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6" r:id="rId2"/>
    <p:sldId id="372" r:id="rId3"/>
    <p:sldId id="374" r:id="rId4"/>
    <p:sldId id="377" r:id="rId5"/>
    <p:sldId id="376" r:id="rId6"/>
    <p:sldId id="373" r:id="rId7"/>
    <p:sldId id="378" r:id="rId8"/>
    <p:sldId id="379" r:id="rId9"/>
    <p:sldId id="380" r:id="rId10"/>
    <p:sldId id="323" r:id="rId11"/>
    <p:sldId id="324" r:id="rId12"/>
    <p:sldId id="325" r:id="rId13"/>
    <p:sldId id="326" r:id="rId14"/>
    <p:sldId id="327" r:id="rId15"/>
    <p:sldId id="330" r:id="rId16"/>
    <p:sldId id="331" r:id="rId17"/>
    <p:sldId id="332" r:id="rId18"/>
    <p:sldId id="334" r:id="rId19"/>
    <p:sldId id="335" r:id="rId20"/>
    <p:sldId id="381" r:id="rId21"/>
    <p:sldId id="338" r:id="rId22"/>
    <p:sldId id="328" r:id="rId23"/>
    <p:sldId id="347" r:id="rId24"/>
    <p:sldId id="348" r:id="rId25"/>
    <p:sldId id="353" r:id="rId26"/>
    <p:sldId id="355" r:id="rId27"/>
    <p:sldId id="367" r:id="rId28"/>
    <p:sldId id="368" r:id="rId29"/>
    <p:sldId id="369" r:id="rId30"/>
    <p:sldId id="370" r:id="rId31"/>
    <p:sldId id="371"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6055" autoAdjust="0"/>
  </p:normalViewPr>
  <p:slideViewPr>
    <p:cSldViewPr snapToGrid="0">
      <p:cViewPr varScale="1">
        <p:scale>
          <a:sx n="37" d="100"/>
          <a:sy n="37" d="100"/>
        </p:scale>
        <p:origin x="3348" y="54"/>
      </p:cViewPr>
      <p:guideLst/>
    </p:cSldViewPr>
  </p:slideViewPr>
  <p:notesTextViewPr>
    <p:cViewPr>
      <p:scale>
        <a:sx n="1" d="1"/>
        <a:sy n="1" d="1"/>
      </p:scale>
      <p:origin x="0" y="0"/>
    </p:cViewPr>
  </p:notesTextViewPr>
  <p:sorterViewPr>
    <p:cViewPr varScale="1">
      <p:scale>
        <a:sx n="100" d="100"/>
        <a:sy n="100" d="100"/>
      </p:scale>
      <p:origin x="0" y="-87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D8BF7-C0B5-47C7-8E0A-50C282D60222}"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155F2-89D4-4079-A7B6-69701340A2ED}" type="slidenum">
              <a:rPr lang="en-GB" smtClean="0"/>
              <a:t>‹#›</a:t>
            </a:fld>
            <a:endParaRPr lang="en-GB"/>
          </a:p>
        </p:txBody>
      </p:sp>
    </p:spTree>
    <p:extLst>
      <p:ext uri="{BB962C8B-B14F-4D97-AF65-F5344CB8AC3E}">
        <p14:creationId xmlns:p14="http://schemas.microsoft.com/office/powerpoint/2010/main" val="1384143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moneda</a:t>
            </a:r>
            <a:r>
              <a:rPr lang="en-GB" b="1" u="sng" dirty="0">
                <a:solidFill>
                  <a:srgbClr val="FF0000"/>
                </a:solidFill>
              </a:rPr>
              <a:t>, </a:t>
            </a:r>
            <a:r>
              <a:rPr lang="en-GB" b="1" u="sng" dirty="0" err="1">
                <a:solidFill>
                  <a:srgbClr val="FF0000"/>
                </a:solidFill>
              </a:rPr>
              <a:t>Inglaterra</a:t>
            </a:r>
            <a:r>
              <a:rPr lang="en-GB" b="1" u="sng">
                <a:solidFill>
                  <a:srgbClr val="FF0000"/>
                </a:solidFill>
              </a:rPr>
              <a:t>.</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Edexcel list does not have </a:t>
            </a:r>
            <a:r>
              <a:rPr lang="en-GB" b="1" u="sng" dirty="0" err="1">
                <a:solidFill>
                  <a:srgbClr val="FF0000"/>
                </a:solidFill>
              </a:rPr>
              <a:t>frase</a:t>
            </a:r>
            <a:r>
              <a:rPr lang="en-GB" b="1" u="sng" dirty="0">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[l] and [</a:t>
            </a:r>
            <a:r>
              <a:rPr lang="en-GB" b="0" dirty="0" err="1"/>
              <a:t>ll</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[singular indefinite article</a:t>
            </a:r>
            <a:r>
              <a:rPr lang="en-GB" sz="1200" b="0"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7.1.1.4 (introduce) </a:t>
            </a:r>
            <a:r>
              <a:rPr lang="es-ES" sz="1200" b="0" i="0" u="none" strike="noStrike" kern="1200" cap="none" dirty="0">
                <a:solidFill>
                  <a:schemeClr val="tx1"/>
                </a:solidFill>
                <a:effectLst/>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p>
          <a:p>
            <a:pPr marL="0" lvl="0" indent="0" algn="l" rtl="0">
              <a:spcBef>
                <a:spcPts val="0"/>
              </a:spcBef>
              <a:spcAft>
                <a:spcPts val="0"/>
              </a:spcAft>
              <a:buNone/>
            </a:pPr>
            <a:endParaRPr lang="es-ES"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b="1" dirty="0"/>
              <a:t>7.1.1.1 (revisit) </a:t>
            </a:r>
            <a:r>
              <a:rPr lang="es-ES" b="0" dirty="0"/>
              <a:t>estar [21]; estoy; estás; está; norte [624]; sur [661]; Inglaterra [N/A]; España [N/A]; ¿dónde? [161] en [5]; hola [1245]; hasta luego [luego-150]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gain confidence and fluency</a:t>
            </a:r>
            <a:r>
              <a:rPr lang="en-US" b="0" baseline="0" dirty="0"/>
              <a:t> in saying words with [l] and [ll]</a:t>
            </a:r>
            <a:endParaRPr lang="en-US" b="1" dirty="0"/>
          </a:p>
          <a:p>
            <a:endParaRPr lang="en-US" b="1" dirty="0"/>
          </a:p>
          <a:p>
            <a:r>
              <a:rPr lang="en-US" b="1" dirty="0"/>
              <a:t>Procedure:</a:t>
            </a:r>
          </a:p>
          <a:p>
            <a:r>
              <a:rPr lang="en-US" b="0" dirty="0"/>
              <a:t>1. </a:t>
            </a:r>
            <a:r>
              <a:rPr lang="en-GB" sz="1200" b="0" kern="1200" baseline="0" dirty="0">
                <a:solidFill>
                  <a:schemeClr val="tx1"/>
                </a:solidFill>
                <a:effectLst/>
                <a:latin typeface="+mn-lt"/>
                <a:ea typeface="+mn-ea"/>
                <a:cs typeface="+mn-cs"/>
              </a:rPr>
              <a:t>Individually (but all at once) pupils read out the words but in alphabetical order.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salir</a:t>
            </a:r>
            <a:r>
              <a:rPr lang="en-GB" b="0" baseline="0" dirty="0"/>
              <a:t> [114]; </a:t>
            </a:r>
            <a:r>
              <a:rPr lang="en-GB" b="0" baseline="0" dirty="0" err="1"/>
              <a:t>lista</a:t>
            </a:r>
            <a:r>
              <a:rPr lang="en-GB" b="0" baseline="0" dirty="0"/>
              <a:t> [1189]; palabra [192]; luz [278]; </a:t>
            </a:r>
            <a:r>
              <a:rPr lang="en-GB" b="0" baseline="0" dirty="0" err="1"/>
              <a:t>llamar</a:t>
            </a:r>
            <a:r>
              <a:rPr lang="en-GB" b="0" baseline="0" dirty="0"/>
              <a:t> [122]; </a:t>
            </a:r>
            <a:r>
              <a:rPr lang="en-GB" b="0" baseline="0" dirty="0" err="1"/>
              <a:t>llevar</a:t>
            </a:r>
            <a:r>
              <a:rPr lang="en-GB" b="0" baseline="0" dirty="0"/>
              <a:t> [101]; </a:t>
            </a:r>
            <a:r>
              <a:rPr lang="en-GB" b="0" baseline="0" dirty="0" err="1"/>
              <a:t>ella</a:t>
            </a:r>
            <a:r>
              <a:rPr lang="en-GB" b="0" baseline="0" dirty="0"/>
              <a:t> [72]; </a:t>
            </a:r>
            <a:r>
              <a:rPr lang="en-GB" b="0" baseline="0" dirty="0" err="1"/>
              <a:t>amarillo</a:t>
            </a:r>
            <a:r>
              <a:rPr lang="en-GB" b="0" baseline="0" dirty="0"/>
              <a:t> [1381]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0" baseline="0" dirty="0"/>
          </a:p>
          <a:p>
            <a:endParaRPr lang="en-US" b="1" dirty="0"/>
          </a:p>
          <a:p>
            <a:r>
              <a:rPr lang="en-US" b="1" dirty="0"/>
              <a:t>Aim: </a:t>
            </a:r>
            <a:r>
              <a:rPr lang="en-US" b="0" dirty="0"/>
              <a:t>to introduce the concept of grammatical gender of nouns.</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present the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Elicit</a:t>
            </a:r>
            <a:r>
              <a:rPr lang="en-GB" b="0" baseline="0" dirty="0"/>
              <a:t> the translations of the Spanish from students.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these example</a:t>
            </a:r>
            <a:r>
              <a:rPr lang="en-GB" baseline="0" dirty="0"/>
              <a:t> nouns are all taken from the SSC source/cluster words from weeks 1-3. Students should already familiar with these from their phonics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 (two slides)</a:t>
            </a:r>
            <a:br>
              <a:rPr lang="en-GB" dirty="0"/>
            </a:br>
            <a:endParaRPr lang="en-GB" dirty="0"/>
          </a:p>
          <a:p>
            <a:r>
              <a:rPr lang="en-GB" b="1" dirty="0"/>
              <a:t>Aim</a:t>
            </a:r>
            <a:r>
              <a:rPr lang="en-GB" dirty="0"/>
              <a:t>: to present/recap new vocabulary for this week.</a:t>
            </a:r>
            <a:br>
              <a:rPr lang="en-GB" dirty="0"/>
            </a:br>
            <a:br>
              <a:rPr lang="en-GB" dirty="0"/>
            </a:br>
            <a:r>
              <a:rPr lang="en-GB" b="1" dirty="0"/>
              <a:t>Procedure</a:t>
            </a:r>
            <a:r>
              <a:rPr lang="en-GB" dirty="0"/>
              <a:t>:</a:t>
            </a:r>
            <a:br>
              <a:rPr lang="en-GB" dirty="0"/>
            </a:br>
            <a:r>
              <a:rPr lang="en-GB" dirty="0"/>
              <a:t>1. Click to bring up each picture and then each written word.  Elicit repetition.</a:t>
            </a:r>
          </a:p>
          <a:p>
            <a:r>
              <a:rPr lang="en-GB" dirty="0"/>
              <a:t>2. At the end of the slide rewind the animations a couple of times to repeat the sequence.</a:t>
            </a:r>
            <a:br>
              <a:rPr lang="en-GB" dirty="0"/>
            </a:br>
            <a:r>
              <a:rPr lang="en-GB" dirty="0"/>
              <a:t>3. Then repeat the process with the next slide.</a:t>
            </a:r>
          </a:p>
          <a:p>
            <a:endParaRPr lang="en-GB" dirty="0"/>
          </a:p>
          <a:p>
            <a:r>
              <a:rPr lang="en-GB" b="1" dirty="0"/>
              <a:t>Notes:</a:t>
            </a:r>
          </a:p>
          <a:p>
            <a:pPr marL="228600" indent="-228600">
              <a:buAutoNum type="arabicPeriod"/>
            </a:pPr>
            <a:r>
              <a:rPr lang="en-GB" dirty="0"/>
              <a:t>Presentation of</a:t>
            </a:r>
            <a:r>
              <a:rPr lang="en-GB" baseline="0" dirty="0"/>
              <a:t> the active nouns in the tasks that follow. Here, all the masculine nouns are introduced.</a:t>
            </a:r>
          </a:p>
          <a:p>
            <a:pPr marL="228600" indent="-228600">
              <a:buAutoNum type="arabicPeriod"/>
            </a:pPr>
            <a:r>
              <a:rPr lang="en-GB" baseline="0" dirty="0"/>
              <a:t>All nouns to be taught this week have regular gender marking (i.e. -o ending with </a:t>
            </a:r>
            <a:r>
              <a:rPr lang="en-GB" baseline="0" dirty="0" err="1"/>
              <a:t>masc</a:t>
            </a:r>
            <a:r>
              <a:rPr lang="en-GB" baseline="0" dirty="0"/>
              <a:t> nouns; -a ending with feminine nouns).  This makes the gender recognition easier for students’ first encounter with the concept of gender of nouns.  You could point this out to students, but also so that this is not always the case. Some nouns have other endings (e.g. </a:t>
            </a:r>
            <a:r>
              <a:rPr lang="en-GB" baseline="0" dirty="0" err="1"/>
              <a:t>elefante</a:t>
            </a:r>
            <a:r>
              <a:rPr lang="en-GB" baseline="0" dirty="0"/>
              <a:t>).</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6903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[2/2]</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recall of vocabulary and association with the correct indefinite article.  </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Ask st</a:t>
            </a:r>
            <a:r>
              <a:rPr lang="en-GB" b="0" dirty="0"/>
              <a:t>udents </a:t>
            </a:r>
            <a:r>
              <a:rPr lang="en-GB" dirty="0"/>
              <a:t>to predict which</a:t>
            </a:r>
            <a:r>
              <a:rPr lang="en-GB" baseline="0" dirty="0"/>
              <a:t> pacman will eat the object depending on the noun’s gender.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may need to say the word aloud first, then decide if it is ‘un’ or ‘una’.  Students are still in early stages of learning this new vocabulary, so teachers may need to prompt with the correct Spanish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917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focusing on the indefinite article to determine</a:t>
            </a:r>
            <a:r>
              <a:rPr lang="en-US" b="0" baseline="0" dirty="0"/>
              <a:t> the gender of noun it refers to.</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Focus</a:t>
            </a:r>
            <a:r>
              <a:rPr lang="en-US" b="0" baseline="0" dirty="0"/>
              <a:t> students’ attention on the title (</a:t>
            </a:r>
            <a:r>
              <a:rPr kumimoji="0" lang="en-GB" sz="1200" b="1" i="0" u="none" strike="noStrike" kern="0" cap="none" spc="0" normalizeH="0" baseline="0" noProof="0" dirty="0">
                <a:ln>
                  <a:noFill/>
                </a:ln>
                <a:solidFill>
                  <a:srgbClr val="000066"/>
                </a:solidFill>
                <a:effectLst/>
                <a:uLnTx/>
                <a:uFillTx/>
              </a:rPr>
              <a:t>¿</a:t>
            </a:r>
            <a:r>
              <a:rPr kumimoji="0" lang="en-GB" sz="1200" b="1" i="0" u="none" strike="noStrike" kern="0" cap="none" spc="0" normalizeH="0" baseline="0" noProof="0" dirty="0" err="1">
                <a:ln>
                  <a:noFill/>
                </a:ln>
                <a:solidFill>
                  <a:srgbClr val="000066"/>
                </a:solidFill>
                <a:effectLst/>
                <a:uLnTx/>
                <a:uFillTx/>
              </a:rPr>
              <a:t>Qué</a:t>
            </a:r>
            <a:r>
              <a:rPr kumimoji="0" lang="en-GB" sz="1200" b="1" i="0" u="none" strike="noStrike" kern="0" cap="none" spc="0" normalizeH="0" baseline="0" noProof="0" dirty="0">
                <a:ln>
                  <a:noFill/>
                </a:ln>
                <a:solidFill>
                  <a:srgbClr val="000066"/>
                </a:solidFill>
                <a:effectLst/>
                <a:uLnTx/>
                <a:uFillTx/>
              </a:rPr>
              <a:t> </a:t>
            </a:r>
            <a:r>
              <a:rPr kumimoji="0" lang="en-GB" sz="1200" b="1" i="0" u="none" strike="noStrike" kern="0" cap="none" spc="0" normalizeH="0" baseline="0" noProof="0" dirty="0" err="1">
                <a:ln>
                  <a:noFill/>
                </a:ln>
                <a:solidFill>
                  <a:srgbClr val="000066"/>
                </a:solidFill>
                <a:effectLst/>
                <a:uLnTx/>
                <a:uFillTx/>
              </a:rPr>
              <a:t>es</a:t>
            </a:r>
            <a:r>
              <a:rPr kumimoji="0" lang="en-GB" sz="1200" b="1" i="0" u="none" strike="noStrike" kern="0" cap="none" spc="0" normalizeH="0" baseline="0" noProof="0" dirty="0">
                <a:ln>
                  <a:noFill/>
                </a:ln>
                <a:solidFill>
                  <a:srgbClr val="000066"/>
                </a:solidFill>
                <a:effectLst/>
                <a:uLnTx/>
                <a:uFillTx/>
              </a:rPr>
              <a:t>, y </a:t>
            </a:r>
            <a:r>
              <a:rPr kumimoji="0" lang="en-GB" sz="1200" b="1" i="0" u="none" strike="noStrike" kern="0" cap="none" spc="0" normalizeH="0" baseline="0" noProof="0" dirty="0" err="1">
                <a:ln>
                  <a:noFill/>
                </a:ln>
                <a:solidFill>
                  <a:srgbClr val="000066"/>
                </a:solidFill>
                <a:effectLst/>
                <a:uLnTx/>
                <a:uFillTx/>
              </a:rPr>
              <a:t>dónde</a:t>
            </a:r>
            <a:r>
              <a:rPr kumimoji="0" lang="en-GB" sz="1200" b="1" i="0" u="none" strike="noStrike" kern="0" cap="none" spc="0" normalizeH="0" baseline="0" noProof="0" dirty="0">
                <a:ln>
                  <a:noFill/>
                </a:ln>
                <a:solidFill>
                  <a:srgbClr val="000066"/>
                </a:solidFill>
                <a:effectLst/>
                <a:uLnTx/>
                <a:uFillTx/>
              </a:rPr>
              <a:t> </a:t>
            </a:r>
            <a:r>
              <a:rPr kumimoji="0" lang="en-GB" sz="1200" b="1" i="0" u="none" strike="noStrike" kern="0" cap="none" spc="0" normalizeH="0" baseline="0" noProof="0" dirty="0" err="1">
                <a:ln>
                  <a:noFill/>
                </a:ln>
                <a:solidFill>
                  <a:srgbClr val="000066"/>
                </a:solidFill>
                <a:effectLst/>
                <a:uLnTx/>
                <a:uFillTx/>
              </a:rPr>
              <a:t>está</a:t>
            </a:r>
            <a:r>
              <a:rPr kumimoji="0" lang="en-GB" sz="1200" b="1" i="0" u="none" strike="noStrike" kern="0" cap="none" spc="0" normalizeH="0" baseline="0" noProof="0" dirty="0">
                <a:ln>
                  <a:noFill/>
                </a:ln>
                <a:solidFill>
                  <a:srgbClr val="000066"/>
                </a:solidFill>
                <a:effectLst/>
                <a:uLnTx/>
                <a:uFillTx/>
              </a:rPr>
              <a:t>?). </a:t>
            </a:r>
            <a:r>
              <a:rPr lang="en-GB" baseline="0" dirty="0"/>
              <a:t>Some may have heard the word before (‘</a:t>
            </a:r>
            <a:r>
              <a:rPr lang="en-GB" baseline="0" dirty="0" err="1"/>
              <a:t>qué</a:t>
            </a:r>
            <a:r>
              <a:rPr lang="en-GB" baseline="0" dirty="0"/>
              <a:t> </a:t>
            </a:r>
            <a:r>
              <a:rPr lang="en-GB" baseline="0" dirty="0" err="1"/>
              <a:t>será</a:t>
            </a:r>
            <a:r>
              <a:rPr lang="en-GB" baseline="0" dirty="0"/>
              <a:t> </a:t>
            </a:r>
            <a:r>
              <a:rPr lang="en-GB" baseline="0" dirty="0" err="1"/>
              <a:t>será</a:t>
            </a:r>
            <a:r>
              <a:rPr lang="en-GB" baseline="0" dirty="0"/>
              <a:t>’, ‘¿</a:t>
            </a:r>
            <a:r>
              <a:rPr lang="en-GB" baseline="0" dirty="0" err="1"/>
              <a:t>qué</a:t>
            </a:r>
            <a:r>
              <a:rPr lang="en-GB" baseline="0" dirty="0"/>
              <a:t> </a:t>
            </a:r>
            <a:r>
              <a:rPr lang="en-GB" baseline="0" dirty="0" err="1"/>
              <a:t>pasa</a:t>
            </a:r>
            <a:r>
              <a:rPr lang="en-GB" baseline="0" dirty="0"/>
              <a:t>?’). Ensure that the meaning of this question word in the title is clear and elicit the translation of title. </a:t>
            </a:r>
            <a:br>
              <a:rPr lang="en-GB" baseline="0" dirty="0"/>
            </a:br>
            <a:r>
              <a:rPr lang="en-US" b="0" dirty="0"/>
              <a:t>2.</a:t>
            </a:r>
            <a:r>
              <a:rPr lang="en-US" b="0" baseline="0" dirty="0"/>
              <a:t> Students write 1-5.</a:t>
            </a:r>
            <a:endParaRPr lang="en-US" b="0" dirty="0"/>
          </a:p>
          <a:p>
            <a:r>
              <a:rPr lang="en-US" b="0" dirty="0"/>
              <a:t>3. Students listen and write the</a:t>
            </a:r>
            <a:r>
              <a:rPr lang="en-US" b="0" baseline="0" dirty="0"/>
              <a:t> two correct nouns each time.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US" b="0" baseline="0" dirty="0"/>
              <a:t> </a:t>
            </a:r>
            <a:r>
              <a:rPr lang="en-GB" baseline="0" dirty="0"/>
              <a:t>After finishing, focus on meaning and ask students if any of these sound a bit odd/unexpected!</a:t>
            </a:r>
          </a:p>
          <a:p>
            <a:endParaRPr lang="en-US" b="0" dirty="0"/>
          </a:p>
          <a:p>
            <a:r>
              <a:rPr lang="en-US" b="1" dirty="0"/>
              <a:t>Note: </a:t>
            </a:r>
            <a:r>
              <a:rPr lang="en-US" b="0" dirty="0"/>
              <a:t>t</a:t>
            </a:r>
            <a:r>
              <a:rPr lang="en-GB" b="0" baseline="0" dirty="0"/>
              <a:t>hey </a:t>
            </a:r>
            <a:r>
              <a:rPr lang="en-GB" baseline="0" dirty="0"/>
              <a:t>may also write the indefinite article, but this isn’t essential; they will have to pay attention to it, in any case, to work out which noun is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arenR"/>
            </a:pPr>
            <a:r>
              <a:rPr lang="en-GB" baseline="0" dirty="0" err="1"/>
              <a:t>Es</a:t>
            </a:r>
            <a:r>
              <a:rPr lang="en-GB" baseline="0" dirty="0"/>
              <a:t> un [</a:t>
            </a:r>
            <a:r>
              <a:rPr lang="en-GB" baseline="0" dirty="0" err="1"/>
              <a:t>gato</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barco</a:t>
            </a:r>
            <a:r>
              <a:rPr lang="en-GB" baseline="0" dirty="0"/>
              <a:t>]</a:t>
            </a:r>
          </a:p>
          <a:p>
            <a:pPr marL="228600" indent="-228600">
              <a:buAutoNum type="arabicParenR"/>
            </a:pPr>
            <a:r>
              <a:rPr lang="en-GB" baseline="0" dirty="0"/>
              <a:t>Es una [</a:t>
            </a:r>
            <a:r>
              <a:rPr lang="en-GB" baseline="0" dirty="0" err="1"/>
              <a:t>moneda</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libro</a:t>
            </a:r>
            <a:r>
              <a:rPr lang="en-GB" baseline="0" dirty="0"/>
              <a:t>]</a:t>
            </a:r>
          </a:p>
          <a:p>
            <a:pPr marL="228600" indent="-228600">
              <a:buAutoNum type="arabicParenR"/>
            </a:pPr>
            <a:r>
              <a:rPr lang="en-GB" baseline="0" dirty="0"/>
              <a:t>Es una [</a:t>
            </a:r>
            <a:r>
              <a:rPr lang="en-GB" baseline="0" dirty="0" err="1"/>
              <a:t>cámara</a:t>
            </a:r>
            <a:r>
              <a:rPr lang="en-GB" baseline="0" dirty="0"/>
              <a:t>]. </a:t>
            </a:r>
            <a:r>
              <a:rPr lang="en-GB" baseline="0" dirty="0" err="1"/>
              <a:t>Está</a:t>
            </a:r>
            <a:r>
              <a:rPr lang="en-GB" baseline="0" dirty="0"/>
              <a:t> </a:t>
            </a:r>
            <a:r>
              <a:rPr lang="en-GB" baseline="0" dirty="0" err="1"/>
              <a:t>en</a:t>
            </a:r>
            <a:r>
              <a:rPr lang="en-GB" baseline="0" dirty="0"/>
              <a:t> una [</a:t>
            </a:r>
            <a:r>
              <a:rPr lang="en-GB" baseline="0" dirty="0" err="1"/>
              <a:t>bicicleta</a:t>
            </a:r>
            <a:r>
              <a:rPr lang="en-GB" baseline="0" dirty="0"/>
              <a:t>]</a:t>
            </a:r>
          </a:p>
          <a:p>
            <a:pPr marL="228600" indent="-228600">
              <a:buAutoNum type="arabicParenR"/>
            </a:pPr>
            <a:r>
              <a:rPr lang="en-GB" baseline="0" dirty="0"/>
              <a:t>Es un [</a:t>
            </a:r>
            <a:r>
              <a:rPr lang="en-GB" baseline="0" dirty="0" err="1"/>
              <a:t>barco</a:t>
            </a:r>
            <a:r>
              <a:rPr lang="en-GB" baseline="0" dirty="0"/>
              <a:t>]. </a:t>
            </a:r>
            <a:r>
              <a:rPr lang="en-GB" baseline="0" dirty="0" err="1"/>
              <a:t>Está</a:t>
            </a:r>
            <a:r>
              <a:rPr lang="en-GB" baseline="0" dirty="0"/>
              <a:t> </a:t>
            </a:r>
            <a:r>
              <a:rPr lang="en-GB" baseline="0" dirty="0" err="1"/>
              <a:t>en</a:t>
            </a:r>
            <a:r>
              <a:rPr lang="en-GB" baseline="0" dirty="0"/>
              <a:t> una [</a:t>
            </a:r>
            <a:r>
              <a:rPr lang="en-GB" baseline="0" dirty="0" err="1"/>
              <a:t>moneda</a:t>
            </a:r>
            <a:r>
              <a:rPr lang="en-GB" baseline="0" dirty="0"/>
              <a:t>]</a:t>
            </a:r>
          </a:p>
          <a:p>
            <a:pPr marL="228600" indent="-228600">
              <a:buAutoNum type="arabicParenR"/>
            </a:pPr>
            <a:r>
              <a:rPr lang="en-GB" baseline="0" dirty="0"/>
              <a:t>Es una [casa]. </a:t>
            </a:r>
            <a:r>
              <a:rPr lang="en-GB" baseline="0" dirty="0" err="1"/>
              <a:t>Está</a:t>
            </a:r>
            <a:r>
              <a:rPr lang="en-GB" baseline="0" dirty="0"/>
              <a:t> </a:t>
            </a:r>
            <a:r>
              <a:rPr lang="en-GB" baseline="0" dirty="0" err="1"/>
              <a:t>en</a:t>
            </a:r>
            <a:r>
              <a:rPr lang="en-GB" baseline="0" dirty="0"/>
              <a:t> una [</a:t>
            </a:r>
            <a:r>
              <a:rPr lang="en-GB" baseline="0" dirty="0" err="1"/>
              <a:t>cama</a:t>
            </a:r>
            <a:r>
              <a:rPr lang="en-GB" baseline="0" dirty="0"/>
              <a:t>].</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10-12 mins (both rounds)</a:t>
            </a:r>
          </a:p>
          <a:p>
            <a:endParaRPr lang="en-US" b="1" dirty="0"/>
          </a:p>
          <a:p>
            <a:r>
              <a:rPr lang="en-US" b="1" dirty="0"/>
              <a:t>Aim: </a:t>
            </a:r>
            <a:r>
              <a:rPr lang="en-US" b="0" dirty="0"/>
              <a:t>to</a:t>
            </a:r>
            <a:r>
              <a:rPr lang="en-US" b="0" baseline="0" dirty="0"/>
              <a:t> practise producing and understanding indefinite articles in the oral modality; to </a:t>
            </a:r>
            <a:r>
              <a:rPr lang="en-US" b="0" baseline="0" dirty="0" err="1"/>
              <a:t>practise</a:t>
            </a:r>
            <a:r>
              <a:rPr lang="en-US" b="0" baseline="0" dirty="0"/>
              <a:t> retrieving nouns and correct indefinite articles from memory</a:t>
            </a:r>
            <a:endParaRPr lang="en-US" b="1" dirty="0"/>
          </a:p>
          <a:p>
            <a:endParaRPr lang="en-US" b="1" dirty="0"/>
          </a:p>
          <a:p>
            <a:r>
              <a:rPr lang="en-US" b="1" dirty="0"/>
              <a:t>Procedure:</a:t>
            </a:r>
          </a:p>
          <a:p>
            <a:r>
              <a:rPr lang="en-US" b="0" dirty="0"/>
              <a:t>1. Use this slide to give instructions and model the activity</a:t>
            </a:r>
          </a:p>
          <a:p>
            <a:r>
              <a:rPr lang="en-US" b="0" dirty="0"/>
              <a:t>2. Partner A gives their sentence beginning</a:t>
            </a:r>
            <a:r>
              <a:rPr lang="en-US" b="0" baseline="0" dirty="0"/>
              <a:t> (Es un/una…..without saying the noun!)</a:t>
            </a:r>
            <a:endParaRPr lang="en-US" b="0" dirty="0"/>
          </a:p>
          <a:p>
            <a:r>
              <a:rPr lang="en-US" b="0" dirty="0"/>
              <a:t>3. Partner B says the correct noun, based on the indefinite article they hear.  </a:t>
            </a:r>
          </a:p>
          <a:p>
            <a:r>
              <a:rPr lang="en-US" b="0" dirty="0"/>
              <a:t>4. Partner A confirms the answer or corrects their partner.</a:t>
            </a:r>
          </a:p>
          <a:p>
            <a:r>
              <a:rPr lang="en-US" b="0" dirty="0"/>
              <a:t>5. After all 5 items, move to the next slide and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ACTIVITY</a:t>
            </a:r>
          </a:p>
          <a:p>
            <a:r>
              <a:rPr lang="en-GB" dirty="0"/>
              <a:t>Student</a:t>
            </a:r>
            <a:r>
              <a:rPr lang="en-GB" baseline="0" dirty="0"/>
              <a:t> A prompt cards and Student B answer grid.</a:t>
            </a:r>
          </a:p>
          <a:p>
            <a:endParaRPr lang="en-GB" baseline="0" dirty="0"/>
          </a:p>
          <a:p>
            <a:r>
              <a:rPr lang="en-US" b="1" dirty="0"/>
              <a:t>Procedure:</a:t>
            </a:r>
          </a:p>
          <a:p>
            <a:r>
              <a:rPr lang="en-US" b="0" dirty="0"/>
              <a:t>1. Use this slide to give instructions and model the activity</a:t>
            </a:r>
          </a:p>
          <a:p>
            <a:r>
              <a:rPr lang="en-US" b="0" dirty="0"/>
              <a:t>2. Partner A gives their sentence beginning</a:t>
            </a:r>
            <a:r>
              <a:rPr lang="en-US" b="0" baseline="0" dirty="0"/>
              <a:t> (Es un/una…..without saying the noun!)</a:t>
            </a:r>
            <a:endParaRPr lang="en-US" b="0" dirty="0"/>
          </a:p>
          <a:p>
            <a:r>
              <a:rPr lang="en-US" b="0" dirty="0"/>
              <a:t>3. Partner B says the correct noun, based on the indefinite article they hear.  </a:t>
            </a:r>
          </a:p>
          <a:p>
            <a:r>
              <a:rPr lang="en-US" b="0" dirty="0"/>
              <a:t>4. Partner A confirms the answer or corrects their partner.</a:t>
            </a:r>
          </a:p>
          <a:p>
            <a:r>
              <a:rPr lang="en-US" b="0" dirty="0"/>
              <a:t>5. After all 5 items, move to the next slide and swap roles.</a:t>
            </a:r>
          </a:p>
          <a:p>
            <a:endParaRPr lang="en-GB" dirty="0"/>
          </a:p>
          <a:p>
            <a:r>
              <a:rPr lang="en-GB" b="1" dirty="0"/>
              <a:t>Note: if students need support to recall some/any of the nouns, direct them to their KO or their language guide.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3287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ACTIVITY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if students need support to recall some/any of the nouns, direct them to their KO or their language guide.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3554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(either class or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6 mins</a:t>
            </a:r>
          </a:p>
          <a:p>
            <a:endParaRPr lang="en-US" b="1" dirty="0"/>
          </a:p>
          <a:p>
            <a:r>
              <a:rPr lang="en-US" b="1" dirty="0"/>
              <a:t>Aim: </a:t>
            </a:r>
            <a:r>
              <a:rPr lang="en-US" b="0" dirty="0"/>
              <a:t>to</a:t>
            </a:r>
            <a:r>
              <a:rPr lang="en-US" b="0" baseline="0" dirty="0"/>
              <a:t> practise the use of the singular indefinite article in written production.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When</a:t>
            </a:r>
            <a:r>
              <a:rPr lang="en-GB" baseline="0" dirty="0"/>
              <a:t> giving the instructions, if students need help with the sentence content, give them the English (He is on a bike, He is in a bed, etc.). Remind students that </a:t>
            </a:r>
            <a:r>
              <a:rPr lang="en-GB" i="1" baseline="0" dirty="0" err="1"/>
              <a:t>en</a:t>
            </a:r>
            <a:r>
              <a:rPr lang="en-GB" baseline="0" dirty="0"/>
              <a:t> is for both ‘on’ and ‘in’ and that ‘</a:t>
            </a:r>
            <a:r>
              <a:rPr lang="en-GB" baseline="0" dirty="0" err="1"/>
              <a:t>está</a:t>
            </a:r>
            <a:r>
              <a:rPr lang="en-GB" baseline="0" dirty="0"/>
              <a:t>’ is used to say ‘it is’ for location.</a:t>
            </a:r>
            <a:endParaRPr lang="en-US" b="0" dirty="0"/>
          </a:p>
          <a:p>
            <a:r>
              <a:rPr lang="en-US" b="0" dirty="0"/>
              <a:t>2. Students write the 5 sentences.</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[l]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libro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open an imaginary book. </a:t>
            </a:r>
            <a:br>
              <a:rPr lang="en-GB" baseline="0" dirty="0"/>
            </a:br>
            <a:r>
              <a:rPr lang="en-GB" baseline="0" dirty="0"/>
              <a:t>4. Roll back the animations and work through 1-3 again, but this time, dropping your voice completely to listen carefully to the students saying the </a:t>
            </a:r>
            <a:r>
              <a:rPr lang="en-GB" b="1" dirty="0"/>
              <a:t>[l] </a:t>
            </a:r>
            <a:r>
              <a:rPr lang="en-GB" baseline="0" dirty="0"/>
              <a:t>sound, pronouncing </a:t>
            </a:r>
            <a:r>
              <a:rPr lang="en-GB" b="0" baseline="0" dirty="0"/>
              <a:t>”</a:t>
            </a:r>
            <a:r>
              <a:rPr lang="en-GB" b="1" baseline="0" dirty="0" err="1"/>
              <a:t>libro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libro</a:t>
            </a:r>
            <a:r>
              <a:rPr lang="en-GB" baseline="0" dirty="0"/>
              <a:t> [230]</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9334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TENER – </a:t>
            </a:r>
            <a:r>
              <a:rPr lang="en-GB" b="0" dirty="0" err="1"/>
              <a:t>tengo</a:t>
            </a:r>
            <a:r>
              <a:rPr lang="en-GB" b="0" dirty="0"/>
              <a:t> / </a:t>
            </a:r>
            <a:r>
              <a:rPr lang="en-GB" b="0" dirty="0" err="1"/>
              <a:t>tienes</a:t>
            </a:r>
            <a:r>
              <a:rPr lang="en-GB" b="0" dirty="0"/>
              <a:t> / </a:t>
            </a:r>
            <a:r>
              <a:rPr lang="en-GB" b="0" dirty="0" err="1"/>
              <a:t>tiene</a:t>
            </a:r>
            <a:br>
              <a:rPr lang="en-GB" b="1" dirty="0"/>
            </a:br>
            <a:r>
              <a:rPr lang="en-GB" b="0" dirty="0"/>
              <a:t>Consolidation</a:t>
            </a:r>
            <a:r>
              <a:rPr lang="en-GB" b="0" baseline="0" dirty="0"/>
              <a:t> of</a:t>
            </a:r>
            <a:r>
              <a:rPr lang="en-GB" b="0" dirty="0"/>
              <a:t> yes/no questions with raised intonation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7.1.1.4 (introduce) </a:t>
            </a:r>
            <a:r>
              <a:rPr lang="es-ES" sz="1200" b="0" i="0" u="none" strike="noStrike" kern="1200" cap="none" dirty="0">
                <a:solidFill>
                  <a:schemeClr val="tx1"/>
                </a:solidFill>
                <a:effectLst/>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p>
          <a:p>
            <a:pPr marL="0" lvl="0" indent="0" algn="l" rtl="0">
              <a:spcBef>
                <a:spcPts val="0"/>
              </a:spcBef>
              <a:spcAft>
                <a:spcPts val="0"/>
              </a:spcAft>
              <a:buNone/>
            </a:pPr>
            <a:r>
              <a:rPr lang="en-GB" b="1" dirty="0"/>
              <a:t>7.1.1.1 (revisit) </a:t>
            </a:r>
            <a:r>
              <a:rPr lang="es-ES" b="0" dirty="0"/>
              <a:t>estar [21]; estoy; estás; está; norte [624]; sur [661]; Inglaterra [N/A]; España [N/A]; ¿dónde? [161] en [5]; hola [1245]; hasta luego [luego-150]</a:t>
            </a:r>
            <a:endParaRPr lang="en-GB" b="0" dirty="0"/>
          </a:p>
          <a:p>
            <a:pPr marL="0" lvl="0" indent="0" algn="l" rtl="0">
              <a:spcBef>
                <a:spcPts val="0"/>
              </a:spcBef>
              <a:spcAft>
                <a:spcPts val="0"/>
              </a:spcAft>
              <a:buNone/>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34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(two slides)</a:t>
            </a:r>
          </a:p>
          <a:p>
            <a:endParaRPr lang="en-US" b="1" dirty="0"/>
          </a:p>
          <a:p>
            <a:r>
              <a:rPr lang="en-US" b="1" dirty="0"/>
              <a:t>Aim: </a:t>
            </a:r>
            <a:r>
              <a:rPr lang="en-US" b="0" dirty="0"/>
              <a:t>to</a:t>
            </a:r>
            <a:r>
              <a:rPr lang="en-US" b="0" baseline="0" dirty="0"/>
              <a:t> reinforce the nouns taught this week.</a:t>
            </a:r>
            <a:endParaRPr lang="en-US" b="0" dirty="0"/>
          </a:p>
          <a:p>
            <a:endParaRPr lang="en-US" b="1" dirty="0"/>
          </a:p>
          <a:p>
            <a:r>
              <a:rPr lang="en-US" b="1" dirty="0"/>
              <a:t>Procedure:</a:t>
            </a:r>
          </a:p>
          <a:p>
            <a:pPr marL="228600" indent="-228600">
              <a:buAutoNum type="arabicPeriod"/>
            </a:pPr>
            <a:r>
              <a:rPr lang="en-GB" baseline="0" dirty="0"/>
              <a:t>Pictures appear in order: teacher says them, students repeat.</a:t>
            </a:r>
          </a:p>
          <a:p>
            <a:pPr marL="228600" indent="-228600">
              <a:buAutoNum type="arabicPeriod"/>
            </a:pPr>
            <a:r>
              <a:rPr lang="en-GB" baseline="0" dirty="0"/>
              <a:t>Words remain only  - students pronounce chorally without teacher support </a:t>
            </a:r>
          </a:p>
          <a:p>
            <a:pPr marL="228600" indent="-228600">
              <a:buAutoNum type="arabicPeriod"/>
            </a:pPr>
            <a:r>
              <a:rPr lang="en-GB" baseline="0" dirty="0"/>
              <a:t>Question icons elicit the English meanings, one by one.</a:t>
            </a:r>
          </a:p>
          <a:p>
            <a:pPr marL="228600" indent="-228600">
              <a:buAutoNum type="arabicPeriod"/>
            </a:pPr>
            <a:r>
              <a:rPr lang="en-GB" baseline="0" dirty="0"/>
              <a:t>Move to the next slide to elicit the Spanish words for each odd one out, depending on the noun genders.</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a:t>
            </a:r>
            <a:r>
              <a:rPr lang="en-GB" dirty="0"/>
              <a:t>: to practise vocabulary recall, with a focus on the gender of each noun and correct naming of the article(s).</a:t>
            </a:r>
            <a:br>
              <a:rPr lang="en-GB" dirty="0"/>
            </a:br>
            <a:endParaRPr lang="en-GB" dirty="0"/>
          </a:p>
          <a:p>
            <a:r>
              <a:rPr lang="en-GB" b="1" baseline="0" dirty="0"/>
              <a:t>Procedure: </a:t>
            </a:r>
            <a:br>
              <a:rPr lang="en-GB" b="1" baseline="0" dirty="0"/>
            </a:br>
            <a:r>
              <a:rPr lang="en-GB" b="0" baseline="0" dirty="0"/>
              <a:t>1. Clarify the meaning of the title of the activity.  </a:t>
            </a:r>
            <a:r>
              <a:rPr lang="en-GB" b="0" baseline="0" dirty="0" err="1"/>
              <a:t>Pilla</a:t>
            </a:r>
            <a:r>
              <a:rPr lang="en-GB" b="0" baseline="0" dirty="0"/>
              <a:t> al </a:t>
            </a:r>
            <a:r>
              <a:rPr lang="en-GB" b="0" baseline="0" dirty="0" err="1"/>
              <a:t>intruso</a:t>
            </a:r>
            <a:r>
              <a:rPr lang="en-GB" b="0" baseline="0" dirty="0"/>
              <a:t> – Find the odd one out.</a:t>
            </a:r>
          </a:p>
          <a:p>
            <a:r>
              <a:rPr lang="en-GB" b="0" baseline="0" dirty="0"/>
              <a:t>2. </a:t>
            </a:r>
            <a:r>
              <a:rPr lang="en-GB" baseline="0" dirty="0"/>
              <a:t>Pupils find the odd one out by identifying the gender of each noun.</a:t>
            </a:r>
          </a:p>
          <a:p>
            <a:r>
              <a:rPr lang="en-GB" baseline="0" dirty="0"/>
              <a:t>3. Elicit the answers and click to confirm them.</a:t>
            </a:r>
          </a:p>
          <a:p>
            <a:endParaRPr lang="en-GB" baseline="0" dirty="0"/>
          </a:p>
          <a:p>
            <a:r>
              <a:rPr lang="en-GB" b="1" baseline="0" dirty="0"/>
              <a:t>Note</a:t>
            </a:r>
            <a:r>
              <a:rPr lang="en-GB" baseline="0" dirty="0"/>
              <a:t>: students could challenge themselves to complete this activity as a written task, writing the answers, either on mini whiteboards or in their books.</a:t>
            </a:r>
          </a:p>
          <a:p>
            <a:endParaRPr lang="en-GB" baseline="0" dirty="0"/>
          </a:p>
          <a:p>
            <a:r>
              <a:rPr lang="en-GB" b="1" dirty="0"/>
              <a:t>Frequency of unknown words and cognates</a:t>
            </a:r>
            <a:r>
              <a:rPr lang="en-GB" dirty="0"/>
              <a:t>:</a:t>
            </a:r>
            <a:br>
              <a:rPr lang="en-GB" dirty="0"/>
            </a:br>
            <a:r>
              <a:rPr lang="en-GB" dirty="0" err="1"/>
              <a:t>intruso</a:t>
            </a:r>
            <a:r>
              <a:rPr lang="en-GB" dirty="0"/>
              <a:t> [&gt;5000] pillar [4901]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655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br>
              <a:rPr lang="en-GB" b="0" dirty="0"/>
            </a:br>
            <a:r>
              <a:rPr lang="en-GB" b="1" dirty="0"/>
              <a:t>Aim: </a:t>
            </a:r>
            <a:r>
              <a:rPr lang="en-GB" b="0" dirty="0"/>
              <a:t>to present two forms of the verb </a:t>
            </a:r>
            <a:r>
              <a:rPr lang="en-GB" b="0" dirty="0" err="1"/>
              <a:t>tener</a:t>
            </a:r>
            <a:endParaRPr lang="en-GB" b="0" baseline="0" dirty="0"/>
          </a:p>
          <a:p>
            <a:br>
              <a:rPr lang="en-GB" b="0" baseline="0" dirty="0"/>
            </a:br>
            <a:r>
              <a:rPr lang="en-GB" b="1" baseline="0" dirty="0"/>
              <a:t>Procedure:</a:t>
            </a:r>
            <a:endParaRPr lang="en-GB" b="0" baseline="0" dirty="0"/>
          </a:p>
          <a:p>
            <a:r>
              <a:rPr lang="en-GB" baseline="0" dirty="0"/>
              <a:t>1. Click to reveal each new part of the explanation.</a:t>
            </a:r>
          </a:p>
          <a:p>
            <a:r>
              <a:rPr lang="en-GB" baseline="0" dirty="0"/>
              <a:t>2. Ask students for the English translation of Spanish sentences (using the orange question mark as a prompt)</a:t>
            </a:r>
          </a:p>
          <a:p>
            <a:endParaRPr lang="en-GB" baseline="0" dirty="0"/>
          </a:p>
          <a:p>
            <a:r>
              <a:rPr lang="en-GB" b="1" baseline="0" dirty="0"/>
              <a:t>Note: </a:t>
            </a:r>
            <a:r>
              <a:rPr lang="en-GB" baseline="0" dirty="0"/>
              <a:t>this week we introduce the vocabulary item ‘</a:t>
            </a:r>
            <a:r>
              <a:rPr lang="en-GB" baseline="0" dirty="0" err="1"/>
              <a:t>papel</a:t>
            </a:r>
            <a:r>
              <a:rPr lang="en-GB" baseline="0" dirty="0"/>
              <a:t>’ [393]. This could be used with the new verb ‘tengo’ or ‘</a:t>
            </a:r>
            <a:r>
              <a:rPr lang="en-GB" baseline="0" dirty="0" err="1"/>
              <a:t>tienes</a:t>
            </a:r>
            <a:r>
              <a:rPr lang="en-GB" baseline="0" dirty="0"/>
              <a:t>’ in class. (¿Tienes </a:t>
            </a:r>
            <a:r>
              <a:rPr lang="en-GB" baseline="0" dirty="0" err="1"/>
              <a:t>papel</a:t>
            </a:r>
            <a:r>
              <a:rPr lang="en-GB" baseline="0" dirty="0"/>
              <a:t>? </a:t>
            </a:r>
            <a:r>
              <a:rPr lang="en-GB" baseline="0" dirty="0" err="1"/>
              <a:t>Sí</a:t>
            </a:r>
            <a:r>
              <a:rPr lang="en-GB" baseline="0" dirty="0"/>
              <a:t>/no).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7378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mins </a:t>
            </a:r>
          </a:p>
          <a:p>
            <a:endParaRPr lang="en-US" b="1" dirty="0"/>
          </a:p>
          <a:p>
            <a:r>
              <a:rPr lang="en-US" b="1" dirty="0"/>
              <a:t>Aim: </a:t>
            </a:r>
            <a:r>
              <a:rPr lang="en-US" b="0" dirty="0"/>
              <a:t>to practise distinguishing between ‘</a:t>
            </a:r>
            <a:r>
              <a:rPr lang="en-US" b="0" dirty="0" err="1"/>
              <a:t>tengo</a:t>
            </a:r>
            <a:r>
              <a:rPr lang="en-US" b="0" dirty="0"/>
              <a:t>’ and ‘</a:t>
            </a:r>
            <a:r>
              <a:rPr lang="en-US" b="0" dirty="0" err="1"/>
              <a:t>tienes</a:t>
            </a:r>
            <a:r>
              <a:rPr lang="en-US" b="0" dirty="0"/>
              <a:t>’ and their meanings; to recall the meanings of the new vocabulary</a:t>
            </a:r>
          </a:p>
          <a:p>
            <a:endParaRPr lang="en-US" b="1" dirty="0"/>
          </a:p>
          <a:p>
            <a:r>
              <a:rPr lang="en-US" b="1" dirty="0"/>
              <a:t>Procedure:</a:t>
            </a:r>
          </a:p>
          <a:p>
            <a:r>
              <a:rPr lang="en-US" b="0" dirty="0"/>
              <a:t>1. Students</a:t>
            </a:r>
            <a:r>
              <a:rPr lang="en-US" b="0" baseline="0" dirty="0"/>
              <a:t> write 1-6 and 4-column copy the grid into their books</a:t>
            </a:r>
            <a:endParaRPr lang="en-US" b="0" dirty="0"/>
          </a:p>
          <a:p>
            <a:r>
              <a:rPr lang="en-US" b="0" dirty="0"/>
              <a:t>2. They listen to each item. The first time they only</a:t>
            </a:r>
            <a:r>
              <a:rPr lang="en-US" b="0" baseline="0" dirty="0"/>
              <a:t> tick ‘I have’ or ‘you have’ (this is the key grammatical information).</a:t>
            </a:r>
            <a:endParaRPr lang="en-US" b="0" dirty="0"/>
          </a:p>
          <a:p>
            <a:r>
              <a:rPr lang="en-US" b="0" dirty="0"/>
              <a:t>3</a:t>
            </a:r>
            <a:r>
              <a:rPr lang="en-US" b="0" baseline="0" dirty="0"/>
              <a:t>. The second time they listen they focus on the </a:t>
            </a:r>
            <a:r>
              <a:rPr lang="en-US" b="0" baseline="0" dirty="0" err="1"/>
              <a:t>the</a:t>
            </a:r>
            <a:r>
              <a:rPr lang="en-US" b="0" baseline="0" dirty="0"/>
              <a:t> lexical item and its description, completing this information in English in the right-hand columns.</a:t>
            </a:r>
          </a:p>
          <a:p>
            <a:r>
              <a:rPr lang="en-US" b="0" baseline="0" dirty="0"/>
              <a:t>4. Check answers (these will appear in the order described above)</a:t>
            </a:r>
            <a:endParaRPr lang="en-US" b="0" dirty="0"/>
          </a:p>
          <a:p>
            <a:r>
              <a:rPr lang="en-US" b="0" dirty="0"/>
              <a:t>4. </a:t>
            </a:r>
            <a:r>
              <a:rPr lang="en-GB" b="0" dirty="0"/>
              <a:t>Ask students if there are any surprising items in their suitcases</a:t>
            </a:r>
            <a:r>
              <a:rPr lang="en-GB" b="0" baseline="0" dirty="0"/>
              <a:t> (</a:t>
            </a:r>
            <a:r>
              <a:rPr lang="en-GB" b="0" baseline="0" dirty="0" err="1"/>
              <a:t>gato</a:t>
            </a:r>
            <a:r>
              <a:rPr lang="en-GB" b="0" baseline="0" dirty="0"/>
              <a:t>, </a:t>
            </a:r>
            <a:r>
              <a:rPr lang="en-GB" b="0" baseline="0" dirty="0" err="1"/>
              <a:t>barco</a:t>
            </a:r>
            <a:r>
              <a:rPr lang="en-GB" b="0" baseline="0" dirty="0"/>
              <a:t>, </a:t>
            </a:r>
            <a:r>
              <a:rPr lang="en-GB" b="0" baseline="0" dirty="0" err="1"/>
              <a:t>cama</a:t>
            </a:r>
            <a:r>
              <a:rPr lang="en-GB" b="0" baseline="0" dirty="0"/>
              <a:t>)! </a:t>
            </a:r>
          </a:p>
          <a:p>
            <a:endParaRPr lang="en-US" b="1"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In checking the descriptions, students might be encouraged to notice </a:t>
            </a:r>
            <a:r>
              <a:rPr lang="en-GB" sz="1200" baseline="0" dirty="0">
                <a:solidFill>
                  <a:srgbClr val="4472C4">
                    <a:lumMod val="50000"/>
                  </a:srgbClr>
                </a:solidFill>
                <a:latin typeface="Century Gothic" panose="020B0502020202020204" pitchFamily="34" charset="0"/>
              </a:rPr>
              <a:t>adjective agreement (from the previous week).  This point may only need to be noted in passing, or teachers may wish to make more of the explanation as a teaching point, depending on the profile of the group.</a:t>
            </a:r>
            <a:endParaRPr lang="en-GB"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See if students can distinguish the temporary state in item 3 (“</a:t>
            </a:r>
            <a:r>
              <a:rPr lang="en-GB" b="0" baseline="0" dirty="0" err="1"/>
              <a:t>está</a:t>
            </a:r>
            <a:r>
              <a:rPr lang="en-GB" b="0" baseline="0" dirty="0"/>
              <a:t> loco”) from the general attributes (‘</a:t>
            </a:r>
            <a:r>
              <a:rPr lang="en-GB" b="0" baseline="0" dirty="0" err="1"/>
              <a:t>es</a:t>
            </a:r>
            <a:r>
              <a:rPr lang="en-GB" b="0" baseline="0" dirty="0"/>
              <a:t> </a:t>
            </a:r>
            <a:r>
              <a:rPr lang="en-GB" b="0" baseline="0" dirty="0" err="1"/>
              <a:t>famoso</a:t>
            </a:r>
            <a:r>
              <a:rPr lang="en-GB" b="0" baseline="0" dirty="0"/>
              <a:t>’, ‘</a:t>
            </a:r>
            <a:r>
              <a:rPr lang="en-GB" b="0" baseline="0" dirty="0" err="1"/>
              <a:t>es</a:t>
            </a:r>
            <a:r>
              <a:rPr lang="en-GB" b="0" baseline="0" dirty="0"/>
              <a:t> </a:t>
            </a:r>
            <a:r>
              <a:rPr lang="en-GB" b="0" baseline="0" dirty="0" err="1"/>
              <a:t>blanco</a:t>
            </a:r>
            <a:r>
              <a:rPr lang="en-GB" b="0" baseline="0" dirty="0"/>
              <a:t>’ in the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3. To focus on sound-spelling correspondences, students could also listen again and transcribe the sentences. </a:t>
            </a:r>
            <a:endParaRPr lang="en-US" b="0" dirty="0"/>
          </a:p>
          <a:p>
            <a:r>
              <a:rPr lang="en-US" b="0" dirty="0"/>
              <a:t>4. Students</a:t>
            </a:r>
            <a:r>
              <a:rPr lang="en-US" b="0" baseline="0" dirty="0"/>
              <a:t> have so far seen ‘alto’ as ‘tall’. Here, it refers to an object, so the translation would be ‘high’. </a:t>
            </a:r>
            <a:r>
              <a:rPr lang="en-US" b="0" dirty="0"/>
              <a:t> Try to elicit</a:t>
            </a:r>
            <a:r>
              <a:rPr lang="en-US" b="0" baseline="0" dirty="0"/>
              <a:t> this from them.</a:t>
            </a:r>
            <a:endParaRPr lang="en-US" b="0" dirty="0"/>
          </a:p>
          <a:p>
            <a:endParaRPr lang="en-US" b="0" dirty="0"/>
          </a:p>
          <a:p>
            <a:r>
              <a:rPr lang="en-US" b="1" dirty="0"/>
              <a:t>Transcript:</a:t>
            </a:r>
          </a:p>
          <a:p>
            <a:pPr marL="228600" indent="-228600">
              <a:buAutoNum type="arabicParenR"/>
            </a:pPr>
            <a:r>
              <a:rPr lang="en-GB" dirty="0"/>
              <a:t>Tengo</a:t>
            </a:r>
            <a:r>
              <a:rPr lang="en-GB" baseline="0" dirty="0"/>
              <a:t> un </a:t>
            </a:r>
            <a:r>
              <a:rPr lang="en-GB" baseline="0" dirty="0" err="1"/>
              <a:t>barco</a:t>
            </a:r>
            <a:r>
              <a:rPr lang="en-GB" baseline="0" dirty="0"/>
              <a:t>. Es </a:t>
            </a:r>
            <a:r>
              <a:rPr lang="en-GB" baseline="0" dirty="0" err="1"/>
              <a:t>fantástico</a:t>
            </a:r>
            <a:r>
              <a:rPr lang="en-GB" baseline="0" dirty="0"/>
              <a:t>.</a:t>
            </a:r>
            <a:endParaRPr lang="en-GB" dirty="0"/>
          </a:p>
          <a:p>
            <a:pPr marL="228600" indent="-228600">
              <a:buAutoNum type="arabicParenR"/>
            </a:pPr>
            <a:r>
              <a:rPr lang="en-GB" dirty="0"/>
              <a:t>Tienes</a:t>
            </a:r>
            <a:r>
              <a:rPr lang="en-GB" baseline="0" dirty="0"/>
              <a:t> una </a:t>
            </a:r>
            <a:r>
              <a:rPr lang="en-GB" baseline="0" dirty="0" err="1"/>
              <a:t>bicicleta</a:t>
            </a:r>
            <a:r>
              <a:rPr lang="en-GB" baseline="0" dirty="0"/>
              <a:t>. Es </a:t>
            </a:r>
            <a:r>
              <a:rPr lang="en-GB" baseline="0" dirty="0" err="1"/>
              <a:t>blanca</a:t>
            </a:r>
            <a:r>
              <a:rPr lang="en-GB" baseline="0" dirty="0"/>
              <a:t>.</a:t>
            </a:r>
            <a:endParaRPr lang="en-GB" dirty="0"/>
          </a:p>
          <a:p>
            <a:pPr marL="228600" indent="-228600">
              <a:buAutoNum type="arabicParenR"/>
            </a:pPr>
            <a:r>
              <a:rPr lang="en-GB" dirty="0"/>
              <a:t>Tienes</a:t>
            </a:r>
            <a:r>
              <a:rPr lang="en-GB" baseline="0" dirty="0"/>
              <a:t> un </a:t>
            </a:r>
            <a:r>
              <a:rPr lang="en-GB" baseline="0" dirty="0" err="1"/>
              <a:t>gato</a:t>
            </a:r>
            <a:r>
              <a:rPr lang="en-GB" baseline="0" dirty="0"/>
              <a:t>.  </a:t>
            </a:r>
            <a:r>
              <a:rPr lang="en-GB" baseline="0" dirty="0" err="1"/>
              <a:t>Está</a:t>
            </a:r>
            <a:r>
              <a:rPr lang="en-GB" baseline="0" dirty="0"/>
              <a:t> loco.</a:t>
            </a:r>
            <a:endParaRPr lang="en-GB" dirty="0"/>
          </a:p>
          <a:p>
            <a:pPr marL="228600" indent="-228600">
              <a:buAutoNum type="arabicParenR"/>
            </a:pPr>
            <a:r>
              <a:rPr lang="en-GB" dirty="0"/>
              <a:t>Tengo</a:t>
            </a:r>
            <a:r>
              <a:rPr lang="en-GB" baseline="0" dirty="0"/>
              <a:t> un </a:t>
            </a:r>
            <a:r>
              <a:rPr lang="en-GB" baseline="0" dirty="0" err="1"/>
              <a:t>libro</a:t>
            </a:r>
            <a:r>
              <a:rPr lang="en-GB" baseline="0" dirty="0"/>
              <a:t>.  Es </a:t>
            </a:r>
            <a:r>
              <a:rPr lang="en-GB" baseline="0" dirty="0" err="1"/>
              <a:t>famoso</a:t>
            </a:r>
            <a:r>
              <a:rPr lang="en-GB" baseline="0" dirty="0"/>
              <a:t>.</a:t>
            </a:r>
            <a:endParaRPr lang="en-GB" dirty="0"/>
          </a:p>
          <a:p>
            <a:pPr marL="228600" indent="-228600">
              <a:buAutoNum type="arabicParenR"/>
            </a:pPr>
            <a:r>
              <a:rPr lang="en-GB" dirty="0"/>
              <a:t>Tengo</a:t>
            </a:r>
            <a:r>
              <a:rPr lang="en-GB" baseline="0" dirty="0"/>
              <a:t> una </a:t>
            </a:r>
            <a:r>
              <a:rPr lang="en-GB" baseline="0" dirty="0" err="1"/>
              <a:t>moneda</a:t>
            </a:r>
            <a:r>
              <a:rPr lang="en-GB" baseline="0" dirty="0"/>
              <a:t>.  Es </a:t>
            </a:r>
            <a:r>
              <a:rPr lang="en-GB" baseline="0" dirty="0" err="1"/>
              <a:t>nueva</a:t>
            </a:r>
            <a:r>
              <a:rPr lang="en-GB" baseline="0" dirty="0"/>
              <a:t>.</a:t>
            </a:r>
            <a:endParaRPr lang="en-GB" dirty="0"/>
          </a:p>
          <a:p>
            <a:pPr marL="228600" indent="-228600">
              <a:buAutoNum type="arabicParenR"/>
            </a:pPr>
            <a:r>
              <a:rPr lang="en-GB" dirty="0"/>
              <a:t>Tienes</a:t>
            </a:r>
            <a:r>
              <a:rPr lang="en-GB" baseline="0" dirty="0"/>
              <a:t> una </a:t>
            </a:r>
            <a:r>
              <a:rPr lang="en-GB" baseline="0" dirty="0" err="1"/>
              <a:t>cama</a:t>
            </a:r>
            <a:r>
              <a:rPr lang="en-GB" baseline="0" dirty="0"/>
              <a:t>. Es </a:t>
            </a:r>
            <a:r>
              <a:rPr lang="en-GB" baseline="0" dirty="0" err="1"/>
              <a:t>alta.</a:t>
            </a: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br>
              <a:rPr lang="en-GB" b="0" dirty="0"/>
            </a:br>
            <a:r>
              <a:rPr lang="en-GB" b="1" dirty="0"/>
              <a:t>Aim: </a:t>
            </a:r>
            <a:r>
              <a:rPr lang="en-GB" b="0" dirty="0"/>
              <a:t>to present the 3</a:t>
            </a:r>
            <a:r>
              <a:rPr lang="en-GB" b="0" baseline="30000" dirty="0"/>
              <a:t>rd</a:t>
            </a:r>
            <a:r>
              <a:rPr lang="en-GB" b="0" dirty="0"/>
              <a:t> person singular of the verb </a:t>
            </a:r>
            <a:r>
              <a:rPr lang="en-GB" b="0" dirty="0" err="1"/>
              <a:t>tener</a:t>
            </a:r>
            <a:endParaRPr lang="en-GB" b="0" baseline="0" dirty="0"/>
          </a:p>
          <a:p>
            <a:br>
              <a:rPr lang="en-GB" b="0" baseline="0" dirty="0"/>
            </a:br>
            <a:r>
              <a:rPr lang="en-GB" b="1" baseline="0" dirty="0"/>
              <a:t>Procedure:</a:t>
            </a:r>
            <a:endParaRPr lang="en-GB" b="0" baseline="0" dirty="0"/>
          </a:p>
          <a:p>
            <a:r>
              <a:rPr lang="en-GB" baseline="0" dirty="0"/>
              <a:t>1. Click to reveal each new part of the explanation.</a:t>
            </a:r>
          </a:p>
          <a:p>
            <a:r>
              <a:rPr lang="en-GB" baseline="0" dirty="0"/>
              <a:t>2. Ask students for the English translation of Spanish sentences (using the orange question mark as a prompt)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distinguish between the three previously taught forms of ‘</a:t>
            </a:r>
            <a:r>
              <a:rPr lang="en-US" b="0" baseline="0" dirty="0" err="1"/>
              <a:t>tener</a:t>
            </a:r>
            <a:r>
              <a:rPr lang="en-US" b="0" baseline="0" dirty="0"/>
              <a:t>’</a:t>
            </a:r>
            <a:endParaRPr lang="en-US" b="1" dirty="0"/>
          </a:p>
          <a:p>
            <a:endParaRPr lang="en-US" b="1" dirty="0"/>
          </a:p>
          <a:p>
            <a:r>
              <a:rPr lang="en-US" b="1" dirty="0"/>
              <a:t>Procedure:</a:t>
            </a:r>
          </a:p>
          <a:p>
            <a:r>
              <a:rPr lang="en-US" b="0" dirty="0"/>
              <a:t>1. Students write 1-6 on</a:t>
            </a:r>
            <a:r>
              <a:rPr lang="en-US" b="0" baseline="0" dirty="0"/>
              <a:t> the left-hand margin, with 3 column headers (I have, you have, she has)</a:t>
            </a:r>
            <a:endParaRPr lang="en-US" b="0" dirty="0"/>
          </a:p>
          <a:p>
            <a:r>
              <a:rPr lang="en-US" b="0" dirty="0"/>
              <a:t>2. They read the sentences and</a:t>
            </a:r>
            <a:r>
              <a:rPr lang="en-US" b="0" baseline="0" dirty="0"/>
              <a:t> write the vocabulary item in English in the correct column.</a:t>
            </a:r>
            <a:endParaRPr lang="en-US" b="0" dirty="0"/>
          </a:p>
          <a:p>
            <a:r>
              <a:rPr lang="en-US" b="0" dirty="0"/>
              <a:t>3. Check answers and give feedback</a:t>
            </a:r>
          </a:p>
          <a:p>
            <a:endParaRPr lang="en-US" b="0" dirty="0"/>
          </a:p>
          <a:p>
            <a:r>
              <a:rPr lang="en-US" b="1" dirty="0"/>
              <a:t>Notes: </a:t>
            </a:r>
          </a:p>
          <a:p>
            <a:r>
              <a:rPr lang="en-US" b="0" dirty="0"/>
              <a:t>1. </a:t>
            </a:r>
            <a:r>
              <a:rPr lang="en-GB" dirty="0"/>
              <a:t>By now, students</a:t>
            </a:r>
            <a:r>
              <a:rPr lang="en-GB" baseline="0" dirty="0"/>
              <a:t> will be very familiar with the vocabulary plus the three singular parts of </a:t>
            </a:r>
            <a:r>
              <a:rPr lang="en-GB" i="1" baseline="0" dirty="0"/>
              <a:t>tener</a:t>
            </a:r>
            <a:r>
              <a:rPr lang="en-GB" baseline="0" dirty="0"/>
              <a:t>, which have up to now featured in pairs.  In this activity, all sentences have ‘tengo’, but not all have ‘tiene’ – some have ‘</a:t>
            </a:r>
            <a:r>
              <a:rPr lang="en-GB" b="0" baseline="0" dirty="0"/>
              <a:t>tienes’</a:t>
            </a:r>
            <a:r>
              <a:rPr lang="en-GB" baseline="0" dirty="0"/>
              <a:t> instead. In this way, students have to pay close attention to both the verb form and the item.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moneda</a:t>
            </a:r>
            <a:r>
              <a:rPr lang="en-GB" baseline="0" dirty="0"/>
              <a:t> [1577]; </a:t>
            </a:r>
            <a:r>
              <a:rPr lang="en-GB" baseline="0" dirty="0" err="1"/>
              <a:t>cama</a:t>
            </a:r>
            <a:r>
              <a:rPr lang="en-GB" baseline="0" dirty="0"/>
              <a:t> [609]; casa [106]; </a:t>
            </a:r>
            <a:r>
              <a:rPr lang="en-GB" baseline="0" dirty="0" err="1"/>
              <a:t>cámara</a:t>
            </a:r>
            <a:r>
              <a:rPr lang="en-GB" baseline="0" dirty="0"/>
              <a:t> [903]; </a:t>
            </a:r>
            <a:r>
              <a:rPr lang="en-GB" baseline="0" dirty="0" err="1"/>
              <a:t>bicicleta</a:t>
            </a:r>
            <a:r>
              <a:rPr lang="en-GB" baseline="0" dirty="0"/>
              <a:t> [3684]; </a:t>
            </a:r>
            <a:r>
              <a:rPr lang="en-GB" baseline="0" dirty="0" err="1"/>
              <a:t>libro</a:t>
            </a:r>
            <a:r>
              <a:rPr lang="en-GB" baseline="0" dirty="0"/>
              <a:t> [230]; </a:t>
            </a:r>
            <a:r>
              <a:rPr lang="en-GB" baseline="0" dirty="0" err="1"/>
              <a:t>barco</a:t>
            </a:r>
            <a:r>
              <a:rPr lang="en-GB" baseline="0" dirty="0"/>
              <a:t> [1384]; </a:t>
            </a:r>
            <a:r>
              <a:rPr lang="en-GB" baseline="0" dirty="0" err="1"/>
              <a:t>bolígrafo</a:t>
            </a:r>
            <a:r>
              <a:rPr lang="en-GB" baseline="0" dirty="0"/>
              <a:t> [&gt;5000]; </a:t>
            </a:r>
            <a:r>
              <a:rPr lang="en-GB" b="0" baseline="0" dirty="0" err="1"/>
              <a:t>gato</a:t>
            </a:r>
            <a:r>
              <a:rPr lang="en-GB" b="0" baseline="0" dirty="0"/>
              <a:t> </a:t>
            </a:r>
            <a:r>
              <a:rPr lang="es-ES" sz="1200" b="0" i="0" u="none" strike="noStrike" kern="1200" cap="none" dirty="0">
                <a:solidFill>
                  <a:schemeClr val="tx1"/>
                </a:solidFill>
                <a:effectLst/>
                <a:latin typeface="+mn-lt"/>
                <a:ea typeface="Calibri"/>
                <a:cs typeface="Calibri"/>
                <a:sym typeface="Calibri"/>
              </a:rPr>
              <a:t>[1728]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br>
              <a:rPr lang="en-GB" b="1" dirty="0"/>
            </a:br>
            <a:br>
              <a:rPr lang="en-GB" b="1" dirty="0"/>
            </a:br>
            <a:r>
              <a:rPr lang="en-GB" b="1" dirty="0"/>
              <a:t>Aim: </a:t>
            </a:r>
            <a:r>
              <a:rPr lang="en-GB" b="0" dirty="0"/>
              <a:t>to introduce students to the Spanish alphabet.</a:t>
            </a:r>
            <a:br>
              <a:rPr lang="en-GB" b="0" dirty="0"/>
            </a:br>
            <a:br>
              <a:rPr lang="en-GB" b="0" dirty="0"/>
            </a:br>
            <a:r>
              <a:rPr lang="en-GB" b="1" dirty="0"/>
              <a:t>Procedure:</a:t>
            </a:r>
          </a:p>
          <a:p>
            <a:pPr marL="228600" indent="-228600">
              <a:buAutoNum type="arabicPeriod"/>
            </a:pPr>
            <a:r>
              <a:rPr lang="en-GB" b="0" dirty="0"/>
              <a:t>Click on the letter for</a:t>
            </a:r>
            <a:r>
              <a:rPr lang="en-GB" b="0" baseline="0" dirty="0"/>
              <a:t> audio.</a:t>
            </a:r>
          </a:p>
          <a:p>
            <a:pPr marL="228600" indent="-228600">
              <a:buAutoNum type="arabicPeriod"/>
            </a:pPr>
            <a:r>
              <a:rPr lang="en-GB" b="0" baseline="0" dirty="0"/>
              <a:t>Students repeat.</a:t>
            </a:r>
          </a:p>
          <a:p>
            <a:pPr marL="228600" indent="-228600">
              <a:buAutoNum type="arabicPeriod"/>
            </a:pPr>
            <a:r>
              <a:rPr lang="en-GB" b="0" baseline="0" dirty="0"/>
              <a:t>Drill the alphabet with a song/chant of choice. (See below for suggestion).</a:t>
            </a:r>
          </a:p>
          <a:p>
            <a:pPr marL="228600" indent="-228600">
              <a:buAutoNum type="arabicPeriod"/>
            </a:pPr>
            <a:endParaRPr lang="en-GB" b="0" baseline="0" dirty="0"/>
          </a:p>
          <a:p>
            <a:r>
              <a:rPr lang="en-GB" b="1" baseline="0" dirty="0"/>
              <a:t>Notes</a:t>
            </a:r>
            <a:r>
              <a:rPr lang="en-GB" baseline="0" dirty="0"/>
              <a:t>: </a:t>
            </a:r>
          </a:p>
          <a:p>
            <a:r>
              <a:rPr lang="en-GB" baseline="0" dirty="0"/>
              <a:t>1. This is also an opportunity to teach the new vocabulary item ‘</a:t>
            </a:r>
            <a:r>
              <a:rPr lang="en-GB" baseline="0" dirty="0" err="1"/>
              <a:t>letra</a:t>
            </a:r>
            <a:r>
              <a:rPr lang="en-GB" baseline="0" dirty="0"/>
              <a:t>’ [977].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2. We usually use the ‘drill instructor’ chant/song to learn the alphabet. Teacher will lead first but after some practice, individuals can take on this role, or class can be split into two halves etc. Have fun with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226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b="1" dirty="0"/>
            </a:br>
            <a:br>
              <a:rPr lang="en-GB" b="1" dirty="0"/>
            </a:br>
            <a:r>
              <a:rPr lang="en-GB" b="1" dirty="0"/>
              <a:t>Aim: </a:t>
            </a:r>
            <a:r>
              <a:rPr lang="en-GB" b="0" dirty="0"/>
              <a:t>to practise the understanding and producing the Spanish alphabet.</a:t>
            </a:r>
            <a:br>
              <a:rPr lang="en-GB" b="0" dirty="0"/>
            </a:br>
            <a:br>
              <a:rPr lang="en-GB" b="1" dirty="0"/>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b="0" dirty="0">
                <a:latin typeface="Arial" panose="020B0604020202020204" pitchFamily="34" charset="0"/>
              </a:rPr>
              <a:t>Give out small versions of this grid for students to 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b="0" dirty="0">
                <a:latin typeface="Arial" panose="020B0604020202020204" pitchFamily="34" charset="0"/>
              </a:rPr>
              <a:t>Student A </a:t>
            </a:r>
            <a:r>
              <a:rPr lang="en-GB" altLang="en-US" dirty="0">
                <a:latin typeface="Arial" panose="020B0604020202020204" pitchFamily="34" charset="0"/>
              </a:rPr>
              <a:t>chooses grid coordinates (e.g. C, X) and student B has to say which letter those coordinates meet at (e.g. f).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0204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b="1" dirty="0"/>
            </a:br>
            <a:br>
              <a:rPr lang="en-GB" b="1" dirty="0"/>
            </a:br>
            <a:r>
              <a:rPr lang="en-GB" b="1" dirty="0"/>
              <a:t>Aim: </a:t>
            </a:r>
            <a:r>
              <a:rPr lang="en-GB" b="0" dirty="0"/>
              <a:t>to introduce students to the concept of the Spelling Bee.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p>
          <a:p>
            <a:pPr marL="228600" indent="-228600">
              <a:buAutoNum type="arabicPeriod"/>
            </a:pPr>
            <a:r>
              <a:rPr lang="en-GB" altLang="en-US" dirty="0"/>
              <a:t>Explain that the teacher will start a 1 minute timer and say a word in English. </a:t>
            </a:r>
          </a:p>
          <a:p>
            <a:pPr marL="228600" indent="-228600">
              <a:buAutoNum type="arabicPeriod"/>
            </a:pPr>
            <a:r>
              <a:rPr lang="en-GB" altLang="en-US" dirty="0"/>
              <a:t>One student has to translate the word into Spanish (including the article, for nouns) and then spell the word using the Spanish alphabet (but they don’t need to spell the article).</a:t>
            </a:r>
          </a:p>
          <a:p>
            <a:pPr marL="228600" indent="-228600">
              <a:buAutoNum type="arabicPeriod"/>
            </a:pPr>
            <a:r>
              <a:rPr lang="en-GB" altLang="en-US" dirty="0"/>
              <a:t>The rest of the students have to write down how they think the word is spelled and mark the speller right or wrong.</a:t>
            </a:r>
          </a:p>
          <a:p>
            <a:pPr marL="228600" indent="-228600">
              <a:buAutoNum type="arabicPeriod"/>
            </a:pPr>
            <a:r>
              <a:rPr lang="en-GB" altLang="en-US" dirty="0"/>
              <a:t>Use the list of words on the next slide for this activity.</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Notes</a:t>
            </a:r>
            <a:r>
              <a:rPr lang="en-GB" altLang="en-US" dirty="0"/>
              <a:t>: </a:t>
            </a:r>
            <a:br>
              <a:rPr lang="en-GB" altLang="en-US" dirty="0"/>
            </a:br>
            <a:r>
              <a:rPr lang="en-GB" altLang="en-US" dirty="0"/>
              <a:t>1) Time allowing, it would be good to put students into pairs</a:t>
            </a:r>
            <a:r>
              <a:rPr lang="en-GB" altLang="en-US" baseline="0" dirty="0"/>
              <a:t> to practise.  Student A calls in English, Student B faces away from the board, translates the word into Spanish (saying the article, for nouns, but not spelling the article) and spells the word.  Then they swap roles.</a:t>
            </a:r>
            <a:endParaRPr lang="en-GB" altLang="en-US" dirty="0"/>
          </a:p>
          <a:p>
            <a:r>
              <a:rPr lang="en-GB" altLang="en-US" dirty="0"/>
              <a:t>2) Pupils may want to put themselves forward for the actual FL Spelling Bee (see https://www.flsb.co.uk/ and email Sarah Schechter (ss2431@cam.ac.uk) where Y7 students have to spell words aloud within a time limit. There are 4 stages to the competition: class, whole school, regional, national.  </a:t>
            </a:r>
          </a:p>
          <a:p>
            <a:r>
              <a:rPr lang="en-GB" altLang="en-US" dirty="0"/>
              <a:t>Alternatively, teachers may simply want to introduce it as a class activity to practise vocabulary every now and then with their classes.</a:t>
            </a:r>
          </a:p>
          <a:p>
            <a:endParaRPr lang="en-GB" altLang="en-US" dirty="0"/>
          </a:p>
          <a:p>
            <a:endParaRPr lang="en-GB" alt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5322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[l] </a:t>
            </a:r>
            <a:r>
              <a:rPr lang="en-GB" baseline="0" dirty="0"/>
              <a:t>and then the </a:t>
            </a:r>
            <a:r>
              <a:rPr lang="en-GB" b="1" baseline="0" dirty="0"/>
              <a:t>source</a:t>
            </a:r>
            <a:r>
              <a:rPr lang="en-GB" baseline="0" dirty="0"/>
              <a:t> word again ‘</a:t>
            </a:r>
            <a:r>
              <a:rPr lang="en-GB" b="1" baseline="0" dirty="0" err="1"/>
              <a:t>libro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libro</a:t>
            </a:r>
            <a:r>
              <a:rPr lang="en-GB" b="1" baseline="0" dirty="0"/>
              <a:t> </a:t>
            </a:r>
            <a:r>
              <a:rPr lang="en-GB" b="0" baseline="0" dirty="0"/>
              <a:t>[230]; </a:t>
            </a:r>
            <a:r>
              <a:rPr lang="en-GB" b="1" baseline="0" dirty="0" err="1"/>
              <a:t>salir</a:t>
            </a:r>
            <a:r>
              <a:rPr lang="en-GB" b="1" baseline="0" dirty="0"/>
              <a:t> </a:t>
            </a:r>
            <a:r>
              <a:rPr lang="en-GB" b="0" baseline="0" dirty="0"/>
              <a:t>[114]; </a:t>
            </a:r>
            <a:r>
              <a:rPr lang="en-GB" b="1" baseline="0" dirty="0" err="1"/>
              <a:t>lista</a:t>
            </a:r>
            <a:r>
              <a:rPr lang="en-GB" b="1" baseline="0" dirty="0"/>
              <a:t> </a:t>
            </a:r>
            <a:r>
              <a:rPr lang="en-GB" b="0" baseline="0" dirty="0"/>
              <a:t>[1189]; </a:t>
            </a:r>
            <a:r>
              <a:rPr lang="en-GB" b="1" baseline="0" dirty="0" err="1"/>
              <a:t>luego</a:t>
            </a:r>
            <a:r>
              <a:rPr lang="en-GB" b="1" baseline="0" dirty="0"/>
              <a:t> </a:t>
            </a:r>
            <a:r>
              <a:rPr lang="en-GB" b="0" baseline="0" dirty="0"/>
              <a:t>[150]; </a:t>
            </a:r>
            <a:r>
              <a:rPr lang="en-GB" b="1" baseline="0" dirty="0"/>
              <a:t>palabra </a:t>
            </a:r>
            <a:r>
              <a:rPr lang="en-GB" b="0" baseline="0" dirty="0"/>
              <a:t>[192]; </a:t>
            </a:r>
            <a:r>
              <a:rPr lang="en-GB" b="1" baseline="0" dirty="0"/>
              <a:t>luz </a:t>
            </a:r>
            <a:r>
              <a:rPr lang="en-GB" b="0" baseline="0" dirty="0"/>
              <a:t>[278]</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7683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15 words from the Spelling</a:t>
            </a:r>
            <a:r>
              <a:rPr lang="en-GB" baseline="0" dirty="0"/>
              <a:t> Bee, Stage 1.</a:t>
            </a:r>
            <a:br>
              <a:rPr lang="en-GB" baseline="0" dirty="0"/>
            </a:br>
            <a:r>
              <a:rPr lang="en-GB" baseline="0" dirty="0"/>
              <a:t>Students have learnt these words already, but this is the first time they will have practised spelling them out loud using the Spanish alphabet.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0190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IF YOU PLAN FOR STUDENTS TO PRE-LEARN VOCABULARY USING AN APP THIS WOULD BE A USEFUL OPPORTUNITY TO INTRODUCE IT TO THE CLASS.</a:t>
            </a:r>
          </a:p>
          <a:p>
            <a:endParaRPr lang="en-GB" baseline="0" dirty="0"/>
          </a:p>
          <a:p>
            <a:r>
              <a:rPr lang="en-GB" baseline="0" dirty="0"/>
              <a:t>See the notes on the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097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For example, this lesson students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a:t>
            </a: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702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6342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ll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ll</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llamar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an imaginary phone to your ear.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ll</a:t>
            </a:r>
            <a:r>
              <a:rPr lang="en-GB" b="1" dirty="0"/>
              <a:t>] </a:t>
            </a:r>
            <a:r>
              <a:rPr lang="en-GB" baseline="0" dirty="0"/>
              <a:t>sound, pronouncing </a:t>
            </a:r>
            <a:r>
              <a:rPr lang="en-GB" b="0" baseline="0" dirty="0"/>
              <a:t>”</a:t>
            </a:r>
            <a:r>
              <a:rPr lang="en-GB" b="1" baseline="0" dirty="0" err="1"/>
              <a:t>llamar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llamar</a:t>
            </a:r>
            <a:r>
              <a:rPr lang="en-GB" baseline="0" dirty="0"/>
              <a:t> [122]</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747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ll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ll</a:t>
            </a:r>
            <a:r>
              <a:rPr lang="en-GB" b="1" baseline="0" dirty="0"/>
              <a:t>] </a:t>
            </a:r>
            <a:r>
              <a:rPr lang="en-GB" baseline="0" dirty="0"/>
              <a:t>and then the </a:t>
            </a:r>
            <a:r>
              <a:rPr lang="en-GB" b="1" baseline="0" dirty="0"/>
              <a:t>source</a:t>
            </a:r>
            <a:r>
              <a:rPr lang="en-GB" baseline="0" dirty="0"/>
              <a:t> word again ‘</a:t>
            </a:r>
            <a:r>
              <a:rPr lang="en-GB" b="1" baseline="0" dirty="0" err="1"/>
              <a:t>llamar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llamar</a:t>
            </a:r>
            <a:r>
              <a:rPr lang="en-GB" b="1" baseline="0" dirty="0"/>
              <a:t> </a:t>
            </a:r>
            <a:r>
              <a:rPr lang="en-GB" b="0" baseline="0" dirty="0"/>
              <a:t>[122]; </a:t>
            </a:r>
            <a:r>
              <a:rPr lang="en-GB" b="1" baseline="0" dirty="0" err="1"/>
              <a:t>llegar</a:t>
            </a:r>
            <a:r>
              <a:rPr lang="en-GB" b="1" baseline="0" dirty="0"/>
              <a:t> </a:t>
            </a:r>
            <a:r>
              <a:rPr lang="en-GB" b="0" baseline="0" dirty="0"/>
              <a:t>[75]; </a:t>
            </a:r>
            <a:r>
              <a:rPr lang="en-GB" b="1" baseline="0" dirty="0" err="1"/>
              <a:t>llevar</a:t>
            </a:r>
            <a:r>
              <a:rPr lang="en-GB" b="1" baseline="0" dirty="0"/>
              <a:t> </a:t>
            </a:r>
            <a:r>
              <a:rPr lang="en-GB" b="0" baseline="0" dirty="0"/>
              <a:t>[101]; </a:t>
            </a:r>
            <a:r>
              <a:rPr lang="en-GB" b="1" baseline="0" dirty="0" err="1"/>
              <a:t>llave</a:t>
            </a:r>
            <a:r>
              <a:rPr lang="en-GB" b="1" baseline="0" dirty="0"/>
              <a:t> </a:t>
            </a:r>
            <a:r>
              <a:rPr lang="en-GB" b="0" baseline="0" dirty="0"/>
              <a:t>[1853]; </a:t>
            </a:r>
            <a:r>
              <a:rPr lang="en-GB" b="1" baseline="0" dirty="0" err="1"/>
              <a:t>amarillo</a:t>
            </a:r>
            <a:r>
              <a:rPr lang="en-GB" b="1" baseline="0" dirty="0"/>
              <a:t> </a:t>
            </a:r>
            <a:r>
              <a:rPr lang="en-GB" b="0" baseline="0" dirty="0"/>
              <a:t>[1381]</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376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332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0614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419084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5904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1655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55094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35203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65787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3251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779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9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281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443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0083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384043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2786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757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304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5090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2.jpe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jpeg"/><Relationship Id="rId10"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22.jpeg"/><Relationship Id="rId10" Type="http://schemas.openxmlformats.org/officeDocument/2006/relationships/image" Target="../media/image39.gif"/><Relationship Id="rId4" Type="http://schemas.openxmlformats.org/officeDocument/2006/relationships/image" Target="../media/image36.jpg"/><Relationship Id="rId9" Type="http://schemas.openxmlformats.org/officeDocument/2006/relationships/image" Target="../media/image38.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jpe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3.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0.jpe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32.png"/><Relationship Id="rId18" Type="http://schemas.openxmlformats.org/officeDocument/2006/relationships/image" Target="../media/image25.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7.jpeg"/><Relationship Id="rId17" Type="http://schemas.openxmlformats.org/officeDocument/2006/relationships/image" Target="../media/image34.png"/><Relationship Id="rId2" Type="http://schemas.openxmlformats.org/officeDocument/2006/relationships/notesSlide" Target="../notesSlides/notesSlide24.xml"/><Relationship Id="rId16" Type="http://schemas.openxmlformats.org/officeDocument/2006/relationships/image" Target="../media/image31.png"/><Relationship Id="rId20"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audio" Target="../media/audio23.wav"/><Relationship Id="rId11" Type="http://schemas.openxmlformats.org/officeDocument/2006/relationships/image" Target="../media/image46.png"/><Relationship Id="rId5" Type="http://schemas.openxmlformats.org/officeDocument/2006/relationships/audio" Target="../media/audio22.wav"/><Relationship Id="rId15" Type="http://schemas.openxmlformats.org/officeDocument/2006/relationships/image" Target="../media/image18.png"/><Relationship Id="rId10" Type="http://schemas.openxmlformats.org/officeDocument/2006/relationships/image" Target="../media/image45.png"/><Relationship Id="rId19" Type="http://schemas.openxmlformats.org/officeDocument/2006/relationships/image" Target="../media/image33.png"/><Relationship Id="rId4" Type="http://schemas.openxmlformats.org/officeDocument/2006/relationships/audio" Target="../media/audio21.wav"/><Relationship Id="rId9" Type="http://schemas.openxmlformats.org/officeDocument/2006/relationships/image" Target="../media/image44.png"/><Relationship Id="rId1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26" Type="http://schemas.openxmlformats.org/officeDocument/2006/relationships/audio" Target="../media/audio49.wav"/><Relationship Id="rId3" Type="http://schemas.openxmlformats.org/officeDocument/2006/relationships/audio" Target="../media/audio26.wav"/><Relationship Id="rId21" Type="http://schemas.openxmlformats.org/officeDocument/2006/relationships/audio" Target="../media/audio44.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audio" Target="../media/audio48.wav"/><Relationship Id="rId2" Type="http://schemas.openxmlformats.org/officeDocument/2006/relationships/notesSlide" Target="../notesSlides/notesSlide27.xml"/><Relationship Id="rId16" Type="http://schemas.openxmlformats.org/officeDocument/2006/relationships/audio" Target="../media/audio39.wav"/><Relationship Id="rId20" Type="http://schemas.openxmlformats.org/officeDocument/2006/relationships/audio" Target="../media/audio43.wav"/><Relationship Id="rId29" Type="http://schemas.openxmlformats.org/officeDocument/2006/relationships/audio" Target="../media/audio52.wav"/><Relationship Id="rId1" Type="http://schemas.openxmlformats.org/officeDocument/2006/relationships/slideLayout" Target="../slideLayouts/slideLayout15.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audio" Target="../media/audio47.wav"/><Relationship Id="rId5" Type="http://schemas.openxmlformats.org/officeDocument/2006/relationships/audio" Target="../media/audio28.wav"/><Relationship Id="rId15" Type="http://schemas.openxmlformats.org/officeDocument/2006/relationships/audio" Target="../media/audio38.wav"/><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5.wav"/><Relationship Id="rId27" Type="http://schemas.openxmlformats.org/officeDocument/2006/relationships/audio" Target="../media/audio50.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5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5_audio.ht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s://www.rachelhawkes.com/LDPresources/Yr7Spanish/Spanish_Y7_Term1i_Wk5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jpg"/><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2.jpe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1.jpg"/><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599452"/>
            <a:ext cx="4864546" cy="1154112"/>
          </a:xfrm>
        </p:spPr>
        <p:txBody>
          <a:bodyPr>
            <a:normAutofit lnSpcReduction="10000"/>
          </a:bodyPr>
          <a:lstStyle/>
          <a:p>
            <a:r>
              <a:rPr lang="en-GB" b="1" dirty="0"/>
              <a:t>Y7 Spanish</a:t>
            </a:r>
            <a:br>
              <a:rPr lang="en-GB" dirty="0"/>
            </a:br>
            <a:r>
              <a:rPr lang="en-GB" sz="1600" dirty="0"/>
              <a:t>Term 1.1 – Week 4 – Lesson 7</a:t>
            </a:r>
            <a:br>
              <a:rPr lang="en-GB" sz="1600" dirty="0"/>
            </a:br>
            <a:r>
              <a:rPr lang="en-GB" sz="1400" dirty="0"/>
              <a:t>Nick Avery / Victoria Hobson</a:t>
            </a:r>
            <a:br>
              <a:rPr lang="en-GB" sz="1400" dirty="0"/>
            </a:br>
            <a:br>
              <a:rPr lang="en-GB" sz="1400" dirty="0"/>
            </a:br>
            <a:r>
              <a:rPr lang="en-GB" sz="1400" dirty="0"/>
              <a:t>Date updated: 28.07.23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6575"/>
            <a:ext cx="4864546" cy="844549"/>
          </a:xfrm>
        </p:spPr>
        <p:txBody>
          <a:bodyPr>
            <a:normAutofit fontScale="77500" lnSpcReduction="20000"/>
          </a:bodyPr>
          <a:lstStyle/>
          <a:p>
            <a:r>
              <a:rPr lang="en-GB" sz="2400" dirty="0">
                <a:solidFill>
                  <a:prstClr val="white"/>
                </a:solidFill>
              </a:rPr>
              <a:t>Singular indefinite article (un/una)</a:t>
            </a:r>
          </a:p>
          <a:p>
            <a:br>
              <a:rPr lang="en-GB" dirty="0"/>
            </a:br>
            <a:r>
              <a:rPr lang="en-GB" dirty="0"/>
              <a:t>SSCs [l], [</a:t>
            </a:r>
            <a:r>
              <a:rPr lang="en-GB" dirty="0" err="1"/>
              <a:t>ll</a:t>
            </a:r>
            <a:r>
              <a:rPr lang="en-GB" dirty="0"/>
              <a:t>]</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p:txBody>
          <a:bodyPr>
            <a:normAutofit fontScale="70000" lnSpcReduction="20000"/>
          </a:bodyPr>
          <a:lstStyle/>
          <a:p>
            <a:r>
              <a:rPr lang="en-GB" dirty="0"/>
              <a:t>Saying what people have</a:t>
            </a:r>
          </a:p>
        </p:txBody>
      </p:sp>
      <p:pic>
        <p:nvPicPr>
          <p:cNvPr id="5" name="Picture 4" descr="Cartoon of boys sitting on a bench&#10;&#10;Description automatically generated">
            <a:extLst>
              <a:ext uri="{FF2B5EF4-FFF2-40B4-BE49-F238E27FC236}">
                <a16:creationId xmlns:a16="http://schemas.microsoft.com/office/drawing/2014/main" id="{487726E3-63BA-437A-A74C-3848E9AFA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39" y="2414093"/>
            <a:ext cx="6723088" cy="3781737"/>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713703"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66399" y="258167"/>
            <a:ext cx="1861744" cy="36933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27" name="TextBox 5">
            <a:extLst>
              <a:ext uri="{FF2B5EF4-FFF2-40B4-BE49-F238E27FC236}">
                <a16:creationId xmlns:a16="http://schemas.microsoft.com/office/drawing/2014/main" id="{9BC7A774-CD7A-4A72-8098-AB6A0D473618}"/>
              </a:ext>
            </a:extLst>
          </p:cNvPr>
          <p:cNvSpPr txBox="1"/>
          <p:nvPr/>
        </p:nvSpPr>
        <p:spPr>
          <a:xfrm>
            <a:off x="1531761" y="4959018"/>
            <a:ext cx="2270235" cy="101566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l</a:t>
            </a:r>
            <a:r>
              <a:rPr lang="en-GB" sz="6000" b="1" dirty="0">
                <a:solidFill>
                  <a:srgbClr val="5B9BD5">
                    <a:lumMod val="50000"/>
                  </a:srgbClr>
                </a:solidFill>
                <a:cs typeface="Calibri" panose="020F0502020204030204" pitchFamily="34" charset="0"/>
              </a:rPr>
              <a:t>uz</a:t>
            </a:r>
            <a:endParaRPr lang="en-GB" sz="6000" b="1" strike="sngStrike" dirty="0">
              <a:solidFill>
                <a:srgbClr val="E65D00"/>
              </a:solidFill>
              <a:cs typeface="Calibri" panose="020F0502020204030204" pitchFamily="34" charset="0"/>
            </a:endParaRPr>
          </a:p>
        </p:txBody>
      </p:sp>
      <p:sp>
        <p:nvSpPr>
          <p:cNvPr id="28" name="TextBox 6">
            <a:extLst>
              <a:ext uri="{FF2B5EF4-FFF2-40B4-BE49-F238E27FC236}">
                <a16:creationId xmlns:a16="http://schemas.microsoft.com/office/drawing/2014/main" id="{5CC0EAA4-AE8C-41F2-A120-23B3A70DD43E}"/>
              </a:ext>
            </a:extLst>
          </p:cNvPr>
          <p:cNvSpPr txBox="1"/>
          <p:nvPr/>
        </p:nvSpPr>
        <p:spPr>
          <a:xfrm flipH="1">
            <a:off x="3200846" y="3005399"/>
            <a:ext cx="3222208" cy="1015663"/>
          </a:xfrm>
          <a:prstGeom prst="rect">
            <a:avLst/>
          </a:prstGeom>
          <a:noFill/>
        </p:spPr>
        <p:txBody>
          <a:bodyPr wrap="square" rtlCol="0">
            <a:spAutoFit/>
          </a:bodyPr>
          <a:lstStyle/>
          <a:p>
            <a:r>
              <a:rPr lang="en-GB" sz="6000" b="1" dirty="0" err="1">
                <a:solidFill>
                  <a:srgbClr val="5B9BD5">
                    <a:lumMod val="50000"/>
                  </a:srgbClr>
                </a:solidFill>
                <a:cs typeface="Calibri" panose="020F0502020204030204" pitchFamily="34" charset="0"/>
              </a:rPr>
              <a:t>amari</a:t>
            </a:r>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o</a:t>
            </a:r>
            <a:endParaRPr lang="en-GB" sz="6000" b="1" strike="sngStrike" dirty="0">
              <a:solidFill>
                <a:srgbClr val="E65D00"/>
              </a:solidFill>
              <a:cs typeface="Calibri" panose="020F0502020204030204" pitchFamily="34" charset="0"/>
            </a:endParaRPr>
          </a:p>
        </p:txBody>
      </p:sp>
      <p:sp>
        <p:nvSpPr>
          <p:cNvPr id="29" name="TextBox 7">
            <a:extLst>
              <a:ext uri="{FF2B5EF4-FFF2-40B4-BE49-F238E27FC236}">
                <a16:creationId xmlns:a16="http://schemas.microsoft.com/office/drawing/2014/main" id="{95F01BAD-EB3A-4920-95D2-F8E7217FDB4B}"/>
              </a:ext>
            </a:extLst>
          </p:cNvPr>
          <p:cNvSpPr txBox="1"/>
          <p:nvPr/>
        </p:nvSpPr>
        <p:spPr>
          <a:xfrm>
            <a:off x="951141" y="1647483"/>
            <a:ext cx="2743451" cy="1015663"/>
          </a:xfrm>
          <a:prstGeom prst="rect">
            <a:avLst/>
          </a:prstGeom>
          <a:noFill/>
        </p:spPr>
        <p:txBody>
          <a:bodyPr wrap="square" rtlCol="0">
            <a:spAutoFit/>
          </a:bodyPr>
          <a:lstStyle/>
          <a:p>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amar</a:t>
            </a:r>
            <a:endParaRPr lang="en-GB" sz="6000" b="1" strike="sngStrike" dirty="0">
              <a:solidFill>
                <a:srgbClr val="E65D00"/>
              </a:solidFill>
              <a:cs typeface="Calibri" panose="020F0502020204030204" pitchFamily="34" charset="0"/>
            </a:endParaRPr>
          </a:p>
        </p:txBody>
      </p:sp>
      <p:sp>
        <p:nvSpPr>
          <p:cNvPr id="30" name="TextBox 8">
            <a:extLst>
              <a:ext uri="{FF2B5EF4-FFF2-40B4-BE49-F238E27FC236}">
                <a16:creationId xmlns:a16="http://schemas.microsoft.com/office/drawing/2014/main" id="{448385A1-8371-4537-9A2B-34037C7CB1D6}"/>
              </a:ext>
            </a:extLst>
          </p:cNvPr>
          <p:cNvSpPr txBox="1"/>
          <p:nvPr/>
        </p:nvSpPr>
        <p:spPr>
          <a:xfrm>
            <a:off x="4998961" y="4822274"/>
            <a:ext cx="3153951"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pa</a:t>
            </a:r>
            <a:r>
              <a:rPr lang="en-GB" sz="6000" b="1" dirty="0">
                <a:solidFill>
                  <a:srgbClr val="ED7D31"/>
                </a:solidFill>
                <a:cs typeface="Calibri" panose="020F0502020204030204" pitchFamily="34" charset="0"/>
              </a:rPr>
              <a:t>l</a:t>
            </a:r>
            <a:r>
              <a:rPr lang="en-GB" sz="6000" b="1" dirty="0">
                <a:solidFill>
                  <a:srgbClr val="5B9BD5">
                    <a:lumMod val="50000"/>
                  </a:srgbClr>
                </a:solidFill>
                <a:cs typeface="Calibri" panose="020F0502020204030204" pitchFamily="34" charset="0"/>
              </a:rPr>
              <a:t>abra</a:t>
            </a:r>
            <a:endParaRPr lang="en-GB" sz="6000" b="1" strike="sngStrike" dirty="0">
              <a:solidFill>
                <a:srgbClr val="E65D00"/>
              </a:solidFill>
              <a:cs typeface="Calibri" panose="020F0502020204030204" pitchFamily="34" charset="0"/>
            </a:endParaRPr>
          </a:p>
        </p:txBody>
      </p:sp>
      <p:sp>
        <p:nvSpPr>
          <p:cNvPr id="31" name="TextBox 9">
            <a:extLst>
              <a:ext uri="{FF2B5EF4-FFF2-40B4-BE49-F238E27FC236}">
                <a16:creationId xmlns:a16="http://schemas.microsoft.com/office/drawing/2014/main" id="{3C4BBC96-F622-4315-BD93-866496F09915}"/>
              </a:ext>
            </a:extLst>
          </p:cNvPr>
          <p:cNvSpPr txBox="1"/>
          <p:nvPr/>
        </p:nvSpPr>
        <p:spPr>
          <a:xfrm>
            <a:off x="7303539" y="2013504"/>
            <a:ext cx="2364827" cy="1015663"/>
          </a:xfrm>
          <a:prstGeom prst="rect">
            <a:avLst/>
          </a:prstGeom>
          <a:noFill/>
        </p:spPr>
        <p:txBody>
          <a:bodyPr wrap="square" rtlCol="0">
            <a:spAutoFit/>
          </a:bodyPr>
          <a:lstStyle/>
          <a:p>
            <a:r>
              <a:rPr lang="en-GB" sz="6000" b="1" dirty="0" err="1">
                <a:solidFill>
                  <a:srgbClr val="5B9BD5">
                    <a:lumMod val="50000"/>
                  </a:srgbClr>
                </a:solidFill>
                <a:cs typeface="Calibri" panose="020F0502020204030204" pitchFamily="34" charset="0"/>
              </a:rPr>
              <a:t>sa</a:t>
            </a:r>
            <a:r>
              <a:rPr lang="en-GB" sz="6000" b="1" dirty="0" err="1">
                <a:solidFill>
                  <a:srgbClr val="ED7D31"/>
                </a:solidFill>
                <a:cs typeface="Calibri" panose="020F0502020204030204" pitchFamily="34" charset="0"/>
              </a:rPr>
              <a:t>l</a:t>
            </a:r>
            <a:r>
              <a:rPr lang="en-GB" sz="6000" b="1" dirty="0" err="1">
                <a:solidFill>
                  <a:srgbClr val="5B9BD5">
                    <a:lumMod val="50000"/>
                  </a:srgbClr>
                </a:solidFill>
                <a:cs typeface="Calibri" panose="020F0502020204030204" pitchFamily="34" charset="0"/>
              </a:rPr>
              <a:t>ir</a:t>
            </a:r>
            <a:endParaRPr lang="en-GB" sz="6000" b="1" strike="sngStrike" dirty="0">
              <a:solidFill>
                <a:srgbClr val="E65D00"/>
              </a:solidFill>
              <a:cs typeface="Calibri" panose="020F0502020204030204" pitchFamily="34" charset="0"/>
            </a:endParaRPr>
          </a:p>
        </p:txBody>
      </p:sp>
      <p:sp>
        <p:nvSpPr>
          <p:cNvPr id="32" name="TextBox 5">
            <a:extLst>
              <a:ext uri="{FF2B5EF4-FFF2-40B4-BE49-F238E27FC236}">
                <a16:creationId xmlns:a16="http://schemas.microsoft.com/office/drawing/2014/main" id="{C1174F9D-5FAA-419A-AD8E-E05F413C72A0}"/>
              </a:ext>
            </a:extLst>
          </p:cNvPr>
          <p:cNvSpPr txBox="1"/>
          <p:nvPr/>
        </p:nvSpPr>
        <p:spPr>
          <a:xfrm>
            <a:off x="5568793" y="776038"/>
            <a:ext cx="2270235" cy="1015663"/>
          </a:xfrm>
          <a:prstGeom prst="rect">
            <a:avLst/>
          </a:prstGeom>
          <a:noFill/>
        </p:spPr>
        <p:txBody>
          <a:bodyPr wrap="square" rtlCol="0">
            <a:spAutoFit/>
          </a:bodyPr>
          <a:lstStyle/>
          <a:p>
            <a:pPr algn="ctr"/>
            <a:r>
              <a:rPr lang="en-GB" sz="6000" b="1" dirty="0" err="1">
                <a:solidFill>
                  <a:srgbClr val="5B9BD5">
                    <a:lumMod val="50000"/>
                  </a:srgbClr>
                </a:solidFill>
                <a:cs typeface="Calibri" panose="020F0502020204030204" pitchFamily="34" charset="0"/>
              </a:rPr>
              <a:t>e</a:t>
            </a:r>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a</a:t>
            </a:r>
            <a:endParaRPr lang="en-GB" sz="6000" b="1" strike="sngStrike" dirty="0">
              <a:solidFill>
                <a:srgbClr val="5B9BD5">
                  <a:lumMod val="50000"/>
                </a:srgbClr>
              </a:solidFill>
              <a:cs typeface="Calibri" panose="020F0502020204030204" pitchFamily="34" charset="0"/>
            </a:endParaRPr>
          </a:p>
        </p:txBody>
      </p:sp>
      <p:sp>
        <p:nvSpPr>
          <p:cNvPr id="33" name="TextBox 6">
            <a:extLst>
              <a:ext uri="{FF2B5EF4-FFF2-40B4-BE49-F238E27FC236}">
                <a16:creationId xmlns:a16="http://schemas.microsoft.com/office/drawing/2014/main" id="{E1020C2D-0095-46BB-8E02-A90996EFBEEB}"/>
              </a:ext>
            </a:extLst>
          </p:cNvPr>
          <p:cNvSpPr txBox="1"/>
          <p:nvPr/>
        </p:nvSpPr>
        <p:spPr>
          <a:xfrm flipH="1">
            <a:off x="472384" y="3687023"/>
            <a:ext cx="3222208" cy="1015663"/>
          </a:xfrm>
          <a:prstGeom prst="rect">
            <a:avLst/>
          </a:prstGeom>
          <a:noFill/>
        </p:spPr>
        <p:txBody>
          <a:bodyPr wrap="square" rtlCol="0">
            <a:spAutoFit/>
          </a:bodyPr>
          <a:lstStyle/>
          <a:p>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evar</a:t>
            </a:r>
            <a:endParaRPr lang="en-GB" sz="6000" b="1" strike="sngStrike" dirty="0">
              <a:solidFill>
                <a:srgbClr val="E65D00"/>
              </a:solidFill>
              <a:cs typeface="Calibri" panose="020F0502020204030204" pitchFamily="34" charset="0"/>
            </a:endParaRPr>
          </a:p>
        </p:txBody>
      </p:sp>
      <p:sp>
        <p:nvSpPr>
          <p:cNvPr id="34" name="TextBox 5">
            <a:extLst>
              <a:ext uri="{FF2B5EF4-FFF2-40B4-BE49-F238E27FC236}">
                <a16:creationId xmlns:a16="http://schemas.microsoft.com/office/drawing/2014/main" id="{7D9393D8-3943-4568-BDFD-BA8676AA4D05}"/>
              </a:ext>
            </a:extLst>
          </p:cNvPr>
          <p:cNvSpPr txBox="1"/>
          <p:nvPr/>
        </p:nvSpPr>
        <p:spPr>
          <a:xfrm>
            <a:off x="7408581" y="3671805"/>
            <a:ext cx="2270235" cy="1015663"/>
          </a:xfrm>
          <a:prstGeom prst="rect">
            <a:avLst/>
          </a:prstGeom>
          <a:noFill/>
        </p:spPr>
        <p:txBody>
          <a:bodyPr wrap="square" rtlCol="0">
            <a:spAutoFit/>
          </a:bodyPr>
          <a:lstStyle/>
          <a:p>
            <a:pPr algn="ctr"/>
            <a:r>
              <a:rPr lang="en-GB" sz="6000" b="1" dirty="0" err="1">
                <a:solidFill>
                  <a:srgbClr val="ED7D31"/>
                </a:solidFill>
                <a:cs typeface="Calibri" panose="020F0502020204030204" pitchFamily="34" charset="0"/>
              </a:rPr>
              <a:t>l</a:t>
            </a:r>
            <a:r>
              <a:rPr lang="en-GB" sz="6000" b="1" dirty="0" err="1">
                <a:solidFill>
                  <a:srgbClr val="5B9BD5">
                    <a:lumMod val="50000"/>
                  </a:srgbClr>
                </a:solidFill>
                <a:cs typeface="Calibri" panose="020F0502020204030204" pitchFamily="34" charset="0"/>
              </a:rPr>
              <a:t>ista</a:t>
            </a:r>
            <a:endParaRPr lang="en-GB" sz="6000" b="1" strike="sngStrike" dirty="0">
              <a:solidFill>
                <a:srgbClr val="E65D00"/>
              </a:solidFill>
              <a:cs typeface="Calibri" panose="020F0502020204030204" pitchFamily="34" charset="0"/>
            </a:endParaRPr>
          </a:p>
        </p:txBody>
      </p:sp>
      <p:pic>
        <p:nvPicPr>
          <p:cNvPr id="17" name="Picture 16" descr="A blue circle with black letters and a red arrow&#10;&#10;Description automatically generated">
            <a:extLst>
              <a:ext uri="{FF2B5EF4-FFF2-40B4-BE49-F238E27FC236}">
                <a16:creationId xmlns:a16="http://schemas.microsoft.com/office/drawing/2014/main" id="{67607A70-FDDF-4E62-9458-52CADC231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489" y="164752"/>
            <a:ext cx="1069581" cy="925493"/>
          </a:xfrm>
          <a:prstGeom prst="rect">
            <a:avLst/>
          </a:prstGeom>
        </p:spPr>
      </p:pic>
    </p:spTree>
    <p:extLst>
      <p:ext uri="{BB962C8B-B14F-4D97-AF65-F5344CB8AC3E}">
        <p14:creationId xmlns:p14="http://schemas.microsoft.com/office/powerpoint/2010/main" val="2574974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a:extLst>
              <a:ext uri="{FF2B5EF4-FFF2-40B4-BE49-F238E27FC236}">
                <a16:creationId xmlns:a16="http://schemas.microsoft.com/office/drawing/2014/main" id="{C51DFE8E-6A1D-4434-BEDF-CEF9A62D9741}"/>
              </a:ext>
            </a:extLst>
          </p:cNvPr>
          <p:cNvSpPr>
            <a:spLocks noGrp="1"/>
          </p:cNvSpPr>
          <p:nvPr>
            <p:ph type="title"/>
          </p:nvPr>
        </p:nvSpPr>
        <p:spPr>
          <a:xfrm>
            <a:off x="0" y="213557"/>
            <a:ext cx="4866968" cy="647577"/>
          </a:xfrm>
        </p:spPr>
        <p:txBody>
          <a:bodyPr>
            <a:normAutofit/>
          </a:bodyPr>
          <a:lstStyle/>
          <a:p>
            <a:r>
              <a:rPr lang="en-GB" sz="3600" b="1" dirty="0">
                <a:solidFill>
                  <a:schemeClr val="bg1"/>
                </a:solidFill>
              </a:rPr>
              <a:t>Gender in Spanish</a:t>
            </a:r>
          </a:p>
        </p:txBody>
      </p:sp>
      <p:sp>
        <p:nvSpPr>
          <p:cNvPr id="33" name="TextBox 32">
            <a:extLst>
              <a:ext uri="{FF2B5EF4-FFF2-40B4-BE49-F238E27FC236}">
                <a16:creationId xmlns:a16="http://schemas.microsoft.com/office/drawing/2014/main" id="{DC8A39A0-5EC9-4494-9C58-98D3AE18B12B}"/>
              </a:ext>
            </a:extLst>
          </p:cNvPr>
          <p:cNvSpPr txBox="1"/>
          <p:nvPr/>
        </p:nvSpPr>
        <p:spPr>
          <a:xfrm>
            <a:off x="300038" y="1227990"/>
            <a:ext cx="1137920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Things, as well as people, have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gender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in </a:t>
            </a:r>
            <a:r>
              <a:rPr lang="en-GB" sz="2400" dirty="0">
                <a:latin typeface="Century Gothic" panose="020B0502020202020204" pitchFamily="34" charset="0"/>
              </a:rPr>
              <a:t>Spanish. This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means that they are either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feminine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4" name="Rectangle 33">
            <a:extLst>
              <a:ext uri="{FF2B5EF4-FFF2-40B4-BE49-F238E27FC236}">
                <a16:creationId xmlns:a16="http://schemas.microsoft.com/office/drawing/2014/main" id="{C17621EC-A952-4753-B1E1-6D12B54A9BAC}"/>
              </a:ext>
            </a:extLst>
          </p:cNvPr>
          <p:cNvSpPr/>
          <p:nvPr/>
        </p:nvSpPr>
        <p:spPr>
          <a:xfrm>
            <a:off x="2523701" y="2142130"/>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uLnTx/>
                <a:uFillTx/>
                <a:latin typeface="Century Gothic" panose="020B0502020202020204" pitchFamily="34" charset="0"/>
                <a:ea typeface="+mn-ea"/>
                <a:cs typeface="+mn-cs"/>
              </a:rPr>
              <a:t>Masculine</a:t>
            </a:r>
          </a:p>
        </p:txBody>
      </p:sp>
      <p:sp>
        <p:nvSpPr>
          <p:cNvPr id="35" name="TextBox 34">
            <a:extLst>
              <a:ext uri="{FF2B5EF4-FFF2-40B4-BE49-F238E27FC236}">
                <a16:creationId xmlns:a16="http://schemas.microsoft.com/office/drawing/2014/main" id="{0CDCE2CB-67BC-4206-8D38-416929FA260E}"/>
              </a:ext>
            </a:extLst>
          </p:cNvPr>
          <p:cNvSpPr txBox="1"/>
          <p:nvPr/>
        </p:nvSpPr>
        <p:spPr>
          <a:xfrm>
            <a:off x="1513424" y="2848404"/>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err="1">
                <a:latin typeface="Century Gothic" panose="020B0502020202020204" pitchFamily="34" charset="0"/>
              </a:rPr>
              <a:t>elefante</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5F0831A0-5737-4E05-9E23-F25F21522A6C}"/>
              </a:ext>
            </a:extLst>
          </p:cNvPr>
          <p:cNvSpPr txBox="1"/>
          <p:nvPr/>
        </p:nvSpPr>
        <p:spPr>
          <a:xfrm>
            <a:off x="1513424" y="353564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effectLst/>
                <a:uLnTx/>
                <a:uFillTx/>
                <a:latin typeface="Century Gothic" panose="020B0502020202020204" pitchFamily="34" charset="0"/>
                <a:ea typeface="+mn-ea"/>
                <a:cs typeface="+mn-cs"/>
              </a:rPr>
              <a:t>lugar</a:t>
            </a:r>
            <a:endParaRPr kumimoji="0" lang="en-GB" sz="3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E4080A47-BD28-4636-9759-4B07E7B2E4AA}"/>
              </a:ext>
            </a:extLst>
          </p:cNvPr>
          <p:cNvSpPr txBox="1"/>
          <p:nvPr/>
        </p:nvSpPr>
        <p:spPr>
          <a:xfrm>
            <a:off x="1494558" y="423948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latin typeface="Century Gothic" panose="020B0502020202020204" pitchFamily="34" charset="0"/>
              </a:rPr>
              <a:t>mundo</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6D3754F5-9D94-4EA6-868F-D9B4571221A5}"/>
              </a:ext>
            </a:extLst>
          </p:cNvPr>
          <p:cNvSpPr txBox="1"/>
          <p:nvPr/>
        </p:nvSpPr>
        <p:spPr>
          <a:xfrm>
            <a:off x="7304576" y="2852656"/>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latin typeface="Century Gothic" panose="020B0502020202020204" pitchFamily="34" charset="0"/>
              </a:rPr>
              <a:t>llave</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B5FF1ABB-ADA7-4BB3-B555-BD0EB8EE0CB9}"/>
              </a:ext>
            </a:extLst>
          </p:cNvPr>
          <p:cNvSpPr txBox="1"/>
          <p:nvPr/>
        </p:nvSpPr>
        <p:spPr>
          <a:xfrm>
            <a:off x="7279476" y="3588008"/>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latin typeface="Century Gothic" panose="020B0502020202020204" pitchFamily="34" charset="0"/>
              </a:rPr>
              <a:t>idea</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40" name="Rectangle 39">
            <a:extLst>
              <a:ext uri="{FF2B5EF4-FFF2-40B4-BE49-F238E27FC236}">
                <a16:creationId xmlns:a16="http://schemas.microsoft.com/office/drawing/2014/main" id="{0B33C72C-3E0C-481B-B12F-87929E58FAB0}"/>
              </a:ext>
            </a:extLst>
          </p:cNvPr>
          <p:cNvSpPr/>
          <p:nvPr/>
        </p:nvSpPr>
        <p:spPr>
          <a:xfrm>
            <a:off x="7688422" y="2187098"/>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uLnTx/>
                <a:uFillTx/>
                <a:latin typeface="Century Gothic" panose="020B0502020202020204" pitchFamily="34" charset="0"/>
                <a:ea typeface="+mn-ea"/>
                <a:cs typeface="+mn-cs"/>
              </a:rPr>
              <a:t>Feminine</a:t>
            </a:r>
          </a:p>
        </p:txBody>
      </p:sp>
      <p:sp>
        <p:nvSpPr>
          <p:cNvPr id="41" name="TextBox 40">
            <a:extLst>
              <a:ext uri="{FF2B5EF4-FFF2-40B4-BE49-F238E27FC236}">
                <a16:creationId xmlns:a16="http://schemas.microsoft.com/office/drawing/2014/main" id="{E3A35587-CDBC-4E8F-94A3-BE3A6EC255EA}"/>
              </a:ext>
            </a:extLst>
          </p:cNvPr>
          <p:cNvSpPr txBox="1"/>
          <p:nvPr/>
        </p:nvSpPr>
        <p:spPr>
          <a:xfrm>
            <a:off x="7326347" y="4261812"/>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latin typeface="Century Gothic" panose="020B0502020202020204" pitchFamily="34" charset="0"/>
              </a:rPr>
              <a:t>casa</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0C9B8828-5294-48BB-9CDC-257F11060639}"/>
              </a:ext>
            </a:extLst>
          </p:cNvPr>
          <p:cNvSpPr txBox="1"/>
          <p:nvPr/>
        </p:nvSpPr>
        <p:spPr>
          <a:xfrm>
            <a:off x="327671" y="5167112"/>
            <a:ext cx="11379200" cy="830997"/>
          </a:xfrm>
          <a:prstGeom prst="rect">
            <a:avLst/>
          </a:prstGeom>
          <a:noFill/>
        </p:spPr>
        <p:txBody>
          <a:bodyPr wrap="square" rtlCol="0">
            <a:spAutoFit/>
          </a:bodyPr>
          <a:lstStyle/>
          <a:p>
            <a:r>
              <a:rPr lang="en-GB" sz="2400" dirty="0">
                <a:latin typeface="Century Gothic" panose="020B0502020202020204" pitchFamily="34" charset="0"/>
              </a:rPr>
              <a:t>To say </a:t>
            </a:r>
            <a:r>
              <a:rPr lang="en-GB" sz="2400" b="1" dirty="0">
                <a:latin typeface="Century Gothic" panose="020B0502020202020204" pitchFamily="34" charset="0"/>
              </a:rPr>
              <a:t>a</a:t>
            </a:r>
            <a:r>
              <a:rPr lang="en-GB" sz="2400" dirty="0">
                <a:latin typeface="Century Gothic" panose="020B0502020202020204" pitchFamily="34" charset="0"/>
              </a:rPr>
              <a:t> (or </a:t>
            </a:r>
            <a:r>
              <a:rPr lang="en-GB" sz="2400" b="1" dirty="0">
                <a:latin typeface="Century Gothic" panose="020B0502020202020204" pitchFamily="34" charset="0"/>
              </a:rPr>
              <a:t>an)</a:t>
            </a:r>
            <a:r>
              <a:rPr lang="en-GB" sz="2400" dirty="0">
                <a:latin typeface="Century Gothic" panose="020B0502020202020204" pitchFamily="34" charset="0"/>
              </a:rPr>
              <a:t> in Spanish before a noun, you use </a:t>
            </a:r>
            <a:r>
              <a:rPr lang="en-GB" sz="2400" b="1" i="1" dirty="0">
                <a:latin typeface="Century Gothic" panose="020B0502020202020204" pitchFamily="34" charset="0"/>
              </a:rPr>
              <a:t>un</a:t>
            </a:r>
            <a:r>
              <a:rPr lang="en-GB" sz="2400" dirty="0">
                <a:latin typeface="Century Gothic" panose="020B0502020202020204" pitchFamily="34" charset="0"/>
              </a:rPr>
              <a:t> or </a:t>
            </a:r>
            <a:r>
              <a:rPr lang="en-GB" sz="2400" b="1" i="1" dirty="0" err="1">
                <a:latin typeface="Century Gothic" panose="020B0502020202020204" pitchFamily="34" charset="0"/>
              </a:rPr>
              <a:t>una</a:t>
            </a:r>
            <a:r>
              <a:rPr lang="en-GB" sz="2400" i="1" dirty="0">
                <a:latin typeface="Century Gothic" panose="020B0502020202020204" pitchFamily="34" charset="0"/>
              </a:rPr>
              <a:t>, </a:t>
            </a:r>
            <a:r>
              <a:rPr lang="en-GB" sz="2400" dirty="0">
                <a:latin typeface="Century Gothic" panose="020B0502020202020204" pitchFamily="34" charset="0"/>
              </a:rPr>
              <a:t>depending on whether the noun is masculine or feminine.</a:t>
            </a:r>
          </a:p>
        </p:txBody>
      </p:sp>
      <p:sp>
        <p:nvSpPr>
          <p:cNvPr id="43" name="TextBox 42">
            <a:extLst>
              <a:ext uri="{FF2B5EF4-FFF2-40B4-BE49-F238E27FC236}">
                <a16:creationId xmlns:a16="http://schemas.microsoft.com/office/drawing/2014/main" id="{499CA3C4-6DED-4376-98F2-E4B6DA00C448}"/>
              </a:ext>
            </a:extLst>
          </p:cNvPr>
          <p:cNvSpPr txBox="1"/>
          <p:nvPr/>
        </p:nvSpPr>
        <p:spPr>
          <a:xfrm>
            <a:off x="815822" y="2824407"/>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1B6CB9F4-A687-448B-B680-0B1C9D02AFCE}"/>
              </a:ext>
            </a:extLst>
          </p:cNvPr>
          <p:cNvSpPr txBox="1"/>
          <p:nvPr/>
        </p:nvSpPr>
        <p:spPr>
          <a:xfrm>
            <a:off x="815822" y="351847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9D92A6AB-4F8C-4470-8EE2-4CE49CD0CEA2}"/>
              </a:ext>
            </a:extLst>
          </p:cNvPr>
          <p:cNvSpPr txBox="1"/>
          <p:nvPr/>
        </p:nvSpPr>
        <p:spPr>
          <a:xfrm>
            <a:off x="834688" y="4249643"/>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F0CA159F-242E-4C51-9CAC-848D7F9479EB}"/>
              </a:ext>
            </a:extLst>
          </p:cNvPr>
          <p:cNvSpPr txBox="1"/>
          <p:nvPr/>
        </p:nvSpPr>
        <p:spPr>
          <a:xfrm>
            <a:off x="6359127" y="2860515"/>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4025B188-2D74-4E34-89A6-AD2B0C265F19}"/>
              </a:ext>
            </a:extLst>
          </p:cNvPr>
          <p:cNvSpPr txBox="1"/>
          <p:nvPr/>
        </p:nvSpPr>
        <p:spPr>
          <a:xfrm>
            <a:off x="6359127" y="3581618"/>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FBFCF3F1-D705-4B1B-B8E9-705C3811DC9E}"/>
              </a:ext>
            </a:extLst>
          </p:cNvPr>
          <p:cNvSpPr txBox="1"/>
          <p:nvPr/>
        </p:nvSpPr>
        <p:spPr>
          <a:xfrm>
            <a:off x="6374681" y="424464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BF61923F-3689-47D9-A4E8-441112763C9D}"/>
              </a:ext>
            </a:extLst>
          </p:cNvPr>
          <p:cNvSpPr txBox="1"/>
          <p:nvPr/>
        </p:nvSpPr>
        <p:spPr>
          <a:xfrm>
            <a:off x="3306434" y="2869208"/>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an elephant</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6ED94493-D26E-424A-BC10-F65B14929D2C}"/>
              </a:ext>
            </a:extLst>
          </p:cNvPr>
          <p:cNvSpPr txBox="1"/>
          <p:nvPr/>
        </p:nvSpPr>
        <p:spPr>
          <a:xfrm>
            <a:off x="3300457" y="3561335"/>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a </a:t>
            </a:r>
            <a:r>
              <a:rPr lang="en-GB" sz="3000" dirty="0">
                <a:latin typeface="Century Gothic" panose="020B0502020202020204" pitchFamily="34" charset="0"/>
              </a:rPr>
              <a:t>place</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E66678CD-0C63-4E7C-AB01-C2FAFCBD56A1}"/>
              </a:ext>
            </a:extLst>
          </p:cNvPr>
          <p:cNvSpPr txBox="1"/>
          <p:nvPr/>
        </p:nvSpPr>
        <p:spPr>
          <a:xfrm>
            <a:off x="3327270" y="4222946"/>
            <a:ext cx="19651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a </a:t>
            </a:r>
            <a:r>
              <a:rPr lang="en-GB" sz="3000" dirty="0">
                <a:latin typeface="Century Gothic" panose="020B0502020202020204" pitchFamily="34" charset="0"/>
              </a:rPr>
              <a:t>world</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5D8AACD-D13A-4E26-9EDE-B8D0BEA58617}"/>
              </a:ext>
            </a:extLst>
          </p:cNvPr>
          <p:cNvSpPr txBox="1"/>
          <p:nvPr/>
        </p:nvSpPr>
        <p:spPr>
          <a:xfrm>
            <a:off x="9407945" y="2887270"/>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a </a:t>
            </a:r>
            <a:r>
              <a:rPr lang="en-GB" sz="3000" dirty="0">
                <a:latin typeface="Century Gothic" panose="020B0502020202020204" pitchFamily="34" charset="0"/>
              </a:rPr>
              <a:t>key</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0528CD37-D3CA-448B-A8A4-E1B51B52BB99}"/>
              </a:ext>
            </a:extLst>
          </p:cNvPr>
          <p:cNvSpPr txBox="1"/>
          <p:nvPr/>
        </p:nvSpPr>
        <p:spPr>
          <a:xfrm>
            <a:off x="9407945" y="356107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an idea</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C057E57C-5475-405F-96BD-E854D5AAF4AD}"/>
              </a:ext>
            </a:extLst>
          </p:cNvPr>
          <p:cNvSpPr txBox="1"/>
          <p:nvPr/>
        </p:nvSpPr>
        <p:spPr>
          <a:xfrm>
            <a:off x="9434726" y="4212619"/>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a </a:t>
            </a:r>
            <a:r>
              <a:rPr lang="en-GB" sz="3000" dirty="0">
                <a:latin typeface="Century Gothic" panose="020B0502020202020204" pitchFamily="34" charset="0"/>
              </a:rPr>
              <a:t>house</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FE8DFC1-CA5D-4750-8CDB-D5BD0F08E5FA}"/>
              </a:ext>
            </a:extLst>
          </p:cNvPr>
          <p:cNvSpPr txBox="1"/>
          <p:nvPr/>
        </p:nvSpPr>
        <p:spPr>
          <a:xfrm>
            <a:off x="3362632" y="294739"/>
            <a:ext cx="486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 nouns (</a:t>
            </a:r>
            <a:r>
              <a:rPr lang="en-GB" sz="2400" b="1" dirty="0">
                <a:latin typeface="Century Gothic" panose="020B0502020202020204" pitchFamily="34" charset="0"/>
              </a:rPr>
              <a:t>un</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 </a:t>
            </a:r>
            <a:r>
              <a:rPr lang="en-GB" sz="2400" b="1" dirty="0">
                <a:latin typeface="Century Gothic" panose="020B0502020202020204" pitchFamily="34" charset="0"/>
              </a:rPr>
              <a:t>a, an</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p>
        </p:txBody>
      </p:sp>
      <p:pic>
        <p:nvPicPr>
          <p:cNvPr id="22" name="Picture 21">
            <a:extLst>
              <a:ext uri="{FF2B5EF4-FFF2-40B4-BE49-F238E27FC236}">
                <a16:creationId xmlns:a16="http://schemas.microsoft.com/office/drawing/2014/main" id="{AF9413A9-3D7D-4420-9B2B-722BAEF72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58" y="1374874"/>
            <a:ext cx="2297970" cy="1723477"/>
          </a:xfrm>
          <a:prstGeom prst="rect">
            <a:avLst/>
          </a:prstGeom>
        </p:spPr>
      </p:pic>
      <p:pic>
        <p:nvPicPr>
          <p:cNvPr id="23" name="Picture 22">
            <a:extLst>
              <a:ext uri="{FF2B5EF4-FFF2-40B4-BE49-F238E27FC236}">
                <a16:creationId xmlns:a16="http://schemas.microsoft.com/office/drawing/2014/main" id="{8F4D293D-15D4-413B-9B11-C73597ABE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079" y="3449976"/>
            <a:ext cx="2016727" cy="2294897"/>
          </a:xfrm>
          <a:prstGeom prst="rect">
            <a:avLst/>
          </a:prstGeom>
        </p:spPr>
      </p:pic>
      <p:pic>
        <p:nvPicPr>
          <p:cNvPr id="24" name="Picture 23">
            <a:extLst>
              <a:ext uri="{FF2B5EF4-FFF2-40B4-BE49-F238E27FC236}">
                <a16:creationId xmlns:a16="http://schemas.microsoft.com/office/drawing/2014/main" id="{EB38D865-DFB8-40B2-A537-8127E0127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3108" y="903319"/>
            <a:ext cx="1899664" cy="2482895"/>
          </a:xfrm>
          <a:prstGeom prst="rect">
            <a:avLst/>
          </a:prstGeom>
        </p:spPr>
      </p:pic>
      <p:pic>
        <p:nvPicPr>
          <p:cNvPr id="25" name="Picture 24">
            <a:extLst>
              <a:ext uri="{FF2B5EF4-FFF2-40B4-BE49-F238E27FC236}">
                <a16:creationId xmlns:a16="http://schemas.microsoft.com/office/drawing/2014/main" id="{51B7A759-59D9-474A-80C9-ADCA80806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821" y="4229533"/>
            <a:ext cx="3082563" cy="1623482"/>
          </a:xfrm>
          <a:prstGeom prst="rect">
            <a:avLst/>
          </a:prstGeom>
        </p:spPr>
      </p:pic>
      <p:sp>
        <p:nvSpPr>
          <p:cNvPr id="26" name="Rectangle 25">
            <a:extLst>
              <a:ext uri="{FF2B5EF4-FFF2-40B4-BE49-F238E27FC236}">
                <a16:creationId xmlns:a16="http://schemas.microsoft.com/office/drawing/2014/main" id="{209B84D2-3FC3-4411-B3CC-064AF2D021F1}"/>
              </a:ext>
            </a:extLst>
          </p:cNvPr>
          <p:cNvSpPr/>
          <p:nvPr/>
        </p:nvSpPr>
        <p:spPr>
          <a:xfrm>
            <a:off x="9088047" y="1599846"/>
            <a:ext cx="215770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latin typeface="Century Gothic" panose="020B0502020202020204" pitchFamily="34" charset="0"/>
              </a:rPr>
              <a:t>un</a:t>
            </a:r>
            <a:endParaRPr kumimoji="0" lang="en-GB" sz="4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latin typeface="Century Gothic" panose="020B0502020202020204" pitchFamily="34" charset="0"/>
              </a:rPr>
              <a:t>barc</a:t>
            </a:r>
            <a:r>
              <a:rPr kumimoji="0" lang="en-GB" sz="4000" b="0" i="0" u="none" strike="noStrike" kern="1200" cap="none" spc="0" normalizeH="0" baseline="0" noProof="0" dirty="0" err="1">
                <a:ln>
                  <a:noFill/>
                </a:ln>
                <a:effectLst/>
                <a:uLnTx/>
                <a:uFillTx/>
                <a:latin typeface="Century Gothic" panose="020B0502020202020204" pitchFamily="34" charset="0"/>
                <a:ea typeface="+mn-ea"/>
                <a:cs typeface="+mn-cs"/>
              </a:rPr>
              <a:t>o</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D414FECD-26F4-4969-92BC-1C5CB5E48743}"/>
              </a:ext>
            </a:extLst>
          </p:cNvPr>
          <p:cNvSpPr/>
          <p:nvPr/>
        </p:nvSpPr>
        <p:spPr>
          <a:xfrm>
            <a:off x="3246806" y="1574892"/>
            <a:ext cx="16800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latin typeface="Century Gothic" panose="020B0502020202020204" pitchFamily="34" charset="0"/>
              </a:rPr>
              <a:t>un</a:t>
            </a:r>
            <a:endParaRPr kumimoji="0" lang="en-GB" sz="4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latin typeface="Century Gothic" panose="020B0502020202020204" pitchFamily="34" charset="0"/>
              </a:rPr>
              <a:t>g</a:t>
            </a:r>
            <a:r>
              <a:rPr kumimoji="0" lang="en-GB" sz="4000" b="0" i="0" u="none" strike="noStrike" kern="1200" cap="none" spc="0" normalizeH="0" baseline="0" noProof="0" dirty="0" err="1">
                <a:ln>
                  <a:noFill/>
                </a:ln>
                <a:effectLst/>
                <a:uLnTx/>
                <a:uFillTx/>
                <a:latin typeface="Century Gothic" panose="020B0502020202020204" pitchFamily="34" charset="0"/>
                <a:ea typeface="+mn-ea"/>
                <a:cs typeface="+mn-cs"/>
              </a:rPr>
              <a:t>ato</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D386C73F-0FE7-4813-A91A-41ED0729AC7F}"/>
              </a:ext>
            </a:extLst>
          </p:cNvPr>
          <p:cNvSpPr/>
          <p:nvPr/>
        </p:nvSpPr>
        <p:spPr>
          <a:xfrm>
            <a:off x="9326882" y="3935704"/>
            <a:ext cx="16800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latin typeface="Century Gothic" panose="020B0502020202020204" pitchFamily="34" charset="0"/>
              </a:rPr>
              <a:t>un</a:t>
            </a:r>
            <a:endParaRPr kumimoji="0" lang="en-GB" sz="4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latin typeface="Century Gothic" panose="020B0502020202020204" pitchFamily="34" charset="0"/>
              </a:rPr>
              <a:t>libr</a:t>
            </a:r>
            <a:r>
              <a:rPr kumimoji="0" lang="en-GB" sz="4000" b="0" i="0" u="none" strike="noStrike" kern="1200" cap="none" spc="0" normalizeH="0" baseline="0" noProof="0" dirty="0">
                <a:ln>
                  <a:noFill/>
                </a:ln>
                <a:effectLst/>
                <a:uLnTx/>
                <a:uFillTx/>
                <a:latin typeface="Century Gothic" panose="020B0502020202020204" pitchFamily="34" charset="0"/>
                <a:ea typeface="+mn-ea"/>
                <a:cs typeface="+mn-cs"/>
              </a:rPr>
              <a:t>o</a:t>
            </a:r>
          </a:p>
        </p:txBody>
      </p:sp>
      <p:sp>
        <p:nvSpPr>
          <p:cNvPr id="29" name="Rectangle 28">
            <a:extLst>
              <a:ext uri="{FF2B5EF4-FFF2-40B4-BE49-F238E27FC236}">
                <a16:creationId xmlns:a16="http://schemas.microsoft.com/office/drawing/2014/main" id="{234F401B-AB04-4D16-A84E-EDD495111B8A}"/>
              </a:ext>
            </a:extLst>
          </p:cNvPr>
          <p:cNvSpPr/>
          <p:nvPr/>
        </p:nvSpPr>
        <p:spPr>
          <a:xfrm>
            <a:off x="2796429" y="4020942"/>
            <a:ext cx="263537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latin typeface="Century Gothic" panose="020B0502020202020204" pitchFamily="34" charset="0"/>
              </a:rPr>
              <a:t>un</a:t>
            </a:r>
            <a:endParaRPr kumimoji="0" lang="en-GB" sz="4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latin typeface="Century Gothic" panose="020B0502020202020204" pitchFamily="34" charset="0"/>
              </a:rPr>
              <a:t>bolígraf</a:t>
            </a:r>
            <a:r>
              <a:rPr kumimoji="0" lang="en-GB" sz="4000" b="0" i="0" u="none" strike="noStrike" kern="1200" cap="none" spc="0" normalizeH="0" baseline="0" noProof="0" dirty="0" err="1">
                <a:ln>
                  <a:noFill/>
                </a:ln>
                <a:effectLst/>
                <a:uLnTx/>
                <a:uFillTx/>
                <a:latin typeface="Century Gothic" panose="020B0502020202020204" pitchFamily="34" charset="0"/>
                <a:ea typeface="+mn-ea"/>
                <a:cs typeface="+mn-cs"/>
              </a:rPr>
              <a:t>o</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itle 1">
            <a:extLst>
              <a:ext uri="{FF2B5EF4-FFF2-40B4-BE49-F238E27FC236}">
                <a16:creationId xmlns:a16="http://schemas.microsoft.com/office/drawing/2014/main" id="{973DD54D-6F6B-48C9-9117-BE3C75D2A1B5}"/>
              </a:ext>
            </a:extLst>
          </p:cNvPr>
          <p:cNvSpPr>
            <a:spLocks noGrp="1"/>
          </p:cNvSpPr>
          <p:nvPr>
            <p:ph type="title"/>
          </p:nvPr>
        </p:nvSpPr>
        <p:spPr>
          <a:xfrm>
            <a:off x="0" y="213557"/>
            <a:ext cx="3362632" cy="647577"/>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
        <p:nvSpPr>
          <p:cNvPr id="14" name="Rounded Rectangle 11">
            <a:extLst>
              <a:ext uri="{FF2B5EF4-FFF2-40B4-BE49-F238E27FC236}">
                <a16:creationId xmlns:a16="http://schemas.microsoft.com/office/drawing/2014/main" id="{2A91286A-1879-40D2-998E-5C8112D23B39}"/>
              </a:ext>
            </a:extLst>
          </p:cNvPr>
          <p:cNvSpPr/>
          <p:nvPr/>
        </p:nvSpPr>
        <p:spPr>
          <a:xfrm>
            <a:off x="10066399" y="258167"/>
            <a:ext cx="1861744" cy="36933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64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BA202F-178A-482B-A2B0-88CDC788BEE9}"/>
              </a:ext>
            </a:extLst>
          </p:cNvPr>
          <p:cNvSpPr txBox="1"/>
          <p:nvPr/>
        </p:nvSpPr>
        <p:spPr>
          <a:xfrm>
            <a:off x="3261227" y="332033"/>
            <a:ext cx="486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B0502020202020204" pitchFamily="34" charset="0"/>
              </a:rPr>
              <a:t>Femin</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ine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nouns (</a:t>
            </a:r>
            <a:r>
              <a:rPr lang="en-GB" sz="2400" b="1" dirty="0" err="1">
                <a:latin typeface="Century Gothic" panose="020B0502020202020204" pitchFamily="34" charset="0"/>
              </a:rPr>
              <a:t>una</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 </a:t>
            </a:r>
            <a:r>
              <a:rPr lang="en-GB" sz="2400" b="1" dirty="0">
                <a:latin typeface="Century Gothic" panose="020B0502020202020204" pitchFamily="34" charset="0"/>
              </a:rPr>
              <a:t>a, an</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B064CFDD-A06B-40B2-80BD-514B8CA2F3CE}"/>
              </a:ext>
            </a:extLst>
          </p:cNvPr>
          <p:cNvSpPr/>
          <p:nvPr/>
        </p:nvSpPr>
        <p:spPr>
          <a:xfrm>
            <a:off x="8740013" y="1191748"/>
            <a:ext cx="215770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una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latin typeface="Century Gothic" panose="020B0502020202020204" pitchFamily="34" charset="0"/>
              </a:rPr>
              <a:t>c</a:t>
            </a:r>
            <a:r>
              <a:rPr lang="en-GB" sz="4000" noProof="0" dirty="0" err="1">
                <a:latin typeface="Century Gothic" panose="020B0502020202020204" pitchFamily="34" charset="0"/>
              </a:rPr>
              <a:t>ama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27A125A6-D318-4616-A08E-0B7A49BE5B67}"/>
              </a:ext>
            </a:extLst>
          </p:cNvPr>
          <p:cNvSpPr/>
          <p:nvPr/>
        </p:nvSpPr>
        <p:spPr>
          <a:xfrm>
            <a:off x="3261227" y="1318105"/>
            <a:ext cx="16800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una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latin typeface="Century Gothic" panose="020B0502020202020204" pitchFamily="34" charset="0"/>
              </a:rPr>
              <a:t>casa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12D022CB-68DC-4E0C-8601-31A68218FD14}"/>
              </a:ext>
            </a:extLst>
          </p:cNvPr>
          <p:cNvSpPr/>
          <p:nvPr/>
        </p:nvSpPr>
        <p:spPr>
          <a:xfrm>
            <a:off x="8508213" y="4858079"/>
            <a:ext cx="261571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una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moneda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A54522C-3D02-4C5C-84D0-4AB60F3C3F13}"/>
              </a:ext>
            </a:extLst>
          </p:cNvPr>
          <p:cNvSpPr/>
          <p:nvPr/>
        </p:nvSpPr>
        <p:spPr>
          <a:xfrm>
            <a:off x="2739822" y="4884743"/>
            <a:ext cx="263537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una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latin typeface="Century Gothic" panose="020B0502020202020204" pitchFamily="34" charset="0"/>
              </a:rPr>
              <a:t>bicicleta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C4E39DF9-3A6A-4899-9E5E-EC4280F1A96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610" y="987145"/>
            <a:ext cx="2631216" cy="1732647"/>
          </a:xfrm>
          <a:prstGeom prst="rect">
            <a:avLst/>
          </a:prstGeom>
        </p:spPr>
      </p:pic>
      <p:pic>
        <p:nvPicPr>
          <p:cNvPr id="14" name="Picture 13">
            <a:extLst>
              <a:ext uri="{FF2B5EF4-FFF2-40B4-BE49-F238E27FC236}">
                <a16:creationId xmlns:a16="http://schemas.microsoft.com/office/drawing/2014/main" id="{8015404A-0549-4C0A-BAA7-ED95845DE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10" y="4550822"/>
            <a:ext cx="2422002" cy="1646962"/>
          </a:xfrm>
          <a:prstGeom prst="rect">
            <a:avLst/>
          </a:prstGeom>
        </p:spPr>
      </p:pic>
      <p:pic>
        <p:nvPicPr>
          <p:cNvPr id="15" name="Picture 14">
            <a:extLst>
              <a:ext uri="{FF2B5EF4-FFF2-40B4-BE49-F238E27FC236}">
                <a16:creationId xmlns:a16="http://schemas.microsoft.com/office/drawing/2014/main" id="{4D9CD91F-9C6F-4101-9470-E74CA52B3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962" y="1194858"/>
            <a:ext cx="2647051" cy="1631013"/>
          </a:xfrm>
          <a:prstGeom prst="rect">
            <a:avLst/>
          </a:prstGeom>
        </p:spPr>
      </p:pic>
      <p:pic>
        <p:nvPicPr>
          <p:cNvPr id="16" name="Picture 15">
            <a:extLst>
              <a:ext uri="{FF2B5EF4-FFF2-40B4-BE49-F238E27FC236}">
                <a16:creationId xmlns:a16="http://schemas.microsoft.com/office/drawing/2014/main" id="{CC7B4146-EA12-4EE5-B459-E6AB2BBF9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477" y="2915072"/>
            <a:ext cx="1970580" cy="1568171"/>
          </a:xfrm>
          <a:prstGeom prst="rect">
            <a:avLst/>
          </a:prstGeom>
        </p:spPr>
      </p:pic>
      <p:pic>
        <p:nvPicPr>
          <p:cNvPr id="17" name="Picture 16">
            <a:extLst>
              <a:ext uri="{FF2B5EF4-FFF2-40B4-BE49-F238E27FC236}">
                <a16:creationId xmlns:a16="http://schemas.microsoft.com/office/drawing/2014/main" id="{1520660B-E901-44CF-AA17-178BC093B6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1132" y="4483243"/>
            <a:ext cx="1820640" cy="1820640"/>
          </a:xfrm>
          <a:prstGeom prst="rect">
            <a:avLst/>
          </a:prstGeom>
        </p:spPr>
      </p:pic>
      <p:sp>
        <p:nvSpPr>
          <p:cNvPr id="18" name="Rectangle 17">
            <a:extLst>
              <a:ext uri="{FF2B5EF4-FFF2-40B4-BE49-F238E27FC236}">
                <a16:creationId xmlns:a16="http://schemas.microsoft.com/office/drawing/2014/main" id="{548CC99D-CFD8-4484-A8C2-238EA6C15AA5}"/>
              </a:ext>
            </a:extLst>
          </p:cNvPr>
          <p:cNvSpPr/>
          <p:nvPr/>
        </p:nvSpPr>
        <p:spPr>
          <a:xfrm>
            <a:off x="5589253" y="3063645"/>
            <a:ext cx="261571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una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latin typeface="Century Gothic" panose="020B0502020202020204" pitchFamily="34" charset="0"/>
              </a:rPr>
              <a:t>cámara</a:t>
            </a:r>
            <a:endParaRPr kumimoji="0" lang="en-GB" sz="4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itle 2">
            <a:extLst>
              <a:ext uri="{FF2B5EF4-FFF2-40B4-BE49-F238E27FC236}">
                <a16:creationId xmlns:a16="http://schemas.microsoft.com/office/drawing/2014/main" id="{6967A790-B81D-4681-9DD1-B9B28A9394DD}"/>
              </a:ext>
            </a:extLst>
          </p:cNvPr>
          <p:cNvSpPr>
            <a:spLocks noGrp="1"/>
          </p:cNvSpPr>
          <p:nvPr>
            <p:ph type="title"/>
          </p:nvPr>
        </p:nvSpPr>
        <p:spPr>
          <a:xfrm>
            <a:off x="0" y="213557"/>
            <a:ext cx="3261227" cy="647577"/>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
        <p:nvSpPr>
          <p:cNvPr id="2" name="Rounded Rectangular Callout 1"/>
          <p:cNvSpPr/>
          <p:nvPr/>
        </p:nvSpPr>
        <p:spPr>
          <a:xfrm>
            <a:off x="167640" y="3489960"/>
            <a:ext cx="2572182" cy="897124"/>
          </a:xfrm>
          <a:prstGeom prst="wedgeRoundRectCallout">
            <a:avLst>
              <a:gd name="adj1" fmla="val 57376"/>
              <a:gd name="adj2" fmla="val 1236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You can also just say ‘bici’!</a:t>
            </a:r>
          </a:p>
        </p:txBody>
      </p:sp>
      <p:sp>
        <p:nvSpPr>
          <p:cNvPr id="20" name="Rounded Rectangle 11">
            <a:extLst>
              <a:ext uri="{FF2B5EF4-FFF2-40B4-BE49-F238E27FC236}">
                <a16:creationId xmlns:a16="http://schemas.microsoft.com/office/drawing/2014/main" id="{C1931AF2-1478-4456-9B34-E559573B45E9}"/>
              </a:ext>
            </a:extLst>
          </p:cNvPr>
          <p:cNvSpPr/>
          <p:nvPr/>
        </p:nvSpPr>
        <p:spPr>
          <a:xfrm>
            <a:off x="10066399" y="258167"/>
            <a:ext cx="1861744" cy="36933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4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20DA83-B7D0-433A-AF06-26CE63CF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970" y="2036084"/>
            <a:ext cx="1899664" cy="2482895"/>
          </a:xfrm>
          <a:prstGeom prst="rect">
            <a:avLst/>
          </a:prstGeom>
        </p:spPr>
      </p:pic>
      <p:pic>
        <p:nvPicPr>
          <p:cNvPr id="22" name="Picture 21">
            <a:extLst>
              <a:ext uri="{FF2B5EF4-FFF2-40B4-BE49-F238E27FC236}">
                <a16:creationId xmlns:a16="http://schemas.microsoft.com/office/drawing/2014/main" id="{6771EEE0-3E5E-4607-A559-EA10BB086ED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9201" y="2717654"/>
            <a:ext cx="2631216" cy="1732647"/>
          </a:xfrm>
          <a:prstGeom prst="rect">
            <a:avLst/>
          </a:prstGeom>
        </p:spPr>
      </p:pic>
      <p:pic>
        <p:nvPicPr>
          <p:cNvPr id="23" name="Picture 22">
            <a:extLst>
              <a:ext uri="{FF2B5EF4-FFF2-40B4-BE49-F238E27FC236}">
                <a16:creationId xmlns:a16="http://schemas.microsoft.com/office/drawing/2014/main" id="{E716B96F-4123-4F43-9534-707B0F3DF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798" y="2698339"/>
            <a:ext cx="1820640" cy="1820640"/>
          </a:xfrm>
          <a:prstGeom prst="rect">
            <a:avLst/>
          </a:prstGeom>
        </p:spPr>
      </p:pic>
      <p:pic>
        <p:nvPicPr>
          <p:cNvPr id="24" name="Picture 23">
            <a:extLst>
              <a:ext uri="{FF2B5EF4-FFF2-40B4-BE49-F238E27FC236}">
                <a16:creationId xmlns:a16="http://schemas.microsoft.com/office/drawing/2014/main" id="{857E0B57-7FBC-471A-A59C-3DEF3B11A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9798" y="2254754"/>
            <a:ext cx="2016727" cy="2294897"/>
          </a:xfrm>
          <a:prstGeom prst="rect">
            <a:avLst/>
          </a:prstGeom>
        </p:spPr>
      </p:pic>
      <p:pic>
        <p:nvPicPr>
          <p:cNvPr id="25" name="Picture 24">
            <a:extLst>
              <a:ext uri="{FF2B5EF4-FFF2-40B4-BE49-F238E27FC236}">
                <a16:creationId xmlns:a16="http://schemas.microsoft.com/office/drawing/2014/main" id="{713B11F7-5E85-4728-B976-20C5DCAA1A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9117" y="2725433"/>
            <a:ext cx="2422002" cy="1646962"/>
          </a:xfrm>
          <a:prstGeom prst="rect">
            <a:avLst/>
          </a:prstGeom>
        </p:spPr>
      </p:pic>
      <p:pic>
        <p:nvPicPr>
          <p:cNvPr id="26" name="Picture 25">
            <a:extLst>
              <a:ext uri="{FF2B5EF4-FFF2-40B4-BE49-F238E27FC236}">
                <a16:creationId xmlns:a16="http://schemas.microsoft.com/office/drawing/2014/main" id="{F30ECC6B-2907-436F-86FD-D88B6B08BD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8985" y="2804224"/>
            <a:ext cx="1970580" cy="1568171"/>
          </a:xfrm>
          <a:prstGeom prst="rect">
            <a:avLst/>
          </a:prstGeom>
        </p:spPr>
      </p:pic>
      <p:pic>
        <p:nvPicPr>
          <p:cNvPr id="27" name="Picture 26">
            <a:extLst>
              <a:ext uri="{FF2B5EF4-FFF2-40B4-BE49-F238E27FC236}">
                <a16:creationId xmlns:a16="http://schemas.microsoft.com/office/drawing/2014/main" id="{5C2E3540-A266-4BD9-920B-60B7C169CA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5520" y="2876494"/>
            <a:ext cx="3082563" cy="1623482"/>
          </a:xfrm>
          <a:prstGeom prst="rect">
            <a:avLst/>
          </a:prstGeom>
        </p:spPr>
      </p:pic>
      <p:pic>
        <p:nvPicPr>
          <p:cNvPr id="28" name="Picture 27">
            <a:extLst>
              <a:ext uri="{FF2B5EF4-FFF2-40B4-BE49-F238E27FC236}">
                <a16:creationId xmlns:a16="http://schemas.microsoft.com/office/drawing/2014/main" id="{9B1EF840-4A47-41A8-A2E2-6B6569AF3F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6431" y="2540463"/>
            <a:ext cx="2297970" cy="1723477"/>
          </a:xfrm>
          <a:prstGeom prst="rect">
            <a:avLst/>
          </a:prstGeom>
        </p:spPr>
      </p:pic>
      <p:pic>
        <p:nvPicPr>
          <p:cNvPr id="29" name="Picture 28">
            <a:extLst>
              <a:ext uri="{FF2B5EF4-FFF2-40B4-BE49-F238E27FC236}">
                <a16:creationId xmlns:a16="http://schemas.microsoft.com/office/drawing/2014/main" id="{DBE7B29C-7240-41D0-93EC-3B2B349BF0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1336" y="2711718"/>
            <a:ext cx="2647051" cy="1631013"/>
          </a:xfrm>
          <a:prstGeom prst="rect">
            <a:avLst/>
          </a:prstGeom>
        </p:spPr>
      </p:pic>
      <p:pic>
        <p:nvPicPr>
          <p:cNvPr id="30" name="Picture 29">
            <a:extLst>
              <a:ext uri="{FF2B5EF4-FFF2-40B4-BE49-F238E27FC236}">
                <a16:creationId xmlns:a16="http://schemas.microsoft.com/office/drawing/2014/main" id="{1D40F246-ABAF-4897-837A-8D11E73D93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31" name="Rectangle 30">
            <a:extLst>
              <a:ext uri="{FF2B5EF4-FFF2-40B4-BE49-F238E27FC236}">
                <a16:creationId xmlns:a16="http://schemas.microsoft.com/office/drawing/2014/main" id="{4292DDBD-32B5-4BF4-9394-A5FB22416432}"/>
              </a:ext>
            </a:extLst>
          </p:cNvPr>
          <p:cNvSpPr/>
          <p:nvPr/>
        </p:nvSpPr>
        <p:spPr>
          <a:xfrm>
            <a:off x="1612518" y="3854439"/>
            <a:ext cx="1601721" cy="1508105"/>
          </a:xfrm>
          <a:prstGeom prst="rect">
            <a:avLst/>
          </a:prstGeom>
          <a:noFill/>
        </p:spPr>
        <p:txBody>
          <a:bodyPr wrap="none" lIns="91440" tIns="45720" rIns="91440" bIns="45720">
            <a:spAutoFit/>
          </a:bodyPr>
          <a:lstStyle/>
          <a:p>
            <a:pPr algn="ctr"/>
            <a:r>
              <a:rPr lang="en-US" sz="9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t>
            </a:r>
          </a:p>
        </p:txBody>
      </p:sp>
      <p:pic>
        <p:nvPicPr>
          <p:cNvPr id="32" name="Picture 31">
            <a:extLst>
              <a:ext uri="{FF2B5EF4-FFF2-40B4-BE49-F238E27FC236}">
                <a16:creationId xmlns:a16="http://schemas.microsoft.com/office/drawing/2014/main" id="{60F511F3-8458-4F10-B870-326AD76EC6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33" name="Rectangle 32">
            <a:extLst>
              <a:ext uri="{FF2B5EF4-FFF2-40B4-BE49-F238E27FC236}">
                <a16:creationId xmlns:a16="http://schemas.microsoft.com/office/drawing/2014/main" id="{04F6532B-23A6-4107-9FEA-EBDCD78C59B6}"/>
              </a:ext>
            </a:extLst>
          </p:cNvPr>
          <p:cNvSpPr/>
          <p:nvPr/>
        </p:nvSpPr>
        <p:spPr>
          <a:xfrm>
            <a:off x="8237770" y="3846562"/>
            <a:ext cx="2380780" cy="1508105"/>
          </a:xfrm>
          <a:prstGeom prst="rect">
            <a:avLst/>
          </a:prstGeom>
          <a:noFill/>
        </p:spPr>
        <p:txBody>
          <a:bodyPr wrap="none" lIns="91440" tIns="45720" rIns="91440" bIns="45720">
            <a:spAutoFit/>
          </a:bodyPr>
          <a:lstStyle/>
          <a:p>
            <a:pPr algn="ctr"/>
            <a:r>
              <a:rPr lang="en-US" sz="9200" b="1" cap="none" spc="0"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a:t>
            </a:r>
            <a:endParaRPr lang="en-US" sz="9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4" name="Title 1">
            <a:extLst>
              <a:ext uri="{FF2B5EF4-FFF2-40B4-BE49-F238E27FC236}">
                <a16:creationId xmlns:a16="http://schemas.microsoft.com/office/drawing/2014/main" id="{083A0BC3-80C8-4D24-82CE-EDFF35EEF914}"/>
              </a:ext>
            </a:extLst>
          </p:cNvPr>
          <p:cNvSpPr>
            <a:spLocks noGrp="1"/>
          </p:cNvSpPr>
          <p:nvPr>
            <p:ph type="title"/>
          </p:nvPr>
        </p:nvSpPr>
        <p:spPr>
          <a:xfrm>
            <a:off x="0" y="213557"/>
            <a:ext cx="3347884" cy="647577"/>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FE93D677-E27F-4842-B66D-7975BD4D02C7}"/>
              </a:ext>
            </a:extLst>
          </p:cNvPr>
          <p:cNvSpPr/>
          <p:nvPr/>
        </p:nvSpPr>
        <p:spPr>
          <a:xfrm>
            <a:off x="10795819" y="258167"/>
            <a:ext cx="1132324" cy="39076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63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2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2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2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24"/>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25"/>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26"/>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27"/>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2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86294" cy="647577"/>
          </a:xfrm>
        </p:spPr>
        <p:txBody>
          <a:bodyPr>
            <a:normAutofit/>
          </a:bodyPr>
          <a:lstStyle/>
          <a:p>
            <a:r>
              <a:rPr lang="en-GB" sz="3600" b="1" dirty="0">
                <a:solidFill>
                  <a:schemeClr val="bg1"/>
                </a:solidFill>
              </a:rPr>
              <a:t>¡</a:t>
            </a:r>
            <a:r>
              <a:rPr lang="en-GB" sz="3600" b="1" dirty="0" err="1">
                <a:solidFill>
                  <a:schemeClr val="bg1"/>
                </a:solidFill>
              </a:rPr>
              <a:t>Cluedo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6" name="Title 3">
            <a:extLst>
              <a:ext uri="{FF2B5EF4-FFF2-40B4-BE49-F238E27FC236}">
                <a16:creationId xmlns:a16="http://schemas.microsoft.com/office/drawing/2014/main" id="{7ED63ED8-35ED-4E83-B114-BA270ACA1527}"/>
              </a:ext>
            </a:extLst>
          </p:cNvPr>
          <p:cNvSpPr txBox="1">
            <a:spLocks/>
          </p:cNvSpPr>
          <p:nvPr/>
        </p:nvSpPr>
        <p:spPr>
          <a:xfrm>
            <a:off x="275478" y="90375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48925B7E-15DB-4933-9416-130E7BA29AC0}"/>
              </a:ext>
            </a:extLst>
          </p:cNvPr>
          <p:cNvSpPr txBox="1"/>
          <p:nvPr/>
        </p:nvSpPr>
        <p:spPr>
          <a:xfrm>
            <a:off x="893938" y="1160483"/>
            <a:ext cx="1040412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Daniel is listening to some clues in a Cluedo game but Hugo is distracting him! Which things are mentioned? Circle the correct ones.</a:t>
            </a:r>
          </a:p>
        </p:txBody>
      </p:sp>
      <p:sp>
        <p:nvSpPr>
          <p:cNvPr id="9" name="Action Button: Custom 18">
            <a:hlinkClick r:id="" action="ppaction://noaction" highlightClick="1">
              <a:snd r:embed="rId3" name="1. Es un gato (obscured).wav"/>
            </a:hlinkClick>
            <a:extLst>
              <a:ext uri="{FF2B5EF4-FFF2-40B4-BE49-F238E27FC236}">
                <a16:creationId xmlns:a16="http://schemas.microsoft.com/office/drawing/2014/main" id="{E6603A82-0A3B-48DE-9C1B-C730976E074E}"/>
              </a:ext>
            </a:extLst>
          </p:cNvPr>
          <p:cNvSpPr/>
          <p:nvPr/>
        </p:nvSpPr>
        <p:spPr>
          <a:xfrm>
            <a:off x="275479" y="25316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29">
            <a:hlinkClick r:id="" action="ppaction://noaction" highlightClick="1">
              <a:snd r:embed="rId4" name="2. Es una moneda (obscured).wav"/>
            </a:hlinkClick>
            <a:extLst>
              <a:ext uri="{FF2B5EF4-FFF2-40B4-BE49-F238E27FC236}">
                <a16:creationId xmlns:a16="http://schemas.microsoft.com/office/drawing/2014/main" id="{A8FA369A-DAFF-40CE-BE5D-D23F9EF1E5FC}"/>
              </a:ext>
            </a:extLst>
          </p:cNvPr>
          <p:cNvSpPr/>
          <p:nvPr/>
        </p:nvSpPr>
        <p:spPr>
          <a:xfrm>
            <a:off x="275478" y="32899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30">
            <a:hlinkClick r:id="" action="ppaction://noaction" highlightClick="1">
              <a:snd r:embed="rId5" name="3. Es una camara.wav"/>
            </a:hlinkClick>
            <a:extLst>
              <a:ext uri="{FF2B5EF4-FFF2-40B4-BE49-F238E27FC236}">
                <a16:creationId xmlns:a16="http://schemas.microsoft.com/office/drawing/2014/main" id="{F4CB0864-0B8A-45CB-9C12-2ABAEA93DD86}"/>
              </a:ext>
            </a:extLst>
          </p:cNvPr>
          <p:cNvSpPr/>
          <p:nvPr/>
        </p:nvSpPr>
        <p:spPr>
          <a:xfrm>
            <a:off x="275478" y="40905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31">
            <a:hlinkClick r:id="" action="ppaction://noaction" highlightClick="1">
              <a:snd r:embed="rId6" name="4. Es una camara (obscured).wav"/>
            </a:hlinkClick>
            <a:extLst>
              <a:ext uri="{FF2B5EF4-FFF2-40B4-BE49-F238E27FC236}">
                <a16:creationId xmlns:a16="http://schemas.microsoft.com/office/drawing/2014/main" id="{F31CECCC-F455-4653-B09E-AD3E7372D4C6}"/>
              </a:ext>
            </a:extLst>
          </p:cNvPr>
          <p:cNvSpPr/>
          <p:nvPr/>
        </p:nvSpPr>
        <p:spPr>
          <a:xfrm>
            <a:off x="275478" y="48967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Action Button: Custom 19">
            <a:hlinkClick r:id="" action="ppaction://noaction" highlightClick="1">
              <a:snd r:embed="rId7" name="5. Es una casa (obscured).wav"/>
            </a:hlinkClick>
            <a:extLst>
              <a:ext uri="{FF2B5EF4-FFF2-40B4-BE49-F238E27FC236}">
                <a16:creationId xmlns:a16="http://schemas.microsoft.com/office/drawing/2014/main" id="{1A3D8F4C-3F66-4B05-AAA3-2C7FAB7C06D3}"/>
              </a:ext>
            </a:extLst>
          </p:cNvPr>
          <p:cNvSpPr/>
          <p:nvPr/>
        </p:nvSpPr>
        <p:spPr>
          <a:xfrm>
            <a:off x="275478" y="57028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graphicFrame>
        <p:nvGraphicFramePr>
          <p:cNvPr id="14" name="Table 13">
            <a:extLst>
              <a:ext uri="{FF2B5EF4-FFF2-40B4-BE49-F238E27FC236}">
                <a16:creationId xmlns:a16="http://schemas.microsoft.com/office/drawing/2014/main" id="{91C1F8AE-D6C1-4DD0-AA6F-605FBF781805}"/>
              </a:ext>
            </a:extLst>
          </p:cNvPr>
          <p:cNvGraphicFramePr>
            <a:graphicFrameLocks noGrp="1"/>
          </p:cNvGraphicFramePr>
          <p:nvPr>
            <p:extLst>
              <p:ext uri="{D42A27DB-BD31-4B8C-83A1-F6EECF244321}">
                <p14:modId xmlns:p14="http://schemas.microsoft.com/office/powerpoint/2010/main" val="3477068171"/>
              </p:ext>
            </p:extLst>
          </p:nvPr>
        </p:nvGraphicFramePr>
        <p:xfrm>
          <a:off x="844122" y="2158523"/>
          <a:ext cx="10732770" cy="4114800"/>
        </p:xfrm>
        <a:graphic>
          <a:graphicData uri="http://schemas.openxmlformats.org/drawingml/2006/table">
            <a:tbl>
              <a:tblPr firstRow="1" bandRow="1"/>
              <a:tblGrid>
                <a:gridCol w="1815381">
                  <a:extLst>
                    <a:ext uri="{9D8B030D-6E8A-4147-A177-3AD203B41FA5}">
                      <a16:colId xmlns:a16="http://schemas.microsoft.com/office/drawing/2014/main" val="2926251206"/>
                    </a:ext>
                  </a:extLst>
                </a:gridCol>
                <a:gridCol w="3269266">
                  <a:extLst>
                    <a:ext uri="{9D8B030D-6E8A-4147-A177-3AD203B41FA5}">
                      <a16:colId xmlns:a16="http://schemas.microsoft.com/office/drawing/2014/main" val="2138714969"/>
                    </a:ext>
                  </a:extLst>
                </a:gridCol>
                <a:gridCol w="2831324">
                  <a:extLst>
                    <a:ext uri="{9D8B030D-6E8A-4147-A177-3AD203B41FA5}">
                      <a16:colId xmlns:a16="http://schemas.microsoft.com/office/drawing/2014/main" val="833131367"/>
                    </a:ext>
                  </a:extLst>
                </a:gridCol>
                <a:gridCol w="2816799">
                  <a:extLst>
                    <a:ext uri="{9D8B030D-6E8A-4147-A177-3AD203B41FA5}">
                      <a16:colId xmlns:a16="http://schemas.microsoft.com/office/drawing/2014/main" val="4140372380"/>
                    </a:ext>
                  </a:extLst>
                </a:gridCol>
              </a:tblGrid>
              <a:tr h="82296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gato</a:t>
                      </a:r>
                      <a:r>
                        <a:rPr lang="en-GB" sz="2400" b="0" baseline="0" dirty="0">
                          <a:solidFill>
                            <a:schemeClr val="tx1"/>
                          </a:solidFill>
                          <a:latin typeface="Century Gothic" panose="020B0502020202020204" pitchFamily="34" charset="0"/>
                        </a:rPr>
                        <a:t> </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bicicleta</a:t>
                      </a:r>
                      <a:r>
                        <a:rPr lang="en-GB" sz="2400" b="0" dirty="0">
                          <a:solidFill>
                            <a:schemeClr val="tx1"/>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Está</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barco</a:t>
                      </a:r>
                      <a:r>
                        <a:rPr lang="en-GB" sz="2400" b="0" dirty="0">
                          <a:solidFill>
                            <a:schemeClr val="tx1"/>
                          </a:solidFill>
                          <a:latin typeface="Century Gothic" panose="020B0502020202020204" pitchFamily="34" charset="0"/>
                        </a:rPr>
                        <a:t> /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06763796"/>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baseline="0" dirty="0" err="1">
                          <a:solidFill>
                            <a:schemeClr val="tx1"/>
                          </a:solidFill>
                          <a:latin typeface="Century Gothic" panose="020B0502020202020204" pitchFamily="34" charset="0"/>
                        </a:rPr>
                        <a:t>bolígrafo</a:t>
                      </a:r>
                      <a:r>
                        <a:rPr lang="en-GB" sz="2400" b="0" baseline="0" dirty="0">
                          <a:solidFill>
                            <a:schemeClr val="tx1"/>
                          </a:solidFill>
                          <a:latin typeface="Century Gothic" panose="020B0502020202020204" pitchFamily="34" charset="0"/>
                        </a:rPr>
                        <a:t> / </a:t>
                      </a:r>
                      <a:r>
                        <a:rPr lang="en-GB" sz="2400" b="0" dirty="0" err="1">
                          <a:solidFill>
                            <a:schemeClr val="tx1"/>
                          </a:solidFill>
                          <a:latin typeface="Century Gothic" panose="020B0502020202020204" pitchFamily="34" charset="0"/>
                        </a:rPr>
                        <a:t>moneda</a:t>
                      </a:r>
                      <a:r>
                        <a:rPr lang="en-GB" sz="2400" b="0" baseline="0" dirty="0">
                          <a:solidFill>
                            <a:schemeClr val="tx1"/>
                          </a:solidFill>
                          <a:latin typeface="Century Gothic" panose="020B0502020202020204" pitchFamily="34" charset="0"/>
                        </a:rPr>
                        <a:t>.</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Está</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cama</a:t>
                      </a:r>
                      <a:r>
                        <a:rPr lang="en-GB" sz="2400" b="0" dirty="0">
                          <a:solidFill>
                            <a:schemeClr val="tx1"/>
                          </a:solidFill>
                          <a:latin typeface="Century Gothic" panose="020B0502020202020204" pitchFamily="34" charset="0"/>
                        </a:rPr>
                        <a:t> / libro.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24104720"/>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a:solidFill>
                            <a:schemeClr val="tx1"/>
                          </a:solidFill>
                          <a:latin typeface="Century Gothic" panose="020B0502020202020204" pitchFamily="34" charset="0"/>
                        </a:rPr>
                        <a:t>libro</a:t>
                      </a:r>
                      <a:r>
                        <a:rPr lang="en-GB" sz="2400" b="0" baseline="0" dirty="0">
                          <a:solidFill>
                            <a:schemeClr val="tx1"/>
                          </a:solidFill>
                          <a:latin typeface="Century Gothic" panose="020B0502020202020204" pitchFamily="34" charset="0"/>
                        </a:rPr>
                        <a:t> / </a:t>
                      </a:r>
                      <a:r>
                        <a:rPr lang="en-GB" sz="2400" b="0" baseline="0" dirty="0" err="1">
                          <a:solidFill>
                            <a:schemeClr val="tx1"/>
                          </a:solidFill>
                          <a:latin typeface="Century Gothic" panose="020B0502020202020204" pitchFamily="34" charset="0"/>
                        </a:rPr>
                        <a:t>cámara</a:t>
                      </a:r>
                      <a:r>
                        <a:rPr lang="en-GB" sz="2400" b="0" baseline="0" dirty="0">
                          <a:solidFill>
                            <a:schemeClr val="tx1"/>
                          </a:solidFill>
                          <a:latin typeface="Century Gothic" panose="020B0502020202020204" pitchFamily="34" charset="0"/>
                        </a:rPr>
                        <a:t>.</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Está</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barco</a:t>
                      </a:r>
                      <a:r>
                        <a:rPr lang="en-GB" sz="2400" b="0" dirty="0">
                          <a:solidFill>
                            <a:schemeClr val="tx1"/>
                          </a:solidFill>
                          <a:latin typeface="Century Gothic" panose="020B0502020202020204" pitchFamily="34" charset="0"/>
                        </a:rPr>
                        <a:t> / </a:t>
                      </a:r>
                      <a:r>
                        <a:rPr lang="en-GB" sz="2400" b="0" dirty="0" err="1">
                          <a:solidFill>
                            <a:schemeClr val="tx1"/>
                          </a:solidFill>
                          <a:latin typeface="Century Gothic" panose="020B0502020202020204" pitchFamily="34" charset="0"/>
                        </a:rPr>
                        <a:t>bicicleta</a:t>
                      </a:r>
                      <a:r>
                        <a:rPr lang="en-GB" sz="2400" b="0" dirty="0">
                          <a:solidFill>
                            <a:schemeClr val="tx1"/>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141029676"/>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barco</a:t>
                      </a:r>
                      <a:r>
                        <a:rPr lang="en-GB" sz="2400" b="0" dirty="0">
                          <a:solidFill>
                            <a:schemeClr val="tx1"/>
                          </a:solidFill>
                          <a:latin typeface="Century Gothic" panose="020B0502020202020204" pitchFamily="34" charset="0"/>
                        </a:rPr>
                        <a:t> /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Está</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a:solidFill>
                            <a:schemeClr val="tx1"/>
                          </a:solidFill>
                          <a:latin typeface="Century Gothic" panose="020B0502020202020204" pitchFamily="34" charset="0"/>
                        </a:rPr>
                        <a:t>libro / </a:t>
                      </a:r>
                      <a:r>
                        <a:rPr lang="en-GB" sz="2400" b="0" dirty="0" err="1">
                          <a:solidFill>
                            <a:schemeClr val="tx1"/>
                          </a:solidFill>
                          <a:latin typeface="Century Gothic" panose="020B0502020202020204" pitchFamily="34" charset="0"/>
                        </a:rPr>
                        <a:t>moneda</a:t>
                      </a:r>
                      <a:r>
                        <a:rPr lang="en-GB" sz="2400" b="0" dirty="0">
                          <a:solidFill>
                            <a:schemeClr val="tx1"/>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54733658"/>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bolígrafo</a:t>
                      </a:r>
                      <a:r>
                        <a:rPr lang="en-GB" sz="2400" b="0" dirty="0">
                          <a:solidFill>
                            <a:schemeClr val="tx1"/>
                          </a:solidFill>
                          <a:latin typeface="Century Gothic" panose="020B0502020202020204" pitchFamily="34" charset="0"/>
                        </a:rPr>
                        <a:t> /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Está</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 </a:t>
                      </a:r>
                      <a:r>
                        <a:rPr lang="en-GB" sz="2400" b="0" dirty="0" err="1">
                          <a:solidFill>
                            <a:schemeClr val="tx1"/>
                          </a:solidFill>
                          <a:latin typeface="Century Gothic" panose="020B0502020202020204" pitchFamily="34" charset="0"/>
                        </a:rPr>
                        <a:t>una</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chemeClr val="tx1"/>
                          </a:solidFill>
                          <a:latin typeface="Century Gothic" panose="020B0502020202020204" pitchFamily="34" charset="0"/>
                        </a:rPr>
                        <a:t>barco</a:t>
                      </a:r>
                      <a:r>
                        <a:rPr lang="en-GB" sz="2400" b="0" baseline="0" dirty="0">
                          <a:solidFill>
                            <a:schemeClr val="tx1"/>
                          </a:solidFill>
                          <a:latin typeface="Century Gothic" panose="020B0502020202020204" pitchFamily="34" charset="0"/>
                        </a:rPr>
                        <a:t> / </a:t>
                      </a:r>
                      <a:r>
                        <a:rPr lang="en-GB" sz="2400" b="0" baseline="0" dirty="0" err="1">
                          <a:solidFill>
                            <a:schemeClr val="tx1"/>
                          </a:solidFill>
                          <a:latin typeface="Century Gothic" panose="020B0502020202020204" pitchFamily="34" charset="0"/>
                        </a:rPr>
                        <a:t>cama</a:t>
                      </a:r>
                      <a:r>
                        <a:rPr lang="en-GB" sz="2400" b="0" baseline="0" dirty="0">
                          <a:solidFill>
                            <a:schemeClr val="tx1"/>
                          </a:solidFill>
                          <a:latin typeface="Century Gothic" panose="020B0502020202020204" pitchFamily="34" charset="0"/>
                        </a:rPr>
                        <a:t>.</a:t>
                      </a: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709462487"/>
                  </a:ext>
                </a:extLst>
              </a:tr>
            </a:tbl>
          </a:graphicData>
        </a:graphic>
      </p:graphicFrame>
      <p:sp>
        <p:nvSpPr>
          <p:cNvPr id="15" name="Oval 14">
            <a:extLst>
              <a:ext uri="{FF2B5EF4-FFF2-40B4-BE49-F238E27FC236}">
                <a16:creationId xmlns:a16="http://schemas.microsoft.com/office/drawing/2014/main" id="{66289505-6FC3-4AC3-9D5F-9A28322F63AF}"/>
              </a:ext>
            </a:extLst>
          </p:cNvPr>
          <p:cNvSpPr/>
          <p:nvPr/>
        </p:nvSpPr>
        <p:spPr>
          <a:xfrm>
            <a:off x="2586294" y="2454218"/>
            <a:ext cx="1010653" cy="505599"/>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50B14648-4FA8-419D-A50E-CE6F68752F3A}"/>
              </a:ext>
            </a:extLst>
          </p:cNvPr>
          <p:cNvSpPr/>
          <p:nvPr/>
        </p:nvSpPr>
        <p:spPr>
          <a:xfrm>
            <a:off x="8658231" y="2376917"/>
            <a:ext cx="1171073"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64E1ECA1-100E-443B-9B90-2687BC0F4DFA}"/>
              </a:ext>
            </a:extLst>
          </p:cNvPr>
          <p:cNvSpPr/>
          <p:nvPr/>
        </p:nvSpPr>
        <p:spPr>
          <a:xfrm>
            <a:off x="4249474" y="3213343"/>
            <a:ext cx="1633472"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9B7631AE-08EF-48A1-AA0A-892F76AC5D9B}"/>
              </a:ext>
            </a:extLst>
          </p:cNvPr>
          <p:cNvSpPr/>
          <p:nvPr/>
        </p:nvSpPr>
        <p:spPr>
          <a:xfrm>
            <a:off x="9683439" y="3183540"/>
            <a:ext cx="1633472"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46A7245C-4291-4508-8B45-FC118F77B9B1}"/>
              </a:ext>
            </a:extLst>
          </p:cNvPr>
          <p:cNvSpPr/>
          <p:nvPr/>
        </p:nvSpPr>
        <p:spPr>
          <a:xfrm>
            <a:off x="3539806" y="3993765"/>
            <a:ext cx="1633472"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412CEBA7-40A9-4C61-9DD1-4AA23D1BA441}"/>
              </a:ext>
            </a:extLst>
          </p:cNvPr>
          <p:cNvSpPr/>
          <p:nvPr/>
        </p:nvSpPr>
        <p:spPr>
          <a:xfrm>
            <a:off x="9843716" y="4015536"/>
            <a:ext cx="1633472"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07D11A39-1DB6-4ACE-B1F6-31B8B8AF3B6F}"/>
              </a:ext>
            </a:extLst>
          </p:cNvPr>
          <p:cNvSpPr/>
          <p:nvPr/>
        </p:nvSpPr>
        <p:spPr>
          <a:xfrm>
            <a:off x="2586294" y="4781586"/>
            <a:ext cx="1167063"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E3036597-B7B5-4799-A9D3-D0F3003E5732}"/>
              </a:ext>
            </a:extLst>
          </p:cNvPr>
          <p:cNvSpPr/>
          <p:nvPr/>
        </p:nvSpPr>
        <p:spPr>
          <a:xfrm>
            <a:off x="9683439" y="4824982"/>
            <a:ext cx="1743242"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89E06991-A18B-490F-A5D7-0CF87BE12370}"/>
              </a:ext>
            </a:extLst>
          </p:cNvPr>
          <p:cNvSpPr/>
          <p:nvPr/>
        </p:nvSpPr>
        <p:spPr>
          <a:xfrm>
            <a:off x="4249474" y="5650490"/>
            <a:ext cx="1256976"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021742BD-BCF7-4ABC-B09B-E40EB6ACC5DA}"/>
              </a:ext>
            </a:extLst>
          </p:cNvPr>
          <p:cNvSpPr/>
          <p:nvPr/>
        </p:nvSpPr>
        <p:spPr>
          <a:xfrm>
            <a:off x="9926572" y="5650489"/>
            <a:ext cx="1256976" cy="62283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2B43F5D1-B03B-4433-AE4F-32A8B04EAD04}"/>
              </a:ext>
            </a:extLst>
          </p:cNvPr>
          <p:cNvSpPr txBox="1"/>
          <p:nvPr/>
        </p:nvSpPr>
        <p:spPr>
          <a:xfrm>
            <a:off x="2586294" y="270086"/>
            <a:ext cx="406866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r>
              <a:rPr kumimoji="0" lang="en-GB" sz="2400" b="1" i="0" u="none" strike="noStrike" kern="0" cap="none" spc="0" normalizeH="0" baseline="0" noProof="0" dirty="0" err="1">
                <a:ln>
                  <a:noFill/>
                </a:ln>
                <a:effectLst/>
                <a:uLnTx/>
                <a:uFillTx/>
              </a:rPr>
              <a:t>Qué</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es</a:t>
            </a:r>
            <a:r>
              <a:rPr kumimoji="0" lang="en-GB" sz="2400" b="1" i="0" u="none" strike="noStrike" kern="0" cap="none" spc="0" normalizeH="0" baseline="0" noProof="0" dirty="0">
                <a:ln>
                  <a:noFill/>
                </a:ln>
                <a:effectLst/>
                <a:uLnTx/>
                <a:uFillTx/>
              </a:rPr>
              <a:t>, y </a:t>
            </a:r>
            <a:r>
              <a:rPr kumimoji="0" lang="en-GB" sz="2400" b="1" i="0" u="none" strike="noStrike" kern="0" cap="none" spc="0" normalizeH="0" baseline="0" noProof="0" dirty="0" err="1">
                <a:ln>
                  <a:noFill/>
                </a:ln>
                <a:effectLst/>
                <a:uLnTx/>
                <a:uFillTx/>
              </a:rPr>
              <a:t>dónde</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está</a:t>
            </a:r>
            <a:r>
              <a:rPr kumimoji="0" lang="en-GB" sz="2400" b="1" i="0" u="none" strike="noStrike" kern="0" cap="none" spc="0" normalizeH="0" baseline="0" noProof="0" dirty="0">
                <a:ln>
                  <a:noFill/>
                </a:ln>
                <a:effectLst/>
                <a:uLnTx/>
                <a:uFillTx/>
              </a:rPr>
              <a:t>? </a:t>
            </a:r>
          </a:p>
        </p:txBody>
      </p:sp>
      <p:sp>
        <p:nvSpPr>
          <p:cNvPr id="26" name="TextBox 25">
            <a:extLst>
              <a:ext uri="{FF2B5EF4-FFF2-40B4-BE49-F238E27FC236}">
                <a16:creationId xmlns:a16="http://schemas.microsoft.com/office/drawing/2014/main" id="{5E0306DD-9031-47C7-AF55-104F91D2E9C9}"/>
              </a:ext>
            </a:extLst>
          </p:cNvPr>
          <p:cNvSpPr txBox="1"/>
          <p:nvPr/>
        </p:nvSpPr>
        <p:spPr>
          <a:xfrm>
            <a:off x="6210507" y="272814"/>
            <a:ext cx="45333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(What is it and where is it?)</a:t>
            </a:r>
          </a:p>
        </p:txBody>
      </p:sp>
      <p:pic>
        <p:nvPicPr>
          <p:cNvPr id="27" name="Picture 2" descr="File:Cluedo Clue pack logo.png">
            <a:extLst>
              <a:ext uri="{FF2B5EF4-FFF2-40B4-BE49-F238E27FC236}">
                <a16:creationId xmlns:a16="http://schemas.microsoft.com/office/drawing/2014/main" id="{5BC1AFF1-4BE9-4C72-AD9D-9D4CDA8FD5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90" b="51992"/>
          <a:stretch/>
        </p:blipFill>
        <p:spPr bwMode="auto">
          <a:xfrm>
            <a:off x="10310967" y="868246"/>
            <a:ext cx="1821808" cy="6177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cartoon of a child&#10;&#10;Description automatically generated">
            <a:extLst>
              <a:ext uri="{FF2B5EF4-FFF2-40B4-BE49-F238E27FC236}">
                <a16:creationId xmlns:a16="http://schemas.microsoft.com/office/drawing/2014/main" id="{23FE1167-774F-4C04-8361-218EA9B565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93440"/>
            <a:ext cx="1034181" cy="1034181"/>
          </a:xfrm>
          <a:prstGeom prst="rect">
            <a:avLst/>
          </a:prstGeom>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48800" y="258166"/>
            <a:ext cx="24793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escuchar </a:t>
            </a:r>
          </a:p>
        </p:txBody>
      </p:sp>
      <p:pic>
        <p:nvPicPr>
          <p:cNvPr id="8" name="Picture 7">
            <a:extLst>
              <a:ext uri="{FF2B5EF4-FFF2-40B4-BE49-F238E27FC236}">
                <a16:creationId xmlns:a16="http://schemas.microsoft.com/office/drawing/2014/main" id="{877166AC-1425-42B4-A995-47EDA1FFD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644" y="3025990"/>
            <a:ext cx="893625" cy="594415"/>
          </a:xfrm>
          <a:prstGeom prst="rect">
            <a:avLst/>
          </a:prstGeom>
        </p:spPr>
      </p:pic>
      <p:sp>
        <p:nvSpPr>
          <p:cNvPr id="12" name="Rectangle 11">
            <a:extLst>
              <a:ext uri="{FF2B5EF4-FFF2-40B4-BE49-F238E27FC236}">
                <a16:creationId xmlns:a16="http://schemas.microsoft.com/office/drawing/2014/main" id="{C9DA8A4F-4A9E-4BC6-A8C5-3345955D063F}"/>
              </a:ext>
            </a:extLst>
          </p:cNvPr>
          <p:cNvSpPr/>
          <p:nvPr/>
        </p:nvSpPr>
        <p:spPr>
          <a:xfrm>
            <a:off x="226224" y="1148107"/>
            <a:ext cx="11730021"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Choose the word for ‘a’ carefully (either </a:t>
            </a:r>
            <a:r>
              <a:rPr kumimoji="0" lang="en-GB" sz="2800" b="1" i="0" u="none" strike="noStrike" kern="0" cap="none" spc="0" normalizeH="0" baseline="0" noProof="0" dirty="0">
                <a:ln>
                  <a:noFill/>
                </a:ln>
                <a:effectLst/>
                <a:uLnTx/>
                <a:uFillTx/>
              </a:rPr>
              <a:t>un</a:t>
            </a:r>
            <a:r>
              <a:rPr kumimoji="0" lang="en-GB" sz="2800" b="0" i="0" u="none" strike="noStrike" kern="0" cap="none" spc="0" normalizeH="0" baseline="0" noProof="0" dirty="0">
                <a:ln>
                  <a:noFill/>
                </a:ln>
                <a:effectLst/>
                <a:uLnTx/>
                <a:uFillTx/>
              </a:rPr>
              <a:t> or </a:t>
            </a:r>
            <a:r>
              <a:rPr kumimoji="0" lang="en-GB" sz="2800" b="1" i="0" u="none" strike="noStrike" kern="0" cap="none" spc="0" normalizeH="0" baseline="0" noProof="0" dirty="0">
                <a:ln>
                  <a:noFill/>
                </a:ln>
                <a:effectLst/>
                <a:uLnTx/>
                <a:uFillTx/>
              </a:rPr>
              <a:t>una</a:t>
            </a:r>
            <a:r>
              <a:rPr kumimoji="0" lang="en-GB" sz="2800" b="0" i="0" u="none" strike="noStrike" kern="0" cap="none" spc="0" normalizeH="0" baseline="0" noProof="0" dirty="0">
                <a:ln>
                  <a:noFill/>
                </a:ln>
                <a:effectLst/>
                <a:uLnTx/>
                <a:uFillTx/>
              </a:rPr>
              <a:t>), depending on </a:t>
            </a:r>
            <a:r>
              <a:rPr kumimoji="0" lang="en-GB" sz="2800" b="0" i="0" u="sng" strike="noStrike" kern="0" cap="none" spc="0" normalizeH="0" baseline="0" noProof="0" dirty="0">
                <a:ln>
                  <a:noFill/>
                </a:ln>
                <a:effectLst/>
                <a:uLnTx/>
                <a:uFillTx/>
              </a:rPr>
              <a:t>your choice of picture</a:t>
            </a:r>
            <a:r>
              <a:rPr kumimoji="0" lang="en-GB" sz="2800" b="0" i="0" u="none" strike="noStrike" kern="0" cap="none" spc="0" normalizeH="0" baseline="0" noProof="0" dirty="0">
                <a:ln>
                  <a:noFill/>
                </a:ln>
                <a:effectLst/>
                <a:uLnTx/>
                <a:uFillTx/>
              </a:rPr>
              <a:t>.</a:t>
            </a:r>
            <a:endParaRPr kumimoji="0" lang="en-GB" sz="1800" b="0" i="0" u="none" strike="noStrike" kern="0" cap="none" spc="0" normalizeH="0" baseline="0" noProof="0" dirty="0">
              <a:ln>
                <a:noFill/>
              </a:ln>
              <a:effectLst/>
              <a:uLnTx/>
              <a:uFillTx/>
              <a:latin typeface="Tw Cen MT" panose="020B0602020104020603"/>
            </a:endParaRPr>
          </a:p>
        </p:txBody>
      </p:sp>
      <p:sp>
        <p:nvSpPr>
          <p:cNvPr id="13" name="Rectangle 12">
            <a:extLst>
              <a:ext uri="{FF2B5EF4-FFF2-40B4-BE49-F238E27FC236}">
                <a16:creationId xmlns:a16="http://schemas.microsoft.com/office/drawing/2014/main" id="{2ACC28A7-4ACA-4F78-AA5D-C9F6BB743561}"/>
              </a:ext>
            </a:extLst>
          </p:cNvPr>
          <p:cNvSpPr/>
          <p:nvPr/>
        </p:nvSpPr>
        <p:spPr>
          <a:xfrm>
            <a:off x="226224" y="2066449"/>
            <a:ext cx="1160797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Note: </a:t>
            </a:r>
            <a:r>
              <a:rPr kumimoji="0" lang="en-GB" sz="2800" b="1" i="0" u="none" strike="noStrike" kern="0" cap="none" spc="0" normalizeH="0" baseline="0" noProof="0" dirty="0">
                <a:ln>
                  <a:noFill/>
                </a:ln>
                <a:effectLst/>
                <a:uLnTx/>
                <a:uFillTx/>
              </a:rPr>
              <a:t>un</a:t>
            </a:r>
            <a:r>
              <a:rPr kumimoji="0" lang="en-GB" sz="2800" b="0" i="0" u="none" strike="noStrike" kern="0" cap="none" spc="0" normalizeH="0" baseline="0" noProof="0" dirty="0">
                <a:ln>
                  <a:noFill/>
                </a:ln>
                <a:effectLst/>
                <a:uLnTx/>
                <a:uFillTx/>
              </a:rPr>
              <a:t> is for masculine nouns and </a:t>
            </a:r>
            <a:r>
              <a:rPr kumimoji="0" lang="en-GB" sz="2800" b="1" i="0" u="none" strike="noStrike" kern="0" cap="none" spc="0" normalizeH="0" baseline="0" noProof="0" dirty="0">
                <a:ln>
                  <a:noFill/>
                </a:ln>
                <a:effectLst/>
                <a:uLnTx/>
                <a:uFillTx/>
              </a:rPr>
              <a:t>una</a:t>
            </a:r>
            <a:r>
              <a:rPr kumimoji="0" lang="en-GB" sz="2800" b="0" i="0" u="none" strike="noStrike" kern="0" cap="none" spc="0" normalizeH="0" baseline="0" noProof="0" dirty="0">
                <a:ln>
                  <a:noFill/>
                </a:ln>
                <a:effectLst/>
                <a:uLnTx/>
                <a:uFillTx/>
              </a:rPr>
              <a:t> is for feminine nouns. </a:t>
            </a:r>
            <a:br>
              <a:rPr kumimoji="0" lang="en-GB" sz="2800" b="0" i="0" u="none" strike="noStrike" kern="0" cap="none" spc="0" normalizeH="0" baseline="0" noProof="0" dirty="0">
                <a:ln>
                  <a:noFill/>
                </a:ln>
                <a:effectLst/>
                <a:uLnTx/>
                <a:uFillTx/>
              </a:rPr>
            </a:br>
            <a:r>
              <a:rPr kumimoji="0" lang="en-GB" sz="2800" b="0" i="0" u="none" strike="noStrike" kern="0" cap="none" spc="0" normalizeH="0" baseline="0" noProof="0" dirty="0">
                <a:ln>
                  <a:noFill/>
                </a:ln>
                <a:effectLst/>
                <a:uLnTx/>
                <a:uFillTx/>
              </a:rPr>
              <a:t>Do not say the noun!</a:t>
            </a:r>
          </a:p>
        </p:txBody>
      </p:sp>
      <p:sp>
        <p:nvSpPr>
          <p:cNvPr id="14" name="Rectangle 13">
            <a:extLst>
              <a:ext uri="{FF2B5EF4-FFF2-40B4-BE49-F238E27FC236}">
                <a16:creationId xmlns:a16="http://schemas.microsoft.com/office/drawing/2014/main" id="{E44C0178-E03C-49F8-9B95-61BC3F49174D}"/>
              </a:ext>
            </a:extLst>
          </p:cNvPr>
          <p:cNvSpPr/>
          <p:nvPr/>
        </p:nvSpPr>
        <p:spPr>
          <a:xfrm>
            <a:off x="2375858" y="3016210"/>
            <a:ext cx="383470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E.g.             ‘</a:t>
            </a:r>
            <a:r>
              <a:rPr kumimoji="0" lang="en-GB" sz="2800" b="1" i="0" u="none" strike="noStrike" kern="0" cap="none" spc="0" normalizeH="0" baseline="0" noProof="0" dirty="0">
                <a:ln>
                  <a:noFill/>
                </a:ln>
                <a:effectLst/>
                <a:uLnTx/>
                <a:uFillTx/>
              </a:rPr>
              <a:t>Es una</a:t>
            </a:r>
            <a:r>
              <a:rPr kumimoji="0" lang="en-GB" sz="2800" b="0" i="0" u="none" strike="noStrike" kern="0" cap="none" spc="0" normalizeH="0" baseline="0" noProof="0" dirty="0">
                <a:ln>
                  <a:noFill/>
                </a:ln>
                <a:effectLst/>
                <a:uLnTx/>
                <a:uFillTx/>
              </a:rPr>
              <a:t>…’</a:t>
            </a:r>
            <a:endParaRPr kumimoji="0" lang="en-GB" sz="1800" b="0" i="0" u="none" strike="noStrike" kern="0" cap="none" spc="0" normalizeH="0" baseline="0" noProof="0" dirty="0">
              <a:ln>
                <a:noFill/>
              </a:ln>
              <a:effectLst/>
              <a:uLnTx/>
              <a:uFillTx/>
              <a:latin typeface="Tw Cen MT" panose="020B0602020104020603"/>
            </a:endParaRPr>
          </a:p>
        </p:txBody>
      </p:sp>
      <p:sp>
        <p:nvSpPr>
          <p:cNvPr id="16" name="Rectangle 15">
            <a:extLst>
              <a:ext uri="{FF2B5EF4-FFF2-40B4-BE49-F238E27FC236}">
                <a16:creationId xmlns:a16="http://schemas.microsoft.com/office/drawing/2014/main" id="{F19EEB16-47F3-4F7E-9345-D7BD584FB420}"/>
              </a:ext>
            </a:extLst>
          </p:cNvPr>
          <p:cNvSpPr/>
          <p:nvPr/>
        </p:nvSpPr>
        <p:spPr>
          <a:xfrm>
            <a:off x="263857" y="3419583"/>
            <a:ext cx="1228211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effectLst/>
                <a:uLnTx/>
                <a:uFillTx/>
              </a:rPr>
              <a:t>Partner B</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Listen carefully to the sentence starter (‘</a:t>
            </a:r>
            <a:r>
              <a:rPr kumimoji="0" lang="en-GB" sz="2800" b="1" i="0" u="none" strike="noStrike" kern="0" cap="none" spc="0" normalizeH="0" baseline="0" noProof="0" dirty="0">
                <a:ln>
                  <a:noFill/>
                </a:ln>
                <a:effectLst/>
                <a:uLnTx/>
                <a:uFillTx/>
              </a:rPr>
              <a:t>Es un</a:t>
            </a:r>
            <a:r>
              <a:rPr kumimoji="0" lang="en-GB" sz="2800" b="0" i="0" u="none" strike="noStrike" kern="0" cap="none" spc="0" normalizeH="0" baseline="0" noProof="0" dirty="0">
                <a:ln>
                  <a:noFill/>
                </a:ln>
                <a:effectLst/>
                <a:uLnTx/>
                <a:uFillTx/>
              </a:rPr>
              <a:t>…’ or ‘</a:t>
            </a:r>
            <a:r>
              <a:rPr kumimoji="0" lang="en-GB" sz="2800" b="1" i="0" u="none" strike="noStrike" kern="0" cap="none" spc="0" normalizeH="0" baseline="0" noProof="0" dirty="0">
                <a:ln>
                  <a:noFill/>
                </a:ln>
                <a:effectLst/>
                <a:uLnTx/>
                <a:uFillTx/>
              </a:rPr>
              <a:t>Es una</a:t>
            </a:r>
            <a:r>
              <a:rPr kumimoji="0" lang="en-GB" sz="2800" b="0" i="0" u="none" strike="noStrike" kern="0" cap="none" spc="0" normalizeH="0" baseline="0" noProof="0" dirty="0">
                <a:ln>
                  <a:noFill/>
                </a:ln>
                <a:effectLst/>
                <a:uLnTx/>
                <a:uFillTx/>
              </a:rPr>
              <a:t>…’). </a:t>
            </a:r>
            <a:endParaRPr kumimoji="0" lang="en-GB" sz="1800" b="0" i="0" u="none" strike="noStrike" kern="0" cap="none" spc="0" normalizeH="0" baseline="0" noProof="0" dirty="0">
              <a:ln>
                <a:noFill/>
              </a:ln>
              <a:effectLst/>
              <a:uLnTx/>
              <a:uFillTx/>
              <a:latin typeface="Tw Cen MT" panose="020B0602020104020603"/>
            </a:endParaRPr>
          </a:p>
        </p:txBody>
      </p:sp>
      <p:sp>
        <p:nvSpPr>
          <p:cNvPr id="17" name="Rectangle 16">
            <a:extLst>
              <a:ext uri="{FF2B5EF4-FFF2-40B4-BE49-F238E27FC236}">
                <a16:creationId xmlns:a16="http://schemas.microsoft.com/office/drawing/2014/main" id="{5C05FC0C-72DD-4D48-BDE7-584495D9DCC9}"/>
              </a:ext>
            </a:extLst>
          </p:cNvPr>
          <p:cNvSpPr/>
          <p:nvPr/>
        </p:nvSpPr>
        <p:spPr>
          <a:xfrm>
            <a:off x="226224" y="4251072"/>
            <a:ext cx="1086863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800" kern="0" dirty="0"/>
              <a:t>Finish the sentence in Spanish. E.g., ‘</a:t>
            </a:r>
            <a:r>
              <a:rPr lang="en-GB" sz="2800" b="1" kern="0" dirty="0"/>
              <a:t>Es una </a:t>
            </a:r>
            <a:r>
              <a:rPr lang="en-GB" sz="2800" b="1" kern="0" dirty="0" err="1"/>
              <a:t>cámara</a:t>
            </a:r>
            <a:r>
              <a:rPr lang="en-GB" sz="2800" b="1" kern="0" dirty="0"/>
              <a:t>.</a:t>
            </a:r>
            <a:r>
              <a:rPr lang="en-GB" sz="2800" kern="0" dirty="0"/>
              <a:t>’</a:t>
            </a:r>
            <a:endParaRPr kumimoji="0" lang="en-GB" sz="1800" b="0" i="0" u="none" strike="noStrike" kern="0" cap="none" spc="0" normalizeH="0" baseline="0" noProof="0" dirty="0">
              <a:ln>
                <a:noFill/>
              </a:ln>
              <a:effectLst/>
              <a:uLnTx/>
              <a:uFillTx/>
              <a:latin typeface="Tw Cen MT" panose="020B0602020104020603"/>
            </a:endParaRPr>
          </a:p>
        </p:txBody>
      </p:sp>
      <p:sp>
        <p:nvSpPr>
          <p:cNvPr id="21" name="Title 20">
            <a:extLst>
              <a:ext uri="{FF2B5EF4-FFF2-40B4-BE49-F238E27FC236}">
                <a16:creationId xmlns:a16="http://schemas.microsoft.com/office/drawing/2014/main" id="{430B89B0-D1C9-4EAC-A3A1-584FA15277A1}"/>
              </a:ext>
            </a:extLst>
          </p:cNvPr>
          <p:cNvSpPr>
            <a:spLocks noGrp="1"/>
          </p:cNvSpPr>
          <p:nvPr>
            <p:ph type="title"/>
          </p:nvPr>
        </p:nvSpPr>
        <p:spPr>
          <a:xfrm>
            <a:off x="263856" y="56355"/>
            <a:ext cx="10515600" cy="1325563"/>
          </a:xfrm>
        </p:spPr>
        <p:txBody>
          <a:bodyPr/>
          <a:lstStyle/>
          <a:p>
            <a:pPr rtl="0" eaLnBrk="1" fontAlgn="auto" latinLnBrk="0" hangingPunct="1"/>
            <a:r>
              <a:rPr lang="en-GB" sz="2800" b="1" i="0" u="sng" spc="0" baseline="0" dirty="0">
                <a:ln>
                  <a:noFill/>
                </a:ln>
                <a:solidFill>
                  <a:schemeClr val="tx1"/>
                </a:solidFill>
                <a:effectLst/>
                <a:latin typeface="Century Gothic" panose="020B0502020202020204" pitchFamily="34" charset="0"/>
                <a:ea typeface="+mn-ea"/>
                <a:cs typeface="+mn-cs"/>
              </a:rPr>
              <a:t>Partner A</a:t>
            </a:r>
            <a:endParaRPr lang="en-GB" dirty="0">
              <a:solidFill>
                <a:schemeClr val="tx1"/>
              </a:solidFill>
              <a:effectLst/>
            </a:endParaRPr>
          </a:p>
          <a:p>
            <a:r>
              <a:rPr lang="en-GB" sz="2800" b="0" i="0" spc="0" baseline="0" dirty="0">
                <a:ln>
                  <a:noFill/>
                </a:ln>
                <a:solidFill>
                  <a:schemeClr val="tx1"/>
                </a:solidFill>
                <a:effectLst/>
                <a:latin typeface="Century Gothic" panose="020B0502020202020204" pitchFamily="34" charset="0"/>
                <a:ea typeface="+mn-ea"/>
                <a:cs typeface="+mn-cs"/>
              </a:rPr>
              <a:t>Say the </a:t>
            </a:r>
            <a:r>
              <a:rPr lang="en-GB" sz="2800" b="1" i="1" spc="0" baseline="0" dirty="0">
                <a:ln>
                  <a:noFill/>
                </a:ln>
                <a:solidFill>
                  <a:schemeClr val="tx1"/>
                </a:solidFill>
                <a:effectLst/>
                <a:latin typeface="Century Gothic" panose="020B0502020202020204" pitchFamily="34" charset="0"/>
                <a:ea typeface="+mn-ea"/>
                <a:cs typeface="+mn-cs"/>
              </a:rPr>
              <a:t>start</a:t>
            </a:r>
            <a:r>
              <a:rPr lang="en-GB" sz="2800" b="0" i="0" spc="0" baseline="0" dirty="0">
                <a:ln>
                  <a:noFill/>
                </a:ln>
                <a:solidFill>
                  <a:schemeClr val="tx1"/>
                </a:solidFill>
                <a:effectLst/>
                <a:latin typeface="Century Gothic" panose="020B0502020202020204" pitchFamily="34" charset="0"/>
                <a:ea typeface="+mn-ea"/>
                <a:cs typeface="+mn-cs"/>
              </a:rPr>
              <a:t> of the sentence in Spanish to your partner. </a:t>
            </a:r>
            <a:endParaRPr lang="en-GB" dirty="0">
              <a:solidFill>
                <a:schemeClr val="tx1"/>
              </a:solidFill>
            </a:endParaRPr>
          </a:p>
        </p:txBody>
      </p:sp>
      <p:sp>
        <p:nvSpPr>
          <p:cNvPr id="19" name="TextBox 18">
            <a:extLst>
              <a:ext uri="{FF2B5EF4-FFF2-40B4-BE49-F238E27FC236}">
                <a16:creationId xmlns:a16="http://schemas.microsoft.com/office/drawing/2014/main" id="{256C8960-5C8A-449F-BF76-9B079A06B95B}"/>
              </a:ext>
            </a:extLst>
          </p:cNvPr>
          <p:cNvSpPr txBox="1"/>
          <p:nvPr/>
        </p:nvSpPr>
        <p:spPr>
          <a:xfrm>
            <a:off x="263855" y="5004357"/>
            <a:ext cx="11664287" cy="1384995"/>
          </a:xfrm>
          <a:prstGeom prst="rect">
            <a:avLst/>
          </a:prstGeom>
          <a:noFill/>
        </p:spPr>
        <p:txBody>
          <a:bodyPr wrap="square">
            <a:spAutoFit/>
          </a:bodyPr>
          <a:lstStyle/>
          <a:p>
            <a:r>
              <a:rPr kumimoji="0" lang="en-GB" sz="2800" b="1" i="0" u="sng" strike="noStrike" kern="1200" cap="none" spc="0" normalizeH="0" baseline="0" noProof="0" dirty="0">
                <a:ln>
                  <a:noFill/>
                </a:ln>
                <a:effectLst/>
                <a:uLnTx/>
                <a:uFillTx/>
                <a:latin typeface="Century Gothic" panose="020B0502020202020204" pitchFamily="34" charset="0"/>
                <a:ea typeface="+mj-ea"/>
                <a:cs typeface="+mj-cs"/>
              </a:rPr>
              <a:t>Partner A</a:t>
            </a:r>
          </a:p>
          <a:p>
            <a:r>
              <a:rPr kumimoji="0" lang="en-GB" sz="2800" b="0" i="0" u="none" strike="noStrike" kern="0" cap="none" spc="0" normalizeH="0" baseline="0" noProof="0" dirty="0">
                <a:ln>
                  <a:noFill/>
                </a:ln>
                <a:effectLst/>
                <a:uLnTx/>
                <a:uFillTx/>
              </a:rPr>
              <a:t>Listen carefully to your partner to make sure they say the noun you were thinking of.</a:t>
            </a:r>
            <a:endParaRPr lang="en-GB" sz="2800" dirty="0"/>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52EE0E5-36C9-4035-A279-A51013517723}"/>
              </a:ext>
            </a:extLst>
          </p:cNvPr>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latin typeface="Century Gothic" panose="020B0502020202020204" pitchFamily="34" charset="0"/>
              </a:rPr>
              <a:t>Partner B</a:t>
            </a:r>
          </a:p>
          <a:p>
            <a:endParaRPr lang="en-GB" sz="3200" dirty="0">
              <a:latin typeface="Century Gothic" panose="020B0502020202020204" pitchFamily="34" charset="0"/>
            </a:endParaRPr>
          </a:p>
          <a:p>
            <a:pPr marL="514350" indent="-514350">
              <a:buAutoNum type="arabicParenR"/>
            </a:pPr>
            <a:r>
              <a:rPr lang="en-GB" sz="3200" dirty="0">
                <a:latin typeface="Century Gothic" panose="020B0502020202020204" pitchFamily="34" charset="0"/>
              </a:rPr>
              <a:t> </a:t>
            </a:r>
          </a:p>
          <a:p>
            <a:pPr marL="514350" indent="-514350">
              <a:buAutoNum type="arabicParenR"/>
            </a:pPr>
            <a:endParaRPr lang="en-GB" sz="3200" dirty="0">
              <a:latin typeface="Century Gothic" panose="020B0502020202020204" pitchFamily="34" charset="0"/>
            </a:endParaRPr>
          </a:p>
          <a:p>
            <a:r>
              <a:rPr lang="en-GB" sz="3200" dirty="0">
                <a:latin typeface="Century Gothic" panose="020B0502020202020204" pitchFamily="34" charset="0"/>
              </a:rPr>
              <a:t>2) </a:t>
            </a:r>
          </a:p>
          <a:p>
            <a:endParaRPr lang="en-GB" sz="3200" dirty="0">
              <a:latin typeface="Century Gothic" panose="020B0502020202020204" pitchFamily="34" charset="0"/>
            </a:endParaRPr>
          </a:p>
          <a:p>
            <a:r>
              <a:rPr lang="en-GB" sz="3200" dirty="0">
                <a:latin typeface="Century Gothic" panose="020B0502020202020204" pitchFamily="34" charset="0"/>
              </a:rPr>
              <a:t>3) </a:t>
            </a:r>
          </a:p>
          <a:p>
            <a:endParaRPr lang="en-GB" sz="3200" dirty="0">
              <a:latin typeface="Century Gothic" panose="020B0502020202020204" pitchFamily="34" charset="0"/>
            </a:endParaRPr>
          </a:p>
          <a:p>
            <a:r>
              <a:rPr lang="en-GB" sz="3200" dirty="0">
                <a:latin typeface="Century Gothic" panose="020B0502020202020204" pitchFamily="34" charset="0"/>
              </a:rPr>
              <a:t>4) </a:t>
            </a:r>
          </a:p>
          <a:p>
            <a:endParaRPr lang="en-GB" sz="3200" dirty="0">
              <a:latin typeface="Century Gothic" panose="020B0502020202020204" pitchFamily="34" charset="0"/>
            </a:endParaRPr>
          </a:p>
          <a:p>
            <a:r>
              <a:rPr lang="en-GB" sz="3200" dirty="0">
                <a:latin typeface="Century Gothic" panose="020B0502020202020204" pitchFamily="34" charset="0"/>
              </a:rPr>
              <a:t>5) </a:t>
            </a:r>
          </a:p>
          <a:p>
            <a:endParaRPr lang="en-GB" sz="3200" dirty="0">
              <a:solidFill>
                <a:schemeClr val="accent5">
                  <a:lumMod val="50000"/>
                </a:schemeClr>
              </a:solidFill>
              <a:latin typeface="Century Gothic" panose="020B0502020202020204" pitchFamily="34" charset="0"/>
            </a:endParaRPr>
          </a:p>
        </p:txBody>
      </p:sp>
      <p:pic>
        <p:nvPicPr>
          <p:cNvPr id="27" name="Picture 26">
            <a:extLst>
              <a:ext uri="{FF2B5EF4-FFF2-40B4-BE49-F238E27FC236}">
                <a16:creationId xmlns:a16="http://schemas.microsoft.com/office/drawing/2014/main" id="{D2C73E43-7017-46D6-8CBB-8F76CF5633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52" y="1240121"/>
            <a:ext cx="1231362" cy="758719"/>
          </a:xfrm>
          <a:prstGeom prst="rect">
            <a:avLst/>
          </a:prstGeom>
        </p:spPr>
      </p:pic>
      <p:pic>
        <p:nvPicPr>
          <p:cNvPr id="28" name="Picture 27">
            <a:extLst>
              <a:ext uri="{FF2B5EF4-FFF2-40B4-BE49-F238E27FC236}">
                <a16:creationId xmlns:a16="http://schemas.microsoft.com/office/drawing/2014/main" id="{CB1D63C9-8B53-4806-9F01-EBC83F62A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067" y="1097522"/>
            <a:ext cx="1252660" cy="659734"/>
          </a:xfrm>
          <a:prstGeom prst="rect">
            <a:avLst/>
          </a:prstGeom>
        </p:spPr>
      </p:pic>
      <p:pic>
        <p:nvPicPr>
          <p:cNvPr id="29" name="Picture 28">
            <a:extLst>
              <a:ext uri="{FF2B5EF4-FFF2-40B4-BE49-F238E27FC236}">
                <a16:creationId xmlns:a16="http://schemas.microsoft.com/office/drawing/2014/main" id="{D1FDCB0D-07C3-436D-AD81-A3D573A4911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5263" y="3112958"/>
            <a:ext cx="1339996" cy="882383"/>
          </a:xfrm>
          <a:prstGeom prst="rect">
            <a:avLst/>
          </a:prstGeom>
        </p:spPr>
      </p:pic>
      <p:pic>
        <p:nvPicPr>
          <p:cNvPr id="30" name="Picture 29">
            <a:extLst>
              <a:ext uri="{FF2B5EF4-FFF2-40B4-BE49-F238E27FC236}">
                <a16:creationId xmlns:a16="http://schemas.microsoft.com/office/drawing/2014/main" id="{D8BCDCF6-6D10-4B5D-8956-D0A485E3ED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7084" y="1817457"/>
            <a:ext cx="806182" cy="1053696"/>
          </a:xfrm>
          <a:prstGeom prst="rect">
            <a:avLst/>
          </a:prstGeom>
        </p:spPr>
      </p:pic>
      <p:pic>
        <p:nvPicPr>
          <p:cNvPr id="31" name="Picture 30">
            <a:extLst>
              <a:ext uri="{FF2B5EF4-FFF2-40B4-BE49-F238E27FC236}">
                <a16:creationId xmlns:a16="http://schemas.microsoft.com/office/drawing/2014/main" id="{FE0FCE6F-C9AC-4F29-9B54-D9CAB0876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7652" y="4331981"/>
            <a:ext cx="893625" cy="711139"/>
          </a:xfrm>
          <a:prstGeom prst="rect">
            <a:avLst/>
          </a:prstGeom>
        </p:spPr>
      </p:pic>
      <p:pic>
        <p:nvPicPr>
          <p:cNvPr id="32" name="Picture 31">
            <a:extLst>
              <a:ext uri="{FF2B5EF4-FFF2-40B4-BE49-F238E27FC236}">
                <a16:creationId xmlns:a16="http://schemas.microsoft.com/office/drawing/2014/main" id="{BB7EBFC6-CCA5-4127-A250-7C87969BFC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7652" y="2096348"/>
            <a:ext cx="1175445" cy="799303"/>
          </a:xfrm>
          <a:prstGeom prst="rect">
            <a:avLst/>
          </a:prstGeom>
        </p:spPr>
      </p:pic>
      <p:pic>
        <p:nvPicPr>
          <p:cNvPr id="33" name="Picture 32">
            <a:extLst>
              <a:ext uri="{FF2B5EF4-FFF2-40B4-BE49-F238E27FC236}">
                <a16:creationId xmlns:a16="http://schemas.microsoft.com/office/drawing/2014/main" id="{79CEEF33-9135-4FFA-AEFF-A85899A521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5140" y="3023065"/>
            <a:ext cx="1272515" cy="954386"/>
          </a:xfrm>
          <a:prstGeom prst="rect">
            <a:avLst/>
          </a:prstGeom>
        </p:spPr>
      </p:pic>
      <p:pic>
        <p:nvPicPr>
          <p:cNvPr id="34" name="Picture 33">
            <a:extLst>
              <a:ext uri="{FF2B5EF4-FFF2-40B4-BE49-F238E27FC236}">
                <a16:creationId xmlns:a16="http://schemas.microsoft.com/office/drawing/2014/main" id="{B049D221-8B6D-4A32-A14D-4DB6325C19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35" name="Picture 34">
            <a:extLst>
              <a:ext uri="{FF2B5EF4-FFF2-40B4-BE49-F238E27FC236}">
                <a16:creationId xmlns:a16="http://schemas.microsoft.com/office/drawing/2014/main" id="{60C5E208-BE74-4951-8A38-C6ED4A43E5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10492">
            <a:off x="9116155" y="5243493"/>
            <a:ext cx="910485" cy="910485"/>
          </a:xfrm>
          <a:prstGeom prst="rect">
            <a:avLst/>
          </a:prstGeom>
        </p:spPr>
      </p:pic>
      <p:pic>
        <p:nvPicPr>
          <p:cNvPr id="36" name="Picture 35">
            <a:extLst>
              <a:ext uri="{FF2B5EF4-FFF2-40B4-BE49-F238E27FC236}">
                <a16:creationId xmlns:a16="http://schemas.microsoft.com/office/drawing/2014/main" id="{A0A4AD34-1B73-41E0-B644-6B93B4BAC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7" name="Rectangle 36">
            <a:extLst>
              <a:ext uri="{FF2B5EF4-FFF2-40B4-BE49-F238E27FC236}">
                <a16:creationId xmlns:a16="http://schemas.microsoft.com/office/drawing/2014/main" id="{14DFC7DE-74F3-4419-964A-D30B36EB1962}"/>
              </a:ext>
            </a:extLst>
          </p:cNvPr>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BBAB18A-1C2B-4289-829F-4C0973E2AF5E}"/>
              </a:ext>
            </a:extLst>
          </p:cNvPr>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CF5546C-2797-49E0-8495-1EF700A50066}"/>
              </a:ext>
            </a:extLst>
          </p:cNvPr>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85CFE04-3A9D-407A-8401-B834F84CE087}"/>
              </a:ext>
            </a:extLst>
          </p:cNvPr>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63AA4B52-6160-4BA6-8B8C-F946FCDA645F}"/>
              </a:ext>
            </a:extLst>
          </p:cNvPr>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0C4F7A1-BFD1-4610-ABC3-E142145A64F5}"/>
              </a:ext>
            </a:extLst>
          </p:cNvPr>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C957672F-72AE-49B0-B9F7-F1D4F9F95D78}"/>
              </a:ext>
            </a:extLst>
          </p:cNvPr>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6F931F7C-3B1E-4562-B240-656906703B6E}"/>
              </a:ext>
            </a:extLst>
          </p:cNvPr>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13D2214-5200-4C34-9994-5D1D22F5EBB7}"/>
              </a:ext>
            </a:extLst>
          </p:cNvPr>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94AFC86-D8FD-470F-B8BE-AADA126E277B}"/>
              </a:ext>
            </a:extLst>
          </p:cNvPr>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8D60C25-EB6E-4BC0-8806-5322E3A4578B}"/>
              </a:ext>
            </a:extLst>
          </p:cNvPr>
          <p:cNvSpPr>
            <a:spLocks noGrp="1"/>
          </p:cNvSpPr>
          <p:nvPr>
            <p:ph type="title"/>
          </p:nvPr>
        </p:nvSpPr>
        <p:spPr>
          <a:xfrm>
            <a:off x="285750" y="240330"/>
            <a:ext cx="4588604" cy="1325563"/>
          </a:xfrm>
        </p:spPr>
        <p:txBody>
          <a:bodyPr>
            <a:noAutofit/>
          </a:bodyPr>
          <a:lstStyle/>
          <a:p>
            <a:pPr rtl="0" eaLnBrk="1" latinLnBrk="0" hangingPunct="1"/>
            <a:r>
              <a:rPr lang="en-GB" kern="1200" dirty="0">
                <a:solidFill>
                  <a:schemeClr val="tx1"/>
                </a:solidFill>
                <a:effectLst/>
                <a:latin typeface="Century Gothic" panose="020B0502020202020204" pitchFamily="34" charset="0"/>
                <a:ea typeface="+mn-ea"/>
                <a:cs typeface="+mn-cs"/>
              </a:rPr>
              <a:t>Persona A </a:t>
            </a:r>
            <a:r>
              <a:rPr lang="en-GB" kern="1200" dirty="0" err="1">
                <a:solidFill>
                  <a:schemeClr val="tx1"/>
                </a:solidFill>
                <a:effectLst/>
                <a:latin typeface="Century Gothic" panose="020B0502020202020204" pitchFamily="34" charset="0"/>
                <a:ea typeface="+mn-ea"/>
                <a:cs typeface="+mn-cs"/>
              </a:rPr>
              <a:t>habla</a:t>
            </a:r>
            <a:r>
              <a:rPr lang="en-GB" kern="1200" dirty="0">
                <a:solidFill>
                  <a:schemeClr val="tx1"/>
                </a:solidFill>
                <a:effectLst/>
                <a:latin typeface="Century Gothic" panose="020B0502020202020204" pitchFamily="34" charset="0"/>
                <a:ea typeface="+mn-ea"/>
                <a:cs typeface="+mn-cs"/>
              </a:rPr>
              <a:t>.</a:t>
            </a:r>
            <a:br>
              <a:rPr lang="en-GB" kern="1200" dirty="0">
                <a:solidFill>
                  <a:schemeClr val="tx1"/>
                </a:solidFill>
                <a:effectLst/>
                <a:latin typeface="Century Gothic" panose="020B0502020202020204" pitchFamily="34" charset="0"/>
                <a:ea typeface="+mn-ea"/>
                <a:cs typeface="+mn-cs"/>
              </a:rPr>
            </a:br>
            <a:r>
              <a:rPr lang="en-GB" kern="1200" dirty="0">
                <a:solidFill>
                  <a:schemeClr val="tx1"/>
                </a:solidFill>
                <a:effectLst/>
                <a:latin typeface="Century Gothic" panose="020B0502020202020204" pitchFamily="34" charset="0"/>
                <a:ea typeface="+mn-ea"/>
                <a:cs typeface="+mn-cs"/>
              </a:rPr>
              <a:t>Persona B </a:t>
            </a:r>
            <a:r>
              <a:rPr lang="en-GB" kern="1200" dirty="0" err="1">
                <a:solidFill>
                  <a:schemeClr val="tx1"/>
                </a:solidFill>
                <a:effectLst/>
                <a:latin typeface="Century Gothic" panose="020B0502020202020204" pitchFamily="34" charset="0"/>
                <a:ea typeface="+mn-ea"/>
                <a:cs typeface="+mn-cs"/>
              </a:rPr>
              <a:t>escucha</a:t>
            </a:r>
            <a:r>
              <a:rPr lang="en-GB" kern="1200" dirty="0">
                <a:solidFill>
                  <a:schemeClr val="tx1"/>
                </a:solidFill>
                <a:effectLst/>
                <a:latin typeface="Century Gothic" panose="020B0502020202020204" pitchFamily="34" charset="0"/>
                <a:ea typeface="+mn-ea"/>
                <a:cs typeface="+mn-cs"/>
              </a:rPr>
              <a:t>.</a:t>
            </a:r>
            <a:endParaRPr lang="en-GB" dirty="0">
              <a:solidFill>
                <a:schemeClr val="tx1"/>
              </a:solidFill>
              <a:effectLst/>
            </a:endParaRPr>
          </a:p>
          <a:p>
            <a:endParaRPr lang="en-GB" dirty="0">
              <a:solidFill>
                <a:schemeClr val="tx1"/>
              </a:solidFill>
            </a:endParaRPr>
          </a:p>
        </p:txBody>
      </p:sp>
    </p:spTree>
    <p:extLst>
      <p:ext uri="{BB962C8B-B14F-4D97-AF65-F5344CB8AC3E}">
        <p14:creationId xmlns:p14="http://schemas.microsoft.com/office/powerpoint/2010/main" val="43690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0B9E1766-E073-4204-99EE-DE550D57D75D}"/>
              </a:ext>
            </a:extLst>
          </p:cNvPr>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latin typeface="Century Gothic" panose="020B0502020202020204" pitchFamily="34" charset="0"/>
              </a:rPr>
              <a:t>Partner A</a:t>
            </a:r>
          </a:p>
          <a:p>
            <a:endParaRPr lang="en-GB" sz="3200" dirty="0">
              <a:latin typeface="Century Gothic" panose="020B0502020202020204" pitchFamily="34" charset="0"/>
            </a:endParaRPr>
          </a:p>
          <a:p>
            <a:pPr marL="514350" indent="-514350">
              <a:buAutoNum type="arabicParenR"/>
            </a:pPr>
            <a:r>
              <a:rPr lang="en-GB" sz="3200" dirty="0">
                <a:latin typeface="Century Gothic" panose="020B0502020202020204" pitchFamily="34" charset="0"/>
              </a:rPr>
              <a:t> </a:t>
            </a:r>
          </a:p>
          <a:p>
            <a:pPr marL="514350" indent="-514350">
              <a:buAutoNum type="arabicParenR"/>
            </a:pPr>
            <a:endParaRPr lang="en-GB" sz="3200" dirty="0">
              <a:latin typeface="Century Gothic" panose="020B0502020202020204" pitchFamily="34" charset="0"/>
            </a:endParaRPr>
          </a:p>
          <a:p>
            <a:r>
              <a:rPr lang="en-GB" sz="3200" dirty="0">
                <a:latin typeface="Century Gothic" panose="020B0502020202020204" pitchFamily="34" charset="0"/>
              </a:rPr>
              <a:t>2) </a:t>
            </a:r>
          </a:p>
          <a:p>
            <a:endParaRPr lang="en-GB" sz="3200" dirty="0">
              <a:latin typeface="Century Gothic" panose="020B0502020202020204" pitchFamily="34" charset="0"/>
            </a:endParaRPr>
          </a:p>
          <a:p>
            <a:r>
              <a:rPr lang="en-GB" sz="3200" dirty="0">
                <a:latin typeface="Century Gothic" panose="020B0502020202020204" pitchFamily="34" charset="0"/>
              </a:rPr>
              <a:t>3) </a:t>
            </a:r>
          </a:p>
          <a:p>
            <a:endParaRPr lang="en-GB" sz="3200" dirty="0">
              <a:latin typeface="Century Gothic" panose="020B0502020202020204" pitchFamily="34" charset="0"/>
            </a:endParaRPr>
          </a:p>
          <a:p>
            <a:r>
              <a:rPr lang="en-GB" sz="3200" dirty="0">
                <a:latin typeface="Century Gothic" panose="020B0502020202020204" pitchFamily="34" charset="0"/>
              </a:rPr>
              <a:t>4) </a:t>
            </a:r>
          </a:p>
          <a:p>
            <a:endParaRPr lang="en-GB" sz="3200" dirty="0">
              <a:latin typeface="Century Gothic" panose="020B0502020202020204" pitchFamily="34" charset="0"/>
            </a:endParaRPr>
          </a:p>
          <a:p>
            <a:r>
              <a:rPr lang="en-GB" sz="3200" dirty="0">
                <a:latin typeface="Century Gothic" panose="020B0502020202020204" pitchFamily="34" charset="0"/>
              </a:rPr>
              <a:t>5) </a:t>
            </a:r>
          </a:p>
          <a:p>
            <a:endParaRPr lang="en-GB" sz="3200" dirty="0">
              <a:latin typeface="Century Gothic" panose="020B0502020202020204" pitchFamily="34" charset="0"/>
            </a:endParaRPr>
          </a:p>
        </p:txBody>
      </p:sp>
      <p:pic>
        <p:nvPicPr>
          <p:cNvPr id="51" name="Picture 50">
            <a:extLst>
              <a:ext uri="{FF2B5EF4-FFF2-40B4-BE49-F238E27FC236}">
                <a16:creationId xmlns:a16="http://schemas.microsoft.com/office/drawing/2014/main" id="{EC3B80B2-EF54-4A04-A334-A1F567041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246" y="1327961"/>
            <a:ext cx="1252660" cy="659734"/>
          </a:xfrm>
          <a:prstGeom prst="rect">
            <a:avLst/>
          </a:prstGeom>
        </p:spPr>
      </p:pic>
      <p:pic>
        <p:nvPicPr>
          <p:cNvPr id="52" name="Picture 51">
            <a:extLst>
              <a:ext uri="{FF2B5EF4-FFF2-40B4-BE49-F238E27FC236}">
                <a16:creationId xmlns:a16="http://schemas.microsoft.com/office/drawing/2014/main" id="{A4BDBC93-F7FE-4233-A253-0A26413B6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478" y="1987695"/>
            <a:ext cx="806182" cy="1053696"/>
          </a:xfrm>
          <a:prstGeom prst="rect">
            <a:avLst/>
          </a:prstGeom>
        </p:spPr>
      </p:pic>
      <p:pic>
        <p:nvPicPr>
          <p:cNvPr id="53" name="Picture 52">
            <a:extLst>
              <a:ext uri="{FF2B5EF4-FFF2-40B4-BE49-F238E27FC236}">
                <a16:creationId xmlns:a16="http://schemas.microsoft.com/office/drawing/2014/main" id="{7ED3F146-5FAB-4A7A-A0D3-E20F0F3FA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8861" y="2242088"/>
            <a:ext cx="1175445" cy="799303"/>
          </a:xfrm>
          <a:prstGeom prst="rect">
            <a:avLst/>
          </a:prstGeom>
        </p:spPr>
      </p:pic>
      <p:pic>
        <p:nvPicPr>
          <p:cNvPr id="54" name="Picture 53">
            <a:extLst>
              <a:ext uri="{FF2B5EF4-FFF2-40B4-BE49-F238E27FC236}">
                <a16:creationId xmlns:a16="http://schemas.microsoft.com/office/drawing/2014/main" id="{71526CF4-09DD-4CA1-8120-35ED3ACC3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5829" y="3126757"/>
            <a:ext cx="1272515" cy="954386"/>
          </a:xfrm>
          <a:prstGeom prst="rect">
            <a:avLst/>
          </a:prstGeom>
        </p:spPr>
      </p:pic>
      <p:pic>
        <p:nvPicPr>
          <p:cNvPr id="55" name="Picture 54">
            <a:extLst>
              <a:ext uri="{FF2B5EF4-FFF2-40B4-BE49-F238E27FC236}">
                <a16:creationId xmlns:a16="http://schemas.microsoft.com/office/drawing/2014/main" id="{1BC00B75-2648-45B7-92AE-215A180277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56" name="Picture 55">
            <a:extLst>
              <a:ext uri="{FF2B5EF4-FFF2-40B4-BE49-F238E27FC236}">
                <a16:creationId xmlns:a16="http://schemas.microsoft.com/office/drawing/2014/main" id="{EF333657-FC08-4665-B23F-E52B884D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57" name="Rectangle 56">
            <a:extLst>
              <a:ext uri="{FF2B5EF4-FFF2-40B4-BE49-F238E27FC236}">
                <a16:creationId xmlns:a16="http://schemas.microsoft.com/office/drawing/2014/main" id="{D4B0081B-6EFB-4F80-9052-035D0169C0A9}"/>
              </a:ext>
            </a:extLst>
          </p:cNvPr>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EC923D65-F573-451A-BA89-94050DF07D99}"/>
              </a:ext>
            </a:extLst>
          </p:cNvPr>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A4FA84E6-D6A9-4B86-8519-5E58FB5A0355}"/>
              </a:ext>
            </a:extLst>
          </p:cNvPr>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C09436F7-521C-4005-B594-A2E822B5FFCD}"/>
              </a:ext>
            </a:extLst>
          </p:cNvPr>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41D8CE1-AADE-4AC7-AB4F-7F6E124E7A91}"/>
              </a:ext>
            </a:extLst>
          </p:cNvPr>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1528231B-53FA-41EB-9B29-27C50006ABE6}"/>
              </a:ext>
            </a:extLst>
          </p:cNvPr>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E6C1B4DF-05AC-46FD-B117-A021558E437D}"/>
              </a:ext>
            </a:extLst>
          </p:cNvPr>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2E4368B5-0AD5-47F6-8669-8BB36C98EC09}"/>
              </a:ext>
            </a:extLst>
          </p:cNvPr>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E6F6E284-AB95-42B8-AD5C-500B6B3C07D7}"/>
              </a:ext>
            </a:extLst>
          </p:cNvPr>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9E32D4C2-D3F5-4F2A-B79E-F98077321D0A}"/>
              </a:ext>
            </a:extLst>
          </p:cNvPr>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a:extLst>
              <a:ext uri="{FF2B5EF4-FFF2-40B4-BE49-F238E27FC236}">
                <a16:creationId xmlns:a16="http://schemas.microsoft.com/office/drawing/2014/main" id="{64BA344F-6D19-4985-A0A2-396E211F7A0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7659" y="1249214"/>
            <a:ext cx="1339996" cy="882383"/>
          </a:xfrm>
          <a:prstGeom prst="rect">
            <a:avLst/>
          </a:prstGeom>
        </p:spPr>
      </p:pic>
      <p:pic>
        <p:nvPicPr>
          <p:cNvPr id="71" name="Picture 70">
            <a:extLst>
              <a:ext uri="{FF2B5EF4-FFF2-40B4-BE49-F238E27FC236}">
                <a16:creationId xmlns:a16="http://schemas.microsoft.com/office/drawing/2014/main" id="{7611B81D-89F6-464E-A8AF-848AE48761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95701" y="3393355"/>
            <a:ext cx="893625" cy="711139"/>
          </a:xfrm>
          <a:prstGeom prst="rect">
            <a:avLst/>
          </a:prstGeom>
        </p:spPr>
      </p:pic>
      <p:pic>
        <p:nvPicPr>
          <p:cNvPr id="72" name="Picture 71">
            <a:extLst>
              <a:ext uri="{FF2B5EF4-FFF2-40B4-BE49-F238E27FC236}">
                <a16:creationId xmlns:a16="http://schemas.microsoft.com/office/drawing/2014/main" id="{ECAFDC50-C79E-4F72-8E5B-C3DB25729D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4527" y="4250408"/>
            <a:ext cx="910485" cy="910485"/>
          </a:xfrm>
          <a:prstGeom prst="rect">
            <a:avLst/>
          </a:prstGeom>
        </p:spPr>
      </p:pic>
      <p:pic>
        <p:nvPicPr>
          <p:cNvPr id="74" name="Picture 73">
            <a:extLst>
              <a:ext uri="{FF2B5EF4-FFF2-40B4-BE49-F238E27FC236}">
                <a16:creationId xmlns:a16="http://schemas.microsoft.com/office/drawing/2014/main" id="{EB6B8A25-5F6A-443C-B398-55049CE4AE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5306" y="5345754"/>
            <a:ext cx="1231362" cy="758719"/>
          </a:xfrm>
          <a:prstGeom prst="rect">
            <a:avLst/>
          </a:prstGeom>
        </p:spPr>
      </p:pic>
      <p:sp>
        <p:nvSpPr>
          <p:cNvPr id="2" name="Title 1">
            <a:extLst>
              <a:ext uri="{FF2B5EF4-FFF2-40B4-BE49-F238E27FC236}">
                <a16:creationId xmlns:a16="http://schemas.microsoft.com/office/drawing/2014/main" id="{B7B285AF-B34E-4B9B-A1EC-1361B2E5F57B}"/>
              </a:ext>
            </a:extLst>
          </p:cNvPr>
          <p:cNvSpPr>
            <a:spLocks noGrp="1"/>
          </p:cNvSpPr>
          <p:nvPr>
            <p:ph type="title"/>
          </p:nvPr>
        </p:nvSpPr>
        <p:spPr>
          <a:xfrm>
            <a:off x="223955" y="274404"/>
            <a:ext cx="4699999" cy="1325563"/>
          </a:xfrm>
        </p:spPr>
        <p:txBody>
          <a:bodyPr>
            <a:normAutofit/>
          </a:bodyPr>
          <a:lstStyle/>
          <a:p>
            <a:pPr rtl="0" eaLnBrk="1" latinLnBrk="0" hangingPunct="1"/>
            <a:r>
              <a:rPr lang="en-GB" sz="3600" kern="1200" dirty="0">
                <a:solidFill>
                  <a:schemeClr val="tx1"/>
                </a:solidFill>
                <a:effectLst/>
                <a:latin typeface="Century Gothic" panose="020B0502020202020204" pitchFamily="34" charset="0"/>
                <a:ea typeface="+mn-ea"/>
                <a:cs typeface="+mn-cs"/>
              </a:rPr>
              <a:t>Partner B </a:t>
            </a:r>
            <a:r>
              <a:rPr lang="en-GB" sz="3600" kern="1200" dirty="0" err="1">
                <a:solidFill>
                  <a:schemeClr val="tx1"/>
                </a:solidFill>
                <a:effectLst/>
                <a:latin typeface="Century Gothic" panose="020B0502020202020204" pitchFamily="34" charset="0"/>
                <a:ea typeface="+mn-ea"/>
                <a:cs typeface="+mn-cs"/>
              </a:rPr>
              <a:t>habla</a:t>
            </a:r>
            <a:r>
              <a:rPr lang="en-GB" sz="3600" kern="1200" dirty="0">
                <a:solidFill>
                  <a:schemeClr val="tx1"/>
                </a:solidFill>
                <a:effectLst/>
                <a:latin typeface="Century Gothic" panose="020B0502020202020204" pitchFamily="34" charset="0"/>
                <a:ea typeface="+mn-ea"/>
                <a:cs typeface="+mn-cs"/>
              </a:rPr>
              <a:t>.</a:t>
            </a:r>
            <a:br>
              <a:rPr lang="en-GB" sz="3600" kern="1200" dirty="0">
                <a:solidFill>
                  <a:schemeClr val="tx1"/>
                </a:solidFill>
                <a:effectLst/>
                <a:latin typeface="Century Gothic" panose="020B0502020202020204" pitchFamily="34" charset="0"/>
                <a:ea typeface="+mn-ea"/>
                <a:cs typeface="+mn-cs"/>
              </a:rPr>
            </a:br>
            <a:r>
              <a:rPr lang="en-GB" sz="3600" kern="1200" dirty="0">
                <a:solidFill>
                  <a:schemeClr val="tx1"/>
                </a:solidFill>
                <a:effectLst/>
                <a:latin typeface="Century Gothic" panose="020B0502020202020204" pitchFamily="34" charset="0"/>
                <a:ea typeface="+mn-ea"/>
                <a:cs typeface="+mn-cs"/>
              </a:rPr>
              <a:t>Persona A </a:t>
            </a:r>
            <a:r>
              <a:rPr lang="en-GB" sz="3600" kern="1200" dirty="0" err="1">
                <a:solidFill>
                  <a:schemeClr val="tx1"/>
                </a:solidFill>
                <a:effectLst/>
                <a:latin typeface="Century Gothic" panose="020B0502020202020204" pitchFamily="34" charset="0"/>
                <a:ea typeface="+mn-ea"/>
                <a:cs typeface="+mn-cs"/>
              </a:rPr>
              <a:t>escucha</a:t>
            </a:r>
            <a:r>
              <a:rPr lang="en-GB" sz="3600" kern="1200" dirty="0">
                <a:solidFill>
                  <a:schemeClr val="tx1"/>
                </a:solidFill>
                <a:effectLst/>
                <a:latin typeface="Century Gothic" panose="020B0502020202020204" pitchFamily="34" charset="0"/>
                <a:ea typeface="+mn-ea"/>
                <a:cs typeface="+mn-cs"/>
              </a:rPr>
              <a:t>.</a:t>
            </a:r>
            <a:endParaRPr lang="en-GB" sz="3600" dirty="0">
              <a:solidFill>
                <a:schemeClr val="tx1"/>
              </a:solidFill>
              <a:effectLst/>
            </a:endParaRPr>
          </a:p>
          <a:p>
            <a:endParaRPr lang="en-GB" sz="3600" dirty="0">
              <a:solidFill>
                <a:schemeClr val="tx1"/>
              </a:solidFill>
            </a:endParaRPr>
          </a:p>
        </p:txBody>
      </p:sp>
    </p:spTree>
    <p:extLst>
      <p:ext uri="{BB962C8B-B14F-4D97-AF65-F5344CB8AC3E}">
        <p14:creationId xmlns:p14="http://schemas.microsoft.com/office/powerpoint/2010/main" val="2742976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61187" cy="647577"/>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AAD00A4-2F83-4BD2-A7E9-B0618A1E1D21}"/>
              </a:ext>
            </a:extLst>
          </p:cNvPr>
          <p:cNvSpPr txBox="1"/>
          <p:nvPr/>
        </p:nvSpPr>
        <p:spPr>
          <a:xfrm>
            <a:off x="30301" y="973187"/>
            <a:ext cx="11897842" cy="1292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effectLst/>
                <a:uLnTx/>
                <a:uFillTx/>
              </a:rPr>
              <a:t>¿</a:t>
            </a:r>
            <a:r>
              <a:rPr kumimoji="0" lang="en-GB" sz="2600" b="1" i="0" u="none" strike="noStrike" kern="0" cap="none" spc="0" normalizeH="0" baseline="0" noProof="0" dirty="0" err="1">
                <a:ln>
                  <a:noFill/>
                </a:ln>
                <a:effectLst/>
                <a:uLnTx/>
                <a:uFillTx/>
              </a:rPr>
              <a:t>Dónde</a:t>
            </a:r>
            <a:r>
              <a:rPr kumimoji="0" lang="en-GB" sz="2600" b="1" i="0" u="none" strike="noStrike" kern="0" cap="none" spc="0" normalizeH="0" baseline="0" noProof="0" dirty="0">
                <a:ln>
                  <a:noFill/>
                </a:ln>
                <a:effectLst/>
                <a:uLnTx/>
                <a:uFillTx/>
              </a:rPr>
              <a:t> </a:t>
            </a:r>
            <a:r>
              <a:rPr kumimoji="0" lang="en-GB" sz="2600" b="1" i="0" u="none" strike="noStrike" kern="0" cap="none" spc="0" normalizeH="0" baseline="0" noProof="0" dirty="0" err="1">
                <a:ln>
                  <a:noFill/>
                </a:ln>
                <a:effectLst/>
                <a:uLnTx/>
                <a:uFillTx/>
              </a:rPr>
              <a:t>está</a:t>
            </a:r>
            <a:r>
              <a:rPr kumimoji="0" lang="en-GB" sz="2600" b="1" i="0" u="none" strike="noStrike" kern="0" cap="none" spc="0" normalizeH="0" baseline="0" noProof="0" dirty="0">
                <a:ln>
                  <a:noFill/>
                </a:ln>
                <a:effectLst/>
                <a:uLnTx/>
                <a:uFillTx/>
              </a:rPr>
              <a:t> Snapcat?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rPr>
              <a:t>Daniel and Hugo see </a:t>
            </a:r>
            <a:r>
              <a:rPr kumimoji="0" lang="en-GB" sz="2600" b="0" i="0" u="none" strike="noStrike" kern="0" cap="none" spc="0" normalizeH="0" baseline="0" noProof="0" dirty="0" err="1">
                <a:ln>
                  <a:noFill/>
                </a:ln>
                <a:effectLst/>
                <a:uLnTx/>
                <a:uFillTx/>
              </a:rPr>
              <a:t>Snapcat</a:t>
            </a:r>
            <a:r>
              <a:rPr kumimoji="0" lang="en-GB" sz="2600" b="0" i="0" u="none" strike="noStrike" kern="0" cap="none" spc="0" normalizeH="0" baseline="0" noProof="0" dirty="0">
                <a:ln>
                  <a:noFill/>
                </a:ln>
                <a:effectLst/>
                <a:uLnTx/>
                <a:uFillTx/>
              </a:rPr>
              <a:t> everywhere they go! Write descriptions in Spanish of where he is in each picture.  Choose the word for </a:t>
            </a:r>
            <a:r>
              <a:rPr kumimoji="0" lang="en-GB" sz="2600" b="1" i="0" u="none" strike="noStrike" kern="0" cap="none" spc="0" normalizeH="0" baseline="0" noProof="0" dirty="0">
                <a:ln>
                  <a:noFill/>
                </a:ln>
                <a:effectLst/>
                <a:uLnTx/>
                <a:uFillTx/>
              </a:rPr>
              <a:t>a </a:t>
            </a:r>
            <a:r>
              <a:rPr kumimoji="0" lang="en-GB" sz="2600" b="0" i="0" u="none" strike="noStrike" kern="0" cap="none" spc="0" normalizeH="0" baseline="0" noProof="0" dirty="0">
                <a:ln>
                  <a:noFill/>
                </a:ln>
                <a:effectLst/>
                <a:uLnTx/>
                <a:uFillTx/>
              </a:rPr>
              <a:t>carefully.</a:t>
            </a:r>
          </a:p>
        </p:txBody>
      </p:sp>
      <p:pic>
        <p:nvPicPr>
          <p:cNvPr id="8" name="Picture 7">
            <a:extLst>
              <a:ext uri="{FF2B5EF4-FFF2-40B4-BE49-F238E27FC236}">
                <a16:creationId xmlns:a16="http://schemas.microsoft.com/office/drawing/2014/main" id="{362EF846-983C-4972-9721-FF5E07FA86A2}"/>
              </a:ext>
            </a:extLst>
          </p:cNvPr>
          <p:cNvPicPr>
            <a:picLocks noChangeAspect="1"/>
          </p:cNvPicPr>
          <p:nvPr/>
        </p:nvPicPr>
        <p:blipFill rotWithShape="1">
          <a:blip r:embed="rId3">
            <a:extLst>
              <a:ext uri="{28A0092B-C50C-407E-A947-70E740481C1C}">
                <a14:useLocalDpi xmlns:a14="http://schemas.microsoft.com/office/drawing/2010/main" val="0"/>
              </a:ext>
            </a:extLst>
          </a:blip>
          <a:srcRect t="7868" b="13257"/>
          <a:stretch/>
        </p:blipFill>
        <p:spPr>
          <a:xfrm>
            <a:off x="550916" y="2260243"/>
            <a:ext cx="2081940" cy="1771350"/>
          </a:xfrm>
          <a:prstGeom prst="rect">
            <a:avLst/>
          </a:prstGeom>
        </p:spPr>
      </p:pic>
      <p:pic>
        <p:nvPicPr>
          <p:cNvPr id="9" name="Picture 8">
            <a:extLst>
              <a:ext uri="{FF2B5EF4-FFF2-40B4-BE49-F238E27FC236}">
                <a16:creationId xmlns:a16="http://schemas.microsoft.com/office/drawing/2014/main" id="{C7532287-243F-4BA2-897D-ECFEC06AC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60" t="19966" r="11499" b="5360"/>
          <a:stretch/>
        </p:blipFill>
        <p:spPr>
          <a:xfrm>
            <a:off x="5119699" y="2380179"/>
            <a:ext cx="2110538" cy="2187668"/>
          </a:xfrm>
          <a:prstGeom prst="rect">
            <a:avLst/>
          </a:prstGeom>
        </p:spPr>
      </p:pic>
      <p:pic>
        <p:nvPicPr>
          <p:cNvPr id="11" name="Picture 10">
            <a:extLst>
              <a:ext uri="{FF2B5EF4-FFF2-40B4-BE49-F238E27FC236}">
                <a16:creationId xmlns:a16="http://schemas.microsoft.com/office/drawing/2014/main" id="{BD01E2CC-1C50-454A-BC21-F9B9D4DA7D6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0343" y="4577580"/>
            <a:ext cx="2458341" cy="1464237"/>
          </a:xfrm>
          <a:prstGeom prst="rect">
            <a:avLst/>
          </a:prstGeom>
        </p:spPr>
      </p:pic>
      <p:pic>
        <p:nvPicPr>
          <p:cNvPr id="14" name="Picture 13">
            <a:extLst>
              <a:ext uri="{FF2B5EF4-FFF2-40B4-BE49-F238E27FC236}">
                <a16:creationId xmlns:a16="http://schemas.microsoft.com/office/drawing/2014/main" id="{99A14E3B-8B44-46CB-8126-C778CD7FC7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040" y="2387805"/>
            <a:ext cx="2661386" cy="1575556"/>
          </a:xfrm>
          <a:prstGeom prst="rect">
            <a:avLst/>
          </a:prstGeom>
        </p:spPr>
      </p:pic>
      <p:grpSp>
        <p:nvGrpSpPr>
          <p:cNvPr id="16" name="Group 15">
            <a:extLst>
              <a:ext uri="{FF2B5EF4-FFF2-40B4-BE49-F238E27FC236}">
                <a16:creationId xmlns:a16="http://schemas.microsoft.com/office/drawing/2014/main" id="{2EDC359A-6534-4B86-947D-0DCA4BC08F87}"/>
              </a:ext>
            </a:extLst>
          </p:cNvPr>
          <p:cNvGrpSpPr/>
          <p:nvPr/>
        </p:nvGrpSpPr>
        <p:grpSpPr>
          <a:xfrm>
            <a:off x="7121664" y="4658273"/>
            <a:ext cx="2652739" cy="1372687"/>
            <a:chOff x="6242413" y="4576237"/>
            <a:chExt cx="3208581" cy="1689852"/>
          </a:xfrm>
        </p:grpSpPr>
        <p:pic>
          <p:nvPicPr>
            <p:cNvPr id="17" name="Picture 16">
              <a:extLst>
                <a:ext uri="{FF2B5EF4-FFF2-40B4-BE49-F238E27FC236}">
                  <a16:creationId xmlns:a16="http://schemas.microsoft.com/office/drawing/2014/main" id="{BC7BCA84-1625-459D-B406-77E3C726C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413" y="4576237"/>
              <a:ext cx="3208581" cy="1689852"/>
            </a:xfrm>
            <a:prstGeom prst="rect">
              <a:avLst/>
            </a:prstGeom>
          </p:spPr>
        </p:pic>
        <p:pic>
          <p:nvPicPr>
            <p:cNvPr id="18" name="Picture 17">
              <a:extLst>
                <a:ext uri="{FF2B5EF4-FFF2-40B4-BE49-F238E27FC236}">
                  <a16:creationId xmlns:a16="http://schemas.microsoft.com/office/drawing/2014/main" id="{9159578A-0619-4284-9BC5-B23EFC6624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38379">
              <a:off x="6560959" y="4902024"/>
              <a:ext cx="1149384" cy="770087"/>
            </a:xfrm>
            <a:prstGeom prst="rect">
              <a:avLst/>
            </a:prstGeom>
          </p:spPr>
        </p:pic>
      </p:grpSp>
      <p:sp>
        <p:nvSpPr>
          <p:cNvPr id="19" name="TextBox 18">
            <a:extLst>
              <a:ext uri="{FF2B5EF4-FFF2-40B4-BE49-F238E27FC236}">
                <a16:creationId xmlns:a16="http://schemas.microsoft.com/office/drawing/2014/main" id="{56DA6676-BB61-4AFC-AD58-C7F010C2E3FB}"/>
              </a:ext>
            </a:extLst>
          </p:cNvPr>
          <p:cNvSpPr txBox="1"/>
          <p:nvPr/>
        </p:nvSpPr>
        <p:spPr>
          <a:xfrm>
            <a:off x="0" y="3781566"/>
            <a:ext cx="526571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rPr>
              <a:t>Está</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en</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una</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bicicleta</a:t>
            </a:r>
            <a:r>
              <a:rPr kumimoji="0" lang="en-GB" sz="3200" b="0" i="0" u="none" strike="noStrike" kern="0" cap="none" spc="0" normalizeH="0" baseline="0" noProof="0" dirty="0">
                <a:ln>
                  <a:noFill/>
                </a:ln>
                <a:effectLst/>
                <a:uLnTx/>
                <a:uFillTx/>
              </a:rPr>
              <a:t>.</a:t>
            </a:r>
          </a:p>
        </p:txBody>
      </p:sp>
      <p:sp>
        <p:nvSpPr>
          <p:cNvPr id="20" name="TextBox 19">
            <a:extLst>
              <a:ext uri="{FF2B5EF4-FFF2-40B4-BE49-F238E27FC236}">
                <a16:creationId xmlns:a16="http://schemas.microsoft.com/office/drawing/2014/main" id="{5325EA08-4707-4101-92DA-294CEBDA2DCF}"/>
              </a:ext>
            </a:extLst>
          </p:cNvPr>
          <p:cNvSpPr txBox="1"/>
          <p:nvPr/>
        </p:nvSpPr>
        <p:spPr>
          <a:xfrm>
            <a:off x="4478432" y="4189509"/>
            <a:ext cx="489571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rPr>
              <a:t>Está</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en</a:t>
            </a:r>
            <a:r>
              <a:rPr kumimoji="0" lang="en-GB" sz="3200" b="0" i="0" u="none" strike="noStrike" kern="0" cap="none" spc="0" normalizeH="0" baseline="0" noProof="0" dirty="0">
                <a:ln>
                  <a:noFill/>
                </a:ln>
                <a:effectLst/>
                <a:uLnTx/>
                <a:uFillTx/>
              </a:rPr>
              <a:t> un </a:t>
            </a:r>
            <a:r>
              <a:rPr kumimoji="0" lang="en-GB" sz="3200" b="0" i="0" u="none" strike="noStrike" kern="0" cap="none" spc="0" normalizeH="0" baseline="0" noProof="0" dirty="0" err="1">
                <a:ln>
                  <a:noFill/>
                </a:ln>
                <a:effectLst/>
                <a:uLnTx/>
                <a:uFillTx/>
              </a:rPr>
              <a:t>barco</a:t>
            </a:r>
            <a:r>
              <a:rPr kumimoji="0" lang="en-GB" sz="3200" b="0" i="0" u="none" strike="noStrike" kern="0" cap="none" spc="0" normalizeH="0" baseline="0" noProof="0" dirty="0">
                <a:ln>
                  <a:noFill/>
                </a:ln>
                <a:effectLst/>
                <a:uLnTx/>
                <a:uFillTx/>
              </a:rPr>
              <a:t>.</a:t>
            </a:r>
          </a:p>
        </p:txBody>
      </p:sp>
      <p:sp>
        <p:nvSpPr>
          <p:cNvPr id="21" name="TextBox 20">
            <a:extLst>
              <a:ext uri="{FF2B5EF4-FFF2-40B4-BE49-F238E27FC236}">
                <a16:creationId xmlns:a16="http://schemas.microsoft.com/office/drawing/2014/main" id="{F634CB49-16D5-4E85-B937-C2BEE4D4CB3D}"/>
              </a:ext>
            </a:extLst>
          </p:cNvPr>
          <p:cNvSpPr txBox="1"/>
          <p:nvPr/>
        </p:nvSpPr>
        <p:spPr>
          <a:xfrm>
            <a:off x="8203191" y="3842022"/>
            <a:ext cx="423718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rPr>
              <a:t>Está</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en</a:t>
            </a:r>
            <a:r>
              <a:rPr kumimoji="0" lang="en-GB" sz="3200" b="0" i="0" u="none" strike="noStrike" kern="0" cap="none" spc="0" normalizeH="0" baseline="0" noProof="0" dirty="0">
                <a:ln>
                  <a:noFill/>
                </a:ln>
                <a:effectLst/>
                <a:uLnTx/>
                <a:uFillTx/>
              </a:rPr>
              <a:t> una </a:t>
            </a:r>
            <a:r>
              <a:rPr kumimoji="0" lang="en-GB" sz="3200" b="0" i="0" u="none" strike="noStrike" kern="0" cap="none" spc="0" normalizeH="0" baseline="0" noProof="0" dirty="0" err="1">
                <a:ln>
                  <a:noFill/>
                </a:ln>
                <a:effectLst/>
                <a:uLnTx/>
                <a:uFillTx/>
              </a:rPr>
              <a:t>cama</a:t>
            </a:r>
            <a:r>
              <a:rPr kumimoji="0" lang="en-GB" sz="3200" b="0" i="0" u="none" strike="noStrike" kern="0" cap="none" spc="0" normalizeH="0" baseline="0" noProof="0" dirty="0">
                <a:ln>
                  <a:noFill/>
                </a:ln>
                <a:effectLst/>
                <a:uLnTx/>
                <a:uFillTx/>
              </a:rPr>
              <a:t>.</a:t>
            </a:r>
          </a:p>
        </p:txBody>
      </p:sp>
      <p:sp>
        <p:nvSpPr>
          <p:cNvPr id="22" name="TextBox 21">
            <a:extLst>
              <a:ext uri="{FF2B5EF4-FFF2-40B4-BE49-F238E27FC236}">
                <a16:creationId xmlns:a16="http://schemas.microsoft.com/office/drawing/2014/main" id="{81EDCA24-6892-4D97-84DD-D54436391A52}"/>
              </a:ext>
            </a:extLst>
          </p:cNvPr>
          <p:cNvSpPr txBox="1"/>
          <p:nvPr/>
        </p:nvSpPr>
        <p:spPr>
          <a:xfrm>
            <a:off x="1161072" y="5850735"/>
            <a:ext cx="637929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rPr>
              <a:t>Está</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en</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una</a:t>
            </a:r>
            <a:r>
              <a:rPr kumimoji="0" lang="en-GB" sz="3200" b="0" i="0" u="none" strike="noStrike" kern="0" cap="none" spc="0" normalizeH="0" baseline="0" noProof="0" dirty="0">
                <a:ln>
                  <a:noFill/>
                </a:ln>
                <a:effectLst/>
                <a:uLnTx/>
                <a:uFillTx/>
              </a:rPr>
              <a:t> casa.</a:t>
            </a:r>
          </a:p>
        </p:txBody>
      </p:sp>
      <p:sp>
        <p:nvSpPr>
          <p:cNvPr id="23" name="TextBox 22">
            <a:extLst>
              <a:ext uri="{FF2B5EF4-FFF2-40B4-BE49-F238E27FC236}">
                <a16:creationId xmlns:a16="http://schemas.microsoft.com/office/drawing/2014/main" id="{BD54A90B-3BFB-4CCA-9D56-2884B69B9935}"/>
              </a:ext>
            </a:extLst>
          </p:cNvPr>
          <p:cNvSpPr txBox="1"/>
          <p:nvPr/>
        </p:nvSpPr>
        <p:spPr>
          <a:xfrm>
            <a:off x="6672723" y="5775180"/>
            <a:ext cx="489571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rPr>
              <a:t>Está</a:t>
            </a:r>
            <a:r>
              <a:rPr kumimoji="0" lang="en-GB" sz="3200" b="0" i="0" u="none" strike="noStrike" kern="0" cap="none" spc="0" normalizeH="0" baseline="0" noProof="0" dirty="0">
                <a:ln>
                  <a:noFill/>
                </a:ln>
                <a:effectLst/>
                <a:uLnTx/>
                <a:uFillTx/>
              </a:rPr>
              <a:t> </a:t>
            </a:r>
            <a:r>
              <a:rPr kumimoji="0" lang="en-GB" sz="3200" b="0" i="0" u="none" strike="noStrike" kern="0" cap="none" spc="0" normalizeH="0" baseline="0" noProof="0" dirty="0" err="1">
                <a:ln>
                  <a:noFill/>
                </a:ln>
                <a:effectLst/>
                <a:uLnTx/>
                <a:uFillTx/>
              </a:rPr>
              <a:t>en</a:t>
            </a:r>
            <a:r>
              <a:rPr kumimoji="0" lang="en-GB" sz="3200" b="0" i="0" u="none" strike="noStrike" kern="0" cap="none" spc="0" normalizeH="0" baseline="0" noProof="0" dirty="0">
                <a:ln>
                  <a:noFill/>
                </a:ln>
                <a:effectLst/>
                <a:uLnTx/>
                <a:uFillTx/>
              </a:rPr>
              <a:t> un libro.</a:t>
            </a:r>
          </a:p>
        </p:txBody>
      </p:sp>
      <p:pic>
        <p:nvPicPr>
          <p:cNvPr id="24" name="Picture 23" descr="A cartoon of a cat&#10;&#10;Description automatically generated">
            <a:extLst>
              <a:ext uri="{FF2B5EF4-FFF2-40B4-BE49-F238E27FC236}">
                <a16:creationId xmlns:a16="http://schemas.microsoft.com/office/drawing/2014/main" id="{AE10A1DC-213A-4778-9EDA-589D046C3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2934" y="2813916"/>
            <a:ext cx="950776" cy="564670"/>
          </a:xfrm>
          <a:prstGeom prst="rect">
            <a:avLst/>
          </a:prstGeom>
        </p:spPr>
      </p:pic>
      <p:pic>
        <p:nvPicPr>
          <p:cNvPr id="26" name="Picture 25" descr="A cartoon of a cat&#10;&#10;Description automatically generated">
            <a:extLst>
              <a:ext uri="{FF2B5EF4-FFF2-40B4-BE49-F238E27FC236}">
                <a16:creationId xmlns:a16="http://schemas.microsoft.com/office/drawing/2014/main" id="{EAE7A66C-73FC-443E-B422-63B2698220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9376" y="4331626"/>
            <a:ext cx="536902" cy="702292"/>
          </a:xfrm>
          <a:prstGeom prst="rect">
            <a:avLst/>
          </a:prstGeom>
        </p:spPr>
      </p:pic>
      <p:pic>
        <p:nvPicPr>
          <p:cNvPr id="28" name="Picture 27" descr="Cartoon of boys sitting on a bench&#10;&#10;Description automatically generated">
            <a:extLst>
              <a:ext uri="{FF2B5EF4-FFF2-40B4-BE49-F238E27FC236}">
                <a16:creationId xmlns:a16="http://schemas.microsoft.com/office/drawing/2014/main" id="{DE0CF691-D540-4855-8DE5-B14E0FA592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9376" y="-344860"/>
            <a:ext cx="3335918" cy="1876454"/>
          </a:xfrm>
          <a:prstGeom prst="rect">
            <a:avLst/>
          </a:prstGeom>
        </p:spPr>
      </p:pic>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1202736"/>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l</a:t>
            </a:r>
          </a:p>
        </p:txBody>
      </p:sp>
      <p:pic>
        <p:nvPicPr>
          <p:cNvPr id="5124" name="Picture 4" descr="open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761" y="1161298"/>
            <a:ext cx="5942477" cy="31297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35127" y="4291004"/>
            <a:ext cx="3321743"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l</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Tree>
    <p:extLst>
      <p:ext uri="{BB962C8B-B14F-4D97-AF65-F5344CB8AC3E}">
        <p14:creationId xmlns:p14="http://schemas.microsoft.com/office/powerpoint/2010/main" val="329122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ib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subTnLst>
                                    <p:audio>
                                      <p:cMediaNode>
                                        <p:cTn display="0" masterRel="sameClick">
                                          <p:stCondLst>
                                            <p:cond evt="begin" delay="0">
                                              <p:tn val="15"/>
                                            </p:cond>
                                          </p:stCondLst>
                                          <p:endCondLst>
                                            <p:cond evt="onStopAudio" delay="0">
                                              <p:tgtEl>
                                                <p:sldTgt/>
                                              </p:tgtEl>
                                            </p:cond>
                                          </p:endCondLst>
                                        </p:cTn>
                                        <p:tgtEl>
                                          <p:sndTgt r:embed="rId4" name="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599452"/>
            <a:ext cx="4864546" cy="1154112"/>
          </a:xfrm>
        </p:spPr>
        <p:txBody>
          <a:bodyPr>
            <a:normAutofit lnSpcReduction="10000"/>
          </a:bodyPr>
          <a:lstStyle/>
          <a:p>
            <a:r>
              <a:rPr lang="en-GB" b="1" dirty="0"/>
              <a:t>Y7 Spanish</a:t>
            </a:r>
            <a:br>
              <a:rPr lang="en-GB" dirty="0"/>
            </a:br>
            <a:r>
              <a:rPr lang="en-GB" sz="1600" dirty="0"/>
              <a:t>Term 1.1 – Week 4 – Lesson 7</a:t>
            </a:r>
            <a:br>
              <a:rPr lang="en-GB" sz="1600" dirty="0"/>
            </a:br>
            <a:r>
              <a:rPr lang="en-GB" sz="1400" dirty="0"/>
              <a:t>Nick Avery / Victoria Hobson</a:t>
            </a:r>
            <a:br>
              <a:rPr lang="en-GB" sz="1400" dirty="0"/>
            </a:br>
            <a:br>
              <a:rPr lang="en-GB" sz="1400" dirty="0"/>
            </a:br>
            <a:r>
              <a:rPr lang="en-GB" sz="1400" dirty="0"/>
              <a:t>Date updated: 28.07.23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6575"/>
            <a:ext cx="5732462" cy="1154112"/>
          </a:xfrm>
        </p:spPr>
        <p:txBody>
          <a:bodyPr>
            <a:normAutofit/>
          </a:bodyPr>
          <a:lstStyle/>
          <a:p>
            <a:pPr algn="l"/>
            <a:r>
              <a:rPr lang="en-GB" sz="2400" dirty="0">
                <a:solidFill>
                  <a:prstClr val="white"/>
                </a:solidFill>
              </a:rPr>
              <a:t>TENER – </a:t>
            </a:r>
            <a:r>
              <a:rPr lang="en-GB" sz="2400" dirty="0" err="1">
                <a:solidFill>
                  <a:prstClr val="white"/>
                </a:solidFill>
              </a:rPr>
              <a:t>tengo</a:t>
            </a:r>
            <a:r>
              <a:rPr lang="en-GB" sz="2400" dirty="0">
                <a:solidFill>
                  <a:prstClr val="white"/>
                </a:solidFill>
              </a:rPr>
              <a:t> / </a:t>
            </a:r>
            <a:r>
              <a:rPr lang="en-GB" sz="2400" dirty="0" err="1">
                <a:solidFill>
                  <a:prstClr val="white"/>
                </a:solidFill>
              </a:rPr>
              <a:t>tienes</a:t>
            </a:r>
            <a:r>
              <a:rPr lang="en-GB" sz="2400" dirty="0">
                <a:solidFill>
                  <a:prstClr val="white"/>
                </a:solidFill>
              </a:rPr>
              <a:t> / </a:t>
            </a:r>
            <a:r>
              <a:rPr lang="en-GB" sz="2400" dirty="0" err="1">
                <a:solidFill>
                  <a:prstClr val="white"/>
                </a:solidFill>
              </a:rPr>
              <a:t>tiene</a:t>
            </a:r>
            <a:endParaRPr lang="en-GB" sz="2400" dirty="0">
              <a:solidFill>
                <a:prstClr val="white"/>
              </a:solidFill>
            </a:endParaRPr>
          </a:p>
          <a:p>
            <a:pPr algn="l"/>
            <a:r>
              <a:rPr lang="en-GB" sz="2400" dirty="0">
                <a:solidFill>
                  <a:prstClr val="white"/>
                </a:solidFill>
              </a:rPr>
              <a:t>yes-no questions [revisited]</a:t>
            </a:r>
            <a:endParaRPr lang="en-US"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8" y="1937876"/>
            <a:ext cx="6640512" cy="844550"/>
          </a:xfrm>
        </p:spPr>
        <p:txBody>
          <a:bodyPr>
            <a:normAutofit fontScale="62500" lnSpcReduction="20000"/>
          </a:bodyPr>
          <a:lstStyle/>
          <a:p>
            <a:r>
              <a:rPr lang="en-GB" dirty="0"/>
              <a:t>Saying what people have [2]</a:t>
            </a:r>
          </a:p>
        </p:txBody>
      </p:sp>
      <p:pic>
        <p:nvPicPr>
          <p:cNvPr id="15" name="Picture 14">
            <a:extLst>
              <a:ext uri="{FF2B5EF4-FFF2-40B4-BE49-F238E27FC236}">
                <a16:creationId xmlns:a16="http://schemas.microsoft.com/office/drawing/2014/main" id="{001123D8-B564-4AC1-8D9E-230E3ACCCC4A}"/>
              </a:ext>
            </a:extLst>
          </p:cNvPr>
          <p:cNvPicPr>
            <a:picLocks noChangeAspect="1"/>
          </p:cNvPicPr>
          <p:nvPr/>
        </p:nvPicPr>
        <p:blipFill>
          <a:blip r:embed="rId3"/>
          <a:stretch>
            <a:fillRect/>
          </a:stretch>
        </p:blipFill>
        <p:spPr>
          <a:xfrm>
            <a:off x="7205685" y="1937876"/>
            <a:ext cx="4622777" cy="3698221"/>
          </a:xfrm>
          <a:prstGeom prst="rect">
            <a:avLst/>
          </a:prstGeom>
        </p:spPr>
      </p:pic>
    </p:spTree>
    <p:extLst>
      <p:ext uri="{BB962C8B-B14F-4D97-AF65-F5344CB8AC3E}">
        <p14:creationId xmlns:p14="http://schemas.microsoft.com/office/powerpoint/2010/main" val="407167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42957" y="25321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2E90959-4D37-4CF1-B379-64076F9A3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77" y="1087403"/>
            <a:ext cx="1223403" cy="917552"/>
          </a:xfrm>
          <a:prstGeom prst="rect">
            <a:avLst/>
          </a:prstGeom>
        </p:spPr>
      </p:pic>
      <p:pic>
        <p:nvPicPr>
          <p:cNvPr id="8" name="Picture 7">
            <a:extLst>
              <a:ext uri="{FF2B5EF4-FFF2-40B4-BE49-F238E27FC236}">
                <a16:creationId xmlns:a16="http://schemas.microsoft.com/office/drawing/2014/main" id="{33C0048A-12D0-41FD-B5A6-D749024EF19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2194" y="2982515"/>
            <a:ext cx="1538409" cy="1013037"/>
          </a:xfrm>
          <a:prstGeom prst="rect">
            <a:avLst/>
          </a:prstGeom>
        </p:spPr>
      </p:pic>
      <p:pic>
        <p:nvPicPr>
          <p:cNvPr id="9" name="Picture 8">
            <a:extLst>
              <a:ext uri="{FF2B5EF4-FFF2-40B4-BE49-F238E27FC236}">
                <a16:creationId xmlns:a16="http://schemas.microsoft.com/office/drawing/2014/main" id="{6780D636-11B1-4DD6-B627-A098F5D8A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085" y="4818069"/>
            <a:ext cx="1949595" cy="1325725"/>
          </a:xfrm>
          <a:prstGeom prst="rect">
            <a:avLst/>
          </a:prstGeom>
        </p:spPr>
      </p:pic>
      <p:pic>
        <p:nvPicPr>
          <p:cNvPr id="10" name="Picture 9">
            <a:extLst>
              <a:ext uri="{FF2B5EF4-FFF2-40B4-BE49-F238E27FC236}">
                <a16:creationId xmlns:a16="http://schemas.microsoft.com/office/drawing/2014/main" id="{0DD1E9F7-5CFD-4795-8820-1A6FCF528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416" y="2903085"/>
            <a:ext cx="1707065" cy="1051829"/>
          </a:xfrm>
          <a:prstGeom prst="rect">
            <a:avLst/>
          </a:prstGeom>
        </p:spPr>
      </p:pic>
      <p:pic>
        <p:nvPicPr>
          <p:cNvPr id="11" name="Picture 10">
            <a:extLst>
              <a:ext uri="{FF2B5EF4-FFF2-40B4-BE49-F238E27FC236}">
                <a16:creationId xmlns:a16="http://schemas.microsoft.com/office/drawing/2014/main" id="{804C59DC-BDA6-4D3B-8688-239F537FF0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4583" y="743075"/>
            <a:ext cx="1074825" cy="1223077"/>
          </a:xfrm>
          <a:prstGeom prst="rect">
            <a:avLst/>
          </a:prstGeom>
        </p:spPr>
      </p:pic>
      <p:pic>
        <p:nvPicPr>
          <p:cNvPr id="13" name="Picture 12">
            <a:extLst>
              <a:ext uri="{FF2B5EF4-FFF2-40B4-BE49-F238E27FC236}">
                <a16:creationId xmlns:a16="http://schemas.microsoft.com/office/drawing/2014/main" id="{26C8B425-AD3D-4E42-8FA6-AA2497F35D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0127" y="2899175"/>
            <a:ext cx="1293400" cy="1029277"/>
          </a:xfrm>
          <a:prstGeom prst="rect">
            <a:avLst/>
          </a:prstGeom>
        </p:spPr>
      </p:pic>
      <p:sp>
        <p:nvSpPr>
          <p:cNvPr id="14" name="Rectangle 13">
            <a:extLst>
              <a:ext uri="{FF2B5EF4-FFF2-40B4-BE49-F238E27FC236}">
                <a16:creationId xmlns:a16="http://schemas.microsoft.com/office/drawing/2014/main" id="{1BFC9663-6788-4C12-B47C-AD98C9E8EE3A}"/>
              </a:ext>
            </a:extLst>
          </p:cNvPr>
          <p:cNvSpPr/>
          <p:nvPr/>
        </p:nvSpPr>
        <p:spPr>
          <a:xfrm>
            <a:off x="625137" y="1966152"/>
            <a:ext cx="2766206"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gato</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15" name="Action Button: Help 14">
            <a:hlinkClick r:id="" action="ppaction://noaction" highlightClick="1"/>
            <a:extLst>
              <a:ext uri="{FF2B5EF4-FFF2-40B4-BE49-F238E27FC236}">
                <a16:creationId xmlns:a16="http://schemas.microsoft.com/office/drawing/2014/main" id="{E99832EF-1A77-4CAF-A708-E57DE60A6BBF}"/>
              </a:ext>
            </a:extLst>
          </p:cNvPr>
          <p:cNvSpPr/>
          <p:nvPr/>
        </p:nvSpPr>
        <p:spPr>
          <a:xfrm>
            <a:off x="236258" y="216240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F48A398A-1198-493A-BDEB-565BD0F24988}"/>
              </a:ext>
            </a:extLst>
          </p:cNvPr>
          <p:cNvSpPr/>
          <p:nvPr/>
        </p:nvSpPr>
        <p:spPr>
          <a:xfrm>
            <a:off x="4413812" y="1983323"/>
            <a:ext cx="2918530"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barco</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B5FBA7CD-99F8-481E-976B-B87033741455}"/>
              </a:ext>
            </a:extLst>
          </p:cNvPr>
          <p:cNvSpPr/>
          <p:nvPr/>
        </p:nvSpPr>
        <p:spPr>
          <a:xfrm>
            <a:off x="7994222" y="1966151"/>
            <a:ext cx="3759691"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bolígrafo</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97C46FEB-1346-463D-9FE7-2CF2A14D7EA1}"/>
              </a:ext>
            </a:extLst>
          </p:cNvPr>
          <p:cNvSpPr/>
          <p:nvPr/>
        </p:nvSpPr>
        <p:spPr>
          <a:xfrm>
            <a:off x="574548" y="4020224"/>
            <a:ext cx="3008275"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casa</a:t>
            </a:r>
          </a:p>
        </p:txBody>
      </p:sp>
      <p:sp>
        <p:nvSpPr>
          <p:cNvPr id="19" name="Rectangle 18">
            <a:extLst>
              <a:ext uri="{FF2B5EF4-FFF2-40B4-BE49-F238E27FC236}">
                <a16:creationId xmlns:a16="http://schemas.microsoft.com/office/drawing/2014/main" id="{7D76DA6D-ED18-434C-BDC4-3115EEC8D69C}"/>
              </a:ext>
            </a:extLst>
          </p:cNvPr>
          <p:cNvSpPr/>
          <p:nvPr/>
        </p:nvSpPr>
        <p:spPr>
          <a:xfrm>
            <a:off x="4217489" y="4020224"/>
            <a:ext cx="3408266"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cama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A692FE09-977B-412E-B6C9-1F2BA332381B}"/>
              </a:ext>
            </a:extLst>
          </p:cNvPr>
          <p:cNvSpPr/>
          <p:nvPr/>
        </p:nvSpPr>
        <p:spPr>
          <a:xfrm>
            <a:off x="8155254" y="4020224"/>
            <a:ext cx="3915389"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cámara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B555C37-EC69-4446-8B8B-A99D9CD78EB0}"/>
              </a:ext>
            </a:extLst>
          </p:cNvPr>
          <p:cNvSpPr/>
          <p:nvPr/>
        </p:nvSpPr>
        <p:spPr>
          <a:xfrm>
            <a:off x="1884080" y="5291370"/>
            <a:ext cx="4205005"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moneda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AF00CD46-FC16-4E18-9365-1CE9F265A340}"/>
              </a:ext>
            </a:extLst>
          </p:cNvPr>
          <p:cNvSpPr/>
          <p:nvPr/>
        </p:nvSpPr>
        <p:spPr>
          <a:xfrm>
            <a:off x="7994222" y="5353894"/>
            <a:ext cx="4231319" cy="830997"/>
          </a:xfrm>
          <a:prstGeom prst="rect">
            <a:avLst/>
          </a:prstGeom>
          <a:solidFill>
            <a:srgbClr val="115076"/>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bicicleta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sp>
        <p:nvSpPr>
          <p:cNvPr id="23" name="Action Button: Help 22">
            <a:hlinkClick r:id="" action="ppaction://noaction" highlightClick="1"/>
            <a:extLst>
              <a:ext uri="{FF2B5EF4-FFF2-40B4-BE49-F238E27FC236}">
                <a16:creationId xmlns:a16="http://schemas.microsoft.com/office/drawing/2014/main" id="{7F59FA24-9CE1-4A88-A7FC-3D4B9BB6F3B9}"/>
              </a:ext>
            </a:extLst>
          </p:cNvPr>
          <p:cNvSpPr/>
          <p:nvPr/>
        </p:nvSpPr>
        <p:spPr>
          <a:xfrm>
            <a:off x="3904587" y="216240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Action Button: Help 23">
            <a:hlinkClick r:id="" action="ppaction://noaction" highlightClick="1"/>
            <a:extLst>
              <a:ext uri="{FF2B5EF4-FFF2-40B4-BE49-F238E27FC236}">
                <a16:creationId xmlns:a16="http://schemas.microsoft.com/office/drawing/2014/main" id="{B4377D76-0642-462E-9201-BAE9AB1ED5CF}"/>
              </a:ext>
            </a:extLst>
          </p:cNvPr>
          <p:cNvSpPr/>
          <p:nvPr/>
        </p:nvSpPr>
        <p:spPr>
          <a:xfrm>
            <a:off x="7522596" y="216240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5" name="Action Button: Help 24">
            <a:hlinkClick r:id="" action="ppaction://noaction" highlightClick="1"/>
            <a:extLst>
              <a:ext uri="{FF2B5EF4-FFF2-40B4-BE49-F238E27FC236}">
                <a16:creationId xmlns:a16="http://schemas.microsoft.com/office/drawing/2014/main" id="{70A79162-D05A-422B-A2F9-FAB2C1CCF9CC}"/>
              </a:ext>
            </a:extLst>
          </p:cNvPr>
          <p:cNvSpPr/>
          <p:nvPr/>
        </p:nvSpPr>
        <p:spPr>
          <a:xfrm>
            <a:off x="58494" y="4237869"/>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Action Button: Help 25">
            <a:hlinkClick r:id="" action="ppaction://noaction" highlightClick="1"/>
            <a:extLst>
              <a:ext uri="{FF2B5EF4-FFF2-40B4-BE49-F238E27FC236}">
                <a16:creationId xmlns:a16="http://schemas.microsoft.com/office/drawing/2014/main" id="{0D32E408-89E4-44A7-96B7-29DC97480261}"/>
              </a:ext>
            </a:extLst>
          </p:cNvPr>
          <p:cNvSpPr/>
          <p:nvPr/>
        </p:nvSpPr>
        <p:spPr>
          <a:xfrm>
            <a:off x="3798365" y="419671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Action Button: Help 26">
            <a:hlinkClick r:id="" action="ppaction://noaction" highlightClick="1"/>
            <a:extLst>
              <a:ext uri="{FF2B5EF4-FFF2-40B4-BE49-F238E27FC236}">
                <a16:creationId xmlns:a16="http://schemas.microsoft.com/office/drawing/2014/main" id="{C9BFCF14-CB2A-4097-875F-2ED28BE3BAA5}"/>
              </a:ext>
            </a:extLst>
          </p:cNvPr>
          <p:cNvSpPr/>
          <p:nvPr/>
        </p:nvSpPr>
        <p:spPr>
          <a:xfrm>
            <a:off x="7717903" y="427899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8" name="Action Button: Help 27">
            <a:hlinkClick r:id="" action="ppaction://noaction" highlightClick="1"/>
            <a:extLst>
              <a:ext uri="{FF2B5EF4-FFF2-40B4-BE49-F238E27FC236}">
                <a16:creationId xmlns:a16="http://schemas.microsoft.com/office/drawing/2014/main" id="{236C2F95-2480-460A-95A2-93E41E7405D8}"/>
              </a:ext>
            </a:extLst>
          </p:cNvPr>
          <p:cNvSpPr/>
          <p:nvPr/>
        </p:nvSpPr>
        <p:spPr>
          <a:xfrm>
            <a:off x="1526785" y="5449286"/>
            <a:ext cx="492572"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Action Button: Help 28">
            <a:hlinkClick r:id="" action="ppaction://noaction" highlightClick="1"/>
            <a:extLst>
              <a:ext uri="{FF2B5EF4-FFF2-40B4-BE49-F238E27FC236}">
                <a16:creationId xmlns:a16="http://schemas.microsoft.com/office/drawing/2014/main" id="{3A8E77C9-205C-4488-A434-8F267C593A18}"/>
              </a:ext>
            </a:extLst>
          </p:cNvPr>
          <p:cNvSpPr/>
          <p:nvPr/>
        </p:nvSpPr>
        <p:spPr>
          <a:xfrm>
            <a:off x="7565348" y="5581353"/>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30" name="Picture 29">
            <a:extLst>
              <a:ext uri="{FF2B5EF4-FFF2-40B4-BE49-F238E27FC236}">
                <a16:creationId xmlns:a16="http://schemas.microsoft.com/office/drawing/2014/main" id="{F00B69A1-4B63-4DD7-9404-3A96F0198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32" y="4870006"/>
            <a:ext cx="1460909" cy="1460909"/>
          </a:xfrm>
          <a:prstGeom prst="rect">
            <a:avLst/>
          </a:prstGeom>
        </p:spPr>
      </p:pic>
      <p:sp>
        <p:nvSpPr>
          <p:cNvPr id="32" name="Title 31">
            <a:extLst>
              <a:ext uri="{FF2B5EF4-FFF2-40B4-BE49-F238E27FC236}">
                <a16:creationId xmlns:a16="http://schemas.microsoft.com/office/drawing/2014/main" id="{0F0741B0-0D3A-473E-9127-FC703EB73430}"/>
              </a:ext>
            </a:extLst>
          </p:cNvPr>
          <p:cNvSpPr>
            <a:spLocks noGrp="1"/>
          </p:cNvSpPr>
          <p:nvPr>
            <p:ph type="title"/>
          </p:nvPr>
        </p:nvSpPr>
        <p:spPr>
          <a:xfrm>
            <a:off x="-276" y="152077"/>
            <a:ext cx="2855780" cy="647577"/>
          </a:xfrm>
        </p:spPr>
        <p:txBody>
          <a:bodyPr>
            <a:normAutofit/>
          </a:bodyPr>
          <a:lstStyle/>
          <a:p>
            <a:r>
              <a:rPr lang="en-GB" sz="2800" b="1" i="0" kern="1200" spc="0" baseline="0" dirty="0" err="1">
                <a:ln>
                  <a:noFill/>
                </a:ln>
                <a:solidFill>
                  <a:srgbClr val="FFFFFF"/>
                </a:solidFill>
                <a:effectLst/>
                <a:latin typeface="Century Gothic" panose="020B0502020202020204" pitchFamily="34" charset="0"/>
                <a:ea typeface="+mn-ea"/>
                <a:cs typeface="+mn-cs"/>
              </a:rPr>
              <a:t>Vocabulario</a:t>
            </a:r>
            <a:endParaRPr lang="en-GB" sz="2800" dirty="0"/>
          </a:p>
        </p:txBody>
      </p:sp>
      <p:sp>
        <p:nvSpPr>
          <p:cNvPr id="33" name="Title 2">
            <a:extLst>
              <a:ext uri="{FF2B5EF4-FFF2-40B4-BE49-F238E27FC236}">
                <a16:creationId xmlns:a16="http://schemas.microsoft.com/office/drawing/2014/main" id="{87737578-9C1D-4BC0-8002-6E0DD6BBA83C}"/>
              </a:ext>
            </a:extLst>
          </p:cNvPr>
          <p:cNvSpPr txBox="1">
            <a:spLocks/>
          </p:cNvSpPr>
          <p:nvPr/>
        </p:nvSpPr>
        <p:spPr>
          <a:xfrm>
            <a:off x="10883900" y="219059"/>
            <a:ext cx="1072817" cy="518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B253DBAB-C899-43DE-857C-CFBDF885C6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7945" y="410173"/>
            <a:ext cx="1190480" cy="1555979"/>
          </a:xfrm>
          <a:prstGeom prst="rect">
            <a:avLst/>
          </a:prstGeom>
        </p:spPr>
      </p:pic>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2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8"/>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14"/>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16"/>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17"/>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18"/>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19"/>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20"/>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21"/>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92A8CC5C-4648-4C25-942F-08BB7D44A1C4}"/>
              </a:ext>
            </a:extLst>
          </p:cNvPr>
          <p:cNvSpPr>
            <a:spLocks noGrp="1"/>
          </p:cNvSpPr>
          <p:nvPr>
            <p:ph type="title"/>
          </p:nvPr>
        </p:nvSpPr>
        <p:spPr>
          <a:xfrm>
            <a:off x="0" y="213557"/>
            <a:ext cx="3353071"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5" name="Title 3">
            <a:extLst>
              <a:ext uri="{FF2B5EF4-FFF2-40B4-BE49-F238E27FC236}">
                <a16:creationId xmlns:a16="http://schemas.microsoft.com/office/drawing/2014/main" id="{76C9E060-0385-4CCB-8016-BE3A048C8727}"/>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extBox 35">
            <a:extLst>
              <a:ext uri="{FF2B5EF4-FFF2-40B4-BE49-F238E27FC236}">
                <a16:creationId xmlns:a16="http://schemas.microsoft.com/office/drawing/2014/main" id="{74A7EB05-8F92-45BB-9803-A170CBD9D543}"/>
              </a:ext>
            </a:extLst>
          </p:cNvPr>
          <p:cNvSpPr txBox="1"/>
          <p:nvPr/>
        </p:nvSpPr>
        <p:spPr>
          <a:xfrm>
            <a:off x="602453" y="5489753"/>
            <a:ext cx="21489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Tw Cen MT" panose="020B0602020104020603"/>
                <a:ea typeface="+mn-ea"/>
                <a:cs typeface="+mn-cs"/>
              </a:rPr>
              <a:t>der</a:t>
            </a:r>
          </a:p>
        </p:txBody>
      </p:sp>
      <p:sp>
        <p:nvSpPr>
          <p:cNvPr id="38" name="TextBox 37">
            <a:extLst>
              <a:ext uri="{FF2B5EF4-FFF2-40B4-BE49-F238E27FC236}">
                <a16:creationId xmlns:a16="http://schemas.microsoft.com/office/drawing/2014/main" id="{BBA7167C-0DE9-461A-BE9E-A9A965BE62CC}"/>
              </a:ext>
            </a:extLst>
          </p:cNvPr>
          <p:cNvSpPr txBox="1"/>
          <p:nvPr/>
        </p:nvSpPr>
        <p:spPr>
          <a:xfrm>
            <a:off x="257686" y="1848769"/>
            <a:ext cx="5816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1.</a:t>
            </a:r>
          </a:p>
        </p:txBody>
      </p:sp>
      <p:sp>
        <p:nvSpPr>
          <p:cNvPr id="39" name="Oval 38">
            <a:extLst>
              <a:ext uri="{FF2B5EF4-FFF2-40B4-BE49-F238E27FC236}">
                <a16:creationId xmlns:a16="http://schemas.microsoft.com/office/drawing/2014/main" id="{07DD9E64-EE54-4E03-A8DC-74BD89846587}"/>
              </a:ext>
            </a:extLst>
          </p:cNvPr>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460104B7-64FE-4C3B-AB26-24C9023D3709}"/>
              </a:ext>
            </a:extLst>
          </p:cNvPr>
          <p:cNvSpPr txBox="1"/>
          <p:nvPr/>
        </p:nvSpPr>
        <p:spPr>
          <a:xfrm>
            <a:off x="250470" y="3310628"/>
            <a:ext cx="579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2.</a:t>
            </a:r>
          </a:p>
        </p:txBody>
      </p:sp>
      <p:sp>
        <p:nvSpPr>
          <p:cNvPr id="41" name="TextBox 40">
            <a:extLst>
              <a:ext uri="{FF2B5EF4-FFF2-40B4-BE49-F238E27FC236}">
                <a16:creationId xmlns:a16="http://schemas.microsoft.com/office/drawing/2014/main" id="{DAC9DB2A-6C88-4323-A289-ACFEA5E82207}"/>
              </a:ext>
            </a:extLst>
          </p:cNvPr>
          <p:cNvSpPr txBox="1"/>
          <p:nvPr/>
        </p:nvSpPr>
        <p:spPr>
          <a:xfrm>
            <a:off x="895804" y="219165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42" name="TextBox 41">
            <a:extLst>
              <a:ext uri="{FF2B5EF4-FFF2-40B4-BE49-F238E27FC236}">
                <a16:creationId xmlns:a16="http://schemas.microsoft.com/office/drawing/2014/main" id="{65B953B5-9394-4BFE-AB4A-468DA1FD0B8E}"/>
              </a:ext>
            </a:extLst>
          </p:cNvPr>
          <p:cNvSpPr txBox="1"/>
          <p:nvPr/>
        </p:nvSpPr>
        <p:spPr>
          <a:xfrm>
            <a:off x="2281737" y="220544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43" name="TextBox 42">
            <a:extLst>
              <a:ext uri="{FF2B5EF4-FFF2-40B4-BE49-F238E27FC236}">
                <a16:creationId xmlns:a16="http://schemas.microsoft.com/office/drawing/2014/main" id="{99ECE9F6-F606-4A2E-B795-A78ED63A8B84}"/>
              </a:ext>
            </a:extLst>
          </p:cNvPr>
          <p:cNvSpPr txBox="1"/>
          <p:nvPr/>
        </p:nvSpPr>
        <p:spPr>
          <a:xfrm>
            <a:off x="3700108" y="220160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44" name="Oval 43">
            <a:extLst>
              <a:ext uri="{FF2B5EF4-FFF2-40B4-BE49-F238E27FC236}">
                <a16:creationId xmlns:a16="http://schemas.microsoft.com/office/drawing/2014/main" id="{D7E3E210-F1BC-412A-91E0-9B394D653D39}"/>
              </a:ext>
            </a:extLst>
          </p:cNvPr>
          <p:cNvSpPr/>
          <p:nvPr/>
        </p:nvSpPr>
        <p:spPr>
          <a:xfrm>
            <a:off x="1824694" y="2772372"/>
            <a:ext cx="1686671" cy="11154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5" name="TextBox 44">
            <a:extLst>
              <a:ext uri="{FF2B5EF4-FFF2-40B4-BE49-F238E27FC236}">
                <a16:creationId xmlns:a16="http://schemas.microsoft.com/office/drawing/2014/main" id="{AD4CA2A9-F61D-468B-97BC-999E2B5E632D}"/>
              </a:ext>
            </a:extLst>
          </p:cNvPr>
          <p:cNvSpPr txBox="1"/>
          <p:nvPr/>
        </p:nvSpPr>
        <p:spPr>
          <a:xfrm>
            <a:off x="839302" y="386766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46" name="TextBox 45">
            <a:extLst>
              <a:ext uri="{FF2B5EF4-FFF2-40B4-BE49-F238E27FC236}">
                <a16:creationId xmlns:a16="http://schemas.microsoft.com/office/drawing/2014/main" id="{3613F59A-E683-43B3-84DA-16CFAB776252}"/>
              </a:ext>
            </a:extLst>
          </p:cNvPr>
          <p:cNvSpPr txBox="1"/>
          <p:nvPr/>
        </p:nvSpPr>
        <p:spPr>
          <a:xfrm>
            <a:off x="3847510" y="386076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47" name="TextBox 46">
            <a:extLst>
              <a:ext uri="{FF2B5EF4-FFF2-40B4-BE49-F238E27FC236}">
                <a16:creationId xmlns:a16="http://schemas.microsoft.com/office/drawing/2014/main" id="{4AB9BF90-4530-48EF-860D-A59EF7182722}"/>
              </a:ext>
            </a:extLst>
          </p:cNvPr>
          <p:cNvSpPr txBox="1"/>
          <p:nvPr/>
        </p:nvSpPr>
        <p:spPr>
          <a:xfrm>
            <a:off x="2276885" y="388403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48" name="TextBox 47">
            <a:extLst>
              <a:ext uri="{FF2B5EF4-FFF2-40B4-BE49-F238E27FC236}">
                <a16:creationId xmlns:a16="http://schemas.microsoft.com/office/drawing/2014/main" id="{895AAF22-1153-4EA6-87FE-E987E9796A55}"/>
              </a:ext>
            </a:extLst>
          </p:cNvPr>
          <p:cNvSpPr txBox="1"/>
          <p:nvPr/>
        </p:nvSpPr>
        <p:spPr>
          <a:xfrm>
            <a:off x="257686" y="4845245"/>
            <a:ext cx="5896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3.</a:t>
            </a:r>
          </a:p>
        </p:txBody>
      </p:sp>
      <p:sp>
        <p:nvSpPr>
          <p:cNvPr id="49" name="Oval 48">
            <a:extLst>
              <a:ext uri="{FF2B5EF4-FFF2-40B4-BE49-F238E27FC236}">
                <a16:creationId xmlns:a16="http://schemas.microsoft.com/office/drawing/2014/main" id="{71E2CAFB-5FA8-4FDF-A4AE-ACE7C449BD00}"/>
              </a:ext>
            </a:extLst>
          </p:cNvPr>
          <p:cNvSpPr/>
          <p:nvPr/>
        </p:nvSpPr>
        <p:spPr>
          <a:xfrm>
            <a:off x="3522668" y="4603234"/>
            <a:ext cx="1665295" cy="1298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50" name="TextBox 49">
            <a:extLst>
              <a:ext uri="{FF2B5EF4-FFF2-40B4-BE49-F238E27FC236}">
                <a16:creationId xmlns:a16="http://schemas.microsoft.com/office/drawing/2014/main" id="{DE57DF8A-1521-411D-864F-3F3CC3DB25A7}"/>
              </a:ext>
            </a:extLst>
          </p:cNvPr>
          <p:cNvSpPr txBox="1"/>
          <p:nvPr/>
        </p:nvSpPr>
        <p:spPr>
          <a:xfrm>
            <a:off x="847356" y="579255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51" name="TextBox 50">
            <a:extLst>
              <a:ext uri="{FF2B5EF4-FFF2-40B4-BE49-F238E27FC236}">
                <a16:creationId xmlns:a16="http://schemas.microsoft.com/office/drawing/2014/main" id="{F1623298-AEF9-4520-A5FD-F6A9D620254D}"/>
              </a:ext>
            </a:extLst>
          </p:cNvPr>
          <p:cNvSpPr txBox="1"/>
          <p:nvPr/>
        </p:nvSpPr>
        <p:spPr>
          <a:xfrm>
            <a:off x="3903157" y="578442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52" name="TextBox 51">
            <a:extLst>
              <a:ext uri="{FF2B5EF4-FFF2-40B4-BE49-F238E27FC236}">
                <a16:creationId xmlns:a16="http://schemas.microsoft.com/office/drawing/2014/main" id="{A128EB0D-5361-42EC-951C-32EFDB6F5290}"/>
              </a:ext>
            </a:extLst>
          </p:cNvPr>
          <p:cNvSpPr txBox="1"/>
          <p:nvPr/>
        </p:nvSpPr>
        <p:spPr>
          <a:xfrm>
            <a:off x="2284939" y="580892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53" name="TextBox 52">
            <a:extLst>
              <a:ext uri="{FF2B5EF4-FFF2-40B4-BE49-F238E27FC236}">
                <a16:creationId xmlns:a16="http://schemas.microsoft.com/office/drawing/2014/main" id="{2869ED63-9148-4AA5-8233-2551A22E6873}"/>
              </a:ext>
            </a:extLst>
          </p:cNvPr>
          <p:cNvSpPr txBox="1"/>
          <p:nvPr/>
        </p:nvSpPr>
        <p:spPr>
          <a:xfrm>
            <a:off x="6128718" y="1841513"/>
            <a:ext cx="4863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54" name="TextBox 53">
            <a:extLst>
              <a:ext uri="{FF2B5EF4-FFF2-40B4-BE49-F238E27FC236}">
                <a16:creationId xmlns:a16="http://schemas.microsoft.com/office/drawing/2014/main" id="{42236338-5344-41BD-A20C-B7E9D02C9F0D}"/>
              </a:ext>
            </a:extLst>
          </p:cNvPr>
          <p:cNvSpPr txBox="1"/>
          <p:nvPr/>
        </p:nvSpPr>
        <p:spPr>
          <a:xfrm>
            <a:off x="6121500" y="3303372"/>
            <a:ext cx="601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5.</a:t>
            </a:r>
          </a:p>
        </p:txBody>
      </p:sp>
      <p:sp>
        <p:nvSpPr>
          <p:cNvPr id="55" name="TextBox 54">
            <a:extLst>
              <a:ext uri="{FF2B5EF4-FFF2-40B4-BE49-F238E27FC236}">
                <a16:creationId xmlns:a16="http://schemas.microsoft.com/office/drawing/2014/main" id="{384BFEB3-B979-4635-BF0A-94D220000785}"/>
              </a:ext>
            </a:extLst>
          </p:cNvPr>
          <p:cNvSpPr txBox="1"/>
          <p:nvPr/>
        </p:nvSpPr>
        <p:spPr>
          <a:xfrm>
            <a:off x="6128718" y="4837989"/>
            <a:ext cx="7322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6.</a:t>
            </a:r>
          </a:p>
        </p:txBody>
      </p:sp>
      <p:sp>
        <p:nvSpPr>
          <p:cNvPr id="56" name="Oval 55">
            <a:extLst>
              <a:ext uri="{FF2B5EF4-FFF2-40B4-BE49-F238E27FC236}">
                <a16:creationId xmlns:a16="http://schemas.microsoft.com/office/drawing/2014/main" id="{50026437-5EA8-4266-A2B4-0598F71BC914}"/>
              </a:ext>
            </a:extLst>
          </p:cNvPr>
          <p:cNvSpPr/>
          <p:nvPr/>
        </p:nvSpPr>
        <p:spPr>
          <a:xfrm>
            <a:off x="10054975" y="1160618"/>
            <a:ext cx="1582394" cy="11378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a:extLst>
              <a:ext uri="{FF2B5EF4-FFF2-40B4-BE49-F238E27FC236}">
                <a16:creationId xmlns:a16="http://schemas.microsoft.com/office/drawing/2014/main" id="{73B7AFEC-FE83-471D-B8F8-3D7E3DCE2560}"/>
              </a:ext>
            </a:extLst>
          </p:cNvPr>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58" name="Oval 57">
            <a:extLst>
              <a:ext uri="{FF2B5EF4-FFF2-40B4-BE49-F238E27FC236}">
                <a16:creationId xmlns:a16="http://schemas.microsoft.com/office/drawing/2014/main" id="{445B58F2-9063-4676-AC2E-F7D18E152340}"/>
              </a:ext>
            </a:extLst>
          </p:cNvPr>
          <p:cNvSpPr/>
          <p:nvPr/>
        </p:nvSpPr>
        <p:spPr>
          <a:xfrm>
            <a:off x="10356538" y="4658360"/>
            <a:ext cx="1350706" cy="13536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37F02C3B-A3F4-4CEC-A24F-152CC7CC45C9}"/>
              </a:ext>
            </a:extLst>
          </p:cNvPr>
          <p:cNvSpPr txBox="1"/>
          <p:nvPr/>
        </p:nvSpPr>
        <p:spPr>
          <a:xfrm>
            <a:off x="7349295" y="5857435"/>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60" name="TextBox 59">
            <a:extLst>
              <a:ext uri="{FF2B5EF4-FFF2-40B4-BE49-F238E27FC236}">
                <a16:creationId xmlns:a16="http://schemas.microsoft.com/office/drawing/2014/main" id="{9E9699F9-926B-41DA-9FB1-E66D6F9809FC}"/>
              </a:ext>
            </a:extLst>
          </p:cNvPr>
          <p:cNvSpPr txBox="1"/>
          <p:nvPr/>
        </p:nvSpPr>
        <p:spPr>
          <a:xfrm>
            <a:off x="10448203" y="589190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61" name="TextBox 60">
            <a:extLst>
              <a:ext uri="{FF2B5EF4-FFF2-40B4-BE49-F238E27FC236}">
                <a16:creationId xmlns:a16="http://schemas.microsoft.com/office/drawing/2014/main" id="{830CC5C3-DE1A-4EA0-8489-8C07DD2650DB}"/>
              </a:ext>
            </a:extLst>
          </p:cNvPr>
          <p:cNvSpPr txBox="1"/>
          <p:nvPr/>
        </p:nvSpPr>
        <p:spPr>
          <a:xfrm>
            <a:off x="8946205" y="587447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62" name="TextBox 61">
            <a:extLst>
              <a:ext uri="{FF2B5EF4-FFF2-40B4-BE49-F238E27FC236}">
                <a16:creationId xmlns:a16="http://schemas.microsoft.com/office/drawing/2014/main" id="{156D9A58-FB0E-4D0B-8C69-E46B9C1FF54F}"/>
              </a:ext>
            </a:extLst>
          </p:cNvPr>
          <p:cNvSpPr txBox="1"/>
          <p:nvPr/>
        </p:nvSpPr>
        <p:spPr>
          <a:xfrm>
            <a:off x="7226456" y="377388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sp>
        <p:nvSpPr>
          <p:cNvPr id="63" name="TextBox 62">
            <a:extLst>
              <a:ext uri="{FF2B5EF4-FFF2-40B4-BE49-F238E27FC236}">
                <a16:creationId xmlns:a16="http://schemas.microsoft.com/office/drawing/2014/main" id="{BFBB181A-02A7-4C58-8B64-8D535E76666B}"/>
              </a:ext>
            </a:extLst>
          </p:cNvPr>
          <p:cNvSpPr txBox="1"/>
          <p:nvPr/>
        </p:nvSpPr>
        <p:spPr>
          <a:xfrm>
            <a:off x="10454168" y="380835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64" name="TextBox 63">
            <a:extLst>
              <a:ext uri="{FF2B5EF4-FFF2-40B4-BE49-F238E27FC236}">
                <a16:creationId xmlns:a16="http://schemas.microsoft.com/office/drawing/2014/main" id="{5E840AE9-7E60-449F-AB88-CD249364ED7A}"/>
              </a:ext>
            </a:extLst>
          </p:cNvPr>
          <p:cNvSpPr txBox="1"/>
          <p:nvPr/>
        </p:nvSpPr>
        <p:spPr>
          <a:xfrm>
            <a:off x="8879600" y="3790920"/>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65" name="TextBox 64">
            <a:extLst>
              <a:ext uri="{FF2B5EF4-FFF2-40B4-BE49-F238E27FC236}">
                <a16:creationId xmlns:a16="http://schemas.microsoft.com/office/drawing/2014/main" id="{4BD9F6AA-A925-42B9-9141-03E30C106CDD}"/>
              </a:ext>
            </a:extLst>
          </p:cNvPr>
          <p:cNvSpPr txBox="1"/>
          <p:nvPr/>
        </p:nvSpPr>
        <p:spPr>
          <a:xfrm>
            <a:off x="7220491" y="214200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latin typeface="Tw Cen MT" panose="020B0602020104020603"/>
              </a:rPr>
              <a:t>una</a:t>
            </a:r>
            <a:endParaRPr kumimoji="0" lang="en-GB" sz="2800" b="0" i="0" u="none" strike="noStrike" kern="1200" cap="none" spc="0" normalizeH="0" baseline="0" noProof="0" dirty="0">
              <a:ln>
                <a:noFill/>
              </a:ln>
              <a:effectLst/>
              <a:uLnTx/>
              <a:uFillTx/>
              <a:latin typeface="Tw Cen MT" panose="020B0602020104020603"/>
            </a:endParaRPr>
          </a:p>
        </p:txBody>
      </p:sp>
      <p:sp>
        <p:nvSpPr>
          <p:cNvPr id="66" name="TextBox 65">
            <a:extLst>
              <a:ext uri="{FF2B5EF4-FFF2-40B4-BE49-F238E27FC236}">
                <a16:creationId xmlns:a16="http://schemas.microsoft.com/office/drawing/2014/main" id="{080B1D7E-C78D-402C-BF19-2E58F00191C9}"/>
              </a:ext>
            </a:extLst>
          </p:cNvPr>
          <p:cNvSpPr txBox="1"/>
          <p:nvPr/>
        </p:nvSpPr>
        <p:spPr>
          <a:xfrm>
            <a:off x="10448203" y="217647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endParaRPr kumimoji="0" lang="en-GB" sz="2800" b="0" i="0" u="none" strike="noStrike" kern="1200" cap="none" spc="0" normalizeH="0" baseline="0" noProof="0" dirty="0">
              <a:ln>
                <a:noFill/>
              </a:ln>
              <a:effectLst/>
              <a:uLnTx/>
              <a:uFillTx/>
              <a:latin typeface="Tw Cen MT" panose="020B0602020104020603"/>
            </a:endParaRPr>
          </a:p>
        </p:txBody>
      </p:sp>
      <p:sp>
        <p:nvSpPr>
          <p:cNvPr id="67" name="TextBox 66">
            <a:extLst>
              <a:ext uri="{FF2B5EF4-FFF2-40B4-BE49-F238E27FC236}">
                <a16:creationId xmlns:a16="http://schemas.microsoft.com/office/drawing/2014/main" id="{CC04E404-8913-4DD3-A0CD-C393DF1C154D}"/>
              </a:ext>
            </a:extLst>
          </p:cNvPr>
          <p:cNvSpPr txBox="1"/>
          <p:nvPr/>
        </p:nvSpPr>
        <p:spPr>
          <a:xfrm>
            <a:off x="8873635" y="215904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Tw Cen MT" panose="020B0602020104020603"/>
              </a:rPr>
              <a:t>un</a:t>
            </a:r>
            <a:r>
              <a:rPr kumimoji="0" lang="en-GB" sz="2800" b="0" i="0" u="none" strike="noStrike" kern="1200" cap="none" spc="0" normalizeH="0" baseline="0" noProof="0" dirty="0">
                <a:ln>
                  <a:noFill/>
                </a:ln>
                <a:effectLst/>
                <a:uLnTx/>
                <a:uFillTx/>
                <a:latin typeface="Tw Cen MT" panose="020B0602020104020603"/>
              </a:rPr>
              <a:t>a</a:t>
            </a:r>
          </a:p>
        </p:txBody>
      </p:sp>
      <p:pic>
        <p:nvPicPr>
          <p:cNvPr id="68" name="Picture 67">
            <a:extLst>
              <a:ext uri="{FF2B5EF4-FFF2-40B4-BE49-F238E27FC236}">
                <a16:creationId xmlns:a16="http://schemas.microsoft.com/office/drawing/2014/main" id="{AA043E37-EF13-45C6-A03F-F364081D4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8" y="1301388"/>
            <a:ext cx="1341989" cy="1006492"/>
          </a:xfrm>
          <a:prstGeom prst="rect">
            <a:avLst/>
          </a:prstGeom>
        </p:spPr>
      </p:pic>
      <p:pic>
        <p:nvPicPr>
          <p:cNvPr id="69" name="Picture 68">
            <a:extLst>
              <a:ext uri="{FF2B5EF4-FFF2-40B4-BE49-F238E27FC236}">
                <a16:creationId xmlns:a16="http://schemas.microsoft.com/office/drawing/2014/main" id="{EB40A0E6-EC4C-4E21-B189-E5BAD966B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041" y="1424449"/>
            <a:ext cx="1231362" cy="758719"/>
          </a:xfrm>
          <a:prstGeom prst="rect">
            <a:avLst/>
          </a:prstGeom>
        </p:spPr>
      </p:pic>
      <p:pic>
        <p:nvPicPr>
          <p:cNvPr id="70" name="Picture 69">
            <a:extLst>
              <a:ext uri="{FF2B5EF4-FFF2-40B4-BE49-F238E27FC236}">
                <a16:creationId xmlns:a16="http://schemas.microsoft.com/office/drawing/2014/main" id="{8A5BB815-F084-42B9-8A1D-48EB089C1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422" y="2939011"/>
            <a:ext cx="1175445" cy="799303"/>
          </a:xfrm>
          <a:prstGeom prst="rect">
            <a:avLst/>
          </a:prstGeom>
        </p:spPr>
      </p:pic>
      <p:pic>
        <p:nvPicPr>
          <p:cNvPr id="72" name="Picture 71">
            <a:extLst>
              <a:ext uri="{FF2B5EF4-FFF2-40B4-BE49-F238E27FC236}">
                <a16:creationId xmlns:a16="http://schemas.microsoft.com/office/drawing/2014/main" id="{3A9AEA61-17F7-4278-9BCD-852693466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8084" y="1502405"/>
            <a:ext cx="1252660" cy="659734"/>
          </a:xfrm>
          <a:prstGeom prst="rect">
            <a:avLst/>
          </a:prstGeom>
        </p:spPr>
      </p:pic>
      <p:pic>
        <p:nvPicPr>
          <p:cNvPr id="73" name="Picture 72">
            <a:extLst>
              <a:ext uri="{FF2B5EF4-FFF2-40B4-BE49-F238E27FC236}">
                <a16:creationId xmlns:a16="http://schemas.microsoft.com/office/drawing/2014/main" id="{1620DC68-8118-46B9-81A5-7D28D898A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416" y="2913277"/>
            <a:ext cx="842439" cy="958639"/>
          </a:xfrm>
          <a:prstGeom prst="rect">
            <a:avLst/>
          </a:prstGeom>
        </p:spPr>
      </p:pic>
      <p:pic>
        <p:nvPicPr>
          <p:cNvPr id="74" name="Picture 73">
            <a:extLst>
              <a:ext uri="{FF2B5EF4-FFF2-40B4-BE49-F238E27FC236}">
                <a16:creationId xmlns:a16="http://schemas.microsoft.com/office/drawing/2014/main" id="{4B971E0F-594A-4135-BF37-ACA18D0D95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3157" y="2830343"/>
            <a:ext cx="806182" cy="1053696"/>
          </a:xfrm>
          <a:prstGeom prst="rect">
            <a:avLst/>
          </a:prstGeom>
        </p:spPr>
      </p:pic>
      <p:pic>
        <p:nvPicPr>
          <p:cNvPr id="75" name="Picture 74">
            <a:extLst>
              <a:ext uri="{FF2B5EF4-FFF2-40B4-BE49-F238E27FC236}">
                <a16:creationId xmlns:a16="http://schemas.microsoft.com/office/drawing/2014/main" id="{415F05C7-A19F-4E89-B357-933FF35E81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229" y="4944917"/>
            <a:ext cx="893625" cy="711139"/>
          </a:xfrm>
          <a:prstGeom prst="rect">
            <a:avLst/>
          </a:prstGeom>
        </p:spPr>
      </p:pic>
      <p:pic>
        <p:nvPicPr>
          <p:cNvPr id="76" name="Picture 75">
            <a:extLst>
              <a:ext uri="{FF2B5EF4-FFF2-40B4-BE49-F238E27FC236}">
                <a16:creationId xmlns:a16="http://schemas.microsoft.com/office/drawing/2014/main" id="{6F60C3EE-DA7D-4CA0-BAF4-5A22C16CC6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3068" y="4845245"/>
            <a:ext cx="910485" cy="910485"/>
          </a:xfrm>
          <a:prstGeom prst="rect">
            <a:avLst/>
          </a:prstGeom>
        </p:spPr>
      </p:pic>
      <p:pic>
        <p:nvPicPr>
          <p:cNvPr id="77" name="Picture 76">
            <a:extLst>
              <a:ext uri="{FF2B5EF4-FFF2-40B4-BE49-F238E27FC236}">
                <a16:creationId xmlns:a16="http://schemas.microsoft.com/office/drawing/2014/main" id="{03B9A32B-5C61-4E4E-91A8-11A9C5282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944" y="4839480"/>
            <a:ext cx="1272515" cy="954386"/>
          </a:xfrm>
          <a:prstGeom prst="rect">
            <a:avLst/>
          </a:prstGeom>
        </p:spPr>
      </p:pic>
      <p:pic>
        <p:nvPicPr>
          <p:cNvPr id="78" name="Picture 77">
            <a:extLst>
              <a:ext uri="{FF2B5EF4-FFF2-40B4-BE49-F238E27FC236}">
                <a16:creationId xmlns:a16="http://schemas.microsoft.com/office/drawing/2014/main" id="{E191D318-3E49-479C-B2B6-C16BD81CA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794" y="1462781"/>
            <a:ext cx="1252660" cy="659734"/>
          </a:xfrm>
          <a:prstGeom prst="rect">
            <a:avLst/>
          </a:prstGeom>
        </p:spPr>
      </p:pic>
      <p:pic>
        <p:nvPicPr>
          <p:cNvPr id="79" name="Picture 78">
            <a:extLst>
              <a:ext uri="{FF2B5EF4-FFF2-40B4-BE49-F238E27FC236}">
                <a16:creationId xmlns:a16="http://schemas.microsoft.com/office/drawing/2014/main" id="{E6A970B6-54DE-454A-BB62-19C477A76AC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2599" y="1369072"/>
            <a:ext cx="1339996" cy="882383"/>
          </a:xfrm>
          <a:prstGeom prst="rect">
            <a:avLst/>
          </a:prstGeom>
        </p:spPr>
      </p:pic>
      <p:pic>
        <p:nvPicPr>
          <p:cNvPr id="80" name="Picture 79">
            <a:extLst>
              <a:ext uri="{FF2B5EF4-FFF2-40B4-BE49-F238E27FC236}">
                <a16:creationId xmlns:a16="http://schemas.microsoft.com/office/drawing/2014/main" id="{27704274-32CA-4464-BB58-DC22A86A8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69" y="2889350"/>
            <a:ext cx="1341989" cy="1006492"/>
          </a:xfrm>
          <a:prstGeom prst="rect">
            <a:avLst/>
          </a:prstGeom>
        </p:spPr>
      </p:pic>
      <p:pic>
        <p:nvPicPr>
          <p:cNvPr id="81" name="Picture 80">
            <a:extLst>
              <a:ext uri="{FF2B5EF4-FFF2-40B4-BE49-F238E27FC236}">
                <a16:creationId xmlns:a16="http://schemas.microsoft.com/office/drawing/2014/main" id="{6D0201E5-908F-46CD-A99F-2D07D750D0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5738" y="2818179"/>
            <a:ext cx="806182" cy="1053696"/>
          </a:xfrm>
          <a:prstGeom prst="rect">
            <a:avLst/>
          </a:prstGeom>
        </p:spPr>
      </p:pic>
      <p:pic>
        <p:nvPicPr>
          <p:cNvPr id="82" name="Picture 81">
            <a:extLst>
              <a:ext uri="{FF2B5EF4-FFF2-40B4-BE49-F238E27FC236}">
                <a16:creationId xmlns:a16="http://schemas.microsoft.com/office/drawing/2014/main" id="{7506D3A2-F1B8-4EB3-83C1-6FB7B5EEEF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0131" y="2840808"/>
            <a:ext cx="910485" cy="910485"/>
          </a:xfrm>
          <a:prstGeom prst="rect">
            <a:avLst/>
          </a:prstGeom>
        </p:spPr>
      </p:pic>
      <p:pic>
        <p:nvPicPr>
          <p:cNvPr id="83" name="Picture 82">
            <a:extLst>
              <a:ext uri="{FF2B5EF4-FFF2-40B4-BE49-F238E27FC236}">
                <a16:creationId xmlns:a16="http://schemas.microsoft.com/office/drawing/2014/main" id="{E24A4B03-39DE-4A6C-B7E7-06FFEB6506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1249" y="1494125"/>
            <a:ext cx="893625" cy="711139"/>
          </a:xfrm>
          <a:prstGeom prst="rect">
            <a:avLst/>
          </a:prstGeom>
        </p:spPr>
      </p:pic>
      <p:pic>
        <p:nvPicPr>
          <p:cNvPr id="84" name="Picture 83">
            <a:extLst>
              <a:ext uri="{FF2B5EF4-FFF2-40B4-BE49-F238E27FC236}">
                <a16:creationId xmlns:a16="http://schemas.microsoft.com/office/drawing/2014/main" id="{8ACB1F08-8E90-4B1B-B23A-25E631B74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3015" y="4825784"/>
            <a:ext cx="842439" cy="958639"/>
          </a:xfrm>
          <a:prstGeom prst="rect">
            <a:avLst/>
          </a:prstGeom>
        </p:spPr>
      </p:pic>
      <p:pic>
        <p:nvPicPr>
          <p:cNvPr id="85" name="Picture 84">
            <a:extLst>
              <a:ext uri="{FF2B5EF4-FFF2-40B4-BE49-F238E27FC236}">
                <a16:creationId xmlns:a16="http://schemas.microsoft.com/office/drawing/2014/main" id="{CDCE7C48-B105-42AD-B17F-24DF18328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980" y="5055915"/>
            <a:ext cx="1231362" cy="758719"/>
          </a:xfrm>
          <a:prstGeom prst="rect">
            <a:avLst/>
          </a:prstGeom>
        </p:spPr>
      </p:pic>
      <p:pic>
        <p:nvPicPr>
          <p:cNvPr id="86" name="Picture 85">
            <a:extLst>
              <a:ext uri="{FF2B5EF4-FFF2-40B4-BE49-F238E27FC236}">
                <a16:creationId xmlns:a16="http://schemas.microsoft.com/office/drawing/2014/main" id="{C8D2CD5A-6DEE-49F5-8B6A-8BE7ABCC9E2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2302" y="4891599"/>
            <a:ext cx="1339996" cy="882383"/>
          </a:xfrm>
          <a:prstGeom prst="rect">
            <a:avLst/>
          </a:prstGeom>
        </p:spPr>
      </p:pic>
      <p:sp>
        <p:nvSpPr>
          <p:cNvPr id="88" name="Rounded Rectangle 11">
            <a:extLst>
              <a:ext uri="{FF2B5EF4-FFF2-40B4-BE49-F238E27FC236}">
                <a16:creationId xmlns:a16="http://schemas.microsoft.com/office/drawing/2014/main" id="{3B0C77CD-D50D-4B3B-A8C8-055370E9DD79}"/>
              </a:ext>
            </a:extLst>
          </p:cNvPr>
          <p:cNvSpPr/>
          <p:nvPr/>
        </p:nvSpPr>
        <p:spPr>
          <a:xfrm>
            <a:off x="9719546" y="258166"/>
            <a:ext cx="2208597" cy="442753"/>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red and green blocks&#10;&#10;Description automatically generated">
            <a:extLst>
              <a:ext uri="{FF2B5EF4-FFF2-40B4-BE49-F238E27FC236}">
                <a16:creationId xmlns:a16="http://schemas.microsoft.com/office/drawing/2014/main" id="{A4BBF3FE-0795-4534-836D-D7F906DD16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59178" y="79892"/>
            <a:ext cx="2075224" cy="1037612"/>
          </a:xfrm>
          <a:prstGeom prst="roundRect">
            <a:avLst/>
          </a:prstGeom>
        </p:spPr>
      </p:pic>
      <p:sp>
        <p:nvSpPr>
          <p:cNvPr id="37" name="TextBox 36">
            <a:extLst>
              <a:ext uri="{FF2B5EF4-FFF2-40B4-BE49-F238E27FC236}">
                <a16:creationId xmlns:a16="http://schemas.microsoft.com/office/drawing/2014/main" id="{6FE2ACF5-694D-46D6-AB52-C9090A1E03C9}"/>
              </a:ext>
            </a:extLst>
          </p:cNvPr>
          <p:cNvSpPr txBox="1"/>
          <p:nvPr/>
        </p:nvSpPr>
        <p:spPr>
          <a:xfrm>
            <a:off x="2311096" y="183762"/>
            <a:ext cx="365884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İPilla</a:t>
            </a:r>
            <a:r>
              <a:rPr lang="en-GB" sz="2800" b="1" dirty="0">
                <a:latin typeface="Century Gothic" panose="020B0502020202020204" pitchFamily="34" charset="0"/>
              </a:rPr>
              <a:t> al </a:t>
            </a:r>
            <a:r>
              <a:rPr lang="en-GB" sz="2800" b="1" dirty="0" err="1">
                <a:latin typeface="Century Gothic" panose="020B0502020202020204" pitchFamily="34" charset="0"/>
              </a:rPr>
              <a:t>intruso</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29034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heel(1)">
                                      <p:cBhvr>
                                        <p:cTn id="24" dur="1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heel(1)">
                                      <p:cBhvr>
                                        <p:cTn id="41" dur="1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heel(1)">
                                      <p:cBhvr>
                                        <p:cTn id="58" dur="1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heel(1)">
                                      <p:cBhvr>
                                        <p:cTn id="75" dur="150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wheel(1)">
                                      <p:cBhvr>
                                        <p:cTn id="92" dur="1500"/>
                                        <p:tgtEl>
                                          <p:spTgt spid="5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P spid="42" grpId="0"/>
      <p:bldP spid="43" grpId="0"/>
      <p:bldP spid="44" grpId="0" animBg="1"/>
      <p:bldP spid="45" grpId="0"/>
      <p:bldP spid="46" grpId="0"/>
      <p:bldP spid="47" grpId="0"/>
      <p:bldP spid="49" grpId="0" animBg="1"/>
      <p:bldP spid="50" grpId="0"/>
      <p:bldP spid="51" grpId="0"/>
      <p:bldP spid="52" grpId="0"/>
      <p:bldP spid="56" grpId="0" animBg="1"/>
      <p:bldP spid="57" grpId="0" animBg="1"/>
      <p:bldP spid="58" grpId="0" animBg="1"/>
      <p:bldP spid="59" grpId="0"/>
      <p:bldP spid="60" grpId="0"/>
      <p:bldP spid="61" grpId="0"/>
      <p:bldP spid="62" grpId="0"/>
      <p:bldP spid="63" grpId="0"/>
      <p:bldP spid="64" grpId="0"/>
      <p:bldP spid="65" grpId="0"/>
      <p:bldP spid="66" grpId="0"/>
      <p:bldP spid="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61AD609-8D7E-4F4B-B2C9-BF97B66E3437}"/>
              </a:ext>
            </a:extLst>
          </p:cNvPr>
          <p:cNvSpPr>
            <a:spLocks noGrp="1"/>
          </p:cNvSpPr>
          <p:nvPr>
            <p:ph type="title"/>
          </p:nvPr>
        </p:nvSpPr>
        <p:spPr>
          <a:xfrm>
            <a:off x="-1" y="213557"/>
            <a:ext cx="5113851" cy="647577"/>
          </a:xfrm>
        </p:spPr>
        <p:txBody>
          <a:bodyPr>
            <a:normAutofit/>
          </a:bodyPr>
          <a:lstStyle/>
          <a:p>
            <a:r>
              <a:rPr lang="en-GB" b="1" dirty="0">
                <a:solidFill>
                  <a:schemeClr val="bg1"/>
                </a:solidFill>
                <a:latin typeface="Century Gothic" panose="020B0502020202020204" pitchFamily="34" charset="0"/>
              </a:rPr>
              <a:t>Tener – tengo / tienes</a:t>
            </a:r>
          </a:p>
        </p:txBody>
      </p:sp>
      <p:sp>
        <p:nvSpPr>
          <p:cNvPr id="15" name="TextBox 14">
            <a:extLst>
              <a:ext uri="{FF2B5EF4-FFF2-40B4-BE49-F238E27FC236}">
                <a16:creationId xmlns:a16="http://schemas.microsoft.com/office/drawing/2014/main" id="{FFAC03F4-CA9C-4903-A451-B783B0156F1D}"/>
              </a:ext>
            </a:extLst>
          </p:cNvPr>
          <p:cNvSpPr txBox="1"/>
          <p:nvPr/>
        </p:nvSpPr>
        <p:spPr>
          <a:xfrm>
            <a:off x="-52943" y="1467605"/>
            <a:ext cx="11806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 Spanish, the verb </a:t>
            </a:r>
            <a:r>
              <a:rPr lang="en-GB" sz="3200" b="1" noProof="0" dirty="0">
                <a:latin typeface="Century Gothic" panose="020B0502020202020204" pitchFamily="34" charset="0"/>
              </a:rPr>
              <a:t>tene</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r</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effectLst/>
                <a:uLnTx/>
                <a:uFillTx/>
                <a:latin typeface="Century Gothic" panose="020B0502020202020204" pitchFamily="34" charset="0"/>
                <a:ea typeface="+mn-ea"/>
                <a:cs typeface="+mn-cs"/>
              </a:rPr>
              <a:t>to </a:t>
            </a:r>
            <a:r>
              <a:rPr lang="en-GB" sz="3200" b="1" i="1" dirty="0">
                <a:latin typeface="Century Gothic" panose="020B0502020202020204" pitchFamily="34" charset="0"/>
              </a:rPr>
              <a:t>have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5D75F527-0A19-4B87-A0C6-AAB64D511DBE}"/>
              </a:ext>
            </a:extLst>
          </p:cNvPr>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latin typeface="Century Gothic" panose="020B0502020202020204" pitchFamily="34" charset="0"/>
              </a:rPr>
              <a:t>Tengo</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BD29616C-79DE-4CB1-BD2E-A5CA88039B9F}"/>
              </a:ext>
            </a:extLst>
          </p:cNvPr>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I </a:t>
            </a:r>
            <a:r>
              <a:rPr lang="en-GB" sz="3200" b="1" dirty="0">
                <a:latin typeface="Century Gothic" panose="020B0502020202020204" pitchFamily="34" charset="0"/>
              </a:rPr>
              <a:t>have</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8CC5339F-68C8-41FB-A92A-40A39BD58D58}"/>
              </a:ext>
            </a:extLst>
          </p:cNvPr>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Tienes</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26B2C75E-C257-4506-9793-DB1AC97A386D}"/>
              </a:ext>
            </a:extLst>
          </p:cNvPr>
          <p:cNvSpPr txBox="1"/>
          <p:nvPr/>
        </p:nvSpPr>
        <p:spPr>
          <a:xfrm>
            <a:off x="2817223" y="3701195"/>
            <a:ext cx="3253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you have</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35A2746B-738A-4556-B15A-5531EC057353}"/>
              </a:ext>
            </a:extLst>
          </p:cNvPr>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latin typeface="Century Gothic" panose="020B0502020202020204" pitchFamily="34" charset="0"/>
              </a:rPr>
              <a:t>Tengo</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un</a:t>
            </a:r>
            <a:r>
              <a:rPr lang="en-GB" sz="3200" dirty="0">
                <a:latin typeface="Century Gothic" panose="020B0502020202020204" pitchFamily="34" charset="0"/>
              </a:rPr>
              <a:t>a idea.</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21" name="Action Button: Help 20">
            <a:hlinkClick r:id="" action="ppaction://noaction" highlightClick="1"/>
            <a:extLst>
              <a:ext uri="{FF2B5EF4-FFF2-40B4-BE49-F238E27FC236}">
                <a16:creationId xmlns:a16="http://schemas.microsoft.com/office/drawing/2014/main" id="{D0712AFD-580C-4434-AACD-3BD08FA993C5}"/>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0318C595-2DE0-4005-BB96-78429A0CEE58}"/>
              </a:ext>
            </a:extLst>
          </p:cNvPr>
          <p:cNvSpPr txBox="1"/>
          <p:nvPr/>
        </p:nvSpPr>
        <p:spPr>
          <a:xfrm>
            <a:off x="4575866" y="461687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have an idea.</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567A153-A35D-4836-B0E2-5BD1380FF9C3}"/>
              </a:ext>
            </a:extLst>
          </p:cNvPr>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Tienes una casa.</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24" name="Action Button: Help 23">
            <a:hlinkClick r:id="" action="ppaction://noaction" highlightClick="1"/>
            <a:extLst>
              <a:ext uri="{FF2B5EF4-FFF2-40B4-BE49-F238E27FC236}">
                <a16:creationId xmlns:a16="http://schemas.microsoft.com/office/drawing/2014/main" id="{4694A552-91AE-429B-A6C5-C4864C64B1A9}"/>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998EE0FB-BE3F-4808-9CE7-DFEF3048B5A6}"/>
              </a:ext>
            </a:extLst>
          </p:cNvPr>
          <p:cNvSpPr txBox="1"/>
          <p:nvPr/>
        </p:nvSpPr>
        <p:spPr>
          <a:xfrm>
            <a:off x="4575866" y="5469139"/>
            <a:ext cx="55206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You have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house.</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26" name="Picture 2" descr="C:\Users\wdj\Google Drive\Primary\Y5 SoW\From Tracy\Pronouns\i.png">
            <a:extLst>
              <a:ext uri="{FF2B5EF4-FFF2-40B4-BE49-F238E27FC236}">
                <a16:creationId xmlns:a16="http://schemas.microsoft.com/office/drawing/2014/main" id="{4D21B950-CE02-427B-B0D0-FE9140417E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Users\wdj\Google Drive\Primary\Y5 SoW\From Tracy\Pronouns\you.png">
            <a:extLst>
              <a:ext uri="{FF2B5EF4-FFF2-40B4-BE49-F238E27FC236}">
                <a16:creationId xmlns:a16="http://schemas.microsoft.com/office/drawing/2014/main" id="{52BBB7CD-E9D0-4BD0-BA1B-5BBBBCDE7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7550" y="3308709"/>
            <a:ext cx="1181982" cy="10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1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animBg="1"/>
      <p:bldP spid="22" grpId="0"/>
      <p:bldP spid="23" grpId="0"/>
      <p:bldP spid="24"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6" name="Table 45">
            <a:extLst>
              <a:ext uri="{FF2B5EF4-FFF2-40B4-BE49-F238E27FC236}">
                <a16:creationId xmlns:a16="http://schemas.microsoft.com/office/drawing/2014/main" id="{45127EDC-2586-4078-B9CF-E498EA7C2B0F}"/>
              </a:ext>
            </a:extLst>
          </p:cNvPr>
          <p:cNvGraphicFramePr>
            <a:graphicFrameLocks noGrp="1"/>
          </p:cNvGraphicFramePr>
          <p:nvPr>
            <p:extLst>
              <p:ext uri="{D42A27DB-BD31-4B8C-83A1-F6EECF244321}">
                <p14:modId xmlns:p14="http://schemas.microsoft.com/office/powerpoint/2010/main" val="2802754010"/>
              </p:ext>
            </p:extLst>
          </p:nvPr>
        </p:nvGraphicFramePr>
        <p:xfrm>
          <a:off x="893010" y="2514822"/>
          <a:ext cx="9838790" cy="3386378"/>
        </p:xfrm>
        <a:graphic>
          <a:graphicData uri="http://schemas.openxmlformats.org/drawingml/2006/table">
            <a:tbl>
              <a:tblPr firstRow="1" bandRow="1"/>
              <a:tblGrid>
                <a:gridCol w="2221790">
                  <a:extLst>
                    <a:ext uri="{9D8B030D-6E8A-4147-A177-3AD203B41FA5}">
                      <a16:colId xmlns:a16="http://schemas.microsoft.com/office/drawing/2014/main" val="1107475559"/>
                    </a:ext>
                  </a:extLst>
                </a:gridCol>
                <a:gridCol w="2539000">
                  <a:extLst>
                    <a:ext uri="{9D8B030D-6E8A-4147-A177-3AD203B41FA5}">
                      <a16:colId xmlns:a16="http://schemas.microsoft.com/office/drawing/2014/main" val="568154920"/>
                    </a:ext>
                  </a:extLst>
                </a:gridCol>
                <a:gridCol w="2539000">
                  <a:extLst>
                    <a:ext uri="{9D8B030D-6E8A-4147-A177-3AD203B41FA5}">
                      <a16:colId xmlns:a16="http://schemas.microsoft.com/office/drawing/2014/main" val="181689695"/>
                    </a:ext>
                  </a:extLst>
                </a:gridCol>
                <a:gridCol w="2539000">
                  <a:extLst>
                    <a:ext uri="{9D8B030D-6E8A-4147-A177-3AD203B41FA5}">
                      <a16:colId xmlns:a16="http://schemas.microsoft.com/office/drawing/2014/main" val="3793362170"/>
                    </a:ext>
                  </a:extLst>
                </a:gridCol>
              </a:tblGrid>
              <a:tr h="62661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 </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1800" baseline="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1800" baseline="0" dirty="0">
                          <a:solidFill>
                            <a:schemeClr val="tx1"/>
                          </a:solidFill>
                          <a:latin typeface="Century Gothic" panose="020B0502020202020204" pitchFamily="34" charset="0"/>
                        </a:rPr>
                        <a:t>Object</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1800" baseline="0" dirty="0">
                          <a:solidFill>
                            <a:schemeClr val="tx1"/>
                          </a:solidFill>
                          <a:latin typeface="Century Gothic" panose="020B0502020202020204" pitchFamily="34" charset="0"/>
                        </a:rPr>
                        <a:t>Description</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98749083"/>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453837329"/>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14679948"/>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751074005"/>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063471968"/>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47530781"/>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0512164"/>
                  </a:ext>
                </a:extLst>
              </a:tr>
            </a:tbl>
          </a:graphicData>
        </a:graphic>
      </p:graphicFrame>
      <p:sp>
        <p:nvSpPr>
          <p:cNvPr id="47" name="Action Button: Custom 5">
            <a:hlinkClick r:id="" action="ppaction://noaction" highlightClick="1">
              <a:snd r:embed="rId3" name="Tengo un barco. Es fantastico.wav"/>
            </a:hlinkClick>
            <a:extLst>
              <a:ext uri="{FF2B5EF4-FFF2-40B4-BE49-F238E27FC236}">
                <a16:creationId xmlns:a16="http://schemas.microsoft.com/office/drawing/2014/main" id="{F517E959-A234-4A3D-BF89-68B4F48A00E5}"/>
              </a:ext>
            </a:extLst>
          </p:cNvPr>
          <p:cNvSpPr/>
          <p:nvPr/>
        </p:nvSpPr>
        <p:spPr>
          <a:xfrm>
            <a:off x="406827" y="324323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8" name="Action Button: Custom 6">
            <a:hlinkClick r:id="" action="ppaction://noaction" highlightClick="1">
              <a:snd r:embed="rId4" name="Tienes una bicicleta. Es blanca.wav"/>
            </a:hlinkClick>
            <a:extLst>
              <a:ext uri="{FF2B5EF4-FFF2-40B4-BE49-F238E27FC236}">
                <a16:creationId xmlns:a16="http://schemas.microsoft.com/office/drawing/2014/main" id="{5A149817-2D37-48C9-9B02-0FD7290A528D}"/>
              </a:ext>
            </a:extLst>
          </p:cNvPr>
          <p:cNvSpPr/>
          <p:nvPr/>
        </p:nvSpPr>
        <p:spPr>
          <a:xfrm>
            <a:off x="407162" y="36753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9" name="Action Button: Custom 7">
            <a:hlinkClick r:id="" action="ppaction://noaction" highlightClick="1">
              <a:snd r:embed="rId5" name="Tienes un gato. Está loco.wav"/>
            </a:hlinkClick>
            <a:extLst>
              <a:ext uri="{FF2B5EF4-FFF2-40B4-BE49-F238E27FC236}">
                <a16:creationId xmlns:a16="http://schemas.microsoft.com/office/drawing/2014/main" id="{F057C049-77A6-43FB-B2C1-BFD02C644ED3}"/>
              </a:ext>
            </a:extLst>
          </p:cNvPr>
          <p:cNvSpPr/>
          <p:nvPr/>
        </p:nvSpPr>
        <p:spPr>
          <a:xfrm>
            <a:off x="414635" y="41273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0" name="Action Button: Custom 8">
            <a:hlinkClick r:id="" action="ppaction://noaction" highlightClick="1">
              <a:snd r:embed="rId6" name="4. Tengo un libro es famoso.wav"/>
            </a:hlinkClick>
            <a:extLst>
              <a:ext uri="{FF2B5EF4-FFF2-40B4-BE49-F238E27FC236}">
                <a16:creationId xmlns:a16="http://schemas.microsoft.com/office/drawing/2014/main" id="{C0D48DB1-AF0A-4452-8F4D-7CD90025B6A2}"/>
              </a:ext>
            </a:extLst>
          </p:cNvPr>
          <p:cNvSpPr/>
          <p:nvPr/>
        </p:nvSpPr>
        <p:spPr>
          <a:xfrm>
            <a:off x="406827" y="45804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1" name="Action Button: Custom 9">
            <a:hlinkClick r:id="" action="ppaction://noaction" highlightClick="1">
              <a:snd r:embed="rId7" name="5. Tengo una moneda. Es nueva.wav"/>
            </a:hlinkClick>
            <a:extLst>
              <a:ext uri="{FF2B5EF4-FFF2-40B4-BE49-F238E27FC236}">
                <a16:creationId xmlns:a16="http://schemas.microsoft.com/office/drawing/2014/main" id="{56B5E4E9-1556-4C66-B9D3-B32BA688711C}"/>
              </a:ext>
            </a:extLst>
          </p:cNvPr>
          <p:cNvSpPr/>
          <p:nvPr/>
        </p:nvSpPr>
        <p:spPr>
          <a:xfrm>
            <a:off x="406844" y="50504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2" name="Action Button: Custom 10">
            <a:hlinkClick r:id="" action="ppaction://noaction" highlightClick="1">
              <a:snd r:embed="rId8" name="6. Tienes una cama. Es alta.wav"/>
            </a:hlinkClick>
            <a:extLst>
              <a:ext uri="{FF2B5EF4-FFF2-40B4-BE49-F238E27FC236}">
                <a16:creationId xmlns:a16="http://schemas.microsoft.com/office/drawing/2014/main" id="{5EC2A601-3285-48B7-AA12-C7514C5BE8AA}"/>
              </a:ext>
            </a:extLst>
          </p:cNvPr>
          <p:cNvSpPr/>
          <p:nvPr/>
        </p:nvSpPr>
        <p:spPr>
          <a:xfrm>
            <a:off x="414635" y="5500209"/>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5" name="TextBox 3">
            <a:extLst>
              <a:ext uri="{FF2B5EF4-FFF2-40B4-BE49-F238E27FC236}">
                <a16:creationId xmlns:a16="http://schemas.microsoft.com/office/drawing/2014/main" id="{D873564D-EFBF-4D6B-AF23-0267B25BEE0C}"/>
              </a:ext>
            </a:extLst>
          </p:cNvPr>
          <p:cNvSpPr txBox="1"/>
          <p:nvPr/>
        </p:nvSpPr>
        <p:spPr>
          <a:xfrm>
            <a:off x="97306" y="70658"/>
            <a:ext cx="9948645"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rPr>
              <a:t>En</a:t>
            </a:r>
            <a:r>
              <a:rPr kumimoji="0" lang="en-GB" sz="2200" b="1" i="0" u="none" strike="noStrike" kern="0" cap="none" spc="0" normalizeH="0" baseline="0" noProof="0" dirty="0">
                <a:ln>
                  <a:noFill/>
                </a:ln>
                <a:effectLst/>
                <a:uLnTx/>
                <a:uFillTx/>
              </a:rPr>
              <a:t> la maleta…</a:t>
            </a:r>
            <a:r>
              <a:rPr lang="en-GB" sz="2200" kern="0" dirty="0"/>
              <a:t> Sofía is preparing for a trip</a:t>
            </a:r>
            <a:r>
              <a:rPr kumimoji="0" lang="en-GB" sz="2200" b="0" i="0" u="none" strike="noStrike" kern="0" cap="none" spc="0" normalizeH="0" baseline="0" noProof="0" dirty="0">
                <a:ln>
                  <a:noFill/>
                </a:ln>
                <a:effectLst/>
                <a:uLnTx/>
                <a:uFillTx/>
              </a:rPr>
              <a:t>.  </a:t>
            </a:r>
            <a:br>
              <a:rPr kumimoji="0" lang="en-GB" sz="2200" b="0" i="0" u="none" strike="noStrike" kern="0" cap="none" spc="0" normalizeH="0" baseline="0" noProof="0" dirty="0">
                <a:ln>
                  <a:noFill/>
                </a:ln>
                <a:effectLst/>
                <a:uLnTx/>
                <a:uFillTx/>
              </a:rPr>
            </a:br>
            <a:r>
              <a:rPr kumimoji="0" lang="en-GB" sz="2200" b="0" i="0" u="none" strike="noStrike" kern="0" cap="none" spc="0" normalizeH="0" baseline="0" noProof="0" dirty="0">
                <a:ln>
                  <a:noFill/>
                </a:ln>
                <a:effectLst/>
                <a:uLnTx/>
                <a:uFillTx/>
              </a:rPr>
              <a:t>This time she is going </a:t>
            </a:r>
            <a:r>
              <a:rPr kumimoji="0" lang="en-GB" sz="2200" b="1" i="0" u="none" strike="noStrike" kern="0" cap="none" spc="0" normalizeH="0" baseline="0" noProof="0" dirty="0">
                <a:ln>
                  <a:noFill/>
                </a:ln>
                <a:effectLst/>
                <a:uLnTx/>
                <a:uFillTx/>
              </a:rPr>
              <a:t>with </a:t>
            </a:r>
            <a:r>
              <a:rPr kumimoji="0" lang="en-GB" sz="2200" i="0" u="none" strike="noStrike" kern="0" cap="none" spc="0" normalizeH="0" baseline="0" noProof="0" dirty="0">
                <a:ln>
                  <a:noFill/>
                </a:ln>
                <a:effectLst/>
                <a:uLnTx/>
                <a:uFillTx/>
              </a:rPr>
              <a:t>her boyfriend. </a:t>
            </a:r>
            <a:br>
              <a:rPr kumimoji="0" lang="en-GB" sz="2200" i="0" u="none" strike="noStrike" kern="0" cap="none" spc="0" normalizeH="0" baseline="0" noProof="0" dirty="0">
                <a:ln>
                  <a:noFill/>
                </a:ln>
                <a:effectLst/>
                <a:uLnTx/>
                <a:uFillTx/>
              </a:rPr>
            </a:br>
            <a:r>
              <a:rPr kumimoji="0" lang="en-GB" sz="2200" b="0" i="0" u="none" strike="noStrike" kern="0" cap="none" spc="0" normalizeH="0" baseline="0" noProof="0" dirty="0">
                <a:ln>
                  <a:noFill/>
                </a:ln>
                <a:effectLst/>
                <a:uLnTx/>
                <a:uFillTx/>
              </a:rPr>
              <a:t>Who has what in their suitcase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Tick ‘</a:t>
            </a:r>
            <a:r>
              <a:rPr kumimoji="0" lang="en-GB" sz="2200" b="0" i="1" u="none" strike="noStrike" kern="0" cap="none" spc="0" normalizeH="0" baseline="0" noProof="0" dirty="0">
                <a:ln>
                  <a:noFill/>
                </a:ln>
                <a:effectLst/>
                <a:uLnTx/>
                <a:uFillTx/>
              </a:rPr>
              <a:t>I have’ </a:t>
            </a:r>
            <a:r>
              <a:rPr kumimoji="0" lang="en-GB" sz="2200" b="0" i="0" u="none" strike="noStrike" kern="0" cap="none" spc="0" normalizeH="0" baseline="0" noProof="0" dirty="0">
                <a:ln>
                  <a:noFill/>
                </a:ln>
                <a:effectLst/>
                <a:uLnTx/>
                <a:uFillTx/>
              </a:rPr>
              <a:t>or ‘</a:t>
            </a:r>
            <a:r>
              <a:rPr kumimoji="0" lang="en-GB" sz="2200" b="0" i="1" u="none" strike="noStrike" kern="0" cap="none" spc="0" normalizeH="0" baseline="0" noProof="0" dirty="0">
                <a:ln>
                  <a:noFill/>
                </a:ln>
                <a:effectLst/>
                <a:uLnTx/>
                <a:uFillTx/>
              </a:rPr>
              <a:t>you have’</a:t>
            </a:r>
            <a:r>
              <a:rPr kumimoji="0" lang="en-GB" sz="2200" b="0" i="0" u="none" strike="noStrike" kern="0" cap="none" spc="0" normalizeH="0" baseline="0" noProof="0" dirty="0">
                <a:ln>
                  <a:noFill/>
                </a:ln>
                <a:effectLst/>
                <a:uLnTx/>
                <a:uFillTx/>
              </a:rPr>
              <a:t>.    </a:t>
            </a:r>
          </a:p>
        </p:txBody>
      </p:sp>
      <p:sp>
        <p:nvSpPr>
          <p:cNvPr id="56" name="Rounded Rectangular Callout 16">
            <a:extLst>
              <a:ext uri="{FF2B5EF4-FFF2-40B4-BE49-F238E27FC236}">
                <a16:creationId xmlns:a16="http://schemas.microsoft.com/office/drawing/2014/main" id="{11769FA3-B69B-4A07-ACF7-AB9C5D2F94C5}"/>
              </a:ext>
            </a:extLst>
          </p:cNvPr>
          <p:cNvSpPr/>
          <p:nvPr/>
        </p:nvSpPr>
        <p:spPr>
          <a:xfrm>
            <a:off x="537353" y="2456476"/>
            <a:ext cx="1278966" cy="598035"/>
          </a:xfrm>
          <a:prstGeom prst="wedgeRoundRectCallout">
            <a:avLst>
              <a:gd name="adj1" fmla="val 73418"/>
              <a:gd name="adj2" fmla="val -69501"/>
              <a:gd name="adj3" fmla="val 16667"/>
            </a:avLst>
          </a:prstGeom>
          <a:solidFill>
            <a:schemeClr val="tx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Tw Cen MT" panose="020B0602020104020603"/>
                <a:ea typeface="+mn-ea"/>
                <a:cs typeface="+mn-cs"/>
              </a:rPr>
              <a:t>I have</a:t>
            </a:r>
          </a:p>
        </p:txBody>
      </p:sp>
      <p:pic>
        <p:nvPicPr>
          <p:cNvPr id="57" name="Picture 56">
            <a:extLst>
              <a:ext uri="{FF2B5EF4-FFF2-40B4-BE49-F238E27FC236}">
                <a16:creationId xmlns:a16="http://schemas.microsoft.com/office/drawing/2014/main" id="{1584DE61-6E3A-4A92-BF25-2AA7DED07B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9716" y="3197673"/>
            <a:ext cx="348418" cy="362935"/>
          </a:xfrm>
          <a:prstGeom prst="rect">
            <a:avLst/>
          </a:prstGeom>
        </p:spPr>
      </p:pic>
      <p:pic>
        <p:nvPicPr>
          <p:cNvPr id="58" name="Picture 57">
            <a:extLst>
              <a:ext uri="{FF2B5EF4-FFF2-40B4-BE49-F238E27FC236}">
                <a16:creationId xmlns:a16="http://schemas.microsoft.com/office/drawing/2014/main" id="{7EA5B91E-9412-47D4-8212-EC9407E4A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2451" y="3649052"/>
            <a:ext cx="348418" cy="362935"/>
          </a:xfrm>
          <a:prstGeom prst="rect">
            <a:avLst/>
          </a:prstGeom>
        </p:spPr>
      </p:pic>
      <p:pic>
        <p:nvPicPr>
          <p:cNvPr id="59" name="Picture 58">
            <a:extLst>
              <a:ext uri="{FF2B5EF4-FFF2-40B4-BE49-F238E27FC236}">
                <a16:creationId xmlns:a16="http://schemas.microsoft.com/office/drawing/2014/main" id="{E3FB086E-D4E5-4587-B008-10450A2E92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5023" y="4130031"/>
            <a:ext cx="348418" cy="362935"/>
          </a:xfrm>
          <a:prstGeom prst="rect">
            <a:avLst/>
          </a:prstGeom>
        </p:spPr>
      </p:pic>
      <p:pic>
        <p:nvPicPr>
          <p:cNvPr id="60" name="Picture 59">
            <a:extLst>
              <a:ext uri="{FF2B5EF4-FFF2-40B4-BE49-F238E27FC236}">
                <a16:creationId xmlns:a16="http://schemas.microsoft.com/office/drawing/2014/main" id="{CE20A791-9EBE-40C9-BC60-20A39D2841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5561" y="4556624"/>
            <a:ext cx="348418" cy="362935"/>
          </a:xfrm>
          <a:prstGeom prst="rect">
            <a:avLst/>
          </a:prstGeom>
        </p:spPr>
      </p:pic>
      <p:pic>
        <p:nvPicPr>
          <p:cNvPr id="61" name="Picture 60">
            <a:extLst>
              <a:ext uri="{FF2B5EF4-FFF2-40B4-BE49-F238E27FC236}">
                <a16:creationId xmlns:a16="http://schemas.microsoft.com/office/drawing/2014/main" id="{D9AED902-31DF-4A34-B191-BFFE9053B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5561" y="5040850"/>
            <a:ext cx="348418" cy="362935"/>
          </a:xfrm>
          <a:prstGeom prst="rect">
            <a:avLst/>
          </a:prstGeom>
        </p:spPr>
      </p:pic>
      <p:pic>
        <p:nvPicPr>
          <p:cNvPr id="62" name="Picture 61">
            <a:extLst>
              <a:ext uri="{FF2B5EF4-FFF2-40B4-BE49-F238E27FC236}">
                <a16:creationId xmlns:a16="http://schemas.microsoft.com/office/drawing/2014/main" id="{D55E3E76-B70D-4662-85D9-CC36BDF498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0814" y="5481739"/>
            <a:ext cx="348418" cy="362935"/>
          </a:xfrm>
          <a:prstGeom prst="rect">
            <a:avLst/>
          </a:prstGeom>
        </p:spPr>
      </p:pic>
      <p:sp>
        <p:nvSpPr>
          <p:cNvPr id="67" name="Rounded Rectangular Callout 17">
            <a:extLst>
              <a:ext uri="{FF2B5EF4-FFF2-40B4-BE49-F238E27FC236}">
                <a16:creationId xmlns:a16="http://schemas.microsoft.com/office/drawing/2014/main" id="{586B784E-796D-42EE-8D44-923A5BB8D7EF}"/>
              </a:ext>
            </a:extLst>
          </p:cNvPr>
          <p:cNvSpPr/>
          <p:nvPr/>
        </p:nvSpPr>
        <p:spPr>
          <a:xfrm>
            <a:off x="4253426" y="2456476"/>
            <a:ext cx="1463062" cy="648595"/>
          </a:xfrm>
          <a:prstGeom prst="wedgeRoundRectCallout">
            <a:avLst>
              <a:gd name="adj1" fmla="val -138081"/>
              <a:gd name="adj2" fmla="val -70806"/>
              <a:gd name="adj3" fmla="val 16667"/>
            </a:avLst>
          </a:prstGeom>
          <a:solidFill>
            <a:schemeClr val="tx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Tw Cen MT" panose="020B0602020104020603"/>
                <a:ea typeface="+mn-ea"/>
                <a:cs typeface="+mn-cs"/>
              </a:rPr>
              <a:t>you have</a:t>
            </a:r>
          </a:p>
        </p:txBody>
      </p:sp>
      <p:sp>
        <p:nvSpPr>
          <p:cNvPr id="69" name="TextBox 68">
            <a:extLst>
              <a:ext uri="{FF2B5EF4-FFF2-40B4-BE49-F238E27FC236}">
                <a16:creationId xmlns:a16="http://schemas.microsoft.com/office/drawing/2014/main" id="{454A7393-EA77-4776-BEE6-B993A003A547}"/>
              </a:ext>
            </a:extLst>
          </p:cNvPr>
          <p:cNvSpPr txBox="1"/>
          <p:nvPr/>
        </p:nvSpPr>
        <p:spPr>
          <a:xfrm>
            <a:off x="8657075" y="4022393"/>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mad (now)</a:t>
            </a:r>
          </a:p>
        </p:txBody>
      </p:sp>
      <p:sp>
        <p:nvSpPr>
          <p:cNvPr id="70" name="TextBox 69">
            <a:extLst>
              <a:ext uri="{FF2B5EF4-FFF2-40B4-BE49-F238E27FC236}">
                <a16:creationId xmlns:a16="http://schemas.microsoft.com/office/drawing/2014/main" id="{F4A42308-D735-4208-AE0B-7C388C004E2F}"/>
              </a:ext>
            </a:extLst>
          </p:cNvPr>
          <p:cNvSpPr txBox="1"/>
          <p:nvPr/>
        </p:nvSpPr>
        <p:spPr>
          <a:xfrm>
            <a:off x="8827549" y="4487372"/>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famous</a:t>
            </a:r>
          </a:p>
        </p:txBody>
      </p:sp>
      <p:sp>
        <p:nvSpPr>
          <p:cNvPr id="71" name="TextBox 70">
            <a:extLst>
              <a:ext uri="{FF2B5EF4-FFF2-40B4-BE49-F238E27FC236}">
                <a16:creationId xmlns:a16="http://schemas.microsoft.com/office/drawing/2014/main" id="{6719FADE-0218-4AD1-A1C7-3F71CBC3C4C9}"/>
              </a:ext>
            </a:extLst>
          </p:cNvPr>
          <p:cNvSpPr txBox="1"/>
          <p:nvPr/>
        </p:nvSpPr>
        <p:spPr>
          <a:xfrm>
            <a:off x="9012986" y="4991484"/>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new</a:t>
            </a:r>
          </a:p>
        </p:txBody>
      </p:sp>
      <p:sp>
        <p:nvSpPr>
          <p:cNvPr id="72" name="TextBox 71">
            <a:extLst>
              <a:ext uri="{FF2B5EF4-FFF2-40B4-BE49-F238E27FC236}">
                <a16:creationId xmlns:a16="http://schemas.microsoft.com/office/drawing/2014/main" id="{A54144C8-D6D5-49FB-A2B8-D5910C9B0F4A}"/>
              </a:ext>
            </a:extLst>
          </p:cNvPr>
          <p:cNvSpPr txBox="1"/>
          <p:nvPr/>
        </p:nvSpPr>
        <p:spPr>
          <a:xfrm>
            <a:off x="9032319" y="5445202"/>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high</a:t>
            </a:r>
          </a:p>
        </p:txBody>
      </p:sp>
      <p:sp>
        <p:nvSpPr>
          <p:cNvPr id="75" name="TextBox 74">
            <a:extLst>
              <a:ext uri="{FF2B5EF4-FFF2-40B4-BE49-F238E27FC236}">
                <a16:creationId xmlns:a16="http://schemas.microsoft.com/office/drawing/2014/main" id="{2400B798-0CA6-4EEB-A774-587A4278114E}"/>
              </a:ext>
            </a:extLst>
          </p:cNvPr>
          <p:cNvSpPr txBox="1"/>
          <p:nvPr/>
        </p:nvSpPr>
        <p:spPr>
          <a:xfrm>
            <a:off x="8854531" y="3135814"/>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fantastic</a:t>
            </a:r>
          </a:p>
        </p:txBody>
      </p:sp>
      <p:sp>
        <p:nvSpPr>
          <p:cNvPr id="76" name="TextBox 75">
            <a:extLst>
              <a:ext uri="{FF2B5EF4-FFF2-40B4-BE49-F238E27FC236}">
                <a16:creationId xmlns:a16="http://schemas.microsoft.com/office/drawing/2014/main" id="{8A1B03C5-4949-4EB1-A6E7-264CEFCEB995}"/>
              </a:ext>
            </a:extLst>
          </p:cNvPr>
          <p:cNvSpPr txBox="1"/>
          <p:nvPr/>
        </p:nvSpPr>
        <p:spPr>
          <a:xfrm>
            <a:off x="8949052" y="3597479"/>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white</a:t>
            </a:r>
          </a:p>
        </p:txBody>
      </p:sp>
      <p:sp>
        <p:nvSpPr>
          <p:cNvPr id="77" name="TextBox 76">
            <a:extLst>
              <a:ext uri="{FF2B5EF4-FFF2-40B4-BE49-F238E27FC236}">
                <a16:creationId xmlns:a16="http://schemas.microsoft.com/office/drawing/2014/main" id="{8F864F6E-5891-40D9-A705-B65648110723}"/>
              </a:ext>
            </a:extLst>
          </p:cNvPr>
          <p:cNvSpPr txBox="1"/>
          <p:nvPr/>
        </p:nvSpPr>
        <p:spPr>
          <a:xfrm>
            <a:off x="6395280" y="3135814"/>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boat</a:t>
            </a:r>
          </a:p>
        </p:txBody>
      </p:sp>
      <p:sp>
        <p:nvSpPr>
          <p:cNvPr id="78" name="TextBox 77">
            <a:extLst>
              <a:ext uri="{FF2B5EF4-FFF2-40B4-BE49-F238E27FC236}">
                <a16:creationId xmlns:a16="http://schemas.microsoft.com/office/drawing/2014/main" id="{324E8EDF-F14B-4E12-8F5B-035C7B17AE6F}"/>
              </a:ext>
            </a:extLst>
          </p:cNvPr>
          <p:cNvSpPr txBox="1"/>
          <p:nvPr/>
        </p:nvSpPr>
        <p:spPr>
          <a:xfrm>
            <a:off x="6224805" y="3562548"/>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bicycle</a:t>
            </a:r>
          </a:p>
        </p:txBody>
      </p:sp>
      <p:sp>
        <p:nvSpPr>
          <p:cNvPr id="79" name="TextBox 78">
            <a:extLst>
              <a:ext uri="{FF2B5EF4-FFF2-40B4-BE49-F238E27FC236}">
                <a16:creationId xmlns:a16="http://schemas.microsoft.com/office/drawing/2014/main" id="{A5FE2770-3491-47FF-9243-3D500A3DE1AE}"/>
              </a:ext>
            </a:extLst>
          </p:cNvPr>
          <p:cNvSpPr txBox="1"/>
          <p:nvPr/>
        </p:nvSpPr>
        <p:spPr>
          <a:xfrm>
            <a:off x="6498248" y="4025834"/>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cat</a:t>
            </a:r>
          </a:p>
        </p:txBody>
      </p:sp>
      <p:sp>
        <p:nvSpPr>
          <p:cNvPr id="80" name="TextBox 79">
            <a:extLst>
              <a:ext uri="{FF2B5EF4-FFF2-40B4-BE49-F238E27FC236}">
                <a16:creationId xmlns:a16="http://schemas.microsoft.com/office/drawing/2014/main" id="{F3D286DF-64BD-4672-84A6-81537FCD9E17}"/>
              </a:ext>
            </a:extLst>
          </p:cNvPr>
          <p:cNvSpPr txBox="1"/>
          <p:nvPr/>
        </p:nvSpPr>
        <p:spPr>
          <a:xfrm>
            <a:off x="6395279" y="4487372"/>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book</a:t>
            </a:r>
          </a:p>
        </p:txBody>
      </p:sp>
      <p:sp>
        <p:nvSpPr>
          <p:cNvPr id="81" name="TextBox 80">
            <a:extLst>
              <a:ext uri="{FF2B5EF4-FFF2-40B4-BE49-F238E27FC236}">
                <a16:creationId xmlns:a16="http://schemas.microsoft.com/office/drawing/2014/main" id="{902053F8-316A-4D6F-97DE-9543F5098920}"/>
              </a:ext>
            </a:extLst>
          </p:cNvPr>
          <p:cNvSpPr txBox="1"/>
          <p:nvPr/>
        </p:nvSpPr>
        <p:spPr>
          <a:xfrm>
            <a:off x="6446271" y="4968383"/>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coin</a:t>
            </a:r>
          </a:p>
        </p:txBody>
      </p:sp>
      <p:sp>
        <p:nvSpPr>
          <p:cNvPr id="82" name="TextBox 81">
            <a:extLst>
              <a:ext uri="{FF2B5EF4-FFF2-40B4-BE49-F238E27FC236}">
                <a16:creationId xmlns:a16="http://schemas.microsoft.com/office/drawing/2014/main" id="{1271883B-10A4-4380-BBF7-C465EE95231A}"/>
              </a:ext>
            </a:extLst>
          </p:cNvPr>
          <p:cNvSpPr txBox="1"/>
          <p:nvPr/>
        </p:nvSpPr>
        <p:spPr>
          <a:xfrm>
            <a:off x="6427246" y="5423477"/>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bed</a:t>
            </a:r>
          </a:p>
        </p:txBody>
      </p:sp>
      <p:sp>
        <p:nvSpPr>
          <p:cNvPr id="86" name="Title 85">
            <a:extLst>
              <a:ext uri="{FF2B5EF4-FFF2-40B4-BE49-F238E27FC236}">
                <a16:creationId xmlns:a16="http://schemas.microsoft.com/office/drawing/2014/main" id="{3396A0D1-8111-40FB-8C10-31609C749A94}"/>
              </a:ext>
            </a:extLst>
          </p:cNvPr>
          <p:cNvSpPr>
            <a:spLocks noGrp="1"/>
          </p:cNvSpPr>
          <p:nvPr>
            <p:ph type="title"/>
          </p:nvPr>
        </p:nvSpPr>
        <p:spPr>
          <a:xfrm>
            <a:off x="10496971" y="154596"/>
            <a:ext cx="1449800" cy="644344"/>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escuchar</a:t>
            </a:r>
            <a:endParaRPr lang="en-GB" dirty="0"/>
          </a:p>
        </p:txBody>
      </p:sp>
      <p:pic>
        <p:nvPicPr>
          <p:cNvPr id="3" name="Picture 2" descr="A box with empty compartments&#10;&#10;Description automatically generated">
            <a:extLst>
              <a:ext uri="{FF2B5EF4-FFF2-40B4-BE49-F238E27FC236}">
                <a16:creationId xmlns:a16="http://schemas.microsoft.com/office/drawing/2014/main" id="{31DEC770-F38D-4167-BF3A-78EA3A1B1D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0252" y="100332"/>
            <a:ext cx="1900712" cy="2408823"/>
          </a:xfrm>
          <a:prstGeom prst="rect">
            <a:avLst/>
          </a:prstGeom>
        </p:spPr>
      </p:pic>
      <p:pic>
        <p:nvPicPr>
          <p:cNvPr id="45" name="Picture 44" descr="Cartoon of a child&#10;&#10;Description automatically generated with low confidence">
            <a:extLst>
              <a:ext uri="{FF2B5EF4-FFF2-40B4-BE49-F238E27FC236}">
                <a16:creationId xmlns:a16="http://schemas.microsoft.com/office/drawing/2014/main" id="{1305395D-AFD5-4E4D-A535-D1EF0D945A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33897"/>
          <a:stretch/>
        </p:blipFill>
        <p:spPr>
          <a:xfrm>
            <a:off x="3211885" y="2300540"/>
            <a:ext cx="648681" cy="810730"/>
          </a:xfrm>
          <a:prstGeom prst="ellipse">
            <a:avLst/>
          </a:prstGeom>
        </p:spPr>
      </p:pic>
      <p:pic>
        <p:nvPicPr>
          <p:cNvPr id="85" name="Picture 84" descr="A cartoon of a child talking on a cell phone&#10;&#10;Description automatically generated with medium confidence">
            <a:extLst>
              <a:ext uri="{FF2B5EF4-FFF2-40B4-BE49-F238E27FC236}">
                <a16:creationId xmlns:a16="http://schemas.microsoft.com/office/drawing/2014/main" id="{D7DDFE72-AFC1-458A-98BD-9A388097219A}"/>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1473" y="1485208"/>
            <a:ext cx="1025959" cy="1630663"/>
          </a:xfrm>
          <a:prstGeom prst="rect">
            <a:avLst/>
          </a:prstGeom>
        </p:spPr>
      </p:pic>
      <p:sp>
        <p:nvSpPr>
          <p:cNvPr id="87" name="TextBox 86">
            <a:extLst>
              <a:ext uri="{FF2B5EF4-FFF2-40B4-BE49-F238E27FC236}">
                <a16:creationId xmlns:a16="http://schemas.microsoft.com/office/drawing/2014/main" id="{C7F4DEF5-2129-42C7-8ED2-A5C7996B958C}"/>
              </a:ext>
            </a:extLst>
          </p:cNvPr>
          <p:cNvSpPr txBox="1"/>
          <p:nvPr/>
        </p:nvSpPr>
        <p:spPr>
          <a:xfrm>
            <a:off x="7626480" y="203107"/>
            <a:ext cx="1532268" cy="430887"/>
          </a:xfrm>
          <a:prstGeom prst="rect">
            <a:avLst/>
          </a:prstGeom>
          <a:noFill/>
        </p:spPr>
        <p:txBody>
          <a:bodyPr wrap="square">
            <a:spAutoFit/>
          </a:bodyPr>
          <a:lstStyle/>
          <a:p>
            <a:r>
              <a:rPr kumimoji="0" lang="en-GB" sz="2200" b="1" i="0" u="none" strike="noStrike" kern="0" cap="none" spc="0" normalizeH="0" baseline="0" noProof="0" dirty="0">
                <a:ln>
                  <a:noFill/>
                </a:ln>
                <a:solidFill>
                  <a:srgbClr val="3A3838"/>
                </a:solidFill>
                <a:effectLst/>
                <a:uLnTx/>
                <a:uFillTx/>
                <a:latin typeface="Century Gothic"/>
                <a:ea typeface="+mn-ea"/>
                <a:cs typeface="+mn-cs"/>
              </a:rPr>
              <a:t>la maleta</a:t>
            </a:r>
            <a:endParaRPr lang="en-GB" dirty="0"/>
          </a:p>
        </p:txBody>
      </p:sp>
      <p:pic>
        <p:nvPicPr>
          <p:cNvPr id="88" name="Picture 87">
            <a:extLst>
              <a:ext uri="{FF2B5EF4-FFF2-40B4-BE49-F238E27FC236}">
                <a16:creationId xmlns:a16="http://schemas.microsoft.com/office/drawing/2014/main" id="{3D6FC998-3D1E-4AF3-8AC9-39B4AE4277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15471" y="960013"/>
            <a:ext cx="1175445" cy="799303"/>
          </a:xfrm>
          <a:prstGeom prst="rect">
            <a:avLst/>
          </a:prstGeom>
        </p:spPr>
      </p:pic>
      <p:pic>
        <p:nvPicPr>
          <p:cNvPr id="89" name="Picture 88">
            <a:extLst>
              <a:ext uri="{FF2B5EF4-FFF2-40B4-BE49-F238E27FC236}">
                <a16:creationId xmlns:a16="http://schemas.microsoft.com/office/drawing/2014/main" id="{58BDEF88-5B42-40B2-B8AE-834C502E92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71081" y="1254986"/>
            <a:ext cx="1252660" cy="659734"/>
          </a:xfrm>
          <a:prstGeom prst="rect">
            <a:avLst/>
          </a:prstGeom>
        </p:spPr>
      </p:pic>
      <p:pic>
        <p:nvPicPr>
          <p:cNvPr id="90" name="Picture 89">
            <a:extLst>
              <a:ext uri="{FF2B5EF4-FFF2-40B4-BE49-F238E27FC236}">
                <a16:creationId xmlns:a16="http://schemas.microsoft.com/office/drawing/2014/main" id="{67CE663A-EE23-450D-B092-7EBE401F2C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79447" y="1327793"/>
            <a:ext cx="1341989" cy="1006492"/>
          </a:xfrm>
          <a:prstGeom prst="rect">
            <a:avLst/>
          </a:prstGeom>
        </p:spPr>
      </p:pic>
      <p:pic>
        <p:nvPicPr>
          <p:cNvPr id="91" name="Picture 90">
            <a:extLst>
              <a:ext uri="{FF2B5EF4-FFF2-40B4-BE49-F238E27FC236}">
                <a16:creationId xmlns:a16="http://schemas.microsoft.com/office/drawing/2014/main" id="{58DFE6C7-C0EA-441E-BE59-1B0B5860C1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25561" y="931709"/>
            <a:ext cx="806182" cy="1053696"/>
          </a:xfrm>
          <a:prstGeom prst="rect">
            <a:avLst/>
          </a:prstGeom>
        </p:spPr>
      </p:pic>
      <p:pic>
        <p:nvPicPr>
          <p:cNvPr id="92" name="Picture 91">
            <a:extLst>
              <a:ext uri="{FF2B5EF4-FFF2-40B4-BE49-F238E27FC236}">
                <a16:creationId xmlns:a16="http://schemas.microsoft.com/office/drawing/2014/main" id="{0800A307-459E-46B3-8BDA-BFADF5FE124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71646" y="1430410"/>
            <a:ext cx="563682" cy="563682"/>
          </a:xfrm>
          <a:prstGeom prst="rect">
            <a:avLst/>
          </a:prstGeom>
        </p:spPr>
      </p:pic>
      <p:pic>
        <p:nvPicPr>
          <p:cNvPr id="93" name="Picture 92">
            <a:extLst>
              <a:ext uri="{FF2B5EF4-FFF2-40B4-BE49-F238E27FC236}">
                <a16:creationId xmlns:a16="http://schemas.microsoft.com/office/drawing/2014/main" id="{E43007B3-3F84-4138-B0D6-3EAE8D9AE6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11307" y="1671132"/>
            <a:ext cx="893625" cy="711139"/>
          </a:xfrm>
          <a:prstGeom prst="rect">
            <a:avLst/>
          </a:prstGeom>
        </p:spPr>
      </p:pic>
      <p:pic>
        <p:nvPicPr>
          <p:cNvPr id="94" name="Picture 93">
            <a:extLst>
              <a:ext uri="{FF2B5EF4-FFF2-40B4-BE49-F238E27FC236}">
                <a16:creationId xmlns:a16="http://schemas.microsoft.com/office/drawing/2014/main" id="{7032CC9D-2370-4019-8F68-4EF77527C03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06613" y="1317577"/>
            <a:ext cx="842439" cy="958639"/>
          </a:xfrm>
          <a:prstGeom prst="rect">
            <a:avLst/>
          </a:prstGeom>
        </p:spPr>
      </p:pic>
      <p:pic>
        <p:nvPicPr>
          <p:cNvPr id="95" name="Picture 94">
            <a:extLst>
              <a:ext uri="{FF2B5EF4-FFF2-40B4-BE49-F238E27FC236}">
                <a16:creationId xmlns:a16="http://schemas.microsoft.com/office/drawing/2014/main" id="{803577AF-5A18-430D-A6E2-768208A7BF9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18547" y="1676989"/>
            <a:ext cx="1231362" cy="758719"/>
          </a:xfrm>
          <a:prstGeom prst="rect">
            <a:avLst/>
          </a:prstGeom>
        </p:spPr>
      </p:pic>
    </p:spTree>
    <p:extLst>
      <p:ext uri="{BB962C8B-B14F-4D97-AF65-F5344CB8AC3E}">
        <p14:creationId xmlns:p14="http://schemas.microsoft.com/office/powerpoint/2010/main" val="643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5" grpId="0"/>
      <p:bldP spid="76" grpId="0"/>
      <p:bldP spid="77" grpId="0"/>
      <p:bldP spid="78" grpId="0"/>
      <p:bldP spid="79" grpId="0"/>
      <p:bldP spid="80" grpId="0"/>
      <p:bldP spid="81" grpId="0"/>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1A899D-D004-43AE-9EB9-B4C8951A6C6C}"/>
              </a:ext>
            </a:extLst>
          </p:cNvPr>
          <p:cNvSpPr>
            <a:spLocks noGrp="1"/>
          </p:cNvSpPr>
          <p:nvPr>
            <p:ph type="title"/>
          </p:nvPr>
        </p:nvSpPr>
        <p:spPr>
          <a:xfrm>
            <a:off x="0" y="213557"/>
            <a:ext cx="4925962" cy="647577"/>
          </a:xfrm>
        </p:spPr>
        <p:txBody>
          <a:bodyPr>
            <a:normAutofit/>
          </a:bodyPr>
          <a:lstStyle/>
          <a:p>
            <a:r>
              <a:rPr lang="en-GB" sz="2800" b="1" dirty="0">
                <a:solidFill>
                  <a:schemeClr val="bg1"/>
                </a:solidFill>
                <a:latin typeface="Century Gothic" panose="020B0502020202020204" pitchFamily="34" charset="0"/>
              </a:rPr>
              <a:t>Tener: I have &amp; s/he has</a:t>
            </a:r>
          </a:p>
        </p:txBody>
      </p:sp>
      <p:sp>
        <p:nvSpPr>
          <p:cNvPr id="8" name="TextBox 7">
            <a:extLst>
              <a:ext uri="{FF2B5EF4-FFF2-40B4-BE49-F238E27FC236}">
                <a16:creationId xmlns:a16="http://schemas.microsoft.com/office/drawing/2014/main" id="{5A32BD11-1124-41DA-A45B-B7748858AD78}"/>
              </a:ext>
            </a:extLst>
          </p:cNvPr>
          <p:cNvSpPr txBox="1"/>
          <p:nvPr/>
        </p:nvSpPr>
        <p:spPr>
          <a:xfrm>
            <a:off x="510849" y="2289692"/>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Tengo</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C09D30D9-0EB9-4E05-845C-3FFEE06588F4}"/>
              </a:ext>
            </a:extLst>
          </p:cNvPr>
          <p:cNvSpPr txBox="1"/>
          <p:nvPr/>
        </p:nvSpPr>
        <p:spPr>
          <a:xfrm>
            <a:off x="1931125" y="2307616"/>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I </a:t>
            </a:r>
            <a:r>
              <a:rPr lang="en-GB" sz="3200" dirty="0">
                <a:latin typeface="Century Gothic" panose="020B0502020202020204" pitchFamily="34" charset="0"/>
              </a:rPr>
              <a:t>have</a:t>
            </a:r>
            <a:endParaRPr kumimoji="0" lang="en-GB" sz="3200" i="0" u="none" strike="noStrike" kern="1200" cap="none" spc="0" normalizeH="0" baseline="0" noProof="0" dirty="0">
              <a:ln>
                <a:noFill/>
              </a:ln>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66B6EE-A246-4455-A3C6-8156DD1BDEB4}"/>
              </a:ext>
            </a:extLst>
          </p:cNvPr>
          <p:cNvSpPr txBox="1"/>
          <p:nvPr/>
        </p:nvSpPr>
        <p:spPr>
          <a:xfrm>
            <a:off x="5538813" y="234581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Tienes</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665465DA-92D5-4574-B89A-997BD5FC8DE8}"/>
              </a:ext>
            </a:extLst>
          </p:cNvPr>
          <p:cNvSpPr txBox="1"/>
          <p:nvPr/>
        </p:nvSpPr>
        <p:spPr>
          <a:xfrm>
            <a:off x="7516892" y="2325826"/>
            <a:ext cx="32592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you have</a:t>
            </a:r>
            <a:endParaRPr kumimoji="0" lang="en-GB" sz="3200" i="0" u="none" strike="noStrike" kern="1200" cap="none" spc="0" normalizeH="0" baseline="0" noProof="0" dirty="0">
              <a:ln>
                <a:noFill/>
              </a:ln>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57ACD52D-CEB0-4F46-908B-A5F765B9C7E0}"/>
              </a:ext>
            </a:extLst>
          </p:cNvPr>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latin typeface="Century Gothic" panose="020B0502020202020204" pitchFamily="34" charset="0"/>
              </a:rPr>
              <a:t>Tiene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un</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libro</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4" name="Action Button: Help 13">
            <a:hlinkClick r:id="" action="ppaction://noaction" highlightClick="1"/>
            <a:extLst>
              <a:ext uri="{FF2B5EF4-FFF2-40B4-BE49-F238E27FC236}">
                <a16:creationId xmlns:a16="http://schemas.microsoft.com/office/drawing/2014/main" id="{10048AA1-5EAD-4C8E-A00B-D66142B71BA2}"/>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97316228-6DB1-43B4-AD97-DF2D38417FC3}"/>
              </a:ext>
            </a:extLst>
          </p:cNvPr>
          <p:cNvSpPr txBox="1"/>
          <p:nvPr/>
        </p:nvSpPr>
        <p:spPr>
          <a:xfrm>
            <a:off x="5850110" y="4531790"/>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S/he has a book</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65EA72E2-FC0D-4918-B63B-DF791E8572FC}"/>
              </a:ext>
            </a:extLst>
          </p:cNvPr>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Tiene una casa</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7" name="Action Button: Help 16">
            <a:hlinkClick r:id="" action="ppaction://noaction" highlightClick="1"/>
            <a:extLst>
              <a:ext uri="{FF2B5EF4-FFF2-40B4-BE49-F238E27FC236}">
                <a16:creationId xmlns:a16="http://schemas.microsoft.com/office/drawing/2014/main" id="{92DE3ECE-0788-4B84-BEB8-5CC32CE926C6}"/>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DC081C1B-3C45-4942-8886-AA67A674F186}"/>
              </a:ext>
            </a:extLst>
          </p:cNvPr>
          <p:cNvSpPr txBox="1"/>
          <p:nvPr/>
        </p:nvSpPr>
        <p:spPr>
          <a:xfrm>
            <a:off x="5850110" y="5364499"/>
            <a:ext cx="47959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S/he has a house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4BEFD7F8-47F6-4555-8F08-E3BF6E9C1ED1}"/>
              </a:ext>
            </a:extLst>
          </p:cNvPr>
          <p:cNvSpPr txBox="1"/>
          <p:nvPr/>
        </p:nvSpPr>
        <p:spPr>
          <a:xfrm>
            <a:off x="7516892" y="3484289"/>
            <a:ext cx="40859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latin typeface="Century Gothic" panose="020B0502020202020204" pitchFamily="34" charset="0"/>
              </a:rPr>
              <a:t>he / she / it has</a:t>
            </a:r>
            <a:endParaRPr kumimoji="0" lang="en-GB" sz="3200" i="0" strike="noStrike" kern="1200" cap="none" spc="0" normalizeH="0" baseline="0" noProof="0" dirty="0">
              <a:ln>
                <a:noFill/>
              </a:ln>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F03796B8-D7B6-4755-88A2-AAD9D4265E9B}"/>
              </a:ext>
            </a:extLst>
          </p:cNvPr>
          <p:cNvSpPr txBox="1"/>
          <p:nvPr/>
        </p:nvSpPr>
        <p:spPr>
          <a:xfrm>
            <a:off x="-52943" y="1236716"/>
            <a:ext cx="11806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 have learnt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the verb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tener</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means </a:t>
            </a:r>
            <a:r>
              <a:rPr kumimoji="0" lang="en-GB" sz="3200" b="1" i="1" u="none" strike="noStrike" kern="1200" cap="none" spc="0" normalizeH="0" baseline="0" noProof="0" dirty="0">
                <a:ln>
                  <a:noFill/>
                </a:ln>
                <a:effectLst/>
                <a:uLnTx/>
                <a:uFillTx/>
                <a:latin typeface="Century Gothic" panose="020B0502020202020204" pitchFamily="34" charset="0"/>
                <a:ea typeface="+mn-ea"/>
                <a:cs typeface="+mn-cs"/>
              </a:rPr>
              <a:t>to </a:t>
            </a:r>
            <a:r>
              <a:rPr lang="en-GB" sz="3200" b="1" i="1" dirty="0">
                <a:latin typeface="Century Gothic" panose="020B0502020202020204" pitchFamily="34" charset="0"/>
              </a:rPr>
              <a:t>have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3205E21F-995F-43B0-A382-E0D65FCF6151}"/>
              </a:ext>
            </a:extLst>
          </p:cNvPr>
          <p:cNvSpPr txBox="1"/>
          <p:nvPr/>
        </p:nvSpPr>
        <p:spPr>
          <a:xfrm>
            <a:off x="5538813" y="3438801"/>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Tiene</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pic>
        <p:nvPicPr>
          <p:cNvPr id="22" name="Picture 2" descr="C:\Users\wdj\Google Drive\Primary\Y5 SoW\From Tracy\Pronouns\he.png">
            <a:extLst>
              <a:ext uri="{FF2B5EF4-FFF2-40B4-BE49-F238E27FC236}">
                <a16:creationId xmlns:a16="http://schemas.microsoft.com/office/drawing/2014/main" id="{0571DEE9-75C2-4925-9186-4133E917C2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959" y="2910315"/>
            <a:ext cx="2012575" cy="14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wdj\Google Drive\Primary\Y5 SoW\From Tracy\Pronouns\she.png">
            <a:extLst>
              <a:ext uri="{FF2B5EF4-FFF2-40B4-BE49-F238E27FC236}">
                <a16:creationId xmlns:a16="http://schemas.microsoft.com/office/drawing/2014/main" id="{8D0203C2-2041-41C8-830B-F77666645A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881" y="2874467"/>
            <a:ext cx="2091858" cy="159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animBg="1"/>
      <p:bldP spid="15" grpId="0"/>
      <p:bldP spid="16" grpId="0"/>
      <p:bldP spid="17" grpId="0" animBg="1"/>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DF93F3A-44D1-4332-A7BA-841E537CCBE0}"/>
              </a:ext>
            </a:extLst>
          </p:cNvPr>
          <p:cNvGraphicFramePr>
            <a:graphicFrameLocks noGrp="1"/>
          </p:cNvGraphicFramePr>
          <p:nvPr>
            <p:extLst>
              <p:ext uri="{D42A27DB-BD31-4B8C-83A1-F6EECF244321}">
                <p14:modId xmlns:p14="http://schemas.microsoft.com/office/powerpoint/2010/main" val="477511204"/>
              </p:ext>
            </p:extLst>
          </p:nvPr>
        </p:nvGraphicFramePr>
        <p:xfrm>
          <a:off x="399622" y="1727671"/>
          <a:ext cx="11165149" cy="4511040"/>
        </p:xfrm>
        <a:graphic>
          <a:graphicData uri="http://schemas.openxmlformats.org/drawingml/2006/table">
            <a:tbl>
              <a:tblPr firstRow="1" bandRow="1"/>
              <a:tblGrid>
                <a:gridCol w="396750">
                  <a:extLst>
                    <a:ext uri="{9D8B030D-6E8A-4147-A177-3AD203B41FA5}">
                      <a16:colId xmlns:a16="http://schemas.microsoft.com/office/drawing/2014/main" val="1333814572"/>
                    </a:ext>
                  </a:extLst>
                </a:gridCol>
                <a:gridCol w="4022255">
                  <a:extLst>
                    <a:ext uri="{9D8B030D-6E8A-4147-A177-3AD203B41FA5}">
                      <a16:colId xmlns:a16="http://schemas.microsoft.com/office/drawing/2014/main" val="3178853322"/>
                    </a:ext>
                  </a:extLst>
                </a:gridCol>
                <a:gridCol w="1953086">
                  <a:extLst>
                    <a:ext uri="{9D8B030D-6E8A-4147-A177-3AD203B41FA5}">
                      <a16:colId xmlns:a16="http://schemas.microsoft.com/office/drawing/2014/main" val="1606171385"/>
                    </a:ext>
                  </a:extLst>
                </a:gridCol>
                <a:gridCol w="2078182">
                  <a:extLst>
                    <a:ext uri="{9D8B030D-6E8A-4147-A177-3AD203B41FA5}">
                      <a16:colId xmlns:a16="http://schemas.microsoft.com/office/drawing/2014/main" val="2607064885"/>
                    </a:ext>
                  </a:extLst>
                </a:gridCol>
                <a:gridCol w="2714876">
                  <a:extLst>
                    <a:ext uri="{9D8B030D-6E8A-4147-A177-3AD203B41FA5}">
                      <a16:colId xmlns:a16="http://schemas.microsoft.com/office/drawing/2014/main" val="2211281467"/>
                    </a:ext>
                  </a:extLst>
                </a:gridCol>
              </a:tblGrid>
              <a:tr h="55837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tx1"/>
                        </a:solidFill>
                        <a:latin typeface="Century Gothic" panose="020B0502020202020204" pitchFamily="34" charset="0"/>
                      </a:endParaRPr>
                    </a:p>
                    <a:p>
                      <a:pPr algn="ctr"/>
                      <a:r>
                        <a:rPr lang="en-GB" sz="2000" dirty="0">
                          <a:solidFill>
                            <a:schemeClr val="tx1"/>
                          </a:solidFill>
                          <a:latin typeface="Century Gothic" panose="020B0502020202020204" pitchFamily="34" charset="0"/>
                        </a:rPr>
                        <a:t>                 Daniel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dirty="0">
                          <a:solidFill>
                            <a:schemeClr val="tx1"/>
                          </a:solidFill>
                          <a:latin typeface="Century Gothic" panose="020B0502020202020204" pitchFamily="34" charset="0"/>
                        </a:rPr>
                        <a:t>                       </a:t>
                      </a:r>
                    </a:p>
                    <a:p>
                      <a:pPr algn="r"/>
                      <a:r>
                        <a:rPr lang="en-GB" sz="2000" dirty="0">
                          <a:solidFill>
                            <a:schemeClr val="tx1"/>
                          </a:solidFill>
                          <a:latin typeface="Century Gothic" panose="020B0502020202020204" pitchFamily="34" charset="0"/>
                        </a:rPr>
                        <a:t>Lucía</a:t>
                      </a:r>
                    </a:p>
                  </a:txBody>
                  <a:tcPr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171139"/>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Tiene</a:t>
                      </a:r>
                      <a:r>
                        <a:rPr lang="en-GB" sz="2000" baseline="0" dirty="0">
                          <a:solidFill>
                            <a:schemeClr val="tx1"/>
                          </a:solidFill>
                          <a:latin typeface="Century Gothic" panose="020B0502020202020204" pitchFamily="34" charset="0"/>
                        </a:rPr>
                        <a:t> un </a:t>
                      </a:r>
                      <a:r>
                        <a:rPr lang="en-GB" sz="2000" baseline="0" dirty="0" err="1">
                          <a:solidFill>
                            <a:schemeClr val="tx1"/>
                          </a:solidFill>
                          <a:latin typeface="Century Gothic" panose="020B0502020202020204" pitchFamily="34" charset="0"/>
                        </a:rPr>
                        <a:t>barco</a:t>
                      </a:r>
                      <a:r>
                        <a:rPr lang="en-GB" sz="2000" baseline="0" dirty="0">
                          <a:solidFill>
                            <a:schemeClr val="tx1"/>
                          </a:solidFill>
                          <a:latin typeface="Century Gothic" panose="020B0502020202020204" pitchFamily="34" charset="0"/>
                        </a:rPr>
                        <a:t>.</a:t>
                      </a:r>
                    </a:p>
                    <a:p>
                      <a:r>
                        <a:rPr lang="en-GB" sz="2000" baseline="0" dirty="0">
                          <a:solidFill>
                            <a:schemeClr val="tx1"/>
                          </a:solidFill>
                          <a:latin typeface="Century Gothic" panose="020B0502020202020204" pitchFamily="34" charset="0"/>
                        </a:rPr>
                        <a:t>Tengo una </a:t>
                      </a:r>
                      <a:r>
                        <a:rPr lang="en-GB" sz="2000" baseline="0" dirty="0" err="1">
                          <a:solidFill>
                            <a:schemeClr val="tx1"/>
                          </a:solidFill>
                          <a:latin typeface="Century Gothic" panose="020B0502020202020204" pitchFamily="34" charset="0"/>
                        </a:rPr>
                        <a:t>cámara</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14023"/>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Tengo</a:t>
                      </a:r>
                      <a:r>
                        <a:rPr lang="en-GB" sz="2000" baseline="0" dirty="0">
                          <a:solidFill>
                            <a:schemeClr val="tx1"/>
                          </a:solidFill>
                          <a:latin typeface="Century Gothic" panose="020B0502020202020204" pitchFamily="34" charset="0"/>
                        </a:rPr>
                        <a:t> una </a:t>
                      </a:r>
                      <a:r>
                        <a:rPr lang="en-GB" sz="2000" baseline="0" dirty="0" err="1">
                          <a:solidFill>
                            <a:schemeClr val="tx1"/>
                          </a:solidFill>
                          <a:latin typeface="Century Gothic" panose="020B0502020202020204" pitchFamily="34" charset="0"/>
                        </a:rPr>
                        <a:t>bicicleta</a:t>
                      </a:r>
                      <a:r>
                        <a:rPr lang="en-GB" sz="2000" baseline="0" dirty="0">
                          <a:solidFill>
                            <a:schemeClr val="tx1"/>
                          </a:solidFill>
                          <a:latin typeface="Century Gothic" panose="020B0502020202020204" pitchFamily="34" charset="0"/>
                        </a:rPr>
                        <a:t>.</a:t>
                      </a:r>
                    </a:p>
                    <a:p>
                      <a:r>
                        <a:rPr lang="en-GB" sz="2000" baseline="0" dirty="0">
                          <a:solidFill>
                            <a:schemeClr val="tx1"/>
                          </a:solidFill>
                          <a:latin typeface="Century Gothic" panose="020B0502020202020204" pitchFamily="34" charset="0"/>
                        </a:rPr>
                        <a:t>Tienes un libro.</a:t>
                      </a: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976591"/>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Tiene</a:t>
                      </a:r>
                      <a:r>
                        <a:rPr lang="en-GB" sz="2000" baseline="0" dirty="0">
                          <a:solidFill>
                            <a:schemeClr val="tx1"/>
                          </a:solidFill>
                          <a:latin typeface="Century Gothic" panose="020B0502020202020204" pitchFamily="34" charset="0"/>
                        </a:rPr>
                        <a:t> una casa.</a:t>
                      </a:r>
                    </a:p>
                    <a:p>
                      <a:r>
                        <a:rPr lang="en-GB" sz="2000" baseline="0" dirty="0">
                          <a:solidFill>
                            <a:schemeClr val="tx1"/>
                          </a:solidFill>
                          <a:latin typeface="Century Gothic" panose="020B0502020202020204" pitchFamily="34" charset="0"/>
                        </a:rPr>
                        <a:t>Tengo un </a:t>
                      </a:r>
                      <a:r>
                        <a:rPr lang="en-GB" sz="2000" baseline="0" dirty="0" err="1">
                          <a:solidFill>
                            <a:schemeClr val="tx1"/>
                          </a:solidFill>
                          <a:latin typeface="Century Gothic" panose="020B0502020202020204" pitchFamily="34" charset="0"/>
                        </a:rPr>
                        <a:t>barco</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066274"/>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Tengo una</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moneda</a:t>
                      </a:r>
                      <a:r>
                        <a:rPr lang="en-GB" sz="2000" baseline="0" dirty="0">
                          <a:solidFill>
                            <a:schemeClr val="tx1"/>
                          </a:solidFill>
                          <a:latin typeface="Century Gothic" panose="020B0502020202020204" pitchFamily="34" charset="0"/>
                        </a:rPr>
                        <a:t>.</a:t>
                      </a:r>
                    </a:p>
                    <a:p>
                      <a:r>
                        <a:rPr lang="en-GB" sz="2000" baseline="0" dirty="0">
                          <a:solidFill>
                            <a:schemeClr val="tx1"/>
                          </a:solidFill>
                          <a:latin typeface="Century Gothic" panose="020B0502020202020204" pitchFamily="34" charset="0"/>
                        </a:rPr>
                        <a:t>Tiene un </a:t>
                      </a:r>
                      <a:r>
                        <a:rPr lang="en-GB" sz="2000" baseline="0" dirty="0" err="1">
                          <a:solidFill>
                            <a:schemeClr val="tx1"/>
                          </a:solidFill>
                          <a:latin typeface="Century Gothic" panose="020B0502020202020204" pitchFamily="34" charset="0"/>
                        </a:rPr>
                        <a:t>bolígrafo</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868658"/>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Tengo</a:t>
                      </a:r>
                      <a:r>
                        <a:rPr lang="en-GB" sz="2000" baseline="0" dirty="0">
                          <a:solidFill>
                            <a:schemeClr val="tx1"/>
                          </a:solidFill>
                          <a:latin typeface="Century Gothic" panose="020B0502020202020204" pitchFamily="34" charset="0"/>
                        </a:rPr>
                        <a:t> un </a:t>
                      </a:r>
                      <a:r>
                        <a:rPr lang="en-GB" sz="2000" baseline="0" dirty="0" err="1">
                          <a:solidFill>
                            <a:schemeClr val="tx1"/>
                          </a:solidFill>
                          <a:latin typeface="Century Gothic" panose="020B0502020202020204" pitchFamily="34" charset="0"/>
                        </a:rPr>
                        <a:t>gato</a:t>
                      </a:r>
                      <a:r>
                        <a:rPr lang="en-GB" sz="2000" baseline="0" dirty="0">
                          <a:solidFill>
                            <a:schemeClr val="tx1"/>
                          </a:solidFill>
                          <a:latin typeface="Century Gothic" panose="020B0502020202020204" pitchFamily="34" charset="0"/>
                        </a:rPr>
                        <a:t>.</a:t>
                      </a:r>
                    </a:p>
                    <a:p>
                      <a:r>
                        <a:rPr lang="en-GB" sz="2000" baseline="0" dirty="0">
                          <a:solidFill>
                            <a:schemeClr val="tx1"/>
                          </a:solidFill>
                          <a:latin typeface="Century Gothic" panose="020B0502020202020204" pitchFamily="34" charset="0"/>
                        </a:rPr>
                        <a:t>Tienes una </a:t>
                      </a:r>
                      <a:r>
                        <a:rPr lang="en-GB" sz="2000" baseline="0" dirty="0" err="1">
                          <a:solidFill>
                            <a:schemeClr val="tx1"/>
                          </a:solidFill>
                          <a:latin typeface="Century Gothic" panose="020B0502020202020204" pitchFamily="34" charset="0"/>
                        </a:rPr>
                        <a:t>cama</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029318"/>
                  </a:ext>
                </a:extLst>
              </a:tr>
            </a:tbl>
          </a:graphicData>
        </a:graphic>
      </p:graphicFrame>
      <p:sp>
        <p:nvSpPr>
          <p:cNvPr id="11" name="TextBox 3">
            <a:extLst>
              <a:ext uri="{FF2B5EF4-FFF2-40B4-BE49-F238E27FC236}">
                <a16:creationId xmlns:a16="http://schemas.microsoft.com/office/drawing/2014/main" id="{40B92FFA-F91B-477E-A2E1-413C0805931B}"/>
              </a:ext>
            </a:extLst>
          </p:cNvPr>
          <p:cNvSpPr txBox="1"/>
          <p:nvPr/>
        </p:nvSpPr>
        <p:spPr>
          <a:xfrm>
            <a:off x="4354750" y="103764"/>
            <a:ext cx="684665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Daniel</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is talking to Hugo(‘you’)about what each has.</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Daniel also mentions what his sister Lucía (‘she’) has.  </a:t>
            </a:r>
          </a:p>
        </p:txBody>
      </p:sp>
      <p:sp>
        <p:nvSpPr>
          <p:cNvPr id="12" name="Rounded Rectangular Callout 21">
            <a:extLst>
              <a:ext uri="{FF2B5EF4-FFF2-40B4-BE49-F238E27FC236}">
                <a16:creationId xmlns:a16="http://schemas.microsoft.com/office/drawing/2014/main" id="{D7F239F9-8756-4D10-B504-13AA18CE9D79}"/>
              </a:ext>
            </a:extLst>
          </p:cNvPr>
          <p:cNvSpPr/>
          <p:nvPr/>
        </p:nvSpPr>
        <p:spPr>
          <a:xfrm>
            <a:off x="3540910" y="1950447"/>
            <a:ext cx="1445314" cy="598035"/>
          </a:xfrm>
          <a:prstGeom prst="wedgeRoundRectCallout">
            <a:avLst>
              <a:gd name="adj1" fmla="val 80866"/>
              <a:gd name="adj2" fmla="val -40832"/>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mj-lt"/>
                <a:ea typeface="+mn-ea"/>
                <a:cs typeface="+mn-cs"/>
              </a:rPr>
              <a:t>‘I have’</a:t>
            </a:r>
          </a:p>
        </p:txBody>
      </p:sp>
      <p:sp>
        <p:nvSpPr>
          <p:cNvPr id="13" name="Rounded Rectangular Callout 22">
            <a:extLst>
              <a:ext uri="{FF2B5EF4-FFF2-40B4-BE49-F238E27FC236}">
                <a16:creationId xmlns:a16="http://schemas.microsoft.com/office/drawing/2014/main" id="{726CED4E-4540-4843-9A21-EA07382F277F}"/>
              </a:ext>
            </a:extLst>
          </p:cNvPr>
          <p:cNvSpPr/>
          <p:nvPr/>
        </p:nvSpPr>
        <p:spPr>
          <a:xfrm>
            <a:off x="9113840" y="1749545"/>
            <a:ext cx="1148687" cy="872380"/>
          </a:xfrm>
          <a:prstGeom prst="wedgeRoundRectCallout">
            <a:avLst>
              <a:gd name="adj1" fmla="val -88500"/>
              <a:gd name="adj2" fmla="val -30454"/>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mj-lt"/>
                <a:ea typeface="+mn-ea"/>
                <a:cs typeface="+mn-cs"/>
              </a:rPr>
              <a:t>‘she has’</a:t>
            </a:r>
          </a:p>
        </p:txBody>
      </p:sp>
      <p:sp>
        <p:nvSpPr>
          <p:cNvPr id="14" name="Rounded Rectangular Callout 21">
            <a:extLst>
              <a:ext uri="{FF2B5EF4-FFF2-40B4-BE49-F238E27FC236}">
                <a16:creationId xmlns:a16="http://schemas.microsoft.com/office/drawing/2014/main" id="{09C2ED6C-5B41-45AB-A795-4CB1C370B579}"/>
              </a:ext>
            </a:extLst>
          </p:cNvPr>
          <p:cNvSpPr/>
          <p:nvPr/>
        </p:nvSpPr>
        <p:spPr>
          <a:xfrm>
            <a:off x="6496796" y="1916362"/>
            <a:ext cx="1144279" cy="747147"/>
          </a:xfrm>
          <a:prstGeom prst="wedgeRoundRectCallout">
            <a:avLst>
              <a:gd name="adj1" fmla="val -83414"/>
              <a:gd name="adj2" fmla="val -14907"/>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mj-lt"/>
                <a:ea typeface="+mn-ea"/>
                <a:cs typeface="+mn-cs"/>
              </a:rPr>
              <a:t>‘you have’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4">
            <a:extLst>
              <a:ext uri="{FF2B5EF4-FFF2-40B4-BE49-F238E27FC236}">
                <a16:creationId xmlns:a16="http://schemas.microsoft.com/office/drawing/2014/main" id="{A67073D0-424A-46F5-89DE-C9C5CDDC6130}"/>
              </a:ext>
            </a:extLst>
          </p:cNvPr>
          <p:cNvSpPr>
            <a:spLocks noGrp="1"/>
          </p:cNvSpPr>
          <p:nvPr>
            <p:ph type="title"/>
          </p:nvPr>
        </p:nvSpPr>
        <p:spPr>
          <a:xfrm>
            <a:off x="0" y="177054"/>
            <a:ext cx="4427580" cy="647577"/>
          </a:xfrm>
        </p:spPr>
        <p:txBody>
          <a:bodyPr>
            <a:normAutofit/>
          </a:bodyPr>
          <a:lstStyle/>
          <a:p>
            <a:r>
              <a:rPr lang="en-GB" sz="2800" b="1" i="0" kern="1200" spc="0" baseline="0" dirty="0">
                <a:ln>
                  <a:noFill/>
                </a:ln>
                <a:solidFill>
                  <a:srgbClr val="FFFFFF"/>
                </a:solidFill>
                <a:effectLst/>
                <a:latin typeface="Century Gothic" panose="020B0502020202020204" pitchFamily="34" charset="0"/>
                <a:ea typeface="+mn-ea"/>
                <a:cs typeface="+mn-cs"/>
              </a:rPr>
              <a:t>¿</a:t>
            </a:r>
            <a:r>
              <a:rPr lang="en-GB" sz="2800" b="1" i="0" kern="1200" spc="0" baseline="0" dirty="0" err="1">
                <a:ln>
                  <a:noFill/>
                </a:ln>
                <a:solidFill>
                  <a:srgbClr val="FFFFFF"/>
                </a:solidFill>
                <a:effectLst/>
                <a:latin typeface="Century Gothic" panose="020B0502020202020204" pitchFamily="34" charset="0"/>
                <a:ea typeface="+mn-ea"/>
                <a:cs typeface="+mn-cs"/>
              </a:rPr>
              <a:t>Qué</a:t>
            </a:r>
            <a:r>
              <a:rPr lang="en-GB" sz="2800" b="1" i="0" kern="1200" spc="0" baseline="0" dirty="0">
                <a:ln>
                  <a:noFill/>
                </a:ln>
                <a:solidFill>
                  <a:srgbClr val="FFFFFF"/>
                </a:solidFill>
                <a:effectLst/>
                <a:latin typeface="Century Gothic" panose="020B0502020202020204" pitchFamily="34" charset="0"/>
                <a:ea typeface="+mn-ea"/>
                <a:cs typeface="+mn-cs"/>
              </a:rPr>
              <a:t> </a:t>
            </a:r>
            <a:r>
              <a:rPr lang="en-GB" sz="2800" b="1" i="0" kern="1200" spc="0" baseline="0" dirty="0" err="1">
                <a:ln>
                  <a:noFill/>
                </a:ln>
                <a:solidFill>
                  <a:srgbClr val="FFFFFF"/>
                </a:solidFill>
                <a:effectLst/>
                <a:latin typeface="Century Gothic" panose="020B0502020202020204" pitchFamily="34" charset="0"/>
                <a:ea typeface="+mn-ea"/>
                <a:cs typeface="+mn-cs"/>
              </a:rPr>
              <a:t>tiene</a:t>
            </a:r>
            <a:r>
              <a:rPr lang="en-GB" sz="2800" dirty="0" err="1">
                <a:solidFill>
                  <a:srgbClr val="FFFFFF"/>
                </a:solidFill>
                <a:ea typeface="+mn-ea"/>
                <a:cs typeface="+mn-cs"/>
              </a:rPr>
              <a:t>s</a:t>
            </a:r>
            <a:r>
              <a:rPr lang="en-GB" sz="2800" dirty="0">
                <a:solidFill>
                  <a:srgbClr val="FFFFFF"/>
                </a:solidFill>
                <a:ea typeface="+mn-ea"/>
                <a:cs typeface="+mn-cs"/>
              </a:rPr>
              <a:t>, Daniel?</a:t>
            </a:r>
            <a:endParaRPr lang="en-GB" sz="2800" dirty="0"/>
          </a:p>
        </p:txBody>
      </p:sp>
      <p:sp>
        <p:nvSpPr>
          <p:cNvPr id="16" name="TextBox 15">
            <a:extLst>
              <a:ext uri="{FF2B5EF4-FFF2-40B4-BE49-F238E27FC236}">
                <a16:creationId xmlns:a16="http://schemas.microsoft.com/office/drawing/2014/main" id="{71C3223C-FE30-4718-A8CD-E049D6406CA1}"/>
              </a:ext>
            </a:extLst>
          </p:cNvPr>
          <p:cNvSpPr txBox="1"/>
          <p:nvPr/>
        </p:nvSpPr>
        <p:spPr>
          <a:xfrm>
            <a:off x="8921905" y="2835284"/>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boat</a:t>
            </a:r>
          </a:p>
        </p:txBody>
      </p:sp>
      <p:sp>
        <p:nvSpPr>
          <p:cNvPr id="17" name="TextBox 16">
            <a:extLst>
              <a:ext uri="{FF2B5EF4-FFF2-40B4-BE49-F238E27FC236}">
                <a16:creationId xmlns:a16="http://schemas.microsoft.com/office/drawing/2014/main" id="{DCC83BDC-4429-4165-ADE8-1F8ED2FF1B9C}"/>
              </a:ext>
            </a:extLst>
          </p:cNvPr>
          <p:cNvSpPr txBox="1"/>
          <p:nvPr/>
        </p:nvSpPr>
        <p:spPr>
          <a:xfrm>
            <a:off x="4567155" y="2785911"/>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camera</a:t>
            </a:r>
          </a:p>
        </p:txBody>
      </p:sp>
      <p:sp>
        <p:nvSpPr>
          <p:cNvPr id="18" name="TextBox 17">
            <a:extLst>
              <a:ext uri="{FF2B5EF4-FFF2-40B4-BE49-F238E27FC236}">
                <a16:creationId xmlns:a16="http://schemas.microsoft.com/office/drawing/2014/main" id="{A71D1237-9061-4209-84AB-9D82906C02F4}"/>
              </a:ext>
            </a:extLst>
          </p:cNvPr>
          <p:cNvSpPr txBox="1"/>
          <p:nvPr/>
        </p:nvSpPr>
        <p:spPr>
          <a:xfrm>
            <a:off x="4504303" y="3543184"/>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bike</a:t>
            </a:r>
          </a:p>
        </p:txBody>
      </p:sp>
      <p:sp>
        <p:nvSpPr>
          <p:cNvPr id="19" name="TextBox 18">
            <a:extLst>
              <a:ext uri="{FF2B5EF4-FFF2-40B4-BE49-F238E27FC236}">
                <a16:creationId xmlns:a16="http://schemas.microsoft.com/office/drawing/2014/main" id="{61217815-08CA-4608-9621-BC87F094D9B2}"/>
              </a:ext>
            </a:extLst>
          </p:cNvPr>
          <p:cNvSpPr txBox="1"/>
          <p:nvPr/>
        </p:nvSpPr>
        <p:spPr>
          <a:xfrm>
            <a:off x="6527017" y="3553934"/>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book</a:t>
            </a:r>
          </a:p>
        </p:txBody>
      </p:sp>
      <p:sp>
        <p:nvSpPr>
          <p:cNvPr id="20" name="TextBox 19">
            <a:extLst>
              <a:ext uri="{FF2B5EF4-FFF2-40B4-BE49-F238E27FC236}">
                <a16:creationId xmlns:a16="http://schemas.microsoft.com/office/drawing/2014/main" id="{EAF0A441-95DC-4B37-BA2B-E1A516472A90}"/>
              </a:ext>
            </a:extLst>
          </p:cNvPr>
          <p:cNvSpPr txBox="1"/>
          <p:nvPr/>
        </p:nvSpPr>
        <p:spPr>
          <a:xfrm>
            <a:off x="8973170" y="4256924"/>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house</a:t>
            </a:r>
          </a:p>
        </p:txBody>
      </p:sp>
      <p:sp>
        <p:nvSpPr>
          <p:cNvPr id="21" name="TextBox 20">
            <a:extLst>
              <a:ext uri="{FF2B5EF4-FFF2-40B4-BE49-F238E27FC236}">
                <a16:creationId xmlns:a16="http://schemas.microsoft.com/office/drawing/2014/main" id="{745AD9A3-16D7-47E3-91C6-78A5A3E83E66}"/>
              </a:ext>
            </a:extLst>
          </p:cNvPr>
          <p:cNvSpPr txBox="1"/>
          <p:nvPr/>
        </p:nvSpPr>
        <p:spPr>
          <a:xfrm>
            <a:off x="4522698" y="4226174"/>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boat</a:t>
            </a:r>
          </a:p>
        </p:txBody>
      </p:sp>
      <p:sp>
        <p:nvSpPr>
          <p:cNvPr id="22" name="TextBox 21">
            <a:extLst>
              <a:ext uri="{FF2B5EF4-FFF2-40B4-BE49-F238E27FC236}">
                <a16:creationId xmlns:a16="http://schemas.microsoft.com/office/drawing/2014/main" id="{EB289848-B529-4E4D-BD21-E05C820E7704}"/>
              </a:ext>
            </a:extLst>
          </p:cNvPr>
          <p:cNvSpPr txBox="1"/>
          <p:nvPr/>
        </p:nvSpPr>
        <p:spPr>
          <a:xfrm>
            <a:off x="4567155" y="4901861"/>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coin</a:t>
            </a:r>
          </a:p>
        </p:txBody>
      </p:sp>
      <p:sp>
        <p:nvSpPr>
          <p:cNvPr id="23" name="TextBox 22">
            <a:extLst>
              <a:ext uri="{FF2B5EF4-FFF2-40B4-BE49-F238E27FC236}">
                <a16:creationId xmlns:a16="http://schemas.microsoft.com/office/drawing/2014/main" id="{6EFB4E77-87E0-456E-84DC-69818B190C58}"/>
              </a:ext>
            </a:extLst>
          </p:cNvPr>
          <p:cNvSpPr txBox="1"/>
          <p:nvPr/>
        </p:nvSpPr>
        <p:spPr>
          <a:xfrm>
            <a:off x="8921905" y="4943926"/>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pen</a:t>
            </a:r>
          </a:p>
        </p:txBody>
      </p:sp>
      <p:sp>
        <p:nvSpPr>
          <p:cNvPr id="24" name="TextBox 23">
            <a:extLst>
              <a:ext uri="{FF2B5EF4-FFF2-40B4-BE49-F238E27FC236}">
                <a16:creationId xmlns:a16="http://schemas.microsoft.com/office/drawing/2014/main" id="{0D4B5FFB-A230-4242-8868-ED48A5547F35}"/>
              </a:ext>
            </a:extLst>
          </p:cNvPr>
          <p:cNvSpPr txBox="1"/>
          <p:nvPr/>
        </p:nvSpPr>
        <p:spPr>
          <a:xfrm>
            <a:off x="4554801" y="5606385"/>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cat</a:t>
            </a:r>
          </a:p>
        </p:txBody>
      </p:sp>
      <p:sp>
        <p:nvSpPr>
          <p:cNvPr id="25" name="TextBox 24">
            <a:extLst>
              <a:ext uri="{FF2B5EF4-FFF2-40B4-BE49-F238E27FC236}">
                <a16:creationId xmlns:a16="http://schemas.microsoft.com/office/drawing/2014/main" id="{5FC5CC9B-FF6E-48C8-A12A-C9F05CB55634}"/>
              </a:ext>
            </a:extLst>
          </p:cNvPr>
          <p:cNvSpPr txBox="1"/>
          <p:nvPr/>
        </p:nvSpPr>
        <p:spPr>
          <a:xfrm>
            <a:off x="6586132" y="5604115"/>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 bed</a:t>
            </a:r>
          </a:p>
        </p:txBody>
      </p:sp>
      <p:sp>
        <p:nvSpPr>
          <p:cNvPr id="28" name="TextBox 27">
            <a:extLst>
              <a:ext uri="{FF2B5EF4-FFF2-40B4-BE49-F238E27FC236}">
                <a16:creationId xmlns:a16="http://schemas.microsoft.com/office/drawing/2014/main" id="{C41BA9F5-4D9F-47E6-8C99-FD82B33E3A18}"/>
              </a:ext>
            </a:extLst>
          </p:cNvPr>
          <p:cNvSpPr txBox="1"/>
          <p:nvPr/>
        </p:nvSpPr>
        <p:spPr>
          <a:xfrm>
            <a:off x="4354750" y="835395"/>
            <a:ext cx="6164824" cy="400110"/>
          </a:xfrm>
          <a:prstGeom prst="rect">
            <a:avLst/>
          </a:prstGeom>
          <a:noFill/>
        </p:spPr>
        <p:txBody>
          <a:bodyPr wrap="square">
            <a:spAutoFit/>
          </a:bodyPr>
          <a:lstStyle/>
          <a:p>
            <a:r>
              <a:rPr lang="en-US" sz="2000" dirty="0"/>
              <a:t>Write the item in English that each person has. </a:t>
            </a:r>
            <a:endParaRPr lang="en-GB" sz="2000" dirty="0"/>
          </a:p>
        </p:txBody>
      </p:sp>
      <p:pic>
        <p:nvPicPr>
          <p:cNvPr id="6" name="Picture 5" descr="A cartoon of a child's face&#10;&#10;Description automatically generated">
            <a:extLst>
              <a:ext uri="{FF2B5EF4-FFF2-40B4-BE49-F238E27FC236}">
                <a16:creationId xmlns:a16="http://schemas.microsoft.com/office/drawing/2014/main" id="{E16D6B51-53AC-4DB2-8331-CEE81D3BB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664" y="1364625"/>
            <a:ext cx="1010529" cy="1010529"/>
          </a:xfrm>
          <a:prstGeom prst="rect">
            <a:avLst/>
          </a:prstGeom>
        </p:spPr>
      </p:pic>
      <p:pic>
        <p:nvPicPr>
          <p:cNvPr id="29" name="Picture 28" descr="A cartoon of a child with red hair&#10;&#10;Description automatically generated">
            <a:extLst>
              <a:ext uri="{FF2B5EF4-FFF2-40B4-BE49-F238E27FC236}">
                <a16:creationId xmlns:a16="http://schemas.microsoft.com/office/drawing/2014/main" id="{B3F06388-9398-439C-B4DA-D9355959B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348" y="1370731"/>
            <a:ext cx="1004423" cy="1004423"/>
          </a:xfrm>
          <a:prstGeom prst="rect">
            <a:avLst/>
          </a:prstGeom>
        </p:spPr>
      </p:pic>
      <p:pic>
        <p:nvPicPr>
          <p:cNvPr id="30" name="Picture 29" descr="A cartoon of a child with his arms crossed&#10;&#10;Description automatically generated">
            <a:extLst>
              <a:ext uri="{FF2B5EF4-FFF2-40B4-BE49-F238E27FC236}">
                <a16:creationId xmlns:a16="http://schemas.microsoft.com/office/drawing/2014/main" id="{BAA175E6-1CB8-4AA5-9745-979A3DADD452}"/>
              </a:ext>
            </a:extLst>
          </p:cNvPr>
          <p:cNvPicPr>
            <a:picLocks noChangeAspect="1"/>
          </p:cNvPicPr>
          <p:nvPr/>
        </p:nvPicPr>
        <p:blipFill rotWithShape="1">
          <a:blip r:embed="rId5">
            <a:extLst>
              <a:ext uri="{28A0092B-C50C-407E-A947-70E740481C1C}">
                <a14:useLocalDpi xmlns:a14="http://schemas.microsoft.com/office/drawing/2010/main" val="0"/>
              </a:ext>
            </a:extLst>
          </a:blip>
          <a:srcRect l="50878" t="12282" r="29651" b="54241"/>
          <a:stretch/>
        </p:blipFill>
        <p:spPr>
          <a:xfrm>
            <a:off x="7713364" y="1555230"/>
            <a:ext cx="1144278" cy="1102028"/>
          </a:xfrm>
          <a:prstGeom prst="rect">
            <a:avLst/>
          </a:prstGeom>
        </p:spPr>
      </p:pic>
      <p:sp>
        <p:nvSpPr>
          <p:cNvPr id="31" name="TextBox 30">
            <a:extLst>
              <a:ext uri="{FF2B5EF4-FFF2-40B4-BE49-F238E27FC236}">
                <a16:creationId xmlns:a16="http://schemas.microsoft.com/office/drawing/2014/main" id="{9AC421A4-48E0-4619-B26E-F10453C706CB}"/>
              </a:ext>
            </a:extLst>
          </p:cNvPr>
          <p:cNvSpPr txBox="1"/>
          <p:nvPr/>
        </p:nvSpPr>
        <p:spPr>
          <a:xfrm>
            <a:off x="11245644" y="269104"/>
            <a:ext cx="803914" cy="400110"/>
          </a:xfrm>
          <a:prstGeom prst="rect">
            <a:avLst/>
          </a:prstGeom>
          <a:noFill/>
        </p:spPr>
        <p:txBody>
          <a:bodyPr wrap="square" rtlCol="0">
            <a:spAutoFit/>
          </a:bodyPr>
          <a:lstStyle/>
          <a:p>
            <a:r>
              <a:rPr lang="en-GB" sz="2000" b="1" dirty="0">
                <a:solidFill>
                  <a:schemeClr val="bg1"/>
                </a:solidFill>
              </a:rPr>
              <a:t>leer</a:t>
            </a:r>
          </a:p>
        </p:txBody>
      </p:sp>
    </p:spTree>
    <p:extLst>
      <p:ext uri="{BB962C8B-B14F-4D97-AF65-F5344CB8AC3E}">
        <p14:creationId xmlns:p14="http://schemas.microsoft.com/office/powerpoint/2010/main" val="18224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highlightClick="1">
              <a:snd r:embed="rId3" name="A.wav"/>
            </a:hlinkClick>
            <a:extLst>
              <a:ext uri="{FF2B5EF4-FFF2-40B4-BE49-F238E27FC236}">
                <a16:creationId xmlns:a16="http://schemas.microsoft.com/office/drawing/2014/main" id="{E935A809-DFC3-4B83-B012-875A31D7E058}"/>
              </a:ext>
            </a:extLst>
          </p:cNvPr>
          <p:cNvSpPr txBox="1"/>
          <p:nvPr/>
        </p:nvSpPr>
        <p:spPr>
          <a:xfrm>
            <a:off x="1170432" y="54864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A</a:t>
            </a:r>
          </a:p>
        </p:txBody>
      </p:sp>
      <p:sp>
        <p:nvSpPr>
          <p:cNvPr id="7" name="TextBox 6">
            <a:hlinkClick r:id="" action="ppaction://noaction">
              <a:snd r:embed="rId4" name="B.wav"/>
            </a:hlinkClick>
            <a:extLst>
              <a:ext uri="{FF2B5EF4-FFF2-40B4-BE49-F238E27FC236}">
                <a16:creationId xmlns:a16="http://schemas.microsoft.com/office/drawing/2014/main" id="{77D2E077-165F-4D3F-A4AB-8981463F1D1A}"/>
              </a:ext>
            </a:extLst>
          </p:cNvPr>
          <p:cNvSpPr txBox="1"/>
          <p:nvPr/>
        </p:nvSpPr>
        <p:spPr>
          <a:xfrm>
            <a:off x="2785872" y="54864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B</a:t>
            </a:r>
          </a:p>
        </p:txBody>
      </p:sp>
      <p:sp>
        <p:nvSpPr>
          <p:cNvPr id="8" name="TextBox 7">
            <a:hlinkClick r:id="" action="ppaction://noaction">
              <a:snd r:embed="rId5" name="C.wav"/>
            </a:hlinkClick>
            <a:extLst>
              <a:ext uri="{FF2B5EF4-FFF2-40B4-BE49-F238E27FC236}">
                <a16:creationId xmlns:a16="http://schemas.microsoft.com/office/drawing/2014/main" id="{ECDE6578-5F17-4697-9E54-6E53B2A3A714}"/>
              </a:ext>
            </a:extLst>
          </p:cNvPr>
          <p:cNvSpPr txBox="1"/>
          <p:nvPr/>
        </p:nvSpPr>
        <p:spPr>
          <a:xfrm>
            <a:off x="4401312" y="55667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C</a:t>
            </a:r>
          </a:p>
        </p:txBody>
      </p:sp>
      <p:sp>
        <p:nvSpPr>
          <p:cNvPr id="9" name="TextBox 8">
            <a:hlinkClick r:id="" action="ppaction://noaction">
              <a:snd r:embed="rId6" name="D.wav"/>
            </a:hlinkClick>
            <a:extLst>
              <a:ext uri="{FF2B5EF4-FFF2-40B4-BE49-F238E27FC236}">
                <a16:creationId xmlns:a16="http://schemas.microsoft.com/office/drawing/2014/main" id="{0354B6C5-52A7-4791-80E1-189C370894B4}"/>
              </a:ext>
            </a:extLst>
          </p:cNvPr>
          <p:cNvSpPr txBox="1"/>
          <p:nvPr/>
        </p:nvSpPr>
        <p:spPr>
          <a:xfrm>
            <a:off x="6016752" y="55667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D</a:t>
            </a:r>
          </a:p>
        </p:txBody>
      </p:sp>
      <p:sp>
        <p:nvSpPr>
          <p:cNvPr id="10" name="TextBox 9">
            <a:hlinkClick r:id="" action="ppaction://noaction">
              <a:snd r:embed="rId7" name="E.wav"/>
            </a:hlinkClick>
            <a:extLst>
              <a:ext uri="{FF2B5EF4-FFF2-40B4-BE49-F238E27FC236}">
                <a16:creationId xmlns:a16="http://schemas.microsoft.com/office/drawing/2014/main" id="{0BEF0D78-C124-4278-BA25-14D17E99DB9E}"/>
              </a:ext>
            </a:extLst>
          </p:cNvPr>
          <p:cNvSpPr txBox="1"/>
          <p:nvPr/>
        </p:nvSpPr>
        <p:spPr>
          <a:xfrm>
            <a:off x="7632192" y="55667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E</a:t>
            </a:r>
          </a:p>
        </p:txBody>
      </p:sp>
      <p:sp>
        <p:nvSpPr>
          <p:cNvPr id="11" name="TextBox 10">
            <a:hlinkClick r:id="" action="ppaction://noaction">
              <a:snd r:embed="rId8" name="F.wav"/>
            </a:hlinkClick>
            <a:extLst>
              <a:ext uri="{FF2B5EF4-FFF2-40B4-BE49-F238E27FC236}">
                <a16:creationId xmlns:a16="http://schemas.microsoft.com/office/drawing/2014/main" id="{2DE8BE22-D97F-4AAF-9F5F-8F5B1EBB3386}"/>
              </a:ext>
            </a:extLst>
          </p:cNvPr>
          <p:cNvSpPr txBox="1"/>
          <p:nvPr/>
        </p:nvSpPr>
        <p:spPr>
          <a:xfrm>
            <a:off x="9247632" y="58300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F</a:t>
            </a:r>
          </a:p>
        </p:txBody>
      </p:sp>
      <p:sp>
        <p:nvSpPr>
          <p:cNvPr id="12" name="TextBox 11">
            <a:hlinkClick r:id="" action="ppaction://noaction">
              <a:snd r:embed="rId9" name="G.wav"/>
            </a:hlinkClick>
            <a:extLst>
              <a:ext uri="{FF2B5EF4-FFF2-40B4-BE49-F238E27FC236}">
                <a16:creationId xmlns:a16="http://schemas.microsoft.com/office/drawing/2014/main" id="{1BCE4C1B-E518-431B-97CF-438D11D72317}"/>
              </a:ext>
            </a:extLst>
          </p:cNvPr>
          <p:cNvSpPr txBox="1"/>
          <p:nvPr/>
        </p:nvSpPr>
        <p:spPr>
          <a:xfrm>
            <a:off x="1170432" y="179832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G</a:t>
            </a:r>
          </a:p>
        </p:txBody>
      </p:sp>
      <p:sp>
        <p:nvSpPr>
          <p:cNvPr id="13" name="TextBox 12">
            <a:hlinkClick r:id="" action="ppaction://noaction">
              <a:snd r:embed="rId10" name="H.wav"/>
            </a:hlinkClick>
            <a:extLst>
              <a:ext uri="{FF2B5EF4-FFF2-40B4-BE49-F238E27FC236}">
                <a16:creationId xmlns:a16="http://schemas.microsoft.com/office/drawing/2014/main" id="{59E9B2A4-63A4-40AE-8303-26B6E4F65CF7}"/>
              </a:ext>
            </a:extLst>
          </p:cNvPr>
          <p:cNvSpPr txBox="1"/>
          <p:nvPr/>
        </p:nvSpPr>
        <p:spPr>
          <a:xfrm>
            <a:off x="2785872" y="179832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H</a:t>
            </a:r>
          </a:p>
        </p:txBody>
      </p:sp>
      <p:sp>
        <p:nvSpPr>
          <p:cNvPr id="14" name="TextBox 13">
            <a:hlinkClick r:id="" action="ppaction://noaction">
              <a:snd r:embed="rId11" name="I.wav"/>
            </a:hlinkClick>
            <a:extLst>
              <a:ext uri="{FF2B5EF4-FFF2-40B4-BE49-F238E27FC236}">
                <a16:creationId xmlns:a16="http://schemas.microsoft.com/office/drawing/2014/main" id="{3C61D005-AEB6-4987-AC2A-074312B9E37A}"/>
              </a:ext>
            </a:extLst>
          </p:cNvPr>
          <p:cNvSpPr txBox="1"/>
          <p:nvPr/>
        </p:nvSpPr>
        <p:spPr>
          <a:xfrm>
            <a:off x="4401312" y="180635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I</a:t>
            </a:r>
          </a:p>
        </p:txBody>
      </p:sp>
      <p:sp>
        <p:nvSpPr>
          <p:cNvPr id="15" name="TextBox 14">
            <a:hlinkClick r:id="" action="ppaction://noaction">
              <a:snd r:embed="rId12" name="J.wav"/>
            </a:hlinkClick>
            <a:extLst>
              <a:ext uri="{FF2B5EF4-FFF2-40B4-BE49-F238E27FC236}">
                <a16:creationId xmlns:a16="http://schemas.microsoft.com/office/drawing/2014/main" id="{E17506E9-DB81-40F0-AADB-60007C352447}"/>
              </a:ext>
            </a:extLst>
          </p:cNvPr>
          <p:cNvSpPr txBox="1"/>
          <p:nvPr/>
        </p:nvSpPr>
        <p:spPr>
          <a:xfrm>
            <a:off x="6016752" y="180635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J</a:t>
            </a:r>
          </a:p>
        </p:txBody>
      </p:sp>
      <p:sp>
        <p:nvSpPr>
          <p:cNvPr id="16" name="TextBox 15">
            <a:hlinkClick r:id="" action="ppaction://noaction">
              <a:snd r:embed="rId13" name="K.wav"/>
            </a:hlinkClick>
            <a:extLst>
              <a:ext uri="{FF2B5EF4-FFF2-40B4-BE49-F238E27FC236}">
                <a16:creationId xmlns:a16="http://schemas.microsoft.com/office/drawing/2014/main" id="{B90E991A-4195-472E-A190-FE73B5C60FE1}"/>
              </a:ext>
            </a:extLst>
          </p:cNvPr>
          <p:cNvSpPr txBox="1"/>
          <p:nvPr/>
        </p:nvSpPr>
        <p:spPr>
          <a:xfrm>
            <a:off x="7632192" y="180635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K</a:t>
            </a:r>
          </a:p>
        </p:txBody>
      </p:sp>
      <p:sp>
        <p:nvSpPr>
          <p:cNvPr id="17" name="TextBox 16">
            <a:hlinkClick r:id="" action="ppaction://noaction">
              <a:snd r:embed="rId14" name="L.wav"/>
            </a:hlinkClick>
            <a:extLst>
              <a:ext uri="{FF2B5EF4-FFF2-40B4-BE49-F238E27FC236}">
                <a16:creationId xmlns:a16="http://schemas.microsoft.com/office/drawing/2014/main" id="{C825B2D0-86A5-40C7-8E47-CDE186A9AA4F}"/>
              </a:ext>
            </a:extLst>
          </p:cNvPr>
          <p:cNvSpPr txBox="1"/>
          <p:nvPr/>
        </p:nvSpPr>
        <p:spPr>
          <a:xfrm>
            <a:off x="9247632" y="183268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L</a:t>
            </a:r>
          </a:p>
        </p:txBody>
      </p:sp>
      <p:sp>
        <p:nvSpPr>
          <p:cNvPr id="18" name="TextBox 17">
            <a:hlinkClick r:id="" action="ppaction://noaction">
              <a:snd r:embed="rId15" name="M.wav"/>
            </a:hlinkClick>
            <a:extLst>
              <a:ext uri="{FF2B5EF4-FFF2-40B4-BE49-F238E27FC236}">
                <a16:creationId xmlns:a16="http://schemas.microsoft.com/office/drawing/2014/main" id="{875D5528-30D6-423E-ABCA-32CC1C635CAF}"/>
              </a:ext>
            </a:extLst>
          </p:cNvPr>
          <p:cNvSpPr txBox="1"/>
          <p:nvPr/>
        </p:nvSpPr>
        <p:spPr>
          <a:xfrm>
            <a:off x="1170432" y="304800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M</a:t>
            </a:r>
          </a:p>
        </p:txBody>
      </p:sp>
      <p:sp>
        <p:nvSpPr>
          <p:cNvPr id="19" name="TextBox 18">
            <a:hlinkClick r:id="" action="ppaction://noaction">
              <a:snd r:embed="rId16" name="N.wav"/>
            </a:hlinkClick>
            <a:extLst>
              <a:ext uri="{FF2B5EF4-FFF2-40B4-BE49-F238E27FC236}">
                <a16:creationId xmlns:a16="http://schemas.microsoft.com/office/drawing/2014/main" id="{20CC5409-15FB-4666-92B8-97FB9C49D27E}"/>
              </a:ext>
            </a:extLst>
          </p:cNvPr>
          <p:cNvSpPr txBox="1"/>
          <p:nvPr/>
        </p:nvSpPr>
        <p:spPr>
          <a:xfrm>
            <a:off x="2785872" y="304800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N</a:t>
            </a:r>
          </a:p>
        </p:txBody>
      </p:sp>
      <p:sp>
        <p:nvSpPr>
          <p:cNvPr id="20" name="TextBox 19">
            <a:hlinkClick r:id="" action="ppaction://noaction">
              <a:snd r:embed="rId17" name="ñ.wav"/>
            </a:hlinkClick>
            <a:extLst>
              <a:ext uri="{FF2B5EF4-FFF2-40B4-BE49-F238E27FC236}">
                <a16:creationId xmlns:a16="http://schemas.microsoft.com/office/drawing/2014/main" id="{45061CCB-8F8F-4C77-976C-33C5A20AFDCB}"/>
              </a:ext>
            </a:extLst>
          </p:cNvPr>
          <p:cNvSpPr txBox="1"/>
          <p:nvPr/>
        </p:nvSpPr>
        <p:spPr>
          <a:xfrm>
            <a:off x="4401312" y="305603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Ñ</a:t>
            </a:r>
          </a:p>
        </p:txBody>
      </p:sp>
      <p:sp>
        <p:nvSpPr>
          <p:cNvPr id="21" name="TextBox 20">
            <a:hlinkClick r:id="" action="ppaction://noaction">
              <a:snd r:embed="rId18" name="O.wav"/>
            </a:hlinkClick>
            <a:extLst>
              <a:ext uri="{FF2B5EF4-FFF2-40B4-BE49-F238E27FC236}">
                <a16:creationId xmlns:a16="http://schemas.microsoft.com/office/drawing/2014/main" id="{8A0FB971-0A22-49CA-AD37-41B4476FBD35}"/>
              </a:ext>
            </a:extLst>
          </p:cNvPr>
          <p:cNvSpPr txBox="1"/>
          <p:nvPr/>
        </p:nvSpPr>
        <p:spPr>
          <a:xfrm>
            <a:off x="6016752" y="305603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O</a:t>
            </a:r>
          </a:p>
        </p:txBody>
      </p:sp>
      <p:sp>
        <p:nvSpPr>
          <p:cNvPr id="22" name="TextBox 21">
            <a:hlinkClick r:id="" action="ppaction://noaction">
              <a:snd r:embed="rId19" name="P.wav"/>
            </a:hlinkClick>
            <a:extLst>
              <a:ext uri="{FF2B5EF4-FFF2-40B4-BE49-F238E27FC236}">
                <a16:creationId xmlns:a16="http://schemas.microsoft.com/office/drawing/2014/main" id="{179CA24A-458B-4FF1-8485-AB79DFB7B05C}"/>
              </a:ext>
            </a:extLst>
          </p:cNvPr>
          <p:cNvSpPr txBox="1"/>
          <p:nvPr/>
        </p:nvSpPr>
        <p:spPr>
          <a:xfrm>
            <a:off x="7632192" y="305603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P</a:t>
            </a:r>
          </a:p>
        </p:txBody>
      </p:sp>
      <p:sp>
        <p:nvSpPr>
          <p:cNvPr id="23" name="TextBox 22">
            <a:hlinkClick r:id="" action="ppaction://noaction">
              <a:snd r:embed="rId20" name="Q.wav"/>
            </a:hlinkClick>
            <a:extLst>
              <a:ext uri="{FF2B5EF4-FFF2-40B4-BE49-F238E27FC236}">
                <a16:creationId xmlns:a16="http://schemas.microsoft.com/office/drawing/2014/main" id="{5679ED72-2E34-41FA-B681-7E8BF889BDFB}"/>
              </a:ext>
            </a:extLst>
          </p:cNvPr>
          <p:cNvSpPr txBox="1"/>
          <p:nvPr/>
        </p:nvSpPr>
        <p:spPr>
          <a:xfrm>
            <a:off x="9247632" y="308236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Q</a:t>
            </a:r>
          </a:p>
        </p:txBody>
      </p:sp>
      <p:sp>
        <p:nvSpPr>
          <p:cNvPr id="24" name="TextBox 23">
            <a:hlinkClick r:id="" action="ppaction://noaction">
              <a:snd r:embed="rId21" name="R.wav"/>
            </a:hlinkClick>
            <a:extLst>
              <a:ext uri="{FF2B5EF4-FFF2-40B4-BE49-F238E27FC236}">
                <a16:creationId xmlns:a16="http://schemas.microsoft.com/office/drawing/2014/main" id="{67CC5CA1-DFFA-4637-95AE-00446F1FD1F2}"/>
              </a:ext>
            </a:extLst>
          </p:cNvPr>
          <p:cNvSpPr txBox="1"/>
          <p:nvPr/>
        </p:nvSpPr>
        <p:spPr>
          <a:xfrm>
            <a:off x="1170432" y="4289643"/>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R</a:t>
            </a:r>
          </a:p>
        </p:txBody>
      </p:sp>
      <p:sp>
        <p:nvSpPr>
          <p:cNvPr id="25" name="TextBox 24">
            <a:hlinkClick r:id="" action="ppaction://noaction">
              <a:snd r:embed="rId22" name="S.wav"/>
            </a:hlinkClick>
            <a:extLst>
              <a:ext uri="{FF2B5EF4-FFF2-40B4-BE49-F238E27FC236}">
                <a16:creationId xmlns:a16="http://schemas.microsoft.com/office/drawing/2014/main" id="{FBC94EC0-2FA3-45D0-BCCD-1E297F18543D}"/>
              </a:ext>
            </a:extLst>
          </p:cNvPr>
          <p:cNvSpPr txBox="1"/>
          <p:nvPr/>
        </p:nvSpPr>
        <p:spPr>
          <a:xfrm>
            <a:off x="2785872" y="4289643"/>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S</a:t>
            </a:r>
          </a:p>
        </p:txBody>
      </p:sp>
      <p:sp>
        <p:nvSpPr>
          <p:cNvPr id="26" name="TextBox 25">
            <a:hlinkClick r:id="" action="ppaction://noaction">
              <a:snd r:embed="rId23" name="T.wav"/>
            </a:hlinkClick>
            <a:extLst>
              <a:ext uri="{FF2B5EF4-FFF2-40B4-BE49-F238E27FC236}">
                <a16:creationId xmlns:a16="http://schemas.microsoft.com/office/drawing/2014/main" id="{499D531E-7DE0-4EDB-88FA-9766377EA731}"/>
              </a:ext>
            </a:extLst>
          </p:cNvPr>
          <p:cNvSpPr txBox="1"/>
          <p:nvPr/>
        </p:nvSpPr>
        <p:spPr>
          <a:xfrm>
            <a:off x="4401312" y="429768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T</a:t>
            </a:r>
          </a:p>
        </p:txBody>
      </p:sp>
      <p:sp>
        <p:nvSpPr>
          <p:cNvPr id="27" name="TextBox 26">
            <a:hlinkClick r:id="" action="ppaction://noaction">
              <a:snd r:embed="rId24" name="U.wav"/>
            </a:hlinkClick>
            <a:extLst>
              <a:ext uri="{FF2B5EF4-FFF2-40B4-BE49-F238E27FC236}">
                <a16:creationId xmlns:a16="http://schemas.microsoft.com/office/drawing/2014/main" id="{AE32BA5E-DEA1-4099-A445-6C8E7EA5F05D}"/>
              </a:ext>
            </a:extLst>
          </p:cNvPr>
          <p:cNvSpPr txBox="1"/>
          <p:nvPr/>
        </p:nvSpPr>
        <p:spPr>
          <a:xfrm>
            <a:off x="6016752" y="429768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U</a:t>
            </a:r>
          </a:p>
        </p:txBody>
      </p:sp>
      <p:sp>
        <p:nvSpPr>
          <p:cNvPr id="28" name="TextBox 27">
            <a:hlinkClick r:id="" action="ppaction://noaction">
              <a:snd r:embed="rId25" name="V.wav"/>
            </a:hlinkClick>
            <a:extLst>
              <a:ext uri="{FF2B5EF4-FFF2-40B4-BE49-F238E27FC236}">
                <a16:creationId xmlns:a16="http://schemas.microsoft.com/office/drawing/2014/main" id="{98AE1C67-CA56-45FA-B931-01A260FFE896}"/>
              </a:ext>
            </a:extLst>
          </p:cNvPr>
          <p:cNvSpPr txBox="1"/>
          <p:nvPr/>
        </p:nvSpPr>
        <p:spPr>
          <a:xfrm>
            <a:off x="7632192" y="429768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V</a:t>
            </a:r>
          </a:p>
        </p:txBody>
      </p:sp>
      <p:sp>
        <p:nvSpPr>
          <p:cNvPr id="29" name="TextBox 28">
            <a:hlinkClick r:id="" action="ppaction://noaction">
              <a:snd r:embed="rId26" name="W.wav"/>
            </a:hlinkClick>
            <a:extLst>
              <a:ext uri="{FF2B5EF4-FFF2-40B4-BE49-F238E27FC236}">
                <a16:creationId xmlns:a16="http://schemas.microsoft.com/office/drawing/2014/main" id="{1AA45F9F-92FA-4475-B7B8-EC9DE6D0EFF2}"/>
              </a:ext>
            </a:extLst>
          </p:cNvPr>
          <p:cNvSpPr txBox="1"/>
          <p:nvPr/>
        </p:nvSpPr>
        <p:spPr>
          <a:xfrm>
            <a:off x="9247632" y="4324005"/>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W</a:t>
            </a:r>
          </a:p>
        </p:txBody>
      </p:sp>
      <p:sp>
        <p:nvSpPr>
          <p:cNvPr id="30" name="TextBox 29">
            <a:hlinkClick r:id="" action="ppaction://noaction">
              <a:snd r:embed="rId27" name="X.wav"/>
            </a:hlinkClick>
            <a:extLst>
              <a:ext uri="{FF2B5EF4-FFF2-40B4-BE49-F238E27FC236}">
                <a16:creationId xmlns:a16="http://schemas.microsoft.com/office/drawing/2014/main" id="{75813488-3D3D-4B06-8BE9-93338EB3CEC3}"/>
              </a:ext>
            </a:extLst>
          </p:cNvPr>
          <p:cNvSpPr txBox="1"/>
          <p:nvPr/>
        </p:nvSpPr>
        <p:spPr>
          <a:xfrm>
            <a:off x="3870960" y="5338155"/>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X</a:t>
            </a:r>
          </a:p>
        </p:txBody>
      </p:sp>
      <p:sp>
        <p:nvSpPr>
          <p:cNvPr id="31" name="TextBox 30">
            <a:hlinkClick r:id="" action="ppaction://noaction">
              <a:snd r:embed="rId28" name="Y.wav"/>
            </a:hlinkClick>
            <a:extLst>
              <a:ext uri="{FF2B5EF4-FFF2-40B4-BE49-F238E27FC236}">
                <a16:creationId xmlns:a16="http://schemas.microsoft.com/office/drawing/2014/main" id="{9E58CA6D-907E-44D6-A739-AAD0D3EE1154}"/>
              </a:ext>
            </a:extLst>
          </p:cNvPr>
          <p:cNvSpPr txBox="1"/>
          <p:nvPr/>
        </p:nvSpPr>
        <p:spPr>
          <a:xfrm>
            <a:off x="5486400" y="534619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Y</a:t>
            </a:r>
          </a:p>
        </p:txBody>
      </p:sp>
      <p:sp>
        <p:nvSpPr>
          <p:cNvPr id="32" name="TextBox 31">
            <a:hlinkClick r:id="" action="ppaction://noaction">
              <a:snd r:embed="rId29" name="Z.wav"/>
            </a:hlinkClick>
            <a:extLst>
              <a:ext uri="{FF2B5EF4-FFF2-40B4-BE49-F238E27FC236}">
                <a16:creationId xmlns:a16="http://schemas.microsoft.com/office/drawing/2014/main" id="{8079E2A2-4E13-4D41-B690-7FE6F71157D8}"/>
              </a:ext>
            </a:extLst>
          </p:cNvPr>
          <p:cNvSpPr txBox="1"/>
          <p:nvPr/>
        </p:nvSpPr>
        <p:spPr>
          <a:xfrm>
            <a:off x="7101840" y="534619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Z</a:t>
            </a:r>
          </a:p>
        </p:txBody>
      </p:sp>
      <p:sp>
        <p:nvSpPr>
          <p:cNvPr id="33" name="Title 32">
            <a:extLst>
              <a:ext uri="{FF2B5EF4-FFF2-40B4-BE49-F238E27FC236}">
                <a16:creationId xmlns:a16="http://schemas.microsoft.com/office/drawing/2014/main" id="{802EDADA-E25D-44A1-A886-660C05B1322F}"/>
              </a:ext>
            </a:extLst>
          </p:cNvPr>
          <p:cNvSpPr>
            <a:spLocks noGrp="1"/>
          </p:cNvSpPr>
          <p:nvPr>
            <p:ph type="title"/>
          </p:nvPr>
        </p:nvSpPr>
        <p:spPr>
          <a:xfrm>
            <a:off x="-12329160" y="2103437"/>
            <a:ext cx="2727960" cy="1325563"/>
          </a:xfrm>
        </p:spPr>
        <p:txBody>
          <a:bodyPr>
            <a:normAutofit/>
          </a:bodyPr>
          <a:lstStyle/>
          <a:p>
            <a:r>
              <a:rPr lang="en-GB" sz="100" dirty="0">
                <a:solidFill>
                  <a:schemeClr val="bg1"/>
                </a:solidFill>
              </a:rPr>
              <a:t>Alphabet 1</a:t>
            </a:r>
          </a:p>
        </p:txBody>
      </p:sp>
      <p:sp>
        <p:nvSpPr>
          <p:cNvPr id="2" name="TextBox 1"/>
          <p:cNvSpPr txBox="1"/>
          <p:nvPr/>
        </p:nvSpPr>
        <p:spPr>
          <a:xfrm>
            <a:off x="5486400" y="0"/>
            <a:ext cx="1447800"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Letras</a:t>
            </a:r>
          </a:p>
        </p:txBody>
      </p:sp>
    </p:spTree>
    <p:extLst>
      <p:ext uri="{BB962C8B-B14F-4D97-AF65-F5344CB8AC3E}">
        <p14:creationId xmlns:p14="http://schemas.microsoft.com/office/powerpoint/2010/main" val="81180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Group 173">
            <a:extLst>
              <a:ext uri="{FF2B5EF4-FFF2-40B4-BE49-F238E27FC236}">
                <a16:creationId xmlns:a16="http://schemas.microsoft.com/office/drawing/2014/main" id="{1150F075-335C-449C-B502-AC4C5BCD7CFA}"/>
              </a:ext>
            </a:extLst>
          </p:cNvPr>
          <p:cNvGraphicFramePr>
            <a:graphicFrameLocks noGrp="1"/>
          </p:cNvGraphicFramePr>
          <p:nvPr/>
        </p:nvGraphicFramePr>
        <p:xfrm>
          <a:off x="2235200" y="400050"/>
          <a:ext cx="7518400" cy="5791200"/>
        </p:xfrm>
        <a:graphic>
          <a:graphicData uri="http://schemas.openxmlformats.org/drawingml/2006/table">
            <a:tbl>
              <a:tblPr/>
              <a:tblGrid>
                <a:gridCol w="627063">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27063">
                  <a:extLst>
                    <a:ext uri="{9D8B030D-6E8A-4147-A177-3AD203B41FA5}">
                      <a16:colId xmlns:a16="http://schemas.microsoft.com/office/drawing/2014/main" val="20003"/>
                    </a:ext>
                  </a:extLst>
                </a:gridCol>
                <a:gridCol w="625475">
                  <a:extLst>
                    <a:ext uri="{9D8B030D-6E8A-4147-A177-3AD203B41FA5}">
                      <a16:colId xmlns:a16="http://schemas.microsoft.com/office/drawing/2014/main" val="20004"/>
                    </a:ext>
                  </a:extLst>
                </a:gridCol>
                <a:gridCol w="627062">
                  <a:extLst>
                    <a:ext uri="{9D8B030D-6E8A-4147-A177-3AD203B41FA5}">
                      <a16:colId xmlns:a16="http://schemas.microsoft.com/office/drawing/2014/main" val="20005"/>
                    </a:ext>
                  </a:extLst>
                </a:gridCol>
                <a:gridCol w="627063">
                  <a:extLst>
                    <a:ext uri="{9D8B030D-6E8A-4147-A177-3AD203B41FA5}">
                      <a16:colId xmlns:a16="http://schemas.microsoft.com/office/drawing/2014/main" val="20006"/>
                    </a:ext>
                  </a:extLst>
                </a:gridCol>
                <a:gridCol w="625475">
                  <a:extLst>
                    <a:ext uri="{9D8B030D-6E8A-4147-A177-3AD203B41FA5}">
                      <a16:colId xmlns:a16="http://schemas.microsoft.com/office/drawing/2014/main" val="20007"/>
                    </a:ext>
                  </a:extLst>
                </a:gridCol>
                <a:gridCol w="627062">
                  <a:extLst>
                    <a:ext uri="{9D8B030D-6E8A-4147-A177-3AD203B41FA5}">
                      <a16:colId xmlns:a16="http://schemas.microsoft.com/office/drawing/2014/main" val="20008"/>
                    </a:ext>
                  </a:extLst>
                </a:gridCol>
                <a:gridCol w="627063">
                  <a:extLst>
                    <a:ext uri="{9D8B030D-6E8A-4147-A177-3AD203B41FA5}">
                      <a16:colId xmlns:a16="http://schemas.microsoft.com/office/drawing/2014/main" val="20009"/>
                    </a:ext>
                  </a:extLst>
                </a:gridCol>
                <a:gridCol w="625475">
                  <a:extLst>
                    <a:ext uri="{9D8B030D-6E8A-4147-A177-3AD203B41FA5}">
                      <a16:colId xmlns:a16="http://schemas.microsoft.com/office/drawing/2014/main" val="20010"/>
                    </a:ext>
                  </a:extLst>
                </a:gridCol>
                <a:gridCol w="627062">
                  <a:extLst>
                    <a:ext uri="{9D8B030D-6E8A-4147-A177-3AD203B41FA5}">
                      <a16:colId xmlns:a16="http://schemas.microsoft.com/office/drawing/2014/main" val="20011"/>
                    </a:ext>
                  </a:extLst>
                </a:gridCol>
              </a:tblGrid>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 name="Title 1">
            <a:extLst>
              <a:ext uri="{FF2B5EF4-FFF2-40B4-BE49-F238E27FC236}">
                <a16:creationId xmlns:a16="http://schemas.microsoft.com/office/drawing/2014/main" id="{06532432-17A7-4A2B-8986-89EF6E4DD0F7}"/>
              </a:ext>
            </a:extLst>
          </p:cNvPr>
          <p:cNvSpPr>
            <a:spLocks noGrp="1"/>
          </p:cNvSpPr>
          <p:nvPr>
            <p:ph type="title"/>
          </p:nvPr>
        </p:nvSpPr>
        <p:spPr>
          <a:xfrm>
            <a:off x="-12877800" y="1471773"/>
            <a:ext cx="3924300" cy="1325563"/>
          </a:xfrm>
        </p:spPr>
        <p:txBody>
          <a:bodyPr>
            <a:normAutofit/>
          </a:bodyPr>
          <a:lstStyle/>
          <a:p>
            <a:r>
              <a:rPr lang="en-GB" sz="100" dirty="0">
                <a:solidFill>
                  <a:schemeClr val="bg1"/>
                </a:solidFill>
              </a:rPr>
              <a:t>Alphabet</a:t>
            </a:r>
            <a:r>
              <a:rPr lang="en-GB" sz="100" baseline="0" dirty="0">
                <a:solidFill>
                  <a:schemeClr val="bg1"/>
                </a:solidFill>
              </a:rPr>
              <a:t> 2</a:t>
            </a:r>
            <a:endParaRPr lang="en-GB" sz="100" dirty="0">
              <a:solidFill>
                <a:schemeClr val="bg1"/>
              </a:solidFill>
            </a:endParaRPr>
          </a:p>
        </p:txBody>
      </p:sp>
    </p:spTree>
    <p:extLst>
      <p:ext uri="{BB962C8B-B14F-4D97-AF65-F5344CB8AC3E}">
        <p14:creationId xmlns:p14="http://schemas.microsoft.com/office/powerpoint/2010/main" val="26488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694D5D43-B83E-4FB3-9B30-CB4EF2008CD3}"/>
              </a:ext>
            </a:extLst>
          </p:cNvPr>
          <p:cNvSpPr txBox="1">
            <a:spLocks noChangeArrowheads="1"/>
          </p:cNvSpPr>
          <p:nvPr/>
        </p:nvSpPr>
        <p:spPr bwMode="auto">
          <a:xfrm>
            <a:off x="1524000" y="5876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a:latin typeface="Century Gothic" panose="020B0502020202020204" pitchFamily="34" charset="0"/>
              </a:rPr>
              <a:t>Listen and write!</a:t>
            </a:r>
          </a:p>
        </p:txBody>
      </p:sp>
      <p:pic>
        <p:nvPicPr>
          <p:cNvPr id="4" name="Picture 3">
            <a:extLst>
              <a:ext uri="{FF2B5EF4-FFF2-40B4-BE49-F238E27FC236}">
                <a16:creationId xmlns:a16="http://schemas.microsoft.com/office/drawing/2014/main" id="{C4204465-6A7F-4298-A48C-DEB31E81CA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2349" y="939281"/>
            <a:ext cx="7338036" cy="4833952"/>
          </a:xfrm>
          <a:prstGeom prst="rect">
            <a:avLst/>
          </a:prstGeom>
        </p:spPr>
      </p:pic>
      <p:pic>
        <p:nvPicPr>
          <p:cNvPr id="5" name="Picture 4">
            <a:extLst>
              <a:ext uri="{FF2B5EF4-FFF2-40B4-BE49-F238E27FC236}">
                <a16:creationId xmlns:a16="http://schemas.microsoft.com/office/drawing/2014/main" id="{71FBCFA9-67DA-4E98-9042-D9947B2B801A}"/>
              </a:ext>
            </a:extLst>
          </p:cNvPr>
          <p:cNvPicPr>
            <a:picLocks noChangeAspect="1"/>
          </p:cNvPicPr>
          <p:nvPr/>
        </p:nvPicPr>
        <p:blipFill rotWithShape="1">
          <a:blip r:embed="rId4">
            <a:extLst>
              <a:ext uri="{28A0092B-C50C-407E-A947-70E740481C1C}">
                <a14:useLocalDpi xmlns:a14="http://schemas.microsoft.com/office/drawing/2010/main" val="0"/>
              </a:ext>
            </a:extLst>
          </a:blip>
          <a:srcRect l="25325"/>
          <a:stretch/>
        </p:blipFill>
        <p:spPr>
          <a:xfrm>
            <a:off x="67733" y="-97083"/>
            <a:ext cx="3095592" cy="2072729"/>
          </a:xfrm>
          <a:prstGeom prst="rect">
            <a:avLst/>
          </a:prstGeom>
        </p:spPr>
      </p:pic>
      <p:sp>
        <p:nvSpPr>
          <p:cNvPr id="6" name="Title 1">
            <a:extLst>
              <a:ext uri="{FF2B5EF4-FFF2-40B4-BE49-F238E27FC236}">
                <a16:creationId xmlns:a16="http://schemas.microsoft.com/office/drawing/2014/main" id="{4F988900-AFBD-436E-9F5D-5F8E903EDD47}"/>
              </a:ext>
            </a:extLst>
          </p:cNvPr>
          <p:cNvSpPr>
            <a:spLocks noGrp="1"/>
          </p:cNvSpPr>
          <p:nvPr>
            <p:ph type="title"/>
          </p:nvPr>
        </p:nvSpPr>
        <p:spPr>
          <a:xfrm>
            <a:off x="5058508" y="-138907"/>
            <a:ext cx="7133492" cy="1325563"/>
          </a:xfrm>
        </p:spPr>
        <p:txBody>
          <a:bodyPr>
            <a:normAutofit/>
          </a:bodyPr>
          <a:lstStyle/>
          <a:p>
            <a:pPr algn="r"/>
            <a:r>
              <a:rPr lang="en-GB" sz="5400" spc="300" dirty="0">
                <a:solidFill>
                  <a:srgbClr val="0000CC"/>
                </a:solidFill>
                <a:latin typeface="Gill Sans Ultra Bold" panose="020B0A02020104020203" pitchFamily="34" charset="0"/>
                <a:cs typeface="Aharoni" panose="020B0604020202020204" pitchFamily="2" charset="-79"/>
              </a:rPr>
              <a:t>SPELLING BEE</a:t>
            </a:r>
            <a:endParaRPr lang="en-US" sz="5400" dirty="0"/>
          </a:p>
        </p:txBody>
      </p:sp>
    </p:spTree>
    <p:extLst>
      <p:ext uri="{BB962C8B-B14F-4D97-AF65-F5344CB8AC3E}">
        <p14:creationId xmlns:p14="http://schemas.microsoft.com/office/powerpoint/2010/main" val="324545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pic>
        <p:nvPicPr>
          <p:cNvPr id="7176" name="Picture 8" descr="exit sig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185" y="1491356"/>
            <a:ext cx="2379427" cy="1213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pic>
        <p:nvPicPr>
          <p:cNvPr id="12" name="Picture 6" descr="list with a checkmark"/>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599527" y="4476363"/>
            <a:ext cx="1100616" cy="134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15" name="TextBox 14"/>
          <p:cNvSpPr txBox="1"/>
          <p:nvPr/>
        </p:nvSpPr>
        <p:spPr>
          <a:xfrm>
            <a:off x="4617082" y="5420306"/>
            <a:ext cx="30112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[then]</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pic>
        <p:nvPicPr>
          <p:cNvPr id="7170"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5062" y="1505350"/>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7174" name="Picture 6" descr="light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3097" y="4403114"/>
            <a:ext cx="1639916" cy="164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5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6"/>
                                        </p:tgtEl>
                                        <p:attrNameLst>
                                          <p:attrName>style.visibility</p:attrName>
                                        </p:attrNameLst>
                                      </p:cBhvr>
                                      <p:to>
                                        <p:strVal val="visible"/>
                                      </p:to>
                                    </p:set>
                                    <p:animEffect transition="in" filter="fade">
                                      <p:cBhvr>
                                        <p:cTn id="28" dur="500"/>
                                        <p:tgtEl>
                                          <p:spTgt spid="7176"/>
                                        </p:tgtEl>
                                      </p:cBhvr>
                                    </p:animEffect>
                                  </p:childTnLst>
                                  <p:subTnLst>
                                    <p:audio>
                                      <p:cMediaNode>
                                        <p:cTn display="0" masterRel="sameClick">
                                          <p:stCondLst>
                                            <p:cond evt="begin" delay="0">
                                              <p:tn val="26"/>
                                            </p:cond>
                                          </p:stCondLst>
                                          <p:endCondLst>
                                            <p:cond evt="onStopAudio" delay="0">
                                              <p:tgtEl>
                                                <p:sldTgt/>
                                              </p:tgtEl>
                                            </p:cond>
                                          </p:endCondLst>
                                        </p:cTn>
                                        <p:tgtEl>
                                          <p:sndTgt r:embed="rId5" name="sal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palab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subTnLst>
                                    <p:audio>
                                      <p:cMediaNode>
                                        <p:cTn display="0" masterRel="sameClick">
                                          <p:stCondLst>
                                            <p:cond evt="begin" delay="0">
                                              <p:tn val="36"/>
                                            </p:cond>
                                          </p:stCondLst>
                                          <p:endCondLst>
                                            <p:cond evt="onStopAudio" delay="0">
                                              <p:tgtEl>
                                                <p:sldTgt/>
                                              </p:tgtEl>
                                            </p:cond>
                                          </p:endCondLst>
                                        </p:cTn>
                                        <p:tgtEl>
                                          <p:sndTgt r:embed="rId6" name="palab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ist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list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ue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lue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luz.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subTnLst>
                                    <p:audio>
                                      <p:cMediaNode>
                                        <p:cTn display="0" masterRel="sameClick">
                                          <p:stCondLst>
                                            <p:cond evt="begin" delay="0">
                                              <p:tn val="66"/>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15"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47014A1F-AC7E-45FE-B662-8EA2CC1FAD65}"/>
              </a:ext>
            </a:extLst>
          </p:cNvPr>
          <p:cNvGraphicFramePr>
            <a:graphicFrameLocks/>
          </p:cNvGraphicFramePr>
          <p:nvPr>
            <p:extLst>
              <p:ext uri="{D42A27DB-BD31-4B8C-83A1-F6EECF244321}">
                <p14:modId xmlns:p14="http://schemas.microsoft.com/office/powerpoint/2010/main" val="2817340232"/>
              </p:ext>
            </p:extLst>
          </p:nvPr>
        </p:nvGraphicFramePr>
        <p:xfrm>
          <a:off x="927282" y="357165"/>
          <a:ext cx="6654618" cy="5629275"/>
        </p:xfrm>
        <a:graphic>
          <a:graphicData uri="http://schemas.openxmlformats.org/drawingml/2006/table">
            <a:tbl>
              <a:tblPr>
                <a:tableStyleId>{5C22544A-7EE6-4342-B048-85BDC9FD1C3A}</a:tableStyleId>
              </a:tblPr>
              <a:tblGrid>
                <a:gridCol w="1949268">
                  <a:extLst>
                    <a:ext uri="{9D8B030D-6E8A-4147-A177-3AD203B41FA5}">
                      <a16:colId xmlns:a16="http://schemas.microsoft.com/office/drawing/2014/main" val="20000"/>
                    </a:ext>
                  </a:extLst>
                </a:gridCol>
                <a:gridCol w="4705350">
                  <a:extLst>
                    <a:ext uri="{9D8B030D-6E8A-4147-A177-3AD203B41FA5}">
                      <a16:colId xmlns:a16="http://schemas.microsoft.com/office/drawing/2014/main" val="20001"/>
                    </a:ext>
                  </a:extLst>
                </a:gridCol>
              </a:tblGrid>
              <a:tr h="332502">
                <a:tc>
                  <a:txBody>
                    <a:bodyPr/>
                    <a:lstStyle/>
                    <a:p>
                      <a:pPr algn="l" fontAlgn="b"/>
                      <a:r>
                        <a:rPr lang="en-GB" sz="2400" b="1" u="none" strike="noStrike" dirty="0" err="1">
                          <a:solidFill>
                            <a:schemeClr val="tx1"/>
                          </a:solidFill>
                          <a:effectLst/>
                          <a:latin typeface="Century Gothic" panose="020B0502020202020204" pitchFamily="34" charset="0"/>
                        </a:rPr>
                        <a:t>estar</a:t>
                      </a:r>
                      <a:endParaRPr lang="en-GB" sz="2400" b="1"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u="none" strike="noStrike" dirty="0">
                          <a:solidFill>
                            <a:schemeClr val="tx1"/>
                          </a:solidFill>
                          <a:effectLst/>
                          <a:latin typeface="Century Gothic" panose="020B0502020202020204" pitchFamily="34" charset="0"/>
                        </a:rPr>
                        <a:t>to be | being [location /state]</a:t>
                      </a:r>
                      <a:endParaRPr lang="en-GB" sz="2400" b="0"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0"/>
                  </a:ext>
                </a:extLst>
              </a:tr>
              <a:tr h="332502">
                <a:tc>
                  <a:txBody>
                    <a:bodyPr/>
                    <a:lstStyle/>
                    <a:p>
                      <a:pPr algn="l" fontAlgn="b"/>
                      <a:r>
                        <a:rPr lang="en-GB" sz="2400" b="1" u="none" strike="noStrike" dirty="0" err="1">
                          <a:solidFill>
                            <a:schemeClr val="tx1"/>
                          </a:solidFill>
                          <a:effectLst/>
                          <a:latin typeface="Century Gothic" panose="020B0502020202020204" pitchFamily="34" charset="0"/>
                        </a:rPr>
                        <a:t>está</a:t>
                      </a:r>
                      <a:endParaRPr lang="en-GB" sz="2400" b="1"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u="none" strike="noStrike" dirty="0">
                          <a:solidFill>
                            <a:schemeClr val="tx1"/>
                          </a:solidFill>
                          <a:effectLst/>
                          <a:latin typeface="Century Gothic" panose="020B0502020202020204" pitchFamily="34" charset="0"/>
                        </a:rPr>
                        <a:t>is [location / state]</a:t>
                      </a:r>
                      <a:endParaRPr lang="en-GB" sz="2400" b="0"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1"/>
                  </a:ext>
                </a:extLst>
              </a:tr>
              <a:tr h="3325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400" b="1" u="none" strike="noStrike" dirty="0">
                          <a:solidFill>
                            <a:schemeClr val="tx1"/>
                          </a:solidFill>
                          <a:effectLst/>
                          <a:latin typeface="Century Gothic" panose="020B0502020202020204" pitchFamily="34" charset="0"/>
                        </a:rPr>
                        <a:t>¿</a:t>
                      </a:r>
                      <a:r>
                        <a:rPr lang="en-GB" sz="2400" b="1" u="none" strike="noStrike" dirty="0" err="1">
                          <a:solidFill>
                            <a:schemeClr val="tx1"/>
                          </a:solidFill>
                          <a:effectLst/>
                          <a:latin typeface="Century Gothic" panose="020B0502020202020204" pitchFamily="34" charset="0"/>
                        </a:rPr>
                        <a:t>dónde</a:t>
                      </a:r>
                      <a:r>
                        <a:rPr lang="en-GB" sz="2400" b="1" u="none" strike="noStrike" dirty="0">
                          <a:solidFill>
                            <a:schemeClr val="tx1"/>
                          </a:solidFill>
                          <a:effectLst/>
                          <a:latin typeface="Century Gothic" panose="020B0502020202020204" pitchFamily="34" charset="0"/>
                        </a:rPr>
                        <a:t>?</a:t>
                      </a:r>
                      <a:endParaRPr lang="en-GB" sz="2400" b="1"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where?</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2"/>
                  </a:ext>
                </a:extLst>
              </a:tr>
              <a:tr h="332502">
                <a:tc>
                  <a:txBody>
                    <a:bodyPr/>
                    <a:lstStyle/>
                    <a:p>
                      <a:pPr algn="l" fontAlgn="b"/>
                      <a:r>
                        <a:rPr lang="en-GB" sz="2400" b="1" i="0" u="none" strike="noStrike" dirty="0" err="1">
                          <a:solidFill>
                            <a:schemeClr val="tx1"/>
                          </a:solidFill>
                          <a:effectLst/>
                          <a:latin typeface="Century Gothic" panose="020B0502020202020204" pitchFamily="34" charset="0"/>
                        </a:rPr>
                        <a:t>en</a:t>
                      </a:r>
                      <a:endParaRPr lang="en-GB" sz="2400" b="1"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in, on</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3"/>
                  </a:ext>
                </a:extLst>
              </a:tr>
              <a:tr h="332502">
                <a:tc>
                  <a:txBody>
                    <a:bodyPr/>
                    <a:lstStyle/>
                    <a:p>
                      <a:pPr algn="l" fontAlgn="b"/>
                      <a:r>
                        <a:rPr lang="en-GB" sz="2400" b="1" i="0" u="none" strike="noStrike" dirty="0" err="1">
                          <a:solidFill>
                            <a:schemeClr val="tx1"/>
                          </a:solidFill>
                          <a:effectLst/>
                          <a:latin typeface="Century Gothic" panose="020B0502020202020204" pitchFamily="34" charset="0"/>
                        </a:rPr>
                        <a:t>estoy</a:t>
                      </a:r>
                      <a:endParaRPr lang="en-GB" sz="2400" b="1"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I am</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4"/>
                  </a:ext>
                </a:extLst>
              </a:tr>
              <a:tr h="332502">
                <a:tc>
                  <a:txBody>
                    <a:bodyPr/>
                    <a:lstStyle/>
                    <a:p>
                      <a:pPr algn="l" fontAlgn="b"/>
                      <a:r>
                        <a:rPr lang="en-GB" sz="2400" b="1" i="0" u="none" strike="noStrike" dirty="0" err="1">
                          <a:solidFill>
                            <a:schemeClr val="tx1"/>
                          </a:solidFill>
                          <a:effectLst/>
                          <a:latin typeface="Century Gothic" panose="020B0502020202020204" pitchFamily="34" charset="0"/>
                        </a:rPr>
                        <a:t>yo</a:t>
                      </a:r>
                      <a:endParaRPr lang="en-GB" sz="2400" b="1" i="0" u="none" strike="noStrike" dirty="0">
                        <a:solidFill>
                          <a:schemeClr val="tx1"/>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I</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5"/>
                  </a:ext>
                </a:extLst>
              </a:tr>
              <a:tr h="332502">
                <a:tc>
                  <a:txBody>
                    <a:bodyPr/>
                    <a:lstStyle/>
                    <a:p>
                      <a:pPr algn="l" fontAlgn="b"/>
                      <a:r>
                        <a:rPr lang="en-GB" sz="2400" b="1" i="0" u="none" strike="noStrike" dirty="0">
                          <a:solidFill>
                            <a:schemeClr val="tx1"/>
                          </a:solidFill>
                          <a:effectLst/>
                          <a:latin typeface="Century Gothic" panose="020B0502020202020204" pitchFamily="34" charset="0"/>
                        </a:rPr>
                        <a:t>¿</a:t>
                      </a:r>
                      <a:r>
                        <a:rPr lang="en-GB" sz="2400" b="1" i="0" u="none" strike="noStrike" dirty="0" err="1">
                          <a:solidFill>
                            <a:schemeClr val="tx1"/>
                          </a:solidFill>
                          <a:effectLst/>
                          <a:latin typeface="Century Gothic" panose="020B0502020202020204" pitchFamily="34" charset="0"/>
                        </a:rPr>
                        <a:t>cómo</a:t>
                      </a:r>
                      <a:r>
                        <a:rPr lang="en-GB" sz="2400" b="1" i="0" u="none" strike="noStrike" dirty="0">
                          <a:solidFill>
                            <a:schemeClr val="tx1"/>
                          </a:solidFill>
                          <a:effectLst/>
                          <a:latin typeface="Century Gothic" panose="020B0502020202020204" pitchFamily="34" charset="0"/>
                        </a:rPr>
                        <a:t>?</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how?</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6"/>
                  </a:ext>
                </a:extLst>
              </a:tr>
              <a:tr h="332502">
                <a:tc>
                  <a:txBody>
                    <a:bodyPr/>
                    <a:lstStyle/>
                    <a:p>
                      <a:pPr algn="l" fontAlgn="b"/>
                      <a:r>
                        <a:rPr lang="en-GB" sz="2400" b="1" i="0" u="none" strike="noStrike">
                          <a:solidFill>
                            <a:schemeClr val="tx1"/>
                          </a:solidFill>
                          <a:effectLst/>
                          <a:latin typeface="Century Gothic" panose="020B0502020202020204" pitchFamily="34" charset="0"/>
                        </a:rPr>
                        <a:t>hoy</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today</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7"/>
                  </a:ext>
                </a:extLst>
              </a:tr>
              <a:tr h="332502">
                <a:tc>
                  <a:txBody>
                    <a:bodyPr/>
                    <a:lstStyle/>
                    <a:p>
                      <a:pPr algn="l" fontAlgn="b"/>
                      <a:r>
                        <a:rPr lang="en-GB" sz="2400" b="1" i="0" u="none" strike="noStrike">
                          <a:solidFill>
                            <a:schemeClr val="tx1"/>
                          </a:solidFill>
                          <a:effectLst/>
                          <a:latin typeface="Century Gothic" panose="020B0502020202020204" pitchFamily="34" charset="0"/>
                        </a:rPr>
                        <a:t>nervioso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nervous</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8"/>
                  </a:ext>
                </a:extLst>
              </a:tr>
              <a:tr h="332502">
                <a:tc>
                  <a:txBody>
                    <a:bodyPr/>
                    <a:lstStyle/>
                    <a:p>
                      <a:pPr algn="l" fontAlgn="b"/>
                      <a:r>
                        <a:rPr lang="en-GB" sz="2400" b="1" i="0" u="none" strike="noStrike">
                          <a:solidFill>
                            <a:schemeClr val="tx1"/>
                          </a:solidFill>
                          <a:effectLst/>
                          <a:latin typeface="Century Gothic" panose="020B0502020202020204" pitchFamily="34" charset="0"/>
                        </a:rPr>
                        <a:t>tranquilo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calm</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9"/>
                  </a:ext>
                </a:extLst>
              </a:tr>
              <a:tr h="332502">
                <a:tc>
                  <a:txBody>
                    <a:bodyPr/>
                    <a:lstStyle/>
                    <a:p>
                      <a:pPr algn="l" fontAlgn="b"/>
                      <a:r>
                        <a:rPr lang="en-GB" sz="2400" b="1" i="0" u="none" strike="noStrike">
                          <a:solidFill>
                            <a:schemeClr val="tx1"/>
                          </a:solidFill>
                          <a:effectLst/>
                          <a:latin typeface="Century Gothic" panose="020B0502020202020204" pitchFamily="34" charset="0"/>
                        </a:rPr>
                        <a:t>serio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serious</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0"/>
                  </a:ext>
                </a:extLst>
              </a:tr>
              <a:tr h="332502">
                <a:tc>
                  <a:txBody>
                    <a:bodyPr/>
                    <a:lstStyle/>
                    <a:p>
                      <a:pPr algn="l" fontAlgn="b"/>
                      <a:r>
                        <a:rPr lang="en-GB" sz="2400" b="1" i="0" u="none" strike="noStrike">
                          <a:solidFill>
                            <a:schemeClr val="tx1"/>
                          </a:solidFill>
                          <a:effectLst/>
                          <a:latin typeface="Century Gothic" panose="020B0502020202020204" pitchFamily="34" charset="0"/>
                        </a:rPr>
                        <a:t>raro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strange</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1"/>
                  </a:ext>
                </a:extLst>
              </a:tr>
              <a:tr h="332502">
                <a:tc>
                  <a:txBody>
                    <a:bodyPr/>
                    <a:lstStyle/>
                    <a:p>
                      <a:pPr algn="l" fontAlgn="b"/>
                      <a:r>
                        <a:rPr lang="en-GB" sz="2400" b="1" i="0" u="none" strike="noStrike">
                          <a:solidFill>
                            <a:schemeClr val="tx1"/>
                          </a:solidFill>
                          <a:effectLst/>
                          <a:latin typeface="Century Gothic" panose="020B0502020202020204" pitchFamily="34" charset="0"/>
                        </a:rPr>
                        <a:t>tonto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silly</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2"/>
                  </a:ext>
                </a:extLst>
              </a:tr>
              <a:tr h="332502">
                <a:tc>
                  <a:txBody>
                    <a:bodyPr/>
                    <a:lstStyle/>
                    <a:p>
                      <a:pPr algn="l" fontAlgn="b"/>
                      <a:r>
                        <a:rPr lang="en-GB" sz="2400" b="1" i="0" u="none" strike="noStrike">
                          <a:solidFill>
                            <a:schemeClr val="tx1"/>
                          </a:solidFill>
                          <a:effectLst/>
                          <a:latin typeface="Century Gothic" panose="020B0502020202020204" pitchFamily="34" charset="0"/>
                        </a:rPr>
                        <a:t>blanco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white</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3"/>
                  </a:ext>
                </a:extLst>
              </a:tr>
              <a:tr h="332502">
                <a:tc>
                  <a:txBody>
                    <a:bodyPr/>
                    <a:lstStyle/>
                    <a:p>
                      <a:pPr algn="l" fontAlgn="b"/>
                      <a:r>
                        <a:rPr lang="en-GB" sz="2400" b="1" i="0" u="none" strike="noStrike">
                          <a:solidFill>
                            <a:schemeClr val="tx1"/>
                          </a:solidFill>
                          <a:effectLst/>
                          <a:latin typeface="Century Gothic" panose="020B0502020202020204" pitchFamily="34" charset="0"/>
                        </a:rPr>
                        <a:t>muy</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tx1"/>
                          </a:solidFill>
                          <a:effectLst/>
                          <a:latin typeface="Century Gothic" panose="020B0502020202020204" pitchFamily="34" charset="0"/>
                        </a:rPr>
                        <a:t>very</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4"/>
                  </a:ext>
                </a:extLst>
              </a:tr>
            </a:tbl>
          </a:graphicData>
        </a:graphic>
      </p:graphicFrame>
      <p:pic>
        <p:nvPicPr>
          <p:cNvPr id="4" name="Picture 7">
            <a:extLst>
              <a:ext uri="{FF2B5EF4-FFF2-40B4-BE49-F238E27FC236}">
                <a16:creationId xmlns:a16="http://schemas.microsoft.com/office/drawing/2014/main" id="{BA48C87E-938B-488F-B057-00FD6AE3735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068188" y="143057"/>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0E05C9F-588D-41BC-8F06-428CA98DE151}"/>
              </a:ext>
            </a:extLst>
          </p:cNvPr>
          <p:cNvPicPr>
            <a:picLocks noChangeAspect="1"/>
          </p:cNvPicPr>
          <p:nvPr/>
        </p:nvPicPr>
        <p:blipFill rotWithShape="1">
          <a:blip r:embed="rId5">
            <a:extLst>
              <a:ext uri="{28A0092B-C50C-407E-A947-70E740481C1C}">
                <a14:useLocalDpi xmlns:a14="http://schemas.microsoft.com/office/drawing/2010/main" val="0"/>
              </a:ext>
            </a:extLst>
          </a:blip>
          <a:srcRect l="25325"/>
          <a:stretch/>
        </p:blipFill>
        <p:spPr>
          <a:xfrm>
            <a:off x="9149473" y="815127"/>
            <a:ext cx="3399633" cy="2276307"/>
          </a:xfrm>
          <a:prstGeom prst="rect">
            <a:avLst/>
          </a:prstGeom>
        </p:spPr>
      </p:pic>
      <p:sp>
        <p:nvSpPr>
          <p:cNvPr id="6" name="Title 5">
            <a:extLst>
              <a:ext uri="{FF2B5EF4-FFF2-40B4-BE49-F238E27FC236}">
                <a16:creationId xmlns:a16="http://schemas.microsoft.com/office/drawing/2014/main" id="{8AE4BDEB-7994-4C9F-875A-B366A60E8128}"/>
              </a:ext>
            </a:extLst>
          </p:cNvPr>
          <p:cNvSpPr>
            <a:spLocks noGrp="1"/>
          </p:cNvSpPr>
          <p:nvPr>
            <p:ph type="title"/>
          </p:nvPr>
        </p:nvSpPr>
        <p:spPr>
          <a:xfrm>
            <a:off x="-10770808" y="815127"/>
            <a:ext cx="4560562" cy="1325563"/>
          </a:xfrm>
        </p:spPr>
        <p:txBody>
          <a:bodyPr>
            <a:normAutofit/>
          </a:bodyPr>
          <a:lstStyle/>
          <a:p>
            <a:r>
              <a:rPr lang="en-GB" sz="100" dirty="0">
                <a:solidFill>
                  <a:schemeClr val="bg1"/>
                </a:solidFill>
              </a:rPr>
              <a:t>Spelling Bee</a:t>
            </a:r>
            <a:r>
              <a:rPr lang="en-GB" sz="100" baseline="0" dirty="0">
                <a:solidFill>
                  <a:schemeClr val="bg1"/>
                </a:solidFill>
              </a:rPr>
              <a:t> 2</a:t>
            </a:r>
            <a:endParaRPr lang="en-GB" sz="100" dirty="0">
              <a:solidFill>
                <a:schemeClr val="bg1"/>
              </a:solidFill>
            </a:endParaRPr>
          </a:p>
        </p:txBody>
      </p:sp>
    </p:spTree>
    <p:extLst>
      <p:ext uri="{BB962C8B-B14F-4D97-AF65-F5344CB8AC3E}">
        <p14:creationId xmlns:p14="http://schemas.microsoft.com/office/powerpoint/2010/main" val="964899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0349C3-B718-4898-AD1C-2FBCEBDB721A}"/>
              </a:ext>
            </a:extLst>
          </p:cNvPr>
          <p:cNvGraphicFramePr>
            <a:graphicFrameLocks noGrp="1"/>
          </p:cNvGraphicFramePr>
          <p:nvPr>
            <p:extLst>
              <p:ext uri="{D42A27DB-BD31-4B8C-83A1-F6EECF244321}">
                <p14:modId xmlns:p14="http://schemas.microsoft.com/office/powerpoint/2010/main" val="3129061197"/>
              </p:ext>
            </p:extLst>
          </p:nvPr>
        </p:nvGraphicFramePr>
        <p:xfrm>
          <a:off x="3224463" y="205757"/>
          <a:ext cx="6464859" cy="6023282"/>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val="20000"/>
                    </a:ext>
                  </a:extLst>
                </a:gridCol>
                <a:gridCol w="2793126">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English meaning</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tienes</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you have (singular)</a:t>
                      </a:r>
                    </a:p>
                  </a:txBody>
                  <a:tcPr marL="0" marR="0" marT="0" marB="0" anchor="ct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tiene</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s/he has, it has</a:t>
                      </a:r>
                    </a:p>
                  </a:txBody>
                  <a:tcPr marL="0" marR="0" marT="0" marB="0" anchor="ct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tener</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to have, having</a:t>
                      </a:r>
                    </a:p>
                  </a:txBody>
                  <a:tcPr marL="0" marR="0" marT="0" marB="0" anchor="ct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tengo</a:t>
                      </a:r>
                    </a:p>
                  </a:txBody>
                  <a:tcPr marL="0" marR="0" marT="0" marB="0" anchor="ctr"/>
                </a:tc>
                <a:tc>
                  <a:txBody>
                    <a:bodyPr/>
                    <a:lstStyle/>
                    <a:p>
                      <a:pPr algn="l" fontAlgn="b"/>
                      <a:r>
                        <a:rPr lang="en-GB" sz="2000" b="0" i="0" u="none" strike="noStrike" dirty="0" err="1">
                          <a:solidFill>
                            <a:schemeClr val="tx1"/>
                          </a:solidFill>
                          <a:effectLst/>
                          <a:latin typeface="Century Gothic" panose="020B0502020202020204" pitchFamily="34" charset="0"/>
                        </a:rPr>
                        <a:t>i</a:t>
                      </a:r>
                      <a:r>
                        <a:rPr lang="en-GB" sz="2000" b="0" i="0" u="none" strike="noStrike" dirty="0">
                          <a:solidFill>
                            <a:schemeClr val="tx1"/>
                          </a:solidFill>
                          <a:effectLst/>
                          <a:latin typeface="Century Gothic" panose="020B0502020202020204" pitchFamily="34" charset="0"/>
                        </a:rPr>
                        <a:t> have</a:t>
                      </a:r>
                    </a:p>
                  </a:txBody>
                  <a:tcPr marL="0" marR="0" marT="0" marB="0" anchor="ct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a:t>
                      </a:r>
                      <a:r>
                        <a:rPr lang="en-GB" sz="2000" b="0" i="0" u="none" strike="noStrike" dirty="0" err="1">
                          <a:solidFill>
                            <a:schemeClr val="tx1"/>
                          </a:solidFill>
                          <a:effectLst/>
                          <a:latin typeface="Century Gothic" panose="020B0502020202020204" pitchFamily="34" charset="0"/>
                        </a:rPr>
                        <a:t>qué</a:t>
                      </a:r>
                      <a:r>
                        <a:rPr lang="en-GB" sz="2000" b="0" i="0" u="none" strike="noStrike" dirty="0">
                          <a:solidFill>
                            <a:schemeClr val="tx1"/>
                          </a:solidFill>
                          <a:effectLst/>
                          <a:latin typeface="Century Gothic" panose="020B0502020202020204" pitchFamily="34" charset="0"/>
                        </a:rPr>
                        <a:t>?</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what?</a:t>
                      </a:r>
                    </a:p>
                  </a:txBody>
                  <a:tcPr marL="0" marR="0" marT="0" marB="0" anchor="ctr"/>
                </a:tc>
                <a:extLst>
                  <a:ext uri="{0D108BD9-81ED-4DB2-BD59-A6C34878D82A}">
                    <a16:rowId xmlns:a16="http://schemas.microsoft.com/office/drawing/2014/main" val="10004"/>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(masculine)</a:t>
                      </a:r>
                    </a:p>
                  </a:txBody>
                  <a:tcPr marL="0" marR="0" marT="0" marB="0" anchor="ct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(feminine)</a:t>
                      </a:r>
                    </a:p>
                  </a:txBody>
                  <a:tcPr marL="0" marR="0" marT="0" marB="0" anchor="ctr"/>
                </a:tc>
                <a:extLst>
                  <a:ext uri="{0D108BD9-81ED-4DB2-BD59-A6C34878D82A}">
                    <a16:rowId xmlns:a16="http://schemas.microsoft.com/office/drawing/2014/main" val="3853245747"/>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 </a:t>
                      </a:r>
                      <a:r>
                        <a:rPr lang="en-GB" sz="2000" b="0" i="0" u="none" strike="noStrike" dirty="0" err="1">
                          <a:solidFill>
                            <a:schemeClr val="tx1"/>
                          </a:solidFill>
                          <a:effectLst/>
                          <a:latin typeface="Century Gothic" panose="020B0502020202020204" pitchFamily="34" charset="0"/>
                        </a:rPr>
                        <a:t>moneda</a:t>
                      </a:r>
                      <a:endParaRPr lang="en-GB" sz="2000" b="0" i="0" u="none" strike="noStrike" dirty="0">
                        <a:solidFill>
                          <a:schemeClr val="tx1"/>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coin</a:t>
                      </a:r>
                    </a:p>
                  </a:txBody>
                  <a:tcPr marL="0" marR="0" marT="0" marB="0" anchor="ct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 </a:t>
                      </a:r>
                      <a:r>
                        <a:rPr lang="en-GB" sz="2000" b="0" i="0" u="none" strike="noStrike" dirty="0" err="1">
                          <a:solidFill>
                            <a:schemeClr val="tx1"/>
                          </a:solidFill>
                          <a:effectLst/>
                          <a:latin typeface="Century Gothic" panose="020B0502020202020204" pitchFamily="34" charset="0"/>
                        </a:rPr>
                        <a:t>cama</a:t>
                      </a:r>
                      <a:endParaRPr lang="en-GB" sz="2000" b="0" i="0" u="none" strike="noStrike" dirty="0">
                        <a:solidFill>
                          <a:schemeClr val="tx1"/>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bed</a:t>
                      </a:r>
                    </a:p>
                  </a:txBody>
                  <a:tcPr marL="0" marR="0" marT="0" marB="0" anchor="ct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 casa</a:t>
                      </a: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house</a:t>
                      </a:r>
                    </a:p>
                  </a:txBody>
                  <a:tcPr marL="0" marR="0" marT="0" marB="0" anchor="ctr"/>
                </a:tc>
                <a:extLst>
                  <a:ext uri="{0D108BD9-81ED-4DB2-BD59-A6C34878D82A}">
                    <a16:rowId xmlns:a16="http://schemas.microsoft.com/office/drawing/2014/main" val="10009"/>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 </a:t>
                      </a:r>
                      <a:r>
                        <a:rPr lang="en-GB" sz="2000" b="0" i="0" u="none" strike="noStrike" dirty="0" err="1">
                          <a:solidFill>
                            <a:schemeClr val="tx1"/>
                          </a:solidFill>
                          <a:effectLst/>
                          <a:latin typeface="Century Gothic" panose="020B0502020202020204" pitchFamily="34" charset="0"/>
                        </a:rPr>
                        <a:t>cámara</a:t>
                      </a:r>
                      <a:endParaRPr lang="en-GB" sz="2000" b="0" i="0" u="none" strike="noStrike" dirty="0">
                        <a:solidFill>
                          <a:schemeClr val="tx1"/>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camera</a:t>
                      </a:r>
                    </a:p>
                  </a:txBody>
                  <a:tcPr marL="0" marR="0" marT="0" marB="0" anchor="ctr"/>
                </a:tc>
                <a:extLst>
                  <a:ext uri="{0D108BD9-81ED-4DB2-BD59-A6C34878D82A}">
                    <a16:rowId xmlns:a16="http://schemas.microsoft.com/office/drawing/2014/main" val="10010"/>
                  </a:ext>
                </a:extLst>
              </a:tr>
              <a:tr h="41179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una </a:t>
                      </a:r>
                      <a:r>
                        <a:rPr lang="en-GB" sz="2000" b="0" i="0" u="none" strike="noStrike" dirty="0" err="1">
                          <a:solidFill>
                            <a:schemeClr val="tx1"/>
                          </a:solidFill>
                          <a:effectLst/>
                          <a:latin typeface="Century Gothic" panose="020B0502020202020204" pitchFamily="34" charset="0"/>
                        </a:rPr>
                        <a:t>bicicleta</a:t>
                      </a:r>
                      <a:endParaRPr lang="en-GB" sz="2000" b="0" i="0" u="none" strike="noStrike" dirty="0">
                        <a:solidFill>
                          <a:schemeClr val="tx1"/>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bicycle</a:t>
                      </a:r>
                    </a:p>
                  </a:txBody>
                  <a:tcPr marL="0" marR="0" marT="0" marB="0" anchor="ctr"/>
                </a:tc>
                <a:extLst>
                  <a:ext uri="{0D108BD9-81ED-4DB2-BD59-A6C34878D82A}">
                    <a16:rowId xmlns:a16="http://schemas.microsoft.com/office/drawing/2014/main" val="10011"/>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13</a:t>
                      </a:r>
                    </a:p>
                  </a:txBody>
                  <a:tcPr marL="68580" marR="68580" marT="0" marB="0" anchor="ctr">
                    <a:solidFill>
                      <a:schemeClr val="bg1"/>
                    </a:solidFill>
                  </a:tcPr>
                </a:tc>
                <a:tc>
                  <a:txBody>
                    <a:bodyPr/>
                    <a:lstStyle/>
                    <a:p>
                      <a:pPr algn="l" fontAlgn="b"/>
                      <a:r>
                        <a:rPr lang="en-GB" sz="2000" b="0" i="0" u="none" strike="noStrike" dirty="0">
                          <a:solidFill>
                            <a:schemeClr val="tx1"/>
                          </a:solidFill>
                          <a:effectLst/>
                          <a:latin typeface="Century Gothic" panose="020B0502020202020204" pitchFamily="34" charset="0"/>
                        </a:rPr>
                        <a:t>un </a:t>
                      </a:r>
                      <a:r>
                        <a:rPr lang="en-GB" sz="2000" b="0" i="0" u="none" strike="noStrike" dirty="0" err="1">
                          <a:solidFill>
                            <a:schemeClr val="tx1"/>
                          </a:solidFill>
                          <a:effectLst/>
                          <a:latin typeface="Century Gothic" panose="020B0502020202020204" pitchFamily="34" charset="0"/>
                        </a:rPr>
                        <a:t>libro</a:t>
                      </a:r>
                      <a:endParaRPr lang="en-GB" sz="2000" b="0" i="0" u="none" strike="noStrike" dirty="0">
                        <a:solidFill>
                          <a:schemeClr val="tx1"/>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tx1"/>
                          </a:solidFill>
                          <a:effectLst/>
                          <a:latin typeface="Century Gothic" panose="020B0502020202020204" pitchFamily="34" charset="0"/>
                        </a:rPr>
                        <a:t>a book</a:t>
                      </a:r>
                    </a:p>
                  </a:txBody>
                  <a:tcPr marL="0" marR="0" marT="0" marB="0" anchor="ctr"/>
                </a:tc>
                <a:extLst>
                  <a:ext uri="{0D108BD9-81ED-4DB2-BD59-A6C34878D82A}">
                    <a16:rowId xmlns:a16="http://schemas.microsoft.com/office/drawing/2014/main" val="10012"/>
                  </a:ext>
                </a:extLst>
              </a:tr>
            </a:tbl>
          </a:graphicData>
        </a:graphic>
      </p:graphicFrame>
      <p:sp>
        <p:nvSpPr>
          <p:cNvPr id="5" name="Title 4">
            <a:extLst>
              <a:ext uri="{FF2B5EF4-FFF2-40B4-BE49-F238E27FC236}">
                <a16:creationId xmlns:a16="http://schemas.microsoft.com/office/drawing/2014/main" id="{0211092A-56AD-452D-97E7-A82CEDFF780A}"/>
              </a:ext>
            </a:extLst>
          </p:cNvPr>
          <p:cNvSpPr>
            <a:spLocks noGrp="1"/>
          </p:cNvSpPr>
          <p:nvPr>
            <p:ph type="title"/>
          </p:nvPr>
        </p:nvSpPr>
        <p:spPr>
          <a:xfrm>
            <a:off x="4650783" y="255172"/>
            <a:ext cx="928607" cy="373789"/>
          </a:xfrm>
        </p:spPr>
        <p:txBody>
          <a:bodyPr/>
          <a:lstStyle/>
          <a:p>
            <a:r>
              <a:rPr lang="en-GB" sz="2000" b="1" kern="1200" dirty="0">
                <a:solidFill>
                  <a:srgbClr val="02456F"/>
                </a:solidFill>
                <a:effectLst/>
                <a:latin typeface="Century Gothic" panose="020B0502020202020204" pitchFamily="34" charset="0"/>
                <a:ea typeface="+mn-ea"/>
                <a:cs typeface="+mn-cs"/>
              </a:rPr>
              <a:t>Word</a:t>
            </a:r>
            <a:endParaRPr lang="en-GB" dirty="0"/>
          </a:p>
        </p:txBody>
      </p:sp>
    </p:spTree>
    <p:extLst>
      <p:ext uri="{BB962C8B-B14F-4D97-AF65-F5344CB8AC3E}">
        <p14:creationId xmlns:p14="http://schemas.microsoft.com/office/powerpoint/2010/main" val="823341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514600" cy="695780"/>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373936"/>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a:t>
            </a:r>
            <a:r>
              <a:rPr lang="en-GB" sz="2400" dirty="0">
                <a:latin typeface="Century Gothic" panose="020B0502020202020204" pitchFamily="34" charset="0"/>
              </a:rPr>
              <a:t>Term 1.1 Week 2</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p:cNvSpPr txBox="1"/>
          <p:nvPr/>
        </p:nvSpPr>
        <p:spPr>
          <a:xfrm>
            <a:off x="175149" y="319258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696FC563-FE8E-4D88-BD69-F3C52D092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spTree>
    <p:extLst>
      <p:ext uri="{BB962C8B-B14F-4D97-AF65-F5344CB8AC3E}">
        <p14:creationId xmlns:p14="http://schemas.microsoft.com/office/powerpoint/2010/main" val="191251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palabr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list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lue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7D6C-7C72-FD42-972F-6FDDF9469EBB}"/>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12" name="Picture 4" descr="open book">
            <a:extLst>
              <a:ext uri="{FF2B5EF4-FFF2-40B4-BE49-F238E27FC236}">
                <a16:creationId xmlns:a16="http://schemas.microsoft.com/office/drawing/2014/main" id="{8050B542-BCDC-074C-A344-CEFABC293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58304"/>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endParaRPr lang="en-GB" dirty="0"/>
          </a:p>
        </p:txBody>
      </p:sp>
      <p:pic>
        <p:nvPicPr>
          <p:cNvPr id="3" name="Picture 2" descr="man on a phone"/>
          <p:cNvPicPr>
            <a:picLocks noChangeAspect="1"/>
          </p:cNvPicPr>
          <p:nvPr/>
        </p:nvPicPr>
        <p:blipFill rotWithShape="1">
          <a:blip r:embed="rId5">
            <a:extLst>
              <a:ext uri="{28A0092B-C50C-407E-A947-70E740481C1C}">
                <a14:useLocalDpi xmlns:a14="http://schemas.microsoft.com/office/drawing/2010/main" val="0"/>
              </a:ext>
            </a:extLst>
          </a:blip>
          <a:srcRect t="24049" r="38227"/>
          <a:stretch/>
        </p:blipFill>
        <p:spPr>
          <a:xfrm>
            <a:off x="4466023" y="420170"/>
            <a:ext cx="3259954" cy="4008188"/>
          </a:xfrm>
          <a:prstGeom prst="rect">
            <a:avLst/>
          </a:prstGeom>
        </p:spPr>
      </p:pic>
      <p:sp>
        <p:nvSpPr>
          <p:cNvPr id="7" name="Rectangle 6"/>
          <p:cNvSpPr/>
          <p:nvPr/>
        </p:nvSpPr>
        <p:spPr>
          <a:xfrm>
            <a:off x="3691335" y="4345516"/>
            <a:ext cx="4809330"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8266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am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man talking on the phone"/>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grpSp>
        <p:nvGrpSpPr>
          <p:cNvPr id="2" name="Group 1" descr="boy walking into a building"/>
          <p:cNvGrpSpPr/>
          <p:nvPr/>
        </p:nvGrpSpPr>
        <p:grpSpPr>
          <a:xfrm>
            <a:off x="1526941" y="1369299"/>
            <a:ext cx="1657580" cy="1844694"/>
            <a:chOff x="1560136" y="1205375"/>
            <a:chExt cx="2231774" cy="2483705"/>
          </a:xfrm>
        </p:grpSpPr>
        <p:pic>
          <p:nvPicPr>
            <p:cNvPr id="6156" name="Picture 12" descr="boy walking into a buildi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457706" y="2309651"/>
              <a:ext cx="2481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www.englishrescue.com</a:t>
              </a:r>
            </a:p>
          </p:txBody>
        </p:sp>
      </p:grpSp>
      <p:sp>
        <p:nvSpPr>
          <p:cNvPr id="11" name="TextBox 10"/>
          <p:cNvSpPr txBox="1"/>
          <p:nvPr/>
        </p:nvSpPr>
        <p:spPr>
          <a:xfrm>
            <a:off x="1199319" y="3337161"/>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pic>
        <p:nvPicPr>
          <p:cNvPr id="6154" name="Picture 10" descr="man carrying a big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3709" y="4636231"/>
            <a:ext cx="902519" cy="143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pic>
        <p:nvPicPr>
          <p:cNvPr id="12" name="Picture 11" descr="two children pointing to a girl"/>
          <p:cNvPicPr>
            <a:picLocks noChangeAspect="1"/>
          </p:cNvPicPr>
          <p:nvPr/>
        </p:nvPicPr>
        <p:blipFill rotWithShape="1">
          <a:blip r:embed="rId13"/>
          <a:srcRect l="31902" t="44851" r="51621" b="32309"/>
          <a:stretch/>
        </p:blipFill>
        <p:spPr>
          <a:xfrm>
            <a:off x="5370607" y="4969111"/>
            <a:ext cx="1450786" cy="1131230"/>
          </a:xfrm>
          <a:prstGeom prst="rect">
            <a:avLst/>
          </a:prstGeom>
        </p:spPr>
      </p:pic>
      <p:sp>
        <p:nvSpPr>
          <p:cNvPr id="8" name="TextBox 7"/>
          <p:cNvSpPr txBox="1"/>
          <p:nvPr/>
        </p:nvSpPr>
        <p:spPr>
          <a:xfrm>
            <a:off x="8731281" y="173345"/>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pic>
        <p:nvPicPr>
          <p:cNvPr id="21" name="Picture 6" descr="key"/>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8442113" y="1214280"/>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6150" name="Picture 6" descr="paint brush with yellow paint p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700" y="4264012"/>
            <a:ext cx="1570043" cy="17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am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lleg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lav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6" name="llav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lev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54"/>
                                        </p:tgtEl>
                                        <p:attrNameLst>
                                          <p:attrName>style.visibility</p:attrName>
                                        </p:attrNameLst>
                                      </p:cBhvr>
                                      <p:to>
                                        <p:strVal val="visible"/>
                                      </p:to>
                                    </p:set>
                                    <p:animEffect transition="in" filter="fade">
                                      <p:cBhvr>
                                        <p:cTn id="48" dur="500"/>
                                        <p:tgtEl>
                                          <p:spTgt spid="6154"/>
                                        </p:tgtEl>
                                      </p:cBhvr>
                                    </p:animEffect>
                                  </p:childTnLst>
                                  <p:subTnLst>
                                    <p:audio>
                                      <p:cMediaNode>
                                        <p:cTn display="0" masterRel="sameClick">
                                          <p:stCondLst>
                                            <p:cond evt="begin" delay="0">
                                              <p:tn val="46"/>
                                            </p:cond>
                                          </p:stCondLst>
                                          <p:endCondLst>
                                            <p:cond evt="onStopAudio" delay="0">
                                              <p:tgtEl>
                                                <p:sldTgt/>
                                              </p:tgtEl>
                                            </p:cond>
                                          </p:endCondLst>
                                        </p:cTn>
                                        <p:tgtEl>
                                          <p:sndTgt r:embed="rId7" name="llev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ell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8" name="ell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marill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fade">
                                      <p:cBhvr>
                                        <p:cTn id="68" dur="500"/>
                                        <p:tgtEl>
                                          <p:spTgt spid="6150"/>
                                        </p:tgtEl>
                                      </p:cBhvr>
                                    </p:animEffect>
                                  </p:childTnLst>
                                  <p:subTnLst>
                                    <p:audio>
                                      <p:cMediaNode>
                                        <p:cTn display="0" masterRel="sameClick">
                                          <p:stCondLst>
                                            <p:cond evt="begin" delay="0">
                                              <p:tn val="66"/>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85A5-11B4-2545-8DFA-D9B39A000707}"/>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3600" y="1764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98800" y="33372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730000" y="17280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12" name="Picture 11" descr="man talking on the phone">
            <a:extLst>
              <a:ext uri="{FF2B5EF4-FFF2-40B4-BE49-F238E27FC236}">
                <a16:creationId xmlns:a16="http://schemas.microsoft.com/office/drawing/2014/main" id="{8BCD04CD-80DA-2E4C-811A-A0AE735E77B2}"/>
              </a:ext>
            </a:extLst>
          </p:cNvPr>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Tree>
    <p:extLst>
      <p:ext uri="{BB962C8B-B14F-4D97-AF65-F5344CB8AC3E}">
        <p14:creationId xmlns:p14="http://schemas.microsoft.com/office/powerpoint/2010/main" val="427988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llam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llav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llev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el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DC67-B305-7748-AC4D-9A888DDE7CE0}"/>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3600" y="1764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98800" y="33372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730000" y="17280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12" name="Picture 11" descr="man talking on the phone">
            <a:extLst>
              <a:ext uri="{FF2B5EF4-FFF2-40B4-BE49-F238E27FC236}">
                <a16:creationId xmlns:a16="http://schemas.microsoft.com/office/drawing/2014/main" id="{7ABE2B4E-176E-9342-A238-FF75AF8C7135}"/>
              </a:ext>
            </a:extLst>
          </p:cNvPr>
          <p:cNvPicPr>
            <a:picLocks noChangeAspect="1"/>
          </p:cNvPicPr>
          <p:nvPr/>
        </p:nvPicPr>
        <p:blipFill rotWithShape="1">
          <a:blip r:embed="rId3">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Tree>
    <p:extLst>
      <p:ext uri="{BB962C8B-B14F-4D97-AF65-F5344CB8AC3E}">
        <p14:creationId xmlns:p14="http://schemas.microsoft.com/office/powerpoint/2010/main" val="2175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5406</Words>
  <Application>Microsoft Office PowerPoint</Application>
  <PresentationFormat>Widescreen</PresentationFormat>
  <Paragraphs>844</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Century Gothic</vt:lpstr>
      <vt:lpstr>Gill Sans Ultra Bold</vt:lpstr>
      <vt:lpstr>Tw Cen MT</vt:lpstr>
      <vt:lpstr>NCELP_German_2022</vt:lpstr>
      <vt:lpstr>PowerPoint Presentation</vt:lpstr>
      <vt:lpstr>l</vt:lpstr>
      <vt:lpstr>l</vt:lpstr>
      <vt:lpstr>l</vt:lpstr>
      <vt:lpstr>l</vt:lpstr>
      <vt:lpstr>ll</vt:lpstr>
      <vt:lpstr>ll</vt:lpstr>
      <vt:lpstr>ll</vt:lpstr>
      <vt:lpstr>ll</vt:lpstr>
      <vt:lpstr>Fonética</vt:lpstr>
      <vt:lpstr>Gender in Spanish</vt:lpstr>
      <vt:lpstr>Vocabulario</vt:lpstr>
      <vt:lpstr>Vocabulario</vt:lpstr>
      <vt:lpstr>Vocabulario</vt:lpstr>
      <vt:lpstr>¡Cluedo!</vt:lpstr>
      <vt:lpstr>Partner A Say the start of the sentence in Spanish to your partner. </vt:lpstr>
      <vt:lpstr>Persona A habla. Persona B escucha. </vt:lpstr>
      <vt:lpstr>Partner B habla. Persona A escucha. </vt:lpstr>
      <vt:lpstr>¡A escribir!</vt:lpstr>
      <vt:lpstr>PowerPoint Presentation</vt:lpstr>
      <vt:lpstr>Vocabulario</vt:lpstr>
      <vt:lpstr>Vocabulario</vt:lpstr>
      <vt:lpstr>Tener – tengo / tienes</vt:lpstr>
      <vt:lpstr>escuchar</vt:lpstr>
      <vt:lpstr>Tener: I have &amp; s/he has</vt:lpstr>
      <vt:lpstr>¿Qué tienes, Daniel?</vt:lpstr>
      <vt:lpstr>Alphabet 1</vt:lpstr>
      <vt:lpstr>Alphabet 2</vt:lpstr>
      <vt:lpstr>SPELLING BEE</vt:lpstr>
      <vt:lpstr>Spelling Bee 2</vt:lpstr>
      <vt:lpstr>Word</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25</cp:revision>
  <dcterms:created xsi:type="dcterms:W3CDTF">2023-07-28T11:35:56Z</dcterms:created>
  <dcterms:modified xsi:type="dcterms:W3CDTF">2023-09-06T09:05:52Z</dcterms:modified>
</cp:coreProperties>
</file>