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64" r:id="rId2"/>
    <p:sldId id="260" r:id="rId3"/>
    <p:sldId id="291" r:id="rId4"/>
    <p:sldId id="259" r:id="rId5"/>
    <p:sldId id="360" r:id="rId6"/>
    <p:sldId id="361" r:id="rId7"/>
    <p:sldId id="322" r:id="rId8"/>
    <p:sldId id="315" r:id="rId9"/>
    <p:sldId id="324" r:id="rId10"/>
    <p:sldId id="325" r:id="rId11"/>
    <p:sldId id="330" r:id="rId12"/>
    <p:sldId id="331" r:id="rId13"/>
    <p:sldId id="332" r:id="rId14"/>
    <p:sldId id="334" r:id="rId15"/>
    <p:sldId id="338" r:id="rId16"/>
    <p:sldId id="335" r:id="rId17"/>
    <p:sldId id="336" r:id="rId18"/>
    <p:sldId id="340" r:id="rId19"/>
    <p:sldId id="363" r:id="rId20"/>
    <p:sldId id="341" r:id="rId21"/>
    <p:sldId id="342" r:id="rId22"/>
    <p:sldId id="344" r:id="rId23"/>
    <p:sldId id="328" r:id="rId24"/>
    <p:sldId id="345" r:id="rId25"/>
    <p:sldId id="346" r:id="rId26"/>
    <p:sldId id="329" r:id="rId27"/>
    <p:sldId id="347" r:id="rId28"/>
    <p:sldId id="364" r:id="rId29"/>
    <p:sldId id="327" r:id="rId30"/>
    <p:sldId id="2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1518"/>
    <a:srgbClr val="335B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38073" autoAdjust="0"/>
  </p:normalViewPr>
  <p:slideViewPr>
    <p:cSldViewPr snapToGrid="0">
      <p:cViewPr varScale="1">
        <p:scale>
          <a:sx n="39" d="100"/>
          <a:sy n="39" d="100"/>
        </p:scale>
        <p:origin x="3270" y="60"/>
      </p:cViewPr>
      <p:guideLst/>
    </p:cSldViewPr>
  </p:slideViewPr>
  <p:notesTextViewPr>
    <p:cViewPr>
      <p:scale>
        <a:sx n="1" d="1"/>
        <a:sy n="1" d="1"/>
      </p:scale>
      <p:origin x="0" y="0"/>
    </p:cViewPr>
  </p:notesTextViewPr>
  <p:sorterViewPr>
    <p:cViewPr varScale="1">
      <p:scale>
        <a:sx n="100" d="100"/>
        <a:sy n="100" d="100"/>
      </p:scale>
      <p:origin x="0" y="-4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CEE5DD-1454-4C7C-AD04-01C3DFB19C8E}"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6D913A-C496-4ABC-A46D-3C0405307B8C}" type="slidenum">
              <a:rPr lang="en-GB" smtClean="0"/>
              <a:t>‹#›</a:t>
            </a:fld>
            <a:endParaRPr lang="en-GB"/>
          </a:p>
        </p:txBody>
      </p:sp>
    </p:spTree>
    <p:extLst>
      <p:ext uri="{BB962C8B-B14F-4D97-AF65-F5344CB8AC3E}">
        <p14:creationId xmlns:p14="http://schemas.microsoft.com/office/powerpoint/2010/main" val="2438854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AQA list does not have </a:t>
            </a:r>
            <a:r>
              <a:rPr lang="en-GB" b="1" u="sng" dirty="0" err="1">
                <a:solidFill>
                  <a:srgbClr val="FF0000"/>
                </a:solidFill>
              </a:rPr>
              <a:t>marcar</a:t>
            </a:r>
            <a:r>
              <a:rPr lang="en-GB" b="1" u="sng" dirty="0">
                <a:solidFill>
                  <a:srgbClr val="FF0000"/>
                </a:solidFill>
              </a:rPr>
              <a:t>.</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Edexcel list does not have </a:t>
            </a:r>
            <a:r>
              <a:rPr lang="en-GB" b="1" u="sng" dirty="0" err="1">
                <a:solidFill>
                  <a:srgbClr val="FF0000"/>
                </a:solidFill>
              </a:rPr>
              <a:t>marcar</a:t>
            </a:r>
            <a:r>
              <a:rPr lang="en-GB" b="1" u="sng" dirty="0">
                <a:solidFill>
                  <a:srgbClr val="FF0000"/>
                </a:solidFill>
              </a:rPr>
              <a:t>, </a:t>
            </a:r>
            <a:r>
              <a:rPr lang="en-GB" b="1" u="sng" dirty="0" err="1">
                <a:solidFill>
                  <a:srgbClr val="FF0000"/>
                </a:solidFill>
              </a:rPr>
              <a:t>correcto</a:t>
            </a:r>
            <a:r>
              <a:rPr lang="en-GB" b="1" u="sng" dirty="0">
                <a:solidFill>
                  <a:srgbClr val="FF0000"/>
                </a:solidFill>
              </a:rPr>
              <a:t>, </a:t>
            </a:r>
            <a:r>
              <a:rPr lang="en-GB" b="1" u="sng" dirty="0" err="1">
                <a:solidFill>
                  <a:srgbClr val="FF0000"/>
                </a:solidFill>
              </a:rPr>
              <a:t>guapo</a:t>
            </a:r>
            <a:r>
              <a:rPr lang="en-GB" b="1" u="sng">
                <a:solidFill>
                  <a:srgbClr val="FF0000"/>
                </a:solidFill>
              </a:rPr>
              <a:t>.</a:t>
            </a: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[ser for traits</a:t>
            </a:r>
            <a:r>
              <a:rPr lang="en-GB" sz="1200" b="1" i="0" dirty="0">
                <a:solidFill>
                  <a:prstClr val="white"/>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7.1.1.3 (introduce) </a:t>
            </a:r>
            <a:r>
              <a:rPr lang="es-ES" b="0" dirty="0"/>
              <a:t>ser [7]; soy; eres; es; alegre [2081]; simpático [3349]; guapo [4192]; alto¹ [231]; bajo¹ [236]; y [4]; marca [marcar-993]; correcto [1467]; opción [1175]</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502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Grammar introduction slide</a:t>
            </a:r>
          </a:p>
          <a:p>
            <a:endParaRPr lang="en-GB" b="1" dirty="0"/>
          </a:p>
          <a:p>
            <a:r>
              <a:rPr lang="en-GB" b="1" dirty="0"/>
              <a:t>Timing: </a:t>
            </a:r>
            <a:r>
              <a:rPr lang="en-GB" dirty="0"/>
              <a:t>2 minutes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the speech bubble can be used to very briefly refer to the temporary states taught last week (1.1.2) as students may wonder why a verb for ‘to be’ is being introduced again. At this stage, students are not expected to be choose which of the two verbs to use. Indeed, to avoid overload in the early weeks, we teach each verb separately. Later in Y7, once students have had more practice with the separate forms, ser and estar will be juxtaposed in the same activities (see 2.1.5, 2.2.5, 3.1.3).</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7485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practise distinguishing</a:t>
            </a:r>
            <a:r>
              <a:rPr lang="en-US" b="0" baseline="0" dirty="0"/>
              <a:t> between ‘soy’ and ‘</a:t>
            </a:r>
            <a:r>
              <a:rPr lang="en-US" b="0" baseline="0" dirty="0" err="1"/>
              <a:t>es</a:t>
            </a:r>
            <a:r>
              <a:rPr lang="en-US" b="0" baseline="0" dirty="0"/>
              <a:t>’ and their meanings </a:t>
            </a:r>
            <a:endParaRPr lang="en-US" b="0" dirty="0"/>
          </a:p>
          <a:p>
            <a:endParaRPr lang="en-US" b="1" dirty="0"/>
          </a:p>
          <a:p>
            <a:r>
              <a:rPr lang="en-US" b="1" dirty="0"/>
              <a:t>Procedure:</a:t>
            </a:r>
          </a:p>
          <a:p>
            <a:r>
              <a:rPr lang="en-US" b="0" dirty="0"/>
              <a:t>1. Students write</a:t>
            </a:r>
            <a:r>
              <a:rPr lang="en-US" b="0" baseline="0" dirty="0"/>
              <a:t> 1-8.</a:t>
            </a:r>
            <a:endParaRPr lang="en-US" b="0" dirty="0"/>
          </a:p>
          <a:p>
            <a:r>
              <a:rPr lang="en-US" b="0" dirty="0"/>
              <a:t>2. They</a:t>
            </a:r>
            <a:r>
              <a:rPr lang="en-US" b="0" baseline="0" dirty="0"/>
              <a:t> listen and write Paco (‘I am’) or Paulo (‘he is’). </a:t>
            </a:r>
            <a:endParaRPr lang="en-US" b="0" dirty="0"/>
          </a:p>
          <a:p>
            <a:r>
              <a:rPr lang="en-US" b="0" dirty="0"/>
              <a:t>3. Students consider the meanings of the adjectives in the sentences</a:t>
            </a:r>
            <a:r>
              <a:rPr lang="en-US" b="0" baseline="0" dirty="0"/>
              <a:t> (these are displayed)</a:t>
            </a:r>
            <a:r>
              <a:rPr lang="en-US" b="0" dirty="0"/>
              <a:t> and decide how</a:t>
            </a:r>
            <a:r>
              <a:rPr lang="en-US" b="0" baseline="0" dirty="0"/>
              <a:t> similar the twins are  - Are they identical twins? Not quite!</a:t>
            </a:r>
          </a:p>
          <a:p>
            <a:r>
              <a:rPr lang="en-US" b="0" baseline="0" dirty="0"/>
              <a:t>4. Students translate the sentences into English (see next slide for answers).</a:t>
            </a:r>
          </a:p>
          <a:p>
            <a:endParaRPr lang="en-US" b="0" dirty="0"/>
          </a:p>
          <a:p>
            <a:r>
              <a:rPr lang="en-US"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a:t>
            </a:r>
            <a:r>
              <a:rPr lang="en-GB" i="1" baseline="0" dirty="0"/>
              <a:t> </a:t>
            </a:r>
            <a:r>
              <a:rPr lang="en-GB" i="0" baseline="0" dirty="0"/>
              <a:t>tranquilo</a:t>
            </a:r>
            <a:r>
              <a:rPr lang="en-GB" baseline="0" dirty="0"/>
              <a:t> is recycled from week 2 as this is an example of an adjective which can be used with both </a:t>
            </a:r>
            <a:r>
              <a:rPr lang="en-GB" i="1" baseline="0" dirty="0"/>
              <a:t>estar</a:t>
            </a:r>
            <a:r>
              <a:rPr lang="en-GB" baseline="0" dirty="0"/>
              <a:t> and </a:t>
            </a:r>
            <a:r>
              <a:rPr lang="en-GB" i="1" baseline="0" dirty="0"/>
              <a:t>ser</a:t>
            </a:r>
            <a:r>
              <a:rPr lang="en-GB" baseline="0" dirty="0"/>
              <a:t> and is pertinent to the activity.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4472C4">
                    <a:lumMod val="50000"/>
                  </a:srgbClr>
                </a:solidFill>
                <a:latin typeface="Century Gothic" panose="020B0502020202020204" pitchFamily="34" charset="0"/>
              </a:rPr>
              <a:t>2. Teachers need not print the slide.  Students could use their ex books to write their responses. </a:t>
            </a:r>
            <a:r>
              <a:rPr lang="en-GB" sz="1200" dirty="0">
                <a:solidFill>
                  <a:srgbClr val="4472C4">
                    <a:lumMod val="50000"/>
                  </a:srgbClr>
                </a:solidFill>
                <a:latin typeface="Century Gothic" panose="020B0502020202020204" pitchFamily="34" charset="0"/>
              </a:rPr>
              <a:t>Students do not need to copy out the table.</a:t>
            </a:r>
            <a:r>
              <a:rPr lang="en-GB" sz="1200" baseline="0" dirty="0">
                <a:solidFill>
                  <a:srgbClr val="4472C4">
                    <a:lumMod val="50000"/>
                  </a:srgb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4472C4">
                    <a:lumMod val="50000"/>
                  </a:srgbClr>
                </a:solidFill>
                <a:latin typeface="Century Gothic" panose="020B0502020202020204" pitchFamily="34" charset="0"/>
              </a:rPr>
              <a:t>3. ‘Marca la opción correcta’ is likely to be understood, given that these words are near-cognates, but do draw students attention it. It will frequently be used in task instructions. </a:t>
            </a:r>
            <a:endParaRPr lang="en-GB" sz="1200" dirty="0">
              <a:solidFill>
                <a:srgbClr val="4472C4">
                  <a:lumMod val="50000"/>
                </a:srgbClr>
              </a:solidFill>
              <a:latin typeface="Century Gothic" panose="020B0502020202020204" pitchFamily="34" charset="0"/>
            </a:endParaRPr>
          </a:p>
          <a:p>
            <a:endParaRPr lang="en-US" b="0" dirty="0"/>
          </a:p>
          <a:p>
            <a:r>
              <a:rPr lang="en-US" b="1" dirty="0"/>
              <a:t>Transcript:</a:t>
            </a:r>
          </a:p>
          <a:p>
            <a:pPr marL="228600" indent="-228600">
              <a:buAutoNum type="arabicParenR"/>
            </a:pPr>
            <a:r>
              <a:rPr lang="en-GB" dirty="0"/>
              <a:t>Soy alto.</a:t>
            </a:r>
          </a:p>
          <a:p>
            <a:pPr marL="228600" indent="-228600">
              <a:buAutoNum type="arabicParenR"/>
            </a:pPr>
            <a:r>
              <a:rPr lang="en-GB" dirty="0"/>
              <a:t>Es simpático.</a:t>
            </a:r>
          </a:p>
          <a:p>
            <a:pPr marL="228600" indent="-228600">
              <a:buAutoNum type="arabicParenR"/>
            </a:pPr>
            <a:r>
              <a:rPr lang="en-GB" dirty="0"/>
              <a:t>Es alegre.</a:t>
            </a:r>
          </a:p>
          <a:p>
            <a:pPr marL="228600" indent="-228600">
              <a:buAutoNum type="arabicParenR"/>
            </a:pPr>
            <a:r>
              <a:rPr lang="en-GB" dirty="0"/>
              <a:t>Soy simpático.</a:t>
            </a:r>
          </a:p>
          <a:p>
            <a:pPr marL="228600" indent="-228600">
              <a:buAutoNum type="arabicParenR"/>
            </a:pPr>
            <a:r>
              <a:rPr lang="en-GB" dirty="0"/>
              <a:t>Soy tranquilo.</a:t>
            </a:r>
          </a:p>
          <a:p>
            <a:pPr marL="228600" indent="-228600">
              <a:buAutoNum type="arabicParenR"/>
            </a:pPr>
            <a:r>
              <a:rPr lang="en-GB" dirty="0"/>
              <a:t>Es guapo.</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TRANSLATION</a:t>
            </a:r>
            <a:r>
              <a:rPr lang="en-GB" b="1" baseline="0" dirty="0"/>
              <a:t> </a:t>
            </a:r>
            <a:r>
              <a:rPr lang="en-GB" b="1" dirty="0"/>
              <a:t>ANSWERS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16264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 introduction</a:t>
            </a:r>
            <a:r>
              <a:rPr lang="en-GB" b="1" baseline="0" dirty="0"/>
              <a:t> slide for ‘eres’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 minutes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Having</a:t>
            </a:r>
            <a:r>
              <a:rPr lang="en-GB" baseline="0" dirty="0"/>
              <a:t> seen 1</a:t>
            </a:r>
            <a:r>
              <a:rPr lang="en-GB" baseline="30000" dirty="0"/>
              <a:t>st</a:t>
            </a:r>
            <a:r>
              <a:rPr lang="en-GB" baseline="0" dirty="0"/>
              <a:t> and 3</a:t>
            </a:r>
            <a:r>
              <a:rPr lang="en-GB" baseline="30000" dirty="0"/>
              <a:t>rd</a:t>
            </a:r>
            <a:r>
              <a:rPr lang="en-GB" baseline="0" dirty="0"/>
              <a:t> person singular, now explain 2</a:t>
            </a:r>
            <a:r>
              <a:rPr lang="en-GB" baseline="30000" dirty="0"/>
              <a:t>nd</a:t>
            </a:r>
            <a:r>
              <a:rPr lang="en-GB" baseline="0" dirty="0"/>
              <a:t> person singular to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35381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practise differentiating the verb forms ‘soy’ and ‘</a:t>
            </a:r>
            <a:r>
              <a:rPr lang="en-US" b="0" dirty="0" err="1"/>
              <a:t>eres</a:t>
            </a:r>
            <a:r>
              <a:rPr lang="en-US" b="0" dirty="0"/>
              <a:t>’ and</a:t>
            </a:r>
            <a:r>
              <a:rPr lang="en-US" b="0" baseline="0" dirty="0"/>
              <a:t> understanding new vocabulary in the oral modality</a:t>
            </a:r>
            <a:endParaRPr lang="en-US" b="0" dirty="0"/>
          </a:p>
          <a:p>
            <a:endParaRPr lang="en-US" b="1" dirty="0"/>
          </a:p>
          <a:p>
            <a:r>
              <a:rPr lang="en-US" b="1" dirty="0"/>
              <a:t>Procedure:</a:t>
            </a:r>
          </a:p>
          <a:p>
            <a:r>
              <a:rPr lang="en-US" b="0" dirty="0"/>
              <a:t>1. Students write 1-6.</a:t>
            </a:r>
          </a:p>
          <a:p>
            <a:r>
              <a:rPr lang="en-US" b="0" dirty="0"/>
              <a:t>2. Play each item.</a:t>
            </a:r>
          </a:p>
          <a:p>
            <a:r>
              <a:rPr lang="en-US" b="0" dirty="0"/>
              <a:t>3. Students</a:t>
            </a:r>
            <a:r>
              <a:rPr lang="en-US" b="0" baseline="0" dirty="0"/>
              <a:t> then look at the profiles on the right and decide who the person must be, based on the description</a:t>
            </a:r>
            <a:endParaRPr lang="en-US" b="0" dirty="0"/>
          </a:p>
          <a:p>
            <a:endParaRPr lang="en-US" b="0" dirty="0"/>
          </a:p>
          <a:p>
            <a:r>
              <a:rPr lang="en-US" b="1" dirty="0"/>
              <a:t>Transcript:</a:t>
            </a:r>
          </a:p>
          <a:p>
            <a:endParaRPr lang="en-US" b="1"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4472C4">
                    <a:lumMod val="50000"/>
                  </a:srgbClr>
                </a:solidFill>
                <a:latin typeface="Century Gothic" panose="020B0502020202020204" pitchFamily="34" charset="0"/>
              </a:rPr>
              <a:t>Soy alegre y alto.</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4472C4">
                    <a:lumMod val="50000"/>
                  </a:srgbClr>
                </a:solidFill>
                <a:latin typeface="Century Gothic" panose="020B0502020202020204" pitchFamily="34" charset="0"/>
              </a:rPr>
              <a:t>Eres bajo y simpático.</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4472C4">
                    <a:lumMod val="50000"/>
                  </a:srgbClr>
                </a:solidFill>
                <a:latin typeface="Century Gothic" panose="020B0502020202020204" pitchFamily="34" charset="0"/>
              </a:rPr>
              <a:t>Eres guapo</a:t>
            </a:r>
            <a:r>
              <a:rPr lang="en-GB" sz="1200" baseline="0" dirty="0">
                <a:solidFill>
                  <a:srgbClr val="4472C4">
                    <a:lumMod val="50000"/>
                  </a:srgbClr>
                </a:solidFill>
                <a:latin typeface="Century Gothic" panose="020B0502020202020204" pitchFamily="34" charset="0"/>
              </a:rPr>
              <a:t> y tranquilo.</a:t>
            </a:r>
            <a:endParaRPr lang="en-GB" sz="1200" dirty="0">
              <a:solidFill>
                <a:srgbClr val="4472C4">
                  <a:lumMod val="50000"/>
                </a:srgb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4472C4">
                    <a:lumMod val="50000"/>
                  </a:srgbClr>
                </a:solidFill>
                <a:latin typeface="Century Gothic" panose="020B0502020202020204" pitchFamily="34" charset="0"/>
              </a:rPr>
              <a:t>Soy alto y guapo.</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4472C4">
                    <a:lumMod val="50000"/>
                  </a:srgbClr>
                </a:solidFill>
                <a:latin typeface="Century Gothic" panose="020B0502020202020204" pitchFamily="34" charset="0"/>
              </a:rPr>
              <a:t>Soy alegre y bajo.</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4472C4">
                    <a:lumMod val="50000"/>
                  </a:srgbClr>
                </a:solidFill>
                <a:latin typeface="Century Gothic" panose="020B0502020202020204" pitchFamily="34" charset="0"/>
              </a:rPr>
              <a:t>Eres</a:t>
            </a:r>
            <a:r>
              <a:rPr lang="en-GB" sz="1200" baseline="0" dirty="0">
                <a:solidFill>
                  <a:srgbClr val="4472C4">
                    <a:lumMod val="50000"/>
                  </a:srgbClr>
                </a:solidFill>
                <a:latin typeface="Century Gothic" panose="020B0502020202020204" pitchFamily="34" charset="0"/>
              </a:rPr>
              <a:t> tranquilo</a:t>
            </a:r>
            <a:r>
              <a:rPr lang="en-GB" sz="1200" dirty="0">
                <a:solidFill>
                  <a:srgbClr val="4472C4">
                    <a:lumMod val="50000"/>
                  </a:srgbClr>
                </a:solidFill>
                <a:latin typeface="Century Gothic" panose="020B0502020202020204" pitchFamily="34" charset="0"/>
              </a:rPr>
              <a:t> y bajo.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simpatico [3350], alegre [2082], guapo [4193], alto [232], bajo [237], tranquilo [1073]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05521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 (4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b="1" dirty="0"/>
              <a:t>Aim: </a:t>
            </a:r>
            <a:r>
              <a:rPr lang="en-US" b="0" dirty="0"/>
              <a:t>to practise producing verb forms ‘soy’, ‘</a:t>
            </a:r>
            <a:r>
              <a:rPr lang="en-US" b="0" dirty="0" err="1"/>
              <a:t>eres</a:t>
            </a:r>
            <a:r>
              <a:rPr lang="en-US" b="0" dirty="0"/>
              <a:t>’  and ‘</a:t>
            </a:r>
            <a:r>
              <a:rPr lang="en-US" b="0" dirty="0" err="1"/>
              <a:t>es</a:t>
            </a:r>
            <a:r>
              <a:rPr lang="en-US" b="0" dirty="0"/>
              <a:t>’;</a:t>
            </a:r>
            <a:r>
              <a:rPr lang="en-US" b="0" baseline="0" dirty="0"/>
              <a:t> to produce the new vocabulary in the written modality</a:t>
            </a:r>
          </a:p>
          <a:p>
            <a:endParaRPr lang="en-US" b="1" dirty="0"/>
          </a:p>
          <a:p>
            <a:r>
              <a:rPr lang="en-US" b="1" dirty="0"/>
              <a:t>Procedure:</a:t>
            </a:r>
          </a:p>
          <a:p>
            <a:pPr marL="228600" indent="-228600">
              <a:buAutoNum type="arabicPeriod"/>
            </a:pPr>
            <a:r>
              <a:rPr lang="en-US" b="0" dirty="0"/>
              <a:t>Students write 1-4 in books or mini whiteboards.</a:t>
            </a:r>
          </a:p>
          <a:p>
            <a:pPr marL="228600" indent="-228600">
              <a:buAutoNum type="arabicPeriod"/>
            </a:pPr>
            <a:r>
              <a:rPr lang="en-US" b="0" dirty="0"/>
              <a:t>Students look at the picture prompts and write the</a:t>
            </a:r>
            <a:r>
              <a:rPr lang="en-US" b="0" baseline="0" dirty="0"/>
              <a:t> correct sentence.</a:t>
            </a:r>
          </a:p>
          <a:p>
            <a:pPr marL="228600" indent="-228600">
              <a:buAutoNum type="arabicPeriod"/>
            </a:pPr>
            <a:r>
              <a:rPr lang="en-US" b="0" baseline="0" dirty="0"/>
              <a:t>Click to correct.</a:t>
            </a:r>
          </a:p>
          <a:p>
            <a:pPr marL="228600" indent="-228600">
              <a:buAutoNum type="arabicPeriod"/>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All three forms of SER are included in this task: soy, eres, es, since students have had plenty of practice with these features in pairs.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90439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66254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4128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[u] and other</a:t>
            </a:r>
            <a:r>
              <a:rPr lang="en-GB" b="0" baseline="0" dirty="0"/>
              <a:t> vowels [a], [e], [i], [o]</a:t>
            </a:r>
            <a:br>
              <a:rPr lang="en-GB" b="1" dirty="0"/>
            </a:br>
            <a:r>
              <a:rPr lang="en-GB" b="0" dirty="0"/>
              <a:t>Consolidation of ‘soy’, ‘</a:t>
            </a:r>
            <a:r>
              <a:rPr lang="en-GB" b="0" dirty="0" err="1"/>
              <a:t>eres</a:t>
            </a:r>
            <a:r>
              <a:rPr lang="en-GB" b="0" dirty="0"/>
              <a:t>’, ‘es’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adjective agreement (for</a:t>
            </a:r>
            <a:r>
              <a:rPr lang="en-GB" b="0" baseline="0" dirty="0"/>
              <a:t> </a:t>
            </a:r>
            <a:r>
              <a:rPr lang="en-GB" b="0" dirty="0"/>
              <a:t>biological gender only)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yes/no questions with raised intonation</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ser [7]; soy; eres; es; alegre [2081]; simpático [3349]; guapo [4192]; alto¹ [231]; bajo¹ [236]; y [4]; marca [marcar-993]; correcto [1467]; opción [1175]</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849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‘U’ </a:t>
            </a:r>
            <a:r>
              <a:rPr lang="en-GB" baseline="0" dirty="0"/>
              <a:t>and then present and practise the pronunciation of the </a:t>
            </a:r>
            <a:r>
              <a:rPr lang="en-GB" b="1" baseline="0" dirty="0"/>
              <a:t>source word ‘</a:t>
            </a:r>
            <a:r>
              <a:rPr lang="en-GB" b="1" baseline="0" dirty="0" err="1"/>
              <a:t>universo</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a:t>
            </a:r>
            <a:r>
              <a:rPr lang="en-GB" baseline="0" dirty="0"/>
              <a:t> to extend your arms over your head and then out to the sides in a single motion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983974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 (two slides)</a:t>
            </a:r>
            <a:endParaRPr lang="en-US" b="0" baseline="0" dirty="0"/>
          </a:p>
          <a:p>
            <a:endParaRPr lang="en-US" b="1" dirty="0"/>
          </a:p>
          <a:p>
            <a:r>
              <a:rPr lang="en-US" b="1" dirty="0"/>
              <a:t>Aim: </a:t>
            </a:r>
            <a:r>
              <a:rPr lang="en-US" b="0" dirty="0"/>
              <a:t>to practise,</a:t>
            </a:r>
            <a:r>
              <a:rPr lang="en-US" b="0" baseline="0" dirty="0"/>
              <a:t> in the oral modality, producing ‘</a:t>
            </a:r>
            <a:r>
              <a:rPr lang="en-US" b="0" baseline="0" dirty="0" err="1"/>
              <a:t>eres</a:t>
            </a:r>
            <a:r>
              <a:rPr lang="en-US" b="0" baseline="0" dirty="0"/>
              <a:t>’ and ‘es’ with the new vocabulary items</a:t>
            </a:r>
            <a:endParaRPr lang="en-US" b="0" dirty="0"/>
          </a:p>
          <a:p>
            <a:endParaRPr lang="en-US" b="1" dirty="0"/>
          </a:p>
          <a:p>
            <a:r>
              <a:rPr lang="en-US" b="1" dirty="0"/>
              <a:t>Procedure:</a:t>
            </a:r>
          </a:p>
          <a:p>
            <a:r>
              <a:rPr lang="en-US" b="0" dirty="0"/>
              <a:t>1.</a:t>
            </a:r>
            <a:r>
              <a:rPr lang="en-GB" baseline="0" dirty="0"/>
              <a:t> Group A – (e.g., left-hand side of the class) gives the Spanish. </a:t>
            </a:r>
            <a:endParaRPr lang="en-US" b="0" dirty="0"/>
          </a:p>
          <a:p>
            <a:r>
              <a:rPr lang="en-US" b="0" dirty="0"/>
              <a:t>2. </a:t>
            </a:r>
            <a:r>
              <a:rPr lang="en-GB" baseline="0" dirty="0"/>
              <a:t>Group B – (e.g., right-hand side) translates into English (facing away from the board)</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aseline="0" dirty="0"/>
              <a:t>Teacher monitors readiness of responses, verb forms and pronunciation.</a:t>
            </a:r>
            <a:endParaRPr lang="en-US" b="0" dirty="0"/>
          </a:p>
          <a:p>
            <a:pPr marL="0" indent="0">
              <a:buNone/>
            </a:pPr>
            <a:r>
              <a:rPr lang="en-US" b="0" dirty="0"/>
              <a:t>4.</a:t>
            </a:r>
            <a:r>
              <a:rPr lang="en-GB" baseline="0" dirty="0"/>
              <a:t> To be completed before the images stop spinning.</a:t>
            </a:r>
          </a:p>
          <a:p>
            <a:pPr marL="0" indent="0">
              <a:buNone/>
            </a:pPr>
            <a:r>
              <a:rPr lang="en-GB" baseline="0" dirty="0"/>
              <a:t>5. After six, players swap roles (see next slide).</a:t>
            </a:r>
          </a:p>
          <a:p>
            <a:pPr marL="0" indent="0">
              <a:buNone/>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Speed up timings to increase the challenge.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378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endParaRPr lang="en-US" b="0" baseline="0" dirty="0"/>
          </a:p>
          <a:p>
            <a:endParaRPr lang="en-US" b="1" dirty="0"/>
          </a:p>
          <a:p>
            <a:r>
              <a:rPr lang="en-US" b="1" dirty="0"/>
              <a:t>Aim: </a:t>
            </a:r>
            <a:r>
              <a:rPr lang="en-US" b="0" dirty="0"/>
              <a:t>to revisit basic adjective agreement.</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present the information.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Elicit</a:t>
            </a:r>
            <a:r>
              <a:rPr lang="en-GB" b="0" baseline="0" dirty="0"/>
              <a:t> the translations of the Spanish sentences from students.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0597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practise differentiating between adjective</a:t>
            </a:r>
            <a:r>
              <a:rPr lang="en-US" b="0" baseline="0" dirty="0"/>
              <a:t> endings that mark </a:t>
            </a:r>
            <a:r>
              <a:rPr lang="en-US" b="0" dirty="0"/>
              <a:t>biological gender</a:t>
            </a:r>
          </a:p>
          <a:p>
            <a:endParaRPr lang="en-US" b="1" dirty="0"/>
          </a:p>
          <a:p>
            <a:r>
              <a:rPr lang="en-US" b="1" dirty="0"/>
              <a:t>Procedure:</a:t>
            </a:r>
          </a:p>
          <a:p>
            <a:r>
              <a:rPr lang="en-US" b="0" dirty="0"/>
              <a:t>1. Ask students</a:t>
            </a:r>
            <a:r>
              <a:rPr lang="en-US" b="0" baseline="0" dirty="0"/>
              <a:t> to write 1-8.</a:t>
            </a:r>
            <a:endParaRPr lang="en-US" b="0" dirty="0"/>
          </a:p>
          <a:p>
            <a:r>
              <a:rPr lang="en-US" b="0" dirty="0"/>
              <a:t>2. Students write</a:t>
            </a:r>
            <a:r>
              <a:rPr lang="en-US" b="0" baseline="0" dirty="0"/>
              <a:t> P for Pablo (i.e. male subject), C for Claudia (female subject) or ‘P &amp; C’ for both</a:t>
            </a:r>
            <a:endParaRPr lang="en-US" b="0" dirty="0"/>
          </a:p>
          <a:p>
            <a:r>
              <a:rPr lang="en-US" b="0" dirty="0"/>
              <a:t>3. Check answers and understanding</a:t>
            </a:r>
            <a:r>
              <a:rPr lang="en-US" b="0" baseline="0" dirty="0"/>
              <a:t> of the adjectives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b="1" dirty="0"/>
              <a:t>famoso</a:t>
            </a:r>
            <a:r>
              <a:rPr lang="en-GB" dirty="0"/>
              <a:t> [997] is formally introduced </a:t>
            </a:r>
            <a:r>
              <a:rPr lang="en-GB" baseline="0" dirty="0"/>
              <a:t>in the second half of the autumn term, and is a cognate.</a:t>
            </a:r>
            <a:br>
              <a:rPr lang="en-GB" baseline="0" dirty="0"/>
            </a:br>
            <a:r>
              <a:rPr lang="en-GB" baseline="0" dirty="0">
                <a:sym typeface="Wingdings" panose="05000000000000000000" pitchFamily="2" charset="2"/>
              </a:rPr>
              <a:t>2. </a:t>
            </a:r>
            <a:r>
              <a:rPr lang="en-GB" b="1" baseline="0" dirty="0">
                <a:sym typeface="Wingdings" panose="05000000000000000000" pitchFamily="2" charset="2"/>
              </a:rPr>
              <a:t>interesante</a:t>
            </a:r>
            <a:r>
              <a:rPr lang="en-GB" baseline="0" dirty="0">
                <a:sym typeface="Wingdings" panose="05000000000000000000" pitchFamily="2" charset="2"/>
              </a:rPr>
              <a:t> [617] has been encountered in the phonics ‘I’ cluster words and is a cognate.  It gives another example of an adjective ending in ‘e’ which doesn’t change for masculine/feminine singular.</a:t>
            </a:r>
            <a:endParaRPr lang="en-US" b="1" dirty="0"/>
          </a:p>
          <a:p>
            <a:endParaRPr lang="en-US" b="1" dirty="0"/>
          </a:p>
          <a:p>
            <a:r>
              <a:rPr lang="en-GB" b="1" baseline="0" dirty="0"/>
              <a:t>Word frequency of unknown words and cognates (1 is the most frequent word in Spanish): </a:t>
            </a:r>
            <a:br>
              <a:rPr lang="en-GB" baseline="0" dirty="0"/>
            </a:br>
            <a:r>
              <a:rPr lang="en-GB" b="0" dirty="0" err="1"/>
              <a:t>famoso</a:t>
            </a:r>
            <a:r>
              <a:rPr lang="en-GB" dirty="0"/>
              <a:t> [997] </a:t>
            </a:r>
            <a:r>
              <a:rPr lang="en-GB" b="0" baseline="0" dirty="0" err="1">
                <a:sym typeface="Wingdings" panose="05000000000000000000" pitchFamily="2" charset="2"/>
              </a:rPr>
              <a:t>interesante</a:t>
            </a:r>
            <a:r>
              <a:rPr lang="en-GB" baseline="0" dirty="0">
                <a:sym typeface="Wingdings" panose="05000000000000000000" pitchFamily="2" charset="2"/>
              </a:rPr>
              <a:t> [617]</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399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practise distinguishing between </a:t>
            </a:r>
            <a:r>
              <a:rPr lang="en-US" b="0" baseline="0" dirty="0"/>
              <a:t>masculine and feminine adjective endings</a:t>
            </a:r>
          </a:p>
          <a:p>
            <a:endParaRPr lang="en-US" b="1" dirty="0"/>
          </a:p>
          <a:p>
            <a:r>
              <a:rPr lang="en-US" b="1" dirty="0"/>
              <a:t>Procedure:</a:t>
            </a:r>
          </a:p>
          <a:p>
            <a:r>
              <a:rPr lang="en-US" b="0" dirty="0"/>
              <a:t>1. Students write 1-6</a:t>
            </a:r>
            <a:r>
              <a:rPr lang="en-US" b="0" baseline="0" dirty="0"/>
              <a:t>.</a:t>
            </a:r>
            <a:endParaRPr lang="en-US" b="0" dirty="0"/>
          </a:p>
          <a:p>
            <a:r>
              <a:rPr lang="en-US" b="0" dirty="0"/>
              <a:t>2. Students write [M] male or [F] female for</a:t>
            </a:r>
            <a:r>
              <a:rPr lang="en-US" b="0" baseline="0" dirty="0"/>
              <a:t> each item, depending on whether they hear a masculine or feminine adjective.</a:t>
            </a:r>
            <a:endParaRPr lang="en-US" b="0" dirty="0"/>
          </a:p>
          <a:p>
            <a:r>
              <a:rPr lang="en-US" b="0" dirty="0"/>
              <a:t>3. Optional:</a:t>
            </a:r>
            <a:r>
              <a:rPr lang="en-US" b="0" baseline="0" dirty="0"/>
              <a:t> write the character description in English (students might need to take notes in Spanish first, then translate from their notes)</a:t>
            </a:r>
          </a:p>
          <a:p>
            <a:endParaRPr lang="en-US" b="0" dirty="0"/>
          </a:p>
          <a:p>
            <a:r>
              <a:rPr lang="en-US" b="1" dirty="0"/>
              <a:t>Transcript:</a:t>
            </a:r>
          </a:p>
          <a:p>
            <a:pPr marL="228600" lvl="0" indent="-228600">
              <a:buFontTx/>
              <a:buAutoNum type="arabicParenR"/>
              <a:defRPr/>
            </a:pPr>
            <a:r>
              <a:rPr lang="en-GB" dirty="0">
                <a:solidFill>
                  <a:srgbClr val="4472C4">
                    <a:lumMod val="50000"/>
                  </a:srgbClr>
                </a:solidFill>
                <a:latin typeface="Century Gothic" panose="020B0502020202020204" pitchFamily="34" charset="0"/>
              </a:rPr>
              <a:t>Es alegre y </a:t>
            </a:r>
            <a:r>
              <a:rPr lang="en-GB" dirty="0" err="1">
                <a:solidFill>
                  <a:srgbClr val="4472C4">
                    <a:lumMod val="50000"/>
                  </a:srgbClr>
                </a:solidFill>
                <a:latin typeface="Century Gothic" panose="020B0502020202020204" pitchFamily="34" charset="0"/>
              </a:rPr>
              <a:t>alta.</a:t>
            </a:r>
            <a:endParaRPr lang="en-GB" dirty="0">
              <a:solidFill>
                <a:srgbClr val="4472C4">
                  <a:lumMod val="50000"/>
                </a:srgbClr>
              </a:solidFill>
              <a:latin typeface="Century Gothic" panose="020B0502020202020204" pitchFamily="34" charset="0"/>
            </a:endParaRPr>
          </a:p>
          <a:p>
            <a:pPr marL="228600" lvl="0" indent="-228600">
              <a:buFontTx/>
              <a:buAutoNum type="arabicParenR"/>
              <a:defRPr/>
            </a:pPr>
            <a:r>
              <a:rPr lang="en-GB" dirty="0">
                <a:solidFill>
                  <a:srgbClr val="4472C4">
                    <a:lumMod val="50000"/>
                  </a:srgbClr>
                </a:solidFill>
                <a:latin typeface="Century Gothic" panose="020B0502020202020204" pitchFamily="34" charset="0"/>
              </a:rPr>
              <a:t>Es bajo y simpático.</a:t>
            </a:r>
          </a:p>
          <a:p>
            <a:pPr marL="228600" lvl="0" indent="-228600">
              <a:buFontTx/>
              <a:buAutoNum type="arabicParenR"/>
              <a:defRPr/>
            </a:pPr>
            <a:r>
              <a:rPr lang="en-GB" dirty="0">
                <a:solidFill>
                  <a:srgbClr val="4472C4">
                    <a:lumMod val="50000"/>
                  </a:srgbClr>
                </a:solidFill>
                <a:latin typeface="Century Gothic" panose="020B0502020202020204" pitchFamily="34" charset="0"/>
              </a:rPr>
              <a:t>Es guapo y tranquilo.</a:t>
            </a:r>
          </a:p>
          <a:p>
            <a:pPr marL="228600" lvl="0" indent="-228600">
              <a:buFontTx/>
              <a:buAutoNum type="arabicParenR"/>
              <a:defRPr/>
            </a:pPr>
            <a:r>
              <a:rPr lang="en-GB" dirty="0">
                <a:solidFill>
                  <a:srgbClr val="4472C4">
                    <a:lumMod val="50000"/>
                  </a:srgbClr>
                </a:solidFill>
                <a:latin typeface="Century Gothic" panose="020B0502020202020204" pitchFamily="34" charset="0"/>
              </a:rPr>
              <a:t>Es </a:t>
            </a:r>
            <a:r>
              <a:rPr lang="en-GB" dirty="0" err="1">
                <a:solidFill>
                  <a:srgbClr val="4472C4">
                    <a:lumMod val="50000"/>
                  </a:srgbClr>
                </a:solidFill>
                <a:latin typeface="Century Gothic" panose="020B0502020202020204" pitchFamily="34" charset="0"/>
              </a:rPr>
              <a:t>alta</a:t>
            </a:r>
            <a:r>
              <a:rPr lang="en-GB" dirty="0">
                <a:solidFill>
                  <a:srgbClr val="4472C4">
                    <a:lumMod val="50000"/>
                  </a:srgbClr>
                </a:solidFill>
                <a:latin typeface="Century Gothic" panose="020B0502020202020204" pitchFamily="34" charset="0"/>
              </a:rPr>
              <a:t> y </a:t>
            </a:r>
            <a:r>
              <a:rPr lang="en-GB" dirty="0" err="1">
                <a:solidFill>
                  <a:srgbClr val="4472C4">
                    <a:lumMod val="50000"/>
                  </a:srgbClr>
                </a:solidFill>
                <a:latin typeface="Century Gothic" panose="020B0502020202020204" pitchFamily="34" charset="0"/>
              </a:rPr>
              <a:t>guapa</a:t>
            </a:r>
            <a:r>
              <a:rPr lang="en-GB" dirty="0">
                <a:solidFill>
                  <a:srgbClr val="4472C4">
                    <a:lumMod val="50000"/>
                  </a:srgbClr>
                </a:solidFill>
                <a:latin typeface="Century Gothic" panose="020B0502020202020204" pitchFamily="34" charset="0"/>
              </a:rPr>
              <a:t>.</a:t>
            </a:r>
          </a:p>
          <a:p>
            <a:pPr marL="228600" lvl="0" indent="-228600">
              <a:buFontTx/>
              <a:buAutoNum type="arabicParenR"/>
              <a:defRPr/>
            </a:pPr>
            <a:r>
              <a:rPr lang="en-GB" dirty="0">
                <a:solidFill>
                  <a:srgbClr val="4472C4">
                    <a:lumMod val="50000"/>
                  </a:srgbClr>
                </a:solidFill>
                <a:latin typeface="Century Gothic" panose="020B0502020202020204" pitchFamily="34" charset="0"/>
              </a:rPr>
              <a:t>Es alegre y </a:t>
            </a:r>
            <a:r>
              <a:rPr lang="en-GB" dirty="0" err="1">
                <a:solidFill>
                  <a:srgbClr val="4472C4">
                    <a:lumMod val="50000"/>
                  </a:srgbClr>
                </a:solidFill>
                <a:latin typeface="Century Gothic" panose="020B0502020202020204" pitchFamily="34" charset="0"/>
              </a:rPr>
              <a:t>baja</a:t>
            </a:r>
            <a:r>
              <a:rPr lang="en-GB" dirty="0">
                <a:solidFill>
                  <a:srgbClr val="4472C4">
                    <a:lumMod val="50000"/>
                  </a:srgbClr>
                </a:solidFill>
                <a:latin typeface="Century Gothic" panose="020B0502020202020204" pitchFamily="34" charset="0"/>
              </a:rPr>
              <a:t>.</a:t>
            </a:r>
          </a:p>
          <a:p>
            <a:pPr marL="228600" lvl="0" indent="-228600">
              <a:buFontTx/>
              <a:buAutoNum type="arabicParenR"/>
              <a:defRPr/>
            </a:pPr>
            <a:r>
              <a:rPr lang="en-GB" dirty="0">
                <a:solidFill>
                  <a:srgbClr val="4472C4">
                    <a:lumMod val="50000"/>
                  </a:srgbClr>
                </a:solidFill>
                <a:latin typeface="Century Gothic" panose="020B0502020202020204" pitchFamily="34" charset="0"/>
              </a:rPr>
              <a:t>Es tranquilo y bajo.</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endParaRPr lang="en-US" b="0" baseline="0" dirty="0"/>
          </a:p>
          <a:p>
            <a:endParaRPr lang="en-US" b="1" dirty="0"/>
          </a:p>
          <a:p>
            <a:r>
              <a:rPr lang="en-US" b="1" dirty="0"/>
              <a:t>Aim: </a:t>
            </a:r>
            <a:r>
              <a:rPr lang="en-US" b="0" dirty="0"/>
              <a:t>to introduce yes/no questions, including </a:t>
            </a:r>
            <a:r>
              <a:rPr lang="en-GB" b="0" baseline="0" dirty="0"/>
              <a:t>the intonation difference from statements and the use of the upside down question mark.</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present the information.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Elicit</a:t>
            </a:r>
            <a:r>
              <a:rPr lang="en-GB" b="0" baseline="0" dirty="0"/>
              <a:t> the translations of the Spanish sentences from students.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08689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5</a:t>
            </a:r>
            <a:r>
              <a:rPr lang="en-US" b="0" baseline="0" dirty="0"/>
              <a:t> minutes</a:t>
            </a:r>
            <a:endParaRPr lang="en-US" b="0" dirty="0"/>
          </a:p>
          <a:p>
            <a:endParaRPr lang="en-GB" b="1" baseline="0" dirty="0"/>
          </a:p>
          <a:p>
            <a:r>
              <a:rPr lang="en-GB" b="1" baseline="0" dirty="0"/>
              <a:t>Aim: </a:t>
            </a:r>
            <a:r>
              <a:rPr lang="en-GB" b="0" baseline="0" dirty="0"/>
              <a:t>to work with a partner to identify the characters as quickly as possible; to practise use of adjective agreement and question intonation</a:t>
            </a:r>
          </a:p>
          <a:p>
            <a:endParaRPr lang="en-GB" b="1" baseline="0" dirty="0"/>
          </a:p>
          <a:p>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dirty="0"/>
              <a:t>Explain the title of the slide – who am I? Explain the two component parts of the phrase. </a:t>
            </a:r>
            <a:endParaRPr lang="en-GB" baseline="0" dirty="0"/>
          </a:p>
          <a:p>
            <a:r>
              <a:rPr lang="en-GB" baseline="0" dirty="0"/>
              <a:t>2. Use this slide to model the instructions for the pair work before displaying the </a:t>
            </a:r>
            <a:r>
              <a:rPr lang="en-GB" b="1" u="sng" baseline="0" dirty="0"/>
              <a:t>master</a:t>
            </a:r>
            <a:r>
              <a:rPr lang="en-GB" baseline="0" dirty="0"/>
              <a:t> (next slide).</a:t>
            </a:r>
          </a:p>
          <a:p>
            <a:r>
              <a:rPr lang="en-GB" baseline="0" dirty="0"/>
              <a:t>3. Give students 30 seconds to write down 5 names (mixture of boys/girls). </a:t>
            </a:r>
          </a:p>
          <a:p>
            <a:r>
              <a:rPr lang="en-GB" baseline="0" dirty="0"/>
              <a:t>4. Work in pairs. Partners </a:t>
            </a:r>
            <a:r>
              <a:rPr lang="en-GB" dirty="0"/>
              <a:t>take it in turns</a:t>
            </a:r>
            <a:r>
              <a:rPr lang="en-GB" baseline="0" dirty="0"/>
              <a:t> to select a name from their own list. They give a sentence to describe themselves (Soy…). </a:t>
            </a:r>
          </a:p>
          <a:p>
            <a:r>
              <a:rPr lang="en-GB" baseline="0" dirty="0"/>
              <a:t>5. The other player has to identify who is being described, using </a:t>
            </a:r>
            <a:r>
              <a:rPr lang="en-GB" b="1" baseline="0" dirty="0"/>
              <a:t>raised question intonation</a:t>
            </a:r>
            <a:r>
              <a:rPr lang="en-GB" baseline="0" dirty="0"/>
              <a:t>. Are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Explain to the pupils that they have to pronounce the adjective correctly, with the correct ending, otherwise their partner cannot know who they might be.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At the end of the game, point out to them that grammar features (in this case </a:t>
            </a:r>
            <a:r>
              <a:rPr lang="en-GB" baseline="0" dirty="0" err="1"/>
              <a:t>masc</a:t>
            </a:r>
            <a:r>
              <a:rPr lang="en-GB" baseline="0" dirty="0"/>
              <a:t>/fem adjective endings) often help us to pinpoint the correct meaning more quickly, but not always!</a:t>
            </a:r>
          </a:p>
          <a:p>
            <a:pPr marL="228600" indent="-228600">
              <a:buAutoNum type="arabicPeriod" startAt="5"/>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  </a:t>
            </a:r>
            <a:r>
              <a:rPr lang="en-GB" baseline="0" dirty="0"/>
              <a:t>Students have been using flat intonation of statements in their speaking tasks so far, for I am, you are and s/he is.  Here they use the same word order but raised intonation to turn the statement into a question.  Model this with the class a few times, contrasting flat/raised intonation. In subsequent weeks, yes/no questions using intonation will continue to be used.</a:t>
            </a:r>
          </a:p>
          <a:p>
            <a:pPr marL="0" indent="0">
              <a:buNone/>
            </a:pPr>
            <a:r>
              <a:rPr lang="en-GB" b="1" baseline="0" dirty="0"/>
              <a:t>2. </a:t>
            </a:r>
            <a:r>
              <a:rPr lang="en-GB" baseline="0" dirty="0"/>
              <a:t>alegre and interesante have been included deliberately here.  Students may have to guess twice to get this identity.</a:t>
            </a:r>
          </a:p>
          <a:p>
            <a:pPr marL="0" indent="0">
              <a:buNone/>
            </a:pPr>
            <a:r>
              <a:rPr lang="en-GB" b="1" baseline="0" dirty="0"/>
              <a:t>3. </a:t>
            </a:r>
            <a:r>
              <a:rPr lang="en-GB" baseline="0" dirty="0"/>
              <a:t>the pronunciation of names gives an opportunity for phonological decoding.  Names have been chosen for revising vowels and a few consonants that students have met in passing, J, R.</a:t>
            </a:r>
            <a:endParaRPr lang="en-US" b="1" dirty="0"/>
          </a:p>
          <a:p>
            <a:endParaRPr lang="en-US" b="1" dirty="0"/>
          </a:p>
          <a:p>
            <a:r>
              <a:rPr lang="en-GB" b="1" baseline="0" dirty="0"/>
              <a:t>Word frequency of unknown words and cognates (1 is the most frequent word in Spanish): </a:t>
            </a:r>
            <a:br>
              <a:rPr lang="en-GB" baseline="0" dirty="0"/>
            </a:br>
            <a:r>
              <a:rPr lang="en-GB" b="0" dirty="0" err="1"/>
              <a:t>famoso</a:t>
            </a:r>
            <a:r>
              <a:rPr lang="en-GB" dirty="0"/>
              <a:t> [997], </a:t>
            </a:r>
            <a:r>
              <a:rPr lang="en-GB" b="0" baseline="0" dirty="0">
                <a:sym typeface="Wingdings" panose="05000000000000000000" pitchFamily="2" charset="2"/>
              </a:rPr>
              <a:t>interesante</a:t>
            </a:r>
            <a:r>
              <a:rPr lang="en-GB" baseline="0" dirty="0">
                <a:sym typeface="Wingdings" panose="05000000000000000000" pitchFamily="2" charset="2"/>
              </a:rPr>
              <a:t> [617]</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Quién soy?</a:t>
            </a:r>
            <a:r>
              <a:rPr lang="en-GB" b="1" baseline="0" dirty="0"/>
              <a:t>  - Who am I?</a:t>
            </a:r>
            <a:endParaRPr lang="en-GB" b="1" dirty="0"/>
          </a:p>
          <a:p>
            <a:r>
              <a:rPr lang="en-GB" dirty="0"/>
              <a:t>Display this on the board</a:t>
            </a:r>
            <a:r>
              <a:rPr lang="en-GB" baseline="0" dirty="0"/>
              <a:t> whilst the speaking activity is taking place.</a:t>
            </a:r>
            <a:br>
              <a:rPr lang="en-GB" baseline="0"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27189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4-5 minutes</a:t>
            </a:r>
            <a:br>
              <a:rPr lang="en-GB" dirty="0"/>
            </a:br>
            <a:endParaRPr lang="en-GB" dirty="0"/>
          </a:p>
          <a:p>
            <a:r>
              <a:rPr lang="en-GB" b="1" dirty="0"/>
              <a:t>Aim</a:t>
            </a:r>
            <a:r>
              <a:rPr lang="en-GB" dirty="0"/>
              <a:t>: to practise this week’s learning in a personal, communicative context.</a:t>
            </a:r>
          </a:p>
          <a:p>
            <a:br>
              <a:rPr lang="en-GB" dirty="0"/>
            </a:br>
            <a:r>
              <a:rPr lang="en-GB" b="1" dirty="0"/>
              <a:t>Procedure:</a:t>
            </a:r>
            <a:br>
              <a:rPr lang="en-GB" dirty="0"/>
            </a:br>
            <a:r>
              <a:rPr lang="en-GB" dirty="0"/>
              <a:t>1. Explain that students will work in pairs to describe themselves, in response to the question ‘</a:t>
            </a:r>
            <a:r>
              <a:rPr lang="en-GB" dirty="0" err="1"/>
              <a:t>cómo</a:t>
            </a:r>
            <a:r>
              <a:rPr lang="en-GB" dirty="0"/>
              <a:t> </a:t>
            </a:r>
            <a:r>
              <a:rPr lang="en-GB" dirty="0" err="1"/>
              <a:t>eres</a:t>
            </a:r>
            <a:r>
              <a:rPr lang="en-GB" dirty="0"/>
              <a:t>’ and a teacher they know, in response to their partner’s question: ‘</a:t>
            </a:r>
            <a:r>
              <a:rPr lang="en-GB" dirty="0" err="1"/>
              <a:t>cómo</a:t>
            </a:r>
            <a:r>
              <a:rPr lang="en-GB" dirty="0"/>
              <a:t> es </a:t>
            </a:r>
            <a:r>
              <a:rPr lang="en-GB" dirty="0" err="1"/>
              <a:t>Señor</a:t>
            </a:r>
            <a:r>
              <a:rPr lang="en-GB" dirty="0"/>
              <a:t> XXX, </a:t>
            </a:r>
            <a:r>
              <a:rPr lang="en-GB" dirty="0" err="1"/>
              <a:t>Señora</a:t>
            </a:r>
            <a:r>
              <a:rPr lang="en-GB" dirty="0"/>
              <a:t> XXX’?</a:t>
            </a:r>
          </a:p>
          <a:p>
            <a:r>
              <a:rPr lang="en-GB" dirty="0"/>
              <a:t>2. Click the SOS to reveal written support.  Click the text box to hide the support after 2-3 minutes for a 2</a:t>
            </a:r>
            <a:r>
              <a:rPr lang="en-GB" baseline="30000" dirty="0"/>
              <a:t>nd</a:t>
            </a:r>
            <a:r>
              <a:rPr lang="en-GB" dirty="0"/>
              <a:t> round, with no support.</a:t>
            </a:r>
          </a:p>
        </p:txBody>
      </p:sp>
      <p:sp>
        <p:nvSpPr>
          <p:cNvPr id="4" name="Slide Number Placeholder 3"/>
          <p:cNvSpPr>
            <a:spLocks noGrp="1"/>
          </p:cNvSpPr>
          <p:nvPr>
            <p:ph type="sldNum" sz="quarter" idx="5"/>
          </p:nvPr>
        </p:nvSpPr>
        <p:spPr/>
        <p:txBody>
          <a:bodyPr/>
          <a:lstStyle/>
          <a:p>
            <a:fld id="{C86D913A-C496-4ABC-A46D-3C0405307B8C}" type="slidenum">
              <a:rPr lang="en-GB" smtClean="0"/>
              <a:t>28</a:t>
            </a:fld>
            <a:endParaRPr lang="en-GB"/>
          </a:p>
        </p:txBody>
      </p:sp>
    </p:spTree>
    <p:extLst>
      <p:ext uri="{BB962C8B-B14F-4D97-AF65-F5344CB8AC3E}">
        <p14:creationId xmlns:p14="http://schemas.microsoft.com/office/powerpoint/2010/main" val="290361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Note: this writing activity is optional; it could also be used for homework.</a:t>
            </a:r>
          </a:p>
          <a:p>
            <a:r>
              <a:rPr lang="en-US" b="1" dirty="0"/>
              <a:t>Timing: </a:t>
            </a:r>
            <a:r>
              <a:rPr lang="en-US" b="0" dirty="0"/>
              <a:t>7</a:t>
            </a:r>
            <a:r>
              <a:rPr lang="en-US" b="0" baseline="0" dirty="0"/>
              <a:t> minutes</a:t>
            </a:r>
            <a:endParaRPr lang="en-US" b="0" dirty="0"/>
          </a:p>
          <a:p>
            <a:endParaRPr lang="en-US" b="1" dirty="0"/>
          </a:p>
          <a:p>
            <a:r>
              <a:rPr lang="en-US" b="1" dirty="0"/>
              <a:t>Aim: </a:t>
            </a:r>
            <a:r>
              <a:rPr lang="en-US" b="0" dirty="0"/>
              <a:t>to</a:t>
            </a:r>
            <a:r>
              <a:rPr lang="en-US" b="0" baseline="0" dirty="0"/>
              <a:t> write more freely using adjective agreement.</a:t>
            </a:r>
            <a:endParaRPr lang="en-US" b="0" dirty="0"/>
          </a:p>
          <a:p>
            <a:endParaRPr lang="en-US" b="1" dirty="0"/>
          </a:p>
          <a:p>
            <a:r>
              <a:rPr lang="en-US" b="1" dirty="0"/>
              <a:t>Procedure:</a:t>
            </a:r>
          </a:p>
          <a:p>
            <a:r>
              <a:rPr lang="en-US" b="0" dirty="0"/>
              <a:t>1. Students write</a:t>
            </a:r>
            <a:r>
              <a:rPr lang="en-US" b="0" baseline="0" dirty="0"/>
              <a:t> a sentence for each character.</a:t>
            </a:r>
            <a:endParaRPr lang="en-US" b="0" dirty="0"/>
          </a:p>
          <a:p>
            <a:r>
              <a:rPr lang="en-US" b="0" dirty="0"/>
              <a:t>2. They</a:t>
            </a:r>
            <a:r>
              <a:rPr lang="en-US" b="0" baseline="0" dirty="0"/>
              <a:t> will need to write using the correct form of the adjective, depending on the person (male/female)</a:t>
            </a:r>
            <a:endParaRPr lang="en-US" b="0" dirty="0"/>
          </a:p>
          <a:p>
            <a:r>
              <a:rPr lang="en-US" b="0" dirty="0"/>
              <a:t>3.</a:t>
            </a:r>
            <a:r>
              <a:rPr lang="en-US" b="0" baseline="0" dirty="0"/>
              <a:t> Ask students to volunteer example sentences for each person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489435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‘u’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a:t>
            </a:fld>
            <a:endParaRPr lang="en-GB" dirty="0"/>
          </a:p>
        </p:txBody>
      </p:sp>
    </p:spTree>
    <p:extLst>
      <p:ext uri="{BB962C8B-B14F-4D97-AF65-F5344CB8AC3E}">
        <p14:creationId xmlns:p14="http://schemas.microsoft.com/office/powerpoint/2010/main" val="1261924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2349502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1949479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Recap of SSCs taught so</a:t>
            </a:r>
            <a:r>
              <a:rPr lang="en-US" b="1" baseline="0" dirty="0"/>
              <a:t> far (1.1.1-1.1.3)</a:t>
            </a:r>
            <a:endParaRPr lang="en-US" b="1" dirty="0"/>
          </a:p>
          <a:p>
            <a:endParaRPr lang="en-US" b="1" dirty="0"/>
          </a:p>
          <a:p>
            <a:r>
              <a:rPr lang="en-US" b="1" dirty="0"/>
              <a:t>Timing: </a:t>
            </a:r>
            <a:r>
              <a:rPr lang="en-US" b="0" dirty="0"/>
              <a:t>2</a:t>
            </a:r>
            <a:r>
              <a:rPr lang="en-US" b="0" baseline="0" dirty="0"/>
              <a:t> minutes</a:t>
            </a:r>
            <a:endParaRPr lang="en-US" b="0" dirty="0"/>
          </a:p>
          <a:p>
            <a:endParaRPr lang="en-US" b="1" dirty="0"/>
          </a:p>
          <a:p>
            <a:r>
              <a:rPr lang="en-US" b="1" dirty="0"/>
              <a:t>Aim: </a:t>
            </a:r>
            <a:r>
              <a:rPr lang="en-US" b="0" dirty="0"/>
              <a:t>to refresh knowledge of the 5 vowels taught so far</a:t>
            </a:r>
          </a:p>
          <a:p>
            <a:endParaRPr lang="en-US" b="1" dirty="0"/>
          </a:p>
          <a:p>
            <a:r>
              <a:rPr lang="en-US" b="1" dirty="0"/>
              <a:t>Procedure:</a:t>
            </a:r>
          </a:p>
          <a:p>
            <a:r>
              <a:rPr lang="en-GB" baseline="0" dirty="0"/>
              <a:t>1. Students say the SSC as they appear on each click.</a:t>
            </a:r>
          </a:p>
          <a:p>
            <a:r>
              <a:rPr lang="en-GB" baseline="0" dirty="0"/>
              <a:t>2. Students say the source words as they appear on each click. (Teacher to monitor carefully, particularly ‘idea’)</a:t>
            </a:r>
          </a:p>
          <a:p>
            <a:r>
              <a:rPr lang="en-GB" baseline="0" dirty="0"/>
              <a:t>3. Words disappear.  Students say the source words in response to picture prompts</a:t>
            </a:r>
            <a:endParaRPr lang="en-GB" sz="1200" b="1"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62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Vocabulario</a:t>
            </a:r>
          </a:p>
          <a:p>
            <a:r>
              <a:rPr lang="en-GB" b="1" dirty="0"/>
              <a:t>Timing: </a:t>
            </a:r>
            <a:r>
              <a:rPr lang="en-GB" b="0" dirty="0"/>
              <a:t>1-3 minutes</a:t>
            </a:r>
            <a:br>
              <a:rPr lang="en-GB" b="1" dirty="0"/>
            </a:br>
            <a:br>
              <a:rPr lang="en-GB" b="1" dirty="0"/>
            </a:br>
            <a:r>
              <a:rPr lang="en-GB" b="1" dirty="0"/>
              <a:t>Aim: </a:t>
            </a:r>
            <a:r>
              <a:rPr lang="en-GB" b="0" dirty="0"/>
              <a:t>To reactivate and strengthen vocabulary knowledge.  </a:t>
            </a:r>
            <a:br>
              <a:rPr lang="en-GB" b="0" dirty="0"/>
            </a:br>
            <a:r>
              <a:rPr lang="en-GB" b="1" i="1" dirty="0"/>
              <a:t>Note: </a:t>
            </a:r>
            <a:r>
              <a:rPr lang="en-GB" b="0" baseline="0" dirty="0"/>
              <a:t>The verbs will be introduced on other slides.</a:t>
            </a:r>
          </a:p>
          <a:p>
            <a:endParaRPr lang="en-GB" b="0" baseline="0" dirty="0"/>
          </a:p>
          <a:p>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p>
          <a:p>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kern="1200" dirty="0">
                <a:solidFill>
                  <a:schemeClr val="tx1"/>
                </a:solidFill>
                <a:effectLst/>
                <a:ea typeface="+mn-ea"/>
                <a:cs typeface="+mn-cs"/>
              </a:rPr>
              <a:t>Vocabulary for week 3:</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se</a:t>
            </a:r>
            <a:r>
              <a:rPr lang="es-ES" dirty="0"/>
              <a:t>r [7]; </a:t>
            </a:r>
            <a:r>
              <a:rPr lang="es-ES" b="1" dirty="0"/>
              <a:t>soy; eres; es; y</a:t>
            </a:r>
            <a:r>
              <a:rPr lang="es-ES" dirty="0"/>
              <a:t> [4]; </a:t>
            </a:r>
            <a:r>
              <a:rPr lang="es-ES" b="1" dirty="0"/>
              <a:t>alegre</a:t>
            </a:r>
            <a:r>
              <a:rPr lang="es-ES" dirty="0"/>
              <a:t> [2081-in AQA]; </a:t>
            </a:r>
            <a:r>
              <a:rPr lang="es-ES" b="1" dirty="0"/>
              <a:t>simpático</a:t>
            </a:r>
            <a:r>
              <a:rPr lang="es-ES" dirty="0"/>
              <a:t> [3349-in AQA]; </a:t>
            </a:r>
            <a:r>
              <a:rPr lang="es-ES" b="1" dirty="0"/>
              <a:t>guapo </a:t>
            </a:r>
            <a:r>
              <a:rPr lang="es-ES" dirty="0"/>
              <a:t>[4192-in AQA]; </a:t>
            </a:r>
            <a:r>
              <a:rPr lang="es-ES" b="1" dirty="0"/>
              <a:t>alto</a:t>
            </a:r>
            <a:r>
              <a:rPr lang="es-ES" dirty="0"/>
              <a:t> [231]; </a:t>
            </a:r>
            <a:r>
              <a:rPr lang="es-ES" b="1" dirty="0"/>
              <a:t>bajo</a:t>
            </a:r>
            <a:r>
              <a:rPr lang="es-ES" dirty="0"/>
              <a:t> [236]</a:t>
            </a:r>
            <a:endParaRPr lang="en-GB" dirty="0"/>
          </a:p>
          <a:p>
            <a:endParaRPr lang="en-GB" b="1" dirty="0"/>
          </a:p>
          <a:p>
            <a:r>
              <a:rPr lang="en-GB" b="1" dirty="0"/>
              <a:t>Note: </a:t>
            </a:r>
            <a:r>
              <a:rPr lang="en-GB" dirty="0"/>
              <a:t>Students may need support with the pronunciation of 1] </a:t>
            </a:r>
            <a:r>
              <a:rPr lang="en-GB" b="1" dirty="0"/>
              <a:t>‘j</a:t>
            </a:r>
            <a:r>
              <a:rPr lang="en-GB" dirty="0"/>
              <a:t>’ in ‘bajo</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04406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Vocabulary practice</a:t>
            </a:r>
            <a:r>
              <a:rPr lang="en-GB" b="1" baseline="0" dirty="0"/>
              <a:t> slide</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further reinforce the new adjectives</a:t>
            </a:r>
          </a:p>
          <a:p>
            <a:endParaRPr lang="en-GB" b="1" dirty="0"/>
          </a:p>
          <a:p>
            <a:r>
              <a:rPr lang="en-US" b="1" dirty="0"/>
              <a:t>Procedure:</a:t>
            </a:r>
          </a:p>
          <a:p>
            <a:pPr marL="228600" indent="-228600">
              <a:buAutoNum type="arabicPeriod"/>
            </a:pPr>
            <a:r>
              <a:rPr lang="en-GB" baseline="0" dirty="0"/>
              <a:t>Pictures and words appear in order: teacher says them, students repeat.</a:t>
            </a:r>
          </a:p>
          <a:p>
            <a:pPr marL="228600" indent="-228600">
              <a:buAutoNum type="arabicPeriod"/>
            </a:pPr>
            <a:r>
              <a:rPr lang="en-GB" baseline="0" dirty="0"/>
              <a:t>Words remain only  - students pronounce chorally without teacher support.</a:t>
            </a:r>
          </a:p>
          <a:p>
            <a:pPr marL="228600" indent="-228600">
              <a:buAutoNum type="arabicPeriod"/>
            </a:pPr>
            <a:r>
              <a:rPr lang="en-GB" baseline="0" dirty="0"/>
              <a:t>Question icons elicit the English meanings, one by one.</a:t>
            </a:r>
          </a:p>
          <a:p>
            <a:pPr marL="228600" indent="-228600">
              <a:buAutoNum type="arabicPeriod"/>
            </a:pPr>
            <a:r>
              <a:rPr lang="en-GB" dirty="0"/>
              <a:t>Pictures appear and disappear, out of sequence, eliciting</a:t>
            </a:r>
            <a:r>
              <a:rPr lang="en-GB" baseline="0" dirty="0"/>
              <a:t> Spanish.</a:t>
            </a:r>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‘Tranquilo’ (introduced in 1.1.2) will later be recycled as this is an example of an adjective which can be used with both estar and ser and is pertinent to the activity.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simpatico [3350], alegre [2082], guapo [4193], alto [232], </a:t>
            </a:r>
            <a:r>
              <a:rPr lang="en-GB" baseline="0" dirty="0" err="1"/>
              <a:t>bajo</a:t>
            </a:r>
            <a:r>
              <a:rPr lang="en-GB" baseline="0" dirty="0"/>
              <a:t> [237]</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643247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40392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19747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478263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59966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62216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2298870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7573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63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51971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07896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74393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152181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91208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64452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15394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91442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11.wav"/><Relationship Id="rId11" Type="http://schemas.openxmlformats.org/officeDocument/2006/relationships/image" Target="../media/image25.png"/><Relationship Id="rId5" Type="http://schemas.openxmlformats.org/officeDocument/2006/relationships/audio" Target="../media/audio10.wav"/><Relationship Id="rId10" Type="http://schemas.openxmlformats.org/officeDocument/2006/relationships/image" Target="../media/image24.png"/><Relationship Id="rId4" Type="http://schemas.openxmlformats.org/officeDocument/2006/relationships/audio" Target="../media/audio9.wav"/><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16.wav"/><Relationship Id="rId3" Type="http://schemas.openxmlformats.org/officeDocument/2006/relationships/image" Target="../media/image23.png"/><Relationship Id="rId7" Type="http://schemas.openxmlformats.org/officeDocument/2006/relationships/image" Target="../media/image30.png"/><Relationship Id="rId12" Type="http://schemas.openxmlformats.org/officeDocument/2006/relationships/audio" Target="../media/audio15.wav"/><Relationship Id="rId17" Type="http://schemas.openxmlformats.org/officeDocument/2006/relationships/image" Target="../media/image34.png"/><Relationship Id="rId2" Type="http://schemas.openxmlformats.org/officeDocument/2006/relationships/notesSlide" Target="../notesSlides/notesSlide14.xml"/><Relationship Id="rId16" Type="http://schemas.openxmlformats.org/officeDocument/2006/relationships/audio" Target="../media/audio19.wav"/><Relationship Id="rId1" Type="http://schemas.openxmlformats.org/officeDocument/2006/relationships/slideLayout" Target="../slideLayouts/slideLayout16.xml"/><Relationship Id="rId6" Type="http://schemas.openxmlformats.org/officeDocument/2006/relationships/image" Target="../media/image29.png"/><Relationship Id="rId11" Type="http://schemas.openxmlformats.org/officeDocument/2006/relationships/audio" Target="../media/audio14.wav"/><Relationship Id="rId5" Type="http://schemas.openxmlformats.org/officeDocument/2006/relationships/image" Target="../media/image28.png"/><Relationship Id="rId15" Type="http://schemas.openxmlformats.org/officeDocument/2006/relationships/audio" Target="../media/audio18.wav"/><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audio" Target="../media/audio17.wav"/></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10.png"/><Relationship Id="rId3" Type="http://schemas.openxmlformats.org/officeDocument/2006/relationships/image" Target="../media/image35.png"/><Relationship Id="rId7" Type="http://schemas.openxmlformats.org/officeDocument/2006/relationships/image" Target="../media/image17.png"/><Relationship Id="rId12"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19.png"/><Relationship Id="rId1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10.png"/><Relationship Id="rId3" Type="http://schemas.openxmlformats.org/officeDocument/2006/relationships/image" Target="../media/image35.png"/><Relationship Id="rId7" Type="http://schemas.openxmlformats.org/officeDocument/2006/relationships/image" Target="../media/image17.png"/><Relationship Id="rId12"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19.png"/><Relationship Id="rId1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39.png"/><Relationship Id="rId3" Type="http://schemas.openxmlformats.org/officeDocument/2006/relationships/image" Target="../media/image23.png"/><Relationship Id="rId7" Type="http://schemas.openxmlformats.org/officeDocument/2006/relationships/audio" Target="../media/audio21.wav"/><Relationship Id="rId12"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image" Target="../media/image41.png"/><Relationship Id="rId10" Type="http://schemas.openxmlformats.org/officeDocument/2006/relationships/audio" Target="../media/audio24.wav"/><Relationship Id="rId4" Type="http://schemas.openxmlformats.org/officeDocument/2006/relationships/image" Target="../media/image40.png"/><Relationship Id="rId9" Type="http://schemas.openxmlformats.org/officeDocument/2006/relationships/audio" Target="../media/audio23.wav"/></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32.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27.xml"/><Relationship Id="rId16" Type="http://schemas.openxmlformats.org/officeDocument/2006/relationships/image" Target="../media/image49.png"/><Relationship Id="rId1" Type="http://schemas.openxmlformats.org/officeDocument/2006/relationships/slideLayout" Target="../slideLayouts/slideLayout15.xml"/><Relationship Id="rId6" Type="http://schemas.openxmlformats.org/officeDocument/2006/relationships/image" Target="../media/image29.png"/><Relationship Id="rId11" Type="http://schemas.openxmlformats.org/officeDocument/2006/relationships/image" Target="../media/image44.jpeg"/><Relationship Id="rId5" Type="http://schemas.openxmlformats.org/officeDocument/2006/relationships/image" Target="../media/image27.png"/><Relationship Id="rId15" Type="http://schemas.openxmlformats.org/officeDocument/2006/relationships/image" Target="../media/image48.png"/><Relationship Id="rId10" Type="http://schemas.openxmlformats.org/officeDocument/2006/relationships/image" Target="../media/image33.png"/><Relationship Id="rId4" Type="http://schemas.openxmlformats.org/officeDocument/2006/relationships/image" Target="../media/image43.png"/><Relationship Id="rId9" Type="http://schemas.openxmlformats.org/officeDocument/2006/relationships/image" Target="../media/image28.png"/><Relationship Id="rId1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hyperlink" Target="https://www.rachelhawkes.com/LDPresources/Yr7Spanish/Spanish_Y7_Term1i_Wk4_audio.html"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hyperlink" Target="https://www.rachelhawkes.com/LDPresources/Yr7Spanish/Spanish_Y7_Term1i_Wk4_audio_HW_sheet.docx"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png"/><Relationship Id="rId10"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8"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52142292-6FF3-4151-B0F0-49D2CBDCAB53}"/>
              </a:ext>
            </a:extLst>
          </p:cNvPr>
          <p:cNvSpPr>
            <a:spLocks noGrp="1"/>
          </p:cNvSpPr>
          <p:nvPr>
            <p:ph type="body" sz="quarter" idx="12"/>
          </p:nvPr>
        </p:nvSpPr>
        <p:spPr>
          <a:xfrm>
            <a:off x="198075" y="5560219"/>
            <a:ext cx="3790451" cy="1154112"/>
          </a:xfrm>
        </p:spPr>
        <p:txBody>
          <a:bodyPr>
            <a:normAutofit fontScale="92500" lnSpcReduction="20000"/>
          </a:bodyPr>
          <a:lstStyle/>
          <a:p>
            <a:r>
              <a:rPr lang="en-GB" b="1" dirty="0"/>
              <a:t>Y7 Spanish</a:t>
            </a:r>
            <a:br>
              <a:rPr lang="en-GB" dirty="0"/>
            </a:br>
            <a:r>
              <a:rPr lang="en-GB" sz="1800" dirty="0"/>
              <a:t>Term 1.1 – Week 3 – Lesson 5</a:t>
            </a:r>
            <a:br>
              <a:rPr lang="en-GB" sz="1800" dirty="0"/>
            </a:br>
            <a:br>
              <a:rPr lang="en-GB" sz="1800" dirty="0"/>
            </a:br>
            <a:r>
              <a:rPr lang="en-GB" sz="1700" dirty="0"/>
              <a:t>Victoria Hobson / Nick Avery</a:t>
            </a:r>
            <a:br>
              <a:rPr lang="en-GB" sz="1700" dirty="0"/>
            </a:br>
            <a:r>
              <a:rPr lang="en-GB" sz="1700" dirty="0"/>
              <a:t>Date updated: 27.07.23</a:t>
            </a:r>
            <a:endParaRPr lang="en-GB" dirty="0"/>
          </a:p>
        </p:txBody>
      </p:sp>
      <p:sp>
        <p:nvSpPr>
          <p:cNvPr id="4" name="Text Placeholder 3">
            <a:extLst>
              <a:ext uri="{FF2B5EF4-FFF2-40B4-BE49-F238E27FC236}">
                <a16:creationId xmlns:a16="http://schemas.microsoft.com/office/drawing/2014/main" id="{54CFD807-DC04-47DB-A46D-CF35FCEF24C2}"/>
              </a:ext>
            </a:extLst>
          </p:cNvPr>
          <p:cNvSpPr>
            <a:spLocks noGrp="1"/>
          </p:cNvSpPr>
          <p:nvPr>
            <p:ph type="body" sz="quarter" idx="13"/>
          </p:nvPr>
        </p:nvSpPr>
        <p:spPr>
          <a:xfrm>
            <a:off x="434318" y="2652418"/>
            <a:ext cx="7108416" cy="1154111"/>
          </a:xfrm>
        </p:spPr>
        <p:txBody>
          <a:bodyPr>
            <a:normAutofit/>
          </a:bodyPr>
          <a:lstStyle/>
          <a:p>
            <a:r>
              <a:rPr lang="en-GB" dirty="0"/>
              <a:t>SER – </a:t>
            </a:r>
            <a:r>
              <a:rPr lang="en-GB" sz="2400" dirty="0">
                <a:solidFill>
                  <a:prstClr val="white"/>
                </a:solidFill>
              </a:rPr>
              <a:t>soy / </a:t>
            </a:r>
            <a:r>
              <a:rPr lang="en-GB" sz="2400" dirty="0" err="1">
                <a:solidFill>
                  <a:prstClr val="white"/>
                </a:solidFill>
              </a:rPr>
              <a:t>eres</a:t>
            </a:r>
            <a:r>
              <a:rPr lang="en-GB" sz="2400" dirty="0">
                <a:solidFill>
                  <a:prstClr val="white"/>
                </a:solidFill>
              </a:rPr>
              <a:t> / es for TRAITS</a:t>
            </a:r>
          </a:p>
          <a:p>
            <a:r>
              <a:rPr lang="en-GB" dirty="0"/>
              <a:t>SSC [u]</a:t>
            </a:r>
          </a:p>
        </p:txBody>
      </p:sp>
      <p:sp>
        <p:nvSpPr>
          <p:cNvPr id="5" name="Text Placeholder 4">
            <a:extLst>
              <a:ext uri="{FF2B5EF4-FFF2-40B4-BE49-F238E27FC236}">
                <a16:creationId xmlns:a16="http://schemas.microsoft.com/office/drawing/2014/main" id="{813B8C98-56D1-4028-9EA1-D2F1BDF7A408}"/>
              </a:ext>
            </a:extLst>
          </p:cNvPr>
          <p:cNvSpPr>
            <a:spLocks noGrp="1"/>
          </p:cNvSpPr>
          <p:nvPr>
            <p:ph type="body" sz="quarter" idx="14"/>
          </p:nvPr>
        </p:nvSpPr>
        <p:spPr>
          <a:xfrm>
            <a:off x="380955" y="1552031"/>
            <a:ext cx="7526428" cy="844550"/>
          </a:xfrm>
        </p:spPr>
        <p:txBody>
          <a:bodyPr>
            <a:normAutofit fontScale="62500" lnSpcReduction="20000"/>
          </a:bodyPr>
          <a:lstStyle/>
          <a:p>
            <a:r>
              <a:rPr lang="en-GB" dirty="0"/>
              <a:t>Saying what someone is like </a:t>
            </a:r>
            <a:br>
              <a:rPr lang="en-GB" dirty="0"/>
            </a:br>
            <a:r>
              <a:rPr lang="en-GB" dirty="0"/>
              <a:t>(in general)</a:t>
            </a:r>
          </a:p>
        </p:txBody>
      </p:sp>
      <p:sp>
        <p:nvSpPr>
          <p:cNvPr id="6" name="Speech Bubble: Rectangle with Corners Rounded 5">
            <a:extLst>
              <a:ext uri="{FF2B5EF4-FFF2-40B4-BE49-F238E27FC236}">
                <a16:creationId xmlns:a16="http://schemas.microsoft.com/office/drawing/2014/main" id="{0D83301F-1873-4E1A-9615-853A05BF0FE9}"/>
              </a:ext>
            </a:extLst>
          </p:cNvPr>
          <p:cNvSpPr/>
          <p:nvPr/>
        </p:nvSpPr>
        <p:spPr>
          <a:xfrm>
            <a:off x="7691712" y="3975501"/>
            <a:ext cx="3699099" cy="971838"/>
          </a:xfrm>
          <a:prstGeom prst="wedgeRoundRectCallout">
            <a:avLst>
              <a:gd name="adj1" fmla="val -61244"/>
              <a:gd name="adj2" fmla="val 3824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a:ea typeface="+mn-ea"/>
                <a:cs typeface="+mn-cs"/>
              </a:rPr>
              <a:t>¿</a:t>
            </a:r>
            <a:r>
              <a:rPr kumimoji="0" lang="en-GB" sz="3600" b="1" i="0" u="none" strike="noStrike" kern="1200" cap="none" spc="0" normalizeH="0" baseline="0" noProof="0" dirty="0" err="1">
                <a:ln>
                  <a:noFill/>
                </a:ln>
                <a:solidFill>
                  <a:srgbClr val="FFFFFF"/>
                </a:solidFill>
                <a:effectLst/>
                <a:uLnTx/>
                <a:uFillTx/>
                <a:latin typeface="Century Gothic"/>
                <a:ea typeface="+mn-ea"/>
                <a:cs typeface="+mn-cs"/>
              </a:rPr>
              <a:t>Cómo</a:t>
            </a:r>
            <a:r>
              <a:rPr kumimoji="0" lang="en-GB" sz="3600" b="1" i="0" u="none" strike="noStrike" kern="1200" cap="none" spc="0" normalizeH="0" baseline="0" noProof="0" dirty="0">
                <a:ln>
                  <a:noFill/>
                </a:ln>
                <a:solidFill>
                  <a:srgbClr val="FFFFFF"/>
                </a:solidFill>
                <a:effectLst/>
                <a:uLnTx/>
                <a:uFillTx/>
                <a:latin typeface="Century Gothic"/>
                <a:ea typeface="+mn-ea"/>
                <a:cs typeface="+mn-cs"/>
              </a:rPr>
              <a:t> es…?</a:t>
            </a:r>
          </a:p>
        </p:txBody>
      </p:sp>
      <p:sp>
        <p:nvSpPr>
          <p:cNvPr id="7" name="Speech Bubble: Rectangle with Corners Rounded 6">
            <a:extLst>
              <a:ext uri="{FF2B5EF4-FFF2-40B4-BE49-F238E27FC236}">
                <a16:creationId xmlns:a16="http://schemas.microsoft.com/office/drawing/2014/main" id="{EF85A9FB-F0A7-44E7-A192-65D3089A71BA}"/>
              </a:ext>
            </a:extLst>
          </p:cNvPr>
          <p:cNvSpPr/>
          <p:nvPr/>
        </p:nvSpPr>
        <p:spPr>
          <a:xfrm>
            <a:off x="7691712" y="5056388"/>
            <a:ext cx="3699099" cy="971838"/>
          </a:xfrm>
          <a:prstGeom prst="wedgeRoundRectCallout">
            <a:avLst>
              <a:gd name="adj1" fmla="val -61244"/>
              <a:gd name="adj2" fmla="val 3824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a:ea typeface="+mn-ea"/>
                <a:cs typeface="+mn-cs"/>
              </a:rPr>
              <a:t>¿</a:t>
            </a:r>
            <a:r>
              <a:rPr kumimoji="0" lang="en-GB" sz="3600" b="1" i="0" u="none" strike="noStrike" kern="1200" cap="none" spc="0" normalizeH="0" baseline="0" noProof="0" dirty="0" err="1">
                <a:ln>
                  <a:noFill/>
                </a:ln>
                <a:solidFill>
                  <a:srgbClr val="FFFFFF"/>
                </a:solidFill>
                <a:effectLst/>
                <a:uLnTx/>
                <a:uFillTx/>
                <a:latin typeface="Century Gothic"/>
                <a:ea typeface="+mn-ea"/>
                <a:cs typeface="+mn-cs"/>
              </a:rPr>
              <a:t>Cómo</a:t>
            </a:r>
            <a:r>
              <a:rPr kumimoji="0" lang="en-GB" sz="3600" b="1" i="0" u="none" strike="noStrike" kern="1200" cap="none" spc="0" normalizeH="0" baseline="0" noProof="0" dirty="0">
                <a:ln>
                  <a:noFill/>
                </a:ln>
                <a:solidFill>
                  <a:srgbClr val="FFFFFF"/>
                </a:solidFill>
                <a:effectLst/>
                <a:uLnTx/>
                <a:uFillTx/>
                <a:latin typeface="Century Gothic"/>
                <a:ea typeface="+mn-ea"/>
                <a:cs typeface="+mn-cs"/>
              </a:rPr>
              <a:t> </a:t>
            </a:r>
            <a:r>
              <a:rPr kumimoji="0" lang="en-GB" sz="3600" b="1" i="0" u="none" strike="noStrike" kern="1200" cap="none" spc="0" normalizeH="0" baseline="0" noProof="0" dirty="0" err="1">
                <a:ln>
                  <a:noFill/>
                </a:ln>
                <a:solidFill>
                  <a:srgbClr val="FFFFFF"/>
                </a:solidFill>
                <a:effectLst/>
                <a:uLnTx/>
                <a:uFillTx/>
                <a:latin typeface="Century Gothic"/>
                <a:ea typeface="+mn-ea"/>
                <a:cs typeface="+mn-cs"/>
              </a:rPr>
              <a:t>eres</a:t>
            </a:r>
            <a:r>
              <a:rPr kumimoji="0" lang="en-GB" sz="3600" b="1" i="0" u="none" strike="noStrike" kern="1200" cap="none" spc="0" normalizeH="0" baseline="0" noProof="0" dirty="0">
                <a:ln>
                  <a:noFill/>
                </a:ln>
                <a:solidFill>
                  <a:srgbClr val="FFFFFF"/>
                </a:solidFill>
                <a:effectLst/>
                <a:uLnTx/>
                <a:uFillTx/>
                <a:latin typeface="Century Gothic"/>
                <a:ea typeface="+mn-ea"/>
                <a:cs typeface="+mn-cs"/>
              </a:rPr>
              <a:t>…?</a:t>
            </a:r>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E663FC94-1F5A-43CB-9D9A-2FE991509186}"/>
              </a:ext>
            </a:extLst>
          </p:cNvPr>
          <p:cNvSpPr>
            <a:spLocks noGrp="1"/>
          </p:cNvSpPr>
          <p:nvPr>
            <p:ph type="title"/>
          </p:nvPr>
        </p:nvSpPr>
        <p:spPr/>
        <p:txBody>
          <a:bodyPr>
            <a:normAutofit/>
          </a:bodyPr>
          <a:lstStyle/>
          <a:p>
            <a:r>
              <a:rPr lang="en-GB" sz="3000" b="1" dirty="0">
                <a:solidFill>
                  <a:schemeClr val="bg1"/>
                </a:solidFill>
                <a:latin typeface="Century Gothic" panose="020B0502020202020204" pitchFamily="34" charset="0"/>
              </a:rPr>
              <a:t>Ser: I am &amp; he/she is</a:t>
            </a:r>
          </a:p>
        </p:txBody>
      </p:sp>
      <p:sp>
        <p:nvSpPr>
          <p:cNvPr id="22" name="TextBox 21">
            <a:extLst>
              <a:ext uri="{FF2B5EF4-FFF2-40B4-BE49-F238E27FC236}">
                <a16:creationId xmlns:a16="http://schemas.microsoft.com/office/drawing/2014/main" id="{BED4A6DE-81A4-4E2E-91DE-81C78DDD0618}"/>
              </a:ext>
            </a:extLst>
          </p:cNvPr>
          <p:cNvSpPr txBox="1"/>
          <p:nvPr/>
        </p:nvSpPr>
        <p:spPr>
          <a:xfrm>
            <a:off x="788629" y="1049435"/>
            <a:ext cx="944025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rPr>
              <a:t>In Spanish, the verb </a:t>
            </a:r>
            <a:r>
              <a:rPr lang="en-GB" sz="3200" b="1" dirty="0">
                <a:latin typeface="Century Gothic" panose="020B0502020202020204" pitchFamily="34" charset="0"/>
              </a:rPr>
              <a:t>se</a:t>
            </a:r>
            <a:r>
              <a:rPr kumimoji="0" lang="en-GB" sz="3200" b="1" i="0" u="none" strike="noStrike" kern="1200" cap="none" spc="0" normalizeH="0" baseline="0" noProof="0" dirty="0">
                <a:ln>
                  <a:noFill/>
                </a:ln>
                <a:effectLst/>
                <a:uLnTx/>
                <a:uFillTx/>
                <a:latin typeface="Century Gothic" panose="020B0502020202020204" pitchFamily="34" charset="0"/>
              </a:rPr>
              <a:t>r</a:t>
            </a:r>
            <a:r>
              <a:rPr kumimoji="0" lang="en-GB" sz="3200" b="0" i="0" u="none" strike="noStrike" kern="1200" cap="none" spc="0" normalizeH="0" baseline="0" noProof="0" dirty="0">
                <a:ln>
                  <a:noFill/>
                </a:ln>
                <a:effectLst/>
                <a:uLnTx/>
                <a:uFillTx/>
                <a:latin typeface="Century Gothic" panose="020B0502020202020204" pitchFamily="34" charset="0"/>
              </a:rPr>
              <a:t> means </a:t>
            </a:r>
            <a:r>
              <a:rPr kumimoji="0" lang="en-GB" sz="3200" b="1" i="1" u="none" strike="noStrike" kern="1200" cap="none" spc="0" normalizeH="0" baseline="0" noProof="0" dirty="0">
                <a:ln>
                  <a:noFill/>
                </a:ln>
                <a:effectLst/>
                <a:uLnTx/>
                <a:uFillTx/>
                <a:latin typeface="Century Gothic" panose="020B0502020202020204" pitchFamily="34" charset="0"/>
              </a:rPr>
              <a:t>to be </a:t>
            </a:r>
            <a:br>
              <a:rPr kumimoji="0" lang="en-GB" sz="3200" b="0" i="1" u="none" strike="noStrike" kern="1200" cap="none" spc="0" normalizeH="0" baseline="0" noProof="0" dirty="0">
                <a:ln>
                  <a:noFill/>
                </a:ln>
                <a:effectLst/>
                <a:uLnTx/>
                <a:uFillTx/>
                <a:latin typeface="Century Gothic" panose="020B0502020202020204" pitchFamily="34" charset="0"/>
              </a:rPr>
            </a:br>
            <a:r>
              <a:rPr kumimoji="0" lang="en-GB" sz="3200" b="0" i="0" u="none" strike="noStrike" kern="1200" cap="none" spc="0" normalizeH="0" baseline="0" noProof="0" dirty="0">
                <a:ln>
                  <a:noFill/>
                </a:ln>
                <a:effectLst/>
                <a:uLnTx/>
                <a:uFillTx/>
                <a:latin typeface="Century Gothic" panose="020B0502020202020204" pitchFamily="34" charset="0"/>
              </a:rPr>
              <a:t>when describing </a:t>
            </a:r>
            <a:r>
              <a:rPr kumimoji="0" lang="en-GB" sz="3200" i="0" u="sng" strike="noStrike" kern="1200" cap="none" spc="0" normalizeH="0" baseline="0" noProof="0" dirty="0">
                <a:ln>
                  <a:noFill/>
                </a:ln>
                <a:effectLst/>
                <a:uLnTx/>
                <a:uFillTx/>
                <a:latin typeface="Century Gothic" panose="020B0502020202020204" pitchFamily="34" charset="0"/>
              </a:rPr>
              <a:t>permanent characteristics </a:t>
            </a:r>
            <a:r>
              <a:rPr kumimoji="0" lang="en-GB" sz="3200" b="0" i="0" u="none" strike="noStrike" kern="1200" cap="none" spc="0" normalizeH="0" baseline="0" noProof="0" dirty="0">
                <a:ln>
                  <a:noFill/>
                </a:ln>
                <a:effectLst/>
                <a:uLnTx/>
                <a:uFillTx/>
                <a:latin typeface="Century Gothic" panose="020B0502020202020204" pitchFamily="34" charset="0"/>
              </a:rPr>
              <a:t>(e.g. </a:t>
            </a:r>
            <a:r>
              <a:rPr lang="en-GB" sz="3200" dirty="0">
                <a:latin typeface="Century Gothic" panose="020B0502020202020204" pitchFamily="34" charset="0"/>
              </a:rPr>
              <a:t>what someone is like in general).</a:t>
            </a:r>
            <a:endParaRPr kumimoji="0" lang="en-GB" sz="3200" i="0" strike="noStrike" kern="1200" cap="none" spc="0" normalizeH="0" baseline="0" noProof="0" dirty="0">
              <a:ln>
                <a:noFill/>
              </a:ln>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D594EE9B-465A-41D2-AC61-2876BFCDA6DE}"/>
              </a:ext>
            </a:extLst>
          </p:cNvPr>
          <p:cNvSpPr txBox="1"/>
          <p:nvPr/>
        </p:nvSpPr>
        <p:spPr>
          <a:xfrm>
            <a:off x="1045029" y="2817223"/>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Century Gothic" panose="020B0502020202020204" pitchFamily="34" charset="0"/>
              </a:rPr>
              <a:t>S</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oy</a:t>
            </a:r>
          </a:p>
        </p:txBody>
      </p:sp>
      <p:sp>
        <p:nvSpPr>
          <p:cNvPr id="24" name="TextBox 23">
            <a:extLst>
              <a:ext uri="{FF2B5EF4-FFF2-40B4-BE49-F238E27FC236}">
                <a16:creationId xmlns:a16="http://schemas.microsoft.com/office/drawing/2014/main" id="{CAF49FAC-E60D-49F9-8421-DEAA1694A114}"/>
              </a:ext>
            </a:extLst>
          </p:cNvPr>
          <p:cNvSpPr txBox="1"/>
          <p:nvPr/>
        </p:nvSpPr>
        <p:spPr>
          <a:xfrm>
            <a:off x="2817223" y="2817223"/>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I am</a:t>
            </a:r>
          </a:p>
        </p:txBody>
      </p:sp>
      <p:sp>
        <p:nvSpPr>
          <p:cNvPr id="25" name="TextBox 24">
            <a:extLst>
              <a:ext uri="{FF2B5EF4-FFF2-40B4-BE49-F238E27FC236}">
                <a16:creationId xmlns:a16="http://schemas.microsoft.com/office/drawing/2014/main" id="{9699EACD-FC39-4E82-B460-8274AE564232}"/>
              </a:ext>
            </a:extLst>
          </p:cNvPr>
          <p:cNvSpPr txBox="1"/>
          <p:nvPr/>
        </p:nvSpPr>
        <p:spPr>
          <a:xfrm>
            <a:off x="1052791" y="3701195"/>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Es</a:t>
            </a:r>
          </a:p>
        </p:txBody>
      </p:sp>
      <p:sp>
        <p:nvSpPr>
          <p:cNvPr id="26" name="TextBox 25">
            <a:extLst>
              <a:ext uri="{FF2B5EF4-FFF2-40B4-BE49-F238E27FC236}">
                <a16:creationId xmlns:a16="http://schemas.microsoft.com/office/drawing/2014/main" id="{A005D074-9D23-4B14-98B3-1EDE3A924481}"/>
              </a:ext>
            </a:extLst>
          </p:cNvPr>
          <p:cNvSpPr txBox="1"/>
          <p:nvPr/>
        </p:nvSpPr>
        <p:spPr>
          <a:xfrm>
            <a:off x="2817223" y="3701195"/>
            <a:ext cx="3253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it / he / she is</a:t>
            </a:r>
          </a:p>
        </p:txBody>
      </p:sp>
      <p:sp>
        <p:nvSpPr>
          <p:cNvPr id="27" name="TextBox 26">
            <a:extLst>
              <a:ext uri="{FF2B5EF4-FFF2-40B4-BE49-F238E27FC236}">
                <a16:creationId xmlns:a16="http://schemas.microsoft.com/office/drawing/2014/main" id="{3F74E213-7D90-4AFC-97EB-D6E11F97EEE3}"/>
              </a:ext>
            </a:extLst>
          </p:cNvPr>
          <p:cNvSpPr txBox="1"/>
          <p:nvPr/>
        </p:nvSpPr>
        <p:spPr>
          <a:xfrm>
            <a:off x="1045028" y="4585167"/>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S</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oy raro</a:t>
            </a:r>
          </a:p>
        </p:txBody>
      </p:sp>
      <p:sp>
        <p:nvSpPr>
          <p:cNvPr id="28" name="Action Button: Help 27">
            <a:hlinkClick r:id="" action="ppaction://noaction" highlightClick="1"/>
            <a:extLst>
              <a:ext uri="{FF2B5EF4-FFF2-40B4-BE49-F238E27FC236}">
                <a16:creationId xmlns:a16="http://schemas.microsoft.com/office/drawing/2014/main" id="{8A5CA865-3872-4574-B3AC-EFFC17DB2B6F}"/>
              </a:ext>
            </a:extLst>
          </p:cNvPr>
          <p:cNvSpPr/>
          <p:nvPr/>
        </p:nvSpPr>
        <p:spPr>
          <a:xfrm>
            <a:off x="239590" y="4638543"/>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 name="TextBox 28">
            <a:extLst>
              <a:ext uri="{FF2B5EF4-FFF2-40B4-BE49-F238E27FC236}">
                <a16:creationId xmlns:a16="http://schemas.microsoft.com/office/drawing/2014/main" id="{A97B7235-94A8-465C-86CD-7646B99D2B87}"/>
              </a:ext>
            </a:extLst>
          </p:cNvPr>
          <p:cNvSpPr txBox="1"/>
          <p:nvPr/>
        </p:nvSpPr>
        <p:spPr>
          <a:xfrm>
            <a:off x="3863199" y="4601086"/>
            <a:ext cx="37312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I am</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strange</a:t>
            </a:r>
            <a:endParaRPr kumimoji="0" lang="en-GB"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4DC589B9-2F5B-4429-8406-2E611830013B}"/>
              </a:ext>
            </a:extLst>
          </p:cNvPr>
          <p:cNvSpPr txBox="1"/>
          <p:nvPr/>
        </p:nvSpPr>
        <p:spPr>
          <a:xfrm>
            <a:off x="1045028" y="5471252"/>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Es</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alegre</a:t>
            </a:r>
            <a:endParaRPr kumimoji="0" lang="en-GB"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1" name="Action Button: Help 30">
            <a:hlinkClick r:id="" action="ppaction://noaction" highlightClick="1"/>
            <a:extLst>
              <a:ext uri="{FF2B5EF4-FFF2-40B4-BE49-F238E27FC236}">
                <a16:creationId xmlns:a16="http://schemas.microsoft.com/office/drawing/2014/main" id="{13EF2FB6-32C6-46C7-AA46-8A2FC372B64D}"/>
              </a:ext>
            </a:extLst>
          </p:cNvPr>
          <p:cNvSpPr/>
          <p:nvPr/>
        </p:nvSpPr>
        <p:spPr>
          <a:xfrm>
            <a:off x="246111" y="547125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TextBox 31">
            <a:extLst>
              <a:ext uri="{FF2B5EF4-FFF2-40B4-BE49-F238E27FC236}">
                <a16:creationId xmlns:a16="http://schemas.microsoft.com/office/drawing/2014/main" id="{D7E5A62F-8D85-4484-8810-BBA9C171CA45}"/>
              </a:ext>
            </a:extLst>
          </p:cNvPr>
          <p:cNvSpPr txBox="1"/>
          <p:nvPr/>
        </p:nvSpPr>
        <p:spPr>
          <a:xfrm>
            <a:off x="3863200" y="5453348"/>
            <a:ext cx="47228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He / she / it is cheerful</a:t>
            </a:r>
          </a:p>
        </p:txBody>
      </p:sp>
      <p:pic>
        <p:nvPicPr>
          <p:cNvPr id="33" name="Picture 2" descr="C:\Users\wdj\Google Drive\Primary\Y5 SoW\From Tracy\Pronouns\i.png">
            <a:extLst>
              <a:ext uri="{FF2B5EF4-FFF2-40B4-BE49-F238E27FC236}">
                <a16:creationId xmlns:a16="http://schemas.microsoft.com/office/drawing/2014/main" id="{726105B6-0BEC-435D-B899-797A4236C4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1395" y="2628047"/>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wdj\Google Drive\Primary\Y5 SoW\From Tracy\Pronouns\he.png">
            <a:extLst>
              <a:ext uri="{FF2B5EF4-FFF2-40B4-BE49-F238E27FC236}">
                <a16:creationId xmlns:a16="http://schemas.microsoft.com/office/drawing/2014/main" id="{2BC25465-C6B9-420D-B8D1-476A81D41B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4563" y="3463923"/>
            <a:ext cx="1467789" cy="10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C:\Users\wdj\Google Drive\Primary\Y5 SoW\From Tracy\Pronouns\she.png">
            <a:extLst>
              <a:ext uri="{FF2B5EF4-FFF2-40B4-BE49-F238E27FC236}">
                <a16:creationId xmlns:a16="http://schemas.microsoft.com/office/drawing/2014/main" id="{50966AB0-2668-4C74-8884-59B0B3DBA3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4426" y="3469539"/>
            <a:ext cx="1441114" cy="109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ular Callout 17"/>
          <p:cNvSpPr/>
          <p:nvPr/>
        </p:nvSpPr>
        <p:spPr>
          <a:xfrm>
            <a:off x="8831102" y="4285971"/>
            <a:ext cx="3162990" cy="1917522"/>
          </a:xfrm>
          <a:prstGeom prst="wedgeRoundRectCallout">
            <a:avLst>
              <a:gd name="adj1" fmla="val -110430"/>
              <a:gd name="adj2" fmla="val -1525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This is different from temporary states (e.g. I am </a:t>
            </a:r>
            <a:r>
              <a:rPr lang="en-GB" sz="2000" b="1" i="1" dirty="0">
                <a:solidFill>
                  <a:schemeClr val="tx1"/>
                </a:solidFill>
                <a:latin typeface="Century Gothic" panose="020B0502020202020204" pitchFamily="34" charset="0"/>
              </a:rPr>
              <a:t>acting </a:t>
            </a:r>
            <a:r>
              <a:rPr lang="en-GB" sz="2000" b="1" dirty="0">
                <a:solidFill>
                  <a:schemeClr val="tx1"/>
                </a:solidFill>
                <a:latin typeface="Century Gothic" panose="020B0502020202020204" pitchFamily="34" charset="0"/>
              </a:rPr>
              <a:t>strange). We will look at these together later on.</a:t>
            </a:r>
          </a:p>
        </p:txBody>
      </p:sp>
    </p:spTree>
    <p:extLst>
      <p:ext uri="{BB962C8B-B14F-4D97-AF65-F5344CB8AC3E}">
        <p14:creationId xmlns:p14="http://schemas.microsoft.com/office/powerpoint/2010/main" val="303182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animBg="1"/>
      <p:bldP spid="29" grpId="0"/>
      <p:bldP spid="30" grpId="0"/>
      <p:bldP spid="31" grpId="0" animBg="1"/>
      <p:bldP spid="32"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4068025" cy="647577"/>
          </a:xfrm>
        </p:spPr>
        <p:txBody>
          <a:bodyPr>
            <a:normAutofit/>
          </a:bodyPr>
          <a:lstStyle/>
          <a:p>
            <a:r>
              <a:rPr lang="en-GB" sz="3600" b="1" dirty="0">
                <a:solidFill>
                  <a:schemeClr val="bg1"/>
                </a:solidFill>
              </a:rPr>
              <a:t>Daniel y* Hugo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6" name="Table 5">
            <a:extLst>
              <a:ext uri="{FF2B5EF4-FFF2-40B4-BE49-F238E27FC236}">
                <a16:creationId xmlns:a16="http://schemas.microsoft.com/office/drawing/2014/main" id="{4F6A5B08-13FE-4211-841D-74A14F5FD530}"/>
              </a:ext>
            </a:extLst>
          </p:cNvPr>
          <p:cNvGraphicFramePr>
            <a:graphicFrameLocks noGrp="1"/>
          </p:cNvGraphicFramePr>
          <p:nvPr>
            <p:extLst>
              <p:ext uri="{D42A27DB-BD31-4B8C-83A1-F6EECF244321}">
                <p14:modId xmlns:p14="http://schemas.microsoft.com/office/powerpoint/2010/main" val="459130530"/>
              </p:ext>
            </p:extLst>
          </p:nvPr>
        </p:nvGraphicFramePr>
        <p:xfrm>
          <a:off x="1827171" y="2119350"/>
          <a:ext cx="8247003" cy="3383280"/>
        </p:xfrm>
        <a:graphic>
          <a:graphicData uri="http://schemas.openxmlformats.org/drawingml/2006/table">
            <a:tbl>
              <a:tblPr firstRow="1" bandRow="1"/>
              <a:tblGrid>
                <a:gridCol w="2315934">
                  <a:extLst>
                    <a:ext uri="{9D8B030D-6E8A-4147-A177-3AD203B41FA5}">
                      <a16:colId xmlns:a16="http://schemas.microsoft.com/office/drawing/2014/main" val="1850966184"/>
                    </a:ext>
                  </a:extLst>
                </a:gridCol>
                <a:gridCol w="2878668">
                  <a:extLst>
                    <a:ext uri="{9D8B030D-6E8A-4147-A177-3AD203B41FA5}">
                      <a16:colId xmlns:a16="http://schemas.microsoft.com/office/drawing/2014/main" val="1107475559"/>
                    </a:ext>
                  </a:extLst>
                </a:gridCol>
                <a:gridCol w="3052401">
                  <a:extLst>
                    <a:ext uri="{9D8B030D-6E8A-4147-A177-3AD203B41FA5}">
                      <a16:colId xmlns:a16="http://schemas.microsoft.com/office/drawing/2014/main" val="568154920"/>
                    </a:ext>
                  </a:extLst>
                </a:gridCol>
              </a:tblGrid>
              <a:tr h="539810">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r>
                        <a:rPr lang="en-GB" sz="2000" dirty="0">
                          <a:solidFill>
                            <a:schemeClr val="accent5">
                              <a:lumMod val="50000"/>
                            </a:schemeClr>
                          </a:solidFill>
                          <a:latin typeface="Century Gothic" panose="020B0502020202020204" pitchFamily="34" charset="0"/>
                        </a:rPr>
                        <a:t> </a:t>
                      </a: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1800" baseline="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598749083"/>
                  </a:ext>
                </a:extLst>
              </a:tr>
              <a:tr h="36786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453837329"/>
                  </a:ext>
                </a:extLst>
              </a:tr>
              <a:tr h="36786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314679948"/>
                  </a:ext>
                </a:extLst>
              </a:tr>
              <a:tr h="36786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751074005"/>
                  </a:ext>
                </a:extLst>
              </a:tr>
              <a:tr h="36786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063471968"/>
                  </a:ext>
                </a:extLst>
              </a:tr>
              <a:tr h="36786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147530781"/>
                  </a:ext>
                </a:extLst>
              </a:tr>
              <a:tr h="36786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90512164"/>
                  </a:ext>
                </a:extLst>
              </a:tr>
            </a:tbl>
          </a:graphicData>
        </a:graphic>
      </p:graphicFrame>
      <p:sp>
        <p:nvSpPr>
          <p:cNvPr id="8" name="Action Button: Custom 5">
            <a:hlinkClick r:id="" action="ppaction://noaction" highlightClick="1">
              <a:snd r:embed="rId3" name="W3_10_1.wav"/>
            </a:hlinkClick>
            <a:extLst>
              <a:ext uri="{FF2B5EF4-FFF2-40B4-BE49-F238E27FC236}">
                <a16:creationId xmlns:a16="http://schemas.microsoft.com/office/drawing/2014/main" id="{DD456225-3B2D-4792-AF0E-648FA16C778B}"/>
              </a:ext>
            </a:extLst>
          </p:cNvPr>
          <p:cNvSpPr/>
          <p:nvPr/>
        </p:nvSpPr>
        <p:spPr>
          <a:xfrm>
            <a:off x="1342738" y="314868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9" name="Action Button: Custom 6">
            <a:hlinkClick r:id="" action="ppaction://noaction" highlightClick="1">
              <a:snd r:embed="rId4" name="W3_10_2.wav"/>
            </a:hlinkClick>
            <a:extLst>
              <a:ext uri="{FF2B5EF4-FFF2-40B4-BE49-F238E27FC236}">
                <a16:creationId xmlns:a16="http://schemas.microsoft.com/office/drawing/2014/main" id="{D9C9EBF9-238C-4B71-B851-8E269D934831}"/>
              </a:ext>
            </a:extLst>
          </p:cNvPr>
          <p:cNvSpPr/>
          <p:nvPr/>
        </p:nvSpPr>
        <p:spPr>
          <a:xfrm>
            <a:off x="1342739" y="354443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0" name="Action Button: Custom 7">
            <a:hlinkClick r:id="" action="ppaction://noaction" highlightClick="1">
              <a:snd r:embed="rId5" name="W3_10_3.wav"/>
            </a:hlinkClick>
            <a:extLst>
              <a:ext uri="{FF2B5EF4-FFF2-40B4-BE49-F238E27FC236}">
                <a16:creationId xmlns:a16="http://schemas.microsoft.com/office/drawing/2014/main" id="{2EE14981-0C75-458E-B4D6-ED9DEADB1C41}"/>
              </a:ext>
            </a:extLst>
          </p:cNvPr>
          <p:cNvSpPr/>
          <p:nvPr/>
        </p:nvSpPr>
        <p:spPr>
          <a:xfrm>
            <a:off x="1353352" y="395409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11" name="Action Button: Custom 8">
            <a:hlinkClick r:id="" action="ppaction://noaction" highlightClick="1">
              <a:snd r:embed="rId6" name="W3_10_4.wav"/>
            </a:hlinkClick>
            <a:extLst>
              <a:ext uri="{FF2B5EF4-FFF2-40B4-BE49-F238E27FC236}">
                <a16:creationId xmlns:a16="http://schemas.microsoft.com/office/drawing/2014/main" id="{7EA3B937-7C5B-40C4-B732-22C979F544AA}"/>
              </a:ext>
            </a:extLst>
          </p:cNvPr>
          <p:cNvSpPr/>
          <p:nvPr/>
        </p:nvSpPr>
        <p:spPr>
          <a:xfrm>
            <a:off x="1349119" y="434795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12" name="Action Button: Custom 9">
            <a:hlinkClick r:id="" action="ppaction://noaction" highlightClick="1">
              <a:snd r:embed="rId7" name="W3_10_5.wav"/>
            </a:hlinkClick>
            <a:extLst>
              <a:ext uri="{FF2B5EF4-FFF2-40B4-BE49-F238E27FC236}">
                <a16:creationId xmlns:a16="http://schemas.microsoft.com/office/drawing/2014/main" id="{EB987391-FEDE-4CD1-A41B-B30FE986DAA5}"/>
              </a:ext>
            </a:extLst>
          </p:cNvPr>
          <p:cNvSpPr/>
          <p:nvPr/>
        </p:nvSpPr>
        <p:spPr>
          <a:xfrm>
            <a:off x="1349120" y="474180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13" name="Action Button: Custom 10">
            <a:hlinkClick r:id="" action="ppaction://noaction" highlightClick="1">
              <a:snd r:embed="rId8" name="W3_10_6.wav"/>
            </a:hlinkClick>
            <a:extLst>
              <a:ext uri="{FF2B5EF4-FFF2-40B4-BE49-F238E27FC236}">
                <a16:creationId xmlns:a16="http://schemas.microsoft.com/office/drawing/2014/main" id="{4ED2BA8E-475A-437D-8D7E-9D3C076FB791}"/>
              </a:ext>
            </a:extLst>
          </p:cNvPr>
          <p:cNvSpPr/>
          <p:nvPr/>
        </p:nvSpPr>
        <p:spPr>
          <a:xfrm>
            <a:off x="1348793" y="5140130"/>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16" name="TextBox 3">
            <a:extLst>
              <a:ext uri="{FF2B5EF4-FFF2-40B4-BE49-F238E27FC236}">
                <a16:creationId xmlns:a16="http://schemas.microsoft.com/office/drawing/2014/main" id="{7ACC93CC-EA1D-4080-ABE6-85A5008A56B9}"/>
              </a:ext>
            </a:extLst>
          </p:cNvPr>
          <p:cNvSpPr txBox="1"/>
          <p:nvPr/>
        </p:nvSpPr>
        <p:spPr>
          <a:xfrm>
            <a:off x="69680" y="993926"/>
            <a:ext cx="11510872"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Daniel is talking about himself and his best friend Hugo. </a:t>
            </a:r>
            <a:br>
              <a:rPr kumimoji="0" lang="en-GB" sz="2400" b="0" i="0" u="none" strike="noStrike" kern="0" cap="none" spc="0" normalizeH="0" baseline="0" noProof="0" dirty="0">
                <a:ln>
                  <a:noFill/>
                </a:ln>
                <a:effectLst/>
                <a:uLnTx/>
                <a:uFillTx/>
              </a:rPr>
            </a:br>
            <a:r>
              <a:rPr kumimoji="0" lang="en-GB" sz="2400" b="0" i="0" u="none" strike="noStrike" kern="0" cap="none" spc="0" normalizeH="0" baseline="0" noProof="0" dirty="0">
                <a:ln>
                  <a:noFill/>
                </a:ln>
                <a:effectLst/>
                <a:uLnTx/>
                <a:uFillTx/>
              </a:rPr>
              <a:t>Who is he describing? Marca la opción correcta.</a:t>
            </a:r>
            <a:endParaRPr kumimoji="0" lang="en-GB" sz="2000" b="0" i="0" u="none" strike="noStrike" kern="0" cap="none" spc="0" normalizeH="0" baseline="0" noProof="0" dirty="0">
              <a:ln>
                <a:noFill/>
              </a:ln>
              <a:effectLst/>
              <a:uLnTx/>
              <a:uFillTx/>
            </a:endParaRPr>
          </a:p>
        </p:txBody>
      </p:sp>
      <p:sp>
        <p:nvSpPr>
          <p:cNvPr id="19" name="Rounded Rectangular Callout 16">
            <a:extLst>
              <a:ext uri="{FF2B5EF4-FFF2-40B4-BE49-F238E27FC236}">
                <a16:creationId xmlns:a16="http://schemas.microsoft.com/office/drawing/2014/main" id="{C59F5CB4-5DFA-4961-A2E0-43621F6555E5}"/>
              </a:ext>
            </a:extLst>
          </p:cNvPr>
          <p:cNvSpPr/>
          <p:nvPr/>
        </p:nvSpPr>
        <p:spPr>
          <a:xfrm>
            <a:off x="4609182" y="2387767"/>
            <a:ext cx="1278966" cy="598035"/>
          </a:xfrm>
          <a:prstGeom prst="wedgeRoundRectCallout">
            <a:avLst>
              <a:gd name="adj1" fmla="val 71537"/>
              <a:gd name="adj2" fmla="val -39323"/>
              <a:gd name="adj3" fmla="val 16667"/>
            </a:avLst>
          </a:prstGeom>
          <a:solidFill>
            <a:schemeClr val="tx1"/>
          </a:solidFill>
          <a:ln w="12700" cap="flat" cmpd="sng" algn="ctr">
            <a:solidFill>
              <a:srgbClr val="AE1518"/>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mj-lt"/>
                <a:ea typeface="+mn-ea"/>
                <a:cs typeface="+mn-cs"/>
              </a:rPr>
              <a:t>‘I am’</a:t>
            </a:r>
          </a:p>
        </p:txBody>
      </p:sp>
      <p:sp>
        <p:nvSpPr>
          <p:cNvPr id="20" name="Rounded Rectangular Callout 17">
            <a:extLst>
              <a:ext uri="{FF2B5EF4-FFF2-40B4-BE49-F238E27FC236}">
                <a16:creationId xmlns:a16="http://schemas.microsoft.com/office/drawing/2014/main" id="{571257FA-782E-41EF-B887-BCD282C8D5BE}"/>
              </a:ext>
            </a:extLst>
          </p:cNvPr>
          <p:cNvSpPr/>
          <p:nvPr/>
        </p:nvSpPr>
        <p:spPr>
          <a:xfrm>
            <a:off x="7054830" y="2387767"/>
            <a:ext cx="1428878" cy="585256"/>
          </a:xfrm>
          <a:prstGeom prst="wedgeRoundRectCallout">
            <a:avLst>
              <a:gd name="adj1" fmla="val -74420"/>
              <a:gd name="adj2" fmla="val -50977"/>
              <a:gd name="adj3" fmla="val 16667"/>
            </a:avLst>
          </a:prstGeom>
          <a:solidFill>
            <a:schemeClr val="tx1"/>
          </a:solidFill>
          <a:ln w="12700" cap="flat" cmpd="sng" algn="ctr">
            <a:solidFill>
              <a:srgbClr val="AE1518"/>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mj-lt"/>
                <a:ea typeface="+mn-ea"/>
                <a:cs typeface="+mn-cs"/>
              </a:rPr>
              <a:t>‘he is’</a:t>
            </a:r>
          </a:p>
        </p:txBody>
      </p:sp>
      <p:pic>
        <p:nvPicPr>
          <p:cNvPr id="21" name="Picture 20">
            <a:extLst>
              <a:ext uri="{FF2B5EF4-FFF2-40B4-BE49-F238E27FC236}">
                <a16:creationId xmlns:a16="http://schemas.microsoft.com/office/drawing/2014/main" id="{CD91275C-9284-47E3-AC6B-6E0A56E22C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39730" y="3153109"/>
            <a:ext cx="348418" cy="362935"/>
          </a:xfrm>
          <a:prstGeom prst="rect">
            <a:avLst/>
          </a:prstGeom>
        </p:spPr>
      </p:pic>
      <p:sp>
        <p:nvSpPr>
          <p:cNvPr id="22" name="TextBox 21">
            <a:extLst>
              <a:ext uri="{FF2B5EF4-FFF2-40B4-BE49-F238E27FC236}">
                <a16:creationId xmlns:a16="http://schemas.microsoft.com/office/drawing/2014/main" id="{EB9FF15F-DACC-4FFB-8EF9-D00F2D8DA7C1}"/>
              </a:ext>
            </a:extLst>
          </p:cNvPr>
          <p:cNvSpPr txBox="1"/>
          <p:nvPr/>
        </p:nvSpPr>
        <p:spPr>
          <a:xfrm>
            <a:off x="1860028" y="3103745"/>
            <a:ext cx="17145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Soy alto.</a:t>
            </a:r>
          </a:p>
        </p:txBody>
      </p:sp>
      <p:pic>
        <p:nvPicPr>
          <p:cNvPr id="23" name="Picture 22">
            <a:extLst>
              <a:ext uri="{FF2B5EF4-FFF2-40B4-BE49-F238E27FC236}">
                <a16:creationId xmlns:a16="http://schemas.microsoft.com/office/drawing/2014/main" id="{B3685D41-851D-4DA4-BBC7-EEEF8CEBD6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3176" y="3532720"/>
            <a:ext cx="348418" cy="362935"/>
          </a:xfrm>
          <a:prstGeom prst="rect">
            <a:avLst/>
          </a:prstGeom>
        </p:spPr>
      </p:pic>
      <p:sp>
        <p:nvSpPr>
          <p:cNvPr id="25" name="TextBox 24">
            <a:extLst>
              <a:ext uri="{FF2B5EF4-FFF2-40B4-BE49-F238E27FC236}">
                <a16:creationId xmlns:a16="http://schemas.microsoft.com/office/drawing/2014/main" id="{6CB5207E-93A6-4CD7-91A8-FD5350D861C2}"/>
              </a:ext>
            </a:extLst>
          </p:cNvPr>
          <p:cNvSpPr txBox="1"/>
          <p:nvPr/>
        </p:nvSpPr>
        <p:spPr>
          <a:xfrm>
            <a:off x="1860028" y="3895348"/>
            <a:ext cx="17145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Es alegre.</a:t>
            </a:r>
          </a:p>
        </p:txBody>
      </p:sp>
      <p:pic>
        <p:nvPicPr>
          <p:cNvPr id="26" name="Picture 25">
            <a:extLst>
              <a:ext uri="{FF2B5EF4-FFF2-40B4-BE49-F238E27FC236}">
                <a16:creationId xmlns:a16="http://schemas.microsoft.com/office/drawing/2014/main" id="{BC27907D-3123-44FC-A16B-8070A2014D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3176" y="3926250"/>
            <a:ext cx="348418" cy="362935"/>
          </a:xfrm>
          <a:prstGeom prst="rect">
            <a:avLst/>
          </a:prstGeom>
        </p:spPr>
      </p:pic>
      <p:pic>
        <p:nvPicPr>
          <p:cNvPr id="27" name="Picture 26">
            <a:extLst>
              <a:ext uri="{FF2B5EF4-FFF2-40B4-BE49-F238E27FC236}">
                <a16:creationId xmlns:a16="http://schemas.microsoft.com/office/drawing/2014/main" id="{654C798A-F162-477D-8E54-FB18506AD2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76698" y="4312959"/>
            <a:ext cx="348418" cy="362935"/>
          </a:xfrm>
          <a:prstGeom prst="rect">
            <a:avLst/>
          </a:prstGeom>
        </p:spPr>
      </p:pic>
      <p:sp>
        <p:nvSpPr>
          <p:cNvPr id="28" name="TextBox 27">
            <a:extLst>
              <a:ext uri="{FF2B5EF4-FFF2-40B4-BE49-F238E27FC236}">
                <a16:creationId xmlns:a16="http://schemas.microsoft.com/office/drawing/2014/main" id="{69D262B9-09A0-4550-9716-991A4C9C3C26}"/>
              </a:ext>
            </a:extLst>
          </p:cNvPr>
          <p:cNvSpPr txBox="1"/>
          <p:nvPr/>
        </p:nvSpPr>
        <p:spPr>
          <a:xfrm>
            <a:off x="1862415" y="4272604"/>
            <a:ext cx="233684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Soy simpático.</a:t>
            </a:r>
          </a:p>
        </p:txBody>
      </p:sp>
      <p:pic>
        <p:nvPicPr>
          <p:cNvPr id="29" name="Picture 28">
            <a:extLst>
              <a:ext uri="{FF2B5EF4-FFF2-40B4-BE49-F238E27FC236}">
                <a16:creationId xmlns:a16="http://schemas.microsoft.com/office/drawing/2014/main" id="{C8AB5D9C-2127-462A-9D31-61A0443EA8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76698" y="4703102"/>
            <a:ext cx="348418" cy="362935"/>
          </a:xfrm>
          <a:prstGeom prst="rect">
            <a:avLst/>
          </a:prstGeom>
        </p:spPr>
      </p:pic>
      <p:sp>
        <p:nvSpPr>
          <p:cNvPr id="30" name="TextBox 29">
            <a:extLst>
              <a:ext uri="{FF2B5EF4-FFF2-40B4-BE49-F238E27FC236}">
                <a16:creationId xmlns:a16="http://schemas.microsoft.com/office/drawing/2014/main" id="{4EB72329-1E1D-47A7-B738-08F712B92D4F}"/>
              </a:ext>
            </a:extLst>
          </p:cNvPr>
          <p:cNvSpPr txBox="1"/>
          <p:nvPr/>
        </p:nvSpPr>
        <p:spPr>
          <a:xfrm>
            <a:off x="1861832" y="4696844"/>
            <a:ext cx="220799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Soy tranquilo.</a:t>
            </a:r>
          </a:p>
        </p:txBody>
      </p:sp>
      <p:pic>
        <p:nvPicPr>
          <p:cNvPr id="31" name="Picture 30">
            <a:extLst>
              <a:ext uri="{FF2B5EF4-FFF2-40B4-BE49-F238E27FC236}">
                <a16:creationId xmlns:a16="http://schemas.microsoft.com/office/drawing/2014/main" id="{5FE8F3A9-6EB1-4CE1-9C8F-D2F462F868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83708" y="5130904"/>
            <a:ext cx="348418" cy="362935"/>
          </a:xfrm>
          <a:prstGeom prst="rect">
            <a:avLst/>
          </a:prstGeom>
        </p:spPr>
      </p:pic>
      <p:sp>
        <p:nvSpPr>
          <p:cNvPr id="32" name="TextBox 31">
            <a:extLst>
              <a:ext uri="{FF2B5EF4-FFF2-40B4-BE49-F238E27FC236}">
                <a16:creationId xmlns:a16="http://schemas.microsoft.com/office/drawing/2014/main" id="{549D71F7-D306-4BC1-B994-8E1D2408736D}"/>
              </a:ext>
            </a:extLst>
          </p:cNvPr>
          <p:cNvSpPr txBox="1"/>
          <p:nvPr/>
        </p:nvSpPr>
        <p:spPr>
          <a:xfrm>
            <a:off x="1861832" y="5081540"/>
            <a:ext cx="16592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Es guapo.</a:t>
            </a:r>
          </a:p>
        </p:txBody>
      </p:sp>
      <p:sp>
        <p:nvSpPr>
          <p:cNvPr id="36" name="TextBox 35">
            <a:extLst>
              <a:ext uri="{FF2B5EF4-FFF2-40B4-BE49-F238E27FC236}">
                <a16:creationId xmlns:a16="http://schemas.microsoft.com/office/drawing/2014/main" id="{F9561FD9-AB9C-49B6-8622-C2F2C568B9E8}"/>
              </a:ext>
            </a:extLst>
          </p:cNvPr>
          <p:cNvSpPr txBox="1"/>
          <p:nvPr/>
        </p:nvSpPr>
        <p:spPr>
          <a:xfrm>
            <a:off x="1860028" y="3481448"/>
            <a:ext cx="220799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Es simpático.</a:t>
            </a:r>
          </a:p>
        </p:txBody>
      </p:sp>
      <p:sp>
        <p:nvSpPr>
          <p:cNvPr id="37" name="TextBox 36">
            <a:extLst>
              <a:ext uri="{FF2B5EF4-FFF2-40B4-BE49-F238E27FC236}">
                <a16:creationId xmlns:a16="http://schemas.microsoft.com/office/drawing/2014/main" id="{0932C80E-BBC5-462A-ADFD-18D5DCA58121}"/>
              </a:ext>
            </a:extLst>
          </p:cNvPr>
          <p:cNvSpPr txBox="1"/>
          <p:nvPr/>
        </p:nvSpPr>
        <p:spPr>
          <a:xfrm>
            <a:off x="4068813" y="1994676"/>
            <a:ext cx="220799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Daniel</a:t>
            </a:r>
          </a:p>
        </p:txBody>
      </p:sp>
      <p:sp>
        <p:nvSpPr>
          <p:cNvPr id="38" name="TextBox 37">
            <a:extLst>
              <a:ext uri="{FF2B5EF4-FFF2-40B4-BE49-F238E27FC236}">
                <a16:creationId xmlns:a16="http://schemas.microsoft.com/office/drawing/2014/main" id="{CA163109-4C73-4523-ABBF-09E1EEC00127}"/>
              </a:ext>
            </a:extLst>
          </p:cNvPr>
          <p:cNvSpPr txBox="1"/>
          <p:nvPr/>
        </p:nvSpPr>
        <p:spPr>
          <a:xfrm>
            <a:off x="9134173" y="2010991"/>
            <a:ext cx="220799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Hugo</a:t>
            </a:r>
          </a:p>
        </p:txBody>
      </p:sp>
      <p:sp>
        <p:nvSpPr>
          <p:cNvPr id="3" name="TextBox 2">
            <a:extLst>
              <a:ext uri="{FF2B5EF4-FFF2-40B4-BE49-F238E27FC236}">
                <a16:creationId xmlns:a16="http://schemas.microsoft.com/office/drawing/2014/main" id="{A4B203F1-4082-4BD0-A833-5FFFAFF7E85D}"/>
              </a:ext>
            </a:extLst>
          </p:cNvPr>
          <p:cNvSpPr txBox="1"/>
          <p:nvPr/>
        </p:nvSpPr>
        <p:spPr>
          <a:xfrm>
            <a:off x="8483708" y="258166"/>
            <a:ext cx="1744509" cy="400110"/>
          </a:xfrm>
          <a:prstGeom prst="rect">
            <a:avLst/>
          </a:prstGeom>
          <a:noFill/>
        </p:spPr>
        <p:txBody>
          <a:bodyPr wrap="square" rtlCol="0">
            <a:spAutoFit/>
          </a:bodyPr>
          <a:lstStyle/>
          <a:p>
            <a:pPr algn="ctr"/>
            <a:r>
              <a:rPr lang="en-GB" sz="2000" dirty="0"/>
              <a:t>y = and</a:t>
            </a:r>
          </a:p>
        </p:txBody>
      </p:sp>
      <p:pic>
        <p:nvPicPr>
          <p:cNvPr id="33" name="Picture 32" descr="A cartoon of a child with his arms crossed&#10;&#10;Description automatically generated">
            <a:extLst>
              <a:ext uri="{FF2B5EF4-FFF2-40B4-BE49-F238E27FC236}">
                <a16:creationId xmlns:a16="http://schemas.microsoft.com/office/drawing/2014/main" id="{AE5FE948-529A-49DE-AEB8-F2F6B400119B}"/>
              </a:ext>
            </a:extLst>
          </p:cNvPr>
          <p:cNvPicPr>
            <a:picLocks noChangeAspect="1"/>
          </p:cNvPicPr>
          <p:nvPr/>
        </p:nvPicPr>
        <p:blipFill rotWithShape="1">
          <a:blip r:embed="rId10">
            <a:extLst>
              <a:ext uri="{28A0092B-C50C-407E-A947-70E740481C1C}">
                <a14:useLocalDpi xmlns:a14="http://schemas.microsoft.com/office/drawing/2010/main" val="0"/>
              </a:ext>
            </a:extLst>
          </a:blip>
          <a:srcRect l="50878" t="12282" r="29651" b="2110"/>
          <a:stretch/>
        </p:blipFill>
        <p:spPr>
          <a:xfrm>
            <a:off x="8639201" y="1884742"/>
            <a:ext cx="494972" cy="1219003"/>
          </a:xfrm>
          <a:prstGeom prst="rect">
            <a:avLst/>
          </a:prstGeom>
        </p:spPr>
      </p:pic>
      <p:pic>
        <p:nvPicPr>
          <p:cNvPr id="7" name="Picture 6" descr="A cartoon of a child with his arms crossed&#10;&#10;Description automatically generated">
            <a:extLst>
              <a:ext uri="{FF2B5EF4-FFF2-40B4-BE49-F238E27FC236}">
                <a16:creationId xmlns:a16="http://schemas.microsoft.com/office/drawing/2014/main" id="{6CC8633E-B58A-489D-8BCB-D70DC6277E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22470" y="1734310"/>
            <a:ext cx="2498124" cy="1405195"/>
          </a:xfrm>
          <a:prstGeom prst="rect">
            <a:avLst/>
          </a:prstGeom>
        </p:spPr>
      </p:pic>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8" grpId="0"/>
      <p:bldP spid="30" grpId="0"/>
      <p:bldP spid="32"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a:extLst>
              <a:ext uri="{FF2B5EF4-FFF2-40B4-BE49-F238E27FC236}">
                <a16:creationId xmlns:a16="http://schemas.microsoft.com/office/drawing/2014/main" id="{D708A022-3602-42A3-8651-3E189914F3EB}"/>
              </a:ext>
            </a:extLst>
          </p:cNvPr>
          <p:cNvGraphicFramePr>
            <a:graphicFrameLocks noGrp="1"/>
          </p:cNvGraphicFramePr>
          <p:nvPr>
            <p:extLst>
              <p:ext uri="{D42A27DB-BD31-4B8C-83A1-F6EECF244321}">
                <p14:modId xmlns:p14="http://schemas.microsoft.com/office/powerpoint/2010/main" val="77469883"/>
              </p:ext>
            </p:extLst>
          </p:nvPr>
        </p:nvGraphicFramePr>
        <p:xfrm>
          <a:off x="2213790" y="1995921"/>
          <a:ext cx="8247003" cy="3627120"/>
        </p:xfrm>
        <a:graphic>
          <a:graphicData uri="http://schemas.openxmlformats.org/drawingml/2006/table">
            <a:tbl>
              <a:tblPr firstRow="1" bandRow="1">
                <a:tableStyleId>{5DA37D80-6434-44D0-A028-1B22A696006F}</a:tableStyleId>
              </a:tblPr>
              <a:tblGrid>
                <a:gridCol w="461470">
                  <a:extLst>
                    <a:ext uri="{9D8B030D-6E8A-4147-A177-3AD203B41FA5}">
                      <a16:colId xmlns:a16="http://schemas.microsoft.com/office/drawing/2014/main" val="1850966184"/>
                    </a:ext>
                  </a:extLst>
                </a:gridCol>
                <a:gridCol w="2800739">
                  <a:extLst>
                    <a:ext uri="{9D8B030D-6E8A-4147-A177-3AD203B41FA5}">
                      <a16:colId xmlns:a16="http://schemas.microsoft.com/office/drawing/2014/main" val="1107475559"/>
                    </a:ext>
                  </a:extLst>
                </a:gridCol>
                <a:gridCol w="4984794">
                  <a:extLst>
                    <a:ext uri="{9D8B030D-6E8A-4147-A177-3AD203B41FA5}">
                      <a16:colId xmlns:a16="http://schemas.microsoft.com/office/drawing/2014/main" val="568154920"/>
                    </a:ext>
                  </a:extLst>
                </a:gridCol>
              </a:tblGrid>
              <a:tr h="367865">
                <a:tc>
                  <a:txBody>
                    <a:bodyPr/>
                    <a:lstStyle/>
                    <a:p>
                      <a:endParaRPr lang="en-GB" sz="2800" b="1" dirty="0">
                        <a:solidFill>
                          <a:schemeClr val="accent5">
                            <a:lumMod val="50000"/>
                          </a:schemeClr>
                        </a:solidFill>
                        <a:latin typeface="Century Gothic" panose="020B0502020202020204" pitchFamily="34" charset="0"/>
                      </a:endParaRPr>
                    </a:p>
                  </a:txBody>
                  <a:tcPr anchor="ct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endParaRPr lang="en-GB" sz="2000" dirty="0">
                        <a:latin typeface="Century Gothic" panose="020B0502020202020204" pitchFamily="34" charset="0"/>
                      </a:endParaRPr>
                    </a:p>
                  </a:txBody>
                  <a:tcPr anchor="ct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943678660"/>
                  </a:ext>
                </a:extLst>
              </a:tr>
              <a:tr h="367865">
                <a:tc>
                  <a:txBody>
                    <a:bodyPr/>
                    <a:lstStyle/>
                    <a:p>
                      <a:r>
                        <a:rPr lang="en-GB" sz="2800" b="1" dirty="0">
                          <a:solidFill>
                            <a:schemeClr val="accent5">
                              <a:lumMod val="50000"/>
                            </a:schemeClr>
                          </a:solidFill>
                          <a:latin typeface="Century Gothic" panose="020B0502020202020204" pitchFamily="34" charset="0"/>
                        </a:rPr>
                        <a:t>1</a:t>
                      </a: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a:solidFill>
                            <a:schemeClr val="tx1"/>
                          </a:solidFill>
                          <a:latin typeface="Century Gothic" panose="020B0502020202020204" pitchFamily="34" charset="0"/>
                        </a:rPr>
                        <a:t>Soy alto.</a:t>
                      </a: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453837329"/>
                  </a:ext>
                </a:extLst>
              </a:tr>
              <a:tr h="367865">
                <a:tc>
                  <a:txBody>
                    <a:bodyPr/>
                    <a:lstStyle/>
                    <a:p>
                      <a:r>
                        <a:rPr lang="en-GB" sz="2800" b="1" dirty="0">
                          <a:solidFill>
                            <a:schemeClr val="accent5">
                              <a:lumMod val="50000"/>
                            </a:schemeClr>
                          </a:solidFill>
                          <a:latin typeface="Century Gothic" panose="020B0502020202020204" pitchFamily="34" charset="0"/>
                        </a:rPr>
                        <a:t>2</a:t>
                      </a: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a:solidFill>
                            <a:schemeClr val="tx1"/>
                          </a:solidFill>
                          <a:latin typeface="Century Gothic" panose="020B0502020202020204" pitchFamily="34" charset="0"/>
                        </a:rPr>
                        <a:t>Es </a:t>
                      </a:r>
                      <a:r>
                        <a:rPr lang="en-GB" sz="2800" dirty="0" err="1">
                          <a:solidFill>
                            <a:schemeClr val="tx1"/>
                          </a:solidFill>
                          <a:latin typeface="Century Gothic" panose="020B0502020202020204" pitchFamily="34" charset="0"/>
                        </a:rPr>
                        <a:t>simpático</a:t>
                      </a:r>
                      <a:r>
                        <a:rPr lang="en-GB" sz="2800" dirty="0">
                          <a:solidFill>
                            <a:schemeClr val="tx1"/>
                          </a:solidFill>
                          <a:latin typeface="Century Gothic" panose="020B0502020202020204" pitchFamily="34" charset="0"/>
                        </a:rPr>
                        <a:t>.</a:t>
                      </a: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314679948"/>
                  </a:ext>
                </a:extLst>
              </a:tr>
              <a:tr h="367865">
                <a:tc>
                  <a:txBody>
                    <a:bodyPr/>
                    <a:lstStyle/>
                    <a:p>
                      <a:r>
                        <a:rPr lang="en-GB" sz="2800" b="1" dirty="0">
                          <a:solidFill>
                            <a:schemeClr val="accent5">
                              <a:lumMod val="50000"/>
                            </a:schemeClr>
                          </a:solidFill>
                          <a:latin typeface="Century Gothic" panose="020B0502020202020204" pitchFamily="34" charset="0"/>
                        </a:rPr>
                        <a:t>3</a:t>
                      </a: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a:solidFill>
                            <a:schemeClr val="tx1"/>
                          </a:solidFill>
                          <a:latin typeface="Century Gothic" panose="020B0502020202020204" pitchFamily="34" charset="0"/>
                        </a:rPr>
                        <a:t>Es </a:t>
                      </a:r>
                      <a:r>
                        <a:rPr lang="en-GB" sz="2800" dirty="0" err="1">
                          <a:solidFill>
                            <a:schemeClr val="tx1"/>
                          </a:solidFill>
                          <a:latin typeface="Century Gothic" panose="020B0502020202020204" pitchFamily="34" charset="0"/>
                        </a:rPr>
                        <a:t>alegre</a:t>
                      </a:r>
                      <a:r>
                        <a:rPr lang="en-GB" sz="2800" dirty="0">
                          <a:solidFill>
                            <a:schemeClr val="tx1"/>
                          </a:solidFill>
                          <a:latin typeface="Century Gothic" panose="020B0502020202020204" pitchFamily="34" charset="0"/>
                        </a:rPr>
                        <a:t>.</a:t>
                      </a: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51074005"/>
                  </a:ext>
                </a:extLst>
              </a:tr>
              <a:tr h="367865">
                <a:tc>
                  <a:txBody>
                    <a:bodyPr/>
                    <a:lstStyle/>
                    <a:p>
                      <a:r>
                        <a:rPr lang="en-GB" sz="2800" b="1" dirty="0">
                          <a:solidFill>
                            <a:schemeClr val="accent5">
                              <a:lumMod val="50000"/>
                            </a:schemeClr>
                          </a:solidFill>
                          <a:latin typeface="Century Gothic" panose="020B0502020202020204" pitchFamily="34" charset="0"/>
                        </a:rPr>
                        <a:t>4</a:t>
                      </a: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a:solidFill>
                            <a:schemeClr val="tx1"/>
                          </a:solidFill>
                          <a:latin typeface="Century Gothic" panose="020B0502020202020204" pitchFamily="34" charset="0"/>
                        </a:rPr>
                        <a:t>Soy </a:t>
                      </a:r>
                      <a:r>
                        <a:rPr lang="en-GB" sz="2800" dirty="0" err="1">
                          <a:solidFill>
                            <a:schemeClr val="tx1"/>
                          </a:solidFill>
                          <a:latin typeface="Century Gothic" panose="020B0502020202020204" pitchFamily="34" charset="0"/>
                        </a:rPr>
                        <a:t>simpático</a:t>
                      </a:r>
                      <a:r>
                        <a:rPr lang="en-GB" sz="2800" dirty="0">
                          <a:solidFill>
                            <a:schemeClr val="tx1"/>
                          </a:solidFill>
                          <a:latin typeface="Century Gothic" panose="020B0502020202020204" pitchFamily="34" charset="0"/>
                        </a:rPr>
                        <a:t>.</a:t>
                      </a: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63471968"/>
                  </a:ext>
                </a:extLst>
              </a:tr>
              <a:tr h="367865">
                <a:tc>
                  <a:txBody>
                    <a:bodyPr/>
                    <a:lstStyle/>
                    <a:p>
                      <a:r>
                        <a:rPr lang="en-GB" sz="2800" b="1" dirty="0">
                          <a:solidFill>
                            <a:schemeClr val="accent5">
                              <a:lumMod val="50000"/>
                            </a:schemeClr>
                          </a:solidFill>
                          <a:latin typeface="Century Gothic" panose="020B0502020202020204" pitchFamily="34" charset="0"/>
                        </a:rPr>
                        <a:t>5</a:t>
                      </a: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a:solidFill>
                            <a:schemeClr val="tx1"/>
                          </a:solidFill>
                          <a:latin typeface="Century Gothic" panose="020B0502020202020204" pitchFamily="34" charset="0"/>
                        </a:rPr>
                        <a:t>Soy </a:t>
                      </a:r>
                      <a:r>
                        <a:rPr lang="en-GB" sz="2800" dirty="0" err="1">
                          <a:solidFill>
                            <a:schemeClr val="tx1"/>
                          </a:solidFill>
                          <a:latin typeface="Century Gothic" panose="020B0502020202020204" pitchFamily="34" charset="0"/>
                        </a:rPr>
                        <a:t>tranquilo</a:t>
                      </a:r>
                      <a:r>
                        <a:rPr lang="en-GB" sz="2800" dirty="0">
                          <a:solidFill>
                            <a:schemeClr val="tx1"/>
                          </a:solidFill>
                          <a:latin typeface="Century Gothic" panose="020B0502020202020204" pitchFamily="34" charset="0"/>
                        </a:rPr>
                        <a:t>.</a:t>
                      </a: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147530781"/>
                  </a:ext>
                </a:extLst>
              </a:tr>
              <a:tr h="367865">
                <a:tc>
                  <a:txBody>
                    <a:bodyPr/>
                    <a:lstStyle/>
                    <a:p>
                      <a:r>
                        <a:rPr lang="en-GB" sz="2800" b="1" dirty="0">
                          <a:solidFill>
                            <a:schemeClr val="accent5">
                              <a:lumMod val="50000"/>
                            </a:schemeClr>
                          </a:solidFill>
                          <a:latin typeface="Century Gothic" panose="020B0502020202020204" pitchFamily="34" charset="0"/>
                        </a:rPr>
                        <a:t>6</a:t>
                      </a: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a:solidFill>
                            <a:schemeClr val="tx1"/>
                          </a:solidFill>
                          <a:latin typeface="Century Gothic" panose="020B0502020202020204" pitchFamily="34" charset="0"/>
                        </a:rPr>
                        <a:t>Es </a:t>
                      </a:r>
                      <a:r>
                        <a:rPr lang="en-GB" sz="2800" dirty="0" err="1">
                          <a:solidFill>
                            <a:schemeClr val="tx1"/>
                          </a:solidFill>
                          <a:latin typeface="Century Gothic" panose="020B0502020202020204" pitchFamily="34" charset="0"/>
                        </a:rPr>
                        <a:t>guapo</a:t>
                      </a:r>
                      <a:r>
                        <a:rPr lang="en-GB" sz="2800" dirty="0">
                          <a:solidFill>
                            <a:schemeClr val="tx1"/>
                          </a:solidFill>
                          <a:latin typeface="Century Gothic" panose="020B0502020202020204" pitchFamily="34" charset="0"/>
                        </a:rPr>
                        <a:t>.</a:t>
                      </a:r>
                    </a:p>
                  </a:txBody>
                  <a:tcPr anchor="ct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90512164"/>
                  </a:ext>
                </a:extLst>
              </a:tr>
            </a:tbl>
          </a:graphicData>
        </a:graphic>
      </p:graphicFrame>
      <p:sp>
        <p:nvSpPr>
          <p:cNvPr id="21" name="TextBox 20">
            <a:extLst>
              <a:ext uri="{FF2B5EF4-FFF2-40B4-BE49-F238E27FC236}">
                <a16:creationId xmlns:a16="http://schemas.microsoft.com/office/drawing/2014/main" id="{8AD8577D-D2B7-4633-B77C-56356F45CB20}"/>
              </a:ext>
            </a:extLst>
          </p:cNvPr>
          <p:cNvSpPr txBox="1"/>
          <p:nvPr/>
        </p:nvSpPr>
        <p:spPr>
          <a:xfrm>
            <a:off x="5553520" y="2491582"/>
            <a:ext cx="1714500"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I am tall.</a:t>
            </a:r>
          </a:p>
        </p:txBody>
      </p:sp>
      <p:sp>
        <p:nvSpPr>
          <p:cNvPr id="23" name="TextBox 22">
            <a:extLst>
              <a:ext uri="{FF2B5EF4-FFF2-40B4-BE49-F238E27FC236}">
                <a16:creationId xmlns:a16="http://schemas.microsoft.com/office/drawing/2014/main" id="{E4736A8B-0875-4761-8C1E-54BDA52F3E46}"/>
              </a:ext>
            </a:extLst>
          </p:cNvPr>
          <p:cNvSpPr txBox="1"/>
          <p:nvPr/>
        </p:nvSpPr>
        <p:spPr>
          <a:xfrm>
            <a:off x="5553520" y="3492228"/>
            <a:ext cx="4123502"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He is cheerful, happy.</a:t>
            </a:r>
          </a:p>
        </p:txBody>
      </p:sp>
      <p:sp>
        <p:nvSpPr>
          <p:cNvPr id="24" name="TextBox 23">
            <a:extLst>
              <a:ext uri="{FF2B5EF4-FFF2-40B4-BE49-F238E27FC236}">
                <a16:creationId xmlns:a16="http://schemas.microsoft.com/office/drawing/2014/main" id="{A6FC28D5-DFC2-463B-9840-6EBD705AA28F}"/>
              </a:ext>
            </a:extLst>
          </p:cNvPr>
          <p:cNvSpPr txBox="1"/>
          <p:nvPr/>
        </p:nvSpPr>
        <p:spPr>
          <a:xfrm>
            <a:off x="5553520" y="4051671"/>
            <a:ext cx="2207997"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I am nice.</a:t>
            </a:r>
          </a:p>
        </p:txBody>
      </p:sp>
      <p:sp>
        <p:nvSpPr>
          <p:cNvPr id="25" name="TextBox 24">
            <a:extLst>
              <a:ext uri="{FF2B5EF4-FFF2-40B4-BE49-F238E27FC236}">
                <a16:creationId xmlns:a16="http://schemas.microsoft.com/office/drawing/2014/main" id="{8656C2C4-39FB-42DD-B9CA-F306FEEA6EF0}"/>
              </a:ext>
            </a:extLst>
          </p:cNvPr>
          <p:cNvSpPr txBox="1"/>
          <p:nvPr/>
        </p:nvSpPr>
        <p:spPr>
          <a:xfrm>
            <a:off x="5553519" y="4591299"/>
            <a:ext cx="3408673"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I am calm, quiet.</a:t>
            </a:r>
          </a:p>
        </p:txBody>
      </p:sp>
      <p:sp>
        <p:nvSpPr>
          <p:cNvPr id="26" name="TextBox 25">
            <a:extLst>
              <a:ext uri="{FF2B5EF4-FFF2-40B4-BE49-F238E27FC236}">
                <a16:creationId xmlns:a16="http://schemas.microsoft.com/office/drawing/2014/main" id="{EA1D6FA5-FF58-4E90-B6EA-2A388E75CE8F}"/>
              </a:ext>
            </a:extLst>
          </p:cNvPr>
          <p:cNvSpPr txBox="1"/>
          <p:nvPr/>
        </p:nvSpPr>
        <p:spPr>
          <a:xfrm>
            <a:off x="5553520" y="5070999"/>
            <a:ext cx="4123502"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He is good-looking.</a:t>
            </a:r>
          </a:p>
        </p:txBody>
      </p:sp>
      <p:sp>
        <p:nvSpPr>
          <p:cNvPr id="28" name="TextBox 27">
            <a:extLst>
              <a:ext uri="{FF2B5EF4-FFF2-40B4-BE49-F238E27FC236}">
                <a16:creationId xmlns:a16="http://schemas.microsoft.com/office/drawing/2014/main" id="{D475FD4F-65E2-432E-8492-F41ADD772606}"/>
              </a:ext>
            </a:extLst>
          </p:cNvPr>
          <p:cNvSpPr txBox="1"/>
          <p:nvPr/>
        </p:nvSpPr>
        <p:spPr>
          <a:xfrm>
            <a:off x="5553520" y="2979677"/>
            <a:ext cx="2207997"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He is nice.</a:t>
            </a:r>
          </a:p>
        </p:txBody>
      </p:sp>
      <p:sp>
        <p:nvSpPr>
          <p:cNvPr id="2" name="Title 1">
            <a:extLst>
              <a:ext uri="{FF2B5EF4-FFF2-40B4-BE49-F238E27FC236}">
                <a16:creationId xmlns:a16="http://schemas.microsoft.com/office/drawing/2014/main" id="{FD5E6C97-5A5D-4228-95A8-50A48850A5C7}"/>
              </a:ext>
            </a:extLst>
          </p:cNvPr>
          <p:cNvSpPr>
            <a:spLocks noGrp="1"/>
          </p:cNvSpPr>
          <p:nvPr>
            <p:ph type="title"/>
          </p:nvPr>
        </p:nvSpPr>
        <p:spPr>
          <a:xfrm>
            <a:off x="0" y="187431"/>
            <a:ext cx="2534194" cy="647577"/>
          </a:xfrm>
        </p:spPr>
        <p:txBody>
          <a:bodyPr/>
          <a:lstStyle/>
          <a:p>
            <a:pPr rtl="0" eaLnBrk="1" fontAlgn="auto" latinLnBrk="0" hangingPunct="1"/>
            <a:r>
              <a:rPr lang="en-GB" sz="2800" kern="1200" dirty="0" err="1">
                <a:effectLst/>
                <a:latin typeface="Century Gothic" panose="020B0502020202020204" pitchFamily="34" charset="0"/>
                <a:ea typeface="+mn-ea"/>
                <a:cs typeface="+mn-cs"/>
              </a:rPr>
              <a:t>Respuestas</a:t>
            </a:r>
            <a:endParaRPr lang="en-GB" sz="2800" kern="1200" dirty="0">
              <a:effectLst/>
              <a:latin typeface="Century Gothic" panose="020B0502020202020204" pitchFamily="34" charset="0"/>
              <a:ea typeface="+mn-ea"/>
              <a:cs typeface="+mn-cs"/>
            </a:endParaRPr>
          </a:p>
        </p:txBody>
      </p:sp>
    </p:spTree>
    <p:extLst>
      <p:ext uri="{BB962C8B-B14F-4D97-AF65-F5344CB8AC3E}">
        <p14:creationId xmlns:p14="http://schemas.microsoft.com/office/powerpoint/2010/main" val="96564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5" grpId="0"/>
      <p:bldP spid="26"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8C92D10-CF16-4F57-B86C-6D841A118691}"/>
              </a:ext>
            </a:extLst>
          </p:cNvPr>
          <p:cNvSpPr>
            <a:spLocks noGrp="1"/>
          </p:cNvSpPr>
          <p:nvPr>
            <p:ph type="title"/>
          </p:nvPr>
        </p:nvSpPr>
        <p:spPr>
          <a:xfrm>
            <a:off x="0" y="149525"/>
            <a:ext cx="4427580" cy="647577"/>
          </a:xfrm>
        </p:spPr>
        <p:txBody>
          <a:bodyPr>
            <a:normAutofit/>
          </a:bodyPr>
          <a:lstStyle/>
          <a:p>
            <a:r>
              <a:rPr lang="en-GB" b="1" dirty="0">
                <a:solidFill>
                  <a:schemeClr val="bg1"/>
                </a:solidFill>
                <a:latin typeface="Century Gothic" panose="020B0502020202020204" pitchFamily="34" charset="0"/>
              </a:rPr>
              <a:t>Ser: I am &amp; you are</a:t>
            </a:r>
          </a:p>
        </p:txBody>
      </p:sp>
      <p:sp>
        <p:nvSpPr>
          <p:cNvPr id="13" name="TextBox 12">
            <a:extLst>
              <a:ext uri="{FF2B5EF4-FFF2-40B4-BE49-F238E27FC236}">
                <a16:creationId xmlns:a16="http://schemas.microsoft.com/office/drawing/2014/main" id="{EECDC2AD-6263-423C-B07A-D9B52B553601}"/>
              </a:ext>
            </a:extLst>
          </p:cNvPr>
          <p:cNvSpPr txBox="1"/>
          <p:nvPr/>
        </p:nvSpPr>
        <p:spPr>
          <a:xfrm>
            <a:off x="510849" y="2289692"/>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noProof="0" dirty="0">
                <a:latin typeface="Century Gothic" panose="020B0502020202020204" pitchFamily="34" charset="0"/>
              </a:rPr>
              <a:t>S</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oy</a:t>
            </a:r>
          </a:p>
        </p:txBody>
      </p:sp>
      <p:sp>
        <p:nvSpPr>
          <p:cNvPr id="14" name="TextBox 13">
            <a:extLst>
              <a:ext uri="{FF2B5EF4-FFF2-40B4-BE49-F238E27FC236}">
                <a16:creationId xmlns:a16="http://schemas.microsoft.com/office/drawing/2014/main" id="{79926FAF-D2A1-4753-B8CC-C79C11E85016}"/>
              </a:ext>
            </a:extLst>
          </p:cNvPr>
          <p:cNvSpPr txBox="1"/>
          <p:nvPr/>
        </p:nvSpPr>
        <p:spPr>
          <a:xfrm>
            <a:off x="1931125" y="2307616"/>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effectLst/>
                <a:uLnTx/>
                <a:uFillTx/>
                <a:latin typeface="Century Gothic" panose="020B0502020202020204" pitchFamily="34" charset="0"/>
                <a:ea typeface="+mn-ea"/>
                <a:cs typeface="+mn-cs"/>
              </a:rPr>
              <a:t>I am</a:t>
            </a:r>
          </a:p>
        </p:txBody>
      </p:sp>
      <p:sp>
        <p:nvSpPr>
          <p:cNvPr id="15" name="TextBox 14">
            <a:extLst>
              <a:ext uri="{FF2B5EF4-FFF2-40B4-BE49-F238E27FC236}">
                <a16:creationId xmlns:a16="http://schemas.microsoft.com/office/drawing/2014/main" id="{8E9F4627-1D7D-4063-827A-CDB062DC5966}"/>
              </a:ext>
            </a:extLst>
          </p:cNvPr>
          <p:cNvSpPr txBox="1"/>
          <p:nvPr/>
        </p:nvSpPr>
        <p:spPr>
          <a:xfrm>
            <a:off x="5538813" y="2345813"/>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Es</a:t>
            </a:r>
          </a:p>
        </p:txBody>
      </p:sp>
      <p:sp>
        <p:nvSpPr>
          <p:cNvPr id="16" name="TextBox 15">
            <a:extLst>
              <a:ext uri="{FF2B5EF4-FFF2-40B4-BE49-F238E27FC236}">
                <a16:creationId xmlns:a16="http://schemas.microsoft.com/office/drawing/2014/main" id="{44EE247D-1EC3-43E9-B170-EF19A545920B}"/>
              </a:ext>
            </a:extLst>
          </p:cNvPr>
          <p:cNvSpPr txBox="1"/>
          <p:nvPr/>
        </p:nvSpPr>
        <p:spPr>
          <a:xfrm>
            <a:off x="6968518" y="2325826"/>
            <a:ext cx="325921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effectLst/>
                <a:uLnTx/>
                <a:uFillTx/>
                <a:latin typeface="Century Gothic" panose="020B0502020202020204" pitchFamily="34" charset="0"/>
                <a:ea typeface="+mn-ea"/>
                <a:cs typeface="+mn-cs"/>
              </a:rPr>
              <a:t>he / she /</a:t>
            </a:r>
            <a:r>
              <a:rPr kumimoji="0" lang="en-GB" sz="3200" i="0" u="none" strike="noStrike" kern="1200" cap="none" spc="0" normalizeH="0" noProof="0" dirty="0">
                <a:ln>
                  <a:noFill/>
                </a:ln>
                <a:effectLst/>
                <a:uLnTx/>
                <a:uFillTx/>
                <a:latin typeface="Century Gothic" panose="020B0502020202020204" pitchFamily="34" charset="0"/>
                <a:ea typeface="+mn-ea"/>
                <a:cs typeface="+mn-cs"/>
              </a:rPr>
              <a:t> it</a:t>
            </a:r>
            <a:r>
              <a:rPr kumimoji="0" lang="en-GB" sz="3200" i="0" u="none" strike="noStrike" kern="1200" cap="none" spc="0" normalizeH="0" baseline="0" noProof="0" dirty="0">
                <a:ln>
                  <a:noFill/>
                </a:ln>
                <a:effectLst/>
                <a:uLnTx/>
                <a:uFillTx/>
                <a:latin typeface="Century Gothic" panose="020B0502020202020204" pitchFamily="34" charset="0"/>
                <a:ea typeface="+mn-ea"/>
                <a:cs typeface="+mn-cs"/>
              </a:rPr>
              <a:t> is</a:t>
            </a:r>
          </a:p>
        </p:txBody>
      </p:sp>
      <p:sp>
        <p:nvSpPr>
          <p:cNvPr id="17" name="TextBox 16">
            <a:extLst>
              <a:ext uri="{FF2B5EF4-FFF2-40B4-BE49-F238E27FC236}">
                <a16:creationId xmlns:a16="http://schemas.microsoft.com/office/drawing/2014/main" id="{98B0713B-5E40-4AE8-9EBC-05BCEC6B3266}"/>
              </a:ext>
            </a:extLst>
          </p:cNvPr>
          <p:cNvSpPr txBox="1"/>
          <p:nvPr/>
        </p:nvSpPr>
        <p:spPr>
          <a:xfrm>
            <a:off x="1045028" y="4585167"/>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Eres alegre.</a:t>
            </a:r>
          </a:p>
        </p:txBody>
      </p:sp>
      <p:sp>
        <p:nvSpPr>
          <p:cNvPr id="18" name="Action Button: Help 17">
            <a:hlinkClick r:id="" action="ppaction://noaction" highlightClick="1"/>
            <a:extLst>
              <a:ext uri="{FF2B5EF4-FFF2-40B4-BE49-F238E27FC236}">
                <a16:creationId xmlns:a16="http://schemas.microsoft.com/office/drawing/2014/main" id="{9B37837B-8FA2-44A0-9FD1-F0DBEC22D75D}"/>
              </a:ext>
            </a:extLst>
          </p:cNvPr>
          <p:cNvSpPr/>
          <p:nvPr/>
        </p:nvSpPr>
        <p:spPr>
          <a:xfrm>
            <a:off x="239590" y="4638543"/>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9" name="TextBox 18">
            <a:extLst>
              <a:ext uri="{FF2B5EF4-FFF2-40B4-BE49-F238E27FC236}">
                <a16:creationId xmlns:a16="http://schemas.microsoft.com/office/drawing/2014/main" id="{A27B6CFA-EF68-40EE-94DA-496A71C5B952}"/>
              </a:ext>
            </a:extLst>
          </p:cNvPr>
          <p:cNvSpPr txBox="1"/>
          <p:nvPr/>
        </p:nvSpPr>
        <p:spPr>
          <a:xfrm>
            <a:off x="5850110" y="4531790"/>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You are </a:t>
            </a:r>
            <a:r>
              <a:rPr lang="en-GB" sz="3200" dirty="0">
                <a:latin typeface="Century Gothic" panose="020B0502020202020204" pitchFamily="34" charset="0"/>
              </a:rPr>
              <a:t>cheerful</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29" name="TextBox 28">
            <a:extLst>
              <a:ext uri="{FF2B5EF4-FFF2-40B4-BE49-F238E27FC236}">
                <a16:creationId xmlns:a16="http://schemas.microsoft.com/office/drawing/2014/main" id="{893DE387-406A-40B9-836A-35705208FA32}"/>
              </a:ext>
            </a:extLst>
          </p:cNvPr>
          <p:cNvSpPr txBox="1"/>
          <p:nvPr/>
        </p:nvSpPr>
        <p:spPr>
          <a:xfrm>
            <a:off x="1045028" y="5471252"/>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Eres guapo.</a:t>
            </a:r>
          </a:p>
        </p:txBody>
      </p:sp>
      <p:sp>
        <p:nvSpPr>
          <p:cNvPr id="30" name="Action Button: Help 29">
            <a:hlinkClick r:id="" action="ppaction://noaction" highlightClick="1"/>
            <a:extLst>
              <a:ext uri="{FF2B5EF4-FFF2-40B4-BE49-F238E27FC236}">
                <a16:creationId xmlns:a16="http://schemas.microsoft.com/office/drawing/2014/main" id="{41163FD5-4DF5-4C26-9147-430C556B46C4}"/>
              </a:ext>
            </a:extLst>
          </p:cNvPr>
          <p:cNvSpPr/>
          <p:nvPr/>
        </p:nvSpPr>
        <p:spPr>
          <a:xfrm>
            <a:off x="246111" y="547125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31" name="TextBox 30">
            <a:extLst>
              <a:ext uri="{FF2B5EF4-FFF2-40B4-BE49-F238E27FC236}">
                <a16:creationId xmlns:a16="http://schemas.microsoft.com/office/drawing/2014/main" id="{C91F9B9E-B77D-4CF3-B608-BDD6252695D7}"/>
              </a:ext>
            </a:extLst>
          </p:cNvPr>
          <p:cNvSpPr txBox="1"/>
          <p:nvPr/>
        </p:nvSpPr>
        <p:spPr>
          <a:xfrm>
            <a:off x="5850110" y="5364499"/>
            <a:ext cx="47959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You are </a:t>
            </a:r>
            <a:r>
              <a:rPr lang="en-GB" sz="3200" dirty="0">
                <a:latin typeface="Century Gothic" panose="020B0502020202020204" pitchFamily="34" charset="0"/>
              </a:rPr>
              <a:t>good-looking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32" name="TextBox 31">
            <a:extLst>
              <a:ext uri="{FF2B5EF4-FFF2-40B4-BE49-F238E27FC236}">
                <a16:creationId xmlns:a16="http://schemas.microsoft.com/office/drawing/2014/main" id="{BCD528D6-CC76-45D8-8A36-F4AB151F8956}"/>
              </a:ext>
            </a:extLst>
          </p:cNvPr>
          <p:cNvSpPr txBox="1"/>
          <p:nvPr/>
        </p:nvSpPr>
        <p:spPr>
          <a:xfrm>
            <a:off x="4428470" y="3481769"/>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y</a:t>
            </a:r>
            <a:r>
              <a:rPr kumimoji="0" lang="en-GB" sz="3200" i="0" strike="noStrike" kern="1200" cap="none" spc="0" normalizeH="0" baseline="0" noProof="0" dirty="0" err="1">
                <a:ln>
                  <a:noFill/>
                </a:ln>
                <a:effectLst/>
                <a:uLnTx/>
                <a:uFillTx/>
                <a:latin typeface="Century Gothic" panose="020B0502020202020204" pitchFamily="34" charset="0"/>
              </a:rPr>
              <a:t>ou</a:t>
            </a:r>
            <a:r>
              <a:rPr kumimoji="0" lang="en-GB" sz="3200" i="0" strike="noStrike" kern="1200" cap="none" spc="0" normalizeH="0" baseline="0" noProof="0" dirty="0">
                <a:ln>
                  <a:noFill/>
                </a:ln>
                <a:effectLst/>
                <a:uLnTx/>
                <a:uFillTx/>
                <a:latin typeface="Century Gothic" panose="020B0502020202020204" pitchFamily="34" charset="0"/>
              </a:rPr>
              <a:t> are</a:t>
            </a:r>
          </a:p>
        </p:txBody>
      </p:sp>
      <p:pic>
        <p:nvPicPr>
          <p:cNvPr id="33" name="Picture 3" descr="C:\Users\wdj\Google Drive\Primary\Y5 SoW\From Tracy\Pronouns\you.png">
            <a:extLst>
              <a:ext uri="{FF2B5EF4-FFF2-40B4-BE49-F238E27FC236}">
                <a16:creationId xmlns:a16="http://schemas.microsoft.com/office/drawing/2014/main" id="{6F68E827-8D0D-4A44-8ADD-5AF3A1C2F1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6539" y="3162606"/>
            <a:ext cx="1389172" cy="12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6A0A2E67-1FA7-4EEB-B5BD-6179A3366D2D}"/>
              </a:ext>
            </a:extLst>
          </p:cNvPr>
          <p:cNvSpPr txBox="1"/>
          <p:nvPr/>
        </p:nvSpPr>
        <p:spPr>
          <a:xfrm>
            <a:off x="-52943" y="1078116"/>
            <a:ext cx="1180610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We have learnt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the verb </a:t>
            </a:r>
            <a:r>
              <a:rPr lang="en-GB" sz="3200" b="1" dirty="0">
                <a:latin typeface="Century Gothic" panose="020B0502020202020204" pitchFamily="34" charset="0"/>
              </a:rPr>
              <a:t>se</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r</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means </a:t>
            </a:r>
            <a:r>
              <a:rPr kumimoji="0" lang="en-GB" sz="3200" b="1" i="1" u="none" strike="noStrike" kern="1200" cap="none" spc="0" normalizeH="0" baseline="0" noProof="0" dirty="0">
                <a:ln>
                  <a:noFill/>
                </a:ln>
                <a:effectLst/>
                <a:uLnTx/>
                <a:uFillTx/>
                <a:latin typeface="Century Gothic" panose="020B0502020202020204" pitchFamily="34" charset="0"/>
                <a:ea typeface="+mn-ea"/>
                <a:cs typeface="+mn-cs"/>
              </a:rPr>
              <a:t>to be </a:t>
            </a:r>
            <a:br>
              <a:rPr kumimoji="0" lang="en-GB" sz="3200" b="0" i="1" u="none" strike="noStrike" kern="1200" cap="none" spc="0" normalizeH="0" baseline="0" noProof="0" dirty="0">
                <a:ln>
                  <a:noFill/>
                </a:ln>
                <a:effectLst/>
                <a:uLnTx/>
                <a:uFillTx/>
                <a:latin typeface="Century Gothic" panose="020B0502020202020204" pitchFamily="34" charset="0"/>
                <a:ea typeface="+mn-ea"/>
                <a:cs typeface="+mn-cs"/>
              </a:rPr>
            </a:b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when describing </a:t>
            </a:r>
            <a:r>
              <a:rPr lang="en-GB" sz="3200" u="sng" dirty="0">
                <a:latin typeface="Century Gothic" panose="020B0502020202020204" pitchFamily="34" charset="0"/>
              </a:rPr>
              <a:t>permanent characteristics</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35" name="TextBox 34">
            <a:extLst>
              <a:ext uri="{FF2B5EF4-FFF2-40B4-BE49-F238E27FC236}">
                <a16:creationId xmlns:a16="http://schemas.microsoft.com/office/drawing/2014/main" id="{C6B6A530-165D-4309-B2B1-71CD3360BB02}"/>
              </a:ext>
            </a:extLst>
          </p:cNvPr>
          <p:cNvSpPr txBox="1"/>
          <p:nvPr/>
        </p:nvSpPr>
        <p:spPr>
          <a:xfrm>
            <a:off x="3041468" y="3484290"/>
            <a:ext cx="12210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Century Gothic" panose="020B0502020202020204" pitchFamily="34" charset="0"/>
              </a:rPr>
              <a:t>Eres</a:t>
            </a:r>
            <a:endParaRPr kumimoji="0" lang="en-GB" sz="3200" b="1" i="0" u="none" strike="noStrike" kern="1200" cap="none" spc="0" normalizeH="0" baseline="0" noProof="0" dirty="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341146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animBg="1"/>
      <p:bldP spid="19" grpId="0"/>
      <p:bldP spid="29" grpId="0"/>
      <p:bldP spid="30" grpId="0" animBg="1"/>
      <p:bldP spid="31" grpId="0"/>
      <p:bldP spid="32"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676227" y="68104"/>
            <a:ext cx="14125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BFE7B41B-4EEE-4007-9AC7-65A793FBCFD9}"/>
              </a:ext>
            </a:extLst>
          </p:cNvPr>
          <p:cNvGraphicFramePr>
            <a:graphicFrameLocks noGrp="1"/>
          </p:cNvGraphicFramePr>
          <p:nvPr>
            <p:extLst>
              <p:ext uri="{D42A27DB-BD31-4B8C-83A1-F6EECF244321}">
                <p14:modId xmlns:p14="http://schemas.microsoft.com/office/powerpoint/2010/main" val="53415451"/>
              </p:ext>
            </p:extLst>
          </p:nvPr>
        </p:nvGraphicFramePr>
        <p:xfrm>
          <a:off x="7121713" y="554580"/>
          <a:ext cx="4871744" cy="5730240"/>
        </p:xfrm>
        <a:graphic>
          <a:graphicData uri="http://schemas.openxmlformats.org/drawingml/2006/table">
            <a:tbl>
              <a:tblPr firstRow="1" bandRow="1"/>
              <a:tblGrid>
                <a:gridCol w="1217936">
                  <a:extLst>
                    <a:ext uri="{9D8B030D-6E8A-4147-A177-3AD203B41FA5}">
                      <a16:colId xmlns:a16="http://schemas.microsoft.com/office/drawing/2014/main" val="2140874426"/>
                    </a:ext>
                  </a:extLst>
                </a:gridCol>
                <a:gridCol w="1217936">
                  <a:extLst>
                    <a:ext uri="{9D8B030D-6E8A-4147-A177-3AD203B41FA5}">
                      <a16:colId xmlns:a16="http://schemas.microsoft.com/office/drawing/2014/main" val="1700417046"/>
                    </a:ext>
                  </a:extLst>
                </a:gridCol>
                <a:gridCol w="1217936">
                  <a:extLst>
                    <a:ext uri="{9D8B030D-6E8A-4147-A177-3AD203B41FA5}">
                      <a16:colId xmlns:a16="http://schemas.microsoft.com/office/drawing/2014/main" val="1128458459"/>
                    </a:ext>
                  </a:extLst>
                </a:gridCol>
                <a:gridCol w="1217936">
                  <a:extLst>
                    <a:ext uri="{9D8B030D-6E8A-4147-A177-3AD203B41FA5}">
                      <a16:colId xmlns:a16="http://schemas.microsoft.com/office/drawing/2014/main" val="546572136"/>
                    </a:ext>
                  </a:extLst>
                </a:gridCol>
              </a:tblGrid>
              <a:tr h="735064">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4000" dirty="0">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tx1"/>
                          </a:solidFill>
                          <a:latin typeface="Century Gothic" panose="020B0502020202020204" pitchFamily="34" charset="0"/>
                        </a:rPr>
                        <a:t>quiet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4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200" b="0" dirty="0">
                          <a:solidFill>
                            <a:schemeClr val="tx1"/>
                          </a:solidFill>
                          <a:latin typeface="Century Gothic" panose="020B0502020202020204" pitchFamily="34" charset="0"/>
                        </a:rPr>
                        <a:t>good- looking</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3415478031"/>
                  </a:ext>
                </a:extLst>
              </a:tr>
              <a:tr h="67625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4000" dirty="0">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tall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4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solidFill>
                            <a:schemeClr val="tx1"/>
                          </a:solidFill>
                          <a:latin typeface="Century Gothic" panose="020B0502020202020204" pitchFamily="34" charset="0"/>
                        </a:rPr>
                        <a:t>quiet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1312605613"/>
                  </a:ext>
                </a:extLst>
              </a:tr>
              <a:tr h="67625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4000" dirty="0">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solidFill>
                            <a:schemeClr val="tx1"/>
                          </a:solidFill>
                          <a:latin typeface="Century Gothic" panose="020B0502020202020204" pitchFamily="34" charset="0"/>
                        </a:rPr>
                        <a:t>short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4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tx1"/>
                          </a:solidFill>
                          <a:latin typeface="Century Gothic" panose="020B0502020202020204" pitchFamily="34" charset="0"/>
                        </a:rPr>
                        <a:t>cheerful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706234162"/>
                  </a:ext>
                </a:extLst>
              </a:tr>
              <a:tr h="67625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4000" dirty="0">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solidFill>
                            <a:schemeClr val="tx1"/>
                          </a:solidFill>
                          <a:latin typeface="Century Gothic" panose="020B0502020202020204" pitchFamily="34" charset="0"/>
                        </a:rPr>
                        <a:t>nice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4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solidFill>
                            <a:schemeClr val="tx1"/>
                          </a:solidFill>
                          <a:latin typeface="Century Gothic" panose="020B0502020202020204" pitchFamily="34" charset="0"/>
                        </a:rPr>
                        <a:t>tall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1808500165"/>
                  </a:ext>
                </a:extLst>
              </a:tr>
              <a:tr h="67625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4000" dirty="0">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solidFill>
                            <a:schemeClr val="tx1"/>
                          </a:solidFill>
                          <a:latin typeface="Century Gothic" panose="020B0502020202020204" pitchFamily="34" charset="0"/>
                        </a:rPr>
                        <a:t>short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4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solidFill>
                            <a:schemeClr val="tx1"/>
                          </a:solidFill>
                          <a:latin typeface="Century Gothic" panose="020B0502020202020204" pitchFamily="34" charset="0"/>
                        </a:rPr>
                        <a:t>quiet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10807687"/>
                  </a:ext>
                </a:extLst>
              </a:tr>
              <a:tr h="67625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4000" dirty="0">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tx1"/>
                          </a:solidFill>
                          <a:latin typeface="Century Gothic" panose="020B0502020202020204" pitchFamily="34" charset="0"/>
                        </a:rPr>
                        <a:t>cheerful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4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solidFill>
                            <a:schemeClr val="tx1"/>
                          </a:solidFill>
                          <a:latin typeface="Century Gothic" panose="020B0502020202020204" pitchFamily="34" charset="0"/>
                        </a:rPr>
                        <a:t>short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1191153034"/>
                  </a:ext>
                </a:extLst>
              </a:tr>
              <a:tr h="67625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4000" dirty="0">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solidFill>
                            <a:schemeClr val="tx1"/>
                          </a:solidFill>
                          <a:latin typeface="Century Gothic" panose="020B0502020202020204" pitchFamily="34" charset="0"/>
                        </a:rPr>
                        <a:t>nice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400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solidFill>
                            <a:schemeClr val="tx1"/>
                          </a:solidFill>
                          <a:latin typeface="Century Gothic" panose="020B0502020202020204" pitchFamily="34" charset="0"/>
                        </a:rPr>
                        <a:t>tall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1901122535"/>
                  </a:ext>
                </a:extLst>
              </a:tr>
              <a:tr h="7350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4000" dirty="0">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solidFill>
                            <a:schemeClr val="tx1"/>
                          </a:solidFill>
                          <a:latin typeface="Century Gothic" panose="020B0502020202020204" pitchFamily="34" charset="0"/>
                        </a:rPr>
                        <a:t>tall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4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good- looking</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320367842"/>
                  </a:ext>
                </a:extLst>
              </a:tr>
            </a:tbl>
          </a:graphicData>
        </a:graphic>
      </p:graphicFrame>
      <p:graphicFrame>
        <p:nvGraphicFramePr>
          <p:cNvPr id="9" name="Tabla 10">
            <a:extLst>
              <a:ext uri="{FF2B5EF4-FFF2-40B4-BE49-F238E27FC236}">
                <a16:creationId xmlns:a16="http://schemas.microsoft.com/office/drawing/2014/main" id="{768894D3-AB1F-45DC-8D3A-C29E16CE0D68}"/>
              </a:ext>
            </a:extLst>
          </p:cNvPr>
          <p:cNvGraphicFramePr>
            <a:graphicFrameLocks noGrp="1"/>
          </p:cNvGraphicFramePr>
          <p:nvPr>
            <p:extLst>
              <p:ext uri="{D42A27DB-BD31-4B8C-83A1-F6EECF244321}">
                <p14:modId xmlns:p14="http://schemas.microsoft.com/office/powerpoint/2010/main" val="3930990209"/>
              </p:ext>
            </p:extLst>
          </p:nvPr>
        </p:nvGraphicFramePr>
        <p:xfrm>
          <a:off x="220543" y="2183888"/>
          <a:ext cx="6734064" cy="3200400"/>
        </p:xfrm>
        <a:graphic>
          <a:graphicData uri="http://schemas.openxmlformats.org/drawingml/2006/table">
            <a:tbl>
              <a:tblPr firstRow="1" bandRow="1"/>
              <a:tblGrid>
                <a:gridCol w="307305">
                  <a:extLst>
                    <a:ext uri="{9D8B030D-6E8A-4147-A177-3AD203B41FA5}">
                      <a16:colId xmlns:a16="http://schemas.microsoft.com/office/drawing/2014/main" val="20000"/>
                    </a:ext>
                  </a:extLst>
                </a:gridCol>
                <a:gridCol w="3542821">
                  <a:extLst>
                    <a:ext uri="{9D8B030D-6E8A-4147-A177-3AD203B41FA5}">
                      <a16:colId xmlns:a16="http://schemas.microsoft.com/office/drawing/2014/main" val="20001"/>
                    </a:ext>
                  </a:extLst>
                </a:gridCol>
                <a:gridCol w="861564">
                  <a:extLst>
                    <a:ext uri="{9D8B030D-6E8A-4147-A177-3AD203B41FA5}">
                      <a16:colId xmlns:a16="http://schemas.microsoft.com/office/drawing/2014/main" val="20002"/>
                    </a:ext>
                  </a:extLst>
                </a:gridCol>
                <a:gridCol w="748186">
                  <a:extLst>
                    <a:ext uri="{9D8B030D-6E8A-4147-A177-3AD203B41FA5}">
                      <a16:colId xmlns:a16="http://schemas.microsoft.com/office/drawing/2014/main" val="20003"/>
                    </a:ext>
                  </a:extLst>
                </a:gridCol>
                <a:gridCol w="1274188">
                  <a:extLst>
                    <a:ext uri="{9D8B030D-6E8A-4147-A177-3AD203B41FA5}">
                      <a16:colId xmlns:a16="http://schemas.microsoft.com/office/drawing/2014/main" val="3741476597"/>
                    </a:ext>
                  </a:extLst>
                </a:gridCol>
              </a:tblGrid>
              <a:tr h="4410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400" dirty="0">
                        <a:latin typeface="Century Gothic" panose="020B0502020202020204" pitchFamily="34" charset="0"/>
                      </a:endParaRPr>
                    </a:p>
                  </a:txBody>
                  <a:tcPr>
                    <a:lnL w="12700" cmpd="sng">
                      <a:noFill/>
                    </a:lnL>
                    <a:lnR w="12700" cap="flat" cmpd="sng" algn="ctr">
                      <a:solidFill>
                        <a:sysClr val="windowText" lastClr="0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r>
                        <a:rPr lang="en-GB" sz="2400" dirty="0">
                          <a:solidFill>
                            <a:schemeClr val="tx1"/>
                          </a:solidFill>
                          <a:latin typeface="Century Gothic" panose="020B0502020202020204" pitchFamily="34" charset="0"/>
                        </a:rPr>
                        <a:t>Name?</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0"/>
                  </a:ext>
                </a:extLst>
              </a:tr>
              <a:tr h="4410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1" dirty="0">
                          <a:solidFill>
                            <a:schemeClr val="accent5">
                              <a:lumMod val="50000"/>
                            </a:schemeClr>
                          </a:solidFill>
                          <a:latin typeface="Century Gothic" panose="020B0502020202020204" pitchFamily="34" charset="0"/>
                        </a:rPr>
                        <a:t>1</a:t>
                      </a:r>
                    </a:p>
                  </a:txBody>
                  <a:tcPr>
                    <a:lnL w="12700" cmpd="sng">
                      <a:noFill/>
                    </a:lnL>
                    <a:lnR w="12700" cap="flat" cmpd="sng" algn="ctr">
                      <a:solidFill>
                        <a:sysClr val="windowText" lastClr="0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1"/>
                  </a:ext>
                </a:extLst>
              </a:tr>
              <a:tr h="4410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1" dirty="0">
                          <a:solidFill>
                            <a:schemeClr val="accent5">
                              <a:lumMod val="50000"/>
                            </a:schemeClr>
                          </a:solidFill>
                          <a:latin typeface="Century Gothic" panose="020B0502020202020204" pitchFamily="34" charset="0"/>
                        </a:rPr>
                        <a:t>2</a:t>
                      </a:r>
                    </a:p>
                  </a:txBody>
                  <a:tcPr>
                    <a:lnL w="12700" cmpd="sng">
                      <a:noFill/>
                    </a:lnL>
                    <a:lnR w="12700" cap="flat" cmpd="sng" algn="ctr">
                      <a:solidFill>
                        <a:sysClr val="windowText" lastClr="0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2"/>
                  </a:ext>
                </a:extLst>
              </a:tr>
              <a:tr h="4410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1" dirty="0">
                          <a:solidFill>
                            <a:schemeClr val="accent5">
                              <a:lumMod val="50000"/>
                            </a:schemeClr>
                          </a:solidFill>
                          <a:latin typeface="Century Gothic" panose="020B0502020202020204" pitchFamily="34" charset="0"/>
                        </a:rPr>
                        <a:t>3</a:t>
                      </a:r>
                    </a:p>
                  </a:txBody>
                  <a:tcPr>
                    <a:lnL w="12700" cmpd="sng">
                      <a:noFill/>
                    </a:lnL>
                    <a:lnR w="12700" cap="flat" cmpd="sng" algn="ctr">
                      <a:solidFill>
                        <a:sysClr val="windowText" lastClr="0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3"/>
                  </a:ext>
                </a:extLst>
              </a:tr>
              <a:tr h="4410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1" dirty="0">
                          <a:solidFill>
                            <a:schemeClr val="accent5">
                              <a:lumMod val="50000"/>
                            </a:schemeClr>
                          </a:solidFill>
                          <a:latin typeface="Century Gothic" panose="020B0502020202020204" pitchFamily="34" charset="0"/>
                        </a:rPr>
                        <a:t>4</a:t>
                      </a:r>
                    </a:p>
                  </a:txBody>
                  <a:tcPr>
                    <a:lnL w="12700" cmpd="sng">
                      <a:noFill/>
                    </a:lnL>
                    <a:lnR w="12700" cap="flat" cmpd="sng" algn="ctr">
                      <a:solidFill>
                        <a:sysClr val="windowText" lastClr="0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4"/>
                  </a:ext>
                </a:extLst>
              </a:tr>
              <a:tr h="4410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1" dirty="0">
                          <a:solidFill>
                            <a:schemeClr val="accent5">
                              <a:lumMod val="50000"/>
                            </a:schemeClr>
                          </a:solidFill>
                          <a:latin typeface="Century Gothic" panose="020B0502020202020204" pitchFamily="34" charset="0"/>
                        </a:rPr>
                        <a:t>5</a:t>
                      </a:r>
                    </a:p>
                  </a:txBody>
                  <a:tcPr>
                    <a:lnL w="12700" cmpd="sng">
                      <a:noFill/>
                    </a:lnL>
                    <a:lnR w="12700" cap="flat" cmpd="sng" algn="ctr">
                      <a:solidFill>
                        <a:sysClr val="windowText" lastClr="0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5"/>
                  </a:ext>
                </a:extLst>
              </a:tr>
              <a:tr h="4410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1" dirty="0">
                          <a:solidFill>
                            <a:schemeClr val="accent5">
                              <a:lumMod val="50000"/>
                            </a:schemeClr>
                          </a:solidFill>
                          <a:latin typeface="Century Gothic" panose="020B0502020202020204" pitchFamily="34" charset="0"/>
                        </a:rPr>
                        <a:t>6</a:t>
                      </a:r>
                    </a:p>
                  </a:txBody>
                  <a:tcPr>
                    <a:lnL w="12700" cmpd="sng">
                      <a:noFill/>
                    </a:lnL>
                    <a:lnR w="12700" cap="flat" cmpd="sng" algn="ctr">
                      <a:solidFill>
                        <a:sysClr val="windowText" lastClr="0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6"/>
                  </a:ext>
                </a:extLst>
              </a:tr>
            </a:tbl>
          </a:graphicData>
        </a:graphic>
      </p:graphicFrame>
      <p:sp>
        <p:nvSpPr>
          <p:cNvPr id="10" name="TextBox 3">
            <a:extLst>
              <a:ext uri="{FF2B5EF4-FFF2-40B4-BE49-F238E27FC236}">
                <a16:creationId xmlns:a16="http://schemas.microsoft.com/office/drawing/2014/main" id="{2D7EB153-F6EC-4EF9-B2C1-54B7B8B7D4B8}"/>
              </a:ext>
            </a:extLst>
          </p:cNvPr>
          <p:cNvSpPr txBox="1"/>
          <p:nvPr/>
        </p:nvSpPr>
        <p:spPr>
          <a:xfrm>
            <a:off x="0" y="2883"/>
            <a:ext cx="733826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Century Gothic" panose="020F0302020204030204"/>
                <a:ea typeface="+mn-ea"/>
                <a:cs typeface="+mn-cs"/>
              </a:rPr>
              <a:t>Guess who? game </a:t>
            </a:r>
            <a:br>
              <a:rPr kumimoji="0" lang="en-GB" sz="2400" b="1" i="0" u="none" strike="noStrike" kern="0" cap="none" spc="0" normalizeH="0" baseline="0" noProof="0" dirty="0">
                <a:ln>
                  <a:noFill/>
                </a:ln>
                <a:effectLst/>
                <a:uLnTx/>
                <a:uFillTx/>
                <a:latin typeface="Century Gothic" panose="020F0302020204030204"/>
                <a:ea typeface="+mn-ea"/>
                <a:cs typeface="+mn-cs"/>
              </a:rPr>
            </a:br>
            <a:r>
              <a:rPr kumimoji="0" lang="en-GB" sz="2000" i="0" u="none" strike="noStrike" kern="0" cap="none" spc="0" normalizeH="0" baseline="0" noProof="0" dirty="0">
                <a:ln>
                  <a:noFill/>
                </a:ln>
                <a:effectLst/>
                <a:uLnTx/>
                <a:uFillTx/>
                <a:latin typeface="Century Gothic" panose="020F0302020204030204"/>
                <a:ea typeface="+mn-ea"/>
                <a:cs typeface="+mn-cs"/>
              </a:rPr>
              <a:t>1</a:t>
            </a:r>
            <a:r>
              <a:rPr kumimoji="0" lang="en-GB" sz="2000" i="0" u="none" strike="noStrike" kern="0" cap="none" spc="0" normalizeH="0" baseline="30000" noProof="0" dirty="0">
                <a:ln>
                  <a:noFill/>
                </a:ln>
                <a:effectLst/>
                <a:uLnTx/>
                <a:uFillTx/>
                <a:latin typeface="Century Gothic" panose="020F0302020204030204"/>
                <a:ea typeface="+mn-ea"/>
                <a:cs typeface="+mn-cs"/>
              </a:rPr>
              <a:t>st</a:t>
            </a:r>
            <a:r>
              <a:rPr kumimoji="0" lang="en-GB" sz="2000" i="0" u="none" strike="noStrike" kern="0" cap="none" spc="0" normalizeH="0" baseline="0" noProof="0" dirty="0">
                <a:ln>
                  <a:noFill/>
                </a:ln>
                <a:effectLst/>
                <a:uLnTx/>
                <a:uFillTx/>
                <a:latin typeface="Century Gothic" panose="020F0302020204030204"/>
                <a:ea typeface="+mn-ea"/>
                <a:cs typeface="+mn-cs"/>
              </a:rPr>
              <a:t> time: </a:t>
            </a:r>
            <a:r>
              <a:rPr lang="en-GB" sz="2000" kern="0" dirty="0">
                <a:latin typeface="Century Gothic" panose="020F0302020204030204"/>
              </a:rPr>
              <a:t>w</a:t>
            </a:r>
            <a:r>
              <a:rPr kumimoji="0" lang="en-GB" sz="2000" b="0" i="0" u="none" strike="noStrike" kern="0" cap="none" spc="0" normalizeH="0" baseline="0" noProof="0" dirty="0" err="1">
                <a:ln>
                  <a:noFill/>
                </a:ln>
                <a:effectLst/>
                <a:uLnTx/>
                <a:uFillTx/>
                <a:latin typeface="Century Gothic" panose="020F0302020204030204"/>
                <a:ea typeface="+mn-ea"/>
                <a:cs typeface="+mn-cs"/>
              </a:rPr>
              <a:t>hich</a:t>
            </a:r>
            <a:r>
              <a:rPr kumimoji="0" lang="en-GB" sz="2000" b="0" i="0" u="none" strike="noStrike" kern="0" cap="none" spc="0" normalizeH="0" baseline="0" noProof="0" dirty="0">
                <a:ln>
                  <a:noFill/>
                </a:ln>
                <a:effectLst/>
                <a:uLnTx/>
                <a:uFillTx/>
                <a:latin typeface="Century Gothic" panose="020F0302020204030204"/>
                <a:ea typeface="+mn-ea"/>
                <a:cs typeface="+mn-cs"/>
              </a:rPr>
              <a:t> cards are ‘I am’ and which are ‘you are’? 2</a:t>
            </a:r>
            <a:r>
              <a:rPr kumimoji="0" lang="en-GB" sz="2000" b="0" i="0" u="none" strike="noStrike" kern="0" cap="none" spc="0" normalizeH="0" baseline="30000" noProof="0" dirty="0">
                <a:ln>
                  <a:noFill/>
                </a:ln>
                <a:effectLst/>
                <a:uLnTx/>
                <a:uFillTx/>
                <a:latin typeface="Century Gothic" panose="020F0302020204030204"/>
                <a:ea typeface="+mn-ea"/>
                <a:cs typeface="+mn-cs"/>
              </a:rPr>
              <a:t>nd</a:t>
            </a:r>
            <a:r>
              <a:rPr kumimoji="0" lang="en-GB" sz="2000" b="0" i="0" u="none" strike="noStrike" kern="0" cap="none" spc="0" normalizeH="0" baseline="0" noProof="0" dirty="0">
                <a:ln>
                  <a:noFill/>
                </a:ln>
                <a:effectLst/>
                <a:uLnTx/>
                <a:uFillTx/>
                <a:latin typeface="Century Gothic" panose="020F0302020204030204"/>
                <a:ea typeface="+mn-ea"/>
                <a:cs typeface="+mn-cs"/>
              </a:rPr>
              <a:t> time: write the Spanish, then identify the person.</a:t>
            </a:r>
          </a:p>
        </p:txBody>
      </p:sp>
      <p:pic>
        <p:nvPicPr>
          <p:cNvPr id="11" name="Picture 10">
            <a:extLst>
              <a:ext uri="{FF2B5EF4-FFF2-40B4-BE49-F238E27FC236}">
                <a16:creationId xmlns:a16="http://schemas.microsoft.com/office/drawing/2014/main" id="{C996F7AA-A1D4-4427-865B-6F3AC56C1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1482" y="2645683"/>
            <a:ext cx="347230" cy="361698"/>
          </a:xfrm>
          <a:prstGeom prst="rect">
            <a:avLst/>
          </a:prstGeom>
        </p:spPr>
      </p:pic>
      <p:pic>
        <p:nvPicPr>
          <p:cNvPr id="12" name="Picture 11">
            <a:extLst>
              <a:ext uri="{FF2B5EF4-FFF2-40B4-BE49-F238E27FC236}">
                <a16:creationId xmlns:a16="http://schemas.microsoft.com/office/drawing/2014/main" id="{02D50057-89B8-4A6C-9432-EF4AA29014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9313" y="3136777"/>
            <a:ext cx="309326" cy="361697"/>
          </a:xfrm>
          <a:prstGeom prst="rect">
            <a:avLst/>
          </a:prstGeom>
        </p:spPr>
      </p:pic>
      <p:pic>
        <p:nvPicPr>
          <p:cNvPr id="13" name="Picture 12">
            <a:extLst>
              <a:ext uri="{FF2B5EF4-FFF2-40B4-BE49-F238E27FC236}">
                <a16:creationId xmlns:a16="http://schemas.microsoft.com/office/drawing/2014/main" id="{3FFCC076-FF7C-403D-AC55-09B5901D7E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6144" y="3586723"/>
            <a:ext cx="347230" cy="361698"/>
          </a:xfrm>
          <a:prstGeom prst="rect">
            <a:avLst/>
          </a:prstGeom>
        </p:spPr>
      </p:pic>
      <p:pic>
        <p:nvPicPr>
          <p:cNvPr id="14" name="Picture 13">
            <a:extLst>
              <a:ext uri="{FF2B5EF4-FFF2-40B4-BE49-F238E27FC236}">
                <a16:creationId xmlns:a16="http://schemas.microsoft.com/office/drawing/2014/main" id="{A741AF0F-8352-4CB9-9930-4D5A53B261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0732" y="4059391"/>
            <a:ext cx="347230" cy="361698"/>
          </a:xfrm>
          <a:prstGeom prst="rect">
            <a:avLst/>
          </a:prstGeom>
        </p:spPr>
      </p:pic>
      <p:pic>
        <p:nvPicPr>
          <p:cNvPr id="15" name="Picture 14">
            <a:extLst>
              <a:ext uri="{FF2B5EF4-FFF2-40B4-BE49-F238E27FC236}">
                <a16:creationId xmlns:a16="http://schemas.microsoft.com/office/drawing/2014/main" id="{0608DF7C-649A-415B-8DFD-957BA46F29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2538" y="4530401"/>
            <a:ext cx="347230" cy="361698"/>
          </a:xfrm>
          <a:prstGeom prst="rect">
            <a:avLst/>
          </a:prstGeom>
        </p:spPr>
      </p:pic>
      <p:pic>
        <p:nvPicPr>
          <p:cNvPr id="16" name="Picture 15">
            <a:extLst>
              <a:ext uri="{FF2B5EF4-FFF2-40B4-BE49-F238E27FC236}">
                <a16:creationId xmlns:a16="http://schemas.microsoft.com/office/drawing/2014/main" id="{34519EB8-0E42-4CC8-85CC-5D29D4700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0144" y="4945508"/>
            <a:ext cx="347230" cy="361698"/>
          </a:xfrm>
          <a:prstGeom prst="rect">
            <a:avLst/>
          </a:prstGeom>
        </p:spPr>
      </p:pic>
      <p:pic>
        <p:nvPicPr>
          <p:cNvPr id="19" name="Picture 18">
            <a:extLst>
              <a:ext uri="{FF2B5EF4-FFF2-40B4-BE49-F238E27FC236}">
                <a16:creationId xmlns:a16="http://schemas.microsoft.com/office/drawing/2014/main" id="{C4E440F6-2B87-49F8-B4CA-BD161C807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6021" y="588514"/>
            <a:ext cx="949010" cy="1010237"/>
          </a:xfrm>
          <a:prstGeom prst="rect">
            <a:avLst/>
          </a:prstGeom>
        </p:spPr>
      </p:pic>
      <p:pic>
        <p:nvPicPr>
          <p:cNvPr id="20" name="Picture 19">
            <a:extLst>
              <a:ext uri="{FF2B5EF4-FFF2-40B4-BE49-F238E27FC236}">
                <a16:creationId xmlns:a16="http://schemas.microsoft.com/office/drawing/2014/main" id="{8D41482C-8A1B-4F7C-B564-80D73263BC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8260" y="3453175"/>
            <a:ext cx="856288" cy="980958"/>
          </a:xfrm>
          <a:prstGeom prst="rect">
            <a:avLst/>
          </a:prstGeom>
        </p:spPr>
      </p:pic>
      <p:pic>
        <p:nvPicPr>
          <p:cNvPr id="21" name="Picture 20">
            <a:extLst>
              <a:ext uri="{FF2B5EF4-FFF2-40B4-BE49-F238E27FC236}">
                <a16:creationId xmlns:a16="http://schemas.microsoft.com/office/drawing/2014/main" id="{39B02405-1962-41DB-AA69-4559E2F937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8260" y="4922786"/>
            <a:ext cx="790449" cy="975863"/>
          </a:xfrm>
          <a:prstGeom prst="rect">
            <a:avLst/>
          </a:prstGeom>
        </p:spPr>
      </p:pic>
      <p:pic>
        <p:nvPicPr>
          <p:cNvPr id="22" name="Picture 21">
            <a:extLst>
              <a:ext uri="{FF2B5EF4-FFF2-40B4-BE49-F238E27FC236}">
                <a16:creationId xmlns:a16="http://schemas.microsoft.com/office/drawing/2014/main" id="{FBC4FE2A-B3AE-4EB4-9CF5-23ABDDD58E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1882" y="3457853"/>
            <a:ext cx="1399287" cy="996816"/>
          </a:xfrm>
          <a:prstGeom prst="rect">
            <a:avLst/>
          </a:prstGeom>
        </p:spPr>
      </p:pic>
      <p:pic>
        <p:nvPicPr>
          <p:cNvPr id="23" name="Picture 22">
            <a:extLst>
              <a:ext uri="{FF2B5EF4-FFF2-40B4-BE49-F238E27FC236}">
                <a16:creationId xmlns:a16="http://schemas.microsoft.com/office/drawing/2014/main" id="{74EE9543-1A45-451E-A746-96F015243ED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4048"/>
          <a:stretch/>
        </p:blipFill>
        <p:spPr>
          <a:xfrm>
            <a:off x="9694826" y="4909565"/>
            <a:ext cx="1035557" cy="1003672"/>
          </a:xfrm>
          <a:prstGeom prst="rect">
            <a:avLst/>
          </a:prstGeom>
        </p:spPr>
      </p:pic>
      <p:pic>
        <p:nvPicPr>
          <p:cNvPr id="24" name="Picture 23">
            <a:extLst>
              <a:ext uri="{FF2B5EF4-FFF2-40B4-BE49-F238E27FC236}">
                <a16:creationId xmlns:a16="http://schemas.microsoft.com/office/drawing/2014/main" id="{AA12BDC5-A547-4675-8308-810279EDD3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01672" y="2020498"/>
            <a:ext cx="866693" cy="992878"/>
          </a:xfrm>
          <a:prstGeom prst="rect">
            <a:avLst/>
          </a:prstGeom>
        </p:spPr>
      </p:pic>
      <p:pic>
        <p:nvPicPr>
          <p:cNvPr id="25" name="Picture 24">
            <a:extLst>
              <a:ext uri="{FF2B5EF4-FFF2-40B4-BE49-F238E27FC236}">
                <a16:creationId xmlns:a16="http://schemas.microsoft.com/office/drawing/2014/main" id="{09162CC8-6C2F-431A-890A-9B0DB082EB7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3114"/>
          <a:stretch/>
        </p:blipFill>
        <p:spPr>
          <a:xfrm>
            <a:off x="7235583" y="2065638"/>
            <a:ext cx="1026768" cy="998135"/>
          </a:xfrm>
          <a:prstGeom prst="rect">
            <a:avLst/>
          </a:prstGeom>
        </p:spPr>
      </p:pic>
      <p:sp>
        <p:nvSpPr>
          <p:cNvPr id="26" name="Rectangle 25">
            <a:extLst>
              <a:ext uri="{FF2B5EF4-FFF2-40B4-BE49-F238E27FC236}">
                <a16:creationId xmlns:a16="http://schemas.microsoft.com/office/drawing/2014/main" id="{A91D0744-F05B-452C-9E33-D7215B27CF27}"/>
              </a:ext>
            </a:extLst>
          </p:cNvPr>
          <p:cNvSpPr/>
          <p:nvPr/>
        </p:nvSpPr>
        <p:spPr>
          <a:xfrm>
            <a:off x="7101044" y="1485678"/>
            <a:ext cx="124000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w="0"/>
                <a:effectLst>
                  <a:outerShdw blurRad="38100" dist="25400" dir="5400000" algn="ctr" rotWithShape="0">
                    <a:srgbClr val="6E747A">
                      <a:alpha val="43000"/>
                    </a:srgbClr>
                  </a:outerShdw>
                </a:effectLst>
                <a:uLnTx/>
                <a:uFillTx/>
                <a:latin typeface="Century Gothic" panose="020F0302020204030204"/>
                <a:ea typeface="+mn-ea"/>
                <a:cs typeface="+mn-cs"/>
              </a:rPr>
              <a:t>Paco</a:t>
            </a:r>
          </a:p>
        </p:txBody>
      </p:sp>
      <p:sp>
        <p:nvSpPr>
          <p:cNvPr id="27" name="Rectangle 26">
            <a:extLst>
              <a:ext uri="{FF2B5EF4-FFF2-40B4-BE49-F238E27FC236}">
                <a16:creationId xmlns:a16="http://schemas.microsoft.com/office/drawing/2014/main" id="{5C9F2C66-5882-44EE-A138-05D0F7A85378}"/>
              </a:ext>
            </a:extLst>
          </p:cNvPr>
          <p:cNvSpPr/>
          <p:nvPr/>
        </p:nvSpPr>
        <p:spPr>
          <a:xfrm>
            <a:off x="9673870" y="1491739"/>
            <a:ext cx="104191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w="0"/>
                <a:effectLst>
                  <a:outerShdw blurRad="38100" dist="25400" dir="5400000" algn="ctr" rotWithShape="0">
                    <a:srgbClr val="6E747A">
                      <a:alpha val="43000"/>
                    </a:srgbClr>
                  </a:outerShdw>
                </a:effectLst>
                <a:uLnTx/>
                <a:uFillTx/>
                <a:latin typeface="Century Gothic" panose="020F0302020204030204"/>
                <a:ea typeface="+mn-ea"/>
                <a:cs typeface="+mn-cs"/>
              </a:rPr>
              <a:t>Raúl</a:t>
            </a:r>
            <a:endParaRPr kumimoji="0" lang="en-US" sz="3200" b="0" i="0" u="none" strike="noStrike" kern="0" cap="none" spc="0" normalizeH="0" baseline="0" noProof="0" dirty="0">
              <a:ln w="0"/>
              <a:effectLst>
                <a:outerShdw blurRad="38100" dist="25400" dir="5400000" algn="ctr" rotWithShape="0">
                  <a:srgbClr val="6E747A">
                    <a:alpha val="43000"/>
                  </a:srgbClr>
                </a:outerShdw>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05CF27F0-9007-4E60-AFF0-2963991AFAD7}"/>
              </a:ext>
            </a:extLst>
          </p:cNvPr>
          <p:cNvSpPr/>
          <p:nvPr/>
        </p:nvSpPr>
        <p:spPr>
          <a:xfrm>
            <a:off x="7060399" y="2916883"/>
            <a:ext cx="13566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w="0"/>
                <a:effectLst>
                  <a:outerShdw blurRad="38100" dist="25400" dir="5400000" algn="ctr" rotWithShape="0">
                    <a:srgbClr val="6E747A">
                      <a:alpha val="43000"/>
                    </a:srgbClr>
                  </a:outerShdw>
                </a:effectLst>
                <a:uLnTx/>
                <a:uFillTx/>
                <a:latin typeface="Century Gothic" panose="020F0302020204030204"/>
                <a:ea typeface="+mn-ea"/>
                <a:cs typeface="+mn-cs"/>
              </a:rPr>
              <a:t>David</a:t>
            </a:r>
          </a:p>
        </p:txBody>
      </p:sp>
      <p:sp>
        <p:nvSpPr>
          <p:cNvPr id="29" name="Rectangle 28">
            <a:extLst>
              <a:ext uri="{FF2B5EF4-FFF2-40B4-BE49-F238E27FC236}">
                <a16:creationId xmlns:a16="http://schemas.microsoft.com/office/drawing/2014/main" id="{2BE57D62-ADAB-4F2B-9092-4A2889638FCF}"/>
              </a:ext>
            </a:extLst>
          </p:cNvPr>
          <p:cNvSpPr/>
          <p:nvPr/>
        </p:nvSpPr>
        <p:spPr>
          <a:xfrm>
            <a:off x="9620938" y="2911995"/>
            <a:ext cx="1118595"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w="0"/>
                <a:effectLst>
                  <a:outerShdw blurRad="38100" dist="25400" dir="5400000" algn="ctr" rotWithShape="0">
                    <a:srgbClr val="6E747A">
                      <a:alpha val="43000"/>
                    </a:srgbClr>
                  </a:outerShdw>
                </a:effectLst>
                <a:uLnTx/>
                <a:uFillTx/>
                <a:latin typeface="Century Gothic" panose="020F0302020204030204"/>
                <a:ea typeface="+mn-ea"/>
                <a:cs typeface="+mn-cs"/>
              </a:rPr>
              <a:t>Rafa</a:t>
            </a:r>
            <a:endParaRPr kumimoji="0" lang="en-US" sz="3200" b="0" i="0" u="none" strike="noStrike" kern="0" cap="none" spc="0" normalizeH="0" baseline="0" noProof="0" dirty="0">
              <a:ln w="0"/>
              <a:effectLst>
                <a:outerShdw blurRad="38100" dist="25400" dir="5400000" algn="ctr" rotWithShape="0">
                  <a:srgbClr val="6E747A">
                    <a:alpha val="43000"/>
                  </a:srgbClr>
                </a:outerShdw>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0B455CD3-25DE-4BAE-9E38-89AB5F8A3A94}"/>
              </a:ext>
            </a:extLst>
          </p:cNvPr>
          <p:cNvSpPr/>
          <p:nvPr/>
        </p:nvSpPr>
        <p:spPr>
          <a:xfrm>
            <a:off x="7070818" y="4318799"/>
            <a:ext cx="13358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w="0"/>
                <a:effectLst>
                  <a:outerShdw blurRad="38100" dist="25400" dir="5400000" algn="ctr" rotWithShape="0">
                    <a:srgbClr val="6E747A">
                      <a:alpha val="43000"/>
                    </a:srgbClr>
                  </a:outerShdw>
                </a:effectLst>
                <a:uLnTx/>
                <a:uFillTx/>
                <a:latin typeface="Century Gothic" panose="020F0302020204030204"/>
                <a:ea typeface="+mn-ea"/>
                <a:cs typeface="+mn-cs"/>
              </a:rPr>
              <a:t>Pablo</a:t>
            </a:r>
          </a:p>
        </p:txBody>
      </p:sp>
      <p:sp>
        <p:nvSpPr>
          <p:cNvPr id="31" name="Rectangle 30">
            <a:extLst>
              <a:ext uri="{FF2B5EF4-FFF2-40B4-BE49-F238E27FC236}">
                <a16:creationId xmlns:a16="http://schemas.microsoft.com/office/drawing/2014/main" id="{DF715602-AF22-4BAD-82CE-0F8897F0F1D1}"/>
              </a:ext>
            </a:extLst>
          </p:cNvPr>
          <p:cNvSpPr/>
          <p:nvPr/>
        </p:nvSpPr>
        <p:spPr>
          <a:xfrm>
            <a:off x="9485485" y="4332251"/>
            <a:ext cx="138857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w="0"/>
                <a:effectLst>
                  <a:outerShdw blurRad="38100" dist="25400" dir="5400000" algn="ctr" rotWithShape="0">
                    <a:srgbClr val="6E747A">
                      <a:alpha val="43000"/>
                    </a:srgbClr>
                  </a:outerShdw>
                </a:effectLst>
                <a:uLnTx/>
                <a:uFillTx/>
                <a:latin typeface="Century Gothic" panose="020F0302020204030204"/>
                <a:ea typeface="+mn-ea"/>
                <a:cs typeface="+mn-cs"/>
              </a:rPr>
              <a:t>Arturo</a:t>
            </a:r>
          </a:p>
        </p:txBody>
      </p:sp>
      <p:sp>
        <p:nvSpPr>
          <p:cNvPr id="32" name="Rectangle 31">
            <a:extLst>
              <a:ext uri="{FF2B5EF4-FFF2-40B4-BE49-F238E27FC236}">
                <a16:creationId xmlns:a16="http://schemas.microsoft.com/office/drawing/2014/main" id="{A39732A0-0B00-4BA5-9DCE-085541B27A6F}"/>
              </a:ext>
            </a:extLst>
          </p:cNvPr>
          <p:cNvSpPr/>
          <p:nvPr/>
        </p:nvSpPr>
        <p:spPr>
          <a:xfrm>
            <a:off x="7104877" y="5803790"/>
            <a:ext cx="1158535"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w="0"/>
                <a:effectLst>
                  <a:outerShdw blurRad="38100" dist="25400" dir="5400000" algn="ctr" rotWithShape="0">
                    <a:srgbClr val="6E747A">
                      <a:alpha val="43000"/>
                    </a:srgbClr>
                  </a:outerShdw>
                </a:effectLst>
                <a:uLnTx/>
                <a:uFillTx/>
                <a:latin typeface="Century Gothic" panose="020F0302020204030204"/>
                <a:ea typeface="+mn-ea"/>
                <a:cs typeface="+mn-cs"/>
              </a:rPr>
              <a:t>Juan</a:t>
            </a:r>
          </a:p>
        </p:txBody>
      </p:sp>
      <p:sp>
        <p:nvSpPr>
          <p:cNvPr id="33" name="Rectangle 32">
            <a:extLst>
              <a:ext uri="{FF2B5EF4-FFF2-40B4-BE49-F238E27FC236}">
                <a16:creationId xmlns:a16="http://schemas.microsoft.com/office/drawing/2014/main" id="{DCC82349-E5A3-40F0-8192-24207936FDCC}"/>
              </a:ext>
            </a:extLst>
          </p:cNvPr>
          <p:cNvSpPr/>
          <p:nvPr/>
        </p:nvSpPr>
        <p:spPr>
          <a:xfrm>
            <a:off x="9447013" y="5774164"/>
            <a:ext cx="1426919"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w="0"/>
                <a:effectLst>
                  <a:outerShdw blurRad="38100" dist="25400" dir="5400000" algn="ctr" rotWithShape="0">
                    <a:srgbClr val="6E747A">
                      <a:alpha val="43000"/>
                    </a:srgbClr>
                  </a:outerShdw>
                </a:effectLst>
                <a:uLnTx/>
                <a:uFillTx/>
                <a:latin typeface="Century Gothic" panose="020F0302020204030204"/>
                <a:ea typeface="+mn-ea"/>
                <a:cs typeface="+mn-cs"/>
              </a:rPr>
              <a:t>Carlos</a:t>
            </a:r>
          </a:p>
        </p:txBody>
      </p:sp>
      <p:sp>
        <p:nvSpPr>
          <p:cNvPr id="34" name="Rectangle 33">
            <a:extLst>
              <a:ext uri="{FF2B5EF4-FFF2-40B4-BE49-F238E27FC236}">
                <a16:creationId xmlns:a16="http://schemas.microsoft.com/office/drawing/2014/main" id="{DFDEDC73-2DBB-4C24-8DD7-8BC25104F284}"/>
              </a:ext>
            </a:extLst>
          </p:cNvPr>
          <p:cNvSpPr/>
          <p:nvPr/>
        </p:nvSpPr>
        <p:spPr>
          <a:xfrm>
            <a:off x="5624596" y="3958434"/>
            <a:ext cx="1426919"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w="0"/>
                <a:effectLst>
                  <a:outerShdw blurRad="38100" dist="25400" dir="5400000" algn="ctr" rotWithShape="0">
                    <a:srgbClr val="6E747A">
                      <a:alpha val="43000"/>
                    </a:srgbClr>
                  </a:outerShdw>
                </a:effectLst>
                <a:uLnTx/>
                <a:uFillTx/>
                <a:latin typeface="Century Gothic" panose="020F0302020204030204"/>
                <a:ea typeface="+mn-ea"/>
                <a:cs typeface="+mn-cs"/>
              </a:rPr>
              <a:t>Carlos</a:t>
            </a:r>
          </a:p>
        </p:txBody>
      </p:sp>
      <p:sp>
        <p:nvSpPr>
          <p:cNvPr id="35" name="Rectangle 34">
            <a:extLst>
              <a:ext uri="{FF2B5EF4-FFF2-40B4-BE49-F238E27FC236}">
                <a16:creationId xmlns:a16="http://schemas.microsoft.com/office/drawing/2014/main" id="{85F8EFF0-A01E-4091-B6EF-F8E94BFD5079}"/>
              </a:ext>
            </a:extLst>
          </p:cNvPr>
          <p:cNvSpPr/>
          <p:nvPr/>
        </p:nvSpPr>
        <p:spPr>
          <a:xfrm>
            <a:off x="5642835" y="3048366"/>
            <a:ext cx="13566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w="0"/>
                <a:effectLst>
                  <a:outerShdw blurRad="38100" dist="25400" dir="5400000" algn="ctr" rotWithShape="0">
                    <a:srgbClr val="6E747A">
                      <a:alpha val="43000"/>
                    </a:srgbClr>
                  </a:outerShdw>
                </a:effectLst>
                <a:uLnTx/>
                <a:uFillTx/>
                <a:latin typeface="Century Gothic" panose="020F0302020204030204"/>
                <a:ea typeface="+mn-ea"/>
                <a:cs typeface="+mn-cs"/>
              </a:rPr>
              <a:t>David</a:t>
            </a:r>
          </a:p>
        </p:txBody>
      </p:sp>
      <p:sp>
        <p:nvSpPr>
          <p:cNvPr id="36" name="Rectangle 35">
            <a:extLst>
              <a:ext uri="{FF2B5EF4-FFF2-40B4-BE49-F238E27FC236}">
                <a16:creationId xmlns:a16="http://schemas.microsoft.com/office/drawing/2014/main" id="{653E5CAB-9D87-4EB7-90FF-9A2DDCFF5043}"/>
              </a:ext>
            </a:extLst>
          </p:cNvPr>
          <p:cNvSpPr/>
          <p:nvPr/>
        </p:nvSpPr>
        <p:spPr>
          <a:xfrm>
            <a:off x="5654524" y="3503205"/>
            <a:ext cx="104191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w="0"/>
                <a:effectLst>
                  <a:outerShdw blurRad="38100" dist="25400" dir="5400000" algn="ctr" rotWithShape="0">
                    <a:srgbClr val="6E747A">
                      <a:alpha val="43000"/>
                    </a:srgbClr>
                  </a:outerShdw>
                </a:effectLst>
                <a:uLnTx/>
                <a:uFillTx/>
                <a:latin typeface="Century Gothic" panose="020F0302020204030204"/>
                <a:ea typeface="+mn-ea"/>
                <a:cs typeface="+mn-cs"/>
              </a:rPr>
              <a:t>Raúl</a:t>
            </a:r>
            <a:endParaRPr kumimoji="0" lang="en-US" sz="3200" b="0" i="0" u="none" strike="noStrike" kern="0" cap="none" spc="0" normalizeH="0" baseline="0" noProof="0" dirty="0">
              <a:ln w="0"/>
              <a:effectLst>
                <a:outerShdw blurRad="38100" dist="25400" dir="5400000" algn="ctr" rotWithShape="0">
                  <a:srgbClr val="6E747A">
                    <a:alpha val="43000"/>
                  </a:srgbClr>
                </a:outerShdw>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B120845F-6209-4325-AF58-4AD8D472CCE2}"/>
              </a:ext>
            </a:extLst>
          </p:cNvPr>
          <p:cNvSpPr/>
          <p:nvPr/>
        </p:nvSpPr>
        <p:spPr>
          <a:xfrm>
            <a:off x="5643449" y="2581377"/>
            <a:ext cx="1118595"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w="0"/>
                <a:effectLst>
                  <a:outerShdw blurRad="38100" dist="25400" dir="5400000" algn="ctr" rotWithShape="0">
                    <a:srgbClr val="6E747A">
                      <a:alpha val="43000"/>
                    </a:srgbClr>
                  </a:outerShdw>
                </a:effectLst>
                <a:uLnTx/>
                <a:uFillTx/>
                <a:latin typeface="Century Gothic" panose="020F0302020204030204"/>
                <a:ea typeface="+mn-ea"/>
                <a:cs typeface="+mn-cs"/>
              </a:rPr>
              <a:t>Rafa</a:t>
            </a:r>
            <a:endParaRPr kumimoji="0" lang="en-US" sz="3200" b="0" i="0" u="none" strike="noStrike" kern="0" cap="none" spc="0" normalizeH="0" baseline="0" noProof="0" dirty="0">
              <a:ln w="0"/>
              <a:effectLst>
                <a:outerShdw blurRad="38100" dist="25400" dir="5400000" algn="ctr" rotWithShape="0">
                  <a:srgbClr val="6E747A">
                    <a:alpha val="43000"/>
                  </a:srgbClr>
                </a:outerShdw>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7A9DF191-A827-4800-A377-B484A6F4D920}"/>
              </a:ext>
            </a:extLst>
          </p:cNvPr>
          <p:cNvSpPr/>
          <p:nvPr/>
        </p:nvSpPr>
        <p:spPr>
          <a:xfrm>
            <a:off x="5633457" y="4441760"/>
            <a:ext cx="13358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w="0"/>
                <a:effectLst>
                  <a:outerShdw blurRad="38100" dist="25400" dir="5400000" algn="ctr" rotWithShape="0">
                    <a:srgbClr val="6E747A">
                      <a:alpha val="43000"/>
                    </a:srgbClr>
                  </a:outerShdw>
                </a:effectLst>
                <a:uLnTx/>
                <a:uFillTx/>
                <a:latin typeface="Century Gothic" panose="020F0302020204030204"/>
                <a:ea typeface="+mn-ea"/>
                <a:cs typeface="+mn-cs"/>
              </a:rPr>
              <a:t>Pablo</a:t>
            </a:r>
          </a:p>
        </p:txBody>
      </p:sp>
      <p:sp>
        <p:nvSpPr>
          <p:cNvPr id="39" name="Rectangle 38">
            <a:extLst>
              <a:ext uri="{FF2B5EF4-FFF2-40B4-BE49-F238E27FC236}">
                <a16:creationId xmlns:a16="http://schemas.microsoft.com/office/drawing/2014/main" id="{75264B2D-CD47-4F14-9DB3-59586E1B45A0}"/>
              </a:ext>
            </a:extLst>
          </p:cNvPr>
          <p:cNvSpPr/>
          <p:nvPr/>
        </p:nvSpPr>
        <p:spPr>
          <a:xfrm>
            <a:off x="5610775" y="4890674"/>
            <a:ext cx="138857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w="0"/>
                <a:effectLst>
                  <a:outerShdw blurRad="38100" dist="25400" dir="5400000" algn="ctr" rotWithShape="0">
                    <a:srgbClr val="6E747A">
                      <a:alpha val="43000"/>
                    </a:srgbClr>
                  </a:outerShdw>
                </a:effectLst>
                <a:uLnTx/>
                <a:uFillTx/>
                <a:latin typeface="Century Gothic" panose="020F0302020204030204"/>
                <a:ea typeface="+mn-ea"/>
                <a:cs typeface="+mn-cs"/>
              </a:rPr>
              <a:t>Arturo</a:t>
            </a:r>
          </a:p>
        </p:txBody>
      </p:sp>
      <p:sp>
        <p:nvSpPr>
          <p:cNvPr id="42" name="Rounded Rectangular Callout 1">
            <a:extLst>
              <a:ext uri="{FF2B5EF4-FFF2-40B4-BE49-F238E27FC236}">
                <a16:creationId xmlns:a16="http://schemas.microsoft.com/office/drawing/2014/main" id="{F0724CA5-81C8-4766-8099-91E909D40B87}"/>
              </a:ext>
            </a:extLst>
          </p:cNvPr>
          <p:cNvSpPr/>
          <p:nvPr/>
        </p:nvSpPr>
        <p:spPr>
          <a:xfrm>
            <a:off x="3624610" y="1725712"/>
            <a:ext cx="869278" cy="372707"/>
          </a:xfrm>
          <a:prstGeom prst="wedgeRoundRectCallout">
            <a:avLst>
              <a:gd name="adj1" fmla="val 48269"/>
              <a:gd name="adj2" fmla="val 137524"/>
              <a:gd name="adj3" fmla="val 16667"/>
            </a:avLst>
          </a:prstGeom>
          <a:solidFill>
            <a:schemeClr val="tx1"/>
          </a:solidFill>
          <a:ln w="12700" cap="flat" cmpd="sng" algn="ctr">
            <a:solidFill>
              <a:srgbClr val="AE1518"/>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I am</a:t>
            </a:r>
          </a:p>
        </p:txBody>
      </p:sp>
      <p:sp>
        <p:nvSpPr>
          <p:cNvPr id="43" name="Rounded Rectangular Callout 44">
            <a:extLst>
              <a:ext uri="{FF2B5EF4-FFF2-40B4-BE49-F238E27FC236}">
                <a16:creationId xmlns:a16="http://schemas.microsoft.com/office/drawing/2014/main" id="{97834B15-3F86-4611-9848-E2D1CCD00BEB}"/>
              </a:ext>
            </a:extLst>
          </p:cNvPr>
          <p:cNvSpPr/>
          <p:nvPr/>
        </p:nvSpPr>
        <p:spPr>
          <a:xfrm>
            <a:off x="5115377" y="1755617"/>
            <a:ext cx="1247323" cy="407463"/>
          </a:xfrm>
          <a:prstGeom prst="wedgeRoundRectCallout">
            <a:avLst>
              <a:gd name="adj1" fmla="val -46482"/>
              <a:gd name="adj2" fmla="val 100704"/>
              <a:gd name="adj3" fmla="val 16667"/>
            </a:avLst>
          </a:prstGeom>
          <a:solidFill>
            <a:schemeClr val="tx1"/>
          </a:solidFill>
          <a:ln w="12700" cap="flat" cmpd="sng" algn="ctr">
            <a:solidFill>
              <a:srgbClr val="AE1518"/>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You are</a:t>
            </a:r>
          </a:p>
        </p:txBody>
      </p:sp>
      <p:sp>
        <p:nvSpPr>
          <p:cNvPr id="44" name="TextBox 43">
            <a:extLst>
              <a:ext uri="{FF2B5EF4-FFF2-40B4-BE49-F238E27FC236}">
                <a16:creationId xmlns:a16="http://schemas.microsoft.com/office/drawing/2014/main" id="{7CE2FB89-57B5-496C-8DB2-91534B099973}"/>
              </a:ext>
            </a:extLst>
          </p:cNvPr>
          <p:cNvSpPr txBox="1"/>
          <p:nvPr/>
        </p:nvSpPr>
        <p:spPr>
          <a:xfrm>
            <a:off x="588928" y="2705374"/>
            <a:ext cx="318731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Century Gothic" panose="020F0302020204030204"/>
                <a:ea typeface="+mn-ea"/>
                <a:cs typeface="+mn-cs"/>
              </a:rPr>
              <a:t>Soy alegre y alto.</a:t>
            </a:r>
          </a:p>
        </p:txBody>
      </p:sp>
      <p:sp>
        <p:nvSpPr>
          <p:cNvPr id="45" name="TextBox 44">
            <a:extLst>
              <a:ext uri="{FF2B5EF4-FFF2-40B4-BE49-F238E27FC236}">
                <a16:creationId xmlns:a16="http://schemas.microsoft.com/office/drawing/2014/main" id="{7F6DA18A-DCD4-48DF-AF66-29DD2FFC1F33}"/>
              </a:ext>
            </a:extLst>
          </p:cNvPr>
          <p:cNvSpPr txBox="1"/>
          <p:nvPr/>
        </p:nvSpPr>
        <p:spPr>
          <a:xfrm>
            <a:off x="566113" y="3132301"/>
            <a:ext cx="34230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Century Gothic" panose="020F0302020204030204"/>
                <a:ea typeface="+mn-ea"/>
                <a:cs typeface="+mn-cs"/>
              </a:rPr>
              <a:t>Eres </a:t>
            </a:r>
            <a:r>
              <a:rPr kumimoji="0" lang="en-GB" sz="2200" b="0" i="0" u="none" strike="noStrike" kern="0" cap="none" spc="0" normalizeH="0" baseline="0" noProof="0" dirty="0" err="1">
                <a:ln>
                  <a:noFill/>
                </a:ln>
                <a:effectLst/>
                <a:uLnTx/>
                <a:uFillTx/>
                <a:latin typeface="Century Gothic" panose="020F0302020204030204"/>
                <a:ea typeface="+mn-ea"/>
                <a:cs typeface="+mn-cs"/>
              </a:rPr>
              <a:t>bajo</a:t>
            </a:r>
            <a:r>
              <a:rPr kumimoji="0" lang="en-GB" sz="2200" b="0" i="0" u="none" strike="noStrike" kern="0" cap="none" spc="0" normalizeH="0" baseline="0" noProof="0" dirty="0">
                <a:ln>
                  <a:noFill/>
                </a:ln>
                <a:effectLst/>
                <a:uLnTx/>
                <a:uFillTx/>
                <a:latin typeface="Century Gothic" panose="020F0302020204030204"/>
                <a:ea typeface="+mn-ea"/>
                <a:cs typeface="+mn-cs"/>
              </a:rPr>
              <a:t> y simpático.</a:t>
            </a:r>
          </a:p>
        </p:txBody>
      </p:sp>
      <p:sp>
        <p:nvSpPr>
          <p:cNvPr id="46" name="TextBox 45">
            <a:extLst>
              <a:ext uri="{FF2B5EF4-FFF2-40B4-BE49-F238E27FC236}">
                <a16:creationId xmlns:a16="http://schemas.microsoft.com/office/drawing/2014/main" id="{5AA811C2-0422-47E4-8A23-4F7B34A19937}"/>
              </a:ext>
            </a:extLst>
          </p:cNvPr>
          <p:cNvSpPr txBox="1"/>
          <p:nvPr/>
        </p:nvSpPr>
        <p:spPr>
          <a:xfrm>
            <a:off x="566113" y="3589060"/>
            <a:ext cx="35738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Century Gothic" panose="020F0302020204030204"/>
                <a:ea typeface="+mn-ea"/>
                <a:cs typeface="+mn-cs"/>
              </a:rPr>
              <a:t>Eres guapo y tranquilo.</a:t>
            </a:r>
          </a:p>
        </p:txBody>
      </p:sp>
      <p:sp>
        <p:nvSpPr>
          <p:cNvPr id="47" name="TextBox 46">
            <a:extLst>
              <a:ext uri="{FF2B5EF4-FFF2-40B4-BE49-F238E27FC236}">
                <a16:creationId xmlns:a16="http://schemas.microsoft.com/office/drawing/2014/main" id="{B7BE15D0-26ED-4894-BE50-50D7BDABA356}"/>
              </a:ext>
            </a:extLst>
          </p:cNvPr>
          <p:cNvSpPr txBox="1"/>
          <p:nvPr/>
        </p:nvSpPr>
        <p:spPr>
          <a:xfrm>
            <a:off x="550513" y="4067804"/>
            <a:ext cx="33811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Century Gothic" panose="020F0302020204030204"/>
                <a:ea typeface="+mn-ea"/>
                <a:cs typeface="+mn-cs"/>
              </a:rPr>
              <a:t>Soy alto y guapo.</a:t>
            </a:r>
          </a:p>
        </p:txBody>
      </p:sp>
      <p:sp>
        <p:nvSpPr>
          <p:cNvPr id="48" name="TextBox 47">
            <a:extLst>
              <a:ext uri="{FF2B5EF4-FFF2-40B4-BE49-F238E27FC236}">
                <a16:creationId xmlns:a16="http://schemas.microsoft.com/office/drawing/2014/main" id="{2ED5833D-FF22-468F-8381-9FDCB0EEAF07}"/>
              </a:ext>
            </a:extLst>
          </p:cNvPr>
          <p:cNvSpPr txBox="1"/>
          <p:nvPr/>
        </p:nvSpPr>
        <p:spPr>
          <a:xfrm>
            <a:off x="547671" y="4510422"/>
            <a:ext cx="32112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Century Gothic" panose="020F0302020204030204"/>
                <a:ea typeface="+mn-ea"/>
                <a:cs typeface="+mn-cs"/>
              </a:rPr>
              <a:t>Soy alegre y </a:t>
            </a:r>
            <a:r>
              <a:rPr kumimoji="0" lang="en-GB" sz="2200" b="0" i="0" u="none" strike="noStrike" kern="0" cap="none" spc="0" normalizeH="0" baseline="0" noProof="0" dirty="0" err="1">
                <a:ln>
                  <a:noFill/>
                </a:ln>
                <a:effectLst/>
                <a:uLnTx/>
                <a:uFillTx/>
                <a:latin typeface="Century Gothic" panose="020F0302020204030204"/>
                <a:ea typeface="+mn-ea"/>
                <a:cs typeface="+mn-cs"/>
              </a:rPr>
              <a:t>bajo</a:t>
            </a:r>
            <a:r>
              <a:rPr kumimoji="0" lang="en-GB" sz="2200" b="0" i="0" u="none" strike="noStrike" kern="0" cap="none" spc="0" normalizeH="0" baseline="0" noProof="0" dirty="0">
                <a:ln>
                  <a:noFill/>
                </a:ln>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9BA45F2B-8745-4427-8005-59C63F22A7CE}"/>
              </a:ext>
            </a:extLst>
          </p:cNvPr>
          <p:cNvSpPr txBox="1"/>
          <p:nvPr/>
        </p:nvSpPr>
        <p:spPr>
          <a:xfrm>
            <a:off x="547671" y="4984574"/>
            <a:ext cx="303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Century Gothic" panose="020F0302020204030204"/>
                <a:ea typeface="+mn-ea"/>
                <a:cs typeface="+mn-cs"/>
              </a:rPr>
              <a:t>Eres tranquilo y </a:t>
            </a:r>
            <a:r>
              <a:rPr kumimoji="0" lang="en-GB" sz="2200" b="0" i="0" u="none" strike="noStrike" kern="0" cap="none" spc="0" normalizeH="0" baseline="0" noProof="0" dirty="0" err="1">
                <a:ln>
                  <a:noFill/>
                </a:ln>
                <a:effectLst/>
                <a:uLnTx/>
                <a:uFillTx/>
                <a:latin typeface="Century Gothic" panose="020F0302020204030204"/>
                <a:ea typeface="+mn-ea"/>
                <a:cs typeface="+mn-cs"/>
              </a:rPr>
              <a:t>bajo</a:t>
            </a:r>
            <a:r>
              <a:rPr kumimoji="0" lang="en-GB" sz="2200" b="0" i="0" u="none" strike="noStrike" kern="0" cap="none" spc="0" normalizeH="0" baseline="0" noProof="0" dirty="0">
                <a:ln>
                  <a:noFill/>
                </a:ln>
                <a:effectLst/>
                <a:uLnTx/>
                <a:uFillTx/>
                <a:latin typeface="Century Gothic" panose="020F0302020204030204"/>
                <a:ea typeface="+mn-ea"/>
                <a:cs typeface="+mn-cs"/>
              </a:rPr>
              <a:t>.</a:t>
            </a:r>
          </a:p>
        </p:txBody>
      </p:sp>
      <p:sp>
        <p:nvSpPr>
          <p:cNvPr id="52" name="Action Button: Custom 50">
            <a:hlinkClick r:id="" action="ppaction://noaction" highlightClick="1">
              <a:snd r:embed="rId11" name="W3_14_1.wav"/>
            </a:hlinkClick>
            <a:extLst>
              <a:ext uri="{FF2B5EF4-FFF2-40B4-BE49-F238E27FC236}">
                <a16:creationId xmlns:a16="http://schemas.microsoft.com/office/drawing/2014/main" id="{E9FADA18-D357-4455-B8A6-510A6873F809}"/>
              </a:ext>
            </a:extLst>
          </p:cNvPr>
          <p:cNvSpPr/>
          <p:nvPr/>
        </p:nvSpPr>
        <p:spPr>
          <a:xfrm>
            <a:off x="147381" y="2718765"/>
            <a:ext cx="353792" cy="308930"/>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53" name="Action Button: Custom 51">
            <a:hlinkClick r:id="" action="ppaction://noaction" highlightClick="1">
              <a:snd r:embed="rId12" name="W3_14_2.wav"/>
            </a:hlinkClick>
            <a:extLst>
              <a:ext uri="{FF2B5EF4-FFF2-40B4-BE49-F238E27FC236}">
                <a16:creationId xmlns:a16="http://schemas.microsoft.com/office/drawing/2014/main" id="{74A4BD42-4DC4-4407-AEA6-7BD2620F65A4}"/>
              </a:ext>
            </a:extLst>
          </p:cNvPr>
          <p:cNvSpPr/>
          <p:nvPr/>
        </p:nvSpPr>
        <p:spPr>
          <a:xfrm>
            <a:off x="149200" y="3156802"/>
            <a:ext cx="353792" cy="308930"/>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54" name="Action Button: Custom 52">
            <a:hlinkClick r:id="" action="ppaction://noaction" highlightClick="1">
              <a:snd r:embed="rId13" name="W3_14_3.wav"/>
            </a:hlinkClick>
            <a:extLst>
              <a:ext uri="{FF2B5EF4-FFF2-40B4-BE49-F238E27FC236}">
                <a16:creationId xmlns:a16="http://schemas.microsoft.com/office/drawing/2014/main" id="{23C5FC81-B7AB-4643-BB03-7D176FF64E7A}"/>
              </a:ext>
            </a:extLst>
          </p:cNvPr>
          <p:cNvSpPr/>
          <p:nvPr/>
        </p:nvSpPr>
        <p:spPr>
          <a:xfrm>
            <a:off x="158633" y="3620980"/>
            <a:ext cx="353792" cy="308930"/>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55" name="Action Button: Custom 53">
            <a:hlinkClick r:id="" action="ppaction://noaction" highlightClick="1">
              <a:snd r:embed="rId14" name="W3_14_4.wav"/>
            </a:hlinkClick>
            <a:extLst>
              <a:ext uri="{FF2B5EF4-FFF2-40B4-BE49-F238E27FC236}">
                <a16:creationId xmlns:a16="http://schemas.microsoft.com/office/drawing/2014/main" id="{A6C9E0FC-1067-4ACF-BEE8-A059D1C6F134}"/>
              </a:ext>
            </a:extLst>
          </p:cNvPr>
          <p:cNvSpPr/>
          <p:nvPr/>
        </p:nvSpPr>
        <p:spPr>
          <a:xfrm>
            <a:off x="141797" y="4085158"/>
            <a:ext cx="353792" cy="308930"/>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56" name="Action Button: Custom 54">
            <a:hlinkClick r:id="" action="ppaction://noaction" highlightClick="1">
              <a:snd r:embed="rId15" name="W3_14_5.wav"/>
            </a:hlinkClick>
            <a:extLst>
              <a:ext uri="{FF2B5EF4-FFF2-40B4-BE49-F238E27FC236}">
                <a16:creationId xmlns:a16="http://schemas.microsoft.com/office/drawing/2014/main" id="{084D1DCF-F961-4E89-B501-2AAFBB396D99}"/>
              </a:ext>
            </a:extLst>
          </p:cNvPr>
          <p:cNvSpPr/>
          <p:nvPr/>
        </p:nvSpPr>
        <p:spPr>
          <a:xfrm>
            <a:off x="141796" y="4561828"/>
            <a:ext cx="353792" cy="308930"/>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57" name="Action Button: Custom 55">
            <a:hlinkClick r:id="" action="ppaction://noaction" highlightClick="1">
              <a:snd r:embed="rId16" name="6 eres tranquilo y bajo.wav"/>
            </a:hlinkClick>
            <a:extLst>
              <a:ext uri="{FF2B5EF4-FFF2-40B4-BE49-F238E27FC236}">
                <a16:creationId xmlns:a16="http://schemas.microsoft.com/office/drawing/2014/main" id="{AC9DC8C5-9500-4058-8BB4-D01813CAC1B2}"/>
              </a:ext>
            </a:extLst>
          </p:cNvPr>
          <p:cNvSpPr/>
          <p:nvPr/>
        </p:nvSpPr>
        <p:spPr>
          <a:xfrm>
            <a:off x="141553" y="5035980"/>
            <a:ext cx="354273" cy="308930"/>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pic>
        <p:nvPicPr>
          <p:cNvPr id="60" name="Picture 59">
            <a:extLst>
              <a:ext uri="{FF2B5EF4-FFF2-40B4-BE49-F238E27FC236}">
                <a16:creationId xmlns:a16="http://schemas.microsoft.com/office/drawing/2014/main" id="{55EC4806-B636-49FB-8125-FBDC05C5B00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07746" y="588502"/>
            <a:ext cx="874457" cy="1006643"/>
          </a:xfrm>
          <a:prstGeom prst="rect">
            <a:avLst/>
          </a:prstGeom>
        </p:spPr>
      </p:pic>
      <p:sp>
        <p:nvSpPr>
          <p:cNvPr id="61" name="Title 60">
            <a:extLst>
              <a:ext uri="{FF2B5EF4-FFF2-40B4-BE49-F238E27FC236}">
                <a16:creationId xmlns:a16="http://schemas.microsoft.com/office/drawing/2014/main" id="{8395C6A5-1998-4307-A3CF-9A00148DBF90}"/>
              </a:ext>
            </a:extLst>
          </p:cNvPr>
          <p:cNvSpPr>
            <a:spLocks noGrp="1"/>
          </p:cNvSpPr>
          <p:nvPr>
            <p:ph type="title"/>
          </p:nvPr>
        </p:nvSpPr>
        <p:spPr>
          <a:xfrm>
            <a:off x="10531007" y="-164120"/>
            <a:ext cx="1786931" cy="899938"/>
          </a:xfrm>
        </p:spPr>
        <p:txBody>
          <a:bodyPr/>
          <a:lstStyle/>
          <a:p>
            <a:pPr algn="ct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effectLst/>
            </a:endParaRPr>
          </a:p>
        </p:txBody>
      </p:sp>
      <p:sp>
        <p:nvSpPr>
          <p:cNvPr id="2" name="Speech Bubble: Rectangle with Corners Rounded 1">
            <a:extLst>
              <a:ext uri="{FF2B5EF4-FFF2-40B4-BE49-F238E27FC236}">
                <a16:creationId xmlns:a16="http://schemas.microsoft.com/office/drawing/2014/main" id="{819058F9-33F4-4DE6-B70D-2D13F433511B}"/>
              </a:ext>
            </a:extLst>
          </p:cNvPr>
          <p:cNvSpPr/>
          <p:nvPr/>
        </p:nvSpPr>
        <p:spPr>
          <a:xfrm>
            <a:off x="220543" y="1193324"/>
            <a:ext cx="2697147" cy="697567"/>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Note! There are two names too many.</a:t>
            </a:r>
          </a:p>
        </p:txBody>
      </p:sp>
    </p:spTree>
    <p:extLst>
      <p:ext uri="{BB962C8B-B14F-4D97-AF65-F5344CB8AC3E}">
        <p14:creationId xmlns:p14="http://schemas.microsoft.com/office/powerpoint/2010/main" val="332448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4" grpId="0"/>
      <p:bldP spid="45" grpId="0"/>
      <p:bldP spid="46" grpId="0"/>
      <p:bldP spid="47" grpId="0"/>
      <p:bldP spid="48"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11C585-6876-4057-BBBD-B57805F4CA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5511" y="1812212"/>
            <a:ext cx="2804610" cy="1869740"/>
          </a:xfrm>
          <a:prstGeom prst="rect">
            <a:avLst/>
          </a:prstGeom>
        </p:spPr>
      </p:pic>
      <p:grpSp>
        <p:nvGrpSpPr>
          <p:cNvPr id="3" name="Group 2">
            <a:extLst>
              <a:ext uri="{FF2B5EF4-FFF2-40B4-BE49-F238E27FC236}">
                <a16:creationId xmlns:a16="http://schemas.microsoft.com/office/drawing/2014/main" id="{EC920072-D58C-4211-9EE9-01CBB6744D5A}"/>
              </a:ext>
            </a:extLst>
          </p:cNvPr>
          <p:cNvGrpSpPr/>
          <p:nvPr/>
        </p:nvGrpSpPr>
        <p:grpSpPr>
          <a:xfrm>
            <a:off x="3326465" y="1552293"/>
            <a:ext cx="2147668" cy="2224827"/>
            <a:chOff x="1637448" y="1708967"/>
            <a:chExt cx="1253461" cy="1540520"/>
          </a:xfrm>
        </p:grpSpPr>
        <p:pic>
          <p:nvPicPr>
            <p:cNvPr id="4" name="Picture 2" descr="C:\Users\wdj\Google Drive\Primary\Y5 SoW\From Tracy\Pronouns\you.png">
              <a:extLst>
                <a:ext uri="{FF2B5EF4-FFF2-40B4-BE49-F238E27FC236}">
                  <a16:creationId xmlns:a16="http://schemas.microsoft.com/office/drawing/2014/main" id="{FA0DDD31-C763-4C10-BD00-3A1FF4F42C4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458"/>
            <a:stretch/>
          </p:blipFill>
          <p:spPr bwMode="auto">
            <a:xfrm>
              <a:off x="1637448" y="1841786"/>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wdj\Google Drive\Primary\Y5 SoW\From Tracy\Pronouns\he.png">
              <a:extLst>
                <a:ext uri="{FF2B5EF4-FFF2-40B4-BE49-F238E27FC236}">
                  <a16:creationId xmlns:a16="http://schemas.microsoft.com/office/drawing/2014/main" id="{E734ACAC-D7AA-4553-A16B-B1D926A82AA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709" r="38341"/>
            <a:stretch/>
          </p:blipFill>
          <p:spPr bwMode="auto">
            <a:xfrm>
              <a:off x="2309018" y="1708967"/>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1">
            <a:extLst>
              <a:ext uri="{FF2B5EF4-FFF2-40B4-BE49-F238E27FC236}">
                <a16:creationId xmlns:a16="http://schemas.microsoft.com/office/drawing/2014/main" id="{DBF4CBF3-33B0-48F2-B6CA-FC09B786B0BB}"/>
              </a:ext>
            </a:extLst>
          </p:cNvPr>
          <p:cNvSpPr>
            <a:spLocks noGrp="1"/>
          </p:cNvSpPr>
          <p:nvPr>
            <p:ph type="title"/>
          </p:nvPr>
        </p:nvSpPr>
        <p:spPr>
          <a:xfrm>
            <a:off x="734377" y="4670328"/>
            <a:ext cx="10515600" cy="1325563"/>
          </a:xfrm>
        </p:spPr>
        <p:txBody>
          <a:bodyPr>
            <a:normAutofit/>
          </a:bodyPr>
          <a:lstStyle/>
          <a:p>
            <a:pPr algn="ctr"/>
            <a:r>
              <a:rPr lang="en-GB" sz="8800" dirty="0">
                <a:latin typeface="Century Gothic" panose="020B0502020202020204" pitchFamily="34" charset="0"/>
              </a:rPr>
              <a:t>Eres guapo.</a:t>
            </a:r>
            <a:endParaRPr lang="en-US" sz="8800" dirty="0">
              <a:latin typeface="Century Gothic" panose="020B0502020202020204" pitchFamily="34" charset="0"/>
            </a:endParaRPr>
          </a:p>
        </p:txBody>
      </p:sp>
      <p:sp>
        <p:nvSpPr>
          <p:cNvPr id="7" name="Rounded Rectangle 11">
            <a:extLst>
              <a:ext uri="{FF2B5EF4-FFF2-40B4-BE49-F238E27FC236}">
                <a16:creationId xmlns:a16="http://schemas.microsoft.com/office/drawing/2014/main" id="{A316DD52-7894-4A75-969C-CA0645DA2978}"/>
              </a:ext>
            </a:extLst>
          </p:cNvPr>
          <p:cNvSpPr/>
          <p:nvPr/>
        </p:nvSpPr>
        <p:spPr>
          <a:xfrm>
            <a:off x="10795000" y="258166"/>
            <a:ext cx="11331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614937" y="3904051"/>
            <a:ext cx="3929554" cy="461665"/>
          </a:xfrm>
          <a:prstGeom prst="rect">
            <a:avLst/>
          </a:prstGeom>
          <a:noFill/>
        </p:spPr>
        <p:txBody>
          <a:bodyPr wrap="square" rtlCol="0">
            <a:spAutoFit/>
          </a:bodyPr>
          <a:lstStyle/>
          <a:p>
            <a:pPr algn="l"/>
            <a:r>
              <a:rPr lang="en-GB" sz="2400" b="1" dirty="0">
                <a:solidFill>
                  <a:schemeClr val="accent5">
                    <a:lumMod val="50000"/>
                  </a:schemeClr>
                </a:solidFill>
                <a:latin typeface="Century Gothic" panose="020B0502020202020204" pitchFamily="34" charset="0"/>
              </a:rPr>
              <a:t>you are (character trait)</a:t>
            </a:r>
          </a:p>
        </p:txBody>
      </p:sp>
      <p:sp>
        <p:nvSpPr>
          <p:cNvPr id="9" name="TextBox 8"/>
          <p:cNvSpPr txBox="1"/>
          <p:nvPr/>
        </p:nvSpPr>
        <p:spPr>
          <a:xfrm>
            <a:off x="7751298" y="3927064"/>
            <a:ext cx="2293036" cy="461665"/>
          </a:xfrm>
          <a:prstGeom prst="rect">
            <a:avLst/>
          </a:prstGeom>
          <a:noFill/>
        </p:spPr>
        <p:txBody>
          <a:bodyPr wrap="square" rtlCol="0">
            <a:spAutoFit/>
          </a:bodyPr>
          <a:lstStyle/>
          <a:p>
            <a:pPr algn="l"/>
            <a:r>
              <a:rPr lang="en-GB" sz="2400" b="1" dirty="0">
                <a:solidFill>
                  <a:schemeClr val="accent5">
                    <a:lumMod val="50000"/>
                  </a:schemeClr>
                </a:solidFill>
                <a:latin typeface="Century Gothic" panose="020B0502020202020204" pitchFamily="34" charset="0"/>
              </a:rPr>
              <a:t>good-looking</a:t>
            </a:r>
          </a:p>
        </p:txBody>
      </p:sp>
    </p:spTree>
    <p:extLst>
      <p:ext uri="{BB962C8B-B14F-4D97-AF65-F5344CB8AC3E}">
        <p14:creationId xmlns:p14="http://schemas.microsoft.com/office/powerpoint/2010/main" val="263966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4AED4AE-96BB-406A-9AEC-AD4B4B06730E}"/>
              </a:ext>
            </a:extLst>
          </p:cNvPr>
          <p:cNvPicPr/>
          <p:nvPr/>
        </p:nvPicPr>
        <p:blipFill>
          <a:blip r:embed="rId3">
            <a:extLst>
              <a:ext uri="{28A0092B-C50C-407E-A947-70E740481C1C}">
                <a14:useLocalDpi xmlns:a14="http://schemas.microsoft.com/office/drawing/2010/main" val="0"/>
              </a:ext>
            </a:extLst>
          </a:blip>
          <a:stretch>
            <a:fillRect/>
          </a:stretch>
        </p:blipFill>
        <p:spPr>
          <a:xfrm>
            <a:off x="7441847" y="1207828"/>
            <a:ext cx="2342870" cy="2617801"/>
          </a:xfrm>
          <a:prstGeom prst="rect">
            <a:avLst/>
          </a:prstGeom>
        </p:spPr>
      </p:pic>
      <p:pic>
        <p:nvPicPr>
          <p:cNvPr id="12" name="Picture 2" descr="C:\Users\wdj\Google Drive\Primary\Y5 SoW\From Tracy\Pronouns\he.png">
            <a:extLst>
              <a:ext uri="{FF2B5EF4-FFF2-40B4-BE49-F238E27FC236}">
                <a16:creationId xmlns:a16="http://schemas.microsoft.com/office/drawing/2014/main" id="{5EF53BE8-8F8D-46A2-BB9F-6C3341DB5F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9801" y="1175590"/>
            <a:ext cx="3581292" cy="265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E9DE6671-6FFD-435A-9C42-4E14C5AEF0E0}"/>
              </a:ext>
            </a:extLst>
          </p:cNvPr>
          <p:cNvSpPr>
            <a:spLocks noGrp="1"/>
          </p:cNvSpPr>
          <p:nvPr>
            <p:ph type="title"/>
          </p:nvPr>
        </p:nvSpPr>
        <p:spPr>
          <a:xfrm>
            <a:off x="2544035" y="4543456"/>
            <a:ext cx="6891338" cy="1623725"/>
          </a:xfrm>
        </p:spPr>
        <p:txBody>
          <a:bodyPr>
            <a:normAutofit/>
          </a:bodyPr>
          <a:lstStyle/>
          <a:p>
            <a:pPr algn="ctr"/>
            <a:r>
              <a:rPr lang="en-GB" sz="8800" dirty="0">
                <a:latin typeface="Century Gothic" panose="020B0502020202020204" pitchFamily="34" charset="0"/>
              </a:rPr>
              <a:t>Es tranquilo.</a:t>
            </a:r>
            <a:endParaRPr lang="en-US" sz="8800" dirty="0">
              <a:latin typeface="Century Gothic" panose="020B0502020202020204" pitchFamily="34" charset="0"/>
            </a:endParaRPr>
          </a:p>
        </p:txBody>
      </p:sp>
      <p:sp>
        <p:nvSpPr>
          <p:cNvPr id="5" name="Rounded Rectangle 11">
            <a:extLst>
              <a:ext uri="{FF2B5EF4-FFF2-40B4-BE49-F238E27FC236}">
                <a16:creationId xmlns:a16="http://schemas.microsoft.com/office/drawing/2014/main" id="{A316DD52-7894-4A75-969C-CA0645DA2978}"/>
              </a:ext>
            </a:extLst>
          </p:cNvPr>
          <p:cNvSpPr/>
          <p:nvPr/>
        </p:nvSpPr>
        <p:spPr>
          <a:xfrm>
            <a:off x="10795000" y="258166"/>
            <a:ext cx="11331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2276170" y="3916864"/>
            <a:ext cx="3706619" cy="461665"/>
          </a:xfrm>
          <a:prstGeom prst="rect">
            <a:avLst/>
          </a:prstGeom>
          <a:noFill/>
        </p:spPr>
        <p:txBody>
          <a:bodyPr wrap="square" rtlCol="0">
            <a:spAutoFit/>
          </a:bodyPr>
          <a:lstStyle/>
          <a:p>
            <a:pPr algn="l"/>
            <a:r>
              <a:rPr lang="en-GB" sz="2400" b="1" dirty="0">
                <a:solidFill>
                  <a:schemeClr val="accent5">
                    <a:lumMod val="50000"/>
                  </a:schemeClr>
                </a:solidFill>
                <a:latin typeface="Century Gothic" panose="020B0502020202020204" pitchFamily="34" charset="0"/>
              </a:rPr>
              <a:t>He is (character trait)</a:t>
            </a:r>
          </a:p>
        </p:txBody>
      </p:sp>
      <p:sp>
        <p:nvSpPr>
          <p:cNvPr id="7" name="TextBox 6"/>
          <p:cNvSpPr txBox="1"/>
          <p:nvPr/>
        </p:nvSpPr>
        <p:spPr>
          <a:xfrm>
            <a:off x="8201502" y="3885376"/>
            <a:ext cx="1083175" cy="461665"/>
          </a:xfrm>
          <a:prstGeom prst="rect">
            <a:avLst/>
          </a:prstGeom>
          <a:noFill/>
        </p:spPr>
        <p:txBody>
          <a:bodyPr wrap="square" rtlCol="0">
            <a:spAutoFit/>
          </a:bodyPr>
          <a:lstStyle/>
          <a:p>
            <a:pPr algn="l"/>
            <a:r>
              <a:rPr lang="en-GB" sz="2400" b="1" dirty="0">
                <a:solidFill>
                  <a:schemeClr val="accent5">
                    <a:lumMod val="50000"/>
                  </a:schemeClr>
                </a:solidFill>
                <a:latin typeface="Century Gothic" panose="020B0502020202020204" pitchFamily="34" charset="0"/>
              </a:rPr>
              <a:t>calm</a:t>
            </a:r>
          </a:p>
        </p:txBody>
      </p:sp>
    </p:spTree>
    <p:extLst>
      <p:ext uri="{BB962C8B-B14F-4D97-AF65-F5344CB8AC3E}">
        <p14:creationId xmlns:p14="http://schemas.microsoft.com/office/powerpoint/2010/main" val="60357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wdj\Google Drive\Primary\Y5 SoW\From Tracy\Pronouns\i.png">
            <a:extLst>
              <a:ext uri="{FF2B5EF4-FFF2-40B4-BE49-F238E27FC236}">
                <a16:creationId xmlns:a16="http://schemas.microsoft.com/office/drawing/2014/main" id="{A824DE91-D62C-40B6-8A18-C36B5613CA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3965" y="1351262"/>
            <a:ext cx="1075304" cy="251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8B229EC-7C18-4558-8946-9F04A71112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545" y="1351262"/>
            <a:ext cx="3726872" cy="2663838"/>
          </a:xfrm>
          <a:prstGeom prst="rect">
            <a:avLst/>
          </a:prstGeom>
        </p:spPr>
      </p:pic>
      <p:sp>
        <p:nvSpPr>
          <p:cNvPr id="8" name="Title 1">
            <a:extLst>
              <a:ext uri="{FF2B5EF4-FFF2-40B4-BE49-F238E27FC236}">
                <a16:creationId xmlns:a16="http://schemas.microsoft.com/office/drawing/2014/main" id="{10928463-627A-461D-A680-8C35AA2D88C0}"/>
              </a:ext>
            </a:extLst>
          </p:cNvPr>
          <p:cNvSpPr>
            <a:spLocks noGrp="1"/>
          </p:cNvSpPr>
          <p:nvPr>
            <p:ph type="title"/>
          </p:nvPr>
        </p:nvSpPr>
        <p:spPr>
          <a:xfrm>
            <a:off x="3123965" y="4543169"/>
            <a:ext cx="6262688" cy="1446550"/>
          </a:xfrm>
        </p:spPr>
        <p:txBody>
          <a:bodyPr>
            <a:normAutofit fontScale="90000"/>
          </a:bodyPr>
          <a:lstStyle/>
          <a:p>
            <a:pPr lvl="0" algn="ctr">
              <a:lnSpc>
                <a:spcPct val="100000"/>
              </a:lnSpc>
              <a:spcBef>
                <a:spcPts val="0"/>
              </a:spcBef>
            </a:pPr>
            <a:r>
              <a:rPr lang="en-GB" sz="8800" dirty="0">
                <a:solidFill>
                  <a:schemeClr val="tx1"/>
                </a:solidFill>
                <a:latin typeface="Century Gothic" panose="020B0502020202020204" pitchFamily="34" charset="0"/>
                <a:ea typeface="+mn-ea"/>
                <a:cs typeface="+mn-cs"/>
              </a:rPr>
              <a:t>Soy alegre.</a:t>
            </a:r>
            <a:endParaRPr lang="en-US" dirty="0">
              <a:solidFill>
                <a:schemeClr val="tx1"/>
              </a:solidFill>
              <a:latin typeface="Century Gothic" panose="020B0502020202020204" pitchFamily="34" charset="0"/>
            </a:endParaRPr>
          </a:p>
        </p:txBody>
      </p:sp>
      <p:sp>
        <p:nvSpPr>
          <p:cNvPr id="5" name="Rounded Rectangle 11">
            <a:extLst>
              <a:ext uri="{FF2B5EF4-FFF2-40B4-BE49-F238E27FC236}">
                <a16:creationId xmlns:a16="http://schemas.microsoft.com/office/drawing/2014/main" id="{A316DD52-7894-4A75-969C-CA0645DA2978}"/>
              </a:ext>
            </a:extLst>
          </p:cNvPr>
          <p:cNvSpPr/>
          <p:nvPr/>
        </p:nvSpPr>
        <p:spPr>
          <a:xfrm>
            <a:off x="10795000" y="258166"/>
            <a:ext cx="11331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2379910" y="3973915"/>
            <a:ext cx="3413635" cy="461665"/>
          </a:xfrm>
          <a:prstGeom prst="rect">
            <a:avLst/>
          </a:prstGeom>
          <a:noFill/>
        </p:spPr>
        <p:txBody>
          <a:bodyPr wrap="square" rtlCol="0">
            <a:spAutoFit/>
          </a:bodyPr>
          <a:lstStyle/>
          <a:p>
            <a:pPr algn="l"/>
            <a:r>
              <a:rPr lang="en-GB" sz="2400" b="1" dirty="0">
                <a:solidFill>
                  <a:schemeClr val="accent5">
                    <a:lumMod val="50000"/>
                  </a:schemeClr>
                </a:solidFill>
                <a:latin typeface="Century Gothic" panose="020B0502020202020204" pitchFamily="34" charset="0"/>
              </a:rPr>
              <a:t>I am (character trait)</a:t>
            </a:r>
          </a:p>
        </p:txBody>
      </p:sp>
      <p:sp>
        <p:nvSpPr>
          <p:cNvPr id="10" name="TextBox 9"/>
          <p:cNvSpPr txBox="1"/>
          <p:nvPr/>
        </p:nvSpPr>
        <p:spPr>
          <a:xfrm>
            <a:off x="7005712" y="3940921"/>
            <a:ext cx="1561514" cy="461665"/>
          </a:xfrm>
          <a:prstGeom prst="rect">
            <a:avLst/>
          </a:prstGeom>
          <a:noFill/>
        </p:spPr>
        <p:txBody>
          <a:bodyPr wrap="square" rtlCol="0">
            <a:spAutoFit/>
          </a:bodyPr>
          <a:lstStyle/>
          <a:p>
            <a:pPr algn="l"/>
            <a:r>
              <a:rPr lang="en-GB" sz="2400" b="1" dirty="0">
                <a:solidFill>
                  <a:schemeClr val="accent5">
                    <a:lumMod val="50000"/>
                  </a:schemeClr>
                </a:solidFill>
                <a:latin typeface="Century Gothic" panose="020B0502020202020204" pitchFamily="34" charset="0"/>
              </a:rPr>
              <a:t>cheerful</a:t>
            </a:r>
          </a:p>
        </p:txBody>
      </p:sp>
    </p:spTree>
    <p:extLst>
      <p:ext uri="{BB962C8B-B14F-4D97-AF65-F5344CB8AC3E}">
        <p14:creationId xmlns:p14="http://schemas.microsoft.com/office/powerpoint/2010/main" val="228808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90801E3-0BE6-4F57-951A-B62B3314ED07}"/>
              </a:ext>
            </a:extLst>
          </p:cNvPr>
          <p:cNvGrpSpPr/>
          <p:nvPr/>
        </p:nvGrpSpPr>
        <p:grpSpPr>
          <a:xfrm>
            <a:off x="3474721" y="1016708"/>
            <a:ext cx="2203938" cy="2938445"/>
            <a:chOff x="1637448" y="1708967"/>
            <a:chExt cx="1253461" cy="1540520"/>
          </a:xfrm>
        </p:grpSpPr>
        <p:pic>
          <p:nvPicPr>
            <p:cNvPr id="3" name="Picture 2" descr="C:\Users\wdj\Google Drive\Primary\Y5 SoW\From Tracy\Pronouns\you.png">
              <a:extLst>
                <a:ext uri="{FF2B5EF4-FFF2-40B4-BE49-F238E27FC236}">
                  <a16:creationId xmlns:a16="http://schemas.microsoft.com/office/drawing/2014/main" id="{60835252-8898-4BA8-AB3A-4C40833609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458"/>
            <a:stretch/>
          </p:blipFill>
          <p:spPr bwMode="auto">
            <a:xfrm>
              <a:off x="1637448" y="1841786"/>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wdj\Google Drive\Primary\Y5 SoW\From Tracy\Pronouns\he.png">
              <a:extLst>
                <a:ext uri="{FF2B5EF4-FFF2-40B4-BE49-F238E27FC236}">
                  <a16:creationId xmlns:a16="http://schemas.microsoft.com/office/drawing/2014/main" id="{376F573E-9BA6-4A5A-B659-BB07BB5EBDC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709" r="38341"/>
            <a:stretch/>
          </p:blipFill>
          <p:spPr bwMode="auto">
            <a:xfrm>
              <a:off x="2309018" y="1708967"/>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2D7DC7DB-2240-44CC-92F2-32659FA78D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0794" y="1710246"/>
            <a:ext cx="2563150" cy="2244907"/>
          </a:xfrm>
          <a:prstGeom prst="rect">
            <a:avLst/>
          </a:prstGeom>
        </p:spPr>
      </p:pic>
      <p:sp>
        <p:nvSpPr>
          <p:cNvPr id="6" name="Title 1">
            <a:extLst>
              <a:ext uri="{FF2B5EF4-FFF2-40B4-BE49-F238E27FC236}">
                <a16:creationId xmlns:a16="http://schemas.microsoft.com/office/drawing/2014/main" id="{14BA633C-CD03-480A-894A-C2C647A6D811}"/>
              </a:ext>
            </a:extLst>
          </p:cNvPr>
          <p:cNvSpPr>
            <a:spLocks noGrp="1"/>
          </p:cNvSpPr>
          <p:nvPr>
            <p:ph type="title"/>
          </p:nvPr>
        </p:nvSpPr>
        <p:spPr>
          <a:xfrm>
            <a:off x="1004391" y="4526629"/>
            <a:ext cx="10821827" cy="1547392"/>
          </a:xfrm>
        </p:spPr>
        <p:txBody>
          <a:bodyPr>
            <a:normAutofit/>
          </a:bodyPr>
          <a:lstStyle/>
          <a:p>
            <a:pPr lvl="0" algn="ctr">
              <a:lnSpc>
                <a:spcPct val="100000"/>
              </a:lnSpc>
              <a:spcBef>
                <a:spcPts val="0"/>
              </a:spcBef>
            </a:pPr>
            <a:r>
              <a:rPr lang="en-GB" sz="8800" dirty="0">
                <a:solidFill>
                  <a:schemeClr val="tx1"/>
                </a:solidFill>
                <a:latin typeface="Century Gothic" panose="020B0502020202020204" pitchFamily="34" charset="0"/>
                <a:ea typeface="+mn-ea"/>
                <a:cs typeface="+mn-cs"/>
              </a:rPr>
              <a:t>Eres simpático.</a:t>
            </a:r>
            <a:endParaRPr lang="en-US" dirty="0">
              <a:solidFill>
                <a:schemeClr val="tx1"/>
              </a:solidFill>
              <a:latin typeface="Century Gothic" panose="020B0502020202020204" pitchFamily="34" charset="0"/>
            </a:endParaRPr>
          </a:p>
        </p:txBody>
      </p:sp>
      <p:sp>
        <p:nvSpPr>
          <p:cNvPr id="7" name="Rounded Rectangle 11">
            <a:extLst>
              <a:ext uri="{FF2B5EF4-FFF2-40B4-BE49-F238E27FC236}">
                <a16:creationId xmlns:a16="http://schemas.microsoft.com/office/drawing/2014/main" id="{A316DD52-7894-4A75-969C-CA0645DA2978}"/>
              </a:ext>
            </a:extLst>
          </p:cNvPr>
          <p:cNvSpPr/>
          <p:nvPr/>
        </p:nvSpPr>
        <p:spPr>
          <a:xfrm>
            <a:off x="10795000" y="258166"/>
            <a:ext cx="11331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3052689" y="3897062"/>
            <a:ext cx="3883170" cy="461665"/>
          </a:xfrm>
          <a:prstGeom prst="rect">
            <a:avLst/>
          </a:prstGeom>
          <a:noFill/>
        </p:spPr>
        <p:txBody>
          <a:bodyPr wrap="square" rtlCol="0">
            <a:spAutoFit/>
          </a:bodyPr>
          <a:lstStyle/>
          <a:p>
            <a:pPr algn="l"/>
            <a:r>
              <a:rPr lang="en-GB" sz="2400" b="1" dirty="0">
                <a:solidFill>
                  <a:schemeClr val="accent5">
                    <a:lumMod val="50000"/>
                  </a:schemeClr>
                </a:solidFill>
                <a:latin typeface="Century Gothic" panose="020B0502020202020204" pitchFamily="34" charset="0"/>
              </a:rPr>
              <a:t>you are (character trait)</a:t>
            </a:r>
          </a:p>
        </p:txBody>
      </p:sp>
      <p:sp>
        <p:nvSpPr>
          <p:cNvPr id="9" name="TextBox 8"/>
          <p:cNvSpPr txBox="1"/>
          <p:nvPr/>
        </p:nvSpPr>
        <p:spPr>
          <a:xfrm>
            <a:off x="7905919" y="3892222"/>
            <a:ext cx="2182960" cy="461665"/>
          </a:xfrm>
          <a:prstGeom prst="rect">
            <a:avLst/>
          </a:prstGeom>
          <a:noFill/>
        </p:spPr>
        <p:txBody>
          <a:bodyPr wrap="square" rtlCol="0">
            <a:spAutoFit/>
          </a:bodyPr>
          <a:lstStyle/>
          <a:p>
            <a:pPr algn="l"/>
            <a:r>
              <a:rPr lang="en-GB" sz="2400" b="1" dirty="0">
                <a:solidFill>
                  <a:schemeClr val="accent5">
                    <a:lumMod val="50000"/>
                  </a:schemeClr>
                </a:solidFill>
                <a:latin typeface="Century Gothic" panose="020B0502020202020204" pitchFamily="34" charset="0"/>
              </a:rPr>
              <a:t>nice/friendly</a:t>
            </a:r>
          </a:p>
        </p:txBody>
      </p:sp>
    </p:spTree>
    <p:extLst>
      <p:ext uri="{BB962C8B-B14F-4D97-AF65-F5344CB8AC3E}">
        <p14:creationId xmlns:p14="http://schemas.microsoft.com/office/powerpoint/2010/main" val="93644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60"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52142292-6FF3-4151-B0F0-49D2CBDCAB53}"/>
              </a:ext>
            </a:extLst>
          </p:cNvPr>
          <p:cNvSpPr>
            <a:spLocks noGrp="1"/>
          </p:cNvSpPr>
          <p:nvPr>
            <p:ph type="body" sz="quarter" idx="12"/>
          </p:nvPr>
        </p:nvSpPr>
        <p:spPr>
          <a:xfrm>
            <a:off x="198075" y="5560219"/>
            <a:ext cx="3790451" cy="1154112"/>
          </a:xfrm>
        </p:spPr>
        <p:txBody>
          <a:bodyPr>
            <a:normAutofit fontScale="92500" lnSpcReduction="20000"/>
          </a:bodyPr>
          <a:lstStyle/>
          <a:p>
            <a:r>
              <a:rPr lang="en-GB" b="1" dirty="0"/>
              <a:t>Y7 Spanish</a:t>
            </a:r>
            <a:br>
              <a:rPr lang="en-GB" dirty="0"/>
            </a:br>
            <a:r>
              <a:rPr lang="en-GB" sz="1800" dirty="0"/>
              <a:t>Term 1.1 – Week 3 – Lesson 6</a:t>
            </a:r>
            <a:br>
              <a:rPr lang="en-GB" sz="1800" dirty="0"/>
            </a:br>
            <a:br>
              <a:rPr lang="en-GB" sz="1800" dirty="0"/>
            </a:br>
            <a:r>
              <a:rPr lang="en-GB" sz="1700" dirty="0"/>
              <a:t>Victoria Hobson / Nick Avery</a:t>
            </a:r>
            <a:br>
              <a:rPr lang="en-GB" sz="1700" dirty="0"/>
            </a:br>
            <a:r>
              <a:rPr lang="en-GB" sz="1700" dirty="0"/>
              <a:t>Date updated: 27.07.23</a:t>
            </a:r>
            <a:endParaRPr lang="en-GB" dirty="0"/>
          </a:p>
        </p:txBody>
      </p:sp>
      <p:sp>
        <p:nvSpPr>
          <p:cNvPr id="4" name="Text Placeholder 3">
            <a:extLst>
              <a:ext uri="{FF2B5EF4-FFF2-40B4-BE49-F238E27FC236}">
                <a16:creationId xmlns:a16="http://schemas.microsoft.com/office/drawing/2014/main" id="{54CFD807-DC04-47DB-A46D-CF35FCEF24C2}"/>
              </a:ext>
            </a:extLst>
          </p:cNvPr>
          <p:cNvSpPr>
            <a:spLocks noGrp="1"/>
          </p:cNvSpPr>
          <p:nvPr>
            <p:ph type="body" sz="quarter" idx="13"/>
          </p:nvPr>
        </p:nvSpPr>
        <p:spPr>
          <a:xfrm>
            <a:off x="380955" y="2465626"/>
            <a:ext cx="7108416" cy="1527696"/>
          </a:xfrm>
        </p:spPr>
        <p:txBody>
          <a:bodyPr>
            <a:normAutofit/>
          </a:bodyPr>
          <a:lstStyle/>
          <a:p>
            <a:pPr algn="l"/>
            <a:r>
              <a:rPr lang="en-GB" sz="2400" dirty="0">
                <a:solidFill>
                  <a:prstClr val="white"/>
                </a:solidFill>
              </a:rPr>
              <a:t>yes-no questions</a:t>
            </a:r>
          </a:p>
          <a:p>
            <a:pPr algn="l"/>
            <a:r>
              <a:rPr lang="en-GB" sz="2400" dirty="0">
                <a:solidFill>
                  <a:prstClr val="white"/>
                </a:solidFill>
              </a:rPr>
              <a:t>question vs statement intonation</a:t>
            </a:r>
          </a:p>
          <a:p>
            <a:pPr algn="l"/>
            <a:r>
              <a:rPr lang="en-GB" sz="2400" dirty="0">
                <a:solidFill>
                  <a:prstClr val="white"/>
                </a:solidFill>
              </a:rPr>
              <a:t>gender agreement (-o, -a) [revisited]</a:t>
            </a:r>
          </a:p>
          <a:p>
            <a:endParaRPr lang="en-GB" dirty="0"/>
          </a:p>
        </p:txBody>
      </p:sp>
      <p:sp>
        <p:nvSpPr>
          <p:cNvPr id="5" name="Text Placeholder 4">
            <a:extLst>
              <a:ext uri="{FF2B5EF4-FFF2-40B4-BE49-F238E27FC236}">
                <a16:creationId xmlns:a16="http://schemas.microsoft.com/office/drawing/2014/main" id="{813B8C98-56D1-4028-9EA1-D2F1BDF7A408}"/>
              </a:ext>
            </a:extLst>
          </p:cNvPr>
          <p:cNvSpPr>
            <a:spLocks noGrp="1"/>
          </p:cNvSpPr>
          <p:nvPr>
            <p:ph type="body" sz="quarter" idx="14"/>
          </p:nvPr>
        </p:nvSpPr>
        <p:spPr>
          <a:xfrm>
            <a:off x="380955" y="1552031"/>
            <a:ext cx="7526428" cy="844550"/>
          </a:xfrm>
        </p:spPr>
        <p:txBody>
          <a:bodyPr>
            <a:normAutofit fontScale="62500" lnSpcReduction="20000"/>
          </a:bodyPr>
          <a:lstStyle/>
          <a:p>
            <a:r>
              <a:rPr lang="en-GB" dirty="0"/>
              <a:t>Saying what someone is like </a:t>
            </a:r>
            <a:br>
              <a:rPr lang="en-GB" dirty="0"/>
            </a:br>
            <a:r>
              <a:rPr lang="en-GB" dirty="0"/>
              <a:t>(in general)</a:t>
            </a:r>
          </a:p>
        </p:txBody>
      </p:sp>
      <p:sp>
        <p:nvSpPr>
          <p:cNvPr id="6" name="Speech Bubble: Rectangle with Corners Rounded 5">
            <a:extLst>
              <a:ext uri="{FF2B5EF4-FFF2-40B4-BE49-F238E27FC236}">
                <a16:creationId xmlns:a16="http://schemas.microsoft.com/office/drawing/2014/main" id="{0D83301F-1873-4E1A-9615-853A05BF0FE9}"/>
              </a:ext>
            </a:extLst>
          </p:cNvPr>
          <p:cNvSpPr/>
          <p:nvPr/>
        </p:nvSpPr>
        <p:spPr>
          <a:xfrm>
            <a:off x="7691712" y="3975501"/>
            <a:ext cx="3699099" cy="971838"/>
          </a:xfrm>
          <a:prstGeom prst="wedgeRoundRectCallout">
            <a:avLst>
              <a:gd name="adj1" fmla="val -61244"/>
              <a:gd name="adj2" fmla="val 3824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a:ea typeface="+mn-ea"/>
                <a:cs typeface="+mn-cs"/>
              </a:rPr>
              <a:t>¿</a:t>
            </a:r>
            <a:r>
              <a:rPr kumimoji="0" lang="en-GB" sz="3600" b="1" i="0" u="none" strike="noStrike" kern="1200" cap="none" spc="0" normalizeH="0" baseline="0" noProof="0" dirty="0" err="1">
                <a:ln>
                  <a:noFill/>
                </a:ln>
                <a:solidFill>
                  <a:srgbClr val="FFFFFF"/>
                </a:solidFill>
                <a:effectLst/>
                <a:uLnTx/>
                <a:uFillTx/>
                <a:latin typeface="Century Gothic"/>
                <a:ea typeface="+mn-ea"/>
                <a:cs typeface="+mn-cs"/>
              </a:rPr>
              <a:t>Cómo</a:t>
            </a:r>
            <a:r>
              <a:rPr kumimoji="0" lang="en-GB" sz="3600" b="1" i="0" u="none" strike="noStrike" kern="1200" cap="none" spc="0" normalizeH="0" baseline="0" noProof="0" dirty="0">
                <a:ln>
                  <a:noFill/>
                </a:ln>
                <a:solidFill>
                  <a:srgbClr val="FFFFFF"/>
                </a:solidFill>
                <a:effectLst/>
                <a:uLnTx/>
                <a:uFillTx/>
                <a:latin typeface="Century Gothic"/>
                <a:ea typeface="+mn-ea"/>
                <a:cs typeface="+mn-cs"/>
              </a:rPr>
              <a:t> es…?</a:t>
            </a:r>
          </a:p>
        </p:txBody>
      </p:sp>
      <p:sp>
        <p:nvSpPr>
          <p:cNvPr id="7" name="Speech Bubble: Rectangle with Corners Rounded 6">
            <a:extLst>
              <a:ext uri="{FF2B5EF4-FFF2-40B4-BE49-F238E27FC236}">
                <a16:creationId xmlns:a16="http://schemas.microsoft.com/office/drawing/2014/main" id="{EF85A9FB-F0A7-44E7-A192-65D3089A71BA}"/>
              </a:ext>
            </a:extLst>
          </p:cNvPr>
          <p:cNvSpPr/>
          <p:nvPr/>
        </p:nvSpPr>
        <p:spPr>
          <a:xfrm>
            <a:off x="7691712" y="5056388"/>
            <a:ext cx="3699099" cy="971838"/>
          </a:xfrm>
          <a:prstGeom prst="wedgeRoundRectCallout">
            <a:avLst>
              <a:gd name="adj1" fmla="val -61244"/>
              <a:gd name="adj2" fmla="val 3824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a:ea typeface="+mn-ea"/>
                <a:cs typeface="+mn-cs"/>
              </a:rPr>
              <a:t>¿</a:t>
            </a:r>
            <a:r>
              <a:rPr kumimoji="0" lang="en-GB" sz="3600" b="1" i="0" u="none" strike="noStrike" kern="1200" cap="none" spc="0" normalizeH="0" baseline="0" noProof="0" dirty="0" err="1">
                <a:ln>
                  <a:noFill/>
                </a:ln>
                <a:solidFill>
                  <a:srgbClr val="FFFFFF"/>
                </a:solidFill>
                <a:effectLst/>
                <a:uLnTx/>
                <a:uFillTx/>
                <a:latin typeface="Century Gothic"/>
                <a:ea typeface="+mn-ea"/>
                <a:cs typeface="+mn-cs"/>
              </a:rPr>
              <a:t>Cómo</a:t>
            </a:r>
            <a:r>
              <a:rPr kumimoji="0" lang="en-GB" sz="3600" b="1" i="0" u="none" strike="noStrike" kern="1200" cap="none" spc="0" normalizeH="0" baseline="0" noProof="0" dirty="0">
                <a:ln>
                  <a:noFill/>
                </a:ln>
                <a:solidFill>
                  <a:srgbClr val="FFFFFF"/>
                </a:solidFill>
                <a:effectLst/>
                <a:uLnTx/>
                <a:uFillTx/>
                <a:latin typeface="Century Gothic"/>
                <a:ea typeface="+mn-ea"/>
                <a:cs typeface="+mn-cs"/>
              </a:rPr>
              <a:t> </a:t>
            </a:r>
            <a:r>
              <a:rPr kumimoji="0" lang="en-GB" sz="3600" b="1" i="0" u="none" strike="noStrike" kern="1200" cap="none" spc="0" normalizeH="0" baseline="0" noProof="0" dirty="0" err="1">
                <a:ln>
                  <a:noFill/>
                </a:ln>
                <a:solidFill>
                  <a:srgbClr val="FFFFFF"/>
                </a:solidFill>
                <a:effectLst/>
                <a:uLnTx/>
                <a:uFillTx/>
                <a:latin typeface="Century Gothic"/>
                <a:ea typeface="+mn-ea"/>
                <a:cs typeface="+mn-cs"/>
              </a:rPr>
              <a:t>eres</a:t>
            </a:r>
            <a:r>
              <a:rPr kumimoji="0" lang="en-GB" sz="3600" b="1" i="0" u="none" strike="noStrike" kern="1200" cap="none" spc="0" normalizeH="0" baseline="0" noProof="0" dirty="0">
                <a:ln>
                  <a:noFill/>
                </a:ln>
                <a:solidFill>
                  <a:srgbClr val="FFFFFF"/>
                </a:solidFill>
                <a:effectLst/>
                <a:uLnTx/>
                <a:uFillTx/>
                <a:latin typeface="Century Gothic"/>
                <a:ea typeface="+mn-ea"/>
                <a:cs typeface="+mn-cs"/>
              </a:rPr>
              <a:t>…?</a:t>
            </a:r>
          </a:p>
        </p:txBody>
      </p:sp>
    </p:spTree>
    <p:extLst>
      <p:ext uri="{BB962C8B-B14F-4D97-AF65-F5344CB8AC3E}">
        <p14:creationId xmlns:p14="http://schemas.microsoft.com/office/powerpoint/2010/main" val="2205476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86" y="69532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u</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5" name="Picture 4" descr="univer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1256" y="542511"/>
            <a:ext cx="4029487" cy="40294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2951549" y="4275273"/>
            <a:ext cx="6288901" cy="1938992"/>
          </a:xfrm>
          <a:prstGeom prst="rect">
            <a:avLst/>
          </a:prstGeom>
        </p:spPr>
        <p:txBody>
          <a:bodyPr wrap="none">
            <a:spAutoFit/>
          </a:bodyPr>
          <a:lstStyle/>
          <a:p>
            <a:pPr algn="ctr"/>
            <a:r>
              <a:rPr lang="en-GB" sz="12000" dirty="0">
                <a:solidFill>
                  <a:srgbClr val="E87D1E"/>
                </a:solidFill>
                <a:latin typeface="Century Gothic" panose="020B0502020202020204" pitchFamily="34" charset="0"/>
                <a:cs typeface="Calibri" panose="020F0502020204030204" pitchFamily="34" charset="0"/>
              </a:rPr>
              <a:t>u</a:t>
            </a:r>
            <a:r>
              <a:rPr lang="en-GB" sz="12000" dirty="0">
                <a:solidFill>
                  <a:srgbClr val="115076"/>
                </a:solidFill>
                <a:latin typeface="Century Gothic" panose="020B0502020202020204" pitchFamily="34" charset="0"/>
                <a:cs typeface="Calibri" panose="020F0502020204030204" pitchFamily="34" charset="0"/>
              </a:rPr>
              <a:t>niverso</a:t>
            </a: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36126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u_univers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u_univers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¡A </a:t>
            </a:r>
            <a:r>
              <a:rPr lang="en-GB" sz="3600" b="1" dirty="0" err="1">
                <a:solidFill>
                  <a:schemeClr val="bg1"/>
                </a:solidFill>
              </a:rPr>
              <a:t>hablar</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550FB1F1-CF90-47B8-A82D-0C8B2CAC6C29}"/>
              </a:ext>
            </a:extLst>
          </p:cNvPr>
          <p:cNvGrpSpPr/>
          <p:nvPr/>
        </p:nvGrpSpPr>
        <p:grpSpPr>
          <a:xfrm>
            <a:off x="1271502" y="1054525"/>
            <a:ext cx="1796708" cy="1931568"/>
            <a:chOff x="1637448" y="1708967"/>
            <a:chExt cx="1253461" cy="1540520"/>
          </a:xfrm>
        </p:grpSpPr>
        <p:pic>
          <p:nvPicPr>
            <p:cNvPr id="8" name="Picture 2" descr="C:\Users\wdj\Google Drive\Primary\Y5 SoW\From Tracy\Pronouns\you.png">
              <a:extLst>
                <a:ext uri="{FF2B5EF4-FFF2-40B4-BE49-F238E27FC236}">
                  <a16:creationId xmlns:a16="http://schemas.microsoft.com/office/drawing/2014/main" id="{0F5F0E2C-30F9-44E1-B17E-934AA0D3CA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458"/>
            <a:stretch/>
          </p:blipFill>
          <p:spPr bwMode="auto">
            <a:xfrm>
              <a:off x="1637448" y="1841786"/>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wdj\Google Drive\Primary\Y5 SoW\From Tracy\Pronouns\he.png">
              <a:extLst>
                <a:ext uri="{FF2B5EF4-FFF2-40B4-BE49-F238E27FC236}">
                  <a16:creationId xmlns:a16="http://schemas.microsoft.com/office/drawing/2014/main" id="{B89A7602-1372-484E-9B57-61DC5CCE5FE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709" r="38341"/>
            <a:stretch/>
          </p:blipFill>
          <p:spPr bwMode="auto">
            <a:xfrm>
              <a:off x="2309018" y="1708967"/>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9E79B65E-72E0-4C7D-8E08-0F85B53758F3}"/>
              </a:ext>
            </a:extLst>
          </p:cNvPr>
          <p:cNvGrpSpPr/>
          <p:nvPr/>
        </p:nvGrpSpPr>
        <p:grpSpPr>
          <a:xfrm>
            <a:off x="8915538" y="4496212"/>
            <a:ext cx="1521343" cy="1748716"/>
            <a:chOff x="1199148" y="1347764"/>
            <a:chExt cx="1423730" cy="1953518"/>
          </a:xfrm>
        </p:grpSpPr>
        <p:pic>
          <p:nvPicPr>
            <p:cNvPr id="12" name="Picture 11">
              <a:extLst>
                <a:ext uri="{FF2B5EF4-FFF2-40B4-BE49-F238E27FC236}">
                  <a16:creationId xmlns:a16="http://schemas.microsoft.com/office/drawing/2014/main" id="{EB8F2702-3EDF-4633-B710-3600DC6BCA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3" name="Picture 12">
              <a:extLst>
                <a:ext uri="{FF2B5EF4-FFF2-40B4-BE49-F238E27FC236}">
                  <a16:creationId xmlns:a16="http://schemas.microsoft.com/office/drawing/2014/main" id="{E3DB8CC2-A461-4E08-A6A5-20E68D738D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4" name="Down Arrow 26">
              <a:extLst>
                <a:ext uri="{FF2B5EF4-FFF2-40B4-BE49-F238E27FC236}">
                  <a16:creationId xmlns:a16="http://schemas.microsoft.com/office/drawing/2014/main" id="{25CE5B62-6A7A-449B-89E1-D66457C56F07}"/>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Tw Cen MT" panose="020B0602020104020603"/>
                <a:ea typeface="+mn-ea"/>
                <a:cs typeface="+mn-cs"/>
              </a:endParaRPr>
            </a:p>
          </p:txBody>
        </p:sp>
      </p:grpSp>
      <p:pic>
        <p:nvPicPr>
          <p:cNvPr id="15" name="Picture 14">
            <a:extLst>
              <a:ext uri="{FF2B5EF4-FFF2-40B4-BE49-F238E27FC236}">
                <a16:creationId xmlns:a16="http://schemas.microsoft.com/office/drawing/2014/main" id="{7AD15356-782F-4051-87E4-A3E8B4DBE0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9812" y="108576"/>
            <a:ext cx="1917119" cy="1679088"/>
          </a:xfrm>
          <a:prstGeom prst="rect">
            <a:avLst/>
          </a:prstGeom>
        </p:spPr>
      </p:pic>
      <p:pic>
        <p:nvPicPr>
          <p:cNvPr id="16" name="Picture 15">
            <a:extLst>
              <a:ext uri="{FF2B5EF4-FFF2-40B4-BE49-F238E27FC236}">
                <a16:creationId xmlns:a16="http://schemas.microsoft.com/office/drawing/2014/main" id="{9CE048D8-778C-4429-A8F5-E704CAF2F7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14319" y="2556820"/>
            <a:ext cx="2002437" cy="1334958"/>
          </a:xfrm>
          <a:prstGeom prst="rect">
            <a:avLst/>
          </a:prstGeom>
        </p:spPr>
      </p:pic>
      <p:pic>
        <p:nvPicPr>
          <p:cNvPr id="17" name="Picture 16">
            <a:extLst>
              <a:ext uri="{FF2B5EF4-FFF2-40B4-BE49-F238E27FC236}">
                <a16:creationId xmlns:a16="http://schemas.microsoft.com/office/drawing/2014/main" id="{8960B728-CC95-4B6F-BB3C-B9904920BA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20053" y="2141945"/>
            <a:ext cx="2020156" cy="1443937"/>
          </a:xfrm>
          <a:prstGeom prst="rect">
            <a:avLst/>
          </a:prstGeom>
        </p:spPr>
      </p:pic>
      <p:pic>
        <p:nvPicPr>
          <p:cNvPr id="18" name="Picture 17">
            <a:extLst>
              <a:ext uri="{FF2B5EF4-FFF2-40B4-BE49-F238E27FC236}">
                <a16:creationId xmlns:a16="http://schemas.microsoft.com/office/drawing/2014/main" id="{9581765A-1103-4071-B971-1A2C553A7FB6}"/>
              </a:ext>
            </a:extLst>
          </p:cNvPr>
          <p:cNvPicPr/>
          <p:nvPr/>
        </p:nvPicPr>
        <p:blipFill>
          <a:blip r:embed="rId10">
            <a:extLst>
              <a:ext uri="{28A0092B-C50C-407E-A947-70E740481C1C}">
                <a14:useLocalDpi xmlns:a14="http://schemas.microsoft.com/office/drawing/2010/main" val="0"/>
              </a:ext>
            </a:extLst>
          </a:blip>
          <a:stretch>
            <a:fillRect/>
          </a:stretch>
        </p:blipFill>
        <p:spPr>
          <a:xfrm>
            <a:off x="9876840" y="450069"/>
            <a:ext cx="1120082" cy="1526341"/>
          </a:xfrm>
          <a:prstGeom prst="rect">
            <a:avLst/>
          </a:prstGeom>
        </p:spPr>
      </p:pic>
      <p:sp>
        <p:nvSpPr>
          <p:cNvPr id="19" name="Rectangle 18">
            <a:extLst>
              <a:ext uri="{FF2B5EF4-FFF2-40B4-BE49-F238E27FC236}">
                <a16:creationId xmlns:a16="http://schemas.microsoft.com/office/drawing/2014/main" id="{3FC5DC2D-E488-412A-AEB2-979A69773076}"/>
              </a:ext>
            </a:extLst>
          </p:cNvPr>
          <p:cNvSpPr/>
          <p:nvPr/>
        </p:nvSpPr>
        <p:spPr>
          <a:xfrm>
            <a:off x="68589" y="1065705"/>
            <a:ext cx="697628"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chemeClr val="accent1">
                    <a:lumMod val="50000"/>
                  </a:schemeClr>
                </a:solidFill>
                <a:effectLst/>
                <a:uLnTx/>
                <a:uFillTx/>
              </a:rPr>
              <a:t>A</a:t>
            </a:r>
          </a:p>
        </p:txBody>
      </p:sp>
      <p:pic>
        <p:nvPicPr>
          <p:cNvPr id="20" name="Picture 2" descr="C:\Users\wdj\Google Drive\Primary\Y5 SoW\From Tracy\Pronouns\he.png">
            <a:extLst>
              <a:ext uri="{FF2B5EF4-FFF2-40B4-BE49-F238E27FC236}">
                <a16:creationId xmlns:a16="http://schemas.microsoft.com/office/drawing/2014/main" id="{DC46392B-A571-4E7E-A156-0F605D68608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0644" y="3786270"/>
            <a:ext cx="2309199" cy="170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82EEE6B0-064E-49A9-8789-35F660082551}"/>
              </a:ext>
            </a:extLst>
          </p:cNvPr>
          <p:cNvGrpSpPr/>
          <p:nvPr/>
        </p:nvGrpSpPr>
        <p:grpSpPr>
          <a:xfrm>
            <a:off x="5871433" y="4151905"/>
            <a:ext cx="2012390" cy="2072560"/>
            <a:chOff x="6459488" y="2377646"/>
            <a:chExt cx="2181503" cy="2455108"/>
          </a:xfrm>
        </p:grpSpPr>
        <p:pic>
          <p:nvPicPr>
            <p:cNvPr id="22" name="Picture 8" descr="http://www.clker.com/cliparts/3/7/8/9/11970890601169574535johnny_automatic_tall_ladder.svg.hi.png">
              <a:extLst>
                <a:ext uri="{FF2B5EF4-FFF2-40B4-BE49-F238E27FC236}">
                  <a16:creationId xmlns:a16="http://schemas.microsoft.com/office/drawing/2014/main" id="{B03BE3AF-BDCC-43BF-BF86-FD31C20665E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01839" y="2654584"/>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http://www.clker.com/cliparts/6/8/c/6/11954360131725219243smick_Silhouette_man.svg.hi.png">
              <a:extLst>
                <a:ext uri="{FF2B5EF4-FFF2-40B4-BE49-F238E27FC236}">
                  <a16:creationId xmlns:a16="http://schemas.microsoft.com/office/drawing/2014/main" id="{6000F066-D20C-48DD-8A51-7452A13E8488}"/>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34636"/>
            <a:stretch/>
          </p:blipFill>
          <p:spPr bwMode="auto">
            <a:xfrm>
              <a:off x="6459488" y="2377646"/>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http://www.clker.com/cliparts/6/8/c/6/11954360131725219243smick_Silhouette_man.svg.hi.png">
              <a:extLst>
                <a:ext uri="{FF2B5EF4-FFF2-40B4-BE49-F238E27FC236}">
                  <a16:creationId xmlns:a16="http://schemas.microsoft.com/office/drawing/2014/main" id="{F57010D9-CB92-401D-8E9E-30DA9DA13B8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82907" t="41261" r="-2611" b="15714"/>
            <a:stretch/>
          </p:blipFill>
          <p:spPr bwMode="auto">
            <a:xfrm>
              <a:off x="8105435" y="3673053"/>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332204" y="2876968"/>
            <a:ext cx="4649491" cy="461665"/>
          </a:xfrm>
          <a:prstGeom prst="rect">
            <a:avLst/>
          </a:prstGeom>
          <a:noFill/>
        </p:spPr>
        <p:txBody>
          <a:bodyPr wrap="square" rtlCol="0">
            <a:spAutoFit/>
          </a:bodyPr>
          <a:lstStyle/>
          <a:p>
            <a:pPr algn="l"/>
            <a:r>
              <a:rPr lang="en-GB" sz="2400" b="1" dirty="0"/>
              <a:t>[you are – character trait]</a:t>
            </a:r>
          </a:p>
        </p:txBody>
      </p:sp>
      <p:sp>
        <p:nvSpPr>
          <p:cNvPr id="27" name="TextBox 26"/>
          <p:cNvSpPr txBox="1"/>
          <p:nvPr/>
        </p:nvSpPr>
        <p:spPr>
          <a:xfrm>
            <a:off x="502996" y="5561462"/>
            <a:ext cx="4649491" cy="461665"/>
          </a:xfrm>
          <a:prstGeom prst="rect">
            <a:avLst/>
          </a:prstGeom>
          <a:noFill/>
        </p:spPr>
        <p:txBody>
          <a:bodyPr wrap="square" rtlCol="0">
            <a:spAutoFit/>
          </a:bodyPr>
          <a:lstStyle/>
          <a:p>
            <a:pPr algn="l"/>
            <a:r>
              <a:rPr lang="en-GB" sz="2400" b="1" dirty="0"/>
              <a:t>[he is – character trait]</a:t>
            </a:r>
          </a:p>
        </p:txBody>
      </p:sp>
      <p:sp>
        <p:nvSpPr>
          <p:cNvPr id="28" name="TextBox 27"/>
          <p:cNvSpPr txBox="1"/>
          <p:nvPr/>
        </p:nvSpPr>
        <p:spPr>
          <a:xfrm>
            <a:off x="6545524" y="1712155"/>
            <a:ext cx="4649491" cy="461665"/>
          </a:xfrm>
          <a:prstGeom prst="rect">
            <a:avLst/>
          </a:prstGeom>
          <a:noFill/>
        </p:spPr>
        <p:txBody>
          <a:bodyPr wrap="square" rtlCol="0">
            <a:spAutoFit/>
          </a:bodyPr>
          <a:lstStyle/>
          <a:p>
            <a:pPr algn="l"/>
            <a:r>
              <a:rPr lang="en-GB" sz="2400" b="1" dirty="0"/>
              <a:t>[nice, friendly]</a:t>
            </a:r>
          </a:p>
        </p:txBody>
      </p:sp>
      <p:sp>
        <p:nvSpPr>
          <p:cNvPr id="29" name="TextBox 28"/>
          <p:cNvSpPr txBox="1"/>
          <p:nvPr/>
        </p:nvSpPr>
        <p:spPr>
          <a:xfrm>
            <a:off x="9867254" y="2035626"/>
            <a:ext cx="4649491" cy="461665"/>
          </a:xfrm>
          <a:prstGeom prst="rect">
            <a:avLst/>
          </a:prstGeom>
          <a:noFill/>
        </p:spPr>
        <p:txBody>
          <a:bodyPr wrap="square" rtlCol="0">
            <a:spAutoFit/>
          </a:bodyPr>
          <a:lstStyle/>
          <a:p>
            <a:pPr algn="l"/>
            <a:r>
              <a:rPr lang="en-GB" sz="2400" b="1" dirty="0"/>
              <a:t>[calm]</a:t>
            </a:r>
          </a:p>
        </p:txBody>
      </p:sp>
      <p:sp>
        <p:nvSpPr>
          <p:cNvPr id="30" name="TextBox 29"/>
          <p:cNvSpPr txBox="1"/>
          <p:nvPr/>
        </p:nvSpPr>
        <p:spPr>
          <a:xfrm>
            <a:off x="9876840" y="3222117"/>
            <a:ext cx="4649491" cy="461665"/>
          </a:xfrm>
          <a:prstGeom prst="rect">
            <a:avLst/>
          </a:prstGeom>
          <a:noFill/>
        </p:spPr>
        <p:txBody>
          <a:bodyPr wrap="square" rtlCol="0">
            <a:spAutoFit/>
          </a:bodyPr>
          <a:lstStyle/>
          <a:p>
            <a:pPr algn="l"/>
            <a:r>
              <a:rPr lang="en-GB" sz="2400" b="1" dirty="0"/>
              <a:t>[good-looking]</a:t>
            </a:r>
          </a:p>
        </p:txBody>
      </p:sp>
      <p:sp>
        <p:nvSpPr>
          <p:cNvPr id="31" name="TextBox 30"/>
          <p:cNvSpPr txBox="1"/>
          <p:nvPr/>
        </p:nvSpPr>
        <p:spPr>
          <a:xfrm>
            <a:off x="10436881" y="5423216"/>
            <a:ext cx="4649491" cy="461665"/>
          </a:xfrm>
          <a:prstGeom prst="rect">
            <a:avLst/>
          </a:prstGeom>
          <a:noFill/>
        </p:spPr>
        <p:txBody>
          <a:bodyPr wrap="square" rtlCol="0">
            <a:spAutoFit/>
          </a:bodyPr>
          <a:lstStyle/>
          <a:p>
            <a:r>
              <a:rPr lang="en-GB" sz="2400" b="1" dirty="0"/>
              <a:t>[short]</a:t>
            </a:r>
          </a:p>
        </p:txBody>
      </p:sp>
      <p:sp>
        <p:nvSpPr>
          <p:cNvPr id="32" name="TextBox 31"/>
          <p:cNvSpPr txBox="1"/>
          <p:nvPr/>
        </p:nvSpPr>
        <p:spPr>
          <a:xfrm>
            <a:off x="7592010" y="4613848"/>
            <a:ext cx="4649491" cy="461665"/>
          </a:xfrm>
          <a:prstGeom prst="rect">
            <a:avLst/>
          </a:prstGeom>
          <a:noFill/>
        </p:spPr>
        <p:txBody>
          <a:bodyPr wrap="square" rtlCol="0">
            <a:spAutoFit/>
          </a:bodyPr>
          <a:lstStyle/>
          <a:p>
            <a:r>
              <a:rPr lang="en-GB" sz="2400" b="1" dirty="0"/>
              <a:t>[tall]</a:t>
            </a:r>
          </a:p>
        </p:txBody>
      </p:sp>
      <p:sp>
        <p:nvSpPr>
          <p:cNvPr id="33" name="TextBox 32"/>
          <p:cNvSpPr txBox="1"/>
          <p:nvPr/>
        </p:nvSpPr>
        <p:spPr>
          <a:xfrm>
            <a:off x="5690626" y="3326115"/>
            <a:ext cx="4649491" cy="461665"/>
          </a:xfrm>
          <a:prstGeom prst="rect">
            <a:avLst/>
          </a:prstGeom>
          <a:noFill/>
        </p:spPr>
        <p:txBody>
          <a:bodyPr wrap="square" rtlCol="0">
            <a:spAutoFit/>
          </a:bodyPr>
          <a:lstStyle/>
          <a:p>
            <a:r>
              <a:rPr lang="en-GB" sz="2400" b="1" dirty="0"/>
              <a:t>[cheerful]</a:t>
            </a:r>
          </a:p>
        </p:txBody>
      </p:sp>
    </p:spTree>
    <p:extLst>
      <p:ext uri="{BB962C8B-B14F-4D97-AF65-F5344CB8AC3E}">
        <p14:creationId xmlns:p14="http://schemas.microsoft.com/office/powerpoint/2010/main" val="51419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6"/>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11"/>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5000" fill="hold"/>
                                        <p:tgtEl>
                                          <p:spTgt spid="20"/>
                                        </p:tgtEl>
                                        <p:attrNameLst>
                                          <p:attrName>r</p:attrName>
                                        </p:attrNameLst>
                                      </p:cBhvr>
                                    </p:animRot>
                                  </p:childTnLst>
                                </p:cTn>
                              </p:par>
                              <p:par>
                                <p:cTn id="13" presetID="8" presetClass="emph" presetSubtype="0" fill="hold" nodeType="withEffect">
                                  <p:stCondLst>
                                    <p:cond delay="0"/>
                                  </p:stCondLst>
                                  <p:childTnLst>
                                    <p:animRot by="21600000">
                                      <p:cBhvr>
                                        <p:cTn id="14" dur="5000" fill="hold"/>
                                        <p:tgtEl>
                                          <p:spTgt spid="1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5000" fill="hold"/>
                                        <p:tgtEl>
                                          <p:spTgt spid="6"/>
                                        </p:tgtEl>
                                        <p:attrNameLst>
                                          <p:attrName>r</p:attrName>
                                        </p:attrNameLst>
                                      </p:cBhvr>
                                    </p:animRot>
                                  </p:childTnLst>
                                </p:cTn>
                              </p:par>
                              <p:par>
                                <p:cTn id="19" presetID="8" presetClass="emph" presetSubtype="0" fill="hold" nodeType="withEffect">
                                  <p:stCondLst>
                                    <p:cond delay="0"/>
                                  </p:stCondLst>
                                  <p:childTnLst>
                                    <p:animRot by="21600000">
                                      <p:cBhvr>
                                        <p:cTn id="20" dur="5000" fill="hold"/>
                                        <p:tgtEl>
                                          <p:spTgt spid="17"/>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5000" fill="hold"/>
                                        <p:tgtEl>
                                          <p:spTgt spid="6"/>
                                        </p:tgtEl>
                                        <p:attrNameLst>
                                          <p:attrName>r</p:attrName>
                                        </p:attrNameLst>
                                      </p:cBhvr>
                                    </p:animRot>
                                  </p:childTnLst>
                                </p:cTn>
                              </p:par>
                              <p:par>
                                <p:cTn id="25" presetID="8" presetClass="emph" presetSubtype="0" fill="hold" nodeType="withEffect">
                                  <p:stCondLst>
                                    <p:cond delay="0"/>
                                  </p:stCondLst>
                                  <p:childTnLst>
                                    <p:animRot by="21600000">
                                      <p:cBhvr>
                                        <p:cTn id="26" dur="5000" fill="hold"/>
                                        <p:tgtEl>
                                          <p:spTgt spid="21"/>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5000" fill="hold"/>
                                        <p:tgtEl>
                                          <p:spTgt spid="20"/>
                                        </p:tgtEl>
                                        <p:attrNameLst>
                                          <p:attrName>r</p:attrName>
                                        </p:attrNameLst>
                                      </p:cBhvr>
                                    </p:animRot>
                                  </p:childTnLst>
                                </p:cTn>
                              </p:par>
                              <p:par>
                                <p:cTn id="31" presetID="8" presetClass="emph" presetSubtype="0" fill="hold" nodeType="withEffect">
                                  <p:stCondLst>
                                    <p:cond delay="0"/>
                                  </p:stCondLst>
                                  <p:childTnLst>
                                    <p:animRot by="21600000">
                                      <p:cBhvr>
                                        <p:cTn id="32" dur="5000" fill="hold"/>
                                        <p:tgtEl>
                                          <p:spTgt spid="18"/>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nodeType="clickEffect">
                                  <p:stCondLst>
                                    <p:cond delay="0"/>
                                  </p:stCondLst>
                                  <p:childTnLst>
                                    <p:animRot by="21600000">
                                      <p:cBhvr>
                                        <p:cTn id="36" dur="5000" fill="hold"/>
                                        <p:tgtEl>
                                          <p:spTgt spid="20"/>
                                        </p:tgtEl>
                                        <p:attrNameLst>
                                          <p:attrName>r</p:attrName>
                                        </p:attrNameLst>
                                      </p:cBhvr>
                                    </p:animRot>
                                  </p:childTnLst>
                                </p:cTn>
                              </p:par>
                              <p:par>
                                <p:cTn id="37" presetID="8" presetClass="emph" presetSubtype="0" fill="hold" nodeType="withEffect">
                                  <p:stCondLst>
                                    <p:cond delay="0"/>
                                  </p:stCondLst>
                                  <p:childTnLst>
                                    <p:animRot by="21600000">
                                      <p:cBhvr>
                                        <p:cTn id="38" dur="5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978331" cy="647577"/>
          </a:xfrm>
        </p:spPr>
        <p:txBody>
          <a:bodyPr>
            <a:normAutofit/>
          </a:bodyPr>
          <a:lstStyle/>
          <a:p>
            <a:r>
              <a:rPr lang="en-GB" sz="3600" b="1" dirty="0">
                <a:solidFill>
                  <a:schemeClr val="bg1"/>
                </a:solidFill>
              </a:rPr>
              <a:t>¡A </a:t>
            </a:r>
            <a:r>
              <a:rPr lang="en-GB" sz="3600" b="1" dirty="0" err="1">
                <a:solidFill>
                  <a:schemeClr val="bg1"/>
                </a:solidFill>
              </a:rPr>
              <a:t>hablar</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5" name="Group 24">
            <a:extLst>
              <a:ext uri="{FF2B5EF4-FFF2-40B4-BE49-F238E27FC236}">
                <a16:creationId xmlns:a16="http://schemas.microsoft.com/office/drawing/2014/main" id="{8090E39A-CAC3-4008-AE4F-8B3665431AA2}"/>
              </a:ext>
            </a:extLst>
          </p:cNvPr>
          <p:cNvGrpSpPr/>
          <p:nvPr/>
        </p:nvGrpSpPr>
        <p:grpSpPr>
          <a:xfrm>
            <a:off x="1654240" y="1048709"/>
            <a:ext cx="1549062" cy="1800616"/>
            <a:chOff x="1637448" y="1708967"/>
            <a:chExt cx="1253461" cy="1540520"/>
          </a:xfrm>
        </p:grpSpPr>
        <p:pic>
          <p:nvPicPr>
            <p:cNvPr id="26" name="Picture 2" descr="C:\Users\wdj\Google Drive\Primary\Y5 SoW\From Tracy\Pronouns\you.png">
              <a:extLst>
                <a:ext uri="{FF2B5EF4-FFF2-40B4-BE49-F238E27FC236}">
                  <a16:creationId xmlns:a16="http://schemas.microsoft.com/office/drawing/2014/main" id="{3A6931D1-6BF7-4421-A2A1-F28D8E39D33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458"/>
            <a:stretch/>
          </p:blipFill>
          <p:spPr bwMode="auto">
            <a:xfrm>
              <a:off x="1637448" y="1841786"/>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Users\wdj\Google Drive\Primary\Y5 SoW\From Tracy\Pronouns\he.png">
              <a:extLst>
                <a:ext uri="{FF2B5EF4-FFF2-40B4-BE49-F238E27FC236}">
                  <a16:creationId xmlns:a16="http://schemas.microsoft.com/office/drawing/2014/main" id="{2B74749C-7E72-4946-9550-06B854FD0C8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709" r="38341"/>
            <a:stretch/>
          </p:blipFill>
          <p:spPr bwMode="auto">
            <a:xfrm>
              <a:off x="2309018" y="1708967"/>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28">
            <a:extLst>
              <a:ext uri="{FF2B5EF4-FFF2-40B4-BE49-F238E27FC236}">
                <a16:creationId xmlns:a16="http://schemas.microsoft.com/office/drawing/2014/main" id="{CEB80114-B1A0-41B6-B84C-D56019FCC8D0}"/>
              </a:ext>
            </a:extLst>
          </p:cNvPr>
          <p:cNvGrpSpPr/>
          <p:nvPr/>
        </p:nvGrpSpPr>
        <p:grpSpPr>
          <a:xfrm>
            <a:off x="8915538" y="4496212"/>
            <a:ext cx="1521343" cy="1748716"/>
            <a:chOff x="1199148" y="1347764"/>
            <a:chExt cx="1423730" cy="1953518"/>
          </a:xfrm>
        </p:grpSpPr>
        <p:pic>
          <p:nvPicPr>
            <p:cNvPr id="30" name="Picture 29">
              <a:extLst>
                <a:ext uri="{FF2B5EF4-FFF2-40B4-BE49-F238E27FC236}">
                  <a16:creationId xmlns:a16="http://schemas.microsoft.com/office/drawing/2014/main" id="{792F5196-6DE2-4159-B3E4-AB7D671DF8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31" name="Picture 30">
              <a:extLst>
                <a:ext uri="{FF2B5EF4-FFF2-40B4-BE49-F238E27FC236}">
                  <a16:creationId xmlns:a16="http://schemas.microsoft.com/office/drawing/2014/main" id="{CC9D4DD3-029F-45B8-93E2-F899AD3E61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32" name="Down Arrow 26">
              <a:extLst>
                <a:ext uri="{FF2B5EF4-FFF2-40B4-BE49-F238E27FC236}">
                  <a16:creationId xmlns:a16="http://schemas.microsoft.com/office/drawing/2014/main" id="{CF9876B5-1B01-4A8E-9CE3-4E37FB2E1C43}"/>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effectLst/>
                <a:uLnTx/>
                <a:uFillTx/>
                <a:latin typeface="Tw Cen MT" panose="020B0602020104020603"/>
                <a:ea typeface="+mn-ea"/>
                <a:cs typeface="+mn-cs"/>
              </a:endParaRPr>
            </a:p>
          </p:txBody>
        </p:sp>
      </p:grpSp>
      <p:pic>
        <p:nvPicPr>
          <p:cNvPr id="33" name="Picture 32">
            <a:extLst>
              <a:ext uri="{FF2B5EF4-FFF2-40B4-BE49-F238E27FC236}">
                <a16:creationId xmlns:a16="http://schemas.microsoft.com/office/drawing/2014/main" id="{659CE0B6-CFD4-44BB-9269-2DC82A3AEE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2068" y="10166"/>
            <a:ext cx="1917119" cy="1679088"/>
          </a:xfrm>
          <a:prstGeom prst="rect">
            <a:avLst/>
          </a:prstGeom>
        </p:spPr>
      </p:pic>
      <p:pic>
        <p:nvPicPr>
          <p:cNvPr id="34" name="Picture 33">
            <a:extLst>
              <a:ext uri="{FF2B5EF4-FFF2-40B4-BE49-F238E27FC236}">
                <a16:creationId xmlns:a16="http://schemas.microsoft.com/office/drawing/2014/main" id="{B3804201-05B7-4309-9A4B-C98FAC9FD1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52274" y="2721983"/>
            <a:ext cx="2155932" cy="1437288"/>
          </a:xfrm>
          <a:prstGeom prst="rect">
            <a:avLst/>
          </a:prstGeom>
        </p:spPr>
      </p:pic>
      <p:pic>
        <p:nvPicPr>
          <p:cNvPr id="35" name="Picture 34">
            <a:extLst>
              <a:ext uri="{FF2B5EF4-FFF2-40B4-BE49-F238E27FC236}">
                <a16:creationId xmlns:a16="http://schemas.microsoft.com/office/drawing/2014/main" id="{DBF9CCC5-8CE7-4FCA-9A03-8A66335EAE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26834" y="2000015"/>
            <a:ext cx="2020156" cy="1443937"/>
          </a:xfrm>
          <a:prstGeom prst="rect">
            <a:avLst/>
          </a:prstGeom>
        </p:spPr>
      </p:pic>
      <p:pic>
        <p:nvPicPr>
          <p:cNvPr id="36" name="Picture 35">
            <a:extLst>
              <a:ext uri="{FF2B5EF4-FFF2-40B4-BE49-F238E27FC236}">
                <a16:creationId xmlns:a16="http://schemas.microsoft.com/office/drawing/2014/main" id="{2A9F7F00-5BD8-466F-94FD-84A346309899}"/>
              </a:ext>
            </a:extLst>
          </p:cNvPr>
          <p:cNvPicPr/>
          <p:nvPr/>
        </p:nvPicPr>
        <p:blipFill>
          <a:blip r:embed="rId10">
            <a:extLst>
              <a:ext uri="{28A0092B-C50C-407E-A947-70E740481C1C}">
                <a14:useLocalDpi xmlns:a14="http://schemas.microsoft.com/office/drawing/2010/main" val="0"/>
              </a:ext>
            </a:extLst>
          </a:blip>
          <a:stretch>
            <a:fillRect/>
          </a:stretch>
        </p:blipFill>
        <p:spPr>
          <a:xfrm>
            <a:off x="9851034" y="499196"/>
            <a:ext cx="1120082" cy="1526341"/>
          </a:xfrm>
          <a:prstGeom prst="rect">
            <a:avLst/>
          </a:prstGeom>
        </p:spPr>
      </p:pic>
      <p:sp>
        <p:nvSpPr>
          <p:cNvPr id="37" name="Rectangle 36">
            <a:extLst>
              <a:ext uri="{FF2B5EF4-FFF2-40B4-BE49-F238E27FC236}">
                <a16:creationId xmlns:a16="http://schemas.microsoft.com/office/drawing/2014/main" id="{15F4497D-6EFB-4A07-B157-6D0148F79DF9}"/>
              </a:ext>
            </a:extLst>
          </p:cNvPr>
          <p:cNvSpPr/>
          <p:nvPr/>
        </p:nvSpPr>
        <p:spPr>
          <a:xfrm>
            <a:off x="167143" y="1109548"/>
            <a:ext cx="587020"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chemeClr val="accent1">
                    <a:lumMod val="50000"/>
                  </a:schemeClr>
                </a:solidFill>
                <a:effectLst/>
                <a:uLnTx/>
                <a:uFillTx/>
              </a:rPr>
              <a:t>B</a:t>
            </a:r>
          </a:p>
        </p:txBody>
      </p:sp>
      <p:pic>
        <p:nvPicPr>
          <p:cNvPr id="38" name="Picture 2" descr="C:\Users\wdj\Google Drive\Primary\Y5 SoW\From Tracy\Pronouns\he.png">
            <a:extLst>
              <a:ext uri="{FF2B5EF4-FFF2-40B4-BE49-F238E27FC236}">
                <a16:creationId xmlns:a16="http://schemas.microsoft.com/office/drawing/2014/main" id="{53F56CEA-5BF0-47AA-B4EC-F8A5F724A67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65108" y="4002567"/>
            <a:ext cx="2254030" cy="166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38">
            <a:extLst>
              <a:ext uri="{FF2B5EF4-FFF2-40B4-BE49-F238E27FC236}">
                <a16:creationId xmlns:a16="http://schemas.microsoft.com/office/drawing/2014/main" id="{76107E2C-6D7B-4BD7-8E7B-9842B2723166}"/>
              </a:ext>
            </a:extLst>
          </p:cNvPr>
          <p:cNvGrpSpPr/>
          <p:nvPr/>
        </p:nvGrpSpPr>
        <p:grpSpPr>
          <a:xfrm>
            <a:off x="5871433" y="4151905"/>
            <a:ext cx="2012390" cy="2072560"/>
            <a:chOff x="6459488" y="2377646"/>
            <a:chExt cx="2181503" cy="2455108"/>
          </a:xfrm>
        </p:grpSpPr>
        <p:pic>
          <p:nvPicPr>
            <p:cNvPr id="40" name="Picture 8" descr="http://www.clker.com/cliparts/3/7/8/9/11970890601169574535johnny_automatic_tall_ladder.svg.hi.png">
              <a:extLst>
                <a:ext uri="{FF2B5EF4-FFF2-40B4-BE49-F238E27FC236}">
                  <a16:creationId xmlns:a16="http://schemas.microsoft.com/office/drawing/2014/main" id="{BB1B0774-82A6-44C1-81B7-40DE4A6930A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01839" y="2654584"/>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http://www.clker.com/cliparts/6/8/c/6/11954360131725219243smick_Silhouette_man.svg.hi.png">
              <a:extLst>
                <a:ext uri="{FF2B5EF4-FFF2-40B4-BE49-F238E27FC236}">
                  <a16:creationId xmlns:a16="http://schemas.microsoft.com/office/drawing/2014/main" id="{96A9353B-B57F-4739-93FB-B0B40B3E5CCB}"/>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34636"/>
            <a:stretch/>
          </p:blipFill>
          <p:spPr bwMode="auto">
            <a:xfrm>
              <a:off x="6459488" y="2377646"/>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http://www.clker.com/cliparts/6/8/c/6/11954360131725219243smick_Silhouette_man.svg.hi.png">
              <a:extLst>
                <a:ext uri="{FF2B5EF4-FFF2-40B4-BE49-F238E27FC236}">
                  <a16:creationId xmlns:a16="http://schemas.microsoft.com/office/drawing/2014/main" id="{0FB8C521-BF7B-4224-B14B-139D417E3E64}"/>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82907" t="41261" r="-2611" b="15714"/>
            <a:stretch/>
          </p:blipFill>
          <p:spPr bwMode="auto">
            <a:xfrm>
              <a:off x="8105435" y="3673053"/>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p:cNvSpPr txBox="1"/>
          <p:nvPr/>
        </p:nvSpPr>
        <p:spPr>
          <a:xfrm>
            <a:off x="627521" y="2798584"/>
            <a:ext cx="4649491" cy="461665"/>
          </a:xfrm>
          <a:prstGeom prst="rect">
            <a:avLst/>
          </a:prstGeom>
          <a:noFill/>
        </p:spPr>
        <p:txBody>
          <a:bodyPr wrap="square" rtlCol="0">
            <a:spAutoFit/>
          </a:bodyPr>
          <a:lstStyle/>
          <a:p>
            <a:pPr algn="l"/>
            <a:r>
              <a:rPr lang="en-GB" sz="2400" b="1" dirty="0"/>
              <a:t>[you are – permanent]</a:t>
            </a:r>
          </a:p>
        </p:txBody>
      </p:sp>
      <p:sp>
        <p:nvSpPr>
          <p:cNvPr id="43" name="TextBox 42"/>
          <p:cNvSpPr txBox="1"/>
          <p:nvPr/>
        </p:nvSpPr>
        <p:spPr>
          <a:xfrm>
            <a:off x="1009442" y="5740785"/>
            <a:ext cx="4649491" cy="461665"/>
          </a:xfrm>
          <a:prstGeom prst="rect">
            <a:avLst/>
          </a:prstGeom>
          <a:noFill/>
        </p:spPr>
        <p:txBody>
          <a:bodyPr wrap="square" rtlCol="0">
            <a:spAutoFit/>
          </a:bodyPr>
          <a:lstStyle/>
          <a:p>
            <a:pPr algn="l"/>
            <a:r>
              <a:rPr lang="en-GB" sz="2400" b="1" dirty="0"/>
              <a:t>[he is – permanent]</a:t>
            </a:r>
          </a:p>
        </p:txBody>
      </p:sp>
      <p:sp>
        <p:nvSpPr>
          <p:cNvPr id="44" name="TextBox 43"/>
          <p:cNvSpPr txBox="1"/>
          <p:nvPr/>
        </p:nvSpPr>
        <p:spPr>
          <a:xfrm>
            <a:off x="6545524" y="1712155"/>
            <a:ext cx="4649491" cy="461665"/>
          </a:xfrm>
          <a:prstGeom prst="rect">
            <a:avLst/>
          </a:prstGeom>
          <a:noFill/>
        </p:spPr>
        <p:txBody>
          <a:bodyPr wrap="square" rtlCol="0">
            <a:spAutoFit/>
          </a:bodyPr>
          <a:lstStyle/>
          <a:p>
            <a:pPr algn="l"/>
            <a:r>
              <a:rPr lang="en-GB" sz="2400" b="1" dirty="0"/>
              <a:t>[nice, friendly]</a:t>
            </a:r>
          </a:p>
        </p:txBody>
      </p:sp>
      <p:sp>
        <p:nvSpPr>
          <p:cNvPr id="45" name="TextBox 44"/>
          <p:cNvSpPr txBox="1"/>
          <p:nvPr/>
        </p:nvSpPr>
        <p:spPr>
          <a:xfrm>
            <a:off x="9867254" y="2035626"/>
            <a:ext cx="4649491" cy="461665"/>
          </a:xfrm>
          <a:prstGeom prst="rect">
            <a:avLst/>
          </a:prstGeom>
          <a:noFill/>
        </p:spPr>
        <p:txBody>
          <a:bodyPr wrap="square" rtlCol="0">
            <a:spAutoFit/>
          </a:bodyPr>
          <a:lstStyle/>
          <a:p>
            <a:pPr algn="l"/>
            <a:r>
              <a:rPr lang="en-GB" sz="2400" b="1" dirty="0"/>
              <a:t>[calm]</a:t>
            </a:r>
          </a:p>
        </p:txBody>
      </p:sp>
      <p:sp>
        <p:nvSpPr>
          <p:cNvPr id="46" name="TextBox 45"/>
          <p:cNvSpPr txBox="1"/>
          <p:nvPr/>
        </p:nvSpPr>
        <p:spPr>
          <a:xfrm>
            <a:off x="9876840" y="3222117"/>
            <a:ext cx="4649491" cy="461665"/>
          </a:xfrm>
          <a:prstGeom prst="rect">
            <a:avLst/>
          </a:prstGeom>
          <a:noFill/>
        </p:spPr>
        <p:txBody>
          <a:bodyPr wrap="square" rtlCol="0">
            <a:spAutoFit/>
          </a:bodyPr>
          <a:lstStyle/>
          <a:p>
            <a:pPr algn="l"/>
            <a:r>
              <a:rPr lang="en-GB" sz="2400" b="1" dirty="0"/>
              <a:t>[good-looking]</a:t>
            </a:r>
          </a:p>
        </p:txBody>
      </p:sp>
      <p:sp>
        <p:nvSpPr>
          <p:cNvPr id="47" name="TextBox 46"/>
          <p:cNvSpPr txBox="1"/>
          <p:nvPr/>
        </p:nvSpPr>
        <p:spPr>
          <a:xfrm>
            <a:off x="10436881" y="5423216"/>
            <a:ext cx="4649491" cy="461665"/>
          </a:xfrm>
          <a:prstGeom prst="rect">
            <a:avLst/>
          </a:prstGeom>
          <a:noFill/>
        </p:spPr>
        <p:txBody>
          <a:bodyPr wrap="square" rtlCol="0">
            <a:spAutoFit/>
          </a:bodyPr>
          <a:lstStyle/>
          <a:p>
            <a:r>
              <a:rPr lang="en-GB" sz="2400" b="1" dirty="0"/>
              <a:t>[short]</a:t>
            </a:r>
          </a:p>
        </p:txBody>
      </p:sp>
      <p:sp>
        <p:nvSpPr>
          <p:cNvPr id="48" name="TextBox 47"/>
          <p:cNvSpPr txBox="1"/>
          <p:nvPr/>
        </p:nvSpPr>
        <p:spPr>
          <a:xfrm>
            <a:off x="7477646" y="4613826"/>
            <a:ext cx="4649491" cy="461665"/>
          </a:xfrm>
          <a:prstGeom prst="rect">
            <a:avLst/>
          </a:prstGeom>
          <a:noFill/>
        </p:spPr>
        <p:txBody>
          <a:bodyPr wrap="square" rtlCol="0">
            <a:spAutoFit/>
          </a:bodyPr>
          <a:lstStyle/>
          <a:p>
            <a:r>
              <a:rPr lang="en-GB" sz="2400" b="1" dirty="0"/>
              <a:t>[tall]</a:t>
            </a:r>
          </a:p>
        </p:txBody>
      </p:sp>
      <p:sp>
        <p:nvSpPr>
          <p:cNvPr id="49" name="TextBox 48"/>
          <p:cNvSpPr txBox="1"/>
          <p:nvPr/>
        </p:nvSpPr>
        <p:spPr>
          <a:xfrm>
            <a:off x="5397910" y="3235064"/>
            <a:ext cx="1901384" cy="461665"/>
          </a:xfrm>
          <a:prstGeom prst="rect">
            <a:avLst/>
          </a:prstGeom>
          <a:noFill/>
        </p:spPr>
        <p:txBody>
          <a:bodyPr wrap="square" rtlCol="0">
            <a:spAutoFit/>
          </a:bodyPr>
          <a:lstStyle/>
          <a:p>
            <a:r>
              <a:rPr lang="en-GB" sz="2400" b="1" dirty="0"/>
              <a:t>[cheerful]</a:t>
            </a:r>
          </a:p>
        </p:txBody>
      </p:sp>
    </p:spTree>
    <p:extLst>
      <p:ext uri="{BB962C8B-B14F-4D97-AF65-F5344CB8AC3E}">
        <p14:creationId xmlns:p14="http://schemas.microsoft.com/office/powerpoint/2010/main" val="380938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38"/>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29"/>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5000" fill="hold"/>
                                        <p:tgtEl>
                                          <p:spTgt spid="25"/>
                                        </p:tgtEl>
                                        <p:attrNameLst>
                                          <p:attrName>r</p:attrName>
                                        </p:attrNameLst>
                                      </p:cBhvr>
                                    </p:animRot>
                                  </p:childTnLst>
                                </p:cTn>
                              </p:par>
                              <p:par>
                                <p:cTn id="13" presetID="8" presetClass="emph" presetSubtype="0" fill="hold" nodeType="withEffect">
                                  <p:stCondLst>
                                    <p:cond delay="0"/>
                                  </p:stCondLst>
                                  <p:childTnLst>
                                    <p:animRot by="21600000">
                                      <p:cBhvr>
                                        <p:cTn id="14" dur="5000" fill="hold"/>
                                        <p:tgtEl>
                                          <p:spTgt spid="3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5000" fill="hold"/>
                                        <p:tgtEl>
                                          <p:spTgt spid="25"/>
                                        </p:tgtEl>
                                        <p:attrNameLst>
                                          <p:attrName>r</p:attrName>
                                        </p:attrNameLst>
                                      </p:cBhvr>
                                    </p:animRot>
                                  </p:childTnLst>
                                </p:cTn>
                              </p:par>
                              <p:par>
                                <p:cTn id="19" presetID="8" presetClass="emph" presetSubtype="0" fill="hold" nodeType="withEffect">
                                  <p:stCondLst>
                                    <p:cond delay="0"/>
                                  </p:stCondLst>
                                  <p:childTnLst>
                                    <p:animRot by="21600000">
                                      <p:cBhvr>
                                        <p:cTn id="20" dur="5000" fill="hold"/>
                                        <p:tgtEl>
                                          <p:spTgt spid="36"/>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5000" fill="hold"/>
                                        <p:tgtEl>
                                          <p:spTgt spid="25"/>
                                        </p:tgtEl>
                                        <p:attrNameLst>
                                          <p:attrName>r</p:attrName>
                                        </p:attrNameLst>
                                      </p:cBhvr>
                                    </p:animRot>
                                  </p:childTnLst>
                                </p:cTn>
                              </p:par>
                              <p:par>
                                <p:cTn id="25" presetID="8" presetClass="emph" presetSubtype="0" fill="hold" nodeType="withEffect">
                                  <p:stCondLst>
                                    <p:cond delay="0"/>
                                  </p:stCondLst>
                                  <p:childTnLst>
                                    <p:animRot by="21600000">
                                      <p:cBhvr>
                                        <p:cTn id="26" dur="5000" fill="hold"/>
                                        <p:tgtEl>
                                          <p:spTgt spid="34"/>
                                        </p:tgtEl>
                                        <p:attrNameLst>
                                          <p:attrName>r</p:attrName>
                                        </p:attrNameLst>
                                      </p:cBhvr>
                                    </p:animRot>
                                  </p:childTnLst>
                                </p:cTn>
                              </p:par>
                              <p:par>
                                <p:cTn id="27" presetID="8" presetClass="emph" presetSubtype="0" fill="hold" nodeType="withEffect">
                                  <p:stCondLst>
                                    <p:cond delay="0"/>
                                  </p:stCondLst>
                                  <p:childTnLst>
                                    <p:animRot by="21600000">
                                      <p:cBhvr>
                                        <p:cTn id="28" dur="5000" fill="hold"/>
                                        <p:tgtEl>
                                          <p:spTgt spid="35"/>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21600000">
                                      <p:cBhvr>
                                        <p:cTn id="32" dur="5000" fill="hold"/>
                                        <p:tgtEl>
                                          <p:spTgt spid="38"/>
                                        </p:tgtEl>
                                        <p:attrNameLst>
                                          <p:attrName>r</p:attrName>
                                        </p:attrNameLst>
                                      </p:cBhvr>
                                    </p:animRot>
                                  </p:childTnLst>
                                </p:cTn>
                              </p:par>
                              <p:par>
                                <p:cTn id="33" presetID="8" presetClass="emph" presetSubtype="0" fill="hold" nodeType="withEffect">
                                  <p:stCondLst>
                                    <p:cond delay="0"/>
                                  </p:stCondLst>
                                  <p:childTnLst>
                                    <p:animRot by="21600000">
                                      <p:cBhvr>
                                        <p:cTn id="34" dur="5000" fill="hold"/>
                                        <p:tgtEl>
                                          <p:spTgt spid="39"/>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21600000">
                                      <p:cBhvr>
                                        <p:cTn id="38" dur="5000" fill="hold"/>
                                        <p:tgtEl>
                                          <p:spTgt spid="38"/>
                                        </p:tgtEl>
                                        <p:attrNameLst>
                                          <p:attrName>r</p:attrName>
                                        </p:attrNameLst>
                                      </p:cBhvr>
                                    </p:animRot>
                                  </p:childTnLst>
                                </p:cTn>
                              </p:par>
                              <p:par>
                                <p:cTn id="39" presetID="8" presetClass="emph" presetSubtype="0" fill="hold" nodeType="withEffect">
                                  <p:stCondLst>
                                    <p:cond delay="0"/>
                                  </p:stCondLst>
                                  <p:childTnLst>
                                    <p:animRot by="21600000">
                                      <p:cBhvr>
                                        <p:cTn id="40" dur="5000" fill="hold"/>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42B170E-D22C-4600-8778-910FA8439C57}"/>
              </a:ext>
            </a:extLst>
          </p:cNvPr>
          <p:cNvSpPr txBox="1"/>
          <p:nvPr/>
        </p:nvSpPr>
        <p:spPr>
          <a:xfrm>
            <a:off x="438320" y="1304157"/>
            <a:ext cx="10741988" cy="1569660"/>
          </a:xfrm>
          <a:prstGeom prst="rect">
            <a:avLst/>
          </a:prstGeom>
          <a:noFill/>
        </p:spPr>
        <p:txBody>
          <a:bodyPr wrap="square" rtlCol="0">
            <a:spAutoFit/>
          </a:bodyPr>
          <a:lstStyle/>
          <a:p>
            <a:pPr>
              <a:defRPr/>
            </a:pPr>
            <a:r>
              <a:rPr lang="en-GB" sz="3200" dirty="0">
                <a:latin typeface="Century Gothic" panose="020B0502020202020204" pitchFamily="34" charset="0"/>
              </a:rPr>
              <a:t>In Spanish, we already know that adjectives ending in ‘</a:t>
            </a:r>
            <a:r>
              <a:rPr lang="en-GB" sz="3200" b="1" dirty="0">
                <a:latin typeface="Century Gothic" panose="020B0502020202020204" pitchFamily="34" charset="0"/>
              </a:rPr>
              <a:t>o</a:t>
            </a:r>
            <a:r>
              <a:rPr lang="en-GB" sz="3200" dirty="0">
                <a:latin typeface="Century Gothic" panose="020B0502020202020204" pitchFamily="34" charset="0"/>
              </a:rPr>
              <a:t>’ change to an ‘</a:t>
            </a:r>
            <a:r>
              <a:rPr lang="en-GB" sz="3200" b="1" dirty="0">
                <a:latin typeface="Century Gothic" panose="020B0502020202020204" pitchFamily="34" charset="0"/>
              </a:rPr>
              <a:t>a</a:t>
            </a:r>
            <a:r>
              <a:rPr lang="en-GB" sz="3200" dirty="0">
                <a:latin typeface="Century Gothic" panose="020B0502020202020204" pitchFamily="34" charset="0"/>
              </a:rPr>
              <a:t>’ when the person being described is </a:t>
            </a:r>
            <a:r>
              <a:rPr lang="en-GB" sz="3200" u="sng" dirty="0">
                <a:latin typeface="Century Gothic" panose="020B0502020202020204" pitchFamily="34" charset="0"/>
              </a:rPr>
              <a:t>female</a:t>
            </a:r>
            <a:r>
              <a:rPr lang="en-GB" sz="3200" dirty="0">
                <a:latin typeface="Century Gothic" panose="020B0502020202020204" pitchFamily="34" charset="0"/>
              </a:rPr>
              <a:t>. </a:t>
            </a:r>
          </a:p>
        </p:txBody>
      </p:sp>
      <p:sp>
        <p:nvSpPr>
          <p:cNvPr id="9" name="Rectangle 8">
            <a:extLst>
              <a:ext uri="{FF2B5EF4-FFF2-40B4-BE49-F238E27FC236}">
                <a16:creationId xmlns:a16="http://schemas.microsoft.com/office/drawing/2014/main" id="{9F638B45-3A2F-4A53-9589-CDF68037356B}"/>
              </a:ext>
            </a:extLst>
          </p:cNvPr>
          <p:cNvSpPr/>
          <p:nvPr/>
        </p:nvSpPr>
        <p:spPr>
          <a:xfrm>
            <a:off x="664870" y="3005879"/>
            <a:ext cx="2095445"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entury Gothic" panose="020B0502020202020204" pitchFamily="34" charset="0"/>
              </a:rPr>
              <a:t>Masculine</a:t>
            </a:r>
          </a:p>
        </p:txBody>
      </p:sp>
      <p:sp>
        <p:nvSpPr>
          <p:cNvPr id="10" name="TextBox 9">
            <a:extLst>
              <a:ext uri="{FF2B5EF4-FFF2-40B4-BE49-F238E27FC236}">
                <a16:creationId xmlns:a16="http://schemas.microsoft.com/office/drawing/2014/main" id="{16203C9C-54F2-4B95-A68C-97D420843DD3}"/>
              </a:ext>
            </a:extLst>
          </p:cNvPr>
          <p:cNvSpPr txBox="1"/>
          <p:nvPr/>
        </p:nvSpPr>
        <p:spPr>
          <a:xfrm>
            <a:off x="3240434" y="3008738"/>
            <a:ext cx="4083212" cy="553998"/>
          </a:xfrm>
          <a:prstGeom prst="rect">
            <a:avLst/>
          </a:prstGeom>
          <a:noFill/>
        </p:spPr>
        <p:txBody>
          <a:bodyPr wrap="square" rtlCol="0">
            <a:spAutoFit/>
          </a:bodyPr>
          <a:lstStyle/>
          <a:p>
            <a:pPr>
              <a:defRPr/>
            </a:pPr>
            <a:r>
              <a:rPr lang="en-GB" sz="3000" dirty="0">
                <a:latin typeface="Century Gothic" panose="020B0502020202020204" pitchFamily="34" charset="0"/>
              </a:rPr>
              <a:t>Es</a:t>
            </a:r>
            <a:r>
              <a:rPr lang="en-GB" sz="3000" dirty="0">
                <a:solidFill>
                  <a:srgbClr val="4472C4">
                    <a:lumMod val="50000"/>
                  </a:srgbClr>
                </a:solidFill>
                <a:latin typeface="Century Gothic" panose="020B0502020202020204" pitchFamily="34" charset="0"/>
              </a:rPr>
              <a:t> </a:t>
            </a:r>
            <a:r>
              <a:rPr lang="en-GB" sz="3000" dirty="0">
                <a:latin typeface="Century Gothic" panose="020B0502020202020204" pitchFamily="34" charset="0"/>
              </a:rPr>
              <a:t>simpátic</a:t>
            </a:r>
            <a:r>
              <a:rPr lang="en-GB" sz="3000" b="1" dirty="0">
                <a:solidFill>
                  <a:srgbClr val="0066FF"/>
                </a:solidFill>
                <a:latin typeface="Century Gothic" panose="020B0502020202020204" pitchFamily="34" charset="0"/>
              </a:rPr>
              <a:t>o</a:t>
            </a:r>
            <a:r>
              <a:rPr lang="en-GB" sz="3000" dirty="0">
                <a:solidFill>
                  <a:srgbClr val="4472C4">
                    <a:lumMod val="50000"/>
                  </a:srgbClr>
                </a:solidFill>
                <a:latin typeface="Century Gothic" panose="020B0502020202020204" pitchFamily="34" charset="0"/>
              </a:rPr>
              <a:t>.</a:t>
            </a:r>
          </a:p>
        </p:txBody>
      </p:sp>
      <p:sp>
        <p:nvSpPr>
          <p:cNvPr id="11" name="TextBox 10">
            <a:extLst>
              <a:ext uri="{FF2B5EF4-FFF2-40B4-BE49-F238E27FC236}">
                <a16:creationId xmlns:a16="http://schemas.microsoft.com/office/drawing/2014/main" id="{18F41166-514A-463D-A3BB-5C244A64FA5F}"/>
              </a:ext>
            </a:extLst>
          </p:cNvPr>
          <p:cNvSpPr txBox="1"/>
          <p:nvPr/>
        </p:nvSpPr>
        <p:spPr>
          <a:xfrm>
            <a:off x="7323646" y="4082879"/>
            <a:ext cx="4083212" cy="553998"/>
          </a:xfrm>
          <a:prstGeom prst="rect">
            <a:avLst/>
          </a:prstGeom>
          <a:noFill/>
        </p:spPr>
        <p:txBody>
          <a:bodyPr wrap="square" rtlCol="0">
            <a:spAutoFit/>
          </a:bodyPr>
          <a:lstStyle/>
          <a:p>
            <a:pPr>
              <a:defRPr/>
            </a:pPr>
            <a:r>
              <a:rPr lang="en-GB" sz="3000" dirty="0">
                <a:latin typeface="Century Gothic" panose="020B0502020202020204" pitchFamily="34" charset="0"/>
              </a:rPr>
              <a:t>She is nice.</a:t>
            </a:r>
          </a:p>
        </p:txBody>
      </p:sp>
      <p:sp>
        <p:nvSpPr>
          <p:cNvPr id="12" name="Rectangle 11">
            <a:extLst>
              <a:ext uri="{FF2B5EF4-FFF2-40B4-BE49-F238E27FC236}">
                <a16:creationId xmlns:a16="http://schemas.microsoft.com/office/drawing/2014/main" id="{17A592F2-93F8-4EDE-8501-B9C9A7287592}"/>
              </a:ext>
            </a:extLst>
          </p:cNvPr>
          <p:cNvSpPr/>
          <p:nvPr/>
        </p:nvSpPr>
        <p:spPr>
          <a:xfrm>
            <a:off x="664870" y="4067490"/>
            <a:ext cx="1872629"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entury Gothic" panose="020B0502020202020204" pitchFamily="34" charset="0"/>
              </a:rPr>
              <a:t>Feminine</a:t>
            </a:r>
          </a:p>
        </p:txBody>
      </p:sp>
      <p:sp>
        <p:nvSpPr>
          <p:cNvPr id="13" name="TextBox 12">
            <a:extLst>
              <a:ext uri="{FF2B5EF4-FFF2-40B4-BE49-F238E27FC236}">
                <a16:creationId xmlns:a16="http://schemas.microsoft.com/office/drawing/2014/main" id="{7EBD49C2-AF89-4692-8B59-5187E507C601}"/>
              </a:ext>
            </a:extLst>
          </p:cNvPr>
          <p:cNvSpPr txBox="1"/>
          <p:nvPr/>
        </p:nvSpPr>
        <p:spPr>
          <a:xfrm>
            <a:off x="3214107" y="4067490"/>
            <a:ext cx="5161385" cy="553998"/>
          </a:xfrm>
          <a:prstGeom prst="rect">
            <a:avLst/>
          </a:prstGeom>
          <a:noFill/>
        </p:spPr>
        <p:txBody>
          <a:bodyPr wrap="square" rtlCol="0">
            <a:spAutoFit/>
          </a:bodyPr>
          <a:lstStyle/>
          <a:p>
            <a:pPr>
              <a:defRPr/>
            </a:pPr>
            <a:r>
              <a:rPr lang="en-GB" sz="3000" dirty="0">
                <a:latin typeface="Century Gothic" panose="020B0502020202020204" pitchFamily="34" charset="0"/>
              </a:rPr>
              <a:t>Es</a:t>
            </a:r>
            <a:r>
              <a:rPr lang="en-GB" sz="3000" dirty="0">
                <a:solidFill>
                  <a:srgbClr val="115076"/>
                </a:solidFill>
                <a:latin typeface="Century Gothic" panose="020B0502020202020204" pitchFamily="34" charset="0"/>
              </a:rPr>
              <a:t> </a:t>
            </a:r>
            <a:r>
              <a:rPr lang="en-GB" sz="3000" dirty="0">
                <a:latin typeface="Century Gothic" panose="020B0502020202020204" pitchFamily="34" charset="0"/>
              </a:rPr>
              <a:t>simpátic</a:t>
            </a:r>
            <a:r>
              <a:rPr lang="en-GB" sz="3000" b="1" dirty="0">
                <a:solidFill>
                  <a:srgbClr val="FF0000"/>
                </a:solidFill>
                <a:latin typeface="Century Gothic" panose="020B0502020202020204" pitchFamily="34" charset="0"/>
              </a:rPr>
              <a:t>a</a:t>
            </a:r>
            <a:r>
              <a:rPr lang="en-GB" sz="3000" dirty="0">
                <a:solidFill>
                  <a:srgbClr val="4472C4">
                    <a:lumMod val="50000"/>
                  </a:srgbClr>
                </a:solidFill>
                <a:latin typeface="Century Gothic" panose="020B0502020202020204" pitchFamily="34" charset="0"/>
              </a:rPr>
              <a:t>.</a:t>
            </a:r>
          </a:p>
        </p:txBody>
      </p:sp>
      <p:sp>
        <p:nvSpPr>
          <p:cNvPr id="14" name="TextBox 13">
            <a:extLst>
              <a:ext uri="{FF2B5EF4-FFF2-40B4-BE49-F238E27FC236}">
                <a16:creationId xmlns:a16="http://schemas.microsoft.com/office/drawing/2014/main" id="{2F31A28B-4F6F-4596-84F3-6E933AB0D7A9}"/>
              </a:ext>
            </a:extLst>
          </p:cNvPr>
          <p:cNvSpPr txBox="1"/>
          <p:nvPr/>
        </p:nvSpPr>
        <p:spPr>
          <a:xfrm>
            <a:off x="7323646" y="3008738"/>
            <a:ext cx="4083212" cy="553998"/>
          </a:xfrm>
          <a:prstGeom prst="rect">
            <a:avLst/>
          </a:prstGeom>
          <a:noFill/>
        </p:spPr>
        <p:txBody>
          <a:bodyPr wrap="square" rtlCol="0">
            <a:spAutoFit/>
          </a:bodyPr>
          <a:lstStyle/>
          <a:p>
            <a:pPr>
              <a:defRPr/>
            </a:pPr>
            <a:r>
              <a:rPr lang="en-GB" sz="3000" dirty="0">
                <a:latin typeface="Century Gothic" panose="020B0502020202020204" pitchFamily="34" charset="0"/>
              </a:rPr>
              <a:t>He is nice.</a:t>
            </a:r>
          </a:p>
        </p:txBody>
      </p:sp>
      <p:sp>
        <p:nvSpPr>
          <p:cNvPr id="16" name="Title 1">
            <a:extLst>
              <a:ext uri="{FF2B5EF4-FFF2-40B4-BE49-F238E27FC236}">
                <a16:creationId xmlns:a16="http://schemas.microsoft.com/office/drawing/2014/main" id="{C8D6D061-8C8B-47AE-9BD6-D713D1C254A9}"/>
              </a:ext>
            </a:extLst>
          </p:cNvPr>
          <p:cNvSpPr>
            <a:spLocks noGrp="1"/>
          </p:cNvSpPr>
          <p:nvPr>
            <p:ph type="title"/>
          </p:nvPr>
        </p:nvSpPr>
        <p:spPr/>
        <p:txBody>
          <a:bodyPr>
            <a:normAutofit/>
          </a:bodyPr>
          <a:lstStyle/>
          <a:p>
            <a:r>
              <a:rPr lang="en-GB" sz="2800" b="1" dirty="0">
                <a:solidFill>
                  <a:schemeClr val="bg1"/>
                </a:solidFill>
                <a:latin typeface="Century Gothic" panose="020B0502020202020204" pitchFamily="34" charset="0"/>
              </a:rPr>
              <a:t>Adjective agreement</a:t>
            </a:r>
          </a:p>
        </p:txBody>
      </p:sp>
      <p:sp>
        <p:nvSpPr>
          <p:cNvPr id="17" name="TextBox 16">
            <a:extLst>
              <a:ext uri="{FF2B5EF4-FFF2-40B4-BE49-F238E27FC236}">
                <a16:creationId xmlns:a16="http://schemas.microsoft.com/office/drawing/2014/main" id="{6F738EC9-1484-479E-8483-4B5EBEA50BE0}"/>
              </a:ext>
            </a:extLst>
          </p:cNvPr>
          <p:cNvSpPr txBox="1"/>
          <p:nvPr/>
        </p:nvSpPr>
        <p:spPr>
          <a:xfrm>
            <a:off x="438320" y="4941391"/>
            <a:ext cx="11753680" cy="584775"/>
          </a:xfrm>
          <a:prstGeom prst="rect">
            <a:avLst/>
          </a:prstGeom>
          <a:noFill/>
        </p:spPr>
        <p:txBody>
          <a:bodyPr wrap="square" rtlCol="0">
            <a:spAutoFit/>
          </a:bodyPr>
          <a:lstStyle/>
          <a:p>
            <a:pPr>
              <a:defRPr/>
            </a:pPr>
            <a:r>
              <a:rPr lang="en-GB" sz="3200" dirty="0">
                <a:latin typeface="Century Gothic" panose="020B0502020202020204" pitchFamily="34" charset="0"/>
              </a:rPr>
              <a:t>When the adjective ends in ‘</a:t>
            </a:r>
            <a:r>
              <a:rPr lang="en-GB" sz="3200" b="1" dirty="0">
                <a:latin typeface="Century Gothic" panose="020B0502020202020204" pitchFamily="34" charset="0"/>
              </a:rPr>
              <a:t>e</a:t>
            </a:r>
            <a:r>
              <a:rPr lang="en-GB" sz="3200" dirty="0">
                <a:latin typeface="Century Gothic" panose="020B0502020202020204" pitchFamily="34" charset="0"/>
              </a:rPr>
              <a:t>’, there is no change.</a:t>
            </a:r>
          </a:p>
        </p:txBody>
      </p:sp>
      <p:sp>
        <p:nvSpPr>
          <p:cNvPr id="18" name="TextBox 17">
            <a:extLst>
              <a:ext uri="{FF2B5EF4-FFF2-40B4-BE49-F238E27FC236}">
                <a16:creationId xmlns:a16="http://schemas.microsoft.com/office/drawing/2014/main" id="{E862A51C-0793-49FF-94BA-A304D9BFD4AF}"/>
              </a:ext>
            </a:extLst>
          </p:cNvPr>
          <p:cNvSpPr txBox="1"/>
          <p:nvPr/>
        </p:nvSpPr>
        <p:spPr>
          <a:xfrm>
            <a:off x="3254949" y="5526166"/>
            <a:ext cx="5161385" cy="553998"/>
          </a:xfrm>
          <a:prstGeom prst="rect">
            <a:avLst/>
          </a:prstGeom>
          <a:noFill/>
        </p:spPr>
        <p:txBody>
          <a:bodyPr wrap="square" rtlCol="0">
            <a:spAutoFit/>
          </a:bodyPr>
          <a:lstStyle/>
          <a:p>
            <a:pPr>
              <a:defRPr/>
            </a:pPr>
            <a:r>
              <a:rPr lang="en-GB" sz="3000" dirty="0">
                <a:latin typeface="Century Gothic" panose="020B0502020202020204" pitchFamily="34" charset="0"/>
              </a:rPr>
              <a:t>Es alegre.</a:t>
            </a:r>
          </a:p>
        </p:txBody>
      </p:sp>
      <p:sp>
        <p:nvSpPr>
          <p:cNvPr id="19" name="TextBox 18">
            <a:extLst>
              <a:ext uri="{FF2B5EF4-FFF2-40B4-BE49-F238E27FC236}">
                <a16:creationId xmlns:a16="http://schemas.microsoft.com/office/drawing/2014/main" id="{6A77CA9D-FABD-4738-876A-D9365AE8E9DA}"/>
              </a:ext>
            </a:extLst>
          </p:cNvPr>
          <p:cNvSpPr txBox="1"/>
          <p:nvPr/>
        </p:nvSpPr>
        <p:spPr>
          <a:xfrm>
            <a:off x="7149751" y="5556943"/>
            <a:ext cx="4083212" cy="553998"/>
          </a:xfrm>
          <a:prstGeom prst="rect">
            <a:avLst/>
          </a:prstGeom>
          <a:noFill/>
        </p:spPr>
        <p:txBody>
          <a:bodyPr wrap="square" rtlCol="0">
            <a:spAutoFit/>
          </a:bodyPr>
          <a:lstStyle/>
          <a:p>
            <a:pPr>
              <a:defRPr/>
            </a:pPr>
            <a:r>
              <a:rPr lang="en-GB" sz="3000" dirty="0" err="1">
                <a:latin typeface="Century Gothic" panose="020B0502020202020204" pitchFamily="34" charset="0"/>
              </a:rPr>
              <a:t>He/She</a:t>
            </a:r>
            <a:r>
              <a:rPr lang="en-GB" sz="3000" dirty="0">
                <a:latin typeface="Century Gothic" panose="020B0502020202020204" pitchFamily="34" charset="0"/>
              </a:rPr>
              <a:t> is cheerful.</a:t>
            </a:r>
          </a:p>
        </p:txBody>
      </p:sp>
    </p:spTree>
    <p:extLst>
      <p:ext uri="{BB962C8B-B14F-4D97-AF65-F5344CB8AC3E}">
        <p14:creationId xmlns:p14="http://schemas.microsoft.com/office/powerpoint/2010/main" val="780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0"/>
                                  </p:iterate>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0"/>
                                  </p:iterate>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5" presetClass="emph" presetSubtype="0" fill="hold" grpId="1" nodeType="clickEffect">
                                  <p:stCondLst>
                                    <p:cond delay="0"/>
                                  </p:stCondLst>
                                  <p:iterate type="lt">
                                    <p:tmPct val="10000"/>
                                  </p:iterate>
                                  <p:childTnLst>
                                    <p:anim calcmode="discrete" valueType="str">
                                      <p:cBhvr>
                                        <p:cTn id="34"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mph" presetSubtype="0" fill="hold" grpId="1" nodeType="clickEffect">
                                  <p:stCondLst>
                                    <p:cond delay="0"/>
                                  </p:stCondLst>
                                  <p:iterate type="lt">
                                    <p:tmPct val="10000"/>
                                  </p:iterate>
                                  <p:childTnLst>
                                    <p:anim calcmode="discrete" valueType="str">
                                      <p:cBhvr>
                                        <p:cTn id="38"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iterate type="lt">
                                    <p:tmAbs val="0"/>
                                  </p:iterate>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0" grpId="1"/>
      <p:bldP spid="11" grpId="0"/>
      <p:bldP spid="12" grpId="0"/>
      <p:bldP spid="13" grpId="0"/>
      <p:bldP spid="13" grpId="1"/>
      <p:bldP spid="14"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A school play</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6" name="Content Placeholder 4">
            <a:extLst>
              <a:ext uri="{FF2B5EF4-FFF2-40B4-BE49-F238E27FC236}">
                <a16:creationId xmlns:a16="http://schemas.microsoft.com/office/drawing/2014/main" id="{D1F9AE63-E2E4-439B-9AA1-4BE81710F8D2}"/>
              </a:ext>
            </a:extLst>
          </p:cNvPr>
          <p:cNvGraphicFramePr>
            <a:graphicFrameLocks/>
          </p:cNvGraphicFramePr>
          <p:nvPr>
            <p:extLst>
              <p:ext uri="{D42A27DB-BD31-4B8C-83A1-F6EECF244321}">
                <p14:modId xmlns:p14="http://schemas.microsoft.com/office/powerpoint/2010/main" val="186072776"/>
              </p:ext>
            </p:extLst>
          </p:nvPr>
        </p:nvGraphicFramePr>
        <p:xfrm>
          <a:off x="238034" y="1451374"/>
          <a:ext cx="11350171" cy="4353513"/>
        </p:xfrm>
        <a:graphic>
          <a:graphicData uri="http://schemas.openxmlformats.org/drawingml/2006/table">
            <a:tbl>
              <a:tblPr firstRow="1" bandRow="1"/>
              <a:tblGrid>
                <a:gridCol w="551541">
                  <a:extLst>
                    <a:ext uri="{9D8B030D-6E8A-4147-A177-3AD203B41FA5}">
                      <a16:colId xmlns:a16="http://schemas.microsoft.com/office/drawing/2014/main" val="2548973513"/>
                    </a:ext>
                  </a:extLst>
                </a:gridCol>
                <a:gridCol w="3773714">
                  <a:extLst>
                    <a:ext uri="{9D8B030D-6E8A-4147-A177-3AD203B41FA5}">
                      <a16:colId xmlns:a16="http://schemas.microsoft.com/office/drawing/2014/main" val="2775102314"/>
                    </a:ext>
                  </a:extLst>
                </a:gridCol>
                <a:gridCol w="580572">
                  <a:extLst>
                    <a:ext uri="{9D8B030D-6E8A-4147-A177-3AD203B41FA5}">
                      <a16:colId xmlns:a16="http://schemas.microsoft.com/office/drawing/2014/main" val="2063340645"/>
                    </a:ext>
                  </a:extLst>
                </a:gridCol>
                <a:gridCol w="655149">
                  <a:extLst>
                    <a:ext uri="{9D8B030D-6E8A-4147-A177-3AD203B41FA5}">
                      <a16:colId xmlns:a16="http://schemas.microsoft.com/office/drawing/2014/main" val="1149418214"/>
                    </a:ext>
                  </a:extLst>
                </a:gridCol>
                <a:gridCol w="549537">
                  <a:extLst>
                    <a:ext uri="{9D8B030D-6E8A-4147-A177-3AD203B41FA5}">
                      <a16:colId xmlns:a16="http://schemas.microsoft.com/office/drawing/2014/main" val="3028703937"/>
                    </a:ext>
                  </a:extLst>
                </a:gridCol>
                <a:gridCol w="4120265">
                  <a:extLst>
                    <a:ext uri="{9D8B030D-6E8A-4147-A177-3AD203B41FA5}">
                      <a16:colId xmlns:a16="http://schemas.microsoft.com/office/drawing/2014/main" val="1859025906"/>
                    </a:ext>
                  </a:extLst>
                </a:gridCol>
                <a:gridCol w="538820">
                  <a:extLst>
                    <a:ext uri="{9D8B030D-6E8A-4147-A177-3AD203B41FA5}">
                      <a16:colId xmlns:a16="http://schemas.microsoft.com/office/drawing/2014/main" val="3979149899"/>
                    </a:ext>
                  </a:extLst>
                </a:gridCol>
                <a:gridCol w="580573">
                  <a:extLst>
                    <a:ext uri="{9D8B030D-6E8A-4147-A177-3AD203B41FA5}">
                      <a16:colId xmlns:a16="http://schemas.microsoft.com/office/drawing/2014/main" val="4000977675"/>
                    </a:ext>
                  </a:extLst>
                </a:gridCol>
              </a:tblGrid>
              <a:tr h="1372729">
                <a:tc gridSpan="8">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tx1"/>
                          </a:solidFill>
                          <a:latin typeface="Century Gothic" panose="020B0502020202020204" pitchFamily="34" charset="0"/>
                        </a:rPr>
                        <a:t>A poster </a:t>
                      </a:r>
                      <a:r>
                        <a:rPr lang="en-GB" sz="2400" b="0" baseline="0" dirty="0">
                          <a:solidFill>
                            <a:schemeClr val="tx1"/>
                          </a:solidFill>
                          <a:latin typeface="Century Gothic" panose="020B0502020202020204" pitchFamily="34" charset="0"/>
                        </a:rPr>
                        <a:t>advertises for the lead roles in a school play, the male lead (</a:t>
                      </a:r>
                      <a:r>
                        <a:rPr lang="en-GB" sz="2400" b="1" baseline="0" dirty="0">
                          <a:solidFill>
                            <a:schemeClr val="tx1"/>
                          </a:solidFill>
                          <a:latin typeface="Century Gothic" panose="020B0502020202020204" pitchFamily="34" charset="0"/>
                        </a:rPr>
                        <a:t>Pablo</a:t>
                      </a:r>
                      <a:r>
                        <a:rPr lang="en-GB" sz="2400" b="0" baseline="0" dirty="0">
                          <a:solidFill>
                            <a:schemeClr val="tx1"/>
                          </a:solidFill>
                          <a:latin typeface="Century Gothic" panose="020B0502020202020204" pitchFamily="34" charset="0"/>
                        </a:rPr>
                        <a:t>) and female lead (</a:t>
                      </a:r>
                      <a:r>
                        <a:rPr lang="en-GB" sz="2400" b="1" baseline="0" dirty="0">
                          <a:solidFill>
                            <a:schemeClr val="tx1"/>
                          </a:solidFill>
                          <a:latin typeface="Century Gothic" panose="020B0502020202020204" pitchFamily="34" charset="0"/>
                        </a:rPr>
                        <a:t>Claudia</a:t>
                      </a:r>
                      <a:r>
                        <a:rPr lang="en-GB" sz="2400" b="0" baseline="0" dirty="0">
                          <a:solidFill>
                            <a:schemeClr val="tx1"/>
                          </a:solidFill>
                          <a:latin typeface="Century Gothic" panose="020B0502020202020204" pitchFamily="34" charset="0"/>
                        </a:rPr>
                        <a:t>). The text has been smudged. Is each description for Pablo (P) or Claudia (C)? Or could it be both?</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745196">
                <a:tc grid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0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0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0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0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7451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3200" b="1" dirty="0">
                          <a:solidFill>
                            <a:schemeClr val="tx1"/>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chemeClr val="tx1"/>
                          </a:solidFill>
                          <a:latin typeface="Century Gothic" panose="020B0502020202020204" pitchFamily="34" charset="0"/>
                        </a:rPr>
                        <a:t>                   </a:t>
                      </a:r>
                      <a:r>
                        <a:rPr lang="en-GB" sz="3200" b="0" dirty="0" err="1">
                          <a:solidFill>
                            <a:schemeClr val="tx1"/>
                          </a:solidFill>
                          <a:latin typeface="Century Gothic" panose="020B0502020202020204" pitchFamily="34" charset="0"/>
                        </a:rPr>
                        <a:t>alta</a:t>
                      </a:r>
                      <a:endParaRPr lang="en-GB" sz="3200" b="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3200" b="1" dirty="0">
                          <a:solidFill>
                            <a:schemeClr val="tx1"/>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chemeClr val="tx1"/>
                          </a:solidFill>
                          <a:latin typeface="Century Gothic" panose="020B0502020202020204" pitchFamily="34" charset="0"/>
                        </a:rPr>
                        <a:t>                   </a:t>
                      </a:r>
                      <a:r>
                        <a:rPr lang="en-GB" sz="3200" b="0" dirty="0" err="1">
                          <a:solidFill>
                            <a:schemeClr val="tx1"/>
                          </a:solidFill>
                          <a:latin typeface="Century Gothic" panose="020B0502020202020204" pitchFamily="34" charset="0"/>
                        </a:rPr>
                        <a:t>alegre</a:t>
                      </a:r>
                      <a:endParaRPr lang="en-GB" sz="3200" b="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7451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3200" b="1" dirty="0">
                          <a:solidFill>
                            <a:schemeClr val="tx1"/>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latin typeface="Century Gothic" panose="020B0502020202020204" pitchFamily="34" charset="0"/>
                        </a:rPr>
                        <a:t>                   </a:t>
                      </a:r>
                      <a:r>
                        <a:rPr lang="en-GB" sz="3200" b="0" dirty="0">
                          <a:solidFill>
                            <a:schemeClr val="tx1"/>
                          </a:solidFill>
                          <a:latin typeface="Century Gothic" panose="020B0502020202020204" pitchFamily="34" charset="0"/>
                        </a:rPr>
                        <a:t>simpático</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tx1"/>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famosa</a:t>
                      </a:r>
                      <a:endParaRPr lang="en-GB" sz="320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7451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3200" b="1" dirty="0">
                          <a:solidFill>
                            <a:schemeClr val="tx1"/>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chemeClr val="tx1"/>
                          </a:solidFill>
                          <a:latin typeface="Century Gothic" panose="020B0502020202020204" pitchFamily="34" charset="0"/>
                        </a:rPr>
                        <a:t>                   </a:t>
                      </a:r>
                      <a:r>
                        <a:rPr lang="en-GB" sz="3200" b="0" dirty="0" err="1">
                          <a:solidFill>
                            <a:schemeClr val="tx1"/>
                          </a:solidFill>
                          <a:latin typeface="Century Gothic" panose="020B0502020202020204" pitchFamily="34" charset="0"/>
                        </a:rPr>
                        <a:t>bajo</a:t>
                      </a:r>
                      <a:endParaRPr lang="en-GB" sz="3200" b="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3200" b="1" dirty="0">
                          <a:solidFill>
                            <a:schemeClr val="tx1"/>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interesante</a:t>
                      </a:r>
                      <a:endParaRPr lang="en-GB" sz="320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bl>
          </a:graphicData>
        </a:graphic>
      </p:graphicFrame>
      <p:sp>
        <p:nvSpPr>
          <p:cNvPr id="8" name="Explosion 2 4">
            <a:extLst>
              <a:ext uri="{FF2B5EF4-FFF2-40B4-BE49-F238E27FC236}">
                <a16:creationId xmlns:a16="http://schemas.microsoft.com/office/drawing/2014/main" id="{4649000E-20FF-462F-9F08-E00BE3A8BE0F}"/>
              </a:ext>
            </a:extLst>
          </p:cNvPr>
          <p:cNvSpPr/>
          <p:nvPr/>
        </p:nvSpPr>
        <p:spPr>
          <a:xfrm rot="1587298">
            <a:off x="725219" y="3625213"/>
            <a:ext cx="1439156" cy="866134"/>
          </a:xfrm>
          <a:prstGeom prst="irregularSeal2">
            <a:avLst/>
          </a:prstGeom>
          <a:solidFill>
            <a:srgbClr val="E25B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9" name="Explosion 2 14">
            <a:extLst>
              <a:ext uri="{FF2B5EF4-FFF2-40B4-BE49-F238E27FC236}">
                <a16:creationId xmlns:a16="http://schemas.microsoft.com/office/drawing/2014/main" id="{27695F33-56CB-4599-9BFF-D8DD56BD3A86}"/>
              </a:ext>
            </a:extLst>
          </p:cNvPr>
          <p:cNvSpPr/>
          <p:nvPr/>
        </p:nvSpPr>
        <p:spPr>
          <a:xfrm rot="1587298">
            <a:off x="767105" y="4365186"/>
            <a:ext cx="1439156" cy="866134"/>
          </a:xfrm>
          <a:prstGeom prst="irregularSeal2">
            <a:avLst/>
          </a:prstGeom>
          <a:solidFill>
            <a:srgbClr val="E25B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0" name="Explosion 2 15">
            <a:extLst>
              <a:ext uri="{FF2B5EF4-FFF2-40B4-BE49-F238E27FC236}">
                <a16:creationId xmlns:a16="http://schemas.microsoft.com/office/drawing/2014/main" id="{36B3A9E7-EBAD-452B-AC81-240CF6BB4771}"/>
              </a:ext>
            </a:extLst>
          </p:cNvPr>
          <p:cNvSpPr/>
          <p:nvPr/>
        </p:nvSpPr>
        <p:spPr>
          <a:xfrm rot="1587298">
            <a:off x="785748" y="5079807"/>
            <a:ext cx="1439156" cy="866134"/>
          </a:xfrm>
          <a:prstGeom prst="irregularSeal2">
            <a:avLst/>
          </a:prstGeom>
          <a:solidFill>
            <a:srgbClr val="E25B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 name="Explosion 2 17">
            <a:extLst>
              <a:ext uri="{FF2B5EF4-FFF2-40B4-BE49-F238E27FC236}">
                <a16:creationId xmlns:a16="http://schemas.microsoft.com/office/drawing/2014/main" id="{8A937392-6984-4A2D-93B5-B4AF0B0BCB8D}"/>
              </a:ext>
            </a:extLst>
          </p:cNvPr>
          <p:cNvSpPr/>
          <p:nvPr/>
        </p:nvSpPr>
        <p:spPr>
          <a:xfrm rot="1587298">
            <a:off x="6293155" y="3627502"/>
            <a:ext cx="1439156" cy="866134"/>
          </a:xfrm>
          <a:prstGeom prst="irregularSeal2">
            <a:avLst/>
          </a:prstGeom>
          <a:solidFill>
            <a:srgbClr val="E25B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3" name="Explosion 2 18">
            <a:extLst>
              <a:ext uri="{FF2B5EF4-FFF2-40B4-BE49-F238E27FC236}">
                <a16:creationId xmlns:a16="http://schemas.microsoft.com/office/drawing/2014/main" id="{0F30F58D-83FA-463F-A7C4-C4B7870108E9}"/>
              </a:ext>
            </a:extLst>
          </p:cNvPr>
          <p:cNvSpPr/>
          <p:nvPr/>
        </p:nvSpPr>
        <p:spPr>
          <a:xfrm rot="1587298">
            <a:off x="6316297" y="4365186"/>
            <a:ext cx="1439156" cy="866134"/>
          </a:xfrm>
          <a:prstGeom prst="irregularSeal2">
            <a:avLst/>
          </a:prstGeom>
          <a:solidFill>
            <a:srgbClr val="E25B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14" name="Explosion 2 20">
            <a:extLst>
              <a:ext uri="{FF2B5EF4-FFF2-40B4-BE49-F238E27FC236}">
                <a16:creationId xmlns:a16="http://schemas.microsoft.com/office/drawing/2014/main" id="{8D48B15A-EAFF-4D2B-BD59-E7033508966D}"/>
              </a:ext>
            </a:extLst>
          </p:cNvPr>
          <p:cNvSpPr/>
          <p:nvPr/>
        </p:nvSpPr>
        <p:spPr>
          <a:xfrm rot="1587298">
            <a:off x="6305475" y="5079536"/>
            <a:ext cx="1439156" cy="866134"/>
          </a:xfrm>
          <a:prstGeom prst="irregularSeal2">
            <a:avLst/>
          </a:prstGeom>
          <a:solidFill>
            <a:srgbClr val="E25B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6" name="Picture 15">
            <a:extLst>
              <a:ext uri="{FF2B5EF4-FFF2-40B4-BE49-F238E27FC236}">
                <a16:creationId xmlns:a16="http://schemas.microsoft.com/office/drawing/2014/main" id="{3B2AD22E-0836-4FAC-BAFC-E3DEADBA1A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774" y="3746280"/>
            <a:ext cx="498794" cy="519576"/>
          </a:xfrm>
          <a:prstGeom prst="rect">
            <a:avLst/>
          </a:prstGeom>
        </p:spPr>
      </p:pic>
      <p:pic>
        <p:nvPicPr>
          <p:cNvPr id="17" name="Picture 16">
            <a:extLst>
              <a:ext uri="{FF2B5EF4-FFF2-40B4-BE49-F238E27FC236}">
                <a16:creationId xmlns:a16="http://schemas.microsoft.com/office/drawing/2014/main" id="{B12E72E1-3688-4237-89E3-D2D519920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1563" y="4468962"/>
            <a:ext cx="498794" cy="519576"/>
          </a:xfrm>
          <a:prstGeom prst="rect">
            <a:avLst/>
          </a:prstGeom>
        </p:spPr>
      </p:pic>
      <p:pic>
        <p:nvPicPr>
          <p:cNvPr id="18" name="Picture 17">
            <a:extLst>
              <a:ext uri="{FF2B5EF4-FFF2-40B4-BE49-F238E27FC236}">
                <a16:creationId xmlns:a16="http://schemas.microsoft.com/office/drawing/2014/main" id="{2DA7850D-6D54-4230-9324-907C15506F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1563" y="5256769"/>
            <a:ext cx="498794" cy="519576"/>
          </a:xfrm>
          <a:prstGeom prst="rect">
            <a:avLst/>
          </a:prstGeom>
        </p:spPr>
      </p:pic>
      <p:pic>
        <p:nvPicPr>
          <p:cNvPr id="20" name="Picture 19">
            <a:extLst>
              <a:ext uri="{FF2B5EF4-FFF2-40B4-BE49-F238E27FC236}">
                <a16:creationId xmlns:a16="http://schemas.microsoft.com/office/drawing/2014/main" id="{A6617E33-90D2-4958-8F0E-8F2F96033E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9543" y="4386539"/>
            <a:ext cx="498794" cy="519576"/>
          </a:xfrm>
          <a:prstGeom prst="rect">
            <a:avLst/>
          </a:prstGeom>
        </p:spPr>
      </p:pic>
      <p:pic>
        <p:nvPicPr>
          <p:cNvPr id="21" name="Picture 20">
            <a:extLst>
              <a:ext uri="{FF2B5EF4-FFF2-40B4-BE49-F238E27FC236}">
                <a16:creationId xmlns:a16="http://schemas.microsoft.com/office/drawing/2014/main" id="{D2A07462-581E-4A5A-B53F-42A779155F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8594" y="5158568"/>
            <a:ext cx="498794" cy="519576"/>
          </a:xfrm>
          <a:prstGeom prst="rect">
            <a:avLst/>
          </a:prstGeom>
        </p:spPr>
      </p:pic>
      <p:sp>
        <p:nvSpPr>
          <p:cNvPr id="24" name="Rectangle 23">
            <a:extLst>
              <a:ext uri="{FF2B5EF4-FFF2-40B4-BE49-F238E27FC236}">
                <a16:creationId xmlns:a16="http://schemas.microsoft.com/office/drawing/2014/main" id="{63038427-48B7-4325-B7FB-C16858211262}"/>
              </a:ext>
            </a:extLst>
          </p:cNvPr>
          <p:cNvSpPr/>
          <p:nvPr/>
        </p:nvSpPr>
        <p:spPr>
          <a:xfrm>
            <a:off x="4520835" y="2795804"/>
            <a:ext cx="641522" cy="923330"/>
          </a:xfrm>
          <a:prstGeom prst="rect">
            <a:avLst/>
          </a:prstGeom>
          <a:noFill/>
        </p:spPr>
        <p:txBody>
          <a:bodyPr wrap="none" lIns="91440" tIns="45720" rIns="91440" bIns="45720">
            <a:spAutoFit/>
          </a:bodyPr>
          <a:lstStyle/>
          <a:p>
            <a:pPr algn="ctr"/>
            <a:r>
              <a:rPr lang="en-US" sz="5400" b="1" dirty="0">
                <a:ln w="6600">
                  <a:solidFill>
                    <a:srgbClr val="ED7D31"/>
                  </a:solidFill>
                  <a:prstDash val="solid"/>
                </a:ln>
                <a:solidFill>
                  <a:srgbClr val="FFFFFF"/>
                </a:solidFill>
                <a:effectLst>
                  <a:outerShdw dist="38100" dir="2700000" algn="tl" rotWithShape="0">
                    <a:srgbClr val="ED7D31"/>
                  </a:outerShdw>
                </a:effectLst>
                <a:latin typeface="Bookman Old Style" panose="02050604050505020204" pitchFamily="18" charset="0"/>
              </a:rPr>
              <a:t>P</a:t>
            </a:r>
          </a:p>
        </p:txBody>
      </p:sp>
      <p:sp>
        <p:nvSpPr>
          <p:cNvPr id="25" name="Rectangle 24">
            <a:extLst>
              <a:ext uri="{FF2B5EF4-FFF2-40B4-BE49-F238E27FC236}">
                <a16:creationId xmlns:a16="http://schemas.microsoft.com/office/drawing/2014/main" id="{4F07D4DE-A95D-45FD-A197-118EC118191D}"/>
              </a:ext>
            </a:extLst>
          </p:cNvPr>
          <p:cNvSpPr/>
          <p:nvPr/>
        </p:nvSpPr>
        <p:spPr>
          <a:xfrm>
            <a:off x="10398423" y="2797795"/>
            <a:ext cx="641522" cy="923330"/>
          </a:xfrm>
          <a:prstGeom prst="rect">
            <a:avLst/>
          </a:prstGeom>
          <a:noFill/>
        </p:spPr>
        <p:txBody>
          <a:bodyPr wrap="none" lIns="91440" tIns="45720" rIns="91440" bIns="45720">
            <a:spAutoFit/>
          </a:bodyPr>
          <a:lstStyle/>
          <a:p>
            <a:pPr algn="ctr"/>
            <a:r>
              <a:rPr lang="en-US" sz="5400" b="1" dirty="0">
                <a:ln w="6600">
                  <a:solidFill>
                    <a:srgbClr val="ED7D31"/>
                  </a:solidFill>
                  <a:prstDash val="solid"/>
                </a:ln>
                <a:solidFill>
                  <a:srgbClr val="FFFFFF"/>
                </a:solidFill>
                <a:effectLst>
                  <a:outerShdw dist="38100" dir="2700000" algn="tl" rotWithShape="0">
                    <a:srgbClr val="ED7D31"/>
                  </a:outerShdw>
                </a:effectLst>
                <a:latin typeface="Bookman Old Style" panose="02050604050505020204" pitchFamily="18" charset="0"/>
              </a:rPr>
              <a:t>P</a:t>
            </a:r>
          </a:p>
        </p:txBody>
      </p:sp>
      <p:sp>
        <p:nvSpPr>
          <p:cNvPr id="26" name="Rectangle 25">
            <a:extLst>
              <a:ext uri="{FF2B5EF4-FFF2-40B4-BE49-F238E27FC236}">
                <a16:creationId xmlns:a16="http://schemas.microsoft.com/office/drawing/2014/main" id="{08F007BD-377D-4A10-97CB-BD6A5D4E2E39}"/>
              </a:ext>
            </a:extLst>
          </p:cNvPr>
          <p:cNvSpPr/>
          <p:nvPr/>
        </p:nvSpPr>
        <p:spPr>
          <a:xfrm>
            <a:off x="5129795" y="2782557"/>
            <a:ext cx="697628" cy="923330"/>
          </a:xfrm>
          <a:prstGeom prst="rect">
            <a:avLst/>
          </a:prstGeom>
          <a:noFill/>
        </p:spPr>
        <p:txBody>
          <a:bodyPr wrap="none" lIns="91440" tIns="45720" rIns="91440" bIns="45720">
            <a:spAutoFit/>
          </a:bodyPr>
          <a:lstStyle/>
          <a:p>
            <a:pPr algn="ctr"/>
            <a:r>
              <a:rPr lang="en-US" sz="5400" b="1" dirty="0">
                <a:ln w="6600">
                  <a:solidFill>
                    <a:srgbClr val="ED7D31"/>
                  </a:solidFill>
                  <a:prstDash val="solid"/>
                </a:ln>
                <a:solidFill>
                  <a:srgbClr val="FFFFFF"/>
                </a:solidFill>
                <a:effectLst>
                  <a:outerShdw dist="38100" dir="2700000" algn="tl" rotWithShape="0">
                    <a:srgbClr val="ED7D31"/>
                  </a:outerShdw>
                </a:effectLst>
                <a:latin typeface="Bookman Old Style" panose="02050604050505020204" pitchFamily="18" charset="0"/>
              </a:rPr>
              <a:t>C</a:t>
            </a:r>
          </a:p>
        </p:txBody>
      </p:sp>
      <p:sp>
        <p:nvSpPr>
          <p:cNvPr id="27" name="Rectangle 26">
            <a:extLst>
              <a:ext uri="{FF2B5EF4-FFF2-40B4-BE49-F238E27FC236}">
                <a16:creationId xmlns:a16="http://schemas.microsoft.com/office/drawing/2014/main" id="{F49220C9-C3B6-498C-9DC7-F683C6DD56F4}"/>
              </a:ext>
            </a:extLst>
          </p:cNvPr>
          <p:cNvSpPr/>
          <p:nvPr/>
        </p:nvSpPr>
        <p:spPr>
          <a:xfrm>
            <a:off x="10942269" y="2782557"/>
            <a:ext cx="697628" cy="923330"/>
          </a:xfrm>
          <a:prstGeom prst="rect">
            <a:avLst/>
          </a:prstGeom>
          <a:noFill/>
        </p:spPr>
        <p:txBody>
          <a:bodyPr wrap="none" lIns="91440" tIns="45720" rIns="91440" bIns="45720">
            <a:spAutoFit/>
          </a:bodyPr>
          <a:lstStyle/>
          <a:p>
            <a:pPr algn="ctr"/>
            <a:r>
              <a:rPr lang="en-US" sz="5400" b="1" dirty="0">
                <a:ln w="6600">
                  <a:solidFill>
                    <a:srgbClr val="ED7D31"/>
                  </a:solidFill>
                  <a:prstDash val="solid"/>
                </a:ln>
                <a:solidFill>
                  <a:srgbClr val="FFFFFF"/>
                </a:solidFill>
                <a:effectLst>
                  <a:outerShdw dist="38100" dir="2700000" algn="tl" rotWithShape="0">
                    <a:srgbClr val="ED7D31"/>
                  </a:outerShdw>
                </a:effectLst>
                <a:latin typeface="Bookman Old Style" panose="02050604050505020204" pitchFamily="18" charset="0"/>
              </a:rPr>
              <a:t>C</a:t>
            </a:r>
          </a:p>
        </p:txBody>
      </p:sp>
      <p:pic>
        <p:nvPicPr>
          <p:cNvPr id="28" name="Picture 27">
            <a:extLst>
              <a:ext uri="{FF2B5EF4-FFF2-40B4-BE49-F238E27FC236}">
                <a16:creationId xmlns:a16="http://schemas.microsoft.com/office/drawing/2014/main" id="{3186B277-EAB4-40E2-9403-44A498934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1631" y="3764194"/>
            <a:ext cx="498794" cy="519576"/>
          </a:xfrm>
          <a:prstGeom prst="rect">
            <a:avLst/>
          </a:prstGeom>
        </p:spPr>
      </p:pic>
      <p:pic>
        <p:nvPicPr>
          <p:cNvPr id="29" name="Picture 28">
            <a:extLst>
              <a:ext uri="{FF2B5EF4-FFF2-40B4-BE49-F238E27FC236}">
                <a16:creationId xmlns:a16="http://schemas.microsoft.com/office/drawing/2014/main" id="{5D723215-9F36-4E05-B0B2-F7956801B4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5361" y="5146840"/>
            <a:ext cx="498794" cy="519576"/>
          </a:xfrm>
          <a:prstGeom prst="rect">
            <a:avLst/>
          </a:prstGeom>
        </p:spPr>
      </p:pic>
      <p:pic>
        <p:nvPicPr>
          <p:cNvPr id="30" name="Picture 29">
            <a:extLst>
              <a:ext uri="{FF2B5EF4-FFF2-40B4-BE49-F238E27FC236}">
                <a16:creationId xmlns:a16="http://schemas.microsoft.com/office/drawing/2014/main" id="{D8AE3DB8-7981-438E-A09F-5913F072D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3420" y="3723593"/>
            <a:ext cx="498794" cy="519576"/>
          </a:xfrm>
          <a:prstGeom prst="rect">
            <a:avLst/>
          </a:prstGeom>
        </p:spPr>
      </p:pic>
      <p:pic>
        <p:nvPicPr>
          <p:cNvPr id="5" name="Picture 4" descr="Cartoon of boys standing next to each other&#10;&#10;Description automatically generated">
            <a:extLst>
              <a:ext uri="{FF2B5EF4-FFF2-40B4-BE49-F238E27FC236}">
                <a16:creationId xmlns:a16="http://schemas.microsoft.com/office/drawing/2014/main" id="{17F08515-B3DE-4AE7-A867-4469E6270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4012" y="-29130"/>
            <a:ext cx="2676689" cy="1505638"/>
          </a:xfrm>
          <a:prstGeom prst="rect">
            <a:avLst/>
          </a:prstGeom>
        </p:spPr>
      </p:pic>
      <p:pic>
        <p:nvPicPr>
          <p:cNvPr id="11" name="Picture 10" descr="Cartoon girls with arms crossed&#10;&#10;Description automatically generated">
            <a:extLst>
              <a:ext uri="{FF2B5EF4-FFF2-40B4-BE49-F238E27FC236}">
                <a16:creationId xmlns:a16="http://schemas.microsoft.com/office/drawing/2014/main" id="{E575A43B-7A3A-4CF2-8FDC-44BE246F56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9774" y="-22506"/>
            <a:ext cx="2676689" cy="1505638"/>
          </a:xfrm>
          <a:prstGeom prst="rect">
            <a:avLst/>
          </a:prstGeom>
        </p:spPr>
      </p:pic>
    </p:spTree>
    <p:extLst>
      <p:ext uri="{BB962C8B-B14F-4D97-AF65-F5344CB8AC3E}">
        <p14:creationId xmlns:p14="http://schemas.microsoft.com/office/powerpoint/2010/main" val="78203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95447"/>
            <a:ext cx="14125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7" name="Content Placeholder 4">
            <a:extLst>
              <a:ext uri="{FF2B5EF4-FFF2-40B4-BE49-F238E27FC236}">
                <a16:creationId xmlns:a16="http://schemas.microsoft.com/office/drawing/2014/main" id="{896B29F1-203E-4B0F-A560-A49A50A3A946}"/>
              </a:ext>
            </a:extLst>
          </p:cNvPr>
          <p:cNvGraphicFramePr>
            <a:graphicFrameLocks/>
          </p:cNvGraphicFramePr>
          <p:nvPr>
            <p:extLst>
              <p:ext uri="{D42A27DB-BD31-4B8C-83A1-F6EECF244321}">
                <p14:modId xmlns:p14="http://schemas.microsoft.com/office/powerpoint/2010/main" val="2159952517"/>
              </p:ext>
            </p:extLst>
          </p:nvPr>
        </p:nvGraphicFramePr>
        <p:xfrm>
          <a:off x="453955" y="1682026"/>
          <a:ext cx="11474188" cy="4504891"/>
        </p:xfrm>
        <a:graphic>
          <a:graphicData uri="http://schemas.openxmlformats.org/drawingml/2006/table">
            <a:tbl>
              <a:tblPr firstRow="1" bandRow="1"/>
              <a:tblGrid>
                <a:gridCol w="795079">
                  <a:extLst>
                    <a:ext uri="{9D8B030D-6E8A-4147-A177-3AD203B41FA5}">
                      <a16:colId xmlns:a16="http://schemas.microsoft.com/office/drawing/2014/main" val="2548973513"/>
                    </a:ext>
                  </a:extLst>
                </a:gridCol>
                <a:gridCol w="4571419">
                  <a:extLst>
                    <a:ext uri="{9D8B030D-6E8A-4147-A177-3AD203B41FA5}">
                      <a16:colId xmlns:a16="http://schemas.microsoft.com/office/drawing/2014/main" val="52089004"/>
                    </a:ext>
                  </a:extLst>
                </a:gridCol>
                <a:gridCol w="795478">
                  <a:extLst>
                    <a:ext uri="{9D8B030D-6E8A-4147-A177-3AD203B41FA5}">
                      <a16:colId xmlns:a16="http://schemas.microsoft.com/office/drawing/2014/main" val="3028703937"/>
                    </a:ext>
                  </a:extLst>
                </a:gridCol>
                <a:gridCol w="5312212">
                  <a:extLst>
                    <a:ext uri="{9D8B030D-6E8A-4147-A177-3AD203B41FA5}">
                      <a16:colId xmlns:a16="http://schemas.microsoft.com/office/drawing/2014/main" val="1967977392"/>
                    </a:ext>
                  </a:extLst>
                </a:gridCol>
              </a:tblGrid>
              <a:tr h="861733">
                <a:tc gridSpan="4">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baseline="0" dirty="0">
                          <a:solidFill>
                            <a:schemeClr val="tx1"/>
                          </a:solidFill>
                          <a:latin typeface="Century Gothic" panose="020B0502020202020204" pitchFamily="34" charset="0"/>
                        </a:rPr>
                        <a:t>At lunchtime a </a:t>
                      </a:r>
                      <a:r>
                        <a:rPr lang="en-GB" sz="2400" b="0" baseline="0" dirty="0" err="1">
                          <a:solidFill>
                            <a:schemeClr val="tx1"/>
                          </a:solidFill>
                          <a:latin typeface="Century Gothic" panose="020B0502020202020204" pitchFamily="34" charset="0"/>
                        </a:rPr>
                        <a:t>tannoy</a:t>
                      </a:r>
                      <a:r>
                        <a:rPr lang="en-GB" sz="2400" b="0" baseline="0" dirty="0">
                          <a:solidFill>
                            <a:schemeClr val="tx1"/>
                          </a:solidFill>
                          <a:latin typeface="Century Gothic" panose="020B0502020202020204" pitchFamily="34" charset="0"/>
                        </a:rPr>
                        <a:t> announces 6 more characters for the play. </a:t>
                      </a:r>
                      <a:br>
                        <a:rPr lang="en-GB" sz="2400" b="0" baseline="0" dirty="0">
                          <a:solidFill>
                            <a:schemeClr val="tx1"/>
                          </a:solidFill>
                          <a:latin typeface="Century Gothic" panose="020B0502020202020204" pitchFamily="34" charset="0"/>
                        </a:rPr>
                      </a:br>
                      <a:r>
                        <a:rPr lang="en-GB" sz="2400" b="0" baseline="0" dirty="0">
                          <a:solidFill>
                            <a:schemeClr val="tx1"/>
                          </a:solidFill>
                          <a:latin typeface="Century Gothic" panose="020B0502020202020204" pitchFamily="34" charset="0"/>
                        </a:rPr>
                        <a:t>Is it a male or female character?  How is each described? Write the English.</a:t>
                      </a:r>
                      <a:endParaRPr lang="en-GB" sz="24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716966"/>
                  </a:ext>
                </a:extLst>
              </a:tr>
              <a:tr h="124352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3200" b="1"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124352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3200" b="1"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115610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3200" b="1"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bl>
          </a:graphicData>
        </a:graphic>
      </p:graphicFrame>
      <p:sp>
        <p:nvSpPr>
          <p:cNvPr id="68" name="TextBox 67">
            <a:extLst>
              <a:ext uri="{FF2B5EF4-FFF2-40B4-BE49-F238E27FC236}">
                <a16:creationId xmlns:a16="http://schemas.microsoft.com/office/drawing/2014/main" id="{D004CED1-BEE1-4708-926B-9BE363E2EC3C}"/>
              </a:ext>
            </a:extLst>
          </p:cNvPr>
          <p:cNvSpPr txBox="1"/>
          <p:nvPr/>
        </p:nvSpPr>
        <p:spPr>
          <a:xfrm>
            <a:off x="1799342" y="3147059"/>
            <a:ext cx="354842" cy="382137"/>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69" name="TextBox 68">
            <a:extLst>
              <a:ext uri="{FF2B5EF4-FFF2-40B4-BE49-F238E27FC236}">
                <a16:creationId xmlns:a16="http://schemas.microsoft.com/office/drawing/2014/main" id="{E84D4B1F-D63E-4BBD-A1E2-A6CBE8424ABA}"/>
              </a:ext>
            </a:extLst>
          </p:cNvPr>
          <p:cNvSpPr txBox="1"/>
          <p:nvPr/>
        </p:nvSpPr>
        <p:spPr>
          <a:xfrm>
            <a:off x="2632277" y="3147934"/>
            <a:ext cx="354842" cy="382137"/>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pic>
        <p:nvPicPr>
          <p:cNvPr id="70" name="Picture 69">
            <a:extLst>
              <a:ext uri="{FF2B5EF4-FFF2-40B4-BE49-F238E27FC236}">
                <a16:creationId xmlns:a16="http://schemas.microsoft.com/office/drawing/2014/main" id="{98BA92CF-4E48-4D14-A574-496D53BCCB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6694" y="2956558"/>
            <a:ext cx="498794" cy="519576"/>
          </a:xfrm>
          <a:prstGeom prst="rect">
            <a:avLst/>
          </a:prstGeom>
        </p:spPr>
      </p:pic>
      <p:pic>
        <p:nvPicPr>
          <p:cNvPr id="71" name="Picture 70">
            <a:extLst>
              <a:ext uri="{FF2B5EF4-FFF2-40B4-BE49-F238E27FC236}">
                <a16:creationId xmlns:a16="http://schemas.microsoft.com/office/drawing/2014/main" id="{057E9A6C-6919-4895-868B-B2DE9C16DEBE}"/>
              </a:ext>
            </a:extLst>
          </p:cNvPr>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2145151" y="2931100"/>
            <a:ext cx="487203" cy="683656"/>
          </a:xfrm>
          <a:prstGeom prst="rect">
            <a:avLst/>
          </a:prstGeom>
        </p:spPr>
      </p:pic>
      <p:pic>
        <p:nvPicPr>
          <p:cNvPr id="72" name="Picture 71">
            <a:extLst>
              <a:ext uri="{FF2B5EF4-FFF2-40B4-BE49-F238E27FC236}">
                <a16:creationId xmlns:a16="http://schemas.microsoft.com/office/drawing/2014/main" id="{2A4B9333-7EF3-4A49-A4F0-418146475808}"/>
              </a:ext>
            </a:extLst>
          </p:cNvPr>
          <p:cNvPicPr>
            <a:picLocks noChangeAspect="1"/>
          </p:cNvPicPr>
          <p:nvPr/>
        </p:nvPicPr>
        <p:blipFill rotWithShape="1">
          <a:blip r:embed="rId5"/>
          <a:srcRect l="49237" t="14899" r="17129" b="11582"/>
          <a:stretch/>
        </p:blipFill>
        <p:spPr>
          <a:xfrm>
            <a:off x="1292958" y="2857619"/>
            <a:ext cx="530755" cy="774380"/>
          </a:xfrm>
          <a:prstGeom prst="rect">
            <a:avLst/>
          </a:prstGeom>
        </p:spPr>
      </p:pic>
      <p:sp>
        <p:nvSpPr>
          <p:cNvPr id="73" name="Action Button: Custom 6">
            <a:hlinkClick r:id="" action="ppaction://noaction" highlightClick="1">
              <a:snd r:embed="rId6" name="W3_27_1.wav"/>
            </a:hlinkClick>
            <a:extLst>
              <a:ext uri="{FF2B5EF4-FFF2-40B4-BE49-F238E27FC236}">
                <a16:creationId xmlns:a16="http://schemas.microsoft.com/office/drawing/2014/main" id="{02E738E2-0EEB-4876-A64E-3DAA88A4AA35}"/>
              </a:ext>
            </a:extLst>
          </p:cNvPr>
          <p:cNvSpPr/>
          <p:nvPr/>
        </p:nvSpPr>
        <p:spPr>
          <a:xfrm>
            <a:off x="629628" y="2857605"/>
            <a:ext cx="551543" cy="730136"/>
          </a:xfrm>
          <a:prstGeom prst="actionButtonBlank">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74" name="Action Button: Custom 58">
            <a:hlinkClick r:id="" action="ppaction://noaction" highlightClick="1">
              <a:snd r:embed="rId7" name="W3_27_2.wav"/>
            </a:hlinkClick>
            <a:extLst>
              <a:ext uri="{FF2B5EF4-FFF2-40B4-BE49-F238E27FC236}">
                <a16:creationId xmlns:a16="http://schemas.microsoft.com/office/drawing/2014/main" id="{8FCBC597-A5B1-4A7D-9E25-EFCECD3D7238}"/>
              </a:ext>
            </a:extLst>
          </p:cNvPr>
          <p:cNvSpPr/>
          <p:nvPr/>
        </p:nvSpPr>
        <p:spPr>
          <a:xfrm>
            <a:off x="637930" y="4099353"/>
            <a:ext cx="551543" cy="730136"/>
          </a:xfrm>
          <a:prstGeom prst="actionButtonBlank">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75" name="Action Button: Custom 63">
            <a:hlinkClick r:id="" action="ppaction://noaction" highlightClick="1">
              <a:snd r:embed="rId8" name="W3_27_3.wav"/>
            </a:hlinkClick>
            <a:extLst>
              <a:ext uri="{FF2B5EF4-FFF2-40B4-BE49-F238E27FC236}">
                <a16:creationId xmlns:a16="http://schemas.microsoft.com/office/drawing/2014/main" id="{CE74B08C-1FE9-43CF-81D6-F520F23CCA8A}"/>
              </a:ext>
            </a:extLst>
          </p:cNvPr>
          <p:cNvSpPr/>
          <p:nvPr/>
        </p:nvSpPr>
        <p:spPr>
          <a:xfrm>
            <a:off x="637931" y="5341803"/>
            <a:ext cx="551543" cy="730136"/>
          </a:xfrm>
          <a:prstGeom prst="actionButtonBlank">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76" name="Action Button: Custom 64">
            <a:hlinkClick r:id="" action="ppaction://noaction" highlightClick="1">
              <a:snd r:embed="rId9" name="W3_27_4.wav"/>
            </a:hlinkClick>
            <a:extLst>
              <a:ext uri="{FF2B5EF4-FFF2-40B4-BE49-F238E27FC236}">
                <a16:creationId xmlns:a16="http://schemas.microsoft.com/office/drawing/2014/main" id="{27DBB8C1-3ADF-45C4-BA0F-26060A9110FC}"/>
              </a:ext>
            </a:extLst>
          </p:cNvPr>
          <p:cNvSpPr/>
          <p:nvPr/>
        </p:nvSpPr>
        <p:spPr>
          <a:xfrm>
            <a:off x="5950744" y="2901863"/>
            <a:ext cx="551543" cy="730136"/>
          </a:xfrm>
          <a:prstGeom prst="actionButtonBlank">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77" name="Action Button: Custom 65">
            <a:hlinkClick r:id="" action="ppaction://noaction" highlightClick="1">
              <a:snd r:embed="rId10" name="W3_27_5.wav"/>
            </a:hlinkClick>
            <a:extLst>
              <a:ext uri="{FF2B5EF4-FFF2-40B4-BE49-F238E27FC236}">
                <a16:creationId xmlns:a16="http://schemas.microsoft.com/office/drawing/2014/main" id="{3BC11B4C-7C68-4F6F-9569-C1919301C4BA}"/>
              </a:ext>
            </a:extLst>
          </p:cNvPr>
          <p:cNvSpPr/>
          <p:nvPr/>
        </p:nvSpPr>
        <p:spPr>
          <a:xfrm>
            <a:off x="5951252" y="4099353"/>
            <a:ext cx="551543" cy="730136"/>
          </a:xfrm>
          <a:prstGeom prst="actionButtonBlank">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78" name="Action Button: Custom 66">
            <a:hlinkClick r:id="" action="ppaction://noaction" highlightClick="1">
              <a:snd r:embed="rId11" name="W3_27_6.wav"/>
            </a:hlinkClick>
            <a:extLst>
              <a:ext uri="{FF2B5EF4-FFF2-40B4-BE49-F238E27FC236}">
                <a16:creationId xmlns:a16="http://schemas.microsoft.com/office/drawing/2014/main" id="{F956ACE8-E409-4102-B88A-78A93CE0B6C1}"/>
              </a:ext>
            </a:extLst>
          </p:cNvPr>
          <p:cNvSpPr/>
          <p:nvPr/>
        </p:nvSpPr>
        <p:spPr>
          <a:xfrm>
            <a:off x="5951252" y="5303652"/>
            <a:ext cx="551543" cy="730136"/>
          </a:xfrm>
          <a:prstGeom prst="actionButtonBlank">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81" name="TextBox 80">
            <a:extLst>
              <a:ext uri="{FF2B5EF4-FFF2-40B4-BE49-F238E27FC236}">
                <a16:creationId xmlns:a16="http://schemas.microsoft.com/office/drawing/2014/main" id="{7F266244-4302-4BAC-B159-865A8AC66B9A}"/>
              </a:ext>
            </a:extLst>
          </p:cNvPr>
          <p:cNvSpPr txBox="1"/>
          <p:nvPr/>
        </p:nvSpPr>
        <p:spPr>
          <a:xfrm>
            <a:off x="1817638" y="4415148"/>
            <a:ext cx="354842" cy="382137"/>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82" name="TextBox 81">
            <a:extLst>
              <a:ext uri="{FF2B5EF4-FFF2-40B4-BE49-F238E27FC236}">
                <a16:creationId xmlns:a16="http://schemas.microsoft.com/office/drawing/2014/main" id="{DC8E5209-E26C-4E56-B5DB-2C6A0B7E8A88}"/>
              </a:ext>
            </a:extLst>
          </p:cNvPr>
          <p:cNvSpPr txBox="1"/>
          <p:nvPr/>
        </p:nvSpPr>
        <p:spPr>
          <a:xfrm>
            <a:off x="2650573" y="4416023"/>
            <a:ext cx="354842" cy="382137"/>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pic>
        <p:nvPicPr>
          <p:cNvPr id="83" name="Picture 82">
            <a:extLst>
              <a:ext uri="{FF2B5EF4-FFF2-40B4-BE49-F238E27FC236}">
                <a16:creationId xmlns:a16="http://schemas.microsoft.com/office/drawing/2014/main" id="{8682FE0A-F767-4FBF-B3E8-27C90E1F32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880" y="4256554"/>
            <a:ext cx="498794" cy="519576"/>
          </a:xfrm>
          <a:prstGeom prst="rect">
            <a:avLst/>
          </a:prstGeom>
        </p:spPr>
      </p:pic>
      <p:pic>
        <p:nvPicPr>
          <p:cNvPr id="84" name="Picture 83">
            <a:extLst>
              <a:ext uri="{FF2B5EF4-FFF2-40B4-BE49-F238E27FC236}">
                <a16:creationId xmlns:a16="http://schemas.microsoft.com/office/drawing/2014/main" id="{58B66668-9576-4EAF-BD44-F0A6C3FC7356}"/>
              </a:ext>
            </a:extLst>
          </p:cNvPr>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2163447" y="4199189"/>
            <a:ext cx="487203" cy="683656"/>
          </a:xfrm>
          <a:prstGeom prst="rect">
            <a:avLst/>
          </a:prstGeom>
        </p:spPr>
      </p:pic>
      <p:pic>
        <p:nvPicPr>
          <p:cNvPr id="85" name="Picture 84">
            <a:extLst>
              <a:ext uri="{FF2B5EF4-FFF2-40B4-BE49-F238E27FC236}">
                <a16:creationId xmlns:a16="http://schemas.microsoft.com/office/drawing/2014/main" id="{577E0CD4-F1AE-4786-879D-46426D2019B1}"/>
              </a:ext>
            </a:extLst>
          </p:cNvPr>
          <p:cNvPicPr>
            <a:picLocks noChangeAspect="1"/>
          </p:cNvPicPr>
          <p:nvPr/>
        </p:nvPicPr>
        <p:blipFill rotWithShape="1">
          <a:blip r:embed="rId5"/>
          <a:srcRect l="49237" t="14899" r="17129" b="11582"/>
          <a:stretch/>
        </p:blipFill>
        <p:spPr>
          <a:xfrm>
            <a:off x="1311254" y="4125708"/>
            <a:ext cx="530755" cy="774380"/>
          </a:xfrm>
          <a:prstGeom prst="rect">
            <a:avLst/>
          </a:prstGeom>
        </p:spPr>
      </p:pic>
      <p:sp>
        <p:nvSpPr>
          <p:cNvPr id="86" name="TextBox 85">
            <a:extLst>
              <a:ext uri="{FF2B5EF4-FFF2-40B4-BE49-F238E27FC236}">
                <a16:creationId xmlns:a16="http://schemas.microsoft.com/office/drawing/2014/main" id="{171CE6F1-BCCD-4B6F-B5BF-96797D886531}"/>
              </a:ext>
            </a:extLst>
          </p:cNvPr>
          <p:cNvSpPr txBox="1"/>
          <p:nvPr/>
        </p:nvSpPr>
        <p:spPr>
          <a:xfrm>
            <a:off x="1883682" y="5654758"/>
            <a:ext cx="354842" cy="382137"/>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87" name="TextBox 86">
            <a:extLst>
              <a:ext uri="{FF2B5EF4-FFF2-40B4-BE49-F238E27FC236}">
                <a16:creationId xmlns:a16="http://schemas.microsoft.com/office/drawing/2014/main" id="{CAC4EBE3-B017-4B92-B25F-19B5B5E83E98}"/>
              </a:ext>
            </a:extLst>
          </p:cNvPr>
          <p:cNvSpPr txBox="1"/>
          <p:nvPr/>
        </p:nvSpPr>
        <p:spPr>
          <a:xfrm>
            <a:off x="2716617" y="5655633"/>
            <a:ext cx="354842" cy="382137"/>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pic>
        <p:nvPicPr>
          <p:cNvPr id="88" name="Picture 87">
            <a:extLst>
              <a:ext uri="{FF2B5EF4-FFF2-40B4-BE49-F238E27FC236}">
                <a16:creationId xmlns:a16="http://schemas.microsoft.com/office/drawing/2014/main" id="{A702F11E-876A-46FF-82F3-3CF052A4EC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371" y="5446381"/>
            <a:ext cx="498794" cy="519576"/>
          </a:xfrm>
          <a:prstGeom prst="rect">
            <a:avLst/>
          </a:prstGeom>
        </p:spPr>
      </p:pic>
      <p:pic>
        <p:nvPicPr>
          <p:cNvPr id="89" name="Picture 88">
            <a:extLst>
              <a:ext uri="{FF2B5EF4-FFF2-40B4-BE49-F238E27FC236}">
                <a16:creationId xmlns:a16="http://schemas.microsoft.com/office/drawing/2014/main" id="{9296D217-F55D-4D5D-AE4F-0C24F91265B0}"/>
              </a:ext>
            </a:extLst>
          </p:cNvPr>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2229491" y="5438799"/>
            <a:ext cx="487203" cy="683656"/>
          </a:xfrm>
          <a:prstGeom prst="rect">
            <a:avLst/>
          </a:prstGeom>
        </p:spPr>
      </p:pic>
      <p:pic>
        <p:nvPicPr>
          <p:cNvPr id="90" name="Picture 89">
            <a:extLst>
              <a:ext uri="{FF2B5EF4-FFF2-40B4-BE49-F238E27FC236}">
                <a16:creationId xmlns:a16="http://schemas.microsoft.com/office/drawing/2014/main" id="{B6B24868-1E15-4F86-84EE-9B144C961BA9}"/>
              </a:ext>
            </a:extLst>
          </p:cNvPr>
          <p:cNvPicPr>
            <a:picLocks noChangeAspect="1"/>
          </p:cNvPicPr>
          <p:nvPr/>
        </p:nvPicPr>
        <p:blipFill rotWithShape="1">
          <a:blip r:embed="rId5"/>
          <a:srcRect l="49237" t="14899" r="17129" b="11582"/>
          <a:stretch/>
        </p:blipFill>
        <p:spPr>
          <a:xfrm>
            <a:off x="1377298" y="5365318"/>
            <a:ext cx="530755" cy="774380"/>
          </a:xfrm>
          <a:prstGeom prst="rect">
            <a:avLst/>
          </a:prstGeom>
        </p:spPr>
      </p:pic>
      <p:sp>
        <p:nvSpPr>
          <p:cNvPr id="91" name="TextBox 90">
            <a:extLst>
              <a:ext uri="{FF2B5EF4-FFF2-40B4-BE49-F238E27FC236}">
                <a16:creationId xmlns:a16="http://schemas.microsoft.com/office/drawing/2014/main" id="{4A29BD3E-2E83-407A-A96B-134E232CC2F3}"/>
              </a:ext>
            </a:extLst>
          </p:cNvPr>
          <p:cNvSpPr txBox="1"/>
          <p:nvPr/>
        </p:nvSpPr>
        <p:spPr>
          <a:xfrm>
            <a:off x="7211721" y="3112877"/>
            <a:ext cx="354842" cy="382137"/>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92" name="TextBox 91">
            <a:extLst>
              <a:ext uri="{FF2B5EF4-FFF2-40B4-BE49-F238E27FC236}">
                <a16:creationId xmlns:a16="http://schemas.microsoft.com/office/drawing/2014/main" id="{2F1FAE8B-C0C5-4F81-B4D1-55D1230E8967}"/>
              </a:ext>
            </a:extLst>
          </p:cNvPr>
          <p:cNvSpPr txBox="1"/>
          <p:nvPr/>
        </p:nvSpPr>
        <p:spPr>
          <a:xfrm>
            <a:off x="8044656" y="3113752"/>
            <a:ext cx="354842" cy="382137"/>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pic>
        <p:nvPicPr>
          <p:cNvPr id="93" name="Picture 92">
            <a:extLst>
              <a:ext uri="{FF2B5EF4-FFF2-40B4-BE49-F238E27FC236}">
                <a16:creationId xmlns:a16="http://schemas.microsoft.com/office/drawing/2014/main" id="{575D14DD-8402-4A81-B621-3455B30C93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9073" y="2922376"/>
            <a:ext cx="498794" cy="519576"/>
          </a:xfrm>
          <a:prstGeom prst="rect">
            <a:avLst/>
          </a:prstGeom>
        </p:spPr>
      </p:pic>
      <p:pic>
        <p:nvPicPr>
          <p:cNvPr id="94" name="Picture 93">
            <a:extLst>
              <a:ext uri="{FF2B5EF4-FFF2-40B4-BE49-F238E27FC236}">
                <a16:creationId xmlns:a16="http://schemas.microsoft.com/office/drawing/2014/main" id="{CCDAF761-4A1A-4125-9658-DB50C1389AB8}"/>
              </a:ext>
            </a:extLst>
          </p:cNvPr>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7557530" y="2896918"/>
            <a:ext cx="487203" cy="683656"/>
          </a:xfrm>
          <a:prstGeom prst="rect">
            <a:avLst/>
          </a:prstGeom>
        </p:spPr>
      </p:pic>
      <p:pic>
        <p:nvPicPr>
          <p:cNvPr id="95" name="Picture 94">
            <a:extLst>
              <a:ext uri="{FF2B5EF4-FFF2-40B4-BE49-F238E27FC236}">
                <a16:creationId xmlns:a16="http://schemas.microsoft.com/office/drawing/2014/main" id="{4FEAA3C9-A7E0-4C32-B54D-CF02CE63C8AE}"/>
              </a:ext>
            </a:extLst>
          </p:cNvPr>
          <p:cNvPicPr>
            <a:picLocks noChangeAspect="1"/>
          </p:cNvPicPr>
          <p:nvPr/>
        </p:nvPicPr>
        <p:blipFill rotWithShape="1">
          <a:blip r:embed="rId5"/>
          <a:srcRect l="49237" t="14899" r="17129" b="11582"/>
          <a:stretch/>
        </p:blipFill>
        <p:spPr>
          <a:xfrm>
            <a:off x="6705337" y="2823437"/>
            <a:ext cx="530755" cy="774380"/>
          </a:xfrm>
          <a:prstGeom prst="rect">
            <a:avLst/>
          </a:prstGeom>
        </p:spPr>
      </p:pic>
      <p:sp>
        <p:nvSpPr>
          <p:cNvPr id="96" name="TextBox 95">
            <a:extLst>
              <a:ext uri="{FF2B5EF4-FFF2-40B4-BE49-F238E27FC236}">
                <a16:creationId xmlns:a16="http://schemas.microsoft.com/office/drawing/2014/main" id="{33C78992-B83C-4FE3-8A54-BC89D69386F8}"/>
              </a:ext>
            </a:extLst>
          </p:cNvPr>
          <p:cNvSpPr txBox="1"/>
          <p:nvPr/>
        </p:nvSpPr>
        <p:spPr>
          <a:xfrm>
            <a:off x="7180354" y="4356603"/>
            <a:ext cx="354842" cy="382137"/>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Tw Cen MT" panose="020B0602020104020603"/>
            </a:endParaRPr>
          </a:p>
        </p:txBody>
      </p:sp>
      <p:sp>
        <p:nvSpPr>
          <p:cNvPr id="97" name="TextBox 96">
            <a:extLst>
              <a:ext uri="{FF2B5EF4-FFF2-40B4-BE49-F238E27FC236}">
                <a16:creationId xmlns:a16="http://schemas.microsoft.com/office/drawing/2014/main" id="{58906870-630C-4EBF-A1A1-E07527F70C88}"/>
              </a:ext>
            </a:extLst>
          </p:cNvPr>
          <p:cNvSpPr txBox="1"/>
          <p:nvPr/>
        </p:nvSpPr>
        <p:spPr>
          <a:xfrm>
            <a:off x="8013289" y="4357478"/>
            <a:ext cx="354842" cy="382137"/>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Tw Cen MT" panose="020B0602020104020603"/>
            </a:endParaRPr>
          </a:p>
        </p:txBody>
      </p:sp>
      <p:pic>
        <p:nvPicPr>
          <p:cNvPr id="98" name="Picture 97">
            <a:extLst>
              <a:ext uri="{FF2B5EF4-FFF2-40B4-BE49-F238E27FC236}">
                <a16:creationId xmlns:a16="http://schemas.microsoft.com/office/drawing/2014/main" id="{29B89989-216B-4AD8-9431-26E5C3DB03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7706" y="4166102"/>
            <a:ext cx="498794" cy="519576"/>
          </a:xfrm>
          <a:prstGeom prst="rect">
            <a:avLst/>
          </a:prstGeom>
        </p:spPr>
      </p:pic>
      <p:pic>
        <p:nvPicPr>
          <p:cNvPr id="99" name="Picture 98">
            <a:extLst>
              <a:ext uri="{FF2B5EF4-FFF2-40B4-BE49-F238E27FC236}">
                <a16:creationId xmlns:a16="http://schemas.microsoft.com/office/drawing/2014/main" id="{61185E43-F92A-40DD-B649-6C87542533C7}"/>
              </a:ext>
            </a:extLst>
          </p:cNvPr>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7526163" y="4140644"/>
            <a:ext cx="487203" cy="683656"/>
          </a:xfrm>
          <a:prstGeom prst="rect">
            <a:avLst/>
          </a:prstGeom>
        </p:spPr>
      </p:pic>
      <p:pic>
        <p:nvPicPr>
          <p:cNvPr id="100" name="Picture 99">
            <a:extLst>
              <a:ext uri="{FF2B5EF4-FFF2-40B4-BE49-F238E27FC236}">
                <a16:creationId xmlns:a16="http://schemas.microsoft.com/office/drawing/2014/main" id="{D9FDEA70-A509-4DDC-B426-74273578D348}"/>
              </a:ext>
            </a:extLst>
          </p:cNvPr>
          <p:cNvPicPr>
            <a:picLocks noChangeAspect="1"/>
          </p:cNvPicPr>
          <p:nvPr/>
        </p:nvPicPr>
        <p:blipFill rotWithShape="1">
          <a:blip r:embed="rId5"/>
          <a:srcRect l="49237" t="14899" r="17129" b="11582"/>
          <a:stretch/>
        </p:blipFill>
        <p:spPr>
          <a:xfrm>
            <a:off x="6673970" y="4067163"/>
            <a:ext cx="530755" cy="774380"/>
          </a:xfrm>
          <a:prstGeom prst="rect">
            <a:avLst/>
          </a:prstGeom>
        </p:spPr>
      </p:pic>
      <p:sp>
        <p:nvSpPr>
          <p:cNvPr id="101" name="TextBox 100">
            <a:extLst>
              <a:ext uri="{FF2B5EF4-FFF2-40B4-BE49-F238E27FC236}">
                <a16:creationId xmlns:a16="http://schemas.microsoft.com/office/drawing/2014/main" id="{5C22F394-B7BB-4F19-B9FA-DACB65EFE603}"/>
              </a:ext>
            </a:extLst>
          </p:cNvPr>
          <p:cNvSpPr txBox="1"/>
          <p:nvPr/>
        </p:nvSpPr>
        <p:spPr>
          <a:xfrm>
            <a:off x="7211721" y="5598337"/>
            <a:ext cx="354842" cy="382137"/>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Tw Cen MT" panose="020B0602020104020603"/>
            </a:endParaRPr>
          </a:p>
        </p:txBody>
      </p:sp>
      <p:sp>
        <p:nvSpPr>
          <p:cNvPr id="102" name="TextBox 101">
            <a:extLst>
              <a:ext uri="{FF2B5EF4-FFF2-40B4-BE49-F238E27FC236}">
                <a16:creationId xmlns:a16="http://schemas.microsoft.com/office/drawing/2014/main" id="{282A96ED-17EB-4895-B080-0B7FA78AF3D5}"/>
              </a:ext>
            </a:extLst>
          </p:cNvPr>
          <p:cNvSpPr txBox="1"/>
          <p:nvPr/>
        </p:nvSpPr>
        <p:spPr>
          <a:xfrm>
            <a:off x="8044656" y="5599212"/>
            <a:ext cx="354842" cy="382137"/>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Tw Cen MT" panose="020B0602020104020603"/>
            </a:endParaRPr>
          </a:p>
        </p:txBody>
      </p:sp>
      <p:pic>
        <p:nvPicPr>
          <p:cNvPr id="103" name="Picture 102">
            <a:extLst>
              <a:ext uri="{FF2B5EF4-FFF2-40B4-BE49-F238E27FC236}">
                <a16:creationId xmlns:a16="http://schemas.microsoft.com/office/drawing/2014/main" id="{BA9E1C98-285D-4869-B5AB-F43AB4D59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1428" y="5373620"/>
            <a:ext cx="498794" cy="519576"/>
          </a:xfrm>
          <a:prstGeom prst="rect">
            <a:avLst/>
          </a:prstGeom>
        </p:spPr>
      </p:pic>
      <p:pic>
        <p:nvPicPr>
          <p:cNvPr id="104" name="Picture 103">
            <a:extLst>
              <a:ext uri="{FF2B5EF4-FFF2-40B4-BE49-F238E27FC236}">
                <a16:creationId xmlns:a16="http://schemas.microsoft.com/office/drawing/2014/main" id="{D0270D88-506C-4C67-8767-72DF956423B2}"/>
              </a:ext>
            </a:extLst>
          </p:cNvPr>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7557530" y="5382378"/>
            <a:ext cx="487203" cy="683656"/>
          </a:xfrm>
          <a:prstGeom prst="rect">
            <a:avLst/>
          </a:prstGeom>
        </p:spPr>
      </p:pic>
      <p:pic>
        <p:nvPicPr>
          <p:cNvPr id="105" name="Picture 104">
            <a:extLst>
              <a:ext uri="{FF2B5EF4-FFF2-40B4-BE49-F238E27FC236}">
                <a16:creationId xmlns:a16="http://schemas.microsoft.com/office/drawing/2014/main" id="{6C83BA55-94DA-49B8-833E-FF23BF9DBAA6}"/>
              </a:ext>
            </a:extLst>
          </p:cNvPr>
          <p:cNvPicPr>
            <a:picLocks noChangeAspect="1"/>
          </p:cNvPicPr>
          <p:nvPr/>
        </p:nvPicPr>
        <p:blipFill rotWithShape="1">
          <a:blip r:embed="rId5"/>
          <a:srcRect l="49237" t="14899" r="17129" b="11582"/>
          <a:stretch/>
        </p:blipFill>
        <p:spPr>
          <a:xfrm>
            <a:off x="6705337" y="5308897"/>
            <a:ext cx="530755" cy="774380"/>
          </a:xfrm>
          <a:prstGeom prst="rect">
            <a:avLst/>
          </a:prstGeom>
        </p:spPr>
      </p:pic>
      <p:sp>
        <p:nvSpPr>
          <p:cNvPr id="116" name="TextBox 115">
            <a:extLst>
              <a:ext uri="{FF2B5EF4-FFF2-40B4-BE49-F238E27FC236}">
                <a16:creationId xmlns:a16="http://schemas.microsoft.com/office/drawing/2014/main" id="{F9D5C905-20B6-4132-A8CC-5445455FBD75}"/>
              </a:ext>
            </a:extLst>
          </p:cNvPr>
          <p:cNvSpPr txBox="1"/>
          <p:nvPr/>
        </p:nvSpPr>
        <p:spPr>
          <a:xfrm>
            <a:off x="3504583" y="2954736"/>
            <a:ext cx="239245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rPr>
              <a:t>cheerful, tall</a:t>
            </a:r>
          </a:p>
        </p:txBody>
      </p:sp>
      <p:sp>
        <p:nvSpPr>
          <p:cNvPr id="117" name="TextBox 116">
            <a:extLst>
              <a:ext uri="{FF2B5EF4-FFF2-40B4-BE49-F238E27FC236}">
                <a16:creationId xmlns:a16="http://schemas.microsoft.com/office/drawing/2014/main" id="{17927B81-6F8C-48DA-84F0-FE35DFE26C2A}"/>
              </a:ext>
            </a:extLst>
          </p:cNvPr>
          <p:cNvSpPr txBox="1"/>
          <p:nvPr/>
        </p:nvSpPr>
        <p:spPr>
          <a:xfrm>
            <a:off x="3568132" y="4251288"/>
            <a:ext cx="239245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rPr>
              <a:t>short, nice</a:t>
            </a:r>
          </a:p>
        </p:txBody>
      </p:sp>
      <p:sp>
        <p:nvSpPr>
          <p:cNvPr id="118" name="TextBox 117">
            <a:extLst>
              <a:ext uri="{FF2B5EF4-FFF2-40B4-BE49-F238E27FC236}">
                <a16:creationId xmlns:a16="http://schemas.microsoft.com/office/drawing/2014/main" id="{ED85A81A-D298-4F25-B335-D88EF714B25A}"/>
              </a:ext>
            </a:extLst>
          </p:cNvPr>
          <p:cNvSpPr txBox="1"/>
          <p:nvPr/>
        </p:nvSpPr>
        <p:spPr>
          <a:xfrm>
            <a:off x="3500679" y="5352657"/>
            <a:ext cx="2392458"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good-looking, calm</a:t>
            </a:r>
          </a:p>
        </p:txBody>
      </p:sp>
      <p:sp>
        <p:nvSpPr>
          <p:cNvPr id="119" name="TextBox 118">
            <a:extLst>
              <a:ext uri="{FF2B5EF4-FFF2-40B4-BE49-F238E27FC236}">
                <a16:creationId xmlns:a16="http://schemas.microsoft.com/office/drawing/2014/main" id="{48505A18-507C-462A-9175-93F4F3C1631F}"/>
              </a:ext>
            </a:extLst>
          </p:cNvPr>
          <p:cNvSpPr txBox="1"/>
          <p:nvPr/>
        </p:nvSpPr>
        <p:spPr>
          <a:xfrm>
            <a:off x="8919136" y="2800485"/>
            <a:ext cx="2634933"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rPr>
              <a:t>tall, </a:t>
            </a:r>
            <a:br>
              <a:rPr kumimoji="0" lang="en-GB" sz="2800" b="0" i="0" u="none" strike="noStrike" kern="0" cap="none" spc="0" normalizeH="0" baseline="0" noProof="0" dirty="0">
                <a:ln>
                  <a:noFill/>
                </a:ln>
                <a:effectLst/>
                <a:uLnTx/>
                <a:uFillTx/>
              </a:rPr>
            </a:br>
            <a:r>
              <a:rPr kumimoji="0" lang="en-GB" sz="2800" b="0" i="0" u="none" strike="noStrike" kern="0" cap="none" spc="0" normalizeH="0" baseline="0" noProof="0" dirty="0">
                <a:ln>
                  <a:noFill/>
                </a:ln>
                <a:effectLst/>
                <a:uLnTx/>
                <a:uFillTx/>
              </a:rPr>
              <a:t>good-looking</a:t>
            </a:r>
          </a:p>
        </p:txBody>
      </p:sp>
      <p:sp>
        <p:nvSpPr>
          <p:cNvPr id="120" name="TextBox 119">
            <a:extLst>
              <a:ext uri="{FF2B5EF4-FFF2-40B4-BE49-F238E27FC236}">
                <a16:creationId xmlns:a16="http://schemas.microsoft.com/office/drawing/2014/main" id="{2F39A8EC-7AB4-43C8-A64C-68C9D0A75C92}"/>
              </a:ext>
            </a:extLst>
          </p:cNvPr>
          <p:cNvSpPr txBox="1"/>
          <p:nvPr/>
        </p:nvSpPr>
        <p:spPr>
          <a:xfrm>
            <a:off x="8646281" y="4274065"/>
            <a:ext cx="294335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rPr>
              <a:t>cheerful, short</a:t>
            </a:r>
          </a:p>
        </p:txBody>
      </p:sp>
      <p:sp>
        <p:nvSpPr>
          <p:cNvPr id="121" name="TextBox 120">
            <a:extLst>
              <a:ext uri="{FF2B5EF4-FFF2-40B4-BE49-F238E27FC236}">
                <a16:creationId xmlns:a16="http://schemas.microsoft.com/office/drawing/2014/main" id="{47482B16-C9E2-48C1-B644-36B80A0FC80E}"/>
              </a:ext>
            </a:extLst>
          </p:cNvPr>
          <p:cNvSpPr txBox="1"/>
          <p:nvPr/>
        </p:nvSpPr>
        <p:spPr>
          <a:xfrm>
            <a:off x="8706355" y="5462694"/>
            <a:ext cx="239245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rPr>
              <a:t>calm, short</a:t>
            </a:r>
          </a:p>
        </p:txBody>
      </p:sp>
      <p:sp>
        <p:nvSpPr>
          <p:cNvPr id="2" name="Title 1"/>
          <p:cNvSpPr>
            <a:spLocks noGrp="1"/>
          </p:cNvSpPr>
          <p:nvPr>
            <p:ph type="title"/>
          </p:nvPr>
        </p:nvSpPr>
        <p:spPr>
          <a:xfrm>
            <a:off x="10580915" y="38013"/>
            <a:ext cx="1814086" cy="515785"/>
          </a:xfrm>
        </p:spPr>
        <p:txBody>
          <a:bodyPr>
            <a:normAutofit/>
          </a:bodyPr>
          <a:lstStyle/>
          <a:p>
            <a:r>
              <a:rPr lang="en-GB" sz="2000" b="1" dirty="0" err="1">
                <a:solidFill>
                  <a:schemeClr val="bg1"/>
                </a:solidFill>
              </a:rPr>
              <a:t>escuchar</a:t>
            </a:r>
            <a:endParaRPr lang="en-GB" sz="2000" b="1" dirty="0">
              <a:solidFill>
                <a:schemeClr val="bg1"/>
              </a:solidFill>
            </a:endParaRPr>
          </a:p>
        </p:txBody>
      </p:sp>
      <p:pic>
        <p:nvPicPr>
          <p:cNvPr id="47" name="Picture 46" descr="Cartoon of boys standing next to each other&#10;&#10;Description automatically generated">
            <a:extLst>
              <a:ext uri="{FF2B5EF4-FFF2-40B4-BE49-F238E27FC236}">
                <a16:creationId xmlns:a16="http://schemas.microsoft.com/office/drawing/2014/main" id="{D26E3A98-0990-4786-BAA1-183B8C2111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1942" y="26352"/>
            <a:ext cx="2676689" cy="1505638"/>
          </a:xfrm>
          <a:prstGeom prst="rect">
            <a:avLst/>
          </a:prstGeom>
        </p:spPr>
      </p:pic>
      <p:pic>
        <p:nvPicPr>
          <p:cNvPr id="48" name="Picture 47" descr="Cartoon girls with arms crossed&#10;&#10;Description automatically generated">
            <a:extLst>
              <a:ext uri="{FF2B5EF4-FFF2-40B4-BE49-F238E27FC236}">
                <a16:creationId xmlns:a16="http://schemas.microsoft.com/office/drawing/2014/main" id="{9CEE67B5-B846-44CA-B835-01D1A6A1209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3820" y="32976"/>
            <a:ext cx="2676689" cy="1505638"/>
          </a:xfrm>
          <a:prstGeom prst="rect">
            <a:avLst/>
          </a:prstGeom>
        </p:spPr>
      </p:pic>
    </p:spTree>
    <p:extLst>
      <p:ext uri="{BB962C8B-B14F-4D97-AF65-F5344CB8AC3E}">
        <p14:creationId xmlns:p14="http://schemas.microsoft.com/office/powerpoint/2010/main" val="148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6"/>
                                        </p:tgtEl>
                                        <p:attrNameLst>
                                          <p:attrName>style.visibility</p:attrName>
                                        </p:attrNameLst>
                                      </p:cBhvr>
                                      <p:to>
                                        <p:strVal val="visible"/>
                                      </p:to>
                                    </p:set>
                                    <p:animEffect transition="in" filter="fade">
                                      <p:cBhvr>
                                        <p:cTn id="31" dur="500"/>
                                        <p:tgtEl>
                                          <p:spTgt spid="1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fade">
                                      <p:cBhvr>
                                        <p:cTn id="36" dur="500"/>
                                        <p:tgtEl>
                                          <p:spTgt spid="1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8"/>
                                        </p:tgtEl>
                                        <p:attrNameLst>
                                          <p:attrName>style.visibility</p:attrName>
                                        </p:attrNameLst>
                                      </p:cBhvr>
                                      <p:to>
                                        <p:strVal val="visible"/>
                                      </p:to>
                                    </p:set>
                                    <p:animEffect transition="in" filter="fade">
                                      <p:cBhvr>
                                        <p:cTn id="41" dur="500"/>
                                        <p:tgtEl>
                                          <p:spTgt spid="1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9"/>
                                        </p:tgtEl>
                                        <p:attrNameLst>
                                          <p:attrName>style.visibility</p:attrName>
                                        </p:attrNameLst>
                                      </p:cBhvr>
                                      <p:to>
                                        <p:strVal val="visible"/>
                                      </p:to>
                                    </p:set>
                                    <p:animEffect transition="in" filter="fade">
                                      <p:cBhvr>
                                        <p:cTn id="46" dur="500"/>
                                        <p:tgtEl>
                                          <p:spTgt spid="1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0"/>
                                        </p:tgtEl>
                                        <p:attrNameLst>
                                          <p:attrName>style.visibility</p:attrName>
                                        </p:attrNameLst>
                                      </p:cBhvr>
                                      <p:to>
                                        <p:strVal val="visible"/>
                                      </p:to>
                                    </p:set>
                                    <p:animEffect transition="in" filter="fade">
                                      <p:cBhvr>
                                        <p:cTn id="51" dur="500"/>
                                        <p:tgtEl>
                                          <p:spTgt spid="1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1"/>
                                        </p:tgtEl>
                                        <p:attrNameLst>
                                          <p:attrName>style.visibility</p:attrName>
                                        </p:attrNameLst>
                                      </p:cBhvr>
                                      <p:to>
                                        <p:strVal val="visible"/>
                                      </p:to>
                                    </p:set>
                                    <p:animEffect transition="in" filter="fade">
                                      <p:cBhvr>
                                        <p:cTn id="56"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8" grpId="0"/>
      <p:bldP spid="119" grpId="0"/>
      <p:bldP spid="120" grpId="0"/>
      <p:bldP spid="1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BFB7DE-49EC-47F9-A1B4-8684CBD40595}"/>
              </a:ext>
            </a:extLst>
          </p:cNvPr>
          <p:cNvSpPr>
            <a:spLocks noGrp="1"/>
          </p:cNvSpPr>
          <p:nvPr>
            <p:ph type="title"/>
          </p:nvPr>
        </p:nvSpPr>
        <p:spPr/>
        <p:txBody>
          <a:bodyPr>
            <a:normAutofit/>
          </a:bodyPr>
          <a:lstStyle/>
          <a:p>
            <a:r>
              <a:rPr lang="en-GB" sz="3600" b="1" dirty="0">
                <a:solidFill>
                  <a:schemeClr val="bg1"/>
                </a:solidFill>
                <a:latin typeface="Century Gothic" panose="020B0502020202020204" pitchFamily="34" charset="0"/>
              </a:rPr>
              <a:t>Yes/no questions</a:t>
            </a:r>
            <a:endParaRPr lang="en-US" sz="3600" dirty="0">
              <a:latin typeface="Century Gothic" panose="020B0502020202020204" pitchFamily="34" charset="0"/>
            </a:endParaRPr>
          </a:p>
        </p:txBody>
      </p:sp>
      <p:sp>
        <p:nvSpPr>
          <p:cNvPr id="10" name="TextBox 9">
            <a:extLst>
              <a:ext uri="{FF2B5EF4-FFF2-40B4-BE49-F238E27FC236}">
                <a16:creationId xmlns:a16="http://schemas.microsoft.com/office/drawing/2014/main" id="{474D1B5B-3C29-423A-8E6B-C17996AE0C0E}"/>
              </a:ext>
            </a:extLst>
          </p:cNvPr>
          <p:cNvSpPr txBox="1"/>
          <p:nvPr/>
        </p:nvSpPr>
        <p:spPr>
          <a:xfrm>
            <a:off x="396279" y="1335688"/>
            <a:ext cx="10741988" cy="1077218"/>
          </a:xfrm>
          <a:prstGeom prst="rect">
            <a:avLst/>
          </a:prstGeom>
          <a:noFill/>
        </p:spPr>
        <p:txBody>
          <a:bodyPr wrap="square" rtlCol="0">
            <a:spAutoFit/>
          </a:bodyPr>
          <a:lstStyle/>
          <a:p>
            <a:pPr>
              <a:defRPr/>
            </a:pPr>
            <a:r>
              <a:rPr lang="en-GB" sz="3200" dirty="0">
                <a:latin typeface="Century Gothic" panose="020B0502020202020204" pitchFamily="34" charset="0"/>
              </a:rPr>
              <a:t>In Spanish, change a statement into a question by raising your voice at the end:</a:t>
            </a:r>
          </a:p>
        </p:txBody>
      </p:sp>
      <p:grpSp>
        <p:nvGrpSpPr>
          <p:cNvPr id="11" name="Group 10">
            <a:extLst>
              <a:ext uri="{FF2B5EF4-FFF2-40B4-BE49-F238E27FC236}">
                <a16:creationId xmlns:a16="http://schemas.microsoft.com/office/drawing/2014/main" id="{5559FFF5-826F-4FD7-BF59-5D9DAA924D87}"/>
              </a:ext>
            </a:extLst>
          </p:cNvPr>
          <p:cNvGrpSpPr/>
          <p:nvPr/>
        </p:nvGrpSpPr>
        <p:grpSpPr>
          <a:xfrm>
            <a:off x="2750295" y="2610729"/>
            <a:ext cx="1148565" cy="1412584"/>
            <a:chOff x="1637448" y="1708967"/>
            <a:chExt cx="1253461" cy="1540520"/>
          </a:xfrm>
        </p:grpSpPr>
        <p:pic>
          <p:nvPicPr>
            <p:cNvPr id="12" name="Picture 2" descr="C:\Users\wdj\Google Drive\Primary\Y5 SoW\From Tracy\Pronouns\you.png">
              <a:extLst>
                <a:ext uri="{FF2B5EF4-FFF2-40B4-BE49-F238E27FC236}">
                  <a16:creationId xmlns:a16="http://schemas.microsoft.com/office/drawing/2014/main" id="{D72B0207-E7B3-47EE-BBD8-5A9B71E58D6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458"/>
            <a:stretch/>
          </p:blipFill>
          <p:spPr bwMode="auto">
            <a:xfrm>
              <a:off x="1637448" y="1841786"/>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wdj\Google Drive\Primary\Y5 SoW\From Tracy\Pronouns\he.png">
              <a:extLst>
                <a:ext uri="{FF2B5EF4-FFF2-40B4-BE49-F238E27FC236}">
                  <a16:creationId xmlns:a16="http://schemas.microsoft.com/office/drawing/2014/main" id="{FC2B1F95-9D79-41B2-87AE-BD33F08A6ED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709" r="38341"/>
            <a:stretch/>
          </p:blipFill>
          <p:spPr bwMode="auto">
            <a:xfrm>
              <a:off x="2309018" y="1708967"/>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3">
            <a:extLst>
              <a:ext uri="{FF2B5EF4-FFF2-40B4-BE49-F238E27FC236}">
                <a16:creationId xmlns:a16="http://schemas.microsoft.com/office/drawing/2014/main" id="{47B07AC0-142D-49E8-B1F4-3F8465E289AE}"/>
              </a:ext>
            </a:extLst>
          </p:cNvPr>
          <p:cNvSpPr txBox="1"/>
          <p:nvPr/>
        </p:nvSpPr>
        <p:spPr>
          <a:xfrm>
            <a:off x="136794" y="3029085"/>
            <a:ext cx="2425749" cy="584775"/>
          </a:xfrm>
          <a:prstGeom prst="rect">
            <a:avLst/>
          </a:prstGeom>
          <a:solidFill>
            <a:srgbClr val="335BB1"/>
          </a:solidFill>
          <a:ln w="28575">
            <a:solidFill>
              <a:srgbClr val="E25B00"/>
            </a:solidFill>
          </a:ln>
        </p:spPr>
        <p:txBody>
          <a:bodyPr wrap="square" rtlCol="0">
            <a:spAutoFit/>
          </a:bodyPr>
          <a:lstStyle/>
          <a:p>
            <a:pPr algn="ctr">
              <a:defRPr/>
            </a:pPr>
            <a:r>
              <a:rPr lang="en-GB" sz="3200" b="1" dirty="0">
                <a:solidFill>
                  <a:schemeClr val="bg1"/>
                </a:solidFill>
                <a:latin typeface="Century Gothic" panose="020B0502020202020204" pitchFamily="34" charset="0"/>
              </a:rPr>
              <a:t>Statement</a:t>
            </a:r>
          </a:p>
        </p:txBody>
      </p:sp>
      <p:sp>
        <p:nvSpPr>
          <p:cNvPr id="15" name="TextBox 14">
            <a:extLst>
              <a:ext uri="{FF2B5EF4-FFF2-40B4-BE49-F238E27FC236}">
                <a16:creationId xmlns:a16="http://schemas.microsoft.com/office/drawing/2014/main" id="{A4AF218E-2C4C-4D5E-B7D1-E5C060AE49E8}"/>
              </a:ext>
            </a:extLst>
          </p:cNvPr>
          <p:cNvSpPr txBox="1"/>
          <p:nvPr/>
        </p:nvSpPr>
        <p:spPr>
          <a:xfrm>
            <a:off x="5635722" y="3053439"/>
            <a:ext cx="2789134" cy="584775"/>
          </a:xfrm>
          <a:prstGeom prst="rect">
            <a:avLst/>
          </a:prstGeom>
          <a:noFill/>
        </p:spPr>
        <p:txBody>
          <a:bodyPr wrap="square" rtlCol="0">
            <a:spAutoFit/>
          </a:bodyPr>
          <a:lstStyle/>
          <a:p>
            <a:pPr algn="ctr">
              <a:defRPr/>
            </a:pPr>
            <a:r>
              <a:rPr lang="en-GB" sz="3200" dirty="0">
                <a:latin typeface="Century Gothic" panose="020B0502020202020204" pitchFamily="34" charset="0"/>
              </a:rPr>
              <a:t>Eres alegre.</a:t>
            </a:r>
          </a:p>
        </p:txBody>
      </p:sp>
      <p:pic>
        <p:nvPicPr>
          <p:cNvPr id="16" name="Picture 15">
            <a:extLst>
              <a:ext uri="{FF2B5EF4-FFF2-40B4-BE49-F238E27FC236}">
                <a16:creationId xmlns:a16="http://schemas.microsoft.com/office/drawing/2014/main" id="{D429F8FF-3EF9-4D06-9935-470F4CF1E8B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954320" y="2858814"/>
            <a:ext cx="1707649" cy="1220568"/>
          </a:xfrm>
          <a:prstGeom prst="rect">
            <a:avLst/>
          </a:prstGeom>
        </p:spPr>
      </p:pic>
      <p:sp>
        <p:nvSpPr>
          <p:cNvPr id="17" name="TextBox 16">
            <a:extLst>
              <a:ext uri="{FF2B5EF4-FFF2-40B4-BE49-F238E27FC236}">
                <a16:creationId xmlns:a16="http://schemas.microsoft.com/office/drawing/2014/main" id="{F8F442DB-A8B5-41A3-AFF8-38B0481C5789}"/>
              </a:ext>
            </a:extLst>
          </p:cNvPr>
          <p:cNvSpPr txBox="1"/>
          <p:nvPr/>
        </p:nvSpPr>
        <p:spPr>
          <a:xfrm>
            <a:off x="8285685" y="3025926"/>
            <a:ext cx="3906315" cy="584775"/>
          </a:xfrm>
          <a:prstGeom prst="rect">
            <a:avLst/>
          </a:prstGeom>
          <a:noFill/>
        </p:spPr>
        <p:txBody>
          <a:bodyPr wrap="square" rtlCol="0">
            <a:spAutoFit/>
          </a:bodyPr>
          <a:lstStyle/>
          <a:p>
            <a:pPr algn="ctr">
              <a:defRPr/>
            </a:pPr>
            <a:r>
              <a:rPr lang="en-GB" sz="3200" u="sng" dirty="0">
                <a:latin typeface="Century Gothic" panose="020B0502020202020204" pitchFamily="34" charset="0"/>
              </a:rPr>
              <a:t>You are </a:t>
            </a:r>
            <a:r>
              <a:rPr lang="en-GB" sz="3200" dirty="0">
                <a:latin typeface="Century Gothic" panose="020B0502020202020204" pitchFamily="34" charset="0"/>
              </a:rPr>
              <a:t>cheerful.</a:t>
            </a:r>
          </a:p>
        </p:txBody>
      </p:sp>
      <p:sp>
        <p:nvSpPr>
          <p:cNvPr id="18" name="TextBox 17">
            <a:extLst>
              <a:ext uri="{FF2B5EF4-FFF2-40B4-BE49-F238E27FC236}">
                <a16:creationId xmlns:a16="http://schemas.microsoft.com/office/drawing/2014/main" id="{2459F495-EA61-4FD7-88F8-8508164FC57A}"/>
              </a:ext>
            </a:extLst>
          </p:cNvPr>
          <p:cNvSpPr txBox="1"/>
          <p:nvPr/>
        </p:nvSpPr>
        <p:spPr>
          <a:xfrm>
            <a:off x="136794" y="4493286"/>
            <a:ext cx="2425749" cy="584775"/>
          </a:xfrm>
          <a:prstGeom prst="rect">
            <a:avLst/>
          </a:prstGeom>
          <a:solidFill>
            <a:srgbClr val="335BB1"/>
          </a:solidFill>
          <a:ln w="28575">
            <a:solidFill>
              <a:srgbClr val="E25B00"/>
            </a:solidFill>
          </a:ln>
        </p:spPr>
        <p:txBody>
          <a:bodyPr wrap="square" rtlCol="0">
            <a:spAutoFit/>
          </a:bodyPr>
          <a:lstStyle/>
          <a:p>
            <a:pPr algn="ctr">
              <a:defRPr/>
            </a:pPr>
            <a:r>
              <a:rPr lang="en-GB" sz="3200" b="1" dirty="0">
                <a:solidFill>
                  <a:schemeClr val="bg1"/>
                </a:solidFill>
                <a:latin typeface="Century Gothic" panose="020B0502020202020204" pitchFamily="34" charset="0"/>
              </a:rPr>
              <a:t>Question</a:t>
            </a:r>
          </a:p>
        </p:txBody>
      </p:sp>
      <p:grpSp>
        <p:nvGrpSpPr>
          <p:cNvPr id="19" name="Group 18">
            <a:extLst>
              <a:ext uri="{FF2B5EF4-FFF2-40B4-BE49-F238E27FC236}">
                <a16:creationId xmlns:a16="http://schemas.microsoft.com/office/drawing/2014/main" id="{459DF707-445B-473B-B9F6-BAFF07733E85}"/>
              </a:ext>
            </a:extLst>
          </p:cNvPr>
          <p:cNvGrpSpPr/>
          <p:nvPr/>
        </p:nvGrpSpPr>
        <p:grpSpPr>
          <a:xfrm>
            <a:off x="2750295" y="4023313"/>
            <a:ext cx="1148565" cy="1412584"/>
            <a:chOff x="1637448" y="1708967"/>
            <a:chExt cx="1253461" cy="1540520"/>
          </a:xfrm>
        </p:grpSpPr>
        <p:pic>
          <p:nvPicPr>
            <p:cNvPr id="20" name="Picture 2" descr="C:\Users\wdj\Google Drive\Primary\Y5 SoW\From Tracy\Pronouns\you.png">
              <a:extLst>
                <a:ext uri="{FF2B5EF4-FFF2-40B4-BE49-F238E27FC236}">
                  <a16:creationId xmlns:a16="http://schemas.microsoft.com/office/drawing/2014/main" id="{C3F050DC-ACB9-4C49-91CE-19DE8183FF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458"/>
            <a:stretch/>
          </p:blipFill>
          <p:spPr bwMode="auto">
            <a:xfrm>
              <a:off x="1637448" y="1841786"/>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Users\wdj\Google Drive\Primary\Y5 SoW\From Tracy\Pronouns\he.png">
              <a:extLst>
                <a:ext uri="{FF2B5EF4-FFF2-40B4-BE49-F238E27FC236}">
                  <a16:creationId xmlns:a16="http://schemas.microsoft.com/office/drawing/2014/main" id="{26834766-3834-4683-852E-CF8CD98F353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709" r="38341"/>
            <a:stretch/>
          </p:blipFill>
          <p:spPr bwMode="auto">
            <a:xfrm>
              <a:off x="2309018" y="1708967"/>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21">
            <a:extLst>
              <a:ext uri="{FF2B5EF4-FFF2-40B4-BE49-F238E27FC236}">
                <a16:creationId xmlns:a16="http://schemas.microsoft.com/office/drawing/2014/main" id="{37392E9D-BFC1-499C-84F5-66D42D96B021}"/>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871611" y="4249217"/>
            <a:ext cx="1707649" cy="1220568"/>
          </a:xfrm>
          <a:prstGeom prst="rect">
            <a:avLst/>
          </a:prstGeom>
        </p:spPr>
      </p:pic>
      <p:sp>
        <p:nvSpPr>
          <p:cNvPr id="23" name="TextBox 22">
            <a:extLst>
              <a:ext uri="{FF2B5EF4-FFF2-40B4-BE49-F238E27FC236}">
                <a16:creationId xmlns:a16="http://schemas.microsoft.com/office/drawing/2014/main" id="{7B12F49C-68FE-44B5-8270-F058E281E0DC}"/>
              </a:ext>
            </a:extLst>
          </p:cNvPr>
          <p:cNvSpPr txBox="1"/>
          <p:nvPr/>
        </p:nvSpPr>
        <p:spPr>
          <a:xfrm>
            <a:off x="5579260" y="4522092"/>
            <a:ext cx="2881568" cy="584775"/>
          </a:xfrm>
          <a:prstGeom prst="rect">
            <a:avLst/>
          </a:prstGeom>
          <a:noFill/>
        </p:spPr>
        <p:txBody>
          <a:bodyPr wrap="square" rtlCol="0">
            <a:spAutoFit/>
          </a:bodyPr>
          <a:lstStyle/>
          <a:p>
            <a:pPr algn="ctr">
              <a:defRPr/>
            </a:pPr>
            <a:r>
              <a:rPr lang="en-GB" sz="3200" b="1" dirty="0">
                <a:latin typeface="Century Gothic" panose="020B0502020202020204" pitchFamily="34" charset="0"/>
              </a:rPr>
              <a:t>¿</a:t>
            </a:r>
            <a:r>
              <a:rPr lang="en-GB" sz="3200" dirty="0">
                <a:latin typeface="Century Gothic" panose="020B0502020202020204" pitchFamily="34" charset="0"/>
              </a:rPr>
              <a:t>Eres alegre</a:t>
            </a:r>
            <a:r>
              <a:rPr lang="en-GB" sz="3200" b="1" dirty="0">
                <a:latin typeface="Century Gothic" panose="020B0502020202020204" pitchFamily="34" charset="0"/>
              </a:rPr>
              <a:t>?</a:t>
            </a:r>
          </a:p>
        </p:txBody>
      </p:sp>
      <p:sp>
        <p:nvSpPr>
          <p:cNvPr id="24" name="TextBox 23">
            <a:extLst>
              <a:ext uri="{FF2B5EF4-FFF2-40B4-BE49-F238E27FC236}">
                <a16:creationId xmlns:a16="http://schemas.microsoft.com/office/drawing/2014/main" id="{86A4A224-CA5D-4749-A4E8-2B41631BE90E}"/>
              </a:ext>
            </a:extLst>
          </p:cNvPr>
          <p:cNvSpPr txBox="1"/>
          <p:nvPr/>
        </p:nvSpPr>
        <p:spPr>
          <a:xfrm>
            <a:off x="8285685" y="4522092"/>
            <a:ext cx="3906315" cy="584775"/>
          </a:xfrm>
          <a:prstGeom prst="rect">
            <a:avLst/>
          </a:prstGeom>
          <a:noFill/>
        </p:spPr>
        <p:txBody>
          <a:bodyPr wrap="square" rtlCol="0">
            <a:spAutoFit/>
          </a:bodyPr>
          <a:lstStyle/>
          <a:p>
            <a:pPr algn="ctr">
              <a:defRPr/>
            </a:pPr>
            <a:r>
              <a:rPr lang="en-GB" sz="3200" u="sng" dirty="0">
                <a:latin typeface="Century Gothic" panose="020B0502020202020204" pitchFamily="34" charset="0"/>
              </a:rPr>
              <a:t>Are you</a:t>
            </a:r>
            <a:r>
              <a:rPr lang="en-GB" sz="3200" dirty="0">
                <a:latin typeface="Century Gothic" panose="020B0502020202020204" pitchFamily="34" charset="0"/>
              </a:rPr>
              <a:t> cheerful?</a:t>
            </a:r>
          </a:p>
        </p:txBody>
      </p:sp>
      <p:sp>
        <p:nvSpPr>
          <p:cNvPr id="25" name="Rounded Rectangular Callout 25">
            <a:extLst>
              <a:ext uri="{FF2B5EF4-FFF2-40B4-BE49-F238E27FC236}">
                <a16:creationId xmlns:a16="http://schemas.microsoft.com/office/drawing/2014/main" id="{1B3B619D-874F-448B-BF36-0731CE9558A7}"/>
              </a:ext>
            </a:extLst>
          </p:cNvPr>
          <p:cNvSpPr/>
          <p:nvPr/>
        </p:nvSpPr>
        <p:spPr>
          <a:xfrm>
            <a:off x="5141365" y="2346580"/>
            <a:ext cx="3283491" cy="1831279"/>
          </a:xfrm>
          <a:prstGeom prst="wedgeRoundRectCallout">
            <a:avLst>
              <a:gd name="adj1" fmla="val -28515"/>
              <a:gd name="adj2" fmla="val 75695"/>
              <a:gd name="adj3" fmla="val 16667"/>
            </a:avLst>
          </a:prstGeom>
          <a:solidFill>
            <a:schemeClr val="tx1"/>
          </a:solidFill>
          <a:ln w="381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Spanish uses two question marks – the one at the front is upside down!</a:t>
            </a:r>
          </a:p>
        </p:txBody>
      </p:sp>
    </p:spTree>
    <p:extLst>
      <p:ext uri="{BB962C8B-B14F-4D97-AF65-F5344CB8AC3E}">
        <p14:creationId xmlns:p14="http://schemas.microsoft.com/office/powerpoint/2010/main" val="263428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5" grpId="0"/>
      <p:bldP spid="17" grpId="0"/>
      <p:bldP spid="18" grpId="0" animBg="1"/>
      <p:bldP spid="23" grpId="0"/>
      <p:bldP spid="24" grpId="0"/>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¿Quién soy?</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453966" y="258166"/>
            <a:ext cx="2474178"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ounded Rectangular Callout 7">
            <a:extLst>
              <a:ext uri="{FF2B5EF4-FFF2-40B4-BE49-F238E27FC236}">
                <a16:creationId xmlns:a16="http://schemas.microsoft.com/office/drawing/2014/main" id="{66CC0D3B-5777-4A98-91D2-BF0029F7E8A0}"/>
              </a:ext>
            </a:extLst>
          </p:cNvPr>
          <p:cNvSpPr/>
          <p:nvPr/>
        </p:nvSpPr>
        <p:spPr>
          <a:xfrm>
            <a:off x="190120" y="2463242"/>
            <a:ext cx="5374640" cy="1281444"/>
          </a:xfrm>
          <a:prstGeom prst="wedgeRoundRectCallout">
            <a:avLst>
              <a:gd name="adj1" fmla="val 26502"/>
              <a:gd name="adj2" fmla="val 75477"/>
              <a:gd name="adj3" fmla="val 16667"/>
            </a:avLst>
          </a:prstGeom>
          <a:solidFill>
            <a:schemeClr val="tx1"/>
          </a:solidFill>
          <a:ln w="12700" cap="flat" cmpd="sng" algn="ctr">
            <a:solidFill>
              <a:srgbClr val="AE1518"/>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8" name="Rectangle 7">
            <a:extLst>
              <a:ext uri="{FF2B5EF4-FFF2-40B4-BE49-F238E27FC236}">
                <a16:creationId xmlns:a16="http://schemas.microsoft.com/office/drawing/2014/main" id="{EE7A2CFA-E9C3-42DB-BE8F-AE73B7CFF2E6}"/>
              </a:ext>
            </a:extLst>
          </p:cNvPr>
          <p:cNvSpPr/>
          <p:nvPr/>
        </p:nvSpPr>
        <p:spPr>
          <a:xfrm>
            <a:off x="1619090" y="1543889"/>
            <a:ext cx="3246403"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Partner A</a:t>
            </a:r>
          </a:p>
        </p:txBody>
      </p:sp>
      <p:sp>
        <p:nvSpPr>
          <p:cNvPr id="9" name="Title 3">
            <a:extLst>
              <a:ext uri="{FF2B5EF4-FFF2-40B4-BE49-F238E27FC236}">
                <a16:creationId xmlns:a16="http://schemas.microsoft.com/office/drawing/2014/main" id="{1B48A946-1F6F-4CA9-AB14-3628A65E70DA}"/>
              </a:ext>
            </a:extLst>
          </p:cNvPr>
          <p:cNvSpPr txBox="1">
            <a:spLocks/>
          </p:cNvSpPr>
          <p:nvPr/>
        </p:nvSpPr>
        <p:spPr>
          <a:xfrm>
            <a:off x="609600" y="2750039"/>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Soy (+ adjective)</a:t>
            </a:r>
          </a:p>
        </p:txBody>
      </p:sp>
      <p:sp>
        <p:nvSpPr>
          <p:cNvPr id="10" name="Rectangle 9">
            <a:extLst>
              <a:ext uri="{FF2B5EF4-FFF2-40B4-BE49-F238E27FC236}">
                <a16:creationId xmlns:a16="http://schemas.microsoft.com/office/drawing/2014/main" id="{E327D99E-4846-401C-8C8D-FB853A4631C8}"/>
              </a:ext>
            </a:extLst>
          </p:cNvPr>
          <p:cNvSpPr/>
          <p:nvPr/>
        </p:nvSpPr>
        <p:spPr>
          <a:xfrm>
            <a:off x="7528247" y="1539911"/>
            <a:ext cx="3135795"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Partner B</a:t>
            </a:r>
          </a:p>
        </p:txBody>
      </p:sp>
      <p:sp>
        <p:nvSpPr>
          <p:cNvPr id="11" name="Rounded Rectangular Callout 15">
            <a:extLst>
              <a:ext uri="{FF2B5EF4-FFF2-40B4-BE49-F238E27FC236}">
                <a16:creationId xmlns:a16="http://schemas.microsoft.com/office/drawing/2014/main" id="{7B9CB7DF-343F-4BE9-A1BB-E08CBA93FD07}"/>
              </a:ext>
            </a:extLst>
          </p:cNvPr>
          <p:cNvSpPr/>
          <p:nvPr/>
        </p:nvSpPr>
        <p:spPr>
          <a:xfrm>
            <a:off x="6717576" y="2463242"/>
            <a:ext cx="4757138" cy="1281444"/>
          </a:xfrm>
          <a:prstGeom prst="wedgeRoundRectCallout">
            <a:avLst>
              <a:gd name="adj1" fmla="val -34690"/>
              <a:gd name="adj2" fmla="val 80947"/>
              <a:gd name="adj3" fmla="val 16667"/>
            </a:avLst>
          </a:prstGeom>
          <a:solidFill>
            <a:schemeClr val="tx1"/>
          </a:solidFill>
          <a:ln w="12700" cap="flat" cmpd="sng" algn="ctr">
            <a:solidFill>
              <a:srgbClr val="AE1518"/>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 name="Title 3">
            <a:extLst>
              <a:ext uri="{FF2B5EF4-FFF2-40B4-BE49-F238E27FC236}">
                <a16:creationId xmlns:a16="http://schemas.microsoft.com/office/drawing/2014/main" id="{FBC06E41-2936-4C64-9440-2BC82433E8AB}"/>
              </a:ext>
            </a:extLst>
          </p:cNvPr>
          <p:cNvSpPr txBox="1">
            <a:spLocks/>
          </p:cNvSpPr>
          <p:nvPr/>
        </p:nvSpPr>
        <p:spPr>
          <a:xfrm>
            <a:off x="6896137" y="2750039"/>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¿Eres (+ name)?</a:t>
            </a:r>
          </a:p>
        </p:txBody>
      </p:sp>
      <p:sp>
        <p:nvSpPr>
          <p:cNvPr id="13" name="Rounded Rectangular Callout 17">
            <a:extLst>
              <a:ext uri="{FF2B5EF4-FFF2-40B4-BE49-F238E27FC236}">
                <a16:creationId xmlns:a16="http://schemas.microsoft.com/office/drawing/2014/main" id="{41C9FC34-E1A0-4BD8-AAB9-C169590DDCCC}"/>
              </a:ext>
            </a:extLst>
          </p:cNvPr>
          <p:cNvSpPr/>
          <p:nvPr/>
        </p:nvSpPr>
        <p:spPr>
          <a:xfrm>
            <a:off x="1979149" y="4279618"/>
            <a:ext cx="3535680" cy="1021161"/>
          </a:xfrm>
          <a:prstGeom prst="wedgeRoundRectCallout">
            <a:avLst>
              <a:gd name="adj1" fmla="val 32113"/>
              <a:gd name="adj2" fmla="val 77065"/>
              <a:gd name="adj3" fmla="val 16667"/>
            </a:avLst>
          </a:prstGeom>
          <a:solidFill>
            <a:schemeClr val="tx1"/>
          </a:solidFill>
          <a:ln w="12700" cap="flat" cmpd="sng" algn="ctr">
            <a:solidFill>
              <a:srgbClr val="AE1518"/>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 name="Title 3">
            <a:extLst>
              <a:ext uri="{FF2B5EF4-FFF2-40B4-BE49-F238E27FC236}">
                <a16:creationId xmlns:a16="http://schemas.microsoft.com/office/drawing/2014/main" id="{E5F300B2-A0C6-45AC-8031-262660F04EC3}"/>
              </a:ext>
            </a:extLst>
          </p:cNvPr>
          <p:cNvSpPr txBox="1">
            <a:spLocks/>
          </p:cNvSpPr>
          <p:nvPr/>
        </p:nvSpPr>
        <p:spPr>
          <a:xfrm>
            <a:off x="2866795" y="4436275"/>
            <a:ext cx="289277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Sí</a:t>
            </a: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No</a:t>
            </a:r>
          </a:p>
        </p:txBody>
      </p:sp>
    </p:spTree>
    <p:extLst>
      <p:ext uri="{BB962C8B-B14F-4D97-AF65-F5344CB8AC3E}">
        <p14:creationId xmlns:p14="http://schemas.microsoft.com/office/powerpoint/2010/main" val="36150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p:bldP spid="11"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55">
            <a:extLst>
              <a:ext uri="{FF2B5EF4-FFF2-40B4-BE49-F238E27FC236}">
                <a16:creationId xmlns:a16="http://schemas.microsoft.com/office/drawing/2014/main" id="{D9F8E10E-3871-4F09-9CE6-ADD9C609B7E5}"/>
              </a:ext>
            </a:extLst>
          </p:cNvPr>
          <p:cNvSpPr>
            <a:spLocks noGrp="1"/>
          </p:cNvSpPr>
          <p:nvPr>
            <p:ph type="title"/>
          </p:nvPr>
        </p:nvSpPr>
        <p:spPr>
          <a:xfrm>
            <a:off x="213237" y="210199"/>
            <a:ext cx="10515600" cy="1325563"/>
          </a:xfrm>
        </p:spPr>
        <p:txBody>
          <a:bodyPr/>
          <a:lstStyle/>
          <a:p>
            <a:r>
              <a:rPr lang="en-US" sz="3000" b="1" kern="1200" dirty="0">
                <a:ln w="22225" cap="flat" cmpd="sng" algn="ctr">
                  <a:solidFill>
                    <a:srgbClr val="ED7D31"/>
                  </a:solidFill>
                  <a:prstDash val="solid"/>
                  <a:round/>
                </a:ln>
                <a:solidFill>
                  <a:srgbClr val="F8CBAD"/>
                </a:solidFill>
                <a:effectLst/>
                <a:latin typeface="Century Gothic" panose="020B0502020202020204" pitchFamily="34" charset="0"/>
                <a:ea typeface="+mn-ea"/>
                <a:cs typeface="+mn-cs"/>
              </a:rPr>
              <a:t>Paco</a:t>
            </a:r>
            <a:endParaRPr lang="en-GB" dirty="0"/>
          </a:p>
        </p:txBody>
      </p:sp>
      <p:pic>
        <p:nvPicPr>
          <p:cNvPr id="8" name="Picture 7">
            <a:extLst>
              <a:ext uri="{FF2B5EF4-FFF2-40B4-BE49-F238E27FC236}">
                <a16:creationId xmlns:a16="http://schemas.microsoft.com/office/drawing/2014/main" id="{AD99BD74-9478-4555-8184-AF5D8361A9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8238" y="3637755"/>
            <a:ext cx="1141751" cy="1161302"/>
          </a:xfrm>
          <a:prstGeom prst="rect">
            <a:avLst/>
          </a:prstGeom>
        </p:spPr>
      </p:pic>
      <p:pic>
        <p:nvPicPr>
          <p:cNvPr id="9" name="Picture 8">
            <a:extLst>
              <a:ext uri="{FF2B5EF4-FFF2-40B4-BE49-F238E27FC236}">
                <a16:creationId xmlns:a16="http://schemas.microsoft.com/office/drawing/2014/main" id="{32C061BB-C8EB-4E14-9F82-818870F078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7561" y="292787"/>
            <a:ext cx="1013644" cy="1140350"/>
          </a:xfrm>
          <a:prstGeom prst="rect">
            <a:avLst/>
          </a:prstGeom>
        </p:spPr>
      </p:pic>
      <p:sp>
        <p:nvSpPr>
          <p:cNvPr id="10" name="Rectangle 9">
            <a:extLst>
              <a:ext uri="{FF2B5EF4-FFF2-40B4-BE49-F238E27FC236}">
                <a16:creationId xmlns:a16="http://schemas.microsoft.com/office/drawing/2014/main" id="{667C210B-6698-43BE-96BE-04648A6CDAE6}"/>
              </a:ext>
            </a:extLst>
          </p:cNvPr>
          <p:cNvSpPr/>
          <p:nvPr/>
        </p:nvSpPr>
        <p:spPr>
          <a:xfrm>
            <a:off x="3114524" y="3847683"/>
            <a:ext cx="1370888" cy="507831"/>
          </a:xfrm>
          <a:prstGeom prst="rect">
            <a:avLst/>
          </a:prstGeom>
          <a:noFill/>
        </p:spPr>
        <p:txBody>
          <a:bodyPr wrap="none" lIns="91440" tIns="45720" rIns="91440" bIns="45720">
            <a:spAutoFit/>
          </a:bodyPr>
          <a:lstStyle/>
          <a:p>
            <a:pPr>
              <a:lnSpc>
                <a:spcPct val="90000"/>
              </a:lnSpc>
              <a:buSzPts val="4400"/>
            </a:pPr>
            <a:r>
              <a:rPr lang="en-US" sz="3000" b="1" dirty="0">
                <a:ln w="22225" cap="flat" cmpd="sng" algn="ctr">
                  <a:solidFill>
                    <a:srgbClr val="ED7D31"/>
                  </a:solidFill>
                  <a:prstDash val="solid"/>
                  <a:round/>
                </a:ln>
                <a:solidFill>
                  <a:srgbClr val="F8CBAD"/>
                </a:solidFill>
                <a:latin typeface="Century Gothic" panose="020B0502020202020204" pitchFamily="34" charset="0"/>
              </a:rPr>
              <a:t>Carlos</a:t>
            </a:r>
          </a:p>
        </p:txBody>
      </p:sp>
      <p:sp>
        <p:nvSpPr>
          <p:cNvPr id="11" name="Rectangle 10">
            <a:extLst>
              <a:ext uri="{FF2B5EF4-FFF2-40B4-BE49-F238E27FC236}">
                <a16:creationId xmlns:a16="http://schemas.microsoft.com/office/drawing/2014/main" id="{9BBC4CD7-5D86-4D0E-A9FD-B85D23F994E5}"/>
              </a:ext>
            </a:extLst>
          </p:cNvPr>
          <p:cNvSpPr/>
          <p:nvPr/>
        </p:nvSpPr>
        <p:spPr>
          <a:xfrm>
            <a:off x="135787" y="3831121"/>
            <a:ext cx="1083951" cy="507831"/>
          </a:xfrm>
          <a:prstGeom prst="rect">
            <a:avLst/>
          </a:prstGeom>
          <a:noFill/>
        </p:spPr>
        <p:txBody>
          <a:bodyPr wrap="none" lIns="91440" tIns="45720" rIns="91440" bIns="45720">
            <a:spAutoFit/>
          </a:bodyPr>
          <a:lstStyle/>
          <a:p>
            <a:pPr>
              <a:lnSpc>
                <a:spcPct val="90000"/>
              </a:lnSpc>
              <a:buSzPts val="4400"/>
            </a:pPr>
            <a:r>
              <a:rPr lang="en-US" sz="3000" b="1" dirty="0">
                <a:ln w="22225" cap="flat" cmpd="sng" algn="ctr">
                  <a:solidFill>
                    <a:srgbClr val="ED7D31"/>
                  </a:solidFill>
                  <a:prstDash val="solid"/>
                  <a:round/>
                </a:ln>
                <a:solidFill>
                  <a:srgbClr val="F8CBAD"/>
                </a:solidFill>
                <a:latin typeface="Century Gothic" panose="020B0502020202020204" pitchFamily="34" charset="0"/>
              </a:rPr>
              <a:t>Juan</a:t>
            </a:r>
          </a:p>
        </p:txBody>
      </p:sp>
      <p:sp>
        <p:nvSpPr>
          <p:cNvPr id="13" name="Rectangle 12">
            <a:extLst>
              <a:ext uri="{FF2B5EF4-FFF2-40B4-BE49-F238E27FC236}">
                <a16:creationId xmlns:a16="http://schemas.microsoft.com/office/drawing/2014/main" id="{33468573-6ABF-4E0B-BD05-64BE6039E771}"/>
              </a:ext>
            </a:extLst>
          </p:cNvPr>
          <p:cNvSpPr/>
          <p:nvPr/>
        </p:nvSpPr>
        <p:spPr>
          <a:xfrm>
            <a:off x="3348761" y="643318"/>
            <a:ext cx="1208985" cy="507831"/>
          </a:xfrm>
          <a:prstGeom prst="rect">
            <a:avLst/>
          </a:prstGeom>
          <a:noFill/>
        </p:spPr>
        <p:txBody>
          <a:bodyPr wrap="none" lIns="91440" tIns="45720" rIns="91440" bIns="45720">
            <a:spAutoFit/>
          </a:bodyPr>
          <a:lstStyle/>
          <a:p>
            <a:pPr>
              <a:lnSpc>
                <a:spcPct val="90000"/>
              </a:lnSpc>
              <a:buSzPts val="4400"/>
            </a:pPr>
            <a:r>
              <a:rPr lang="en-US" sz="3000" b="1" dirty="0">
                <a:ln w="22225" cap="flat" cmpd="sng" algn="ctr">
                  <a:solidFill>
                    <a:srgbClr val="ED7D31"/>
                  </a:solidFill>
                  <a:prstDash val="solid"/>
                  <a:round/>
                </a:ln>
                <a:solidFill>
                  <a:srgbClr val="F8CBAD"/>
                </a:solidFill>
                <a:latin typeface="Century Gothic" panose="020B0502020202020204" pitchFamily="34" charset="0"/>
              </a:rPr>
              <a:t>Elena</a:t>
            </a:r>
          </a:p>
        </p:txBody>
      </p:sp>
      <p:sp>
        <p:nvSpPr>
          <p:cNvPr id="14" name="Rectangle 13">
            <a:extLst>
              <a:ext uri="{FF2B5EF4-FFF2-40B4-BE49-F238E27FC236}">
                <a16:creationId xmlns:a16="http://schemas.microsoft.com/office/drawing/2014/main" id="{727F08E8-7100-4426-8275-5A09816A02A4}"/>
              </a:ext>
            </a:extLst>
          </p:cNvPr>
          <p:cNvSpPr/>
          <p:nvPr/>
        </p:nvSpPr>
        <p:spPr>
          <a:xfrm>
            <a:off x="156655" y="2120365"/>
            <a:ext cx="1140056" cy="507831"/>
          </a:xfrm>
          <a:prstGeom prst="rect">
            <a:avLst/>
          </a:prstGeom>
          <a:noFill/>
        </p:spPr>
        <p:txBody>
          <a:bodyPr wrap="none" lIns="91440" tIns="45720" rIns="91440" bIns="45720">
            <a:spAutoFit/>
          </a:bodyPr>
          <a:lstStyle/>
          <a:p>
            <a:pPr>
              <a:lnSpc>
                <a:spcPct val="90000"/>
              </a:lnSpc>
              <a:buSzPts val="4400"/>
            </a:pPr>
            <a:r>
              <a:rPr lang="en-US" sz="3000" b="1" dirty="0">
                <a:ln w="22225" cap="flat" cmpd="sng" algn="ctr">
                  <a:solidFill>
                    <a:srgbClr val="ED7D31"/>
                  </a:solidFill>
                  <a:prstDash val="solid"/>
                  <a:round/>
                </a:ln>
                <a:solidFill>
                  <a:srgbClr val="F8CBAD"/>
                </a:solidFill>
                <a:latin typeface="Century Gothic" panose="020B0502020202020204" pitchFamily="34" charset="0"/>
              </a:rPr>
              <a:t>Irene</a:t>
            </a:r>
          </a:p>
        </p:txBody>
      </p:sp>
      <p:sp>
        <p:nvSpPr>
          <p:cNvPr id="15" name="Rectangle 14">
            <a:extLst>
              <a:ext uri="{FF2B5EF4-FFF2-40B4-BE49-F238E27FC236}">
                <a16:creationId xmlns:a16="http://schemas.microsoft.com/office/drawing/2014/main" id="{57E68F4C-D0CC-40F7-A4ED-B35CF6A442F2}"/>
              </a:ext>
            </a:extLst>
          </p:cNvPr>
          <p:cNvSpPr/>
          <p:nvPr/>
        </p:nvSpPr>
        <p:spPr>
          <a:xfrm>
            <a:off x="3114524" y="2151411"/>
            <a:ext cx="1268296" cy="507831"/>
          </a:xfrm>
          <a:prstGeom prst="rect">
            <a:avLst/>
          </a:prstGeom>
          <a:noFill/>
        </p:spPr>
        <p:txBody>
          <a:bodyPr wrap="none" lIns="91440" tIns="45720" rIns="91440" bIns="45720">
            <a:spAutoFit/>
          </a:bodyPr>
          <a:lstStyle/>
          <a:p>
            <a:pPr>
              <a:lnSpc>
                <a:spcPct val="90000"/>
              </a:lnSpc>
              <a:buSzPts val="4400"/>
            </a:pPr>
            <a:r>
              <a:rPr lang="en-US" sz="3000" b="1" dirty="0">
                <a:ln w="22225" cap="flat" cmpd="sng" algn="ctr">
                  <a:solidFill>
                    <a:srgbClr val="ED7D31"/>
                  </a:solidFill>
                  <a:prstDash val="solid"/>
                  <a:round/>
                </a:ln>
                <a:solidFill>
                  <a:srgbClr val="F8CBAD"/>
                </a:solidFill>
                <a:latin typeface="Century Gothic" panose="020B0502020202020204" pitchFamily="34" charset="0"/>
              </a:rPr>
              <a:t>David</a:t>
            </a:r>
          </a:p>
        </p:txBody>
      </p:sp>
      <p:sp>
        <p:nvSpPr>
          <p:cNvPr id="16" name="Rectangle 15">
            <a:extLst>
              <a:ext uri="{FF2B5EF4-FFF2-40B4-BE49-F238E27FC236}">
                <a16:creationId xmlns:a16="http://schemas.microsoft.com/office/drawing/2014/main" id="{4A318508-D8FD-4BAE-A507-CB9319615B8E}"/>
              </a:ext>
            </a:extLst>
          </p:cNvPr>
          <p:cNvSpPr/>
          <p:nvPr/>
        </p:nvSpPr>
        <p:spPr>
          <a:xfrm>
            <a:off x="6157971" y="637824"/>
            <a:ext cx="1366679" cy="507831"/>
          </a:xfrm>
          <a:prstGeom prst="rect">
            <a:avLst/>
          </a:prstGeom>
          <a:noFill/>
        </p:spPr>
        <p:txBody>
          <a:bodyPr wrap="square" lIns="91440" tIns="45720" rIns="91440" bIns="45720">
            <a:spAutoFit/>
          </a:bodyPr>
          <a:lstStyle/>
          <a:p>
            <a:pPr>
              <a:lnSpc>
                <a:spcPct val="90000"/>
              </a:lnSpc>
              <a:buSzPts val="4400"/>
            </a:pPr>
            <a:r>
              <a:rPr lang="en-US" sz="3000" b="1" dirty="0">
                <a:ln w="22225" cap="flat" cmpd="sng" algn="ctr">
                  <a:solidFill>
                    <a:srgbClr val="ED7D31"/>
                  </a:solidFill>
                  <a:prstDash val="solid"/>
                  <a:round/>
                </a:ln>
                <a:solidFill>
                  <a:srgbClr val="F8CBAD"/>
                </a:solidFill>
                <a:latin typeface="Century Gothic" panose="020B0502020202020204" pitchFamily="34" charset="0"/>
              </a:rPr>
              <a:t>Clara</a:t>
            </a:r>
          </a:p>
        </p:txBody>
      </p:sp>
      <p:sp>
        <p:nvSpPr>
          <p:cNvPr id="17" name="Rectangle 16">
            <a:extLst>
              <a:ext uri="{FF2B5EF4-FFF2-40B4-BE49-F238E27FC236}">
                <a16:creationId xmlns:a16="http://schemas.microsoft.com/office/drawing/2014/main" id="{1CE09790-6F49-4816-9FE1-69FBA9EC9BCC}"/>
              </a:ext>
            </a:extLst>
          </p:cNvPr>
          <p:cNvSpPr/>
          <p:nvPr/>
        </p:nvSpPr>
        <p:spPr>
          <a:xfrm>
            <a:off x="9325084" y="639139"/>
            <a:ext cx="1245854" cy="507831"/>
          </a:xfrm>
          <a:prstGeom prst="rect">
            <a:avLst/>
          </a:prstGeom>
          <a:noFill/>
        </p:spPr>
        <p:txBody>
          <a:bodyPr wrap="none" lIns="91440" tIns="45720" rIns="91440" bIns="45720">
            <a:spAutoFit/>
          </a:bodyPr>
          <a:lstStyle/>
          <a:p>
            <a:pPr>
              <a:lnSpc>
                <a:spcPct val="90000"/>
              </a:lnSpc>
              <a:buSzPts val="4400"/>
            </a:pPr>
            <a:r>
              <a:rPr lang="en-US" sz="3000" b="1" dirty="0">
                <a:ln w="22225" cap="flat" cmpd="sng" algn="ctr">
                  <a:solidFill>
                    <a:srgbClr val="ED7D31"/>
                  </a:solidFill>
                  <a:prstDash val="solid"/>
                  <a:round/>
                </a:ln>
                <a:solidFill>
                  <a:srgbClr val="F8CBAD"/>
                </a:solidFill>
                <a:latin typeface="Century Gothic" panose="020B0502020202020204" pitchFamily="34" charset="0"/>
              </a:rPr>
              <a:t>Pablo</a:t>
            </a:r>
          </a:p>
        </p:txBody>
      </p:sp>
      <p:sp>
        <p:nvSpPr>
          <p:cNvPr id="18" name="Rectangle 17">
            <a:extLst>
              <a:ext uri="{FF2B5EF4-FFF2-40B4-BE49-F238E27FC236}">
                <a16:creationId xmlns:a16="http://schemas.microsoft.com/office/drawing/2014/main" id="{B17525E3-559A-4EAC-969B-3DD7E0FC1414}"/>
              </a:ext>
            </a:extLst>
          </p:cNvPr>
          <p:cNvSpPr/>
          <p:nvPr/>
        </p:nvSpPr>
        <p:spPr>
          <a:xfrm>
            <a:off x="3061429" y="5329733"/>
            <a:ext cx="2550725" cy="507831"/>
          </a:xfrm>
          <a:prstGeom prst="rect">
            <a:avLst/>
          </a:prstGeom>
          <a:noFill/>
        </p:spPr>
        <p:txBody>
          <a:bodyPr wrap="square" lIns="91440" tIns="45720" rIns="91440" bIns="45720">
            <a:spAutoFit/>
          </a:bodyPr>
          <a:lstStyle/>
          <a:p>
            <a:pPr>
              <a:lnSpc>
                <a:spcPct val="90000"/>
              </a:lnSpc>
              <a:buSzPts val="4400"/>
            </a:pPr>
            <a:r>
              <a:rPr lang="en-US" sz="3000" b="1" dirty="0">
                <a:ln w="22225" cap="flat" cmpd="sng" algn="ctr">
                  <a:solidFill>
                    <a:srgbClr val="ED7D31"/>
                  </a:solidFill>
                  <a:prstDash val="solid"/>
                  <a:round/>
                </a:ln>
                <a:solidFill>
                  <a:srgbClr val="F8CBAD"/>
                </a:solidFill>
                <a:latin typeface="Century Gothic" panose="020B0502020202020204" pitchFamily="34" charset="0"/>
              </a:rPr>
              <a:t>Alma</a:t>
            </a:r>
          </a:p>
        </p:txBody>
      </p:sp>
      <p:sp>
        <p:nvSpPr>
          <p:cNvPr id="19" name="Rectangle 18">
            <a:extLst>
              <a:ext uri="{FF2B5EF4-FFF2-40B4-BE49-F238E27FC236}">
                <a16:creationId xmlns:a16="http://schemas.microsoft.com/office/drawing/2014/main" id="{DF0D6E64-FDDB-4A8E-9D08-46E99BAB2A51}"/>
              </a:ext>
            </a:extLst>
          </p:cNvPr>
          <p:cNvSpPr/>
          <p:nvPr/>
        </p:nvSpPr>
        <p:spPr>
          <a:xfrm>
            <a:off x="5937573" y="3906010"/>
            <a:ext cx="1708167" cy="507831"/>
          </a:xfrm>
          <a:prstGeom prst="rect">
            <a:avLst/>
          </a:prstGeom>
          <a:noFill/>
        </p:spPr>
        <p:txBody>
          <a:bodyPr wrap="square" lIns="91440" tIns="45720" rIns="91440" bIns="45720">
            <a:spAutoFit/>
          </a:bodyPr>
          <a:lstStyle/>
          <a:p>
            <a:pPr>
              <a:lnSpc>
                <a:spcPct val="90000"/>
              </a:lnSpc>
              <a:buSzPts val="4400"/>
            </a:pPr>
            <a:r>
              <a:rPr lang="en-US" sz="3000" b="1" dirty="0">
                <a:ln w="22225" cap="flat" cmpd="sng" algn="ctr">
                  <a:solidFill>
                    <a:srgbClr val="ED7D31"/>
                  </a:solidFill>
                  <a:prstDash val="solid"/>
                  <a:round/>
                </a:ln>
                <a:solidFill>
                  <a:srgbClr val="F8CBAD"/>
                </a:solidFill>
                <a:latin typeface="Century Gothic" panose="020B0502020202020204" pitchFamily="34" charset="0"/>
              </a:rPr>
              <a:t>Arturo</a:t>
            </a:r>
          </a:p>
        </p:txBody>
      </p:sp>
      <p:sp>
        <p:nvSpPr>
          <p:cNvPr id="20" name="Rectangle 19">
            <a:extLst>
              <a:ext uri="{FF2B5EF4-FFF2-40B4-BE49-F238E27FC236}">
                <a16:creationId xmlns:a16="http://schemas.microsoft.com/office/drawing/2014/main" id="{DA7C4EC1-E718-47A2-B8E0-33E32CE7F19F}"/>
              </a:ext>
            </a:extLst>
          </p:cNvPr>
          <p:cNvSpPr/>
          <p:nvPr/>
        </p:nvSpPr>
        <p:spPr>
          <a:xfrm>
            <a:off x="6189909" y="2279838"/>
            <a:ext cx="1215397" cy="507831"/>
          </a:xfrm>
          <a:prstGeom prst="rect">
            <a:avLst/>
          </a:prstGeom>
          <a:noFill/>
        </p:spPr>
        <p:txBody>
          <a:bodyPr wrap="square" lIns="91440" tIns="45720" rIns="91440" bIns="45720">
            <a:spAutoFit/>
          </a:bodyPr>
          <a:lstStyle/>
          <a:p>
            <a:pPr>
              <a:lnSpc>
                <a:spcPct val="90000"/>
              </a:lnSpc>
              <a:buSzPts val="4400"/>
            </a:pPr>
            <a:r>
              <a:rPr lang="en-US" sz="3000" b="1" dirty="0" err="1">
                <a:ln w="22225" cap="flat" cmpd="sng" algn="ctr">
                  <a:solidFill>
                    <a:srgbClr val="ED7D31"/>
                  </a:solidFill>
                  <a:prstDash val="solid"/>
                  <a:round/>
                </a:ln>
                <a:solidFill>
                  <a:srgbClr val="F8CBAD"/>
                </a:solidFill>
                <a:latin typeface="Century Gothic" panose="020B0502020202020204" pitchFamily="34" charset="0"/>
              </a:rPr>
              <a:t>Rafa</a:t>
            </a:r>
            <a:endParaRPr lang="en-US" sz="3000" b="1" dirty="0">
              <a:ln w="22225" cap="flat" cmpd="sng" algn="ctr">
                <a:solidFill>
                  <a:srgbClr val="ED7D31"/>
                </a:solidFill>
                <a:prstDash val="solid"/>
                <a:round/>
              </a:ln>
              <a:solidFill>
                <a:srgbClr val="F8CBAD"/>
              </a:solidFill>
              <a:latin typeface="Century Gothic" panose="020B0502020202020204" pitchFamily="34" charset="0"/>
            </a:endParaRPr>
          </a:p>
        </p:txBody>
      </p:sp>
      <p:sp>
        <p:nvSpPr>
          <p:cNvPr id="21" name="Rectangle 20">
            <a:extLst>
              <a:ext uri="{FF2B5EF4-FFF2-40B4-BE49-F238E27FC236}">
                <a16:creationId xmlns:a16="http://schemas.microsoft.com/office/drawing/2014/main" id="{62CF14A4-4186-4775-99A2-A97827D857B1}"/>
              </a:ext>
            </a:extLst>
          </p:cNvPr>
          <p:cNvSpPr/>
          <p:nvPr/>
        </p:nvSpPr>
        <p:spPr>
          <a:xfrm>
            <a:off x="6193180" y="5345958"/>
            <a:ext cx="984565" cy="507831"/>
          </a:xfrm>
          <a:prstGeom prst="rect">
            <a:avLst/>
          </a:prstGeom>
          <a:noFill/>
        </p:spPr>
        <p:txBody>
          <a:bodyPr wrap="none" lIns="91440" tIns="45720" rIns="91440" bIns="45720">
            <a:spAutoFit/>
          </a:bodyPr>
          <a:lstStyle/>
          <a:p>
            <a:pPr>
              <a:lnSpc>
                <a:spcPct val="90000"/>
              </a:lnSpc>
              <a:buSzPts val="4400"/>
            </a:pPr>
            <a:r>
              <a:rPr lang="en-US" sz="3000" b="1" dirty="0">
                <a:ln w="22225" cap="flat" cmpd="sng" algn="ctr">
                  <a:solidFill>
                    <a:srgbClr val="ED7D31"/>
                  </a:solidFill>
                  <a:prstDash val="solid"/>
                  <a:round/>
                </a:ln>
                <a:solidFill>
                  <a:srgbClr val="F8CBAD"/>
                </a:solidFill>
                <a:latin typeface="Century Gothic" panose="020B0502020202020204" pitchFamily="34" charset="0"/>
              </a:rPr>
              <a:t>Raúl</a:t>
            </a:r>
          </a:p>
        </p:txBody>
      </p:sp>
      <p:sp>
        <p:nvSpPr>
          <p:cNvPr id="22" name="Rectangle 21">
            <a:extLst>
              <a:ext uri="{FF2B5EF4-FFF2-40B4-BE49-F238E27FC236}">
                <a16:creationId xmlns:a16="http://schemas.microsoft.com/office/drawing/2014/main" id="{B691AFB4-BCCB-443A-B330-AA1437EADB00}"/>
              </a:ext>
            </a:extLst>
          </p:cNvPr>
          <p:cNvSpPr/>
          <p:nvPr/>
        </p:nvSpPr>
        <p:spPr>
          <a:xfrm>
            <a:off x="9102083" y="4242370"/>
            <a:ext cx="2356735" cy="507831"/>
          </a:xfrm>
          <a:prstGeom prst="rect">
            <a:avLst/>
          </a:prstGeom>
          <a:noFill/>
        </p:spPr>
        <p:txBody>
          <a:bodyPr wrap="none" lIns="91440" tIns="45720" rIns="91440" bIns="45720">
            <a:spAutoFit/>
          </a:bodyPr>
          <a:lstStyle/>
          <a:p>
            <a:pPr>
              <a:lnSpc>
                <a:spcPct val="90000"/>
              </a:lnSpc>
              <a:buSzPts val="4400"/>
            </a:pPr>
            <a:r>
              <a:rPr lang="en-US" sz="3000" b="1" dirty="0">
                <a:ln w="22225" cap="flat" cmpd="sng" algn="ctr">
                  <a:solidFill>
                    <a:srgbClr val="ED7D31"/>
                  </a:solidFill>
                  <a:prstDash val="solid"/>
                  <a:round/>
                </a:ln>
                <a:solidFill>
                  <a:srgbClr val="F8CBAD"/>
                </a:solidFill>
                <a:latin typeface="Century Gothic" panose="020B0502020202020204" pitchFamily="34" charset="0"/>
              </a:rPr>
              <a:t>Clementina</a:t>
            </a:r>
          </a:p>
        </p:txBody>
      </p:sp>
      <p:sp>
        <p:nvSpPr>
          <p:cNvPr id="23" name="Rectangle 22">
            <a:extLst>
              <a:ext uri="{FF2B5EF4-FFF2-40B4-BE49-F238E27FC236}">
                <a16:creationId xmlns:a16="http://schemas.microsoft.com/office/drawing/2014/main" id="{15A77AEC-1A62-478A-B87D-E2CB51A8D346}"/>
              </a:ext>
            </a:extLst>
          </p:cNvPr>
          <p:cNvSpPr/>
          <p:nvPr/>
        </p:nvSpPr>
        <p:spPr>
          <a:xfrm>
            <a:off x="9090807" y="2120365"/>
            <a:ext cx="1741773" cy="507831"/>
          </a:xfrm>
          <a:prstGeom prst="rect">
            <a:avLst/>
          </a:prstGeom>
          <a:noFill/>
        </p:spPr>
        <p:txBody>
          <a:bodyPr wrap="square" lIns="91440" tIns="45720" rIns="91440" bIns="45720">
            <a:spAutoFit/>
          </a:bodyPr>
          <a:lstStyle/>
          <a:p>
            <a:pPr>
              <a:lnSpc>
                <a:spcPct val="90000"/>
              </a:lnSpc>
              <a:buSzPts val="4400"/>
            </a:pPr>
            <a:r>
              <a:rPr lang="en-US" sz="3000" b="1" dirty="0">
                <a:ln w="22225" cap="flat" cmpd="sng" algn="ctr">
                  <a:solidFill>
                    <a:srgbClr val="ED7D31"/>
                  </a:solidFill>
                  <a:prstDash val="solid"/>
                  <a:round/>
                </a:ln>
                <a:solidFill>
                  <a:srgbClr val="F8CBAD"/>
                </a:solidFill>
                <a:latin typeface="Century Gothic" panose="020B0502020202020204" pitchFamily="34" charset="0"/>
              </a:rPr>
              <a:t>Serena</a:t>
            </a:r>
          </a:p>
        </p:txBody>
      </p:sp>
      <p:sp>
        <p:nvSpPr>
          <p:cNvPr id="24" name="TextBox 23">
            <a:extLst>
              <a:ext uri="{FF2B5EF4-FFF2-40B4-BE49-F238E27FC236}">
                <a16:creationId xmlns:a16="http://schemas.microsoft.com/office/drawing/2014/main" id="{21332353-CF4A-4E83-B056-B0D72D9A2EEF}"/>
              </a:ext>
            </a:extLst>
          </p:cNvPr>
          <p:cNvSpPr txBox="1"/>
          <p:nvPr/>
        </p:nvSpPr>
        <p:spPr>
          <a:xfrm>
            <a:off x="3052809" y="1167004"/>
            <a:ext cx="1875088" cy="400110"/>
          </a:xfrm>
          <a:prstGeom prst="rect">
            <a:avLst/>
          </a:prstGeom>
          <a:noFill/>
        </p:spPr>
        <p:txBody>
          <a:bodyPr wrap="square" rtlCol="0">
            <a:spAutoFit/>
          </a:bodyPr>
          <a:lstStyle/>
          <a:p>
            <a:r>
              <a:rPr lang="en-GB" sz="2000" dirty="0">
                <a:latin typeface="Century Gothic" panose="020B0502020202020204" pitchFamily="34" charset="0"/>
              </a:rPr>
              <a:t>(quiet, calm)</a:t>
            </a:r>
          </a:p>
        </p:txBody>
      </p:sp>
      <p:sp>
        <p:nvSpPr>
          <p:cNvPr id="25" name="TextBox 24">
            <a:extLst>
              <a:ext uri="{FF2B5EF4-FFF2-40B4-BE49-F238E27FC236}">
                <a16:creationId xmlns:a16="http://schemas.microsoft.com/office/drawing/2014/main" id="{9EFEE919-056B-4E2B-916F-4718241D94FD}"/>
              </a:ext>
            </a:extLst>
          </p:cNvPr>
          <p:cNvSpPr txBox="1"/>
          <p:nvPr/>
        </p:nvSpPr>
        <p:spPr>
          <a:xfrm>
            <a:off x="-23467" y="1167004"/>
            <a:ext cx="1787341" cy="400110"/>
          </a:xfrm>
          <a:prstGeom prst="rect">
            <a:avLst/>
          </a:prstGeom>
          <a:noFill/>
        </p:spPr>
        <p:txBody>
          <a:bodyPr wrap="square" rtlCol="0">
            <a:spAutoFit/>
          </a:bodyPr>
          <a:lstStyle/>
          <a:p>
            <a:r>
              <a:rPr lang="en-GB" sz="2000" dirty="0">
                <a:latin typeface="Century Gothic" panose="020B0502020202020204" pitchFamily="34" charset="0"/>
              </a:rPr>
              <a:t>(quiet, calm)</a:t>
            </a:r>
          </a:p>
        </p:txBody>
      </p:sp>
      <p:sp>
        <p:nvSpPr>
          <p:cNvPr id="26" name="TextBox 25">
            <a:extLst>
              <a:ext uri="{FF2B5EF4-FFF2-40B4-BE49-F238E27FC236}">
                <a16:creationId xmlns:a16="http://schemas.microsoft.com/office/drawing/2014/main" id="{BB1E357E-05A7-4284-BAB7-514D73FDB4FB}"/>
              </a:ext>
            </a:extLst>
          </p:cNvPr>
          <p:cNvSpPr txBox="1"/>
          <p:nvPr/>
        </p:nvSpPr>
        <p:spPr>
          <a:xfrm>
            <a:off x="261663" y="2678635"/>
            <a:ext cx="1510422" cy="400110"/>
          </a:xfrm>
          <a:prstGeom prst="rect">
            <a:avLst/>
          </a:prstGeom>
          <a:noFill/>
        </p:spPr>
        <p:txBody>
          <a:bodyPr wrap="square" rtlCol="0">
            <a:spAutoFit/>
          </a:bodyPr>
          <a:lstStyle/>
          <a:p>
            <a:r>
              <a:rPr lang="en-GB" sz="2000" dirty="0">
                <a:latin typeface="Century Gothic" panose="020B0502020202020204" pitchFamily="34" charset="0"/>
              </a:rPr>
              <a:t>(tall)</a:t>
            </a:r>
          </a:p>
        </p:txBody>
      </p:sp>
      <p:sp>
        <p:nvSpPr>
          <p:cNvPr id="27" name="TextBox 26">
            <a:extLst>
              <a:ext uri="{FF2B5EF4-FFF2-40B4-BE49-F238E27FC236}">
                <a16:creationId xmlns:a16="http://schemas.microsoft.com/office/drawing/2014/main" id="{1D75287B-2644-452E-92CA-0AB583D656B9}"/>
              </a:ext>
            </a:extLst>
          </p:cNvPr>
          <p:cNvSpPr txBox="1"/>
          <p:nvPr/>
        </p:nvSpPr>
        <p:spPr>
          <a:xfrm>
            <a:off x="3078106" y="2747738"/>
            <a:ext cx="1510422" cy="400110"/>
          </a:xfrm>
          <a:prstGeom prst="rect">
            <a:avLst/>
          </a:prstGeom>
          <a:noFill/>
        </p:spPr>
        <p:txBody>
          <a:bodyPr wrap="square" rtlCol="0">
            <a:spAutoFit/>
          </a:bodyPr>
          <a:lstStyle/>
          <a:p>
            <a:r>
              <a:rPr lang="en-GB" sz="2000" dirty="0">
                <a:latin typeface="Century Gothic" panose="020B0502020202020204" pitchFamily="34" charset="0"/>
              </a:rPr>
              <a:t>(short)</a:t>
            </a:r>
          </a:p>
        </p:txBody>
      </p:sp>
      <p:sp>
        <p:nvSpPr>
          <p:cNvPr id="28" name="TextBox 27">
            <a:extLst>
              <a:ext uri="{FF2B5EF4-FFF2-40B4-BE49-F238E27FC236}">
                <a16:creationId xmlns:a16="http://schemas.microsoft.com/office/drawing/2014/main" id="{814FBA94-6ECC-4AC7-940D-08C1FD7145A6}"/>
              </a:ext>
            </a:extLst>
          </p:cNvPr>
          <p:cNvSpPr txBox="1"/>
          <p:nvPr/>
        </p:nvSpPr>
        <p:spPr>
          <a:xfrm>
            <a:off x="-102007" y="4398947"/>
            <a:ext cx="1510422" cy="400110"/>
          </a:xfrm>
          <a:prstGeom prst="rect">
            <a:avLst/>
          </a:prstGeom>
          <a:noFill/>
        </p:spPr>
        <p:txBody>
          <a:bodyPr wrap="square" rtlCol="0">
            <a:spAutoFit/>
          </a:bodyPr>
          <a:lstStyle/>
          <a:p>
            <a:pPr algn="ctr"/>
            <a:r>
              <a:rPr lang="en-GB" sz="2000" dirty="0">
                <a:latin typeface="Century Gothic" panose="020B0502020202020204" pitchFamily="34" charset="0"/>
              </a:rPr>
              <a:t>(nice)</a:t>
            </a:r>
          </a:p>
        </p:txBody>
      </p:sp>
      <p:sp>
        <p:nvSpPr>
          <p:cNvPr id="29" name="TextBox 28">
            <a:extLst>
              <a:ext uri="{FF2B5EF4-FFF2-40B4-BE49-F238E27FC236}">
                <a16:creationId xmlns:a16="http://schemas.microsoft.com/office/drawing/2014/main" id="{5C394B48-96F3-44CB-94DD-B1A5EAD323B7}"/>
              </a:ext>
            </a:extLst>
          </p:cNvPr>
          <p:cNvSpPr txBox="1"/>
          <p:nvPr/>
        </p:nvSpPr>
        <p:spPr>
          <a:xfrm>
            <a:off x="3119781" y="4367728"/>
            <a:ext cx="1510422" cy="400110"/>
          </a:xfrm>
          <a:prstGeom prst="rect">
            <a:avLst/>
          </a:prstGeom>
          <a:noFill/>
        </p:spPr>
        <p:txBody>
          <a:bodyPr wrap="square" rtlCol="0">
            <a:spAutoFit/>
          </a:bodyPr>
          <a:lstStyle/>
          <a:p>
            <a:r>
              <a:rPr lang="en-GB" sz="2000" dirty="0">
                <a:latin typeface="Century Gothic" panose="020B0502020202020204" pitchFamily="34" charset="0"/>
              </a:rPr>
              <a:t>(cheerful)</a:t>
            </a:r>
          </a:p>
        </p:txBody>
      </p:sp>
      <p:sp>
        <p:nvSpPr>
          <p:cNvPr id="30" name="TextBox 29">
            <a:extLst>
              <a:ext uri="{FF2B5EF4-FFF2-40B4-BE49-F238E27FC236}">
                <a16:creationId xmlns:a16="http://schemas.microsoft.com/office/drawing/2014/main" id="{A3FF208E-AF31-4D6A-A70C-D51FA581F576}"/>
              </a:ext>
            </a:extLst>
          </p:cNvPr>
          <p:cNvSpPr txBox="1"/>
          <p:nvPr/>
        </p:nvSpPr>
        <p:spPr>
          <a:xfrm>
            <a:off x="5877431" y="1152929"/>
            <a:ext cx="1891443" cy="400110"/>
          </a:xfrm>
          <a:prstGeom prst="rect">
            <a:avLst/>
          </a:prstGeom>
          <a:noFill/>
        </p:spPr>
        <p:txBody>
          <a:bodyPr wrap="square" rtlCol="0">
            <a:spAutoFit/>
          </a:bodyPr>
          <a:lstStyle/>
          <a:p>
            <a:pPr algn="ctr"/>
            <a:r>
              <a:rPr lang="en-GB" sz="2000" dirty="0">
                <a:latin typeface="Century Gothic" panose="020B0502020202020204" pitchFamily="34" charset="0"/>
              </a:rPr>
              <a:t>(famous)</a:t>
            </a:r>
          </a:p>
        </p:txBody>
      </p:sp>
      <p:sp>
        <p:nvSpPr>
          <p:cNvPr id="31" name="TextBox 30">
            <a:extLst>
              <a:ext uri="{FF2B5EF4-FFF2-40B4-BE49-F238E27FC236}">
                <a16:creationId xmlns:a16="http://schemas.microsoft.com/office/drawing/2014/main" id="{DA0BAE95-7A83-4EB5-96A8-6BDA6BA899F2}"/>
              </a:ext>
            </a:extLst>
          </p:cNvPr>
          <p:cNvSpPr txBox="1"/>
          <p:nvPr/>
        </p:nvSpPr>
        <p:spPr>
          <a:xfrm>
            <a:off x="9108335" y="1159027"/>
            <a:ext cx="1891443" cy="400110"/>
          </a:xfrm>
          <a:prstGeom prst="rect">
            <a:avLst/>
          </a:prstGeom>
          <a:noFill/>
        </p:spPr>
        <p:txBody>
          <a:bodyPr wrap="square" rtlCol="0">
            <a:spAutoFit/>
          </a:bodyPr>
          <a:lstStyle/>
          <a:p>
            <a:pPr algn="ctr"/>
            <a:r>
              <a:rPr lang="en-GB" sz="2000" dirty="0">
                <a:latin typeface="Century Gothic" panose="020B0502020202020204" pitchFamily="34" charset="0"/>
              </a:rPr>
              <a:t>(interesting)</a:t>
            </a:r>
          </a:p>
        </p:txBody>
      </p:sp>
      <p:sp>
        <p:nvSpPr>
          <p:cNvPr id="32" name="TextBox 31">
            <a:extLst>
              <a:ext uri="{FF2B5EF4-FFF2-40B4-BE49-F238E27FC236}">
                <a16:creationId xmlns:a16="http://schemas.microsoft.com/office/drawing/2014/main" id="{EF0D7ACC-48BB-4C5A-B892-CAC09E8D3C11}"/>
              </a:ext>
            </a:extLst>
          </p:cNvPr>
          <p:cNvSpPr txBox="1"/>
          <p:nvPr/>
        </p:nvSpPr>
        <p:spPr>
          <a:xfrm>
            <a:off x="6413864" y="2759821"/>
            <a:ext cx="1891443" cy="400110"/>
          </a:xfrm>
          <a:prstGeom prst="rect">
            <a:avLst/>
          </a:prstGeom>
          <a:noFill/>
        </p:spPr>
        <p:txBody>
          <a:bodyPr wrap="square" rtlCol="0">
            <a:spAutoFit/>
          </a:bodyPr>
          <a:lstStyle/>
          <a:p>
            <a:r>
              <a:rPr lang="en-GB" sz="2000" dirty="0">
                <a:latin typeface="Century Gothic" panose="020B0502020202020204" pitchFamily="34" charset="0"/>
              </a:rPr>
              <a:t>(tall)</a:t>
            </a:r>
          </a:p>
        </p:txBody>
      </p:sp>
      <p:sp>
        <p:nvSpPr>
          <p:cNvPr id="33" name="TextBox 32">
            <a:extLst>
              <a:ext uri="{FF2B5EF4-FFF2-40B4-BE49-F238E27FC236}">
                <a16:creationId xmlns:a16="http://schemas.microsoft.com/office/drawing/2014/main" id="{B4F5BFD2-FC03-4113-9329-02222F7F59B8}"/>
              </a:ext>
            </a:extLst>
          </p:cNvPr>
          <p:cNvSpPr txBox="1"/>
          <p:nvPr/>
        </p:nvSpPr>
        <p:spPr>
          <a:xfrm>
            <a:off x="9143558" y="2723552"/>
            <a:ext cx="2054707" cy="400110"/>
          </a:xfrm>
          <a:prstGeom prst="rect">
            <a:avLst/>
          </a:prstGeom>
          <a:noFill/>
        </p:spPr>
        <p:txBody>
          <a:bodyPr wrap="square" rtlCol="0">
            <a:spAutoFit/>
          </a:bodyPr>
          <a:lstStyle/>
          <a:p>
            <a:r>
              <a:rPr lang="en-GB" sz="2000" dirty="0">
                <a:latin typeface="Century Gothic" panose="020B0502020202020204" pitchFamily="34" charset="0"/>
              </a:rPr>
              <a:t>(good-looking)</a:t>
            </a:r>
          </a:p>
        </p:txBody>
      </p:sp>
      <p:sp>
        <p:nvSpPr>
          <p:cNvPr id="34" name="TextBox 33">
            <a:extLst>
              <a:ext uri="{FF2B5EF4-FFF2-40B4-BE49-F238E27FC236}">
                <a16:creationId xmlns:a16="http://schemas.microsoft.com/office/drawing/2014/main" id="{AA9A9C8B-A9DF-4C12-B467-15C8633EF2D8}"/>
              </a:ext>
            </a:extLst>
          </p:cNvPr>
          <p:cNvSpPr txBox="1"/>
          <p:nvPr/>
        </p:nvSpPr>
        <p:spPr>
          <a:xfrm>
            <a:off x="6106635" y="4359806"/>
            <a:ext cx="1891443" cy="400110"/>
          </a:xfrm>
          <a:prstGeom prst="rect">
            <a:avLst/>
          </a:prstGeom>
          <a:noFill/>
        </p:spPr>
        <p:txBody>
          <a:bodyPr wrap="square" rtlCol="0">
            <a:spAutoFit/>
          </a:bodyPr>
          <a:lstStyle/>
          <a:p>
            <a:r>
              <a:rPr lang="en-GB" sz="2000" dirty="0">
                <a:latin typeface="Century Gothic" panose="020B0502020202020204" pitchFamily="34" charset="0"/>
              </a:rPr>
              <a:t>(famous)</a:t>
            </a:r>
          </a:p>
        </p:txBody>
      </p:sp>
      <p:sp>
        <p:nvSpPr>
          <p:cNvPr id="35" name="TextBox 34">
            <a:extLst>
              <a:ext uri="{FF2B5EF4-FFF2-40B4-BE49-F238E27FC236}">
                <a16:creationId xmlns:a16="http://schemas.microsoft.com/office/drawing/2014/main" id="{063F3319-2C7D-474E-8265-5B35987958DC}"/>
              </a:ext>
            </a:extLst>
          </p:cNvPr>
          <p:cNvSpPr txBox="1"/>
          <p:nvPr/>
        </p:nvSpPr>
        <p:spPr>
          <a:xfrm>
            <a:off x="9154928" y="3950896"/>
            <a:ext cx="1891443" cy="400110"/>
          </a:xfrm>
          <a:prstGeom prst="rect">
            <a:avLst/>
          </a:prstGeom>
          <a:noFill/>
        </p:spPr>
        <p:txBody>
          <a:bodyPr wrap="square" rtlCol="0">
            <a:spAutoFit/>
          </a:bodyPr>
          <a:lstStyle/>
          <a:p>
            <a:r>
              <a:rPr lang="en-GB" sz="2000" dirty="0">
                <a:latin typeface="Century Gothic" panose="020B0502020202020204" pitchFamily="34" charset="0"/>
              </a:rPr>
              <a:t>(short)</a:t>
            </a:r>
          </a:p>
        </p:txBody>
      </p:sp>
      <p:sp>
        <p:nvSpPr>
          <p:cNvPr id="36" name="TextBox 35">
            <a:extLst>
              <a:ext uri="{FF2B5EF4-FFF2-40B4-BE49-F238E27FC236}">
                <a16:creationId xmlns:a16="http://schemas.microsoft.com/office/drawing/2014/main" id="{610229D6-3BE1-4609-92AD-8DC2950B6F4A}"/>
              </a:ext>
            </a:extLst>
          </p:cNvPr>
          <p:cNvSpPr txBox="1"/>
          <p:nvPr/>
        </p:nvSpPr>
        <p:spPr>
          <a:xfrm>
            <a:off x="2665210" y="5882224"/>
            <a:ext cx="1891443" cy="400110"/>
          </a:xfrm>
          <a:prstGeom prst="rect">
            <a:avLst/>
          </a:prstGeom>
          <a:noFill/>
        </p:spPr>
        <p:txBody>
          <a:bodyPr wrap="square" rtlCol="0">
            <a:spAutoFit/>
          </a:bodyPr>
          <a:lstStyle/>
          <a:p>
            <a:pPr algn="ctr"/>
            <a:r>
              <a:rPr lang="en-GB" sz="2000" dirty="0">
                <a:latin typeface="Century Gothic" panose="020B0502020202020204" pitchFamily="34" charset="0"/>
              </a:rPr>
              <a:t>(nice)</a:t>
            </a:r>
          </a:p>
        </p:txBody>
      </p:sp>
      <p:sp>
        <p:nvSpPr>
          <p:cNvPr id="37" name="TextBox 36">
            <a:extLst>
              <a:ext uri="{FF2B5EF4-FFF2-40B4-BE49-F238E27FC236}">
                <a16:creationId xmlns:a16="http://schemas.microsoft.com/office/drawing/2014/main" id="{FBF560C2-0504-4523-90AC-C1F4DC3DEEFF}"/>
              </a:ext>
            </a:extLst>
          </p:cNvPr>
          <p:cNvSpPr txBox="1"/>
          <p:nvPr/>
        </p:nvSpPr>
        <p:spPr>
          <a:xfrm>
            <a:off x="6078051" y="5851965"/>
            <a:ext cx="2113396" cy="400110"/>
          </a:xfrm>
          <a:prstGeom prst="rect">
            <a:avLst/>
          </a:prstGeom>
          <a:noFill/>
        </p:spPr>
        <p:txBody>
          <a:bodyPr wrap="square" rtlCol="0">
            <a:spAutoFit/>
          </a:bodyPr>
          <a:lstStyle/>
          <a:p>
            <a:r>
              <a:rPr lang="en-GB" sz="2000" dirty="0">
                <a:latin typeface="Century Gothic" panose="020B0502020202020204" pitchFamily="34" charset="0"/>
              </a:rPr>
              <a:t>(good-looking)</a:t>
            </a:r>
          </a:p>
        </p:txBody>
      </p:sp>
      <p:pic>
        <p:nvPicPr>
          <p:cNvPr id="38" name="Picture 37">
            <a:extLst>
              <a:ext uri="{FF2B5EF4-FFF2-40B4-BE49-F238E27FC236}">
                <a16:creationId xmlns:a16="http://schemas.microsoft.com/office/drawing/2014/main" id="{2F0A0ABE-37DE-4914-9452-21D9BD272E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8078" y="5138180"/>
            <a:ext cx="952257" cy="1013693"/>
          </a:xfrm>
          <a:prstGeom prst="rect">
            <a:avLst/>
          </a:prstGeom>
        </p:spPr>
      </p:pic>
      <p:pic>
        <p:nvPicPr>
          <p:cNvPr id="39" name="Picture 38">
            <a:extLst>
              <a:ext uri="{FF2B5EF4-FFF2-40B4-BE49-F238E27FC236}">
                <a16:creationId xmlns:a16="http://schemas.microsoft.com/office/drawing/2014/main" id="{31A8CF8B-BC8C-4062-AE02-B36082B28A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5752" y="3540083"/>
            <a:ext cx="994481" cy="1227755"/>
          </a:xfrm>
          <a:prstGeom prst="rect">
            <a:avLst/>
          </a:prstGeom>
        </p:spPr>
      </p:pic>
      <p:pic>
        <p:nvPicPr>
          <p:cNvPr id="40" name="Picture 39">
            <a:extLst>
              <a:ext uri="{FF2B5EF4-FFF2-40B4-BE49-F238E27FC236}">
                <a16:creationId xmlns:a16="http://schemas.microsoft.com/office/drawing/2014/main" id="{C20C889E-D273-45ED-82E3-CE3309D345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5424" y="1860157"/>
            <a:ext cx="1035212" cy="1185933"/>
          </a:xfrm>
          <a:prstGeom prst="rect">
            <a:avLst/>
          </a:prstGeom>
        </p:spPr>
      </p:pic>
      <p:pic>
        <p:nvPicPr>
          <p:cNvPr id="41" name="Picture 40">
            <a:extLst>
              <a:ext uri="{FF2B5EF4-FFF2-40B4-BE49-F238E27FC236}">
                <a16:creationId xmlns:a16="http://schemas.microsoft.com/office/drawing/2014/main" id="{C3F6DB68-CF69-4AEF-8F47-5033093221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1883" y="3460325"/>
            <a:ext cx="1703192" cy="1213310"/>
          </a:xfrm>
          <a:prstGeom prst="rect">
            <a:avLst/>
          </a:prstGeom>
        </p:spPr>
      </p:pic>
      <p:pic>
        <p:nvPicPr>
          <p:cNvPr id="42" name="Picture 41">
            <a:extLst>
              <a:ext uri="{FF2B5EF4-FFF2-40B4-BE49-F238E27FC236}">
                <a16:creationId xmlns:a16="http://schemas.microsoft.com/office/drawing/2014/main" id="{B1653398-BDB0-4823-B106-4E460C21F4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53532" y="379312"/>
            <a:ext cx="859218" cy="984315"/>
          </a:xfrm>
          <a:prstGeom prst="rect">
            <a:avLst/>
          </a:prstGeom>
        </p:spPr>
      </p:pic>
      <p:pic>
        <p:nvPicPr>
          <p:cNvPr id="43" name="Picture 42">
            <a:extLst>
              <a:ext uri="{FF2B5EF4-FFF2-40B4-BE49-F238E27FC236}">
                <a16:creationId xmlns:a16="http://schemas.microsoft.com/office/drawing/2014/main" id="{45B38070-0D0C-4CBC-A786-F72372D2C3C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3114"/>
          <a:stretch/>
        </p:blipFill>
        <p:spPr>
          <a:xfrm>
            <a:off x="4819707" y="2013040"/>
            <a:ext cx="1030282" cy="1001551"/>
          </a:xfrm>
          <a:prstGeom prst="rect">
            <a:avLst/>
          </a:prstGeom>
        </p:spPr>
      </p:pic>
      <p:sp>
        <p:nvSpPr>
          <p:cNvPr id="44" name="Rectangle 43">
            <a:extLst>
              <a:ext uri="{FF2B5EF4-FFF2-40B4-BE49-F238E27FC236}">
                <a16:creationId xmlns:a16="http://schemas.microsoft.com/office/drawing/2014/main" id="{74702C2E-81BF-49A6-8852-7653F3114C71}"/>
              </a:ext>
            </a:extLst>
          </p:cNvPr>
          <p:cNvSpPr/>
          <p:nvPr/>
        </p:nvSpPr>
        <p:spPr>
          <a:xfrm>
            <a:off x="133052" y="5369343"/>
            <a:ext cx="2550725" cy="507831"/>
          </a:xfrm>
          <a:prstGeom prst="rect">
            <a:avLst/>
          </a:prstGeom>
          <a:noFill/>
        </p:spPr>
        <p:txBody>
          <a:bodyPr wrap="square" lIns="91440" tIns="45720" rIns="91440" bIns="45720">
            <a:spAutoFit/>
          </a:bodyPr>
          <a:lstStyle/>
          <a:p>
            <a:pPr>
              <a:lnSpc>
                <a:spcPct val="90000"/>
              </a:lnSpc>
              <a:buSzPts val="4400"/>
            </a:pPr>
            <a:r>
              <a:rPr lang="en-US" sz="3000" b="1" dirty="0">
                <a:ln w="22225" cap="flat" cmpd="sng" algn="ctr">
                  <a:solidFill>
                    <a:srgbClr val="ED7D31"/>
                  </a:solidFill>
                  <a:prstDash val="solid"/>
                  <a:round/>
                </a:ln>
                <a:solidFill>
                  <a:srgbClr val="F8CBAD"/>
                </a:solidFill>
                <a:latin typeface="Century Gothic" panose="020B0502020202020204" pitchFamily="34" charset="0"/>
              </a:rPr>
              <a:t>Fidelia</a:t>
            </a:r>
          </a:p>
        </p:txBody>
      </p:sp>
      <p:sp>
        <p:nvSpPr>
          <p:cNvPr id="45" name="TextBox 44">
            <a:extLst>
              <a:ext uri="{FF2B5EF4-FFF2-40B4-BE49-F238E27FC236}">
                <a16:creationId xmlns:a16="http://schemas.microsoft.com/office/drawing/2014/main" id="{D5F50361-ECCE-463E-9788-82DBE32B724D}"/>
              </a:ext>
            </a:extLst>
          </p:cNvPr>
          <p:cNvSpPr txBox="1"/>
          <p:nvPr/>
        </p:nvSpPr>
        <p:spPr>
          <a:xfrm>
            <a:off x="-5164" y="5882224"/>
            <a:ext cx="1891443" cy="400110"/>
          </a:xfrm>
          <a:prstGeom prst="rect">
            <a:avLst/>
          </a:prstGeom>
          <a:noFill/>
        </p:spPr>
        <p:txBody>
          <a:bodyPr wrap="square" rtlCol="0">
            <a:spAutoFit/>
          </a:bodyPr>
          <a:lstStyle/>
          <a:p>
            <a:pPr algn="ctr"/>
            <a:r>
              <a:rPr lang="en-GB" sz="2000" dirty="0">
                <a:latin typeface="Century Gothic" panose="020B0502020202020204" pitchFamily="34" charset="0"/>
              </a:rPr>
              <a:t>(interesting)</a:t>
            </a:r>
          </a:p>
        </p:txBody>
      </p:sp>
      <p:sp>
        <p:nvSpPr>
          <p:cNvPr id="46" name="Rectangle 45">
            <a:extLst>
              <a:ext uri="{FF2B5EF4-FFF2-40B4-BE49-F238E27FC236}">
                <a16:creationId xmlns:a16="http://schemas.microsoft.com/office/drawing/2014/main" id="{14A226A2-0BC7-48C7-8167-2463BFAA2954}"/>
              </a:ext>
            </a:extLst>
          </p:cNvPr>
          <p:cNvSpPr/>
          <p:nvPr/>
        </p:nvSpPr>
        <p:spPr>
          <a:xfrm>
            <a:off x="9172546" y="5426672"/>
            <a:ext cx="2550725" cy="507831"/>
          </a:xfrm>
          <a:prstGeom prst="rect">
            <a:avLst/>
          </a:prstGeom>
          <a:noFill/>
        </p:spPr>
        <p:txBody>
          <a:bodyPr wrap="square" lIns="91440" tIns="45720" rIns="91440" bIns="45720">
            <a:spAutoFit/>
          </a:bodyPr>
          <a:lstStyle/>
          <a:p>
            <a:pPr>
              <a:lnSpc>
                <a:spcPct val="90000"/>
              </a:lnSpc>
              <a:buSzPts val="4400"/>
            </a:pPr>
            <a:r>
              <a:rPr lang="en-US" sz="3000" b="1" dirty="0" err="1">
                <a:ln w="22225" cap="flat" cmpd="sng" algn="ctr">
                  <a:solidFill>
                    <a:srgbClr val="ED7D31"/>
                  </a:solidFill>
                  <a:prstDash val="solid"/>
                  <a:round/>
                </a:ln>
                <a:solidFill>
                  <a:srgbClr val="F8CBAD"/>
                </a:solidFill>
                <a:latin typeface="Century Gothic" panose="020B0502020202020204" pitchFamily="34" charset="0"/>
              </a:rPr>
              <a:t>Belén</a:t>
            </a:r>
            <a:endParaRPr lang="en-US" sz="3000" b="1" dirty="0">
              <a:ln w="22225" cap="flat" cmpd="sng" algn="ctr">
                <a:solidFill>
                  <a:srgbClr val="ED7D31"/>
                </a:solidFill>
                <a:prstDash val="solid"/>
                <a:round/>
              </a:ln>
              <a:solidFill>
                <a:srgbClr val="F8CBAD"/>
              </a:solidFill>
              <a:latin typeface="Century Gothic" panose="020B0502020202020204" pitchFamily="34" charset="0"/>
            </a:endParaRPr>
          </a:p>
        </p:txBody>
      </p:sp>
      <p:sp>
        <p:nvSpPr>
          <p:cNvPr id="47" name="TextBox 46">
            <a:extLst>
              <a:ext uri="{FF2B5EF4-FFF2-40B4-BE49-F238E27FC236}">
                <a16:creationId xmlns:a16="http://schemas.microsoft.com/office/drawing/2014/main" id="{C4382816-9B5B-4EDB-A25F-5169FAC59F30}"/>
              </a:ext>
            </a:extLst>
          </p:cNvPr>
          <p:cNvSpPr txBox="1"/>
          <p:nvPr/>
        </p:nvSpPr>
        <p:spPr>
          <a:xfrm>
            <a:off x="9206956" y="5852161"/>
            <a:ext cx="1891443" cy="400110"/>
          </a:xfrm>
          <a:prstGeom prst="rect">
            <a:avLst/>
          </a:prstGeom>
          <a:noFill/>
        </p:spPr>
        <p:txBody>
          <a:bodyPr wrap="square" rtlCol="0">
            <a:spAutoFit/>
          </a:bodyPr>
          <a:lstStyle/>
          <a:p>
            <a:r>
              <a:rPr lang="en-GB" sz="2000" dirty="0">
                <a:latin typeface="Century Gothic" panose="020B0502020202020204" pitchFamily="34" charset="0"/>
              </a:rPr>
              <a:t>(cheerful)</a:t>
            </a:r>
          </a:p>
        </p:txBody>
      </p:sp>
      <p:pic>
        <p:nvPicPr>
          <p:cNvPr id="48" name="Picture 47">
            <a:extLst>
              <a:ext uri="{FF2B5EF4-FFF2-40B4-BE49-F238E27FC236}">
                <a16:creationId xmlns:a16="http://schemas.microsoft.com/office/drawing/2014/main" id="{C11D1232-8592-4A19-8831-1D7B0FA32B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81934" y="1871139"/>
            <a:ext cx="1212384" cy="971627"/>
          </a:xfrm>
          <a:prstGeom prst="rect">
            <a:avLst/>
          </a:prstGeom>
        </p:spPr>
      </p:pic>
      <p:pic>
        <p:nvPicPr>
          <p:cNvPr id="49" name="Picture 48">
            <a:extLst>
              <a:ext uri="{FF2B5EF4-FFF2-40B4-BE49-F238E27FC236}">
                <a16:creationId xmlns:a16="http://schemas.microsoft.com/office/drawing/2014/main" id="{259E8D09-CE86-424C-98A6-807E53A4FC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81934" y="3299049"/>
            <a:ext cx="1280187" cy="1002167"/>
          </a:xfrm>
          <a:prstGeom prst="rect">
            <a:avLst/>
          </a:prstGeom>
        </p:spPr>
      </p:pic>
      <p:pic>
        <p:nvPicPr>
          <p:cNvPr id="50" name="Picture 49">
            <a:extLst>
              <a:ext uri="{FF2B5EF4-FFF2-40B4-BE49-F238E27FC236}">
                <a16:creationId xmlns:a16="http://schemas.microsoft.com/office/drawing/2014/main" id="{E24F6665-7E51-4704-BC44-11028B84C52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04530" y="5146451"/>
            <a:ext cx="1201385" cy="997150"/>
          </a:xfrm>
          <a:prstGeom prst="rect">
            <a:avLst/>
          </a:prstGeom>
        </p:spPr>
      </p:pic>
      <p:pic>
        <p:nvPicPr>
          <p:cNvPr id="51" name="Picture 50">
            <a:extLst>
              <a:ext uri="{FF2B5EF4-FFF2-40B4-BE49-F238E27FC236}">
                <a16:creationId xmlns:a16="http://schemas.microsoft.com/office/drawing/2014/main" id="{AE8620B0-F95A-49D8-A799-675C200781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90353" y="5117006"/>
            <a:ext cx="1710046" cy="1122930"/>
          </a:xfrm>
          <a:prstGeom prst="rect">
            <a:avLst/>
          </a:prstGeom>
        </p:spPr>
      </p:pic>
      <p:pic>
        <p:nvPicPr>
          <p:cNvPr id="52" name="Picture 51">
            <a:extLst>
              <a:ext uri="{FF2B5EF4-FFF2-40B4-BE49-F238E27FC236}">
                <a16:creationId xmlns:a16="http://schemas.microsoft.com/office/drawing/2014/main" id="{33C48579-4FAD-455B-868B-0183E667BAE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40468" y="2005026"/>
            <a:ext cx="1568036" cy="1095012"/>
          </a:xfrm>
          <a:prstGeom prst="rect">
            <a:avLst/>
          </a:prstGeom>
        </p:spPr>
      </p:pic>
      <p:pic>
        <p:nvPicPr>
          <p:cNvPr id="53" name="Picture 52">
            <a:extLst>
              <a:ext uri="{FF2B5EF4-FFF2-40B4-BE49-F238E27FC236}">
                <a16:creationId xmlns:a16="http://schemas.microsoft.com/office/drawing/2014/main" id="{0A7AA42E-8AAA-4D59-BA50-9E8AECFA346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45448" y="181586"/>
            <a:ext cx="1086047" cy="1250217"/>
          </a:xfrm>
          <a:prstGeom prst="rect">
            <a:avLst/>
          </a:prstGeom>
        </p:spPr>
      </p:pic>
      <p:pic>
        <p:nvPicPr>
          <p:cNvPr id="54" name="Picture 53">
            <a:extLst>
              <a:ext uri="{FF2B5EF4-FFF2-40B4-BE49-F238E27FC236}">
                <a16:creationId xmlns:a16="http://schemas.microsoft.com/office/drawing/2014/main" id="{A8DC81EC-6A9F-40C0-B8BE-B06512E9154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82424" y="5099765"/>
            <a:ext cx="1107468" cy="1126302"/>
          </a:xfrm>
          <a:prstGeom prst="rect">
            <a:avLst/>
          </a:prstGeom>
        </p:spPr>
      </p:pic>
      <p:pic>
        <p:nvPicPr>
          <p:cNvPr id="55" name="Picture 54">
            <a:extLst>
              <a:ext uri="{FF2B5EF4-FFF2-40B4-BE49-F238E27FC236}">
                <a16:creationId xmlns:a16="http://schemas.microsoft.com/office/drawing/2014/main" id="{F305ED6A-B59C-459C-9D50-2F429E3C03C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71195" y="211464"/>
            <a:ext cx="1366156" cy="1141520"/>
          </a:xfrm>
          <a:prstGeom prst="rect">
            <a:avLst/>
          </a:prstGeom>
        </p:spPr>
      </p:pic>
    </p:spTree>
    <p:extLst>
      <p:ext uri="{BB962C8B-B14F-4D97-AF65-F5344CB8AC3E}">
        <p14:creationId xmlns:p14="http://schemas.microsoft.com/office/powerpoint/2010/main" val="586978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37C27009-7909-4630-9918-80CAD6F255CA}"/>
              </a:ext>
            </a:extLst>
          </p:cNvPr>
          <p:cNvSpPr/>
          <p:nvPr/>
        </p:nvSpPr>
        <p:spPr>
          <a:xfrm>
            <a:off x="10807724" y="258166"/>
            <a:ext cx="10442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Speech Bubble: Oval 5">
            <a:extLst>
              <a:ext uri="{FF2B5EF4-FFF2-40B4-BE49-F238E27FC236}">
                <a16:creationId xmlns:a16="http://schemas.microsoft.com/office/drawing/2014/main" id="{CA5BBCD2-4C8D-7835-E72B-E904042E8BE0}"/>
              </a:ext>
            </a:extLst>
          </p:cNvPr>
          <p:cNvSpPr/>
          <p:nvPr/>
        </p:nvSpPr>
        <p:spPr>
          <a:xfrm>
            <a:off x="490304" y="458625"/>
            <a:ext cx="4153414" cy="2008094"/>
          </a:xfrm>
          <a:prstGeom prst="wedgeEllipseCallout">
            <a:avLst>
              <a:gd name="adj1" fmla="val 55357"/>
              <a:gd name="adj2" fmla="val 53571"/>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dirty="0">
              <a:solidFill>
                <a:srgbClr val="002060"/>
              </a:solidFill>
            </a:endParaRPr>
          </a:p>
        </p:txBody>
      </p:sp>
      <p:sp>
        <p:nvSpPr>
          <p:cNvPr id="8" name="TextBox 7">
            <a:extLst>
              <a:ext uri="{FF2B5EF4-FFF2-40B4-BE49-F238E27FC236}">
                <a16:creationId xmlns:a16="http://schemas.microsoft.com/office/drawing/2014/main" id="{8975CA1E-05D7-6E5D-D5DB-F77F83DD43AD}"/>
              </a:ext>
            </a:extLst>
          </p:cNvPr>
          <p:cNvSpPr txBox="1"/>
          <p:nvPr/>
        </p:nvSpPr>
        <p:spPr>
          <a:xfrm>
            <a:off x="8086164" y="3010085"/>
            <a:ext cx="3980329" cy="3139321"/>
          </a:xfrm>
          <a:prstGeom prst="rect">
            <a:avLst/>
          </a:prstGeom>
          <a:noFill/>
        </p:spPr>
        <p:txBody>
          <a:bodyPr wrap="square">
            <a:spAutoFit/>
          </a:bodyPr>
          <a:lstStyle/>
          <a:p>
            <a:pPr marL="0" algn="l" rtl="0" eaLnBrk="1" fontAlgn="ctr" latinLnBrk="0" hangingPunct="1">
              <a:spcBef>
                <a:spcPts val="0"/>
              </a:spcBef>
              <a:spcAft>
                <a:spcPts val="0"/>
              </a:spcAft>
            </a:pPr>
            <a:r>
              <a:rPr lang="es-ES" sz="1800" b="0" i="0" u="none" strike="noStrike" kern="1200" dirty="0">
                <a:solidFill>
                  <a:srgbClr val="002060"/>
                </a:solidFill>
                <a:effectLst/>
                <a:latin typeface="Century Gothic" panose="020B0502020202020204" pitchFamily="34" charset="0"/>
              </a:rPr>
              <a:t>alegre </a:t>
            </a:r>
            <a:endParaRPr lang="en-GB"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s-ES" sz="1800" b="0" i="0" u="none" strike="noStrike" kern="1200" dirty="0" err="1">
                <a:solidFill>
                  <a:srgbClr val="002060"/>
                </a:solidFill>
                <a:effectLst/>
                <a:latin typeface="Century Gothic" panose="020B0502020202020204" pitchFamily="34" charset="0"/>
              </a:rPr>
              <a:t>alt</a:t>
            </a:r>
            <a:r>
              <a:rPr lang="en-GB" sz="1800" b="1" i="0" u="none" strike="noStrike" kern="1200" dirty="0">
                <a:solidFill>
                  <a:srgbClr val="0070C0"/>
                </a:solidFill>
                <a:effectLst/>
                <a:latin typeface="Century Gothic" panose="020B0502020202020204" pitchFamily="34" charset="0"/>
              </a:rPr>
              <a:t>o</a:t>
            </a:r>
            <a:r>
              <a:rPr lang="es-ES" sz="1800" b="0" i="0" u="none" strike="noStrike" kern="1200" dirty="0">
                <a:solidFill>
                  <a:srgbClr val="002060"/>
                </a:solidFill>
                <a:effectLst/>
                <a:latin typeface="Century Gothic" panose="020B0502020202020204" pitchFamily="34" charset="0"/>
              </a:rPr>
              <a:t>¹, </a:t>
            </a:r>
            <a:r>
              <a:rPr lang="es-ES" sz="1800" b="0" i="0" u="none" strike="noStrike" kern="1200" dirty="0" err="1">
                <a:solidFill>
                  <a:srgbClr val="002060"/>
                </a:solidFill>
                <a:effectLst/>
                <a:latin typeface="Century Gothic" panose="020B0502020202020204" pitchFamily="34" charset="0"/>
              </a:rPr>
              <a:t>alt</a:t>
            </a:r>
            <a:r>
              <a:rPr lang="en-GB" sz="1800" b="1" i="0" u="none" strike="noStrike" kern="1200" dirty="0">
                <a:solidFill>
                  <a:srgbClr val="FF0000"/>
                </a:solidFill>
                <a:effectLst/>
                <a:latin typeface="Century Gothic" panose="020B0502020202020204" pitchFamily="34" charset="0"/>
              </a:rPr>
              <a:t>a</a:t>
            </a:r>
            <a:r>
              <a:rPr lang="es-ES" sz="1800" b="0" i="0" u="none" strike="noStrike" kern="1200" dirty="0">
                <a:solidFill>
                  <a:srgbClr val="002060"/>
                </a:solidFill>
                <a:effectLst/>
                <a:latin typeface="Century Gothic" panose="020B0502020202020204" pitchFamily="34" charset="0"/>
              </a:rPr>
              <a:t>¹</a:t>
            </a:r>
            <a:endParaRPr lang="en-GB"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s-ES" sz="1800" b="0" i="0" u="none" strike="noStrike" kern="1200" dirty="0" err="1">
                <a:solidFill>
                  <a:srgbClr val="002060"/>
                </a:solidFill>
                <a:effectLst/>
                <a:latin typeface="Century Gothic" panose="020B0502020202020204" pitchFamily="34" charset="0"/>
              </a:rPr>
              <a:t>baj</a:t>
            </a:r>
            <a:r>
              <a:rPr lang="en-GB" sz="1800" b="1" i="0" u="none" strike="noStrike" kern="1200" dirty="0">
                <a:solidFill>
                  <a:srgbClr val="0070C0"/>
                </a:solidFill>
                <a:effectLst/>
                <a:latin typeface="Century Gothic" panose="020B0502020202020204" pitchFamily="34" charset="0"/>
              </a:rPr>
              <a:t>o</a:t>
            </a:r>
            <a:r>
              <a:rPr lang="es-ES" sz="1800" b="0" i="0" u="none" strike="noStrike" kern="1200" dirty="0">
                <a:solidFill>
                  <a:srgbClr val="002060"/>
                </a:solidFill>
                <a:effectLst/>
                <a:latin typeface="Century Gothic" panose="020B0502020202020204" pitchFamily="34" charset="0"/>
              </a:rPr>
              <a:t>¹, </a:t>
            </a:r>
            <a:r>
              <a:rPr lang="es-ES" sz="1800" b="0" i="0" u="none" strike="noStrike" kern="1200" dirty="0" err="1">
                <a:solidFill>
                  <a:srgbClr val="002060"/>
                </a:solidFill>
                <a:effectLst/>
                <a:latin typeface="Century Gothic" panose="020B0502020202020204" pitchFamily="34" charset="0"/>
              </a:rPr>
              <a:t>baj</a:t>
            </a:r>
            <a:r>
              <a:rPr lang="en-GB" sz="1800" b="1" i="0" u="none" strike="noStrike" kern="1200" dirty="0">
                <a:solidFill>
                  <a:srgbClr val="FF0000"/>
                </a:solidFill>
                <a:effectLst/>
                <a:latin typeface="Century Gothic" panose="020B0502020202020204" pitchFamily="34" charset="0"/>
              </a:rPr>
              <a:t>a</a:t>
            </a:r>
            <a:endParaRPr lang="en-GB"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s-ES" sz="1800" b="0" i="0" u="none" strike="noStrike" kern="1200" dirty="0" err="1">
                <a:solidFill>
                  <a:srgbClr val="002060"/>
                </a:solidFill>
                <a:effectLst/>
                <a:latin typeface="Century Gothic" panose="020B0502020202020204" pitchFamily="34" charset="0"/>
              </a:rPr>
              <a:t>guap</a:t>
            </a:r>
            <a:r>
              <a:rPr lang="en-GB" sz="1800" b="1" i="0" u="none" strike="noStrike" kern="1200" dirty="0">
                <a:solidFill>
                  <a:srgbClr val="0070C0"/>
                </a:solidFill>
                <a:effectLst/>
                <a:latin typeface="Century Gothic" panose="020B0502020202020204" pitchFamily="34" charset="0"/>
              </a:rPr>
              <a:t>o</a:t>
            </a:r>
            <a:r>
              <a:rPr lang="es-ES" sz="1800" b="0" i="0" u="none" strike="noStrike" kern="1200" dirty="0">
                <a:solidFill>
                  <a:srgbClr val="002060"/>
                </a:solidFill>
                <a:effectLst/>
                <a:latin typeface="Century Gothic" panose="020B0502020202020204" pitchFamily="34" charset="0"/>
              </a:rPr>
              <a:t>, </a:t>
            </a:r>
            <a:r>
              <a:rPr lang="es-ES" sz="1800" b="0" i="0" u="none" strike="noStrike" kern="1200" dirty="0" err="1">
                <a:solidFill>
                  <a:srgbClr val="002060"/>
                </a:solidFill>
                <a:effectLst/>
                <a:latin typeface="Century Gothic" panose="020B0502020202020204" pitchFamily="34" charset="0"/>
              </a:rPr>
              <a:t>guap</a:t>
            </a:r>
            <a:r>
              <a:rPr lang="en-GB" sz="1800" b="1" i="0" u="none" strike="noStrike" kern="1200" dirty="0">
                <a:solidFill>
                  <a:srgbClr val="FF0000"/>
                </a:solidFill>
                <a:effectLst/>
                <a:latin typeface="Century Gothic" panose="020B0502020202020204" pitchFamily="34" charset="0"/>
              </a:rPr>
              <a:t>a</a:t>
            </a:r>
            <a:endParaRPr lang="en-GB"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s-ES" sz="1800" b="0" i="0" u="none" strike="noStrike" kern="1200" dirty="0" err="1">
                <a:solidFill>
                  <a:srgbClr val="002060"/>
                </a:solidFill>
                <a:effectLst/>
                <a:latin typeface="Century Gothic" panose="020B0502020202020204" pitchFamily="34" charset="0"/>
              </a:rPr>
              <a:t>list</a:t>
            </a:r>
            <a:r>
              <a:rPr lang="en-GB" sz="1800" b="1" i="0" u="none" strike="noStrike" kern="1200" dirty="0">
                <a:solidFill>
                  <a:srgbClr val="0070C0"/>
                </a:solidFill>
                <a:effectLst/>
                <a:latin typeface="Century Gothic" panose="020B0502020202020204" pitchFamily="34" charset="0"/>
              </a:rPr>
              <a:t>o</a:t>
            </a:r>
            <a:r>
              <a:rPr lang="es-ES" sz="1800" b="0" i="0" u="none" strike="noStrike" kern="1200" dirty="0">
                <a:solidFill>
                  <a:srgbClr val="002060"/>
                </a:solidFill>
                <a:effectLst/>
                <a:latin typeface="Century Gothic" panose="020B0502020202020204" pitchFamily="34" charset="0"/>
              </a:rPr>
              <a:t>, </a:t>
            </a:r>
            <a:r>
              <a:rPr lang="es-ES" sz="1800" b="0" i="0" u="none" strike="noStrike" kern="1200" dirty="0" err="1">
                <a:solidFill>
                  <a:srgbClr val="002060"/>
                </a:solidFill>
                <a:effectLst/>
                <a:latin typeface="Century Gothic" panose="020B0502020202020204" pitchFamily="34" charset="0"/>
              </a:rPr>
              <a:t>ist</a:t>
            </a:r>
            <a:r>
              <a:rPr lang="en-GB" sz="1800" b="1" i="0" u="none" strike="noStrike" kern="1200" dirty="0">
                <a:solidFill>
                  <a:srgbClr val="FF0000"/>
                </a:solidFill>
                <a:effectLst/>
                <a:latin typeface="Century Gothic" panose="020B0502020202020204" pitchFamily="34" charset="0"/>
              </a:rPr>
              <a:t>a</a:t>
            </a:r>
            <a:endParaRPr lang="en-GB"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s-ES" sz="1800" b="0" i="0" u="none" strike="noStrike" kern="1200" dirty="0">
                <a:solidFill>
                  <a:srgbClr val="002060"/>
                </a:solidFill>
                <a:effectLst/>
                <a:latin typeface="Century Gothic" panose="020B0502020202020204" pitchFamily="34" charset="0"/>
              </a:rPr>
              <a:t>nervios</a:t>
            </a:r>
            <a:r>
              <a:rPr lang="en-GB" sz="1800" b="1" i="0" u="none" strike="noStrike" kern="1200" dirty="0">
                <a:solidFill>
                  <a:srgbClr val="0070C0"/>
                </a:solidFill>
                <a:effectLst/>
                <a:latin typeface="Century Gothic" panose="020B0502020202020204" pitchFamily="34" charset="0"/>
              </a:rPr>
              <a:t>o</a:t>
            </a:r>
            <a:r>
              <a:rPr lang="es-ES" sz="1800" b="0" i="0" u="none" strike="noStrike" kern="1200" dirty="0">
                <a:solidFill>
                  <a:srgbClr val="002060"/>
                </a:solidFill>
                <a:effectLst/>
                <a:latin typeface="Century Gothic" panose="020B0502020202020204" pitchFamily="34" charset="0"/>
              </a:rPr>
              <a:t>, nervios</a:t>
            </a:r>
            <a:r>
              <a:rPr lang="en-GB" sz="1800" b="1" i="0" u="none" strike="noStrike" kern="1200" dirty="0">
                <a:solidFill>
                  <a:srgbClr val="FF0000"/>
                </a:solidFill>
                <a:effectLst/>
                <a:latin typeface="Century Gothic" panose="020B0502020202020204" pitchFamily="34" charset="0"/>
              </a:rPr>
              <a:t>a</a:t>
            </a:r>
            <a:endParaRPr lang="en-GB"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s-ES" sz="1800" b="0" i="0" u="none" strike="noStrike" kern="1200" dirty="0">
                <a:solidFill>
                  <a:srgbClr val="002060"/>
                </a:solidFill>
                <a:effectLst/>
                <a:latin typeface="Century Gothic" panose="020B0502020202020204" pitchFamily="34" charset="0"/>
              </a:rPr>
              <a:t>rar</a:t>
            </a:r>
            <a:r>
              <a:rPr lang="en-GB" sz="1800" b="1" i="0" u="none" strike="noStrike" kern="1200" dirty="0">
                <a:solidFill>
                  <a:srgbClr val="0070C0"/>
                </a:solidFill>
                <a:effectLst/>
                <a:latin typeface="Century Gothic" panose="020B0502020202020204" pitchFamily="34" charset="0"/>
              </a:rPr>
              <a:t>o</a:t>
            </a:r>
            <a:r>
              <a:rPr lang="es-ES" sz="1800" b="0" i="0" u="none" strike="noStrike" kern="1200" dirty="0">
                <a:solidFill>
                  <a:srgbClr val="002060"/>
                </a:solidFill>
                <a:effectLst/>
                <a:latin typeface="Century Gothic" panose="020B0502020202020204" pitchFamily="34" charset="0"/>
              </a:rPr>
              <a:t>¹ , rar</a:t>
            </a:r>
            <a:r>
              <a:rPr lang="en-GB" sz="1800" b="1" i="0" u="none" strike="noStrike" kern="1200" dirty="0">
                <a:solidFill>
                  <a:srgbClr val="FF0000"/>
                </a:solidFill>
                <a:effectLst/>
                <a:latin typeface="Century Gothic" panose="020B0502020202020204" pitchFamily="34" charset="0"/>
              </a:rPr>
              <a:t>a</a:t>
            </a:r>
            <a:endParaRPr lang="en-GB"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s-ES" sz="1800" b="0" i="0" u="none" strike="noStrike" kern="1200" dirty="0">
                <a:solidFill>
                  <a:srgbClr val="002060"/>
                </a:solidFill>
                <a:effectLst/>
                <a:latin typeface="Century Gothic" panose="020B0502020202020204" pitchFamily="34" charset="0"/>
              </a:rPr>
              <a:t>seri</a:t>
            </a:r>
            <a:r>
              <a:rPr lang="en-GB" sz="1800" b="1" i="0" u="none" strike="noStrike" kern="1200" dirty="0">
                <a:solidFill>
                  <a:srgbClr val="0070C0"/>
                </a:solidFill>
                <a:effectLst/>
                <a:latin typeface="Century Gothic" panose="020B0502020202020204" pitchFamily="34" charset="0"/>
              </a:rPr>
              <a:t>o</a:t>
            </a:r>
            <a:r>
              <a:rPr lang="es-ES" sz="1800" b="0" i="0" u="none" strike="noStrike" kern="1200" dirty="0">
                <a:solidFill>
                  <a:srgbClr val="002060"/>
                </a:solidFill>
                <a:effectLst/>
                <a:latin typeface="Century Gothic" panose="020B0502020202020204" pitchFamily="34" charset="0"/>
              </a:rPr>
              <a:t>, seri</a:t>
            </a:r>
            <a:r>
              <a:rPr lang="en-GB" sz="1800" b="1" i="0" u="none" strike="noStrike" kern="1200" dirty="0">
                <a:solidFill>
                  <a:srgbClr val="FF0000"/>
                </a:solidFill>
                <a:effectLst/>
                <a:latin typeface="Century Gothic" panose="020B0502020202020204" pitchFamily="34" charset="0"/>
              </a:rPr>
              <a:t>a</a:t>
            </a:r>
            <a:endParaRPr lang="en-GB"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s-ES" sz="1800" b="0" i="0" u="none" strike="noStrike" kern="1200" dirty="0" err="1">
                <a:solidFill>
                  <a:srgbClr val="002060"/>
                </a:solidFill>
                <a:effectLst/>
                <a:latin typeface="Century Gothic" panose="020B0502020202020204" pitchFamily="34" charset="0"/>
              </a:rPr>
              <a:t>simpátic</a:t>
            </a:r>
            <a:r>
              <a:rPr lang="en-GB" sz="1800" b="1" i="0" u="none" strike="noStrike" kern="1200" dirty="0">
                <a:solidFill>
                  <a:srgbClr val="0070C0"/>
                </a:solidFill>
                <a:effectLst/>
                <a:latin typeface="Century Gothic" panose="020B0502020202020204" pitchFamily="34" charset="0"/>
              </a:rPr>
              <a:t>o</a:t>
            </a:r>
            <a:r>
              <a:rPr lang="es-ES" sz="1800" b="0" i="0" u="none" strike="noStrike" kern="1200" dirty="0">
                <a:solidFill>
                  <a:srgbClr val="002060"/>
                </a:solidFill>
                <a:effectLst/>
                <a:latin typeface="Century Gothic" panose="020B0502020202020204" pitchFamily="34" charset="0"/>
              </a:rPr>
              <a:t>, </a:t>
            </a:r>
            <a:r>
              <a:rPr lang="es-ES" sz="1800" b="0" i="0" u="none" strike="noStrike" kern="1200" dirty="0" err="1">
                <a:solidFill>
                  <a:srgbClr val="002060"/>
                </a:solidFill>
                <a:effectLst/>
                <a:latin typeface="Century Gothic" panose="020B0502020202020204" pitchFamily="34" charset="0"/>
              </a:rPr>
              <a:t>simpátic</a:t>
            </a:r>
            <a:r>
              <a:rPr lang="en-GB" sz="1800" b="1" i="0" u="none" strike="noStrike" kern="1200" dirty="0">
                <a:solidFill>
                  <a:srgbClr val="FF0000"/>
                </a:solidFill>
                <a:effectLst/>
                <a:latin typeface="Century Gothic" panose="020B0502020202020204" pitchFamily="34" charset="0"/>
              </a:rPr>
              <a:t>a</a:t>
            </a:r>
            <a:endParaRPr lang="en-GB"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s-ES" sz="1800" b="0" i="0" u="none" strike="noStrike" kern="1200" dirty="0" err="1">
                <a:solidFill>
                  <a:srgbClr val="002060"/>
                </a:solidFill>
                <a:effectLst/>
                <a:latin typeface="Century Gothic" panose="020B0502020202020204" pitchFamily="34" charset="0"/>
              </a:rPr>
              <a:t>tont</a:t>
            </a:r>
            <a:r>
              <a:rPr lang="en-GB" sz="1800" b="1" i="0" u="none" strike="noStrike" kern="1200" dirty="0">
                <a:solidFill>
                  <a:srgbClr val="0070C0"/>
                </a:solidFill>
                <a:effectLst/>
                <a:latin typeface="Century Gothic" panose="020B0502020202020204" pitchFamily="34" charset="0"/>
              </a:rPr>
              <a:t>o</a:t>
            </a:r>
            <a:r>
              <a:rPr lang="es-ES" sz="1800" b="0" i="0" u="none" strike="noStrike" kern="1200" dirty="0">
                <a:solidFill>
                  <a:srgbClr val="002060"/>
                </a:solidFill>
                <a:effectLst/>
                <a:latin typeface="Century Gothic" panose="020B0502020202020204" pitchFamily="34" charset="0"/>
              </a:rPr>
              <a:t>, </a:t>
            </a:r>
            <a:r>
              <a:rPr lang="es-ES" sz="1800" b="0" i="0" u="none" strike="noStrike" kern="1200" dirty="0" err="1">
                <a:solidFill>
                  <a:srgbClr val="002060"/>
                </a:solidFill>
                <a:effectLst/>
                <a:latin typeface="Century Gothic" panose="020B0502020202020204" pitchFamily="34" charset="0"/>
              </a:rPr>
              <a:t>tont</a:t>
            </a:r>
            <a:r>
              <a:rPr lang="en-GB" sz="1800" b="1" i="0" u="none" strike="noStrike" kern="1200" dirty="0">
                <a:solidFill>
                  <a:srgbClr val="FF0000"/>
                </a:solidFill>
                <a:effectLst/>
                <a:latin typeface="Century Gothic" panose="020B0502020202020204" pitchFamily="34" charset="0"/>
              </a:rPr>
              <a:t>a</a:t>
            </a:r>
            <a:endParaRPr lang="en-GB"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s-ES" sz="1800" b="0" i="0" u="none" strike="noStrike" kern="1200" dirty="0">
                <a:solidFill>
                  <a:srgbClr val="002060"/>
                </a:solidFill>
                <a:effectLst/>
                <a:latin typeface="Century Gothic" panose="020B0502020202020204" pitchFamily="34" charset="0"/>
              </a:rPr>
              <a:t>tranquil</a:t>
            </a:r>
            <a:r>
              <a:rPr lang="en-GB" sz="1800" b="1" i="0" u="none" strike="noStrike" kern="1200" dirty="0">
                <a:solidFill>
                  <a:srgbClr val="0070C0"/>
                </a:solidFill>
                <a:effectLst/>
                <a:latin typeface="Century Gothic" panose="020B0502020202020204" pitchFamily="34" charset="0"/>
              </a:rPr>
              <a:t>o</a:t>
            </a:r>
            <a:r>
              <a:rPr lang="es-ES" sz="1800" b="0" i="0" u="none" strike="noStrike" kern="1200" dirty="0">
                <a:solidFill>
                  <a:srgbClr val="002060"/>
                </a:solidFill>
                <a:effectLst/>
                <a:latin typeface="Century Gothic" panose="020B0502020202020204" pitchFamily="34" charset="0"/>
              </a:rPr>
              <a:t>, tranquil</a:t>
            </a:r>
            <a:r>
              <a:rPr lang="en-GB" sz="1800" b="1" i="0" u="none" strike="noStrike" kern="1200" dirty="0">
                <a:solidFill>
                  <a:srgbClr val="FF0000"/>
                </a:solidFill>
                <a:effectLst/>
                <a:latin typeface="Century Gothic" panose="020B0502020202020204" pitchFamily="34" charset="0"/>
              </a:rPr>
              <a:t>a</a:t>
            </a:r>
            <a:endParaRPr lang="en-GB" sz="1800" b="0" i="0" u="none" strike="noStrike" dirty="0">
              <a:effectLst/>
              <a:latin typeface="Arial" panose="020B0604020202020204" pitchFamily="34" charset="0"/>
            </a:endParaRPr>
          </a:p>
        </p:txBody>
      </p:sp>
      <p:sp>
        <p:nvSpPr>
          <p:cNvPr id="12" name="Speech Bubble: Oval 11">
            <a:extLst>
              <a:ext uri="{FF2B5EF4-FFF2-40B4-BE49-F238E27FC236}">
                <a16:creationId xmlns:a16="http://schemas.microsoft.com/office/drawing/2014/main" id="{B8E18599-C8CE-6ABA-00F5-B058563BCDAD}"/>
              </a:ext>
            </a:extLst>
          </p:cNvPr>
          <p:cNvSpPr/>
          <p:nvPr/>
        </p:nvSpPr>
        <p:spPr>
          <a:xfrm>
            <a:off x="6096000" y="554138"/>
            <a:ext cx="4153414" cy="2008094"/>
          </a:xfrm>
          <a:prstGeom prst="wedgeEllipseCallout">
            <a:avLst>
              <a:gd name="adj1" fmla="val -49109"/>
              <a:gd name="adj2" fmla="val 61607"/>
            </a:avLst>
          </a:prstGeom>
          <a:solidFill>
            <a:schemeClr val="accent1">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dirty="0">
              <a:solidFill>
                <a:srgbClr val="002060"/>
              </a:solidFill>
            </a:endParaRPr>
          </a:p>
        </p:txBody>
      </p:sp>
      <p:sp>
        <p:nvSpPr>
          <p:cNvPr id="13" name="TextBox 12">
            <a:extLst>
              <a:ext uri="{FF2B5EF4-FFF2-40B4-BE49-F238E27FC236}">
                <a16:creationId xmlns:a16="http://schemas.microsoft.com/office/drawing/2014/main" id="{F6193AFE-18EE-A452-8C00-FDE4595B2407}"/>
              </a:ext>
            </a:extLst>
          </p:cNvPr>
          <p:cNvSpPr txBox="1"/>
          <p:nvPr/>
        </p:nvSpPr>
        <p:spPr>
          <a:xfrm>
            <a:off x="6096000" y="1235019"/>
            <a:ext cx="3980329" cy="646331"/>
          </a:xfrm>
          <a:prstGeom prst="rect">
            <a:avLst/>
          </a:prstGeom>
          <a:noFill/>
        </p:spPr>
        <p:txBody>
          <a:bodyPr wrap="square">
            <a:spAutoFit/>
          </a:bodyPr>
          <a:lstStyle/>
          <a:p>
            <a:pPr algn="ctr"/>
            <a:r>
              <a:rPr lang="en-GB" sz="3600" dirty="0"/>
              <a:t>Soy… </a:t>
            </a:r>
          </a:p>
        </p:txBody>
      </p:sp>
      <p:sp>
        <p:nvSpPr>
          <p:cNvPr id="17" name="TextBox 16">
            <a:extLst>
              <a:ext uri="{FF2B5EF4-FFF2-40B4-BE49-F238E27FC236}">
                <a16:creationId xmlns:a16="http://schemas.microsoft.com/office/drawing/2014/main" id="{077406B5-0D40-1B18-EBE3-B06808A895D1}"/>
              </a:ext>
            </a:extLst>
          </p:cNvPr>
          <p:cNvSpPr txBox="1"/>
          <p:nvPr/>
        </p:nvSpPr>
        <p:spPr>
          <a:xfrm>
            <a:off x="6609743" y="4501174"/>
            <a:ext cx="6096000" cy="523220"/>
          </a:xfrm>
          <a:prstGeom prst="rect">
            <a:avLst/>
          </a:prstGeom>
          <a:noFill/>
        </p:spPr>
        <p:txBody>
          <a:bodyPr wrap="square">
            <a:spAutoFit/>
          </a:bodyPr>
          <a:lstStyle/>
          <a:p>
            <a:r>
              <a:rPr lang="es-ES" sz="2800" b="1" i="0" u="none" strike="noStrike" kern="1200" dirty="0">
                <a:solidFill>
                  <a:srgbClr val="002060"/>
                </a:solidFill>
                <a:effectLst/>
                <a:latin typeface="Century Gothic" panose="020B0502020202020204" pitchFamily="34" charset="0"/>
              </a:rPr>
              <a:t>muy</a:t>
            </a:r>
            <a:endParaRPr lang="en-GB" sz="2800" b="1" dirty="0"/>
          </a:p>
        </p:txBody>
      </p:sp>
      <p:sp>
        <p:nvSpPr>
          <p:cNvPr id="18" name="TextBox 17">
            <a:extLst>
              <a:ext uri="{FF2B5EF4-FFF2-40B4-BE49-F238E27FC236}">
                <a16:creationId xmlns:a16="http://schemas.microsoft.com/office/drawing/2014/main" id="{452F860C-0988-9B02-1527-95346B14E3F8}"/>
              </a:ext>
            </a:extLst>
          </p:cNvPr>
          <p:cNvSpPr txBox="1"/>
          <p:nvPr/>
        </p:nvSpPr>
        <p:spPr>
          <a:xfrm>
            <a:off x="490304" y="1139506"/>
            <a:ext cx="3980329" cy="646331"/>
          </a:xfrm>
          <a:prstGeom prst="rect">
            <a:avLst/>
          </a:prstGeom>
          <a:noFill/>
        </p:spPr>
        <p:txBody>
          <a:bodyPr wrap="square">
            <a:spAutoFit/>
          </a:bodyPr>
          <a:lstStyle/>
          <a:p>
            <a:pPr algn="ctr"/>
            <a:r>
              <a:rPr lang="en-GB" sz="3600" dirty="0"/>
              <a:t>¿Cómo </a:t>
            </a:r>
            <a:r>
              <a:rPr lang="en-GB" sz="3600" dirty="0" err="1"/>
              <a:t>eres</a:t>
            </a:r>
            <a:r>
              <a:rPr lang="en-GB" sz="3600" dirty="0"/>
              <a:t>?</a:t>
            </a:r>
          </a:p>
        </p:txBody>
      </p:sp>
      <p:sp>
        <p:nvSpPr>
          <p:cNvPr id="2" name="Speech Bubble: Oval 1">
            <a:extLst>
              <a:ext uri="{FF2B5EF4-FFF2-40B4-BE49-F238E27FC236}">
                <a16:creationId xmlns:a16="http://schemas.microsoft.com/office/drawing/2014/main" id="{FE97AF02-5B06-F995-5888-C24100451D41}"/>
              </a:ext>
            </a:extLst>
          </p:cNvPr>
          <p:cNvSpPr/>
          <p:nvPr/>
        </p:nvSpPr>
        <p:spPr>
          <a:xfrm>
            <a:off x="624775" y="2658914"/>
            <a:ext cx="4153414" cy="2008094"/>
          </a:xfrm>
          <a:prstGeom prst="wedgeEllipseCallout">
            <a:avLst>
              <a:gd name="adj1" fmla="val 54062"/>
              <a:gd name="adj2" fmla="val -48215"/>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dirty="0">
              <a:solidFill>
                <a:srgbClr val="002060"/>
              </a:solidFill>
            </a:endParaRPr>
          </a:p>
        </p:txBody>
      </p:sp>
      <p:sp>
        <p:nvSpPr>
          <p:cNvPr id="3" name="TextBox 2">
            <a:extLst>
              <a:ext uri="{FF2B5EF4-FFF2-40B4-BE49-F238E27FC236}">
                <a16:creationId xmlns:a16="http://schemas.microsoft.com/office/drawing/2014/main" id="{82BC658C-BB58-C29D-7489-20861EF09A5B}"/>
              </a:ext>
            </a:extLst>
          </p:cNvPr>
          <p:cNvSpPr txBox="1"/>
          <p:nvPr/>
        </p:nvSpPr>
        <p:spPr>
          <a:xfrm>
            <a:off x="624775" y="3339795"/>
            <a:ext cx="4153414" cy="646331"/>
          </a:xfrm>
          <a:prstGeom prst="rect">
            <a:avLst/>
          </a:prstGeom>
          <a:noFill/>
        </p:spPr>
        <p:txBody>
          <a:bodyPr wrap="square">
            <a:spAutoFit/>
          </a:bodyPr>
          <a:lstStyle/>
          <a:p>
            <a:pPr algn="ctr"/>
            <a:r>
              <a:rPr lang="en-GB" sz="3600" dirty="0"/>
              <a:t>¿Cómo es…? </a:t>
            </a:r>
          </a:p>
        </p:txBody>
      </p:sp>
      <p:sp>
        <p:nvSpPr>
          <p:cNvPr id="9" name="TextBox 8">
            <a:extLst>
              <a:ext uri="{FF2B5EF4-FFF2-40B4-BE49-F238E27FC236}">
                <a16:creationId xmlns:a16="http://schemas.microsoft.com/office/drawing/2014/main" id="{38680168-1797-681D-71BA-03DB7B51BF22}"/>
              </a:ext>
            </a:extLst>
          </p:cNvPr>
          <p:cNvSpPr txBox="1"/>
          <p:nvPr/>
        </p:nvSpPr>
        <p:spPr>
          <a:xfrm>
            <a:off x="-485471" y="5024394"/>
            <a:ext cx="3847237" cy="1323439"/>
          </a:xfrm>
          <a:prstGeom prst="rect">
            <a:avLst/>
          </a:prstGeom>
          <a:noFill/>
        </p:spPr>
        <p:txBody>
          <a:bodyPr wrap="square">
            <a:spAutoFit/>
          </a:bodyPr>
          <a:lstStyle/>
          <a:p>
            <a:pPr algn="ctr"/>
            <a:r>
              <a:rPr lang="en-GB" sz="2000" b="1" dirty="0">
                <a:latin typeface="Century Gothic" panose="020B0502020202020204" pitchFamily="34" charset="0"/>
              </a:rPr>
              <a:t>El </a:t>
            </a:r>
            <a:r>
              <a:rPr lang="en-GB" sz="2000" b="1" dirty="0" err="1">
                <a:latin typeface="Century Gothic" panose="020B0502020202020204" pitchFamily="34" charset="0"/>
              </a:rPr>
              <a:t>señor</a:t>
            </a:r>
            <a:r>
              <a:rPr lang="en-GB" sz="2000" dirty="0">
                <a:latin typeface="Century Gothic" panose="020B0502020202020204" pitchFamily="34" charset="0"/>
              </a:rPr>
              <a:t>… Roberts</a:t>
            </a:r>
          </a:p>
          <a:p>
            <a:pPr lvl="1" algn="ctr"/>
            <a:r>
              <a:rPr lang="en-GB" sz="2000" dirty="0">
                <a:latin typeface="Century Gothic" panose="020B0502020202020204" pitchFamily="34" charset="0"/>
              </a:rPr>
              <a:t>	 …..</a:t>
            </a:r>
          </a:p>
          <a:p>
            <a:pPr lvl="1" algn="ctr"/>
            <a:r>
              <a:rPr lang="en-GB" sz="2000" dirty="0">
                <a:latin typeface="Century Gothic" panose="020B0502020202020204" pitchFamily="34" charset="0"/>
              </a:rPr>
              <a:t>	 …..</a:t>
            </a:r>
          </a:p>
          <a:p>
            <a:pPr lvl="1" algn="ctr"/>
            <a:r>
              <a:rPr lang="en-GB" sz="2000" dirty="0">
                <a:latin typeface="Century Gothic" panose="020B0502020202020204" pitchFamily="34" charset="0"/>
              </a:rPr>
              <a:t>       …..</a:t>
            </a:r>
          </a:p>
        </p:txBody>
      </p:sp>
      <p:sp>
        <p:nvSpPr>
          <p:cNvPr id="10" name="TextBox 9">
            <a:extLst>
              <a:ext uri="{FF2B5EF4-FFF2-40B4-BE49-F238E27FC236}">
                <a16:creationId xmlns:a16="http://schemas.microsoft.com/office/drawing/2014/main" id="{AD44C12C-0EFF-5CF6-1287-623B95FF0B49}"/>
              </a:ext>
            </a:extLst>
          </p:cNvPr>
          <p:cNvSpPr txBox="1"/>
          <p:nvPr/>
        </p:nvSpPr>
        <p:spPr>
          <a:xfrm>
            <a:off x="2248763" y="5024393"/>
            <a:ext cx="3847237" cy="1323439"/>
          </a:xfrm>
          <a:prstGeom prst="rect">
            <a:avLst/>
          </a:prstGeom>
          <a:noFill/>
        </p:spPr>
        <p:txBody>
          <a:bodyPr wrap="square">
            <a:spAutoFit/>
          </a:bodyPr>
          <a:lstStyle/>
          <a:p>
            <a:pPr algn="ctr"/>
            <a:r>
              <a:rPr lang="en-GB" sz="2000" b="1" dirty="0">
                <a:latin typeface="Century Gothic" panose="020B0502020202020204" pitchFamily="34" charset="0"/>
              </a:rPr>
              <a:t>La </a:t>
            </a:r>
            <a:r>
              <a:rPr lang="en-GB" sz="2000" b="1" dirty="0" err="1">
                <a:latin typeface="Century Gothic" panose="020B0502020202020204" pitchFamily="34" charset="0"/>
              </a:rPr>
              <a:t>señora</a:t>
            </a:r>
            <a:r>
              <a:rPr lang="en-GB" sz="2000" dirty="0">
                <a:latin typeface="Century Gothic" panose="020B0502020202020204" pitchFamily="34" charset="0"/>
              </a:rPr>
              <a:t>… 	Cox</a:t>
            </a:r>
          </a:p>
          <a:p>
            <a:pPr algn="ctr"/>
            <a:r>
              <a:rPr lang="en-GB" sz="2000" dirty="0">
                <a:latin typeface="Century Gothic" panose="020B0502020202020204" pitchFamily="34" charset="0"/>
              </a:rPr>
              <a:t>		 ……</a:t>
            </a:r>
          </a:p>
          <a:p>
            <a:pPr lvl="1" algn="ctr"/>
            <a:r>
              <a:rPr lang="en-GB" sz="2000" dirty="0">
                <a:latin typeface="Century Gothic" panose="020B0502020202020204" pitchFamily="34" charset="0"/>
              </a:rPr>
              <a:t>	             …..</a:t>
            </a:r>
          </a:p>
          <a:p>
            <a:pPr lvl="1" algn="ctr"/>
            <a:r>
              <a:rPr lang="en-GB" sz="2000" dirty="0">
                <a:latin typeface="Century Gothic" panose="020B0502020202020204" pitchFamily="34" charset="0"/>
              </a:rPr>
              <a:t>                    …..</a:t>
            </a:r>
          </a:p>
        </p:txBody>
      </p:sp>
      <p:sp>
        <p:nvSpPr>
          <p:cNvPr id="19" name="Rectangle 18">
            <a:extLst>
              <a:ext uri="{FF2B5EF4-FFF2-40B4-BE49-F238E27FC236}">
                <a16:creationId xmlns:a16="http://schemas.microsoft.com/office/drawing/2014/main" id="{8A5B7932-47D8-41BC-B47B-76496DC510A5}"/>
              </a:ext>
            </a:extLst>
          </p:cNvPr>
          <p:cNvSpPr/>
          <p:nvPr/>
        </p:nvSpPr>
        <p:spPr>
          <a:xfrm>
            <a:off x="6462328" y="2931514"/>
            <a:ext cx="4867517" cy="313932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latin typeface="Century Gothic" panose="020B0502020202020204" pitchFamily="34" charset="0"/>
              </a:rPr>
              <a:t>¿ayuda? </a:t>
            </a:r>
            <a:r>
              <a:rPr lang="en-GB" sz="6000" dirty="0">
                <a:solidFill>
                  <a:schemeClr val="tx1"/>
                </a:solidFill>
                <a:latin typeface="Century Gothic" panose="020B0502020202020204" pitchFamily="34" charset="0"/>
              </a:rPr>
              <a:t>🆘</a:t>
            </a:r>
          </a:p>
        </p:txBody>
      </p:sp>
      <p:sp>
        <p:nvSpPr>
          <p:cNvPr id="11" name="Rectangle 10">
            <a:extLst>
              <a:ext uri="{FF2B5EF4-FFF2-40B4-BE49-F238E27FC236}">
                <a16:creationId xmlns:a16="http://schemas.microsoft.com/office/drawing/2014/main" id="{9AC6CEDC-364C-1F9B-EB52-4819F528E8BE}"/>
              </a:ext>
            </a:extLst>
          </p:cNvPr>
          <p:cNvSpPr/>
          <p:nvPr/>
        </p:nvSpPr>
        <p:spPr>
          <a:xfrm>
            <a:off x="6462328" y="2970800"/>
            <a:ext cx="4867517" cy="313932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latin typeface="Century Gothic" panose="020B0502020202020204" pitchFamily="34" charset="0"/>
              </a:rPr>
              <a:t>¿ayuda? </a:t>
            </a:r>
            <a:r>
              <a:rPr lang="en-GB" sz="6000" dirty="0">
                <a:solidFill>
                  <a:schemeClr val="tx1"/>
                </a:solidFill>
                <a:latin typeface="Century Gothic" panose="020B0502020202020204" pitchFamily="34" charset="0"/>
              </a:rPr>
              <a:t>🆘</a:t>
            </a:r>
          </a:p>
        </p:txBody>
      </p:sp>
    </p:spTree>
    <p:extLst>
      <p:ext uri="{BB962C8B-B14F-4D97-AF65-F5344CB8AC3E}">
        <p14:creationId xmlns:p14="http://schemas.microsoft.com/office/powerpoint/2010/main" val="22147261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9"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501DC40-8C29-438A-B009-4E841DD09467}"/>
              </a:ext>
            </a:extLst>
          </p:cNvPr>
          <p:cNvSpPr txBox="1"/>
          <p:nvPr/>
        </p:nvSpPr>
        <p:spPr>
          <a:xfrm>
            <a:off x="82285" y="1145279"/>
            <a:ext cx="1191001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The following characters will also appear in the school play. You can decide their characters. Write a description of each. Pay attention to adjective spellings.</a:t>
            </a:r>
          </a:p>
        </p:txBody>
      </p:sp>
      <p:graphicFrame>
        <p:nvGraphicFramePr>
          <p:cNvPr id="8" name="Table 7">
            <a:extLst>
              <a:ext uri="{FF2B5EF4-FFF2-40B4-BE49-F238E27FC236}">
                <a16:creationId xmlns:a16="http://schemas.microsoft.com/office/drawing/2014/main" id="{27CA7529-60E2-437E-B409-A3F5DA986C25}"/>
              </a:ext>
            </a:extLst>
          </p:cNvPr>
          <p:cNvGraphicFramePr>
            <a:graphicFrameLocks noGrp="1"/>
          </p:cNvGraphicFramePr>
          <p:nvPr>
            <p:extLst>
              <p:ext uri="{D42A27DB-BD31-4B8C-83A1-F6EECF244321}">
                <p14:modId xmlns:p14="http://schemas.microsoft.com/office/powerpoint/2010/main" val="2655904588"/>
              </p:ext>
            </p:extLst>
          </p:nvPr>
        </p:nvGraphicFramePr>
        <p:xfrm>
          <a:off x="833120" y="2082026"/>
          <a:ext cx="4732302" cy="3108960"/>
        </p:xfrm>
        <a:graphic>
          <a:graphicData uri="http://schemas.openxmlformats.org/drawingml/2006/table">
            <a:tbl>
              <a:tblPr firstRow="1" bandRow="1"/>
              <a:tblGrid>
                <a:gridCol w="397279">
                  <a:extLst>
                    <a:ext uri="{9D8B030D-6E8A-4147-A177-3AD203B41FA5}">
                      <a16:colId xmlns:a16="http://schemas.microsoft.com/office/drawing/2014/main" val="4231399534"/>
                    </a:ext>
                  </a:extLst>
                </a:gridCol>
                <a:gridCol w="4335023">
                  <a:extLst>
                    <a:ext uri="{9D8B030D-6E8A-4147-A177-3AD203B41FA5}">
                      <a16:colId xmlns:a16="http://schemas.microsoft.com/office/drawing/2014/main" val="4217504408"/>
                    </a:ext>
                  </a:extLst>
                </a:gridCol>
              </a:tblGrid>
              <a:tr h="37084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chemeClr val="tx1"/>
                          </a:solidFill>
                          <a:latin typeface="Century Gothic" panose="020B0502020202020204" pitchFamily="34" charset="0"/>
                        </a:rPr>
                        <a:t>Señora</a:t>
                      </a:r>
                      <a:r>
                        <a:rPr lang="en-GB" sz="2800" b="0" dirty="0">
                          <a:solidFill>
                            <a:schemeClr val="tx1"/>
                          </a:solidFill>
                          <a:latin typeface="Century Gothic" panose="020B0502020202020204" pitchFamily="34" charset="0"/>
                        </a:rPr>
                        <a:t> Fuentes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781129"/>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chemeClr val="tx1"/>
                          </a:solidFill>
                          <a:latin typeface="Century Gothic" panose="020B0502020202020204" pitchFamily="34" charset="0"/>
                        </a:rPr>
                        <a:t>Señor</a:t>
                      </a:r>
                      <a:r>
                        <a:rPr lang="en-GB" sz="2800" b="0" dirty="0">
                          <a:solidFill>
                            <a:schemeClr val="tx1"/>
                          </a:solidFill>
                          <a:latin typeface="Century Gothic" panose="020B0502020202020204" pitchFamily="34" charset="0"/>
                        </a:rPr>
                        <a:t> Gris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376284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tx1"/>
                          </a:solidFill>
                          <a:latin typeface="Century Gothic" panose="020B0502020202020204" pitchFamily="34" charset="0"/>
                        </a:rPr>
                        <a:t>Rafaela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9664959"/>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err="1">
                          <a:solidFill>
                            <a:schemeClr val="tx1"/>
                          </a:solidFill>
                          <a:latin typeface="Century Gothic" panose="020B0502020202020204" pitchFamily="34" charset="0"/>
                        </a:rPr>
                        <a:t>Sofía</a:t>
                      </a:r>
                      <a:endParaRPr lang="en-GB" sz="28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3046774"/>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tx1"/>
                          </a:solidFill>
                          <a:latin typeface="Century Gothic" panose="020B0502020202020204" pitchFamily="34" charset="0"/>
                        </a:rPr>
                        <a:t>Diego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1783439"/>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err="1">
                          <a:solidFill>
                            <a:schemeClr val="tx1"/>
                          </a:solidFill>
                          <a:latin typeface="Century Gothic" panose="020B0502020202020204" pitchFamily="34" charset="0"/>
                        </a:rPr>
                        <a:t>Mía</a:t>
                      </a:r>
                      <a:endParaRPr lang="en-GB" sz="28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4020887"/>
                  </a:ext>
                </a:extLst>
              </a:tr>
            </a:tbl>
          </a:graphicData>
        </a:graphic>
      </p:graphicFrame>
      <p:sp>
        <p:nvSpPr>
          <p:cNvPr id="9" name="TextBox 8">
            <a:extLst>
              <a:ext uri="{FF2B5EF4-FFF2-40B4-BE49-F238E27FC236}">
                <a16:creationId xmlns:a16="http://schemas.microsoft.com/office/drawing/2014/main" id="{23F2AE43-F14A-4C33-814D-854E8947A13E}"/>
              </a:ext>
            </a:extLst>
          </p:cNvPr>
          <p:cNvSpPr txBox="1"/>
          <p:nvPr/>
        </p:nvSpPr>
        <p:spPr>
          <a:xfrm>
            <a:off x="5565422" y="2082026"/>
            <a:ext cx="595376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e.g. 1) Es </a:t>
            </a:r>
            <a:r>
              <a:rPr kumimoji="0" lang="en-GB" sz="2400" b="0" i="0" u="none" strike="noStrike" kern="0" cap="none" spc="0" normalizeH="0" baseline="0" noProof="0" dirty="0" err="1">
                <a:ln>
                  <a:noFill/>
                </a:ln>
                <a:effectLst/>
                <a:uLnTx/>
                <a:uFillTx/>
              </a:rPr>
              <a:t>alt</a:t>
            </a:r>
            <a:r>
              <a:rPr kumimoji="0" lang="en-GB" sz="2400" b="1" i="0" u="none" strike="noStrike" kern="0" cap="none" spc="0" normalizeH="0" baseline="0" noProof="0" dirty="0" err="1">
                <a:ln>
                  <a:noFill/>
                </a:ln>
                <a:effectLst/>
                <a:uLnTx/>
                <a:uFillTx/>
              </a:rPr>
              <a:t>a</a:t>
            </a:r>
            <a:r>
              <a:rPr kumimoji="0" lang="en-GB" sz="2400" b="0" i="0" u="none" strike="noStrike" kern="0" cap="none" spc="0" normalizeH="0" baseline="0" noProof="0" dirty="0">
                <a:ln>
                  <a:noFill/>
                </a:ln>
                <a:effectLst/>
                <a:uLnTx/>
                <a:uFillTx/>
              </a:rPr>
              <a:t> y alegre.</a:t>
            </a:r>
          </a:p>
        </p:txBody>
      </p:sp>
    </p:spTree>
    <p:extLst>
      <p:ext uri="{BB962C8B-B14F-4D97-AF65-F5344CB8AC3E}">
        <p14:creationId xmlns:p14="http://schemas.microsoft.com/office/powerpoint/2010/main" val="7491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86" y="69532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u</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2951549" y="1861480"/>
            <a:ext cx="6288901" cy="1938992"/>
          </a:xfrm>
          <a:prstGeom prst="rect">
            <a:avLst/>
          </a:prstGeom>
        </p:spPr>
        <p:txBody>
          <a:bodyPr wrap="none">
            <a:spAutoFit/>
          </a:bodyPr>
          <a:lstStyle/>
          <a:p>
            <a:pPr algn="ctr"/>
            <a:r>
              <a:rPr lang="en-GB" sz="12000" dirty="0">
                <a:solidFill>
                  <a:srgbClr val="E87D1E"/>
                </a:solidFill>
                <a:latin typeface="Century Gothic" panose="020B0502020202020204" pitchFamily="34" charset="0"/>
                <a:cs typeface="Calibri" panose="020F0502020204030204" pitchFamily="34" charset="0"/>
              </a:rPr>
              <a:t>u</a:t>
            </a:r>
            <a:r>
              <a:rPr lang="en-GB" sz="12000" dirty="0">
                <a:solidFill>
                  <a:srgbClr val="115076"/>
                </a:solidFill>
                <a:latin typeface="Century Gothic" panose="020B0502020202020204" pitchFamily="34" charset="0"/>
                <a:cs typeface="Calibri" panose="020F0502020204030204" pitchFamily="34" charset="0"/>
              </a:rPr>
              <a:t>niverso</a:t>
            </a: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17117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u_univers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560320"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7" name="Rectangle 6">
            <a:extLst>
              <a:ext uri="{FF2B5EF4-FFF2-40B4-BE49-F238E27FC236}">
                <a16:creationId xmlns:a16="http://schemas.microsoft.com/office/drawing/2014/main" id="{6FDF40D3-F6EA-4EEB-A05D-941F249953F8}"/>
              </a:ext>
            </a:extLst>
          </p:cNvPr>
          <p:cNvSpPr/>
          <p:nvPr/>
        </p:nvSpPr>
        <p:spPr>
          <a:xfrm>
            <a:off x="175149" y="5373936"/>
            <a:ext cx="11066804" cy="830997"/>
          </a:xfrm>
          <a:prstGeom prst="rect">
            <a:avLst/>
          </a:prstGeom>
        </p:spPr>
        <p:txBody>
          <a:bodyPr wrap="square">
            <a:spAutoFit/>
          </a:bodyPr>
          <a:lstStyle/>
          <a:p>
            <a:pPr lvl="0">
              <a:defRPr/>
            </a:pPr>
            <a:r>
              <a:rPr lang="en-GB" sz="2400" b="1" dirty="0">
                <a:latin typeface="Century Gothic" panose="020B0502020202020204" pitchFamily="34" charset="0"/>
              </a:rPr>
              <a:t>In addition, revisit:	   Term 1.1 Week 1</a:t>
            </a:r>
            <a:br>
              <a:rPr lang="en-GB" sz="2400" dirty="0">
                <a:latin typeface="Century Gothic" panose="020B0502020202020204" pitchFamily="34" charset="0"/>
              </a:rPr>
            </a:br>
            <a:endParaRPr lang="en-GB" sz="2400" dirty="0"/>
          </a:p>
        </p:txBody>
      </p:sp>
      <p:sp>
        <p:nvSpPr>
          <p:cNvPr id="11" name="TextBox 10"/>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p:cNvSpPr txBox="1"/>
          <p:nvPr/>
        </p:nvSpPr>
        <p:spPr>
          <a:xfrm>
            <a:off x="84640" y="3021140"/>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7" name="TextBox 16"/>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Term 1.1, Week 4)</a:t>
            </a:r>
            <a:endParaRPr kumimoji="0" lang="en-GB" sz="28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6" name="Picture 15" descr="A blue cartoon face with orange headphones&#10;&#10;Description automatically generated">
            <a:extLst>
              <a:ext uri="{FF2B5EF4-FFF2-40B4-BE49-F238E27FC236}">
                <a16:creationId xmlns:a16="http://schemas.microsoft.com/office/drawing/2014/main" id="{D6625C96-1175-45FC-AE71-D86C540D4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A362B5-98FD-8B40-BA7F-8B98D091784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u</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the universe"/>
          <p:cNvSpPr/>
          <p:nvPr/>
        </p:nvSpPr>
        <p:spPr>
          <a:xfrm>
            <a:off x="4338936" y="1814021"/>
            <a:ext cx="3547533" cy="298018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4" descr="univers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43625" y="1949284"/>
            <a:ext cx="1951002" cy="19510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32325" y="3705219"/>
            <a:ext cx="3903133"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niverso</a:t>
            </a:r>
          </a:p>
        </p:txBody>
      </p:sp>
      <p:sp>
        <p:nvSpPr>
          <p:cNvPr id="10" name="TextBox 9"/>
          <p:cNvSpPr txBox="1"/>
          <p:nvPr/>
        </p:nvSpPr>
        <p:spPr>
          <a:xfrm>
            <a:off x="508091" y="184567"/>
            <a:ext cx="3443389"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ndo</a:t>
            </a:r>
          </a:p>
        </p:txBody>
      </p:sp>
      <p:pic>
        <p:nvPicPr>
          <p:cNvPr id="1030" name="Picture 6" descr="the glob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64718" y="1276389"/>
            <a:ext cx="1670672" cy="16483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77142" y="3389876"/>
            <a:ext cx="1650538"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a:t>
            </a:r>
          </a:p>
        </p:txBody>
      </p:sp>
      <p:sp>
        <p:nvSpPr>
          <p:cNvPr id="21" name="TextBox 20"/>
          <p:cNvSpPr txBox="1"/>
          <p:nvPr/>
        </p:nvSpPr>
        <p:spPr>
          <a:xfrm>
            <a:off x="1168524" y="4227228"/>
            <a:ext cx="1792310"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[a; an]</a:t>
            </a:r>
          </a:p>
        </p:txBody>
      </p:sp>
      <p:sp>
        <p:nvSpPr>
          <p:cNvPr id="9" name="TextBox 8"/>
          <p:cNvSpPr txBox="1"/>
          <p:nvPr/>
        </p:nvSpPr>
        <p:spPr>
          <a:xfrm>
            <a:off x="4546600" y="4839984"/>
            <a:ext cx="309880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nca</a:t>
            </a:r>
          </a:p>
        </p:txBody>
      </p:sp>
      <p:sp>
        <p:nvSpPr>
          <p:cNvPr id="16" name="TextBox 15"/>
          <p:cNvSpPr txBox="1"/>
          <p:nvPr/>
        </p:nvSpPr>
        <p:spPr>
          <a:xfrm>
            <a:off x="5152402" y="5656221"/>
            <a:ext cx="1862977"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[never]</a:t>
            </a:r>
          </a:p>
        </p:txBody>
      </p:sp>
      <p:sp>
        <p:nvSpPr>
          <p:cNvPr id="7" name="TextBox 6"/>
          <p:cNvSpPr txBox="1"/>
          <p:nvPr/>
        </p:nvSpPr>
        <p:spPr>
          <a:xfrm>
            <a:off x="8475218" y="184567"/>
            <a:ext cx="348564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cho</a:t>
            </a:r>
          </a:p>
        </p:txBody>
      </p:sp>
      <p:grpSp>
        <p:nvGrpSpPr>
          <p:cNvPr id="2" name="Group 1" descr="lots of money in stacks"/>
          <p:cNvGrpSpPr/>
          <p:nvPr/>
        </p:nvGrpSpPr>
        <p:grpSpPr>
          <a:xfrm>
            <a:off x="8826945" y="1172268"/>
            <a:ext cx="2461148" cy="1752517"/>
            <a:chOff x="6696349" y="31690"/>
            <a:chExt cx="3029004" cy="2156872"/>
          </a:xfrm>
        </p:grpSpPr>
        <p:pic>
          <p:nvPicPr>
            <p:cNvPr id="17" name="Picture 8" descr="stacks of mone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138585">
              <a:off x="6696349" y="675225"/>
              <a:ext cx="2178620" cy="1513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tacks of mone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739796">
              <a:off x="7355459" y="31690"/>
              <a:ext cx="2178620" cy="15133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stacks of mone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24225">
              <a:off x="7546733" y="633900"/>
              <a:ext cx="2178620" cy="151333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8826945" y="3383149"/>
            <a:ext cx="26205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gar</a:t>
            </a:r>
          </a:p>
        </p:txBody>
      </p:sp>
      <p:sp>
        <p:nvSpPr>
          <p:cNvPr id="23" name="TextBox 22"/>
          <p:cNvSpPr txBox="1"/>
          <p:nvPr/>
        </p:nvSpPr>
        <p:spPr>
          <a:xfrm>
            <a:off x="9206949" y="4341261"/>
            <a:ext cx="1860574"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[place]</a:t>
            </a:r>
          </a:p>
        </p:txBody>
      </p:sp>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58559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u_univers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u_mund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fade">
                                      <p:cBhvr>
                                        <p:cTn id="28" dur="500"/>
                                        <p:tgtEl>
                                          <p:spTgt spid="1030"/>
                                        </p:tgtEl>
                                      </p:cBhvr>
                                    </p:animEffect>
                                  </p:childTnLst>
                                  <p:subTnLst>
                                    <p:audio>
                                      <p:cMediaNode>
                                        <p:cTn display="0" masterRel="sameClick">
                                          <p:stCondLst>
                                            <p:cond evt="begin" delay="0">
                                              <p:tn val="26"/>
                                            </p:cond>
                                          </p:stCondLst>
                                          <p:endCondLst>
                                            <p:cond evt="onStopAudio" delay="0">
                                              <p:tgtEl>
                                                <p:sldTgt/>
                                              </p:tgtEl>
                                            </p:cond>
                                          </p:endCondLst>
                                        </p:cTn>
                                        <p:tgtEl>
                                          <p:sndTgt r:embed="rId5" name="u_mund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u_much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u_much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u_u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7" name="u_u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u_nunc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u_nunc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u_luga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subTnLst>
                                    <p:audio>
                                      <p:cMediaNode>
                                        <p:cTn display="0" masterRel="sameClick">
                                          <p:stCondLst>
                                            <p:cond evt="begin" delay="0">
                                              <p:tn val="66"/>
                                            </p:cond>
                                          </p:stCondLst>
                                          <p:endCondLst>
                                            <p:cond evt="onStopAudio" delay="0">
                                              <p:tgtEl>
                                                <p:sldTgt/>
                                              </p:tgtEl>
                                            </p:cond>
                                          </p:endCondLst>
                                        </p:cTn>
                                        <p:tgtEl>
                                          <p:sndTgt r:embed="rId9" name="u_lug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0" grpId="0"/>
      <p:bldP spid="8" grpId="0"/>
      <p:bldP spid="21" grpId="0"/>
      <p:bldP spid="9" grpId="0"/>
      <p:bldP spid="16" grpId="0"/>
      <p:bldP spid="7" grpId="0"/>
      <p:bldP spid="6"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A362B5-98FD-8B40-BA7F-8B98D091784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u</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the universe"/>
          <p:cNvSpPr/>
          <p:nvPr/>
        </p:nvSpPr>
        <p:spPr>
          <a:xfrm>
            <a:off x="4338936" y="1814021"/>
            <a:ext cx="3547533" cy="298018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132325" y="3705219"/>
            <a:ext cx="3903133"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niverso</a:t>
            </a:r>
          </a:p>
        </p:txBody>
      </p:sp>
      <p:sp>
        <p:nvSpPr>
          <p:cNvPr id="10" name="TextBox 9"/>
          <p:cNvSpPr txBox="1"/>
          <p:nvPr/>
        </p:nvSpPr>
        <p:spPr>
          <a:xfrm>
            <a:off x="508091" y="184567"/>
            <a:ext cx="3443389"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ndo</a:t>
            </a:r>
          </a:p>
        </p:txBody>
      </p:sp>
      <p:sp>
        <p:nvSpPr>
          <p:cNvPr id="8" name="TextBox 7"/>
          <p:cNvSpPr txBox="1"/>
          <p:nvPr/>
        </p:nvSpPr>
        <p:spPr>
          <a:xfrm>
            <a:off x="1177142" y="3389876"/>
            <a:ext cx="1650538"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a:t>
            </a:r>
          </a:p>
        </p:txBody>
      </p:sp>
      <p:sp>
        <p:nvSpPr>
          <p:cNvPr id="9" name="TextBox 8"/>
          <p:cNvSpPr txBox="1"/>
          <p:nvPr/>
        </p:nvSpPr>
        <p:spPr>
          <a:xfrm>
            <a:off x="4546600" y="4839984"/>
            <a:ext cx="309880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nca</a:t>
            </a:r>
          </a:p>
        </p:txBody>
      </p:sp>
      <p:sp>
        <p:nvSpPr>
          <p:cNvPr id="7" name="TextBox 6"/>
          <p:cNvSpPr txBox="1"/>
          <p:nvPr/>
        </p:nvSpPr>
        <p:spPr>
          <a:xfrm>
            <a:off x="8475218" y="184567"/>
            <a:ext cx="348564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cho</a:t>
            </a:r>
          </a:p>
        </p:txBody>
      </p:sp>
      <p:sp>
        <p:nvSpPr>
          <p:cNvPr id="6" name="TextBox 5"/>
          <p:cNvSpPr txBox="1"/>
          <p:nvPr/>
        </p:nvSpPr>
        <p:spPr>
          <a:xfrm>
            <a:off x="8826945" y="3383149"/>
            <a:ext cx="26205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gar</a:t>
            </a:r>
          </a:p>
        </p:txBody>
      </p:sp>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73322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u_univers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5" name="u_mund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u_much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u_u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u_nunc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u_lug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0" grpId="0"/>
      <p:bldP spid="8" grpId="0"/>
      <p:bldP spid="9" grpId="0"/>
      <p:bldP spid="7"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FAA0-959E-974A-B641-94B687B72B68}"/>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u</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38936" y="1814021"/>
            <a:ext cx="3547533" cy="298018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132325" y="3705219"/>
            <a:ext cx="3903133"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niverso</a:t>
            </a:r>
          </a:p>
        </p:txBody>
      </p:sp>
      <p:sp>
        <p:nvSpPr>
          <p:cNvPr id="10" name="TextBox 9"/>
          <p:cNvSpPr txBox="1"/>
          <p:nvPr/>
        </p:nvSpPr>
        <p:spPr>
          <a:xfrm>
            <a:off x="508091" y="184567"/>
            <a:ext cx="3443389"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ndo</a:t>
            </a:r>
          </a:p>
        </p:txBody>
      </p:sp>
      <p:sp>
        <p:nvSpPr>
          <p:cNvPr id="8" name="TextBox 7"/>
          <p:cNvSpPr txBox="1"/>
          <p:nvPr/>
        </p:nvSpPr>
        <p:spPr>
          <a:xfrm>
            <a:off x="1177142" y="3389876"/>
            <a:ext cx="1650538"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a:t>
            </a:r>
          </a:p>
        </p:txBody>
      </p:sp>
      <p:sp>
        <p:nvSpPr>
          <p:cNvPr id="9" name="TextBox 8"/>
          <p:cNvSpPr txBox="1"/>
          <p:nvPr/>
        </p:nvSpPr>
        <p:spPr>
          <a:xfrm>
            <a:off x="4546600" y="4839984"/>
            <a:ext cx="309880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nca</a:t>
            </a:r>
          </a:p>
        </p:txBody>
      </p:sp>
      <p:sp>
        <p:nvSpPr>
          <p:cNvPr id="7" name="TextBox 6"/>
          <p:cNvSpPr txBox="1"/>
          <p:nvPr/>
        </p:nvSpPr>
        <p:spPr>
          <a:xfrm>
            <a:off x="8475218" y="184567"/>
            <a:ext cx="348564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cho</a:t>
            </a:r>
          </a:p>
        </p:txBody>
      </p:sp>
      <p:sp>
        <p:nvSpPr>
          <p:cNvPr id="6" name="TextBox 5"/>
          <p:cNvSpPr txBox="1"/>
          <p:nvPr/>
        </p:nvSpPr>
        <p:spPr>
          <a:xfrm>
            <a:off x="8826945" y="3383149"/>
            <a:ext cx="26205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gar</a:t>
            </a:r>
          </a:p>
        </p:txBody>
      </p:sp>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9762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8" grpId="0"/>
      <p:bldP spid="9" grpId="0"/>
      <p:bldP spid="7"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8497"/>
            <a:ext cx="2881364" cy="736054"/>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930784" y="173105"/>
            <a:ext cx="1997359" cy="453754"/>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ounded Rectangle 7">
            <a:extLst>
              <a:ext uri="{FF2B5EF4-FFF2-40B4-BE49-F238E27FC236}">
                <a16:creationId xmlns:a16="http://schemas.microsoft.com/office/drawing/2014/main" id="{907ED57A-0EC0-4D4C-9EEA-42C86EB995D9}"/>
              </a:ext>
            </a:extLst>
          </p:cNvPr>
          <p:cNvSpPr/>
          <p:nvPr/>
        </p:nvSpPr>
        <p:spPr>
          <a:xfrm>
            <a:off x="2881364" y="1305696"/>
            <a:ext cx="1045029" cy="887173"/>
          </a:xfrm>
          <a:prstGeom prst="roundRect">
            <a:avLst/>
          </a:prstGeom>
          <a:solidFill>
            <a:srgbClr val="115076"/>
          </a:solidFill>
          <a:ln w="5715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8" name="TextBox 17">
            <a:extLst>
              <a:ext uri="{FF2B5EF4-FFF2-40B4-BE49-F238E27FC236}">
                <a16:creationId xmlns:a16="http://schemas.microsoft.com/office/drawing/2014/main" id="{36EE265E-3340-4D42-8381-25D41903034B}"/>
              </a:ext>
            </a:extLst>
          </p:cNvPr>
          <p:cNvSpPr txBox="1"/>
          <p:nvPr/>
        </p:nvSpPr>
        <p:spPr>
          <a:xfrm>
            <a:off x="3058885" y="961644"/>
            <a:ext cx="736880" cy="1323439"/>
          </a:xfrm>
          <a:prstGeom prst="rect">
            <a:avLst/>
          </a:prstGeom>
          <a:noFill/>
          <a:ln>
            <a:no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0" b="1" i="0" u="none" strike="noStrike" kern="0" cap="none" spc="0" normalizeH="0" baseline="0" noProof="0" dirty="0">
                <a:ln>
                  <a:noFill/>
                </a:ln>
                <a:solidFill>
                  <a:prstClr val="white"/>
                </a:solidFill>
                <a:effectLst/>
                <a:uLnTx/>
                <a:uFillTx/>
              </a:rPr>
              <a:t>a</a:t>
            </a:r>
          </a:p>
        </p:txBody>
      </p:sp>
      <p:sp>
        <p:nvSpPr>
          <p:cNvPr id="19" name="Rounded Rectangle 8">
            <a:extLst>
              <a:ext uri="{FF2B5EF4-FFF2-40B4-BE49-F238E27FC236}">
                <a16:creationId xmlns:a16="http://schemas.microsoft.com/office/drawing/2014/main" id="{3E22DA7F-2AF5-4C69-8271-DC175130B5B8}"/>
              </a:ext>
            </a:extLst>
          </p:cNvPr>
          <p:cNvSpPr/>
          <p:nvPr/>
        </p:nvSpPr>
        <p:spPr>
          <a:xfrm>
            <a:off x="4107822" y="1302638"/>
            <a:ext cx="1045029" cy="887173"/>
          </a:xfrm>
          <a:prstGeom prst="roundRect">
            <a:avLst/>
          </a:prstGeom>
          <a:solidFill>
            <a:srgbClr val="115076"/>
          </a:solidFill>
          <a:ln w="5715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0" name="TextBox 19">
            <a:extLst>
              <a:ext uri="{FF2B5EF4-FFF2-40B4-BE49-F238E27FC236}">
                <a16:creationId xmlns:a16="http://schemas.microsoft.com/office/drawing/2014/main" id="{50A704DE-5B1F-43A2-9C6D-47C987BF4A6F}"/>
              </a:ext>
            </a:extLst>
          </p:cNvPr>
          <p:cNvSpPr txBox="1"/>
          <p:nvPr/>
        </p:nvSpPr>
        <p:spPr>
          <a:xfrm>
            <a:off x="4096656" y="955948"/>
            <a:ext cx="1085223" cy="1323439"/>
          </a:xfrm>
          <a:prstGeom prst="rect">
            <a:avLst/>
          </a:prstGeom>
          <a:noFill/>
          <a:ln>
            <a:no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0" b="1" i="0" u="none" strike="noStrike" kern="0" cap="none" spc="0" normalizeH="0" baseline="0" noProof="0" dirty="0">
                <a:ln>
                  <a:noFill/>
                </a:ln>
                <a:solidFill>
                  <a:prstClr val="white"/>
                </a:solidFill>
                <a:effectLst/>
                <a:uLnTx/>
                <a:uFillTx/>
              </a:rPr>
              <a:t>e</a:t>
            </a:r>
          </a:p>
        </p:txBody>
      </p:sp>
      <p:sp>
        <p:nvSpPr>
          <p:cNvPr id="21" name="Rounded Rectangle 11">
            <a:extLst>
              <a:ext uri="{FF2B5EF4-FFF2-40B4-BE49-F238E27FC236}">
                <a16:creationId xmlns:a16="http://schemas.microsoft.com/office/drawing/2014/main" id="{E9922C91-4E20-485E-89EA-382DCA55941F}"/>
              </a:ext>
            </a:extLst>
          </p:cNvPr>
          <p:cNvSpPr/>
          <p:nvPr/>
        </p:nvSpPr>
        <p:spPr>
          <a:xfrm>
            <a:off x="5305251" y="1302638"/>
            <a:ext cx="1045029" cy="887173"/>
          </a:xfrm>
          <a:prstGeom prst="roundRect">
            <a:avLst/>
          </a:prstGeom>
          <a:solidFill>
            <a:srgbClr val="115076"/>
          </a:solidFill>
          <a:ln w="5715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2" name="TextBox 21">
            <a:extLst>
              <a:ext uri="{FF2B5EF4-FFF2-40B4-BE49-F238E27FC236}">
                <a16:creationId xmlns:a16="http://schemas.microsoft.com/office/drawing/2014/main" id="{FBC48CFA-AA8C-4ACD-A6BD-E2E7B9EE0463}"/>
              </a:ext>
            </a:extLst>
          </p:cNvPr>
          <p:cNvSpPr txBox="1"/>
          <p:nvPr/>
        </p:nvSpPr>
        <p:spPr>
          <a:xfrm>
            <a:off x="5265057" y="1069276"/>
            <a:ext cx="1085223" cy="1323439"/>
          </a:xfrm>
          <a:prstGeom prst="rect">
            <a:avLst/>
          </a:prstGeom>
          <a:noFill/>
          <a:ln>
            <a:no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0" b="1" i="0" u="none" strike="noStrike" kern="0" cap="none" spc="0" normalizeH="0" baseline="0" noProof="0" dirty="0" err="1">
                <a:ln>
                  <a:noFill/>
                </a:ln>
                <a:solidFill>
                  <a:prstClr val="white"/>
                </a:solidFill>
                <a:effectLst/>
                <a:uLnTx/>
                <a:uFillTx/>
              </a:rPr>
              <a:t>i</a:t>
            </a:r>
            <a:endParaRPr kumimoji="0" lang="en-GB" sz="8000" b="1" i="0" u="none" strike="noStrike" kern="0" cap="none" spc="0" normalizeH="0" baseline="0" noProof="0" dirty="0">
              <a:ln>
                <a:noFill/>
              </a:ln>
              <a:solidFill>
                <a:prstClr val="white"/>
              </a:solidFill>
              <a:effectLst/>
              <a:uLnTx/>
              <a:uFillTx/>
            </a:endParaRPr>
          </a:p>
        </p:txBody>
      </p:sp>
      <p:sp>
        <p:nvSpPr>
          <p:cNvPr id="23" name="Rounded Rectangle 12">
            <a:extLst>
              <a:ext uri="{FF2B5EF4-FFF2-40B4-BE49-F238E27FC236}">
                <a16:creationId xmlns:a16="http://schemas.microsoft.com/office/drawing/2014/main" id="{02474E8A-DF67-43CD-918E-EF03E60D659B}"/>
              </a:ext>
            </a:extLst>
          </p:cNvPr>
          <p:cNvSpPr/>
          <p:nvPr/>
        </p:nvSpPr>
        <p:spPr>
          <a:xfrm>
            <a:off x="6473652" y="1305406"/>
            <a:ext cx="1045029" cy="887173"/>
          </a:xfrm>
          <a:prstGeom prst="roundRect">
            <a:avLst/>
          </a:prstGeom>
          <a:solidFill>
            <a:srgbClr val="115076"/>
          </a:solidFill>
          <a:ln w="5715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4" name="TextBox 23">
            <a:extLst>
              <a:ext uri="{FF2B5EF4-FFF2-40B4-BE49-F238E27FC236}">
                <a16:creationId xmlns:a16="http://schemas.microsoft.com/office/drawing/2014/main" id="{932A33F7-EB81-4520-8214-DB382ED394B7}"/>
              </a:ext>
            </a:extLst>
          </p:cNvPr>
          <p:cNvSpPr txBox="1"/>
          <p:nvPr/>
        </p:nvSpPr>
        <p:spPr>
          <a:xfrm>
            <a:off x="6473652" y="955947"/>
            <a:ext cx="1085223" cy="1323439"/>
          </a:xfrm>
          <a:prstGeom prst="rect">
            <a:avLst/>
          </a:prstGeom>
          <a:noFill/>
          <a:ln>
            <a:no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0" b="1" i="0" u="none" strike="noStrike" kern="0" cap="none" spc="0" normalizeH="0" baseline="0" noProof="0" dirty="0">
                <a:ln>
                  <a:noFill/>
                </a:ln>
                <a:solidFill>
                  <a:prstClr val="white"/>
                </a:solidFill>
                <a:effectLst/>
                <a:uLnTx/>
                <a:uFillTx/>
              </a:rPr>
              <a:t>o</a:t>
            </a:r>
          </a:p>
        </p:txBody>
      </p:sp>
      <p:sp>
        <p:nvSpPr>
          <p:cNvPr id="25" name="Rounded Rectangle 14">
            <a:extLst>
              <a:ext uri="{FF2B5EF4-FFF2-40B4-BE49-F238E27FC236}">
                <a16:creationId xmlns:a16="http://schemas.microsoft.com/office/drawing/2014/main" id="{6E51E643-F586-4293-B872-34E1EA0953A7}"/>
              </a:ext>
            </a:extLst>
          </p:cNvPr>
          <p:cNvSpPr/>
          <p:nvPr/>
        </p:nvSpPr>
        <p:spPr>
          <a:xfrm>
            <a:off x="7707369" y="1302638"/>
            <a:ext cx="1045029" cy="887173"/>
          </a:xfrm>
          <a:prstGeom prst="roundRect">
            <a:avLst/>
          </a:prstGeom>
          <a:solidFill>
            <a:srgbClr val="115076"/>
          </a:solidFill>
          <a:ln w="5715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6" name="TextBox 25">
            <a:extLst>
              <a:ext uri="{FF2B5EF4-FFF2-40B4-BE49-F238E27FC236}">
                <a16:creationId xmlns:a16="http://schemas.microsoft.com/office/drawing/2014/main" id="{2FFD1AEB-06E1-4409-B925-69CD197BC57A}"/>
              </a:ext>
            </a:extLst>
          </p:cNvPr>
          <p:cNvSpPr txBox="1"/>
          <p:nvPr/>
        </p:nvSpPr>
        <p:spPr>
          <a:xfrm>
            <a:off x="7667175" y="981767"/>
            <a:ext cx="1085223" cy="1323439"/>
          </a:xfrm>
          <a:prstGeom prst="rect">
            <a:avLst/>
          </a:prstGeom>
          <a:noFill/>
          <a:ln>
            <a:no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0" b="1" i="0" u="none" strike="noStrike" kern="0" cap="none" spc="0" normalizeH="0" baseline="0" noProof="0" dirty="0">
                <a:ln>
                  <a:noFill/>
                </a:ln>
                <a:solidFill>
                  <a:prstClr val="white"/>
                </a:solidFill>
                <a:effectLst/>
                <a:uLnTx/>
                <a:uFillTx/>
              </a:rPr>
              <a:t>u</a:t>
            </a:r>
          </a:p>
        </p:txBody>
      </p:sp>
      <p:sp>
        <p:nvSpPr>
          <p:cNvPr id="27" name="TextBox 26">
            <a:extLst>
              <a:ext uri="{FF2B5EF4-FFF2-40B4-BE49-F238E27FC236}">
                <a16:creationId xmlns:a16="http://schemas.microsoft.com/office/drawing/2014/main" id="{07DDB5AF-12C1-495B-B4B3-9332B00E376E}"/>
              </a:ext>
            </a:extLst>
          </p:cNvPr>
          <p:cNvSpPr txBox="1"/>
          <p:nvPr/>
        </p:nvSpPr>
        <p:spPr>
          <a:xfrm>
            <a:off x="-732694" y="2969967"/>
            <a:ext cx="3309258"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115076"/>
                </a:solidFill>
                <a:effectLst/>
                <a:uLnTx/>
                <a:uFillTx/>
              </a:rPr>
              <a:t>alto</a:t>
            </a:r>
          </a:p>
        </p:txBody>
      </p:sp>
      <p:sp>
        <p:nvSpPr>
          <p:cNvPr id="28" name="TextBox 27">
            <a:extLst>
              <a:ext uri="{FF2B5EF4-FFF2-40B4-BE49-F238E27FC236}">
                <a16:creationId xmlns:a16="http://schemas.microsoft.com/office/drawing/2014/main" id="{73138CDA-8106-4A8C-BC98-B74257AE041A}"/>
              </a:ext>
            </a:extLst>
          </p:cNvPr>
          <p:cNvSpPr txBox="1"/>
          <p:nvPr/>
        </p:nvSpPr>
        <p:spPr>
          <a:xfrm>
            <a:off x="1749249" y="2940592"/>
            <a:ext cx="3309258"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srgbClr val="115076"/>
                </a:solidFill>
                <a:effectLst/>
                <a:uLnTx/>
                <a:uFillTx/>
              </a:rPr>
              <a:t>elefante</a:t>
            </a:r>
            <a:endParaRPr kumimoji="0" lang="en-GB" sz="4000" b="1" i="0" u="none" strike="noStrike" kern="0" cap="none" spc="0" normalizeH="0" baseline="0" noProof="0" dirty="0">
              <a:ln>
                <a:noFill/>
              </a:ln>
              <a:solidFill>
                <a:srgbClr val="115076"/>
              </a:solidFill>
              <a:effectLst/>
              <a:uLnTx/>
              <a:uFillTx/>
            </a:endParaRPr>
          </a:p>
        </p:txBody>
      </p:sp>
      <p:sp>
        <p:nvSpPr>
          <p:cNvPr id="29" name="TextBox 28">
            <a:extLst>
              <a:ext uri="{FF2B5EF4-FFF2-40B4-BE49-F238E27FC236}">
                <a16:creationId xmlns:a16="http://schemas.microsoft.com/office/drawing/2014/main" id="{529F0461-35F3-4E2A-95B6-9FF2D9C5ABFB}"/>
              </a:ext>
            </a:extLst>
          </p:cNvPr>
          <p:cNvSpPr txBox="1"/>
          <p:nvPr/>
        </p:nvSpPr>
        <p:spPr>
          <a:xfrm>
            <a:off x="4535998" y="2922417"/>
            <a:ext cx="3309258"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115076"/>
                </a:solidFill>
                <a:effectLst/>
                <a:uLnTx/>
                <a:uFillTx/>
              </a:rPr>
              <a:t>idea</a:t>
            </a:r>
          </a:p>
        </p:txBody>
      </p:sp>
      <p:sp>
        <p:nvSpPr>
          <p:cNvPr id="30" name="TextBox 29">
            <a:extLst>
              <a:ext uri="{FF2B5EF4-FFF2-40B4-BE49-F238E27FC236}">
                <a16:creationId xmlns:a16="http://schemas.microsoft.com/office/drawing/2014/main" id="{ACB022B5-73AF-4304-B5E1-1ED0E200A470}"/>
              </a:ext>
            </a:extLst>
          </p:cNvPr>
          <p:cNvSpPr txBox="1"/>
          <p:nvPr/>
        </p:nvSpPr>
        <p:spPr>
          <a:xfrm>
            <a:off x="6773982" y="2896597"/>
            <a:ext cx="3309258"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115076"/>
                </a:solidFill>
                <a:effectLst/>
                <a:uLnTx/>
                <a:uFillTx/>
              </a:rPr>
              <a:t>yo</a:t>
            </a:r>
          </a:p>
        </p:txBody>
      </p:sp>
      <p:sp>
        <p:nvSpPr>
          <p:cNvPr id="31" name="TextBox 30">
            <a:extLst>
              <a:ext uri="{FF2B5EF4-FFF2-40B4-BE49-F238E27FC236}">
                <a16:creationId xmlns:a16="http://schemas.microsoft.com/office/drawing/2014/main" id="{C0E96F1E-430B-4FF3-A0A5-8E31080966A0}"/>
              </a:ext>
            </a:extLst>
          </p:cNvPr>
          <p:cNvSpPr txBox="1"/>
          <p:nvPr/>
        </p:nvSpPr>
        <p:spPr>
          <a:xfrm>
            <a:off x="9251656" y="2896597"/>
            <a:ext cx="3309258"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srgbClr val="115076"/>
                </a:solidFill>
                <a:effectLst/>
                <a:uLnTx/>
                <a:uFillTx/>
              </a:rPr>
              <a:t>universo</a:t>
            </a:r>
            <a:endParaRPr kumimoji="0" lang="en-GB" sz="4000" b="1" i="0" u="none" strike="noStrike" kern="0" cap="none" spc="0" normalizeH="0" baseline="0" noProof="0" dirty="0">
              <a:ln>
                <a:noFill/>
              </a:ln>
              <a:solidFill>
                <a:srgbClr val="115076"/>
              </a:solidFill>
              <a:effectLst/>
              <a:uLnTx/>
              <a:uFillTx/>
            </a:endParaRPr>
          </a:p>
        </p:txBody>
      </p:sp>
      <p:grpSp>
        <p:nvGrpSpPr>
          <p:cNvPr id="32" name="Group 31">
            <a:extLst>
              <a:ext uri="{FF2B5EF4-FFF2-40B4-BE49-F238E27FC236}">
                <a16:creationId xmlns:a16="http://schemas.microsoft.com/office/drawing/2014/main" id="{BE8D0073-312E-4199-9105-45DB399A77CC}"/>
              </a:ext>
            </a:extLst>
          </p:cNvPr>
          <p:cNvGrpSpPr/>
          <p:nvPr/>
        </p:nvGrpSpPr>
        <p:grpSpPr>
          <a:xfrm>
            <a:off x="276454" y="3920889"/>
            <a:ext cx="2012390" cy="2072560"/>
            <a:chOff x="6459488" y="2377646"/>
            <a:chExt cx="2181503" cy="2455108"/>
          </a:xfrm>
        </p:grpSpPr>
        <p:pic>
          <p:nvPicPr>
            <p:cNvPr id="33" name="Picture 8" descr="http://www.clker.com/cliparts/3/7/8/9/11970890601169574535johnny_automatic_tall_ladder.svg.hi.png">
              <a:extLst>
                <a:ext uri="{FF2B5EF4-FFF2-40B4-BE49-F238E27FC236}">
                  <a16:creationId xmlns:a16="http://schemas.microsoft.com/office/drawing/2014/main" id="{82FA5DE3-99C2-460F-A36D-7CCD3E6325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1839" y="2654584"/>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http://www.clker.com/cliparts/6/8/c/6/11954360131725219243smick_Silhouette_man.svg.hi.png">
              <a:extLst>
                <a:ext uri="{FF2B5EF4-FFF2-40B4-BE49-F238E27FC236}">
                  <a16:creationId xmlns:a16="http://schemas.microsoft.com/office/drawing/2014/main" id="{328957E6-B760-487A-B1C7-F07F9BC846A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4636"/>
            <a:stretch/>
          </p:blipFill>
          <p:spPr bwMode="auto">
            <a:xfrm>
              <a:off x="6459488" y="2377646"/>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http://www.clker.com/cliparts/6/8/c/6/11954360131725219243smick_Silhouette_man.svg.hi.png">
              <a:extLst>
                <a:ext uri="{FF2B5EF4-FFF2-40B4-BE49-F238E27FC236}">
                  <a16:creationId xmlns:a16="http://schemas.microsoft.com/office/drawing/2014/main" id="{88BD09FF-F41E-49CC-9561-160938F9EB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2907" t="41261" r="-2611" b="15714"/>
            <a:stretch/>
          </p:blipFill>
          <p:spPr bwMode="auto">
            <a:xfrm>
              <a:off x="8105435" y="3673053"/>
              <a:ext cx="535556" cy="1159701"/>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9">
            <a:extLst>
              <a:ext uri="{FF2B5EF4-FFF2-40B4-BE49-F238E27FC236}">
                <a16:creationId xmlns:a16="http://schemas.microsoft.com/office/drawing/2014/main" id="{9F54813E-A71A-494C-B171-F6D34F412238}"/>
              </a:ext>
            </a:extLst>
          </p:cNvPr>
          <p:cNvPicPr>
            <a:picLocks noChangeAspect="1" noChangeArrowheads="1"/>
          </p:cNvPicPr>
          <p:nvPr/>
        </p:nvPicPr>
        <p:blipFill>
          <a:blip r:embed="rId6"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392338" y="3897668"/>
            <a:ext cx="1640113" cy="181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 descr="http://www.clker.com/cliparts/7/3/2/b/1194985487751649846contour_elephant.svg.hi.png">
            <a:extLst>
              <a:ext uri="{FF2B5EF4-FFF2-40B4-BE49-F238E27FC236}">
                <a16:creationId xmlns:a16="http://schemas.microsoft.com/office/drawing/2014/main" id="{824ADDD5-7491-44DA-AF5F-416DE8AD5E0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36739" y="4083771"/>
            <a:ext cx="2150132" cy="163051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wdj\Google Drive\Primary\Y5 SoW\From Tracy\Pronouns\i.png">
            <a:extLst>
              <a:ext uri="{FF2B5EF4-FFF2-40B4-BE49-F238E27FC236}">
                <a16:creationId xmlns:a16="http://schemas.microsoft.com/office/drawing/2014/main" id="{49DC2AD7-3B7A-4FA2-B395-EFC83C2142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1828" y="3516567"/>
            <a:ext cx="1008007" cy="235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descr="http://www.clker.com/cliparts/6/F/G/L/m/K/solar-system-hi.png">
            <a:extLst>
              <a:ext uri="{FF2B5EF4-FFF2-40B4-BE49-F238E27FC236}">
                <a16:creationId xmlns:a16="http://schemas.microsoft.com/office/drawing/2014/main" id="{66F50483-2883-4EB5-9377-44A50F53BCE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30784" y="3763286"/>
            <a:ext cx="1951002" cy="19510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83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2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28"/>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9"/>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30"/>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31"/>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500"/>
                                        <p:tgtEl>
                                          <p:spTgt spid="3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500"/>
                                        <p:tgtEl>
                                          <p:spTgt spid="3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fade">
                                      <p:cBhvr>
                                        <p:cTn id="10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animBg="1"/>
      <p:bldP spid="20" grpId="0"/>
      <p:bldP spid="21" grpId="0" animBg="1"/>
      <p:bldP spid="22" grpId="0"/>
      <p:bldP spid="23" grpId="0" animBg="1"/>
      <p:bldP spid="24" grpId="0"/>
      <p:bldP spid="25" grpId="0" animBg="1"/>
      <p:bldP spid="26" grpId="0"/>
      <p:bldP spid="27" grpId="0"/>
      <p:bldP spid="27" grpId="1"/>
      <p:bldP spid="28" grpId="0"/>
      <p:bldP spid="28" grpId="1"/>
      <p:bldP spid="29" grpId="0"/>
      <p:bldP spid="29" grpId="1"/>
      <p:bldP spid="30" grpId="0"/>
      <p:bldP spid="30" grpId="1"/>
      <p:bldP spid="31" grpId="0"/>
      <p:bldP spid="3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a:extLst>
              <a:ext uri="{FF2B5EF4-FFF2-40B4-BE49-F238E27FC236}">
                <a16:creationId xmlns:a16="http://schemas.microsoft.com/office/drawing/2014/main" id="{4DA0FFF7-088F-4D2D-B37B-2D15F9478CBF}"/>
              </a:ext>
            </a:extLst>
          </p:cNvPr>
          <p:cNvSpPr>
            <a:spLocks noChangeArrowheads="1"/>
          </p:cNvSpPr>
          <p:nvPr/>
        </p:nvSpPr>
        <p:spPr bwMode="auto">
          <a:xfrm>
            <a:off x="9512083" y="1362298"/>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22" name="Rectangle 3">
            <a:extLst>
              <a:ext uri="{FF2B5EF4-FFF2-40B4-BE49-F238E27FC236}">
                <a16:creationId xmlns:a16="http://schemas.microsoft.com/office/drawing/2014/main" id="{77A87582-C218-4123-AEA6-46416B95FF03}"/>
              </a:ext>
            </a:extLst>
          </p:cNvPr>
          <p:cNvSpPr>
            <a:spLocks noChangeArrowheads="1"/>
          </p:cNvSpPr>
          <p:nvPr/>
        </p:nvSpPr>
        <p:spPr bwMode="auto">
          <a:xfrm>
            <a:off x="9509717" y="1362296"/>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23" name="Line 4">
            <a:extLst>
              <a:ext uri="{FF2B5EF4-FFF2-40B4-BE49-F238E27FC236}">
                <a16:creationId xmlns:a16="http://schemas.microsoft.com/office/drawing/2014/main" id="{FD04A5D1-8C84-4BD6-980B-FCC9D59F026B}"/>
              </a:ext>
            </a:extLst>
          </p:cNvPr>
          <p:cNvSpPr>
            <a:spLocks noChangeShapeType="1"/>
          </p:cNvSpPr>
          <p:nvPr/>
        </p:nvSpPr>
        <p:spPr bwMode="auto">
          <a:xfrm>
            <a:off x="10195456" y="1350870"/>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latin typeface="Century Gothic" panose="020B0502020202020204" pitchFamily="34" charset="0"/>
            </a:endParaRPr>
          </a:p>
        </p:txBody>
      </p:sp>
      <p:sp>
        <p:nvSpPr>
          <p:cNvPr id="24" name="Line 7">
            <a:extLst>
              <a:ext uri="{FF2B5EF4-FFF2-40B4-BE49-F238E27FC236}">
                <a16:creationId xmlns:a16="http://schemas.microsoft.com/office/drawing/2014/main" id="{7522BDFC-4038-42D1-8E19-6DC6D6070352}"/>
              </a:ext>
            </a:extLst>
          </p:cNvPr>
          <p:cNvSpPr>
            <a:spLocks noChangeShapeType="1"/>
          </p:cNvSpPr>
          <p:nvPr/>
        </p:nvSpPr>
        <p:spPr bwMode="auto">
          <a:xfrm>
            <a:off x="10220144" y="135087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latin typeface="Century Gothic" panose="020B0502020202020204" pitchFamily="34" charset="0"/>
            </a:endParaRPr>
          </a:p>
        </p:txBody>
      </p:sp>
      <p:sp>
        <p:nvSpPr>
          <p:cNvPr id="25" name="Line 9">
            <a:extLst>
              <a:ext uri="{FF2B5EF4-FFF2-40B4-BE49-F238E27FC236}">
                <a16:creationId xmlns:a16="http://schemas.microsoft.com/office/drawing/2014/main" id="{8CCCD334-6843-48EC-A096-917F3D300B56}"/>
              </a:ext>
            </a:extLst>
          </p:cNvPr>
          <p:cNvSpPr>
            <a:spLocks noChangeShapeType="1"/>
          </p:cNvSpPr>
          <p:nvPr/>
        </p:nvSpPr>
        <p:spPr bwMode="auto">
          <a:xfrm>
            <a:off x="10195456" y="550712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latin typeface="Century Gothic" panose="020B0502020202020204" pitchFamily="34" charset="0"/>
            </a:endParaRPr>
          </a:p>
        </p:txBody>
      </p:sp>
      <p:sp>
        <p:nvSpPr>
          <p:cNvPr id="26" name="Text Box 10">
            <a:extLst>
              <a:ext uri="{FF2B5EF4-FFF2-40B4-BE49-F238E27FC236}">
                <a16:creationId xmlns:a16="http://schemas.microsoft.com/office/drawing/2014/main" id="{5A5805D7-1F4D-4AA4-869F-DF5E68F61960}"/>
              </a:ext>
            </a:extLst>
          </p:cNvPr>
          <p:cNvSpPr txBox="1">
            <a:spLocks noChangeArrowheads="1"/>
          </p:cNvSpPr>
          <p:nvPr/>
        </p:nvSpPr>
        <p:spPr bwMode="auto">
          <a:xfrm>
            <a:off x="10195456" y="333477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latin typeface="Century Gothic" panose="020B0502020202020204" pitchFamily="34" charset="0"/>
              </a:rPr>
              <a:t>Segundos</a:t>
            </a:r>
            <a:endParaRPr lang="en-GB" b="1" dirty="0">
              <a:latin typeface="Century Gothic" panose="020B0502020202020204" pitchFamily="34" charset="0"/>
            </a:endParaRPr>
          </a:p>
        </p:txBody>
      </p:sp>
      <p:sp>
        <p:nvSpPr>
          <p:cNvPr id="27" name="Text Box 12">
            <a:extLst>
              <a:ext uri="{FF2B5EF4-FFF2-40B4-BE49-F238E27FC236}">
                <a16:creationId xmlns:a16="http://schemas.microsoft.com/office/drawing/2014/main" id="{15EECA49-5F35-49F5-9E79-BB6CC74BAAC0}"/>
              </a:ext>
            </a:extLst>
          </p:cNvPr>
          <p:cNvSpPr txBox="1">
            <a:spLocks noChangeArrowheads="1"/>
          </p:cNvSpPr>
          <p:nvPr/>
        </p:nvSpPr>
        <p:spPr bwMode="auto">
          <a:xfrm>
            <a:off x="10436935" y="1193019"/>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30</a:t>
            </a:r>
          </a:p>
        </p:txBody>
      </p:sp>
      <p:sp>
        <p:nvSpPr>
          <p:cNvPr id="28" name="Text Box 14">
            <a:extLst>
              <a:ext uri="{FF2B5EF4-FFF2-40B4-BE49-F238E27FC236}">
                <a16:creationId xmlns:a16="http://schemas.microsoft.com/office/drawing/2014/main" id="{00CEB3FD-82F4-4DC6-8F07-52BD843D7288}"/>
              </a:ext>
            </a:extLst>
          </p:cNvPr>
          <p:cNvSpPr txBox="1">
            <a:spLocks noChangeArrowheads="1"/>
          </p:cNvSpPr>
          <p:nvPr/>
        </p:nvSpPr>
        <p:spPr bwMode="auto">
          <a:xfrm>
            <a:off x="10412247" y="532660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0</a:t>
            </a:r>
          </a:p>
        </p:txBody>
      </p:sp>
      <p:graphicFrame>
        <p:nvGraphicFramePr>
          <p:cNvPr id="29" name="Table 28">
            <a:extLst>
              <a:ext uri="{FF2B5EF4-FFF2-40B4-BE49-F238E27FC236}">
                <a16:creationId xmlns:a16="http://schemas.microsoft.com/office/drawing/2014/main" id="{5B633DFD-7979-488F-BF88-EB1AE675001C}"/>
              </a:ext>
            </a:extLst>
          </p:cNvPr>
          <p:cNvGraphicFramePr>
            <a:graphicFrameLocks noGrp="1"/>
          </p:cNvGraphicFramePr>
          <p:nvPr>
            <p:extLst>
              <p:ext uri="{D42A27DB-BD31-4B8C-83A1-F6EECF244321}">
                <p14:modId xmlns:p14="http://schemas.microsoft.com/office/powerpoint/2010/main" val="3773642635"/>
              </p:ext>
            </p:extLst>
          </p:nvPr>
        </p:nvGraphicFramePr>
        <p:xfrm>
          <a:off x="3710462" y="1969049"/>
          <a:ext cx="5517818" cy="3027395"/>
        </p:xfrm>
        <a:graphic>
          <a:graphicData uri="http://schemas.openxmlformats.org/drawingml/2006/table">
            <a:tbl>
              <a:tblPr firstRow="1" firstCol="1" bandRow="1">
                <a:tableStyleId>{5940675A-B579-460E-94D1-54222C63F5DA}</a:tableStyleId>
              </a:tblPr>
              <a:tblGrid>
                <a:gridCol w="473004">
                  <a:extLst>
                    <a:ext uri="{9D8B030D-6E8A-4147-A177-3AD203B41FA5}">
                      <a16:colId xmlns:a16="http://schemas.microsoft.com/office/drawing/2014/main" val="20000"/>
                    </a:ext>
                  </a:extLst>
                </a:gridCol>
                <a:gridCol w="2275739">
                  <a:extLst>
                    <a:ext uri="{9D8B030D-6E8A-4147-A177-3AD203B41FA5}">
                      <a16:colId xmlns:a16="http://schemas.microsoft.com/office/drawing/2014/main" val="20001"/>
                    </a:ext>
                  </a:extLst>
                </a:gridCol>
                <a:gridCol w="2769075">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chemeClr val="tx1"/>
                          </a:solidFill>
                          <a:effectLst/>
                          <a:latin typeface="Century Gothic" panose="020B0502020202020204" pitchFamily="34" charset="0"/>
                        </a:rPr>
                        <a:t> </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Word</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English meaning</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1</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alto</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tall</a:t>
                      </a:r>
                    </a:p>
                  </a:txBody>
                  <a:tcPr marL="68580" marR="6858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2</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bajo</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short</a:t>
                      </a: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3</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simpático</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nice, friendly</a:t>
                      </a: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4</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alegre</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cheerful</a:t>
                      </a:r>
                    </a:p>
                  </a:txBody>
                  <a:tcPr marL="68580" marR="6858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5</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guapo</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good-looking</a:t>
                      </a:r>
                    </a:p>
                  </a:txBody>
                  <a:tcPr marL="68580" marR="68580" marT="0" marB="0" anchor="ctr"/>
                </a:tc>
                <a:extLst>
                  <a:ext uri="{0D108BD9-81ED-4DB2-BD59-A6C34878D82A}">
                    <a16:rowId xmlns:a16="http://schemas.microsoft.com/office/drawing/2014/main" val="1000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chemeClr val="tx1"/>
                          </a:solidFill>
                          <a:effectLst/>
                          <a:latin typeface="Century Gothic" panose="020B0502020202020204" pitchFamily="34" charset="0"/>
                        </a:rPr>
                        <a:t>6</a:t>
                      </a:r>
                      <a:endParaRPr lang="en-GB" sz="16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y</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and</a:t>
                      </a:r>
                    </a:p>
                  </a:txBody>
                  <a:tcPr marL="68580" marR="68580" marT="0" marB="0" anchor="ctr"/>
                </a:tc>
                <a:extLst>
                  <a:ext uri="{0D108BD9-81ED-4DB2-BD59-A6C34878D82A}">
                    <a16:rowId xmlns:a16="http://schemas.microsoft.com/office/drawing/2014/main" val="3219031712"/>
                  </a:ext>
                </a:extLst>
              </a:tr>
            </a:tbl>
          </a:graphicData>
        </a:graphic>
      </p:graphicFrame>
      <p:sp>
        <p:nvSpPr>
          <p:cNvPr id="30" name="Rectangle 29">
            <a:extLst>
              <a:ext uri="{FF2B5EF4-FFF2-40B4-BE49-F238E27FC236}">
                <a16:creationId xmlns:a16="http://schemas.microsoft.com/office/drawing/2014/main" id="{1BCDC814-8949-4402-865D-CE835154D8B8}"/>
              </a:ext>
            </a:extLst>
          </p:cNvPr>
          <p:cNvSpPr/>
          <p:nvPr/>
        </p:nvSpPr>
        <p:spPr>
          <a:xfrm>
            <a:off x="9358489" y="5518555"/>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 name="AutoShape 11">
            <a:hlinkClick r:id="" action="ppaction://noaction" highlightClick="1"/>
            <a:extLst>
              <a:ext uri="{FF2B5EF4-FFF2-40B4-BE49-F238E27FC236}">
                <a16:creationId xmlns:a16="http://schemas.microsoft.com/office/drawing/2014/main" id="{0D5B17FB-C0D5-49AC-BC83-15E9F093399E}"/>
              </a:ext>
            </a:extLst>
          </p:cNvPr>
          <p:cNvSpPr>
            <a:spLocks noChangeArrowheads="1"/>
          </p:cNvSpPr>
          <p:nvPr/>
        </p:nvSpPr>
        <p:spPr bwMode="auto">
          <a:xfrm>
            <a:off x="9248819" y="573754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INICIO</a:t>
            </a:r>
          </a:p>
        </p:txBody>
      </p:sp>
      <p:grpSp>
        <p:nvGrpSpPr>
          <p:cNvPr id="3" name="Group 2"/>
          <p:cNvGrpSpPr/>
          <p:nvPr/>
        </p:nvGrpSpPr>
        <p:grpSpPr>
          <a:xfrm>
            <a:off x="4302598" y="2455883"/>
            <a:ext cx="2006648" cy="2496441"/>
            <a:chOff x="3260770" y="1865875"/>
            <a:chExt cx="2006648" cy="2496441"/>
          </a:xfrm>
        </p:grpSpPr>
        <p:sp>
          <p:nvSpPr>
            <p:cNvPr id="33" name="Rectangle 32">
              <a:extLst>
                <a:ext uri="{FF2B5EF4-FFF2-40B4-BE49-F238E27FC236}">
                  <a16:creationId xmlns:a16="http://schemas.microsoft.com/office/drawing/2014/main" id="{9855E7C6-766B-4780-80A7-B16E161CA5DF}"/>
                </a:ext>
              </a:extLst>
            </p:cNvPr>
            <p:cNvSpPr/>
            <p:nvPr/>
          </p:nvSpPr>
          <p:spPr>
            <a:xfrm>
              <a:off x="3260770" y="1865875"/>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4" name="Rectangle 33">
              <a:extLst>
                <a:ext uri="{FF2B5EF4-FFF2-40B4-BE49-F238E27FC236}">
                  <a16:creationId xmlns:a16="http://schemas.microsoft.com/office/drawing/2014/main" id="{735F10F8-5C65-4028-B91C-1DC75F144CD5}"/>
                </a:ext>
              </a:extLst>
            </p:cNvPr>
            <p:cNvSpPr/>
            <p:nvPr/>
          </p:nvSpPr>
          <p:spPr>
            <a:xfrm>
              <a:off x="3260771" y="2302413"/>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5" name="Rectangle 34">
              <a:extLst>
                <a:ext uri="{FF2B5EF4-FFF2-40B4-BE49-F238E27FC236}">
                  <a16:creationId xmlns:a16="http://schemas.microsoft.com/office/drawing/2014/main" id="{17F3B287-A69C-4D57-ACE4-D32A4FE57A17}"/>
                </a:ext>
              </a:extLst>
            </p:cNvPr>
            <p:cNvSpPr/>
            <p:nvPr/>
          </p:nvSpPr>
          <p:spPr>
            <a:xfrm>
              <a:off x="3260771" y="2720692"/>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6" name="Rectangle 35">
              <a:extLst>
                <a:ext uri="{FF2B5EF4-FFF2-40B4-BE49-F238E27FC236}">
                  <a16:creationId xmlns:a16="http://schemas.microsoft.com/office/drawing/2014/main" id="{0222FFBA-260F-49E8-9168-3319FF1113C8}"/>
                </a:ext>
              </a:extLst>
            </p:cNvPr>
            <p:cNvSpPr/>
            <p:nvPr/>
          </p:nvSpPr>
          <p:spPr>
            <a:xfrm>
              <a:off x="3260771" y="3181960"/>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7" name="Rectangle 36">
              <a:extLst>
                <a:ext uri="{FF2B5EF4-FFF2-40B4-BE49-F238E27FC236}">
                  <a16:creationId xmlns:a16="http://schemas.microsoft.com/office/drawing/2014/main" id="{F10DDE24-04BC-466F-A0A4-105DE3015965}"/>
                </a:ext>
              </a:extLst>
            </p:cNvPr>
            <p:cNvSpPr/>
            <p:nvPr/>
          </p:nvSpPr>
          <p:spPr>
            <a:xfrm>
              <a:off x="3260771" y="3598436"/>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8" name="Rectangle 37">
              <a:extLst>
                <a:ext uri="{FF2B5EF4-FFF2-40B4-BE49-F238E27FC236}">
                  <a16:creationId xmlns:a16="http://schemas.microsoft.com/office/drawing/2014/main" id="{7F8F16A7-FDB2-44C8-951A-533C3296EEBF}"/>
                </a:ext>
              </a:extLst>
            </p:cNvPr>
            <p:cNvSpPr/>
            <p:nvPr/>
          </p:nvSpPr>
          <p:spPr>
            <a:xfrm>
              <a:off x="3260771" y="4006650"/>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grpSp>
        <p:nvGrpSpPr>
          <p:cNvPr id="5" name="Group 4"/>
          <p:cNvGrpSpPr/>
          <p:nvPr/>
        </p:nvGrpSpPr>
        <p:grpSpPr>
          <a:xfrm>
            <a:off x="6732182" y="2455883"/>
            <a:ext cx="2379502" cy="2496441"/>
            <a:chOff x="5690354" y="1865875"/>
            <a:chExt cx="2379502" cy="2496441"/>
          </a:xfrm>
        </p:grpSpPr>
        <p:sp>
          <p:nvSpPr>
            <p:cNvPr id="44" name="Rectangle 43">
              <a:extLst>
                <a:ext uri="{FF2B5EF4-FFF2-40B4-BE49-F238E27FC236}">
                  <a16:creationId xmlns:a16="http://schemas.microsoft.com/office/drawing/2014/main" id="{808C746D-E7E9-4AE6-82B5-8665B36580B3}"/>
                </a:ext>
              </a:extLst>
            </p:cNvPr>
            <p:cNvSpPr/>
            <p:nvPr/>
          </p:nvSpPr>
          <p:spPr>
            <a:xfrm>
              <a:off x="5690354" y="1865875"/>
              <a:ext cx="2379501"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5" name="Rectangle 44">
              <a:extLst>
                <a:ext uri="{FF2B5EF4-FFF2-40B4-BE49-F238E27FC236}">
                  <a16:creationId xmlns:a16="http://schemas.microsoft.com/office/drawing/2014/main" id="{725A710E-C397-4850-A055-600C515D6159}"/>
                </a:ext>
              </a:extLst>
            </p:cNvPr>
            <p:cNvSpPr/>
            <p:nvPr/>
          </p:nvSpPr>
          <p:spPr>
            <a:xfrm>
              <a:off x="5690355" y="2302413"/>
              <a:ext cx="2379501"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6" name="Rectangle 45">
              <a:extLst>
                <a:ext uri="{FF2B5EF4-FFF2-40B4-BE49-F238E27FC236}">
                  <a16:creationId xmlns:a16="http://schemas.microsoft.com/office/drawing/2014/main" id="{B24BD3CA-7F3D-4C9A-9D56-DDF6ACDB2EA8}"/>
                </a:ext>
              </a:extLst>
            </p:cNvPr>
            <p:cNvSpPr/>
            <p:nvPr/>
          </p:nvSpPr>
          <p:spPr>
            <a:xfrm>
              <a:off x="5690355" y="2720692"/>
              <a:ext cx="2379501"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7" name="Rectangle 46">
              <a:extLst>
                <a:ext uri="{FF2B5EF4-FFF2-40B4-BE49-F238E27FC236}">
                  <a16:creationId xmlns:a16="http://schemas.microsoft.com/office/drawing/2014/main" id="{74A737BE-F5F2-4791-966E-0293BE818A54}"/>
                </a:ext>
              </a:extLst>
            </p:cNvPr>
            <p:cNvSpPr/>
            <p:nvPr/>
          </p:nvSpPr>
          <p:spPr>
            <a:xfrm>
              <a:off x="5690355" y="3181960"/>
              <a:ext cx="2379501"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8" name="Rectangle 47">
              <a:extLst>
                <a:ext uri="{FF2B5EF4-FFF2-40B4-BE49-F238E27FC236}">
                  <a16:creationId xmlns:a16="http://schemas.microsoft.com/office/drawing/2014/main" id="{69DE95A0-5E8E-4D48-A6BD-384CD8AC93C4}"/>
                </a:ext>
              </a:extLst>
            </p:cNvPr>
            <p:cNvSpPr/>
            <p:nvPr/>
          </p:nvSpPr>
          <p:spPr>
            <a:xfrm>
              <a:off x="5690355" y="3598436"/>
              <a:ext cx="2379501"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9" name="Rectangle 48">
              <a:extLst>
                <a:ext uri="{FF2B5EF4-FFF2-40B4-BE49-F238E27FC236}">
                  <a16:creationId xmlns:a16="http://schemas.microsoft.com/office/drawing/2014/main" id="{1CF63BBD-30A9-47F4-8F45-B6DEBCE5E232}"/>
                </a:ext>
              </a:extLst>
            </p:cNvPr>
            <p:cNvSpPr/>
            <p:nvPr/>
          </p:nvSpPr>
          <p:spPr>
            <a:xfrm>
              <a:off x="5690355" y="4006650"/>
              <a:ext cx="2379501"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54" name="Title 2">
            <a:extLst>
              <a:ext uri="{FF2B5EF4-FFF2-40B4-BE49-F238E27FC236}">
                <a16:creationId xmlns:a16="http://schemas.microsoft.com/office/drawing/2014/main" id="{E43D9F6A-6B47-4434-B8F6-0D73910AD33D}"/>
              </a:ext>
            </a:extLst>
          </p:cNvPr>
          <p:cNvSpPr>
            <a:spLocks noGrp="1"/>
          </p:cNvSpPr>
          <p:nvPr>
            <p:ph type="title"/>
          </p:nvPr>
        </p:nvSpPr>
        <p:spPr/>
        <p:txBody>
          <a:bodyPr>
            <a:normAutofit/>
          </a:bodyPr>
          <a:lstStyle/>
          <a:p>
            <a:r>
              <a:rPr lang="en-GB" sz="3600" b="1" dirty="0">
                <a:solidFill>
                  <a:prstClr val="white"/>
                </a:solidFill>
                <a:latin typeface="Century Gothic" panose="020B0502020202020204" pitchFamily="34" charset="0"/>
              </a:rPr>
              <a:t>Vocabulario</a:t>
            </a:r>
            <a:endParaRPr lang="en-US" sz="3600" dirty="0">
              <a:latin typeface="Century Gothic" panose="020B0502020202020204" pitchFamily="34" charset="0"/>
            </a:endParaRPr>
          </a:p>
        </p:txBody>
      </p:sp>
      <p:sp>
        <p:nvSpPr>
          <p:cNvPr id="6" name="Rectangular Callout 5"/>
          <p:cNvSpPr/>
          <p:nvPr/>
        </p:nvSpPr>
        <p:spPr>
          <a:xfrm>
            <a:off x="215817" y="2624575"/>
            <a:ext cx="2855056" cy="2071656"/>
          </a:xfrm>
          <a:prstGeom prst="wedgeRectCallout">
            <a:avLst>
              <a:gd name="adj1" fmla="val 76927"/>
              <a:gd name="adj2" fmla="val 1352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Some Spanish adjectives don’t end in –o or –a. </a:t>
            </a:r>
          </a:p>
          <a:p>
            <a:pPr algn="ctr"/>
            <a:endParaRPr lang="en-GB" sz="2000" b="1"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You will see more of these.</a:t>
            </a:r>
          </a:p>
        </p:txBody>
      </p:sp>
    </p:spTree>
    <p:extLst>
      <p:ext uri="{BB962C8B-B14F-4D97-AF65-F5344CB8AC3E}">
        <p14:creationId xmlns:p14="http://schemas.microsoft.com/office/powerpoint/2010/main" val="413032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1"/>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hold" nodeType="afterEffect">
                                  <p:stCondLst>
                                    <p:cond delay="0"/>
                                  </p:stCondLst>
                                  <p:childTnLst>
                                    <p:animEffect transition="out" filter="slide(fromBottom)">
                                      <p:cBhvr>
                                        <p:cTn id="31" dur="30000"/>
                                        <p:tgtEl>
                                          <p:spTgt spid="22"/>
                                        </p:tgtEl>
                                      </p:cBhvr>
                                    </p:animEffect>
                                    <p:set>
                                      <p:cBhvr>
                                        <p:cTn id="32" dur="1" fill="hold">
                                          <p:stCondLst>
                                            <p:cond delay="29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Vocabulario</a:t>
            </a:r>
            <a:endParaRPr lang="en-GB" sz="3600" b="1" dirty="0">
              <a:solidFill>
                <a:schemeClr val="bg1"/>
              </a:solidFill>
            </a:endParaRPr>
          </a:p>
        </p:txBody>
      </p:sp>
      <p:grpSp>
        <p:nvGrpSpPr>
          <p:cNvPr id="28" name="Group 27"/>
          <p:cNvGrpSpPr/>
          <p:nvPr/>
        </p:nvGrpSpPr>
        <p:grpSpPr>
          <a:xfrm>
            <a:off x="7121427" y="4340513"/>
            <a:ext cx="1337519" cy="1545233"/>
            <a:chOff x="1199148" y="1347764"/>
            <a:chExt cx="1423730" cy="1953518"/>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31" name="Down Arrow 30"/>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9254" y="1884884"/>
            <a:ext cx="1750585" cy="1533231"/>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0647" y="1516711"/>
            <a:ext cx="2319070" cy="1546047"/>
          </a:xfrm>
          <a:prstGeom prst="rect">
            <a:avLst/>
          </a:prstGeom>
        </p:spPr>
      </p:pic>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9602" y="1195326"/>
            <a:ext cx="3072267" cy="2195949"/>
          </a:xfrm>
          <a:prstGeom prst="rect">
            <a:avLst/>
          </a:prstGeom>
        </p:spPr>
      </p:pic>
      <p:sp>
        <p:nvSpPr>
          <p:cNvPr id="35" name="Rectangle 34"/>
          <p:cNvSpPr/>
          <p:nvPr/>
        </p:nvSpPr>
        <p:spPr>
          <a:xfrm>
            <a:off x="5123277" y="3316712"/>
            <a:ext cx="1965603" cy="769441"/>
          </a:xfrm>
          <a:prstGeom prst="rect">
            <a:avLst/>
          </a:prstGeom>
          <a:solidFill>
            <a:srgbClr val="115076"/>
          </a:solidFill>
        </p:spPr>
        <p:txBody>
          <a:bodyPr wrap="none" lIns="91440" tIns="45720" rIns="91440" bIns="45720">
            <a:spAutoFit/>
          </a:bodyPr>
          <a:lstStyle/>
          <a:p>
            <a:pPr algn="ctr"/>
            <a:r>
              <a:rPr lang="en-US" sz="44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alegre</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36" name="Rectangle 35"/>
          <p:cNvSpPr/>
          <p:nvPr/>
        </p:nvSpPr>
        <p:spPr>
          <a:xfrm>
            <a:off x="966358" y="3404145"/>
            <a:ext cx="2868093" cy="769441"/>
          </a:xfrm>
          <a:prstGeom prst="rect">
            <a:avLst/>
          </a:prstGeom>
          <a:solidFill>
            <a:srgbClr val="115076"/>
          </a:solidFill>
        </p:spPr>
        <p:txBody>
          <a:bodyPr wrap="none" lIns="91440" tIns="45720" rIns="91440" bIns="45720">
            <a:spAutoFit/>
          </a:bodyPr>
          <a:lstStyle/>
          <a:p>
            <a:pPr algn="ctr"/>
            <a:r>
              <a:rPr lang="en-US" sz="4400" b="1" cap="none" spc="0"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simpático</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37" name="Rectangle 36"/>
          <p:cNvSpPr/>
          <p:nvPr/>
        </p:nvSpPr>
        <p:spPr>
          <a:xfrm>
            <a:off x="9262318" y="3285933"/>
            <a:ext cx="2169184" cy="830997"/>
          </a:xfrm>
          <a:prstGeom prst="rect">
            <a:avLst/>
          </a:prstGeom>
          <a:solidFill>
            <a:srgbClr val="115076"/>
          </a:solidFill>
        </p:spPr>
        <p:txBody>
          <a:bodyPr wrap="none" lIns="91440" tIns="45720" rIns="91440" bIns="45720">
            <a:spAutoFit/>
          </a:bodyP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guapo</a:t>
            </a:r>
            <a:endParaRPr lang="en-US" sz="4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38" name="Rectangle 37"/>
          <p:cNvSpPr/>
          <p:nvPr/>
        </p:nvSpPr>
        <p:spPr>
          <a:xfrm>
            <a:off x="4524871" y="4617692"/>
            <a:ext cx="1221809" cy="769441"/>
          </a:xfrm>
          <a:prstGeom prst="rect">
            <a:avLst/>
          </a:prstGeom>
          <a:solidFill>
            <a:srgbClr val="115076"/>
          </a:solidFill>
        </p:spPr>
        <p:txBody>
          <a:bodyPr wrap="none" lIns="91440" tIns="45720" rIns="91440" bIns="45720">
            <a:spAutoFit/>
          </a:bodyPr>
          <a:lstStyle/>
          <a:p>
            <a:pPr algn="ctr"/>
            <a:r>
              <a:rPr lang="en-US" sz="44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alto</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39" name="Rectangle 38"/>
          <p:cNvSpPr/>
          <p:nvPr/>
        </p:nvSpPr>
        <p:spPr>
          <a:xfrm>
            <a:off x="9201248" y="4617692"/>
            <a:ext cx="1435008" cy="769441"/>
          </a:xfrm>
          <a:prstGeom prst="rect">
            <a:avLst/>
          </a:prstGeom>
          <a:solidFill>
            <a:srgbClr val="115076"/>
          </a:solidFill>
        </p:spPr>
        <p:txBody>
          <a:bodyPr wrap="none" lIns="91440" tIns="45720" rIns="91440" bIns="45720">
            <a:spAutoFit/>
          </a:bodyPr>
          <a:lstStyle/>
          <a:p>
            <a:pPr algn="ctr"/>
            <a:r>
              <a:rPr lang="en-US" sz="44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bajo</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40" name="Action Button: Help 39">
            <a:hlinkClick r:id="" action="ppaction://noaction" highlightClick="1"/>
          </p:cNvPr>
          <p:cNvSpPr/>
          <p:nvPr/>
        </p:nvSpPr>
        <p:spPr>
          <a:xfrm>
            <a:off x="8558838" y="3565598"/>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1" name="Action Button: Help 40">
            <a:hlinkClick r:id="" action="ppaction://noaction" highlightClick="1"/>
          </p:cNvPr>
          <p:cNvSpPr/>
          <p:nvPr/>
        </p:nvSpPr>
        <p:spPr>
          <a:xfrm>
            <a:off x="384320" y="3539366"/>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2" name="Action Button: Help 41">
            <a:hlinkClick r:id="" action="ppaction://noaction" highlightClick="1"/>
          </p:cNvPr>
          <p:cNvSpPr/>
          <p:nvPr/>
        </p:nvSpPr>
        <p:spPr>
          <a:xfrm>
            <a:off x="8558838" y="4758527"/>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3" name="Action Button: Help 42">
            <a:hlinkClick r:id="" action="ppaction://noaction" highlightClick="1"/>
          </p:cNvPr>
          <p:cNvSpPr/>
          <p:nvPr/>
        </p:nvSpPr>
        <p:spPr>
          <a:xfrm>
            <a:off x="3939084" y="477563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Action Button: Help 43">
            <a:hlinkClick r:id="" action="ppaction://noaction" highlightClick="1"/>
          </p:cNvPr>
          <p:cNvSpPr/>
          <p:nvPr/>
        </p:nvSpPr>
        <p:spPr>
          <a:xfrm>
            <a:off x="4456009" y="3577495"/>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45" name="Group 44"/>
          <p:cNvGrpSpPr/>
          <p:nvPr/>
        </p:nvGrpSpPr>
        <p:grpSpPr>
          <a:xfrm>
            <a:off x="2131250" y="4191375"/>
            <a:ext cx="1821698" cy="1766048"/>
            <a:chOff x="6459488" y="2377646"/>
            <a:chExt cx="2181503" cy="2455108"/>
          </a:xfrm>
        </p:grpSpPr>
        <p:pic>
          <p:nvPicPr>
            <p:cNvPr id="46" name="Picture 8" descr="http://www.clker.com/cliparts/3/7/8/9/11970890601169574535johnny_automatic_tall_ladder.svg.h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01839" y="2654584"/>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http://www.clker.com/cliparts/6/8/c/6/11954360131725219243smick_Silhouette_man.svg.hi.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34636"/>
            <a:stretch/>
          </p:blipFill>
          <p:spPr bwMode="auto">
            <a:xfrm>
              <a:off x="6459488" y="2377646"/>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2" descr="http://www.clker.com/cliparts/6/8/c/6/11954360131725219243smick_Silhouette_man.svg.hi.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2907" t="41261" r="-2611" b="15714"/>
            <a:stretch/>
          </p:blipFill>
          <p:spPr bwMode="auto">
            <a:xfrm>
              <a:off x="8105435" y="3673053"/>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32"/>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34"/>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33"/>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28"/>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4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4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4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500"/>
                                        <p:tgtEl>
                                          <p:spTgt spid="4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4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1" nodeType="clickEffect">
                                  <p:stCondLst>
                                    <p:cond delay="0"/>
                                  </p:stCondLst>
                                  <p:childTnLst>
                                    <p:set>
                                      <p:cBhvr>
                                        <p:cTn id="91" dur="1" fill="hold">
                                          <p:stCondLst>
                                            <p:cond delay="0"/>
                                          </p:stCondLst>
                                        </p:cTn>
                                        <p:tgtEl>
                                          <p:spTgt spid="4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44"/>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36"/>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35"/>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37"/>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38"/>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3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3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32"/>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nodeType="clickEffect">
                                  <p:stCondLst>
                                    <p:cond delay="0"/>
                                  </p:stCondLst>
                                  <p:childTnLst>
                                    <p:set>
                                      <p:cBhvr>
                                        <p:cTn id="128" dur="1" fill="hold">
                                          <p:stCondLst>
                                            <p:cond delay="0"/>
                                          </p:stCondLst>
                                        </p:cTn>
                                        <p:tgtEl>
                                          <p:spTgt spid="34"/>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8"/>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0"/>
                                          </p:stCondLst>
                                        </p:cTn>
                                        <p:tgtEl>
                                          <p:spTgt spid="28"/>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33"/>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nodeType="clickEffect">
                                  <p:stCondLst>
                                    <p:cond delay="0"/>
                                  </p:stCondLst>
                                  <p:childTnLst>
                                    <p:set>
                                      <p:cBhvr>
                                        <p:cTn id="144" dur="1" fill="hold">
                                          <p:stCondLst>
                                            <p:cond delay="0"/>
                                          </p:stCondLst>
                                        </p:cTn>
                                        <p:tgtEl>
                                          <p:spTgt spid="33"/>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45"/>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xit" presetSubtype="0" fill="hold" nodeType="clickEffect">
                                  <p:stCondLst>
                                    <p:cond delay="0"/>
                                  </p:stCondLst>
                                  <p:childTnLst>
                                    <p:set>
                                      <p:cBhvr>
                                        <p:cTn id="152"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4149</Words>
  <Application>Microsoft Office PowerPoint</Application>
  <PresentationFormat>Widescreen</PresentationFormat>
  <Paragraphs>641</Paragraphs>
  <Slides>30</Slides>
  <Notes>30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7" baseType="lpstr">
      <vt:lpstr>Arial</vt:lpstr>
      <vt:lpstr>Bookman Old Style</vt:lpstr>
      <vt:lpstr>Calibri</vt:lpstr>
      <vt:lpstr>Century Gothic</vt:lpstr>
      <vt:lpstr>Tw Cen MT</vt:lpstr>
      <vt:lpstr>NCELP_German_2022</vt:lpstr>
      <vt:lpstr>Bitmap Image</vt:lpstr>
      <vt:lpstr>PowerPoint Presentation</vt:lpstr>
      <vt:lpstr>u </vt:lpstr>
      <vt:lpstr>u </vt:lpstr>
      <vt:lpstr>u </vt:lpstr>
      <vt:lpstr>u </vt:lpstr>
      <vt:lpstr>u </vt:lpstr>
      <vt:lpstr>Fonética</vt:lpstr>
      <vt:lpstr>Vocabulario</vt:lpstr>
      <vt:lpstr>Vocabulario</vt:lpstr>
      <vt:lpstr>Ser: I am &amp; he/she is</vt:lpstr>
      <vt:lpstr>Daniel y* Hugo</vt:lpstr>
      <vt:lpstr>Respuestas</vt:lpstr>
      <vt:lpstr>Ser: I am &amp; you are</vt:lpstr>
      <vt:lpstr>escuchar</vt:lpstr>
      <vt:lpstr>Eres guapo.</vt:lpstr>
      <vt:lpstr>Es tranquilo.</vt:lpstr>
      <vt:lpstr>Soy alegre.</vt:lpstr>
      <vt:lpstr>Eres simpático.</vt:lpstr>
      <vt:lpstr>PowerPoint Presentation</vt:lpstr>
      <vt:lpstr>¡A hablar!</vt:lpstr>
      <vt:lpstr>¡A hablar!</vt:lpstr>
      <vt:lpstr>Adjective agreement</vt:lpstr>
      <vt:lpstr>A school play</vt:lpstr>
      <vt:lpstr>escuchar</vt:lpstr>
      <vt:lpstr>Yes/no questions</vt:lpstr>
      <vt:lpstr>¿Quién soy?</vt:lpstr>
      <vt:lpstr>Paco</vt:lpstr>
      <vt:lpstr>PowerPoint Presentation</vt:lpstr>
      <vt:lpstr>¡A escribir!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20</cp:revision>
  <dcterms:created xsi:type="dcterms:W3CDTF">2023-07-27T10:43:05Z</dcterms:created>
  <dcterms:modified xsi:type="dcterms:W3CDTF">2023-09-06T09:02:36Z</dcterms:modified>
</cp:coreProperties>
</file>