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4" r:id="rId2"/>
    <p:sldId id="314" r:id="rId3"/>
    <p:sldId id="316" r:id="rId4"/>
    <p:sldId id="317" r:id="rId5"/>
    <p:sldId id="318" r:id="rId6"/>
    <p:sldId id="260" r:id="rId7"/>
    <p:sldId id="319" r:id="rId8"/>
    <p:sldId id="320" r:id="rId9"/>
    <p:sldId id="288" r:id="rId10"/>
    <p:sldId id="370" r:id="rId11"/>
    <p:sldId id="371" r:id="rId12"/>
    <p:sldId id="322" r:id="rId13"/>
    <p:sldId id="329" r:id="rId14"/>
    <p:sldId id="330" r:id="rId15"/>
    <p:sldId id="333" r:id="rId16"/>
    <p:sldId id="334" r:id="rId17"/>
    <p:sldId id="335" r:id="rId18"/>
    <p:sldId id="336" r:id="rId19"/>
    <p:sldId id="339" r:id="rId20"/>
    <p:sldId id="340" r:id="rId21"/>
    <p:sldId id="341" r:id="rId22"/>
    <p:sldId id="342" r:id="rId23"/>
    <p:sldId id="345" r:id="rId24"/>
    <p:sldId id="346" r:id="rId25"/>
    <p:sldId id="347" r:id="rId26"/>
    <p:sldId id="348" r:id="rId27"/>
    <p:sldId id="328" r:id="rId28"/>
    <p:sldId id="349" r:id="rId29"/>
    <p:sldId id="372" r:id="rId30"/>
    <p:sldId id="369" r:id="rId31"/>
    <p:sldId id="376" r:id="rId32"/>
    <p:sldId id="373" r:id="rId33"/>
    <p:sldId id="261" r:id="rId34"/>
    <p:sldId id="374" r:id="rId35"/>
    <p:sldId id="291" r:id="rId36"/>
    <p:sldId id="355" r:id="rId37"/>
    <p:sldId id="324" r:id="rId38"/>
    <p:sldId id="315" r:id="rId39"/>
    <p:sldId id="356" r:id="rId40"/>
    <p:sldId id="357" r:id="rId41"/>
    <p:sldId id="327" r:id="rId42"/>
    <p:sldId id="359" r:id="rId43"/>
    <p:sldId id="360" r:id="rId44"/>
    <p:sldId id="361" r:id="rId45"/>
    <p:sldId id="362" r:id="rId46"/>
    <p:sldId id="363" r:id="rId47"/>
    <p:sldId id="375" r:id="rId48"/>
    <p:sldId id="2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400"/>
    <a:srgbClr val="FFB43F"/>
    <a:srgbClr val="AE1518"/>
    <a:srgbClr val="E87D1E"/>
    <a:srgbClr val="0055A5"/>
    <a:srgbClr val="FFF6D4"/>
    <a:srgbClr val="FFFEFB"/>
    <a:srgbClr val="FABD00"/>
    <a:srgbClr val="F9BD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29730" autoAdjust="0"/>
  </p:normalViewPr>
  <p:slideViewPr>
    <p:cSldViewPr snapToGrid="0">
      <p:cViewPr varScale="1">
        <p:scale>
          <a:sx n="30" d="100"/>
          <a:sy n="30" d="100"/>
        </p:scale>
        <p:origin x="3630" y="48"/>
      </p:cViewPr>
      <p:guideLst/>
    </p:cSldViewPr>
  </p:slideViewPr>
  <p:notesTextViewPr>
    <p:cViewPr>
      <p:scale>
        <a:sx n="3" d="2"/>
        <a:sy n="3" d="2"/>
      </p:scale>
      <p:origin x="0" y="0"/>
    </p:cViewPr>
  </p:notesTextViewPr>
  <p:sorterViewPr>
    <p:cViewPr varScale="1">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Inglaterra</a:t>
            </a:r>
            <a:r>
              <a:rPr lang="en-GB" b="1" dirty="0">
                <a:solidFill>
                  <a:srgbClr val="FF0000"/>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err="1"/>
              <a:t>estar</a:t>
            </a:r>
            <a:r>
              <a:rPr lang="en-GB" b="0" baseline="0" dirty="0"/>
              <a:t>, </a:t>
            </a:r>
            <a:r>
              <a:rPr lang="en-GB" b="0" baseline="0" dirty="0" err="1"/>
              <a:t>estoy</a:t>
            </a:r>
            <a:r>
              <a:rPr lang="en-GB" b="0" baseline="0" dirty="0"/>
              <a:t> and </a:t>
            </a:r>
            <a:r>
              <a:rPr lang="en-GB" b="0" baseline="0" dirty="0" err="1"/>
              <a:t>está</a:t>
            </a:r>
            <a:r>
              <a:rPr lang="en-GB" b="0" baseline="0" dirty="0"/>
              <a:t> (for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Note: ‘</a:t>
            </a:r>
            <a:r>
              <a:rPr lang="en-GB" sz="1200" b="0" i="0" baseline="0" dirty="0" err="1">
                <a:solidFill>
                  <a:prstClr val="white"/>
                </a:solidFill>
                <a:latin typeface="Calibri" panose="020F0502020204030204" pitchFamily="34" charset="0"/>
                <a:cs typeface="Calibri" panose="020F0502020204030204" pitchFamily="34" charset="0"/>
              </a:rPr>
              <a:t>estás</a:t>
            </a:r>
            <a:r>
              <a:rPr lang="en-GB" sz="1200" b="0" i="0" baseline="0" dirty="0">
                <a:solidFill>
                  <a:prstClr val="white"/>
                </a:solidFill>
                <a:latin typeface="Calibri" panose="020F0502020204030204" pitchFamily="34" charset="0"/>
                <a:cs typeface="Calibri" panose="020F0502020204030204" pitchFamily="34" charset="0"/>
              </a:rPr>
              <a:t>’ will be introduced in the second lesson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1.1.1 (introduce)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Source:</a:t>
            </a:r>
            <a:r>
              <a:rPr lang="en-GB" baseline="0" noProof="0" dirty="0"/>
              <a:t> Davies, M. &amp; Davies, K. (2018</a:t>
            </a:r>
            <a:r>
              <a:rPr lang="en-GB" i="0" baseline="0" noProof="0" dirty="0"/>
              <a:t>)</a:t>
            </a:r>
            <a:r>
              <a:rPr lang="en-GB" i="1" baseline="0" noProof="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375950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48886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9246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elicit the production of the SSC </a:t>
            </a:r>
            <a:r>
              <a:rPr lang="en-US" b="1" dirty="0"/>
              <a:t>[a]</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Click on ‘</a:t>
            </a:r>
            <a:r>
              <a:rPr lang="en-GB" sz="1200" b="0" kern="1200" baseline="0" dirty="0" err="1">
                <a:solidFill>
                  <a:schemeClr val="tx1"/>
                </a:solidFill>
                <a:effectLst/>
                <a:latin typeface="+mn-lt"/>
                <a:ea typeface="+mn-ea"/>
                <a:cs typeface="+mn-cs"/>
              </a:rPr>
              <a:t>inicio</a:t>
            </a:r>
            <a:r>
              <a:rPr lang="en-GB" sz="1200" b="0" kern="1200" baseline="0" dirty="0">
                <a:solidFill>
                  <a:schemeClr val="tx1"/>
                </a:solidFill>
                <a:effectLst/>
                <a:latin typeface="+mn-lt"/>
                <a:ea typeface="+mn-ea"/>
                <a:cs typeface="+mn-cs"/>
              </a:rPr>
              <a: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2. Individually (but all at once)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b="0" kern="1200" baseline="0" dirty="0">
                <a:solidFill>
                  <a:schemeClr val="tx1"/>
                </a:solidFill>
                <a:effectLst/>
                <a:latin typeface="+mn-lt"/>
                <a:ea typeface="+mn-ea"/>
                <a:cs typeface="+mn-cs"/>
              </a:rPr>
              <a:t>Students 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new vocabulary item </a:t>
            </a:r>
            <a:r>
              <a:rPr lang="en-GB" sz="1200" b="0" kern="1200" baseline="0" dirty="0">
                <a:solidFill>
                  <a:schemeClr val="tx1"/>
                </a:solidFill>
                <a:effectLst/>
                <a:latin typeface="+mn-lt"/>
                <a:ea typeface="+mn-ea"/>
                <a:cs typeface="+mn-cs"/>
              </a:rPr>
              <a:t>‘estar’ [21] is also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3 minutes (6 slides)</a:t>
            </a:r>
          </a:p>
          <a:p>
            <a:endParaRPr lang="en-US" b="1" dirty="0"/>
          </a:p>
          <a:p>
            <a:r>
              <a:rPr lang="en-US" b="1" dirty="0"/>
              <a:t>Aim:</a:t>
            </a:r>
            <a:r>
              <a:rPr lang="en-US" b="1" baseline="0" dirty="0"/>
              <a:t> </a:t>
            </a:r>
            <a:r>
              <a:rPr lang="en-US" b="0" baseline="0" dirty="0"/>
              <a:t>1) To extend practice of SSC [a] to names of cities; 2) to introduce the meaning of ‘</a:t>
            </a:r>
            <a:r>
              <a:rPr lang="en-US" b="0" baseline="0" dirty="0" err="1"/>
              <a:t>está</a:t>
            </a:r>
            <a:r>
              <a:rPr lang="en-US" b="0" baseline="0" dirty="0"/>
              <a:t>’ as used for ‘it is’ (see note below); 3) to introduce the two new vocabulary items ‘</a:t>
            </a:r>
            <a:r>
              <a:rPr lang="en-US" b="0" baseline="0" dirty="0" err="1"/>
              <a:t>Inglaterra</a:t>
            </a:r>
            <a:r>
              <a:rPr lang="en-US" b="0" baseline="0" dirty="0"/>
              <a:t>’ and ‘</a:t>
            </a:r>
            <a:r>
              <a:rPr lang="en-US" b="0" baseline="0" dirty="0" err="1"/>
              <a:t>España</a:t>
            </a:r>
            <a:r>
              <a:rPr lang="en-US" b="0" baseline="0" dirty="0"/>
              <a:t>’</a:t>
            </a:r>
            <a:endParaRPr lang="en-US" b="1" dirty="0"/>
          </a:p>
          <a:p>
            <a:endParaRPr lang="en-US" b="1" dirty="0"/>
          </a:p>
          <a:p>
            <a:r>
              <a:rPr lang="en-US" b="1" dirty="0"/>
              <a:t>Procedure:</a:t>
            </a:r>
          </a:p>
          <a:p>
            <a:pPr marL="228600" indent="-228600">
              <a:buAutoNum type="arabicPeriod"/>
            </a:pPr>
            <a:r>
              <a:rPr lang="en-US" b="0" dirty="0"/>
              <a:t>This is a teacher-fronted activity. Teachers can respond chorally.</a:t>
            </a:r>
          </a:p>
          <a:p>
            <a:pPr marL="228600" indent="-228600">
              <a:buAutoNum type="arabicPeriod"/>
            </a:pPr>
            <a:r>
              <a:rPr lang="en-US" b="0" dirty="0"/>
              <a:t> Ask the group</a:t>
            </a:r>
            <a:r>
              <a:rPr lang="en-US" b="0" baseline="0" dirty="0"/>
              <a:t> ‘</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with the name of the city. Answer will either be </a:t>
            </a:r>
            <a:r>
              <a:rPr kumimoji="0" lang="en-GB" sz="12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Inglaterra</a:t>
            </a:r>
            <a:r>
              <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or </a:t>
            </a:r>
            <a:r>
              <a:rPr lang="en-GB" dirty="0" err="1"/>
              <a:t>España</a:t>
            </a:r>
            <a:r>
              <a:rPr lang="en-GB" dirty="0"/>
              <a:t>.</a:t>
            </a:r>
          </a:p>
          <a:p>
            <a:pPr marL="228600" indent="-228600">
              <a:buAutoNum type="arabicPeriod"/>
            </a:pPr>
            <a:r>
              <a:rPr lang="en-GB" b="0" dirty="0"/>
              <a:t>Teachers may want to insert a 5-second ‘think-pair-share’ turn to your partner and say your answer to them before saying it chorally to the teacher.  Done with a swift pace this builds in two repetitions of the new language for each item without noticeably taking up more time.</a:t>
            </a:r>
            <a:endParaRPr lang="en-US" b="0" dirty="0"/>
          </a:p>
          <a:p>
            <a:endParaRPr lang="en-US" b="0" dirty="0"/>
          </a:p>
          <a:p>
            <a:r>
              <a:rPr lang="en-US" b="1" dirty="0"/>
              <a:t>Note:</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You could ask </a:t>
            </a:r>
            <a:r>
              <a:rPr lang="en-GB" b="0" dirty="0"/>
              <a:t>students to pronounce </a:t>
            </a:r>
            <a:r>
              <a:rPr lang="en-GB" dirty="0"/>
              <a:t>the English towns in a Spanish way - see what they come up with (a good way to assess some prior knowledge of phonics/Spanish).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 couple of the places aren't obvious, so there is genuinely new/surprising info added in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We need to deal explicitly with the fact that 'está' stands for </a:t>
            </a:r>
            <a:r>
              <a:rPr lang="en-GB" b="1" dirty="0"/>
              <a:t>two</a:t>
            </a:r>
            <a:r>
              <a:rPr lang="en-GB" b="0" dirty="0"/>
              <a:t> words in English, here - it and is. In the verb slides, we translate 'está' as 'is' and then show it with subjects Madrid and Pablo.  Here we see it for the first time meaning 'it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Note that ‘</a:t>
            </a:r>
            <a:r>
              <a:rPr lang="en-GB" dirty="0" err="1"/>
              <a:t>rr</a:t>
            </a:r>
            <a:r>
              <a:rPr lang="en-GB" dirty="0"/>
              <a:t>’ and ‘ñ’ are new SSC. Some brief attention will need to be given to RR in </a:t>
            </a:r>
            <a:r>
              <a:rPr lang="en-GB" dirty="0" err="1"/>
              <a:t>Inglaterra</a:t>
            </a:r>
            <a:r>
              <a:rPr lang="en-GB" dirty="0"/>
              <a:t> and Ñ in </a:t>
            </a:r>
            <a:r>
              <a:rPr lang="en-GB" dirty="0" err="1"/>
              <a:t>España</a:t>
            </a:r>
            <a:r>
              <a:rPr lang="en-GB" dirty="0"/>
              <a:t>, before they are more formally introduced and practised. It can be quite fun for students to practise rolling the RR! And if</a:t>
            </a:r>
            <a:r>
              <a:rPr lang="en-GB" baseline="0" dirty="0"/>
              <a:t> students can say ‘lasagne’ they can say ‘</a:t>
            </a:r>
            <a:r>
              <a:rPr lang="en-GB" baseline="0" dirty="0" err="1"/>
              <a:t>España</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020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6742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32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628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 minutes </a:t>
            </a:r>
            <a:r>
              <a:rPr lang="en-US" b="0" dirty="0"/>
              <a:t>(6 slides</a:t>
            </a:r>
            <a:r>
              <a:rPr lang="en-US" b="0" baseline="0" dirty="0"/>
              <a:t>)</a:t>
            </a:r>
            <a:endParaRPr lang="en-US" b="0" dirty="0"/>
          </a:p>
          <a:p>
            <a:endParaRPr lang="en-US" b="1" dirty="0"/>
          </a:p>
          <a:p>
            <a:r>
              <a:rPr lang="en-US" b="1" dirty="0"/>
              <a:t>Aim: </a:t>
            </a:r>
            <a:r>
              <a:rPr lang="en-US" b="0" dirty="0"/>
              <a:t>for</a:t>
            </a:r>
            <a:r>
              <a:rPr lang="en-US" b="0" baseline="0" dirty="0"/>
              <a:t> students to produce sentences with ‘está’ (with the meaning ‘it is’) and to develop further confidence and accuracy in producing [a]</a:t>
            </a:r>
            <a:endParaRPr lang="en-US" b="1" dirty="0"/>
          </a:p>
          <a:p>
            <a:endParaRPr lang="en-US" b="1" dirty="0"/>
          </a:p>
          <a:p>
            <a:r>
              <a:rPr lang="en-US" b="1" dirty="0"/>
              <a:t>Procedure:</a:t>
            </a:r>
          </a:p>
          <a:p>
            <a:r>
              <a:rPr lang="en-US" b="0" dirty="0"/>
              <a:t>1. Teacher</a:t>
            </a:r>
            <a:r>
              <a:rPr lang="en-US" b="0" baseline="0" dirty="0"/>
              <a:t> reads aloud the question (which appears on click)</a:t>
            </a:r>
            <a:endParaRPr lang="en-US" b="0" dirty="0"/>
          </a:p>
          <a:p>
            <a:r>
              <a:rPr lang="en-US" b="0" dirty="0"/>
              <a:t>2.</a:t>
            </a:r>
            <a:r>
              <a:rPr lang="en-GB" baseline="0" dirty="0"/>
              <a:t> Students then have to identify the city and try to pronounce it, focusing on the ‘a’ sound. </a:t>
            </a:r>
            <a:br>
              <a:rPr lang="en-GB" baseline="0" dirty="0"/>
            </a:br>
            <a:r>
              <a:rPr lang="en-US" b="0" dirty="0"/>
              <a:t>3. </a:t>
            </a:r>
            <a:r>
              <a:rPr lang="en-GB" baseline="0" dirty="0"/>
              <a:t>Elicit choral responses (all students speaking at the same time) to give them more confidence</a:t>
            </a:r>
            <a:endParaRPr lang="en-US" b="0" dirty="0"/>
          </a:p>
          <a:p>
            <a:r>
              <a:rPr lang="en-US" b="0" dirty="0"/>
              <a:t>4.</a:t>
            </a:r>
            <a:r>
              <a:rPr lang="en-GB" baseline="0" dirty="0"/>
              <a:t> Reinforce the phonic awareness by re-stating the answer yourself when it appears.</a:t>
            </a:r>
            <a:endParaRPr lang="en-US" b="0" dirty="0"/>
          </a:p>
          <a:p>
            <a:endParaRPr lang="en-US" b="0" dirty="0"/>
          </a:p>
          <a:p>
            <a:r>
              <a:rPr lang="en-US" b="1" dirty="0"/>
              <a:t>Notes:</a:t>
            </a:r>
          </a:p>
          <a:p>
            <a:r>
              <a:rPr lang="en-US" b="0" dirty="0"/>
              <a:t>1. </a:t>
            </a:r>
            <a:r>
              <a:rPr lang="en-GB" baseline="0" dirty="0"/>
              <a:t>This activity also familiarises students with the landmarks which are referred to in the later listening and reading activities which follow.</a:t>
            </a:r>
          </a:p>
          <a:p>
            <a:r>
              <a:rPr lang="en-GB" baseline="0" dirty="0"/>
              <a:t>2. Students may also want to tell you if they have visited these places and this task offers an independent learning opportunity for students to find out more about these (and other) famous places in Spain after the lesson.</a:t>
            </a:r>
            <a:endParaRPr lang="en-GB"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009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7 minutes</a:t>
            </a:r>
          </a:p>
          <a:p>
            <a:endParaRPr lang="en-GB" dirty="0"/>
          </a:p>
          <a:p>
            <a:r>
              <a:rPr lang="en-GB" b="1" dirty="0"/>
              <a:t>Aim: </a:t>
            </a:r>
            <a:r>
              <a:rPr lang="en-GB" dirty="0"/>
              <a:t>To</a:t>
            </a:r>
            <a:r>
              <a:rPr lang="en-GB" baseline="0" dirty="0"/>
              <a:t> introduce three new vocabulary items (</a:t>
            </a:r>
            <a:r>
              <a:rPr lang="en-GB" baseline="0" dirty="0" err="1"/>
              <a:t>dónde</a:t>
            </a:r>
            <a:r>
              <a:rPr lang="en-GB" baseline="0" dirty="0"/>
              <a:t>, está and hola) and identify new students/classmates</a:t>
            </a:r>
            <a:endParaRPr lang="en-GB" dirty="0"/>
          </a:p>
          <a:p>
            <a:endParaRPr lang="en-GB" dirty="0"/>
          </a:p>
          <a:p>
            <a:r>
              <a:rPr lang="en-GB" b="1" dirty="0"/>
              <a:t>Procedure: </a:t>
            </a:r>
          </a:p>
          <a:p>
            <a:pPr marL="228600" indent="-228600">
              <a:buAutoNum type="arabicPeriod"/>
            </a:pPr>
            <a:r>
              <a:rPr lang="en-GB" dirty="0"/>
              <a:t>Model ‘</a:t>
            </a:r>
            <a:r>
              <a:rPr lang="en-GB" dirty="0" err="1"/>
              <a:t>dónde</a:t>
            </a:r>
            <a:r>
              <a:rPr lang="en-GB" dirty="0"/>
              <a:t>‘ (with gesture/supported by picture, as preferred) and ‘está’ and the response of raising a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Use “¿Dónde está + name of student?” to identify the new students in the Y7</a:t>
            </a:r>
            <a:r>
              <a:rPr lang="en-GB" baseline="0" dirty="0"/>
              <a:t>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Say ‘hola’ and wave.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having</a:t>
            </a:r>
            <a:r>
              <a:rPr lang="en-GB" baseline="0" dirty="0"/>
              <a:t> </a:t>
            </a:r>
            <a:r>
              <a:rPr lang="en-GB" dirty="0"/>
              <a:t>done the register,</a:t>
            </a:r>
            <a:r>
              <a:rPr lang="en-GB" baseline="0" dirty="0"/>
              <a:t> the teacher can continue </a:t>
            </a:r>
            <a:r>
              <a:rPr lang="en-GB" dirty="0"/>
              <a:t>with the next slide, having primed them thoroughly with 'está‘.</a:t>
            </a:r>
          </a:p>
          <a:p>
            <a:endParaRPr lang="en-GB" dirty="0"/>
          </a:p>
          <a:p>
            <a:r>
              <a:rPr lang="en-GB" b="1" dirty="0"/>
              <a:t>Notes:</a:t>
            </a:r>
          </a:p>
          <a:p>
            <a:pPr marL="228600" indent="-228600">
              <a:buAutoNum type="arabicPeriod"/>
            </a:pPr>
            <a:r>
              <a:rPr lang="en-GB" dirty="0"/>
              <a:t>We</a:t>
            </a:r>
            <a:r>
              <a:rPr lang="en-GB" baseline="0" dirty="0"/>
              <a:t> envisage that this is the first lesson with a new Y7 class, and that the teacher doesn’t know the students, and the students will likely not all know each other, either.</a:t>
            </a:r>
          </a:p>
          <a:p>
            <a:pPr marL="228600" indent="-228600">
              <a:buAutoNum type="arabicPeriod"/>
            </a:pPr>
            <a:r>
              <a:rPr lang="en-GB" dirty="0"/>
              <a:t>Teachers may choose to do this after they have got underway with the lesson material OR alternatively they may use this situation to introduce it.  </a:t>
            </a:r>
          </a:p>
          <a:p>
            <a:pPr marL="228600" indent="-228600">
              <a:buAutoNum type="arabicPeriod"/>
            </a:pPr>
            <a:r>
              <a:rPr lang="en-GB" dirty="0"/>
              <a:t>This</a:t>
            </a:r>
            <a:r>
              <a:rPr lang="en-GB" baseline="0" dirty="0"/>
              <a:t> is an </a:t>
            </a:r>
            <a:r>
              <a:rPr lang="en-GB" dirty="0"/>
              <a:t>opportunity to use the L2 clearly and successfully for a communicative</a:t>
            </a:r>
            <a:r>
              <a:rPr lang="en-GB" baseline="0" dirty="0"/>
              <a:t> </a:t>
            </a:r>
            <a:r>
              <a:rPr lang="en-GB" dirty="0"/>
              <a:t>purpose. </a:t>
            </a:r>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095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818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[4/6]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212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81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22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2 minutes</a:t>
            </a:r>
          </a:p>
          <a:p>
            <a:endParaRPr lang="en-GB" b="1" baseline="0" dirty="0"/>
          </a:p>
          <a:p>
            <a:r>
              <a:rPr lang="en-GB" b="1" baseline="0" dirty="0"/>
              <a:t>Aim: </a:t>
            </a:r>
            <a:r>
              <a:rPr lang="en-GB" b="0" baseline="0" dirty="0"/>
              <a:t>to highlight the difference in meaning between ‘estoy’ and ‘está’ by juxtaposing the verb forms</a:t>
            </a:r>
            <a:endParaRPr lang="en-GB" b="0" dirty="0"/>
          </a:p>
          <a:p>
            <a:endParaRPr lang="en-GB" dirty="0"/>
          </a:p>
          <a:p>
            <a:r>
              <a:rPr lang="en-GB" b="1" baseline="0" dirty="0"/>
              <a:t>Note</a:t>
            </a:r>
            <a:r>
              <a:rPr lang="en-GB" baseline="0" dirty="0"/>
              <a:t>: </a:t>
            </a:r>
          </a:p>
          <a:p>
            <a:r>
              <a:rPr lang="en-GB" baseline="0" dirty="0"/>
              <a:t>1. </a:t>
            </a:r>
            <a:r>
              <a:rPr lang="en-GB" dirty="0"/>
              <a:t>Make reference to that fact that</a:t>
            </a:r>
            <a:r>
              <a:rPr lang="en-GB" baseline="0" dirty="0"/>
              <a:t> </a:t>
            </a:r>
            <a:r>
              <a:rPr lang="en-GB" b="1" baseline="0" dirty="0"/>
              <a:t>está</a:t>
            </a:r>
            <a:r>
              <a:rPr lang="en-GB" baseline="0" dirty="0"/>
              <a:t> has just been practised to mean ‘</a:t>
            </a:r>
            <a:r>
              <a:rPr lang="en-GB" b="1" baseline="0" dirty="0"/>
              <a:t>is</a:t>
            </a:r>
            <a:r>
              <a:rPr lang="en-GB" baseline="0" dirty="0"/>
              <a:t>’ and ‘</a:t>
            </a:r>
            <a:r>
              <a:rPr lang="en-GB" b="1" baseline="0" dirty="0"/>
              <a:t>it is</a:t>
            </a:r>
            <a:r>
              <a:rPr lang="en-GB" baseline="0" dirty="0"/>
              <a:t>’.  Now draw students’ attention to its translation as </a:t>
            </a:r>
            <a:r>
              <a:rPr lang="en-GB" b="1" baseline="0" dirty="0"/>
              <a:t>he/she is</a:t>
            </a:r>
            <a:r>
              <a:rPr lang="en-GB" baseline="0" dirty="0"/>
              <a:t>. </a:t>
            </a:r>
          </a:p>
          <a:p>
            <a:r>
              <a:rPr lang="en-GB" baseline="0" dirty="0"/>
              <a:t>2. This is the first time in this lesson that students need to write.  It is probably the best time to hand out exercise books. This may mean that one or two activities move from this lesson into the next.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3890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Instruction slide for subsequent grammar (reading)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459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practise</a:t>
            </a:r>
            <a:r>
              <a:rPr lang="en-US" b="0" baseline="0" dirty="0"/>
              <a:t> attending to the meanings of the verbs ‘estoy’ and ‘está’ in reading comprehension</a:t>
            </a:r>
            <a:endParaRPr lang="en-US" b="0" dirty="0"/>
          </a:p>
          <a:p>
            <a:endParaRPr lang="en-US" b="1" dirty="0"/>
          </a:p>
          <a:p>
            <a:r>
              <a:rPr lang="en-US" b="1" dirty="0"/>
              <a:t>Procedure:</a:t>
            </a:r>
          </a:p>
          <a:p>
            <a:r>
              <a:rPr lang="en-US" b="0" dirty="0"/>
              <a:t>1. Ask students to write 1-6 in exercise books.</a:t>
            </a:r>
          </a:p>
          <a:p>
            <a:r>
              <a:rPr lang="en-US" b="0" dirty="0"/>
              <a:t>2. Ask</a:t>
            </a:r>
            <a:r>
              <a:rPr lang="en-US" b="0" baseline="0" dirty="0"/>
              <a:t> them to read the sentence on each postcard and decide which person it must refer to. In their books they should write ‘I am’ or ‘s/he is’</a:t>
            </a:r>
            <a:endParaRPr lang="en-US" b="0" dirty="0"/>
          </a:p>
          <a:p>
            <a:r>
              <a:rPr lang="en-US" b="0" dirty="0"/>
              <a:t>3. </a:t>
            </a:r>
            <a:r>
              <a:rPr lang="en-US" b="0" baseline="0" dirty="0"/>
              <a:t>Check answers item by item.</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a:t>
            </a:r>
            <a:r>
              <a:rPr lang="en-US" b="0" baseline="0" dirty="0"/>
              <a:t> attending to the meanings of the verbs ‘estoy’ and ‘está’ in listening comprehension and to practise transcribing city/place names with SSC [a]</a:t>
            </a:r>
            <a:endParaRPr lang="en-US" b="1" dirty="0"/>
          </a:p>
          <a:p>
            <a:endParaRPr lang="en-US" b="1" dirty="0"/>
          </a:p>
          <a:p>
            <a:r>
              <a:rPr lang="en-US" b="1" dirty="0"/>
              <a:t>Procedure:</a:t>
            </a:r>
          </a:p>
          <a:p>
            <a:r>
              <a:rPr lang="en-US" b="0" dirty="0"/>
              <a:t>1. Ask</a:t>
            </a:r>
            <a:r>
              <a:rPr lang="en-US" b="0" baseline="0" dirty="0"/>
              <a:t> students to write 1-6 in their books.</a:t>
            </a:r>
            <a:endParaRPr lang="en-US" b="0" dirty="0"/>
          </a:p>
          <a:p>
            <a:r>
              <a:rPr lang="en-US" b="0" dirty="0"/>
              <a:t>2. Tell them that</a:t>
            </a:r>
            <a:r>
              <a:rPr lang="en-US" b="0" baseline="0" dirty="0"/>
              <a:t> they will sentences using the verbs ‘estoy’ and ‘está’.</a:t>
            </a:r>
            <a:endParaRPr lang="en-US" b="0" dirty="0"/>
          </a:p>
          <a:p>
            <a:r>
              <a:rPr lang="en-US" b="0" dirty="0"/>
              <a:t>3. The first time they listen, they should write ‘I</a:t>
            </a:r>
            <a:r>
              <a:rPr lang="en-US" b="0" baseline="0" dirty="0"/>
              <a:t> am’ or ‘he is’, depending on the verb.</a:t>
            </a:r>
            <a:endParaRPr lang="en-US" b="0" dirty="0"/>
          </a:p>
          <a:p>
            <a:r>
              <a:rPr lang="en-US" b="0" dirty="0"/>
              <a:t>4. The second time they listen, they should write the city</a:t>
            </a:r>
            <a:r>
              <a:rPr lang="en-US"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Está en la Alhambra.</a:t>
            </a:r>
            <a:br>
              <a:rPr lang="en-GB" dirty="0"/>
            </a:br>
            <a:r>
              <a:rPr lang="en-GB" baseline="0" dirty="0" err="1"/>
              <a:t>Estoy</a:t>
            </a:r>
            <a:r>
              <a:rPr lang="en-GB" baseline="0" dirty="0"/>
              <a:t> </a:t>
            </a:r>
            <a:r>
              <a:rPr lang="en-GB" baseline="0" dirty="0" err="1"/>
              <a:t>en</a:t>
            </a:r>
            <a:r>
              <a:rPr lang="en-GB" baseline="0" dirty="0"/>
              <a:t> </a:t>
            </a:r>
            <a:r>
              <a:rPr lang="en-GB" baseline="0" dirty="0" err="1"/>
              <a:t>el</a:t>
            </a:r>
            <a:r>
              <a:rPr lang="en-GB" baseline="0" dirty="0"/>
              <a:t> </a:t>
            </a:r>
            <a:r>
              <a:rPr lang="en-GB" baseline="0" dirty="0" err="1"/>
              <a:t>museo</a:t>
            </a:r>
            <a:r>
              <a:rPr lang="en-GB" baseline="0" dirty="0"/>
              <a:t> Guggenheim.</a:t>
            </a:r>
          </a:p>
          <a:p>
            <a:pPr marL="0" indent="0">
              <a:buNone/>
            </a:pPr>
            <a:r>
              <a:rPr lang="en-GB" dirty="0" err="1"/>
              <a:t>Estoy</a:t>
            </a:r>
            <a:r>
              <a:rPr lang="en-GB" dirty="0"/>
              <a:t> en </a:t>
            </a:r>
            <a:r>
              <a:rPr lang="en-GB" dirty="0" err="1"/>
              <a:t>el</a:t>
            </a:r>
            <a:r>
              <a:rPr lang="en-GB" dirty="0"/>
              <a:t> </a:t>
            </a:r>
            <a:r>
              <a:rPr lang="en-GB" dirty="0" err="1"/>
              <a:t>Bernabeu</a:t>
            </a:r>
            <a:r>
              <a:rPr lang="en-GB" dirty="0"/>
              <a:t>.</a:t>
            </a:r>
          </a:p>
          <a:p>
            <a:pPr marL="0" indent="0">
              <a:buNone/>
            </a:pPr>
            <a:r>
              <a:rPr lang="en-GB" dirty="0" err="1"/>
              <a:t>Está</a:t>
            </a:r>
            <a:r>
              <a:rPr lang="en-GB" baseline="0" dirty="0"/>
              <a:t> en el palacio Miramar.</a:t>
            </a:r>
          </a:p>
          <a:p>
            <a:pPr marL="0" indent="0">
              <a:buNone/>
            </a:pPr>
            <a:r>
              <a:rPr lang="en-GB" baseline="0" dirty="0" err="1"/>
              <a:t>Está</a:t>
            </a:r>
            <a:r>
              <a:rPr lang="en-GB" baseline="0" dirty="0"/>
              <a:t> en la </a:t>
            </a:r>
            <a:r>
              <a:rPr lang="en-GB" baseline="0" dirty="0" err="1"/>
              <a:t>Mezquita-Catedral</a:t>
            </a:r>
            <a:r>
              <a:rPr lang="en-GB" baseline="0" dirty="0"/>
              <a:t>.</a:t>
            </a:r>
          </a:p>
          <a:p>
            <a:pPr marL="0" indent="0">
              <a:buNone/>
            </a:pPr>
            <a:r>
              <a:rPr lang="en-GB" baseline="0" dirty="0" err="1"/>
              <a:t>Estoy</a:t>
            </a:r>
            <a:r>
              <a:rPr lang="en-GB" baseline="0" dirty="0"/>
              <a:t> en la Sagrada Familia.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2 minutes</a:t>
            </a:r>
            <a:br>
              <a:rPr lang="en-GB" dirty="0"/>
            </a:br>
            <a:br>
              <a:rPr lang="en-GB" dirty="0"/>
            </a:br>
            <a:r>
              <a:rPr lang="en-GB" b="1" dirty="0"/>
              <a:t>Aim</a:t>
            </a:r>
            <a:r>
              <a:rPr lang="en-GB" dirty="0"/>
              <a:t>: to introduce two ways to say informal ‘goodbye’ in different Spanish-speaking parts of the world; to give information about where Spanish is spoken in the world.</a:t>
            </a:r>
          </a:p>
          <a:p>
            <a:endParaRPr lang="en-GB" dirty="0"/>
          </a:p>
          <a:p>
            <a:r>
              <a:rPr lang="en-GB" dirty="0"/>
              <a:t>Note that ‘chao’ is also used in Spain for goodbye.</a:t>
            </a:r>
          </a:p>
          <a:p>
            <a:br>
              <a:rPr lang="en-GB" dirty="0"/>
            </a:br>
            <a:r>
              <a:rPr lang="en-GB" b="1" dirty="0"/>
              <a:t>Procedure</a:t>
            </a:r>
            <a:r>
              <a:rPr lang="en-GB" dirty="0"/>
              <a:t>:</a:t>
            </a:r>
            <a:br>
              <a:rPr lang="en-GB" dirty="0"/>
            </a:br>
            <a:r>
              <a:rPr lang="en-GB" dirty="0"/>
              <a:t>1. Click through the animations to present the information.</a:t>
            </a:r>
            <a:br>
              <a:rPr lang="en-GB" dirty="0"/>
            </a:br>
            <a:r>
              <a:rPr lang="en-GB" dirty="0"/>
              <a:t>2. Elicit pronunciation of ‘</a:t>
            </a:r>
            <a:r>
              <a:rPr lang="en-GB" dirty="0" err="1"/>
              <a:t>hola</a:t>
            </a:r>
            <a:r>
              <a:rPr lang="en-GB" dirty="0"/>
              <a:t>’, ‘hasta </a:t>
            </a:r>
            <a:r>
              <a:rPr lang="en-GB" dirty="0" err="1"/>
              <a:t>luego</a:t>
            </a:r>
            <a:r>
              <a:rPr lang="en-GB" dirty="0"/>
              <a:t>’, ‘chao’. Note that teachers could spend a minute or so cuing different greetings/farewells by calling out a few of the country names, and a few of the cities in Spain that we have heard this lesson.  It would be good to choose in particular the countries/cities with the SSC [a] – there are plenty of them! We can avoid some of the trickier sounds that students haven’t yet met.</a:t>
            </a:r>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51237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a:t>
            </a:r>
            <a:r>
              <a:rPr lang="en-GB" b="0" baseline="0" dirty="0"/>
              <a:t>for slides 3-8</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en-GB" sz="9600" b="1" dirty="0">
                <a:solidFill>
                  <a:srgbClr val="5B9BD5">
                    <a:lumMod val="50000"/>
                  </a:srgbClr>
                </a:solidFill>
                <a:latin typeface="Century Gothic" panose="020B0502020202020204" pitchFamily="34" charset="0"/>
              </a:rPr>
              <a:t>está</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a:t>
            </a:r>
            <a:r>
              <a:rPr lang="en-US" b="0" baseline="0" dirty="0"/>
              <a:t> correctly use the verbs ‘estoy’ and ‘está’ in oral production and further practise SSC [a]; to </a:t>
            </a:r>
            <a:r>
              <a:rPr lang="en-US" b="0" baseline="0" dirty="0" err="1"/>
              <a:t>practise</a:t>
            </a:r>
            <a:r>
              <a:rPr lang="en-US" b="0" baseline="0" dirty="0"/>
              <a:t> greeting ‘</a:t>
            </a:r>
            <a:r>
              <a:rPr lang="en-US" b="0" baseline="0" dirty="0" err="1"/>
              <a:t>hola</a:t>
            </a:r>
            <a:r>
              <a:rPr lang="en-US" b="0" baseline="0" dirty="0"/>
              <a:t>’ and farewells ‘hasta </a:t>
            </a:r>
            <a:r>
              <a:rPr lang="en-US" b="0" baseline="0" dirty="0" err="1"/>
              <a:t>luego</a:t>
            </a:r>
            <a:r>
              <a:rPr lang="en-US" b="0" baseline="0" dirty="0"/>
              <a:t>’ and ‘chao’ matching these to places on the two continents where Spanish is spoken.</a:t>
            </a:r>
            <a:endParaRPr lang="en-US" b="1" dirty="0"/>
          </a:p>
          <a:p>
            <a:endParaRPr lang="en-US" b="1" dirty="0"/>
          </a:p>
          <a:p>
            <a:r>
              <a:rPr lang="en-US" b="1" dirty="0"/>
              <a:t>Procedure:</a:t>
            </a:r>
          </a:p>
          <a:p>
            <a:pPr marL="228600" indent="-228600">
              <a:buAutoNum type="arabicPeriod"/>
            </a:pPr>
            <a:r>
              <a:rPr lang="en-US" b="0" dirty="0"/>
              <a:t>Explain that partner A says ‘hello’, Partner B responds to the prompts (either I am or He is in) and the name of the city.  Partner A says goodbye using the most common form according to the location mentioned.</a:t>
            </a:r>
          </a:p>
          <a:p>
            <a:pPr marL="228600" indent="-228600">
              <a:buAutoNum type="arabicPeriod"/>
            </a:pPr>
            <a:r>
              <a:rPr lang="en-US" b="0" dirty="0"/>
              <a:t>Word through two examples (one Spain, one Latin America) with As and Bs saying the appropriate sentence/greetings according to the prompts.</a:t>
            </a:r>
          </a:p>
          <a:p>
            <a:pPr marL="228600" indent="-228600">
              <a:buAutoNum type="arabicPeriod"/>
            </a:pPr>
            <a:r>
              <a:rPr lang="en-US" b="0" dirty="0"/>
              <a:t>Each click brings up a combination of prompts (one for the verb, one for the city)</a:t>
            </a:r>
          </a:p>
          <a:p>
            <a:pPr marL="228600" indent="-228600">
              <a:buAutoNum type="arabicPeriod"/>
            </a:pPr>
            <a:r>
              <a:rPr lang="en-US" b="0" baseline="0" dirty="0"/>
              <a:t>Click to reveal the correct sentence. Then click to remove the greeting/farewells.</a:t>
            </a:r>
          </a:p>
          <a:p>
            <a:pPr marL="228600" indent="-228600">
              <a:buAutoNum type="arabicPeriod"/>
            </a:pPr>
            <a:r>
              <a:rPr lang="en-US" b="0" baseline="0" dirty="0"/>
              <a:t>Then students talk to each other (teacher continues clicking to bring up each prompt). </a:t>
            </a:r>
            <a:br>
              <a:rPr lang="en-US" b="0" baseline="0" dirty="0"/>
            </a:br>
            <a:r>
              <a:rPr lang="en-US" b="0" baseline="0" dirty="0"/>
              <a:t>Partners swap roles after each item for items 3 – 6.</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2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Take the opportunity to </a:t>
            </a:r>
            <a:r>
              <a:rPr lang="en-GB" sz="1200" i="0" baseline="0" dirty="0">
                <a:latin typeface="+mn-lt"/>
                <a:ea typeface="Calibri"/>
                <a:cs typeface="Calibri"/>
                <a:sym typeface="Calibri"/>
              </a:rPr>
              <a:t>use ‘hasta luego’ at the end of the first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baseline="0" dirty="0">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a:t>
            </a:r>
            <a:r>
              <a:rPr lang="en-GB" sz="1200" b="1" i="1" dirty="0">
                <a:latin typeface="Calibri"/>
                <a:ea typeface="Calibri"/>
                <a:cs typeface="Calibri"/>
                <a:sym typeface="Calibri"/>
              </a:rPr>
              <a:t>pre-learn</a:t>
            </a:r>
            <a:r>
              <a:rPr lang="en-GB" sz="1200" b="0" i="0" dirty="0">
                <a:latin typeface="Calibri"/>
                <a:ea typeface="Calibri"/>
                <a:cs typeface="Calibri"/>
                <a:sym typeface="Calibri"/>
              </a:rPr>
              <a:t>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This is tricky in this first week, as there has not been the opportunity to pre-learn this week’s vocabulary, but there will be some new vocabulary next week, too., to build up learners’ repertoire.</a:t>
            </a:r>
            <a:br>
              <a:rPr lang="en-GB" sz="1200" b="0" i="0" dirty="0">
                <a:latin typeface="Calibri"/>
                <a:ea typeface="Calibri"/>
                <a:cs typeface="Calibri"/>
                <a:sym typeface="Calibri"/>
              </a:rPr>
            </a:br>
            <a:br>
              <a:rPr lang="en-GB" sz="1200" b="0" i="0" dirty="0">
                <a:latin typeface="Calibri"/>
                <a:ea typeface="Calibri"/>
                <a:cs typeface="Calibri"/>
                <a:sym typeface="Calibri"/>
              </a:rPr>
            </a:br>
            <a:r>
              <a:rPr lang="en-GB" sz="1200" b="0" i="0" dirty="0">
                <a:latin typeface="Calibri"/>
                <a:ea typeface="Calibri"/>
                <a:cs typeface="Calibri"/>
                <a:sym typeface="Calibri"/>
              </a:rPr>
              <a:t>Teachers will decide how best to spread the learning in these first few weeks, but we have put Week 1 vocabulary at the end of lesson 1 and the links to Week 2 vocabulary at the end of lesson 2.  All vocabulary is revisited after around 3 weeks, and again after 9 weeks, so students shouldn’t be anxious at this stage, and it may be best to omit Week 1’s audio and worksheet and set it in a few weeks time, when students revisit it.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289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[o]</a:t>
            </a:r>
            <a:br>
              <a:rPr lang="en-GB" b="1" dirty="0"/>
            </a:br>
            <a:r>
              <a:rPr lang="en-GB" b="0" dirty="0"/>
              <a:t>Consolidation</a:t>
            </a:r>
            <a:r>
              <a:rPr lang="en-GB" b="0" baseline="0" dirty="0"/>
              <a:t> of</a:t>
            </a:r>
            <a:r>
              <a:rPr lang="en-GB" b="0" dirty="0"/>
              <a:t> ‘</a:t>
            </a:r>
            <a:r>
              <a:rPr lang="en-GB" b="0" dirty="0" err="1"/>
              <a:t>estoy</a:t>
            </a:r>
            <a:r>
              <a:rPr lang="en-GB" b="0" dirty="0"/>
              <a:t>’ and ‘</a:t>
            </a:r>
            <a:r>
              <a:rPr lang="en-GB" b="0" dirty="0" err="1"/>
              <a:t>está</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n-GB" b="0" dirty="0" err="1"/>
              <a:t>estás</a:t>
            </a:r>
            <a:r>
              <a:rPr lang="en-GB" b="0" dirty="0"/>
              <a:t>’ for location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1.1.1 (introduce)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1887580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t>
            </a:r>
            <a:r>
              <a:rPr lang="en-GB" b="1" baseline="0" dirty="0" err="1"/>
              <a:t>yo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33</a:t>
            </a:fld>
            <a:endParaRPr lang="en-GB" dirty="0"/>
          </a:p>
        </p:txBody>
      </p:sp>
    </p:spTree>
    <p:extLst>
      <p:ext uri="{BB962C8B-B14F-4D97-AF65-F5344CB8AC3E}">
        <p14:creationId xmlns:p14="http://schemas.microsoft.com/office/powerpoint/2010/main" val="253998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34</a:t>
            </a:fld>
            <a:endParaRPr lang="en-GB" dirty="0"/>
          </a:p>
        </p:txBody>
      </p:sp>
    </p:spTree>
    <p:extLst>
      <p:ext uri="{BB962C8B-B14F-4D97-AF65-F5344CB8AC3E}">
        <p14:creationId xmlns:p14="http://schemas.microsoft.com/office/powerpoint/2010/main" val="1903417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35</a:t>
            </a:fld>
            <a:endParaRPr lang="en-GB" dirty="0"/>
          </a:p>
        </p:txBody>
      </p:sp>
    </p:spTree>
    <p:extLst>
      <p:ext uri="{BB962C8B-B14F-4D97-AF65-F5344CB8AC3E}">
        <p14:creationId xmlns:p14="http://schemas.microsoft.com/office/powerpoint/2010/main" val="1166338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aural distinction between SSC [o] and SSC [a] introduced last lesson.</a:t>
            </a:r>
          </a:p>
          <a:p>
            <a:endParaRPr lang="en-US" b="1" dirty="0"/>
          </a:p>
          <a:p>
            <a:r>
              <a:rPr lang="en-US" b="1" dirty="0"/>
              <a:t>Procedure:</a:t>
            </a:r>
          </a:p>
          <a:p>
            <a:pPr marL="228600" indent="-228600">
              <a:buAutoNum type="arabicPeriod"/>
            </a:pPr>
            <a:r>
              <a:rPr lang="en-US" b="0" dirty="0"/>
              <a:t>Ensure Bs turn away from the board, as per the instructions and animations.</a:t>
            </a:r>
          </a:p>
          <a:p>
            <a:pPr marL="228600" indent="-228600">
              <a:buAutoNum type="arabicPeriod"/>
            </a:pPr>
            <a:r>
              <a:rPr lang="en-US" b="0" dirty="0"/>
              <a:t>Click for A’s words to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Bs listen and respond to the SSC they hear. Students point left for [a] and right for [o].</a:t>
            </a:r>
          </a:p>
          <a:p>
            <a:pPr marL="228600" indent="-228600">
              <a:buAutoNum type="arabicPeriod"/>
            </a:pPr>
            <a:r>
              <a:rPr lang="en-US" b="0" dirty="0"/>
              <a:t>As give them feedback each time.</a:t>
            </a:r>
          </a:p>
          <a:p>
            <a:pPr marL="228600" indent="-228600">
              <a:buAutoNum type="arabicPeriod"/>
            </a:pPr>
            <a:r>
              <a:rPr lang="en-US" b="0" dirty="0"/>
              <a:t>Then they swap roles.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 </a:t>
            </a:r>
            <a:r>
              <a:rPr lang="en-GB" b="1" baseline="0" dirty="0" err="1"/>
              <a:t>yo</a:t>
            </a:r>
            <a:r>
              <a:rPr lang="en-GB" baseline="0" dirty="0"/>
              <a:t> [28]; </a:t>
            </a:r>
            <a:r>
              <a:rPr lang="en-GB" b="1" baseline="0" dirty="0" err="1"/>
              <a:t>olvidar</a:t>
            </a:r>
            <a:r>
              <a:rPr lang="en-GB" b="1" baseline="0" dirty="0"/>
              <a:t> </a:t>
            </a:r>
            <a:r>
              <a:rPr lang="en-GB" baseline="0" dirty="0"/>
              <a:t>[416]; </a:t>
            </a:r>
            <a:r>
              <a:rPr lang="en-GB" b="1" baseline="0" dirty="0"/>
              <a:t>dos</a:t>
            </a:r>
            <a:r>
              <a:rPr lang="en-GB" baseline="0" dirty="0"/>
              <a:t> [64]; </a:t>
            </a:r>
            <a:r>
              <a:rPr lang="en-GB" b="1" baseline="0" dirty="0"/>
              <a:t>solo </a:t>
            </a:r>
            <a:r>
              <a:rPr lang="en-GB" b="0" baseline="0" dirty="0"/>
              <a:t>[182]</a:t>
            </a:r>
            <a:r>
              <a:rPr lang="en-GB" baseline="0" dirty="0"/>
              <a:t> </a:t>
            </a:r>
            <a:r>
              <a:rPr lang="en-GB" b="1" baseline="0" dirty="0"/>
              <a:t>poco </a:t>
            </a:r>
            <a:r>
              <a:rPr lang="en-GB" baseline="0" dirty="0"/>
              <a:t>[76]; </a:t>
            </a:r>
            <a:r>
              <a:rPr lang="en-GB" b="1" baseline="0" dirty="0"/>
              <a:t>con </a:t>
            </a:r>
            <a:r>
              <a:rPr lang="en-GB" baseline="0"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br>
              <a:rPr lang="en-GB" dirty="0"/>
            </a:br>
            <a:r>
              <a:rPr lang="en-GB" b="1" dirty="0"/>
              <a:t>Word frequencies:</a:t>
            </a:r>
          </a:p>
          <a:p>
            <a:r>
              <a:rPr lang="es-ES" dirty="0"/>
              <a:t>dónde [161]; estar [21]; estoy; estás; está; en [5]; Inglaterra [</a:t>
            </a:r>
            <a:r>
              <a:rPr lang="es-ES" dirty="0" err="1"/>
              <a:t>proper</a:t>
            </a:r>
            <a:r>
              <a:rPr lang="es-ES" dirty="0"/>
              <a:t> </a:t>
            </a:r>
            <a:r>
              <a:rPr lang="es-ES" dirty="0" err="1"/>
              <a:t>noun</a:t>
            </a:r>
            <a:r>
              <a:rPr lang="es-ES" dirty="0"/>
              <a:t> - N/A]; España [</a:t>
            </a:r>
            <a:r>
              <a:rPr lang="es-ES" dirty="0" err="1"/>
              <a:t>proper</a:t>
            </a:r>
            <a:r>
              <a:rPr lang="es-ES" dirty="0"/>
              <a:t> </a:t>
            </a:r>
            <a:r>
              <a:rPr lang="es-ES" dirty="0" err="1"/>
              <a:t>noun</a:t>
            </a:r>
            <a:r>
              <a:rPr lang="es-ES" dirty="0"/>
              <a:t> - N/A]; el [1]; norte [624]; sur [661]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animations here enable teachers to elicit answers from students that revisit</a:t>
            </a:r>
            <a:r>
              <a:rPr lang="en-GB" baseline="0" dirty="0"/>
              <a:t> last lesson’s learning of ESTAR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the new verb form ‘estás’.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the translations of the examples from students.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a:t>
            </a:r>
            <a:r>
              <a:rPr lang="en-GB" baseline="0" dirty="0"/>
              <a:t>udents will not yet know ‘</a:t>
            </a:r>
            <a:r>
              <a:rPr lang="en-GB" baseline="0" dirty="0" err="1"/>
              <a:t>norte</a:t>
            </a:r>
            <a:r>
              <a:rPr lang="en-GB" baseline="0" dirty="0"/>
              <a:t>’ but it is a near-cognate and part of this week’s learning.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In this lesson, although '</a:t>
            </a:r>
            <a:r>
              <a:rPr lang="en-GB" sz="1200" kern="1200" dirty="0" err="1">
                <a:solidFill>
                  <a:schemeClr val="tx1"/>
                </a:solidFill>
                <a:effectLst/>
                <a:latin typeface="+mn-lt"/>
                <a:ea typeface="+mn-ea"/>
                <a:cs typeface="+mn-cs"/>
              </a:rPr>
              <a:t>norte</a:t>
            </a:r>
            <a:r>
              <a:rPr lang="en-GB" sz="1200" kern="1200" dirty="0">
                <a:solidFill>
                  <a:schemeClr val="tx1"/>
                </a:solidFill>
                <a:effectLst/>
                <a:latin typeface="+mn-lt"/>
                <a:ea typeface="+mn-ea"/>
                <a:cs typeface="+mn-cs"/>
              </a:rPr>
              <a:t>' and sur' require 'el‘ here, try to avoid explaining the use of the definite article. This will be introduced in and practised frequently from term 1.2, week 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a:t>
            </a:r>
            <a:r>
              <a:rPr lang="en-US" b="0" baseline="0" dirty="0"/>
              <a:t> practise distinguishing between ‘estoy’ and ‘</a:t>
            </a:r>
            <a:r>
              <a:rPr lang="en-US" b="0" baseline="0" dirty="0" err="1"/>
              <a:t>estás</a:t>
            </a:r>
            <a:r>
              <a:rPr lang="en-US" b="0" baseline="0" dirty="0"/>
              <a:t>’ </a:t>
            </a:r>
            <a:r>
              <a:rPr lang="en-US" b="0" i="0" baseline="0" dirty="0"/>
              <a:t>and their meanings in reading</a:t>
            </a:r>
            <a:endParaRPr lang="en-US" b="1" i="0" dirty="0"/>
          </a:p>
          <a:p>
            <a:endParaRPr lang="en-US" b="1" dirty="0"/>
          </a:p>
          <a:p>
            <a:r>
              <a:rPr lang="en-US" b="1" dirty="0"/>
              <a:t>Procedure:</a:t>
            </a:r>
          </a:p>
          <a:p>
            <a:r>
              <a:rPr lang="en-US" b="0" dirty="0"/>
              <a:t>1. Students copy the table on the right-hand</a:t>
            </a:r>
            <a:r>
              <a:rPr lang="en-US" b="0" baseline="0" dirty="0"/>
              <a:t> side into their books</a:t>
            </a:r>
            <a:endParaRPr lang="en-US" b="0" dirty="0"/>
          </a:p>
          <a:p>
            <a:r>
              <a:rPr lang="en-US" b="0" dirty="0"/>
              <a:t>2. They complete</a:t>
            </a:r>
            <a:r>
              <a:rPr lang="en-US" b="0" baseline="0" dirty="0"/>
              <a:t> the table with the information that corresponds to each form of the verb.</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i="1" dirty="0"/>
              <a:t>casa </a:t>
            </a:r>
            <a:r>
              <a:rPr lang="en-GB" dirty="0"/>
              <a:t>and </a:t>
            </a:r>
            <a:r>
              <a:rPr lang="en-GB" i="1" dirty="0" err="1"/>
              <a:t>cama</a:t>
            </a:r>
            <a:r>
              <a:rPr lang="en-GB" i="1" dirty="0"/>
              <a:t> </a:t>
            </a:r>
            <a:r>
              <a:rPr lang="en-GB" dirty="0"/>
              <a:t>are cluster</a:t>
            </a:r>
            <a:r>
              <a:rPr lang="en-GB" baseline="0" dirty="0"/>
              <a:t> words for SSC [a] and will be known to students from their phonics learning for Week 1.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a:t>
            </a:r>
            <a:r>
              <a:rPr lang="en-GB" i="1" baseline="0" dirty="0" err="1"/>
              <a:t>norte</a:t>
            </a:r>
            <a:r>
              <a:rPr lang="en-GB" baseline="0" dirty="0"/>
              <a:t> has been met on the previous slide. It is likely that students will work out the meaning of ‘sur’ as a result, but as they will need to write the English in this task, it will be apparent if they don’t know it.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dirty="0"/>
              <a:t>Timing: 8 minutes</a:t>
            </a:r>
          </a:p>
          <a:p>
            <a:pPr marL="0" indent="0">
              <a:buNone/>
            </a:pPr>
            <a:endParaRPr lang="en-GB" dirty="0"/>
          </a:p>
          <a:p>
            <a:pPr marL="0" indent="0">
              <a:buNone/>
            </a:pPr>
            <a:r>
              <a:rPr lang="en-GB" b="1" dirty="0"/>
              <a:t>Aim: </a:t>
            </a:r>
            <a:r>
              <a:rPr lang="en-GB" dirty="0"/>
              <a:t>to practise distinguishing</a:t>
            </a:r>
            <a:r>
              <a:rPr lang="en-GB" baseline="0" dirty="0"/>
              <a:t> between ‘</a:t>
            </a:r>
            <a:r>
              <a:rPr lang="en-GB" baseline="0" dirty="0" err="1"/>
              <a:t>estoy</a:t>
            </a:r>
            <a:r>
              <a:rPr lang="en-GB" baseline="0" dirty="0"/>
              <a:t>’ and ‘estás’ and their meanings in listening</a:t>
            </a:r>
            <a:endParaRPr lang="en-GB" dirty="0"/>
          </a:p>
          <a:p>
            <a:pPr marL="0" indent="0">
              <a:buNone/>
            </a:pPr>
            <a:endParaRPr lang="en-GB" dirty="0"/>
          </a:p>
          <a:p>
            <a:pPr marL="0" indent="0">
              <a:buNone/>
            </a:pPr>
            <a:r>
              <a:rPr lang="en-GB" b="1" dirty="0"/>
              <a:t>Procedure: </a:t>
            </a:r>
          </a:p>
          <a:p>
            <a:pPr marL="228600" indent="-228600">
              <a:buAutoNum type="arabicPeriod"/>
            </a:pPr>
            <a:r>
              <a:rPr lang="en-GB" baseline="0" dirty="0"/>
              <a:t>Ask students to copy the blank table down, with 1-6.</a:t>
            </a:r>
          </a:p>
          <a:p>
            <a:pPr marL="228600" indent="-228600">
              <a:buAutoNum type="arabicPeriod"/>
            </a:pPr>
            <a:r>
              <a:rPr lang="en-GB" baseline="0" dirty="0"/>
              <a:t>Go through the context, drawing attention to who the verbs are going to refer to (‘I’ and ‘you’)</a:t>
            </a:r>
          </a:p>
          <a:p>
            <a:pPr marL="228600" indent="-228600">
              <a:buAutoNum type="arabicPeriod"/>
            </a:pPr>
            <a:r>
              <a:rPr lang="en-GB" baseline="0" dirty="0"/>
              <a:t>Ask them to listen and tick the right person. </a:t>
            </a:r>
          </a:p>
          <a:p>
            <a:pPr marL="228600" indent="-228600">
              <a:buAutoNum type="arabicPeriod"/>
            </a:pPr>
            <a:r>
              <a:rPr lang="en-GB" baseline="0" dirty="0"/>
              <a:t>Listen again and write the place. Tell students that the Spanish cities will be spelt as they hear them (there is no ‘English’ word for them).</a:t>
            </a:r>
            <a:endParaRPr lang="en-GB"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Accept answers written in Spanish for north/south/England/Spain.</a:t>
            </a:r>
            <a:endParaRPr lang="en-GB" dirty="0"/>
          </a:p>
          <a:p>
            <a:pPr marL="0" indent="0">
              <a:buNone/>
            </a:pPr>
            <a:endParaRPr lang="en-GB" dirty="0"/>
          </a:p>
          <a:p>
            <a:pPr marL="0" indent="0">
              <a:buNone/>
            </a:pPr>
            <a:r>
              <a:rPr lang="en-GB" b="1" dirty="0"/>
              <a:t>TRANSCRIPT</a:t>
            </a:r>
          </a:p>
          <a:p>
            <a:pPr marL="228600" indent="-228600">
              <a:buAutoNum type="arabicParenR"/>
            </a:pPr>
            <a:r>
              <a:rPr lang="en-GB" dirty="0"/>
              <a:t>Estoy en Valencia </a:t>
            </a:r>
          </a:p>
          <a:p>
            <a:pPr marL="228600" indent="-228600">
              <a:buAutoNum type="arabicParenR"/>
            </a:pPr>
            <a:r>
              <a:rPr lang="en-GB" baseline="0" dirty="0"/>
              <a:t>Estás en el </a:t>
            </a:r>
            <a:r>
              <a:rPr lang="en-GB" baseline="0" dirty="0" err="1"/>
              <a:t>norte</a:t>
            </a:r>
            <a:r>
              <a:rPr lang="en-GB" baseline="0" dirty="0"/>
              <a:t>.</a:t>
            </a:r>
          </a:p>
          <a:p>
            <a:pPr marL="228600" indent="-228600">
              <a:buAutoNum type="arabicParenR"/>
            </a:pPr>
            <a:r>
              <a:rPr lang="en-GB" baseline="0" dirty="0"/>
              <a:t>Estoy en Granada.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Estoy en el sur.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Estás en </a:t>
            </a:r>
            <a:r>
              <a:rPr lang="en-GB" baseline="0" dirty="0" err="1"/>
              <a:t>Inglaterra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Estoy en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5 minutes </a:t>
            </a:r>
            <a:r>
              <a:rPr lang="en-US" b="0" dirty="0"/>
              <a:t>(6 slides)</a:t>
            </a:r>
          </a:p>
          <a:p>
            <a:endParaRPr lang="en-US" b="1" dirty="0"/>
          </a:p>
          <a:p>
            <a:r>
              <a:rPr lang="en-US" b="1" dirty="0"/>
              <a:t>Aim: </a:t>
            </a:r>
            <a:r>
              <a:rPr lang="en-US" b="0" dirty="0"/>
              <a:t>to</a:t>
            </a:r>
            <a:r>
              <a:rPr lang="en-US" b="0" baseline="0" dirty="0"/>
              <a:t> use pictures to elicit production of the verbs and vocabulary taught this week</a:t>
            </a:r>
            <a:endParaRPr lang="en-US" b="0" dirty="0"/>
          </a:p>
          <a:p>
            <a:endParaRPr lang="en-US" b="1" dirty="0"/>
          </a:p>
          <a:p>
            <a:r>
              <a:rPr lang="en-US" b="1" dirty="0"/>
              <a:t>Procedure:</a:t>
            </a:r>
          </a:p>
          <a:p>
            <a:pPr marL="228600" indent="-228600">
              <a:buAutoNum type="arabicPeriod"/>
            </a:pPr>
            <a:r>
              <a:rPr lang="en-US" b="0" dirty="0"/>
              <a:t>Explain to students that they’ll be using the personal</a:t>
            </a:r>
            <a:r>
              <a:rPr lang="en-US" b="0" baseline="0" dirty="0"/>
              <a:t> pronoun picture to decide if it’s ‘estoy’, ‘</a:t>
            </a:r>
            <a:r>
              <a:rPr lang="en-US" b="0" baseline="0" dirty="0" err="1"/>
              <a:t>estás</a:t>
            </a:r>
            <a:r>
              <a:rPr lang="en-US" b="0" baseline="0" dirty="0"/>
              <a:t>’ or ‘está’ and that the picture on the right will show where.</a:t>
            </a:r>
          </a:p>
          <a:p>
            <a:pPr marL="228600" indent="-228600">
              <a:buAutoNum type="arabicPeriod"/>
            </a:pPr>
            <a:r>
              <a:rPr lang="en-US" b="0" baseline="0" dirty="0"/>
              <a:t>Students write the sentence (in books or on mini-whiteboards) in Spanish.</a:t>
            </a:r>
          </a:p>
          <a:p>
            <a:pPr marL="228600" indent="-228600">
              <a:buAutoNum type="arabicPeriod"/>
            </a:pPr>
            <a:endParaRPr lang="en-US" b="0" baseline="0" dirty="0"/>
          </a:p>
          <a:p>
            <a:pPr marL="0" indent="0">
              <a:buNone/>
            </a:pPr>
            <a:r>
              <a:rPr lang="en-US" b="1" baseline="0" dirty="0"/>
              <a:t>Note: </a:t>
            </a:r>
          </a:p>
          <a:p>
            <a:pPr marL="0" indent="0">
              <a:buNone/>
            </a:pPr>
            <a:r>
              <a:rPr lang="en-US" b="1" baseline="0" dirty="0"/>
              <a:t>1. </a:t>
            </a:r>
            <a:r>
              <a:rPr lang="en-US" b="0" baseline="0" dirty="0"/>
              <a:t>Because students have now had plenty of receptive (input-based) practice with the three verb forms across the two lessons, we can now bring them together in a final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br>
              <a:rPr lang="en-GB" dirty="0"/>
            </a:br>
            <a:br>
              <a:rPr lang="en-GB" dirty="0"/>
            </a:br>
            <a:r>
              <a:rPr lang="en-GB" b="1" dirty="0"/>
              <a:t>Aim</a:t>
            </a:r>
            <a:r>
              <a:rPr lang="en-GB" dirty="0"/>
              <a:t>: to practise a short dialogue using language from this week.</a:t>
            </a:r>
            <a:br>
              <a:rPr lang="en-GB" dirty="0"/>
            </a:br>
            <a:br>
              <a:rPr lang="en-GB" dirty="0"/>
            </a:br>
            <a:r>
              <a:rPr lang="en-GB" b="1" dirty="0"/>
              <a:t>Procedure</a:t>
            </a:r>
            <a:r>
              <a:rPr lang="en-GB" dirty="0"/>
              <a:t>:</a:t>
            </a:r>
            <a:br>
              <a:rPr lang="en-GB" dirty="0"/>
            </a:br>
            <a:r>
              <a:rPr lang="en-GB" dirty="0"/>
              <a:t>1. Present the example dialogues.</a:t>
            </a:r>
            <a:br>
              <a:rPr lang="en-GB" dirty="0"/>
            </a:br>
            <a:r>
              <a:rPr lang="en-GB" dirty="0"/>
              <a:t>2. Click to bring up the part prompts.</a:t>
            </a:r>
          </a:p>
          <a:p>
            <a:r>
              <a:rPr lang="en-GB" dirty="0"/>
              <a:t>3. Students can select </a:t>
            </a:r>
            <a:r>
              <a:rPr lang="en-GB" b="1" u="sng" dirty="0"/>
              <a:t>any of the locations in any order</a:t>
            </a:r>
            <a:r>
              <a:rPr lang="en-GB" dirty="0"/>
              <a:t>.  Their partner needs to listen to know which leave taking word to use.</a:t>
            </a:r>
          </a:p>
        </p:txBody>
      </p:sp>
      <p:sp>
        <p:nvSpPr>
          <p:cNvPr id="4" name="Slide Number Placeholder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295703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Take the opportunity to </a:t>
            </a:r>
            <a:r>
              <a:rPr lang="en-GB" sz="1200" i="0" baseline="0" dirty="0">
                <a:latin typeface="+mn-lt"/>
                <a:ea typeface="Calibri"/>
                <a:cs typeface="Calibri"/>
                <a:sym typeface="Calibri"/>
              </a:rPr>
              <a:t>use ‘hasta luego’ at the end of the first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baseline="0" dirty="0">
              <a:latin typeface="+mn-lt"/>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this is unlikely to cause students any difficulty and is like to be confidence-building for them to translate the meaning so easily. Of course, should learners</a:t>
            </a:r>
            <a:r>
              <a:rPr lang="en-GB" baseline="0" dirty="0"/>
              <a:t> find it difficult, simply provide the English.  The aim here is to provide concrete examples of ESTAR forms in use.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Note:</a:t>
            </a:r>
            <a:r>
              <a:rPr lang="en-GB" baseline="0" dirty="0"/>
              <a:t> ‘</a:t>
            </a:r>
            <a:r>
              <a:rPr lang="en-GB" dirty="0"/>
              <a:t>Quiere’ will be introduced in Term 1.2, Week 7</a:t>
            </a:r>
            <a:r>
              <a:rPr lang="en-GB" baseline="0" dirty="0"/>
              <a:t>.  We don’t expect students necessarily to be able to guess its meaning here (though they may well), so continue to provide the English translation, swiftly.</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Note:</a:t>
            </a:r>
            <a:r>
              <a:rPr lang="en-GB" baseline="0" dirty="0"/>
              <a:t> Some students may be able to translate the whole English sentence.  However, in case not, a staggered version is provided, whereby the sentence minus the verb is given (a sound effect is heard in place of the verb). </a:t>
            </a: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a:t>
            </a:r>
            <a:r>
              <a:rPr lang="en-GB" b="1" dirty="0"/>
              <a:t>3 minutes (3 slides)</a:t>
            </a:r>
            <a:br>
              <a:rPr lang="en-GB" dirty="0"/>
            </a:br>
            <a:br>
              <a:rPr lang="en-GB" dirty="0"/>
            </a:br>
            <a:r>
              <a:rPr lang="en-GB" b="1" dirty="0"/>
              <a:t>Aim</a:t>
            </a:r>
            <a:r>
              <a:rPr lang="en-GB" dirty="0"/>
              <a:t>: to practise the SSC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individual SSC ‘a’ with source word and gesture, if using.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535890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3666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77587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audio" Target="../media/audio15.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audio" Target="../media/audio17.wav"/></Relationships>
</file>

<file path=ppt/slides/_rels/slide21.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audio" Target="../media/audio19.wav"/></Relationships>
</file>

<file path=ppt/slides/_rels/slide2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audio" Target="../media/audio21.wav"/></Relationships>
</file>

<file path=ppt/slides/_rels/slide23.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audio" Target="../media/audio23.wav"/></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audio" Target="../media/audio25.wav"/></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30.png"/><Relationship Id="rId7" Type="http://schemas.openxmlformats.org/officeDocument/2006/relationships/audio" Target="../media/audio28.wav"/><Relationship Id="rId12"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image" Target="../media/image31.png"/><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image" Target="../media/image29.png"/><Relationship Id="rId9" Type="http://schemas.openxmlformats.org/officeDocument/2006/relationships/audio" Target="../media/audio30.wav"/></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1_audio.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www.rachelhawkes.com/LDPresources/Yr7Spanish/Spanish_Y7_Term1i_Wk1_audio_HW_sheet.docx"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2.jpeg"/><Relationship Id="rId5" Type="http://schemas.openxmlformats.org/officeDocument/2006/relationships/image" Target="../media/image5.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47.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33.xml"/><Relationship Id="rId16"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audio" Target="../media/audio35.wav"/><Relationship Id="rId11" Type="http://schemas.openxmlformats.org/officeDocument/2006/relationships/image" Target="../media/image45.png"/><Relationship Id="rId5" Type="http://schemas.openxmlformats.org/officeDocument/2006/relationships/audio" Target="../media/audio34.wav"/><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 Id="rId9" Type="http://schemas.openxmlformats.org/officeDocument/2006/relationships/audio" Target="../media/audio38.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2.pn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36.xml"/><Relationship Id="rId16"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40.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39.png"/><Relationship Id="rId9" Type="http://schemas.openxmlformats.org/officeDocument/2006/relationships/image" Target="../media/image56.png"/><Relationship Id="rId1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32.jpeg"/><Relationship Id="rId4" Type="http://schemas.openxmlformats.org/officeDocument/2006/relationships/audio" Target="../media/audio40.wav"/><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_Wk2_audio.html"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www.rachelhawkes.com/LDPresources/Yr7Spanish/Spanish_Y7_Term1i_Wk2_audio_HW_sheet.docx"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audio" Target="../media/audio3.wav"/><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audio" Target="../media/audio4.wav"/><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2.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10.png"/><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5"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36774" y="5843263"/>
            <a:ext cx="3790451" cy="1154112"/>
          </a:xfrm>
        </p:spPr>
        <p:txBody>
          <a:bodyPr>
            <a:normAutofit fontScale="92500" lnSpcReduction="20000"/>
          </a:bodyPr>
          <a:lstStyle/>
          <a:p>
            <a:r>
              <a:rPr lang="en-GB" b="1" dirty="0"/>
              <a:t>Y7 Spanish</a:t>
            </a:r>
            <a:br>
              <a:rPr lang="en-GB" dirty="0"/>
            </a:br>
            <a:r>
              <a:rPr lang="en-GB" sz="1800" dirty="0"/>
              <a:t>Term 1.1 – Week 1 – Lesson 1</a:t>
            </a:r>
            <a:br>
              <a:rPr lang="en-GB" sz="1800" dirty="0"/>
            </a:br>
            <a:br>
              <a:rPr lang="en-GB" sz="1800" dirty="0"/>
            </a:br>
            <a:r>
              <a:rPr lang="en-GB" sz="1700" dirty="0"/>
              <a:t>Victoria Hobson / Nick Avery</a:t>
            </a:r>
            <a:br>
              <a:rPr lang="en-GB" sz="1700" dirty="0"/>
            </a:br>
            <a:r>
              <a:rPr lang="en-GB" sz="1700" dirty="0"/>
              <a:t>Date updated: 23.05.23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294493" y="2232564"/>
            <a:ext cx="4864546" cy="765340"/>
          </a:xfrm>
        </p:spPr>
        <p:txBody>
          <a:bodyPr>
            <a:normAutofit/>
          </a:bodyPr>
          <a:lstStyle/>
          <a:p>
            <a:r>
              <a:rPr lang="en-GB" dirty="0"/>
              <a:t>ESTAR – </a:t>
            </a:r>
            <a:r>
              <a:rPr lang="en-GB" dirty="0" err="1"/>
              <a:t>estoy</a:t>
            </a:r>
            <a:r>
              <a:rPr lang="en-GB" dirty="0"/>
              <a:t>, </a:t>
            </a:r>
            <a:r>
              <a:rPr lang="en-GB" dirty="0" err="1"/>
              <a:t>está</a:t>
            </a:r>
            <a:r>
              <a:rPr lang="en-GB" dirty="0"/>
              <a:t> for location</a:t>
            </a:r>
            <a:br>
              <a:rPr lang="en-GB" dirty="0"/>
            </a:br>
            <a:r>
              <a:rPr lang="en-GB" dirty="0"/>
              <a:t>SSC [a]</a:t>
            </a:r>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198075" y="1215236"/>
            <a:ext cx="9267159" cy="1381330"/>
          </a:xfrm>
        </p:spPr>
        <p:txBody>
          <a:bodyPr>
            <a:normAutofit fontScale="77500" lnSpcReduction="20000"/>
          </a:bodyPr>
          <a:lstStyle/>
          <a:p>
            <a:br>
              <a:rPr lang="en-GB" dirty="0"/>
            </a:br>
            <a:r>
              <a:rPr lang="en-GB" dirty="0"/>
              <a:t>Describing places and locations</a:t>
            </a:r>
          </a:p>
        </p:txBody>
      </p:sp>
      <p:sp>
        <p:nvSpPr>
          <p:cNvPr id="6" name="Speech Bubble: Rectangle with Corners Rounded 5">
            <a:extLst>
              <a:ext uri="{FF2B5EF4-FFF2-40B4-BE49-F238E27FC236}">
                <a16:creationId xmlns:a16="http://schemas.microsoft.com/office/drawing/2014/main" id="{2AA17A5B-AC56-4094-AEA6-CBB52E4F9407}"/>
              </a:ext>
            </a:extLst>
          </p:cNvPr>
          <p:cNvSpPr/>
          <p:nvPr/>
        </p:nvSpPr>
        <p:spPr>
          <a:xfrm>
            <a:off x="7437504" y="4778478"/>
            <a:ext cx="4302213"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r>
              <a:rPr lang="en-GB" sz="3600" b="1" dirty="0" err="1"/>
              <a:t>Dónde</a:t>
            </a:r>
            <a:r>
              <a:rPr lang="en-GB" sz="3600" b="1" dirty="0"/>
              <a:t> </a:t>
            </a:r>
            <a:r>
              <a:rPr lang="en-GB" sz="3600" b="1" dirty="0" err="1"/>
              <a:t>está</a:t>
            </a:r>
            <a:r>
              <a:rPr lang="en-GB" sz="3600" b="1" dirty="0"/>
              <a:t>…?</a:t>
            </a:r>
          </a:p>
        </p:txBody>
      </p:sp>
      <p:pic>
        <p:nvPicPr>
          <p:cNvPr id="18" name="Picture 17">
            <a:extLst>
              <a:ext uri="{FF2B5EF4-FFF2-40B4-BE49-F238E27FC236}">
                <a16:creationId xmlns:a16="http://schemas.microsoft.com/office/drawing/2014/main" id="{8E38C351-2AA2-4817-B10F-3F840C2C9A28}"/>
              </a:ext>
            </a:extLst>
          </p:cNvPr>
          <p:cNvPicPr>
            <a:picLocks noChangeAspect="1"/>
          </p:cNvPicPr>
          <p:nvPr/>
        </p:nvPicPr>
        <p:blipFill>
          <a:blip r:embed="rId5"/>
          <a:stretch>
            <a:fillRect/>
          </a:stretch>
        </p:blipFill>
        <p:spPr>
          <a:xfrm>
            <a:off x="1615716" y="2910366"/>
            <a:ext cx="3249450" cy="2511770"/>
          </a:xfrm>
          <a:prstGeom prst="rect">
            <a:avLst/>
          </a:prstGeom>
        </p:spPr>
      </p:pic>
      <p:pic>
        <p:nvPicPr>
          <p:cNvPr id="21" name="Picture 20">
            <a:extLst>
              <a:ext uri="{FF2B5EF4-FFF2-40B4-BE49-F238E27FC236}">
                <a16:creationId xmlns:a16="http://schemas.microsoft.com/office/drawing/2014/main" id="{F843E1F7-7DC7-4808-A389-43A54021D150}"/>
              </a:ext>
            </a:extLst>
          </p:cNvPr>
          <p:cNvPicPr>
            <a:picLocks noChangeAspect="1"/>
          </p:cNvPicPr>
          <p:nvPr/>
        </p:nvPicPr>
        <p:blipFill>
          <a:blip r:embed="rId6"/>
          <a:stretch>
            <a:fillRect/>
          </a:stretch>
        </p:blipFill>
        <p:spPr>
          <a:xfrm>
            <a:off x="7844251" y="2326352"/>
            <a:ext cx="4852837" cy="2371550"/>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266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_al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a_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a_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a_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a_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7" grpId="0"/>
      <p:bldP spid="9" grpId="0"/>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AEA6-6ABF-CA46-8DEB-5CACD51C89EB}"/>
              </a:ext>
            </a:extLst>
          </p:cNvPr>
          <p:cNvSpPr>
            <a:spLocks noGrp="1"/>
          </p:cNvSpPr>
          <p:nvPr>
            <p:ph type="title"/>
          </p:nvPr>
        </p:nvSpPr>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5">
            <a:extLst>
              <a:ext uri="{FF2B5EF4-FFF2-40B4-BE49-F238E27FC236}">
                <a16:creationId xmlns:a16="http://schemas.microsoft.com/office/drawing/2014/main" id="{59DAA811-FE83-4F2A-9D70-D69291058CFA}"/>
              </a:ext>
            </a:extLst>
          </p:cNvPr>
          <p:cNvSpPr txBox="1"/>
          <p:nvPr/>
        </p:nvSpPr>
        <p:spPr>
          <a:xfrm>
            <a:off x="653816" y="2484713"/>
            <a:ext cx="238825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n</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a</a:t>
            </a:r>
          </a:p>
        </p:txBody>
      </p:sp>
      <p:sp>
        <p:nvSpPr>
          <p:cNvPr id="18" name="TextBox 6">
            <a:extLst>
              <a:ext uri="{FF2B5EF4-FFF2-40B4-BE49-F238E27FC236}">
                <a16:creationId xmlns:a16="http://schemas.microsoft.com/office/drawing/2014/main" id="{4E9B9477-A0FF-40E4-9FBF-AF009466414E}"/>
              </a:ext>
            </a:extLst>
          </p:cNvPr>
          <p:cNvSpPr txBox="1"/>
          <p:nvPr/>
        </p:nvSpPr>
        <p:spPr>
          <a:xfrm>
            <a:off x="4263042" y="3768655"/>
            <a:ext cx="2092469"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58246DA8-CB1E-4872-B213-AF72EA3DB201}"/>
              </a:ext>
            </a:extLst>
          </p:cNvPr>
          <p:cNvSpPr txBox="1"/>
          <p:nvPr/>
        </p:nvSpPr>
        <p:spPr>
          <a:xfrm>
            <a:off x="5943084" y="2672524"/>
            <a:ext cx="2485547"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mar</a:t>
            </a:r>
          </a:p>
        </p:txBody>
      </p:sp>
      <p:sp>
        <p:nvSpPr>
          <p:cNvPr id="20" name="TextBox 8">
            <a:extLst>
              <a:ext uri="{FF2B5EF4-FFF2-40B4-BE49-F238E27FC236}">
                <a16:creationId xmlns:a16="http://schemas.microsoft.com/office/drawing/2014/main" id="{5A646995-3167-4EF7-AD7A-A4A8F7F139C6}"/>
              </a:ext>
            </a:extLst>
          </p:cNvPr>
          <p:cNvSpPr txBox="1"/>
          <p:nvPr/>
        </p:nvSpPr>
        <p:spPr>
          <a:xfrm>
            <a:off x="599906" y="4276487"/>
            <a:ext cx="261187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a:t>
            </a:r>
          </a:p>
        </p:txBody>
      </p:sp>
      <p:sp>
        <p:nvSpPr>
          <p:cNvPr id="21" name="TextBox 9">
            <a:extLst>
              <a:ext uri="{FF2B5EF4-FFF2-40B4-BE49-F238E27FC236}">
                <a16:creationId xmlns:a16="http://schemas.microsoft.com/office/drawing/2014/main" id="{2EF5D057-1463-443C-B894-D002DE6708FC}"/>
              </a:ext>
            </a:extLst>
          </p:cNvPr>
          <p:cNvSpPr txBox="1"/>
          <p:nvPr/>
        </p:nvSpPr>
        <p:spPr>
          <a:xfrm>
            <a:off x="6355511" y="809411"/>
            <a:ext cx="2073120" cy="1200329"/>
          </a:xfrm>
          <a:prstGeom prst="rect">
            <a:avLst/>
          </a:prstGeom>
          <a:noFill/>
        </p:spPr>
        <p:txBody>
          <a:bodyPr wrap="square" rtlCol="0">
            <a:spAutoFit/>
          </a:bodyPr>
          <a:lstStyle/>
          <a:p>
            <a:r>
              <a:rPr lang="en-GB" sz="7200" dirty="0">
                <a:solidFill>
                  <a:srgbClr val="E87D1E"/>
                </a:solidFill>
                <a:cs typeface="Calibri" panose="020F0502020204030204" pitchFamily="34" charset="0"/>
              </a:rPr>
              <a:t>a</a:t>
            </a:r>
            <a:r>
              <a:rPr lang="en-GB" sz="7200" dirty="0">
                <a:solidFill>
                  <a:srgbClr val="115076"/>
                </a:solidFill>
                <a:cs typeface="Calibri" panose="020F0502020204030204" pitchFamily="34" charset="0"/>
              </a:rPr>
              <a:t>lto</a:t>
            </a:r>
          </a:p>
        </p:txBody>
      </p:sp>
      <p:sp>
        <p:nvSpPr>
          <p:cNvPr id="22" name="TextBox 10">
            <a:extLst>
              <a:ext uri="{FF2B5EF4-FFF2-40B4-BE49-F238E27FC236}">
                <a16:creationId xmlns:a16="http://schemas.microsoft.com/office/drawing/2014/main" id="{F9983547-0370-41D3-88DF-3A6B03FB21C5}"/>
              </a:ext>
            </a:extLst>
          </p:cNvPr>
          <p:cNvSpPr txBox="1"/>
          <p:nvPr/>
        </p:nvSpPr>
        <p:spPr>
          <a:xfrm>
            <a:off x="2724459" y="1074545"/>
            <a:ext cx="2942748"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gosto</a:t>
            </a:r>
          </a:p>
        </p:txBody>
      </p:sp>
      <p:sp>
        <p:nvSpPr>
          <p:cNvPr id="23" name="TextBox 6">
            <a:extLst>
              <a:ext uri="{FF2B5EF4-FFF2-40B4-BE49-F238E27FC236}">
                <a16:creationId xmlns:a16="http://schemas.microsoft.com/office/drawing/2014/main" id="{4E9B9477-A0FF-40E4-9FBF-AF009466414E}"/>
              </a:ext>
            </a:extLst>
          </p:cNvPr>
          <p:cNvSpPr txBox="1"/>
          <p:nvPr/>
        </p:nvSpPr>
        <p:spPr>
          <a:xfrm>
            <a:off x="5603889" y="5128296"/>
            <a:ext cx="2762655"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est</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r</a:t>
            </a:r>
            <a:endParaRPr lang="en-GB" sz="6000" dirty="0">
              <a:solidFill>
                <a:srgbClr val="E87D1E"/>
              </a:solidFill>
              <a:cs typeface="Calibri" panose="020F0502020204030204" pitchFamily="34" charset="0"/>
            </a:endParaRPr>
          </a:p>
        </p:txBody>
      </p:sp>
      <p:grpSp>
        <p:nvGrpSpPr>
          <p:cNvPr id="24" name="Group 23">
            <a:extLst>
              <a:ext uri="{FF2B5EF4-FFF2-40B4-BE49-F238E27FC236}">
                <a16:creationId xmlns:a16="http://schemas.microsoft.com/office/drawing/2014/main" id="{6C3A8C0F-E774-4AC2-8E27-5994CF4D2608}"/>
              </a:ext>
            </a:extLst>
          </p:cNvPr>
          <p:cNvGrpSpPr/>
          <p:nvPr/>
        </p:nvGrpSpPr>
        <p:grpSpPr>
          <a:xfrm>
            <a:off x="370703" y="1163991"/>
            <a:ext cx="1069158" cy="926217"/>
            <a:chOff x="370703" y="1163991"/>
            <a:chExt cx="1069158" cy="926217"/>
          </a:xfrm>
        </p:grpSpPr>
        <p:sp>
          <p:nvSpPr>
            <p:cNvPr id="17" name="Oval 16">
              <a:extLst>
                <a:ext uri="{FF2B5EF4-FFF2-40B4-BE49-F238E27FC236}">
                  <a16:creationId xmlns:a16="http://schemas.microsoft.com/office/drawing/2014/main" id="{18B07EEC-3A00-4E5D-8FC6-2089951D9FD2}"/>
                </a:ext>
              </a:extLst>
            </p:cNvPr>
            <p:cNvSpPr/>
            <p:nvPr/>
          </p:nvSpPr>
          <p:spPr>
            <a:xfrm>
              <a:off x="370703" y="1163991"/>
              <a:ext cx="1069158" cy="926217"/>
            </a:xfrm>
            <a:prstGeom prst="ellipse">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port Clipart Free Download "/>
            <p:cNvPicPr>
              <a:picLocks noChangeAspect="1" noChangeArrowheads="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37452" y="1253526"/>
              <a:ext cx="747146" cy="747146"/>
            </a:xfrm>
            <a:prstGeom prst="rect">
              <a:avLst/>
            </a:prstGeom>
            <a:noFill/>
          </p:spPr>
        </p:pic>
      </p:grpSp>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DC3897DB-1335-4118-8FA5-E328B1E19DE0}"/>
              </a:ext>
            </a:extLst>
          </p:cNvPr>
          <p:cNvSpPr/>
          <p:nvPr/>
        </p:nvSpPr>
        <p:spPr>
          <a:xfrm>
            <a:off x="400443" y="2411142"/>
            <a:ext cx="4078705" cy="1756611"/>
          </a:xfrm>
          <a:prstGeom prst="wedgeRoundRectCallout">
            <a:avLst>
              <a:gd name="adj1" fmla="val -25181"/>
              <a:gd name="adj2" fmla="val 90643"/>
              <a:gd name="adj3" fmla="val 16667"/>
            </a:avLst>
          </a:prstGeom>
          <a:solidFill>
            <a:srgbClr val="115076"/>
          </a:solidFill>
          <a:ln w="12700" cap="flat" cmpd="sng" algn="ctr">
            <a:solidFill>
              <a:srgbClr val="AE151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Granada?</a:t>
            </a:r>
          </a:p>
        </p:txBody>
      </p:sp>
      <p:sp>
        <p:nvSpPr>
          <p:cNvPr id="8" name="TextBox 7">
            <a:extLst>
              <a:ext uri="{FF2B5EF4-FFF2-40B4-BE49-F238E27FC236}">
                <a16:creationId xmlns:a16="http://schemas.microsoft.com/office/drawing/2014/main" id="{52BF8474-FBA4-48FE-AA0A-FE2FA018E529}"/>
              </a:ext>
            </a:extLst>
          </p:cNvPr>
          <p:cNvSpPr txBox="1"/>
          <p:nvPr/>
        </p:nvSpPr>
        <p:spPr>
          <a:xfrm>
            <a:off x="4995436" y="3783033"/>
            <a:ext cx="5213087" cy="769441"/>
          </a:xfrm>
          <a:prstGeom prst="rect">
            <a:avLst/>
          </a:prstGeom>
          <a:noFill/>
          <a:ln>
            <a:solidFill>
              <a:srgbClr val="AE1518"/>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España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9" name="TextBox 8">
            <a:extLst>
              <a:ext uri="{FF2B5EF4-FFF2-40B4-BE49-F238E27FC236}">
                <a16:creationId xmlns:a16="http://schemas.microsoft.com/office/drawing/2014/main" id="{6881664B-AE5D-4182-A351-D6DDDC2319CC}"/>
              </a:ext>
            </a:extLst>
          </p:cNvPr>
          <p:cNvSpPr txBox="1"/>
          <p:nvPr/>
        </p:nvSpPr>
        <p:spPr>
          <a:xfrm>
            <a:off x="4995436" y="1848631"/>
            <a:ext cx="5213087" cy="769441"/>
          </a:xfrm>
          <a:prstGeom prst="rect">
            <a:avLst/>
          </a:prstGeom>
          <a:noFill/>
          <a:ln>
            <a:solidFill>
              <a:srgbClr val="AE1518"/>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Inglaterra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10" name="Picture 9">
            <a:extLst>
              <a:ext uri="{FF2B5EF4-FFF2-40B4-BE49-F238E27FC236}">
                <a16:creationId xmlns:a16="http://schemas.microsoft.com/office/drawing/2014/main" id="{ED3FA0E7-82B6-4EFC-B7F8-5210B1AE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763" y="3474159"/>
            <a:ext cx="1277369" cy="1387188"/>
          </a:xfrm>
          <a:prstGeom prst="rect">
            <a:avLst/>
          </a:prstGeom>
        </p:spPr>
      </p:pic>
      <p:grpSp>
        <p:nvGrpSpPr>
          <p:cNvPr id="11" name="Group 10">
            <a:extLst>
              <a:ext uri="{FF2B5EF4-FFF2-40B4-BE49-F238E27FC236}">
                <a16:creationId xmlns:a16="http://schemas.microsoft.com/office/drawing/2014/main" id="{25626927-DD23-444C-826B-255B8BA03173}"/>
              </a:ext>
            </a:extLst>
          </p:cNvPr>
          <p:cNvGrpSpPr/>
          <p:nvPr/>
        </p:nvGrpSpPr>
        <p:grpSpPr>
          <a:xfrm>
            <a:off x="10430594" y="1054100"/>
            <a:ext cx="1360245" cy="2182698"/>
            <a:chOff x="-3257549" y="351247"/>
            <a:chExt cx="2891629" cy="4640012"/>
          </a:xfrm>
        </p:grpSpPr>
        <p:pic>
          <p:nvPicPr>
            <p:cNvPr id="12" name="Picture 11">
              <a:extLst>
                <a:ext uri="{FF2B5EF4-FFF2-40B4-BE49-F238E27FC236}">
                  <a16:creationId xmlns:a16="http://schemas.microsoft.com/office/drawing/2014/main" id="{A95D6A6B-F57D-4114-8723-51EE5A80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3" name="Picture 12">
              <a:extLst>
                <a:ext uri="{FF2B5EF4-FFF2-40B4-BE49-F238E27FC236}">
                  <a16:creationId xmlns:a16="http://schemas.microsoft.com/office/drawing/2014/main" id="{7EA83F25-2724-4CBC-B6F0-11DFB5428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66985487-F56C-4455-AE52-7FC91E525558}"/>
              </a:ext>
            </a:extLst>
          </p:cNvPr>
          <p:cNvSpPr>
            <a:spLocks noGrp="1"/>
          </p:cNvSpPr>
          <p:nvPr>
            <p:ph type="title"/>
          </p:nvPr>
        </p:nvSpPr>
        <p:spPr>
          <a:xfrm>
            <a:off x="10919955" y="218951"/>
            <a:ext cx="1220787" cy="479348"/>
          </a:xfrm>
        </p:spPr>
        <p:txBody>
          <a:bodyPr/>
          <a:lstStyle/>
          <a:p>
            <a:r>
              <a:rPr lang="en-GB" sz="2000" b="1" dirty="0">
                <a:solidFill>
                  <a:schemeClr val="bg1"/>
                </a:solidFill>
              </a:rPr>
              <a:t>hablar</a:t>
            </a:r>
          </a:p>
        </p:txBody>
      </p:sp>
      <p:sp>
        <p:nvSpPr>
          <p:cNvPr id="15" name="Speech Bubble: Rectangle with Corners Rounded 14">
            <a:extLst>
              <a:ext uri="{FF2B5EF4-FFF2-40B4-BE49-F238E27FC236}">
                <a16:creationId xmlns:a16="http://schemas.microsoft.com/office/drawing/2014/main" id="{7EA07C3D-D7F6-4815-9E66-B0797C82FC99}"/>
              </a:ext>
            </a:extLst>
          </p:cNvPr>
          <p:cNvSpPr/>
          <p:nvPr/>
        </p:nvSpPr>
        <p:spPr>
          <a:xfrm>
            <a:off x="1606062" y="994188"/>
            <a:ext cx="2406732" cy="853466"/>
          </a:xfrm>
          <a:prstGeom prst="wedgeRoundRectCallout">
            <a:avLst>
              <a:gd name="adj1" fmla="val 44150"/>
              <a:gd name="adj2" fmla="val 139199"/>
              <a:gd name="adj3" fmla="val 16667"/>
            </a:avLst>
          </a:prstGeom>
          <a:solidFill>
            <a:srgbClr val="A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Notice that </a:t>
            </a:r>
            <a:r>
              <a:rPr lang="en-GB" sz="2000" b="1" dirty="0" err="1"/>
              <a:t>está</a:t>
            </a:r>
            <a:r>
              <a:rPr lang="en-GB" sz="2000" dirty="0"/>
              <a:t> means ‘is’ here…</a:t>
            </a:r>
          </a:p>
        </p:txBody>
      </p:sp>
      <p:sp>
        <p:nvSpPr>
          <p:cNvPr id="16" name="Speech Bubble: Rectangle with Corners Rounded 15">
            <a:extLst>
              <a:ext uri="{FF2B5EF4-FFF2-40B4-BE49-F238E27FC236}">
                <a16:creationId xmlns:a16="http://schemas.microsoft.com/office/drawing/2014/main" id="{AB3BE1BB-6BBF-47B3-9A7B-2ED54994B7A2}"/>
              </a:ext>
            </a:extLst>
          </p:cNvPr>
          <p:cNvSpPr/>
          <p:nvPr/>
        </p:nvSpPr>
        <p:spPr>
          <a:xfrm>
            <a:off x="5603631" y="444628"/>
            <a:ext cx="1992923" cy="853466"/>
          </a:xfrm>
          <a:prstGeom prst="wedgeRoundRectCallout">
            <a:avLst>
              <a:gd name="adj1" fmla="val -41092"/>
              <a:gd name="adj2" fmla="val 132331"/>
              <a:gd name="adj3" fmla="val 16667"/>
            </a:avLst>
          </a:prstGeom>
          <a:solidFill>
            <a:srgbClr val="A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and </a:t>
            </a:r>
            <a:r>
              <a:rPr lang="en-GB" sz="2000" b="1" dirty="0" err="1"/>
              <a:t>está</a:t>
            </a:r>
            <a:r>
              <a:rPr lang="en-GB" sz="2000" dirty="0"/>
              <a:t> also means ‘it is’!</a:t>
            </a: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5">
            <a:extLst>
              <a:ext uri="{FF2B5EF4-FFF2-40B4-BE49-F238E27FC236}">
                <a16:creationId xmlns:a16="http://schemas.microsoft.com/office/drawing/2014/main" id="{26D3055F-23C8-434D-BF87-616DB008D6ED}"/>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Córdoba?</a:t>
            </a:r>
          </a:p>
        </p:txBody>
      </p:sp>
      <p:sp>
        <p:nvSpPr>
          <p:cNvPr id="15" name="TextBox 14">
            <a:extLst>
              <a:ext uri="{FF2B5EF4-FFF2-40B4-BE49-F238E27FC236}">
                <a16:creationId xmlns:a16="http://schemas.microsoft.com/office/drawing/2014/main" id="{1972C568-B6F7-4CB7-B520-D78C4AF2E965}"/>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España</a:t>
            </a:r>
            <a:r>
              <a:rPr lang="en-GB" sz="4400"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21B8DD8B-5ED1-4B2E-99C6-74F53AED8733}"/>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Inglaterra</a:t>
            </a:r>
            <a:r>
              <a:rPr lang="en-GB" sz="4400" dirty="0">
                <a:solidFill>
                  <a:srgbClr val="002060"/>
                </a:solidFill>
                <a:latin typeface="Century Gothic" panose="020B0502020202020204" pitchFamily="34" charset="0"/>
              </a:rPr>
              <a:t>.</a:t>
            </a:r>
          </a:p>
        </p:txBody>
      </p:sp>
      <p:pic>
        <p:nvPicPr>
          <p:cNvPr id="17" name="Picture 16">
            <a:extLst>
              <a:ext uri="{FF2B5EF4-FFF2-40B4-BE49-F238E27FC236}">
                <a16:creationId xmlns:a16="http://schemas.microsoft.com/office/drawing/2014/main" id="{5A1133B1-FBB2-4804-A6D1-CCDEC804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8" name="Group 17">
            <a:extLst>
              <a:ext uri="{FF2B5EF4-FFF2-40B4-BE49-F238E27FC236}">
                <a16:creationId xmlns:a16="http://schemas.microsoft.com/office/drawing/2014/main" id="{547890A4-071E-498C-A271-02036001A663}"/>
              </a:ext>
            </a:extLst>
          </p:cNvPr>
          <p:cNvGrpSpPr/>
          <p:nvPr/>
        </p:nvGrpSpPr>
        <p:grpSpPr>
          <a:xfrm>
            <a:off x="10430594" y="1054100"/>
            <a:ext cx="1360245" cy="2182698"/>
            <a:chOff x="-3257549" y="351247"/>
            <a:chExt cx="2891629" cy="4640012"/>
          </a:xfrm>
        </p:grpSpPr>
        <p:pic>
          <p:nvPicPr>
            <p:cNvPr id="19" name="Picture 18">
              <a:extLst>
                <a:ext uri="{FF2B5EF4-FFF2-40B4-BE49-F238E27FC236}">
                  <a16:creationId xmlns:a16="http://schemas.microsoft.com/office/drawing/2014/main" id="{26C3D1CE-A56F-4CF6-BE25-4403F3102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0" name="Picture 19">
              <a:extLst>
                <a:ext uri="{FF2B5EF4-FFF2-40B4-BE49-F238E27FC236}">
                  <a16:creationId xmlns:a16="http://schemas.microsoft.com/office/drawing/2014/main" id="{B39A742C-BA65-481D-B2C9-36283E27D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26"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B5EA434C-5B60-46DA-B2AC-47D5DC479E44}"/>
              </a:ext>
            </a:extLst>
          </p:cNvPr>
          <p:cNvSpPr>
            <a:spLocks noGrp="1"/>
          </p:cNvSpPr>
          <p:nvPr>
            <p:ph type="title"/>
          </p:nvPr>
        </p:nvSpPr>
        <p:spPr>
          <a:xfrm>
            <a:off x="10883900" y="195389"/>
            <a:ext cx="1238250" cy="526471"/>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0185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5"/>
                                        </p:tgtEl>
                                        <p:attrNameLst>
                                          <p:attrName>fillcolor</p:attrName>
                                        </p:attrNameLst>
                                      </p:cBhvr>
                                      <p:to>
                                        <a:srgbClr val="F4B183"/>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F3DB6936-AE9F-47D7-B7DF-8D6AD06CDAEB}"/>
              </a:ext>
            </a:extLst>
          </p:cNvPr>
          <p:cNvSpPr/>
          <p:nvPr/>
        </p:nvSpPr>
        <p:spPr>
          <a:xfrm>
            <a:off x="717943" y="2280431"/>
            <a:ext cx="4078705" cy="1756611"/>
          </a:xfrm>
          <a:prstGeom prst="wedgeRoundRectCallout">
            <a:avLst>
              <a:gd name="adj1" fmla="val -23923"/>
              <a:gd name="adj2" fmla="val 86479"/>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Kendal?</a:t>
            </a:r>
          </a:p>
        </p:txBody>
      </p:sp>
      <p:sp>
        <p:nvSpPr>
          <p:cNvPr id="3" name="TextBox 2">
            <a:extLst>
              <a:ext uri="{FF2B5EF4-FFF2-40B4-BE49-F238E27FC236}">
                <a16:creationId xmlns:a16="http://schemas.microsoft.com/office/drawing/2014/main" id="{E948B46F-144F-4230-B7A2-A03D13D83201}"/>
              </a:ext>
            </a:extLst>
          </p:cNvPr>
          <p:cNvSpPr txBox="1"/>
          <p:nvPr/>
        </p:nvSpPr>
        <p:spPr>
          <a:xfrm>
            <a:off x="5145563" y="3790063"/>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España</a:t>
            </a:r>
            <a:r>
              <a:rPr lang="en-GB" sz="4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98BE4721-899A-43D8-B6ED-9D9D0E762093}"/>
              </a:ext>
            </a:extLst>
          </p:cNvPr>
          <p:cNvSpPr txBox="1"/>
          <p:nvPr/>
        </p:nvSpPr>
        <p:spPr>
          <a:xfrm>
            <a:off x="5145563" y="1761755"/>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Inglaterra</a:t>
            </a:r>
            <a:r>
              <a:rPr lang="en-GB" sz="4400" dirty="0">
                <a:solidFill>
                  <a:srgbClr val="002060"/>
                </a:solidFill>
                <a:latin typeface="Century Gothic" panose="020B0502020202020204" pitchFamily="34" charset="0"/>
              </a:rPr>
              <a:t>.</a:t>
            </a:r>
          </a:p>
        </p:txBody>
      </p:sp>
      <p:pic>
        <p:nvPicPr>
          <p:cNvPr id="5" name="Picture 4">
            <a:extLst>
              <a:ext uri="{FF2B5EF4-FFF2-40B4-BE49-F238E27FC236}">
                <a16:creationId xmlns:a16="http://schemas.microsoft.com/office/drawing/2014/main" id="{D6112F22-9933-4646-BE6A-A505B1EA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AEB4FD65-5997-4F92-8C73-44F83CC5B6B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D32CFBD6-9AAC-4E87-AC41-7C957A057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C969FA65-880D-407F-8B4C-BD1D27C08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09FBD170-6AD7-466A-AC38-9B0AF1FDBE4A}"/>
              </a:ext>
            </a:extLst>
          </p:cNvPr>
          <p:cNvSpPr>
            <a:spLocks noGrp="1"/>
          </p:cNvSpPr>
          <p:nvPr>
            <p:ph type="title"/>
          </p:nvPr>
        </p:nvSpPr>
        <p:spPr>
          <a:xfrm>
            <a:off x="10883900" y="282451"/>
            <a:ext cx="1073833" cy="3523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28870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31BEA9-1E02-46C8-A7F3-72893A4624D0}"/>
              </a:ext>
            </a:extLst>
          </p:cNvPr>
          <p:cNvSpPr/>
          <p:nvPr/>
        </p:nvSpPr>
        <p:spPr>
          <a:xfrm>
            <a:off x="717943" y="2280431"/>
            <a:ext cx="4078705" cy="1756611"/>
          </a:xfrm>
          <a:prstGeom prst="wedgeRoundRectCallout">
            <a:avLst>
              <a:gd name="adj1" fmla="val -20336"/>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Salamanca?</a:t>
            </a:r>
          </a:p>
        </p:txBody>
      </p:sp>
      <p:sp>
        <p:nvSpPr>
          <p:cNvPr id="3" name="TextBox 2">
            <a:extLst>
              <a:ext uri="{FF2B5EF4-FFF2-40B4-BE49-F238E27FC236}">
                <a16:creationId xmlns:a16="http://schemas.microsoft.com/office/drawing/2014/main" id="{83CDD304-91BD-43FC-9434-D1828EA8A393}"/>
              </a:ext>
            </a:extLst>
          </p:cNvPr>
          <p:cNvSpPr txBox="1"/>
          <p:nvPr/>
        </p:nvSpPr>
        <p:spPr>
          <a:xfrm>
            <a:off x="5145558" y="3707185"/>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España</a:t>
            </a:r>
            <a:r>
              <a:rPr lang="en-GB" sz="4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0D9DD3EA-5DE8-43D4-B168-E5ECA75A3235}"/>
              </a:ext>
            </a:extLst>
          </p:cNvPr>
          <p:cNvSpPr txBox="1"/>
          <p:nvPr/>
        </p:nvSpPr>
        <p:spPr>
          <a:xfrm>
            <a:off x="5145559"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Inglaterra</a:t>
            </a:r>
            <a:r>
              <a:rPr lang="en-GB" sz="4400" dirty="0">
                <a:solidFill>
                  <a:srgbClr val="002060"/>
                </a:solidFill>
                <a:latin typeface="Century Gothic" panose="020B0502020202020204" pitchFamily="34" charset="0"/>
              </a:rPr>
              <a:t>.</a:t>
            </a:r>
          </a:p>
        </p:txBody>
      </p:sp>
      <p:pic>
        <p:nvPicPr>
          <p:cNvPr id="5" name="Picture 4">
            <a:extLst>
              <a:ext uri="{FF2B5EF4-FFF2-40B4-BE49-F238E27FC236}">
                <a16:creationId xmlns:a16="http://schemas.microsoft.com/office/drawing/2014/main" id="{CC5D3B2A-8A6E-4B02-A4B1-97E8A824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6855CED6-C893-449B-8FB0-CD76569D421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0C69FE7A-28A1-413B-B897-B9888666F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8DDDD496-364B-448F-8DEB-1B824CF12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10" name="Title 9">
            <a:extLst>
              <a:ext uri="{FF2B5EF4-FFF2-40B4-BE49-F238E27FC236}">
                <a16:creationId xmlns:a16="http://schemas.microsoft.com/office/drawing/2014/main" id="{6FE410C6-6A0D-4475-A023-67729FF5CFA1}"/>
              </a:ext>
            </a:extLst>
          </p:cNvPr>
          <p:cNvSpPr>
            <a:spLocks noGrp="1"/>
          </p:cNvSpPr>
          <p:nvPr>
            <p:ph type="title"/>
          </p:nvPr>
        </p:nvSpPr>
        <p:spPr>
          <a:xfrm>
            <a:off x="10883901" y="274597"/>
            <a:ext cx="1149604" cy="368056"/>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0490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40DFBAEC-2356-41B0-9F37-74E333680548}"/>
              </a:ext>
            </a:extLst>
          </p:cNvPr>
          <p:cNvSpPr/>
          <p:nvPr/>
        </p:nvSpPr>
        <p:spPr>
          <a:xfrm>
            <a:off x="717943" y="2280431"/>
            <a:ext cx="4078705" cy="1756611"/>
          </a:xfrm>
          <a:prstGeom prst="wedgeRoundRectCallout">
            <a:avLst>
              <a:gd name="adj1" fmla="val -21233"/>
              <a:gd name="adj2" fmla="val 979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a:t>
            </a:r>
            <a:r>
              <a:rPr lang="en-GB" sz="4400" b="1" dirty="0" err="1">
                <a:latin typeface="Century Gothic" panose="020B0502020202020204" pitchFamily="34" charset="0"/>
              </a:rPr>
              <a:t>Aspatria</a:t>
            </a:r>
            <a:r>
              <a:rPr lang="en-GB" sz="4400" b="1" dirty="0">
                <a:latin typeface="Century Gothic" panose="020B0502020202020204" pitchFamily="34" charset="0"/>
              </a:rPr>
              <a:t>?</a:t>
            </a:r>
          </a:p>
        </p:txBody>
      </p:sp>
      <p:sp>
        <p:nvSpPr>
          <p:cNvPr id="3" name="TextBox 2">
            <a:extLst>
              <a:ext uri="{FF2B5EF4-FFF2-40B4-BE49-F238E27FC236}">
                <a16:creationId xmlns:a16="http://schemas.microsoft.com/office/drawing/2014/main" id="{0D383EB8-8B6E-48D7-8D6E-622BAA1327FE}"/>
              </a:ext>
            </a:extLst>
          </p:cNvPr>
          <p:cNvSpPr txBox="1"/>
          <p:nvPr/>
        </p:nvSpPr>
        <p:spPr>
          <a:xfrm>
            <a:off x="5116627" y="3780919"/>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España</a:t>
            </a:r>
            <a:r>
              <a:rPr lang="en-GB" sz="4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1137510A-B191-4AA3-B5D5-776F3948659F}"/>
              </a:ext>
            </a:extLst>
          </p:cNvPr>
          <p:cNvSpPr txBox="1"/>
          <p:nvPr/>
        </p:nvSpPr>
        <p:spPr>
          <a:xfrm>
            <a:off x="5116628" y="1743467"/>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Inglaterra</a:t>
            </a:r>
            <a:r>
              <a:rPr lang="en-GB" sz="4400" dirty="0">
                <a:solidFill>
                  <a:srgbClr val="002060"/>
                </a:solidFill>
                <a:latin typeface="Century Gothic" panose="020B0502020202020204" pitchFamily="34" charset="0"/>
              </a:rPr>
              <a:t>.</a:t>
            </a:r>
          </a:p>
        </p:txBody>
      </p:sp>
      <p:pic>
        <p:nvPicPr>
          <p:cNvPr id="5" name="Picture 4">
            <a:extLst>
              <a:ext uri="{FF2B5EF4-FFF2-40B4-BE49-F238E27FC236}">
                <a16:creationId xmlns:a16="http://schemas.microsoft.com/office/drawing/2014/main" id="{07E8649F-00C9-40D3-8AE3-90103469F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8563CDD-7634-439B-A3B1-A59D71E4922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FDFCE9A2-85C0-472B-9B67-B9775EF3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5F4EC04-DDA3-4AB5-83A1-DEBA66D1C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CA3C8895-DC9E-4109-8724-808F77A78799}"/>
              </a:ext>
            </a:extLst>
          </p:cNvPr>
          <p:cNvSpPr>
            <a:spLocks noGrp="1"/>
          </p:cNvSpPr>
          <p:nvPr>
            <p:ph type="title"/>
          </p:nvPr>
        </p:nvSpPr>
        <p:spPr>
          <a:xfrm>
            <a:off x="10883900" y="249670"/>
            <a:ext cx="1363191" cy="404615"/>
          </a:xfrm>
        </p:spPr>
        <p:txBody>
          <a:bodyPr>
            <a:norm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9246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0279CD78-3835-4307-B5BF-46CE68367C4C}"/>
              </a:ext>
            </a:extLst>
          </p:cNvPr>
          <p:cNvSpPr/>
          <p:nvPr/>
        </p:nvSpPr>
        <p:spPr>
          <a:xfrm>
            <a:off x="717943" y="2280431"/>
            <a:ext cx="4078705" cy="1756611"/>
          </a:xfrm>
          <a:prstGeom prst="wedgeRoundRectCallout">
            <a:avLst>
              <a:gd name="adj1" fmla="val -24371"/>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Maldon?</a:t>
            </a:r>
          </a:p>
        </p:txBody>
      </p:sp>
      <p:sp>
        <p:nvSpPr>
          <p:cNvPr id="3" name="TextBox 2">
            <a:extLst>
              <a:ext uri="{FF2B5EF4-FFF2-40B4-BE49-F238E27FC236}">
                <a16:creationId xmlns:a16="http://schemas.microsoft.com/office/drawing/2014/main" id="{0108625A-731E-4EF5-8F3B-AFB66E1D6D75}"/>
              </a:ext>
            </a:extLst>
          </p:cNvPr>
          <p:cNvSpPr txBox="1"/>
          <p:nvPr/>
        </p:nvSpPr>
        <p:spPr>
          <a:xfrm>
            <a:off x="5145561" y="3857040"/>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España</a:t>
            </a:r>
            <a:r>
              <a:rPr lang="en-GB" sz="4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8937C98C-548A-4CE5-AF6E-A86BB78A8F73}"/>
              </a:ext>
            </a:extLst>
          </p:cNvPr>
          <p:cNvSpPr txBox="1"/>
          <p:nvPr/>
        </p:nvSpPr>
        <p:spPr>
          <a:xfrm>
            <a:off x="5145562"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rgbClr val="002060"/>
                </a:solidFill>
                <a:latin typeface="Century Gothic" panose="020B0502020202020204" pitchFamily="34" charset="0"/>
              </a:rPr>
              <a:t>Está en </a:t>
            </a:r>
            <a:r>
              <a:rPr lang="en-GB" sz="4400" dirty="0" err="1">
                <a:solidFill>
                  <a:srgbClr val="002060"/>
                </a:solidFill>
                <a:latin typeface="Century Gothic" panose="020B0502020202020204" pitchFamily="34" charset="0"/>
              </a:rPr>
              <a:t>Inglaterra</a:t>
            </a:r>
            <a:r>
              <a:rPr lang="en-GB" sz="4400" dirty="0">
                <a:solidFill>
                  <a:srgbClr val="002060"/>
                </a:solidFill>
                <a:latin typeface="Century Gothic" panose="020B0502020202020204" pitchFamily="34" charset="0"/>
              </a:rPr>
              <a:t>.</a:t>
            </a:r>
          </a:p>
        </p:txBody>
      </p:sp>
      <p:pic>
        <p:nvPicPr>
          <p:cNvPr id="5" name="Picture 4">
            <a:extLst>
              <a:ext uri="{FF2B5EF4-FFF2-40B4-BE49-F238E27FC236}">
                <a16:creationId xmlns:a16="http://schemas.microsoft.com/office/drawing/2014/main" id="{F4F7D6E5-4CC6-4D48-9092-B2D31B120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B92639F-A3F9-4E04-871A-C2D2BC06D71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807CF23-DC0B-410C-9464-496EC8063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EDB9A278-F96D-416C-A28A-2C1EE3E0C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536D7031-07E0-4EED-AB35-4FB018A3C98A}"/>
              </a:ext>
            </a:extLst>
          </p:cNvPr>
          <p:cNvSpPr>
            <a:spLocks noGrp="1"/>
          </p:cNvSpPr>
          <p:nvPr>
            <p:ph type="title"/>
          </p:nvPr>
        </p:nvSpPr>
        <p:spPr>
          <a:xfrm>
            <a:off x="10883900" y="295151"/>
            <a:ext cx="1078079" cy="326948"/>
          </a:xfrm>
        </p:spPr>
        <p:txBody>
          <a:bodyPr>
            <a:noAutofit/>
          </a:bodyPr>
          <a:lstStyle/>
          <a:p>
            <a:r>
              <a:rPr lang="en-GB" sz="2000" b="1" dirty="0">
                <a:solidFill>
                  <a:schemeClr val="bg1"/>
                </a:solidFill>
                <a:latin typeface="Century Gothic" panose="020B0502020202020204" pitchFamily="34" charset="0"/>
              </a:rPr>
              <a:t>hablar</a:t>
            </a:r>
          </a:p>
        </p:txBody>
      </p:sp>
    </p:spTree>
    <p:extLst>
      <p:ext uri="{BB962C8B-B14F-4D97-AF65-F5344CB8AC3E}">
        <p14:creationId xmlns:p14="http://schemas.microsoft.com/office/powerpoint/2010/main" val="38173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ular Callout 21">
            <a:extLst>
              <a:ext uri="{FF2B5EF4-FFF2-40B4-BE49-F238E27FC236}">
                <a16:creationId xmlns:a16="http://schemas.microsoft.com/office/drawing/2014/main" id="{EC74F38E-CB4C-4F99-833D-B5B5E8DAD513}"/>
              </a:ext>
            </a:extLst>
          </p:cNvPr>
          <p:cNvSpPr/>
          <p:nvPr/>
        </p:nvSpPr>
        <p:spPr>
          <a:xfrm>
            <a:off x="8350671" y="162976"/>
            <a:ext cx="3638660" cy="1681068"/>
          </a:xfrm>
          <a:prstGeom prst="wedgeRoundRectCallout">
            <a:avLst>
              <a:gd name="adj1" fmla="val 25842"/>
              <a:gd name="adj2" fmla="val 72431"/>
              <a:gd name="adj3" fmla="val 16667"/>
            </a:avLst>
          </a:prstGeom>
          <a:solidFill>
            <a:srgbClr val="0055A5"/>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EE04C7BB-3B0A-4F08-8581-B4A7E0A2CEED}"/>
              </a:ext>
            </a:extLst>
          </p:cNvPr>
          <p:cNvSpPr txBox="1"/>
          <p:nvPr/>
        </p:nvSpPr>
        <p:spPr>
          <a:xfrm>
            <a:off x="5661325" y="3469436"/>
            <a:ext cx="6328006"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San Sebastián.</a:t>
            </a:r>
          </a:p>
        </p:txBody>
      </p:sp>
      <p:sp>
        <p:nvSpPr>
          <p:cNvPr id="2" name="Title 1">
            <a:extLst>
              <a:ext uri="{FF2B5EF4-FFF2-40B4-BE49-F238E27FC236}">
                <a16:creationId xmlns:a16="http://schemas.microsoft.com/office/drawing/2014/main" id="{4A43A880-944F-4366-A339-DBA7AF84AD99}"/>
              </a:ext>
            </a:extLst>
          </p:cNvPr>
          <p:cNvSpPr>
            <a:spLocks noGrp="1"/>
          </p:cNvSpPr>
          <p:nvPr>
            <p:ph type="title"/>
          </p:nvPr>
        </p:nvSpPr>
        <p:spPr>
          <a:xfrm>
            <a:off x="8436225" y="681199"/>
            <a:ext cx="3397745" cy="701085"/>
          </a:xfrm>
        </p:spPr>
        <p:txBody>
          <a:bodyPr>
            <a:noAutofit/>
          </a:bodyPr>
          <a:lstStyle/>
          <a:p>
            <a:pPr algn="ctr"/>
            <a:r>
              <a:rPr lang="es-ES" sz="3200" b="1" dirty="0">
                <a:solidFill>
                  <a:srgbClr val="FFFEFB"/>
                </a:solidFill>
                <a:latin typeface="Century Gothic" panose="020B0502020202020204" pitchFamily="34" charset="0"/>
              </a:rPr>
              <a:t>¿Dónde está el palacio Miramar?</a:t>
            </a:r>
          </a:p>
        </p:txBody>
      </p:sp>
      <p:grpSp>
        <p:nvGrpSpPr>
          <p:cNvPr id="5" name="Group 4">
            <a:extLst>
              <a:ext uri="{FF2B5EF4-FFF2-40B4-BE49-F238E27FC236}">
                <a16:creationId xmlns:a16="http://schemas.microsoft.com/office/drawing/2014/main" id="{32D7A058-1BD4-427B-A1DF-9770C8DB940E}"/>
              </a:ext>
            </a:extLst>
          </p:cNvPr>
          <p:cNvGrpSpPr/>
          <p:nvPr/>
        </p:nvGrpSpPr>
        <p:grpSpPr>
          <a:xfrm>
            <a:off x="100712" y="162976"/>
            <a:ext cx="8335513" cy="6239660"/>
            <a:chOff x="100712" y="162976"/>
            <a:chExt cx="8335513" cy="6239660"/>
          </a:xfrm>
        </p:grpSpPr>
        <p:pic>
          <p:nvPicPr>
            <p:cNvPr id="9" name="Picture 8">
              <a:extLst>
                <a:ext uri="{FF2B5EF4-FFF2-40B4-BE49-F238E27FC236}">
                  <a16:creationId xmlns:a16="http://schemas.microsoft.com/office/drawing/2014/main" id="{209C8C7A-D618-4DF3-A41C-8EF7D4061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15" name="TextBox 14">
              <a:extLst>
                <a:ext uri="{FF2B5EF4-FFF2-40B4-BE49-F238E27FC236}">
                  <a16:creationId xmlns:a16="http://schemas.microsoft.com/office/drawing/2014/main" id="{76F5EC48-1987-43D5-8C50-649AFCCC6E82}"/>
                </a:ext>
              </a:extLst>
            </p:cNvPr>
            <p:cNvSpPr txBox="1"/>
            <p:nvPr/>
          </p:nvSpPr>
          <p:spPr>
            <a:xfrm>
              <a:off x="100712" y="1023906"/>
              <a:ext cx="3631768" cy="461665"/>
            </a:xfrm>
            <a:prstGeom prst="rect">
              <a:avLst/>
            </a:prstGeom>
            <a:solidFill>
              <a:srgbClr val="002060"/>
            </a:solidFill>
            <a:ln>
              <a:solidFill>
                <a:srgbClr val="115076"/>
              </a:solidFill>
            </a:ln>
          </p:spPr>
          <p:txBody>
            <a:bodyPr wrap="square" rtlCol="0">
              <a:spAutoFit/>
            </a:bodyPr>
            <a:lstStyle/>
            <a:p>
              <a:pPr algn="ctr"/>
              <a:r>
                <a:rPr lang="en-GB" sz="2400" dirty="0">
                  <a:solidFill>
                    <a:srgbClr val="FFF6D4"/>
                  </a:solidFill>
                  <a:latin typeface="Century Gothic" panose="020B0502020202020204" pitchFamily="34" charset="0"/>
                </a:rPr>
                <a:t>el </a:t>
              </a:r>
              <a:r>
                <a:rPr lang="en-GB" sz="2400" dirty="0" err="1">
                  <a:solidFill>
                    <a:srgbClr val="FFF6D4"/>
                  </a:solidFill>
                  <a:latin typeface="Century Gothic" panose="020B0502020202020204" pitchFamily="34" charset="0"/>
                </a:rPr>
                <a:t>museo</a:t>
              </a:r>
              <a:r>
                <a:rPr lang="en-GB" sz="2400" dirty="0">
                  <a:solidFill>
                    <a:srgbClr val="FFF6D4"/>
                  </a:solidFill>
                  <a:latin typeface="Century Gothic" panose="020B0502020202020204" pitchFamily="34" charset="0"/>
                </a:rPr>
                <a:t> Guggenheim</a:t>
              </a:r>
            </a:p>
          </p:txBody>
        </p:sp>
        <p:sp>
          <p:nvSpPr>
            <p:cNvPr id="16" name="TextBox 15">
              <a:extLst>
                <a:ext uri="{FF2B5EF4-FFF2-40B4-BE49-F238E27FC236}">
                  <a16:creationId xmlns:a16="http://schemas.microsoft.com/office/drawing/2014/main" id="{7ED5644D-AA68-419E-8F02-FED4E62A1B8D}"/>
                </a:ext>
              </a:extLst>
            </p:cNvPr>
            <p:cNvSpPr txBox="1"/>
            <p:nvPr/>
          </p:nvSpPr>
          <p:spPr>
            <a:xfrm>
              <a:off x="3809534" y="1031742"/>
              <a:ext cx="3027654" cy="461665"/>
            </a:xfrm>
            <a:prstGeom prst="rect">
              <a:avLst/>
            </a:prstGeom>
            <a:solidFill>
              <a:srgbClr val="002060"/>
            </a:solidFill>
            <a:ln>
              <a:solidFill>
                <a:srgbClr val="115076"/>
              </a:solidFill>
            </a:ln>
          </p:spPr>
          <p:txBody>
            <a:bodyPr wrap="square" rtlCol="0">
              <a:spAutoFit/>
            </a:bodyPr>
            <a:lstStyle/>
            <a:p>
              <a:pPr algn="ctr"/>
              <a:r>
                <a:rPr lang="en-GB" sz="2400" dirty="0">
                  <a:solidFill>
                    <a:srgbClr val="FFF6D4"/>
                  </a:solidFill>
                  <a:latin typeface="Century Gothic" panose="020B0502020202020204" pitchFamily="34" charset="0"/>
                </a:rPr>
                <a:t>el </a:t>
              </a:r>
              <a:r>
                <a:rPr lang="en-GB" sz="2400" dirty="0" err="1">
                  <a:solidFill>
                    <a:srgbClr val="FFF6D4"/>
                  </a:solidFill>
                  <a:latin typeface="Century Gothic" panose="020B0502020202020204" pitchFamily="34" charset="0"/>
                </a:rPr>
                <a:t>palacio</a:t>
              </a:r>
              <a:r>
                <a:rPr lang="en-GB" sz="2400" dirty="0">
                  <a:solidFill>
                    <a:srgbClr val="FFF6D4"/>
                  </a:solidFill>
                  <a:latin typeface="Century Gothic" panose="020B0502020202020204" pitchFamily="34" charset="0"/>
                </a:rPr>
                <a:t> Miramar</a:t>
              </a:r>
            </a:p>
          </p:txBody>
        </p:sp>
        <p:sp>
          <p:nvSpPr>
            <p:cNvPr id="19" name="TextBox 18">
              <a:extLst>
                <a:ext uri="{FF2B5EF4-FFF2-40B4-BE49-F238E27FC236}">
                  <a16:creationId xmlns:a16="http://schemas.microsoft.com/office/drawing/2014/main" id="{564AC0D0-04F1-436A-8587-40FF72EBDAF0}"/>
                </a:ext>
              </a:extLst>
            </p:cNvPr>
            <p:cNvSpPr txBox="1"/>
            <p:nvPr/>
          </p:nvSpPr>
          <p:spPr>
            <a:xfrm>
              <a:off x="2299677" y="5490984"/>
              <a:ext cx="2259772" cy="461665"/>
            </a:xfrm>
            <a:prstGeom prst="rect">
              <a:avLst/>
            </a:prstGeom>
            <a:solidFill>
              <a:srgbClr val="002060"/>
            </a:solidFill>
            <a:ln>
              <a:solidFill>
                <a:srgbClr val="115076"/>
              </a:solidFill>
            </a:ln>
          </p:spPr>
          <p:txBody>
            <a:bodyPr wrap="square" rtlCol="0">
              <a:spAutoFit/>
            </a:bodyPr>
            <a:lstStyle/>
            <a:p>
              <a:pPr algn="ctr"/>
              <a:r>
                <a:rPr lang="en-GB" sz="2400" dirty="0">
                  <a:solidFill>
                    <a:srgbClr val="FFF6D4"/>
                  </a:solidFill>
                  <a:latin typeface="Century Gothic" panose="020B0502020202020204" pitchFamily="34" charset="0"/>
                </a:rPr>
                <a:t>la Alhambra</a:t>
              </a:r>
            </a:p>
          </p:txBody>
        </p:sp>
        <p:sp>
          <p:nvSpPr>
            <p:cNvPr id="20" name="TextBox 19">
              <a:extLst>
                <a:ext uri="{FF2B5EF4-FFF2-40B4-BE49-F238E27FC236}">
                  <a16:creationId xmlns:a16="http://schemas.microsoft.com/office/drawing/2014/main" id="{2BAE5D04-479A-4287-A7D6-9ED58CDF1544}"/>
                </a:ext>
              </a:extLst>
            </p:cNvPr>
            <p:cNvSpPr txBox="1"/>
            <p:nvPr/>
          </p:nvSpPr>
          <p:spPr>
            <a:xfrm>
              <a:off x="5382287" y="2186289"/>
              <a:ext cx="3053938" cy="461665"/>
            </a:xfrm>
            <a:prstGeom prst="rect">
              <a:avLst/>
            </a:prstGeom>
            <a:solidFill>
              <a:srgbClr val="002060"/>
            </a:solidFill>
            <a:ln>
              <a:solidFill>
                <a:srgbClr val="115076"/>
              </a:solidFill>
            </a:ln>
          </p:spPr>
          <p:txBody>
            <a:bodyPr wrap="square" rtlCol="0">
              <a:spAutoFit/>
            </a:bodyPr>
            <a:lstStyle/>
            <a:p>
              <a:pPr algn="ctr"/>
              <a:r>
                <a:rPr lang="en-GB" sz="2400" dirty="0">
                  <a:solidFill>
                    <a:srgbClr val="FFF6D4"/>
                  </a:solidFill>
                  <a:latin typeface="Century Gothic" panose="020B0502020202020204" pitchFamily="34" charset="0"/>
                </a:rPr>
                <a:t>la </a:t>
              </a:r>
              <a:r>
                <a:rPr lang="en-GB" sz="2400" dirty="0" err="1">
                  <a:solidFill>
                    <a:srgbClr val="FFF6D4"/>
                  </a:solidFill>
                  <a:latin typeface="Century Gothic" panose="020B0502020202020204" pitchFamily="34" charset="0"/>
                </a:rPr>
                <a:t>Sagrada</a:t>
              </a:r>
              <a:r>
                <a:rPr lang="en-GB" sz="2400" dirty="0">
                  <a:solidFill>
                    <a:srgbClr val="FFF6D4"/>
                  </a:solidFill>
                  <a:latin typeface="Century Gothic" panose="020B0502020202020204" pitchFamily="34" charset="0"/>
                </a:rPr>
                <a:t> </a:t>
              </a:r>
              <a:r>
                <a:rPr lang="en-GB" sz="2400" dirty="0" err="1">
                  <a:solidFill>
                    <a:srgbClr val="FFF6D4"/>
                  </a:solidFill>
                  <a:latin typeface="Century Gothic" panose="020B0502020202020204" pitchFamily="34" charset="0"/>
                </a:rPr>
                <a:t>Familia</a:t>
              </a:r>
              <a:endParaRPr lang="en-GB" sz="2400" dirty="0">
                <a:solidFill>
                  <a:srgbClr val="FFF6D4"/>
                </a:solidFill>
                <a:latin typeface="Century Gothic" panose="020B0502020202020204" pitchFamily="34" charset="0"/>
              </a:endParaRPr>
            </a:p>
          </p:txBody>
        </p:sp>
        <p:sp>
          <p:nvSpPr>
            <p:cNvPr id="21" name="TextBox 20">
              <a:extLst>
                <a:ext uri="{FF2B5EF4-FFF2-40B4-BE49-F238E27FC236}">
                  <a16:creationId xmlns:a16="http://schemas.microsoft.com/office/drawing/2014/main" id="{32F9BE09-83EF-441B-A184-B68167D4F68A}"/>
                </a:ext>
              </a:extLst>
            </p:cNvPr>
            <p:cNvSpPr txBox="1"/>
            <p:nvPr/>
          </p:nvSpPr>
          <p:spPr>
            <a:xfrm>
              <a:off x="2133586" y="2785204"/>
              <a:ext cx="2199811" cy="475725"/>
            </a:xfrm>
            <a:prstGeom prst="rect">
              <a:avLst/>
            </a:prstGeom>
            <a:solidFill>
              <a:srgbClr val="002060"/>
            </a:solidFill>
            <a:ln>
              <a:solidFill>
                <a:srgbClr val="115076"/>
              </a:solidFill>
            </a:ln>
          </p:spPr>
          <p:txBody>
            <a:bodyPr wrap="square" rtlCol="0">
              <a:spAutoFit/>
            </a:bodyPr>
            <a:lstStyle/>
            <a:p>
              <a:pPr algn="ctr"/>
              <a:r>
                <a:rPr lang="en-GB" sz="2400" dirty="0">
                  <a:solidFill>
                    <a:srgbClr val="FFF6D4"/>
                  </a:solidFill>
                  <a:latin typeface="Century Gothic" panose="020B0502020202020204" pitchFamily="34" charset="0"/>
                </a:rPr>
                <a:t>el </a:t>
              </a:r>
              <a:r>
                <a:rPr lang="en-GB" sz="2400" dirty="0" err="1">
                  <a:solidFill>
                    <a:srgbClr val="FFF6D4"/>
                  </a:solidFill>
                  <a:latin typeface="Century Gothic" panose="020B0502020202020204" pitchFamily="34" charset="0"/>
                </a:rPr>
                <a:t>Bernabeu</a:t>
              </a:r>
              <a:endParaRPr lang="en-GB" sz="2400" dirty="0">
                <a:solidFill>
                  <a:srgbClr val="FFF6D4"/>
                </a:solidFill>
                <a:latin typeface="Century Gothic" panose="020B0502020202020204" pitchFamily="34" charset="0"/>
              </a:endParaRPr>
            </a:p>
          </p:txBody>
        </p:sp>
        <p:sp>
          <p:nvSpPr>
            <p:cNvPr id="23" name="TextBox 22">
              <a:extLst>
                <a:ext uri="{FF2B5EF4-FFF2-40B4-BE49-F238E27FC236}">
                  <a16:creationId xmlns:a16="http://schemas.microsoft.com/office/drawing/2014/main" id="{88571141-212E-4575-9D7D-6BB9BC1C811F}"/>
                </a:ext>
              </a:extLst>
            </p:cNvPr>
            <p:cNvSpPr txBox="1"/>
            <p:nvPr/>
          </p:nvSpPr>
          <p:spPr>
            <a:xfrm>
              <a:off x="1327730" y="4264167"/>
              <a:ext cx="3493824" cy="461665"/>
            </a:xfrm>
            <a:prstGeom prst="rect">
              <a:avLst/>
            </a:prstGeom>
            <a:solidFill>
              <a:srgbClr val="002060"/>
            </a:solidFill>
            <a:ln>
              <a:solidFill>
                <a:srgbClr val="115076"/>
              </a:solidFill>
            </a:ln>
          </p:spPr>
          <p:txBody>
            <a:bodyPr wrap="square" rtlCol="0">
              <a:spAutoFit/>
            </a:bodyPr>
            <a:lstStyle/>
            <a:p>
              <a:r>
                <a:rPr lang="en-GB" sz="2400" dirty="0">
                  <a:solidFill>
                    <a:srgbClr val="FFF6D4"/>
                  </a:solidFill>
                  <a:latin typeface="Century Gothic" panose="020B0502020202020204" pitchFamily="34" charset="0"/>
                </a:rPr>
                <a:t>la </a:t>
              </a:r>
              <a:r>
                <a:rPr lang="en-GB" sz="2400" dirty="0" err="1">
                  <a:solidFill>
                    <a:srgbClr val="FFF6D4"/>
                  </a:solidFill>
                  <a:latin typeface="Century Gothic" panose="020B0502020202020204" pitchFamily="34" charset="0"/>
                </a:rPr>
                <a:t>Mezquita-Catedral</a:t>
              </a:r>
              <a:endParaRPr lang="en-GB" sz="2400" dirty="0">
                <a:solidFill>
                  <a:srgbClr val="FFF6D4"/>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39BB8CDD-8B58-438D-9622-05D884631912}"/>
                </a:ext>
              </a:extLst>
            </p:cNvPr>
            <p:cNvSpPr/>
            <p:nvPr/>
          </p:nvSpPr>
          <p:spPr>
            <a:xfrm>
              <a:off x="1641611" y="162976"/>
              <a:ext cx="2101936"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Bilbao</a:t>
              </a:r>
            </a:p>
          </p:txBody>
        </p:sp>
        <p:sp>
          <p:nvSpPr>
            <p:cNvPr id="26" name="Rectangle: Rounded Corners 25">
              <a:extLst>
                <a:ext uri="{FF2B5EF4-FFF2-40B4-BE49-F238E27FC236}">
                  <a16:creationId xmlns:a16="http://schemas.microsoft.com/office/drawing/2014/main" id="{62C18A83-A149-4BCA-8AF7-3ADDBD3615A8}"/>
                </a:ext>
              </a:extLst>
            </p:cNvPr>
            <p:cNvSpPr/>
            <p:nvPr/>
          </p:nvSpPr>
          <p:spPr>
            <a:xfrm>
              <a:off x="4559449" y="249369"/>
              <a:ext cx="3510620"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San Sebastián</a:t>
              </a:r>
            </a:p>
          </p:txBody>
        </p:sp>
        <p:sp>
          <p:nvSpPr>
            <p:cNvPr id="27" name="Rectangle: Rounded Corners 26">
              <a:extLst>
                <a:ext uri="{FF2B5EF4-FFF2-40B4-BE49-F238E27FC236}">
                  <a16:creationId xmlns:a16="http://schemas.microsoft.com/office/drawing/2014/main" id="{E75083DE-A1BA-4C0F-8293-159C2A8CF8E9}"/>
                </a:ext>
              </a:extLst>
            </p:cNvPr>
            <p:cNvSpPr/>
            <p:nvPr/>
          </p:nvSpPr>
          <p:spPr>
            <a:xfrm>
              <a:off x="5382286" y="1554530"/>
              <a:ext cx="2559447"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Barcelona</a:t>
              </a:r>
            </a:p>
          </p:txBody>
        </p:sp>
        <p:sp>
          <p:nvSpPr>
            <p:cNvPr id="28" name="Rectangle: Rounded Corners 27">
              <a:extLst>
                <a:ext uri="{FF2B5EF4-FFF2-40B4-BE49-F238E27FC236}">
                  <a16:creationId xmlns:a16="http://schemas.microsoft.com/office/drawing/2014/main" id="{0EEAB2C2-6718-4B86-BC5C-E4A84F951ED0}"/>
                </a:ext>
              </a:extLst>
            </p:cNvPr>
            <p:cNvSpPr/>
            <p:nvPr/>
          </p:nvSpPr>
          <p:spPr>
            <a:xfrm>
              <a:off x="2155927" y="2097009"/>
              <a:ext cx="2075721"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Madrid</a:t>
              </a:r>
            </a:p>
          </p:txBody>
        </p:sp>
        <p:sp>
          <p:nvSpPr>
            <p:cNvPr id="29" name="Rectangle: Rounded Corners 28">
              <a:extLst>
                <a:ext uri="{FF2B5EF4-FFF2-40B4-BE49-F238E27FC236}">
                  <a16:creationId xmlns:a16="http://schemas.microsoft.com/office/drawing/2014/main" id="{407AFE6B-1506-4096-BA4D-8BD1D3785133}"/>
                </a:ext>
              </a:extLst>
            </p:cNvPr>
            <p:cNvSpPr/>
            <p:nvPr/>
          </p:nvSpPr>
          <p:spPr>
            <a:xfrm>
              <a:off x="303383" y="3607134"/>
              <a:ext cx="2559447"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Córdoba</a:t>
              </a:r>
            </a:p>
          </p:txBody>
        </p:sp>
        <p:sp>
          <p:nvSpPr>
            <p:cNvPr id="30" name="Rectangle: Rounded Corners 29">
              <a:extLst>
                <a:ext uri="{FF2B5EF4-FFF2-40B4-BE49-F238E27FC236}">
                  <a16:creationId xmlns:a16="http://schemas.microsoft.com/office/drawing/2014/main" id="{618C9849-E4C8-4898-8DCD-9F96765E3221}"/>
                </a:ext>
              </a:extLst>
            </p:cNvPr>
            <p:cNvSpPr/>
            <p:nvPr/>
          </p:nvSpPr>
          <p:spPr>
            <a:xfrm>
              <a:off x="2094593" y="4834957"/>
              <a:ext cx="2259772" cy="584775"/>
            </a:xfrm>
            <a:prstGeom prst="roundRect">
              <a:avLst/>
            </a:prstGeom>
            <a:solidFill>
              <a:srgbClr val="FFFE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cs typeface="Cavolini" panose="03000502040302020204" pitchFamily="66" charset="0"/>
                </a:rPr>
                <a:t>Granada</a:t>
              </a:r>
            </a:p>
          </p:txBody>
        </p:sp>
      </p:grpSp>
    </p:spTree>
    <p:extLst>
      <p:ext uri="{BB962C8B-B14F-4D97-AF65-F5344CB8AC3E}">
        <p14:creationId xmlns:p14="http://schemas.microsoft.com/office/powerpoint/2010/main" val="29849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W1_22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73DD40-232F-47C5-99C3-9947D3E9D7C4}"/>
              </a:ext>
            </a:extLst>
          </p:cNvPr>
          <p:cNvSpPr>
            <a:spLocks noGrp="1"/>
          </p:cNvSpPr>
          <p:nvPr>
            <p:ph type="title"/>
          </p:nvPr>
        </p:nvSpPr>
        <p:spPr>
          <a:xfrm>
            <a:off x="2019300" y="279542"/>
            <a:ext cx="9982200" cy="1325563"/>
          </a:xfrm>
        </p:spPr>
        <p:txBody>
          <a:bodyPr>
            <a:normAutofit/>
          </a:bodyPr>
          <a:lstStyle/>
          <a:p>
            <a:r>
              <a:rPr lang="en-GB" sz="4000" b="1" dirty="0"/>
              <a:t>¿Dónde está…?</a:t>
            </a:r>
          </a:p>
        </p:txBody>
      </p:sp>
      <p:pic>
        <p:nvPicPr>
          <p:cNvPr id="7" name="Picture 6">
            <a:extLst>
              <a:ext uri="{FF2B5EF4-FFF2-40B4-BE49-F238E27FC236}">
                <a16:creationId xmlns:a16="http://schemas.microsoft.com/office/drawing/2014/main" id="{82785DEF-CA84-49BF-9C57-240E865AE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8" name="TextBox 7">
            <a:extLst>
              <a:ext uri="{FF2B5EF4-FFF2-40B4-BE49-F238E27FC236}">
                <a16:creationId xmlns:a16="http://schemas.microsoft.com/office/drawing/2014/main" id="{F2875094-CC4C-4B95-8F17-5DF7495DDF86}"/>
              </a:ext>
            </a:extLst>
          </p:cNvPr>
          <p:cNvSpPr txBox="1"/>
          <p:nvPr/>
        </p:nvSpPr>
        <p:spPr>
          <a:xfrm>
            <a:off x="2354768" y="1193800"/>
            <a:ext cx="3657600" cy="523220"/>
          </a:xfrm>
          <a:prstGeom prst="rect">
            <a:avLst/>
          </a:prstGeom>
          <a:noFill/>
        </p:spPr>
        <p:txBody>
          <a:bodyPr wrap="square" rtlCol="0">
            <a:spAutoFit/>
          </a:bodyPr>
          <a:lstStyle/>
          <a:p>
            <a:r>
              <a:rPr lang="en-GB" sz="2800" dirty="0">
                <a:solidFill>
                  <a:srgbClr val="0055A5"/>
                </a:solidFill>
                <a:latin typeface="Century Gothic" panose="020B0502020202020204" pitchFamily="34" charset="0"/>
              </a:rPr>
              <a:t>Where         is…?</a:t>
            </a:r>
          </a:p>
        </p:txBody>
      </p:sp>
      <p:pic>
        <p:nvPicPr>
          <p:cNvPr id="9" name="Picture 8">
            <a:extLst>
              <a:ext uri="{FF2B5EF4-FFF2-40B4-BE49-F238E27FC236}">
                <a16:creationId xmlns:a16="http://schemas.microsoft.com/office/drawing/2014/main" id="{1C35D02D-C381-43AE-97FC-AF4602DBD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337" y="2852383"/>
            <a:ext cx="5432563" cy="3368189"/>
          </a:xfrm>
          <a:prstGeom prst="rect">
            <a:avLst/>
          </a:prstGeom>
        </p:spPr>
      </p:pic>
      <p:cxnSp>
        <p:nvCxnSpPr>
          <p:cNvPr id="3" name="Straight Arrow Connector 2">
            <a:extLst>
              <a:ext uri="{FF2B5EF4-FFF2-40B4-BE49-F238E27FC236}">
                <a16:creationId xmlns:a16="http://schemas.microsoft.com/office/drawing/2014/main" id="{DF787C33-4CC5-41C6-A2AF-272DC8091CCF}"/>
              </a:ext>
            </a:extLst>
          </p:cNvPr>
          <p:cNvCxnSpPr/>
          <p:nvPr/>
        </p:nvCxnSpPr>
        <p:spPr>
          <a:xfrm>
            <a:off x="7920681" y="2076279"/>
            <a:ext cx="0" cy="10005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Speech Bubble: Rectangle with Corners Rounded 3">
            <a:extLst>
              <a:ext uri="{FF2B5EF4-FFF2-40B4-BE49-F238E27FC236}">
                <a16:creationId xmlns:a16="http://schemas.microsoft.com/office/drawing/2014/main" id="{8B4D26B7-73F3-43D5-8FB9-375EC763251B}"/>
              </a:ext>
            </a:extLst>
          </p:cNvPr>
          <p:cNvSpPr/>
          <p:nvPr/>
        </p:nvSpPr>
        <p:spPr>
          <a:xfrm>
            <a:off x="8704531" y="1685320"/>
            <a:ext cx="1971707" cy="1000553"/>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¡Hola!</a:t>
            </a:r>
          </a:p>
        </p:txBody>
      </p:sp>
      <p:sp>
        <p:nvSpPr>
          <p:cNvPr id="5" name="Speech Bubble: Rectangle with Corners Rounded 4">
            <a:extLst>
              <a:ext uri="{FF2B5EF4-FFF2-40B4-BE49-F238E27FC236}">
                <a16:creationId xmlns:a16="http://schemas.microsoft.com/office/drawing/2014/main" id="{290F9749-2784-4BA3-89DE-670F41B2D376}"/>
              </a:ext>
            </a:extLst>
          </p:cNvPr>
          <p:cNvSpPr/>
          <p:nvPr/>
        </p:nvSpPr>
        <p:spPr>
          <a:xfrm>
            <a:off x="273684" y="3892063"/>
            <a:ext cx="2965622" cy="1941944"/>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a:t>Hola</a:t>
            </a:r>
            <a:r>
              <a:rPr lang="en-GB" sz="2000" dirty="0"/>
              <a:t>! (hello) is used in all Spanish-speaking countries to greet someone at all times of day.  The ‘h’ is silent!</a:t>
            </a:r>
          </a:p>
        </p:txBody>
      </p:sp>
    </p:spTree>
    <p:extLst>
      <p:ext uri="{BB962C8B-B14F-4D97-AF65-F5344CB8AC3E}">
        <p14:creationId xmlns:p14="http://schemas.microsoft.com/office/powerpoint/2010/main" val="3416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1">
            <a:extLst>
              <a:ext uri="{FF2B5EF4-FFF2-40B4-BE49-F238E27FC236}">
                <a16:creationId xmlns:a16="http://schemas.microsoft.com/office/drawing/2014/main" id="{D0815FD4-CF6E-4FAD-9ABE-B58F6AE3822E}"/>
              </a:ext>
            </a:extLst>
          </p:cNvPr>
          <p:cNvSpPr/>
          <p:nvPr/>
        </p:nvSpPr>
        <p:spPr>
          <a:xfrm>
            <a:off x="8293744" y="290608"/>
            <a:ext cx="3638660" cy="1681068"/>
          </a:xfrm>
          <a:prstGeom prst="wedgeRoundRectCallout">
            <a:avLst>
              <a:gd name="adj1" fmla="val 25842"/>
              <a:gd name="adj2" fmla="val 72431"/>
              <a:gd name="adj3" fmla="val 16667"/>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8BE17DC-4D53-4F51-9EDD-D3A6242A53AF}"/>
              </a:ext>
            </a:extLst>
          </p:cNvPr>
          <p:cNvSpPr txBox="1"/>
          <p:nvPr/>
        </p:nvSpPr>
        <p:spPr>
          <a:xfrm>
            <a:off x="6837188" y="4217197"/>
            <a:ext cx="5141810"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Granada.</a:t>
            </a:r>
          </a:p>
        </p:txBody>
      </p:sp>
      <p:sp>
        <p:nvSpPr>
          <p:cNvPr id="19" name="Title 18">
            <a:extLst>
              <a:ext uri="{FF2B5EF4-FFF2-40B4-BE49-F238E27FC236}">
                <a16:creationId xmlns:a16="http://schemas.microsoft.com/office/drawing/2014/main" id="{DC7A451B-9342-40A1-974C-2D0EFA9C2721}"/>
              </a:ext>
            </a:extLst>
          </p:cNvPr>
          <p:cNvSpPr>
            <a:spLocks noGrp="1"/>
          </p:cNvSpPr>
          <p:nvPr>
            <p:ph type="title"/>
          </p:nvPr>
        </p:nvSpPr>
        <p:spPr>
          <a:xfrm>
            <a:off x="8597344" y="836272"/>
            <a:ext cx="3732480" cy="589740"/>
          </a:xfrm>
        </p:spPr>
        <p:txBody>
          <a:bodyPr>
            <a:noAutofit/>
          </a:bodyPr>
          <a:lstStyle/>
          <a:p>
            <a:r>
              <a:rPr lang="en-GB" sz="3200" b="1" dirty="0">
                <a:solidFill>
                  <a:schemeClr val="bg1"/>
                </a:solidFill>
                <a:latin typeface="Century Gothic" panose="020B0502020202020204" pitchFamily="34" charset="0"/>
              </a:rPr>
              <a:t>¿Dónde está la Alhambra?</a:t>
            </a:r>
          </a:p>
        </p:txBody>
      </p:sp>
      <p:pic>
        <p:nvPicPr>
          <p:cNvPr id="20" name="Picture 19" descr="A picture containing text, screenshot, font, map&#10;&#10;Description automatically generated">
            <a:extLst>
              <a:ext uri="{FF2B5EF4-FFF2-40B4-BE49-F238E27FC236}">
                <a16:creationId xmlns:a16="http://schemas.microsoft.com/office/drawing/2014/main" id="{EE3C4A66-675A-4187-842C-E849895A0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5" y="-34677"/>
            <a:ext cx="8552555" cy="6453062"/>
          </a:xfrm>
          <a:prstGeom prst="rect">
            <a:avLst/>
          </a:prstGeom>
        </p:spPr>
      </p:pic>
    </p:spTree>
    <p:extLst>
      <p:ext uri="{BB962C8B-B14F-4D97-AF65-F5344CB8AC3E}">
        <p14:creationId xmlns:p14="http://schemas.microsoft.com/office/powerpoint/2010/main" val="20308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3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1">
            <a:extLst>
              <a:ext uri="{FF2B5EF4-FFF2-40B4-BE49-F238E27FC236}">
                <a16:creationId xmlns:a16="http://schemas.microsoft.com/office/drawing/2014/main" id="{425DB448-E91B-4B6E-8D77-EACBB8A7B665}"/>
              </a:ext>
            </a:extLst>
          </p:cNvPr>
          <p:cNvSpPr/>
          <p:nvPr/>
        </p:nvSpPr>
        <p:spPr>
          <a:xfrm>
            <a:off x="8293744" y="290608"/>
            <a:ext cx="3638660" cy="1681068"/>
          </a:xfrm>
          <a:prstGeom prst="wedgeRoundRectCallout">
            <a:avLst>
              <a:gd name="adj1" fmla="val 25842"/>
              <a:gd name="adj2" fmla="val 72431"/>
              <a:gd name="adj3" fmla="val 16667"/>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E10E3620-1516-4902-B589-9B5373B8D56D}"/>
              </a:ext>
            </a:extLst>
          </p:cNvPr>
          <p:cNvSpPr txBox="1"/>
          <p:nvPr/>
        </p:nvSpPr>
        <p:spPr>
          <a:xfrm>
            <a:off x="6837188" y="4217197"/>
            <a:ext cx="5141810"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Madrid.</a:t>
            </a:r>
          </a:p>
        </p:txBody>
      </p:sp>
      <p:sp>
        <p:nvSpPr>
          <p:cNvPr id="19" name="Title 18">
            <a:extLst>
              <a:ext uri="{FF2B5EF4-FFF2-40B4-BE49-F238E27FC236}">
                <a16:creationId xmlns:a16="http://schemas.microsoft.com/office/drawing/2014/main" id="{3B093ECA-2C12-4F03-AD9D-F4B98D22182D}"/>
              </a:ext>
            </a:extLst>
          </p:cNvPr>
          <p:cNvSpPr>
            <a:spLocks noGrp="1"/>
          </p:cNvSpPr>
          <p:nvPr>
            <p:ph type="title"/>
          </p:nvPr>
        </p:nvSpPr>
        <p:spPr>
          <a:xfrm>
            <a:off x="8542066" y="842392"/>
            <a:ext cx="3664735" cy="577500"/>
          </a:xfrm>
        </p:spPr>
        <p:txBody>
          <a:bodyPr>
            <a:noAutofit/>
          </a:bodyPr>
          <a:lstStyle/>
          <a:p>
            <a:r>
              <a:rPr lang="en-GB" sz="3200" b="1" dirty="0">
                <a:solidFill>
                  <a:schemeClr val="bg1"/>
                </a:solidFill>
                <a:latin typeface="Century Gothic" panose="020B0502020202020204" pitchFamily="34" charset="0"/>
              </a:rPr>
              <a:t>¿Dónde está el </a:t>
            </a:r>
            <a:r>
              <a:rPr lang="en-GB" sz="3200" b="1" dirty="0" err="1">
                <a:solidFill>
                  <a:schemeClr val="bg1"/>
                </a:solidFill>
                <a:latin typeface="Century Gothic" panose="020B0502020202020204" pitchFamily="34" charset="0"/>
              </a:rPr>
              <a:t>Bernabeu</a:t>
            </a:r>
            <a:r>
              <a:rPr lang="en-GB" sz="3200" b="1" dirty="0">
                <a:solidFill>
                  <a:schemeClr val="bg1"/>
                </a:solidFill>
                <a:latin typeface="Century Gothic" panose="020B0502020202020204" pitchFamily="34" charset="0"/>
              </a:rPr>
              <a:t>?</a:t>
            </a:r>
          </a:p>
        </p:txBody>
      </p:sp>
      <p:pic>
        <p:nvPicPr>
          <p:cNvPr id="20" name="Picture 19" descr="A picture containing text, screenshot, font, map&#10;&#10;Description automatically generated">
            <a:extLst>
              <a:ext uri="{FF2B5EF4-FFF2-40B4-BE49-F238E27FC236}">
                <a16:creationId xmlns:a16="http://schemas.microsoft.com/office/drawing/2014/main" id="{554C7C55-3C36-4354-9ED7-422CC03257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5" y="-34677"/>
            <a:ext cx="8552555" cy="6453062"/>
          </a:xfrm>
          <a:prstGeom prst="rect">
            <a:avLst/>
          </a:prstGeom>
        </p:spPr>
      </p:pic>
    </p:spTree>
    <p:extLst>
      <p:ext uri="{BB962C8B-B14F-4D97-AF65-F5344CB8AC3E}">
        <p14:creationId xmlns:p14="http://schemas.microsoft.com/office/powerpoint/2010/main" val="11563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4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1">
            <a:extLst>
              <a:ext uri="{FF2B5EF4-FFF2-40B4-BE49-F238E27FC236}">
                <a16:creationId xmlns:a16="http://schemas.microsoft.com/office/drawing/2014/main" id="{6D5C4A90-CDFB-4BEC-8046-3B3683BE42F9}"/>
              </a:ext>
            </a:extLst>
          </p:cNvPr>
          <p:cNvSpPr/>
          <p:nvPr/>
        </p:nvSpPr>
        <p:spPr>
          <a:xfrm>
            <a:off x="8293744" y="290608"/>
            <a:ext cx="3638660" cy="1681068"/>
          </a:xfrm>
          <a:prstGeom prst="wedgeRoundRectCallout">
            <a:avLst>
              <a:gd name="adj1" fmla="val 25842"/>
              <a:gd name="adj2" fmla="val 72431"/>
              <a:gd name="adj3" fmla="val 16667"/>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A34A68E-BEC3-4B5A-8C3F-F7AA9B3FEA25}"/>
              </a:ext>
            </a:extLst>
          </p:cNvPr>
          <p:cNvSpPr txBox="1"/>
          <p:nvPr/>
        </p:nvSpPr>
        <p:spPr>
          <a:xfrm>
            <a:off x="6837188" y="4217197"/>
            <a:ext cx="5141810"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Bilbao.</a:t>
            </a:r>
          </a:p>
        </p:txBody>
      </p:sp>
      <p:sp>
        <p:nvSpPr>
          <p:cNvPr id="19" name="Title 18">
            <a:extLst>
              <a:ext uri="{FF2B5EF4-FFF2-40B4-BE49-F238E27FC236}">
                <a16:creationId xmlns:a16="http://schemas.microsoft.com/office/drawing/2014/main" id="{EE4D3A3C-C428-486E-9F8D-BE78B034FA34}"/>
              </a:ext>
            </a:extLst>
          </p:cNvPr>
          <p:cNvSpPr>
            <a:spLocks noGrp="1"/>
          </p:cNvSpPr>
          <p:nvPr>
            <p:ph type="title"/>
          </p:nvPr>
        </p:nvSpPr>
        <p:spPr>
          <a:xfrm>
            <a:off x="8109459" y="787240"/>
            <a:ext cx="4188450" cy="687804"/>
          </a:xfrm>
        </p:spPr>
        <p:txBody>
          <a:bodyPr>
            <a:noAutofit/>
          </a:bodyPr>
          <a:lstStyle/>
          <a:p>
            <a:pPr algn="ctr"/>
            <a:r>
              <a:rPr lang="es-ES" sz="3200" b="1" dirty="0">
                <a:solidFill>
                  <a:schemeClr val="bg1"/>
                </a:solidFill>
                <a:latin typeface="Century Gothic" panose="020B0502020202020204" pitchFamily="34" charset="0"/>
              </a:rPr>
              <a:t>¿Dónde está el museo Guggenheim?</a:t>
            </a:r>
          </a:p>
        </p:txBody>
      </p:sp>
      <p:pic>
        <p:nvPicPr>
          <p:cNvPr id="20" name="Picture 19" descr="A picture containing text, screenshot, font, map&#10;&#10;Description automatically generated">
            <a:extLst>
              <a:ext uri="{FF2B5EF4-FFF2-40B4-BE49-F238E27FC236}">
                <a16:creationId xmlns:a16="http://schemas.microsoft.com/office/drawing/2014/main" id="{30A8E2B5-7264-4CE9-B9C2-EBA8A7D0D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5" y="-34677"/>
            <a:ext cx="8552555" cy="6453062"/>
          </a:xfrm>
          <a:prstGeom prst="rect">
            <a:avLst/>
          </a:prstGeom>
        </p:spPr>
      </p:pic>
    </p:spTree>
    <p:extLst>
      <p:ext uri="{BB962C8B-B14F-4D97-AF65-F5344CB8AC3E}">
        <p14:creationId xmlns:p14="http://schemas.microsoft.com/office/powerpoint/2010/main" val="25185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5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1">
            <a:extLst>
              <a:ext uri="{FF2B5EF4-FFF2-40B4-BE49-F238E27FC236}">
                <a16:creationId xmlns:a16="http://schemas.microsoft.com/office/drawing/2014/main" id="{599079DB-E685-4DDF-9897-3960A422D31A}"/>
              </a:ext>
            </a:extLst>
          </p:cNvPr>
          <p:cNvSpPr/>
          <p:nvPr/>
        </p:nvSpPr>
        <p:spPr>
          <a:xfrm>
            <a:off x="8293744" y="290608"/>
            <a:ext cx="3638660" cy="1681068"/>
          </a:xfrm>
          <a:prstGeom prst="wedgeRoundRectCallout">
            <a:avLst>
              <a:gd name="adj1" fmla="val 25842"/>
              <a:gd name="adj2" fmla="val 72431"/>
              <a:gd name="adj3" fmla="val 16667"/>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110A5C39-A45C-4C6D-B976-F18E05CFD4DB}"/>
              </a:ext>
            </a:extLst>
          </p:cNvPr>
          <p:cNvSpPr txBox="1"/>
          <p:nvPr/>
        </p:nvSpPr>
        <p:spPr>
          <a:xfrm>
            <a:off x="6537273" y="4217197"/>
            <a:ext cx="5441725"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Córdoba.</a:t>
            </a:r>
          </a:p>
        </p:txBody>
      </p:sp>
      <p:sp>
        <p:nvSpPr>
          <p:cNvPr id="19" name="Title 18">
            <a:extLst>
              <a:ext uri="{FF2B5EF4-FFF2-40B4-BE49-F238E27FC236}">
                <a16:creationId xmlns:a16="http://schemas.microsoft.com/office/drawing/2014/main" id="{4B626052-185C-4F73-A58A-CA4DA1BA1F16}"/>
              </a:ext>
            </a:extLst>
          </p:cNvPr>
          <p:cNvSpPr>
            <a:spLocks noGrp="1"/>
          </p:cNvSpPr>
          <p:nvPr>
            <p:ph type="title"/>
          </p:nvPr>
        </p:nvSpPr>
        <p:spPr>
          <a:xfrm>
            <a:off x="8293744" y="468360"/>
            <a:ext cx="3809204" cy="1325563"/>
          </a:xfrm>
        </p:spPr>
        <p:txBody>
          <a:bodyPr>
            <a:normAutofit fontScale="90000"/>
          </a:bodyPr>
          <a:lstStyle/>
          <a:p>
            <a:r>
              <a:rPr lang="en-GB" sz="3200" b="1" dirty="0">
                <a:solidFill>
                  <a:schemeClr val="bg1"/>
                </a:solidFill>
                <a:latin typeface="Century Gothic" panose="020B0502020202020204" pitchFamily="34" charset="0"/>
              </a:rPr>
              <a:t>¿Dónde está la </a:t>
            </a:r>
            <a:r>
              <a:rPr lang="en-GB" sz="3200" b="1" dirty="0" err="1">
                <a:solidFill>
                  <a:schemeClr val="bg1"/>
                </a:solidFill>
                <a:latin typeface="Century Gothic" panose="020B0502020202020204" pitchFamily="34" charset="0"/>
              </a:rPr>
              <a:t>Mezquita-Catedral</a:t>
            </a:r>
            <a:r>
              <a:rPr lang="en-GB" sz="3200" b="1" dirty="0">
                <a:solidFill>
                  <a:schemeClr val="bg1"/>
                </a:solidFill>
                <a:latin typeface="Century Gothic" panose="020B0502020202020204" pitchFamily="34" charset="0"/>
              </a:rPr>
              <a:t>?</a:t>
            </a:r>
          </a:p>
        </p:txBody>
      </p:sp>
      <p:pic>
        <p:nvPicPr>
          <p:cNvPr id="20" name="Picture 19" descr="A picture containing text, screenshot, font, map&#10;&#10;Description automatically generated">
            <a:extLst>
              <a:ext uri="{FF2B5EF4-FFF2-40B4-BE49-F238E27FC236}">
                <a16:creationId xmlns:a16="http://schemas.microsoft.com/office/drawing/2014/main" id="{361D0F0F-47F5-4122-9D16-5C047B739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5" y="-34677"/>
            <a:ext cx="8552555" cy="6453062"/>
          </a:xfrm>
          <a:prstGeom prst="rect">
            <a:avLst/>
          </a:prstGeom>
        </p:spPr>
      </p:pic>
    </p:spTree>
    <p:extLst>
      <p:ext uri="{BB962C8B-B14F-4D97-AF65-F5344CB8AC3E}">
        <p14:creationId xmlns:p14="http://schemas.microsoft.com/office/powerpoint/2010/main" val="59981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8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21">
            <a:extLst>
              <a:ext uri="{FF2B5EF4-FFF2-40B4-BE49-F238E27FC236}">
                <a16:creationId xmlns:a16="http://schemas.microsoft.com/office/drawing/2014/main" id="{B606450A-BEDB-4E77-A294-DAC5DD3F6E79}"/>
              </a:ext>
            </a:extLst>
          </p:cNvPr>
          <p:cNvSpPr/>
          <p:nvPr/>
        </p:nvSpPr>
        <p:spPr>
          <a:xfrm>
            <a:off x="8293744" y="290608"/>
            <a:ext cx="3638660" cy="1681068"/>
          </a:xfrm>
          <a:prstGeom prst="wedgeRoundRectCallout">
            <a:avLst>
              <a:gd name="adj1" fmla="val 25842"/>
              <a:gd name="adj2" fmla="val 72431"/>
              <a:gd name="adj3" fmla="val 16667"/>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5132A34C-8640-4E14-81DB-4FC9CB78EBDF}"/>
              </a:ext>
            </a:extLst>
          </p:cNvPr>
          <p:cNvSpPr txBox="1"/>
          <p:nvPr/>
        </p:nvSpPr>
        <p:spPr>
          <a:xfrm>
            <a:off x="6537273" y="4217197"/>
            <a:ext cx="5441725" cy="769441"/>
          </a:xfrm>
          <a:prstGeom prst="rect">
            <a:avLst/>
          </a:prstGeom>
          <a:solidFill>
            <a:schemeClr val="accent4">
              <a:lumMod val="20000"/>
              <a:lumOff val="80000"/>
            </a:schemeClr>
          </a:solidFill>
          <a:ln w="57150">
            <a:solidFill>
              <a:srgbClr val="002060"/>
            </a:solidFill>
          </a:ln>
        </p:spPr>
        <p:txBody>
          <a:bodyPr wrap="square" rtlCol="0">
            <a:spAutoFit/>
          </a:bodyPr>
          <a:lstStyle/>
          <a:p>
            <a:pPr algn="ctr"/>
            <a:r>
              <a:rPr lang="en-GB" sz="4400" dirty="0">
                <a:solidFill>
                  <a:srgbClr val="002060"/>
                </a:solidFill>
                <a:latin typeface="Century Gothic" panose="020B0502020202020204" pitchFamily="34" charset="0"/>
              </a:rPr>
              <a:t>Está en Barcelona.</a:t>
            </a:r>
          </a:p>
        </p:txBody>
      </p:sp>
      <p:sp>
        <p:nvSpPr>
          <p:cNvPr id="19" name="Title 18">
            <a:extLst>
              <a:ext uri="{FF2B5EF4-FFF2-40B4-BE49-F238E27FC236}">
                <a16:creationId xmlns:a16="http://schemas.microsoft.com/office/drawing/2014/main" id="{0680B103-C336-4845-948B-7D71A9387C08}"/>
              </a:ext>
            </a:extLst>
          </p:cNvPr>
          <p:cNvSpPr>
            <a:spLocks noGrp="1"/>
          </p:cNvSpPr>
          <p:nvPr>
            <p:ph type="title"/>
          </p:nvPr>
        </p:nvSpPr>
        <p:spPr>
          <a:xfrm>
            <a:off x="8448069" y="472721"/>
            <a:ext cx="3505200" cy="1325563"/>
          </a:xfrm>
        </p:spPr>
        <p:txBody>
          <a:bodyPr>
            <a:noAutofit/>
          </a:bodyPr>
          <a:lstStyle/>
          <a:p>
            <a:pPr algn="ctr"/>
            <a:r>
              <a:rPr lang="es-ES" sz="3200" b="1" dirty="0">
                <a:solidFill>
                  <a:schemeClr val="bg1"/>
                </a:solidFill>
                <a:latin typeface="Century Gothic" panose="020B0502020202020204" pitchFamily="34" charset="0"/>
              </a:rPr>
              <a:t>¿Dónde está la Sagrada Familia?</a:t>
            </a:r>
          </a:p>
        </p:txBody>
      </p:sp>
      <p:pic>
        <p:nvPicPr>
          <p:cNvPr id="20" name="Picture 19" descr="A picture containing text, screenshot, font, map&#10;&#10;Description automatically generated">
            <a:extLst>
              <a:ext uri="{FF2B5EF4-FFF2-40B4-BE49-F238E27FC236}">
                <a16:creationId xmlns:a16="http://schemas.microsoft.com/office/drawing/2014/main" id="{9B757CD2-FB9A-4416-B63D-CE375D78C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15" y="-34677"/>
            <a:ext cx="8552555" cy="6453062"/>
          </a:xfrm>
          <a:prstGeom prst="rect">
            <a:avLst/>
          </a:prstGeom>
        </p:spPr>
      </p:pic>
    </p:spTree>
    <p:extLst>
      <p:ext uri="{BB962C8B-B14F-4D97-AF65-F5344CB8AC3E}">
        <p14:creationId xmlns:p14="http://schemas.microsoft.com/office/powerpoint/2010/main" val="31065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1E8073E5-A928-474C-AB4F-CB1E04F64A67}"/>
              </a:ext>
            </a:extLst>
          </p:cNvPr>
          <p:cNvSpPr>
            <a:spLocks noGrp="1"/>
          </p:cNvSpPr>
          <p:nvPr>
            <p:ph type="title"/>
          </p:nvPr>
        </p:nvSpPr>
        <p:spPr>
          <a:xfrm>
            <a:off x="0" y="213557"/>
            <a:ext cx="5820508" cy="647577"/>
          </a:xfrm>
        </p:spPr>
        <p:txBody>
          <a:bodyPr>
            <a:normAutofit/>
          </a:bodyPr>
          <a:lstStyle/>
          <a:p>
            <a:r>
              <a:rPr lang="en-GB" sz="3600" b="1" dirty="0">
                <a:solidFill>
                  <a:schemeClr val="bg1"/>
                </a:solidFill>
                <a:latin typeface="Century Gothic" panose="020B0502020202020204" pitchFamily="34" charset="0"/>
              </a:rPr>
              <a:t>Estar: I am &amp; he/she is</a:t>
            </a:r>
          </a:p>
        </p:txBody>
      </p:sp>
      <p:sp>
        <p:nvSpPr>
          <p:cNvPr id="38" name="TextBox 37">
            <a:extLst>
              <a:ext uri="{FF2B5EF4-FFF2-40B4-BE49-F238E27FC236}">
                <a16:creationId xmlns:a16="http://schemas.microsoft.com/office/drawing/2014/main" id="{E8B34810-42F9-4698-BACF-08E321A63A8B}"/>
              </a:ext>
            </a:extLst>
          </p:cNvPr>
          <p:cNvSpPr txBox="1"/>
          <p:nvPr/>
        </p:nvSpPr>
        <p:spPr>
          <a:xfrm>
            <a:off x="-52943" y="1467605"/>
            <a:ext cx="11806106" cy="1077218"/>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In Spanish, the verb </a:t>
            </a:r>
            <a:r>
              <a:rPr lang="en-GB" sz="3200" b="1" dirty="0">
                <a:solidFill>
                  <a:srgbClr val="002060"/>
                </a:solidFill>
                <a:latin typeface="Century Gothic" panose="020B0502020202020204" pitchFamily="34" charset="0"/>
              </a:rPr>
              <a:t>estar</a:t>
            </a:r>
            <a:r>
              <a:rPr lang="en-GB" sz="3200" dirty="0">
                <a:solidFill>
                  <a:srgbClr val="002060"/>
                </a:solidFill>
                <a:latin typeface="Century Gothic" panose="020B0502020202020204" pitchFamily="34" charset="0"/>
              </a:rPr>
              <a:t> means </a:t>
            </a:r>
            <a:r>
              <a:rPr lang="en-GB" sz="3200" b="1" i="1" dirty="0">
                <a:solidFill>
                  <a:srgbClr val="002060"/>
                </a:solidFill>
                <a:latin typeface="Century Gothic" panose="020B0502020202020204" pitchFamily="34" charset="0"/>
              </a:rPr>
              <a:t>to be </a:t>
            </a:r>
            <a:br>
              <a:rPr lang="en-GB" sz="3200" i="1"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when describing </a:t>
            </a:r>
            <a:r>
              <a:rPr lang="en-GB" sz="3200" u="sng" dirty="0">
                <a:solidFill>
                  <a:srgbClr val="002060"/>
                </a:solidFill>
                <a:latin typeface="Century Gothic" panose="020B0502020202020204" pitchFamily="34" charset="0"/>
              </a:rPr>
              <a:t>location</a:t>
            </a:r>
            <a:r>
              <a:rPr lang="en-GB" sz="3200" dirty="0">
                <a:solidFill>
                  <a:srgbClr val="002060"/>
                </a:solidFill>
                <a:latin typeface="Century Gothic" panose="020B0502020202020204" pitchFamily="34" charset="0"/>
              </a:rPr>
              <a:t>.</a:t>
            </a:r>
          </a:p>
        </p:txBody>
      </p:sp>
      <p:sp>
        <p:nvSpPr>
          <p:cNvPr id="39" name="TextBox 38">
            <a:extLst>
              <a:ext uri="{FF2B5EF4-FFF2-40B4-BE49-F238E27FC236}">
                <a16:creationId xmlns:a16="http://schemas.microsoft.com/office/drawing/2014/main" id="{A6972868-6E9A-4C86-A569-D1D6C4ED07B5}"/>
              </a:ext>
            </a:extLst>
          </p:cNvPr>
          <p:cNvSpPr txBox="1"/>
          <p:nvPr/>
        </p:nvSpPr>
        <p:spPr>
          <a:xfrm>
            <a:off x="1045029" y="2817223"/>
            <a:ext cx="2220685"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Estoy</a:t>
            </a:r>
          </a:p>
        </p:txBody>
      </p:sp>
      <p:sp>
        <p:nvSpPr>
          <p:cNvPr id="40" name="TextBox 39">
            <a:extLst>
              <a:ext uri="{FF2B5EF4-FFF2-40B4-BE49-F238E27FC236}">
                <a16:creationId xmlns:a16="http://schemas.microsoft.com/office/drawing/2014/main" id="{2E149543-5F39-4D11-B0CD-4F0D3295997E}"/>
              </a:ext>
            </a:extLst>
          </p:cNvPr>
          <p:cNvSpPr txBox="1"/>
          <p:nvPr/>
        </p:nvSpPr>
        <p:spPr>
          <a:xfrm>
            <a:off x="2817223" y="2817223"/>
            <a:ext cx="2220685"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I am</a:t>
            </a:r>
          </a:p>
        </p:txBody>
      </p:sp>
      <p:sp>
        <p:nvSpPr>
          <p:cNvPr id="41" name="TextBox 40">
            <a:extLst>
              <a:ext uri="{FF2B5EF4-FFF2-40B4-BE49-F238E27FC236}">
                <a16:creationId xmlns:a16="http://schemas.microsoft.com/office/drawing/2014/main" id="{AD87AF63-5ACB-44EE-8BBB-A004DBF9AE15}"/>
              </a:ext>
            </a:extLst>
          </p:cNvPr>
          <p:cNvSpPr txBox="1"/>
          <p:nvPr/>
        </p:nvSpPr>
        <p:spPr>
          <a:xfrm>
            <a:off x="1052791" y="3701195"/>
            <a:ext cx="2220685"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Está</a:t>
            </a:r>
          </a:p>
        </p:txBody>
      </p:sp>
      <p:sp>
        <p:nvSpPr>
          <p:cNvPr id="42" name="TextBox 41">
            <a:extLst>
              <a:ext uri="{FF2B5EF4-FFF2-40B4-BE49-F238E27FC236}">
                <a16:creationId xmlns:a16="http://schemas.microsoft.com/office/drawing/2014/main" id="{416C6B98-EE41-477D-84A0-9F527DF77D53}"/>
              </a:ext>
            </a:extLst>
          </p:cNvPr>
          <p:cNvSpPr txBox="1"/>
          <p:nvPr/>
        </p:nvSpPr>
        <p:spPr>
          <a:xfrm>
            <a:off x="2817223" y="3701195"/>
            <a:ext cx="2220685"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he / she is</a:t>
            </a:r>
          </a:p>
        </p:txBody>
      </p:sp>
      <p:sp>
        <p:nvSpPr>
          <p:cNvPr id="43" name="TextBox 42">
            <a:extLst>
              <a:ext uri="{FF2B5EF4-FFF2-40B4-BE49-F238E27FC236}">
                <a16:creationId xmlns:a16="http://schemas.microsoft.com/office/drawing/2014/main" id="{5928B711-52C3-43D0-A5D0-A1EDC816254D}"/>
              </a:ext>
            </a:extLst>
          </p:cNvPr>
          <p:cNvSpPr txBox="1"/>
          <p:nvPr/>
        </p:nvSpPr>
        <p:spPr>
          <a:xfrm>
            <a:off x="1045028" y="4585167"/>
            <a:ext cx="399288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Estoy en </a:t>
            </a:r>
            <a:r>
              <a:rPr lang="en-GB" sz="3200" dirty="0" err="1">
                <a:solidFill>
                  <a:srgbClr val="002060"/>
                </a:solidFill>
                <a:latin typeface="Century Gothic" panose="020B0502020202020204" pitchFamily="34" charset="0"/>
              </a:rPr>
              <a:t>España</a:t>
            </a:r>
            <a:r>
              <a:rPr lang="en-GB" sz="3200" dirty="0">
                <a:solidFill>
                  <a:srgbClr val="002060"/>
                </a:solidFill>
                <a:latin typeface="Century Gothic" panose="020B0502020202020204" pitchFamily="34" charset="0"/>
              </a:rPr>
              <a:t>.</a:t>
            </a:r>
          </a:p>
        </p:txBody>
      </p:sp>
      <p:sp>
        <p:nvSpPr>
          <p:cNvPr id="44" name="Action Button: Help 43">
            <a:hlinkClick r:id="" action="ppaction://noaction" highlightClick="1"/>
            <a:extLst>
              <a:ext uri="{FF2B5EF4-FFF2-40B4-BE49-F238E27FC236}">
                <a16:creationId xmlns:a16="http://schemas.microsoft.com/office/drawing/2014/main" id="{14720757-41F8-432F-8F87-B6633FA36D37}"/>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B45291C8-9CE9-4965-BCCB-FFED127C2F49}"/>
              </a:ext>
            </a:extLst>
          </p:cNvPr>
          <p:cNvSpPr txBox="1"/>
          <p:nvPr/>
        </p:nvSpPr>
        <p:spPr>
          <a:xfrm>
            <a:off x="4575866" y="4616877"/>
            <a:ext cx="399288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 am in Spain.</a:t>
            </a:r>
          </a:p>
        </p:txBody>
      </p:sp>
      <p:sp>
        <p:nvSpPr>
          <p:cNvPr id="46" name="TextBox 45">
            <a:extLst>
              <a:ext uri="{FF2B5EF4-FFF2-40B4-BE49-F238E27FC236}">
                <a16:creationId xmlns:a16="http://schemas.microsoft.com/office/drawing/2014/main" id="{972745B8-E1DD-47A8-8DAB-D6924164C1ED}"/>
              </a:ext>
            </a:extLst>
          </p:cNvPr>
          <p:cNvSpPr txBox="1"/>
          <p:nvPr/>
        </p:nvSpPr>
        <p:spPr>
          <a:xfrm>
            <a:off x="1045028" y="5471252"/>
            <a:ext cx="399288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Está en </a:t>
            </a:r>
            <a:r>
              <a:rPr lang="en-GB" sz="3200" dirty="0" err="1">
                <a:solidFill>
                  <a:srgbClr val="002060"/>
                </a:solidFill>
                <a:latin typeface="Century Gothic" panose="020B0502020202020204" pitchFamily="34" charset="0"/>
              </a:rPr>
              <a:t>España</a:t>
            </a:r>
            <a:r>
              <a:rPr lang="en-GB" sz="3200" dirty="0">
                <a:solidFill>
                  <a:srgbClr val="002060"/>
                </a:solidFill>
                <a:latin typeface="Century Gothic" panose="020B0502020202020204" pitchFamily="34" charset="0"/>
              </a:rPr>
              <a:t>.</a:t>
            </a:r>
          </a:p>
        </p:txBody>
      </p:sp>
      <p:sp>
        <p:nvSpPr>
          <p:cNvPr id="47" name="Action Button: Help 46">
            <a:hlinkClick r:id="" action="ppaction://noaction" highlightClick="1"/>
            <a:extLst>
              <a:ext uri="{FF2B5EF4-FFF2-40B4-BE49-F238E27FC236}">
                <a16:creationId xmlns:a16="http://schemas.microsoft.com/office/drawing/2014/main" id="{65FCECF7-0436-40D0-8865-CF1ECDB9F516}"/>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extBox 47">
            <a:extLst>
              <a:ext uri="{FF2B5EF4-FFF2-40B4-BE49-F238E27FC236}">
                <a16:creationId xmlns:a16="http://schemas.microsoft.com/office/drawing/2014/main" id="{4F94F0D2-6AF6-4F3F-A86B-220FB482F5E4}"/>
              </a:ext>
            </a:extLst>
          </p:cNvPr>
          <p:cNvSpPr txBox="1"/>
          <p:nvPr/>
        </p:nvSpPr>
        <p:spPr>
          <a:xfrm>
            <a:off x="4575866" y="5469139"/>
            <a:ext cx="399288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He / she is in Spain.</a:t>
            </a:r>
          </a:p>
        </p:txBody>
      </p:sp>
      <p:pic>
        <p:nvPicPr>
          <p:cNvPr id="49" name="Picture 2" descr="C:\Users\wdj\Google Drive\Primary\Y5 SoW\From Tracy\Pronouns\i.png">
            <a:extLst>
              <a:ext uri="{FF2B5EF4-FFF2-40B4-BE49-F238E27FC236}">
                <a16:creationId xmlns:a16="http://schemas.microsoft.com/office/drawing/2014/main" id="{C7F9B847-FE91-4F10-80F6-B15CE0888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wdj\Google Drive\Primary\Y5 SoW\From Tracy\Pronouns\he.png">
            <a:extLst>
              <a:ext uri="{FF2B5EF4-FFF2-40B4-BE49-F238E27FC236}">
                <a16:creationId xmlns:a16="http://schemas.microsoft.com/office/drawing/2014/main" id="{2ACBA7B9-02E8-40F3-B51C-F98DA61856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wdj\Google Drive\Primary\Y5 SoW\From Tracy\Pronouns\she.png">
            <a:extLst>
              <a:ext uri="{FF2B5EF4-FFF2-40B4-BE49-F238E27FC236}">
                <a16:creationId xmlns:a16="http://schemas.microsoft.com/office/drawing/2014/main" id="{BB423FF7-AB58-4724-B893-8F001E07B4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1">
            <a:extLst>
              <a:ext uri="{FF2B5EF4-FFF2-40B4-BE49-F238E27FC236}">
                <a16:creationId xmlns:a16="http://schemas.microsoft.com/office/drawing/2014/main" id="{492DC14F-CF6F-49F8-92DD-C6AC7F5EA25E}"/>
              </a:ext>
            </a:extLst>
          </p:cNvPr>
          <p:cNvSpPr/>
          <p:nvPr/>
        </p:nvSpPr>
        <p:spPr>
          <a:xfrm>
            <a:off x="10304586" y="258166"/>
            <a:ext cx="1623558" cy="427634"/>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92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animBg="1"/>
      <p:bldP spid="45" grpId="0"/>
      <p:bldP spid="46" grpId="0"/>
      <p:bldP spid="47" grpId="0" animBg="1"/>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D016CE18-7DFD-4E54-B6C1-A3743CF3C40D}"/>
              </a:ext>
            </a:extLst>
          </p:cNvPr>
          <p:cNvSpPr>
            <a:spLocks noGrp="1"/>
          </p:cNvSpPr>
          <p:nvPr>
            <p:ph type="title"/>
          </p:nvPr>
        </p:nvSpPr>
        <p:spPr/>
        <p:txBody>
          <a:bodyPr>
            <a:normAutofit/>
          </a:bodyPr>
          <a:lstStyle/>
          <a:p>
            <a:r>
              <a:rPr lang="en-GB" sz="3600" b="1" dirty="0">
                <a:solidFill>
                  <a:schemeClr val="bg1"/>
                </a:solidFill>
                <a:latin typeface="Century Gothic" panose="020B0502020202020204" pitchFamily="34" charset="0"/>
              </a:rPr>
              <a:t>Cartas postales</a:t>
            </a:r>
          </a:p>
        </p:txBody>
      </p:sp>
      <p:pic>
        <p:nvPicPr>
          <p:cNvPr id="42" name="Picture 41">
            <a:extLst>
              <a:ext uri="{FF2B5EF4-FFF2-40B4-BE49-F238E27FC236}">
                <a16:creationId xmlns:a16="http://schemas.microsoft.com/office/drawing/2014/main" id="{CE0B0F4D-23CA-4CDF-B0DF-32D1B6D4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154" y="331194"/>
            <a:ext cx="6705734" cy="4777836"/>
          </a:xfrm>
          <a:prstGeom prst="rect">
            <a:avLst/>
          </a:prstGeom>
        </p:spPr>
      </p:pic>
      <p:sp>
        <p:nvSpPr>
          <p:cNvPr id="43" name="TextBox 42">
            <a:extLst>
              <a:ext uri="{FF2B5EF4-FFF2-40B4-BE49-F238E27FC236}">
                <a16:creationId xmlns:a16="http://schemas.microsoft.com/office/drawing/2014/main" id="{11203A86-320D-479B-B3CD-E2F7ABD2EC33}"/>
              </a:ext>
            </a:extLst>
          </p:cNvPr>
          <p:cNvSpPr txBox="1"/>
          <p:nvPr/>
        </p:nvSpPr>
        <p:spPr>
          <a:xfrm>
            <a:off x="97402" y="1069756"/>
            <a:ext cx="5077752" cy="5262979"/>
          </a:xfrm>
          <a:prstGeom prst="rect">
            <a:avLst/>
          </a:prstGeom>
          <a:noFill/>
        </p:spPr>
        <p:txBody>
          <a:bodyPr wrap="square" rtlCol="0">
            <a:spAutoFit/>
          </a:bodyPr>
          <a:lstStyle/>
          <a:p>
            <a:r>
              <a:rPr lang="en-GB" sz="2800" b="1" dirty="0">
                <a:latin typeface="Century Gothic" panose="020B0502020202020204" pitchFamily="34" charset="0"/>
              </a:rPr>
              <a:t>Read the postcards from Lucía to her grandma about her and her friend.</a:t>
            </a:r>
            <a:br>
              <a:rPr lang="en-GB" sz="2800" b="1" dirty="0">
                <a:latin typeface="Century Gothic" panose="020B0502020202020204" pitchFamily="34" charset="0"/>
              </a:rPr>
            </a:br>
            <a:br>
              <a:rPr lang="en-GB" sz="2800" b="1" dirty="0">
                <a:latin typeface="Century Gothic" panose="020B0502020202020204" pitchFamily="34" charset="0"/>
              </a:rPr>
            </a:br>
            <a:r>
              <a:rPr lang="en-GB" sz="2800" b="1" dirty="0">
                <a:latin typeface="Century Gothic" panose="020B0502020202020204" pitchFamily="34" charset="0"/>
              </a:rPr>
              <a:t>Who is where? </a:t>
            </a:r>
            <a:br>
              <a:rPr lang="en-GB" sz="2800" b="1" dirty="0">
                <a:latin typeface="Century Gothic" panose="020B0502020202020204" pitchFamily="34" charset="0"/>
              </a:rPr>
            </a:br>
            <a:br>
              <a:rPr lang="en-GB" sz="2800" b="1" dirty="0">
                <a:latin typeface="Century Gothic" panose="020B0502020202020204" pitchFamily="34" charset="0"/>
              </a:rPr>
            </a:br>
            <a:r>
              <a:rPr lang="en-GB" sz="2800" b="1" i="1" dirty="0">
                <a:latin typeface="Century Gothic" panose="020B0502020202020204" pitchFamily="34" charset="0"/>
              </a:rPr>
              <a:t>estoy</a:t>
            </a:r>
            <a:r>
              <a:rPr lang="en-GB" sz="2800" b="1" dirty="0">
                <a:latin typeface="Century Gothic" panose="020B0502020202020204" pitchFamily="34" charset="0"/>
              </a:rPr>
              <a:t>  (I am) </a:t>
            </a:r>
            <a:br>
              <a:rPr lang="en-GB" sz="2800" b="1" dirty="0">
                <a:latin typeface="Century Gothic" panose="020B0502020202020204" pitchFamily="34" charset="0"/>
              </a:rPr>
            </a:br>
            <a:r>
              <a:rPr lang="en-GB" sz="2800" b="1" dirty="0">
                <a:latin typeface="Century Gothic" panose="020B0502020202020204" pitchFamily="34" charset="0"/>
              </a:rPr>
              <a:t>or </a:t>
            </a:r>
            <a:br>
              <a:rPr lang="en-GB" sz="2800" b="1" dirty="0">
                <a:latin typeface="Century Gothic" panose="020B0502020202020204" pitchFamily="34" charset="0"/>
              </a:rPr>
            </a:br>
            <a:r>
              <a:rPr lang="en-GB" sz="2800" b="1" i="1" dirty="0">
                <a:latin typeface="Century Gothic" panose="020B0502020202020204" pitchFamily="34" charset="0"/>
              </a:rPr>
              <a:t>está </a:t>
            </a:r>
            <a:r>
              <a:rPr lang="en-GB" sz="2800" b="1" dirty="0">
                <a:latin typeface="Century Gothic" panose="020B0502020202020204" pitchFamily="34" charset="0"/>
              </a:rPr>
              <a:t>(he/she is). </a:t>
            </a:r>
          </a:p>
          <a:p>
            <a:endParaRPr lang="en-GB" sz="2800" b="1" dirty="0">
              <a:latin typeface="Century Gothic" panose="020B0502020202020204" pitchFamily="34" charset="0"/>
            </a:endParaRPr>
          </a:p>
          <a:p>
            <a:r>
              <a:rPr lang="en-GB" sz="2800" b="1" dirty="0">
                <a:latin typeface="Century Gothic" panose="020B0502020202020204" pitchFamily="34" charset="0"/>
              </a:rPr>
              <a:t>Write: </a:t>
            </a:r>
            <a:br>
              <a:rPr lang="en-GB" sz="2800" b="1" dirty="0">
                <a:latin typeface="Century Gothic" panose="020B0502020202020204" pitchFamily="34" charset="0"/>
              </a:rPr>
            </a:br>
            <a:r>
              <a:rPr lang="en-GB" sz="2800" b="1" dirty="0">
                <a:latin typeface="Century Gothic" panose="020B0502020202020204" pitchFamily="34" charset="0"/>
              </a:rPr>
              <a:t>1. I am OR he/she is.</a:t>
            </a:r>
          </a:p>
        </p:txBody>
      </p:sp>
      <p:sp>
        <p:nvSpPr>
          <p:cNvPr id="7" name="Rounded Rectangle 11">
            <a:extLst>
              <a:ext uri="{FF2B5EF4-FFF2-40B4-BE49-F238E27FC236}">
                <a16:creationId xmlns:a16="http://schemas.microsoft.com/office/drawing/2014/main" id="{1FAE3A05-097B-449D-A114-686031E63423}"/>
              </a:ext>
            </a:extLst>
          </p:cNvPr>
          <p:cNvSpPr/>
          <p:nvPr/>
        </p:nvSpPr>
        <p:spPr>
          <a:xfrm>
            <a:off x="11201400" y="258166"/>
            <a:ext cx="7267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descr="A cartoon of a child with red hair&#10;&#10;Description automatically generated">
            <a:extLst>
              <a:ext uri="{FF2B5EF4-FFF2-40B4-BE49-F238E27FC236}">
                <a16:creationId xmlns:a16="http://schemas.microsoft.com/office/drawing/2014/main" id="{8F3A746B-6966-422C-ACA1-E5615B008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5142" y="3302103"/>
            <a:ext cx="798287" cy="798287"/>
          </a:xfrm>
          <a:prstGeom prst="rect">
            <a:avLst/>
          </a:prstGeom>
        </p:spPr>
      </p:pic>
      <p:pic>
        <p:nvPicPr>
          <p:cNvPr id="8" name="Picture 7" descr="A cartoon of a child with her arms crossed&#10;&#10;Description automatically generated">
            <a:extLst>
              <a:ext uri="{FF2B5EF4-FFF2-40B4-BE49-F238E27FC236}">
                <a16:creationId xmlns:a16="http://schemas.microsoft.com/office/drawing/2014/main" id="{E68BB5A9-5CDE-4EB5-974A-8E429BB27C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20" t="14392" r="52327" b="39475"/>
          <a:stretch/>
        </p:blipFill>
        <p:spPr>
          <a:xfrm>
            <a:off x="3028432" y="4100390"/>
            <a:ext cx="747007" cy="991396"/>
          </a:xfrm>
          <a:prstGeom prst="rect">
            <a:avLst/>
          </a:prstGeom>
        </p:spPr>
      </p:pic>
      <p:sp>
        <p:nvSpPr>
          <p:cNvPr id="9" name="TextBox 8">
            <a:extLst>
              <a:ext uri="{FF2B5EF4-FFF2-40B4-BE49-F238E27FC236}">
                <a16:creationId xmlns:a16="http://schemas.microsoft.com/office/drawing/2014/main" id="{1A9CD5F8-645C-405D-9FAB-FE0EDB09F531}"/>
              </a:ext>
            </a:extLst>
          </p:cNvPr>
          <p:cNvSpPr txBox="1"/>
          <p:nvPr/>
        </p:nvSpPr>
        <p:spPr>
          <a:xfrm>
            <a:off x="2551943" y="5038798"/>
            <a:ext cx="1499616" cy="523220"/>
          </a:xfrm>
          <a:prstGeom prst="rect">
            <a:avLst/>
          </a:prstGeom>
          <a:noFill/>
        </p:spPr>
        <p:txBody>
          <a:bodyPr wrap="square" rtlCol="0">
            <a:spAutoFit/>
          </a:bodyPr>
          <a:lstStyle/>
          <a:p>
            <a:pPr algn="ctr"/>
            <a:r>
              <a:rPr lang="en-GB" sz="2800" b="1" dirty="0"/>
              <a:t>Nadia</a:t>
            </a:r>
          </a:p>
        </p:txBody>
      </p:sp>
    </p:spTree>
    <p:extLst>
      <p:ext uri="{BB962C8B-B14F-4D97-AF65-F5344CB8AC3E}">
        <p14:creationId xmlns:p14="http://schemas.microsoft.com/office/powerpoint/2010/main" val="3502298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3" name="Group 2">
            <a:extLst>
              <a:ext uri="{FF2B5EF4-FFF2-40B4-BE49-F238E27FC236}">
                <a16:creationId xmlns:a16="http://schemas.microsoft.com/office/drawing/2014/main" id="{C8BE91A2-F49C-404D-8648-1151BEF84EAE}"/>
              </a:ext>
            </a:extLst>
          </p:cNvPr>
          <p:cNvGrpSpPr/>
          <p:nvPr/>
        </p:nvGrpSpPr>
        <p:grpSpPr>
          <a:xfrm>
            <a:off x="354483" y="955948"/>
            <a:ext cx="9743207" cy="5181922"/>
            <a:chOff x="-8888" y="-23123"/>
            <a:chExt cx="10561963" cy="6160993"/>
          </a:xfrm>
        </p:grpSpPr>
        <p:pic>
          <p:nvPicPr>
            <p:cNvPr id="6" name="Picture 5">
              <a:extLst>
                <a:ext uri="{FF2B5EF4-FFF2-40B4-BE49-F238E27FC236}">
                  <a16:creationId xmlns:a16="http://schemas.microsoft.com/office/drawing/2014/main" id="{83E1FBAD-B349-41B4-A022-4B42AED12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pic>
          <p:nvPicPr>
            <p:cNvPr id="8" name="Picture 7">
              <a:extLst>
                <a:ext uri="{FF2B5EF4-FFF2-40B4-BE49-F238E27FC236}">
                  <a16:creationId xmlns:a16="http://schemas.microsoft.com/office/drawing/2014/main" id="{3BDA0B74-EF57-4DA0-9D1C-A0D1381422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7661" y="2305787"/>
              <a:ext cx="3521721" cy="1768790"/>
            </a:xfrm>
            <a:prstGeom prst="rect">
              <a:avLst/>
            </a:prstGeom>
          </p:spPr>
        </p:pic>
        <p:pic>
          <p:nvPicPr>
            <p:cNvPr id="9" name="Picture 8">
              <a:extLst>
                <a:ext uri="{FF2B5EF4-FFF2-40B4-BE49-F238E27FC236}">
                  <a16:creationId xmlns:a16="http://schemas.microsoft.com/office/drawing/2014/main" id="{33AECBAD-71BF-4CBA-A70A-58F8AAC84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pic>
          <p:nvPicPr>
            <p:cNvPr id="10" name="Picture 9">
              <a:extLst>
                <a:ext uri="{FF2B5EF4-FFF2-40B4-BE49-F238E27FC236}">
                  <a16:creationId xmlns:a16="http://schemas.microsoft.com/office/drawing/2014/main" id="{EA8128C0-D8EC-4219-A4DF-E40F45665B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pic>
          <p:nvPicPr>
            <p:cNvPr id="11" name="Picture 10">
              <a:extLst>
                <a:ext uri="{FF2B5EF4-FFF2-40B4-BE49-F238E27FC236}">
                  <a16:creationId xmlns:a16="http://schemas.microsoft.com/office/drawing/2014/main" id="{E7F1AF0D-416B-4E63-83F7-2E8FC28312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pic>
          <p:nvPicPr>
            <p:cNvPr id="12" name="Picture 11">
              <a:extLst>
                <a:ext uri="{FF2B5EF4-FFF2-40B4-BE49-F238E27FC236}">
                  <a16:creationId xmlns:a16="http://schemas.microsoft.com/office/drawing/2014/main" id="{14311CD7-FBFE-4120-BA3E-1B117DA0C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509"/>
            <a:stretch/>
          </p:blipFill>
          <p:spPr>
            <a:xfrm rot="335473">
              <a:off x="6167711" y="-23123"/>
              <a:ext cx="3521721" cy="1768790"/>
            </a:xfrm>
            <a:prstGeom prst="rect">
              <a:avLst/>
            </a:prstGeom>
          </p:spPr>
        </p:pic>
        <p:sp>
          <p:nvSpPr>
            <p:cNvPr id="13" name="TextBox 12">
              <a:extLst>
                <a:ext uri="{FF2B5EF4-FFF2-40B4-BE49-F238E27FC236}">
                  <a16:creationId xmlns:a16="http://schemas.microsoft.com/office/drawing/2014/main" id="{319D54BF-3C5E-483C-A7D7-6898EE777159}"/>
                </a:ext>
              </a:extLst>
            </p:cNvPr>
            <p:cNvSpPr txBox="1"/>
            <p:nvPr/>
          </p:nvSpPr>
          <p:spPr>
            <a:xfrm>
              <a:off x="3557438"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TextBox 13">
              <a:extLst>
                <a:ext uri="{FF2B5EF4-FFF2-40B4-BE49-F238E27FC236}">
                  <a16:creationId xmlns:a16="http://schemas.microsoft.com/office/drawing/2014/main" id="{949B3FF3-AB61-4B45-942A-185BF913478A}"/>
                </a:ext>
              </a:extLst>
            </p:cNvPr>
            <p:cNvSpPr txBox="1"/>
            <p:nvPr/>
          </p:nvSpPr>
          <p:spPr>
            <a:xfrm>
              <a:off x="3574030"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 name="TextBox 14">
              <a:extLst>
                <a:ext uri="{FF2B5EF4-FFF2-40B4-BE49-F238E27FC236}">
                  <a16:creationId xmlns:a16="http://schemas.microsoft.com/office/drawing/2014/main" id="{65065966-7DC3-4E8A-8A9C-05E45B5AEC78}"/>
                </a:ext>
              </a:extLst>
            </p:cNvPr>
            <p:cNvSpPr txBox="1"/>
            <p:nvPr/>
          </p:nvSpPr>
          <p:spPr>
            <a:xfrm>
              <a:off x="3540846" y="247451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TextBox 15">
              <a:extLst>
                <a:ext uri="{FF2B5EF4-FFF2-40B4-BE49-F238E27FC236}">
                  <a16:creationId xmlns:a16="http://schemas.microsoft.com/office/drawing/2014/main" id="{A70D5308-02FB-4ED6-B16E-DDBB273B601B}"/>
                </a:ext>
              </a:extLst>
            </p:cNvPr>
            <p:cNvSpPr txBox="1"/>
            <p:nvPr/>
          </p:nvSpPr>
          <p:spPr>
            <a:xfrm>
              <a:off x="3557438" y="338109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7" name="TextBox 16">
              <a:extLst>
                <a:ext uri="{FF2B5EF4-FFF2-40B4-BE49-F238E27FC236}">
                  <a16:creationId xmlns:a16="http://schemas.microsoft.com/office/drawing/2014/main" id="{F7BC937E-30BF-453E-8F0B-3FD30A6F6D11}"/>
                </a:ext>
              </a:extLst>
            </p:cNvPr>
            <p:cNvSpPr txBox="1"/>
            <p:nvPr/>
          </p:nvSpPr>
          <p:spPr>
            <a:xfrm>
              <a:off x="3574031"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8" name="TextBox 17">
              <a:extLst>
                <a:ext uri="{FF2B5EF4-FFF2-40B4-BE49-F238E27FC236}">
                  <a16:creationId xmlns:a16="http://schemas.microsoft.com/office/drawing/2014/main" id="{2BC01E4B-47CE-4E65-8350-E8D23879549C}"/>
                </a:ext>
              </a:extLst>
            </p:cNvPr>
            <p:cNvSpPr txBox="1"/>
            <p:nvPr/>
          </p:nvSpPr>
          <p:spPr>
            <a:xfrm>
              <a:off x="3590623" y="541555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9" name="TextBox 18">
              <a:extLst>
                <a:ext uri="{FF2B5EF4-FFF2-40B4-BE49-F238E27FC236}">
                  <a16:creationId xmlns:a16="http://schemas.microsoft.com/office/drawing/2014/main" id="{BE7EC91B-358D-49E7-AADA-5FC6961E7FEA}"/>
                </a:ext>
              </a:extLst>
            </p:cNvPr>
            <p:cNvSpPr txBox="1"/>
            <p:nvPr/>
          </p:nvSpPr>
          <p:spPr>
            <a:xfrm>
              <a:off x="9776746"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0" name="TextBox 19">
              <a:extLst>
                <a:ext uri="{FF2B5EF4-FFF2-40B4-BE49-F238E27FC236}">
                  <a16:creationId xmlns:a16="http://schemas.microsoft.com/office/drawing/2014/main" id="{0D84EF2B-81F9-4A47-ABD2-A8019ADF63F3}"/>
                </a:ext>
              </a:extLst>
            </p:cNvPr>
            <p:cNvSpPr txBox="1"/>
            <p:nvPr/>
          </p:nvSpPr>
          <p:spPr>
            <a:xfrm>
              <a:off x="9789912"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1" name="TextBox 20">
              <a:extLst>
                <a:ext uri="{FF2B5EF4-FFF2-40B4-BE49-F238E27FC236}">
                  <a16:creationId xmlns:a16="http://schemas.microsoft.com/office/drawing/2014/main" id="{DD90E14E-0AAB-41C1-8F46-2AC64EC7B45C}"/>
                </a:ext>
              </a:extLst>
            </p:cNvPr>
            <p:cNvSpPr txBox="1"/>
            <p:nvPr/>
          </p:nvSpPr>
          <p:spPr>
            <a:xfrm>
              <a:off x="9789911" y="2491814"/>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2" name="TextBox 21">
              <a:extLst>
                <a:ext uri="{FF2B5EF4-FFF2-40B4-BE49-F238E27FC236}">
                  <a16:creationId xmlns:a16="http://schemas.microsoft.com/office/drawing/2014/main" id="{E31078CD-ED3F-42A7-9572-424715AB18D4}"/>
                </a:ext>
              </a:extLst>
            </p:cNvPr>
            <p:cNvSpPr txBox="1"/>
            <p:nvPr/>
          </p:nvSpPr>
          <p:spPr>
            <a:xfrm>
              <a:off x="9803078" y="3398387"/>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3" name="TextBox 22">
              <a:extLst>
                <a:ext uri="{FF2B5EF4-FFF2-40B4-BE49-F238E27FC236}">
                  <a16:creationId xmlns:a16="http://schemas.microsoft.com/office/drawing/2014/main" id="{C144C46F-D246-4D99-B6D8-97974CF88584}"/>
                </a:ext>
              </a:extLst>
            </p:cNvPr>
            <p:cNvSpPr txBox="1"/>
            <p:nvPr/>
          </p:nvSpPr>
          <p:spPr>
            <a:xfrm>
              <a:off x="9803078"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4" name="TextBox 23">
              <a:extLst>
                <a:ext uri="{FF2B5EF4-FFF2-40B4-BE49-F238E27FC236}">
                  <a16:creationId xmlns:a16="http://schemas.microsoft.com/office/drawing/2014/main" id="{21B59F85-6365-4EFA-AF94-8DE26F49694D}"/>
                </a:ext>
              </a:extLst>
            </p:cNvPr>
            <p:cNvSpPr txBox="1"/>
            <p:nvPr/>
          </p:nvSpPr>
          <p:spPr>
            <a:xfrm>
              <a:off x="9821116" y="539724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5" name="TextBox 24">
              <a:extLst>
                <a:ext uri="{FF2B5EF4-FFF2-40B4-BE49-F238E27FC236}">
                  <a16:creationId xmlns:a16="http://schemas.microsoft.com/office/drawing/2014/main" id="{589B1E6B-CD08-4B4F-8C81-83B3C83CE427}"/>
                </a:ext>
              </a:extLst>
            </p:cNvPr>
            <p:cNvSpPr txBox="1"/>
            <p:nvPr/>
          </p:nvSpPr>
          <p:spPr>
            <a:xfrm>
              <a:off x="266687" y="1015513"/>
              <a:ext cx="3114361" cy="8416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a:t>
              </a:r>
              <a:r>
                <a:rPr kumimoji="0" lang="en-GB" sz="2000" b="1" i="0" u="none" strike="noStrike" kern="0" cap="none" spc="0" normalizeH="0" baseline="0" noProof="0" dirty="0" err="1">
                  <a:ln>
                    <a:noFill/>
                  </a:ln>
                  <a:solidFill>
                    <a:srgbClr val="4472C4">
                      <a:lumMod val="50000"/>
                    </a:srgbClr>
                  </a:solidFill>
                  <a:effectLst/>
                  <a:uLnTx/>
                  <a:uFillTx/>
                </a:rPr>
                <a:t>en</a:t>
              </a:r>
              <a:r>
                <a:rPr kumimoji="0" lang="en-GB" sz="2000" b="1" i="0" u="none" strike="noStrike" kern="0" cap="none" spc="0" normalizeH="0" baseline="0" noProof="0" dirty="0">
                  <a:ln>
                    <a:noFill/>
                  </a:ln>
                  <a:solidFill>
                    <a:srgbClr val="4472C4">
                      <a:lumMod val="50000"/>
                    </a:srgbClr>
                  </a:solidFill>
                  <a:effectLst/>
                  <a:uLnTx/>
                  <a:uFillTx/>
                </a:rPr>
                <a:t> la Sagrada Familia.</a:t>
              </a:r>
              <a:endParaRPr kumimoji="0" lang="en-GB" sz="1800" b="1" i="0" u="none" strike="noStrike" kern="0" cap="none" spc="0" normalizeH="0" baseline="0" noProof="0" dirty="0">
                <a:ln>
                  <a:noFill/>
                </a:ln>
                <a:solidFill>
                  <a:srgbClr val="4472C4">
                    <a:lumMod val="50000"/>
                  </a:srgbClr>
                </a:solidFill>
                <a:effectLst/>
                <a:uLnTx/>
                <a:uFillTx/>
              </a:endParaRPr>
            </a:p>
          </p:txBody>
        </p:sp>
        <p:sp>
          <p:nvSpPr>
            <p:cNvPr id="26" name="TextBox 25">
              <a:extLst>
                <a:ext uri="{FF2B5EF4-FFF2-40B4-BE49-F238E27FC236}">
                  <a16:creationId xmlns:a16="http://schemas.microsoft.com/office/drawing/2014/main" id="{B8A3E361-1585-4410-AD3A-212C285711B0}"/>
                </a:ext>
              </a:extLst>
            </p:cNvPr>
            <p:cNvSpPr txBox="1"/>
            <p:nvPr/>
          </p:nvSpPr>
          <p:spPr>
            <a:xfrm>
              <a:off x="273986" y="3200006"/>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Bernabeu</a:t>
              </a:r>
              <a:r>
                <a:rPr kumimoji="0" lang="en-GB" sz="2000" b="1" i="0" u="none" strike="noStrike" kern="0" cap="none" spc="0" normalizeH="0" baseline="0" noProof="0" dirty="0">
                  <a:ln>
                    <a:noFill/>
                  </a:ln>
                  <a:solidFill>
                    <a:srgbClr val="4472C4">
                      <a:lumMod val="50000"/>
                    </a:srgbClr>
                  </a:solidFill>
                  <a:effectLst/>
                  <a:uLnTx/>
                  <a:uFillTx/>
                </a:rPr>
                <a:t>.</a:t>
              </a:r>
            </a:p>
          </p:txBody>
        </p:sp>
        <p:sp>
          <p:nvSpPr>
            <p:cNvPr id="27" name="TextBox 26">
              <a:extLst>
                <a:ext uri="{FF2B5EF4-FFF2-40B4-BE49-F238E27FC236}">
                  <a16:creationId xmlns:a16="http://schemas.microsoft.com/office/drawing/2014/main" id="{250111D0-87D2-43D7-9E23-BC927C8794D3}"/>
                </a:ext>
              </a:extLst>
            </p:cNvPr>
            <p:cNvSpPr txBox="1"/>
            <p:nvPr/>
          </p:nvSpPr>
          <p:spPr>
            <a:xfrm>
              <a:off x="291617" y="5263299"/>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La Alhambra.</a:t>
              </a:r>
            </a:p>
          </p:txBody>
        </p:sp>
        <p:sp>
          <p:nvSpPr>
            <p:cNvPr id="28" name="Rectangle 27">
              <a:extLst>
                <a:ext uri="{FF2B5EF4-FFF2-40B4-BE49-F238E27FC236}">
                  <a16:creationId xmlns:a16="http://schemas.microsoft.com/office/drawing/2014/main" id="{8E06665B-F99D-4F5F-9478-5AFD8215A0F8}"/>
                </a:ext>
              </a:extLst>
            </p:cNvPr>
            <p:cNvSpPr/>
            <p:nvPr/>
          </p:nvSpPr>
          <p:spPr>
            <a:xfrm>
              <a:off x="6546892" y="795897"/>
              <a:ext cx="3331291"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el </a:t>
              </a:r>
              <a:r>
                <a:rPr kumimoji="0" lang="en-GB" sz="2000" b="1" i="0" u="none" strike="noStrike" kern="0" cap="none" spc="0" normalizeH="0" baseline="0" noProof="0" dirty="0" err="1">
                  <a:ln>
                    <a:noFill/>
                  </a:ln>
                  <a:solidFill>
                    <a:srgbClr val="4472C4">
                      <a:lumMod val="50000"/>
                    </a:srgbClr>
                  </a:solidFill>
                  <a:effectLst/>
                  <a:uLnTx/>
                  <a:uFillTx/>
                </a:rPr>
                <a:t>palacio</a:t>
              </a:r>
              <a:endParaRPr kumimoji="0" lang="en-GB" sz="2000" b="1"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Miramar</a:t>
              </a: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9" name="Rectangle 28">
              <a:extLst>
                <a:ext uri="{FF2B5EF4-FFF2-40B4-BE49-F238E27FC236}">
                  <a16:creationId xmlns:a16="http://schemas.microsoft.com/office/drawing/2014/main" id="{3312A96F-FD1F-468E-8491-8F7DC7B9CA5A}"/>
                </a:ext>
              </a:extLst>
            </p:cNvPr>
            <p:cNvSpPr/>
            <p:nvPr/>
          </p:nvSpPr>
          <p:spPr>
            <a:xfrm>
              <a:off x="6574917" y="3000742"/>
              <a:ext cx="276225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museo</a:t>
              </a:r>
              <a:r>
                <a:rPr kumimoji="0" lang="en-GB" sz="2000" b="1" i="0" u="none" strike="noStrike" kern="0" cap="none" spc="0" normalizeH="0" baseline="0" noProof="0" dirty="0">
                  <a:ln>
                    <a:noFill/>
                  </a:ln>
                  <a:solidFill>
                    <a:srgbClr val="4472C4">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Guggenheim.</a:t>
              </a:r>
            </a:p>
          </p:txBody>
        </p:sp>
        <p:sp>
          <p:nvSpPr>
            <p:cNvPr id="30" name="Rectangle 29">
              <a:extLst>
                <a:ext uri="{FF2B5EF4-FFF2-40B4-BE49-F238E27FC236}">
                  <a16:creationId xmlns:a16="http://schemas.microsoft.com/office/drawing/2014/main" id="{2B4CF809-4DBD-4BE9-92CA-9AF6792CAFA4}"/>
                </a:ext>
              </a:extLst>
            </p:cNvPr>
            <p:cNvSpPr/>
            <p:nvPr/>
          </p:nvSpPr>
          <p:spPr>
            <a:xfrm>
              <a:off x="6574917" y="5201635"/>
              <a:ext cx="2762250" cy="8416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a:t>
              </a:r>
              <a:r>
                <a:rPr kumimoji="0" lang="en-GB" sz="2000" b="1" i="0" u="none" strike="noStrike" kern="0" cap="none" spc="0" normalizeH="0" baseline="0" noProof="0" dirty="0" err="1">
                  <a:ln>
                    <a:noFill/>
                  </a:ln>
                  <a:solidFill>
                    <a:srgbClr val="4472C4">
                      <a:lumMod val="50000"/>
                    </a:srgbClr>
                  </a:solidFill>
                  <a:effectLst/>
                  <a:uLnTx/>
                  <a:uFillTx/>
                </a:rPr>
                <a:t>en</a:t>
              </a:r>
              <a:r>
                <a:rPr kumimoji="0" lang="en-GB" sz="2000" b="1" i="0" u="none" strike="noStrike" kern="0" cap="none" spc="0" normalizeH="0" baseline="0" noProof="0" dirty="0">
                  <a:ln>
                    <a:noFill/>
                  </a:ln>
                  <a:solidFill>
                    <a:srgbClr val="4472C4">
                      <a:lumMod val="50000"/>
                    </a:srgbClr>
                  </a:solidFill>
                  <a:effectLst/>
                  <a:uLnTx/>
                  <a:uFillTx/>
                </a:rPr>
                <a:t> la </a:t>
              </a:r>
              <a:r>
                <a:rPr kumimoji="0" lang="en-GB" sz="2000" b="1" i="0" u="none" strike="noStrike" kern="0" cap="none" spc="0" normalizeH="0" baseline="0" noProof="0" dirty="0" err="1">
                  <a:ln>
                    <a:noFill/>
                  </a:ln>
                  <a:solidFill>
                    <a:srgbClr val="4472C4">
                      <a:lumMod val="50000"/>
                    </a:srgbClr>
                  </a:solidFill>
                  <a:effectLst/>
                  <a:uLnTx/>
                  <a:uFillTx/>
                </a:rPr>
                <a:t>Mezquita-Catedral</a:t>
              </a:r>
              <a:endParaRPr kumimoji="0" lang="en-GB" sz="2000" b="1" i="0" u="none" strike="noStrike" kern="0" cap="none" spc="0" normalizeH="0" baseline="0" noProof="0" dirty="0">
                <a:ln>
                  <a:noFill/>
                </a:ln>
                <a:solidFill>
                  <a:srgbClr val="4472C4">
                    <a:lumMod val="50000"/>
                  </a:srgbClr>
                </a:solidFill>
                <a:effectLst/>
                <a:uLnTx/>
                <a:uFillTx/>
              </a:endParaRPr>
            </a:p>
          </p:txBody>
        </p:sp>
        <p:sp>
          <p:nvSpPr>
            <p:cNvPr id="31" name="Rectangle 30">
              <a:extLst>
                <a:ext uri="{FF2B5EF4-FFF2-40B4-BE49-F238E27FC236}">
                  <a16:creationId xmlns:a16="http://schemas.microsoft.com/office/drawing/2014/main" id="{2EB36E67-9454-48B7-A963-11C9B639B439}"/>
                </a:ext>
              </a:extLst>
            </p:cNvPr>
            <p:cNvSpPr/>
            <p:nvPr/>
          </p:nvSpPr>
          <p:spPr>
            <a:xfrm>
              <a:off x="291617" y="2490551"/>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2)</a:t>
              </a:r>
            </a:p>
          </p:txBody>
        </p:sp>
        <p:sp>
          <p:nvSpPr>
            <p:cNvPr id="32" name="Rectangle 31">
              <a:extLst>
                <a:ext uri="{FF2B5EF4-FFF2-40B4-BE49-F238E27FC236}">
                  <a16:creationId xmlns:a16="http://schemas.microsoft.com/office/drawing/2014/main" id="{84D6C245-66D4-4BB7-AD7D-48B0CBE46F05}"/>
                </a:ext>
              </a:extLst>
            </p:cNvPr>
            <p:cNvSpPr/>
            <p:nvPr/>
          </p:nvSpPr>
          <p:spPr>
            <a:xfrm>
              <a:off x="327322" y="4540997"/>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3)</a:t>
              </a:r>
            </a:p>
          </p:txBody>
        </p:sp>
        <p:sp>
          <p:nvSpPr>
            <p:cNvPr id="33" name="Rectangle 32">
              <a:extLst>
                <a:ext uri="{FF2B5EF4-FFF2-40B4-BE49-F238E27FC236}">
                  <a16:creationId xmlns:a16="http://schemas.microsoft.com/office/drawing/2014/main" id="{CB5E048E-00EF-4D00-95AD-DAFF5793B771}"/>
                </a:ext>
              </a:extLst>
            </p:cNvPr>
            <p:cNvSpPr/>
            <p:nvPr/>
          </p:nvSpPr>
          <p:spPr>
            <a:xfrm>
              <a:off x="6485380" y="18043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4)</a:t>
              </a:r>
            </a:p>
          </p:txBody>
        </p:sp>
        <p:sp>
          <p:nvSpPr>
            <p:cNvPr id="34" name="Rectangle 33">
              <a:extLst>
                <a:ext uri="{FF2B5EF4-FFF2-40B4-BE49-F238E27FC236}">
                  <a16:creationId xmlns:a16="http://schemas.microsoft.com/office/drawing/2014/main" id="{2F224657-1C7E-40B6-80D8-2868BE7A05D3}"/>
                </a:ext>
              </a:extLst>
            </p:cNvPr>
            <p:cNvSpPr/>
            <p:nvPr/>
          </p:nvSpPr>
          <p:spPr>
            <a:xfrm>
              <a:off x="6504327" y="244406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5)</a:t>
              </a:r>
            </a:p>
          </p:txBody>
        </p:sp>
        <p:sp>
          <p:nvSpPr>
            <p:cNvPr id="35" name="Rectangle 34">
              <a:extLst>
                <a:ext uri="{FF2B5EF4-FFF2-40B4-BE49-F238E27FC236}">
                  <a16:creationId xmlns:a16="http://schemas.microsoft.com/office/drawing/2014/main" id="{0F0B9FB8-8222-46AE-95F6-690AB2071392}"/>
                </a:ext>
              </a:extLst>
            </p:cNvPr>
            <p:cNvSpPr/>
            <p:nvPr/>
          </p:nvSpPr>
          <p:spPr>
            <a:xfrm>
              <a:off x="6501222" y="452914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6)</a:t>
              </a:r>
            </a:p>
          </p:txBody>
        </p:sp>
        <p:sp>
          <p:nvSpPr>
            <p:cNvPr id="36" name="Rectangle 35">
              <a:extLst>
                <a:ext uri="{FF2B5EF4-FFF2-40B4-BE49-F238E27FC236}">
                  <a16:creationId xmlns:a16="http://schemas.microsoft.com/office/drawing/2014/main" id="{5FFB0043-5105-4FF4-A1B7-768C1A644A59}"/>
                </a:ext>
              </a:extLst>
            </p:cNvPr>
            <p:cNvSpPr/>
            <p:nvPr/>
          </p:nvSpPr>
          <p:spPr>
            <a:xfrm>
              <a:off x="327322" y="35210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1)</a:t>
              </a:r>
            </a:p>
          </p:txBody>
        </p:sp>
        <p:sp>
          <p:nvSpPr>
            <p:cNvPr id="37" name="TextBox 36">
              <a:extLst>
                <a:ext uri="{FF2B5EF4-FFF2-40B4-BE49-F238E27FC236}">
                  <a16:creationId xmlns:a16="http://schemas.microsoft.com/office/drawing/2014/main" id="{6782F2CF-C28E-4F5F-BD7C-D161BB922377}"/>
                </a:ext>
              </a:extLst>
            </p:cNvPr>
            <p:cNvSpPr txBox="1"/>
            <p:nvPr/>
          </p:nvSpPr>
          <p:spPr>
            <a:xfrm>
              <a:off x="4394243" y="576355"/>
              <a:ext cx="1402763"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38" name="TextBox 37">
              <a:extLst>
                <a:ext uri="{FF2B5EF4-FFF2-40B4-BE49-F238E27FC236}">
                  <a16:creationId xmlns:a16="http://schemas.microsoft.com/office/drawing/2014/main" id="{264BE63A-4E42-4078-BC3E-B4BBF5876B57}"/>
                </a:ext>
              </a:extLst>
            </p:cNvPr>
            <p:cNvSpPr txBox="1"/>
            <p:nvPr/>
          </p:nvSpPr>
          <p:spPr>
            <a:xfrm>
              <a:off x="4392599" y="1451356"/>
              <a:ext cx="1404409"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39" name="TextBox 38">
              <a:extLst>
                <a:ext uri="{FF2B5EF4-FFF2-40B4-BE49-F238E27FC236}">
                  <a16:creationId xmlns:a16="http://schemas.microsoft.com/office/drawing/2014/main" id="{76195EDA-0517-4B7C-9D80-188198368B36}"/>
                </a:ext>
              </a:extLst>
            </p:cNvPr>
            <p:cNvSpPr txBox="1"/>
            <p:nvPr/>
          </p:nvSpPr>
          <p:spPr>
            <a:xfrm>
              <a:off x="4376311" y="2598396"/>
              <a:ext cx="1415310"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0" name="TextBox 39">
              <a:extLst>
                <a:ext uri="{FF2B5EF4-FFF2-40B4-BE49-F238E27FC236}">
                  <a16:creationId xmlns:a16="http://schemas.microsoft.com/office/drawing/2014/main" id="{688C5541-E94B-452F-A314-C76A8698CE84}"/>
                </a:ext>
              </a:extLst>
            </p:cNvPr>
            <p:cNvSpPr txBox="1"/>
            <p:nvPr/>
          </p:nvSpPr>
          <p:spPr>
            <a:xfrm>
              <a:off x="4408710" y="3504538"/>
              <a:ext cx="1382911"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41" name="TextBox 40">
              <a:extLst>
                <a:ext uri="{FF2B5EF4-FFF2-40B4-BE49-F238E27FC236}">
                  <a16:creationId xmlns:a16="http://schemas.microsoft.com/office/drawing/2014/main" id="{7FC6F70A-B133-42E7-9D56-B3BBC450D80C}"/>
                </a:ext>
              </a:extLst>
            </p:cNvPr>
            <p:cNvSpPr txBox="1"/>
            <p:nvPr/>
          </p:nvSpPr>
          <p:spPr>
            <a:xfrm>
              <a:off x="4397830" y="4628258"/>
              <a:ext cx="1393791"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2" name="TextBox 41">
              <a:extLst>
                <a:ext uri="{FF2B5EF4-FFF2-40B4-BE49-F238E27FC236}">
                  <a16:creationId xmlns:a16="http://schemas.microsoft.com/office/drawing/2014/main" id="{4590E521-3315-48F4-808D-DE2AB77F961F}"/>
                </a:ext>
              </a:extLst>
            </p:cNvPr>
            <p:cNvSpPr txBox="1"/>
            <p:nvPr/>
          </p:nvSpPr>
          <p:spPr>
            <a:xfrm>
              <a:off x="4398444" y="5521146"/>
              <a:ext cx="1409781" cy="548892"/>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pic>
          <p:nvPicPr>
            <p:cNvPr id="49" name="Picture 48">
              <a:extLst>
                <a:ext uri="{FF2B5EF4-FFF2-40B4-BE49-F238E27FC236}">
                  <a16:creationId xmlns:a16="http://schemas.microsoft.com/office/drawing/2014/main" id="{55E480E8-9129-433D-8D99-A61415987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pic>
          <p:nvPicPr>
            <p:cNvPr id="50" name="Picture 49">
              <a:extLst>
                <a:ext uri="{FF2B5EF4-FFF2-40B4-BE49-F238E27FC236}">
                  <a16:creationId xmlns:a16="http://schemas.microsoft.com/office/drawing/2014/main" id="{9AB7426C-55F7-480B-ACF6-FA8EB61FA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pic>
          <p:nvPicPr>
            <p:cNvPr id="51" name="Picture 50">
              <a:extLst>
                <a:ext uri="{FF2B5EF4-FFF2-40B4-BE49-F238E27FC236}">
                  <a16:creationId xmlns:a16="http://schemas.microsoft.com/office/drawing/2014/main" id="{37943C97-4207-449E-99A8-3D8F9AEF9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3303" y="5492748"/>
              <a:ext cx="498794" cy="519576"/>
            </a:xfrm>
            <a:prstGeom prst="rect">
              <a:avLst/>
            </a:prstGeom>
          </p:spPr>
        </p:pic>
        <p:pic>
          <p:nvPicPr>
            <p:cNvPr id="52" name="Picture 51">
              <a:extLst>
                <a:ext uri="{FF2B5EF4-FFF2-40B4-BE49-F238E27FC236}">
                  <a16:creationId xmlns:a16="http://schemas.microsoft.com/office/drawing/2014/main" id="{0D4AD013-8F67-46B6-AE57-4520B9A9B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pic>
          <p:nvPicPr>
            <p:cNvPr id="53" name="Picture 52">
              <a:extLst>
                <a:ext uri="{FF2B5EF4-FFF2-40B4-BE49-F238E27FC236}">
                  <a16:creationId xmlns:a16="http://schemas.microsoft.com/office/drawing/2014/main" id="{128EFCAE-B1C4-46B6-BFB9-C871071BD2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pic>
          <p:nvPicPr>
            <p:cNvPr id="54" name="Picture 53">
              <a:extLst>
                <a:ext uri="{FF2B5EF4-FFF2-40B4-BE49-F238E27FC236}">
                  <a16:creationId xmlns:a16="http://schemas.microsoft.com/office/drawing/2014/main" id="{A588E554-C018-4168-B8D1-F61F875AA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grpSp>
      <p:sp>
        <p:nvSpPr>
          <p:cNvPr id="56" name="TextBox 55">
            <a:extLst>
              <a:ext uri="{FF2B5EF4-FFF2-40B4-BE49-F238E27FC236}">
                <a16:creationId xmlns:a16="http://schemas.microsoft.com/office/drawing/2014/main" id="{6782F2CF-C28E-4F5F-BD7C-D161BB922377}"/>
              </a:ext>
            </a:extLst>
          </p:cNvPr>
          <p:cNvSpPr txBox="1"/>
          <p:nvPr/>
        </p:nvSpPr>
        <p:spPr>
          <a:xfrm>
            <a:off x="10178566" y="1460160"/>
            <a:ext cx="1294022"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7" name="TextBox 56">
            <a:extLst>
              <a:ext uri="{FF2B5EF4-FFF2-40B4-BE49-F238E27FC236}">
                <a16:creationId xmlns:a16="http://schemas.microsoft.com/office/drawing/2014/main" id="{264BE63A-4E42-4078-BC3E-B4BBF5876B57}"/>
              </a:ext>
            </a:extLst>
          </p:cNvPr>
          <p:cNvSpPr txBox="1"/>
          <p:nvPr/>
        </p:nvSpPr>
        <p:spPr>
          <a:xfrm>
            <a:off x="10177049" y="2196111"/>
            <a:ext cx="1295540"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58" name="TextBox 57">
            <a:extLst>
              <a:ext uri="{FF2B5EF4-FFF2-40B4-BE49-F238E27FC236}">
                <a16:creationId xmlns:a16="http://schemas.microsoft.com/office/drawing/2014/main" id="{76195EDA-0517-4B7C-9D80-188198368B36}"/>
              </a:ext>
            </a:extLst>
          </p:cNvPr>
          <p:cNvSpPr txBox="1"/>
          <p:nvPr/>
        </p:nvSpPr>
        <p:spPr>
          <a:xfrm>
            <a:off x="10162024" y="3160870"/>
            <a:ext cx="1305596"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9" name="TextBox 58">
            <a:extLst>
              <a:ext uri="{FF2B5EF4-FFF2-40B4-BE49-F238E27FC236}">
                <a16:creationId xmlns:a16="http://schemas.microsoft.com/office/drawing/2014/main" id="{688C5541-E94B-452F-A314-C76A8698CE84}"/>
              </a:ext>
            </a:extLst>
          </p:cNvPr>
          <p:cNvSpPr txBox="1"/>
          <p:nvPr/>
        </p:nvSpPr>
        <p:spPr>
          <a:xfrm>
            <a:off x="10191911" y="3923013"/>
            <a:ext cx="1275709"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
        <p:nvSpPr>
          <p:cNvPr id="60" name="TextBox 59">
            <a:extLst>
              <a:ext uri="{FF2B5EF4-FFF2-40B4-BE49-F238E27FC236}">
                <a16:creationId xmlns:a16="http://schemas.microsoft.com/office/drawing/2014/main" id="{7FC6F70A-B133-42E7-9D56-B3BBC450D80C}"/>
              </a:ext>
            </a:extLst>
          </p:cNvPr>
          <p:cNvSpPr txBox="1"/>
          <p:nvPr/>
        </p:nvSpPr>
        <p:spPr>
          <a:xfrm>
            <a:off x="10181875" y="4868157"/>
            <a:ext cx="1285745"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61" name="TextBox 60">
            <a:extLst>
              <a:ext uri="{FF2B5EF4-FFF2-40B4-BE49-F238E27FC236}">
                <a16:creationId xmlns:a16="http://schemas.microsoft.com/office/drawing/2014/main" id="{4590E521-3315-48F4-808D-DE2AB77F961F}"/>
              </a:ext>
            </a:extLst>
          </p:cNvPr>
          <p:cNvSpPr txBox="1"/>
          <p:nvPr/>
        </p:nvSpPr>
        <p:spPr>
          <a:xfrm>
            <a:off x="10182441" y="5619152"/>
            <a:ext cx="1300496" cy="461665"/>
          </a:xfrm>
          <a:prstGeom prst="rect">
            <a:avLst/>
          </a:prstGeom>
          <a:solidFill>
            <a:srgbClr val="FFF6D4"/>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s/he is</a:t>
            </a:r>
          </a:p>
        </p:txBody>
      </p:sp>
    </p:spTree>
    <p:extLst>
      <p:ext uri="{BB962C8B-B14F-4D97-AF65-F5344CB8AC3E}">
        <p14:creationId xmlns:p14="http://schemas.microsoft.com/office/powerpoint/2010/main" val="707133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text, screenshot, font, map&#10;&#10;Description automatically generated">
            <a:extLst>
              <a:ext uri="{FF2B5EF4-FFF2-40B4-BE49-F238E27FC236}">
                <a16:creationId xmlns:a16="http://schemas.microsoft.com/office/drawing/2014/main" id="{58AE6835-1137-4D22-9B15-D5998EA67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3" y="900631"/>
            <a:ext cx="6354663" cy="4794711"/>
          </a:xfrm>
          <a:prstGeom prst="rect">
            <a:avLst/>
          </a:prstGeom>
        </p:spPr>
      </p:pic>
      <p:sp>
        <p:nvSpPr>
          <p:cNvPr id="2" name="Title 1"/>
          <p:cNvSpPr>
            <a:spLocks noGrp="1"/>
          </p:cNvSpPr>
          <p:nvPr>
            <p:ph type="title"/>
          </p:nvPr>
        </p:nvSpPr>
        <p:spPr>
          <a:xfrm>
            <a:off x="0" y="213557"/>
            <a:ext cx="3659742" cy="647577"/>
          </a:xfrm>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5" name="Table 64">
            <a:extLst>
              <a:ext uri="{FF2B5EF4-FFF2-40B4-BE49-F238E27FC236}">
                <a16:creationId xmlns:a16="http://schemas.microsoft.com/office/drawing/2014/main" id="{33EB89E6-3A68-4A80-A1DA-4C50378142BF}"/>
              </a:ext>
            </a:extLst>
          </p:cNvPr>
          <p:cNvGraphicFramePr>
            <a:graphicFrameLocks noGrp="1"/>
          </p:cNvGraphicFramePr>
          <p:nvPr>
            <p:extLst>
              <p:ext uri="{D42A27DB-BD31-4B8C-83A1-F6EECF244321}">
                <p14:modId xmlns:p14="http://schemas.microsoft.com/office/powerpoint/2010/main" val="1462824047"/>
              </p:ext>
            </p:extLst>
          </p:nvPr>
        </p:nvGraphicFramePr>
        <p:xfrm>
          <a:off x="7243273" y="1686444"/>
          <a:ext cx="4752554" cy="4522199"/>
        </p:xfrm>
        <a:graphic>
          <a:graphicData uri="http://schemas.openxmlformats.org/drawingml/2006/table">
            <a:tbl>
              <a:tblPr firstRow="1" bandRow="1"/>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61020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I am</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he is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City</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651999">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bl>
          </a:graphicData>
        </a:graphic>
      </p:graphicFrame>
      <p:pic>
        <p:nvPicPr>
          <p:cNvPr id="66" name="Picture 65">
            <a:extLst>
              <a:ext uri="{FF2B5EF4-FFF2-40B4-BE49-F238E27FC236}">
                <a16:creationId xmlns:a16="http://schemas.microsoft.com/office/drawing/2014/main" id="{15B6E42C-7676-4B76-8D9E-69597F46C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712" y="2384574"/>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1594" y="3042342"/>
            <a:ext cx="412997" cy="430204"/>
          </a:xfrm>
          <a:prstGeom prst="rect">
            <a:avLst/>
          </a:prstGeom>
        </p:spPr>
      </p:pic>
      <p:pic>
        <p:nvPicPr>
          <p:cNvPr id="69" name="Picture 68">
            <a:extLst>
              <a:ext uri="{FF2B5EF4-FFF2-40B4-BE49-F238E27FC236}">
                <a16:creationId xmlns:a16="http://schemas.microsoft.com/office/drawing/2014/main" id="{DE2E3A6D-2061-4A05-B9A4-A1840B8591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1010" y="3698360"/>
            <a:ext cx="412997" cy="430204"/>
          </a:xfrm>
          <a:prstGeom prst="rect">
            <a:avLst/>
          </a:prstGeom>
        </p:spPr>
      </p:pic>
      <p:pic>
        <p:nvPicPr>
          <p:cNvPr id="70" name="Picture 69">
            <a:extLst>
              <a:ext uri="{FF2B5EF4-FFF2-40B4-BE49-F238E27FC236}">
                <a16:creationId xmlns:a16="http://schemas.microsoft.com/office/drawing/2014/main" id="{825BA940-57B8-4671-BD7E-8B252F43E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2711" y="4256745"/>
            <a:ext cx="412997" cy="430204"/>
          </a:xfrm>
          <a:prstGeom prst="rect">
            <a:avLst/>
          </a:prstGeom>
        </p:spPr>
      </p:pic>
      <p:pic>
        <p:nvPicPr>
          <p:cNvPr id="71" name="Picture 70">
            <a:extLst>
              <a:ext uri="{FF2B5EF4-FFF2-40B4-BE49-F238E27FC236}">
                <a16:creationId xmlns:a16="http://schemas.microsoft.com/office/drawing/2014/main" id="{A18BF72E-0EDA-4E31-9851-F43D38A81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809" y="5001219"/>
            <a:ext cx="412997" cy="430204"/>
          </a:xfrm>
          <a:prstGeom prst="rect">
            <a:avLst/>
          </a:prstGeom>
        </p:spPr>
      </p:pic>
      <p:pic>
        <p:nvPicPr>
          <p:cNvPr id="72" name="Picture 71">
            <a:extLst>
              <a:ext uri="{FF2B5EF4-FFF2-40B4-BE49-F238E27FC236}">
                <a16:creationId xmlns:a16="http://schemas.microsoft.com/office/drawing/2014/main" id="{D58C4EB4-5504-4006-8607-963EDF4B1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843" y="5622012"/>
            <a:ext cx="412997" cy="430204"/>
          </a:xfrm>
          <a:prstGeom prst="rect">
            <a:avLst/>
          </a:prstGeom>
        </p:spPr>
      </p:pic>
      <p:sp>
        <p:nvSpPr>
          <p:cNvPr id="74" name="TextBox 73">
            <a:extLst>
              <a:ext uri="{FF2B5EF4-FFF2-40B4-BE49-F238E27FC236}">
                <a16:creationId xmlns:a16="http://schemas.microsoft.com/office/drawing/2014/main" id="{453192F1-2D79-4882-B9A6-E2573CA43503}"/>
              </a:ext>
            </a:extLst>
          </p:cNvPr>
          <p:cNvSpPr txBox="1"/>
          <p:nvPr/>
        </p:nvSpPr>
        <p:spPr>
          <a:xfrm>
            <a:off x="9831973" y="2397896"/>
            <a:ext cx="20961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75" name="TextBox 74">
            <a:extLst>
              <a:ext uri="{FF2B5EF4-FFF2-40B4-BE49-F238E27FC236}">
                <a16:creationId xmlns:a16="http://schemas.microsoft.com/office/drawing/2014/main" id="{B1A000C2-312B-4B77-B68A-B302061E8D2B}"/>
              </a:ext>
            </a:extLst>
          </p:cNvPr>
          <p:cNvSpPr txBox="1"/>
          <p:nvPr/>
        </p:nvSpPr>
        <p:spPr>
          <a:xfrm>
            <a:off x="9941518" y="3682302"/>
            <a:ext cx="1736964"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77" name="TextBox 76">
            <a:extLst>
              <a:ext uri="{FF2B5EF4-FFF2-40B4-BE49-F238E27FC236}">
                <a16:creationId xmlns:a16="http://schemas.microsoft.com/office/drawing/2014/main" id="{DFF4C7F4-57AD-476E-A13C-64BDBFE8F571}"/>
              </a:ext>
            </a:extLst>
          </p:cNvPr>
          <p:cNvSpPr txBox="1"/>
          <p:nvPr/>
        </p:nvSpPr>
        <p:spPr>
          <a:xfrm>
            <a:off x="9515443" y="4309509"/>
            <a:ext cx="2745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San Sebastián</a:t>
            </a:r>
          </a:p>
        </p:txBody>
      </p:sp>
      <p:sp>
        <p:nvSpPr>
          <p:cNvPr id="78" name="TextBox 77">
            <a:extLst>
              <a:ext uri="{FF2B5EF4-FFF2-40B4-BE49-F238E27FC236}">
                <a16:creationId xmlns:a16="http://schemas.microsoft.com/office/drawing/2014/main" id="{047CF1CA-B948-4513-AA8E-84A831009898}"/>
              </a:ext>
            </a:extLst>
          </p:cNvPr>
          <p:cNvSpPr txBox="1"/>
          <p:nvPr/>
        </p:nvSpPr>
        <p:spPr>
          <a:xfrm>
            <a:off x="9941518" y="3060455"/>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Bilbao</a:t>
            </a:r>
          </a:p>
        </p:txBody>
      </p:sp>
      <p:sp>
        <p:nvSpPr>
          <p:cNvPr id="79" name="TextBox 78">
            <a:extLst>
              <a:ext uri="{FF2B5EF4-FFF2-40B4-BE49-F238E27FC236}">
                <a16:creationId xmlns:a16="http://schemas.microsoft.com/office/drawing/2014/main" id="{F6FBE192-D646-4F83-839A-06004EE6310D}"/>
              </a:ext>
            </a:extLst>
          </p:cNvPr>
          <p:cNvSpPr txBox="1"/>
          <p:nvPr/>
        </p:nvSpPr>
        <p:spPr>
          <a:xfrm>
            <a:off x="9780101" y="5012181"/>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Córdoba</a:t>
            </a:r>
          </a:p>
        </p:txBody>
      </p:sp>
      <p:sp>
        <p:nvSpPr>
          <p:cNvPr id="81" name="TextBox 80">
            <a:extLst>
              <a:ext uri="{FF2B5EF4-FFF2-40B4-BE49-F238E27FC236}">
                <a16:creationId xmlns:a16="http://schemas.microsoft.com/office/drawing/2014/main" id="{B2E6A721-46F3-4C52-8D28-EB65969A8048}"/>
              </a:ext>
            </a:extLst>
          </p:cNvPr>
          <p:cNvSpPr txBox="1"/>
          <p:nvPr/>
        </p:nvSpPr>
        <p:spPr>
          <a:xfrm>
            <a:off x="9780101" y="5646389"/>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82" name="TextBox 81">
            <a:extLst>
              <a:ext uri="{FF2B5EF4-FFF2-40B4-BE49-F238E27FC236}">
                <a16:creationId xmlns:a16="http://schemas.microsoft.com/office/drawing/2014/main" id="{4E937226-C2AE-4B24-9200-205A745FD457}"/>
              </a:ext>
            </a:extLst>
          </p:cNvPr>
          <p:cNvSpPr txBox="1"/>
          <p:nvPr/>
        </p:nvSpPr>
        <p:spPr>
          <a:xfrm>
            <a:off x="6267168" y="969220"/>
            <a:ext cx="700802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rPr>
              <a:t>Listen. Write ‘I am’ or ‘he is’ </a:t>
            </a:r>
          </a:p>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a:solidFill>
                  <a:srgbClr val="115076"/>
                </a:solidFill>
              </a:rPr>
              <a:t>Listen again </a:t>
            </a:r>
            <a:r>
              <a:rPr kumimoji="0" lang="en-GB" sz="2000" b="1" i="0" u="none" strike="noStrike" kern="0" cap="none" spc="0" normalizeH="0" baseline="0" noProof="0" dirty="0">
                <a:ln>
                  <a:noFill/>
                </a:ln>
                <a:solidFill>
                  <a:srgbClr val="115076"/>
                </a:solidFill>
                <a:effectLst/>
                <a:uLnTx/>
                <a:uFillTx/>
              </a:rPr>
              <a:t>and write the city name.</a:t>
            </a:r>
          </a:p>
        </p:txBody>
      </p:sp>
      <p:sp>
        <p:nvSpPr>
          <p:cNvPr id="86" name="Action Button: Custom 56">
            <a:hlinkClick r:id="" action="ppaction://noaction" highlightClick="1">
              <a:snd r:embed="rId5" name="audio29.wav"/>
            </a:hlinkClick>
            <a:extLst>
              <a:ext uri="{FF2B5EF4-FFF2-40B4-BE49-F238E27FC236}">
                <a16:creationId xmlns:a16="http://schemas.microsoft.com/office/drawing/2014/main" id="{C92CF507-BD8C-4E76-8EAB-602D07A9FC55}"/>
              </a:ext>
            </a:extLst>
          </p:cNvPr>
          <p:cNvSpPr/>
          <p:nvPr/>
        </p:nvSpPr>
        <p:spPr>
          <a:xfrm>
            <a:off x="6445211" y="2379929"/>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87" name="Action Button: Custom 57">
            <a:hlinkClick r:id="" action="ppaction://noaction" highlightClick="1">
              <a:snd r:embed="rId6" name="Gugenheim.wav"/>
            </a:hlinkClick>
            <a:extLst>
              <a:ext uri="{FF2B5EF4-FFF2-40B4-BE49-F238E27FC236}">
                <a16:creationId xmlns:a16="http://schemas.microsoft.com/office/drawing/2014/main" id="{996C1B7A-0696-46F1-8E09-CC37D056693A}"/>
              </a:ext>
            </a:extLst>
          </p:cNvPr>
          <p:cNvSpPr/>
          <p:nvPr/>
        </p:nvSpPr>
        <p:spPr>
          <a:xfrm>
            <a:off x="6447346" y="3054671"/>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88" name="Action Button: Custom 58">
            <a:hlinkClick r:id="" action="ppaction://noaction" highlightClick="1">
              <a:snd r:embed="rId7" name="Bernabeu.wav"/>
            </a:hlinkClick>
            <a:extLst>
              <a:ext uri="{FF2B5EF4-FFF2-40B4-BE49-F238E27FC236}">
                <a16:creationId xmlns:a16="http://schemas.microsoft.com/office/drawing/2014/main" id="{037E90AC-9E89-4B79-9C65-9E5B33E2BF96}"/>
              </a:ext>
            </a:extLst>
          </p:cNvPr>
          <p:cNvSpPr/>
          <p:nvPr/>
        </p:nvSpPr>
        <p:spPr>
          <a:xfrm>
            <a:off x="6478917" y="3724706"/>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9" name="Action Button: Custom 59">
            <a:hlinkClick r:id="" action="ppaction://noaction" highlightClick="1">
              <a:snd r:embed="rId8" name="Palacio_Miramar.wav"/>
            </a:hlinkClick>
            <a:extLst>
              <a:ext uri="{FF2B5EF4-FFF2-40B4-BE49-F238E27FC236}">
                <a16:creationId xmlns:a16="http://schemas.microsoft.com/office/drawing/2014/main" id="{76F8B43B-914E-4043-A3AD-6BB93DE18B7A}"/>
              </a:ext>
            </a:extLst>
          </p:cNvPr>
          <p:cNvSpPr/>
          <p:nvPr/>
        </p:nvSpPr>
        <p:spPr>
          <a:xfrm>
            <a:off x="6478917" y="4394741"/>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90" name="Action Button: Custom 60">
            <a:hlinkClick r:id="" action="ppaction://noaction" highlightClick="1">
              <a:snd r:embed="rId9" name="Mezquita-Catedral.wav"/>
            </a:hlinkClick>
            <a:extLst>
              <a:ext uri="{FF2B5EF4-FFF2-40B4-BE49-F238E27FC236}">
                <a16:creationId xmlns:a16="http://schemas.microsoft.com/office/drawing/2014/main" id="{89DCB9B5-4F14-499F-ADB4-B4E34278A495}"/>
              </a:ext>
            </a:extLst>
          </p:cNvPr>
          <p:cNvSpPr/>
          <p:nvPr/>
        </p:nvSpPr>
        <p:spPr>
          <a:xfrm>
            <a:off x="6479938" y="5003977"/>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91" name="Action Button: Custom 61">
            <a:hlinkClick r:id="" action="ppaction://noaction" highlightClick="1">
              <a:snd r:embed="rId10" name="Sagrada Familia.wav"/>
            </a:hlinkClick>
            <a:extLst>
              <a:ext uri="{FF2B5EF4-FFF2-40B4-BE49-F238E27FC236}">
                <a16:creationId xmlns:a16="http://schemas.microsoft.com/office/drawing/2014/main" id="{4D24AC52-E49B-46FE-8784-F27178FA5D0B}"/>
              </a:ext>
            </a:extLst>
          </p:cNvPr>
          <p:cNvSpPr/>
          <p:nvPr/>
        </p:nvSpPr>
        <p:spPr>
          <a:xfrm>
            <a:off x="6485029" y="5629981"/>
            <a:ext cx="704200" cy="490892"/>
          </a:xfrm>
          <a:prstGeom prst="actionButtonBlank">
            <a:avLst/>
          </a:prstGeom>
          <a:solidFill>
            <a:srgbClr val="0055A5"/>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pic>
        <p:nvPicPr>
          <p:cNvPr id="7" name="Picture 6" descr="Cartoon of a child&#10;&#10;Description automatically generated with low confidence">
            <a:extLst>
              <a:ext uri="{FF2B5EF4-FFF2-40B4-BE49-F238E27FC236}">
                <a16:creationId xmlns:a16="http://schemas.microsoft.com/office/drawing/2014/main" id="{48D2DA6F-FC74-4A3B-A694-964A3B7C55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33897"/>
          <a:stretch/>
        </p:blipFill>
        <p:spPr>
          <a:xfrm>
            <a:off x="5183361" y="3206987"/>
            <a:ext cx="524801" cy="655903"/>
          </a:xfrm>
          <a:prstGeom prst="ellipse">
            <a:avLst/>
          </a:prstGeom>
        </p:spPr>
      </p:pic>
      <p:pic>
        <p:nvPicPr>
          <p:cNvPr id="9" name="Picture 8" descr="A cartoon of a child talking on a cell phone&#10;&#10;Description automatically generated with medium confidence">
            <a:extLst>
              <a:ext uri="{FF2B5EF4-FFF2-40B4-BE49-F238E27FC236}">
                <a16:creationId xmlns:a16="http://schemas.microsoft.com/office/drawing/2014/main" id="{F6B44F03-FA44-4923-A1E4-5B404CEA914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9742" y="4038211"/>
            <a:ext cx="1753125" cy="2786424"/>
          </a:xfrm>
          <a:prstGeom prst="rect">
            <a:avLst/>
          </a:prstGeom>
        </p:spPr>
      </p:pic>
      <p:sp>
        <p:nvSpPr>
          <p:cNvPr id="12" name="Thought Bubble: Cloud 11">
            <a:extLst>
              <a:ext uri="{FF2B5EF4-FFF2-40B4-BE49-F238E27FC236}">
                <a16:creationId xmlns:a16="http://schemas.microsoft.com/office/drawing/2014/main" id="{8DEC6945-73D1-4EA4-B476-AE89B5CACD81}"/>
              </a:ext>
            </a:extLst>
          </p:cNvPr>
          <p:cNvSpPr/>
          <p:nvPr/>
        </p:nvSpPr>
        <p:spPr>
          <a:xfrm>
            <a:off x="4875449" y="3058780"/>
            <a:ext cx="1171370" cy="854682"/>
          </a:xfrm>
          <a:prstGeom prst="cloudCallout">
            <a:avLst>
              <a:gd name="adj1" fmla="val -64368"/>
              <a:gd name="adj2" fmla="val 76902"/>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8158386-71E0-48D8-8DFA-437EC4056A35}"/>
              </a:ext>
            </a:extLst>
          </p:cNvPr>
          <p:cNvSpPr txBox="1"/>
          <p:nvPr/>
        </p:nvSpPr>
        <p:spPr>
          <a:xfrm>
            <a:off x="3659742" y="92298"/>
            <a:ext cx="669340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a:ea typeface="+mn-ea"/>
                <a:cs typeface="+mn-cs"/>
              </a:rPr>
              <a:t>Sofía, Lucía and Daniel’s cousin is missing her boyfriend.  She explains why.</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7" grpId="0"/>
      <p:bldP spid="78" grpId="0"/>
      <p:bldP spid="79" grpId="0"/>
      <p:bldP spid="8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80B321-4F58-47F4-A10C-61FBD1288EA1}"/>
              </a:ext>
            </a:extLst>
          </p:cNvPr>
          <p:cNvSpPr>
            <a:spLocks noGrp="1"/>
          </p:cNvSpPr>
          <p:nvPr>
            <p:ph type="title"/>
          </p:nvPr>
        </p:nvSpPr>
        <p:spPr>
          <a:xfrm>
            <a:off x="0" y="213557"/>
            <a:ext cx="2794000" cy="647577"/>
          </a:xfrm>
        </p:spPr>
        <p:txBody>
          <a:bodyPr/>
          <a:lstStyle/>
          <a:p>
            <a:r>
              <a:rPr lang="en-GB" dirty="0"/>
              <a:t>Greetings</a:t>
            </a:r>
          </a:p>
        </p:txBody>
      </p:sp>
      <p:pic>
        <p:nvPicPr>
          <p:cNvPr id="4" name="Picture 3" descr="A picture containing font, graphics, logo, symbol&#10;&#10;Description automatically generated">
            <a:extLst>
              <a:ext uri="{FF2B5EF4-FFF2-40B4-BE49-F238E27FC236}">
                <a16:creationId xmlns:a16="http://schemas.microsoft.com/office/drawing/2014/main" id="{9CDBAB15-FD78-44A2-ACDC-0D746D23A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806" y="138742"/>
            <a:ext cx="1576663" cy="548645"/>
          </a:xfrm>
          <a:prstGeom prst="rect">
            <a:avLst/>
          </a:prstGeom>
        </p:spPr>
      </p:pic>
      <p:pic>
        <p:nvPicPr>
          <p:cNvPr id="14" name="Picture 13" descr="A picture containing circle, graphics, colorfulness, astronomy&#10;&#10;Description automatically generated">
            <a:extLst>
              <a:ext uri="{FF2B5EF4-FFF2-40B4-BE49-F238E27FC236}">
                <a16:creationId xmlns:a16="http://schemas.microsoft.com/office/drawing/2014/main" id="{46E587A8-02E2-4298-A4F6-C233259450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815" y="251527"/>
            <a:ext cx="1002759" cy="655593"/>
          </a:xfrm>
          <a:prstGeom prst="rect">
            <a:avLst/>
          </a:prstGeom>
        </p:spPr>
      </p:pic>
      <p:pic>
        <p:nvPicPr>
          <p:cNvPr id="15" name="Picture 14">
            <a:extLst>
              <a:ext uri="{FF2B5EF4-FFF2-40B4-BE49-F238E27FC236}">
                <a16:creationId xmlns:a16="http://schemas.microsoft.com/office/drawing/2014/main" id="{60738A3C-6370-4021-935C-90294A044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545" y="519760"/>
            <a:ext cx="3822706" cy="5278117"/>
          </a:xfrm>
          <a:prstGeom prst="rect">
            <a:avLst/>
          </a:prstGeom>
        </p:spPr>
      </p:pic>
      <p:pic>
        <p:nvPicPr>
          <p:cNvPr id="16" name="Picture 15" descr="Map&#10;&#10;Description automatically generated">
            <a:extLst>
              <a:ext uri="{FF2B5EF4-FFF2-40B4-BE49-F238E27FC236}">
                <a16:creationId xmlns:a16="http://schemas.microsoft.com/office/drawing/2014/main" id="{3EE276B0-9218-4325-8E45-768F146CB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7000" y="3096279"/>
            <a:ext cx="2646862" cy="2044531"/>
          </a:xfrm>
          <a:prstGeom prst="rect">
            <a:avLst/>
          </a:prstGeom>
        </p:spPr>
      </p:pic>
      <p:sp>
        <p:nvSpPr>
          <p:cNvPr id="17" name="Speech Bubble: Rectangle with Corners Rounded 16">
            <a:extLst>
              <a:ext uri="{FF2B5EF4-FFF2-40B4-BE49-F238E27FC236}">
                <a16:creationId xmlns:a16="http://schemas.microsoft.com/office/drawing/2014/main" id="{8BF49BB9-7BCC-4B99-8AD5-1606B8D08BA0}"/>
              </a:ext>
            </a:extLst>
          </p:cNvPr>
          <p:cNvSpPr/>
          <p:nvPr/>
        </p:nvSpPr>
        <p:spPr>
          <a:xfrm>
            <a:off x="56597" y="907120"/>
            <a:ext cx="3185152" cy="1718849"/>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a:t>Hola</a:t>
            </a:r>
            <a:r>
              <a:rPr lang="en-GB" sz="2000" dirty="0"/>
              <a:t>! (hello) is used in all Spanish-speaking countries to greet someone at all times of day.  The ‘h’ is silent!</a:t>
            </a:r>
          </a:p>
        </p:txBody>
      </p:sp>
      <p:sp>
        <p:nvSpPr>
          <p:cNvPr id="18" name="TextBox 17">
            <a:extLst>
              <a:ext uri="{FF2B5EF4-FFF2-40B4-BE49-F238E27FC236}">
                <a16:creationId xmlns:a16="http://schemas.microsoft.com/office/drawing/2014/main" id="{D1CFBCFA-B22E-4097-A230-9FE675F39C6E}"/>
              </a:ext>
            </a:extLst>
          </p:cNvPr>
          <p:cNvSpPr txBox="1"/>
          <p:nvPr/>
        </p:nvSpPr>
        <p:spPr>
          <a:xfrm>
            <a:off x="7147260" y="502721"/>
            <a:ext cx="3137732" cy="369332"/>
          </a:xfrm>
          <a:prstGeom prst="rect">
            <a:avLst/>
          </a:prstGeom>
          <a:noFill/>
        </p:spPr>
        <p:txBody>
          <a:bodyPr wrap="square" rtlCol="0">
            <a:spAutoFit/>
          </a:bodyPr>
          <a:lstStyle/>
          <a:p>
            <a:r>
              <a:rPr lang="en-GB" b="1" u="sng" dirty="0">
                <a:solidFill>
                  <a:srgbClr val="002060"/>
                </a:solidFill>
              </a:rPr>
              <a:t>A</a:t>
            </a:r>
            <a:r>
              <a:rPr lang="en-GB" u="sng" dirty="0">
                <a:solidFill>
                  <a:srgbClr val="002060"/>
                </a:solidFill>
              </a:rPr>
              <a:t>méric</a:t>
            </a:r>
            <a:r>
              <a:rPr lang="en-GB" b="1" u="sng" dirty="0">
                <a:solidFill>
                  <a:srgbClr val="002060"/>
                </a:solidFill>
              </a:rPr>
              <a:t>a</a:t>
            </a:r>
            <a:r>
              <a:rPr lang="en-GB" u="sng" dirty="0">
                <a:solidFill>
                  <a:srgbClr val="002060"/>
                </a:solidFill>
              </a:rPr>
              <a:t> L</a:t>
            </a:r>
            <a:r>
              <a:rPr lang="en-GB" b="1" u="sng" dirty="0">
                <a:solidFill>
                  <a:srgbClr val="002060"/>
                </a:solidFill>
              </a:rPr>
              <a:t>a</a:t>
            </a:r>
            <a:r>
              <a:rPr lang="en-GB" u="sng" dirty="0">
                <a:solidFill>
                  <a:srgbClr val="002060"/>
                </a:solidFill>
              </a:rPr>
              <a:t>tin</a:t>
            </a:r>
            <a:r>
              <a:rPr lang="en-GB" b="1" u="sng" dirty="0">
                <a:solidFill>
                  <a:srgbClr val="002060"/>
                </a:solidFill>
              </a:rPr>
              <a:t>a</a:t>
            </a:r>
          </a:p>
        </p:txBody>
      </p:sp>
      <p:sp>
        <p:nvSpPr>
          <p:cNvPr id="20" name="TextBox 19">
            <a:extLst>
              <a:ext uri="{FF2B5EF4-FFF2-40B4-BE49-F238E27FC236}">
                <a16:creationId xmlns:a16="http://schemas.microsoft.com/office/drawing/2014/main" id="{8458636B-F2DA-4F6B-AB79-B31397260404}"/>
              </a:ext>
            </a:extLst>
          </p:cNvPr>
          <p:cNvSpPr txBox="1"/>
          <p:nvPr/>
        </p:nvSpPr>
        <p:spPr>
          <a:xfrm>
            <a:off x="7238679" y="854499"/>
            <a:ext cx="2340708" cy="369332"/>
          </a:xfrm>
          <a:prstGeom prst="rect">
            <a:avLst/>
          </a:prstGeom>
          <a:noFill/>
        </p:spPr>
        <p:txBody>
          <a:bodyPr wrap="square" rtlCol="0">
            <a:spAutoFit/>
          </a:bodyPr>
          <a:lstStyle/>
          <a:p>
            <a:r>
              <a:rPr lang="en-GB" dirty="0">
                <a:solidFill>
                  <a:srgbClr val="002060"/>
                </a:solidFill>
              </a:rPr>
              <a:t>Argentina</a:t>
            </a:r>
          </a:p>
        </p:txBody>
      </p:sp>
      <p:sp>
        <p:nvSpPr>
          <p:cNvPr id="21" name="TextBox 20">
            <a:extLst>
              <a:ext uri="{FF2B5EF4-FFF2-40B4-BE49-F238E27FC236}">
                <a16:creationId xmlns:a16="http://schemas.microsoft.com/office/drawing/2014/main" id="{9672C8A2-6001-4658-B644-9958CF1547FB}"/>
              </a:ext>
            </a:extLst>
          </p:cNvPr>
          <p:cNvSpPr txBox="1"/>
          <p:nvPr/>
        </p:nvSpPr>
        <p:spPr>
          <a:xfrm>
            <a:off x="7238679" y="1240684"/>
            <a:ext cx="2340708" cy="369332"/>
          </a:xfrm>
          <a:prstGeom prst="rect">
            <a:avLst/>
          </a:prstGeom>
          <a:noFill/>
        </p:spPr>
        <p:txBody>
          <a:bodyPr wrap="square" rtlCol="0">
            <a:spAutoFit/>
          </a:bodyPr>
          <a:lstStyle/>
          <a:p>
            <a:r>
              <a:rPr lang="en-GB" dirty="0">
                <a:solidFill>
                  <a:srgbClr val="002060"/>
                </a:solidFill>
              </a:rPr>
              <a:t>Bolivia</a:t>
            </a:r>
          </a:p>
        </p:txBody>
      </p:sp>
      <p:sp>
        <p:nvSpPr>
          <p:cNvPr id="22" name="TextBox 21">
            <a:extLst>
              <a:ext uri="{FF2B5EF4-FFF2-40B4-BE49-F238E27FC236}">
                <a16:creationId xmlns:a16="http://schemas.microsoft.com/office/drawing/2014/main" id="{9D118856-ADB8-46EC-A1D5-BD4F4C8218A3}"/>
              </a:ext>
            </a:extLst>
          </p:cNvPr>
          <p:cNvSpPr txBox="1"/>
          <p:nvPr/>
        </p:nvSpPr>
        <p:spPr>
          <a:xfrm>
            <a:off x="7238679" y="1641029"/>
            <a:ext cx="2340708" cy="369332"/>
          </a:xfrm>
          <a:prstGeom prst="rect">
            <a:avLst/>
          </a:prstGeom>
          <a:noFill/>
        </p:spPr>
        <p:txBody>
          <a:bodyPr wrap="square" rtlCol="0">
            <a:spAutoFit/>
          </a:bodyPr>
          <a:lstStyle/>
          <a:p>
            <a:r>
              <a:rPr lang="en-GB" dirty="0">
                <a:solidFill>
                  <a:srgbClr val="002060"/>
                </a:solidFill>
              </a:rPr>
              <a:t>Chile</a:t>
            </a:r>
          </a:p>
        </p:txBody>
      </p:sp>
      <p:sp>
        <p:nvSpPr>
          <p:cNvPr id="23" name="TextBox 22">
            <a:extLst>
              <a:ext uri="{FF2B5EF4-FFF2-40B4-BE49-F238E27FC236}">
                <a16:creationId xmlns:a16="http://schemas.microsoft.com/office/drawing/2014/main" id="{3F716763-5AFC-4FED-A940-5EBB4D82A6CC}"/>
              </a:ext>
            </a:extLst>
          </p:cNvPr>
          <p:cNvSpPr txBox="1"/>
          <p:nvPr/>
        </p:nvSpPr>
        <p:spPr>
          <a:xfrm>
            <a:off x="7238679" y="2056599"/>
            <a:ext cx="2340708" cy="369332"/>
          </a:xfrm>
          <a:prstGeom prst="rect">
            <a:avLst/>
          </a:prstGeom>
          <a:noFill/>
        </p:spPr>
        <p:txBody>
          <a:bodyPr wrap="square" rtlCol="0">
            <a:spAutoFit/>
          </a:bodyPr>
          <a:lstStyle/>
          <a:p>
            <a:r>
              <a:rPr lang="en-GB" dirty="0">
                <a:solidFill>
                  <a:srgbClr val="002060"/>
                </a:solidFill>
              </a:rPr>
              <a:t>Colombia</a:t>
            </a:r>
          </a:p>
        </p:txBody>
      </p:sp>
      <p:sp>
        <p:nvSpPr>
          <p:cNvPr id="24" name="TextBox 23">
            <a:extLst>
              <a:ext uri="{FF2B5EF4-FFF2-40B4-BE49-F238E27FC236}">
                <a16:creationId xmlns:a16="http://schemas.microsoft.com/office/drawing/2014/main" id="{2125934B-7FD9-4FCF-A326-377D217A211A}"/>
              </a:ext>
            </a:extLst>
          </p:cNvPr>
          <p:cNvSpPr txBox="1"/>
          <p:nvPr/>
        </p:nvSpPr>
        <p:spPr>
          <a:xfrm>
            <a:off x="7238679" y="2447922"/>
            <a:ext cx="2340708" cy="369332"/>
          </a:xfrm>
          <a:prstGeom prst="rect">
            <a:avLst/>
          </a:prstGeom>
          <a:noFill/>
        </p:spPr>
        <p:txBody>
          <a:bodyPr wrap="square" rtlCol="0">
            <a:spAutoFit/>
          </a:bodyPr>
          <a:lstStyle/>
          <a:p>
            <a:r>
              <a:rPr lang="en-GB" dirty="0">
                <a:solidFill>
                  <a:srgbClr val="002060"/>
                </a:solidFill>
              </a:rPr>
              <a:t>Costa Rica</a:t>
            </a:r>
          </a:p>
        </p:txBody>
      </p:sp>
      <p:sp>
        <p:nvSpPr>
          <p:cNvPr id="25" name="TextBox 24">
            <a:extLst>
              <a:ext uri="{FF2B5EF4-FFF2-40B4-BE49-F238E27FC236}">
                <a16:creationId xmlns:a16="http://schemas.microsoft.com/office/drawing/2014/main" id="{EAC5BBDE-2930-4C18-99C7-211823E5AEB8}"/>
              </a:ext>
            </a:extLst>
          </p:cNvPr>
          <p:cNvSpPr txBox="1"/>
          <p:nvPr/>
        </p:nvSpPr>
        <p:spPr>
          <a:xfrm>
            <a:off x="7238679" y="2849935"/>
            <a:ext cx="2340708" cy="369332"/>
          </a:xfrm>
          <a:prstGeom prst="rect">
            <a:avLst/>
          </a:prstGeom>
          <a:noFill/>
        </p:spPr>
        <p:txBody>
          <a:bodyPr wrap="square" rtlCol="0">
            <a:spAutoFit/>
          </a:bodyPr>
          <a:lstStyle/>
          <a:p>
            <a:r>
              <a:rPr lang="en-GB" dirty="0">
                <a:solidFill>
                  <a:srgbClr val="002060"/>
                </a:solidFill>
              </a:rPr>
              <a:t>Cuba</a:t>
            </a:r>
          </a:p>
        </p:txBody>
      </p:sp>
      <p:sp>
        <p:nvSpPr>
          <p:cNvPr id="26" name="TextBox 25">
            <a:extLst>
              <a:ext uri="{FF2B5EF4-FFF2-40B4-BE49-F238E27FC236}">
                <a16:creationId xmlns:a16="http://schemas.microsoft.com/office/drawing/2014/main" id="{5B01AB7D-5E3D-4E09-B875-E9100E206324}"/>
              </a:ext>
            </a:extLst>
          </p:cNvPr>
          <p:cNvSpPr txBox="1"/>
          <p:nvPr/>
        </p:nvSpPr>
        <p:spPr>
          <a:xfrm>
            <a:off x="7252047" y="3254682"/>
            <a:ext cx="2340708" cy="369332"/>
          </a:xfrm>
          <a:prstGeom prst="rect">
            <a:avLst/>
          </a:prstGeom>
          <a:noFill/>
        </p:spPr>
        <p:txBody>
          <a:bodyPr wrap="square" rtlCol="0">
            <a:spAutoFit/>
          </a:bodyPr>
          <a:lstStyle/>
          <a:p>
            <a:r>
              <a:rPr lang="en-GB" dirty="0">
                <a:solidFill>
                  <a:srgbClr val="002060"/>
                </a:solidFill>
              </a:rPr>
              <a:t>Ecuador</a:t>
            </a:r>
          </a:p>
        </p:txBody>
      </p:sp>
      <p:sp>
        <p:nvSpPr>
          <p:cNvPr id="27" name="TextBox 26">
            <a:extLst>
              <a:ext uri="{FF2B5EF4-FFF2-40B4-BE49-F238E27FC236}">
                <a16:creationId xmlns:a16="http://schemas.microsoft.com/office/drawing/2014/main" id="{F95D0B37-CBF8-4BCA-A569-315142172C83}"/>
              </a:ext>
            </a:extLst>
          </p:cNvPr>
          <p:cNvSpPr txBox="1"/>
          <p:nvPr/>
        </p:nvSpPr>
        <p:spPr>
          <a:xfrm>
            <a:off x="7252047" y="3622648"/>
            <a:ext cx="2340708" cy="369332"/>
          </a:xfrm>
          <a:prstGeom prst="rect">
            <a:avLst/>
          </a:prstGeom>
          <a:noFill/>
        </p:spPr>
        <p:txBody>
          <a:bodyPr wrap="square" rtlCol="0">
            <a:spAutoFit/>
          </a:bodyPr>
          <a:lstStyle/>
          <a:p>
            <a:r>
              <a:rPr lang="en-GB" dirty="0">
                <a:solidFill>
                  <a:srgbClr val="002060"/>
                </a:solidFill>
              </a:rPr>
              <a:t>El Salvador</a:t>
            </a:r>
          </a:p>
        </p:txBody>
      </p:sp>
      <p:sp>
        <p:nvSpPr>
          <p:cNvPr id="28" name="TextBox 27">
            <a:extLst>
              <a:ext uri="{FF2B5EF4-FFF2-40B4-BE49-F238E27FC236}">
                <a16:creationId xmlns:a16="http://schemas.microsoft.com/office/drawing/2014/main" id="{BB2261C5-57C1-47E6-AB56-C1C738EBB3B5}"/>
              </a:ext>
            </a:extLst>
          </p:cNvPr>
          <p:cNvSpPr txBox="1"/>
          <p:nvPr/>
        </p:nvSpPr>
        <p:spPr>
          <a:xfrm>
            <a:off x="7238679" y="4058709"/>
            <a:ext cx="2340708" cy="369332"/>
          </a:xfrm>
          <a:prstGeom prst="rect">
            <a:avLst/>
          </a:prstGeom>
          <a:noFill/>
        </p:spPr>
        <p:txBody>
          <a:bodyPr wrap="square" rtlCol="0">
            <a:spAutoFit/>
          </a:bodyPr>
          <a:lstStyle/>
          <a:p>
            <a:r>
              <a:rPr lang="en-GB" dirty="0">
                <a:solidFill>
                  <a:srgbClr val="002060"/>
                </a:solidFill>
              </a:rPr>
              <a:t>Guatemala</a:t>
            </a:r>
          </a:p>
        </p:txBody>
      </p:sp>
      <p:sp>
        <p:nvSpPr>
          <p:cNvPr id="29" name="TextBox 28">
            <a:extLst>
              <a:ext uri="{FF2B5EF4-FFF2-40B4-BE49-F238E27FC236}">
                <a16:creationId xmlns:a16="http://schemas.microsoft.com/office/drawing/2014/main" id="{B77B5B96-25E5-46A4-8049-E743F9E3D013}"/>
              </a:ext>
            </a:extLst>
          </p:cNvPr>
          <p:cNvSpPr txBox="1"/>
          <p:nvPr/>
        </p:nvSpPr>
        <p:spPr>
          <a:xfrm>
            <a:off x="7252047" y="4408786"/>
            <a:ext cx="2340708" cy="369332"/>
          </a:xfrm>
          <a:prstGeom prst="rect">
            <a:avLst/>
          </a:prstGeom>
          <a:noFill/>
        </p:spPr>
        <p:txBody>
          <a:bodyPr wrap="square" rtlCol="0">
            <a:spAutoFit/>
          </a:bodyPr>
          <a:lstStyle/>
          <a:p>
            <a:r>
              <a:rPr lang="en-GB" dirty="0">
                <a:solidFill>
                  <a:srgbClr val="002060"/>
                </a:solidFill>
              </a:rPr>
              <a:t>Guinea </a:t>
            </a:r>
            <a:r>
              <a:rPr lang="en-GB" dirty="0" err="1">
                <a:solidFill>
                  <a:srgbClr val="002060"/>
                </a:solidFill>
              </a:rPr>
              <a:t>Ecuatorial</a:t>
            </a:r>
            <a:endParaRPr lang="en-GB" dirty="0">
              <a:solidFill>
                <a:srgbClr val="002060"/>
              </a:solidFill>
            </a:endParaRPr>
          </a:p>
        </p:txBody>
      </p:sp>
      <p:sp>
        <p:nvSpPr>
          <p:cNvPr id="30" name="TextBox 29">
            <a:extLst>
              <a:ext uri="{FF2B5EF4-FFF2-40B4-BE49-F238E27FC236}">
                <a16:creationId xmlns:a16="http://schemas.microsoft.com/office/drawing/2014/main" id="{549B8DE9-D121-40F0-9EF5-ABF68B09B7AD}"/>
              </a:ext>
            </a:extLst>
          </p:cNvPr>
          <p:cNvSpPr txBox="1"/>
          <p:nvPr/>
        </p:nvSpPr>
        <p:spPr>
          <a:xfrm>
            <a:off x="9577235" y="889566"/>
            <a:ext cx="2340708" cy="369332"/>
          </a:xfrm>
          <a:prstGeom prst="rect">
            <a:avLst/>
          </a:prstGeom>
          <a:noFill/>
        </p:spPr>
        <p:txBody>
          <a:bodyPr wrap="square" rtlCol="0">
            <a:spAutoFit/>
          </a:bodyPr>
          <a:lstStyle/>
          <a:p>
            <a:r>
              <a:rPr lang="en-GB" dirty="0">
                <a:solidFill>
                  <a:srgbClr val="002060"/>
                </a:solidFill>
              </a:rPr>
              <a:t>Honduras</a:t>
            </a:r>
          </a:p>
        </p:txBody>
      </p:sp>
      <p:sp>
        <p:nvSpPr>
          <p:cNvPr id="31" name="TextBox 30">
            <a:extLst>
              <a:ext uri="{FF2B5EF4-FFF2-40B4-BE49-F238E27FC236}">
                <a16:creationId xmlns:a16="http://schemas.microsoft.com/office/drawing/2014/main" id="{8F1E7FBE-6638-48E6-A74E-6109185DCF23}"/>
              </a:ext>
            </a:extLst>
          </p:cNvPr>
          <p:cNvSpPr txBox="1"/>
          <p:nvPr/>
        </p:nvSpPr>
        <p:spPr>
          <a:xfrm>
            <a:off x="9563867" y="1268053"/>
            <a:ext cx="2340708" cy="369332"/>
          </a:xfrm>
          <a:prstGeom prst="rect">
            <a:avLst/>
          </a:prstGeom>
          <a:noFill/>
        </p:spPr>
        <p:txBody>
          <a:bodyPr wrap="square" rtlCol="0">
            <a:spAutoFit/>
          </a:bodyPr>
          <a:lstStyle/>
          <a:p>
            <a:r>
              <a:rPr lang="en-GB" dirty="0">
                <a:solidFill>
                  <a:srgbClr val="002060"/>
                </a:solidFill>
              </a:rPr>
              <a:t>México</a:t>
            </a:r>
          </a:p>
        </p:txBody>
      </p:sp>
      <p:sp>
        <p:nvSpPr>
          <p:cNvPr id="32" name="TextBox 31">
            <a:extLst>
              <a:ext uri="{FF2B5EF4-FFF2-40B4-BE49-F238E27FC236}">
                <a16:creationId xmlns:a16="http://schemas.microsoft.com/office/drawing/2014/main" id="{25733A9D-136D-4AF9-AC2A-26E26BC4406C}"/>
              </a:ext>
            </a:extLst>
          </p:cNvPr>
          <p:cNvSpPr txBox="1"/>
          <p:nvPr/>
        </p:nvSpPr>
        <p:spPr>
          <a:xfrm>
            <a:off x="9554698" y="1658659"/>
            <a:ext cx="2340708" cy="369332"/>
          </a:xfrm>
          <a:prstGeom prst="rect">
            <a:avLst/>
          </a:prstGeom>
          <a:noFill/>
        </p:spPr>
        <p:txBody>
          <a:bodyPr wrap="square" rtlCol="0">
            <a:spAutoFit/>
          </a:bodyPr>
          <a:lstStyle/>
          <a:p>
            <a:r>
              <a:rPr lang="en-GB" dirty="0">
                <a:solidFill>
                  <a:srgbClr val="002060"/>
                </a:solidFill>
              </a:rPr>
              <a:t>Nicaragua</a:t>
            </a:r>
          </a:p>
        </p:txBody>
      </p:sp>
      <p:sp>
        <p:nvSpPr>
          <p:cNvPr id="33" name="TextBox 32">
            <a:extLst>
              <a:ext uri="{FF2B5EF4-FFF2-40B4-BE49-F238E27FC236}">
                <a16:creationId xmlns:a16="http://schemas.microsoft.com/office/drawing/2014/main" id="{9CA03577-A369-4020-AA94-5787D6533266}"/>
              </a:ext>
            </a:extLst>
          </p:cNvPr>
          <p:cNvSpPr txBox="1"/>
          <p:nvPr/>
        </p:nvSpPr>
        <p:spPr>
          <a:xfrm>
            <a:off x="9538209" y="2049060"/>
            <a:ext cx="2340708" cy="369332"/>
          </a:xfrm>
          <a:prstGeom prst="rect">
            <a:avLst/>
          </a:prstGeom>
          <a:noFill/>
        </p:spPr>
        <p:txBody>
          <a:bodyPr wrap="square" rtlCol="0">
            <a:spAutoFit/>
          </a:bodyPr>
          <a:lstStyle/>
          <a:p>
            <a:r>
              <a:rPr lang="en-GB" dirty="0">
                <a:solidFill>
                  <a:srgbClr val="002060"/>
                </a:solidFill>
              </a:rPr>
              <a:t>Panamá</a:t>
            </a:r>
          </a:p>
        </p:txBody>
      </p:sp>
      <p:sp>
        <p:nvSpPr>
          <p:cNvPr id="34" name="TextBox 33">
            <a:extLst>
              <a:ext uri="{FF2B5EF4-FFF2-40B4-BE49-F238E27FC236}">
                <a16:creationId xmlns:a16="http://schemas.microsoft.com/office/drawing/2014/main" id="{BA19F21C-C39A-4742-ADE6-AB83AC52D08A}"/>
              </a:ext>
            </a:extLst>
          </p:cNvPr>
          <p:cNvSpPr txBox="1"/>
          <p:nvPr/>
        </p:nvSpPr>
        <p:spPr>
          <a:xfrm>
            <a:off x="9538209" y="2446136"/>
            <a:ext cx="2340708" cy="369332"/>
          </a:xfrm>
          <a:prstGeom prst="rect">
            <a:avLst/>
          </a:prstGeom>
          <a:noFill/>
        </p:spPr>
        <p:txBody>
          <a:bodyPr wrap="square" rtlCol="0">
            <a:spAutoFit/>
          </a:bodyPr>
          <a:lstStyle/>
          <a:p>
            <a:r>
              <a:rPr lang="en-GB" dirty="0">
                <a:solidFill>
                  <a:srgbClr val="002060"/>
                </a:solidFill>
              </a:rPr>
              <a:t>Paraguay</a:t>
            </a:r>
          </a:p>
        </p:txBody>
      </p:sp>
      <p:sp>
        <p:nvSpPr>
          <p:cNvPr id="35" name="TextBox 34">
            <a:extLst>
              <a:ext uri="{FF2B5EF4-FFF2-40B4-BE49-F238E27FC236}">
                <a16:creationId xmlns:a16="http://schemas.microsoft.com/office/drawing/2014/main" id="{B3ECE031-1D39-4105-8C8B-CAB7F11B2F2D}"/>
              </a:ext>
            </a:extLst>
          </p:cNvPr>
          <p:cNvSpPr txBox="1"/>
          <p:nvPr/>
        </p:nvSpPr>
        <p:spPr>
          <a:xfrm>
            <a:off x="9538209" y="2889868"/>
            <a:ext cx="2340708" cy="369332"/>
          </a:xfrm>
          <a:prstGeom prst="rect">
            <a:avLst/>
          </a:prstGeom>
          <a:noFill/>
        </p:spPr>
        <p:txBody>
          <a:bodyPr wrap="square" rtlCol="0">
            <a:spAutoFit/>
          </a:bodyPr>
          <a:lstStyle/>
          <a:p>
            <a:r>
              <a:rPr lang="en-GB" dirty="0">
                <a:solidFill>
                  <a:srgbClr val="002060"/>
                </a:solidFill>
              </a:rPr>
              <a:t>Perú</a:t>
            </a:r>
          </a:p>
        </p:txBody>
      </p:sp>
      <p:sp>
        <p:nvSpPr>
          <p:cNvPr id="36" name="TextBox 35">
            <a:extLst>
              <a:ext uri="{FF2B5EF4-FFF2-40B4-BE49-F238E27FC236}">
                <a16:creationId xmlns:a16="http://schemas.microsoft.com/office/drawing/2014/main" id="{5129A6E2-8CBF-41BE-8A5F-95BBA54DC711}"/>
              </a:ext>
            </a:extLst>
          </p:cNvPr>
          <p:cNvSpPr txBox="1"/>
          <p:nvPr/>
        </p:nvSpPr>
        <p:spPr>
          <a:xfrm>
            <a:off x="9538209" y="3301904"/>
            <a:ext cx="2340708" cy="369332"/>
          </a:xfrm>
          <a:prstGeom prst="rect">
            <a:avLst/>
          </a:prstGeom>
          <a:noFill/>
        </p:spPr>
        <p:txBody>
          <a:bodyPr wrap="square" rtlCol="0">
            <a:spAutoFit/>
          </a:bodyPr>
          <a:lstStyle/>
          <a:p>
            <a:r>
              <a:rPr lang="en-GB" dirty="0">
                <a:solidFill>
                  <a:srgbClr val="002060"/>
                </a:solidFill>
              </a:rPr>
              <a:t>Puerto Rico</a:t>
            </a:r>
          </a:p>
        </p:txBody>
      </p:sp>
      <p:sp>
        <p:nvSpPr>
          <p:cNvPr id="37" name="TextBox 36">
            <a:extLst>
              <a:ext uri="{FF2B5EF4-FFF2-40B4-BE49-F238E27FC236}">
                <a16:creationId xmlns:a16="http://schemas.microsoft.com/office/drawing/2014/main" id="{C45C84AD-4D7B-47EC-BA70-6D14D69C1993}"/>
              </a:ext>
            </a:extLst>
          </p:cNvPr>
          <p:cNvSpPr txBox="1"/>
          <p:nvPr/>
        </p:nvSpPr>
        <p:spPr>
          <a:xfrm>
            <a:off x="9538209" y="3665070"/>
            <a:ext cx="2889198" cy="369332"/>
          </a:xfrm>
          <a:prstGeom prst="rect">
            <a:avLst/>
          </a:prstGeom>
          <a:noFill/>
        </p:spPr>
        <p:txBody>
          <a:bodyPr wrap="square" rtlCol="0">
            <a:spAutoFit/>
          </a:bodyPr>
          <a:lstStyle/>
          <a:p>
            <a:r>
              <a:rPr lang="en-GB" dirty="0">
                <a:solidFill>
                  <a:srgbClr val="002060"/>
                </a:solidFill>
              </a:rPr>
              <a:t>República </a:t>
            </a:r>
            <a:r>
              <a:rPr lang="en-GB" dirty="0" err="1">
                <a:solidFill>
                  <a:srgbClr val="002060"/>
                </a:solidFill>
              </a:rPr>
              <a:t>Dominicana</a:t>
            </a:r>
            <a:endParaRPr lang="en-GB" dirty="0">
              <a:solidFill>
                <a:srgbClr val="002060"/>
              </a:solidFill>
            </a:endParaRPr>
          </a:p>
        </p:txBody>
      </p:sp>
      <p:sp>
        <p:nvSpPr>
          <p:cNvPr id="38" name="TextBox 37">
            <a:extLst>
              <a:ext uri="{FF2B5EF4-FFF2-40B4-BE49-F238E27FC236}">
                <a16:creationId xmlns:a16="http://schemas.microsoft.com/office/drawing/2014/main" id="{A741FBD3-6D97-41CE-B3FE-F30F0A5C2DD2}"/>
              </a:ext>
            </a:extLst>
          </p:cNvPr>
          <p:cNvSpPr txBox="1"/>
          <p:nvPr/>
        </p:nvSpPr>
        <p:spPr>
          <a:xfrm>
            <a:off x="9563867" y="4062146"/>
            <a:ext cx="2340708" cy="369332"/>
          </a:xfrm>
          <a:prstGeom prst="rect">
            <a:avLst/>
          </a:prstGeom>
          <a:noFill/>
        </p:spPr>
        <p:txBody>
          <a:bodyPr wrap="square" rtlCol="0">
            <a:spAutoFit/>
          </a:bodyPr>
          <a:lstStyle/>
          <a:p>
            <a:r>
              <a:rPr lang="en-GB" dirty="0">
                <a:solidFill>
                  <a:srgbClr val="002060"/>
                </a:solidFill>
              </a:rPr>
              <a:t>Uruguay</a:t>
            </a:r>
          </a:p>
        </p:txBody>
      </p:sp>
      <p:sp>
        <p:nvSpPr>
          <p:cNvPr id="39" name="TextBox 38">
            <a:extLst>
              <a:ext uri="{FF2B5EF4-FFF2-40B4-BE49-F238E27FC236}">
                <a16:creationId xmlns:a16="http://schemas.microsoft.com/office/drawing/2014/main" id="{72B18766-5C0E-46B3-BCBE-E04007DEC392}"/>
              </a:ext>
            </a:extLst>
          </p:cNvPr>
          <p:cNvSpPr txBox="1"/>
          <p:nvPr/>
        </p:nvSpPr>
        <p:spPr>
          <a:xfrm>
            <a:off x="9577235" y="4416011"/>
            <a:ext cx="2340708" cy="369332"/>
          </a:xfrm>
          <a:prstGeom prst="rect">
            <a:avLst/>
          </a:prstGeom>
          <a:noFill/>
        </p:spPr>
        <p:txBody>
          <a:bodyPr wrap="square" rtlCol="0">
            <a:spAutoFit/>
          </a:bodyPr>
          <a:lstStyle/>
          <a:p>
            <a:r>
              <a:rPr lang="en-GB" dirty="0">
                <a:solidFill>
                  <a:srgbClr val="002060"/>
                </a:solidFill>
              </a:rPr>
              <a:t>Venezuela</a:t>
            </a:r>
          </a:p>
        </p:txBody>
      </p:sp>
      <p:sp>
        <p:nvSpPr>
          <p:cNvPr id="40" name="TextBox 39">
            <a:extLst>
              <a:ext uri="{FF2B5EF4-FFF2-40B4-BE49-F238E27FC236}">
                <a16:creationId xmlns:a16="http://schemas.microsoft.com/office/drawing/2014/main" id="{7DBB892E-B9D5-453A-BC51-98D715EFBC3D}"/>
              </a:ext>
            </a:extLst>
          </p:cNvPr>
          <p:cNvSpPr txBox="1"/>
          <p:nvPr/>
        </p:nvSpPr>
        <p:spPr>
          <a:xfrm>
            <a:off x="197813" y="3034601"/>
            <a:ext cx="3137732" cy="369332"/>
          </a:xfrm>
          <a:prstGeom prst="rect">
            <a:avLst/>
          </a:prstGeom>
          <a:noFill/>
        </p:spPr>
        <p:txBody>
          <a:bodyPr wrap="square" rtlCol="0">
            <a:spAutoFit/>
          </a:bodyPr>
          <a:lstStyle/>
          <a:p>
            <a:r>
              <a:rPr lang="en-GB" u="sng" dirty="0">
                <a:solidFill>
                  <a:srgbClr val="002060"/>
                </a:solidFill>
              </a:rPr>
              <a:t>Europ</a:t>
            </a:r>
            <a:r>
              <a:rPr lang="en-GB" b="1" u="sng" dirty="0">
                <a:solidFill>
                  <a:srgbClr val="002060"/>
                </a:solidFill>
              </a:rPr>
              <a:t>a</a:t>
            </a:r>
          </a:p>
        </p:txBody>
      </p:sp>
      <p:sp>
        <p:nvSpPr>
          <p:cNvPr id="41" name="TextBox 40">
            <a:extLst>
              <a:ext uri="{FF2B5EF4-FFF2-40B4-BE49-F238E27FC236}">
                <a16:creationId xmlns:a16="http://schemas.microsoft.com/office/drawing/2014/main" id="{0EFC1F94-337F-4F6A-8A71-D9B88368B32D}"/>
              </a:ext>
            </a:extLst>
          </p:cNvPr>
          <p:cNvSpPr txBox="1"/>
          <p:nvPr/>
        </p:nvSpPr>
        <p:spPr>
          <a:xfrm>
            <a:off x="197813" y="3403933"/>
            <a:ext cx="3137732" cy="369332"/>
          </a:xfrm>
          <a:prstGeom prst="rect">
            <a:avLst/>
          </a:prstGeom>
          <a:noFill/>
        </p:spPr>
        <p:txBody>
          <a:bodyPr wrap="square" rtlCol="0">
            <a:spAutoFit/>
          </a:bodyPr>
          <a:lstStyle/>
          <a:p>
            <a:r>
              <a:rPr lang="en-GB" dirty="0" err="1">
                <a:solidFill>
                  <a:srgbClr val="002060"/>
                </a:solidFill>
              </a:rPr>
              <a:t>España</a:t>
            </a:r>
            <a:endParaRPr lang="en-GB" dirty="0">
              <a:solidFill>
                <a:srgbClr val="002060"/>
              </a:solidFill>
            </a:endParaRPr>
          </a:p>
        </p:txBody>
      </p:sp>
      <p:sp>
        <p:nvSpPr>
          <p:cNvPr id="42" name="Speech Bubble: Rectangle with Corners Rounded 41">
            <a:extLst>
              <a:ext uri="{FF2B5EF4-FFF2-40B4-BE49-F238E27FC236}">
                <a16:creationId xmlns:a16="http://schemas.microsoft.com/office/drawing/2014/main" id="{2B1D2ECD-7BBD-4AC7-A2C0-40B29AEE1407}"/>
              </a:ext>
            </a:extLst>
          </p:cNvPr>
          <p:cNvSpPr/>
          <p:nvPr/>
        </p:nvSpPr>
        <p:spPr>
          <a:xfrm>
            <a:off x="276127" y="5202488"/>
            <a:ext cx="3137732" cy="972553"/>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a:t>Hasta </a:t>
            </a:r>
            <a:r>
              <a:rPr lang="en-GB" sz="2000" b="1" dirty="0" err="1"/>
              <a:t>luego</a:t>
            </a:r>
            <a:r>
              <a:rPr lang="en-GB" sz="2000" dirty="0"/>
              <a:t>! for ‘bye’ is common in Spain. Again, the ‘h’ is silent!</a:t>
            </a:r>
          </a:p>
        </p:txBody>
      </p:sp>
      <p:sp>
        <p:nvSpPr>
          <p:cNvPr id="43" name="Speech Bubble: Rectangle with Corners Rounded 42">
            <a:extLst>
              <a:ext uri="{FF2B5EF4-FFF2-40B4-BE49-F238E27FC236}">
                <a16:creationId xmlns:a16="http://schemas.microsoft.com/office/drawing/2014/main" id="{17641AA1-732D-4225-A429-5B0C25400142}"/>
              </a:ext>
            </a:extLst>
          </p:cNvPr>
          <p:cNvSpPr/>
          <p:nvPr/>
        </p:nvSpPr>
        <p:spPr>
          <a:xfrm>
            <a:off x="7330360" y="4943134"/>
            <a:ext cx="3822705" cy="972553"/>
          </a:xfrm>
          <a:prstGeom prst="wedgeRoundRectCallout">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Latin America ¡</a:t>
            </a:r>
            <a:r>
              <a:rPr lang="en-GB" sz="2000" b="1" dirty="0"/>
              <a:t>chao</a:t>
            </a:r>
            <a:r>
              <a:rPr lang="en-GB" sz="2000" dirty="0"/>
              <a:t>!</a:t>
            </a:r>
            <a:r>
              <a:rPr lang="en-GB" sz="2000" b="1" dirty="0"/>
              <a:t> </a:t>
            </a:r>
            <a:r>
              <a:rPr lang="en-GB" sz="2000" dirty="0"/>
              <a:t>or </a:t>
            </a:r>
            <a:br>
              <a:rPr lang="en-GB" sz="2000" dirty="0"/>
            </a:br>
            <a:r>
              <a:rPr lang="en-GB" sz="2000" dirty="0"/>
              <a:t>¡</a:t>
            </a:r>
            <a:r>
              <a:rPr lang="en-GB" sz="2000" b="1" dirty="0" err="1"/>
              <a:t>chau</a:t>
            </a:r>
            <a:r>
              <a:rPr lang="en-GB" sz="2000" dirty="0"/>
              <a:t>! is the most common informal ‘bye’.</a:t>
            </a:r>
          </a:p>
        </p:txBody>
      </p:sp>
      <p:sp>
        <p:nvSpPr>
          <p:cNvPr id="44" name="Speech Bubble: Rectangle with Corners Rounded 43">
            <a:extLst>
              <a:ext uri="{FF2B5EF4-FFF2-40B4-BE49-F238E27FC236}">
                <a16:creationId xmlns:a16="http://schemas.microsoft.com/office/drawing/2014/main" id="{E01F20A6-6737-4027-84B6-5D1E43D005BE}"/>
              </a:ext>
            </a:extLst>
          </p:cNvPr>
          <p:cNvSpPr/>
          <p:nvPr/>
        </p:nvSpPr>
        <p:spPr>
          <a:xfrm>
            <a:off x="4114906" y="4796359"/>
            <a:ext cx="2920340" cy="1541881"/>
          </a:xfrm>
          <a:prstGeom prst="wedgeRoundRectCallout">
            <a:avLst>
              <a:gd name="adj1" fmla="val -17670"/>
              <a:gd name="adj2" fmla="val 47294"/>
              <a:gd name="adj3" fmla="val 16667"/>
            </a:avLst>
          </a:prstGeom>
          <a:solidFill>
            <a:srgbClr val="AE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Spanish is an official language in 20/21 Latin America countries . In Brazil, it’s Portuguese.</a:t>
            </a:r>
          </a:p>
        </p:txBody>
      </p:sp>
      <p:sp>
        <p:nvSpPr>
          <p:cNvPr id="45" name="Speech Bubble: Rectangle with Corners Rounded 44">
            <a:extLst>
              <a:ext uri="{FF2B5EF4-FFF2-40B4-BE49-F238E27FC236}">
                <a16:creationId xmlns:a16="http://schemas.microsoft.com/office/drawing/2014/main" id="{6776A3C9-F554-4425-88C8-C32E98D4C4E2}"/>
              </a:ext>
            </a:extLst>
          </p:cNvPr>
          <p:cNvSpPr/>
          <p:nvPr/>
        </p:nvSpPr>
        <p:spPr>
          <a:xfrm>
            <a:off x="5028072" y="359287"/>
            <a:ext cx="955284" cy="440072"/>
          </a:xfrm>
          <a:prstGeom prst="wedgeRoundRectCallout">
            <a:avLst>
              <a:gd name="adj1" fmla="val -71076"/>
              <a:gd name="adj2" fmla="val 8234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46" name="Speech Bubble: Rectangle with Corners Rounded 45">
            <a:extLst>
              <a:ext uri="{FF2B5EF4-FFF2-40B4-BE49-F238E27FC236}">
                <a16:creationId xmlns:a16="http://schemas.microsoft.com/office/drawing/2014/main" id="{11D58E44-14F4-4D63-B005-B487E88A0988}"/>
              </a:ext>
            </a:extLst>
          </p:cNvPr>
          <p:cNvSpPr/>
          <p:nvPr/>
        </p:nvSpPr>
        <p:spPr>
          <a:xfrm>
            <a:off x="5172511" y="827981"/>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47" name="Speech Bubble: Rectangle with Corners Rounded 46">
            <a:extLst>
              <a:ext uri="{FF2B5EF4-FFF2-40B4-BE49-F238E27FC236}">
                <a16:creationId xmlns:a16="http://schemas.microsoft.com/office/drawing/2014/main" id="{5467E21C-D9D3-415C-B83B-53EDADABC858}"/>
              </a:ext>
            </a:extLst>
          </p:cNvPr>
          <p:cNvSpPr/>
          <p:nvPr/>
        </p:nvSpPr>
        <p:spPr>
          <a:xfrm>
            <a:off x="4522760" y="985278"/>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48" name="Speech Bubble: Rectangle with Corners Rounded 47">
            <a:extLst>
              <a:ext uri="{FF2B5EF4-FFF2-40B4-BE49-F238E27FC236}">
                <a16:creationId xmlns:a16="http://schemas.microsoft.com/office/drawing/2014/main" id="{93EAF310-1F1A-44F2-AFD1-9CBA2AAB8B73}"/>
              </a:ext>
            </a:extLst>
          </p:cNvPr>
          <p:cNvSpPr/>
          <p:nvPr/>
        </p:nvSpPr>
        <p:spPr>
          <a:xfrm>
            <a:off x="4213864" y="1318539"/>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49" name="Speech Bubble: Rectangle with Corners Rounded 48">
            <a:extLst>
              <a:ext uri="{FF2B5EF4-FFF2-40B4-BE49-F238E27FC236}">
                <a16:creationId xmlns:a16="http://schemas.microsoft.com/office/drawing/2014/main" id="{1C7746A6-3469-4AE0-9483-CA0C5018BDE3}"/>
              </a:ext>
            </a:extLst>
          </p:cNvPr>
          <p:cNvSpPr/>
          <p:nvPr/>
        </p:nvSpPr>
        <p:spPr>
          <a:xfrm>
            <a:off x="4435849" y="1576749"/>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0" name="Speech Bubble: Rectangle with Corners Rounded 49">
            <a:extLst>
              <a:ext uri="{FF2B5EF4-FFF2-40B4-BE49-F238E27FC236}">
                <a16:creationId xmlns:a16="http://schemas.microsoft.com/office/drawing/2014/main" id="{6C58F7E4-F0A1-4DEC-B922-0469E62C6241}"/>
              </a:ext>
            </a:extLst>
          </p:cNvPr>
          <p:cNvSpPr/>
          <p:nvPr/>
        </p:nvSpPr>
        <p:spPr>
          <a:xfrm>
            <a:off x="5000402" y="2205895"/>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1" name="Speech Bubble: Rectangle with Corners Rounded 50">
            <a:extLst>
              <a:ext uri="{FF2B5EF4-FFF2-40B4-BE49-F238E27FC236}">
                <a16:creationId xmlns:a16="http://schemas.microsoft.com/office/drawing/2014/main" id="{5E679A21-53D7-472D-9E05-BA3399DC2398}"/>
              </a:ext>
            </a:extLst>
          </p:cNvPr>
          <p:cNvSpPr/>
          <p:nvPr/>
        </p:nvSpPr>
        <p:spPr>
          <a:xfrm>
            <a:off x="5571058" y="2779195"/>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2" name="Speech Bubble: Rectangle with Corners Rounded 51">
            <a:extLst>
              <a:ext uri="{FF2B5EF4-FFF2-40B4-BE49-F238E27FC236}">
                <a16:creationId xmlns:a16="http://schemas.microsoft.com/office/drawing/2014/main" id="{5DCD5738-4503-4BB0-B27A-F60318FBAF8E}"/>
              </a:ext>
            </a:extLst>
          </p:cNvPr>
          <p:cNvSpPr/>
          <p:nvPr/>
        </p:nvSpPr>
        <p:spPr>
          <a:xfrm>
            <a:off x="5729126" y="3607519"/>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3" name="Speech Bubble: Rectangle with Corners Rounded 52">
            <a:extLst>
              <a:ext uri="{FF2B5EF4-FFF2-40B4-BE49-F238E27FC236}">
                <a16:creationId xmlns:a16="http://schemas.microsoft.com/office/drawing/2014/main" id="{66F98D12-1D14-4931-9ADE-A230EE881046}"/>
              </a:ext>
            </a:extLst>
          </p:cNvPr>
          <p:cNvSpPr/>
          <p:nvPr/>
        </p:nvSpPr>
        <p:spPr>
          <a:xfrm>
            <a:off x="5078319" y="3301904"/>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4" name="Speech Bubble: Rectangle with Corners Rounded 53">
            <a:extLst>
              <a:ext uri="{FF2B5EF4-FFF2-40B4-BE49-F238E27FC236}">
                <a16:creationId xmlns:a16="http://schemas.microsoft.com/office/drawing/2014/main" id="{FE8CF6CD-6866-46A4-BBAD-0ED7E12FB696}"/>
              </a:ext>
            </a:extLst>
          </p:cNvPr>
          <p:cNvSpPr/>
          <p:nvPr/>
        </p:nvSpPr>
        <p:spPr>
          <a:xfrm>
            <a:off x="4926081" y="3046498"/>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5" name="Speech Bubble: Rectangle with Corners Rounded 54">
            <a:extLst>
              <a:ext uri="{FF2B5EF4-FFF2-40B4-BE49-F238E27FC236}">
                <a16:creationId xmlns:a16="http://schemas.microsoft.com/office/drawing/2014/main" id="{2515E7FF-645B-4BE3-8746-C8B01FF0DBFF}"/>
              </a:ext>
            </a:extLst>
          </p:cNvPr>
          <p:cNvSpPr/>
          <p:nvPr/>
        </p:nvSpPr>
        <p:spPr>
          <a:xfrm>
            <a:off x="3979346" y="488992"/>
            <a:ext cx="955284" cy="440072"/>
          </a:xfrm>
          <a:prstGeom prst="wedgeRoundRectCallout">
            <a:avLst>
              <a:gd name="adj1" fmla="val -15853"/>
              <a:gd name="adj2" fmla="val 663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6" name="Speech Bubble: Rectangle with Corners Rounded 55">
            <a:extLst>
              <a:ext uri="{FF2B5EF4-FFF2-40B4-BE49-F238E27FC236}">
                <a16:creationId xmlns:a16="http://schemas.microsoft.com/office/drawing/2014/main" id="{253179FC-EF64-4F27-9A68-0666B82E944F}"/>
              </a:ext>
            </a:extLst>
          </p:cNvPr>
          <p:cNvSpPr/>
          <p:nvPr/>
        </p:nvSpPr>
        <p:spPr>
          <a:xfrm>
            <a:off x="3736222" y="170822"/>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7" name="Speech Bubble: Rectangle with Corners Rounded 56">
            <a:extLst>
              <a:ext uri="{FF2B5EF4-FFF2-40B4-BE49-F238E27FC236}">
                <a16:creationId xmlns:a16="http://schemas.microsoft.com/office/drawing/2014/main" id="{EFD8A53F-5BE5-4C9B-8C69-75F5775D6594}"/>
              </a:ext>
            </a:extLst>
          </p:cNvPr>
          <p:cNvSpPr/>
          <p:nvPr/>
        </p:nvSpPr>
        <p:spPr>
          <a:xfrm>
            <a:off x="2418749" y="553620"/>
            <a:ext cx="955284" cy="440072"/>
          </a:xfrm>
          <a:prstGeom prst="wedgeRoundRectCallout">
            <a:avLst>
              <a:gd name="adj1" fmla="val 63914"/>
              <a:gd name="adj2" fmla="val 509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8" name="Speech Bubble: Rectangle with Corners Rounded 57">
            <a:extLst>
              <a:ext uri="{FF2B5EF4-FFF2-40B4-BE49-F238E27FC236}">
                <a16:creationId xmlns:a16="http://schemas.microsoft.com/office/drawing/2014/main" id="{F04053C1-313E-4B52-B085-3D0B40CC2E40}"/>
              </a:ext>
            </a:extLst>
          </p:cNvPr>
          <p:cNvSpPr/>
          <p:nvPr/>
        </p:nvSpPr>
        <p:spPr>
          <a:xfrm>
            <a:off x="3155690" y="1165306"/>
            <a:ext cx="955284" cy="440072"/>
          </a:xfrm>
          <a:prstGeom prst="wedgeRoundRectCallout">
            <a:avLst>
              <a:gd name="adj1" fmla="val -7262"/>
              <a:gd name="adj2" fmla="val -1014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59" name="Speech Bubble: Rectangle with Corners Rounded 58">
            <a:extLst>
              <a:ext uri="{FF2B5EF4-FFF2-40B4-BE49-F238E27FC236}">
                <a16:creationId xmlns:a16="http://schemas.microsoft.com/office/drawing/2014/main" id="{2B9100F4-8BEF-4C45-8624-CC858B2EECB0}"/>
              </a:ext>
            </a:extLst>
          </p:cNvPr>
          <p:cNvSpPr/>
          <p:nvPr/>
        </p:nvSpPr>
        <p:spPr>
          <a:xfrm>
            <a:off x="2526508" y="89884"/>
            <a:ext cx="955284" cy="440072"/>
          </a:xfrm>
          <a:prstGeom prst="wedgeRoundRectCallout">
            <a:avLst>
              <a:gd name="adj1" fmla="val 46733"/>
              <a:gd name="adj2" fmla="val 8234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60" name="Speech Bubble: Rectangle with Corners Rounded 59">
            <a:extLst>
              <a:ext uri="{FF2B5EF4-FFF2-40B4-BE49-F238E27FC236}">
                <a16:creationId xmlns:a16="http://schemas.microsoft.com/office/drawing/2014/main" id="{0DD2904B-AB8F-4D00-A125-A39BF2D65A76}"/>
              </a:ext>
            </a:extLst>
          </p:cNvPr>
          <p:cNvSpPr/>
          <p:nvPr/>
        </p:nvSpPr>
        <p:spPr>
          <a:xfrm>
            <a:off x="5324911" y="980381"/>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61" name="Speech Bubble: Rectangle with Corners Rounded 60">
            <a:extLst>
              <a:ext uri="{FF2B5EF4-FFF2-40B4-BE49-F238E27FC236}">
                <a16:creationId xmlns:a16="http://schemas.microsoft.com/office/drawing/2014/main" id="{EEA2E829-6BD1-43FB-A426-D7AC4B0D130C}"/>
              </a:ext>
            </a:extLst>
          </p:cNvPr>
          <p:cNvSpPr/>
          <p:nvPr/>
        </p:nvSpPr>
        <p:spPr>
          <a:xfrm>
            <a:off x="2702750" y="3344370"/>
            <a:ext cx="955284" cy="440072"/>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62" name="Speech Bubble: Rectangle with Corners Rounded 61">
            <a:extLst>
              <a:ext uri="{FF2B5EF4-FFF2-40B4-BE49-F238E27FC236}">
                <a16:creationId xmlns:a16="http://schemas.microsoft.com/office/drawing/2014/main" id="{05A72622-66F2-45CD-922F-BF9FF60FCAF6}"/>
              </a:ext>
            </a:extLst>
          </p:cNvPr>
          <p:cNvSpPr/>
          <p:nvPr/>
        </p:nvSpPr>
        <p:spPr>
          <a:xfrm>
            <a:off x="2399327" y="4243375"/>
            <a:ext cx="1295718" cy="654169"/>
          </a:xfrm>
          <a:prstGeom prst="wedgeRoundRectCallout">
            <a:avLst>
              <a:gd name="adj1" fmla="val -66033"/>
              <a:gd name="adj2" fmla="val 324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¡Hasta </a:t>
            </a:r>
            <a:r>
              <a:rPr lang="en-GB" sz="2000" dirty="0" err="1"/>
              <a:t>luego</a:t>
            </a:r>
            <a:r>
              <a:rPr lang="en-GB" sz="2000" dirty="0"/>
              <a:t>!</a:t>
            </a:r>
          </a:p>
        </p:txBody>
      </p:sp>
      <p:sp>
        <p:nvSpPr>
          <p:cNvPr id="63" name="Speech Bubble: Rectangle with Corners Rounded 62">
            <a:extLst>
              <a:ext uri="{FF2B5EF4-FFF2-40B4-BE49-F238E27FC236}">
                <a16:creationId xmlns:a16="http://schemas.microsoft.com/office/drawing/2014/main" id="{C7CD18F0-9E22-4FB1-96E1-905B3A149BBD}"/>
              </a:ext>
            </a:extLst>
          </p:cNvPr>
          <p:cNvSpPr/>
          <p:nvPr/>
        </p:nvSpPr>
        <p:spPr>
          <a:xfrm>
            <a:off x="5769483" y="3424190"/>
            <a:ext cx="1295718" cy="654169"/>
          </a:xfrm>
          <a:prstGeom prst="wedgeRoundRectCallout">
            <a:avLst>
              <a:gd name="adj1" fmla="val -66033"/>
              <a:gd name="adj2" fmla="val 324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¡Chao!</a:t>
            </a:r>
          </a:p>
        </p:txBody>
      </p:sp>
      <p:sp>
        <p:nvSpPr>
          <p:cNvPr id="64" name="Speech Bubble: Rectangle with Corners Rounded 63">
            <a:extLst>
              <a:ext uri="{FF2B5EF4-FFF2-40B4-BE49-F238E27FC236}">
                <a16:creationId xmlns:a16="http://schemas.microsoft.com/office/drawing/2014/main" id="{418A8640-FDA3-42F3-834E-79B83A618CCC}"/>
              </a:ext>
            </a:extLst>
          </p:cNvPr>
          <p:cNvSpPr/>
          <p:nvPr/>
        </p:nvSpPr>
        <p:spPr>
          <a:xfrm>
            <a:off x="5754072" y="4109127"/>
            <a:ext cx="1295718" cy="654169"/>
          </a:xfrm>
          <a:prstGeom prst="wedgeRoundRectCallout">
            <a:avLst>
              <a:gd name="adj1" fmla="val -66033"/>
              <a:gd name="adj2" fmla="val 324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¡Chau!</a:t>
            </a:r>
          </a:p>
        </p:txBody>
      </p:sp>
      <p:sp>
        <p:nvSpPr>
          <p:cNvPr id="65" name="Speech Bubble: Rectangle with Corners Rounded 64">
            <a:extLst>
              <a:ext uri="{FF2B5EF4-FFF2-40B4-BE49-F238E27FC236}">
                <a16:creationId xmlns:a16="http://schemas.microsoft.com/office/drawing/2014/main" id="{7CB6898C-9EC8-4DF3-8A5D-25FDA889F7DF}"/>
              </a:ext>
            </a:extLst>
          </p:cNvPr>
          <p:cNvSpPr/>
          <p:nvPr/>
        </p:nvSpPr>
        <p:spPr>
          <a:xfrm>
            <a:off x="2925821" y="2398942"/>
            <a:ext cx="1295718" cy="654169"/>
          </a:xfrm>
          <a:prstGeom prst="wedgeRoundRectCallout">
            <a:avLst>
              <a:gd name="adj1" fmla="val 68775"/>
              <a:gd name="adj2" fmla="val -3026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¡Chao, chao!</a:t>
            </a:r>
          </a:p>
        </p:txBody>
      </p:sp>
    </p:spTree>
    <p:extLst>
      <p:ext uri="{BB962C8B-B14F-4D97-AF65-F5344CB8AC3E}">
        <p14:creationId xmlns:p14="http://schemas.microsoft.com/office/powerpoint/2010/main" val="20454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5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64"/>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TextBox 8">
            <a:extLst>
              <a:ext uri="{FF2B5EF4-FFF2-40B4-BE49-F238E27FC236}">
                <a16:creationId xmlns:a16="http://schemas.microsoft.com/office/drawing/2014/main" id="{16AA8A4F-BEE1-4316-9409-956314A7F15F}"/>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0" name="TextBox 9">
            <a:extLst>
              <a:ext uri="{FF2B5EF4-FFF2-40B4-BE49-F238E27FC236}">
                <a16:creationId xmlns:a16="http://schemas.microsoft.com/office/drawing/2014/main" id="{87975A03-6912-44E4-8CD6-48F64F187E89}"/>
              </a:ext>
            </a:extLst>
          </p:cNvPr>
          <p:cNvSpPr txBox="1"/>
          <p:nvPr/>
        </p:nvSpPr>
        <p:spPr>
          <a:xfrm>
            <a:off x="3038170" y="2173543"/>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(with location)</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87106996-2C95-433B-B4CC-1A785DC1E84C}"/>
              </a:ext>
            </a:extLst>
          </p:cNvPr>
          <p:cNvSpPr txBox="1"/>
          <p:nvPr/>
        </p:nvSpPr>
        <p:spPr>
          <a:xfrm>
            <a:off x="3038170" y="3310874"/>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C1E15535-1265-4C76-BC39-57A62BBDD872}"/>
              </a:ext>
            </a:extLst>
          </p:cNvPr>
          <p:cNvSpPr txBox="1"/>
          <p:nvPr/>
        </p:nvSpPr>
        <p:spPr>
          <a:xfrm>
            <a:off x="3184412" y="5000762"/>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(with location)</a:t>
            </a:r>
          </a:p>
        </p:txBody>
      </p:sp>
      <p:sp>
        <p:nvSpPr>
          <p:cNvPr id="4" name="Title 3">
            <a:extLst>
              <a:ext uri="{FF2B5EF4-FFF2-40B4-BE49-F238E27FC236}">
                <a16:creationId xmlns:a16="http://schemas.microsoft.com/office/drawing/2014/main" id="{D26620E5-35C6-4B40-ABDC-504CC284D06C}"/>
              </a:ext>
            </a:extLst>
          </p:cNvPr>
          <p:cNvSpPr>
            <a:spLocks noGrp="1"/>
          </p:cNvSpPr>
          <p:nvPr>
            <p:ph type="title"/>
          </p:nvPr>
        </p:nvSpPr>
        <p:spPr>
          <a:xfrm>
            <a:off x="253801" y="6980993"/>
            <a:ext cx="369051" cy="188433"/>
          </a:xfrm>
        </p:spPr>
        <p:txBody>
          <a:bodyPr/>
          <a:lstStyle/>
          <a:p>
            <a:r>
              <a:rPr lang="en-GB" sz="200" dirty="0">
                <a:solidFill>
                  <a:schemeClr val="bg1"/>
                </a:solidFill>
              </a:rPr>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es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316713" y="3951519"/>
            <a:ext cx="2865755" cy="1943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253867" y="1866120"/>
            <a:ext cx="2865754" cy="1943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 name="Title 1"/>
          <p:cNvSpPr>
            <a:spLocks noGrp="1"/>
          </p:cNvSpPr>
          <p:nvPr>
            <p:ph type="title"/>
          </p:nvPr>
        </p:nvSpPr>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60000" y="258166"/>
            <a:ext cx="17681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pic>
        <p:nvPicPr>
          <p:cNvPr id="16" name="Picture 15" descr="C:\Users\wdj\Google Drive\Primary\Y5 SoW\From Tracy\Pronouns\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3620" y="2210772"/>
            <a:ext cx="676592" cy="1216200"/>
          </a:xfrm>
          <a:prstGeom prst="rect">
            <a:avLst/>
          </a:prstGeom>
          <a:noFill/>
          <a:ln>
            <a:noFill/>
          </a:ln>
        </p:spPr>
      </p:pic>
      <p:pic>
        <p:nvPicPr>
          <p:cNvPr id="17" name="Picture 16" descr="C:\Users\wdj\Google Drive\Primary\Y5 SoW\From Tracy\Pronouns\h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479" y="4242031"/>
            <a:ext cx="1840230" cy="1362075"/>
          </a:xfrm>
          <a:prstGeom prst="rect">
            <a:avLst/>
          </a:prstGeom>
          <a:noFill/>
          <a:ln>
            <a:noFill/>
          </a:ln>
        </p:spPr>
      </p:pic>
      <p:sp>
        <p:nvSpPr>
          <p:cNvPr id="7" name="TextBox 6"/>
          <p:cNvSpPr txBox="1"/>
          <p:nvPr/>
        </p:nvSpPr>
        <p:spPr>
          <a:xfrm>
            <a:off x="2630212" y="2656497"/>
            <a:ext cx="1358900" cy="461665"/>
          </a:xfrm>
          <a:prstGeom prst="rect">
            <a:avLst/>
          </a:prstGeom>
          <a:noFill/>
          <a:ln>
            <a:noFill/>
          </a:ln>
        </p:spPr>
        <p:txBody>
          <a:bodyPr wrap="square" rtlCol="0">
            <a:spAutoFit/>
          </a:bodyPr>
          <a:lstStyle/>
          <a:p>
            <a:pPr algn="l"/>
            <a:r>
              <a:rPr lang="en-GB" sz="2400" dirty="0">
                <a:solidFill>
                  <a:srgbClr val="002060"/>
                </a:solidFill>
              </a:rPr>
              <a:t>[I am]</a:t>
            </a:r>
          </a:p>
        </p:txBody>
      </p:sp>
      <p:sp>
        <p:nvSpPr>
          <p:cNvPr id="18" name="TextBox 17"/>
          <p:cNvSpPr txBox="1"/>
          <p:nvPr/>
        </p:nvSpPr>
        <p:spPr>
          <a:xfrm>
            <a:off x="3162342" y="4692235"/>
            <a:ext cx="1358900" cy="461665"/>
          </a:xfrm>
          <a:prstGeom prst="rect">
            <a:avLst/>
          </a:prstGeom>
          <a:noFill/>
        </p:spPr>
        <p:txBody>
          <a:bodyPr wrap="square" rtlCol="0">
            <a:spAutoFit/>
          </a:bodyPr>
          <a:lstStyle/>
          <a:p>
            <a:pPr algn="l"/>
            <a:r>
              <a:rPr lang="en-GB" sz="2400" dirty="0">
                <a:solidFill>
                  <a:srgbClr val="002060"/>
                </a:solidFill>
              </a:rPr>
              <a:t>[He is]</a:t>
            </a:r>
          </a:p>
        </p:txBody>
      </p:sp>
      <p:sp>
        <p:nvSpPr>
          <p:cNvPr id="21" name="Oval 20"/>
          <p:cNvSpPr/>
          <p:nvPr/>
        </p:nvSpPr>
        <p:spPr>
          <a:xfrm>
            <a:off x="1474352" y="1821357"/>
            <a:ext cx="2550476" cy="2104197"/>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276075" y="4086651"/>
            <a:ext cx="2996830" cy="210419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460660" y="1834339"/>
            <a:ext cx="2550476" cy="2104197"/>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1276075" y="4111073"/>
            <a:ext cx="2996830" cy="210419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1285340" y="4074041"/>
            <a:ext cx="2996830" cy="210419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482621" y="1781774"/>
            <a:ext cx="2550476" cy="2104197"/>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peech Bubble: Rectangle with Corners Rounded 37">
            <a:extLst>
              <a:ext uri="{FF2B5EF4-FFF2-40B4-BE49-F238E27FC236}">
                <a16:creationId xmlns:a16="http://schemas.microsoft.com/office/drawing/2014/main" id="{06897F76-6540-435C-A4E3-0BAF4A05B089}"/>
              </a:ext>
            </a:extLst>
          </p:cNvPr>
          <p:cNvSpPr/>
          <p:nvPr/>
        </p:nvSpPr>
        <p:spPr>
          <a:xfrm>
            <a:off x="301080" y="1075930"/>
            <a:ext cx="955284" cy="440072"/>
          </a:xfrm>
          <a:prstGeom prst="wedgeRoundRectCallout">
            <a:avLst>
              <a:gd name="adj1" fmla="val 43665"/>
              <a:gd name="adj2" fmla="val 10665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pic>
        <p:nvPicPr>
          <p:cNvPr id="45" name="Picture 44">
            <a:extLst>
              <a:ext uri="{FF2B5EF4-FFF2-40B4-BE49-F238E27FC236}">
                <a16:creationId xmlns:a16="http://schemas.microsoft.com/office/drawing/2014/main" id="{6AAF894C-3877-41BA-9540-412C6388E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116" y="114192"/>
            <a:ext cx="3822706" cy="5278117"/>
          </a:xfrm>
          <a:prstGeom prst="rect">
            <a:avLst/>
          </a:prstGeom>
        </p:spPr>
      </p:pic>
      <p:pic>
        <p:nvPicPr>
          <p:cNvPr id="46" name="Picture 45" descr="Map&#10;&#10;Description automatically generated">
            <a:extLst>
              <a:ext uri="{FF2B5EF4-FFF2-40B4-BE49-F238E27FC236}">
                <a16:creationId xmlns:a16="http://schemas.microsoft.com/office/drawing/2014/main" id="{00D4E09B-C061-4424-BB75-5D2B5159B4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1159" y="3453371"/>
            <a:ext cx="2646862" cy="2044531"/>
          </a:xfrm>
          <a:prstGeom prst="rect">
            <a:avLst/>
          </a:prstGeom>
        </p:spPr>
      </p:pic>
      <p:sp>
        <p:nvSpPr>
          <p:cNvPr id="43" name="Speech Bubble: Rectangle with Corners Rounded 42">
            <a:extLst>
              <a:ext uri="{FF2B5EF4-FFF2-40B4-BE49-F238E27FC236}">
                <a16:creationId xmlns:a16="http://schemas.microsoft.com/office/drawing/2014/main" id="{D48650D1-9227-43B7-A586-0B0F48DC2E30}"/>
              </a:ext>
            </a:extLst>
          </p:cNvPr>
          <p:cNvSpPr/>
          <p:nvPr/>
        </p:nvSpPr>
        <p:spPr>
          <a:xfrm>
            <a:off x="10717648" y="3687433"/>
            <a:ext cx="1295718" cy="654169"/>
          </a:xfrm>
          <a:prstGeom prst="wedgeRoundRectCallout">
            <a:avLst>
              <a:gd name="adj1" fmla="val -23397"/>
              <a:gd name="adj2" fmla="val -781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¡Chao!</a:t>
            </a:r>
          </a:p>
        </p:txBody>
      </p:sp>
      <p:sp>
        <p:nvSpPr>
          <p:cNvPr id="47" name="TextBox 46">
            <a:extLst>
              <a:ext uri="{FF2B5EF4-FFF2-40B4-BE49-F238E27FC236}">
                <a16:creationId xmlns:a16="http://schemas.microsoft.com/office/drawing/2014/main" id="{2C53242E-D414-4D2D-83EE-0789777E86D2}"/>
              </a:ext>
            </a:extLst>
          </p:cNvPr>
          <p:cNvSpPr txBox="1"/>
          <p:nvPr/>
        </p:nvSpPr>
        <p:spPr>
          <a:xfrm>
            <a:off x="5067322" y="4206651"/>
            <a:ext cx="1400692"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Madrid</a:t>
            </a:r>
          </a:p>
        </p:txBody>
      </p:sp>
      <p:sp>
        <p:nvSpPr>
          <p:cNvPr id="24" name="Oval 23"/>
          <p:cNvSpPr/>
          <p:nvPr/>
        </p:nvSpPr>
        <p:spPr>
          <a:xfrm>
            <a:off x="4521242" y="4088529"/>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E716830-0498-4393-8235-D7290BE54CCE}"/>
              </a:ext>
            </a:extLst>
          </p:cNvPr>
          <p:cNvSpPr txBox="1"/>
          <p:nvPr/>
        </p:nvSpPr>
        <p:spPr>
          <a:xfrm>
            <a:off x="4904195" y="4839481"/>
            <a:ext cx="1588141"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Granada</a:t>
            </a:r>
          </a:p>
        </p:txBody>
      </p:sp>
      <p:sp>
        <p:nvSpPr>
          <p:cNvPr id="49" name="TextBox 48">
            <a:extLst>
              <a:ext uri="{FF2B5EF4-FFF2-40B4-BE49-F238E27FC236}">
                <a16:creationId xmlns:a16="http://schemas.microsoft.com/office/drawing/2014/main" id="{78269C7A-3E0C-4AD7-A3FD-A2C4F502C227}"/>
              </a:ext>
            </a:extLst>
          </p:cNvPr>
          <p:cNvSpPr txBox="1"/>
          <p:nvPr/>
        </p:nvSpPr>
        <p:spPr>
          <a:xfrm>
            <a:off x="4357786" y="3212301"/>
            <a:ext cx="1194583"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Bilbao</a:t>
            </a:r>
          </a:p>
        </p:txBody>
      </p:sp>
      <p:sp>
        <p:nvSpPr>
          <p:cNvPr id="25" name="TextBox 24"/>
          <p:cNvSpPr txBox="1"/>
          <p:nvPr/>
        </p:nvSpPr>
        <p:spPr>
          <a:xfrm>
            <a:off x="6859838" y="5660664"/>
            <a:ext cx="3822706" cy="584775"/>
          </a:xfrm>
          <a:prstGeom prst="rect">
            <a:avLst/>
          </a:prstGeom>
          <a:solidFill>
            <a:srgbClr val="FFF6D4"/>
          </a:solidFill>
          <a:ln>
            <a:solidFill>
              <a:srgbClr val="002060"/>
            </a:solidFill>
          </a:ln>
        </p:spPr>
        <p:txBody>
          <a:bodyPr wrap="square" rtlCol="0">
            <a:spAutoFit/>
          </a:bodyPr>
          <a:lstStyle/>
          <a:p>
            <a:pPr algn="ctr"/>
            <a:r>
              <a:rPr lang="en-GB" sz="3200" b="1" dirty="0">
                <a:solidFill>
                  <a:srgbClr val="002060"/>
                </a:solidFill>
              </a:rPr>
              <a:t>Estoy </a:t>
            </a:r>
            <a:r>
              <a:rPr lang="en-GB" sz="3200" b="1" dirty="0" err="1">
                <a:solidFill>
                  <a:srgbClr val="002060"/>
                </a:solidFill>
              </a:rPr>
              <a:t>en</a:t>
            </a:r>
            <a:r>
              <a:rPr lang="en-GB" sz="3200" b="1" dirty="0">
                <a:solidFill>
                  <a:srgbClr val="002060"/>
                </a:solidFill>
              </a:rPr>
              <a:t> Madrid.</a:t>
            </a:r>
          </a:p>
        </p:txBody>
      </p:sp>
      <p:sp>
        <p:nvSpPr>
          <p:cNvPr id="50" name="TextBox 49">
            <a:extLst>
              <a:ext uri="{FF2B5EF4-FFF2-40B4-BE49-F238E27FC236}">
                <a16:creationId xmlns:a16="http://schemas.microsoft.com/office/drawing/2014/main" id="{1C647184-3071-436E-960A-66585C7F477A}"/>
              </a:ext>
            </a:extLst>
          </p:cNvPr>
          <p:cNvSpPr txBox="1"/>
          <p:nvPr/>
        </p:nvSpPr>
        <p:spPr>
          <a:xfrm>
            <a:off x="5726960" y="1800564"/>
            <a:ext cx="966331"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Lima</a:t>
            </a:r>
          </a:p>
        </p:txBody>
      </p:sp>
      <p:sp>
        <p:nvSpPr>
          <p:cNvPr id="51" name="TextBox 50">
            <a:extLst>
              <a:ext uri="{FF2B5EF4-FFF2-40B4-BE49-F238E27FC236}">
                <a16:creationId xmlns:a16="http://schemas.microsoft.com/office/drawing/2014/main" id="{06CB6E3A-1B43-44FF-BF56-5946FD707C6D}"/>
              </a:ext>
            </a:extLst>
          </p:cNvPr>
          <p:cNvSpPr txBox="1"/>
          <p:nvPr/>
        </p:nvSpPr>
        <p:spPr>
          <a:xfrm>
            <a:off x="7148021" y="3630735"/>
            <a:ext cx="1516755"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Santiago</a:t>
            </a:r>
          </a:p>
        </p:txBody>
      </p:sp>
      <p:sp>
        <p:nvSpPr>
          <p:cNvPr id="39" name="Speech Bubble: Rectangle with Corners Rounded 38">
            <a:extLst>
              <a:ext uri="{FF2B5EF4-FFF2-40B4-BE49-F238E27FC236}">
                <a16:creationId xmlns:a16="http://schemas.microsoft.com/office/drawing/2014/main" id="{1542A91E-4FD4-4CA2-967C-635A1E6C669A}"/>
              </a:ext>
            </a:extLst>
          </p:cNvPr>
          <p:cNvSpPr/>
          <p:nvPr/>
        </p:nvSpPr>
        <p:spPr>
          <a:xfrm>
            <a:off x="10682544" y="2619199"/>
            <a:ext cx="1295718" cy="654169"/>
          </a:xfrm>
          <a:prstGeom prst="wedgeRoundRectCallout">
            <a:avLst>
              <a:gd name="adj1" fmla="val 35413"/>
              <a:gd name="adj2" fmla="val 936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¡Hasta </a:t>
            </a:r>
            <a:r>
              <a:rPr lang="en-GB" sz="2000" dirty="0" err="1"/>
              <a:t>luego</a:t>
            </a:r>
            <a:r>
              <a:rPr lang="en-GB" sz="2000" dirty="0"/>
              <a:t>!</a:t>
            </a:r>
          </a:p>
        </p:txBody>
      </p:sp>
      <p:sp>
        <p:nvSpPr>
          <p:cNvPr id="27" name="Oval 26"/>
          <p:cNvSpPr/>
          <p:nvPr/>
        </p:nvSpPr>
        <p:spPr>
          <a:xfrm>
            <a:off x="4894803" y="1688463"/>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6562227" y="3532603"/>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4502222" y="4756472"/>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3940065" y="3123523"/>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8B8876DD-A337-459C-B1DB-0EAA2A8EB931}"/>
              </a:ext>
            </a:extLst>
          </p:cNvPr>
          <p:cNvSpPr txBox="1"/>
          <p:nvPr/>
        </p:nvSpPr>
        <p:spPr>
          <a:xfrm>
            <a:off x="7595948" y="197420"/>
            <a:ext cx="1516755" cy="461665"/>
          </a:xfrm>
          <a:prstGeom prst="rect">
            <a:avLst/>
          </a:prstGeom>
          <a:solidFill>
            <a:srgbClr val="FFF6D4"/>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Caracas</a:t>
            </a:r>
          </a:p>
        </p:txBody>
      </p:sp>
      <p:sp>
        <p:nvSpPr>
          <p:cNvPr id="35" name="Oval 34"/>
          <p:cNvSpPr/>
          <p:nvPr/>
        </p:nvSpPr>
        <p:spPr>
          <a:xfrm>
            <a:off x="7148021" y="41569"/>
            <a:ext cx="2550476" cy="697908"/>
          </a:xfrm>
          <a:prstGeom prst="ellipse">
            <a:avLst/>
          </a:prstGeom>
          <a:noFill/>
          <a:ln w="76200">
            <a:solidFill>
              <a:srgbClr val="AE15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7342363" y="5662090"/>
            <a:ext cx="2724150" cy="584775"/>
          </a:xfrm>
          <a:prstGeom prst="rect">
            <a:avLst/>
          </a:prstGeom>
          <a:solidFill>
            <a:srgbClr val="FFF6D4"/>
          </a:solidFill>
          <a:ln>
            <a:solidFill>
              <a:srgbClr val="002060"/>
            </a:solidFill>
          </a:ln>
        </p:spPr>
        <p:txBody>
          <a:bodyPr wrap="square" rtlCol="0">
            <a:spAutoFit/>
          </a:bodyPr>
          <a:lstStyle/>
          <a:p>
            <a:pPr algn="l"/>
            <a:r>
              <a:rPr lang="en-GB" sz="3200" b="1" dirty="0">
                <a:solidFill>
                  <a:srgbClr val="002060"/>
                </a:solidFill>
              </a:rPr>
              <a:t>Está </a:t>
            </a:r>
            <a:r>
              <a:rPr lang="en-GB" sz="3200" b="1" dirty="0" err="1">
                <a:solidFill>
                  <a:srgbClr val="002060"/>
                </a:solidFill>
              </a:rPr>
              <a:t>en</a:t>
            </a:r>
            <a:r>
              <a:rPr lang="en-GB" sz="3200" b="1" dirty="0">
                <a:solidFill>
                  <a:srgbClr val="002060"/>
                </a:solidFill>
              </a:rPr>
              <a:t> Lima</a:t>
            </a:r>
          </a:p>
        </p:txBody>
      </p:sp>
      <p:sp>
        <p:nvSpPr>
          <p:cNvPr id="31" name="TextBox 30"/>
          <p:cNvSpPr txBox="1"/>
          <p:nvPr/>
        </p:nvSpPr>
        <p:spPr>
          <a:xfrm>
            <a:off x="6867135" y="5673037"/>
            <a:ext cx="3831463" cy="584775"/>
          </a:xfrm>
          <a:prstGeom prst="rect">
            <a:avLst/>
          </a:prstGeom>
          <a:solidFill>
            <a:srgbClr val="FFF6D4"/>
          </a:solidFill>
          <a:ln>
            <a:solidFill>
              <a:srgbClr val="002060"/>
            </a:solidFill>
          </a:ln>
        </p:spPr>
        <p:txBody>
          <a:bodyPr wrap="square" rtlCol="0">
            <a:spAutoFit/>
          </a:bodyPr>
          <a:lstStyle/>
          <a:p>
            <a:pPr algn="ctr"/>
            <a:r>
              <a:rPr lang="en-GB" sz="3200" b="1" dirty="0" err="1">
                <a:solidFill>
                  <a:srgbClr val="002060"/>
                </a:solidFill>
              </a:rPr>
              <a:t>Estoy</a:t>
            </a:r>
            <a:r>
              <a:rPr lang="en-GB" sz="3200" b="1" dirty="0">
                <a:solidFill>
                  <a:srgbClr val="002060"/>
                </a:solidFill>
              </a:rPr>
              <a:t> </a:t>
            </a:r>
            <a:r>
              <a:rPr lang="en-GB" sz="3200" b="1" dirty="0" err="1">
                <a:solidFill>
                  <a:srgbClr val="002060"/>
                </a:solidFill>
              </a:rPr>
              <a:t>en</a:t>
            </a:r>
            <a:r>
              <a:rPr lang="en-GB" sz="3200" b="1" dirty="0">
                <a:solidFill>
                  <a:srgbClr val="002060"/>
                </a:solidFill>
              </a:rPr>
              <a:t> Santiago.</a:t>
            </a:r>
          </a:p>
        </p:txBody>
      </p:sp>
      <p:sp>
        <p:nvSpPr>
          <p:cNvPr id="34" name="TextBox 33"/>
          <p:cNvSpPr txBox="1"/>
          <p:nvPr/>
        </p:nvSpPr>
        <p:spPr>
          <a:xfrm>
            <a:off x="6961622" y="5666431"/>
            <a:ext cx="3642487" cy="584775"/>
          </a:xfrm>
          <a:prstGeom prst="rect">
            <a:avLst/>
          </a:prstGeom>
          <a:solidFill>
            <a:srgbClr val="FFF6D4"/>
          </a:solidFill>
          <a:ln>
            <a:solidFill>
              <a:srgbClr val="002060"/>
            </a:solidFill>
          </a:ln>
        </p:spPr>
        <p:txBody>
          <a:bodyPr wrap="square" rtlCol="0">
            <a:spAutoFit/>
          </a:bodyPr>
          <a:lstStyle/>
          <a:p>
            <a:pPr algn="ctr"/>
            <a:r>
              <a:rPr lang="en-GB" sz="3200" b="1" dirty="0">
                <a:solidFill>
                  <a:srgbClr val="002060"/>
                </a:solidFill>
              </a:rPr>
              <a:t>Está </a:t>
            </a:r>
            <a:r>
              <a:rPr lang="en-GB" sz="3200" b="1" dirty="0" err="1">
                <a:solidFill>
                  <a:srgbClr val="002060"/>
                </a:solidFill>
              </a:rPr>
              <a:t>en</a:t>
            </a:r>
            <a:r>
              <a:rPr lang="en-GB" sz="3200" b="1" dirty="0">
                <a:solidFill>
                  <a:srgbClr val="002060"/>
                </a:solidFill>
              </a:rPr>
              <a:t> Granada.</a:t>
            </a:r>
          </a:p>
        </p:txBody>
      </p:sp>
      <p:sp>
        <p:nvSpPr>
          <p:cNvPr id="37" name="TextBox 36"/>
          <p:cNvSpPr txBox="1"/>
          <p:nvPr/>
        </p:nvSpPr>
        <p:spPr>
          <a:xfrm>
            <a:off x="6961156" y="5655847"/>
            <a:ext cx="3642487" cy="584775"/>
          </a:xfrm>
          <a:prstGeom prst="rect">
            <a:avLst/>
          </a:prstGeom>
          <a:solidFill>
            <a:srgbClr val="FFF6D4"/>
          </a:solidFill>
          <a:ln>
            <a:solidFill>
              <a:srgbClr val="002060"/>
            </a:solidFill>
          </a:ln>
        </p:spPr>
        <p:txBody>
          <a:bodyPr wrap="square" rtlCol="0">
            <a:spAutoFit/>
          </a:bodyPr>
          <a:lstStyle/>
          <a:p>
            <a:pPr algn="ctr"/>
            <a:r>
              <a:rPr lang="en-GB" sz="3200" b="1" dirty="0">
                <a:solidFill>
                  <a:srgbClr val="002060"/>
                </a:solidFill>
              </a:rPr>
              <a:t>Está </a:t>
            </a:r>
            <a:r>
              <a:rPr lang="en-GB" sz="3200" b="1" dirty="0" err="1">
                <a:solidFill>
                  <a:srgbClr val="002060"/>
                </a:solidFill>
              </a:rPr>
              <a:t>en</a:t>
            </a:r>
            <a:r>
              <a:rPr lang="en-GB" sz="3200" b="1" dirty="0">
                <a:solidFill>
                  <a:srgbClr val="002060"/>
                </a:solidFill>
              </a:rPr>
              <a:t> Caracas.</a:t>
            </a:r>
          </a:p>
        </p:txBody>
      </p:sp>
      <p:sp>
        <p:nvSpPr>
          <p:cNvPr id="42" name="TextBox 41"/>
          <p:cNvSpPr txBox="1"/>
          <p:nvPr/>
        </p:nvSpPr>
        <p:spPr>
          <a:xfrm>
            <a:off x="7148021" y="5669130"/>
            <a:ext cx="3401645" cy="584775"/>
          </a:xfrm>
          <a:prstGeom prst="rect">
            <a:avLst/>
          </a:prstGeom>
          <a:solidFill>
            <a:srgbClr val="FFF6D4"/>
          </a:solidFill>
          <a:ln>
            <a:solidFill>
              <a:srgbClr val="002060"/>
            </a:solidFill>
          </a:ln>
        </p:spPr>
        <p:txBody>
          <a:bodyPr wrap="square" rtlCol="0">
            <a:spAutoFit/>
          </a:bodyPr>
          <a:lstStyle/>
          <a:p>
            <a:pPr algn="ctr"/>
            <a:r>
              <a:rPr lang="en-GB" sz="3200" b="1" dirty="0">
                <a:solidFill>
                  <a:srgbClr val="002060"/>
                </a:solidFill>
              </a:rPr>
              <a:t>Estoy </a:t>
            </a:r>
            <a:r>
              <a:rPr lang="en-GB" sz="3200" b="1" dirty="0" err="1">
                <a:solidFill>
                  <a:srgbClr val="002060"/>
                </a:solidFill>
              </a:rPr>
              <a:t>en</a:t>
            </a:r>
            <a:r>
              <a:rPr lang="en-GB" sz="3200" b="1" dirty="0">
                <a:solidFill>
                  <a:srgbClr val="002060"/>
                </a:solidFill>
              </a:rPr>
              <a:t> Bilbao.</a:t>
            </a:r>
          </a:p>
        </p:txBody>
      </p:sp>
      <p:pic>
        <p:nvPicPr>
          <p:cNvPr id="11" name="Picture 10" descr="A picture containing graphics, symbol, screenshot, circle&#10;&#10;Description automatically generated">
            <a:extLst>
              <a:ext uri="{FF2B5EF4-FFF2-40B4-BE49-F238E27FC236}">
                <a16:creationId xmlns:a16="http://schemas.microsoft.com/office/drawing/2014/main" id="{3442926A-A3F9-4638-9C6C-C3154C7B7A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426" y="1366066"/>
            <a:ext cx="1438116" cy="1507389"/>
          </a:xfrm>
          <a:prstGeom prst="rect">
            <a:avLst/>
          </a:prstGeom>
        </p:spPr>
      </p:pic>
      <p:pic>
        <p:nvPicPr>
          <p:cNvPr id="13" name="Picture 12" descr="A picture containing screenshot, graphics, circle, electric blue&#10;&#10;Description automatically generated">
            <a:extLst>
              <a:ext uri="{FF2B5EF4-FFF2-40B4-BE49-F238E27FC236}">
                <a16:creationId xmlns:a16="http://schemas.microsoft.com/office/drawing/2014/main" id="{CFC6C4F8-4DF3-4B14-B94D-FA5B54A370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1242" y="467156"/>
            <a:ext cx="1435345" cy="1510160"/>
          </a:xfrm>
          <a:prstGeom prst="rect">
            <a:avLst/>
          </a:prstGeom>
        </p:spPr>
      </p:pic>
      <p:pic>
        <p:nvPicPr>
          <p:cNvPr id="53" name="Picture 52" descr="A picture containing graphics, symbol, screenshot, circle&#10;&#10;Description automatically generated">
            <a:extLst>
              <a:ext uri="{FF2B5EF4-FFF2-40B4-BE49-F238E27FC236}">
                <a16:creationId xmlns:a16="http://schemas.microsoft.com/office/drawing/2014/main" id="{CDC7D5A2-1D54-4A97-A606-FBA74D3A97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0744" y="1219317"/>
            <a:ext cx="1438116" cy="1507389"/>
          </a:xfrm>
          <a:prstGeom prst="rect">
            <a:avLst/>
          </a:prstGeom>
        </p:spPr>
      </p:pic>
      <p:pic>
        <p:nvPicPr>
          <p:cNvPr id="44" name="Picture 43" descr="A picture containing graphics, symbol, screenshot, circle&#10;&#10;Description automatically generated">
            <a:extLst>
              <a:ext uri="{FF2B5EF4-FFF2-40B4-BE49-F238E27FC236}">
                <a16:creationId xmlns:a16="http://schemas.microsoft.com/office/drawing/2014/main" id="{1BD4152E-CF66-42ED-A877-35190C1DB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884" y="477799"/>
            <a:ext cx="1438116" cy="1507389"/>
          </a:xfrm>
          <a:prstGeom prst="rect">
            <a:avLst/>
          </a:prstGeom>
        </p:spPr>
      </p:pic>
      <p:pic>
        <p:nvPicPr>
          <p:cNvPr id="54" name="Picture 53" descr="A picture containing screenshot, graphics, circle, electric blue&#10;&#10;Description automatically generated">
            <a:extLst>
              <a:ext uri="{FF2B5EF4-FFF2-40B4-BE49-F238E27FC236}">
                <a16:creationId xmlns:a16="http://schemas.microsoft.com/office/drawing/2014/main" id="{492430E3-56DC-46B4-ADE0-7B82E35E33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246" y="1361032"/>
            <a:ext cx="1435345" cy="1510160"/>
          </a:xfrm>
          <a:prstGeom prst="rect">
            <a:avLst/>
          </a:prstGeom>
        </p:spPr>
      </p:pic>
      <p:pic>
        <p:nvPicPr>
          <p:cNvPr id="55" name="Picture 54" descr="A picture containing screenshot, graphics, circle, electric blue&#10;&#10;Description automatically generated">
            <a:extLst>
              <a:ext uri="{FF2B5EF4-FFF2-40B4-BE49-F238E27FC236}">
                <a16:creationId xmlns:a16="http://schemas.microsoft.com/office/drawing/2014/main" id="{7693CB1A-B736-48E9-88E2-7BEBA8C02B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893" y="1222236"/>
            <a:ext cx="1435345" cy="1510160"/>
          </a:xfrm>
          <a:prstGeom prst="rect">
            <a:avLst/>
          </a:prstGeom>
        </p:spPr>
      </p:pic>
    </p:spTree>
    <p:extLst>
      <p:ext uri="{BB962C8B-B14F-4D97-AF65-F5344CB8AC3E}">
        <p14:creationId xmlns:p14="http://schemas.microsoft.com/office/powerpoint/2010/main" val="19527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5"/>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4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4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6" grpId="1" animBg="1"/>
      <p:bldP spid="29" grpId="0" animBg="1"/>
      <p:bldP spid="29" grpId="1" animBg="1"/>
      <p:bldP spid="33" grpId="0" animBg="1"/>
      <p:bldP spid="33" grpId="1" animBg="1"/>
      <p:bldP spid="36" grpId="0" animBg="1"/>
      <p:bldP spid="36" grpId="1" animBg="1"/>
      <p:bldP spid="40" grpId="0" animBg="1"/>
      <p:bldP spid="40" grpId="1" animBg="1"/>
      <p:bldP spid="38" grpId="0" animBg="1"/>
      <p:bldP spid="43" grpId="0" animBg="1"/>
      <p:bldP spid="43" grpId="1" animBg="1"/>
      <p:bldP spid="24" grpId="0" animBg="1"/>
      <p:bldP spid="24" grpId="1" animBg="1"/>
      <p:bldP spid="25" grpId="0" animBg="1"/>
      <p:bldP spid="25" grpId="1" animBg="1"/>
      <p:bldP spid="39" grpId="0" animBg="1"/>
      <p:bldP spid="39" grpId="1" animBg="1"/>
      <p:bldP spid="27" grpId="0" animBg="1"/>
      <p:bldP spid="27" grpId="1" animBg="1"/>
      <p:bldP spid="30" grpId="0" animBg="1"/>
      <p:bldP spid="30" grpId="1" animBg="1"/>
      <p:bldP spid="32" grpId="0" animBg="1"/>
      <p:bldP spid="32" grpId="1" animBg="1"/>
      <p:bldP spid="41" grpId="0" animBg="1"/>
      <p:bldP spid="41" grpId="1" animBg="1"/>
      <p:bldP spid="35" grpId="0" animBg="1"/>
      <p:bldP spid="35" grpId="1" animBg="1"/>
      <p:bldP spid="28" grpId="0" animBg="1"/>
      <p:bldP spid="28" grpId="1" animBg="1"/>
      <p:bldP spid="31" grpId="0" animBg="1"/>
      <p:bldP spid="31" grpId="1" animBg="1"/>
      <p:bldP spid="34" grpId="0" animBg="1"/>
      <p:bldP spid="34" grpId="1" animBg="1"/>
      <p:bldP spid="37" grpId="0" animBg="1"/>
      <p:bldP spid="37" grpId="1" animBg="1"/>
      <p:bldP spid="42" grpId="0" animBg="1"/>
      <p:bldP spid="4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1)</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2503780"/>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374136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9E326767-1EE1-4961-80B4-236EFA18B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877492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52142292-6FF3-4151-B0F0-49D2CBDCAB53}"/>
              </a:ext>
            </a:extLst>
          </p:cNvPr>
          <p:cNvSpPr>
            <a:spLocks noGrp="1"/>
          </p:cNvSpPr>
          <p:nvPr>
            <p:ph type="body" sz="quarter" idx="12"/>
          </p:nvPr>
        </p:nvSpPr>
        <p:spPr>
          <a:xfrm>
            <a:off x="198075" y="5560219"/>
            <a:ext cx="3790451" cy="1154112"/>
          </a:xfrm>
        </p:spPr>
        <p:txBody>
          <a:bodyPr>
            <a:normAutofit fontScale="92500" lnSpcReduction="20000"/>
          </a:bodyPr>
          <a:lstStyle/>
          <a:p>
            <a:r>
              <a:rPr lang="en-GB" b="1" dirty="0"/>
              <a:t>Y7 Spanish</a:t>
            </a:r>
            <a:br>
              <a:rPr lang="en-GB" dirty="0"/>
            </a:br>
            <a:r>
              <a:rPr lang="en-GB" sz="1800" dirty="0"/>
              <a:t>Term 1.1 – Week 1 – Lesson 2</a:t>
            </a:r>
            <a:br>
              <a:rPr lang="en-GB" sz="1800" dirty="0"/>
            </a:br>
            <a:br>
              <a:rPr lang="en-GB" sz="1800" dirty="0"/>
            </a:br>
            <a:r>
              <a:rPr lang="en-GB" sz="1700" dirty="0"/>
              <a:t>Victoria Hobson / Nick Avery</a:t>
            </a:r>
            <a:br>
              <a:rPr lang="en-GB" sz="1700" dirty="0"/>
            </a:br>
            <a:r>
              <a:rPr lang="en-GB" sz="1700" dirty="0"/>
              <a:t>Date updated: 23.05.23</a:t>
            </a:r>
            <a:endParaRPr lang="en-GB" dirty="0"/>
          </a:p>
        </p:txBody>
      </p:sp>
      <p:sp>
        <p:nvSpPr>
          <p:cNvPr id="4" name="Text Placeholder 3">
            <a:extLst>
              <a:ext uri="{FF2B5EF4-FFF2-40B4-BE49-F238E27FC236}">
                <a16:creationId xmlns:a16="http://schemas.microsoft.com/office/drawing/2014/main" id="{54CFD807-DC04-47DB-A46D-CF35FCEF24C2}"/>
              </a:ext>
            </a:extLst>
          </p:cNvPr>
          <p:cNvSpPr>
            <a:spLocks noGrp="1"/>
          </p:cNvSpPr>
          <p:nvPr>
            <p:ph type="body" sz="quarter" idx="13"/>
          </p:nvPr>
        </p:nvSpPr>
        <p:spPr>
          <a:xfrm>
            <a:off x="450624" y="1943863"/>
            <a:ext cx="6902676" cy="765340"/>
          </a:xfrm>
        </p:spPr>
        <p:txBody>
          <a:bodyPr>
            <a:normAutofit/>
          </a:bodyPr>
          <a:lstStyle/>
          <a:p>
            <a:r>
              <a:rPr lang="en-GB" dirty="0"/>
              <a:t>ESTAR – </a:t>
            </a:r>
            <a:r>
              <a:rPr lang="en-GB" dirty="0" err="1"/>
              <a:t>estoy</a:t>
            </a:r>
            <a:r>
              <a:rPr lang="en-GB" dirty="0"/>
              <a:t>, </a:t>
            </a:r>
            <a:r>
              <a:rPr lang="en-GB" dirty="0" err="1"/>
              <a:t>estás</a:t>
            </a:r>
            <a:r>
              <a:rPr lang="en-GB" dirty="0"/>
              <a:t>, </a:t>
            </a:r>
            <a:r>
              <a:rPr lang="en-GB" dirty="0" err="1"/>
              <a:t>está</a:t>
            </a:r>
            <a:r>
              <a:rPr lang="en-GB" dirty="0"/>
              <a:t> for location</a:t>
            </a:r>
            <a:br>
              <a:rPr lang="en-GB" dirty="0"/>
            </a:br>
            <a:r>
              <a:rPr lang="en-GB" dirty="0"/>
              <a:t>SSC [o], SSC [a]</a:t>
            </a:r>
          </a:p>
        </p:txBody>
      </p:sp>
      <p:sp>
        <p:nvSpPr>
          <p:cNvPr id="5" name="Text Placeholder 4">
            <a:extLst>
              <a:ext uri="{FF2B5EF4-FFF2-40B4-BE49-F238E27FC236}">
                <a16:creationId xmlns:a16="http://schemas.microsoft.com/office/drawing/2014/main" id="{813B8C98-56D1-4028-9EA1-D2F1BDF7A408}"/>
              </a:ext>
            </a:extLst>
          </p:cNvPr>
          <p:cNvSpPr>
            <a:spLocks noGrp="1"/>
          </p:cNvSpPr>
          <p:nvPr>
            <p:ph type="body" sz="quarter" idx="14"/>
          </p:nvPr>
        </p:nvSpPr>
        <p:spPr>
          <a:xfrm>
            <a:off x="450624" y="1481983"/>
            <a:ext cx="7526428" cy="844550"/>
          </a:xfrm>
        </p:spPr>
        <p:txBody>
          <a:bodyPr>
            <a:normAutofit fontScale="62500" lnSpcReduction="20000"/>
          </a:bodyPr>
          <a:lstStyle/>
          <a:p>
            <a:r>
              <a:rPr lang="en-GB" dirty="0"/>
              <a:t>Describing places and locations</a:t>
            </a:r>
          </a:p>
        </p:txBody>
      </p:sp>
      <p:sp>
        <p:nvSpPr>
          <p:cNvPr id="6" name="Speech Bubble: Rectangle with Corners Rounded 5">
            <a:extLst>
              <a:ext uri="{FF2B5EF4-FFF2-40B4-BE49-F238E27FC236}">
                <a16:creationId xmlns:a16="http://schemas.microsoft.com/office/drawing/2014/main" id="{2FA9BF15-861E-459E-9F16-7BF445DA5F69}"/>
              </a:ext>
            </a:extLst>
          </p:cNvPr>
          <p:cNvSpPr/>
          <p:nvPr/>
        </p:nvSpPr>
        <p:spPr>
          <a:xfrm>
            <a:off x="7437504" y="4778478"/>
            <a:ext cx="4302213" cy="971838"/>
          </a:xfrm>
          <a:prstGeom prst="wedgeRoundRectCallout">
            <a:avLst>
              <a:gd name="adj1" fmla="val -61244"/>
              <a:gd name="adj2" fmla="val 38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r>
              <a:rPr lang="en-GB" sz="3600" b="1" dirty="0" err="1"/>
              <a:t>Dónde</a:t>
            </a:r>
            <a:r>
              <a:rPr lang="en-GB" sz="3600" b="1" dirty="0"/>
              <a:t> </a:t>
            </a:r>
            <a:r>
              <a:rPr lang="en-GB" sz="3600" b="1" dirty="0" err="1"/>
              <a:t>estás</a:t>
            </a:r>
            <a:r>
              <a:rPr lang="en-GB" sz="3600" b="1" dirty="0"/>
              <a:t>…?</a:t>
            </a:r>
          </a:p>
        </p:txBody>
      </p:sp>
      <p:pic>
        <p:nvPicPr>
          <p:cNvPr id="7" name="Picture 6">
            <a:extLst>
              <a:ext uri="{FF2B5EF4-FFF2-40B4-BE49-F238E27FC236}">
                <a16:creationId xmlns:a16="http://schemas.microsoft.com/office/drawing/2014/main" id="{C47E5C48-E49D-4FBD-88BC-E8F8D9C46D15}"/>
              </a:ext>
            </a:extLst>
          </p:cNvPr>
          <p:cNvPicPr>
            <a:picLocks noChangeAspect="1"/>
          </p:cNvPicPr>
          <p:nvPr/>
        </p:nvPicPr>
        <p:blipFill>
          <a:blip r:embed="rId5"/>
          <a:stretch>
            <a:fillRect/>
          </a:stretch>
        </p:blipFill>
        <p:spPr>
          <a:xfrm>
            <a:off x="1505047" y="2864247"/>
            <a:ext cx="3249450" cy="2511770"/>
          </a:xfrm>
          <a:prstGeom prst="rect">
            <a:avLst/>
          </a:prstGeom>
        </p:spPr>
      </p:pic>
      <p:pic>
        <p:nvPicPr>
          <p:cNvPr id="9" name="Picture 8" descr="A fenced in front of a house&#10;&#10;Description automatically generated">
            <a:extLst>
              <a:ext uri="{FF2B5EF4-FFF2-40B4-BE49-F238E27FC236}">
                <a16:creationId xmlns:a16="http://schemas.microsoft.com/office/drawing/2014/main" id="{9EF2340D-3F1C-4DD8-8115-A91CE5DA4F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881" y="2421364"/>
            <a:ext cx="4021836" cy="2262283"/>
          </a:xfrm>
          <a:prstGeom prst="rect">
            <a:avLst/>
          </a:prstGeom>
        </p:spPr>
      </p:pic>
      <p:pic>
        <p:nvPicPr>
          <p:cNvPr id="11" name="Picture 10" descr="A cartoon child sitting on a bench&#10;&#10;Description automatically generated">
            <a:extLst>
              <a:ext uri="{FF2B5EF4-FFF2-40B4-BE49-F238E27FC236}">
                <a16:creationId xmlns:a16="http://schemas.microsoft.com/office/drawing/2014/main" id="{0961B726-3C8D-4B69-A761-48E5FF048D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694" y="3012941"/>
            <a:ext cx="2642912" cy="1486638"/>
          </a:xfrm>
          <a:prstGeom prst="rect">
            <a:avLst/>
          </a:prstGeom>
        </p:spPr>
      </p:pic>
      <p:sp>
        <p:nvSpPr>
          <p:cNvPr id="12" name="Speech Bubble: Rectangle with Corners Rounded 11">
            <a:extLst>
              <a:ext uri="{FF2B5EF4-FFF2-40B4-BE49-F238E27FC236}">
                <a16:creationId xmlns:a16="http://schemas.microsoft.com/office/drawing/2014/main" id="{03EE2ED5-492C-44B5-8AA5-91A2B2BCFB15}"/>
              </a:ext>
            </a:extLst>
          </p:cNvPr>
          <p:cNvSpPr/>
          <p:nvPr/>
        </p:nvSpPr>
        <p:spPr>
          <a:xfrm>
            <a:off x="6543962" y="2117540"/>
            <a:ext cx="2866179" cy="971838"/>
          </a:xfrm>
          <a:prstGeom prst="wedgeRoundRectCallout">
            <a:avLst>
              <a:gd name="adj1" fmla="val 58781"/>
              <a:gd name="adj2" fmla="val 95949"/>
              <a:gd name="adj3" fmla="val 16667"/>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Estoy</a:t>
            </a:r>
            <a:r>
              <a:rPr lang="en-GB" sz="2800" b="1" dirty="0"/>
              <a:t> </a:t>
            </a:r>
            <a:r>
              <a:rPr lang="en-GB" sz="2800" b="1" dirty="0" err="1"/>
              <a:t>en</a:t>
            </a:r>
            <a:r>
              <a:rPr lang="en-GB" sz="2800" b="1" dirty="0"/>
              <a:t> León, </a:t>
            </a:r>
            <a:r>
              <a:rPr lang="en-GB" sz="2800" b="1" dirty="0" err="1"/>
              <a:t>en</a:t>
            </a:r>
            <a:r>
              <a:rPr lang="en-GB" sz="2800" b="1" dirty="0"/>
              <a:t> </a:t>
            </a:r>
            <a:r>
              <a:rPr lang="en-GB" sz="2800" b="1" dirty="0" err="1"/>
              <a:t>España</a:t>
            </a:r>
            <a:r>
              <a:rPr lang="en-GB" sz="2800" b="1" dirty="0"/>
              <a:t>.</a:t>
            </a:r>
          </a:p>
        </p:txBody>
      </p:sp>
    </p:spTree>
    <p:extLst>
      <p:ext uri="{BB962C8B-B14F-4D97-AF65-F5344CB8AC3E}">
        <p14:creationId xmlns:p14="http://schemas.microsoft.com/office/powerpoint/2010/main" val="3825322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boy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pic>
        <p:nvPicPr>
          <p:cNvPr id="24" name="Picture 12" descr="elephant with a question mark in a thought buble "/>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407882" y="1166690"/>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5126" name="Picture 6" descr="single person under the roof of a hou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2" name="TextBox 21"/>
          <p:cNvSpPr txBox="1"/>
          <p:nvPr/>
        </p:nvSpPr>
        <p:spPr>
          <a:xfrm>
            <a:off x="5367043" y="5482983"/>
            <a:ext cx="145574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[little]</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pic>
        <p:nvPicPr>
          <p:cNvPr id="5122" name="Picture 2" descr="the number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3" name="Group 2" descr="picture with fries and ketchip with a green checkmark next to it, picture of fries without ketchip and an x next to it. "/>
          <p:cNvGrpSpPr/>
          <p:nvPr/>
        </p:nvGrpSpPr>
        <p:grpSpPr>
          <a:xfrm>
            <a:off x="9260116" y="4321447"/>
            <a:ext cx="1315386" cy="1749607"/>
            <a:chOff x="9327339" y="4321447"/>
            <a:chExt cx="1315386" cy="1749607"/>
          </a:xfrm>
        </p:grpSpPr>
        <p:sp>
          <p:nvSpPr>
            <p:cNvPr id="13" name="TextBox 12"/>
            <p:cNvSpPr txBox="1"/>
            <p:nvPr/>
          </p:nvSpPr>
          <p:spPr>
            <a:xfrm>
              <a:off x="9327339" y="4321447"/>
              <a:ext cx="1299536" cy="323406"/>
            </a:xfrm>
            <a:prstGeom prst="rect">
              <a:avLst/>
            </a:prstGeom>
            <a:noFill/>
          </p:spPr>
          <p:txBody>
            <a:bodyPr wrap="square" rtlCol="0">
              <a:spAutoFit/>
            </a:bodyPr>
            <a:lstStyle/>
            <a:p>
              <a:r>
                <a:rPr lang="en-GB" dirty="0">
                  <a:solidFill>
                    <a:srgbClr val="115076"/>
                  </a:solidFill>
                </a:rPr>
                <a:t>Con ketchup</a:t>
              </a:r>
            </a:p>
          </p:txBody>
        </p:sp>
        <p:pic>
          <p:nvPicPr>
            <p:cNvPr id="14"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etchu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4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o_olvid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5" name="o_olvid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o_do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subTnLst>
                                    <p:audio>
                                      <p:cMediaNode>
                                        <p:cTn display="0" masterRel="sameClick">
                                          <p:stCondLst>
                                            <p:cond evt="begin" delay="0">
                                              <p:tn val="36"/>
                                            </p:cond>
                                          </p:stCondLst>
                                          <p:endCondLst>
                                            <p:cond evt="onStopAudio" delay="0">
                                              <p:tgtEl>
                                                <p:sldTgt/>
                                              </p:tgtEl>
                                            </p:cond>
                                          </p:endCondLst>
                                        </p:cTn>
                                        <p:tgtEl>
                                          <p:sndTgt r:embed="rId6" name="o_do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o_sol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fade">
                                      <p:cBhvr>
                                        <p:cTn id="48" dur="500"/>
                                        <p:tgtEl>
                                          <p:spTgt spid="5126"/>
                                        </p:tgtEl>
                                      </p:cBhvr>
                                    </p:animEffect>
                                  </p:childTnLst>
                                  <p:subTnLst>
                                    <p:audio>
                                      <p:cMediaNode>
                                        <p:cTn display="0" masterRel="sameClick">
                                          <p:stCondLst>
                                            <p:cond evt="begin" delay="0">
                                              <p:tn val="46"/>
                                            </p:cond>
                                          </p:stCondLst>
                                          <p:endCondLst>
                                            <p:cond evt="onStopAudio" delay="0">
                                              <p:tgtEl>
                                                <p:sldTgt/>
                                              </p:tgtEl>
                                            </p:cond>
                                          </p:endCondLst>
                                        </p:cTn>
                                        <p:tgtEl>
                                          <p:sndTgt r:embed="rId7" name="o_sol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o_poc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o_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22"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24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o_olvid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o_do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o_sol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o_poc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3F7E-1C7E-CD47-A297-B8ADEB42F3E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457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800350"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18" name="TextBox 6">
            <a:extLst>
              <a:ext uri="{FF2B5EF4-FFF2-40B4-BE49-F238E27FC236}">
                <a16:creationId xmlns:a16="http://schemas.microsoft.com/office/drawing/2014/main" id="{259AD632-EA97-4746-A8A6-14792D1A5DAC}"/>
              </a:ext>
            </a:extLst>
          </p:cNvPr>
          <p:cNvSpPr txBox="1"/>
          <p:nvPr/>
        </p:nvSpPr>
        <p:spPr>
          <a:xfrm>
            <a:off x="650132" y="2697390"/>
            <a:ext cx="2092469" cy="707886"/>
          </a:xfrm>
          <a:prstGeom prst="rect">
            <a:avLst/>
          </a:prstGeom>
          <a:noFill/>
        </p:spPr>
        <p:txBody>
          <a:bodyPr wrap="square" rtlCol="0">
            <a:spAutoFit/>
          </a:bodyPr>
          <a:lstStyle/>
          <a:p>
            <a:r>
              <a:rPr lang="en-GB" sz="4000" dirty="0">
                <a:solidFill>
                  <a:srgbClr val="115076"/>
                </a:solidFill>
                <a:cs typeface="Calibri" panose="020F0502020204030204" pitchFamily="34" charset="0"/>
              </a:rPr>
              <a:t>c</a:t>
            </a:r>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s</a:t>
            </a:r>
            <a:r>
              <a:rPr lang="en-GB" sz="4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CF4A9687-6D25-4FC3-B2B8-070A15290F2D}"/>
              </a:ext>
            </a:extLst>
          </p:cNvPr>
          <p:cNvSpPr txBox="1"/>
          <p:nvPr/>
        </p:nvSpPr>
        <p:spPr>
          <a:xfrm>
            <a:off x="575658" y="3513465"/>
            <a:ext cx="2485547" cy="707886"/>
          </a:xfrm>
          <a:prstGeom prst="rect">
            <a:avLst/>
          </a:prstGeom>
          <a:noFill/>
        </p:spPr>
        <p:txBody>
          <a:bodyPr wrap="square" rtlCol="0">
            <a:spAutoFit/>
          </a:bodyPr>
          <a:lstStyle/>
          <a:p>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m</a:t>
            </a:r>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r</a:t>
            </a:r>
          </a:p>
        </p:txBody>
      </p:sp>
      <p:sp>
        <p:nvSpPr>
          <p:cNvPr id="24" name="TextBox 23">
            <a:extLst>
              <a:ext uri="{FF2B5EF4-FFF2-40B4-BE49-F238E27FC236}">
                <a16:creationId xmlns:a16="http://schemas.microsoft.com/office/drawing/2014/main" id="{E3CEDEA7-DE5D-49EA-8435-72039B8D13EF}"/>
              </a:ext>
            </a:extLst>
          </p:cNvPr>
          <p:cNvSpPr txBox="1"/>
          <p:nvPr/>
        </p:nvSpPr>
        <p:spPr>
          <a:xfrm>
            <a:off x="-182003" y="5691761"/>
            <a:ext cx="3141037" cy="707886"/>
          </a:xfrm>
          <a:prstGeom prst="rect">
            <a:avLst/>
          </a:prstGeom>
          <a:noFill/>
        </p:spPr>
        <p:txBody>
          <a:bodyPr wrap="square" rtlCol="0">
            <a:spAutoFit/>
          </a:bodyPr>
          <a:lstStyle/>
          <a:p>
            <a:pPr algn="ctr"/>
            <a:r>
              <a:rPr lang="en-GB" sz="4000" dirty="0" err="1">
                <a:solidFill>
                  <a:srgbClr val="E87D1E"/>
                </a:solidFill>
                <a:cs typeface="Calibri" panose="020F0502020204030204" pitchFamily="34" charset="0"/>
              </a:rPr>
              <a:t>o</a:t>
            </a:r>
            <a:r>
              <a:rPr lang="en-GB" sz="4000" dirty="0" err="1">
                <a:solidFill>
                  <a:srgbClr val="115076"/>
                </a:solidFill>
                <a:cs typeface="Calibri" panose="020F0502020204030204" pitchFamily="34" charset="0"/>
              </a:rPr>
              <a:t>lvidar</a:t>
            </a:r>
            <a:endParaRPr lang="en-GB" sz="4000" dirty="0">
              <a:solidFill>
                <a:srgbClr val="115076"/>
              </a:solidFill>
              <a:cs typeface="Calibri" panose="020F0502020204030204" pitchFamily="34" charset="0"/>
            </a:endParaRPr>
          </a:p>
        </p:txBody>
      </p:sp>
      <p:sp>
        <p:nvSpPr>
          <p:cNvPr id="25" name="TextBox 24">
            <a:extLst>
              <a:ext uri="{FF2B5EF4-FFF2-40B4-BE49-F238E27FC236}">
                <a16:creationId xmlns:a16="http://schemas.microsoft.com/office/drawing/2014/main" id="{327463BE-5E67-445E-9868-5D8C013D94FE}"/>
              </a:ext>
            </a:extLst>
          </p:cNvPr>
          <p:cNvSpPr txBox="1"/>
          <p:nvPr/>
        </p:nvSpPr>
        <p:spPr>
          <a:xfrm>
            <a:off x="20881" y="1944364"/>
            <a:ext cx="2579787" cy="707886"/>
          </a:xfrm>
          <a:prstGeom prst="rect">
            <a:avLst/>
          </a:prstGeom>
          <a:noFill/>
        </p:spPr>
        <p:txBody>
          <a:bodyPr wrap="square" rtlCol="0">
            <a:spAutoFit/>
          </a:bodyPr>
          <a:lstStyle/>
          <a:p>
            <a:pPr algn="ctr"/>
            <a:r>
              <a:rPr lang="en-GB" sz="4000" dirty="0">
                <a:solidFill>
                  <a:srgbClr val="115076"/>
                </a:solidFill>
                <a:cs typeface="Calibri" panose="020F0502020204030204" pitchFamily="34" charset="0"/>
              </a:rPr>
              <a:t>d</a:t>
            </a:r>
            <a:r>
              <a:rPr lang="en-GB" sz="4000" dirty="0">
                <a:solidFill>
                  <a:srgbClr val="E87D1E"/>
                </a:solidFill>
                <a:cs typeface="Calibri" panose="020F0502020204030204" pitchFamily="34" charset="0"/>
              </a:rPr>
              <a:t>o</a:t>
            </a:r>
            <a:r>
              <a:rPr lang="en-GB" sz="4000" dirty="0">
                <a:solidFill>
                  <a:srgbClr val="115076"/>
                </a:solidFill>
                <a:cs typeface="Calibri" panose="020F0502020204030204" pitchFamily="34" charset="0"/>
              </a:rPr>
              <a:t>s</a:t>
            </a:r>
          </a:p>
        </p:txBody>
      </p:sp>
      <p:sp>
        <p:nvSpPr>
          <p:cNvPr id="26" name="TextBox 25">
            <a:extLst>
              <a:ext uri="{FF2B5EF4-FFF2-40B4-BE49-F238E27FC236}">
                <a16:creationId xmlns:a16="http://schemas.microsoft.com/office/drawing/2014/main" id="{BB012DBF-12B7-48BB-8137-BA08DCB1BCC9}"/>
              </a:ext>
            </a:extLst>
          </p:cNvPr>
          <p:cNvSpPr txBox="1"/>
          <p:nvPr/>
        </p:nvSpPr>
        <p:spPr>
          <a:xfrm>
            <a:off x="256855" y="4344203"/>
            <a:ext cx="2263320" cy="707886"/>
          </a:xfrm>
          <a:prstGeom prst="rect">
            <a:avLst/>
          </a:prstGeom>
          <a:noFill/>
        </p:spPr>
        <p:txBody>
          <a:bodyPr wrap="square" rtlCol="0">
            <a:spAutoFit/>
          </a:bodyPr>
          <a:lstStyle/>
          <a:p>
            <a:pPr algn="ctr"/>
            <a:r>
              <a:rPr lang="en-GB" sz="4000" dirty="0">
                <a:solidFill>
                  <a:srgbClr val="115076"/>
                </a:solidFill>
                <a:cs typeface="Calibri" panose="020F0502020204030204" pitchFamily="34" charset="0"/>
              </a:rPr>
              <a:t>c</a:t>
            </a:r>
            <a:r>
              <a:rPr lang="en-GB" sz="4000" dirty="0">
                <a:solidFill>
                  <a:srgbClr val="E87D1E"/>
                </a:solidFill>
                <a:cs typeface="Calibri" panose="020F0502020204030204" pitchFamily="34" charset="0"/>
              </a:rPr>
              <a:t>o</a:t>
            </a:r>
            <a:r>
              <a:rPr lang="en-GB" sz="4000" dirty="0">
                <a:solidFill>
                  <a:srgbClr val="115076"/>
                </a:solidFill>
                <a:cs typeface="Calibri" panose="020F0502020204030204" pitchFamily="34" charset="0"/>
              </a:rPr>
              <a:t>n</a:t>
            </a:r>
          </a:p>
        </p:txBody>
      </p:sp>
      <p:sp>
        <p:nvSpPr>
          <p:cNvPr id="27" name="TextBox 26">
            <a:extLst>
              <a:ext uri="{FF2B5EF4-FFF2-40B4-BE49-F238E27FC236}">
                <a16:creationId xmlns:a16="http://schemas.microsoft.com/office/drawing/2014/main" id="{5A15AA96-2B10-402E-A035-19332A0D4AF4}"/>
              </a:ext>
            </a:extLst>
          </p:cNvPr>
          <p:cNvSpPr txBox="1"/>
          <p:nvPr/>
        </p:nvSpPr>
        <p:spPr>
          <a:xfrm>
            <a:off x="81350" y="5010972"/>
            <a:ext cx="2786156" cy="707886"/>
          </a:xfrm>
          <a:prstGeom prst="rect">
            <a:avLst/>
          </a:prstGeom>
          <a:noFill/>
        </p:spPr>
        <p:txBody>
          <a:bodyPr wrap="square" rtlCol="0">
            <a:spAutoFit/>
          </a:bodyPr>
          <a:lstStyle/>
          <a:p>
            <a:pPr algn="ctr"/>
            <a:r>
              <a:rPr lang="en-GB" sz="4000" dirty="0">
                <a:solidFill>
                  <a:srgbClr val="115076"/>
                </a:solidFill>
                <a:cs typeface="Calibri" panose="020F0502020204030204" pitchFamily="34" charset="0"/>
              </a:rPr>
              <a:t>p</a:t>
            </a:r>
            <a:r>
              <a:rPr lang="en-GB" sz="4000" dirty="0">
                <a:solidFill>
                  <a:srgbClr val="E87D1E"/>
                </a:solidFill>
                <a:cs typeface="Calibri" panose="020F0502020204030204" pitchFamily="34" charset="0"/>
              </a:rPr>
              <a:t>o</a:t>
            </a:r>
            <a:r>
              <a:rPr lang="en-GB" sz="4000" dirty="0">
                <a:solidFill>
                  <a:srgbClr val="115076"/>
                </a:solidFill>
                <a:cs typeface="Calibri" panose="020F0502020204030204" pitchFamily="34" charset="0"/>
              </a:rPr>
              <a:t>c</a:t>
            </a:r>
            <a:r>
              <a:rPr lang="en-GB" sz="4000" dirty="0">
                <a:solidFill>
                  <a:srgbClr val="E87D1E"/>
                </a:solidFill>
                <a:cs typeface="Calibri" panose="020F0502020204030204" pitchFamily="34" charset="0"/>
              </a:rPr>
              <a:t>o</a:t>
            </a:r>
          </a:p>
        </p:txBody>
      </p:sp>
      <p:pic>
        <p:nvPicPr>
          <p:cNvPr id="29" name="Picture 28" descr="A picture containing black, darkness&#10;&#10;Description automatically generated">
            <a:extLst>
              <a:ext uri="{FF2B5EF4-FFF2-40B4-BE49-F238E27FC236}">
                <a16:creationId xmlns:a16="http://schemas.microsoft.com/office/drawing/2014/main" id="{0D425C35-4652-4394-8DDA-F73BF8B0E783}"/>
              </a:ext>
            </a:extLst>
          </p:cNvPr>
          <p:cNvPicPr>
            <a:picLocks noChangeAspect="1"/>
          </p:cNvPicPr>
          <p:nvPr/>
        </p:nvPicPr>
        <p:blipFill>
          <a:blip r:embed="rId3" cstate="print">
            <a:duotone>
              <a:srgbClr val="2F9AFF">
                <a:shade val="45000"/>
                <a:satMod val="135000"/>
              </a:srgbClr>
              <a:prstClr val="white"/>
            </a:duotone>
            <a:extLst>
              <a:ext uri="{28A0092B-C50C-407E-A947-70E740481C1C}">
                <a14:useLocalDpi xmlns:a14="http://schemas.microsoft.com/office/drawing/2010/main" val="0"/>
              </a:ext>
            </a:extLst>
          </a:blip>
          <a:stretch>
            <a:fillRect/>
          </a:stretch>
        </p:blipFill>
        <p:spPr>
          <a:xfrm>
            <a:off x="5870964" y="187409"/>
            <a:ext cx="2089586" cy="1044793"/>
          </a:xfrm>
          <a:prstGeom prst="rect">
            <a:avLst/>
          </a:prstGeom>
        </p:spPr>
      </p:pic>
      <p:pic>
        <p:nvPicPr>
          <p:cNvPr id="30" name="Picture 29" descr="A picture containing black, darkness&#10;&#10;Description automatically generated">
            <a:extLst>
              <a:ext uri="{FF2B5EF4-FFF2-40B4-BE49-F238E27FC236}">
                <a16:creationId xmlns:a16="http://schemas.microsoft.com/office/drawing/2014/main" id="{66A5496E-1C8E-4021-8B79-C8B8D6DB4FA5}"/>
              </a:ext>
            </a:extLst>
          </p:cNvPr>
          <p:cNvPicPr>
            <a:picLocks noChangeAspect="1"/>
          </p:cNvPicPr>
          <p:nvPr/>
        </p:nvPicPr>
        <p:blipFill>
          <a:blip r:embed="rId3" cstate="print">
            <a:duotone>
              <a:srgbClr val="2F9AFF">
                <a:shade val="45000"/>
                <a:satMod val="135000"/>
              </a:srgbClr>
              <a:prstClr val="white"/>
            </a:duotone>
            <a:extLst>
              <a:ext uri="{28A0092B-C50C-407E-A947-70E740481C1C}">
                <a14:useLocalDpi xmlns:a14="http://schemas.microsoft.com/office/drawing/2010/main" val="0"/>
              </a:ext>
            </a:extLst>
          </a:blip>
          <a:stretch>
            <a:fillRect/>
          </a:stretch>
        </p:blipFill>
        <p:spPr>
          <a:xfrm flipH="1">
            <a:off x="3286056" y="200933"/>
            <a:ext cx="2089586" cy="1044793"/>
          </a:xfrm>
          <a:prstGeom prst="rect">
            <a:avLst/>
          </a:prstGeom>
        </p:spPr>
      </p:pic>
      <p:sp>
        <p:nvSpPr>
          <p:cNvPr id="31" name="TextBox 30">
            <a:extLst>
              <a:ext uri="{FF2B5EF4-FFF2-40B4-BE49-F238E27FC236}">
                <a16:creationId xmlns:a16="http://schemas.microsoft.com/office/drawing/2014/main" id="{D3F71D5F-3D92-48CF-8CE9-EDF262173A30}"/>
              </a:ext>
            </a:extLst>
          </p:cNvPr>
          <p:cNvSpPr txBox="1"/>
          <p:nvPr/>
        </p:nvSpPr>
        <p:spPr>
          <a:xfrm>
            <a:off x="4004431" y="327240"/>
            <a:ext cx="1148158"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rPr>
              <a:t>[a]</a:t>
            </a:r>
            <a:endParaRPr kumimoji="0" lang="en-GB" sz="2000" b="1" i="0" u="none" strike="noStrike" kern="0" cap="none" spc="0" normalizeH="0" baseline="0" noProof="0" dirty="0">
              <a:ln>
                <a:noFill/>
              </a:ln>
              <a:solidFill>
                <a:srgbClr val="FFFFFF"/>
              </a:solidFill>
              <a:effectLst/>
              <a:uLnTx/>
              <a:uFillTx/>
            </a:endParaRPr>
          </a:p>
        </p:txBody>
      </p:sp>
      <p:sp>
        <p:nvSpPr>
          <p:cNvPr id="32" name="TextBox 31">
            <a:extLst>
              <a:ext uri="{FF2B5EF4-FFF2-40B4-BE49-F238E27FC236}">
                <a16:creationId xmlns:a16="http://schemas.microsoft.com/office/drawing/2014/main" id="{6D80CF1E-45A4-4154-A363-80DF3CFFA8DA}"/>
              </a:ext>
            </a:extLst>
          </p:cNvPr>
          <p:cNvSpPr txBox="1"/>
          <p:nvPr/>
        </p:nvSpPr>
        <p:spPr>
          <a:xfrm>
            <a:off x="6414074" y="297389"/>
            <a:ext cx="1148158"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rPr>
              <a:t>[o]</a:t>
            </a:r>
            <a:endParaRPr kumimoji="0" lang="en-GB" sz="2000" b="1" i="0" u="none" strike="noStrike" kern="0" cap="none" spc="0" normalizeH="0" baseline="0" noProof="0" dirty="0">
              <a:ln>
                <a:noFill/>
              </a:ln>
              <a:solidFill>
                <a:srgbClr val="FFFFFF"/>
              </a:solidFill>
              <a:effectLst/>
              <a:uLnTx/>
              <a:uFillTx/>
            </a:endParaRPr>
          </a:p>
        </p:txBody>
      </p:sp>
      <p:pic>
        <p:nvPicPr>
          <p:cNvPr id="5" name="Picture 4" descr="A picture containing graphics, symbol, screenshot, circle&#10;&#10;Description automatically generated">
            <a:extLst>
              <a:ext uri="{FF2B5EF4-FFF2-40B4-BE49-F238E27FC236}">
                <a16:creationId xmlns:a16="http://schemas.microsoft.com/office/drawing/2014/main" id="{CE23405E-905D-4EB5-8D99-5A415A845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658" y="784100"/>
            <a:ext cx="1438116" cy="1507389"/>
          </a:xfrm>
          <a:prstGeom prst="rect">
            <a:avLst/>
          </a:prstGeom>
        </p:spPr>
      </p:pic>
      <p:pic>
        <p:nvPicPr>
          <p:cNvPr id="33" name="Picture 32" descr="A picture containing screenshot, graphics, circle, electric blue&#10;&#10;Description automatically generated">
            <a:extLst>
              <a:ext uri="{FF2B5EF4-FFF2-40B4-BE49-F238E27FC236}">
                <a16:creationId xmlns:a16="http://schemas.microsoft.com/office/drawing/2014/main" id="{1D72A174-8F10-4FF2-AA32-7A982FD22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9554" y="771975"/>
            <a:ext cx="1435345" cy="1510160"/>
          </a:xfrm>
          <a:prstGeom prst="rect">
            <a:avLst/>
          </a:prstGeom>
        </p:spPr>
      </p:pic>
      <p:pic>
        <p:nvPicPr>
          <p:cNvPr id="35" name="Graphic 34" descr="User with solid fill">
            <a:extLst>
              <a:ext uri="{FF2B5EF4-FFF2-40B4-BE49-F238E27FC236}">
                <a16:creationId xmlns:a16="http://schemas.microsoft.com/office/drawing/2014/main" id="{D3803996-175C-4BA3-BCC2-751885CAFB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1523" y="800184"/>
            <a:ext cx="1364896" cy="1364896"/>
          </a:xfrm>
          <a:prstGeom prst="rect">
            <a:avLst/>
          </a:prstGeom>
        </p:spPr>
      </p:pic>
      <p:sp>
        <p:nvSpPr>
          <p:cNvPr id="36" name="TextBox 35">
            <a:extLst>
              <a:ext uri="{FF2B5EF4-FFF2-40B4-BE49-F238E27FC236}">
                <a16:creationId xmlns:a16="http://schemas.microsoft.com/office/drawing/2014/main" id="{E7256FAD-C7F0-42E9-BC90-A62851C4A776}"/>
              </a:ext>
            </a:extLst>
          </p:cNvPr>
          <p:cNvSpPr txBox="1"/>
          <p:nvPr/>
        </p:nvSpPr>
        <p:spPr>
          <a:xfrm>
            <a:off x="5025097" y="2790832"/>
            <a:ext cx="6903046" cy="1015663"/>
          </a:xfrm>
          <a:prstGeom prst="rect">
            <a:avLst/>
          </a:prstGeom>
          <a:noFill/>
        </p:spPr>
        <p:txBody>
          <a:bodyPr wrap="square" rtlCol="0">
            <a:spAutoFit/>
          </a:bodyPr>
          <a:lstStyle/>
          <a:p>
            <a:r>
              <a:rPr lang="en-GB" sz="2000" b="1" dirty="0">
                <a:solidFill>
                  <a:srgbClr val="0055A5"/>
                </a:solidFill>
              </a:rPr>
              <a:t>Persona B </a:t>
            </a:r>
            <a:r>
              <a:rPr lang="en-GB" sz="2000" dirty="0">
                <a:solidFill>
                  <a:srgbClr val="0055A5"/>
                </a:solidFill>
              </a:rPr>
              <a:t>turns around.</a:t>
            </a:r>
            <a:br>
              <a:rPr lang="en-GB" sz="2000" dirty="0">
                <a:solidFill>
                  <a:srgbClr val="0055A5"/>
                </a:solidFill>
              </a:rPr>
            </a:br>
            <a:r>
              <a:rPr lang="en-GB" sz="2000" b="1" dirty="0">
                <a:solidFill>
                  <a:srgbClr val="0055A5"/>
                </a:solidFill>
              </a:rPr>
              <a:t>Persona A </a:t>
            </a:r>
            <a:r>
              <a:rPr lang="en-GB" sz="2000" dirty="0">
                <a:solidFill>
                  <a:srgbClr val="0055A5"/>
                </a:solidFill>
              </a:rPr>
              <a:t>says 6 words with [a] or [o] or both.</a:t>
            </a:r>
            <a:br>
              <a:rPr lang="en-GB" sz="2000" dirty="0">
                <a:solidFill>
                  <a:srgbClr val="0055A5"/>
                </a:solidFill>
              </a:rPr>
            </a:br>
            <a:r>
              <a:rPr lang="en-GB" sz="2000" b="1" dirty="0">
                <a:solidFill>
                  <a:srgbClr val="0055A5"/>
                </a:solidFill>
              </a:rPr>
              <a:t>Persona B </a:t>
            </a:r>
            <a:r>
              <a:rPr lang="en-GB" sz="2000" dirty="0">
                <a:solidFill>
                  <a:srgbClr val="0055A5"/>
                </a:solidFill>
              </a:rPr>
              <a:t>points left for [a], right for [o], both for both!</a:t>
            </a:r>
          </a:p>
        </p:txBody>
      </p:sp>
      <p:pic>
        <p:nvPicPr>
          <p:cNvPr id="38" name="Picture 37" descr="A picture containing graphics, symbol, screenshot, circle&#10;&#10;Description automatically generated">
            <a:extLst>
              <a:ext uri="{FF2B5EF4-FFF2-40B4-BE49-F238E27FC236}">
                <a16:creationId xmlns:a16="http://schemas.microsoft.com/office/drawing/2014/main" id="{ECD8A89C-2517-46F3-97B8-F258CEB93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6737" y="790918"/>
            <a:ext cx="1438116" cy="1507389"/>
          </a:xfrm>
          <a:prstGeom prst="rect">
            <a:avLst/>
          </a:prstGeom>
        </p:spPr>
      </p:pic>
      <p:pic>
        <p:nvPicPr>
          <p:cNvPr id="40" name="Picture 39" descr="A picture containing screenshot, graphics, circle, electric blue&#10;&#10;Description automatically generated">
            <a:extLst>
              <a:ext uri="{FF2B5EF4-FFF2-40B4-BE49-F238E27FC236}">
                <a16:creationId xmlns:a16="http://schemas.microsoft.com/office/drawing/2014/main" id="{4C1CF8F6-BE35-40C1-9C6D-5AF1137BF9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429" y="788147"/>
            <a:ext cx="1435345" cy="1510160"/>
          </a:xfrm>
          <a:prstGeom prst="rect">
            <a:avLst/>
          </a:prstGeom>
        </p:spPr>
      </p:pic>
      <p:pic>
        <p:nvPicPr>
          <p:cNvPr id="37" name="Graphic 36" descr="User with solid fill">
            <a:extLst>
              <a:ext uri="{FF2B5EF4-FFF2-40B4-BE49-F238E27FC236}">
                <a16:creationId xmlns:a16="http://schemas.microsoft.com/office/drawing/2014/main" id="{35A78B55-889E-4B11-9879-676BAF9AD0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3889" y="826036"/>
            <a:ext cx="1364896" cy="1364896"/>
          </a:xfrm>
          <a:prstGeom prst="rect">
            <a:avLst/>
          </a:prstGeom>
        </p:spPr>
      </p:pic>
      <p:sp>
        <p:nvSpPr>
          <p:cNvPr id="41" name="TextBox 40">
            <a:extLst>
              <a:ext uri="{FF2B5EF4-FFF2-40B4-BE49-F238E27FC236}">
                <a16:creationId xmlns:a16="http://schemas.microsoft.com/office/drawing/2014/main" id="{D6A803BE-4B8E-4C20-A4D3-6921559E5F4B}"/>
              </a:ext>
            </a:extLst>
          </p:cNvPr>
          <p:cNvSpPr txBox="1"/>
          <p:nvPr/>
        </p:nvSpPr>
        <p:spPr>
          <a:xfrm>
            <a:off x="5067406" y="3858468"/>
            <a:ext cx="6903046" cy="400110"/>
          </a:xfrm>
          <a:prstGeom prst="rect">
            <a:avLst/>
          </a:prstGeom>
          <a:noFill/>
        </p:spPr>
        <p:txBody>
          <a:bodyPr wrap="square" rtlCol="0">
            <a:spAutoFit/>
          </a:bodyPr>
          <a:lstStyle/>
          <a:p>
            <a:r>
              <a:rPr lang="en-GB" sz="2000" b="1" dirty="0">
                <a:solidFill>
                  <a:srgbClr val="0055A5"/>
                </a:solidFill>
              </a:rPr>
              <a:t>Now swap.</a:t>
            </a:r>
            <a:endParaRPr lang="en-GB" sz="2000" dirty="0">
              <a:solidFill>
                <a:srgbClr val="0055A5"/>
              </a:solidFill>
            </a:endParaRPr>
          </a:p>
        </p:txBody>
      </p:sp>
      <p:sp>
        <p:nvSpPr>
          <p:cNvPr id="21" name="TextBox 9">
            <a:extLst>
              <a:ext uri="{FF2B5EF4-FFF2-40B4-BE49-F238E27FC236}">
                <a16:creationId xmlns:a16="http://schemas.microsoft.com/office/drawing/2014/main" id="{C6BB761F-C571-4536-BFD4-51EF9D916774}"/>
              </a:ext>
            </a:extLst>
          </p:cNvPr>
          <p:cNvSpPr txBox="1"/>
          <p:nvPr/>
        </p:nvSpPr>
        <p:spPr>
          <a:xfrm>
            <a:off x="704989" y="1989913"/>
            <a:ext cx="2073120" cy="707886"/>
          </a:xfrm>
          <a:prstGeom prst="rect">
            <a:avLst/>
          </a:prstGeom>
          <a:solidFill>
            <a:schemeClr val="bg1"/>
          </a:solidFill>
        </p:spPr>
        <p:txBody>
          <a:bodyPr wrap="square" rtlCol="0">
            <a:spAutoFit/>
          </a:bodyPr>
          <a:lstStyle/>
          <a:p>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lto</a:t>
            </a:r>
          </a:p>
        </p:txBody>
      </p:sp>
      <p:sp>
        <p:nvSpPr>
          <p:cNvPr id="16" name="TextBox 5">
            <a:extLst>
              <a:ext uri="{FF2B5EF4-FFF2-40B4-BE49-F238E27FC236}">
                <a16:creationId xmlns:a16="http://schemas.microsoft.com/office/drawing/2014/main" id="{EC330C2B-40D3-483F-8900-2D4851566E95}"/>
              </a:ext>
            </a:extLst>
          </p:cNvPr>
          <p:cNvSpPr txBox="1"/>
          <p:nvPr/>
        </p:nvSpPr>
        <p:spPr>
          <a:xfrm>
            <a:off x="502241" y="2658693"/>
            <a:ext cx="2388250" cy="707886"/>
          </a:xfrm>
          <a:prstGeom prst="rect">
            <a:avLst/>
          </a:prstGeom>
          <a:solidFill>
            <a:schemeClr val="bg1"/>
          </a:solidFill>
        </p:spPr>
        <p:txBody>
          <a:bodyPr wrap="square" rtlCol="0">
            <a:spAutoFit/>
          </a:bodyPr>
          <a:lstStyle/>
          <a:p>
            <a:r>
              <a:rPr lang="en-GB" sz="4000" dirty="0">
                <a:solidFill>
                  <a:srgbClr val="115076"/>
                </a:solidFill>
                <a:cs typeface="Calibri" panose="020F0502020204030204" pitchFamily="34" charset="0"/>
              </a:rPr>
              <a:t>n</a:t>
            </a:r>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d</a:t>
            </a:r>
            <a:r>
              <a:rPr lang="en-GB" sz="4000" dirty="0">
                <a:solidFill>
                  <a:srgbClr val="E87D1E"/>
                </a:solidFill>
                <a:cs typeface="Calibri" panose="020F0502020204030204" pitchFamily="34" charset="0"/>
              </a:rPr>
              <a:t>a</a:t>
            </a:r>
          </a:p>
        </p:txBody>
      </p:sp>
      <p:sp>
        <p:nvSpPr>
          <p:cNvPr id="20" name="TextBox 8">
            <a:extLst>
              <a:ext uri="{FF2B5EF4-FFF2-40B4-BE49-F238E27FC236}">
                <a16:creationId xmlns:a16="http://schemas.microsoft.com/office/drawing/2014/main" id="{3C8D692D-D0FB-4A41-A9A5-7FE713B59574}"/>
              </a:ext>
            </a:extLst>
          </p:cNvPr>
          <p:cNvSpPr txBox="1"/>
          <p:nvPr/>
        </p:nvSpPr>
        <p:spPr>
          <a:xfrm>
            <a:off x="435614" y="5650644"/>
            <a:ext cx="2611870" cy="707886"/>
          </a:xfrm>
          <a:prstGeom prst="rect">
            <a:avLst/>
          </a:prstGeom>
          <a:solidFill>
            <a:schemeClr val="bg1"/>
          </a:solidFill>
        </p:spPr>
        <p:txBody>
          <a:bodyPr wrap="square" rtlCol="0">
            <a:spAutoFit/>
          </a:bodyPr>
          <a:lstStyle/>
          <a:p>
            <a:r>
              <a:rPr lang="en-GB" sz="4000" dirty="0">
                <a:solidFill>
                  <a:srgbClr val="115076"/>
                </a:solidFill>
                <a:cs typeface="Calibri" panose="020F0502020204030204" pitchFamily="34" charset="0"/>
              </a:rPr>
              <a:t>c</a:t>
            </a:r>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ma</a:t>
            </a:r>
          </a:p>
        </p:txBody>
      </p:sp>
      <p:sp>
        <p:nvSpPr>
          <p:cNvPr id="22" name="TextBox 10">
            <a:extLst>
              <a:ext uri="{FF2B5EF4-FFF2-40B4-BE49-F238E27FC236}">
                <a16:creationId xmlns:a16="http://schemas.microsoft.com/office/drawing/2014/main" id="{23BBDC64-1B00-488C-BA45-719D04BF8D5C}"/>
              </a:ext>
            </a:extLst>
          </p:cNvPr>
          <p:cNvSpPr txBox="1"/>
          <p:nvPr/>
        </p:nvSpPr>
        <p:spPr>
          <a:xfrm>
            <a:off x="343308" y="4317655"/>
            <a:ext cx="2942748" cy="707886"/>
          </a:xfrm>
          <a:prstGeom prst="rect">
            <a:avLst/>
          </a:prstGeom>
          <a:solidFill>
            <a:schemeClr val="bg1"/>
          </a:solidFill>
        </p:spPr>
        <p:txBody>
          <a:bodyPr wrap="square" rtlCol="0">
            <a:spAutoFit/>
          </a:bodyPr>
          <a:lstStyle/>
          <a:p>
            <a:r>
              <a:rPr lang="en-GB" sz="4000" dirty="0">
                <a:solidFill>
                  <a:srgbClr val="E87D1E"/>
                </a:solidFill>
                <a:cs typeface="Calibri" panose="020F0502020204030204" pitchFamily="34" charset="0"/>
              </a:rPr>
              <a:t>a</a:t>
            </a:r>
            <a:r>
              <a:rPr lang="en-GB" sz="4000" dirty="0">
                <a:solidFill>
                  <a:srgbClr val="115076"/>
                </a:solidFill>
                <a:cs typeface="Calibri" panose="020F0502020204030204" pitchFamily="34" charset="0"/>
              </a:rPr>
              <a:t>gosto</a:t>
            </a:r>
          </a:p>
        </p:txBody>
      </p:sp>
      <p:sp>
        <p:nvSpPr>
          <p:cNvPr id="23" name="TextBox 22">
            <a:extLst>
              <a:ext uri="{FF2B5EF4-FFF2-40B4-BE49-F238E27FC236}">
                <a16:creationId xmlns:a16="http://schemas.microsoft.com/office/drawing/2014/main" id="{FFDB8F3D-5BC4-432F-9874-6DEF87370218}"/>
              </a:ext>
            </a:extLst>
          </p:cNvPr>
          <p:cNvSpPr txBox="1"/>
          <p:nvPr/>
        </p:nvSpPr>
        <p:spPr>
          <a:xfrm>
            <a:off x="494885" y="3513465"/>
            <a:ext cx="1506604" cy="707886"/>
          </a:xfrm>
          <a:prstGeom prst="rect">
            <a:avLst/>
          </a:prstGeom>
          <a:solidFill>
            <a:schemeClr val="bg1"/>
          </a:solidFill>
        </p:spPr>
        <p:txBody>
          <a:bodyPr wrap="square" rtlCol="0">
            <a:spAutoFit/>
          </a:bodyPr>
          <a:lstStyle/>
          <a:p>
            <a:pPr algn="ctr"/>
            <a:r>
              <a:rPr lang="en-GB" sz="4000" dirty="0">
                <a:solidFill>
                  <a:srgbClr val="115076"/>
                </a:solidFill>
                <a:cs typeface="Calibri" panose="020F0502020204030204" pitchFamily="34" charset="0"/>
              </a:rPr>
              <a:t>y</a:t>
            </a:r>
            <a:r>
              <a:rPr lang="en-GB" sz="4000" dirty="0">
                <a:solidFill>
                  <a:srgbClr val="E87D1E"/>
                </a:solidFill>
                <a:cs typeface="Calibri" panose="020F0502020204030204" pitchFamily="34" charset="0"/>
              </a:rPr>
              <a:t>o</a:t>
            </a:r>
          </a:p>
        </p:txBody>
      </p:sp>
      <p:sp>
        <p:nvSpPr>
          <p:cNvPr id="28" name="TextBox 27">
            <a:extLst>
              <a:ext uri="{FF2B5EF4-FFF2-40B4-BE49-F238E27FC236}">
                <a16:creationId xmlns:a16="http://schemas.microsoft.com/office/drawing/2014/main" id="{351FF4AB-BC70-44B4-A478-F41144D8E34E}"/>
              </a:ext>
            </a:extLst>
          </p:cNvPr>
          <p:cNvSpPr txBox="1"/>
          <p:nvPr/>
        </p:nvSpPr>
        <p:spPr>
          <a:xfrm>
            <a:off x="312843" y="5000299"/>
            <a:ext cx="2244081" cy="707886"/>
          </a:xfrm>
          <a:prstGeom prst="rect">
            <a:avLst/>
          </a:prstGeom>
          <a:solidFill>
            <a:schemeClr val="bg1"/>
          </a:solidFill>
        </p:spPr>
        <p:txBody>
          <a:bodyPr wrap="square" rtlCol="0">
            <a:spAutoFit/>
          </a:bodyPr>
          <a:lstStyle/>
          <a:p>
            <a:pPr algn="ctr"/>
            <a:r>
              <a:rPr lang="en-GB" sz="4000" dirty="0">
                <a:solidFill>
                  <a:srgbClr val="115076"/>
                </a:solidFill>
                <a:cs typeface="Calibri" panose="020F0502020204030204" pitchFamily="34" charset="0"/>
              </a:rPr>
              <a:t>s</a:t>
            </a:r>
            <a:r>
              <a:rPr lang="en-GB" sz="4000" dirty="0">
                <a:solidFill>
                  <a:srgbClr val="E87D1E"/>
                </a:solidFill>
                <a:cs typeface="Calibri" panose="020F0502020204030204" pitchFamily="34" charset="0"/>
              </a:rPr>
              <a:t>o</a:t>
            </a:r>
            <a:r>
              <a:rPr lang="en-GB" sz="4000" dirty="0">
                <a:solidFill>
                  <a:srgbClr val="115076"/>
                </a:solidFill>
                <a:cs typeface="Calibri" panose="020F0502020204030204" pitchFamily="34" charset="0"/>
              </a:rPr>
              <a:t>lo</a:t>
            </a:r>
          </a:p>
        </p:txBody>
      </p:sp>
      <p:pic>
        <p:nvPicPr>
          <p:cNvPr id="47" name="Picture 9" descr="house">
            <a:extLst>
              <a:ext uri="{FF2B5EF4-FFF2-40B4-BE49-F238E27FC236}">
                <a16:creationId xmlns:a16="http://schemas.microsoft.com/office/drawing/2014/main" id="{1A3EF1D6-D373-4C63-8E83-FCA0EEC0628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0971" y="2608118"/>
            <a:ext cx="982333" cy="64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 descr="single bed ">
            <a:extLst>
              <a:ext uri="{FF2B5EF4-FFF2-40B4-BE49-F238E27FC236}">
                <a16:creationId xmlns:a16="http://schemas.microsoft.com/office/drawing/2014/main" id="{4F794227-7EDD-4D10-87BB-0878F0C841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9416" y="5719983"/>
            <a:ext cx="982332" cy="55338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eart balloons">
            <a:extLst>
              <a:ext uri="{FF2B5EF4-FFF2-40B4-BE49-F238E27FC236}">
                <a16:creationId xmlns:a16="http://schemas.microsoft.com/office/drawing/2014/main" id="{7368826C-DB8D-4B04-A52D-6AA77BF5C1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29477" y="3471890"/>
            <a:ext cx="550778" cy="74946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August Calendar Clip Art">
            <a:extLst>
              <a:ext uri="{FF2B5EF4-FFF2-40B4-BE49-F238E27FC236}">
                <a16:creationId xmlns:a16="http://schemas.microsoft.com/office/drawing/2014/main" id="{8850582C-3DF6-4A43-A51C-13D859837BE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5581" y="4258578"/>
            <a:ext cx="659748" cy="7123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oy ">
            <a:extLst>
              <a:ext uri="{FF2B5EF4-FFF2-40B4-BE49-F238E27FC236}">
                <a16:creationId xmlns:a16="http://schemas.microsoft.com/office/drawing/2014/main" id="{67748DA5-C5F8-4A54-BB9D-0E99B92D84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9454" y="3242052"/>
            <a:ext cx="388791" cy="90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2" descr="elephant with a question mark in a thought buble ">
            <a:extLst>
              <a:ext uri="{FF2B5EF4-FFF2-40B4-BE49-F238E27FC236}">
                <a16:creationId xmlns:a16="http://schemas.microsoft.com/office/drawing/2014/main" id="{19A2B9B5-1093-4EE3-BCD7-9E0BF6166E7A}"/>
              </a:ext>
            </a:extLst>
          </p:cNvPr>
          <p:cNvPicPr>
            <a:picLocks noChangeAspect="1" noChangeArrowheads="1"/>
          </p:cNvPicPr>
          <p:nvPr/>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31440" y="5525371"/>
            <a:ext cx="699420" cy="87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descr="single person under the roof of a house">
            <a:extLst>
              <a:ext uri="{FF2B5EF4-FFF2-40B4-BE49-F238E27FC236}">
                <a16:creationId xmlns:a16="http://schemas.microsoft.com/office/drawing/2014/main" id="{D702D7AB-0B16-4A07-8E96-21E7FB33B9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9454" y="5052089"/>
            <a:ext cx="518418" cy="551508"/>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4DD78775-0ECA-4887-B8AC-B72F39E3226E}"/>
              </a:ext>
            </a:extLst>
          </p:cNvPr>
          <p:cNvSpPr txBox="1"/>
          <p:nvPr/>
        </p:nvSpPr>
        <p:spPr>
          <a:xfrm>
            <a:off x="1814682" y="5086427"/>
            <a:ext cx="1990645"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[little]</a:t>
            </a:r>
          </a:p>
        </p:txBody>
      </p:sp>
      <p:pic>
        <p:nvPicPr>
          <p:cNvPr id="55" name="Picture 2" descr="the number 2">
            <a:extLst>
              <a:ext uri="{FF2B5EF4-FFF2-40B4-BE49-F238E27FC236}">
                <a16:creationId xmlns:a16="http://schemas.microsoft.com/office/drawing/2014/main" id="{82FAA253-803B-4264-A466-47CAD222D8A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431439" y="1875833"/>
            <a:ext cx="648816" cy="647577"/>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6757FB1-33ED-47F8-810F-CB823636C3A5}"/>
              </a:ext>
            </a:extLst>
          </p:cNvPr>
          <p:cNvSpPr txBox="1"/>
          <p:nvPr/>
        </p:nvSpPr>
        <p:spPr>
          <a:xfrm>
            <a:off x="1805027" y="4363204"/>
            <a:ext cx="1990645"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[with]</a:t>
            </a:r>
          </a:p>
        </p:txBody>
      </p:sp>
      <p:grpSp>
        <p:nvGrpSpPr>
          <p:cNvPr id="42" name="Group 41" descr="Man standing next to a ladder that is shorter than him, with a silhouette of a shorter man on the otherside of the ladder. ">
            <a:extLst>
              <a:ext uri="{FF2B5EF4-FFF2-40B4-BE49-F238E27FC236}">
                <a16:creationId xmlns:a16="http://schemas.microsoft.com/office/drawing/2014/main" id="{73D2F5A2-DB9A-4574-A348-75FC3B1B0361}"/>
              </a:ext>
            </a:extLst>
          </p:cNvPr>
          <p:cNvGrpSpPr/>
          <p:nvPr/>
        </p:nvGrpSpPr>
        <p:grpSpPr>
          <a:xfrm>
            <a:off x="2516013" y="1737601"/>
            <a:ext cx="713578" cy="906661"/>
            <a:chOff x="6459488" y="2377646"/>
            <a:chExt cx="2181503" cy="2455108"/>
          </a:xfrm>
        </p:grpSpPr>
        <p:pic>
          <p:nvPicPr>
            <p:cNvPr id="43" name="Picture 8" descr="ladder">
              <a:extLst>
                <a:ext uri="{FF2B5EF4-FFF2-40B4-BE49-F238E27FC236}">
                  <a16:creationId xmlns:a16="http://schemas.microsoft.com/office/drawing/2014/main" id="{34ADA1B9-8C4E-4690-81C8-80492B0C02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man next to a ladder as tall as him, silhouette of another but shorter man on the other side of the ladder. ">
              <a:extLst>
                <a:ext uri="{FF2B5EF4-FFF2-40B4-BE49-F238E27FC236}">
                  <a16:creationId xmlns:a16="http://schemas.microsoft.com/office/drawing/2014/main" id="{BE195C05-522B-4C58-BD00-01A59B19D337}"/>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man next to a ladder as tall as him, silhouette of another but shorter man on the other side of the ladder. ">
              <a:extLst>
                <a:ext uri="{FF2B5EF4-FFF2-40B4-BE49-F238E27FC236}">
                  <a16:creationId xmlns:a16="http://schemas.microsoft.com/office/drawing/2014/main" id="{E88AA083-FD49-420D-9BA3-DD4CC4158E1B}"/>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45" descr="zero with a slash through it">
            <a:extLst>
              <a:ext uri="{FF2B5EF4-FFF2-40B4-BE49-F238E27FC236}">
                <a16:creationId xmlns:a16="http://schemas.microsoft.com/office/drawing/2014/main" id="{13BFA37E-568F-4F2B-9D4A-F055DE8AA78F}"/>
              </a:ext>
            </a:extLst>
          </p:cNvPr>
          <p:cNvSpPr/>
          <p:nvPr/>
        </p:nvSpPr>
        <p:spPr>
          <a:xfrm>
            <a:off x="2531199" y="2443249"/>
            <a:ext cx="611065" cy="923330"/>
          </a:xfrm>
          <a:prstGeom prst="rect">
            <a:avLst/>
          </a:prstGeom>
          <a:noFill/>
        </p:spPr>
        <p:txBody>
          <a:bodyPr wrap="none" lIns="91440" tIns="45720" rIns="91440" bIns="45720">
            <a:spAutoFit/>
          </a:bodyPr>
          <a:lstStyle/>
          <a:p>
            <a:pPr algn="ctr"/>
            <a:r>
              <a:rPr lang="en-GB" sz="5400" b="1" dirty="0"/>
              <a:t>∅</a:t>
            </a:r>
            <a:endParaRPr lang="en-US" sz="5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3407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4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9"/>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5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6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4" grpId="0"/>
      <p:bldP spid="24" grpId="1"/>
      <p:bldP spid="25" grpId="0"/>
      <p:bldP spid="25" grpId="1"/>
      <p:bldP spid="26" grpId="0"/>
      <p:bldP spid="26" grpId="1"/>
      <p:bldP spid="27" grpId="0"/>
      <p:bldP spid="27" grpId="1"/>
      <p:bldP spid="36" grpId="0"/>
      <p:bldP spid="41" grpId="0"/>
      <p:bldP spid="21" grpId="0" animBg="1"/>
      <p:bldP spid="16" grpId="0" animBg="1"/>
      <p:bldP spid="20" grpId="0" animBg="1"/>
      <p:bldP spid="22" grpId="0" animBg="1"/>
      <p:bldP spid="23" grpId="0" animBg="1"/>
      <p:bldP spid="28" grpId="0" animBg="1"/>
      <p:bldP spid="54" grpId="0"/>
      <p:bldP spid="54" grpId="1"/>
      <p:bldP spid="63" grpId="0"/>
      <p:bldP spid="63" grpId="1"/>
      <p:bldP spid="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6" name="Rectangle 2">
            <a:extLst>
              <a:ext uri="{FF2B5EF4-FFF2-40B4-BE49-F238E27FC236}">
                <a16:creationId xmlns:a16="http://schemas.microsoft.com/office/drawing/2014/main" id="{A99EF2C1-9AE1-4CB6-9BFF-2D662720140B}"/>
              </a:ext>
            </a:extLst>
          </p:cNvPr>
          <p:cNvSpPr>
            <a:spLocks noChangeArrowheads="1"/>
          </p:cNvSpPr>
          <p:nvPr/>
        </p:nvSpPr>
        <p:spPr bwMode="auto">
          <a:xfrm>
            <a:off x="9512083" y="136229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8" name="Rectangle 3">
            <a:extLst>
              <a:ext uri="{FF2B5EF4-FFF2-40B4-BE49-F238E27FC236}">
                <a16:creationId xmlns:a16="http://schemas.microsoft.com/office/drawing/2014/main" id="{AA9A6CE9-6452-472F-B72A-249F85942B87}"/>
              </a:ext>
            </a:extLst>
          </p:cNvPr>
          <p:cNvSpPr>
            <a:spLocks noChangeArrowheads="1"/>
          </p:cNvSpPr>
          <p:nvPr/>
        </p:nvSpPr>
        <p:spPr bwMode="auto">
          <a:xfrm>
            <a:off x="9509717" y="136229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9" name="Line 4">
            <a:extLst>
              <a:ext uri="{FF2B5EF4-FFF2-40B4-BE49-F238E27FC236}">
                <a16:creationId xmlns:a16="http://schemas.microsoft.com/office/drawing/2014/main" id="{48111A47-5A42-4D6B-974E-9D9E878BFC81}"/>
              </a:ext>
            </a:extLst>
          </p:cNvPr>
          <p:cNvSpPr>
            <a:spLocks noChangeShapeType="1"/>
          </p:cNvSpPr>
          <p:nvPr/>
        </p:nvSpPr>
        <p:spPr bwMode="auto">
          <a:xfrm>
            <a:off x="10195456" y="135087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0" name="Line 7">
            <a:extLst>
              <a:ext uri="{FF2B5EF4-FFF2-40B4-BE49-F238E27FC236}">
                <a16:creationId xmlns:a16="http://schemas.microsoft.com/office/drawing/2014/main" id="{13AACECB-6F70-4DEC-A7F3-D0C87D905547}"/>
              </a:ext>
            </a:extLst>
          </p:cNvPr>
          <p:cNvSpPr>
            <a:spLocks noChangeShapeType="1"/>
          </p:cNvSpPr>
          <p:nvPr/>
        </p:nvSpPr>
        <p:spPr bwMode="auto">
          <a:xfrm>
            <a:off x="10220144" y="135087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1" name="Line 9">
            <a:extLst>
              <a:ext uri="{FF2B5EF4-FFF2-40B4-BE49-F238E27FC236}">
                <a16:creationId xmlns:a16="http://schemas.microsoft.com/office/drawing/2014/main" id="{872C308F-60AC-4E99-9C7B-2DDEB833A596}"/>
              </a:ext>
            </a:extLst>
          </p:cNvPr>
          <p:cNvSpPr>
            <a:spLocks noChangeShapeType="1"/>
          </p:cNvSpPr>
          <p:nvPr/>
        </p:nvSpPr>
        <p:spPr bwMode="auto">
          <a:xfrm>
            <a:off x="10195456" y="55071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2" name="Text Box 10">
            <a:extLst>
              <a:ext uri="{FF2B5EF4-FFF2-40B4-BE49-F238E27FC236}">
                <a16:creationId xmlns:a16="http://schemas.microsoft.com/office/drawing/2014/main" id="{01AF9FAB-25BA-4143-A22C-E1C2156B4431}"/>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57D97B03-E9AC-47EC-8FB9-09C264692508}"/>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317D06AD-52CC-4DC7-AC22-08FDDBB96888}"/>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5" name="Table 14">
            <a:extLst>
              <a:ext uri="{FF2B5EF4-FFF2-40B4-BE49-F238E27FC236}">
                <a16:creationId xmlns:a16="http://schemas.microsoft.com/office/drawing/2014/main" id="{B5C75B0F-2A5D-4B09-9094-BB649FC4ED36}"/>
              </a:ext>
            </a:extLst>
          </p:cNvPr>
          <p:cNvGraphicFramePr>
            <a:graphicFrameLocks noGrp="1"/>
          </p:cNvGraphicFramePr>
          <p:nvPr/>
        </p:nvGraphicFramePr>
        <p:xfrm>
          <a:off x="3333273" y="1362296"/>
          <a:ext cx="5517818" cy="4757335"/>
        </p:xfrm>
        <a:graphic>
          <a:graphicData uri="http://schemas.openxmlformats.org/drawingml/2006/table">
            <a:tbl>
              <a:tblPr firstRow="1" firstCol="1" bandRow="1"/>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s-ES" sz="2000" dirty="0">
                          <a:solidFill>
                            <a:srgbClr val="115076"/>
                          </a:solidFill>
                          <a:latin typeface="Century Gothic" panose="020B0502020202020204" pitchFamily="34" charset="0"/>
                        </a:rPr>
                        <a:t>dónde</a:t>
                      </a:r>
                      <a:endParaRPr lang="en-GB" sz="16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[location]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estoy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 am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she / it is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Inglaterra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England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España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Spain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south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Rectangle 15">
            <a:extLst>
              <a:ext uri="{FF2B5EF4-FFF2-40B4-BE49-F238E27FC236}">
                <a16:creationId xmlns:a16="http://schemas.microsoft.com/office/drawing/2014/main" id="{38EFBC10-DF68-4C41-9853-361D44F8CF9B}"/>
              </a:ext>
            </a:extLst>
          </p:cNvPr>
          <p:cNvSpPr/>
          <p:nvPr/>
        </p:nvSpPr>
        <p:spPr>
          <a:xfrm>
            <a:off x="9358489" y="5518555"/>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AutoShape 11">
            <a:hlinkClick r:id="" action="ppaction://noaction" highlightClick="1"/>
            <a:extLst>
              <a:ext uri="{FF2B5EF4-FFF2-40B4-BE49-F238E27FC236}">
                <a16:creationId xmlns:a16="http://schemas.microsoft.com/office/drawing/2014/main" id="{0E62FB25-3825-4BC4-85F5-EFF87EF9168C}"/>
              </a:ext>
            </a:extLst>
          </p:cNvPr>
          <p:cNvSpPr>
            <a:spLocks noChangeArrowheads="1"/>
          </p:cNvSpPr>
          <p:nvPr/>
        </p:nvSpPr>
        <p:spPr bwMode="auto">
          <a:xfrm>
            <a:off x="9248819" y="5737549"/>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INICIO</a:t>
            </a:r>
          </a:p>
        </p:txBody>
      </p:sp>
      <p:grpSp>
        <p:nvGrpSpPr>
          <p:cNvPr id="18" name="Group 17">
            <a:extLst>
              <a:ext uri="{FF2B5EF4-FFF2-40B4-BE49-F238E27FC236}">
                <a16:creationId xmlns:a16="http://schemas.microsoft.com/office/drawing/2014/main" id="{59328C62-7BE4-4A55-9A86-F99EA929CE4D}"/>
              </a:ext>
            </a:extLst>
          </p:cNvPr>
          <p:cNvGrpSpPr/>
          <p:nvPr/>
        </p:nvGrpSpPr>
        <p:grpSpPr>
          <a:xfrm>
            <a:off x="4052034" y="1830198"/>
            <a:ext cx="2006648" cy="4227605"/>
            <a:chOff x="2634335" y="1842309"/>
            <a:chExt cx="2006648" cy="4227605"/>
          </a:xfrm>
        </p:grpSpPr>
        <p:sp>
          <p:nvSpPr>
            <p:cNvPr id="19" name="Rectangle 18">
              <a:extLst>
                <a:ext uri="{FF2B5EF4-FFF2-40B4-BE49-F238E27FC236}">
                  <a16:creationId xmlns:a16="http://schemas.microsoft.com/office/drawing/2014/main" id="{D216D630-61CD-4213-912F-81A73E367BCB}"/>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C1716E47-6BD5-4CDA-B054-BAA475B0A2EB}"/>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4A0D90EE-B241-4004-A7D2-EA5A45AB7540}"/>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CA16C71A-8167-433A-96D7-5B75635156B0}"/>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F6C7335D-75BF-40D4-8319-22E4E1B63D41}"/>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06F18F-76B0-478B-9C37-BFB778DB29F1}"/>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F544A700-468E-4114-8AC6-A054367D4066}"/>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C5656EB-188E-4F64-B774-FFC692A00F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666DB713-705C-42AF-94B7-E57B4BE560E8}"/>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63B847FF-83A4-4D5F-A2B3-B111E025D785}"/>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29" name="Group 28">
            <a:extLst>
              <a:ext uri="{FF2B5EF4-FFF2-40B4-BE49-F238E27FC236}">
                <a16:creationId xmlns:a16="http://schemas.microsoft.com/office/drawing/2014/main" id="{7C20E0EE-D2CC-413B-A272-36038A84BF83}"/>
              </a:ext>
            </a:extLst>
          </p:cNvPr>
          <p:cNvGrpSpPr/>
          <p:nvPr/>
        </p:nvGrpSpPr>
        <p:grpSpPr>
          <a:xfrm>
            <a:off x="6367372" y="1824494"/>
            <a:ext cx="2379502" cy="4227605"/>
            <a:chOff x="2634335" y="1842309"/>
            <a:chExt cx="2006648" cy="4227605"/>
          </a:xfrm>
        </p:grpSpPr>
        <p:sp>
          <p:nvSpPr>
            <p:cNvPr id="30" name="Rectangle 29">
              <a:extLst>
                <a:ext uri="{FF2B5EF4-FFF2-40B4-BE49-F238E27FC236}">
                  <a16:creationId xmlns:a16="http://schemas.microsoft.com/office/drawing/2014/main" id="{E2D92CC1-89FA-442F-826B-63CC63CF40BC}"/>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2FCBC38A-3E03-480C-903D-3E589D73565F}"/>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0B3C79C7-9C97-4F85-A12E-0D6603F40D7C}"/>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7F41AD03-12C8-4BFD-8A52-E5FAFD2E7EDE}"/>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FF13B71A-C0C0-489C-8392-D26F4378A8E2}"/>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DC1D8005-5304-46FD-B05F-12D892EF1900}"/>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2170056C-87EE-48F3-B2C4-95093A1E22A1}"/>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75B0C9C9-D419-4EF7-953E-8A6393517E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F39493D7-259D-4473-BB76-C97E5C831577}"/>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7A7273A3-1568-4F05-8C96-E47B668CBBB8}"/>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724CCC-3375-4558-886C-C30FE6ADAB16}"/>
              </a:ext>
            </a:extLst>
          </p:cNvPr>
          <p:cNvSpPr>
            <a:spLocks noGrp="1"/>
          </p:cNvSpPr>
          <p:nvPr>
            <p:ph type="title"/>
          </p:nvPr>
        </p:nvSpPr>
        <p:spPr/>
        <p:txBody>
          <a:bodyPr>
            <a:normAutofit fontScale="90000"/>
          </a:bodyPr>
          <a:lstStyle/>
          <a:p>
            <a:r>
              <a:rPr lang="en-GB" sz="3600" b="1" dirty="0">
                <a:solidFill>
                  <a:schemeClr val="bg1"/>
                </a:solidFill>
                <a:latin typeface="Century Gothic" panose="020B0502020202020204" pitchFamily="34" charset="0"/>
              </a:rPr>
              <a:t>Estar: I am &amp; you are</a:t>
            </a:r>
          </a:p>
        </p:txBody>
      </p:sp>
      <p:sp>
        <p:nvSpPr>
          <p:cNvPr id="8" name="TextBox 7">
            <a:extLst>
              <a:ext uri="{FF2B5EF4-FFF2-40B4-BE49-F238E27FC236}">
                <a16:creationId xmlns:a16="http://schemas.microsoft.com/office/drawing/2014/main" id="{D4C7208F-377D-4F85-B876-A8B42118DB04}"/>
              </a:ext>
            </a:extLst>
          </p:cNvPr>
          <p:cNvSpPr txBox="1"/>
          <p:nvPr/>
        </p:nvSpPr>
        <p:spPr>
          <a:xfrm>
            <a:off x="246111" y="1239104"/>
            <a:ext cx="11469596"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Estar</a:t>
            </a:r>
            <a:r>
              <a:rPr lang="en-GB" sz="2800" dirty="0">
                <a:solidFill>
                  <a:srgbClr val="4472C4">
                    <a:lumMod val="50000"/>
                  </a:srgbClr>
                </a:solidFill>
                <a:latin typeface="Century Gothic" panose="020B0502020202020204" pitchFamily="34" charset="0"/>
              </a:rPr>
              <a:t> means…</a:t>
            </a:r>
          </a:p>
        </p:txBody>
      </p:sp>
      <p:sp>
        <p:nvSpPr>
          <p:cNvPr id="9" name="TextBox 8">
            <a:extLst>
              <a:ext uri="{FF2B5EF4-FFF2-40B4-BE49-F238E27FC236}">
                <a16:creationId xmlns:a16="http://schemas.microsoft.com/office/drawing/2014/main" id="{68F91BED-F37B-474D-BBB7-BA3F92835DEF}"/>
              </a:ext>
            </a:extLst>
          </p:cNvPr>
          <p:cNvSpPr txBox="1"/>
          <p:nvPr/>
        </p:nvSpPr>
        <p:spPr>
          <a:xfrm>
            <a:off x="407869" y="2072406"/>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Estoy</a:t>
            </a:r>
          </a:p>
        </p:txBody>
      </p:sp>
      <p:sp>
        <p:nvSpPr>
          <p:cNvPr id="10" name="TextBox 9">
            <a:extLst>
              <a:ext uri="{FF2B5EF4-FFF2-40B4-BE49-F238E27FC236}">
                <a16:creationId xmlns:a16="http://schemas.microsoft.com/office/drawing/2014/main" id="{D2B31A2F-889D-4572-9AA1-28266565FAB8}"/>
              </a:ext>
            </a:extLst>
          </p:cNvPr>
          <p:cNvSpPr txBox="1"/>
          <p:nvPr/>
        </p:nvSpPr>
        <p:spPr>
          <a:xfrm>
            <a:off x="1931125" y="2075984"/>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 am</a:t>
            </a:r>
          </a:p>
        </p:txBody>
      </p:sp>
      <p:sp>
        <p:nvSpPr>
          <p:cNvPr id="12" name="TextBox 11">
            <a:extLst>
              <a:ext uri="{FF2B5EF4-FFF2-40B4-BE49-F238E27FC236}">
                <a16:creationId xmlns:a16="http://schemas.microsoft.com/office/drawing/2014/main" id="{40D24E83-C946-42E9-8F4D-0B788CD6DB6C}"/>
              </a:ext>
            </a:extLst>
          </p:cNvPr>
          <p:cNvSpPr txBox="1"/>
          <p:nvPr/>
        </p:nvSpPr>
        <p:spPr>
          <a:xfrm>
            <a:off x="5550064" y="1924928"/>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a:t>
            </a:r>
          </a:p>
        </p:txBody>
      </p:sp>
      <p:sp>
        <p:nvSpPr>
          <p:cNvPr id="13" name="TextBox 12">
            <a:extLst>
              <a:ext uri="{FF2B5EF4-FFF2-40B4-BE49-F238E27FC236}">
                <a16:creationId xmlns:a16="http://schemas.microsoft.com/office/drawing/2014/main" id="{8BB806D2-8500-40FB-851F-D0DFA1BAB41D}"/>
              </a:ext>
            </a:extLst>
          </p:cNvPr>
          <p:cNvSpPr txBox="1"/>
          <p:nvPr/>
        </p:nvSpPr>
        <p:spPr>
          <a:xfrm>
            <a:off x="7162254" y="1945061"/>
            <a:ext cx="3259217"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it / he / she is</a:t>
            </a:r>
          </a:p>
        </p:txBody>
      </p:sp>
      <p:sp>
        <p:nvSpPr>
          <p:cNvPr id="14" name="TextBox 13">
            <a:extLst>
              <a:ext uri="{FF2B5EF4-FFF2-40B4-BE49-F238E27FC236}">
                <a16:creationId xmlns:a16="http://schemas.microsoft.com/office/drawing/2014/main" id="{2DE84109-DD4F-4A01-8408-C0FE19C18ECC}"/>
              </a:ext>
            </a:extLst>
          </p:cNvPr>
          <p:cNvSpPr txBox="1"/>
          <p:nvPr/>
        </p:nvSpPr>
        <p:spPr>
          <a:xfrm>
            <a:off x="1045028" y="4622634"/>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a:t>
            </a:r>
            <a:r>
              <a:rPr lang="en-GB" sz="3200" dirty="0" err="1">
                <a:solidFill>
                  <a:srgbClr val="4472C4">
                    <a:lumMod val="50000"/>
                  </a:srgbClr>
                </a:solidFill>
                <a:latin typeface="Century Gothic" panose="020B0502020202020204" pitchFamily="34" charset="0"/>
              </a:rPr>
              <a:t>España</a:t>
            </a:r>
            <a:r>
              <a:rPr lang="en-GB" sz="3200" dirty="0">
                <a:solidFill>
                  <a:srgbClr val="4472C4">
                    <a:lumMod val="50000"/>
                  </a:srgbClr>
                </a:solidFill>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0825388D-E3EA-4AED-A369-44D54984CAF2}"/>
              </a:ext>
            </a:extLst>
          </p:cNvPr>
          <p:cNvSpPr/>
          <p:nvPr/>
        </p:nvSpPr>
        <p:spPr>
          <a:xfrm>
            <a:off x="5162748" y="469272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6" name="TextBox 15">
            <a:extLst>
              <a:ext uri="{FF2B5EF4-FFF2-40B4-BE49-F238E27FC236}">
                <a16:creationId xmlns:a16="http://schemas.microsoft.com/office/drawing/2014/main" id="{C57AF765-817F-4861-A217-F8109BC877E9}"/>
              </a:ext>
            </a:extLst>
          </p:cNvPr>
          <p:cNvSpPr txBox="1"/>
          <p:nvPr/>
        </p:nvSpPr>
        <p:spPr>
          <a:xfrm>
            <a:off x="5850110" y="4625892"/>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Spain.</a:t>
            </a:r>
          </a:p>
        </p:txBody>
      </p:sp>
      <p:sp>
        <p:nvSpPr>
          <p:cNvPr id="17" name="TextBox 16">
            <a:extLst>
              <a:ext uri="{FF2B5EF4-FFF2-40B4-BE49-F238E27FC236}">
                <a16:creationId xmlns:a16="http://schemas.microsoft.com/office/drawing/2014/main" id="{7CA953D2-912F-4DB5-A728-95CF56D328FF}"/>
              </a:ext>
            </a:extLst>
          </p:cNvPr>
          <p:cNvSpPr txBox="1"/>
          <p:nvPr/>
        </p:nvSpPr>
        <p:spPr>
          <a:xfrm>
            <a:off x="1045028" y="5392607"/>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el </a:t>
            </a:r>
            <a:r>
              <a:rPr lang="en-GB" sz="3200" dirty="0" err="1">
                <a:solidFill>
                  <a:srgbClr val="4472C4">
                    <a:lumMod val="50000"/>
                  </a:srgbClr>
                </a:solidFill>
                <a:latin typeface="Century Gothic" panose="020B0502020202020204" pitchFamily="34" charset="0"/>
              </a:rPr>
              <a:t>norte</a:t>
            </a:r>
            <a:r>
              <a:rPr lang="en-GB" sz="3200" dirty="0">
                <a:solidFill>
                  <a:srgbClr val="4472C4">
                    <a:lumMod val="50000"/>
                  </a:srgbClr>
                </a:solidFill>
                <a:latin typeface="Century Gothic" panose="020B0502020202020204" pitchFamily="34" charset="0"/>
              </a:rPr>
              <a:t>.</a:t>
            </a:r>
          </a:p>
        </p:txBody>
      </p:sp>
      <p:sp>
        <p:nvSpPr>
          <p:cNvPr id="18" name="Action Button: Help 17">
            <a:hlinkClick r:id="" action="ppaction://noaction" highlightClick="1"/>
            <a:extLst>
              <a:ext uri="{FF2B5EF4-FFF2-40B4-BE49-F238E27FC236}">
                <a16:creationId xmlns:a16="http://schemas.microsoft.com/office/drawing/2014/main" id="{AF513283-EE6C-49B7-8FEF-0CB6EF661AA5}"/>
              </a:ext>
            </a:extLst>
          </p:cNvPr>
          <p:cNvSpPr/>
          <p:nvPr/>
        </p:nvSpPr>
        <p:spPr>
          <a:xfrm>
            <a:off x="5162748" y="5445984"/>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9" name="TextBox 18">
            <a:extLst>
              <a:ext uri="{FF2B5EF4-FFF2-40B4-BE49-F238E27FC236}">
                <a16:creationId xmlns:a16="http://schemas.microsoft.com/office/drawing/2014/main" id="{67ED3F05-01B2-4A05-BFD6-3CAE8B2CC8AC}"/>
              </a:ext>
            </a:extLst>
          </p:cNvPr>
          <p:cNvSpPr txBox="1"/>
          <p:nvPr/>
        </p:nvSpPr>
        <p:spPr>
          <a:xfrm>
            <a:off x="5850110" y="5417875"/>
            <a:ext cx="4795948"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the north.</a:t>
            </a:r>
          </a:p>
        </p:txBody>
      </p:sp>
      <p:pic>
        <p:nvPicPr>
          <p:cNvPr id="20" name="Picture 2" descr="C:\Users\wdj\Google Drive\Primary\Y5 SoW\From Tracy\Pronouns\i.png">
            <a:extLst>
              <a:ext uri="{FF2B5EF4-FFF2-40B4-BE49-F238E27FC236}">
                <a16:creationId xmlns:a16="http://schemas.microsoft.com/office/drawing/2014/main" id="{068256D0-DD69-4A54-ADBA-540E0208FC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472" y="192199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A9C02DF2-2AE3-4C35-869C-9870A137FB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2012" y="2582360"/>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she.png">
            <a:extLst>
              <a:ext uri="{FF2B5EF4-FFF2-40B4-BE49-F238E27FC236}">
                <a16:creationId xmlns:a16="http://schemas.microsoft.com/office/drawing/2014/main" id="{6DEEBEB5-42B0-4B14-B226-03DD14B5E0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3741" y="254693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8CFF4D7-5046-4DE4-8481-7D9A447DABF5}"/>
              </a:ext>
            </a:extLst>
          </p:cNvPr>
          <p:cNvSpPr txBox="1"/>
          <p:nvPr/>
        </p:nvSpPr>
        <p:spPr>
          <a:xfrm>
            <a:off x="246111" y="3116198"/>
            <a:ext cx="11469596"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To say </a:t>
            </a:r>
            <a:r>
              <a:rPr lang="en-GB" sz="2400" i="1" dirty="0">
                <a:solidFill>
                  <a:srgbClr val="4472C4">
                    <a:lumMod val="50000"/>
                  </a:srgbClr>
                </a:solidFill>
                <a:latin typeface="Century Gothic" panose="020B0502020202020204" pitchFamily="34" charset="0"/>
              </a:rPr>
              <a:t>you are</a:t>
            </a:r>
            <a:r>
              <a:rPr lang="en-GB" sz="2400" dirty="0">
                <a:solidFill>
                  <a:srgbClr val="4472C4">
                    <a:lumMod val="50000"/>
                  </a:srgbClr>
                </a:solidFill>
                <a:latin typeface="Century Gothic" panose="020B0502020202020204" pitchFamily="34" charset="0"/>
              </a:rPr>
              <a:t>, use </a:t>
            </a:r>
            <a:r>
              <a:rPr lang="en-GB" sz="2400" b="1" dirty="0">
                <a:solidFill>
                  <a:srgbClr val="4472C4">
                    <a:lumMod val="50000"/>
                  </a:srgbClr>
                </a:solidFill>
                <a:latin typeface="Century Gothic" panose="020B0502020202020204" pitchFamily="34" charset="0"/>
              </a:rPr>
              <a:t>estás.</a:t>
            </a:r>
          </a:p>
        </p:txBody>
      </p:sp>
      <p:sp>
        <p:nvSpPr>
          <p:cNvPr id="24" name="TextBox 23">
            <a:extLst>
              <a:ext uri="{FF2B5EF4-FFF2-40B4-BE49-F238E27FC236}">
                <a16:creationId xmlns:a16="http://schemas.microsoft.com/office/drawing/2014/main" id="{703F7AB4-81F9-4A09-8DB4-CA829C4C9D94}"/>
              </a:ext>
            </a:extLst>
          </p:cNvPr>
          <p:cNvSpPr txBox="1"/>
          <p:nvPr/>
        </p:nvSpPr>
        <p:spPr>
          <a:xfrm>
            <a:off x="408620"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Estás</a:t>
            </a:r>
          </a:p>
        </p:txBody>
      </p:sp>
      <p:sp>
        <p:nvSpPr>
          <p:cNvPr id="25" name="TextBox 24">
            <a:extLst>
              <a:ext uri="{FF2B5EF4-FFF2-40B4-BE49-F238E27FC236}">
                <a16:creationId xmlns:a16="http://schemas.microsoft.com/office/drawing/2014/main" id="{6397A331-9962-4ABF-BEDE-C721379DDC95}"/>
              </a:ext>
            </a:extLst>
          </p:cNvPr>
          <p:cNvSpPr txBox="1"/>
          <p:nvPr/>
        </p:nvSpPr>
        <p:spPr>
          <a:xfrm>
            <a:off x="1931124"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you are</a:t>
            </a:r>
          </a:p>
        </p:txBody>
      </p:sp>
      <p:pic>
        <p:nvPicPr>
          <p:cNvPr id="26" name="Picture 3" descr="C:\Users\wdj\Google Drive\Primary\Y5 SoW\From Tracy\Pronouns\you.png">
            <a:extLst>
              <a:ext uri="{FF2B5EF4-FFF2-40B4-BE49-F238E27FC236}">
                <a16:creationId xmlns:a16="http://schemas.microsoft.com/office/drawing/2014/main" id="{C25EFC66-8F95-4781-BA3F-83B7CCE136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835" y="3347030"/>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698F62DB-5B14-49AC-8A46-5954065F44D0}"/>
              </a:ext>
            </a:extLst>
          </p:cNvPr>
          <p:cNvSpPr/>
          <p:nvPr/>
        </p:nvSpPr>
        <p:spPr>
          <a:xfrm>
            <a:off x="2752232" y="1270026"/>
            <a:ext cx="5104282" cy="461665"/>
          </a:xfrm>
          <a:prstGeom prst="rect">
            <a:avLst/>
          </a:prstGeom>
        </p:spPr>
        <p:txBody>
          <a:bodyPr wrap="none">
            <a:spAutoFit/>
          </a:bodyPr>
          <a:lstStyle/>
          <a:p>
            <a:pPr>
              <a:defRPr/>
            </a:pPr>
            <a:r>
              <a:rPr lang="en-GB" sz="2400" i="1" dirty="0">
                <a:solidFill>
                  <a:srgbClr val="4472C4">
                    <a:lumMod val="50000"/>
                  </a:srgbClr>
                </a:solidFill>
                <a:latin typeface="Century Gothic" panose="020B0502020202020204" pitchFamily="34" charset="0"/>
              </a:rPr>
              <a:t>to be </a:t>
            </a:r>
            <a:r>
              <a:rPr lang="en-GB" sz="2400" dirty="0">
                <a:solidFill>
                  <a:srgbClr val="4472C4">
                    <a:lumMod val="50000"/>
                  </a:srgbClr>
                </a:solidFill>
                <a:latin typeface="Century Gothic" panose="020B0502020202020204" pitchFamily="34" charset="0"/>
              </a:rPr>
              <a:t>when describing </a:t>
            </a:r>
            <a:r>
              <a:rPr lang="en-GB" sz="2400" u="sng" dirty="0">
                <a:solidFill>
                  <a:srgbClr val="4472C4">
                    <a:lumMod val="50000"/>
                  </a:srgbClr>
                </a:solidFill>
                <a:latin typeface="Century Gothic" panose="020B0502020202020204" pitchFamily="34" charset="0"/>
              </a:rPr>
              <a:t>location</a:t>
            </a:r>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animBg="1"/>
      <p:bldP spid="16" grpId="0"/>
      <p:bldP spid="17" grpId="0"/>
      <p:bldP spid="18" grpId="0" animBg="1"/>
      <p:bldP spid="19" grpId="0"/>
      <p:bldP spid="23" grpId="0"/>
      <p:bldP spid="24" grpId="0"/>
      <p:bldP spid="25"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E011A0FA-9B3D-4F90-9A13-841BD403A186}"/>
              </a:ext>
            </a:extLst>
          </p:cNvPr>
          <p:cNvSpPr txBox="1"/>
          <p:nvPr/>
        </p:nvSpPr>
        <p:spPr>
          <a:xfrm>
            <a:off x="0" y="4028"/>
            <a:ext cx="10268722"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Diego and Ana (Lucía and Daniel’s parents) have a busy week ahead.</a:t>
            </a:r>
            <a:br>
              <a:rPr kumimoji="0" lang="en-GB" sz="2000" b="1" i="0" u="none" strike="noStrike" kern="0" cap="none" spc="0" normalizeH="0" baseline="0" noProof="0" dirty="0">
                <a:ln>
                  <a:noFill/>
                </a:ln>
                <a:solidFill>
                  <a:srgbClr val="4472C4">
                    <a:lumMod val="50000"/>
                  </a:srgbClr>
                </a:solidFill>
                <a:effectLst/>
                <a:uLnTx/>
                <a:uFillTx/>
              </a:rPr>
            </a:br>
            <a:r>
              <a:rPr kumimoji="0" lang="en-GB" sz="2000" b="1" i="0" u="none" strike="noStrike" kern="0" cap="none" spc="0" normalizeH="0" baseline="0" noProof="0" dirty="0">
                <a:ln>
                  <a:noFill/>
                </a:ln>
                <a:solidFill>
                  <a:srgbClr val="4472C4">
                    <a:lumMod val="50000"/>
                  </a:srgbClr>
                </a:solidFill>
                <a:effectLst/>
                <a:uLnTx/>
                <a:uFillTx/>
              </a:rPr>
              <a:t>Diego writes in his diary. Write where each person is each day in English. Use a ? when no info is given. </a:t>
            </a:r>
          </a:p>
        </p:txBody>
      </p:sp>
      <p:graphicFrame>
        <p:nvGraphicFramePr>
          <p:cNvPr id="35" name="Table 34">
            <a:extLst>
              <a:ext uri="{FF2B5EF4-FFF2-40B4-BE49-F238E27FC236}">
                <a16:creationId xmlns:a16="http://schemas.microsoft.com/office/drawing/2014/main" id="{6409B6A7-8A87-4A4F-A074-8AC62C9152AB}"/>
              </a:ext>
            </a:extLst>
          </p:cNvPr>
          <p:cNvGraphicFramePr>
            <a:graphicFrameLocks noGrp="1"/>
          </p:cNvGraphicFramePr>
          <p:nvPr>
            <p:extLst>
              <p:ext uri="{D42A27DB-BD31-4B8C-83A1-F6EECF244321}">
                <p14:modId xmlns:p14="http://schemas.microsoft.com/office/powerpoint/2010/main" val="4162457517"/>
              </p:ext>
            </p:extLst>
          </p:nvPr>
        </p:nvGraphicFramePr>
        <p:xfrm>
          <a:off x="82286" y="953068"/>
          <a:ext cx="8128000" cy="5092876"/>
        </p:xfrm>
        <a:graphic>
          <a:graphicData uri="http://schemas.openxmlformats.org/drawingml/2006/table">
            <a:tbl>
              <a:tblPr firstRow="1" bandRow="1"/>
              <a:tblGrid>
                <a:gridCol w="1385709">
                  <a:extLst>
                    <a:ext uri="{9D8B030D-6E8A-4147-A177-3AD203B41FA5}">
                      <a16:colId xmlns:a16="http://schemas.microsoft.com/office/drawing/2014/main" val="1599710737"/>
                    </a:ext>
                  </a:extLst>
                </a:gridCol>
                <a:gridCol w="2678291">
                  <a:extLst>
                    <a:ext uri="{9D8B030D-6E8A-4147-A177-3AD203B41FA5}">
                      <a16:colId xmlns:a16="http://schemas.microsoft.com/office/drawing/2014/main" val="618191844"/>
                    </a:ext>
                  </a:extLst>
                </a:gridCol>
                <a:gridCol w="1309509">
                  <a:extLst>
                    <a:ext uri="{9D8B030D-6E8A-4147-A177-3AD203B41FA5}">
                      <a16:colId xmlns:a16="http://schemas.microsoft.com/office/drawing/2014/main" val="1373505759"/>
                    </a:ext>
                  </a:extLst>
                </a:gridCol>
                <a:gridCol w="2754491">
                  <a:extLst>
                    <a:ext uri="{9D8B030D-6E8A-4147-A177-3AD203B41FA5}">
                      <a16:colId xmlns:a16="http://schemas.microsoft.com/office/drawing/2014/main" val="3185978194"/>
                    </a:ext>
                  </a:extLst>
                </a:gridCol>
              </a:tblGrid>
              <a:tr h="47969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a:solidFill>
                            <a:srgbClr val="002060"/>
                          </a:solidFill>
                          <a:latin typeface="Century Gothic" panose="020B0502020202020204" pitchFamily="34" charset="0"/>
                        </a:rPr>
                        <a:t>2019</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rgbClr val="002060"/>
                          </a:solidFill>
                          <a:latin typeface="Century Gothic" panose="020B0502020202020204" pitchFamily="34" charset="0"/>
                        </a:rPr>
                        <a:t>septiembre</a:t>
                      </a:r>
                      <a:endParaRPr lang="en-GB" sz="2000"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rgbClr val="002060"/>
                          </a:solidFill>
                          <a:latin typeface="Century Gothic" panose="020B0502020202020204" pitchFamily="34" charset="0"/>
                        </a:rPr>
                        <a:t>septiembre</a:t>
                      </a:r>
                      <a:endParaRPr lang="en-GB" sz="2000"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041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lunes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……estoy en casa …estás en </a:t>
                      </a:r>
                      <a:r>
                        <a:rPr lang="en-GB" sz="2000" dirty="0" err="1">
                          <a:solidFill>
                            <a:srgbClr val="002060"/>
                          </a:solidFill>
                          <a:latin typeface="Century Gothic" panose="020B0502020202020204" pitchFamily="34" charset="0"/>
                        </a:rPr>
                        <a:t>España</a:t>
                      </a:r>
                      <a:r>
                        <a:rPr lang="en-GB" sz="2000" dirty="0">
                          <a:solidFill>
                            <a:srgbClr val="002060"/>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viernes</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…estás en </a:t>
                      </a:r>
                      <a:r>
                        <a:rPr lang="en-GB" sz="2000" dirty="0" err="1">
                          <a:solidFill>
                            <a:srgbClr val="002060"/>
                          </a:solidFill>
                          <a:latin typeface="Century Gothic" panose="020B0502020202020204" pitchFamily="34" charset="0"/>
                        </a:rPr>
                        <a:t>Inglaterra</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03506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martes</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.estás en Granada..</a:t>
                      </a:r>
                    </a:p>
                    <a:p>
                      <a:r>
                        <a:rPr lang="en-GB" sz="2000" dirty="0">
                          <a:solidFill>
                            <a:srgbClr val="002060"/>
                          </a:solidFill>
                          <a:latin typeface="Century Gothic" panose="020B0502020202020204" pitchFamily="34" charset="0"/>
                        </a:rPr>
                        <a:t>.estoy en el </a:t>
                      </a:r>
                      <a:r>
                        <a:rPr lang="en-GB" sz="2000" dirty="0" err="1">
                          <a:solidFill>
                            <a:srgbClr val="002060"/>
                          </a:solidFill>
                          <a:latin typeface="Century Gothic" panose="020B0502020202020204" pitchFamily="34" charset="0"/>
                        </a:rPr>
                        <a:t>norte</a:t>
                      </a:r>
                      <a:r>
                        <a:rPr lang="en-GB" sz="2000" dirty="0">
                          <a:solidFill>
                            <a:srgbClr val="002060"/>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sábado</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……estoy en Madrid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2833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miércoles</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…estoy</a:t>
                      </a:r>
                      <a:r>
                        <a:rPr lang="en-GB" sz="2000" baseline="0" dirty="0">
                          <a:solidFill>
                            <a:srgbClr val="002060"/>
                          </a:solidFill>
                          <a:latin typeface="Century Gothic" panose="020B0502020202020204" pitchFamily="34" charset="0"/>
                        </a:rPr>
                        <a:t> en Valencia</a:t>
                      </a:r>
                    </a:p>
                    <a:p>
                      <a:r>
                        <a:rPr lang="en-GB" sz="2000" baseline="0" dirty="0">
                          <a:solidFill>
                            <a:srgbClr val="002060"/>
                          </a:solidFill>
                          <a:latin typeface="Century Gothic" panose="020B0502020202020204" pitchFamily="34" charset="0"/>
                        </a:rPr>
                        <a:t>…estás en el sur…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domingo</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.estoy en la </a:t>
                      </a:r>
                      <a:r>
                        <a:rPr lang="en-GB" sz="2000" dirty="0" err="1">
                          <a:solidFill>
                            <a:srgbClr val="002060"/>
                          </a:solidFill>
                          <a:latin typeface="Century Gothic" panose="020B0502020202020204" pitchFamily="34" charset="0"/>
                        </a:rPr>
                        <a:t>cama</a:t>
                      </a:r>
                      <a:r>
                        <a:rPr lang="en-GB" sz="2000" dirty="0">
                          <a:solidFill>
                            <a:srgbClr val="002060"/>
                          </a:solidFill>
                          <a:latin typeface="Century Gothic" panose="020B0502020202020204" pitchFamily="34" charset="0"/>
                        </a:rPr>
                        <a:t>…</a:t>
                      </a:r>
                    </a:p>
                    <a:p>
                      <a:r>
                        <a:rPr lang="en-GB" sz="2000" dirty="0">
                          <a:solidFill>
                            <a:srgbClr val="002060"/>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220113"/>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rgbClr val="002060"/>
                          </a:solidFill>
                          <a:latin typeface="Century Gothic" panose="020B0502020202020204" pitchFamily="34" charset="0"/>
                        </a:rPr>
                        <a:t>jueves</a:t>
                      </a:r>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rgbClr val="002060"/>
                          </a:solidFill>
                          <a:latin typeface="Century Gothic" panose="020B0502020202020204" pitchFamily="34" charset="0"/>
                        </a:rPr>
                        <a:t>…estás</a:t>
                      </a:r>
                      <a:r>
                        <a:rPr lang="en-GB" sz="2000" baseline="0" dirty="0">
                          <a:solidFill>
                            <a:srgbClr val="002060"/>
                          </a:solidFill>
                          <a:latin typeface="Century Gothic" panose="020B0502020202020204" pitchFamily="34" charset="0"/>
                        </a:rPr>
                        <a:t> en casa…</a:t>
                      </a:r>
                      <a:r>
                        <a:rPr lang="en-GB" sz="2000" dirty="0">
                          <a:solidFill>
                            <a:srgbClr val="002060"/>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r"/>
                      <a:r>
                        <a:rPr lang="en-GB" sz="2000" b="1" dirty="0" err="1">
                          <a:solidFill>
                            <a:srgbClr val="002060"/>
                          </a:solidFill>
                          <a:latin typeface="Century Gothic" panose="020B0502020202020204" pitchFamily="34" charset="0"/>
                        </a:rPr>
                        <a:t>Notas</a:t>
                      </a:r>
                      <a:endParaRPr lang="en-GB" sz="20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21211"/>
                  </a:ext>
                </a:extLst>
              </a:tr>
            </a:tbl>
          </a:graphicData>
        </a:graphic>
      </p:graphicFrame>
      <p:sp>
        <p:nvSpPr>
          <p:cNvPr id="36" name="Rectangle 35">
            <a:extLst>
              <a:ext uri="{FF2B5EF4-FFF2-40B4-BE49-F238E27FC236}">
                <a16:creationId xmlns:a16="http://schemas.microsoft.com/office/drawing/2014/main" id="{FA27F877-44F3-40D7-B831-60B4BC625308}"/>
              </a:ext>
            </a:extLst>
          </p:cNvPr>
          <p:cNvSpPr/>
          <p:nvPr/>
        </p:nvSpPr>
        <p:spPr>
          <a:xfrm>
            <a:off x="831716" y="1595528"/>
            <a:ext cx="572594"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6</a:t>
            </a:r>
          </a:p>
        </p:txBody>
      </p:sp>
      <p:sp>
        <p:nvSpPr>
          <p:cNvPr id="37" name="Rectangle 36">
            <a:extLst>
              <a:ext uri="{FF2B5EF4-FFF2-40B4-BE49-F238E27FC236}">
                <a16:creationId xmlns:a16="http://schemas.microsoft.com/office/drawing/2014/main" id="{6EC57751-3156-4278-8ACA-2FFEE2E66B9F}"/>
              </a:ext>
            </a:extLst>
          </p:cNvPr>
          <p:cNvSpPr/>
          <p:nvPr/>
        </p:nvSpPr>
        <p:spPr>
          <a:xfrm>
            <a:off x="831716" y="2828440"/>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7</a:t>
            </a:r>
          </a:p>
        </p:txBody>
      </p:sp>
      <p:sp>
        <p:nvSpPr>
          <p:cNvPr id="38" name="Rectangle 37">
            <a:extLst>
              <a:ext uri="{FF2B5EF4-FFF2-40B4-BE49-F238E27FC236}">
                <a16:creationId xmlns:a16="http://schemas.microsoft.com/office/drawing/2014/main" id="{6D73B2FB-F82C-4B09-AD8E-6C221A19C853}"/>
              </a:ext>
            </a:extLst>
          </p:cNvPr>
          <p:cNvSpPr/>
          <p:nvPr/>
        </p:nvSpPr>
        <p:spPr>
          <a:xfrm>
            <a:off x="831716" y="4012061"/>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8</a:t>
            </a:r>
          </a:p>
        </p:txBody>
      </p:sp>
      <p:sp>
        <p:nvSpPr>
          <p:cNvPr id="39" name="Rectangle 38">
            <a:extLst>
              <a:ext uri="{FF2B5EF4-FFF2-40B4-BE49-F238E27FC236}">
                <a16:creationId xmlns:a16="http://schemas.microsoft.com/office/drawing/2014/main" id="{9176E815-F6B4-4BCE-854E-67F195B3F73E}"/>
              </a:ext>
            </a:extLst>
          </p:cNvPr>
          <p:cNvSpPr/>
          <p:nvPr/>
        </p:nvSpPr>
        <p:spPr>
          <a:xfrm>
            <a:off x="831717" y="5031454"/>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9</a:t>
            </a:r>
          </a:p>
        </p:txBody>
      </p:sp>
      <p:sp>
        <p:nvSpPr>
          <p:cNvPr id="40" name="Rectangle 39">
            <a:extLst>
              <a:ext uri="{FF2B5EF4-FFF2-40B4-BE49-F238E27FC236}">
                <a16:creationId xmlns:a16="http://schemas.microsoft.com/office/drawing/2014/main" id="{625925A7-9613-4004-B9FC-5489EB1EE912}"/>
              </a:ext>
            </a:extLst>
          </p:cNvPr>
          <p:cNvSpPr/>
          <p:nvPr/>
        </p:nvSpPr>
        <p:spPr>
          <a:xfrm>
            <a:off x="4400100" y="1651189"/>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10</a:t>
            </a:r>
          </a:p>
        </p:txBody>
      </p:sp>
      <p:sp>
        <p:nvSpPr>
          <p:cNvPr id="41" name="Rectangle 40">
            <a:extLst>
              <a:ext uri="{FF2B5EF4-FFF2-40B4-BE49-F238E27FC236}">
                <a16:creationId xmlns:a16="http://schemas.microsoft.com/office/drawing/2014/main" id="{21B34364-02A3-4450-8CBA-256160A2D81C}"/>
              </a:ext>
            </a:extLst>
          </p:cNvPr>
          <p:cNvSpPr/>
          <p:nvPr/>
        </p:nvSpPr>
        <p:spPr>
          <a:xfrm>
            <a:off x="4473984" y="2845852"/>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11</a:t>
            </a:r>
          </a:p>
        </p:txBody>
      </p:sp>
      <p:sp>
        <p:nvSpPr>
          <p:cNvPr id="42" name="Rectangle 41">
            <a:extLst>
              <a:ext uri="{FF2B5EF4-FFF2-40B4-BE49-F238E27FC236}">
                <a16:creationId xmlns:a16="http://schemas.microsoft.com/office/drawing/2014/main" id="{30888053-D1F4-43DE-8288-4D92BF0612BC}"/>
              </a:ext>
            </a:extLst>
          </p:cNvPr>
          <p:cNvSpPr/>
          <p:nvPr/>
        </p:nvSpPr>
        <p:spPr>
          <a:xfrm>
            <a:off x="4400100" y="3990274"/>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srgbClr val="002060"/>
                </a:solidFill>
                <a:effectLst>
                  <a:outerShdw dist="38100" dir="2700000" algn="bl" rotWithShape="0">
                    <a:srgbClr val="4472C4"/>
                  </a:outerShdw>
                </a:effectLst>
                <a:uLnTx/>
                <a:uFillTx/>
              </a:rPr>
              <a:t>12</a:t>
            </a:r>
          </a:p>
        </p:txBody>
      </p:sp>
      <p:graphicFrame>
        <p:nvGraphicFramePr>
          <p:cNvPr id="43" name="Table 42">
            <a:extLst>
              <a:ext uri="{FF2B5EF4-FFF2-40B4-BE49-F238E27FC236}">
                <a16:creationId xmlns:a16="http://schemas.microsoft.com/office/drawing/2014/main" id="{3216A233-8D36-4AF4-B753-E466393B2F10}"/>
              </a:ext>
            </a:extLst>
          </p:cNvPr>
          <p:cNvGraphicFramePr>
            <a:graphicFrameLocks noGrp="1"/>
          </p:cNvGraphicFramePr>
          <p:nvPr>
            <p:extLst>
              <p:ext uri="{D42A27DB-BD31-4B8C-83A1-F6EECF244321}">
                <p14:modId xmlns:p14="http://schemas.microsoft.com/office/powerpoint/2010/main" val="2906506052"/>
              </p:ext>
            </p:extLst>
          </p:nvPr>
        </p:nvGraphicFramePr>
        <p:xfrm>
          <a:off x="8404448" y="1713436"/>
          <a:ext cx="3659878" cy="2926080"/>
        </p:xfrm>
        <a:graphic>
          <a:graphicData uri="http://schemas.openxmlformats.org/drawingml/2006/table">
            <a:tbl>
              <a:tblPr firstRow="1" bandRow="1"/>
              <a:tblGrid>
                <a:gridCol w="862087">
                  <a:extLst>
                    <a:ext uri="{9D8B030D-6E8A-4147-A177-3AD203B41FA5}">
                      <a16:colId xmlns:a16="http://schemas.microsoft.com/office/drawing/2014/main" val="1872695981"/>
                    </a:ext>
                  </a:extLst>
                </a:gridCol>
                <a:gridCol w="1364776">
                  <a:extLst>
                    <a:ext uri="{9D8B030D-6E8A-4147-A177-3AD203B41FA5}">
                      <a16:colId xmlns:a16="http://schemas.microsoft.com/office/drawing/2014/main" val="3278785202"/>
                    </a:ext>
                  </a:extLst>
                </a:gridCol>
                <a:gridCol w="1433015">
                  <a:extLst>
                    <a:ext uri="{9D8B030D-6E8A-4147-A177-3AD203B41FA5}">
                      <a16:colId xmlns:a16="http://schemas.microsoft.com/office/drawing/2014/main" val="1754538620"/>
                    </a:ext>
                  </a:extLst>
                </a:gridCol>
              </a:tblGrid>
              <a:tr h="3547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229658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Mon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68140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Tues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620548"/>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Weds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880000"/>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Thurs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3358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Fri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108507"/>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Sat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0622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rgbClr val="002060"/>
                          </a:solidFill>
                          <a:latin typeface="Century Gothic" panose="020B0502020202020204" pitchFamily="34" charset="0"/>
                        </a:rPr>
                        <a:t>Sun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044830"/>
                  </a:ext>
                </a:extLst>
              </a:tr>
            </a:tbl>
          </a:graphicData>
        </a:graphic>
      </p:graphicFrame>
      <p:sp>
        <p:nvSpPr>
          <p:cNvPr id="44" name="Oval Callout 23">
            <a:extLst>
              <a:ext uri="{FF2B5EF4-FFF2-40B4-BE49-F238E27FC236}">
                <a16:creationId xmlns:a16="http://schemas.microsoft.com/office/drawing/2014/main" id="{E19A63AA-6B48-4786-AE10-750584E37166}"/>
              </a:ext>
            </a:extLst>
          </p:cNvPr>
          <p:cNvSpPr/>
          <p:nvPr/>
        </p:nvSpPr>
        <p:spPr>
          <a:xfrm>
            <a:off x="9038796" y="1396975"/>
            <a:ext cx="1203180" cy="525202"/>
          </a:xfrm>
          <a:prstGeom prst="wedgeEllipseCallout">
            <a:avLst>
              <a:gd name="adj1" fmla="val -12618"/>
              <a:gd name="adj2" fmla="val 66685"/>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I am</a:t>
            </a:r>
          </a:p>
        </p:txBody>
      </p:sp>
      <p:sp>
        <p:nvSpPr>
          <p:cNvPr id="45" name="Oval Callout 24">
            <a:extLst>
              <a:ext uri="{FF2B5EF4-FFF2-40B4-BE49-F238E27FC236}">
                <a16:creationId xmlns:a16="http://schemas.microsoft.com/office/drawing/2014/main" id="{EEF61B7D-DF28-4EE3-802A-9A0A538FAB71}"/>
              </a:ext>
            </a:extLst>
          </p:cNvPr>
          <p:cNvSpPr/>
          <p:nvPr/>
        </p:nvSpPr>
        <p:spPr>
          <a:xfrm>
            <a:off x="10043510" y="953068"/>
            <a:ext cx="1970370" cy="619514"/>
          </a:xfrm>
          <a:prstGeom prst="wedgeEllipseCallout">
            <a:avLst>
              <a:gd name="adj1" fmla="val -10757"/>
              <a:gd name="adj2" fmla="val 109695"/>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You are</a:t>
            </a:r>
          </a:p>
        </p:txBody>
      </p:sp>
      <p:sp>
        <p:nvSpPr>
          <p:cNvPr id="46" name="Rectangle 45">
            <a:extLst>
              <a:ext uri="{FF2B5EF4-FFF2-40B4-BE49-F238E27FC236}">
                <a16:creationId xmlns:a16="http://schemas.microsoft.com/office/drawing/2014/main" id="{1C9F8D06-6981-42F7-BCEE-32299A548648}"/>
              </a:ext>
            </a:extLst>
          </p:cNvPr>
          <p:cNvSpPr/>
          <p:nvPr/>
        </p:nvSpPr>
        <p:spPr>
          <a:xfrm rot="21183795">
            <a:off x="5578035" y="4929202"/>
            <a:ext cx="2355132" cy="107721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solidFill>
                  <a:srgbClr val="002060"/>
                </a:solidFill>
                <a:effectLst/>
                <a:uLnTx/>
                <a:uFillTx/>
              </a:rPr>
              <a:t>İFiestas</a:t>
            </a:r>
            <a:r>
              <a:rPr kumimoji="0" lang="en-US" sz="3200" b="1" i="0" u="none" strike="noStrike" kern="0" cap="none" spc="0" normalizeH="0" baseline="0" noProof="0" dirty="0">
                <a:ln w="12700">
                  <a:solidFill>
                    <a:srgbClr val="4472C4"/>
                  </a:solidFill>
                  <a:prstDash val="solid"/>
                </a:ln>
                <a:solidFill>
                  <a:srgbClr val="002060"/>
                </a:solidFill>
                <a:effectLst/>
                <a:uLnTx/>
                <a:uFillTx/>
              </a:rPr>
              <a:t> 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solidFill>
                  <a:srgbClr val="002060"/>
                </a:solidFill>
                <a:effectLst/>
                <a:uLnTx/>
                <a:uFillTx/>
              </a:rPr>
              <a:t>octubre</a:t>
            </a:r>
            <a:r>
              <a:rPr kumimoji="0" lang="en-US" sz="3200" b="1" i="0" u="none" strike="noStrike" kern="0" cap="none" spc="0" normalizeH="0" baseline="0" noProof="0" dirty="0">
                <a:ln w="12700">
                  <a:solidFill>
                    <a:srgbClr val="4472C4"/>
                  </a:solidFill>
                  <a:prstDash val="solid"/>
                </a:ln>
                <a:solidFill>
                  <a:srgbClr val="002060"/>
                </a:solidFill>
                <a:effectLst/>
                <a:uLnTx/>
                <a:uFillTx/>
              </a:rPr>
              <a:t>!</a:t>
            </a:r>
          </a:p>
        </p:txBody>
      </p:sp>
      <p:sp>
        <p:nvSpPr>
          <p:cNvPr id="47" name="TextBox 46">
            <a:extLst>
              <a:ext uri="{FF2B5EF4-FFF2-40B4-BE49-F238E27FC236}">
                <a16:creationId xmlns:a16="http://schemas.microsoft.com/office/drawing/2014/main" id="{A97BA0F3-C3D5-47E4-8FBF-3BA44272DFD0}"/>
              </a:ext>
            </a:extLst>
          </p:cNvPr>
          <p:cNvSpPr txBox="1"/>
          <p:nvPr/>
        </p:nvSpPr>
        <p:spPr>
          <a:xfrm>
            <a:off x="9421543" y="2120737"/>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48" name="TextBox 47">
            <a:extLst>
              <a:ext uri="{FF2B5EF4-FFF2-40B4-BE49-F238E27FC236}">
                <a16:creationId xmlns:a16="http://schemas.microsoft.com/office/drawing/2014/main" id="{6857A751-37F6-47F1-90E5-A6E1CB1289F0}"/>
              </a:ext>
            </a:extLst>
          </p:cNvPr>
          <p:cNvSpPr txBox="1"/>
          <p:nvPr/>
        </p:nvSpPr>
        <p:spPr>
          <a:xfrm>
            <a:off x="10787720" y="2091776"/>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Spain</a:t>
            </a:r>
          </a:p>
        </p:txBody>
      </p:sp>
      <p:sp>
        <p:nvSpPr>
          <p:cNvPr id="49" name="TextBox 48">
            <a:extLst>
              <a:ext uri="{FF2B5EF4-FFF2-40B4-BE49-F238E27FC236}">
                <a16:creationId xmlns:a16="http://schemas.microsoft.com/office/drawing/2014/main" id="{EF880F91-2C2F-4FA8-8A0E-6F3AB798DE88}"/>
              </a:ext>
            </a:extLst>
          </p:cNvPr>
          <p:cNvSpPr txBox="1"/>
          <p:nvPr/>
        </p:nvSpPr>
        <p:spPr>
          <a:xfrm>
            <a:off x="9230395" y="2467217"/>
            <a:ext cx="146175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north</a:t>
            </a:r>
          </a:p>
        </p:txBody>
      </p:sp>
      <p:sp>
        <p:nvSpPr>
          <p:cNvPr id="50" name="TextBox 49">
            <a:extLst>
              <a:ext uri="{FF2B5EF4-FFF2-40B4-BE49-F238E27FC236}">
                <a16:creationId xmlns:a16="http://schemas.microsoft.com/office/drawing/2014/main" id="{C8CDE00C-41E9-4540-A9D1-D6752D0EF457}"/>
              </a:ext>
            </a:extLst>
          </p:cNvPr>
          <p:cNvSpPr txBox="1"/>
          <p:nvPr/>
        </p:nvSpPr>
        <p:spPr>
          <a:xfrm>
            <a:off x="10632493" y="2477256"/>
            <a:ext cx="1491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Granada</a:t>
            </a:r>
          </a:p>
        </p:txBody>
      </p:sp>
      <p:sp>
        <p:nvSpPr>
          <p:cNvPr id="51" name="TextBox 50">
            <a:extLst>
              <a:ext uri="{FF2B5EF4-FFF2-40B4-BE49-F238E27FC236}">
                <a16:creationId xmlns:a16="http://schemas.microsoft.com/office/drawing/2014/main" id="{62E42DA5-6247-4A69-A79F-C286DADCF0CF}"/>
              </a:ext>
            </a:extLst>
          </p:cNvPr>
          <p:cNvSpPr txBox="1"/>
          <p:nvPr/>
        </p:nvSpPr>
        <p:spPr>
          <a:xfrm>
            <a:off x="9230395" y="2860679"/>
            <a:ext cx="157432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Valencia</a:t>
            </a:r>
          </a:p>
        </p:txBody>
      </p:sp>
      <p:sp>
        <p:nvSpPr>
          <p:cNvPr id="52" name="TextBox 51">
            <a:extLst>
              <a:ext uri="{FF2B5EF4-FFF2-40B4-BE49-F238E27FC236}">
                <a16:creationId xmlns:a16="http://schemas.microsoft.com/office/drawing/2014/main" id="{9EB9F341-ED5A-465F-90DE-5D862D2DAF89}"/>
              </a:ext>
            </a:extLst>
          </p:cNvPr>
          <p:cNvSpPr txBox="1"/>
          <p:nvPr/>
        </p:nvSpPr>
        <p:spPr>
          <a:xfrm>
            <a:off x="10628329" y="2852669"/>
            <a:ext cx="148332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south</a:t>
            </a:r>
          </a:p>
        </p:txBody>
      </p:sp>
      <p:sp>
        <p:nvSpPr>
          <p:cNvPr id="53" name="TextBox 52">
            <a:extLst>
              <a:ext uri="{FF2B5EF4-FFF2-40B4-BE49-F238E27FC236}">
                <a16:creationId xmlns:a16="http://schemas.microsoft.com/office/drawing/2014/main" id="{DB69CFE0-D0CE-4932-98C1-FC55C0A6BBEC}"/>
              </a:ext>
            </a:extLst>
          </p:cNvPr>
          <p:cNvSpPr txBox="1"/>
          <p:nvPr/>
        </p:nvSpPr>
        <p:spPr>
          <a:xfrm>
            <a:off x="10639773" y="3193068"/>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54" name="TextBox 53">
            <a:extLst>
              <a:ext uri="{FF2B5EF4-FFF2-40B4-BE49-F238E27FC236}">
                <a16:creationId xmlns:a16="http://schemas.microsoft.com/office/drawing/2014/main" id="{27B35980-BBBD-4421-BFEE-2EB05CA95A9E}"/>
              </a:ext>
            </a:extLst>
          </p:cNvPr>
          <p:cNvSpPr txBox="1"/>
          <p:nvPr/>
        </p:nvSpPr>
        <p:spPr>
          <a:xfrm>
            <a:off x="9703264" y="3176476"/>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5" name="TextBox 54">
            <a:extLst>
              <a:ext uri="{FF2B5EF4-FFF2-40B4-BE49-F238E27FC236}">
                <a16:creationId xmlns:a16="http://schemas.microsoft.com/office/drawing/2014/main" id="{60DED9D1-6808-47B6-977C-6D05A8C86EDC}"/>
              </a:ext>
            </a:extLst>
          </p:cNvPr>
          <p:cNvSpPr txBox="1"/>
          <p:nvPr/>
        </p:nvSpPr>
        <p:spPr>
          <a:xfrm>
            <a:off x="9310400" y="3915140"/>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Madrid</a:t>
            </a:r>
          </a:p>
        </p:txBody>
      </p:sp>
      <p:sp>
        <p:nvSpPr>
          <p:cNvPr id="56" name="TextBox 55">
            <a:extLst>
              <a:ext uri="{FF2B5EF4-FFF2-40B4-BE49-F238E27FC236}">
                <a16:creationId xmlns:a16="http://schemas.microsoft.com/office/drawing/2014/main" id="{7B889A3F-89DD-41C6-8238-7BFAAD9B0FC3}"/>
              </a:ext>
            </a:extLst>
          </p:cNvPr>
          <p:cNvSpPr txBox="1"/>
          <p:nvPr/>
        </p:nvSpPr>
        <p:spPr>
          <a:xfrm>
            <a:off x="10628329" y="3545808"/>
            <a:ext cx="13482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England</a:t>
            </a:r>
          </a:p>
        </p:txBody>
      </p:sp>
      <p:sp>
        <p:nvSpPr>
          <p:cNvPr id="57" name="TextBox 56">
            <a:extLst>
              <a:ext uri="{FF2B5EF4-FFF2-40B4-BE49-F238E27FC236}">
                <a16:creationId xmlns:a16="http://schemas.microsoft.com/office/drawing/2014/main" id="{A33D012C-0430-4940-92BD-5243724A8C0A}"/>
              </a:ext>
            </a:extLst>
          </p:cNvPr>
          <p:cNvSpPr txBox="1"/>
          <p:nvPr/>
        </p:nvSpPr>
        <p:spPr>
          <a:xfrm>
            <a:off x="11210304" y="3915140"/>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8" name="TextBox 57">
            <a:extLst>
              <a:ext uri="{FF2B5EF4-FFF2-40B4-BE49-F238E27FC236}">
                <a16:creationId xmlns:a16="http://schemas.microsoft.com/office/drawing/2014/main" id="{38C87BEF-69F1-4DD8-A543-94884AF422BF}"/>
              </a:ext>
            </a:extLst>
          </p:cNvPr>
          <p:cNvSpPr txBox="1"/>
          <p:nvPr/>
        </p:nvSpPr>
        <p:spPr>
          <a:xfrm>
            <a:off x="11257496" y="4284472"/>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9" name="TextBox 58">
            <a:extLst>
              <a:ext uri="{FF2B5EF4-FFF2-40B4-BE49-F238E27FC236}">
                <a16:creationId xmlns:a16="http://schemas.microsoft.com/office/drawing/2014/main" id="{34F54C2F-5C34-4523-B8D9-E121FA6B7317}"/>
              </a:ext>
            </a:extLst>
          </p:cNvPr>
          <p:cNvSpPr txBox="1"/>
          <p:nvPr/>
        </p:nvSpPr>
        <p:spPr>
          <a:xfrm>
            <a:off x="9564843" y="4284472"/>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bed</a:t>
            </a:r>
          </a:p>
        </p:txBody>
      </p:sp>
      <p:sp>
        <p:nvSpPr>
          <p:cNvPr id="60" name="TextBox 59">
            <a:extLst>
              <a:ext uri="{FF2B5EF4-FFF2-40B4-BE49-F238E27FC236}">
                <a16:creationId xmlns:a16="http://schemas.microsoft.com/office/drawing/2014/main" id="{A9A865CE-AA75-4DA6-A9DE-602C52AC9FE4}"/>
              </a:ext>
            </a:extLst>
          </p:cNvPr>
          <p:cNvSpPr txBox="1"/>
          <p:nvPr/>
        </p:nvSpPr>
        <p:spPr>
          <a:xfrm>
            <a:off x="9726548" y="3559867"/>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 name="Title 1">
            <a:extLst>
              <a:ext uri="{FF2B5EF4-FFF2-40B4-BE49-F238E27FC236}">
                <a16:creationId xmlns:a16="http://schemas.microsoft.com/office/drawing/2014/main" id="{86DF3E1C-4FDE-4922-B746-6A88984EC21C}"/>
              </a:ext>
            </a:extLst>
          </p:cNvPr>
          <p:cNvSpPr>
            <a:spLocks noGrp="1"/>
          </p:cNvSpPr>
          <p:nvPr>
            <p:ph type="title"/>
          </p:nvPr>
        </p:nvSpPr>
        <p:spPr>
          <a:xfrm>
            <a:off x="11254481" y="258166"/>
            <a:ext cx="1223412" cy="42852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
        <p:nvSpPr>
          <p:cNvPr id="5" name="Speech Bubble: Rectangle with Corners Rounded 4">
            <a:extLst>
              <a:ext uri="{FF2B5EF4-FFF2-40B4-BE49-F238E27FC236}">
                <a16:creationId xmlns:a16="http://schemas.microsoft.com/office/drawing/2014/main" id="{2ACEBA9B-9752-4A9B-AA46-3954F6A66D04}"/>
              </a:ext>
            </a:extLst>
          </p:cNvPr>
          <p:cNvSpPr/>
          <p:nvPr/>
        </p:nvSpPr>
        <p:spPr>
          <a:xfrm>
            <a:off x="8404448" y="4816233"/>
            <a:ext cx="3609432" cy="1353772"/>
          </a:xfrm>
          <a:prstGeom prst="wedgeRoundRectCallout">
            <a:avLst>
              <a:gd name="adj1" fmla="val -64111"/>
              <a:gd name="adj2" fmla="val -2193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Fiesta </a:t>
            </a:r>
            <a:r>
              <a:rPr lang="en-GB" sz="2000" dirty="0"/>
              <a:t>means party or celebration.  </a:t>
            </a:r>
            <a:r>
              <a:rPr lang="en-GB" sz="2000" b="1" dirty="0"/>
              <a:t>Fiestas </a:t>
            </a:r>
            <a:r>
              <a:rPr lang="en-GB" sz="2000" dirty="0"/>
              <a:t>plural can also mean holidays or festivities.</a:t>
            </a:r>
          </a:p>
        </p:txBody>
      </p:sp>
      <p:pic>
        <p:nvPicPr>
          <p:cNvPr id="6" name="Picture 5" descr="A cartoon of a person with a beard and green eyes&#10;&#10;Description automatically generated">
            <a:extLst>
              <a:ext uri="{FF2B5EF4-FFF2-40B4-BE49-F238E27FC236}">
                <a16:creationId xmlns:a16="http://schemas.microsoft.com/office/drawing/2014/main" id="{92F6B157-8893-47F7-93FA-13AD7E1F4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388" y="698452"/>
            <a:ext cx="1014984" cy="1014984"/>
          </a:xfrm>
          <a:prstGeom prst="rect">
            <a:avLst/>
          </a:prstGeom>
        </p:spPr>
      </p:pic>
      <p:pic>
        <p:nvPicPr>
          <p:cNvPr id="8" name="Picture 7" descr="A cartoon of a person's face&#10;&#10;Description automatically generated">
            <a:extLst>
              <a:ext uri="{FF2B5EF4-FFF2-40B4-BE49-F238E27FC236}">
                <a16:creationId xmlns:a16="http://schemas.microsoft.com/office/drawing/2014/main" id="{516F715C-E914-450D-9790-08D3AA668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08802" y="684469"/>
            <a:ext cx="673608" cy="673608"/>
          </a:xfrm>
          <a:prstGeom prst="rect">
            <a:avLst/>
          </a:prstGeom>
        </p:spPr>
      </p:pic>
    </p:spTree>
    <p:extLst>
      <p:ext uri="{BB962C8B-B14F-4D97-AF65-F5344CB8AC3E}">
        <p14:creationId xmlns:p14="http://schemas.microsoft.com/office/powerpoint/2010/main" val="16927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TextBox 9">
            <a:extLst>
              <a:ext uri="{FF2B5EF4-FFF2-40B4-BE49-F238E27FC236}">
                <a16:creationId xmlns:a16="http://schemas.microsoft.com/office/drawing/2014/main" id="{33E14637-FBD4-4ED5-8480-B90AE7EEF145}"/>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1" name="TextBox 10">
            <a:extLst>
              <a:ext uri="{FF2B5EF4-FFF2-40B4-BE49-F238E27FC236}">
                <a16:creationId xmlns:a16="http://schemas.microsoft.com/office/drawing/2014/main" id="{32BC881A-A160-43E4-848E-51C9F9E2A95C}"/>
              </a:ext>
            </a:extLst>
          </p:cNvPr>
          <p:cNvSpPr txBox="1"/>
          <p:nvPr/>
        </p:nvSpPr>
        <p:spPr>
          <a:xfrm>
            <a:off x="3038170" y="3375258"/>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Action Button: Help 11">
            <a:hlinkClick r:id="" action="ppaction://noaction" highlightClick="1"/>
            <a:extLst>
              <a:ext uri="{FF2B5EF4-FFF2-40B4-BE49-F238E27FC236}">
                <a16:creationId xmlns:a16="http://schemas.microsoft.com/office/drawing/2014/main" id="{409FADFA-D490-455F-B5EE-B441D814F3DF}"/>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Action Button: Help 12">
            <a:hlinkClick r:id="" action="ppaction://noaction" highlightClick="1"/>
            <a:extLst>
              <a:ext uri="{FF2B5EF4-FFF2-40B4-BE49-F238E27FC236}">
                <a16:creationId xmlns:a16="http://schemas.microsoft.com/office/drawing/2014/main" id="{92C25AA6-9193-4AA7-950F-1471EC25E1E0}"/>
              </a:ext>
            </a:extLst>
          </p:cNvPr>
          <p:cNvSpPr/>
          <p:nvPr/>
        </p:nvSpPr>
        <p:spPr>
          <a:xfrm>
            <a:off x="2495652" y="5103374"/>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AAE308A-6D00-4A59-9D88-F148BEC2D9D4}"/>
              </a:ext>
            </a:extLst>
          </p:cNvPr>
          <p:cNvSpPr txBox="1"/>
          <p:nvPr/>
        </p:nvSpPr>
        <p:spPr>
          <a:xfrm>
            <a:off x="4291237" y="2168684"/>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E709379-BB0B-4FA4-A3EF-BB9212C02FD7}"/>
              </a:ext>
            </a:extLst>
          </p:cNvPr>
          <p:cNvSpPr txBox="1"/>
          <p:nvPr/>
        </p:nvSpPr>
        <p:spPr>
          <a:xfrm>
            <a:off x="3580688" y="504999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2" name="Title 1">
            <a:extLst>
              <a:ext uri="{FF2B5EF4-FFF2-40B4-BE49-F238E27FC236}">
                <a16:creationId xmlns:a16="http://schemas.microsoft.com/office/drawing/2014/main" id="{AB705300-F4AB-4CBE-BED9-EFA294BAD884}"/>
              </a:ext>
            </a:extLst>
          </p:cNvPr>
          <p:cNvSpPr>
            <a:spLocks noGrp="1"/>
          </p:cNvSpPr>
          <p:nvPr>
            <p:ph type="title"/>
          </p:nvPr>
        </p:nvSpPr>
        <p:spPr>
          <a:xfrm>
            <a:off x="0" y="7010400"/>
            <a:ext cx="1799847" cy="184907"/>
          </a:xfrm>
        </p:spPr>
        <p:txBody>
          <a:bodyPr/>
          <a:lstStyle/>
          <a:p>
            <a:r>
              <a:rPr lang="en-GB" sz="200" dirty="0">
                <a:solidFill>
                  <a:schemeClr val="bg1"/>
                </a:solidFill>
              </a:rPr>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e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FAD0F42-D602-4BB3-93BD-931236C11471}"/>
              </a:ext>
            </a:extLst>
          </p:cNvPr>
          <p:cNvSpPr txBox="1"/>
          <p:nvPr/>
        </p:nvSpPr>
        <p:spPr>
          <a:xfrm>
            <a:off x="101600" y="119627"/>
            <a:ext cx="105156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rgbClr val="4472C4">
                    <a:lumMod val="50000"/>
                  </a:srgbClr>
                </a:solidFill>
                <a:effectLst/>
                <a:uLnTx/>
                <a:uFillTx/>
              </a:rPr>
              <a:t>Sofia</a:t>
            </a:r>
            <a:r>
              <a:rPr kumimoji="0" lang="en-GB" sz="2000" b="0" i="0" u="none" strike="noStrike" kern="0" cap="none" spc="0" normalizeH="0" baseline="0" noProof="0" dirty="0">
                <a:ln>
                  <a:noFill/>
                </a:ln>
                <a:solidFill>
                  <a:srgbClr val="4472C4">
                    <a:lumMod val="50000"/>
                  </a:srgbClr>
                </a:solidFill>
                <a:effectLst/>
                <a:uLnTx/>
                <a:uFillTx/>
              </a:rPr>
              <a:t> </a:t>
            </a:r>
            <a:r>
              <a:rPr kumimoji="0" lang="en-GB" sz="2000" b="0" i="0" u="none" strike="noStrike" kern="0" cap="none" spc="0" normalizeH="0" noProof="0" dirty="0">
                <a:ln>
                  <a:noFill/>
                </a:ln>
                <a:solidFill>
                  <a:srgbClr val="4472C4">
                    <a:lumMod val="50000"/>
                  </a:srgbClr>
                </a:solidFill>
                <a:effectLst/>
                <a:uLnTx/>
                <a:uFillTx/>
              </a:rPr>
              <a:t>compares where </a:t>
            </a:r>
            <a:r>
              <a:rPr lang="en-GB" sz="2000" kern="0" dirty="0">
                <a:solidFill>
                  <a:srgbClr val="4472C4">
                    <a:lumMod val="50000"/>
                  </a:srgbClr>
                </a:solidFill>
              </a:rPr>
              <a:t>she is on </a:t>
            </a:r>
            <a:r>
              <a:rPr kumimoji="0" lang="en-GB" sz="2000" b="0" i="0" u="none" strike="noStrike" kern="0" cap="none" spc="0" normalizeH="0" noProof="0" dirty="0">
                <a:ln>
                  <a:noFill/>
                </a:ln>
                <a:solidFill>
                  <a:srgbClr val="4472C4">
                    <a:lumMod val="50000"/>
                  </a:srgbClr>
                </a:solidFill>
                <a:effectLst/>
                <a:uLnTx/>
                <a:uFillTx/>
              </a:rPr>
              <a:t>holiday and where her friend is. Listen. </a:t>
            </a: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4472C4">
                    <a:lumMod val="50000"/>
                  </a:srgbClr>
                </a:solidFill>
              </a:rPr>
              <a:t>Who is it: Sofia (‘I’) or her friend (‘you’)? Tick the person, then write where they are.</a:t>
            </a:r>
            <a:endParaRPr kumimoji="0" lang="en-GB" sz="2000" b="0" i="0" u="none" strike="noStrike" kern="0" cap="none" spc="0" normalizeH="0" baseline="0" noProof="0" dirty="0">
              <a:ln>
                <a:noFill/>
              </a:ln>
              <a:solidFill>
                <a:srgbClr val="4472C4">
                  <a:lumMod val="50000"/>
                </a:srgbClr>
              </a:solidFill>
              <a:effectLst/>
              <a:uLnTx/>
              <a:uFillTx/>
            </a:endParaRPr>
          </a:p>
        </p:txBody>
      </p:sp>
      <p:graphicFrame>
        <p:nvGraphicFramePr>
          <p:cNvPr id="37" name="Table 36">
            <a:extLst>
              <a:ext uri="{FF2B5EF4-FFF2-40B4-BE49-F238E27FC236}">
                <a16:creationId xmlns:a16="http://schemas.microsoft.com/office/drawing/2014/main" id="{58B56A3E-38E1-4A2F-8519-5D0B0336EB98}"/>
              </a:ext>
            </a:extLst>
          </p:cNvPr>
          <p:cNvGraphicFramePr>
            <a:graphicFrameLocks noGrp="1"/>
          </p:cNvGraphicFramePr>
          <p:nvPr>
            <p:extLst>
              <p:ext uri="{D42A27DB-BD31-4B8C-83A1-F6EECF244321}">
                <p14:modId xmlns:p14="http://schemas.microsoft.com/office/powerpoint/2010/main" val="3864055961"/>
              </p:ext>
            </p:extLst>
          </p:nvPr>
        </p:nvGraphicFramePr>
        <p:xfrm>
          <a:off x="3073258" y="1406912"/>
          <a:ext cx="7543942" cy="4843934"/>
        </p:xfrm>
        <a:graphic>
          <a:graphicData uri="http://schemas.openxmlformats.org/drawingml/2006/table">
            <a:tbl>
              <a:tblPr firstRow="1" bandRow="1"/>
              <a:tblGrid>
                <a:gridCol w="2286200">
                  <a:extLst>
                    <a:ext uri="{9D8B030D-6E8A-4147-A177-3AD203B41FA5}">
                      <a16:colId xmlns:a16="http://schemas.microsoft.com/office/drawing/2014/main" val="2454398400"/>
                    </a:ext>
                  </a:extLst>
                </a:gridCol>
                <a:gridCol w="2628871">
                  <a:extLst>
                    <a:ext uri="{9D8B030D-6E8A-4147-A177-3AD203B41FA5}">
                      <a16:colId xmlns:a16="http://schemas.microsoft.com/office/drawing/2014/main" val="4288240880"/>
                    </a:ext>
                  </a:extLst>
                </a:gridCol>
                <a:gridCol w="2628871">
                  <a:extLst>
                    <a:ext uri="{9D8B030D-6E8A-4147-A177-3AD203B41FA5}">
                      <a16:colId xmlns:a16="http://schemas.microsoft.com/office/drawing/2014/main" val="1371243363"/>
                    </a:ext>
                  </a:extLst>
                </a:gridCol>
              </a:tblGrid>
              <a:tr h="65361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002060"/>
                          </a:solidFill>
                          <a:latin typeface="Century Gothic" panose="020B0502020202020204" pitchFamily="34" charset="0"/>
                        </a:rPr>
                        <a:t>Sofia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002060"/>
                          </a:solidFill>
                          <a:latin typeface="Century Gothic" panose="020B0502020202020204" pitchFamily="34" charset="0"/>
                        </a:rPr>
                        <a:t>friend</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GB" sz="2400" b="1" dirty="0">
                          <a:solidFill>
                            <a:srgbClr val="002060"/>
                          </a:solidFill>
                          <a:latin typeface="Century Gothic" panose="020B0502020202020204" pitchFamily="34" charset="0"/>
                        </a:rPr>
                        <a:t>¿Dónde?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69838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bl>
          </a:graphicData>
        </a:graphic>
      </p:graphicFrame>
      <p:sp>
        <p:nvSpPr>
          <p:cNvPr id="39" name="TextBox 38">
            <a:extLst>
              <a:ext uri="{FF2B5EF4-FFF2-40B4-BE49-F238E27FC236}">
                <a16:creationId xmlns:a16="http://schemas.microsoft.com/office/drawing/2014/main" id="{E1C4B573-E5BE-4C24-9F79-1E3D9BAE357D}"/>
              </a:ext>
            </a:extLst>
          </p:cNvPr>
          <p:cNvSpPr txBox="1"/>
          <p:nvPr/>
        </p:nvSpPr>
        <p:spPr>
          <a:xfrm>
            <a:off x="8376197" y="2159645"/>
            <a:ext cx="1736964"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Valencia</a:t>
            </a:r>
          </a:p>
        </p:txBody>
      </p:sp>
      <p:sp>
        <p:nvSpPr>
          <p:cNvPr id="42" name="TextBox 41">
            <a:extLst>
              <a:ext uri="{FF2B5EF4-FFF2-40B4-BE49-F238E27FC236}">
                <a16:creationId xmlns:a16="http://schemas.microsoft.com/office/drawing/2014/main" id="{6DFA82AC-272B-400C-B4BB-DECDAD124BB6}"/>
              </a:ext>
            </a:extLst>
          </p:cNvPr>
          <p:cNvSpPr txBox="1"/>
          <p:nvPr/>
        </p:nvSpPr>
        <p:spPr>
          <a:xfrm>
            <a:off x="7823597" y="4976604"/>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England</a:t>
            </a:r>
          </a:p>
        </p:txBody>
      </p:sp>
      <p:sp>
        <p:nvSpPr>
          <p:cNvPr id="43" name="Action Button: Custom 60">
            <a:hlinkClick r:id="" action="ppaction://noaction" highlightClick="1">
              <a:snd r:embed="rId3" name="Estoy en Valencia.wav"/>
            </a:hlinkClick>
            <a:extLst>
              <a:ext uri="{FF2B5EF4-FFF2-40B4-BE49-F238E27FC236}">
                <a16:creationId xmlns:a16="http://schemas.microsoft.com/office/drawing/2014/main" id="{E9B13652-AEB4-4DB1-AA85-E781C197EBB7}"/>
              </a:ext>
            </a:extLst>
          </p:cNvPr>
          <p:cNvSpPr/>
          <p:nvPr/>
        </p:nvSpPr>
        <p:spPr>
          <a:xfrm>
            <a:off x="2190494" y="2137183"/>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4" name="Action Button: Custom 61">
            <a:hlinkClick r:id="" action="ppaction://noaction" highlightClick="1">
              <a:snd r:embed="rId4" name="Estás en el norte.wav"/>
            </a:hlinkClick>
            <a:extLst>
              <a:ext uri="{FF2B5EF4-FFF2-40B4-BE49-F238E27FC236}">
                <a16:creationId xmlns:a16="http://schemas.microsoft.com/office/drawing/2014/main" id="{1CAECCE5-68FE-48A8-959B-C0568FE6FB42}"/>
              </a:ext>
            </a:extLst>
          </p:cNvPr>
          <p:cNvSpPr/>
          <p:nvPr/>
        </p:nvSpPr>
        <p:spPr>
          <a:xfrm>
            <a:off x="2190494" y="2809756"/>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5" name="Action Button: Custom 62">
            <a:hlinkClick r:id="" action="ppaction://noaction" highlightClick="1">
              <a:snd r:embed="rId5" name="Estoy en Granada.wav"/>
            </a:hlinkClick>
            <a:extLst>
              <a:ext uri="{FF2B5EF4-FFF2-40B4-BE49-F238E27FC236}">
                <a16:creationId xmlns:a16="http://schemas.microsoft.com/office/drawing/2014/main" id="{093AFD04-8795-4501-8977-A04E91D33DF0}"/>
              </a:ext>
            </a:extLst>
          </p:cNvPr>
          <p:cNvSpPr/>
          <p:nvPr/>
        </p:nvSpPr>
        <p:spPr>
          <a:xfrm>
            <a:off x="2193187" y="3558147"/>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6" name="Action Button: Custom 63">
            <a:hlinkClick r:id="" action="ppaction://noaction" highlightClick="1">
              <a:snd r:embed="rId6" name="Estoy en el sur.wav"/>
            </a:hlinkClick>
            <a:extLst>
              <a:ext uri="{FF2B5EF4-FFF2-40B4-BE49-F238E27FC236}">
                <a16:creationId xmlns:a16="http://schemas.microsoft.com/office/drawing/2014/main" id="{10EA2024-B727-4A12-BE36-FE8D78741A05}"/>
              </a:ext>
            </a:extLst>
          </p:cNvPr>
          <p:cNvSpPr/>
          <p:nvPr/>
        </p:nvSpPr>
        <p:spPr>
          <a:xfrm>
            <a:off x="2193187" y="4260949"/>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7" name="Action Button: Custom 64">
            <a:hlinkClick r:id="" action="ppaction://noaction" highlightClick="1">
              <a:snd r:embed="rId7" name="Estás en Inglaterra.wav"/>
            </a:hlinkClick>
            <a:extLst>
              <a:ext uri="{FF2B5EF4-FFF2-40B4-BE49-F238E27FC236}">
                <a16:creationId xmlns:a16="http://schemas.microsoft.com/office/drawing/2014/main" id="{332098E8-D27E-4FC3-A392-43C37E6AE992}"/>
              </a:ext>
            </a:extLst>
          </p:cNvPr>
          <p:cNvSpPr/>
          <p:nvPr/>
        </p:nvSpPr>
        <p:spPr>
          <a:xfrm>
            <a:off x="2207333" y="4963751"/>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8" name="Action Button: Custom 65">
            <a:hlinkClick r:id="" action="ppaction://noaction" highlightClick="1">
              <a:snd r:embed="rId8" name="Estoy en España.wav"/>
            </a:hlinkClick>
            <a:extLst>
              <a:ext uri="{FF2B5EF4-FFF2-40B4-BE49-F238E27FC236}">
                <a16:creationId xmlns:a16="http://schemas.microsoft.com/office/drawing/2014/main" id="{25F34322-0721-46F4-A1D0-394D571EC472}"/>
              </a:ext>
            </a:extLst>
          </p:cNvPr>
          <p:cNvSpPr/>
          <p:nvPr/>
        </p:nvSpPr>
        <p:spPr>
          <a:xfrm>
            <a:off x="2207333" y="5695136"/>
            <a:ext cx="704200" cy="490892"/>
          </a:xfrm>
          <a:prstGeom prst="actionButtonBlank">
            <a:avLst/>
          </a:prstGeom>
          <a:solidFill>
            <a:srgbClr val="0055A5"/>
          </a:solid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4" name="TextBox 53">
            <a:extLst>
              <a:ext uri="{FF2B5EF4-FFF2-40B4-BE49-F238E27FC236}">
                <a16:creationId xmlns:a16="http://schemas.microsoft.com/office/drawing/2014/main" id="{88E92CB5-E2F1-418C-A7B3-2AB421C8C11E}"/>
              </a:ext>
            </a:extLst>
          </p:cNvPr>
          <p:cNvSpPr txBox="1"/>
          <p:nvPr/>
        </p:nvSpPr>
        <p:spPr>
          <a:xfrm>
            <a:off x="7872158" y="4257373"/>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south</a:t>
            </a:r>
          </a:p>
        </p:txBody>
      </p:sp>
      <p:sp>
        <p:nvSpPr>
          <p:cNvPr id="56" name="TextBox 55">
            <a:extLst>
              <a:ext uri="{FF2B5EF4-FFF2-40B4-BE49-F238E27FC236}">
                <a16:creationId xmlns:a16="http://schemas.microsoft.com/office/drawing/2014/main" id="{3EA5A336-B288-4566-8E28-5C60BE5FEEAC}"/>
              </a:ext>
            </a:extLst>
          </p:cNvPr>
          <p:cNvSpPr txBox="1"/>
          <p:nvPr/>
        </p:nvSpPr>
        <p:spPr>
          <a:xfrm>
            <a:off x="7823597" y="3516748"/>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58" name="TextBox 57">
            <a:extLst>
              <a:ext uri="{FF2B5EF4-FFF2-40B4-BE49-F238E27FC236}">
                <a16:creationId xmlns:a16="http://schemas.microsoft.com/office/drawing/2014/main" id="{053AFD8B-BEAB-4EF2-819B-D0D11E4FF0B4}"/>
              </a:ext>
            </a:extLst>
          </p:cNvPr>
          <p:cNvSpPr txBox="1"/>
          <p:nvPr/>
        </p:nvSpPr>
        <p:spPr>
          <a:xfrm>
            <a:off x="7872158" y="2826380"/>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north</a:t>
            </a:r>
          </a:p>
        </p:txBody>
      </p:sp>
      <p:sp>
        <p:nvSpPr>
          <p:cNvPr id="60" name="TextBox 59">
            <a:extLst>
              <a:ext uri="{FF2B5EF4-FFF2-40B4-BE49-F238E27FC236}">
                <a16:creationId xmlns:a16="http://schemas.microsoft.com/office/drawing/2014/main" id="{4086A196-93AC-4C38-B1D8-31D727DFBE04}"/>
              </a:ext>
            </a:extLst>
          </p:cNvPr>
          <p:cNvSpPr txBox="1"/>
          <p:nvPr/>
        </p:nvSpPr>
        <p:spPr>
          <a:xfrm>
            <a:off x="7872158" y="5659124"/>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Spain</a:t>
            </a:r>
          </a:p>
        </p:txBody>
      </p:sp>
      <p:sp>
        <p:nvSpPr>
          <p:cNvPr id="62" name="Oval Callout 79">
            <a:extLst>
              <a:ext uri="{FF2B5EF4-FFF2-40B4-BE49-F238E27FC236}">
                <a16:creationId xmlns:a16="http://schemas.microsoft.com/office/drawing/2014/main" id="{52244877-DFE6-4AC9-9E35-E823E2923328}"/>
              </a:ext>
            </a:extLst>
          </p:cNvPr>
          <p:cNvSpPr/>
          <p:nvPr/>
        </p:nvSpPr>
        <p:spPr>
          <a:xfrm>
            <a:off x="885371" y="917418"/>
            <a:ext cx="2182555" cy="746162"/>
          </a:xfrm>
          <a:prstGeom prst="wedgeEllipseCallout">
            <a:avLst>
              <a:gd name="adj1" fmla="val 58314"/>
              <a:gd name="adj2" fmla="val 4347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mj-lt"/>
                <a:ea typeface="+mn-ea"/>
                <a:cs typeface="+mn-cs"/>
              </a:rPr>
              <a:t>‘I am’</a:t>
            </a:r>
          </a:p>
        </p:txBody>
      </p:sp>
      <p:sp>
        <p:nvSpPr>
          <p:cNvPr id="63" name="Oval Callout 80">
            <a:extLst>
              <a:ext uri="{FF2B5EF4-FFF2-40B4-BE49-F238E27FC236}">
                <a16:creationId xmlns:a16="http://schemas.microsoft.com/office/drawing/2014/main" id="{45CEBE5E-2575-42D2-B068-1C34050153A4}"/>
              </a:ext>
            </a:extLst>
          </p:cNvPr>
          <p:cNvSpPr/>
          <p:nvPr/>
        </p:nvSpPr>
        <p:spPr>
          <a:xfrm>
            <a:off x="6581871" y="886942"/>
            <a:ext cx="2141366" cy="619514"/>
          </a:xfrm>
          <a:prstGeom prst="wedgeEllipseCallout">
            <a:avLst>
              <a:gd name="adj1" fmla="val -46494"/>
              <a:gd name="adj2" fmla="val 62463"/>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mj-lt"/>
                <a:ea typeface="+mn-ea"/>
                <a:cs typeface="+mn-cs"/>
              </a:rPr>
              <a:t>‘you are’</a:t>
            </a:r>
          </a:p>
        </p:txBody>
      </p:sp>
      <p:sp>
        <p:nvSpPr>
          <p:cNvPr id="2" name="Title 1">
            <a:extLst>
              <a:ext uri="{FF2B5EF4-FFF2-40B4-BE49-F238E27FC236}">
                <a16:creationId xmlns:a16="http://schemas.microsoft.com/office/drawing/2014/main" id="{8E51A801-A584-4B57-9461-CEEE9EEE974C}"/>
              </a:ext>
            </a:extLst>
          </p:cNvPr>
          <p:cNvSpPr>
            <a:spLocks noGrp="1"/>
          </p:cNvSpPr>
          <p:nvPr>
            <p:ph type="title"/>
          </p:nvPr>
        </p:nvSpPr>
        <p:spPr>
          <a:xfrm>
            <a:off x="10515600" y="195976"/>
            <a:ext cx="1778000" cy="521822"/>
          </a:xfrm>
        </p:spPr>
        <p:txBody>
          <a:bodyPr>
            <a:normAutofit/>
          </a:bodyPr>
          <a:lstStyle/>
          <a:p>
            <a:r>
              <a:rPr lang="en-GB" sz="2000" b="1" dirty="0" err="1">
                <a:solidFill>
                  <a:schemeClr val="bg1"/>
                </a:solidFill>
              </a:rPr>
              <a:t>escuchar</a:t>
            </a:r>
            <a:endParaRPr lang="en-GB" sz="2000" b="1" dirty="0">
              <a:solidFill>
                <a:schemeClr val="bg1"/>
              </a:solidFill>
            </a:endParaRPr>
          </a:p>
        </p:txBody>
      </p:sp>
      <p:pic>
        <p:nvPicPr>
          <p:cNvPr id="32" name="Picture 31">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2025" y="2188100"/>
            <a:ext cx="412997" cy="430204"/>
          </a:xfrm>
          <a:prstGeom prst="rect">
            <a:avLst/>
          </a:prstGeom>
        </p:spPr>
      </p:pic>
      <p:pic>
        <p:nvPicPr>
          <p:cNvPr id="33" name="Picture 32">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2232" y="2860410"/>
            <a:ext cx="412997" cy="430204"/>
          </a:xfrm>
          <a:prstGeom prst="rect">
            <a:avLst/>
          </a:prstGeom>
        </p:spPr>
      </p:pic>
      <p:pic>
        <p:nvPicPr>
          <p:cNvPr id="34" name="Picture 33">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2025" y="3529938"/>
            <a:ext cx="412997" cy="430204"/>
          </a:xfrm>
          <a:prstGeom prst="rect">
            <a:avLst/>
          </a:prstGeom>
        </p:spPr>
      </p:pic>
      <p:pic>
        <p:nvPicPr>
          <p:cNvPr id="35" name="Picture 34">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2026" y="4181984"/>
            <a:ext cx="412997" cy="430204"/>
          </a:xfrm>
          <a:prstGeom prst="rect">
            <a:avLst/>
          </a:prstGeom>
        </p:spPr>
      </p:pic>
      <p:pic>
        <p:nvPicPr>
          <p:cNvPr id="64" name="Picture 63">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1871" y="4976604"/>
            <a:ext cx="412997" cy="430204"/>
          </a:xfrm>
          <a:prstGeom prst="rect">
            <a:avLst/>
          </a:prstGeom>
        </p:spPr>
      </p:pic>
      <p:pic>
        <p:nvPicPr>
          <p:cNvPr id="65" name="Picture 64">
            <a:extLst>
              <a:ext uri="{FF2B5EF4-FFF2-40B4-BE49-F238E27FC236}">
                <a16:creationId xmlns:a16="http://schemas.microsoft.com/office/drawing/2014/main" id="{A2FA5188-DEC6-4D91-A4EF-303D50C5A8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344" y="5669040"/>
            <a:ext cx="412997" cy="430204"/>
          </a:xfrm>
          <a:prstGeom prst="rect">
            <a:avLst/>
          </a:prstGeom>
        </p:spPr>
      </p:pic>
      <p:pic>
        <p:nvPicPr>
          <p:cNvPr id="40" name="Picture 39" descr="A cartoon of a child talking on a cell phone&#10;&#10;Description automatically generated with medium confidence">
            <a:extLst>
              <a:ext uri="{FF2B5EF4-FFF2-40B4-BE49-F238E27FC236}">
                <a16:creationId xmlns:a16="http://schemas.microsoft.com/office/drawing/2014/main" id="{3DF24EE2-41EB-4C1E-A245-63FCB8259CB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464422"/>
            <a:ext cx="1753125" cy="2786424"/>
          </a:xfrm>
          <a:prstGeom prst="rect">
            <a:avLst/>
          </a:prstGeom>
        </p:spPr>
      </p:pic>
    </p:spTree>
    <p:extLst>
      <p:ext uri="{BB962C8B-B14F-4D97-AF65-F5344CB8AC3E}">
        <p14:creationId xmlns:p14="http://schemas.microsoft.com/office/powerpoint/2010/main" val="34285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54" grpId="0"/>
      <p:bldP spid="56" grpId="0"/>
      <p:bldP spid="58" grpId="0"/>
      <p:bldP spid="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9297831-86B3-42F9-9216-2172081FF071}"/>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a:t>
            </a:r>
            <a:r>
              <a:rPr kumimoji="0" lang="en-GB" sz="8000" b="0" i="0" u="none" strike="noStrike" kern="0" cap="none" spc="0" normalizeH="0" baseline="0" noProof="0" dirty="0" err="1">
                <a:ln>
                  <a:noFill/>
                </a:ln>
                <a:solidFill>
                  <a:srgbClr val="4472C4">
                    <a:lumMod val="50000"/>
                  </a:srgbClr>
                </a:solidFill>
                <a:effectLst/>
                <a:uLnTx/>
                <a:uFillTx/>
              </a:rPr>
              <a:t>España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D3A1C52E-D71E-424C-A766-6FAE1E3C58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8D7B342-F3CE-4E9C-A3A9-76EC231EA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
        <p:nvSpPr>
          <p:cNvPr id="10" name="Rectangle 9">
            <a:extLst>
              <a:ext uri="{FF2B5EF4-FFF2-40B4-BE49-F238E27FC236}">
                <a16:creationId xmlns:a16="http://schemas.microsoft.com/office/drawing/2014/main" id="{F21E5612-6813-41B9-B160-47127972AF26}"/>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1</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69CEFF6-2E4C-4350-A7D7-5A235B5F93EE}"/>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el </a:t>
            </a:r>
            <a:r>
              <a:rPr kumimoji="0" lang="en-GB" sz="8000" b="0" i="0" u="none" strike="noStrike" kern="0" cap="none" spc="0" normalizeH="0" baseline="0" noProof="0" dirty="0" err="1">
                <a:ln>
                  <a:noFill/>
                </a:ln>
                <a:solidFill>
                  <a:srgbClr val="4472C4">
                    <a:lumMod val="50000"/>
                  </a:srgbClr>
                </a:solidFill>
                <a:effectLst/>
                <a:uLnTx/>
                <a:uFillTx/>
              </a:rPr>
              <a:t>norte</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3FE7679E-21AF-4421-9339-D8E17D72FF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81D4AA7-DD26-48A7-A3F0-2FD9C2A60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420" y="1163991"/>
            <a:ext cx="2922269" cy="3467295"/>
          </a:xfrm>
          <a:prstGeom prst="rect">
            <a:avLst/>
          </a:prstGeom>
        </p:spPr>
      </p:pic>
      <p:sp>
        <p:nvSpPr>
          <p:cNvPr id="10" name="Rectangle 9">
            <a:extLst>
              <a:ext uri="{FF2B5EF4-FFF2-40B4-BE49-F238E27FC236}">
                <a16:creationId xmlns:a16="http://schemas.microsoft.com/office/drawing/2014/main" id="{0F5BD987-5193-405F-A828-41DBE36D5E93}"/>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2</a:t>
            </a:r>
          </a:p>
        </p:txBody>
      </p:sp>
    </p:spTree>
    <p:extLst>
      <p:ext uri="{BB962C8B-B14F-4D97-AF65-F5344CB8AC3E}">
        <p14:creationId xmlns:p14="http://schemas.microsoft.com/office/powerpoint/2010/main" val="3921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422E57-5406-43B4-87AC-3DC59CB67655}"/>
              </a:ext>
            </a:extLst>
          </p:cNvPr>
          <p:cNvSpPr txBox="1"/>
          <p:nvPr/>
        </p:nvSpPr>
        <p:spPr>
          <a:xfrm>
            <a:off x="1660357" y="4747292"/>
            <a:ext cx="9685422"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a:t>
            </a:r>
            <a:r>
              <a:rPr kumimoji="0" lang="en-GB" sz="8000" b="0" i="0" u="none" strike="noStrike" kern="0" cap="none" spc="0" normalizeH="0" baseline="0" noProof="0" dirty="0" err="1">
                <a:ln>
                  <a:noFill/>
                </a:ln>
                <a:solidFill>
                  <a:srgbClr val="4472C4">
                    <a:lumMod val="50000"/>
                  </a:srgbClr>
                </a:solidFill>
                <a:effectLst/>
                <a:uLnTx/>
                <a:uFillTx/>
              </a:rPr>
              <a:t>Inglaterra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2" descr="C:\Users\wdj\Google Drive\Primary\Y5 SoW\From Tracy\Pronouns\i.png">
            <a:extLst>
              <a:ext uri="{FF2B5EF4-FFF2-40B4-BE49-F238E27FC236}">
                <a16:creationId xmlns:a16="http://schemas.microsoft.com/office/drawing/2014/main" id="{B402CBA8-8A46-446E-9C89-C1194AE1DF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2D4432B-F8DF-470C-8D62-CBF6E409B882}"/>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3</a:t>
            </a:r>
          </a:p>
        </p:txBody>
      </p:sp>
      <p:grpSp>
        <p:nvGrpSpPr>
          <p:cNvPr id="10" name="Group 9">
            <a:extLst>
              <a:ext uri="{FF2B5EF4-FFF2-40B4-BE49-F238E27FC236}">
                <a16:creationId xmlns:a16="http://schemas.microsoft.com/office/drawing/2014/main" id="{ACBC63CC-A7F5-498F-A68B-1AB6F40C55BD}"/>
              </a:ext>
            </a:extLst>
          </p:cNvPr>
          <p:cNvGrpSpPr/>
          <p:nvPr/>
        </p:nvGrpSpPr>
        <p:grpSpPr>
          <a:xfrm>
            <a:off x="5853354" y="1438929"/>
            <a:ext cx="2004691" cy="3248884"/>
            <a:chOff x="5853354" y="1438929"/>
            <a:chExt cx="2004691" cy="3248884"/>
          </a:xfrm>
        </p:grpSpPr>
        <p:pic>
          <p:nvPicPr>
            <p:cNvPr id="11" name="Picture 10">
              <a:extLst>
                <a:ext uri="{FF2B5EF4-FFF2-40B4-BE49-F238E27FC236}">
                  <a16:creationId xmlns:a16="http://schemas.microsoft.com/office/drawing/2014/main" id="{09536FBF-966F-41E0-BCF4-AC450530B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3354" y="1438929"/>
              <a:ext cx="1978536" cy="3077189"/>
            </a:xfrm>
            <a:prstGeom prst="rect">
              <a:avLst/>
            </a:prstGeom>
          </p:spPr>
        </p:pic>
        <p:pic>
          <p:nvPicPr>
            <p:cNvPr id="12" name="Picture 11">
              <a:extLst>
                <a:ext uri="{FF2B5EF4-FFF2-40B4-BE49-F238E27FC236}">
                  <a16:creationId xmlns:a16="http://schemas.microsoft.com/office/drawing/2014/main" id="{038B876C-9ED5-4BB7-AF7B-238C2A1932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230">
              <a:off x="6037988" y="2534491"/>
              <a:ext cx="1820057" cy="2153322"/>
            </a:xfrm>
            <a:prstGeom prst="rect">
              <a:avLst/>
            </a:prstGeom>
          </p:spPr>
        </p:pic>
      </p:grpSp>
    </p:spTree>
    <p:extLst>
      <p:ext uri="{BB962C8B-B14F-4D97-AF65-F5344CB8AC3E}">
        <p14:creationId xmlns:p14="http://schemas.microsoft.com/office/powerpoint/2010/main" val="40267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C:\Users\wdj\Google Drive\Primary\Y5 SoW\From Tracy\Pronouns\she.png">
            <a:extLst>
              <a:ext uri="{FF2B5EF4-FFF2-40B4-BE49-F238E27FC236}">
                <a16:creationId xmlns:a16="http://schemas.microsoft.com/office/drawing/2014/main" id="{19AF6B54-9F5F-4A7D-AAC1-A8A9782AC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164" y="1694851"/>
            <a:ext cx="3314331" cy="252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7775530-D3FD-4219-BC85-BA2CDBED9AC0}"/>
              </a:ext>
            </a:extLst>
          </p:cNvPr>
          <p:cNvSpPr/>
          <p:nvPr/>
        </p:nvSpPr>
        <p:spPr>
          <a:xfrm>
            <a:off x="5199495" y="2404060"/>
            <a:ext cx="441980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Madrid</a:t>
            </a:r>
          </a:p>
        </p:txBody>
      </p:sp>
      <p:sp>
        <p:nvSpPr>
          <p:cNvPr id="9" name="TextBox 8">
            <a:extLst>
              <a:ext uri="{FF2B5EF4-FFF2-40B4-BE49-F238E27FC236}">
                <a16:creationId xmlns:a16="http://schemas.microsoft.com/office/drawing/2014/main" id="{13C81BA3-2BD1-43C1-8036-5F4605A269F4}"/>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en Madrid.</a:t>
            </a:r>
          </a:p>
        </p:txBody>
      </p:sp>
      <p:sp>
        <p:nvSpPr>
          <p:cNvPr id="10" name="Rectangle 9">
            <a:extLst>
              <a:ext uri="{FF2B5EF4-FFF2-40B4-BE49-F238E27FC236}">
                <a16:creationId xmlns:a16="http://schemas.microsoft.com/office/drawing/2014/main" id="{8B7236EA-EDE4-4064-825A-6489694587B4}"/>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4</a:t>
            </a:r>
          </a:p>
        </p:txBody>
      </p:sp>
    </p:spTree>
    <p:extLst>
      <p:ext uri="{BB962C8B-B14F-4D97-AF65-F5344CB8AC3E}">
        <p14:creationId xmlns:p14="http://schemas.microsoft.com/office/powerpoint/2010/main" val="34553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E815A27-257D-44C8-B964-523963E41917}"/>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el sur.</a:t>
            </a:r>
          </a:p>
        </p:txBody>
      </p:sp>
      <p:pic>
        <p:nvPicPr>
          <p:cNvPr id="8" name="Picture 2" descr="C:\Users\wdj\Google Drive\Primary\Y5 SoW\From Tracy\Pronouns\i.png">
            <a:extLst>
              <a:ext uri="{FF2B5EF4-FFF2-40B4-BE49-F238E27FC236}">
                <a16:creationId xmlns:a16="http://schemas.microsoft.com/office/drawing/2014/main" id="{CF8779CD-B62F-4C92-9BD4-EC9D99BD6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19C371-4276-4F61-A7E1-1148E60C85F1}"/>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6396544" y="1347488"/>
            <a:ext cx="2594154" cy="3066288"/>
          </a:xfrm>
          <a:prstGeom prst="rect">
            <a:avLst/>
          </a:prstGeom>
        </p:spPr>
      </p:pic>
      <p:sp>
        <p:nvSpPr>
          <p:cNvPr id="10" name="Text Box 5">
            <a:extLst>
              <a:ext uri="{FF2B5EF4-FFF2-40B4-BE49-F238E27FC236}">
                <a16:creationId xmlns:a16="http://schemas.microsoft.com/office/drawing/2014/main" id="{17E3E104-F753-4F4B-894D-E50C13FECC77}"/>
              </a:ext>
            </a:extLst>
          </p:cNvPr>
          <p:cNvSpPr txBox="1"/>
          <p:nvPr/>
        </p:nvSpPr>
        <p:spPr>
          <a:xfrm>
            <a:off x="7238993" y="3710132"/>
            <a:ext cx="909256" cy="1077738"/>
          </a:xfrm>
          <a:prstGeom prst="rect">
            <a:avLst/>
          </a:prstGeom>
          <a:solidFill>
            <a:sysClr val="window" lastClr="FFFFFF"/>
          </a:solid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6000" b="1" i="0" u="none" strike="noStrike" kern="0" cap="none" spc="0" normalizeH="0" baseline="0" noProof="0" dirty="0">
                <a:ln w="11113" cap="flat" cmpd="sng" algn="ctr">
                  <a:solidFill>
                    <a:srgbClr val="ED7D31"/>
                  </a:solidFill>
                  <a:prstDash val="solid"/>
                  <a:round/>
                </a:ln>
                <a:solidFill>
                  <a:srgbClr val="FFFFFF"/>
                </a:solidFill>
                <a:effectLst/>
                <a:uLnTx/>
                <a:uFillTx/>
                <a:ea typeface="SimSun" panose="02010600030101010101" pitchFamily="2" charset="-122"/>
                <a:cs typeface="Times New Roman" panose="02020603050405020304" pitchFamily="18" charset="0"/>
              </a:rPr>
              <a:t>S</a:t>
            </a:r>
            <a:endParaRPr kumimoji="0" lang="en-GB" sz="6000" b="0" i="0" u="none" strike="noStrike" kern="0" cap="none" spc="0" normalizeH="0" baseline="0" noProof="0" dirty="0">
              <a:ln>
                <a:noFill/>
              </a:ln>
              <a:solidFill>
                <a:prstClr val="black"/>
              </a:solidFill>
              <a:effectLst/>
              <a:uLnTx/>
              <a:uFillTx/>
              <a:ea typeface="SimSu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93E4AB3C-494A-4CB3-905F-9E2FE0A6E63A}"/>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5</a:t>
            </a:r>
          </a:p>
        </p:txBody>
      </p:sp>
    </p:spTree>
    <p:extLst>
      <p:ext uri="{BB962C8B-B14F-4D97-AF65-F5344CB8AC3E}">
        <p14:creationId xmlns:p14="http://schemas.microsoft.com/office/powerpoint/2010/main" val="28070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a:t>
            </a:r>
            <a:r>
              <a:rPr lang="en-GB" sz="3600" b="1" dirty="0" err="1">
                <a:solidFill>
                  <a:schemeClr val="bg1"/>
                </a:solidFill>
              </a:rPr>
              <a:t>Dónde</a:t>
            </a:r>
            <a:r>
              <a:rPr lang="en-GB" sz="3600" b="1" dirty="0">
                <a:solidFill>
                  <a:schemeClr val="bg1"/>
                </a:solidFill>
              </a:rPr>
              <a:t> </a:t>
            </a:r>
            <a:r>
              <a:rPr lang="en-GB" sz="3600" b="1" dirty="0" err="1">
                <a:solidFill>
                  <a:schemeClr val="bg1"/>
                </a:solidFill>
              </a:rPr>
              <a:t>está</a:t>
            </a:r>
            <a:r>
              <a:rPr lang="en-GB" sz="3600" b="1" dirty="0">
                <a:solidFill>
                  <a:schemeClr val="bg1"/>
                </a:solidFill>
              </a:rPr>
              <a: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F9A2173-E48B-4AF4-9421-DA68B47B18BE}"/>
              </a:ext>
            </a:extLst>
          </p:cNvPr>
          <p:cNvSpPr txBox="1"/>
          <p:nvPr/>
        </p:nvSpPr>
        <p:spPr>
          <a:xfrm>
            <a:off x="1763078" y="4705769"/>
            <a:ext cx="1239183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Granada.</a:t>
            </a:r>
          </a:p>
        </p:txBody>
      </p:sp>
      <p:pic>
        <p:nvPicPr>
          <p:cNvPr id="8" name="Picture 2" descr="C:\Users\wdj\Google Drive\Primary\Y5 SoW\From Tracy\Pronouns\i.png">
            <a:extLst>
              <a:ext uri="{FF2B5EF4-FFF2-40B4-BE49-F238E27FC236}">
                <a16:creationId xmlns:a16="http://schemas.microsoft.com/office/drawing/2014/main" id="{3096ED9C-D68E-4217-946A-82DC6C0868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93642B-EBEC-48B3-92AA-5EB8A4C78184}"/>
              </a:ext>
            </a:extLst>
          </p:cNvPr>
          <p:cNvSpPr/>
          <p:nvPr/>
        </p:nvSpPr>
        <p:spPr>
          <a:xfrm>
            <a:off x="5002780" y="2259685"/>
            <a:ext cx="560281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Granada</a:t>
            </a:r>
          </a:p>
        </p:txBody>
      </p:sp>
      <p:sp>
        <p:nvSpPr>
          <p:cNvPr id="10" name="Rectangle 9">
            <a:extLst>
              <a:ext uri="{FF2B5EF4-FFF2-40B4-BE49-F238E27FC236}">
                <a16:creationId xmlns:a16="http://schemas.microsoft.com/office/drawing/2014/main" id="{BE870269-AE8A-4F44-BDFF-FE1BCEDBCCC0}"/>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6</a:t>
            </a:r>
          </a:p>
        </p:txBody>
      </p:sp>
    </p:spTree>
    <p:extLst>
      <p:ext uri="{BB962C8B-B14F-4D97-AF65-F5344CB8AC3E}">
        <p14:creationId xmlns:p14="http://schemas.microsoft.com/office/powerpoint/2010/main" val="2236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A23D6B-3FB3-4085-9C68-003A54175976}"/>
              </a:ext>
            </a:extLst>
          </p:cNvPr>
          <p:cNvSpPr>
            <a:spLocks noGrp="1"/>
          </p:cNvSpPr>
          <p:nvPr>
            <p:ph type="title"/>
          </p:nvPr>
        </p:nvSpPr>
        <p:spPr/>
        <p:txBody>
          <a:bodyPr/>
          <a:lstStyle/>
          <a:p>
            <a:r>
              <a:rPr lang="en-GB" dirty="0"/>
              <a:t>Una </a:t>
            </a:r>
            <a:r>
              <a:rPr lang="en-GB" dirty="0" err="1"/>
              <a:t>conversación</a:t>
            </a:r>
            <a:endParaRPr lang="en-GB" dirty="0"/>
          </a:p>
        </p:txBody>
      </p:sp>
      <p:pic>
        <p:nvPicPr>
          <p:cNvPr id="4" name="Picture 3" descr="A picture containing circle, graphics, colorfulness, astronomy&#10;&#10;Description automatically generated">
            <a:extLst>
              <a:ext uri="{FF2B5EF4-FFF2-40B4-BE49-F238E27FC236}">
                <a16:creationId xmlns:a16="http://schemas.microsoft.com/office/drawing/2014/main" id="{F2FA32C8-D1ED-4F89-A468-A703122959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565" y="130502"/>
            <a:ext cx="1244569" cy="813686"/>
          </a:xfrm>
          <a:prstGeom prst="rect">
            <a:avLst/>
          </a:prstGeom>
        </p:spPr>
      </p:pic>
      <p:sp>
        <p:nvSpPr>
          <p:cNvPr id="5" name="Rounded Rectangle 11">
            <a:extLst>
              <a:ext uri="{FF2B5EF4-FFF2-40B4-BE49-F238E27FC236}">
                <a16:creationId xmlns:a16="http://schemas.microsoft.com/office/drawing/2014/main" id="{3C97C0ED-E1A8-422C-A3F9-94AE96928DD2}"/>
              </a:ext>
            </a:extLst>
          </p:cNvPr>
          <p:cNvSpPr/>
          <p:nvPr/>
        </p:nvSpPr>
        <p:spPr>
          <a:xfrm>
            <a:off x="10782300" y="25816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9830D32E-6BD0-4F0B-A85E-91BB6265F355}"/>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521869" y="2918577"/>
            <a:ext cx="2374986" cy="3279210"/>
          </a:xfrm>
          <a:prstGeom prst="rect">
            <a:avLst/>
          </a:prstGeom>
        </p:spPr>
      </p:pic>
      <p:sp>
        <p:nvSpPr>
          <p:cNvPr id="8" name="Speech Bubble: Rectangle with Corners Rounded 7">
            <a:extLst>
              <a:ext uri="{FF2B5EF4-FFF2-40B4-BE49-F238E27FC236}">
                <a16:creationId xmlns:a16="http://schemas.microsoft.com/office/drawing/2014/main" id="{E456A578-B0EC-4201-A2E6-C20D93FEEA0C}"/>
              </a:ext>
            </a:extLst>
          </p:cNvPr>
          <p:cNvSpPr/>
          <p:nvPr/>
        </p:nvSpPr>
        <p:spPr>
          <a:xfrm>
            <a:off x="4526220" y="1167673"/>
            <a:ext cx="1295718" cy="647577"/>
          </a:xfrm>
          <a:prstGeom prst="wedgeRoundRectCallout">
            <a:avLst>
              <a:gd name="adj1" fmla="val -75985"/>
              <a:gd name="adj2" fmla="val 503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9" name="Speech Bubble: Rectangle with Corners Rounded 8">
            <a:extLst>
              <a:ext uri="{FF2B5EF4-FFF2-40B4-BE49-F238E27FC236}">
                <a16:creationId xmlns:a16="http://schemas.microsoft.com/office/drawing/2014/main" id="{5CEB275B-5790-4B19-9D2B-475B3035927C}"/>
              </a:ext>
            </a:extLst>
          </p:cNvPr>
          <p:cNvSpPr/>
          <p:nvPr/>
        </p:nvSpPr>
        <p:spPr>
          <a:xfrm>
            <a:off x="4648662" y="4246350"/>
            <a:ext cx="1295718" cy="654169"/>
          </a:xfrm>
          <a:prstGeom prst="wedgeRoundRectCallout">
            <a:avLst>
              <a:gd name="adj1" fmla="val -66033"/>
              <a:gd name="adj2" fmla="val 324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¡Hasta </a:t>
            </a:r>
            <a:r>
              <a:rPr lang="en-GB" sz="2000" dirty="0" err="1"/>
              <a:t>luego</a:t>
            </a:r>
            <a:r>
              <a:rPr lang="en-GB" sz="2000" dirty="0"/>
              <a:t>!</a:t>
            </a:r>
          </a:p>
        </p:txBody>
      </p:sp>
      <p:pic>
        <p:nvPicPr>
          <p:cNvPr id="12" name="Picture 11" descr="A picture containing graphics, symbol, screenshot, circle&#10;&#10;Description automatically generated">
            <a:extLst>
              <a:ext uri="{FF2B5EF4-FFF2-40B4-BE49-F238E27FC236}">
                <a16:creationId xmlns:a16="http://schemas.microsoft.com/office/drawing/2014/main" id="{99BFD83A-D3E8-4E7F-B390-0B518D1B61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937" y="1025099"/>
            <a:ext cx="1438116" cy="1507389"/>
          </a:xfrm>
          <a:prstGeom prst="rect">
            <a:avLst/>
          </a:prstGeom>
        </p:spPr>
      </p:pic>
      <p:pic>
        <p:nvPicPr>
          <p:cNvPr id="14" name="Picture 13" descr="A picture containing screenshot, graphics, circle, electric blue&#10;&#10;Description automatically generated">
            <a:extLst>
              <a:ext uri="{FF2B5EF4-FFF2-40B4-BE49-F238E27FC236}">
                <a16:creationId xmlns:a16="http://schemas.microsoft.com/office/drawing/2014/main" id="{5C4D51C5-9A42-4FDC-A48A-10E0CB2618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0197" y="1478254"/>
            <a:ext cx="1435345" cy="1510160"/>
          </a:xfrm>
          <a:prstGeom prst="rect">
            <a:avLst/>
          </a:prstGeom>
        </p:spPr>
      </p:pic>
      <p:sp>
        <p:nvSpPr>
          <p:cNvPr id="15" name="Speech Bubble: Rectangle with Corners Rounded 14">
            <a:extLst>
              <a:ext uri="{FF2B5EF4-FFF2-40B4-BE49-F238E27FC236}">
                <a16:creationId xmlns:a16="http://schemas.microsoft.com/office/drawing/2014/main" id="{C58E8A9F-E836-4465-ADAA-C2907162F51C}"/>
              </a:ext>
            </a:extLst>
          </p:cNvPr>
          <p:cNvSpPr/>
          <p:nvPr/>
        </p:nvSpPr>
        <p:spPr>
          <a:xfrm>
            <a:off x="6481110" y="1778794"/>
            <a:ext cx="1295718" cy="647577"/>
          </a:xfrm>
          <a:prstGeom prst="wedgeRoundRectCallout">
            <a:avLst>
              <a:gd name="adj1" fmla="val 72508"/>
              <a:gd name="adj2" fmla="val 297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16" name="Speech Bubble: Rectangle with Corners Rounded 15">
            <a:extLst>
              <a:ext uri="{FF2B5EF4-FFF2-40B4-BE49-F238E27FC236}">
                <a16:creationId xmlns:a16="http://schemas.microsoft.com/office/drawing/2014/main" id="{A1658063-EDC7-4C49-98D7-4E26F39BF8D6}"/>
              </a:ext>
            </a:extLst>
          </p:cNvPr>
          <p:cNvSpPr/>
          <p:nvPr/>
        </p:nvSpPr>
        <p:spPr>
          <a:xfrm>
            <a:off x="4585990" y="2643974"/>
            <a:ext cx="1295718" cy="654169"/>
          </a:xfrm>
          <a:prstGeom prst="wedgeRoundRectCallout">
            <a:avLst>
              <a:gd name="adj1" fmla="val -66033"/>
              <a:gd name="adj2" fmla="val 324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Dónde</a:t>
            </a:r>
            <a:r>
              <a:rPr lang="en-GB" sz="2000" dirty="0"/>
              <a:t> </a:t>
            </a:r>
            <a:r>
              <a:rPr lang="en-GB" sz="2000" dirty="0" err="1"/>
              <a:t>estás</a:t>
            </a:r>
            <a:r>
              <a:rPr lang="en-GB" sz="2000" dirty="0"/>
              <a:t>?</a:t>
            </a:r>
          </a:p>
        </p:txBody>
      </p:sp>
      <p:sp>
        <p:nvSpPr>
          <p:cNvPr id="17" name="Speech Bubble: Rectangle with Corners Rounded 16">
            <a:extLst>
              <a:ext uri="{FF2B5EF4-FFF2-40B4-BE49-F238E27FC236}">
                <a16:creationId xmlns:a16="http://schemas.microsoft.com/office/drawing/2014/main" id="{32562BE5-1C86-41DC-AC4B-75DC2871AE5C}"/>
              </a:ext>
            </a:extLst>
          </p:cNvPr>
          <p:cNvSpPr/>
          <p:nvPr/>
        </p:nvSpPr>
        <p:spPr>
          <a:xfrm>
            <a:off x="6564259" y="2971058"/>
            <a:ext cx="1575938" cy="647577"/>
          </a:xfrm>
          <a:prstGeom prst="wedgeRoundRectCallout">
            <a:avLst>
              <a:gd name="adj1" fmla="val 72508"/>
              <a:gd name="adj2" fmla="val 297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Estoy</a:t>
            </a:r>
            <a:r>
              <a:rPr lang="en-GB" sz="2000" dirty="0"/>
              <a:t> </a:t>
            </a:r>
            <a:r>
              <a:rPr lang="en-GB" sz="2000" dirty="0" err="1"/>
              <a:t>en</a:t>
            </a:r>
            <a:r>
              <a:rPr lang="en-GB" sz="2000" dirty="0"/>
              <a:t> Granada.</a:t>
            </a:r>
          </a:p>
        </p:txBody>
      </p:sp>
      <p:sp>
        <p:nvSpPr>
          <p:cNvPr id="19" name="Speech Bubble: Rectangle with Corners Rounded 18">
            <a:extLst>
              <a:ext uri="{FF2B5EF4-FFF2-40B4-BE49-F238E27FC236}">
                <a16:creationId xmlns:a16="http://schemas.microsoft.com/office/drawing/2014/main" id="{84B08A31-DDBE-4A76-9BAE-735BE934B30F}"/>
              </a:ext>
            </a:extLst>
          </p:cNvPr>
          <p:cNvSpPr/>
          <p:nvPr/>
        </p:nvSpPr>
        <p:spPr>
          <a:xfrm>
            <a:off x="6734607" y="4519088"/>
            <a:ext cx="1295718" cy="654169"/>
          </a:xfrm>
          <a:prstGeom prst="wedgeRoundRectCallout">
            <a:avLst>
              <a:gd name="adj1" fmla="val 86871"/>
              <a:gd name="adj2" fmla="val 411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¡Hasta </a:t>
            </a:r>
            <a:r>
              <a:rPr lang="en-GB" sz="2000" dirty="0" err="1"/>
              <a:t>luego</a:t>
            </a:r>
            <a:r>
              <a:rPr lang="en-GB" sz="2000" dirty="0"/>
              <a:t>!</a:t>
            </a:r>
          </a:p>
        </p:txBody>
      </p:sp>
      <p:sp>
        <p:nvSpPr>
          <p:cNvPr id="20" name="Speech Bubble: Rectangle with Corners Rounded 19">
            <a:extLst>
              <a:ext uri="{FF2B5EF4-FFF2-40B4-BE49-F238E27FC236}">
                <a16:creationId xmlns:a16="http://schemas.microsoft.com/office/drawing/2014/main" id="{D431F5B8-6FBC-4E44-B985-96B551B2DA75}"/>
              </a:ext>
            </a:extLst>
          </p:cNvPr>
          <p:cNvSpPr/>
          <p:nvPr/>
        </p:nvSpPr>
        <p:spPr>
          <a:xfrm>
            <a:off x="6481110" y="960923"/>
            <a:ext cx="1295718" cy="647577"/>
          </a:xfrm>
          <a:prstGeom prst="wedgeRoundRectCallout">
            <a:avLst>
              <a:gd name="adj1" fmla="val 75448"/>
              <a:gd name="adj2" fmla="val 650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21" name="Speech Bubble: Rectangle with Corners Rounded 20">
            <a:extLst>
              <a:ext uri="{FF2B5EF4-FFF2-40B4-BE49-F238E27FC236}">
                <a16:creationId xmlns:a16="http://schemas.microsoft.com/office/drawing/2014/main" id="{7B5A0775-6942-49FF-B911-18AAFB04CB78}"/>
              </a:ext>
            </a:extLst>
          </p:cNvPr>
          <p:cNvSpPr/>
          <p:nvPr/>
        </p:nvSpPr>
        <p:spPr>
          <a:xfrm>
            <a:off x="6704369" y="4001756"/>
            <a:ext cx="1295718" cy="654169"/>
          </a:xfrm>
          <a:prstGeom prst="wedgeRoundRectCallout">
            <a:avLst>
              <a:gd name="adj1" fmla="val 82460"/>
              <a:gd name="adj2" fmla="val -2869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¡Chao!</a:t>
            </a:r>
          </a:p>
        </p:txBody>
      </p:sp>
      <p:sp>
        <p:nvSpPr>
          <p:cNvPr id="22" name="Speech Bubble: Rectangle with Corners Rounded 21">
            <a:extLst>
              <a:ext uri="{FF2B5EF4-FFF2-40B4-BE49-F238E27FC236}">
                <a16:creationId xmlns:a16="http://schemas.microsoft.com/office/drawing/2014/main" id="{FDD6D65E-7615-4316-80A1-9C239CAA6B2B}"/>
              </a:ext>
            </a:extLst>
          </p:cNvPr>
          <p:cNvSpPr/>
          <p:nvPr/>
        </p:nvSpPr>
        <p:spPr>
          <a:xfrm>
            <a:off x="4526220" y="1146503"/>
            <a:ext cx="1295718" cy="647577"/>
          </a:xfrm>
          <a:prstGeom prst="wedgeRoundRectCallout">
            <a:avLst>
              <a:gd name="adj1" fmla="val -74515"/>
              <a:gd name="adj2" fmla="val 4743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¡Hola!</a:t>
            </a:r>
          </a:p>
        </p:txBody>
      </p:sp>
      <p:sp>
        <p:nvSpPr>
          <p:cNvPr id="23" name="Speech Bubble: Rectangle with Corners Rounded 22">
            <a:extLst>
              <a:ext uri="{FF2B5EF4-FFF2-40B4-BE49-F238E27FC236}">
                <a16:creationId xmlns:a16="http://schemas.microsoft.com/office/drawing/2014/main" id="{EFDBB38F-9603-4CDB-9D50-3C3DCC93A2E1}"/>
              </a:ext>
            </a:extLst>
          </p:cNvPr>
          <p:cNvSpPr/>
          <p:nvPr/>
        </p:nvSpPr>
        <p:spPr>
          <a:xfrm>
            <a:off x="6481110" y="2181868"/>
            <a:ext cx="1295718" cy="654169"/>
          </a:xfrm>
          <a:prstGeom prst="wedgeRoundRectCallout">
            <a:avLst>
              <a:gd name="adj1" fmla="val 80990"/>
              <a:gd name="adj2" fmla="val 916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Dónde</a:t>
            </a:r>
            <a:r>
              <a:rPr lang="en-GB" sz="2000" dirty="0"/>
              <a:t> </a:t>
            </a:r>
            <a:r>
              <a:rPr lang="en-GB" sz="2000" dirty="0" err="1"/>
              <a:t>estás</a:t>
            </a:r>
            <a:r>
              <a:rPr lang="en-GB" sz="2000" dirty="0"/>
              <a:t>?</a:t>
            </a:r>
          </a:p>
        </p:txBody>
      </p:sp>
      <p:sp>
        <p:nvSpPr>
          <p:cNvPr id="24" name="Speech Bubble: Rectangle with Corners Rounded 23">
            <a:extLst>
              <a:ext uri="{FF2B5EF4-FFF2-40B4-BE49-F238E27FC236}">
                <a16:creationId xmlns:a16="http://schemas.microsoft.com/office/drawing/2014/main" id="{31295CD0-EEFE-4A7F-BB39-FFAC5568445D}"/>
              </a:ext>
            </a:extLst>
          </p:cNvPr>
          <p:cNvSpPr/>
          <p:nvPr/>
        </p:nvSpPr>
        <p:spPr>
          <a:xfrm>
            <a:off x="4427580" y="2657992"/>
            <a:ext cx="1575938" cy="647577"/>
          </a:xfrm>
          <a:prstGeom prst="wedgeRoundRectCallout">
            <a:avLst>
              <a:gd name="adj1" fmla="val -74966"/>
              <a:gd name="adj2" fmla="val 150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Estoy</a:t>
            </a:r>
            <a:r>
              <a:rPr lang="en-GB" sz="2000" dirty="0"/>
              <a:t> </a:t>
            </a:r>
            <a:r>
              <a:rPr lang="en-GB" sz="2000" dirty="0" err="1"/>
              <a:t>en</a:t>
            </a:r>
            <a:r>
              <a:rPr lang="en-GB" sz="2000" dirty="0"/>
              <a:t> Caracas.</a:t>
            </a:r>
          </a:p>
        </p:txBody>
      </p:sp>
      <p:sp>
        <p:nvSpPr>
          <p:cNvPr id="25" name="Speech Bubble: Rectangle with Corners Rounded 24">
            <a:extLst>
              <a:ext uri="{FF2B5EF4-FFF2-40B4-BE49-F238E27FC236}">
                <a16:creationId xmlns:a16="http://schemas.microsoft.com/office/drawing/2014/main" id="{E7EE8BFA-A720-4F58-8CF6-BA47AED2EEDC}"/>
              </a:ext>
            </a:extLst>
          </p:cNvPr>
          <p:cNvSpPr/>
          <p:nvPr/>
        </p:nvSpPr>
        <p:spPr>
          <a:xfrm>
            <a:off x="4611565" y="3919265"/>
            <a:ext cx="1295718" cy="654169"/>
          </a:xfrm>
          <a:prstGeom prst="wedgeRoundRectCallout">
            <a:avLst>
              <a:gd name="adj1" fmla="val -98378"/>
              <a:gd name="adj2" fmla="val 1207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¡Chao!</a:t>
            </a:r>
          </a:p>
        </p:txBody>
      </p:sp>
      <p:sp>
        <p:nvSpPr>
          <p:cNvPr id="26" name="TextBox 25">
            <a:extLst>
              <a:ext uri="{FF2B5EF4-FFF2-40B4-BE49-F238E27FC236}">
                <a16:creationId xmlns:a16="http://schemas.microsoft.com/office/drawing/2014/main" id="{B67E65EA-C9EC-4D59-873B-7E183094D683}"/>
              </a:ext>
            </a:extLst>
          </p:cNvPr>
          <p:cNvSpPr txBox="1"/>
          <p:nvPr/>
        </p:nvSpPr>
        <p:spPr>
          <a:xfrm>
            <a:off x="794943" y="2988414"/>
            <a:ext cx="2340708" cy="461665"/>
          </a:xfrm>
          <a:prstGeom prst="rect">
            <a:avLst/>
          </a:prstGeom>
          <a:noFill/>
        </p:spPr>
        <p:txBody>
          <a:bodyPr wrap="square" rtlCol="0">
            <a:spAutoFit/>
          </a:bodyPr>
          <a:lstStyle/>
          <a:p>
            <a:r>
              <a:rPr lang="en-GB" sz="2400" dirty="0">
                <a:solidFill>
                  <a:srgbClr val="002060"/>
                </a:solidFill>
              </a:rPr>
              <a:t>Costa Rica</a:t>
            </a:r>
          </a:p>
        </p:txBody>
      </p:sp>
      <p:sp>
        <p:nvSpPr>
          <p:cNvPr id="27" name="TextBox 26">
            <a:extLst>
              <a:ext uri="{FF2B5EF4-FFF2-40B4-BE49-F238E27FC236}">
                <a16:creationId xmlns:a16="http://schemas.microsoft.com/office/drawing/2014/main" id="{BE53B3D4-A98C-4462-9AD8-F31E7A9F378B}"/>
              </a:ext>
            </a:extLst>
          </p:cNvPr>
          <p:cNvSpPr txBox="1"/>
          <p:nvPr/>
        </p:nvSpPr>
        <p:spPr>
          <a:xfrm>
            <a:off x="757606" y="3431393"/>
            <a:ext cx="2340708" cy="461665"/>
          </a:xfrm>
          <a:prstGeom prst="rect">
            <a:avLst/>
          </a:prstGeom>
          <a:noFill/>
        </p:spPr>
        <p:txBody>
          <a:bodyPr wrap="square" rtlCol="0">
            <a:spAutoFit/>
          </a:bodyPr>
          <a:lstStyle/>
          <a:p>
            <a:r>
              <a:rPr lang="en-GB" sz="2400" dirty="0">
                <a:solidFill>
                  <a:srgbClr val="002060"/>
                </a:solidFill>
              </a:rPr>
              <a:t>Caracas</a:t>
            </a:r>
          </a:p>
        </p:txBody>
      </p:sp>
      <p:sp>
        <p:nvSpPr>
          <p:cNvPr id="28" name="TextBox 27">
            <a:extLst>
              <a:ext uri="{FF2B5EF4-FFF2-40B4-BE49-F238E27FC236}">
                <a16:creationId xmlns:a16="http://schemas.microsoft.com/office/drawing/2014/main" id="{2717210F-799A-4205-AB89-2A2B8D4BCA46}"/>
              </a:ext>
            </a:extLst>
          </p:cNvPr>
          <p:cNvSpPr txBox="1"/>
          <p:nvPr/>
        </p:nvSpPr>
        <p:spPr>
          <a:xfrm>
            <a:off x="794943" y="4128266"/>
            <a:ext cx="2340708" cy="461665"/>
          </a:xfrm>
          <a:prstGeom prst="rect">
            <a:avLst/>
          </a:prstGeom>
          <a:noFill/>
        </p:spPr>
        <p:txBody>
          <a:bodyPr wrap="square" rtlCol="0">
            <a:spAutoFit/>
          </a:bodyPr>
          <a:lstStyle/>
          <a:p>
            <a:r>
              <a:rPr lang="en-GB" sz="2400" dirty="0">
                <a:solidFill>
                  <a:srgbClr val="002060"/>
                </a:solidFill>
              </a:rPr>
              <a:t>Lima</a:t>
            </a:r>
          </a:p>
        </p:txBody>
      </p:sp>
      <p:sp>
        <p:nvSpPr>
          <p:cNvPr id="29" name="TextBox 28">
            <a:extLst>
              <a:ext uri="{FF2B5EF4-FFF2-40B4-BE49-F238E27FC236}">
                <a16:creationId xmlns:a16="http://schemas.microsoft.com/office/drawing/2014/main" id="{DCDE3758-F500-4A56-BF1C-3F718416AC14}"/>
              </a:ext>
            </a:extLst>
          </p:cNvPr>
          <p:cNvSpPr txBox="1"/>
          <p:nvPr/>
        </p:nvSpPr>
        <p:spPr>
          <a:xfrm>
            <a:off x="757606" y="4764887"/>
            <a:ext cx="2340708" cy="461665"/>
          </a:xfrm>
          <a:prstGeom prst="rect">
            <a:avLst/>
          </a:prstGeom>
          <a:noFill/>
        </p:spPr>
        <p:txBody>
          <a:bodyPr wrap="square" rtlCol="0">
            <a:spAutoFit/>
          </a:bodyPr>
          <a:lstStyle/>
          <a:p>
            <a:r>
              <a:rPr lang="en-GB" sz="2400" dirty="0">
                <a:solidFill>
                  <a:srgbClr val="002060"/>
                </a:solidFill>
              </a:rPr>
              <a:t>Santiago</a:t>
            </a:r>
          </a:p>
        </p:txBody>
      </p:sp>
      <p:sp>
        <p:nvSpPr>
          <p:cNvPr id="30" name="TextBox 29">
            <a:extLst>
              <a:ext uri="{FF2B5EF4-FFF2-40B4-BE49-F238E27FC236}">
                <a16:creationId xmlns:a16="http://schemas.microsoft.com/office/drawing/2014/main" id="{EF9CADAD-6882-4A16-A21C-5749022560C5}"/>
              </a:ext>
            </a:extLst>
          </p:cNvPr>
          <p:cNvSpPr txBox="1"/>
          <p:nvPr/>
        </p:nvSpPr>
        <p:spPr>
          <a:xfrm>
            <a:off x="794943" y="5371236"/>
            <a:ext cx="2340708" cy="461665"/>
          </a:xfrm>
          <a:prstGeom prst="rect">
            <a:avLst/>
          </a:prstGeom>
          <a:noFill/>
        </p:spPr>
        <p:txBody>
          <a:bodyPr wrap="square" rtlCol="0">
            <a:spAutoFit/>
          </a:bodyPr>
          <a:lstStyle/>
          <a:p>
            <a:r>
              <a:rPr lang="en-GB" sz="2400" dirty="0">
                <a:solidFill>
                  <a:srgbClr val="002060"/>
                </a:solidFill>
              </a:rPr>
              <a:t>Bogotá</a:t>
            </a:r>
          </a:p>
        </p:txBody>
      </p:sp>
      <p:pic>
        <p:nvPicPr>
          <p:cNvPr id="31" name="Picture 30" descr="Map&#10;&#10;Description automatically generated">
            <a:extLst>
              <a:ext uri="{FF2B5EF4-FFF2-40B4-BE49-F238E27FC236}">
                <a16:creationId xmlns:a16="http://schemas.microsoft.com/office/drawing/2014/main" id="{F8E494EE-C34E-4203-A502-7848E97FCAB9}"/>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9281281" y="3633659"/>
            <a:ext cx="2646862" cy="2044531"/>
          </a:xfrm>
          <a:prstGeom prst="rect">
            <a:avLst/>
          </a:prstGeom>
        </p:spPr>
      </p:pic>
      <p:sp>
        <p:nvSpPr>
          <p:cNvPr id="32" name="TextBox 31">
            <a:extLst>
              <a:ext uri="{FF2B5EF4-FFF2-40B4-BE49-F238E27FC236}">
                <a16:creationId xmlns:a16="http://schemas.microsoft.com/office/drawing/2014/main" id="{8E102B04-0E88-40E6-B91E-9912065F5BA9}"/>
              </a:ext>
            </a:extLst>
          </p:cNvPr>
          <p:cNvSpPr txBox="1"/>
          <p:nvPr/>
        </p:nvSpPr>
        <p:spPr>
          <a:xfrm>
            <a:off x="9893851" y="3150481"/>
            <a:ext cx="2340708" cy="461665"/>
          </a:xfrm>
          <a:prstGeom prst="rect">
            <a:avLst/>
          </a:prstGeom>
          <a:noFill/>
        </p:spPr>
        <p:txBody>
          <a:bodyPr wrap="square" rtlCol="0">
            <a:spAutoFit/>
          </a:bodyPr>
          <a:lstStyle/>
          <a:p>
            <a:r>
              <a:rPr lang="en-GB" sz="2400" dirty="0">
                <a:solidFill>
                  <a:srgbClr val="002060"/>
                </a:solidFill>
              </a:rPr>
              <a:t>Bilbao</a:t>
            </a:r>
          </a:p>
        </p:txBody>
      </p:sp>
      <p:sp>
        <p:nvSpPr>
          <p:cNvPr id="33" name="TextBox 32">
            <a:extLst>
              <a:ext uri="{FF2B5EF4-FFF2-40B4-BE49-F238E27FC236}">
                <a16:creationId xmlns:a16="http://schemas.microsoft.com/office/drawing/2014/main" id="{536DAE62-5593-434D-9198-A37AA04823A0}"/>
              </a:ext>
            </a:extLst>
          </p:cNvPr>
          <p:cNvSpPr txBox="1"/>
          <p:nvPr/>
        </p:nvSpPr>
        <p:spPr>
          <a:xfrm>
            <a:off x="9951001" y="3760599"/>
            <a:ext cx="2340708" cy="461665"/>
          </a:xfrm>
          <a:prstGeom prst="rect">
            <a:avLst/>
          </a:prstGeom>
          <a:noFill/>
        </p:spPr>
        <p:txBody>
          <a:bodyPr wrap="square" rtlCol="0">
            <a:spAutoFit/>
          </a:bodyPr>
          <a:lstStyle/>
          <a:p>
            <a:r>
              <a:rPr lang="en-GB" sz="2400" dirty="0">
                <a:solidFill>
                  <a:srgbClr val="002060"/>
                </a:solidFill>
              </a:rPr>
              <a:t>Madrid</a:t>
            </a:r>
          </a:p>
        </p:txBody>
      </p:sp>
      <p:sp>
        <p:nvSpPr>
          <p:cNvPr id="34" name="TextBox 33">
            <a:extLst>
              <a:ext uri="{FF2B5EF4-FFF2-40B4-BE49-F238E27FC236}">
                <a16:creationId xmlns:a16="http://schemas.microsoft.com/office/drawing/2014/main" id="{F7DF13D7-691D-47B7-AA46-178274BB5375}"/>
              </a:ext>
            </a:extLst>
          </p:cNvPr>
          <p:cNvSpPr txBox="1"/>
          <p:nvPr/>
        </p:nvSpPr>
        <p:spPr>
          <a:xfrm>
            <a:off x="9841095" y="4392231"/>
            <a:ext cx="2340708" cy="461665"/>
          </a:xfrm>
          <a:prstGeom prst="rect">
            <a:avLst/>
          </a:prstGeom>
          <a:noFill/>
        </p:spPr>
        <p:txBody>
          <a:bodyPr wrap="square" rtlCol="0">
            <a:spAutoFit/>
          </a:bodyPr>
          <a:lstStyle/>
          <a:p>
            <a:r>
              <a:rPr lang="en-GB" sz="2400" dirty="0">
                <a:solidFill>
                  <a:srgbClr val="002060"/>
                </a:solidFill>
              </a:rPr>
              <a:t>Barcelona</a:t>
            </a:r>
          </a:p>
        </p:txBody>
      </p:sp>
      <p:sp>
        <p:nvSpPr>
          <p:cNvPr id="35" name="TextBox 34">
            <a:extLst>
              <a:ext uri="{FF2B5EF4-FFF2-40B4-BE49-F238E27FC236}">
                <a16:creationId xmlns:a16="http://schemas.microsoft.com/office/drawing/2014/main" id="{0C913A6A-42F8-4CA3-9D6A-5C05671EA31C}"/>
              </a:ext>
            </a:extLst>
          </p:cNvPr>
          <p:cNvSpPr txBox="1"/>
          <p:nvPr/>
        </p:nvSpPr>
        <p:spPr>
          <a:xfrm>
            <a:off x="9814207" y="4995719"/>
            <a:ext cx="2340708" cy="461665"/>
          </a:xfrm>
          <a:prstGeom prst="rect">
            <a:avLst/>
          </a:prstGeom>
          <a:noFill/>
        </p:spPr>
        <p:txBody>
          <a:bodyPr wrap="square" rtlCol="0">
            <a:spAutoFit/>
          </a:bodyPr>
          <a:lstStyle/>
          <a:p>
            <a:r>
              <a:rPr lang="en-GB" sz="2400" dirty="0">
                <a:solidFill>
                  <a:srgbClr val="002060"/>
                </a:solidFill>
              </a:rPr>
              <a:t>Córdoba</a:t>
            </a:r>
          </a:p>
        </p:txBody>
      </p:sp>
      <p:sp>
        <p:nvSpPr>
          <p:cNvPr id="36" name="TextBox 35">
            <a:extLst>
              <a:ext uri="{FF2B5EF4-FFF2-40B4-BE49-F238E27FC236}">
                <a16:creationId xmlns:a16="http://schemas.microsoft.com/office/drawing/2014/main" id="{7B455C4E-1387-4E29-9EA2-5DC09CA520FD}"/>
              </a:ext>
            </a:extLst>
          </p:cNvPr>
          <p:cNvSpPr txBox="1"/>
          <p:nvPr/>
        </p:nvSpPr>
        <p:spPr>
          <a:xfrm>
            <a:off x="9851544" y="5602068"/>
            <a:ext cx="2340708" cy="461665"/>
          </a:xfrm>
          <a:prstGeom prst="rect">
            <a:avLst/>
          </a:prstGeom>
          <a:noFill/>
        </p:spPr>
        <p:txBody>
          <a:bodyPr wrap="square" rtlCol="0">
            <a:spAutoFit/>
          </a:bodyPr>
          <a:lstStyle/>
          <a:p>
            <a:r>
              <a:rPr lang="en-GB" sz="2400" dirty="0">
                <a:solidFill>
                  <a:srgbClr val="002060"/>
                </a:solidFill>
              </a:rPr>
              <a:t>Granada</a:t>
            </a:r>
          </a:p>
        </p:txBody>
      </p:sp>
      <p:sp>
        <p:nvSpPr>
          <p:cNvPr id="37" name="Speech Bubble: Rectangle with Corners Rounded 36">
            <a:extLst>
              <a:ext uri="{FF2B5EF4-FFF2-40B4-BE49-F238E27FC236}">
                <a16:creationId xmlns:a16="http://schemas.microsoft.com/office/drawing/2014/main" id="{86CD5C92-B0B3-42B0-9D4C-61FB0E20F642}"/>
              </a:ext>
            </a:extLst>
          </p:cNvPr>
          <p:cNvSpPr/>
          <p:nvPr/>
        </p:nvSpPr>
        <p:spPr>
          <a:xfrm>
            <a:off x="6447567" y="1798747"/>
            <a:ext cx="1295718" cy="647577"/>
          </a:xfrm>
          <a:prstGeom prst="wedgeRoundRectCallout">
            <a:avLst>
              <a:gd name="adj1" fmla="val 75448"/>
              <a:gd name="adj2" fmla="val 6509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¡H_ _ _!</a:t>
            </a:r>
          </a:p>
        </p:txBody>
      </p:sp>
      <p:sp>
        <p:nvSpPr>
          <p:cNvPr id="38" name="Speech Bubble: Rectangle with Corners Rounded 37">
            <a:extLst>
              <a:ext uri="{FF2B5EF4-FFF2-40B4-BE49-F238E27FC236}">
                <a16:creationId xmlns:a16="http://schemas.microsoft.com/office/drawing/2014/main" id="{4648E6E7-0EB9-425D-B060-4D9AE4E12AFF}"/>
              </a:ext>
            </a:extLst>
          </p:cNvPr>
          <p:cNvSpPr/>
          <p:nvPr/>
        </p:nvSpPr>
        <p:spPr>
          <a:xfrm>
            <a:off x="6681988" y="4021964"/>
            <a:ext cx="1295718" cy="654169"/>
          </a:xfrm>
          <a:prstGeom prst="wedgeRoundRectCallout">
            <a:avLst>
              <a:gd name="adj1" fmla="val 82460"/>
              <a:gd name="adj2" fmla="val -2869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¡_______!</a:t>
            </a:r>
          </a:p>
        </p:txBody>
      </p:sp>
      <p:sp>
        <p:nvSpPr>
          <p:cNvPr id="39" name="Speech Bubble: Rectangle with Corners Rounded 38">
            <a:extLst>
              <a:ext uri="{FF2B5EF4-FFF2-40B4-BE49-F238E27FC236}">
                <a16:creationId xmlns:a16="http://schemas.microsoft.com/office/drawing/2014/main" id="{9DB6EAE6-0E56-4A8B-AE31-34C06E7DCC1B}"/>
              </a:ext>
            </a:extLst>
          </p:cNvPr>
          <p:cNvSpPr/>
          <p:nvPr/>
        </p:nvSpPr>
        <p:spPr>
          <a:xfrm>
            <a:off x="4526220" y="1160247"/>
            <a:ext cx="1295718" cy="647577"/>
          </a:xfrm>
          <a:prstGeom prst="wedgeRoundRectCallout">
            <a:avLst>
              <a:gd name="adj1" fmla="val -74515"/>
              <a:gd name="adj2" fmla="val 4743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¡H_ _ _!</a:t>
            </a:r>
          </a:p>
        </p:txBody>
      </p:sp>
      <p:sp>
        <p:nvSpPr>
          <p:cNvPr id="40" name="Speech Bubble: Rectangle with Corners Rounded 39">
            <a:extLst>
              <a:ext uri="{FF2B5EF4-FFF2-40B4-BE49-F238E27FC236}">
                <a16:creationId xmlns:a16="http://schemas.microsoft.com/office/drawing/2014/main" id="{09D45CD2-7A3E-421A-835B-14D6DA610B3F}"/>
              </a:ext>
            </a:extLst>
          </p:cNvPr>
          <p:cNvSpPr/>
          <p:nvPr/>
        </p:nvSpPr>
        <p:spPr>
          <a:xfrm>
            <a:off x="4455021" y="2370488"/>
            <a:ext cx="1438116" cy="654169"/>
          </a:xfrm>
          <a:prstGeom prst="wedgeRoundRectCallout">
            <a:avLst>
              <a:gd name="adj1" fmla="val -70020"/>
              <a:gd name="adj2" fmla="val 1498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¿D_ _ _ _ e_ _ _ _?</a:t>
            </a:r>
          </a:p>
        </p:txBody>
      </p:sp>
      <p:sp>
        <p:nvSpPr>
          <p:cNvPr id="41" name="Speech Bubble: Rectangle with Corners Rounded 40">
            <a:extLst>
              <a:ext uri="{FF2B5EF4-FFF2-40B4-BE49-F238E27FC236}">
                <a16:creationId xmlns:a16="http://schemas.microsoft.com/office/drawing/2014/main" id="{38E7A658-D18F-4E1B-92FB-3FEEB4A17AD8}"/>
              </a:ext>
            </a:extLst>
          </p:cNvPr>
          <p:cNvSpPr/>
          <p:nvPr/>
        </p:nvSpPr>
        <p:spPr>
          <a:xfrm>
            <a:off x="6526978" y="2988414"/>
            <a:ext cx="1575938" cy="647577"/>
          </a:xfrm>
          <a:prstGeom prst="wedgeRoundRectCallout">
            <a:avLst>
              <a:gd name="adj1" fmla="val 82178"/>
              <a:gd name="adj2" fmla="val -4081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E_ _ _y e_ ________.</a:t>
            </a:r>
          </a:p>
        </p:txBody>
      </p:sp>
      <p:sp>
        <p:nvSpPr>
          <p:cNvPr id="42" name="Speech Bubble: Rectangle with Corners Rounded 41">
            <a:extLst>
              <a:ext uri="{FF2B5EF4-FFF2-40B4-BE49-F238E27FC236}">
                <a16:creationId xmlns:a16="http://schemas.microsoft.com/office/drawing/2014/main" id="{3285C87E-32E8-4F9F-B142-574724EE0BC6}"/>
              </a:ext>
            </a:extLst>
          </p:cNvPr>
          <p:cNvSpPr/>
          <p:nvPr/>
        </p:nvSpPr>
        <p:spPr>
          <a:xfrm>
            <a:off x="4611565" y="3898290"/>
            <a:ext cx="1295718" cy="654169"/>
          </a:xfrm>
          <a:prstGeom prst="wedgeRoundRectCallout">
            <a:avLst>
              <a:gd name="adj1" fmla="val -98378"/>
              <a:gd name="adj2" fmla="val 1207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¡_______!</a:t>
            </a:r>
          </a:p>
        </p:txBody>
      </p:sp>
    </p:spTree>
    <p:extLst>
      <p:ext uri="{BB962C8B-B14F-4D97-AF65-F5344CB8AC3E}">
        <p14:creationId xmlns:p14="http://schemas.microsoft.com/office/powerpoint/2010/main" val="25424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7" grpId="0" animBg="1"/>
      <p:bldP spid="38" grpId="0" animBg="1"/>
      <p:bldP spid="39" grpId="0" animBg="1"/>
      <p:bldP spid="40" grpId="0" animBg="1"/>
      <p:bldP spid="41"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9" name="TextBox 8"/>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5149" y="2503780"/>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374136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9E326767-1EE1-4961-80B4-236EFA18B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A24735DD-D48B-475C-8129-8B22E4F73498}"/>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9" name="TextBox 8">
            <a:extLst>
              <a:ext uri="{FF2B5EF4-FFF2-40B4-BE49-F238E27FC236}">
                <a16:creationId xmlns:a16="http://schemas.microsoft.com/office/drawing/2014/main" id="{266EBEB2-45E9-4695-B1A3-C258E3F8EEDB}"/>
              </a:ext>
            </a:extLst>
          </p:cNvPr>
          <p:cNvSpPr txBox="1"/>
          <p:nvPr/>
        </p:nvSpPr>
        <p:spPr>
          <a:xfrm>
            <a:off x="3160552" y="205573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0" name="TextBox 9">
            <a:extLst>
              <a:ext uri="{FF2B5EF4-FFF2-40B4-BE49-F238E27FC236}">
                <a16:creationId xmlns:a16="http://schemas.microsoft.com/office/drawing/2014/main" id="{62336DDC-90DE-4FD8-A622-6902232B3B60}"/>
              </a:ext>
            </a:extLst>
          </p:cNvPr>
          <p:cNvSpPr txBox="1"/>
          <p:nvPr/>
        </p:nvSpPr>
        <p:spPr>
          <a:xfrm>
            <a:off x="1" y="3356040"/>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está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1" name="TextBox 10">
            <a:extLst>
              <a:ext uri="{FF2B5EF4-FFF2-40B4-BE49-F238E27FC236}">
                <a16:creationId xmlns:a16="http://schemas.microsoft.com/office/drawing/2014/main" id="{18B48148-F20A-4DE0-A4B5-614A9E1BAA7B}"/>
              </a:ext>
            </a:extLst>
          </p:cNvPr>
          <p:cNvSpPr txBox="1"/>
          <p:nvPr/>
        </p:nvSpPr>
        <p:spPr>
          <a:xfrm>
            <a:off x="-227995" y="4371703"/>
            <a:ext cx="12191998"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[Madrid </a:t>
            </a:r>
            <a:r>
              <a:rPr lang="en-GB" sz="3200" b="1" dirty="0">
                <a:solidFill>
                  <a:srgbClr val="EA5F00"/>
                </a:solidFill>
                <a:latin typeface="Century Gothic" panose="020B0502020202020204" pitchFamily="34" charset="0"/>
                <a:cs typeface="Calibri" panose="020F0502020204030204" pitchFamily="34" charset="0"/>
              </a:rPr>
              <a:t>is </a:t>
            </a:r>
            <a:r>
              <a:rPr lang="en-GB" sz="3200" dirty="0">
                <a:solidFill>
                  <a:srgbClr val="5B9BD5">
                    <a:lumMod val="50000"/>
                  </a:srgbClr>
                </a:solidFill>
                <a:latin typeface="Century Gothic" panose="020B0502020202020204" pitchFamily="34" charset="0"/>
              </a:rPr>
              <a:t>in</a:t>
            </a:r>
            <a:r>
              <a:rPr lang="en-GB"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Spain.]</a:t>
            </a:r>
          </a:p>
        </p:txBody>
      </p:sp>
      <p:sp>
        <p:nvSpPr>
          <p:cNvPr id="2" name="Title 1">
            <a:extLst>
              <a:ext uri="{FF2B5EF4-FFF2-40B4-BE49-F238E27FC236}">
                <a16:creationId xmlns:a16="http://schemas.microsoft.com/office/drawing/2014/main" id="{B6DA9DA5-A3CE-433F-99CD-B0F359D89D3C}"/>
              </a:ext>
            </a:extLst>
          </p:cNvPr>
          <p:cNvSpPr>
            <a:spLocks noGrp="1"/>
          </p:cNvSpPr>
          <p:nvPr>
            <p:ph type="title"/>
          </p:nvPr>
        </p:nvSpPr>
        <p:spPr>
          <a:xfrm>
            <a:off x="1" y="6995170"/>
            <a:ext cx="1116147" cy="200761"/>
          </a:xfrm>
        </p:spPr>
        <p:txBody>
          <a:bodyPr/>
          <a:lstStyle/>
          <a:p>
            <a:r>
              <a:rPr lang="en-GB" sz="200" dirty="0">
                <a:solidFill>
                  <a:schemeClr val="bg1"/>
                </a:solidFill>
              </a:rPr>
              <a:t>está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Madrid_esta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TextBox 7">
            <a:extLst>
              <a:ext uri="{FF2B5EF4-FFF2-40B4-BE49-F238E27FC236}">
                <a16:creationId xmlns:a16="http://schemas.microsoft.com/office/drawing/2014/main" id="{15C7DC7E-8E9E-4B9E-9445-699FE2E560E9}"/>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9" name="TextBox 8">
            <a:extLst>
              <a:ext uri="{FF2B5EF4-FFF2-40B4-BE49-F238E27FC236}">
                <a16:creationId xmlns:a16="http://schemas.microsoft.com/office/drawing/2014/main" id="{A47CCC2E-87A0-40C3-B21A-27C8E0838E3D}"/>
              </a:ext>
            </a:extLst>
          </p:cNvPr>
          <p:cNvSpPr txBox="1"/>
          <p:nvPr/>
        </p:nvSpPr>
        <p:spPr>
          <a:xfrm>
            <a:off x="-23446" y="2092255"/>
            <a:ext cx="12063046"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be </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being] (location, state)</a:t>
            </a:r>
            <a:endParaRPr lang="en-GB" sz="3200" dirty="0">
              <a:solidFill>
                <a:srgbClr val="5B9BD5">
                  <a:lumMod val="50000"/>
                </a:srgbClr>
              </a:solidFill>
              <a:latin typeface="Century Gothic" panose="020B0502020202020204" pitchFamily="34" charset="0"/>
            </a:endParaRPr>
          </a:p>
        </p:txBody>
      </p:sp>
      <p:sp>
        <p:nvSpPr>
          <p:cNvPr id="10" name="TextBox 9">
            <a:extLst>
              <a:ext uri="{FF2B5EF4-FFF2-40B4-BE49-F238E27FC236}">
                <a16:creationId xmlns:a16="http://schemas.microsoft.com/office/drawing/2014/main" id="{5197CABB-9E28-4D2E-94E5-D3F4E6C7FE05}"/>
              </a:ext>
            </a:extLst>
          </p:cNvPr>
          <p:cNvSpPr txBox="1"/>
          <p:nvPr/>
        </p:nvSpPr>
        <p:spPr>
          <a:xfrm>
            <a:off x="0" y="4037385"/>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s-ES" sz="6000" b="1" i="0" u="none" strike="noStrike" kern="0" cap="none" spc="0" normalizeH="0" baseline="0" noProof="0" dirty="0">
                <a:ln>
                  <a:noFill/>
                </a:ln>
                <a:solidFill>
                  <a:srgbClr val="EB6E19"/>
                </a:solidFill>
                <a:effectLst/>
                <a:uLnTx/>
                <a:uFillTx/>
                <a:latin typeface="Century Gothic" panose="020B0502020202020204" pitchFamily="34" charset="0"/>
              </a:rPr>
              <a:t>estar</a:t>
            </a: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A5278043-A792-49E6-BBB3-9688280474E7}"/>
              </a:ext>
            </a:extLst>
          </p:cNvPr>
          <p:cNvSpPr txBox="1"/>
          <p:nvPr/>
        </p:nvSpPr>
        <p:spPr>
          <a:xfrm>
            <a:off x="-152400" y="5051496"/>
            <a:ext cx="12192000"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Pablo wants </a:t>
            </a:r>
            <a:r>
              <a:rPr lang="en-HK" sz="3200" b="1" dirty="0">
                <a:solidFill>
                  <a:srgbClr val="EB6E19"/>
                </a:solidFill>
                <a:latin typeface="Century Gothic" panose="020B0502020202020204" pitchFamily="34" charset="0"/>
              </a:rPr>
              <a:t>to be</a:t>
            </a:r>
            <a:r>
              <a:rPr lang="en-HK" sz="3200" b="1" dirty="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in Spain</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1D63C38F-FC04-4B74-A87B-DF26CE37202A}"/>
              </a:ext>
            </a:extLst>
          </p:cNvPr>
          <p:cNvSpPr>
            <a:spLocks noGrp="1"/>
          </p:cNvSpPr>
          <p:nvPr>
            <p:ph type="title"/>
          </p:nvPr>
        </p:nvSpPr>
        <p:spPr>
          <a:xfrm>
            <a:off x="161641" y="6970644"/>
            <a:ext cx="408202" cy="172278"/>
          </a:xfrm>
        </p:spPr>
        <p:txBody>
          <a:bodyPr/>
          <a:lstStyle/>
          <a:p>
            <a:r>
              <a:rPr lang="en-GB" sz="200" b="0"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Pablo_quiere_estar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TextBox 10">
            <a:extLst>
              <a:ext uri="{FF2B5EF4-FFF2-40B4-BE49-F238E27FC236}">
                <a16:creationId xmlns:a16="http://schemas.microsoft.com/office/drawing/2014/main" id="{8C81D5E3-21C7-44E1-A760-352EE0616BB6}"/>
              </a:ext>
            </a:extLst>
          </p:cNvPr>
          <p:cNvSpPr txBox="1"/>
          <p:nvPr/>
        </p:nvSpPr>
        <p:spPr>
          <a:xfrm>
            <a:off x="3417388" y="470415"/>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12" name="TextBox 11">
            <a:extLst>
              <a:ext uri="{FF2B5EF4-FFF2-40B4-BE49-F238E27FC236}">
                <a16:creationId xmlns:a16="http://schemas.microsoft.com/office/drawing/2014/main" id="{83EB2DD3-3FE9-4785-91D2-7A1117836DF2}"/>
              </a:ext>
            </a:extLst>
          </p:cNvPr>
          <p:cNvSpPr txBox="1"/>
          <p:nvPr/>
        </p:nvSpPr>
        <p:spPr>
          <a:xfrm>
            <a:off x="3552786" y="2115308"/>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3" name="Action Button: Help 12">
            <a:hlinkClick r:id="" action="ppaction://noaction" highlightClick="1"/>
            <a:extLst>
              <a:ext uri="{FF2B5EF4-FFF2-40B4-BE49-F238E27FC236}">
                <a16:creationId xmlns:a16="http://schemas.microsoft.com/office/drawing/2014/main" id="{3FB2D4F3-565B-49E5-98D0-7FDD5951CCF5}"/>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BF8492CF-1A87-46F1-8ABD-5A3722A22ACD}"/>
              </a:ext>
            </a:extLst>
          </p:cNvPr>
          <p:cNvSpPr txBox="1"/>
          <p:nvPr/>
        </p:nvSpPr>
        <p:spPr>
          <a:xfrm>
            <a:off x="117231" y="3356040"/>
            <a:ext cx="12074769"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5" name="TextBox 14">
            <a:extLst>
              <a:ext uri="{FF2B5EF4-FFF2-40B4-BE49-F238E27FC236}">
                <a16:creationId xmlns:a16="http://schemas.microsoft.com/office/drawing/2014/main" id="{1AE7E8DF-26A8-41BC-86CA-1C0E7077EF7F}"/>
              </a:ext>
            </a:extLst>
          </p:cNvPr>
          <p:cNvSpPr txBox="1"/>
          <p:nvPr/>
        </p:nvSpPr>
        <p:spPr>
          <a:xfrm>
            <a:off x="3136283" y="4329314"/>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is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Spain.]</a:t>
            </a:r>
          </a:p>
        </p:txBody>
      </p:sp>
      <p:sp>
        <p:nvSpPr>
          <p:cNvPr id="16" name="Rectangle 15">
            <a:extLst>
              <a:ext uri="{FF2B5EF4-FFF2-40B4-BE49-F238E27FC236}">
                <a16:creationId xmlns:a16="http://schemas.microsoft.com/office/drawing/2014/main" id="{6552E291-978C-4720-BA55-464EB46801C4}"/>
              </a:ext>
            </a:extLst>
          </p:cNvPr>
          <p:cNvSpPr/>
          <p:nvPr/>
        </p:nvSpPr>
        <p:spPr>
          <a:xfrm>
            <a:off x="4506232" y="3371301"/>
            <a:ext cx="1754006" cy="1015663"/>
          </a:xfrm>
          <a:prstGeom prst="rect">
            <a:avLst/>
          </a:prstGeom>
        </p:spPr>
        <p:txBody>
          <a:bodyPr wrap="none">
            <a:spAutoFit/>
          </a:bodyPr>
          <a:lstStyle/>
          <a:p>
            <a:pPr eaLnBrk="0" fontAlgn="base" hangingPunct="0">
              <a:spcBef>
                <a:spcPct val="0"/>
              </a:spcBef>
              <a:spcAft>
                <a:spcPct val="0"/>
              </a:spcAft>
              <a:defRPr/>
            </a:pPr>
            <a:r>
              <a:rPr lang="fr-FR" sz="6000" b="1" dirty="0">
                <a:solidFill>
                  <a:srgbClr val="EA5F00"/>
                </a:solidFill>
                <a:latin typeface="Century Gothic" panose="020B0502020202020204" pitchFamily="34" charset="0"/>
                <a:cs typeface="Calibri" panose="020F0502020204030204" pitchFamily="34" charset="0"/>
              </a:rPr>
              <a:t>está</a:t>
            </a:r>
            <a:endParaRPr lang="en-GB" sz="6000" dirty="0">
              <a:solidFill>
                <a:prstClr val="black"/>
              </a:solidFill>
              <a:latin typeface="Tw Cen MT" panose="020B0602020104020603" pitchFamily="34" charset="77"/>
            </a:endParaRPr>
          </a:p>
        </p:txBody>
      </p:sp>
      <p:sp>
        <p:nvSpPr>
          <p:cNvPr id="17" name="Action Button: Help 16">
            <a:hlinkClick r:id="" action="ppaction://noaction" highlightClick="1"/>
            <a:extLst>
              <a:ext uri="{FF2B5EF4-FFF2-40B4-BE49-F238E27FC236}">
                <a16:creationId xmlns:a16="http://schemas.microsoft.com/office/drawing/2014/main" id="{A5057A10-F3A8-4EC5-AC2C-923D78E53912}"/>
              </a:ext>
            </a:extLst>
          </p:cNvPr>
          <p:cNvSpPr/>
          <p:nvPr/>
        </p:nvSpPr>
        <p:spPr>
          <a:xfrm>
            <a:off x="2495652" y="43752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001AC43-ACE5-4903-948D-C954CE3FFF8A}"/>
              </a:ext>
            </a:extLst>
          </p:cNvPr>
          <p:cNvSpPr>
            <a:spLocks noGrp="1"/>
          </p:cNvSpPr>
          <p:nvPr>
            <p:ph type="title"/>
          </p:nvPr>
        </p:nvSpPr>
        <p:spPr>
          <a:xfrm>
            <a:off x="216563" y="6910940"/>
            <a:ext cx="565315" cy="245233"/>
          </a:xfrm>
        </p:spPr>
        <p:txBody>
          <a:bodyPr/>
          <a:lstStyle/>
          <a:p>
            <a:r>
              <a:rPr lang="en-GB" sz="200" b="0" i="0" u="none" strike="noStrike" cap="none" dirty="0">
                <a:solidFill>
                  <a:schemeClr val="bg1"/>
                </a:solidFill>
                <a:effectLst/>
                <a:sym typeface="Century Gothic"/>
              </a:rPr>
              <a:t>está</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4" name="Madrid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Madrid_esta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TextBox 10">
            <a:extLst>
              <a:ext uri="{FF2B5EF4-FFF2-40B4-BE49-F238E27FC236}">
                <a16:creationId xmlns:a16="http://schemas.microsoft.com/office/drawing/2014/main" id="{15381057-13B3-4093-9973-FA0AF990FA04}"/>
              </a:ext>
            </a:extLst>
          </p:cNvPr>
          <p:cNvSpPr txBox="1"/>
          <p:nvPr/>
        </p:nvSpPr>
        <p:spPr>
          <a:xfrm>
            <a:off x="3420001" y="542619"/>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2" name="TextBox 11">
            <a:extLst>
              <a:ext uri="{FF2B5EF4-FFF2-40B4-BE49-F238E27FC236}">
                <a16:creationId xmlns:a16="http://schemas.microsoft.com/office/drawing/2014/main" id="{3CE2F902-0447-49CE-8A6C-D5B9517D6FC1}"/>
              </a:ext>
            </a:extLst>
          </p:cNvPr>
          <p:cNvSpPr txBox="1"/>
          <p:nvPr/>
        </p:nvSpPr>
        <p:spPr>
          <a:xfrm>
            <a:off x="2658369" y="2139644"/>
            <a:ext cx="693816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A6C192A0-7C06-45C9-8878-E490A533FFC7}"/>
              </a:ext>
            </a:extLst>
          </p:cNvPr>
          <p:cNvSpPr txBox="1"/>
          <p:nvPr/>
        </p:nvSpPr>
        <p:spPr>
          <a:xfrm>
            <a:off x="2054497" y="4039386"/>
            <a:ext cx="9153830" cy="830997"/>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a:t>
            </a: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47396FC9-9090-4A01-A555-F5FE381C7879}"/>
              </a:ext>
            </a:extLst>
          </p:cNvPr>
          <p:cNvSpPr txBox="1"/>
          <p:nvPr/>
        </p:nvSpPr>
        <p:spPr>
          <a:xfrm>
            <a:off x="3473994" y="5072467"/>
            <a:ext cx="605893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wants </a:t>
            </a:r>
            <a:r>
              <a:rPr kumimoji="0" lang="en-HK" sz="3200" b="1" i="0" u="none" strike="noStrike" kern="0" cap="none" spc="0" normalizeH="0" baseline="0" noProof="0" dirty="0">
                <a:ln>
                  <a:noFill/>
                </a:ln>
                <a:solidFill>
                  <a:srgbClr val="EB6E19"/>
                </a:solidFill>
                <a:effectLst/>
                <a:uLnTx/>
                <a:uFillTx/>
                <a:latin typeface="Century Gothic" panose="020B0502020202020204" pitchFamily="34" charset="0"/>
              </a:rPr>
              <a:t>to be</a:t>
            </a:r>
            <a:r>
              <a:rPr kumimoji="0" lang="en-HK" sz="32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 Spain</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4DF06F84-CD0B-433F-90E4-724A708D8444}"/>
              </a:ext>
            </a:extLst>
          </p:cNvPr>
          <p:cNvSpPr/>
          <p:nvPr/>
        </p:nvSpPr>
        <p:spPr>
          <a:xfrm>
            <a:off x="1511979" y="2229362"/>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a:extLst>
              <a:ext uri="{FF2B5EF4-FFF2-40B4-BE49-F238E27FC236}">
                <a16:creationId xmlns:a16="http://schemas.microsoft.com/office/drawing/2014/main" id="{FFABA90E-9026-48E5-87CB-12DE41D48DC7}"/>
              </a:ext>
            </a:extLst>
          </p:cNvPr>
          <p:cNvSpPr/>
          <p:nvPr/>
        </p:nvSpPr>
        <p:spPr>
          <a:xfrm>
            <a:off x="1511979" y="4308205"/>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2E4CCC85-0A23-413D-8303-4AE9CA51681B}"/>
              </a:ext>
            </a:extLst>
          </p:cNvPr>
          <p:cNvSpPr/>
          <p:nvPr/>
        </p:nvSpPr>
        <p:spPr>
          <a:xfrm>
            <a:off x="6127453" y="4039386"/>
            <a:ext cx="1638590" cy="830997"/>
          </a:xfrm>
          <a:prstGeom prst="rect">
            <a:avLst/>
          </a:prstGeom>
        </p:spPr>
        <p:txBody>
          <a:bodyPr wrap="none">
            <a:spAutoFit/>
          </a:bodyPr>
          <a:lstStyle/>
          <a:p>
            <a:pPr eaLnBrk="0" fontAlgn="base" hangingPunct="0">
              <a:spcBef>
                <a:spcPct val="0"/>
              </a:spcBef>
              <a:spcAft>
                <a:spcPct val="0"/>
              </a:spcAft>
              <a:defRPr/>
            </a:pPr>
            <a:r>
              <a:rPr lang="es-ES" sz="4800" b="1" dirty="0">
                <a:solidFill>
                  <a:srgbClr val="EB6E19"/>
                </a:solidFill>
                <a:latin typeface="Century Gothic" panose="020B0502020202020204" pitchFamily="34" charset="0"/>
              </a:rPr>
              <a:t>estar</a:t>
            </a:r>
            <a:endParaRPr lang="en-GB" sz="4800" dirty="0">
              <a:solidFill>
                <a:prstClr val="black"/>
              </a:solidFill>
              <a:latin typeface="Tw Cen MT" panose="020B0602020104020603" pitchFamily="34" charset="77"/>
            </a:endParaRPr>
          </a:p>
        </p:txBody>
      </p:sp>
      <p:sp>
        <p:nvSpPr>
          <p:cNvPr id="2" name="Title 1">
            <a:extLst>
              <a:ext uri="{FF2B5EF4-FFF2-40B4-BE49-F238E27FC236}">
                <a16:creationId xmlns:a16="http://schemas.microsoft.com/office/drawing/2014/main" id="{98BCD8BC-400E-4B7E-8BD7-F2FA44E350A3}"/>
              </a:ext>
            </a:extLst>
          </p:cNvPr>
          <p:cNvSpPr>
            <a:spLocks noGrp="1"/>
          </p:cNvSpPr>
          <p:nvPr>
            <p:ph type="title"/>
          </p:nvPr>
        </p:nvSpPr>
        <p:spPr>
          <a:xfrm>
            <a:off x="116306" y="6972210"/>
            <a:ext cx="837851" cy="276730"/>
          </a:xfrm>
        </p:spPr>
        <p:txBody>
          <a:bodyPr/>
          <a:lstStyle/>
          <a:p>
            <a:r>
              <a:rPr lang="en-GB" sz="200" b="0"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sz="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4" name="Pablo quiere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5" name="Pablo_quiere_estar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grpSp>
        <p:nvGrpSpPr>
          <p:cNvPr id="2" name="Group 1" descr="Man standing next to a ladder that is shorter than him, with a silhouette of a shorter man on the otherside of the ladder. "/>
          <p:cNvGrpSpPr/>
          <p:nvPr/>
        </p:nvGrpSpPr>
        <p:grpSpPr>
          <a:xfrm>
            <a:off x="5300289" y="1905516"/>
            <a:ext cx="1487982" cy="1625147"/>
            <a:chOff x="6459488" y="2377646"/>
            <a:chExt cx="2181503" cy="2455108"/>
          </a:xfrm>
        </p:grpSpPr>
        <p:pic>
          <p:nvPicPr>
            <p:cNvPr id="2056" name="Picture 8" descr="lad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next to a ladder as tall as him, silhouette of another but shorter man on the other side of the ladde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next to a ladder as tall as him, silhouette of another but shorter man on the other side of the ladder.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descr="zero with a slash through it"/>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t>∅</a:t>
            </a:r>
            <a:endParaRPr lang="en-US" sz="9600" b="1" dirty="0">
              <a:ln w="0"/>
              <a:effectLst>
                <a:outerShdw blurRad="38100" dist="19050" dir="2700000" algn="tl" rotWithShape="0">
                  <a:schemeClr val="dk1">
                    <a:alpha val="40000"/>
                  </a:scheme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single bed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heart ballo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a_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a_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_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_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a_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a_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a_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a_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_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16" grpId="0"/>
      <p:bldP spid="7" grpId="0"/>
      <p:bldP spid="9" grpId="0"/>
      <p:bldP spid="8" grpId="0"/>
      <p:bldP spid="11"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LDP_Spanish_Powerpoint_Template</Template>
  <TotalTime>1275</TotalTime>
  <Words>5885</Words>
  <Application>Microsoft Office PowerPoint</Application>
  <PresentationFormat>Widescreen</PresentationFormat>
  <Paragraphs>805</Paragraphs>
  <Slides>48</Slides>
  <Notes>48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5" baseType="lpstr">
      <vt:lpstr>arial</vt:lpstr>
      <vt:lpstr>arial</vt:lpstr>
      <vt:lpstr>Calibri</vt:lpstr>
      <vt:lpstr>Century Gothic</vt:lpstr>
      <vt:lpstr>Tw Cen MT</vt:lpstr>
      <vt:lpstr>NCELP_German_2022</vt:lpstr>
      <vt:lpstr>Bitmap Image</vt:lpstr>
      <vt:lpstr>PowerPoint Presentation</vt:lpstr>
      <vt:lpstr>¿Dónde está…?</vt:lpstr>
      <vt:lpstr>estar</vt:lpstr>
      <vt:lpstr>estar</vt:lpstr>
      <vt:lpstr>está</vt:lpstr>
      <vt:lpstr>estar</vt:lpstr>
      <vt:lpstr>está</vt:lpstr>
      <vt:lpstr>estar</vt:lpstr>
      <vt:lpstr>a </vt:lpstr>
      <vt:lpstr>a </vt:lpstr>
      <vt:lpstr>a </vt:lpstr>
      <vt:lpstr>Fonética</vt:lpstr>
      <vt:lpstr>hablar</vt:lpstr>
      <vt:lpstr>hablar</vt:lpstr>
      <vt:lpstr>hablar</vt:lpstr>
      <vt:lpstr>hablar</vt:lpstr>
      <vt:lpstr>hablar</vt:lpstr>
      <vt:lpstr>hablar</vt:lpstr>
      <vt:lpstr>¿Dónde está el palacio Miramar?</vt:lpstr>
      <vt:lpstr>¿Dónde está la Alhambra?</vt:lpstr>
      <vt:lpstr>¿Dónde está el Bernabeu?</vt:lpstr>
      <vt:lpstr>¿Dónde está el museo Guggenheim?</vt:lpstr>
      <vt:lpstr>¿Dónde está la Mezquita-Catedral?</vt:lpstr>
      <vt:lpstr>¿Dónde está la Sagrada Familia?</vt:lpstr>
      <vt:lpstr>Estar: I am &amp; he/she is</vt:lpstr>
      <vt:lpstr>Cartas postales</vt:lpstr>
      <vt:lpstr>¿Dónde…?</vt:lpstr>
      <vt:lpstr>¿Dónde está?</vt:lpstr>
      <vt:lpstr>Greetings</vt:lpstr>
      <vt:lpstr>¡A hablar!</vt:lpstr>
      <vt:lpstr>Deberes</vt:lpstr>
      <vt:lpstr>PowerPoint Presentation</vt:lpstr>
      <vt:lpstr>o </vt:lpstr>
      <vt:lpstr>o </vt:lpstr>
      <vt:lpstr>o </vt:lpstr>
      <vt:lpstr>Fonética</vt:lpstr>
      <vt:lpstr>Vocabulario</vt:lpstr>
      <vt:lpstr>Estar: I am &amp; you are</vt:lpstr>
      <vt:lpstr>leer</vt:lpstr>
      <vt:lpstr>escuchar</vt:lpstr>
      <vt:lpstr>¿Dónde está(s)?</vt:lpstr>
      <vt:lpstr>¿Dónde está(s)?</vt:lpstr>
      <vt:lpstr>¿Dónde está(s)?</vt:lpstr>
      <vt:lpstr>¿Dónde está(s)?</vt:lpstr>
      <vt:lpstr>¿Dónde está(s)?</vt:lpstr>
      <vt:lpstr>¿Dónde está(s)?</vt:lpstr>
      <vt:lpstr>Una conversación</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61</cp:revision>
  <dcterms:created xsi:type="dcterms:W3CDTF">2023-05-23T05:07:13Z</dcterms:created>
  <dcterms:modified xsi:type="dcterms:W3CDTF">2023-09-06T08:52:37Z</dcterms:modified>
</cp:coreProperties>
</file>