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16" r:id="rId3"/>
    <p:sldId id="317" r:id="rId4"/>
    <p:sldId id="318" r:id="rId5"/>
    <p:sldId id="319" r:id="rId6"/>
    <p:sldId id="320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BBC7-65F1-4DB4-B4C2-0F495BC01C4C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6B061-A636-4F6B-A97A-04F0D4C69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4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6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6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72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486051-81AD-43B6-AD4C-7A61DE5F9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58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263863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9994A4A-D944-41F2-8DEA-F17F60432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018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BE1EE79E-FB38-4A37-BA9B-631DCFF801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401" y="132777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3CECB09-ECFC-4213-8BBB-5E3A94F6E4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72836" y="237469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599634D-BD6D-4834-A7C9-980C8B48934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66210" y="34812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6DC617B-6FDE-4A8F-B7D5-282D64FD78F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79462" y="469714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A456C8A-BE46-4D0F-8213-46E52C20CD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98993" y="1341030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5766683-7AC3-4E4F-A9A7-9EDC76C39CE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82428" y="238795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65416C-6A60-4818-972A-2F8D549106C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5802" y="34945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B48A780-5959-4411-94B3-5C6A479C2B6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89054" y="4710395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0127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2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888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6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5626083-07F5-422B-BAF9-8C03F4F1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3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77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BAD87-395B-431E-B3EE-E8110C1FE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5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1C96604B-D187-48EB-B216-EF8EB1032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75DCF8-1088-417D-A2D4-5DAC15A25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60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2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1.1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97645"/>
              </p:ext>
            </p:extLst>
          </p:nvPr>
        </p:nvGraphicFramePr>
        <p:xfrm>
          <a:off x="194733" y="409304"/>
          <a:ext cx="11802533" cy="5834741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37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1-6)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Greetings </a:t>
                      </a: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050" i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Spain and Latin America</a:t>
                      </a: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locations </a:t>
                      </a:r>
                      <a:b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050" i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Cities and famous sights in Spain, countries in Latin America</a:t>
                      </a: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en-GB" sz="1050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someone is like at the moment </a:t>
                      </a:r>
                      <a:r>
                        <a:rPr lang="en-GB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050" i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At </a:t>
                      </a:r>
                      <a:r>
                        <a:rPr lang="en-US" sz="1050" i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PortAventura</a:t>
                      </a:r>
                      <a:r>
                        <a:rPr lang="en-US" sz="1050" i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World </a:t>
                      </a: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| Taking an exam)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someone is like in general</a:t>
                      </a:r>
                    </a:p>
                    <a:p>
                      <a:pPr marL="268288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 (</a:t>
                      </a: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Characters in a school play |</a:t>
                      </a:r>
                      <a:b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50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Teachers)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be, being) - location and mood,</a:t>
                      </a:r>
                      <a:endParaRPr lang="en-GB" sz="105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(to be, being) - general characteristics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 articles, singular and plural nouns </a:t>
                      </a: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Adjectives - gender and agreement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Learn sounds for vowels in Spanish: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[a] [e] [i] [o] [u]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Learning what it means to know a word from recognition, to pronunciation, spelling and using the word in a sentence.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 (average 10 words per week) 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 each week of the Y7 course.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Introduction to personalising your vocabulary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Belongings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7-10)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Saying what people have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(In class)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TENER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have, having)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Yes/no questions with raised intonation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[l]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ll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]</a:t>
                      </a:r>
                    </a:p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[ca] [co] [cu]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11-16)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people do and don't do.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(an adventurous trip |</a:t>
                      </a:r>
                      <a:br>
                        <a:rPr lang="en-GB" sz="105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   doing a school play |life at school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 verbs 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the present</a:t>
                      </a:r>
                    </a:p>
                    <a:p>
                      <a:pPr marL="447675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‘no’ to make a verb negative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[cue]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] [cui]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] [ci]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[z]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1.2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36721"/>
              </p:ext>
            </p:extLst>
          </p:nvPr>
        </p:nvGraphicFramePr>
        <p:xfrm>
          <a:off x="125064" y="369002"/>
          <a:ext cx="11802533" cy="5964815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Life at school and home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17-22)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(1 to 12) and talking about more than one thing 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(in school)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what there is around you and describing it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Saying who there is around you and describing them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more than one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HAY 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(vs ‘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son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[SER]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adjective (number, agreement with -s in relation to the verb)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definite articles - el &amp; la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definite articles - los &amp; las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[que]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[qui]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[ga] [go]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of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verbs, nouns and adjectives in relation to locations and family members. 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Places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23-26)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the location of things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a place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specific locations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HAY 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(vs ‘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son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[SER]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adjective (number, agreement with -s in relation to the verb)</a:t>
                      </a: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definite articles -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&amp; la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Plural definite articles - los &amp; las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[j]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Celebrations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27-28)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and wanting </a:t>
                      </a:r>
                      <a:b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i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festive season</a:t>
                      </a:r>
                      <a:r>
                        <a:rPr lang="en-GB" sz="1050" i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family)</a:t>
                      </a:r>
                      <a:endParaRPr lang="en-GB" sz="1050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wanting and giving</a:t>
                      </a:r>
                      <a:b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 verb 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 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(to want, wanting)</a:t>
                      </a:r>
                      <a:b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quiero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quieres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quiere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(plus noun)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(to give, giving)</a:t>
                      </a:r>
                      <a:b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doy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das, da (plus noun)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[n] [ñ]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2.1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54780"/>
              </p:ext>
            </p:extLst>
          </p:nvPr>
        </p:nvGraphicFramePr>
        <p:xfrm>
          <a:off x="194733" y="409304"/>
          <a:ext cx="11802533" cy="5765073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773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2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2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9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7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What we have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29-34)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Extended reading – </a:t>
                      </a:r>
                      <a:r>
                        <a:rPr lang="en-US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La plaza </a:t>
                      </a:r>
                      <a:r>
                        <a:rPr lang="en-US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tiene</a:t>
                      </a:r>
                      <a:r>
                        <a:rPr lang="en-US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una </a:t>
                      </a:r>
                      <a:r>
                        <a:rPr lang="en-US" sz="1050" b="1" u="none" strike="noStrike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torre</a:t>
                      </a:r>
                      <a:r>
                        <a:rPr lang="en-US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 (Antonio Machado)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b="1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family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5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</a:t>
                      </a:r>
                      <a:r>
                        <a:rPr lang="en-US" sz="105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natural wonders of the Spanish-speaking world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having [2]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TENER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have, having)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plural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tenenos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tienen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Adjective</a:t>
                      </a: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agreement (-o, -a, number)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position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[v] [b]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[r]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[h]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knowledge through work with a an extended reading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essential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new contexts (es, son, hay,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tienen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location)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Question words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Focus on personalising your vocabulary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9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 questions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35-38)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and answering questions about people, and activities</a:t>
                      </a:r>
                      <a:endParaRPr lang="en-GB" sz="1050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Asking WH-questions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628650" lvl="1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(to do, make)</a:t>
                      </a:r>
                      <a:b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2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 questions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[a] [o]</a:t>
                      </a:r>
                    </a:p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]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gi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] [j]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1A39B2-C8E3-45DD-BCAD-2497927250AC}"/>
              </a:ext>
            </a:extLst>
          </p:cNvPr>
          <p:cNvSpPr txBox="1"/>
          <p:nvPr/>
        </p:nvSpPr>
        <p:spPr>
          <a:xfrm>
            <a:off x="1335555" y="6396335"/>
            <a:ext cx="6876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Assessment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Final week 1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half spring term (Week 2.1.6). Separate phonics, vocabulary and grammar assessments. Total assessment time: 40 minutes.</a:t>
            </a:r>
          </a:p>
        </p:txBody>
      </p:sp>
    </p:spTree>
    <p:extLst>
      <p:ext uri="{BB962C8B-B14F-4D97-AF65-F5344CB8AC3E}">
        <p14:creationId xmlns:p14="http://schemas.microsoft.com/office/powerpoint/2010/main" val="314156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2.2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93132"/>
              </p:ext>
            </p:extLst>
          </p:nvPr>
        </p:nvGraphicFramePr>
        <p:xfrm>
          <a:off x="125064" y="369002"/>
          <a:ext cx="11802533" cy="5822792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3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7242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What we do, can and have to do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39 – 44)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activities with friends and family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can, must and want to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2-verb structures to talk about being able and having to do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 verbs 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plural,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PODER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(can, to be able to) + infinitive (positive/negative statements, yes/no questions)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Modal verb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(must, to have to) + infinitive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[e] [i]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[u]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[ca] [co] [cu]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a range of prototype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-AR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(-AR verbs) and modal verbs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personalising vocabulary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Places and people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45 – 48)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where people and things are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Madrid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how people are today and how they are in general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being [2]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be, being – location, state)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plural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estamos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están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444500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be, being – trait)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plural 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somos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son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 +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del </a:t>
                      </a:r>
                      <a:r>
                        <a:rPr lang="en-GB" sz="105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vs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de la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[cue]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[cui]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[ci]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68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3.1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2873"/>
              </p:ext>
            </p:extLst>
          </p:nvPr>
        </p:nvGraphicFramePr>
        <p:xfrm>
          <a:off x="194733" y="517047"/>
          <a:ext cx="11802533" cy="5805836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602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At home and away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 49 – 54)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travel activities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hombre sin cabeza (Armando José </a:t>
                      </a:r>
                      <a:r>
                        <a:rPr lang="en-GB" sz="1050" b="1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Sequera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(impossible activities)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family activities at home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others do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 verbs  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(3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-an)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[z]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[que] [qui]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[l]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ll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revisited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Revisiting -AR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in the present tense (1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singular, 1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3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persons plural)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</a:t>
                      </a:r>
                      <a:b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(-ER and -IR verbs).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2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What people do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55 – 60)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it is important or useful to do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in their free time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online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doing (-ER/-IR verbs)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es + adjective + infinitive –ER/-IR 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 verbs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(infinitive and 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[SER] 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 infinitive sentences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 verbs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(present - 3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WH-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</a:t>
                      </a: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[ga] [go]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revisited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[j] revisited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44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Spanish Y7 scheme of work overview: Term 3.2</a:t>
            </a:r>
            <a:endParaRPr lang="en-GB" sz="1600" dirty="0"/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47809"/>
              </p:ext>
            </p:extLst>
          </p:nvPr>
        </p:nvGraphicFramePr>
        <p:xfrm>
          <a:off x="125064" y="369002"/>
          <a:ext cx="11802533" cy="5048483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places and possessions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61 – 64)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cities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home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essential verbs </a:t>
                      </a:r>
                      <a:r>
                        <a:rPr lang="en-GB" sz="1050" b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describe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about possessions (my, your)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(singular &amp; plural)</a:t>
                      </a:r>
                    </a:p>
                    <a:p>
                      <a:pPr marL="636588" marR="0" lvl="1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(to be, being) location, state</a:t>
                      </a:r>
                    </a:p>
                    <a:p>
                      <a:pPr marL="636588" marR="0" lvl="1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 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(to be, being) trait</a:t>
                      </a:r>
                    </a:p>
                    <a:p>
                      <a:pPr marL="636588" marR="0" lvl="1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(to have, having)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Indefinite / definite articles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-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-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verbs, WH-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questions, negation, modals</a:t>
                      </a: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adjectives (mi/mis,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tus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several SSCs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[n] [ñ] revisited</a:t>
                      </a:r>
                    </a:p>
                    <a:p>
                      <a:pPr marL="936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a verb lexicon </a:t>
                      </a:r>
                      <a:b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(-ER and -IR verbs). 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Deepening vocabulary and grammar knowledge through work with a challenging text.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1, 2, 3, 4, 5, 6 7, 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10, 12, 14, 15, 16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Places and plans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65 – 72)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when and where people go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future plans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(La Playa – Juan Guinea Díaz)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going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future intentions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631825" lvl="1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(to go, going) - voy, vas, va </a:t>
                      </a:r>
                    </a:p>
                    <a:p>
                      <a:pPr marL="544512" lvl="1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s-ES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 </a:t>
                      </a:r>
                      <a:r>
                        <a:rPr lang="es-ES" sz="105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vs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la - ‘to’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ES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infinitive to express future plans </a:t>
                      </a:r>
                      <a:b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s-ES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&amp; 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plural)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[v] [b] revisited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[r]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revisited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[h] revisited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the full range of SSC taught this year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85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8674"/>
              </p:ext>
            </p:extLst>
          </p:nvPr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Spanish">
      <a:dk1>
        <a:srgbClr val="3A3838"/>
      </a:dk1>
      <a:lt1>
        <a:srgbClr val="FFFFFF"/>
      </a:lt1>
      <a:dk2>
        <a:srgbClr val="AD1519"/>
      </a:dk2>
      <a:lt2>
        <a:srgbClr val="FFFFFF"/>
      </a:lt2>
      <a:accent1>
        <a:srgbClr val="AD1519"/>
      </a:accent1>
      <a:accent2>
        <a:srgbClr val="FABD00"/>
      </a:accent2>
      <a:accent3>
        <a:srgbClr val="3A5EAB"/>
      </a:accent3>
      <a:accent4>
        <a:srgbClr val="FFE597"/>
      </a:accent4>
      <a:accent5>
        <a:srgbClr val="F8C6C7"/>
      </a:accent5>
      <a:accent6>
        <a:srgbClr val="ABBCE2"/>
      </a:accent6>
      <a:hlink>
        <a:srgbClr val="48A1FA"/>
      </a:hlink>
      <a:folHlink>
        <a:srgbClr val="C490AA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08476035-FE37-4A1E-9017-54745564295B}" vid="{CFD2779D-9734-472B-B15D-6BE8A98158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2507</Words>
  <Application>Microsoft Office PowerPoint</Application>
  <PresentationFormat>Widescreen</PresentationFormat>
  <Paragraphs>354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Spanish Y7 scheme of work overview: Term 1.1</vt:lpstr>
      <vt:lpstr>Spanish Y7 scheme of work overview: Term 1.2</vt:lpstr>
      <vt:lpstr>Spanish Y7 scheme of work overview: Term 2.1</vt:lpstr>
      <vt:lpstr>Spanish Y7 scheme of work overview: Term 2.2</vt:lpstr>
      <vt:lpstr>Spanish Y7 scheme of work overview: Term 3.1</vt:lpstr>
      <vt:lpstr>Spanish Y7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Y7 scheme of work overview: Term 1.1</dc:title>
  <dc:creator>Rachel Hawkes</dc:creator>
  <cp:lastModifiedBy>Rachel Hawkes</cp:lastModifiedBy>
  <cp:revision>20</cp:revision>
  <dcterms:created xsi:type="dcterms:W3CDTF">2023-09-03T16:44:57Z</dcterms:created>
  <dcterms:modified xsi:type="dcterms:W3CDTF">2023-11-17T15:27:30Z</dcterms:modified>
</cp:coreProperties>
</file>