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904" r:id="rId5"/>
    <p:sldId id="905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0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2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31" indent="0" algn="ctr">
              <a:buNone/>
              <a:defRPr sz="1385"/>
            </a:lvl2pPr>
            <a:lvl3pPr marL="633062" indent="0" algn="ctr">
              <a:buNone/>
              <a:defRPr sz="1246"/>
            </a:lvl3pPr>
            <a:lvl4pPr marL="949593" indent="0" algn="ctr">
              <a:buNone/>
              <a:defRPr sz="1108"/>
            </a:lvl4pPr>
            <a:lvl5pPr marL="1266124" indent="0" algn="ctr">
              <a:buNone/>
              <a:defRPr sz="1108"/>
            </a:lvl5pPr>
            <a:lvl6pPr marL="1582655" indent="0" algn="ctr">
              <a:buNone/>
              <a:defRPr sz="1108"/>
            </a:lvl6pPr>
            <a:lvl7pPr marL="1899186" indent="0" algn="ctr">
              <a:buNone/>
              <a:defRPr sz="1108"/>
            </a:lvl7pPr>
            <a:lvl8pPr marL="2215717" indent="0" algn="ctr">
              <a:buNone/>
              <a:defRPr sz="1108"/>
            </a:lvl8pPr>
            <a:lvl9pPr marL="2532248" indent="0" algn="ctr">
              <a:buNone/>
              <a:defRPr sz="110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6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1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5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02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3"/>
            <a:ext cx="5915025" cy="3803649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50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31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62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93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124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655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8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7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24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65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16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31" indent="0">
              <a:buNone/>
              <a:defRPr sz="1385" b="1"/>
            </a:lvl2pPr>
            <a:lvl3pPr marL="633062" indent="0">
              <a:buNone/>
              <a:defRPr sz="1246" b="1"/>
            </a:lvl3pPr>
            <a:lvl4pPr marL="949593" indent="0">
              <a:buNone/>
              <a:defRPr sz="1108" b="1"/>
            </a:lvl4pPr>
            <a:lvl5pPr marL="1266124" indent="0">
              <a:buNone/>
              <a:defRPr sz="1108" b="1"/>
            </a:lvl5pPr>
            <a:lvl6pPr marL="1582655" indent="0">
              <a:buNone/>
              <a:defRPr sz="1108" b="1"/>
            </a:lvl6pPr>
            <a:lvl7pPr marL="1899186" indent="0">
              <a:buNone/>
              <a:defRPr sz="1108" b="1"/>
            </a:lvl7pPr>
            <a:lvl8pPr marL="2215717" indent="0">
              <a:buNone/>
              <a:defRPr sz="1108" b="1"/>
            </a:lvl8pPr>
            <a:lvl9pPr marL="2532248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31" indent="0">
              <a:buNone/>
              <a:defRPr sz="1385" b="1"/>
            </a:lvl2pPr>
            <a:lvl3pPr marL="633062" indent="0">
              <a:buNone/>
              <a:defRPr sz="1246" b="1"/>
            </a:lvl3pPr>
            <a:lvl4pPr marL="949593" indent="0">
              <a:buNone/>
              <a:defRPr sz="1108" b="1"/>
            </a:lvl4pPr>
            <a:lvl5pPr marL="1266124" indent="0">
              <a:buNone/>
              <a:defRPr sz="1108" b="1"/>
            </a:lvl5pPr>
            <a:lvl6pPr marL="1582655" indent="0">
              <a:buNone/>
              <a:defRPr sz="1108" b="1"/>
            </a:lvl6pPr>
            <a:lvl7pPr marL="1899186" indent="0">
              <a:buNone/>
              <a:defRPr sz="1108" b="1"/>
            </a:lvl7pPr>
            <a:lvl8pPr marL="2215717" indent="0">
              <a:buNone/>
              <a:defRPr sz="1108" b="1"/>
            </a:lvl8pPr>
            <a:lvl9pPr marL="2532248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1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50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8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9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2215"/>
            </a:lvl1pPr>
            <a:lvl2pPr>
              <a:defRPr sz="1939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108"/>
            </a:lvl1pPr>
            <a:lvl2pPr marL="316531" indent="0">
              <a:buNone/>
              <a:defRPr sz="969"/>
            </a:lvl2pPr>
            <a:lvl3pPr marL="633062" indent="0">
              <a:buNone/>
              <a:defRPr sz="831"/>
            </a:lvl3pPr>
            <a:lvl4pPr marL="949593" indent="0">
              <a:buNone/>
              <a:defRPr sz="692"/>
            </a:lvl4pPr>
            <a:lvl5pPr marL="1266124" indent="0">
              <a:buNone/>
              <a:defRPr sz="692"/>
            </a:lvl5pPr>
            <a:lvl6pPr marL="1582655" indent="0">
              <a:buNone/>
              <a:defRPr sz="692"/>
            </a:lvl6pPr>
            <a:lvl7pPr marL="1899186" indent="0">
              <a:buNone/>
              <a:defRPr sz="692"/>
            </a:lvl7pPr>
            <a:lvl8pPr marL="2215717" indent="0">
              <a:buNone/>
              <a:defRPr sz="692"/>
            </a:lvl8pPr>
            <a:lvl9pPr marL="2532248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80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31" indent="0">
              <a:buNone/>
              <a:defRPr sz="1939"/>
            </a:lvl2pPr>
            <a:lvl3pPr marL="633062" indent="0">
              <a:buNone/>
              <a:defRPr sz="1662"/>
            </a:lvl3pPr>
            <a:lvl4pPr marL="949593" indent="0">
              <a:buNone/>
              <a:defRPr sz="1385"/>
            </a:lvl4pPr>
            <a:lvl5pPr marL="1266124" indent="0">
              <a:buNone/>
              <a:defRPr sz="1385"/>
            </a:lvl5pPr>
            <a:lvl6pPr marL="1582655" indent="0">
              <a:buNone/>
              <a:defRPr sz="1385"/>
            </a:lvl6pPr>
            <a:lvl7pPr marL="1899186" indent="0">
              <a:buNone/>
              <a:defRPr sz="1385"/>
            </a:lvl7pPr>
            <a:lvl8pPr marL="2215717" indent="0">
              <a:buNone/>
              <a:defRPr sz="1385"/>
            </a:lvl8pPr>
            <a:lvl9pPr marL="2532248" indent="0">
              <a:buNone/>
              <a:defRPr sz="138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108"/>
            </a:lvl1pPr>
            <a:lvl2pPr marL="316531" indent="0">
              <a:buNone/>
              <a:defRPr sz="969"/>
            </a:lvl2pPr>
            <a:lvl3pPr marL="633062" indent="0">
              <a:buNone/>
              <a:defRPr sz="831"/>
            </a:lvl3pPr>
            <a:lvl4pPr marL="949593" indent="0">
              <a:buNone/>
              <a:defRPr sz="692"/>
            </a:lvl4pPr>
            <a:lvl5pPr marL="1266124" indent="0">
              <a:buNone/>
              <a:defRPr sz="692"/>
            </a:lvl5pPr>
            <a:lvl6pPr marL="1582655" indent="0">
              <a:buNone/>
              <a:defRPr sz="692"/>
            </a:lvl6pPr>
            <a:lvl7pPr marL="1899186" indent="0">
              <a:buNone/>
              <a:defRPr sz="692"/>
            </a:lvl7pPr>
            <a:lvl8pPr marL="2215717" indent="0">
              <a:buNone/>
              <a:defRPr sz="692"/>
            </a:lvl8pPr>
            <a:lvl9pPr marL="2532248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4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C336-2F97-4291-9376-F994FCFD5FAB}" type="datetimeFigureOut">
              <a:rPr lang="en-GB" smtClean="0"/>
              <a:t>01/10/2023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92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33062" rtl="0" eaLnBrk="1" latinLnBrk="0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5" indent="-158265" algn="l" defTabSz="633062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74796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327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58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89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920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982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513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AF7ADCCA-92A7-41AA-9122-3B7B91560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465772"/>
              </p:ext>
            </p:extLst>
          </p:nvPr>
        </p:nvGraphicFramePr>
        <p:xfrm>
          <a:off x="1361962" y="3687541"/>
          <a:ext cx="2368545" cy="3307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8545">
                  <a:extLst>
                    <a:ext uri="{9D8B030D-6E8A-4147-A177-3AD203B41FA5}">
                      <a16:colId xmlns:a16="http://schemas.microsoft.com/office/drawing/2014/main" val="4006789819"/>
                    </a:ext>
                  </a:extLst>
                </a:gridCol>
              </a:tblGrid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…salsa es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fantástico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097226"/>
                  </a:ext>
                </a:extLst>
              </a:tr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…salsa.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159425"/>
                  </a:ext>
                </a:extLst>
              </a:tr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música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es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importante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406709"/>
                  </a:ext>
                </a:extLst>
              </a:tr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música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883530"/>
                  </a:ext>
                </a:extLst>
              </a:tr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 Elena.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462087"/>
                  </a:ext>
                </a:extLst>
              </a:tr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 Elena es </a:t>
                      </a:r>
                      <a:r>
                        <a:rPr lang="en-GB" sz="1200" b="0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fantástico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352384"/>
                  </a:ext>
                </a:extLst>
              </a:tr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tarde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con Pepe es normal.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327210"/>
                  </a:ext>
                </a:extLst>
              </a:tr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tarde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con Pepe.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52981"/>
                  </a:ext>
                </a:extLst>
              </a:tr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…una casa.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746911"/>
                  </a:ext>
                </a:extLst>
              </a:tr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…una casa es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importante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862562"/>
                  </a:ext>
                </a:extLst>
              </a:tr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periódico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es normal.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280876"/>
                  </a:ext>
                </a:extLst>
              </a:tr>
              <a:tr h="27560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…un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periódico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091598"/>
                  </a:ext>
                </a:extLst>
              </a:tr>
            </a:tbl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980D3551-92C4-428E-A1A6-7DBAE1DB501E}"/>
              </a:ext>
            </a:extLst>
          </p:cNvPr>
          <p:cNvSpPr txBox="1"/>
          <p:nvPr/>
        </p:nvSpPr>
        <p:spPr>
          <a:xfrm>
            <a:off x="15908" y="3411211"/>
            <a:ext cx="522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2. Choose the correct sentence ending. Then write the English.</a:t>
            </a:r>
            <a:endParaRPr lang="en-GB" sz="1200" dirty="0"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FFC3C7-8DD9-41E9-B304-F0645735B629}"/>
              </a:ext>
            </a:extLst>
          </p:cNvPr>
          <p:cNvSpPr txBox="1"/>
          <p:nvPr/>
        </p:nvSpPr>
        <p:spPr>
          <a:xfrm>
            <a:off x="5233" y="11585"/>
            <a:ext cx="1164101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GB" sz="1477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Y7 Spanish</a:t>
            </a:r>
            <a:endParaRPr lang="en-GB" sz="1477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Content Placeholder 3">
            <a:extLst>
              <a:ext uri="{FF2B5EF4-FFF2-40B4-BE49-F238E27FC236}">
                <a16:creationId xmlns:a16="http://schemas.microsoft.com/office/drawing/2014/main" id="{D9CDAE7D-0F41-43A7-82DD-4C22B65E09D1}"/>
              </a:ext>
            </a:extLst>
          </p:cNvPr>
          <p:cNvSpPr txBox="1">
            <a:spLocks/>
          </p:cNvSpPr>
          <p:nvPr/>
        </p:nvSpPr>
        <p:spPr>
          <a:xfrm>
            <a:off x="121110" y="2753552"/>
            <a:ext cx="6723465" cy="4951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b="1" u="sng" dirty="0">
                <a:latin typeface="Century Gothic" panose="020B0502020202020204" pitchFamily="34" charset="0"/>
              </a:rPr>
              <a:t>Word Bank</a:t>
            </a:r>
            <a:br>
              <a:rPr lang="en-GB" sz="1200" b="1" u="sng" dirty="0">
                <a:latin typeface="Century Gothic" panose="020B0502020202020204" pitchFamily="34" charset="0"/>
              </a:rPr>
            </a:br>
            <a:r>
              <a:rPr lang="en-GB" sz="1200" dirty="0" err="1">
                <a:latin typeface="Century Gothic" panose="020B0502020202020204" pitchFamily="34" charset="0"/>
              </a:rPr>
              <a:t>guapo</a:t>
            </a:r>
            <a:r>
              <a:rPr lang="en-GB" sz="1200" dirty="0">
                <a:latin typeface="Century Gothic" panose="020B0502020202020204" pitchFamily="34" charset="0"/>
              </a:rPr>
              <a:t> | </a:t>
            </a:r>
            <a:r>
              <a:rPr lang="en-GB" sz="1200" dirty="0" err="1">
                <a:latin typeface="Century Gothic" panose="020B0502020202020204" pitchFamily="34" charset="0"/>
              </a:rPr>
              <a:t>simpática</a:t>
            </a:r>
            <a:r>
              <a:rPr lang="en-GB" sz="1200" dirty="0">
                <a:latin typeface="Century Gothic" panose="020B0502020202020204" pitchFamily="34" charset="0"/>
              </a:rPr>
              <a:t> | una amiga | </a:t>
            </a:r>
            <a:r>
              <a:rPr lang="en-GB" sz="1200" dirty="0" err="1">
                <a:latin typeface="Century Gothic" panose="020B0502020202020204" pitchFamily="34" charset="0"/>
              </a:rPr>
              <a:t>escuchar</a:t>
            </a:r>
            <a:r>
              <a:rPr lang="en-GB" sz="1200" dirty="0">
                <a:latin typeface="Century Gothic" panose="020B0502020202020204" pitchFamily="34" charset="0"/>
              </a:rPr>
              <a:t> | ser | </a:t>
            </a:r>
            <a:r>
              <a:rPr lang="en-GB" sz="1200" dirty="0" err="1">
                <a:latin typeface="Century Gothic" panose="020B0502020202020204" pitchFamily="34" charset="0"/>
              </a:rPr>
              <a:t>llegar</a:t>
            </a:r>
            <a:r>
              <a:rPr lang="en-GB" sz="1200" dirty="0">
                <a:latin typeface="Century Gothic" panose="020B0502020202020204" pitchFamily="34" charset="0"/>
              </a:rPr>
              <a:t> | con | </a:t>
            </a:r>
            <a:r>
              <a:rPr lang="en-GB" sz="1200" dirty="0" err="1">
                <a:latin typeface="Century Gothic" panose="020B0502020202020204" pitchFamily="34" charset="0"/>
              </a:rPr>
              <a:t>hablar</a:t>
            </a:r>
            <a:r>
              <a:rPr lang="en-GB" sz="1200" dirty="0">
                <a:latin typeface="Century Gothic" panose="020B0502020202020204" pitchFamily="34" charset="0"/>
              </a:rPr>
              <a:t> | </a:t>
            </a:r>
            <a:r>
              <a:rPr lang="en-GB" sz="1200" dirty="0" err="1">
                <a:latin typeface="Century Gothic" panose="020B0502020202020204" pitchFamily="34" charset="0"/>
              </a:rPr>
              <a:t>eres</a:t>
            </a:r>
            <a:r>
              <a:rPr lang="en-GB" sz="1200" dirty="0">
                <a:latin typeface="Century Gothic" panose="020B0502020202020204" pitchFamily="34" charset="0"/>
              </a:rPr>
              <a:t> |</a:t>
            </a:r>
            <a:r>
              <a:rPr lang="en-GB" sz="1200" dirty="0" err="1">
                <a:latin typeface="Century Gothic" panose="020B0502020202020204" pitchFamily="34" charset="0"/>
              </a:rPr>
              <a:t>tarde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música</a:t>
            </a:r>
            <a:r>
              <a:rPr lang="en-GB" sz="1200" dirty="0">
                <a:latin typeface="Century Gothic" panose="020B0502020202020204" pitchFamily="34" charset="0"/>
              </a:rPr>
              <a:t> | </a:t>
            </a:r>
            <a:r>
              <a:rPr lang="en-GB" sz="1200" dirty="0" err="1">
                <a:latin typeface="Century Gothic" panose="020B0502020202020204" pitchFamily="34" charset="0"/>
              </a:rPr>
              <a:t>comprar</a:t>
            </a:r>
            <a:r>
              <a:rPr lang="en-GB" sz="1200" dirty="0">
                <a:latin typeface="Century Gothic" panose="020B0502020202020204" pitchFamily="34" charset="0"/>
              </a:rPr>
              <a:t> | alto | </a:t>
            </a:r>
            <a:r>
              <a:rPr lang="en-GB" sz="1200" dirty="0" err="1">
                <a:latin typeface="Century Gothic" panose="020B0502020202020204" pitchFamily="34" charset="0"/>
              </a:rPr>
              <a:t>alegre</a:t>
            </a:r>
            <a:r>
              <a:rPr lang="en-GB" sz="1200" dirty="0">
                <a:latin typeface="Century Gothic" panose="020B0502020202020204" pitchFamily="34" charset="0"/>
              </a:rPr>
              <a:t> | soy | bien | </a:t>
            </a:r>
            <a:r>
              <a:rPr lang="en-GB" sz="1200" strike="sngStrike" dirty="0" err="1">
                <a:latin typeface="Century Gothic" panose="020B0502020202020204" pitchFamily="34" charset="0"/>
              </a:rPr>
              <a:t>bailar</a:t>
            </a:r>
            <a:r>
              <a:rPr lang="en-GB" sz="1200" strike="sngStrike" dirty="0">
                <a:latin typeface="Century Gothic" panose="020B0502020202020204" pitchFamily="34" charset="0"/>
              </a:rPr>
              <a:t> </a:t>
            </a:r>
            <a:r>
              <a:rPr lang="en-GB" sz="1200" dirty="0">
                <a:latin typeface="Century Gothic" panose="020B0502020202020204" pitchFamily="34" charset="0"/>
              </a:rPr>
              <a:t>| ¿</a:t>
            </a:r>
            <a:r>
              <a:rPr lang="en-GB" sz="1200" dirty="0" err="1">
                <a:latin typeface="Century Gothic" panose="020B0502020202020204" pitchFamily="34" charset="0"/>
              </a:rPr>
              <a:t>quién</a:t>
            </a:r>
            <a:r>
              <a:rPr lang="en-GB" sz="1200" dirty="0">
                <a:latin typeface="Century Gothic" panose="020B0502020202020204" pitchFamily="34" charset="0"/>
              </a:rPr>
              <a:t>? | es | </a:t>
            </a:r>
            <a:r>
              <a:rPr lang="en-GB" sz="1200" dirty="0" err="1">
                <a:latin typeface="Century Gothic" panose="020B0502020202020204" pitchFamily="34" charset="0"/>
              </a:rPr>
              <a:t>temprano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3E254A-86DA-4E65-9C8C-41A946DE9485}"/>
              </a:ext>
            </a:extLst>
          </p:cNvPr>
          <p:cNvSpPr/>
          <p:nvPr/>
        </p:nvSpPr>
        <p:spPr>
          <a:xfrm>
            <a:off x="77211" y="394515"/>
            <a:ext cx="6709899" cy="3030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4A77FA3-6DD3-498E-B740-D5D82E9DAD91}"/>
              </a:ext>
            </a:extLst>
          </p:cNvPr>
          <p:cNvSpPr txBox="1"/>
          <p:nvPr/>
        </p:nvSpPr>
        <p:spPr>
          <a:xfrm>
            <a:off x="70889" y="380885"/>
            <a:ext cx="62289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300" b="1" dirty="0">
                <a:latin typeface="Century Gothic" panose="020B0502020202020204" pitchFamily="34" charset="0"/>
              </a:rPr>
              <a:t>Revisit: Write the words in Spanish. Use the word bank.</a:t>
            </a:r>
          </a:p>
        </p:txBody>
      </p:sp>
      <p:graphicFrame>
        <p:nvGraphicFramePr>
          <p:cNvPr id="60" name="Table 4">
            <a:extLst>
              <a:ext uri="{FF2B5EF4-FFF2-40B4-BE49-F238E27FC236}">
                <a16:creationId xmlns:a16="http://schemas.microsoft.com/office/drawing/2014/main" id="{BD2FAB02-43CC-4190-BD1B-049037D38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054594"/>
              </p:ext>
            </p:extLst>
          </p:nvPr>
        </p:nvGraphicFramePr>
        <p:xfrm>
          <a:off x="121110" y="709025"/>
          <a:ext cx="654466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2284">
                  <a:extLst>
                    <a:ext uri="{9D8B030D-6E8A-4147-A177-3AD203B41FA5}">
                      <a16:colId xmlns:a16="http://schemas.microsoft.com/office/drawing/2014/main" val="3480912571"/>
                    </a:ext>
                  </a:extLst>
                </a:gridCol>
                <a:gridCol w="1322284">
                  <a:extLst>
                    <a:ext uri="{9D8B030D-6E8A-4147-A177-3AD203B41FA5}">
                      <a16:colId xmlns:a16="http://schemas.microsoft.com/office/drawing/2014/main" val="1407317874"/>
                    </a:ext>
                  </a:extLst>
                </a:gridCol>
                <a:gridCol w="1322284">
                  <a:extLst>
                    <a:ext uri="{9D8B030D-6E8A-4147-A177-3AD203B41FA5}">
                      <a16:colId xmlns:a16="http://schemas.microsoft.com/office/drawing/2014/main" val="328913386"/>
                    </a:ext>
                  </a:extLst>
                </a:gridCol>
                <a:gridCol w="1288908">
                  <a:extLst>
                    <a:ext uri="{9D8B030D-6E8A-4147-A177-3AD203B41FA5}">
                      <a16:colId xmlns:a16="http://schemas.microsoft.com/office/drawing/2014/main" val="381608649"/>
                    </a:ext>
                  </a:extLst>
                </a:gridCol>
                <a:gridCol w="1288908">
                  <a:extLst>
                    <a:ext uri="{9D8B030D-6E8A-4147-A177-3AD203B41FA5}">
                      <a16:colId xmlns:a16="http://schemas.microsoft.com/office/drawing/2014/main" val="2084214600"/>
                    </a:ext>
                  </a:extLst>
                </a:gridCol>
              </a:tblGrid>
              <a:tr h="200602">
                <a:tc>
                  <a:txBody>
                    <a:bodyPr/>
                    <a:lstStyle/>
                    <a:p>
                      <a:pPr marL="228600" indent="-228600" algn="ctr">
                        <a:buAutoNum type="arabicPeriod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to dance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2. well</a:t>
                      </a: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3. with</a:t>
                      </a: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4. to speak</a:t>
                      </a: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5. to be</a:t>
                      </a: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____________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02724"/>
                  </a:ext>
                </a:extLst>
              </a:tr>
              <a:tr h="20060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6. I am</a:t>
                      </a: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7. you are</a:t>
                      </a: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8. s/he, it is</a:t>
                      </a: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9. to listen</a:t>
                      </a: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10. music</a:t>
                      </a: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0122357"/>
                  </a:ext>
                </a:extLst>
              </a:tr>
              <a:tr h="20060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11. to buy</a:t>
                      </a: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12.  who?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13. to arrive</a:t>
                      </a:r>
                      <a:br>
                        <a:rPr lang="en-GB" sz="1200" dirty="0">
                          <a:latin typeface="Century Gothic" panose="020B0502020202020204" pitchFamily="34" charset="0"/>
                        </a:rPr>
                      </a:b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14. late ___________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15. early</a:t>
                      </a: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____________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1923872"/>
                  </a:ext>
                </a:extLst>
              </a:tr>
              <a:tr h="28209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16. a friend (f)</a:t>
                      </a:r>
                      <a:br>
                        <a:rPr lang="en-GB" sz="1200" dirty="0">
                          <a:latin typeface="Century Gothic" panose="020B0502020202020204" pitchFamily="34" charset="0"/>
                        </a:rPr>
                      </a:b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17. tall (m)</a:t>
                      </a:r>
                      <a:br>
                        <a:rPr lang="en-GB" sz="1200" dirty="0">
                          <a:latin typeface="Century Gothic" panose="020B0502020202020204" pitchFamily="34" charset="0"/>
                        </a:rPr>
                      </a:b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18. good-looking (m)</a:t>
                      </a:r>
                      <a:br>
                        <a:rPr lang="en-GB" sz="1200" dirty="0">
                          <a:latin typeface="Century Gothic" panose="020B0502020202020204" pitchFamily="34" charset="0"/>
                        </a:rPr>
                      </a:b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____________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19. nice (f)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20. cheerful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0043249"/>
                  </a:ext>
                </a:extLst>
              </a:tr>
            </a:tbl>
          </a:graphicData>
        </a:graphic>
      </p:graphicFrame>
      <p:grpSp>
        <p:nvGrpSpPr>
          <p:cNvPr id="32" name="Group 31">
            <a:extLst>
              <a:ext uri="{FF2B5EF4-FFF2-40B4-BE49-F238E27FC236}">
                <a16:creationId xmlns:a16="http://schemas.microsoft.com/office/drawing/2014/main" id="{9A2DE278-ADBB-494A-922B-0261C0EAF0F4}"/>
              </a:ext>
            </a:extLst>
          </p:cNvPr>
          <p:cNvGrpSpPr/>
          <p:nvPr/>
        </p:nvGrpSpPr>
        <p:grpSpPr>
          <a:xfrm>
            <a:off x="4811701" y="38930"/>
            <a:ext cx="2032872" cy="607042"/>
            <a:chOff x="-1280848" y="-1165042"/>
            <a:chExt cx="3090758" cy="79622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B854B1B-3B8A-4F29-AB50-8768C1621E1D}"/>
                </a:ext>
              </a:extLst>
            </p:cNvPr>
            <p:cNvSpPr/>
            <p:nvPr/>
          </p:nvSpPr>
          <p:spPr>
            <a:xfrm>
              <a:off x="-1280848" y="-1126255"/>
              <a:ext cx="2993778" cy="757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GB" sz="1662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C3680BD4-AEB2-4605-A5E2-E5203EC31676}"/>
                </a:ext>
              </a:extLst>
            </p:cNvPr>
            <p:cNvSpPr/>
            <p:nvPr/>
          </p:nvSpPr>
          <p:spPr>
            <a:xfrm>
              <a:off x="-1280848" y="-1165042"/>
              <a:ext cx="3090758" cy="279186"/>
            </a:xfrm>
            <a:prstGeom prst="roundRect">
              <a:avLst>
                <a:gd name="adj" fmla="val 21996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GB" sz="1662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9172A35-2230-4E32-B613-0590721E9B2D}"/>
              </a:ext>
            </a:extLst>
          </p:cNvPr>
          <p:cNvSpPr/>
          <p:nvPr/>
        </p:nvSpPr>
        <p:spPr>
          <a:xfrm>
            <a:off x="4864405" y="306264"/>
            <a:ext cx="142061" cy="162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en-GB" sz="1662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9" name="Picture 6" descr="Free target button icon illustration">
            <a:extLst>
              <a:ext uri="{FF2B5EF4-FFF2-40B4-BE49-F238E27FC236}">
                <a16:creationId xmlns:a16="http://schemas.microsoft.com/office/drawing/2014/main" id="{AFC2F8D8-9F20-4932-A975-883E4164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190" y="-62434"/>
            <a:ext cx="490713" cy="4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DEC4DAA2-A956-4D3F-BC5D-82A41EB0090A}"/>
              </a:ext>
            </a:extLst>
          </p:cNvPr>
          <p:cNvGrpSpPr/>
          <p:nvPr/>
        </p:nvGrpSpPr>
        <p:grpSpPr>
          <a:xfrm>
            <a:off x="6402616" y="43373"/>
            <a:ext cx="453582" cy="373490"/>
            <a:chOff x="3879080" y="2189585"/>
            <a:chExt cx="479819" cy="382337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633C5E0D-BD24-4041-B7A2-D8AD9DA4641F}"/>
                </a:ext>
              </a:extLst>
            </p:cNvPr>
            <p:cNvSpPr/>
            <p:nvPr/>
          </p:nvSpPr>
          <p:spPr>
            <a:xfrm rot="20668553">
              <a:off x="3906239" y="2189585"/>
              <a:ext cx="377474" cy="369271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GB" sz="1846" dirty="0">
                <a:solidFill>
                  <a:srgbClr val="FF0000"/>
                </a:solidFill>
                <a:latin typeface="Modern Love" panose="04090805081005020601" pitchFamily="82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71F16BC-CF78-4C9F-B1F4-EF4844E4D097}"/>
                </a:ext>
              </a:extLst>
            </p:cNvPr>
            <p:cNvSpPr txBox="1"/>
            <p:nvPr/>
          </p:nvSpPr>
          <p:spPr>
            <a:xfrm rot="20463376">
              <a:off x="3879080" y="2205156"/>
              <a:ext cx="479819" cy="3667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22041"/>
              <a:r>
                <a:rPr lang="en-GB" sz="1600" dirty="0">
                  <a:solidFill>
                    <a:prstClr val="black"/>
                  </a:solidFill>
                  <a:latin typeface="Modern Love" panose="04090805081005020601" pitchFamily="82" charset="0"/>
                </a:rPr>
                <a:t>6b</a:t>
              </a:r>
              <a:endParaRPr lang="en-GB" sz="1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B9E82E94-0263-49D9-A4E0-CC33D1203EF5}"/>
              </a:ext>
            </a:extLst>
          </p:cNvPr>
          <p:cNvSpPr txBox="1"/>
          <p:nvPr/>
        </p:nvSpPr>
        <p:spPr>
          <a:xfrm>
            <a:off x="5000263" y="244175"/>
            <a:ext cx="1875167" cy="433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22041"/>
            <a:r>
              <a:rPr lang="en-GB" sz="1108" dirty="0">
                <a:solidFill>
                  <a:prstClr val="black"/>
                </a:solidFill>
                <a:latin typeface="Century Gothic" panose="020B0502020202020204" pitchFamily="34" charset="0"/>
              </a:rPr>
              <a:t>to use she/he verbs to say what someone does</a:t>
            </a:r>
            <a:endParaRPr lang="en-GB" sz="1108" b="1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25" name="Table 22">
            <a:extLst>
              <a:ext uri="{FF2B5EF4-FFF2-40B4-BE49-F238E27FC236}">
                <a16:creationId xmlns:a16="http://schemas.microsoft.com/office/drawing/2014/main" id="{33034AFD-0D31-476B-A69C-C808C7358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32481"/>
              </p:ext>
            </p:extLst>
          </p:nvPr>
        </p:nvGraphicFramePr>
        <p:xfrm>
          <a:off x="121110" y="3687541"/>
          <a:ext cx="1175255" cy="3307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255">
                  <a:extLst>
                    <a:ext uri="{9D8B030D-6E8A-4147-A177-3AD203B41FA5}">
                      <a16:colId xmlns:a16="http://schemas.microsoft.com/office/drawing/2014/main" val="4110131464"/>
                    </a:ext>
                  </a:extLst>
                </a:gridCol>
              </a:tblGrid>
              <a:tr h="55120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1.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Bail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…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278031"/>
                  </a:ext>
                </a:extLst>
              </a:tr>
              <a:tr h="55120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2.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Escuch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…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840327"/>
                  </a:ext>
                </a:extLst>
              </a:tr>
              <a:tr h="55120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3. Habl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…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81422"/>
                  </a:ext>
                </a:extLst>
              </a:tr>
              <a:tr h="55120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4.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Lleg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…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6805"/>
                  </a:ext>
                </a:extLst>
              </a:tr>
              <a:tr h="55120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5.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Compr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…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040113"/>
                  </a:ext>
                </a:extLst>
              </a:tr>
              <a:tr h="55120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6.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Compr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…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186864"/>
                  </a:ext>
                </a:extLst>
              </a:tr>
            </a:tbl>
          </a:graphicData>
        </a:graphic>
      </p:graphicFrame>
      <p:pic>
        <p:nvPicPr>
          <p:cNvPr id="3" name="Graphic 2" descr="Checkbox Ticked with solid fill">
            <a:extLst>
              <a:ext uri="{FF2B5EF4-FFF2-40B4-BE49-F238E27FC236}">
                <a16:creationId xmlns:a16="http://schemas.microsoft.com/office/drawing/2014/main" id="{DE1462FB-92E2-457E-8E48-6B5E0BAF6F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64058" y="3572859"/>
            <a:ext cx="494791" cy="494791"/>
          </a:xfrm>
          <a:prstGeom prst="rect">
            <a:avLst/>
          </a:prstGeom>
        </p:spPr>
      </p:pic>
      <p:sp>
        <p:nvSpPr>
          <p:cNvPr id="43" name="Speech Bubble: Rectangle with Corners Rounded 42">
            <a:extLst>
              <a:ext uri="{FF2B5EF4-FFF2-40B4-BE49-F238E27FC236}">
                <a16:creationId xmlns:a16="http://schemas.microsoft.com/office/drawing/2014/main" id="{C151D631-B88D-4B0C-A19B-1460D7C4F52F}"/>
              </a:ext>
            </a:extLst>
          </p:cNvPr>
          <p:cNvSpPr/>
          <p:nvPr/>
        </p:nvSpPr>
        <p:spPr>
          <a:xfrm>
            <a:off x="4823709" y="3324934"/>
            <a:ext cx="1969086" cy="462819"/>
          </a:xfrm>
          <a:prstGeom prst="wedgeRoundRectCallout">
            <a:avLst>
              <a:gd name="adj1" fmla="val -55180"/>
              <a:gd name="adj2" fmla="val -954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Tip!    The clue is the ending on the 1</a:t>
            </a:r>
            <a:r>
              <a:rPr lang="en-GB" sz="1200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st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word!</a:t>
            </a:r>
          </a:p>
        </p:txBody>
      </p:sp>
      <p:pic>
        <p:nvPicPr>
          <p:cNvPr id="11" name="Picture 10" descr="A blue and white speech bubbles with a exclamation mark and a black background&#10;&#10;Description automatically generated">
            <a:extLst>
              <a:ext uri="{FF2B5EF4-FFF2-40B4-BE49-F238E27FC236}">
                <a16:creationId xmlns:a16="http://schemas.microsoft.com/office/drawing/2014/main" id="{D0D3897C-03B8-4CCF-8B6E-5C67909CE7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413" y="3283485"/>
            <a:ext cx="480314" cy="318587"/>
          </a:xfrm>
          <a:prstGeom prst="rect">
            <a:avLst/>
          </a:prstGeom>
        </p:spPr>
      </p:pic>
      <p:graphicFrame>
        <p:nvGraphicFramePr>
          <p:cNvPr id="35" name="Table 6">
            <a:extLst>
              <a:ext uri="{FF2B5EF4-FFF2-40B4-BE49-F238E27FC236}">
                <a16:creationId xmlns:a16="http://schemas.microsoft.com/office/drawing/2014/main" id="{5C58659D-0AAF-4D0B-B8F8-8E0E35E66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108451"/>
              </p:ext>
            </p:extLst>
          </p:nvPr>
        </p:nvGraphicFramePr>
        <p:xfrm>
          <a:off x="3799160" y="3667673"/>
          <a:ext cx="2981627" cy="3327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1627">
                  <a:extLst>
                    <a:ext uri="{9D8B030D-6E8A-4147-A177-3AD203B41FA5}">
                      <a16:colId xmlns:a16="http://schemas.microsoft.com/office/drawing/2014/main" val="3586489683"/>
                    </a:ext>
                  </a:extLst>
                </a:gridCol>
              </a:tblGrid>
              <a:tr h="554513"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8996607"/>
                  </a:ext>
                </a:extLst>
              </a:tr>
              <a:tr h="554513"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9620620"/>
                  </a:ext>
                </a:extLst>
              </a:tr>
              <a:tr h="554513"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4925319"/>
                  </a:ext>
                </a:extLst>
              </a:tr>
              <a:tr h="554513"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262628"/>
                  </a:ext>
                </a:extLst>
              </a:tr>
              <a:tr h="554513"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6419904"/>
                  </a:ext>
                </a:extLst>
              </a:tr>
              <a:tr h="554513"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233288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F62101F-EAE2-4A6A-84A3-DF80B40E614E}"/>
              </a:ext>
            </a:extLst>
          </p:cNvPr>
          <p:cNvSpPr txBox="1"/>
          <p:nvPr/>
        </p:nvSpPr>
        <p:spPr>
          <a:xfrm>
            <a:off x="4003478" y="3821394"/>
            <a:ext cx="2706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Ink Free" panose="03080402000500000000" pitchFamily="66" charset="0"/>
              </a:rPr>
              <a:t>Dancing salsa is fantastic.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A3D5523-1A02-45F1-A4E9-214F453C185B}"/>
              </a:ext>
            </a:extLst>
          </p:cNvPr>
          <p:cNvSpPr txBox="1"/>
          <p:nvPr/>
        </p:nvSpPr>
        <p:spPr>
          <a:xfrm>
            <a:off x="459763" y="852453"/>
            <a:ext cx="902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latin typeface="Ink Free" panose="03080402000500000000" pitchFamily="66" charset="0"/>
              </a:rPr>
              <a:t>bailar</a:t>
            </a:r>
            <a:endParaRPr lang="en-GB" sz="1600" b="1" dirty="0">
              <a:latin typeface="Ink Free" panose="03080402000500000000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643566B-7218-4112-9FA7-636540339F11}"/>
              </a:ext>
            </a:extLst>
          </p:cNvPr>
          <p:cNvSpPr txBox="1"/>
          <p:nvPr/>
        </p:nvSpPr>
        <p:spPr>
          <a:xfrm>
            <a:off x="4030392" y="4402570"/>
            <a:ext cx="2706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Ink Free" panose="03080402000500000000" pitchFamily="66" charset="0"/>
              </a:rPr>
              <a:t>S/he listens to music.</a:t>
            </a:r>
          </a:p>
        </p:txBody>
      </p:sp>
      <p:sp>
        <p:nvSpPr>
          <p:cNvPr id="42" name="Speech Bubble: Rectangle with Corners Rounded 41">
            <a:extLst>
              <a:ext uri="{FF2B5EF4-FFF2-40B4-BE49-F238E27FC236}">
                <a16:creationId xmlns:a16="http://schemas.microsoft.com/office/drawing/2014/main" id="{CDFC1674-10E3-4E29-89DB-E3644D001914}"/>
              </a:ext>
            </a:extLst>
          </p:cNvPr>
          <p:cNvSpPr/>
          <p:nvPr/>
        </p:nvSpPr>
        <p:spPr>
          <a:xfrm>
            <a:off x="174465" y="7742967"/>
            <a:ext cx="2066128" cy="463036"/>
          </a:xfrm>
          <a:prstGeom prst="wedgeRoundRectCallout">
            <a:avLst>
              <a:gd name="adj1" fmla="val -32215"/>
              <a:gd name="adj2" fmla="val -838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Tip!    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is question 4. Turn over to do Q3 first.</a:t>
            </a:r>
          </a:p>
        </p:txBody>
      </p:sp>
      <p:pic>
        <p:nvPicPr>
          <p:cNvPr id="44" name="Picture 43" descr="A blue and white speech bubbles with a exclamation mark and a black background&#10;&#10;Description automatically generated">
            <a:extLst>
              <a:ext uri="{FF2B5EF4-FFF2-40B4-BE49-F238E27FC236}">
                <a16:creationId xmlns:a16="http://schemas.microsoft.com/office/drawing/2014/main" id="{693BC2B4-223F-4286-8F48-FB1A1F882E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9" y="7590282"/>
            <a:ext cx="640322" cy="424719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6866D6BD-2AE1-4A14-944F-457B5D35DA2C}"/>
              </a:ext>
            </a:extLst>
          </p:cNvPr>
          <p:cNvSpPr txBox="1"/>
          <p:nvPr/>
        </p:nvSpPr>
        <p:spPr>
          <a:xfrm>
            <a:off x="30629" y="6994751"/>
            <a:ext cx="6813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4A. Partner A. Use this side of the sheet.  </a:t>
            </a:r>
            <a:r>
              <a:rPr lang="en-GB" sz="1200" b="1" u="sng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Partner B. Use the other side – 4B</a:t>
            </a:r>
            <a: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.</a:t>
            </a:r>
            <a:b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</a:br>
            <a: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Paula’s trip was so good, she does it again. This time, she visits the places in a different order. Decide the order yourself. Tell your partner the trip in 6 Spanish sentences. </a:t>
            </a:r>
            <a:endParaRPr lang="en-GB" sz="1200" dirty="0"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DAB2DB-2C05-409A-A512-C41E331771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9422" y="7609568"/>
            <a:ext cx="2557305" cy="1520294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EFD71CC-FA20-40F0-8C34-269E29EBDF81}"/>
              </a:ext>
            </a:extLst>
          </p:cNvPr>
          <p:cNvSpPr txBox="1"/>
          <p:nvPr/>
        </p:nvSpPr>
        <p:spPr>
          <a:xfrm>
            <a:off x="5240483" y="7641082"/>
            <a:ext cx="161078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1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Your partner makes notes. in English, without looking at the sheet.</a:t>
            </a:r>
            <a:br>
              <a:rPr lang="en-GB" sz="11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</a:br>
            <a:br>
              <a:rPr lang="en-GB" sz="11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</a:br>
            <a:r>
              <a:rPr lang="en-GB" sz="11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Tell your partner if they got them right.</a:t>
            </a:r>
            <a:endParaRPr lang="en-GB" sz="1100" dirty="0"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8D0881F-54F2-49E3-AAB4-871065977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47148"/>
              </p:ext>
            </p:extLst>
          </p:nvPr>
        </p:nvGraphicFramePr>
        <p:xfrm>
          <a:off x="121110" y="8106274"/>
          <a:ext cx="2557304" cy="943002"/>
        </p:xfrm>
        <a:graphic>
          <a:graphicData uri="http://schemas.openxmlformats.org/drawingml/2006/table">
            <a:tbl>
              <a:tblPr firstRow="1" firstCol="1" bandRow="1"/>
              <a:tblGrid>
                <a:gridCol w="2557304">
                  <a:extLst>
                    <a:ext uri="{9D8B030D-6E8A-4147-A177-3AD203B41FA5}">
                      <a16:colId xmlns:a16="http://schemas.microsoft.com/office/drawing/2014/main" val="725300293"/>
                    </a:ext>
                  </a:extLst>
                </a:gridCol>
              </a:tblGrid>
              <a:tr h="3143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320600"/>
                  </a:ext>
                </a:extLst>
              </a:tr>
              <a:tr h="3143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929879"/>
                  </a:ext>
                </a:extLst>
              </a:tr>
              <a:tr h="3143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6360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0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9AFFC3C7-8DD9-41E9-B304-F0645735B629}"/>
              </a:ext>
            </a:extLst>
          </p:cNvPr>
          <p:cNvSpPr txBox="1"/>
          <p:nvPr/>
        </p:nvSpPr>
        <p:spPr>
          <a:xfrm>
            <a:off x="5233" y="11585"/>
            <a:ext cx="1164101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GB" sz="1477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Y7 Spanish</a:t>
            </a:r>
            <a:endParaRPr lang="en-GB" sz="1477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AC696B-2294-41B4-9165-26026EA0A219}"/>
              </a:ext>
            </a:extLst>
          </p:cNvPr>
          <p:cNvSpPr txBox="1"/>
          <p:nvPr/>
        </p:nvSpPr>
        <p:spPr>
          <a:xfrm>
            <a:off x="0" y="263253"/>
            <a:ext cx="4400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3. Paula’s big adventure. Read the story.  What does Paula do in each place?</a:t>
            </a:r>
            <a:endParaRPr lang="en-GB" sz="1200" dirty="0"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108E27-4C5A-4FD1-9BDC-BF09080EB1C8}"/>
              </a:ext>
            </a:extLst>
          </p:cNvPr>
          <p:cNvSpPr txBox="1"/>
          <p:nvPr/>
        </p:nvSpPr>
        <p:spPr>
          <a:xfrm>
            <a:off x="39387" y="6529896"/>
            <a:ext cx="663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5. Write a story of someone’s world trip.  Use the ‘a’ verb ending for s/he.</a:t>
            </a:r>
            <a:b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</a:br>
            <a:endParaRPr lang="en-GB" sz="1200" dirty="0"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D265A9-E344-4FEC-8E61-399AB58AC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531" y="69458"/>
            <a:ext cx="2274005" cy="1621677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1F4FC05-5383-45F4-879A-B70A4FEF5273}"/>
              </a:ext>
            </a:extLst>
          </p:cNvPr>
          <p:cNvSpPr txBox="1"/>
          <p:nvPr/>
        </p:nvSpPr>
        <p:spPr>
          <a:xfrm>
            <a:off x="22825" y="489798"/>
            <a:ext cx="3314646" cy="3242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Habla con una amiga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La Habana.</a:t>
            </a:r>
          </a:p>
          <a:p>
            <a:pPr marL="228600" marR="0" lvl="0" indent="-22860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Compra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una casa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Caracas.</a:t>
            </a:r>
          </a:p>
          <a:p>
            <a:pPr marL="228600" marR="0" lvl="0" indent="-22860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música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Madrid.</a:t>
            </a:r>
          </a:p>
          <a:p>
            <a:pPr marL="228600" marR="0" lvl="0" indent="-22860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Llega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tarde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 Los Llanos.</a:t>
            </a:r>
          </a:p>
          <a:p>
            <a:pPr marL="228600" marR="0" lvl="0" indent="-22860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Tiene una fiesta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Toledo.</a:t>
            </a:r>
          </a:p>
          <a:p>
            <a:pPr marL="228600" marR="0" lvl="0" indent="-22860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Olvida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un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libro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Oslo.</a:t>
            </a:r>
          </a:p>
          <a:p>
            <a:pPr marL="228600" marR="0" lvl="0" indent="-22860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Compra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un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barco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California.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BE42F44-1B99-41C7-86C3-F95E8CCB0558}"/>
              </a:ext>
            </a:extLst>
          </p:cNvPr>
          <p:cNvSpPr txBox="1"/>
          <p:nvPr/>
        </p:nvSpPr>
        <p:spPr>
          <a:xfrm>
            <a:off x="249328" y="880296"/>
            <a:ext cx="3542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Ink Free" panose="03080402000500000000" pitchFamily="66" charset="0"/>
              </a:rPr>
              <a:t>She talks with a friend in La Habana.</a:t>
            </a:r>
          </a:p>
        </p:txBody>
      </p:sp>
      <p:sp>
        <p:nvSpPr>
          <p:cNvPr id="5" name="Arrow: Curved Left 4">
            <a:extLst>
              <a:ext uri="{FF2B5EF4-FFF2-40B4-BE49-F238E27FC236}">
                <a16:creationId xmlns:a16="http://schemas.microsoft.com/office/drawing/2014/main" id="{47B40FF4-DF58-4108-8B9E-782EAD5BC7F0}"/>
              </a:ext>
            </a:extLst>
          </p:cNvPr>
          <p:cNvSpPr/>
          <p:nvPr/>
        </p:nvSpPr>
        <p:spPr>
          <a:xfrm>
            <a:off x="3262386" y="808884"/>
            <a:ext cx="333228" cy="307777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55DCCAB-36D1-493A-AF77-FA433A84F3D1}"/>
              </a:ext>
            </a:extLst>
          </p:cNvPr>
          <p:cNvSpPr txBox="1"/>
          <p:nvPr/>
        </p:nvSpPr>
        <p:spPr>
          <a:xfrm>
            <a:off x="22825" y="3869782"/>
            <a:ext cx="6813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4B. Partner B. Use this side of the sheet.  </a:t>
            </a:r>
            <a:r>
              <a:rPr lang="en-GB" sz="1200" b="1" u="sng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Partner A. Use the other side – 4A</a:t>
            </a:r>
            <a: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.</a:t>
            </a:r>
            <a:b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</a:br>
            <a:r>
              <a:rPr lang="en-GB" sz="1200" b="1" dirty="0"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Paula’s trip was so good, she does it again. This time, she visits the places in a different order. Listen to your partner and make notes in English about Paula’s trip.  Then you decide and tell your partner the trip in 6 Spanish sentences. </a:t>
            </a:r>
            <a:endParaRPr lang="en-GB" sz="1200" dirty="0"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7F53D5-08E3-4C39-8A5B-2C4091EF9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94" y="4768872"/>
            <a:ext cx="2963107" cy="1691880"/>
          </a:xfrm>
          <a:prstGeom prst="rect">
            <a:avLst/>
          </a:prstGeom>
        </p:spPr>
      </p:pic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7427731A-5D95-4F47-9803-AF11E1FEE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42843"/>
              </p:ext>
            </p:extLst>
          </p:nvPr>
        </p:nvGraphicFramePr>
        <p:xfrm>
          <a:off x="3161701" y="4743472"/>
          <a:ext cx="3412150" cy="1257336"/>
        </p:xfrm>
        <a:graphic>
          <a:graphicData uri="http://schemas.openxmlformats.org/drawingml/2006/table">
            <a:tbl>
              <a:tblPr firstRow="1" firstCol="1" bandRow="1"/>
              <a:tblGrid>
                <a:gridCol w="3412150">
                  <a:extLst>
                    <a:ext uri="{9D8B030D-6E8A-4147-A177-3AD203B41FA5}">
                      <a16:colId xmlns:a16="http://schemas.microsoft.com/office/drawing/2014/main" val="725300293"/>
                    </a:ext>
                  </a:extLst>
                </a:gridCol>
              </a:tblGrid>
              <a:tr h="3143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320600"/>
                  </a:ext>
                </a:extLst>
              </a:tr>
              <a:tr h="3143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929879"/>
                  </a:ext>
                </a:extLst>
              </a:tr>
              <a:tr h="3143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6360572"/>
                  </a:ext>
                </a:extLst>
              </a:tr>
              <a:tr h="314334">
                <a:tc>
                  <a:txBody>
                    <a:bodyPr/>
                    <a:lstStyle/>
                    <a:p>
                      <a:pPr marL="0" marR="0" lvl="0" indent="0" algn="l" defTabSz="6330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927671"/>
                  </a:ext>
                </a:extLst>
              </a:tr>
            </a:tbl>
          </a:graphicData>
        </a:graphic>
      </p:graphicFrame>
      <p:pic>
        <p:nvPicPr>
          <p:cNvPr id="85" name="Picture 2" descr="http://www.clker.com/cliparts/b/e/e/e/11949839881243335407note.svg.med.png">
            <a:extLst>
              <a:ext uri="{FF2B5EF4-FFF2-40B4-BE49-F238E27FC236}">
                <a16:creationId xmlns:a16="http://schemas.microsoft.com/office/drawing/2014/main" id="{D7280D1F-0391-412B-859C-5825A9D4E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259" y="7249222"/>
            <a:ext cx="952277" cy="10580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033C316C-0836-4A97-A778-8651F72EB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33539"/>
              </p:ext>
            </p:extLst>
          </p:nvPr>
        </p:nvGraphicFramePr>
        <p:xfrm>
          <a:off x="183464" y="6760728"/>
          <a:ext cx="3412150" cy="2200338"/>
        </p:xfrm>
        <a:graphic>
          <a:graphicData uri="http://schemas.openxmlformats.org/drawingml/2006/table">
            <a:tbl>
              <a:tblPr firstRow="1" firstCol="1" bandRow="1"/>
              <a:tblGrid>
                <a:gridCol w="3412150">
                  <a:extLst>
                    <a:ext uri="{9D8B030D-6E8A-4147-A177-3AD203B41FA5}">
                      <a16:colId xmlns:a16="http://schemas.microsoft.com/office/drawing/2014/main" val="725300293"/>
                    </a:ext>
                  </a:extLst>
                </a:gridCol>
              </a:tblGrid>
              <a:tr h="3143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Ink Free" panose="03080402000500000000" pitchFamily="66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  <a:latin typeface="Ink Free" panose="03080402000500000000" pitchFamily="66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viaje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Ink Free" panose="03080402000500000000" pitchFamily="66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de ………………….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320600"/>
                  </a:ext>
                </a:extLst>
              </a:tr>
              <a:tr h="3143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929879"/>
                  </a:ext>
                </a:extLst>
              </a:tr>
              <a:tr h="3143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6360572"/>
                  </a:ext>
                </a:extLst>
              </a:tr>
              <a:tr h="314334">
                <a:tc>
                  <a:txBody>
                    <a:bodyPr/>
                    <a:lstStyle/>
                    <a:p>
                      <a:pPr marL="0" marR="0" lvl="0" indent="0" algn="l" defTabSz="6330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927671"/>
                  </a:ext>
                </a:extLst>
              </a:tr>
              <a:tr h="314334">
                <a:tc>
                  <a:txBody>
                    <a:bodyPr/>
                    <a:lstStyle/>
                    <a:p>
                      <a:pPr marL="0" marR="0" lvl="0" indent="0" algn="l" defTabSz="6330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154407"/>
                  </a:ext>
                </a:extLst>
              </a:tr>
              <a:tr h="314334">
                <a:tc>
                  <a:txBody>
                    <a:bodyPr/>
                    <a:lstStyle/>
                    <a:p>
                      <a:pPr marL="0" marR="0" lvl="0" indent="0" algn="l" defTabSz="6330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216249"/>
                  </a:ext>
                </a:extLst>
              </a:tr>
              <a:tr h="314334">
                <a:tc>
                  <a:txBody>
                    <a:bodyPr/>
                    <a:lstStyle/>
                    <a:p>
                      <a:pPr marL="0" marR="0" lvl="0" indent="0" algn="l" defTabSz="6330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73398"/>
                  </a:ext>
                </a:extLst>
              </a:tr>
            </a:tbl>
          </a:graphicData>
        </a:graphic>
      </p:graphicFrame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0863C54F-C085-4C3D-B67C-24FE70F2A582}"/>
              </a:ext>
            </a:extLst>
          </p:cNvPr>
          <p:cNvSpPr txBox="1">
            <a:spLocks/>
          </p:cNvSpPr>
          <p:nvPr/>
        </p:nvSpPr>
        <p:spPr>
          <a:xfrm>
            <a:off x="3791716" y="6808310"/>
            <a:ext cx="3150754" cy="1148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solidFill>
                  <a:schemeClr val="tx1"/>
                </a:solidFill>
              </a:rPr>
              <a:t>Use the verbs </a:t>
            </a:r>
            <a:r>
              <a:rPr lang="en-GB" sz="1200" i="1" dirty="0" err="1">
                <a:solidFill>
                  <a:schemeClr val="tx1"/>
                </a:solidFill>
              </a:rPr>
              <a:t>bailar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i="1" dirty="0" err="1">
                <a:solidFill>
                  <a:schemeClr val="tx1"/>
                </a:solidFill>
              </a:rPr>
              <a:t>comprar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i="1" dirty="0" err="1">
                <a:solidFill>
                  <a:schemeClr val="tx1"/>
                </a:solidFill>
              </a:rPr>
              <a:t>escuchar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i="1" dirty="0" err="1">
                <a:solidFill>
                  <a:schemeClr val="tx1"/>
                </a:solidFill>
              </a:rPr>
              <a:t>estar</a:t>
            </a:r>
            <a:r>
              <a:rPr lang="en-GB" sz="1200" i="1" dirty="0">
                <a:solidFill>
                  <a:schemeClr val="tx1"/>
                </a:solidFill>
              </a:rPr>
              <a:t>, </a:t>
            </a:r>
            <a:r>
              <a:rPr lang="en-GB" sz="1200" i="1" dirty="0" err="1">
                <a:solidFill>
                  <a:schemeClr val="tx1"/>
                </a:solidFill>
              </a:rPr>
              <a:t>hablar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i="1" dirty="0" err="1">
                <a:solidFill>
                  <a:schemeClr val="tx1"/>
                </a:solidFill>
              </a:rPr>
              <a:t>llegar</a:t>
            </a:r>
            <a:r>
              <a:rPr lang="en-GB" sz="1200" i="1" dirty="0">
                <a:solidFill>
                  <a:schemeClr val="tx1"/>
                </a:solidFill>
              </a:rPr>
              <a:t>, </a:t>
            </a:r>
            <a:r>
              <a:rPr lang="en-GB" sz="1200" i="1" dirty="0" err="1">
                <a:solidFill>
                  <a:schemeClr val="tx1"/>
                </a:solidFill>
              </a:rPr>
              <a:t>olvidar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i="1" dirty="0" err="1">
                <a:solidFill>
                  <a:schemeClr val="tx1"/>
                </a:solidFill>
              </a:rPr>
              <a:t>tener</a:t>
            </a:r>
            <a:r>
              <a:rPr lang="en-GB" sz="1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GB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tx1"/>
                </a:solidFill>
              </a:rPr>
              <a:t>E.g</a:t>
            </a:r>
            <a:r>
              <a:rPr lang="en-GB" sz="1400" b="1" dirty="0">
                <a:solidFill>
                  <a:schemeClr val="tx1"/>
                </a:solidFill>
                <a:latin typeface="Ink Free" panose="03080402000500000000" pitchFamily="66" charset="0"/>
              </a:rPr>
              <a:t>. </a:t>
            </a:r>
            <a:r>
              <a:rPr lang="en-GB" sz="1400" b="1" dirty="0">
                <a:solidFill>
                  <a:schemeClr val="tx1"/>
                </a:solidFill>
                <a:latin typeface="Ink Free" panose="03080402000500000000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El </a:t>
            </a:r>
            <a:r>
              <a:rPr lang="en-GB" sz="1400" b="1" dirty="0" err="1">
                <a:solidFill>
                  <a:schemeClr val="tx1"/>
                </a:solidFill>
                <a:latin typeface="Ink Free" panose="03080402000500000000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viaje</a:t>
            </a:r>
            <a:r>
              <a:rPr lang="en-GB" sz="1400" b="1" dirty="0">
                <a:solidFill>
                  <a:schemeClr val="tx1"/>
                </a:solidFill>
                <a:latin typeface="Ink Free" panose="03080402000500000000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 de (Leon)</a:t>
            </a:r>
          </a:p>
          <a:p>
            <a:pPr marL="0" indent="0">
              <a:buNone/>
            </a:pPr>
            <a:r>
              <a:rPr lang="en-GB" sz="1400" b="1" dirty="0">
                <a:solidFill>
                  <a:schemeClr val="tx1"/>
                </a:solidFill>
                <a:latin typeface="Ink Free" panose="03080402000500000000" pitchFamily="66" charset="0"/>
              </a:rPr>
              <a:t>(Leon’s journey)</a:t>
            </a:r>
          </a:p>
          <a:p>
            <a:pPr marL="0" indent="0">
              <a:buNone/>
            </a:pPr>
            <a:r>
              <a:rPr lang="en-GB" sz="1400" b="1" dirty="0" err="1">
                <a:solidFill>
                  <a:schemeClr val="tx1"/>
                </a:solidFill>
                <a:latin typeface="Ink Free" panose="03080402000500000000" pitchFamily="66" charset="0"/>
              </a:rPr>
              <a:t>Baila</a:t>
            </a:r>
            <a:r>
              <a:rPr lang="en-GB" sz="1400" b="1" dirty="0">
                <a:solidFill>
                  <a:schemeClr val="tx1"/>
                </a:solidFill>
                <a:latin typeface="Ink Free" panose="03080402000500000000" pitchFamily="66" charset="0"/>
              </a:rPr>
              <a:t> </a:t>
            </a:r>
            <a:r>
              <a:rPr lang="en-GB" sz="1400" b="1" dirty="0" err="1">
                <a:solidFill>
                  <a:schemeClr val="tx1"/>
                </a:solidFill>
                <a:latin typeface="Ink Free" panose="03080402000500000000" pitchFamily="66" charset="0"/>
              </a:rPr>
              <a:t>en</a:t>
            </a:r>
            <a:r>
              <a:rPr lang="en-GB" sz="1400" b="1" dirty="0">
                <a:solidFill>
                  <a:schemeClr val="tx1"/>
                </a:solidFill>
                <a:latin typeface="Ink Free" panose="03080402000500000000" pitchFamily="66" charset="0"/>
              </a:rPr>
              <a:t> Colombia.</a:t>
            </a:r>
            <a:br>
              <a:rPr lang="en-GB" sz="1400" b="1" dirty="0">
                <a:solidFill>
                  <a:schemeClr val="tx1"/>
                </a:solidFill>
                <a:latin typeface="Ink Free" panose="03080402000500000000" pitchFamily="66" charset="0"/>
              </a:rPr>
            </a:br>
            <a:r>
              <a:rPr lang="en-GB" sz="1400" b="1" dirty="0">
                <a:solidFill>
                  <a:schemeClr val="tx1"/>
                </a:solidFill>
                <a:latin typeface="Ink Free" panose="03080402000500000000" pitchFamily="66" charset="0"/>
              </a:rPr>
              <a:t>…</a:t>
            </a:r>
            <a:br>
              <a:rPr lang="en-GB" sz="1400" b="1" dirty="0">
                <a:solidFill>
                  <a:schemeClr val="tx1"/>
                </a:solidFill>
                <a:latin typeface="Ink Free" panose="03080402000500000000" pitchFamily="66" charset="0"/>
              </a:rPr>
            </a:br>
            <a:r>
              <a:rPr lang="en-GB" sz="1400" b="1" dirty="0">
                <a:solidFill>
                  <a:schemeClr val="tx1"/>
                </a:solidFill>
                <a:latin typeface="Ink Free" panose="03080402000500000000" pitchFamily="66" charset="0"/>
              </a:rPr>
              <a:t>…</a:t>
            </a:r>
            <a:endParaRPr lang="en-GB" sz="1200" b="1" dirty="0">
              <a:solidFill>
                <a:schemeClr val="tx1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2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6010e4ff107446aa016a38338e5fa48 xmlns="cfcf29e4-d297-42f7-a9ba-793f291da0d2">
      <Terms xmlns="http://schemas.microsoft.com/office/infopath/2007/PartnerControls"/>
    </m6010e4ff107446aa016a38338e5fa48>
    <CurriculumSubject xmlns="cfcf29e4-d297-42f7-a9ba-793f291da0d2">Spanish</CurriculumSubject>
    <e2491e4bf819481ea7691a346b35e06b xmlns="cfcf29e4-d297-42f7-a9ba-793f291da0d2">
      <Terms xmlns="http://schemas.microsoft.com/office/infopath/2007/PartnerControls"/>
    </e2491e4bf819481ea7691a346b35e06b>
    <e2636b4f23604e6290d0046f10e4f87e xmlns="cfcf29e4-d297-42f7-a9ba-793f291da0d2">
      <Terms xmlns="http://schemas.microsoft.com/office/infopath/2007/PartnerControls"/>
    </e2636b4f23604e6290d0046f10e4f87e>
    <TaxCatchAll xmlns="cfcf29e4-d297-42f7-a9ba-793f291da0d2" xsi:nil="true"/>
    <Lesson xmlns="cfcf29e4-d297-42f7-a9ba-793f291da0d2" xsi:nil="true"/>
    <g07557acf79e461e9b6427aee9005e3c xmlns="cfcf29e4-d297-42f7-a9ba-793f291da0d2">
      <Terms xmlns="http://schemas.microsoft.com/office/infopath/2007/PartnerControls"/>
    </g07557acf79e461e9b6427aee9005e3c>
    <KeyStage xmlns="cfcf29e4-d297-42f7-a9ba-793f291da0d2" xsi:nil="true"/>
    <ee11d8485f5948968141e2d5eaaa196e xmlns="cfcf29e4-d297-42f7-a9ba-793f291da0d2">
      <Terms xmlns="http://schemas.microsoft.com/office/infopath/2007/PartnerControls"/>
    </ee11d8485f5948968141e2d5eaaa196e>
    <Year xmlns="cfcf29e4-d297-42f7-a9ba-793f291da0d2" xsi:nil="true"/>
    <PersonalIdentificationData xmlns="cfcf29e4-d297-42f7-a9ba-793f291da0d2" xsi:nil="true"/>
    <CustomTags xmlns="cfcf29e4-d297-42f7-a9ba-793f291da0d2" xsi:nil="true"/>
    <lcf76f155ced4ddcb4097134ff3c332f xmlns="b976fe38-ca39-46f8-a00a-db8e8274a12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2FA4B6C5E1634EAE0CCEB488EBB2C0" ma:contentTypeVersion="30" ma:contentTypeDescription="Create a new document." ma:contentTypeScope="" ma:versionID="4cbfac9c8c0f370e4ae00741e1c8c4d9">
  <xsd:schema xmlns:xsd="http://www.w3.org/2001/XMLSchema" xmlns:xs="http://www.w3.org/2001/XMLSchema" xmlns:p="http://schemas.microsoft.com/office/2006/metadata/properties" xmlns:ns2="b976fe38-ca39-46f8-a00a-db8e8274a12d" xmlns:ns3="cfcf29e4-d297-42f7-a9ba-793f291da0d2" targetNamespace="http://schemas.microsoft.com/office/2006/metadata/properties" ma:root="true" ma:fieldsID="64b3f6c7b2e10685e5dfd6de9633ea1a" ns2:_="" ns3:_="">
    <xsd:import namespace="b976fe38-ca39-46f8-a00a-db8e8274a12d"/>
    <xsd:import namespace="cfcf29e4-d297-42f7-a9ba-793f291da0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e2491e4bf819481ea7691a346b35e06b" minOccurs="0"/>
                <xsd:element ref="ns3:TaxCatchAll" minOccurs="0"/>
                <xsd:element ref="ns3:m6010e4ff107446aa016a38338e5fa48" minOccurs="0"/>
                <xsd:element ref="ns3:ee11d8485f5948968141e2d5eaaa196e" minOccurs="0"/>
                <xsd:element ref="ns3:g07557acf79e461e9b6427aee9005e3c" minOccurs="0"/>
                <xsd:element ref="ns3:e2636b4f23604e6290d0046f10e4f87e" minOccurs="0"/>
                <xsd:element ref="ns3:PersonalIdentificationData" minOccurs="0"/>
                <xsd:element ref="ns3:KeyStage" minOccurs="0"/>
                <xsd:element ref="ns3:Year" minOccurs="0"/>
                <xsd:element ref="ns3:Lesson" minOccurs="0"/>
                <xsd:element ref="ns3:CustomTags" minOccurs="0"/>
                <xsd:element ref="ns3:CurriculumSubject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6fe38-ca39-46f8-a00a-db8e8274a1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9" nillable="true" ma:displayName="Length (seconds)" ma:internalName="MediaLengthInSeconds" ma:readOnly="true">
      <xsd:simpleType>
        <xsd:restriction base="dms:Unknown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36" nillable="true" ma:taxonomy="true" ma:internalName="lcf76f155ced4ddcb4097134ff3c332f" ma:taxonomyFieldName="MediaServiceImageTags" ma:displayName="Image Tags" ma:readOnly="false" ma:fieldId="{5cf76f15-5ced-4ddc-b409-7134ff3c332f}" ma:taxonomyMulti="true" ma:sspId="755c0e60-3cfb-4199-92cf-3a58c40b7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f29e4-d297-42f7-a9ba-793f291da0d2" elementFormDefault="qualified">
    <xsd:import namespace="http://schemas.microsoft.com/office/2006/documentManagement/types"/>
    <xsd:import namespace="http://schemas.microsoft.com/office/infopath/2007/PartnerControls"/>
    <xsd:element name="e2491e4bf819481ea7691a346b35e06b" ma:index="11" nillable="true" ma:taxonomy="true" ma:internalName="e2491e4bf819481ea7691a346b35e06b" ma:taxonomyFieldName="Topic" ma:displayName="Topic" ma:fieldId="{e2491e4b-f819-481e-a769-1a346b35e06b}" ma:sspId="755c0e60-3cfb-4199-92cf-3a58c40b78d9" ma:termSetId="b8bc1b03-0524-45b3-97bd-c8849f33cc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2c6cd7b6-10ba-456e-8d4f-2df6c8091854}" ma:internalName="TaxCatchAll" ma:showField="CatchAllData" ma:web="cfcf29e4-d297-42f7-a9ba-793f291da0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6010e4ff107446aa016a38338e5fa48" ma:index="14" nillable="true" ma:taxonomy="true" ma:internalName="m6010e4ff107446aa016a38338e5fa48" ma:taxonomyFieldName="Staff_x0020_Category" ma:displayName="Staff Category" ma:fieldId="{66010e4f-f107-446a-a016-a38338e5fa48}" ma:sspId="755c0e60-3cfb-4199-92cf-3a58c40b78d9" ma:termSetId="c6be69de-4164-4609-b1b8-9815fedc93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e11d8485f5948968141e2d5eaaa196e" ma:index="16" nillable="true" ma:taxonomy="true" ma:internalName="ee11d8485f5948968141e2d5eaaa196e" ma:taxonomyFieldName="Exam_x0020_Board" ma:displayName="Exam Board" ma:fieldId="{ee11d848-5f59-4896-8141-e2d5eaaa196e}" ma:sspId="755c0e60-3cfb-4199-92cf-3a58c40b78d9" ma:termSetId="eaad38a5-0ea6-42dd-8cb4-ab84c492ed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07557acf79e461e9b6427aee9005e3c" ma:index="18" nillable="true" ma:taxonomy="true" ma:internalName="g07557acf79e461e9b6427aee9005e3c" ma:taxonomyFieldName="Week" ma:displayName="Week" ma:fieldId="{007557ac-f79e-461e-9b64-27aee9005e3c}" ma:sspId="755c0e60-3cfb-4199-92cf-3a58c40b78d9" ma:termSetId="b345353a-242d-4b19-a4af-f5de348717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2636b4f23604e6290d0046f10e4f87e" ma:index="20" nillable="true" ma:taxonomy="true" ma:internalName="e2636b4f23604e6290d0046f10e4f87e" ma:taxonomyFieldName="Term" ma:displayName="Term" ma:fieldId="{e2636b4f-2360-4e62-90d0-046f10e4f87e}" ma:sspId="755c0e60-3cfb-4199-92cf-3a58c40b78d9" ma:termSetId="b1dca43f-8922-483e-9103-7f47655d267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lIdentificationData" ma:index="21" nillable="true" ma:displayName="Personal Identification Data" ma:internalName="Personal_x0020_Identification_x0020_Data">
      <xsd:simpleType>
        <xsd:restriction base="dms:Choice">
          <xsd:enumeration value="No"/>
          <xsd:enumeration value="Yes"/>
        </xsd:restriction>
      </xsd:simpleType>
    </xsd:element>
    <xsd:element name="KeyStage" ma:index="22" nillable="true" ma:displayName="Key Stage" ma:internalName="Key_x0020_Stage">
      <xsd:simpleType>
        <xsd:restriction base="dms:Text"/>
      </xsd:simpleType>
    </xsd:element>
    <xsd:element name="Year" ma:index="23" nillable="true" ma:displayName="Year" ma:internalName="Year">
      <xsd:simpleType>
        <xsd:restriction base="dms:Text"/>
      </xsd:simpleType>
    </xsd:element>
    <xsd:element name="Lesson" ma:index="24" nillable="true" ma:displayName="Lesson" ma:internalName="Lesson">
      <xsd:simpleType>
        <xsd:restriction base="dms:Text"/>
      </xsd:simpleType>
    </xsd:element>
    <xsd:element name="CustomTags" ma:index="25" nillable="true" ma:displayName="Custom Tags" ma:internalName="Custom_x0020_Tags">
      <xsd:simpleType>
        <xsd:restriction base="dms:Text"/>
      </xsd:simpleType>
    </xsd:element>
    <xsd:element name="CurriculumSubject" ma:index="26" nillable="true" ma:displayName="Curriculum Subject" ma:default="Spanish" ma:internalName="Curriculum_x0020_Subjec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2ADFCD-3799-4144-8C21-6EF4BE3E3D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BF9822-3D37-49DA-AF1C-083027EC0CC0}">
  <ds:schemaRefs>
    <ds:schemaRef ds:uri="http://schemas.microsoft.com/office/2006/metadata/properties"/>
    <ds:schemaRef ds:uri="http://schemas.microsoft.com/office/infopath/2007/PartnerControls"/>
    <ds:schemaRef ds:uri="cfcf29e4-d297-42f7-a9ba-793f291da0d2"/>
    <ds:schemaRef ds:uri="b976fe38-ca39-46f8-a00a-db8e8274a12d"/>
  </ds:schemaRefs>
</ds:datastoreItem>
</file>

<file path=customXml/itemProps3.xml><?xml version="1.0" encoding="utf-8"?>
<ds:datastoreItem xmlns:ds="http://schemas.openxmlformats.org/officeDocument/2006/customXml" ds:itemID="{036DFA4F-6CD8-45C1-8E38-08BFD70C2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6fe38-ca39-46f8-a00a-db8e8274a12d"/>
    <ds:schemaRef ds:uri="cfcf29e4-d297-42f7-a9ba-793f291da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1532</TotalTime>
  <Words>624</Words>
  <Application>Microsoft Office PowerPoint</Application>
  <PresentationFormat>On-screen Show (4:3)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Modern Love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53</cp:revision>
  <dcterms:created xsi:type="dcterms:W3CDTF">2023-09-09T16:23:11Z</dcterms:created>
  <dcterms:modified xsi:type="dcterms:W3CDTF">2023-10-02T07:16:01Z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0x0101007A2FA4B6C5E1634EAE0CCEB488EBB2C0</vt:lpwstr>
  </property>
</Properties>
</file>