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3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0" Type="http://schemas.openxmlformats.org/officeDocument/2006/relationships/image" Target="../media/image6.sv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Teacher with solid fill">
            <a:extLst>
              <a:ext uri="{FF2B5EF4-FFF2-40B4-BE49-F238E27FC236}">
                <a16:creationId xmlns:a16="http://schemas.microsoft.com/office/drawing/2014/main" id="{A154013A-02F6-408A-B9B3-E478C70FC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18" y="7485945"/>
            <a:ext cx="638908" cy="63890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2AF218-6CFE-44CE-B39F-D8118D73F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60467"/>
              </p:ext>
            </p:extLst>
          </p:nvPr>
        </p:nvGraphicFramePr>
        <p:xfrm>
          <a:off x="2419743" y="1895528"/>
          <a:ext cx="4385354" cy="1554399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3844380193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302023627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102815870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quién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who?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09534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amiga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(female) friend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8583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música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music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5616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tarde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33781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temprano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early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616866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829929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68831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1037528"/>
            <a:chOff x="4876029" y="582476"/>
            <a:chExt cx="1822690" cy="10055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951715"/>
              <a:chOff x="4310576" y="875609"/>
              <a:chExt cx="2558030" cy="128806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4"/>
                <a:ext cx="2539805" cy="1210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585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use –AR verbs to say what s/he does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4DAA2-A956-4D3F-BC5D-82A41EB0090A}"/>
              </a:ext>
            </a:extLst>
          </p:cNvPr>
          <p:cNvGrpSpPr/>
          <p:nvPr/>
        </p:nvGrpSpPr>
        <p:grpSpPr>
          <a:xfrm>
            <a:off x="6213867" y="550327"/>
            <a:ext cx="574760" cy="454471"/>
            <a:chOff x="3709430" y="2201705"/>
            <a:chExt cx="622657" cy="4923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33C5E0D-BD24-4041-B7A2-D8AD9DA4641F}"/>
                </a:ext>
              </a:extLst>
            </p:cNvPr>
            <p:cNvSpPr/>
            <p:nvPr/>
          </p:nvSpPr>
          <p:spPr>
            <a:xfrm rot="20668553">
              <a:off x="3814354" y="2201705"/>
              <a:ext cx="483326" cy="45631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846" dirty="0">
                <a:solidFill>
                  <a:srgbClr val="FF0000"/>
                </a:solidFill>
                <a:latin typeface="Modern Love" panose="04090805081005020601" pitchFamily="8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1F16BC-CF78-4C9F-B1F4-EF4844E4D097}"/>
                </a:ext>
              </a:extLst>
            </p:cNvPr>
            <p:cNvSpPr txBox="1"/>
            <p:nvPr/>
          </p:nvSpPr>
          <p:spPr>
            <a:xfrm rot="20463376">
              <a:off x="3709430" y="2224753"/>
              <a:ext cx="622657" cy="46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2215" dirty="0">
                  <a:solidFill>
                    <a:prstClr val="black"/>
                  </a:solidFill>
                  <a:latin typeface="Modern Love" panose="04090805081005020601" pitchFamily="82" charset="0"/>
                </a:rPr>
                <a:t>6a</a:t>
              </a:r>
              <a:endParaRPr lang="en-GB" sz="221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158263" y="3546070"/>
            <a:ext cx="6625075" cy="1851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62707" y="3794726"/>
            <a:ext cx="65179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The infinitive verb is the form you find in a dictionary.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In English, we often write ‘to + verb’, e.g., </a:t>
            </a:r>
            <a:r>
              <a:rPr lang="en-GB" sz="1400" b="1" dirty="0">
                <a:latin typeface="Century Gothic" panose="020B0502020202020204" pitchFamily="34" charset="0"/>
              </a:rPr>
              <a:t>to</a:t>
            </a:r>
            <a:r>
              <a:rPr lang="en-GB" sz="1400" dirty="0">
                <a:latin typeface="Century Gothic" panose="020B0502020202020204" pitchFamily="34" charset="0"/>
              </a:rPr>
              <a:t> buy. </a:t>
            </a: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In Spanish, infinitives often end in –</a:t>
            </a:r>
            <a:r>
              <a:rPr lang="en-GB" sz="1400" dirty="0" err="1">
                <a:latin typeface="Century Gothic" panose="020B0502020202020204" pitchFamily="34" charset="0"/>
              </a:rPr>
              <a:t>ar</a:t>
            </a:r>
            <a:r>
              <a:rPr lang="en-GB" sz="1400" dirty="0">
                <a:latin typeface="Century Gothic" panose="020B0502020202020204" pitchFamily="34" charset="0"/>
              </a:rPr>
              <a:t>, e.g., </a:t>
            </a:r>
            <a:r>
              <a:rPr lang="en-GB" sz="1400" dirty="0" err="1">
                <a:latin typeface="Century Gothic" panose="020B0502020202020204" pitchFamily="34" charset="0"/>
              </a:rPr>
              <a:t>compr</a:t>
            </a:r>
            <a:r>
              <a:rPr lang="en-GB" sz="1400" b="1" dirty="0" err="1">
                <a:latin typeface="Century Gothic" panose="020B0502020202020204" pitchFamily="34" charset="0"/>
              </a:rPr>
              <a:t>ar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  <a:p>
            <a:br>
              <a:rPr lang="en-GB" sz="1400" b="1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</a:rPr>
              <a:t>importante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escuchar</a:t>
            </a:r>
            <a:r>
              <a:rPr lang="en-GB" sz="1400" b="1" dirty="0">
                <a:latin typeface="Century Gothic" panose="020B0502020202020204" pitchFamily="34" charset="0"/>
              </a:rPr>
              <a:t>.	</a:t>
            </a:r>
            <a:r>
              <a:rPr lang="en-GB" sz="1400" dirty="0">
                <a:latin typeface="Century Gothic" panose="020B0502020202020204" pitchFamily="34" charset="0"/>
              </a:rPr>
              <a:t>It is important </a:t>
            </a:r>
            <a:r>
              <a:rPr lang="en-GB" sz="1400" b="1" dirty="0">
                <a:latin typeface="Century Gothic" panose="020B0502020202020204" pitchFamily="34" charset="0"/>
              </a:rPr>
              <a:t>to listen.</a:t>
            </a:r>
            <a:br>
              <a:rPr lang="en-GB" sz="1400" b="1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Note! You can </a:t>
            </a:r>
            <a:r>
              <a:rPr lang="en-GB" sz="1400" i="1" dirty="0">
                <a:latin typeface="Century Gothic" panose="020B0502020202020204" pitchFamily="34" charset="0"/>
              </a:rPr>
              <a:t>start</a:t>
            </a:r>
            <a:r>
              <a:rPr lang="en-GB" sz="1400" dirty="0">
                <a:latin typeface="Century Gothic" panose="020B0502020202020204" pitchFamily="34" charset="0"/>
              </a:rPr>
              <a:t> a sentence with the infinitive, too:</a:t>
            </a:r>
          </a:p>
          <a:p>
            <a:pPr marL="0" indent="0">
              <a:buNone/>
            </a:pPr>
            <a:r>
              <a:rPr lang="en-GB" sz="1400" b="1" dirty="0" err="1">
                <a:latin typeface="Century Gothic" panose="020B0502020202020204" pitchFamily="34" charset="0"/>
              </a:rPr>
              <a:t>Escuchar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</a:rPr>
              <a:t>importante</a:t>
            </a:r>
            <a:r>
              <a:rPr lang="en-GB" sz="1400" dirty="0">
                <a:latin typeface="Century Gothic" panose="020B0502020202020204" pitchFamily="34" charset="0"/>
              </a:rPr>
              <a:t>.	</a:t>
            </a:r>
            <a:r>
              <a:rPr lang="en-GB" sz="1400" b="1" dirty="0">
                <a:latin typeface="Century Gothic" panose="020B0502020202020204" pitchFamily="34" charset="0"/>
              </a:rPr>
              <a:t>Listening </a:t>
            </a:r>
            <a:r>
              <a:rPr lang="en-GB" sz="1400" dirty="0">
                <a:latin typeface="Century Gothic" panose="020B0502020202020204" pitchFamily="34" charset="0"/>
              </a:rPr>
              <a:t>is important.</a:t>
            </a:r>
          </a:p>
          <a:p>
            <a:pPr marL="0" indent="0">
              <a:buNone/>
            </a:pP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58263" y="3546071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Infinitive verbs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7AB646-F16B-4D4E-825C-FCBC90574B2C}"/>
              </a:ext>
            </a:extLst>
          </p:cNvPr>
          <p:cNvSpPr txBox="1"/>
          <p:nvPr/>
        </p:nvSpPr>
        <p:spPr>
          <a:xfrm>
            <a:off x="95793" y="5490202"/>
            <a:ext cx="555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2. What is Lucía saying here. Write the sentences in English. </a:t>
            </a:r>
            <a:endParaRPr lang="en-GB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F250F33-8CA8-4E83-8F30-A16E8A172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48168"/>
              </p:ext>
            </p:extLst>
          </p:nvPr>
        </p:nvGraphicFramePr>
        <p:xfrm>
          <a:off x="234107" y="494248"/>
          <a:ext cx="4385354" cy="1317888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hablar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speak, speaking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comprar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buy, buying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bailar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dance, dancing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llegar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arrive, arriving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escuchar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listen, listening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72653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8973351-3793-44A2-A037-C1D7A674C1B9}"/>
              </a:ext>
            </a:extLst>
          </p:cNvPr>
          <p:cNvSpPr txBox="1"/>
          <p:nvPr/>
        </p:nvSpPr>
        <p:spPr>
          <a:xfrm>
            <a:off x="22876" y="195801"/>
            <a:ext cx="683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Practise saying these words in Spanish.  Test your partner on the meanings.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2063F939-1A76-4581-BFA3-7A3602BB9AD6}"/>
              </a:ext>
            </a:extLst>
          </p:cNvPr>
          <p:cNvSpPr/>
          <p:nvPr/>
        </p:nvSpPr>
        <p:spPr>
          <a:xfrm>
            <a:off x="332522" y="5786915"/>
            <a:ext cx="2741841" cy="221300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llegar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temprano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B6A4B50B-0430-45F6-A9D4-33135FCE3D00}"/>
              </a:ext>
            </a:extLst>
          </p:cNvPr>
          <p:cNvSpPr/>
          <p:nvPr/>
        </p:nvSpPr>
        <p:spPr>
          <a:xfrm>
            <a:off x="5046755" y="3660006"/>
            <a:ext cx="1664733" cy="1399129"/>
          </a:xfrm>
          <a:prstGeom prst="wedgeRoundRectCallout">
            <a:avLst>
              <a:gd name="adj1" fmla="val -54692"/>
              <a:gd name="adj2" fmla="val 6113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Note that the Spanish is the same (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escuchar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) but the English changes (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listen / listening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075B7F0E-4364-4521-B0F4-0FCD8B11AD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5" y="3642715"/>
            <a:ext cx="542718" cy="38583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82E0F6B-CEC5-45C5-BBA2-1B1982AF4904}"/>
              </a:ext>
            </a:extLst>
          </p:cNvPr>
          <p:cNvSpPr txBox="1"/>
          <p:nvPr/>
        </p:nvSpPr>
        <p:spPr>
          <a:xfrm>
            <a:off x="62387" y="7580123"/>
            <a:ext cx="67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Phonics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3FC6420-083E-4EA6-B1A3-6348B9C15B9C}"/>
              </a:ext>
            </a:extLst>
          </p:cNvPr>
          <p:cNvSpPr/>
          <p:nvPr/>
        </p:nvSpPr>
        <p:spPr>
          <a:xfrm>
            <a:off x="1119459" y="8129099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8A7ED1-C5EB-46C0-8371-93958CF28060}"/>
              </a:ext>
            </a:extLst>
          </p:cNvPr>
          <p:cNvSpPr txBox="1"/>
          <p:nvPr/>
        </p:nvSpPr>
        <p:spPr>
          <a:xfrm>
            <a:off x="1039621" y="8118990"/>
            <a:ext cx="80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cue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F72D75-A96E-46AB-B37B-4E00CDC06322}"/>
              </a:ext>
            </a:extLst>
          </p:cNvPr>
          <p:cNvSpPr txBox="1"/>
          <p:nvPr/>
        </p:nvSpPr>
        <p:spPr>
          <a:xfrm>
            <a:off x="1119458" y="8638505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cue</a:t>
            </a:r>
            <a:r>
              <a:rPr lang="en-GB" sz="1400" dirty="0" err="1">
                <a:latin typeface="Century Gothic" panose="020B0502020202020204" pitchFamily="34" charset="0"/>
              </a:rPr>
              <a:t>rpo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56B079-75B3-490C-B04B-E1F35758C696}"/>
              </a:ext>
            </a:extLst>
          </p:cNvPr>
          <p:cNvSpPr/>
          <p:nvPr/>
        </p:nvSpPr>
        <p:spPr>
          <a:xfrm>
            <a:off x="2692424" y="8114869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850621-6C53-4D69-8B61-698446EDB5DA}"/>
              </a:ext>
            </a:extLst>
          </p:cNvPr>
          <p:cNvSpPr txBox="1"/>
          <p:nvPr/>
        </p:nvSpPr>
        <p:spPr>
          <a:xfrm>
            <a:off x="2692422" y="8114869"/>
            <a:ext cx="82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 err="1">
                <a:latin typeface="Century Gothic" panose="020B0502020202020204" pitchFamily="34" charset="0"/>
              </a:rPr>
              <a:t>cua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1ABDDB-D60B-49EB-A677-7D6B2AF02BB7}"/>
              </a:ext>
            </a:extLst>
          </p:cNvPr>
          <p:cNvSpPr txBox="1"/>
          <p:nvPr/>
        </p:nvSpPr>
        <p:spPr>
          <a:xfrm>
            <a:off x="2692423" y="8624275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cua</a:t>
            </a:r>
            <a:r>
              <a:rPr lang="en-GB" sz="1400" dirty="0" err="1">
                <a:latin typeface="Century Gothic" panose="020B0502020202020204" pitchFamily="34" charset="0"/>
              </a:rPr>
              <a:t>tro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0602ED5-383C-44BC-BF02-BA4080F0BABA}"/>
              </a:ext>
            </a:extLst>
          </p:cNvPr>
          <p:cNvSpPr/>
          <p:nvPr/>
        </p:nvSpPr>
        <p:spPr>
          <a:xfrm>
            <a:off x="4274882" y="8095245"/>
            <a:ext cx="1731312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7764E3-7CDA-454F-ADAE-5D66FC2CCA42}"/>
              </a:ext>
            </a:extLst>
          </p:cNvPr>
          <p:cNvSpPr txBox="1"/>
          <p:nvPr/>
        </p:nvSpPr>
        <p:spPr>
          <a:xfrm>
            <a:off x="4274881" y="8095245"/>
            <a:ext cx="70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cui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6BA42A-B9D5-477B-857A-A4101AE726B0}"/>
              </a:ext>
            </a:extLst>
          </p:cNvPr>
          <p:cNvSpPr txBox="1"/>
          <p:nvPr/>
        </p:nvSpPr>
        <p:spPr>
          <a:xfrm>
            <a:off x="4274880" y="8604073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cui</a:t>
            </a:r>
            <a:r>
              <a:rPr lang="en-GB" sz="1400" dirty="0" err="1">
                <a:latin typeface="Century Gothic" panose="020B0502020202020204" pitchFamily="34" charset="0"/>
              </a:rPr>
              <a:t>dar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24F29AAD-8046-4574-82ED-4F96BFFDE693}"/>
              </a:ext>
            </a:extLst>
          </p:cNvPr>
          <p:cNvSpPr/>
          <p:nvPr/>
        </p:nvSpPr>
        <p:spPr>
          <a:xfrm>
            <a:off x="1858871" y="7436081"/>
            <a:ext cx="4635714" cy="520670"/>
          </a:xfrm>
          <a:prstGeom prst="wedgeRoundRectCallout">
            <a:avLst>
              <a:gd name="adj1" fmla="val -56890"/>
              <a:gd name="adj2" fmla="val 80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Say the words. [c] is hard ‘c’. When you say [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], [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], [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ui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] it sounds like you’re saying ‘w’. E.g., [cue]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cooweh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86911" y="1916300"/>
            <a:ext cx="2107230" cy="1317888"/>
          </a:xfrm>
          <a:prstGeom prst="wedgeRoundRectCallout">
            <a:avLst>
              <a:gd name="adj1" fmla="val -338"/>
              <a:gd name="adj2" fmla="val -9761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To pronounce the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bai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in ‘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bailar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think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buy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in English (</a:t>
            </a:r>
            <a:r>
              <a:rPr lang="en-GB" sz="1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not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‘bay’). It is Spanish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+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– when you say it quickly it turns into ‘buy’.</a:t>
            </a:r>
          </a:p>
        </p:txBody>
      </p:sp>
      <p:pic>
        <p:nvPicPr>
          <p:cNvPr id="58" name="Graphic 57" descr="Line arrow: Anti-clockwise curve with solid fill">
            <a:extLst>
              <a:ext uri="{FF2B5EF4-FFF2-40B4-BE49-F238E27FC236}">
                <a16:creationId xmlns:a16="http://schemas.microsoft.com/office/drawing/2014/main" id="{7CA9EA3B-E326-4D9D-BA59-4BC50141C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287634">
            <a:off x="-158302" y="4899899"/>
            <a:ext cx="671199" cy="671199"/>
          </a:xfrm>
          <a:prstGeom prst="rect">
            <a:avLst/>
          </a:prstGeom>
        </p:spPr>
      </p:pic>
      <p:pic>
        <p:nvPicPr>
          <p:cNvPr id="61" name="Picture 60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3DE21838-7868-4ECB-A010-81647178F7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90" y="5429974"/>
            <a:ext cx="548640" cy="548640"/>
          </a:xfrm>
          <a:prstGeom prst="rect">
            <a:avLst/>
          </a:prstGeom>
        </p:spPr>
      </p:pic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35CD6975-C976-49C2-AD02-9853F8261442}"/>
              </a:ext>
            </a:extLst>
          </p:cNvPr>
          <p:cNvSpPr/>
          <p:nvPr/>
        </p:nvSpPr>
        <p:spPr>
          <a:xfrm>
            <a:off x="332521" y="6102027"/>
            <a:ext cx="2741841" cy="221300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Bailar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interesante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EA9804A1-5DA0-4FDD-8AAB-299E198585A8}"/>
              </a:ext>
            </a:extLst>
          </p:cNvPr>
          <p:cNvSpPr/>
          <p:nvPr/>
        </p:nvSpPr>
        <p:spPr>
          <a:xfrm>
            <a:off x="332521" y="6412762"/>
            <a:ext cx="2741841" cy="221300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correcto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escuchar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clase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43EE8741-276D-4AE0-8E2F-9967AC227032}"/>
              </a:ext>
            </a:extLst>
          </p:cNvPr>
          <p:cNvSpPr/>
          <p:nvPr/>
        </p:nvSpPr>
        <p:spPr>
          <a:xfrm>
            <a:off x="332520" y="6751188"/>
            <a:ext cx="2741841" cy="221300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Llegar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tarde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raro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0" name="Speech Bubble: Rectangle with Corners Rounded 79">
            <a:extLst>
              <a:ext uri="{FF2B5EF4-FFF2-40B4-BE49-F238E27FC236}">
                <a16:creationId xmlns:a16="http://schemas.microsoft.com/office/drawing/2014/main" id="{38945B43-E623-4696-83CE-104A6A281603}"/>
              </a:ext>
            </a:extLst>
          </p:cNvPr>
          <p:cNvSpPr/>
          <p:nvPr/>
        </p:nvSpPr>
        <p:spPr>
          <a:xfrm>
            <a:off x="332520" y="7075521"/>
            <a:ext cx="2741841" cy="221300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estar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listo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88368A-F8CF-41DD-88F9-F67CE516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03446"/>
              </p:ext>
            </p:extLst>
          </p:nvPr>
        </p:nvGraphicFramePr>
        <p:xfrm>
          <a:off x="3231869" y="5653251"/>
          <a:ext cx="3530338" cy="1657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0338">
                  <a:extLst>
                    <a:ext uri="{9D8B030D-6E8A-4147-A177-3AD203B41FA5}">
                      <a16:colId xmlns:a16="http://schemas.microsoft.com/office/drawing/2014/main" val="3586489683"/>
                    </a:ext>
                  </a:extLst>
                </a:gridCol>
              </a:tblGrid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96607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62062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4925319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262628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419904"/>
                  </a:ext>
                </a:extLst>
              </a:tr>
            </a:tbl>
          </a:graphicData>
        </a:graphic>
      </p:graphicFrame>
      <p:pic>
        <p:nvPicPr>
          <p:cNvPr id="86" name="Picture 85" descr="A picture containing light&#10;&#10;Description automatically generated">
            <a:extLst>
              <a:ext uri="{FF2B5EF4-FFF2-40B4-BE49-F238E27FC236}">
                <a16:creationId xmlns:a16="http://schemas.microsoft.com/office/drawing/2014/main" id="{0B3DA1CA-D7E4-48C0-B7F0-DD2F26DB9C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81" y="8044789"/>
            <a:ext cx="477509" cy="83957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03DC5A9-D9C7-4E81-A22B-0AF7E996B4FB}"/>
              </a:ext>
            </a:extLst>
          </p:cNvPr>
          <p:cNvSpPr txBox="1"/>
          <p:nvPr/>
        </p:nvSpPr>
        <p:spPr>
          <a:xfrm rot="21305855">
            <a:off x="1937976" y="8276899"/>
            <a:ext cx="72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  <a:cs typeface="Calibri" panose="020F0502020204030204" pitchFamily="34" charset="0"/>
              </a:rPr>
              <a:t>[body]</a:t>
            </a:r>
          </a:p>
        </p:txBody>
      </p:sp>
      <p:pic>
        <p:nvPicPr>
          <p:cNvPr id="88" name="Picture 2" descr="http://www.clker.com/cliparts/Z/V/F/n/z/Q/blue-number-four-md.png">
            <a:extLst>
              <a:ext uri="{FF2B5EF4-FFF2-40B4-BE49-F238E27FC236}">
                <a16:creationId xmlns:a16="http://schemas.microsoft.com/office/drawing/2014/main" id="{669E9603-596E-46C2-8BE2-3A4064C4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04" y="8215181"/>
            <a:ext cx="409094" cy="40909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A cartoon of a child helping an old person with a cane&#10;&#10;Description automatically generated">
            <a:extLst>
              <a:ext uri="{FF2B5EF4-FFF2-40B4-BE49-F238E27FC236}">
                <a16:creationId xmlns:a16="http://schemas.microsoft.com/office/drawing/2014/main" id="{C89B3F7A-A4A7-4FE5-9D2B-928C42E2392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35" y="8118990"/>
            <a:ext cx="503564" cy="50356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787E49A-1AC4-4D3A-AD78-3EC425AE40FE}"/>
              </a:ext>
            </a:extLst>
          </p:cNvPr>
          <p:cNvSpPr txBox="1"/>
          <p:nvPr/>
        </p:nvSpPr>
        <p:spPr>
          <a:xfrm rot="21305855">
            <a:off x="5313811" y="8191455"/>
            <a:ext cx="85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  <a:cs typeface="Calibri" panose="020F0502020204030204" pitchFamily="34" charset="0"/>
              </a:rPr>
              <a:t>[to look after]</a:t>
            </a:r>
          </a:p>
        </p:txBody>
      </p:sp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ER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59109" y="7159565"/>
            <a:ext cx="6757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¿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Cómo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se dice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en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inglés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?  Write in English. Then test your partner.</a:t>
            </a:r>
            <a:endParaRPr lang="en-GB" sz="1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" name="Picture 41" descr="A blue and white person with a letter&#10;&#10;Description automatically generated">
            <a:extLst>
              <a:ext uri="{FF2B5EF4-FFF2-40B4-BE49-F238E27FC236}">
                <a16:creationId xmlns:a16="http://schemas.microsoft.com/office/drawing/2014/main" id="{CE2F75F5-ED92-4C6F-AC92-C4778A78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6" y="6977901"/>
            <a:ext cx="499005" cy="538926"/>
          </a:xfrm>
          <a:prstGeom prst="rect">
            <a:avLst/>
          </a:prstGeom>
        </p:spPr>
      </p:pic>
      <p:pic>
        <p:nvPicPr>
          <p:cNvPr id="45" name="Picture 44" descr="A blue and white person with a white b on a black background&#10;&#10;Description automatically generated">
            <a:extLst>
              <a:ext uri="{FF2B5EF4-FFF2-40B4-BE49-F238E27FC236}">
                <a16:creationId xmlns:a16="http://schemas.microsoft.com/office/drawing/2014/main" id="{1E2D5908-E8FC-4886-804F-99408001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61" y="6977901"/>
            <a:ext cx="499006" cy="55556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7D7BB082-2D0F-4519-94BB-4C3E677C3473}"/>
              </a:ext>
            </a:extLst>
          </p:cNvPr>
          <p:cNvSpPr txBox="1"/>
          <p:nvPr/>
        </p:nvSpPr>
        <p:spPr>
          <a:xfrm>
            <a:off x="59109" y="1445854"/>
            <a:ext cx="392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Oh no! The dog ate Lucía’s Spanish homework.</a:t>
            </a:r>
            <a:b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What do the text pieces talk about? Write the English meaning in the correct column.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raphic 111" descr="Teacher with solid fill">
            <a:extLst>
              <a:ext uri="{FF2B5EF4-FFF2-40B4-BE49-F238E27FC236}">
                <a16:creationId xmlns:a16="http://schemas.microsoft.com/office/drawing/2014/main" id="{F6F93403-2B60-4E25-99A6-6A463A35E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41" y="6537140"/>
            <a:ext cx="638908" cy="638908"/>
          </a:xfrm>
          <a:prstGeom prst="rect">
            <a:avLst/>
          </a:prstGeom>
        </p:spPr>
      </p:pic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1F4EA8DD-45C3-451A-BC8B-EB3502270F33}"/>
              </a:ext>
            </a:extLst>
          </p:cNvPr>
          <p:cNvSpPr/>
          <p:nvPr/>
        </p:nvSpPr>
        <p:spPr>
          <a:xfrm>
            <a:off x="817193" y="6663451"/>
            <a:ext cx="5928034" cy="362992"/>
          </a:xfrm>
          <a:prstGeom prst="wedgeRoundRectCallout">
            <a:avLst>
              <a:gd name="adj1" fmla="val -54547"/>
              <a:gd name="adj2" fmla="val -1428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Try to write all the English meanings of these words from memory, but check back to page 1 if you need to.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8530F3-75A1-4F70-9C74-39BECC984C7D}"/>
              </a:ext>
            </a:extLst>
          </p:cNvPr>
          <p:cNvSpPr/>
          <p:nvPr/>
        </p:nvSpPr>
        <p:spPr>
          <a:xfrm>
            <a:off x="102818" y="386461"/>
            <a:ext cx="6625075" cy="101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468A3B-1A0C-4B1A-B480-8200A66B1256}"/>
              </a:ext>
            </a:extLst>
          </p:cNvPr>
          <p:cNvSpPr txBox="1"/>
          <p:nvPr/>
        </p:nvSpPr>
        <p:spPr>
          <a:xfrm>
            <a:off x="107262" y="635116"/>
            <a:ext cx="65179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To mean ‘s/he’ or ‘it’ with a verb, the verb ending changes to ‘-a’:</a:t>
            </a:r>
            <a:br>
              <a:rPr lang="en-GB" sz="900" dirty="0">
                <a:latin typeface="Century Gothic" panose="020B0502020202020204" pitchFamily="34" charset="0"/>
              </a:rPr>
            </a:b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 err="1">
                <a:latin typeface="Century Gothic" panose="020B0502020202020204" pitchFamily="34" charset="0"/>
              </a:rPr>
              <a:t>Escuch</a:t>
            </a:r>
            <a:r>
              <a:rPr lang="en-GB" sz="1400" b="1" dirty="0" err="1">
                <a:latin typeface="Century Gothic" panose="020B0502020202020204" pitchFamily="34" charset="0"/>
              </a:rPr>
              <a:t>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música</a:t>
            </a:r>
            <a:r>
              <a:rPr lang="en-GB" sz="1400" dirty="0">
                <a:latin typeface="Century Gothic" panose="020B0502020202020204" pitchFamily="34" charset="0"/>
              </a:rPr>
              <a:t>. 	S/he, it listen</a:t>
            </a:r>
            <a:r>
              <a:rPr lang="en-GB" sz="1400" b="1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 to music.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0207E4-DFA9-4498-8AC3-E8829FFCB0F8}"/>
              </a:ext>
            </a:extLst>
          </p:cNvPr>
          <p:cNvSpPr txBox="1"/>
          <p:nvPr/>
        </p:nvSpPr>
        <p:spPr>
          <a:xfrm>
            <a:off x="102818" y="386461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s/he verb forms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842B69E-DA3D-4BA6-86AB-0C6D20B96492}"/>
              </a:ext>
            </a:extLst>
          </p:cNvPr>
          <p:cNvSpPr/>
          <p:nvPr/>
        </p:nvSpPr>
        <p:spPr>
          <a:xfrm>
            <a:off x="4090882" y="948620"/>
            <a:ext cx="2708009" cy="1051272"/>
          </a:xfrm>
          <a:prstGeom prst="wedgeRoundRectCallout">
            <a:avLst>
              <a:gd name="adj1" fmla="val -62385"/>
              <a:gd name="adj2" fmla="val 16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In English we say ‘she’, ‘he’ or ‘it’ listens.  In Spanish, the ‘a’ verb ending tells us this.  We don’t have to add a word for  ‘she’, ‘he’ or ‘it’.</a:t>
            </a:r>
          </a:p>
        </p:txBody>
      </p:sp>
      <p:pic>
        <p:nvPicPr>
          <p:cNvPr id="38" name="Picture 37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1CB040A5-A253-4A95-8D76-3503C97A8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27" y="863482"/>
            <a:ext cx="542718" cy="385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45A544-337B-40F3-B6AE-5DD889C57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8" y="2145163"/>
            <a:ext cx="2046061" cy="1981200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6A80417-59F2-44E8-8B19-FEA7D585A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80655"/>
              </p:ext>
            </p:extLst>
          </p:nvPr>
        </p:nvGraphicFramePr>
        <p:xfrm>
          <a:off x="2293321" y="2220212"/>
          <a:ext cx="3952630" cy="181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58816335"/>
                    </a:ext>
                  </a:extLst>
                </a:gridCol>
                <a:gridCol w="1872175">
                  <a:extLst>
                    <a:ext uri="{9D8B030D-6E8A-4147-A177-3AD203B41FA5}">
                      <a16:colId xmlns:a16="http://schemas.microsoft.com/office/drawing/2014/main" val="4257023588"/>
                    </a:ext>
                  </a:extLst>
                </a:gridCol>
                <a:gridCol w="1872175">
                  <a:extLst>
                    <a:ext uri="{9D8B030D-6E8A-4147-A177-3AD203B41FA5}">
                      <a16:colId xmlns:a16="http://schemas.microsoft.com/office/drawing/2014/main" val="253231567"/>
                    </a:ext>
                  </a:extLst>
                </a:gridCol>
              </a:tblGrid>
              <a:tr h="21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action in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she/he does the 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54323"/>
                  </a:ext>
                </a:extLst>
              </a:tr>
              <a:tr h="13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speaks with a friend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582155"/>
                  </a:ext>
                </a:extLst>
              </a:tr>
              <a:tr h="13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62297"/>
                  </a:ext>
                </a:extLst>
              </a:tr>
              <a:tr h="18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dance/dancing salsa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224092"/>
                  </a:ext>
                </a:extLst>
              </a:tr>
              <a:tr h="13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515999"/>
                  </a:ext>
                </a:extLst>
              </a:tr>
              <a:tr h="130942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532263"/>
                  </a:ext>
                </a:extLst>
              </a:tr>
              <a:tr h="130942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730316"/>
                  </a:ext>
                </a:extLst>
              </a:tr>
            </a:tbl>
          </a:graphicData>
        </a:graphic>
      </p:graphicFrame>
      <p:pic>
        <p:nvPicPr>
          <p:cNvPr id="43" name="Graphic 42" descr="Line arrow: Anti-clockwise curve with solid fill">
            <a:extLst>
              <a:ext uri="{FF2B5EF4-FFF2-40B4-BE49-F238E27FC236}">
                <a16:creationId xmlns:a16="http://schemas.microsoft.com/office/drawing/2014/main" id="{9F483493-AE49-4F80-B1CE-990161822E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287634">
            <a:off x="-133246" y="1063288"/>
            <a:ext cx="480405" cy="4804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D040BD-2408-4272-AF5D-759069FCE683}"/>
              </a:ext>
            </a:extLst>
          </p:cNvPr>
          <p:cNvSpPr txBox="1"/>
          <p:nvPr/>
        </p:nvSpPr>
        <p:spPr>
          <a:xfrm>
            <a:off x="59109" y="4301298"/>
            <a:ext cx="6757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¿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Qué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actividad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es? Fill in the missing words in Spanish and English.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 descr="A puzzle pieces of different colors&#10;&#10;Description automatically generated">
            <a:extLst>
              <a:ext uri="{FF2B5EF4-FFF2-40B4-BE49-F238E27FC236}">
                <a16:creationId xmlns:a16="http://schemas.microsoft.com/office/drawing/2014/main" id="{770FDA01-BB1D-4F3A-9411-6D6333C2D8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642">
            <a:off x="6189363" y="4219760"/>
            <a:ext cx="457200" cy="457200"/>
          </a:xfrm>
          <a:prstGeom prst="rect">
            <a:avLst/>
          </a:prstGeom>
        </p:spPr>
      </p:pic>
      <p:graphicFrame>
        <p:nvGraphicFramePr>
          <p:cNvPr id="47" name="Table 6">
            <a:extLst>
              <a:ext uri="{FF2B5EF4-FFF2-40B4-BE49-F238E27FC236}">
                <a16:creationId xmlns:a16="http://schemas.microsoft.com/office/drawing/2014/main" id="{23443C16-CCAC-4BD6-BDAA-840F193C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51774"/>
              </p:ext>
            </p:extLst>
          </p:nvPr>
        </p:nvGraphicFramePr>
        <p:xfrm>
          <a:off x="271126" y="4645279"/>
          <a:ext cx="5928034" cy="1657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4017">
                  <a:extLst>
                    <a:ext uri="{9D8B030D-6E8A-4147-A177-3AD203B41FA5}">
                      <a16:colId xmlns:a16="http://schemas.microsoft.com/office/drawing/2014/main" val="3586489683"/>
                    </a:ext>
                  </a:extLst>
                </a:gridCol>
                <a:gridCol w="2964017">
                  <a:extLst>
                    <a:ext uri="{9D8B030D-6E8A-4147-A177-3AD203B41FA5}">
                      <a16:colId xmlns:a16="http://schemas.microsoft.com/office/drawing/2014/main" val="3139862158"/>
                    </a:ext>
                  </a:extLst>
                </a:gridCol>
              </a:tblGrid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  B_ _ la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barco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She ________ in __ ________.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96607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  C_ _ _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ra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una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revista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She __________ a  _______________.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62062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3.  E_ _ _ _ _ a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música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She __________ to _____________.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4925319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4.  L_ _ _ _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tarde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She __________ __________.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262628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5. H_ _ _ _ con un amigo.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She __________ with ____ __________.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4199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9AB4828-78FB-40F9-8F6F-BB1AE93EC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02928"/>
              </p:ext>
            </p:extLst>
          </p:nvPr>
        </p:nvGraphicFramePr>
        <p:xfrm>
          <a:off x="141284" y="7487728"/>
          <a:ext cx="6616013" cy="1264158"/>
        </p:xfrm>
        <a:graphic>
          <a:graphicData uri="http://schemas.openxmlformats.org/drawingml/2006/table">
            <a:tbl>
              <a:tblPr firstRow="1" firstCol="1" bandRow="1"/>
              <a:tblGrid>
                <a:gridCol w="27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910">
                  <a:extLst>
                    <a:ext uri="{9D8B030D-6E8A-4147-A177-3AD203B41FA5}">
                      <a16:colId xmlns:a16="http://schemas.microsoft.com/office/drawing/2014/main" val="3899629338"/>
                    </a:ext>
                  </a:extLst>
                </a:gridCol>
                <a:gridCol w="1432166">
                  <a:extLst>
                    <a:ext uri="{9D8B030D-6E8A-4147-A177-3AD203B41FA5}">
                      <a16:colId xmlns:a16="http://schemas.microsoft.com/office/drawing/2014/main" val="1763161882"/>
                    </a:ext>
                  </a:extLst>
                </a:gridCol>
                <a:gridCol w="1304336">
                  <a:extLst>
                    <a:ext uri="{9D8B030D-6E8A-4147-A177-3AD203B41FA5}">
                      <a16:colId xmlns:a16="http://schemas.microsoft.com/office/drawing/2014/main" val="2942527091"/>
                    </a:ext>
                  </a:extLst>
                </a:gridCol>
              </a:tblGrid>
              <a:tr h="9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música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escuchar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amiga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bailar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comprar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tarde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temprano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hablar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726537"/>
                  </a:ext>
                </a:extLst>
              </a:tr>
              <a:tr h="9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quién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llegar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37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customXml/itemProps2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676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64</cp:revision>
  <dcterms:created xsi:type="dcterms:W3CDTF">2023-09-09T16:23:11Z</dcterms:created>
  <dcterms:modified xsi:type="dcterms:W3CDTF">2023-10-02T07:16:38Z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