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904" r:id="rId5"/>
    <p:sldId id="905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50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C336-2F97-4291-9376-F994FCFD5FA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.sv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Teacher with solid fill">
            <a:extLst>
              <a:ext uri="{FF2B5EF4-FFF2-40B4-BE49-F238E27FC236}">
                <a16:creationId xmlns:a16="http://schemas.microsoft.com/office/drawing/2014/main" id="{A154013A-02F6-408A-B9B3-E478C70F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819" y="7544852"/>
            <a:ext cx="638908" cy="63890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2AF218-6CFE-44CE-B39F-D8118D73F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47359"/>
              </p:ext>
            </p:extLst>
          </p:nvPr>
        </p:nvGraphicFramePr>
        <p:xfrm>
          <a:off x="2301068" y="1705015"/>
          <a:ext cx="4385354" cy="1332342"/>
        </p:xfrm>
        <a:graphic>
          <a:graphicData uri="http://schemas.openxmlformats.org/drawingml/2006/table">
            <a:tbl>
              <a:tblPr firstRow="1" firstCol="1" bandRow="1"/>
              <a:tblGrid>
                <a:gridCol w="375926">
                  <a:extLst>
                    <a:ext uri="{9D8B030D-6E8A-4147-A177-3AD203B41FA5}">
                      <a16:colId xmlns:a16="http://schemas.microsoft.com/office/drawing/2014/main" val="3844380193"/>
                    </a:ext>
                  </a:extLst>
                </a:gridCol>
                <a:gridCol w="1808671">
                  <a:extLst>
                    <a:ext uri="{9D8B030D-6E8A-4147-A177-3AD203B41FA5}">
                      <a16:colId xmlns:a16="http://schemas.microsoft.com/office/drawing/2014/main" val="3020236271"/>
                    </a:ext>
                  </a:extLst>
                </a:gridCol>
                <a:gridCol w="2200757">
                  <a:extLst>
                    <a:ext uri="{9D8B030D-6E8A-4147-A177-3AD203B41FA5}">
                      <a16:colId xmlns:a16="http://schemas.microsoft.com/office/drawing/2014/main" val="102815870"/>
                    </a:ext>
                  </a:extLst>
                </a:gridCol>
              </a:tblGrid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planta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plant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909534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botella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bottle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485832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evista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magazine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56162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pregunta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question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33781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palabra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word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616866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tarea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task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829929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4F14F505-3BA1-4E32-9B19-AE4EFBB32E30}"/>
              </a:ext>
            </a:extLst>
          </p:cNvPr>
          <p:cNvGrpSpPr/>
          <p:nvPr/>
        </p:nvGrpSpPr>
        <p:grpSpPr>
          <a:xfrm>
            <a:off x="4998219" y="643178"/>
            <a:ext cx="1682483" cy="1037528"/>
            <a:chOff x="4876029" y="582476"/>
            <a:chExt cx="1822690" cy="10055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2DE278-ADBB-494A-922B-0261C0EAF0F4}"/>
                </a:ext>
              </a:extLst>
            </p:cNvPr>
            <p:cNvGrpSpPr/>
            <p:nvPr/>
          </p:nvGrpSpPr>
          <p:grpSpPr>
            <a:xfrm>
              <a:off x="4876029" y="582476"/>
              <a:ext cx="1822690" cy="951715"/>
              <a:chOff x="4310576" y="875609"/>
              <a:chExt cx="2558030" cy="128806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854B1B-3B8A-4F29-AB50-8768C1621E1D}"/>
                  </a:ext>
                </a:extLst>
              </p:cNvPr>
              <p:cNvSpPr/>
              <p:nvPr/>
            </p:nvSpPr>
            <p:spPr>
              <a:xfrm>
                <a:off x="4318195" y="953424"/>
                <a:ext cx="2539805" cy="1210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3680BD4-AEB2-4605-A5E2-E5203EC31676}"/>
                  </a:ext>
                </a:extLst>
              </p:cNvPr>
              <p:cNvSpPr/>
              <p:nvPr/>
            </p:nvSpPr>
            <p:spPr>
              <a:xfrm>
                <a:off x="4310576" y="875609"/>
                <a:ext cx="2558030" cy="536242"/>
              </a:xfrm>
              <a:prstGeom prst="roundRect">
                <a:avLst>
                  <a:gd name="adj" fmla="val 2199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172A35-2230-4E32-B613-0590721E9B2D}"/>
                </a:ext>
              </a:extLst>
            </p:cNvPr>
            <p:cNvSpPr/>
            <p:nvPr/>
          </p:nvSpPr>
          <p:spPr>
            <a:xfrm>
              <a:off x="4961589" y="1047640"/>
              <a:ext cx="153899" cy="15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E82E94-0263-49D9-A4E0-CC33D1203EF5}"/>
                </a:ext>
              </a:extLst>
            </p:cNvPr>
            <p:cNvSpPr txBox="1"/>
            <p:nvPr/>
          </p:nvSpPr>
          <p:spPr>
            <a:xfrm>
              <a:off x="5115488" y="1002801"/>
              <a:ext cx="1583231" cy="585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1108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to make nouns plural and say ‘some’</a:t>
              </a:r>
              <a:endParaRPr lang="en-GB" sz="110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9" name="Picture 6" descr="Free target button icon illustration">
            <a:extLst>
              <a:ext uri="{FF2B5EF4-FFF2-40B4-BE49-F238E27FC236}">
                <a16:creationId xmlns:a16="http://schemas.microsoft.com/office/drawing/2014/main" id="{AFC2F8D8-9F20-4932-A975-883E416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1" y="563905"/>
            <a:ext cx="490713" cy="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C4DAA2-A956-4D3F-BC5D-82A41EB0090A}"/>
              </a:ext>
            </a:extLst>
          </p:cNvPr>
          <p:cNvGrpSpPr/>
          <p:nvPr/>
        </p:nvGrpSpPr>
        <p:grpSpPr>
          <a:xfrm>
            <a:off x="6213867" y="550327"/>
            <a:ext cx="574760" cy="454471"/>
            <a:chOff x="3709430" y="2201705"/>
            <a:chExt cx="622657" cy="49234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33C5E0D-BD24-4041-B7A2-D8AD9DA4641F}"/>
                </a:ext>
              </a:extLst>
            </p:cNvPr>
            <p:cNvSpPr/>
            <p:nvPr/>
          </p:nvSpPr>
          <p:spPr>
            <a:xfrm rot="20668553">
              <a:off x="3814354" y="2201705"/>
              <a:ext cx="483326" cy="45631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846" dirty="0">
                <a:solidFill>
                  <a:srgbClr val="FF0000"/>
                </a:solidFill>
                <a:latin typeface="Modern Love" panose="04090805081005020601" pitchFamily="8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1F16BC-CF78-4C9F-B1F4-EF4844E4D097}"/>
                </a:ext>
              </a:extLst>
            </p:cNvPr>
            <p:cNvSpPr txBox="1"/>
            <p:nvPr/>
          </p:nvSpPr>
          <p:spPr>
            <a:xfrm rot="20463376">
              <a:off x="3709430" y="2224753"/>
              <a:ext cx="622657" cy="469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2215" dirty="0">
                  <a:solidFill>
                    <a:prstClr val="black"/>
                  </a:solidFill>
                  <a:latin typeface="Modern Love" panose="04090805081005020601" pitchFamily="82" charset="0"/>
                </a:rPr>
                <a:t>5a</a:t>
              </a:r>
              <a:endParaRPr lang="en-GB" sz="221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147587" y="3126231"/>
            <a:ext cx="6635150" cy="1556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56400-A562-47F4-9249-C52551272347}"/>
              </a:ext>
            </a:extLst>
          </p:cNvPr>
          <p:cNvSpPr txBox="1"/>
          <p:nvPr/>
        </p:nvSpPr>
        <p:spPr>
          <a:xfrm>
            <a:off x="129358" y="3472595"/>
            <a:ext cx="65179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To talk about something in the plural (more than one), 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Spanish often adds ‘s’ to the end of the noun:</a:t>
            </a:r>
          </a:p>
          <a:p>
            <a:pPr marL="0" indent="0"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               </a:t>
            </a:r>
            <a:r>
              <a:rPr lang="en-GB" sz="1400" b="1" i="1" dirty="0">
                <a:latin typeface="Century Gothic" panose="020B0502020202020204" pitchFamily="34" charset="0"/>
              </a:rPr>
              <a:t>masculine				  feminine	</a:t>
            </a:r>
            <a:endParaRPr lang="en-GB" sz="1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un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barco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 a boat			una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planta  a plant</a:t>
            </a:r>
            <a:b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un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os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barco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s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 some boat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s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	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un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as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planta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s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 some plant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s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147587" y="3126231"/>
            <a:ext cx="3965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Plural nouns in Spanish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F453AF4-D450-4F43-B11A-1954F9CA8860}"/>
              </a:ext>
            </a:extLst>
          </p:cNvPr>
          <p:cNvSpPr/>
          <p:nvPr/>
        </p:nvSpPr>
        <p:spPr>
          <a:xfrm>
            <a:off x="4908797" y="3124414"/>
            <a:ext cx="1883911" cy="1184492"/>
          </a:xfrm>
          <a:prstGeom prst="wedgeRoundRectCallout">
            <a:avLst>
              <a:gd name="adj1" fmla="val -58128"/>
              <a:gd name="adj2" fmla="val 2520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This is similar to English. But there are two words for </a:t>
            </a:r>
            <a:r>
              <a:rPr lang="en-GB" sz="1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some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unos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for masculine and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unas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for feminine nouns.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C151D631-B88D-4B0C-A19B-1460D7C4F52F}"/>
              </a:ext>
            </a:extLst>
          </p:cNvPr>
          <p:cNvSpPr/>
          <p:nvPr/>
        </p:nvSpPr>
        <p:spPr>
          <a:xfrm>
            <a:off x="167547" y="1905683"/>
            <a:ext cx="2049613" cy="1131673"/>
          </a:xfrm>
          <a:prstGeom prst="wedgeRoundRectCallout">
            <a:avLst>
              <a:gd name="adj1" fmla="val 57558"/>
              <a:gd name="adj2" fmla="val -2136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To say ‘r’ at the start of a word (or ‘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rr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in the middle) try to roll it, as if you’re imitating a telephone ring: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Brrring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!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Brrrring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11" name="Picture 1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D0D3897C-03B8-4CCF-8B6E-5C67909C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10"/>
            <a:ext cx="741971" cy="52749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47AB646-F16B-4D4E-825C-FCBC90574B2C}"/>
              </a:ext>
            </a:extLst>
          </p:cNvPr>
          <p:cNvSpPr txBox="1"/>
          <p:nvPr/>
        </p:nvSpPr>
        <p:spPr>
          <a:xfrm>
            <a:off x="86535" y="4771786"/>
            <a:ext cx="66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2. Matilda is bragging about her belongings.  What does she have? </a:t>
            </a:r>
          </a:p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Write a list in English. </a:t>
            </a:r>
            <a:endParaRPr lang="en-GB" sz="1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F250F33-8CA8-4E83-8F30-A16E8A172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8751"/>
              </p:ext>
            </p:extLst>
          </p:nvPr>
        </p:nvGraphicFramePr>
        <p:xfrm>
          <a:off x="234107" y="494248"/>
          <a:ext cx="4385354" cy="1110285"/>
        </p:xfrm>
        <a:graphic>
          <a:graphicData uri="http://schemas.openxmlformats.org/drawingml/2006/table">
            <a:tbl>
              <a:tblPr firstRow="1" firstCol="1" bandRow="1"/>
              <a:tblGrid>
                <a:gridCol w="3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Word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English meaning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 amigo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(male) friend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periódico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newspaper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 caballo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horse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teléfono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phone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08973351-3793-44A2-A037-C1D7A674C1B9}"/>
              </a:ext>
            </a:extLst>
          </p:cNvPr>
          <p:cNvSpPr txBox="1"/>
          <p:nvPr/>
        </p:nvSpPr>
        <p:spPr>
          <a:xfrm>
            <a:off x="22876" y="195801"/>
            <a:ext cx="683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1. Practise saying these words in Spanish.  Test your partner on the meanings.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2063F939-1A76-4581-BFA3-7A3602BB9AD6}"/>
              </a:ext>
            </a:extLst>
          </p:cNvPr>
          <p:cNvSpPr/>
          <p:nvPr/>
        </p:nvSpPr>
        <p:spPr>
          <a:xfrm>
            <a:off x="176250" y="5335752"/>
            <a:ext cx="1872469" cy="268713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Tengo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unas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revistas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ED3A355F-C169-4859-B9B8-A79DE1E2FD50}"/>
              </a:ext>
            </a:extLst>
          </p:cNvPr>
          <p:cNvSpPr/>
          <p:nvPr/>
        </p:nvSpPr>
        <p:spPr>
          <a:xfrm>
            <a:off x="2221588" y="5255963"/>
            <a:ext cx="1872469" cy="262395"/>
          </a:xfrm>
          <a:prstGeom prst="wedgeRoundRectCallout">
            <a:avLst>
              <a:gd name="adj1" fmla="val -53696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Tengo un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teléfono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A20BB065-4CD7-426A-AB55-C860FAF4CB77}"/>
              </a:ext>
            </a:extLst>
          </p:cNvPr>
          <p:cNvSpPr/>
          <p:nvPr/>
        </p:nvSpPr>
        <p:spPr>
          <a:xfrm>
            <a:off x="160136" y="5693090"/>
            <a:ext cx="2057024" cy="403572"/>
          </a:xfrm>
          <a:prstGeom prst="wedgeRoundRectCallout">
            <a:avLst>
              <a:gd name="adj1" fmla="val -55346"/>
              <a:gd name="adj2" fmla="val 4724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200">
                <a:solidFill>
                  <a:schemeClr val="tx1"/>
                </a:solidFill>
                <a:latin typeface="Century Gothic" panose="020B0502020202020204" pitchFamily="34" charset="0"/>
              </a:rPr>
              <a:t>Tengo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unos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caballos y un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gato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CE6C6AFB-A151-4E4F-93C8-04876221C1B0}"/>
              </a:ext>
            </a:extLst>
          </p:cNvPr>
          <p:cNvSpPr/>
          <p:nvPr/>
        </p:nvSpPr>
        <p:spPr>
          <a:xfrm>
            <a:off x="2278371" y="5634726"/>
            <a:ext cx="2057025" cy="456243"/>
          </a:xfrm>
          <a:prstGeom prst="wedgeRoundRectCallout">
            <a:avLst>
              <a:gd name="adj1" fmla="val -55346"/>
              <a:gd name="adj2" fmla="val 4724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Tengo un amigo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Inglaterra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¡Es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famoso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A2881D1D-3C12-4243-A486-0A17DF77BE86}"/>
              </a:ext>
            </a:extLst>
          </p:cNvPr>
          <p:cNvSpPr/>
          <p:nvPr/>
        </p:nvSpPr>
        <p:spPr>
          <a:xfrm>
            <a:off x="160136" y="6166447"/>
            <a:ext cx="2140932" cy="456243"/>
          </a:xfrm>
          <a:prstGeom prst="wedgeRoundRectCallout">
            <a:avLst>
              <a:gd name="adj1" fmla="val -55346"/>
              <a:gd name="adj2" fmla="val 4724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¡Tengo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unos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amigos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Argentina,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también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CA5BA1F-D836-45D6-B7FF-5A60E7FA8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90031"/>
              </p:ext>
            </p:extLst>
          </p:nvPr>
        </p:nvGraphicFramePr>
        <p:xfrm>
          <a:off x="129357" y="6763627"/>
          <a:ext cx="4396344" cy="843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172">
                  <a:extLst>
                    <a:ext uri="{9D8B030D-6E8A-4147-A177-3AD203B41FA5}">
                      <a16:colId xmlns:a16="http://schemas.microsoft.com/office/drawing/2014/main" val="2454387687"/>
                    </a:ext>
                  </a:extLst>
                </a:gridCol>
                <a:gridCol w="2198172">
                  <a:extLst>
                    <a:ext uri="{9D8B030D-6E8A-4147-A177-3AD203B41FA5}">
                      <a16:colId xmlns:a16="http://schemas.microsoft.com/office/drawing/2014/main" val="454350320"/>
                    </a:ext>
                  </a:extLst>
                </a:gridCol>
              </a:tblGrid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814689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77370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593331"/>
                  </a:ext>
                </a:extLst>
              </a:tr>
            </a:tbl>
          </a:graphicData>
        </a:graphic>
      </p:graphicFrame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B6A4B50B-0430-45F6-A9D4-33135FCE3D00}"/>
              </a:ext>
            </a:extLst>
          </p:cNvPr>
          <p:cNvSpPr/>
          <p:nvPr/>
        </p:nvSpPr>
        <p:spPr>
          <a:xfrm>
            <a:off x="5306790" y="5214038"/>
            <a:ext cx="1509048" cy="938555"/>
          </a:xfrm>
          <a:prstGeom prst="wedgeRoundRectCallout">
            <a:avLst>
              <a:gd name="adj1" fmla="val -65817"/>
              <a:gd name="adj2" fmla="val 3135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Pay attention to whether she has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or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some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of each thing.</a:t>
            </a:r>
          </a:p>
        </p:txBody>
      </p:sp>
      <p:pic>
        <p:nvPicPr>
          <p:cNvPr id="71" name="Picture 7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075B7F0E-4364-4521-B0F4-0FCD8B11A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20" y="5091826"/>
            <a:ext cx="542718" cy="385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6B0B99-9F2C-40A1-9926-C31F7E80FEE9}"/>
              </a:ext>
            </a:extLst>
          </p:cNvPr>
          <p:cNvSpPr txBox="1"/>
          <p:nvPr/>
        </p:nvSpPr>
        <p:spPr>
          <a:xfrm>
            <a:off x="5265647" y="6241957"/>
            <a:ext cx="1539450" cy="260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latin typeface="Century Gothic" panose="020B0502020202020204" pitchFamily="34" charset="0"/>
              </a:rPr>
              <a:t>también</a:t>
            </a:r>
            <a:r>
              <a:rPr lang="en-GB" sz="1100" dirty="0">
                <a:latin typeface="Century Gothic" panose="020B0502020202020204" pitchFamily="34" charset="0"/>
              </a:rPr>
              <a:t> – also, too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32884533-7B38-4659-96EC-CF34AB02FBBC}"/>
              </a:ext>
            </a:extLst>
          </p:cNvPr>
          <p:cNvSpPr/>
          <p:nvPr/>
        </p:nvSpPr>
        <p:spPr>
          <a:xfrm>
            <a:off x="2352813" y="6166463"/>
            <a:ext cx="1982583" cy="456243"/>
          </a:xfrm>
          <a:prstGeom prst="wedgeRoundRectCallout">
            <a:avLst>
              <a:gd name="adj1" fmla="val -55346"/>
              <a:gd name="adj2" fmla="val 4724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Tengo una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botella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Coca Cola.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50CADED7-B4CF-4498-A86A-3A6EA57BD8BD}"/>
              </a:ext>
            </a:extLst>
          </p:cNvPr>
          <p:cNvSpPr/>
          <p:nvPr/>
        </p:nvSpPr>
        <p:spPr>
          <a:xfrm>
            <a:off x="4493745" y="6599444"/>
            <a:ext cx="2332299" cy="488272"/>
          </a:xfrm>
          <a:prstGeom prst="wedgeRoundRectCallout">
            <a:avLst>
              <a:gd name="adj1" fmla="val -63263"/>
              <a:gd name="adj2" fmla="val -6212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 word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 Spanish can mean ‘from’ but also ‘of’:</a:t>
            </a:r>
          </a:p>
        </p:txBody>
      </p:sp>
      <p:pic>
        <p:nvPicPr>
          <p:cNvPr id="6" name="Picture 5" descr="A cartoon of a person wearing sunglasses and a purse&#10;&#10;Description automatically generated">
            <a:extLst>
              <a:ext uri="{FF2B5EF4-FFF2-40B4-BE49-F238E27FC236}">
                <a16:creationId xmlns:a16="http://schemas.microsoft.com/office/drawing/2014/main" id="{54DE535A-A71B-4577-8021-5A407100E0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21" y="5214037"/>
            <a:ext cx="981411" cy="128841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82E0F6B-CEC5-45C5-BBA2-1B1982AF4904}"/>
              </a:ext>
            </a:extLst>
          </p:cNvPr>
          <p:cNvSpPr txBox="1"/>
          <p:nvPr/>
        </p:nvSpPr>
        <p:spPr>
          <a:xfrm>
            <a:off x="86910" y="7649016"/>
            <a:ext cx="675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3. Phonics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3FC6420-083E-4EA6-B1A3-6348B9C15B9C}"/>
              </a:ext>
            </a:extLst>
          </p:cNvPr>
          <p:cNvSpPr/>
          <p:nvPr/>
        </p:nvSpPr>
        <p:spPr>
          <a:xfrm>
            <a:off x="332523" y="8129907"/>
            <a:ext cx="1464256" cy="8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8A7ED1-C5EB-46C0-8371-93958CF28060}"/>
              </a:ext>
            </a:extLst>
          </p:cNvPr>
          <p:cNvSpPr txBox="1"/>
          <p:nvPr/>
        </p:nvSpPr>
        <p:spPr>
          <a:xfrm>
            <a:off x="332522" y="8129907"/>
            <a:ext cx="76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[</a:t>
            </a:r>
            <a:r>
              <a:rPr lang="en-GB" b="1" dirty="0">
                <a:latin typeface="Century Gothic" panose="020B0502020202020204" pitchFamily="34" charset="0"/>
              </a:rPr>
              <a:t>ca</a:t>
            </a:r>
            <a:r>
              <a:rPr lang="en-GB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F72D75-A96E-46AB-B37B-4E00CDC06322}"/>
              </a:ext>
            </a:extLst>
          </p:cNvPr>
          <p:cNvSpPr txBox="1"/>
          <p:nvPr/>
        </p:nvSpPr>
        <p:spPr>
          <a:xfrm>
            <a:off x="332522" y="8639313"/>
            <a:ext cx="146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ca</a:t>
            </a:r>
            <a:r>
              <a:rPr lang="en-GB" sz="1400" dirty="0">
                <a:latin typeface="Century Gothic" panose="020B0502020202020204" pitchFamily="34" charset="0"/>
              </a:rPr>
              <a:t>sa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456B079-75B3-490C-B04B-E1F35758C696}"/>
              </a:ext>
            </a:extLst>
          </p:cNvPr>
          <p:cNvSpPr/>
          <p:nvPr/>
        </p:nvSpPr>
        <p:spPr>
          <a:xfrm>
            <a:off x="1905488" y="8115677"/>
            <a:ext cx="1464256" cy="8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850621-6C53-4D69-8B61-698446EDB5DA}"/>
              </a:ext>
            </a:extLst>
          </p:cNvPr>
          <p:cNvSpPr txBox="1"/>
          <p:nvPr/>
        </p:nvSpPr>
        <p:spPr>
          <a:xfrm>
            <a:off x="1905487" y="8115677"/>
            <a:ext cx="70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[</a:t>
            </a:r>
            <a:r>
              <a:rPr lang="en-GB" b="1" dirty="0">
                <a:latin typeface="Century Gothic" panose="020B0502020202020204" pitchFamily="34" charset="0"/>
              </a:rPr>
              <a:t>co</a:t>
            </a:r>
            <a:r>
              <a:rPr lang="en-GB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1ABDDB-D60B-49EB-A677-7D6B2AF02BB7}"/>
              </a:ext>
            </a:extLst>
          </p:cNvPr>
          <p:cNvSpPr txBox="1"/>
          <p:nvPr/>
        </p:nvSpPr>
        <p:spPr>
          <a:xfrm>
            <a:off x="1905487" y="8625083"/>
            <a:ext cx="146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latin typeface="Century Gothic" panose="020B0502020202020204" pitchFamily="34" charset="0"/>
              </a:rPr>
              <a:t>co</a:t>
            </a:r>
            <a:r>
              <a:rPr lang="en-GB" sz="1400" dirty="0" err="1">
                <a:latin typeface="Century Gothic" panose="020B0502020202020204" pitchFamily="34" charset="0"/>
              </a:rPr>
              <a:t>che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A91DE22A-7225-4ED6-B5C4-5F633A50A213}"/>
              </a:ext>
            </a:extLst>
          </p:cNvPr>
          <p:cNvSpPr/>
          <p:nvPr/>
        </p:nvSpPr>
        <p:spPr>
          <a:xfrm>
            <a:off x="5149753" y="8003673"/>
            <a:ext cx="1518705" cy="991131"/>
          </a:xfrm>
          <a:prstGeom prst="wedgeRoundRectCallout">
            <a:avLst>
              <a:gd name="adj1" fmla="val 27527"/>
              <a:gd name="adj2" fmla="val 613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ch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in Spanish sounds like the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ch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 English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ocolate. </a:t>
            </a:r>
          </a:p>
        </p:txBody>
      </p:sp>
      <p:pic>
        <p:nvPicPr>
          <p:cNvPr id="69" name="Picture 68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9535E904-6D7C-42A0-97E0-D193ADB4D4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33" y="8538498"/>
            <a:ext cx="548640" cy="548640"/>
          </a:xfrm>
          <a:prstGeom prst="rect">
            <a:avLst/>
          </a:prstGeom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id="{A9A47A58-0B30-4742-9666-51A3197A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45" y="8192261"/>
            <a:ext cx="734140" cy="4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5" descr="car">
            <a:extLst>
              <a:ext uri="{FF2B5EF4-FFF2-40B4-BE49-F238E27FC236}">
                <a16:creationId xmlns:a16="http://schemas.microsoft.com/office/drawing/2014/main" id="{99663082-6FFB-40B5-86AA-C5C513A2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40" y="8192261"/>
            <a:ext cx="723229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0602ED5-383C-44BC-BF02-BA4080F0BABA}"/>
              </a:ext>
            </a:extLst>
          </p:cNvPr>
          <p:cNvSpPr/>
          <p:nvPr/>
        </p:nvSpPr>
        <p:spPr>
          <a:xfrm>
            <a:off x="3487946" y="8096053"/>
            <a:ext cx="1464256" cy="8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C7764E3-7CDA-454F-ADAE-5D66FC2CCA42}"/>
              </a:ext>
            </a:extLst>
          </p:cNvPr>
          <p:cNvSpPr txBox="1"/>
          <p:nvPr/>
        </p:nvSpPr>
        <p:spPr>
          <a:xfrm>
            <a:off x="3487945" y="8096053"/>
            <a:ext cx="70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[</a:t>
            </a:r>
            <a:r>
              <a:rPr lang="en-GB" b="1" dirty="0">
                <a:latin typeface="Century Gothic" panose="020B0502020202020204" pitchFamily="34" charset="0"/>
              </a:rPr>
              <a:t>cu</a:t>
            </a:r>
            <a:r>
              <a:rPr lang="en-GB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6BA42A-B9D5-477B-857A-A4101AE726B0}"/>
              </a:ext>
            </a:extLst>
          </p:cNvPr>
          <p:cNvSpPr txBox="1"/>
          <p:nvPr/>
        </p:nvSpPr>
        <p:spPr>
          <a:xfrm>
            <a:off x="3487945" y="8605459"/>
            <a:ext cx="146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Century Gothic" panose="020B0502020202020204" pitchFamily="34" charset="0"/>
              </a:rPr>
              <a:t>es</a:t>
            </a:r>
            <a:r>
              <a:rPr lang="en-GB" sz="1400" b="1" dirty="0" err="1">
                <a:latin typeface="Century Gothic" panose="020B0502020202020204" pitchFamily="34" charset="0"/>
              </a:rPr>
              <a:t>cu</a:t>
            </a:r>
            <a:r>
              <a:rPr lang="en-GB" sz="1400" dirty="0" err="1">
                <a:latin typeface="Century Gothic" panose="020B0502020202020204" pitchFamily="34" charset="0"/>
              </a:rPr>
              <a:t>char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84" name="Picture 4" descr="http://www.clker.com/cliparts/x/G/k/X/v/a/girl-with-headphones-hi.png">
            <a:extLst>
              <a:ext uri="{FF2B5EF4-FFF2-40B4-BE49-F238E27FC236}">
                <a16:creationId xmlns:a16="http://schemas.microsoft.com/office/drawing/2014/main" id="{A8115499-C2E4-4BCF-BC36-F793B232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10" y="8139340"/>
            <a:ext cx="362918" cy="51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24F29AAD-8046-4574-82ED-4F96BFFDE693}"/>
              </a:ext>
            </a:extLst>
          </p:cNvPr>
          <p:cNvSpPr/>
          <p:nvPr/>
        </p:nvSpPr>
        <p:spPr>
          <a:xfrm>
            <a:off x="1858871" y="7671163"/>
            <a:ext cx="4635714" cy="285588"/>
          </a:xfrm>
          <a:prstGeom prst="wedgeRoundRectCallout">
            <a:avLst>
              <a:gd name="adj1" fmla="val -56890"/>
              <a:gd name="adj2" fmla="val 803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Say the words. The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 Spanish is hard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before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a, o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28059" y="245664"/>
            <a:ext cx="675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4. ¡A </a:t>
            </a:r>
            <a:r>
              <a:rPr lang="en-GB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pronunciar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!        </a:t>
            </a:r>
            <a:r>
              <a: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Do a phonics ‘rally’ with a partner. Say these words taking it in turns with a partner to say one word each. Say any word, but don’t repeat a word until you have said them all.  Keep going for a whole minute!</a:t>
            </a:r>
            <a:endParaRPr lang="en-GB" sz="11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" name="Picture 41" descr="A blue and white person with a letter&#10;&#10;Description automatically generated">
            <a:extLst>
              <a:ext uri="{FF2B5EF4-FFF2-40B4-BE49-F238E27FC236}">
                <a16:creationId xmlns:a16="http://schemas.microsoft.com/office/drawing/2014/main" id="{CE2F75F5-ED92-4C6F-AC92-C4778A78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66" y="5028502"/>
            <a:ext cx="681569" cy="736095"/>
          </a:xfrm>
          <a:prstGeom prst="rect">
            <a:avLst/>
          </a:prstGeom>
        </p:spPr>
      </p:pic>
      <p:pic>
        <p:nvPicPr>
          <p:cNvPr id="45" name="Picture 44" descr="A blue and white person with a white b on a black background&#10;&#10;Description automatically generated">
            <a:extLst>
              <a:ext uri="{FF2B5EF4-FFF2-40B4-BE49-F238E27FC236}">
                <a16:creationId xmlns:a16="http://schemas.microsoft.com/office/drawing/2014/main" id="{1E2D5908-E8FC-4886-804F-994080019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81" y="5028502"/>
            <a:ext cx="681570" cy="7588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390FBE7-3642-4EE0-A9AF-EE7E8B15E428}"/>
              </a:ext>
            </a:extLst>
          </p:cNvPr>
          <p:cNvSpPr txBox="1"/>
          <p:nvPr/>
        </p:nvSpPr>
        <p:spPr>
          <a:xfrm>
            <a:off x="102689" y="4929874"/>
            <a:ext cx="570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6. Decide (in secret) which person you are.  Write 7 statements about your belongings.  E.g., Tengo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unas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bicicletas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. (I have some bikes). Read them slowly to your partner, who will make notes and work out which person you are (A, B, C, D or E).  Then swap around.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C8F9B22-9E67-409D-B7AE-461D657DE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12" y="2848346"/>
            <a:ext cx="2653410" cy="1979572"/>
          </a:xfrm>
          <a:prstGeom prst="rect">
            <a:avLst/>
          </a:prstGeom>
        </p:spPr>
      </p:pic>
      <p:pic>
        <p:nvPicPr>
          <p:cNvPr id="84" name="Picture 7">
            <a:extLst>
              <a:ext uri="{FF2B5EF4-FFF2-40B4-BE49-F238E27FC236}">
                <a16:creationId xmlns:a16="http://schemas.microsoft.com/office/drawing/2014/main" id="{32C5C9DA-81A6-49FE-9444-ADB116AA75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4" y="781994"/>
            <a:ext cx="845627" cy="53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F32F5E5-409C-4120-B947-579E46E5C4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68" y="247244"/>
            <a:ext cx="333571" cy="275097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A0A472D-E444-4647-9894-DE025404989B}"/>
              </a:ext>
            </a:extLst>
          </p:cNvPr>
          <p:cNvSpPr/>
          <p:nvPr/>
        </p:nvSpPr>
        <p:spPr>
          <a:xfrm>
            <a:off x="407039" y="865704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lle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3304C56-97F2-476A-8692-599240D7B771}"/>
              </a:ext>
            </a:extLst>
          </p:cNvPr>
          <p:cNvSpPr/>
          <p:nvPr/>
        </p:nvSpPr>
        <p:spPr>
          <a:xfrm>
            <a:off x="1601405" y="865703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cu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ltura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94EA4BA7-4807-4C94-B2A1-96A4341FA46C}"/>
              </a:ext>
            </a:extLst>
          </p:cNvPr>
          <p:cNvSpPr/>
          <p:nvPr/>
        </p:nvSpPr>
        <p:spPr>
          <a:xfrm>
            <a:off x="3847814" y="836249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CCA1A54-CD07-4BAB-A97D-2272D503A9C3}"/>
              </a:ext>
            </a:extLst>
          </p:cNvPr>
          <p:cNvSpPr/>
          <p:nvPr/>
        </p:nvSpPr>
        <p:spPr>
          <a:xfrm>
            <a:off x="5137057" y="824241"/>
            <a:ext cx="1157942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do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cu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mento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BE86733-6677-4094-9221-BA2FFE5FADEC}"/>
              </a:ext>
            </a:extLst>
          </p:cNvPr>
          <p:cNvSpPr/>
          <p:nvPr/>
        </p:nvSpPr>
        <p:spPr>
          <a:xfrm>
            <a:off x="239059" y="1331527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ntar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6D3EEE9-36AA-4DEA-8475-EC6FB858A31C}"/>
              </a:ext>
            </a:extLst>
          </p:cNvPr>
          <p:cNvSpPr/>
          <p:nvPr/>
        </p:nvSpPr>
        <p:spPr>
          <a:xfrm>
            <a:off x="1473901" y="1331527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5013F1D-999F-4B89-B440-F936A2BB69FF}"/>
              </a:ext>
            </a:extLst>
          </p:cNvPr>
          <p:cNvSpPr/>
          <p:nvPr/>
        </p:nvSpPr>
        <p:spPr>
          <a:xfrm>
            <a:off x="2762590" y="1317062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cu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char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152E936-A77D-4EB4-B5C5-658F6C29FA46}"/>
              </a:ext>
            </a:extLst>
          </p:cNvPr>
          <p:cNvSpPr/>
          <p:nvPr/>
        </p:nvSpPr>
        <p:spPr>
          <a:xfrm>
            <a:off x="4153987" y="1331527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mer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E7727E1-BA9C-4700-943D-CA83FFE1533B}"/>
              </a:ext>
            </a:extLst>
          </p:cNvPr>
          <p:cNvSpPr/>
          <p:nvPr/>
        </p:nvSpPr>
        <p:spPr>
          <a:xfrm>
            <a:off x="5385150" y="1317062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che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11248C2-3172-4CBB-9713-6CC6F059831A}"/>
              </a:ext>
            </a:extLst>
          </p:cNvPr>
          <p:cNvSpPr/>
          <p:nvPr/>
        </p:nvSpPr>
        <p:spPr>
          <a:xfrm rot="20994067">
            <a:off x="895784" y="1133502"/>
            <a:ext cx="654571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street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6FBCD0A-FF38-452C-8F06-DCBD43E5B15D}"/>
              </a:ext>
            </a:extLst>
          </p:cNvPr>
          <p:cNvSpPr/>
          <p:nvPr/>
        </p:nvSpPr>
        <p:spPr>
          <a:xfrm rot="20994067">
            <a:off x="4293460" y="1082843"/>
            <a:ext cx="757198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with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DF037AEA-7001-4266-814C-3BD3A70B6012}"/>
              </a:ext>
            </a:extLst>
          </p:cNvPr>
          <p:cNvSpPr/>
          <p:nvPr/>
        </p:nvSpPr>
        <p:spPr>
          <a:xfrm rot="20994067">
            <a:off x="1737117" y="1586463"/>
            <a:ext cx="846994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house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D2E61166-2349-4613-81D5-39113DD9E359}"/>
              </a:ext>
            </a:extLst>
          </p:cNvPr>
          <p:cNvSpPr/>
          <p:nvPr/>
        </p:nvSpPr>
        <p:spPr>
          <a:xfrm rot="20994067">
            <a:off x="3137119" y="1590250"/>
            <a:ext cx="782428" cy="2279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to listen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11AD035-B76D-4FBC-B5E1-3336CC3740CF}"/>
              </a:ext>
            </a:extLst>
          </p:cNvPr>
          <p:cNvSpPr/>
          <p:nvPr/>
        </p:nvSpPr>
        <p:spPr>
          <a:xfrm rot="20994067">
            <a:off x="4645312" y="1586463"/>
            <a:ext cx="654571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to eat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18E7040-3172-4DA3-A655-8CA33A885A52}"/>
              </a:ext>
            </a:extLst>
          </p:cNvPr>
          <p:cNvSpPr/>
          <p:nvPr/>
        </p:nvSpPr>
        <p:spPr>
          <a:xfrm rot="20994067">
            <a:off x="5890841" y="1559647"/>
            <a:ext cx="654571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car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89CF05B-1A06-4393-9DC1-1E039788E699}"/>
              </a:ext>
            </a:extLst>
          </p:cNvPr>
          <p:cNvSpPr/>
          <p:nvPr/>
        </p:nvSpPr>
        <p:spPr>
          <a:xfrm rot="20994067">
            <a:off x="508147" y="1635327"/>
            <a:ext cx="846994" cy="20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to sing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D7BB082-2D0F-4519-94BB-4C3E677C3473}"/>
              </a:ext>
            </a:extLst>
          </p:cNvPr>
          <p:cNvSpPr txBox="1"/>
          <p:nvPr/>
        </p:nvSpPr>
        <p:spPr>
          <a:xfrm>
            <a:off x="73438" y="2002889"/>
            <a:ext cx="675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5. Matilda writes a message about herself and her friend Eva. It got a bit smudged.  </a:t>
            </a:r>
            <a:b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Work out </a:t>
            </a:r>
            <a:r>
              <a:rPr lang="en-GB" sz="1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who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has </a:t>
            </a:r>
            <a:r>
              <a:rPr lang="en-GB" sz="1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what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.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752D81-22EB-4989-B767-AD9627E9E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39299"/>
              </p:ext>
            </p:extLst>
          </p:nvPr>
        </p:nvGraphicFramePr>
        <p:xfrm>
          <a:off x="2865479" y="2870153"/>
          <a:ext cx="3863808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639">
                  <a:extLst>
                    <a:ext uri="{9D8B030D-6E8A-4147-A177-3AD203B41FA5}">
                      <a16:colId xmlns:a16="http://schemas.microsoft.com/office/drawing/2014/main" val="958816335"/>
                    </a:ext>
                  </a:extLst>
                </a:gridCol>
                <a:gridCol w="3083169">
                  <a:extLst>
                    <a:ext uri="{9D8B030D-6E8A-4147-A177-3AD203B41FA5}">
                      <a16:colId xmlns:a16="http://schemas.microsoft.com/office/drawing/2014/main" val="253231567"/>
                    </a:ext>
                  </a:extLst>
                </a:gridCol>
              </a:tblGrid>
              <a:tr h="217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Quién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154323"/>
                  </a:ext>
                </a:extLst>
              </a:tr>
              <a:tr h="217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Matilda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bicicleta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periódico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 either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582155"/>
                  </a:ext>
                </a:extLst>
              </a:tr>
              <a:tr h="217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libros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 casas |either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62297"/>
                  </a:ext>
                </a:extLst>
              </a:tr>
              <a:tr h="35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plantas de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Inglaterra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botellas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Pepsi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either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224092"/>
                  </a:ext>
                </a:extLst>
              </a:tr>
              <a:tr h="245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revista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(de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fútbol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|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barco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either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515999"/>
                  </a:ext>
                </a:extLst>
              </a:tr>
              <a:tr h="245043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plantas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España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 either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532263"/>
                  </a:ext>
                </a:extLst>
              </a:tr>
              <a:tr h="245043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periódicos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|amigos (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Inglaterra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| 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either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730316"/>
                  </a:ext>
                </a:extLst>
              </a:tr>
            </a:tbl>
          </a:graphicData>
        </a:graphic>
      </p:graphicFrame>
      <p:pic>
        <p:nvPicPr>
          <p:cNvPr id="110" name="Picture 109" descr="A cartoon of a person wearing sunglasses and a purse&#10;&#10;Description automatically generated">
            <a:extLst>
              <a:ext uri="{FF2B5EF4-FFF2-40B4-BE49-F238E27FC236}">
                <a16:creationId xmlns:a16="http://schemas.microsoft.com/office/drawing/2014/main" id="{F1FBE353-EE28-4D49-B9D1-52132F21F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54" y="3526793"/>
            <a:ext cx="772929" cy="1014718"/>
          </a:xfrm>
          <a:prstGeom prst="rect">
            <a:avLst/>
          </a:prstGeom>
        </p:spPr>
      </p:pic>
      <p:pic>
        <p:nvPicPr>
          <p:cNvPr id="112" name="Graphic 111" descr="Teacher with solid fill">
            <a:extLst>
              <a:ext uri="{FF2B5EF4-FFF2-40B4-BE49-F238E27FC236}">
                <a16:creationId xmlns:a16="http://schemas.microsoft.com/office/drawing/2014/main" id="{F6F93403-2B60-4E25-99A6-6A463A35E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059" y="2326035"/>
            <a:ext cx="638908" cy="638908"/>
          </a:xfrm>
          <a:prstGeom prst="rect">
            <a:avLst/>
          </a:prstGeom>
        </p:spPr>
      </p:pic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1F4EA8DD-45C3-451A-BC8B-EB3502270F33}"/>
              </a:ext>
            </a:extLst>
          </p:cNvPr>
          <p:cNvSpPr/>
          <p:nvPr/>
        </p:nvSpPr>
        <p:spPr>
          <a:xfrm>
            <a:off x="754111" y="2452346"/>
            <a:ext cx="5928034" cy="362992"/>
          </a:xfrm>
          <a:prstGeom prst="wedgeRoundRectCallout">
            <a:avLst>
              <a:gd name="adj1" fmla="val -54547"/>
              <a:gd name="adj2" fmla="val -1428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Matilda says ‘I have’, Eva ‘she has’. Look at the word for ‘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or ‘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some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and the answer options.  Sometimes it could be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either.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B46CEC-676A-43BA-BB35-B5D83BF4337D}"/>
              </a:ext>
            </a:extLst>
          </p:cNvPr>
          <p:cNvSpPr/>
          <p:nvPr/>
        </p:nvSpPr>
        <p:spPr>
          <a:xfrm>
            <a:off x="3707836" y="3181326"/>
            <a:ext cx="638751" cy="14966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C74176-2B49-4DB3-9239-F84179A147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417" y="5737436"/>
            <a:ext cx="5513043" cy="296103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545D127-CA6A-414D-98F4-57F6D872A06B}"/>
              </a:ext>
            </a:extLst>
          </p:cNvPr>
          <p:cNvSpPr txBox="1"/>
          <p:nvPr/>
        </p:nvSpPr>
        <p:spPr>
          <a:xfrm>
            <a:off x="10585" y="8670750"/>
            <a:ext cx="570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7. Extension: Write 5 sentences in English using ‘have’ and ‘some’ or ‘a’ for your partner to translate into Spanish.  E.g., s/he has some newspapers.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5926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FA4B6C5E1634EAE0CCEB488EBB2C0" ma:contentTypeVersion="30" ma:contentTypeDescription="Create a new document." ma:contentTypeScope="" ma:versionID="4cbfac9c8c0f370e4ae00741e1c8c4d9">
  <xsd:schema xmlns:xsd="http://www.w3.org/2001/XMLSchema" xmlns:xs="http://www.w3.org/2001/XMLSchema" xmlns:p="http://schemas.microsoft.com/office/2006/metadata/properties" xmlns:ns2="b976fe38-ca39-46f8-a00a-db8e8274a12d" xmlns:ns3="cfcf29e4-d297-42f7-a9ba-793f291da0d2" targetNamespace="http://schemas.microsoft.com/office/2006/metadata/properties" ma:root="true" ma:fieldsID="64b3f6c7b2e10685e5dfd6de9633ea1a" ns2:_="" ns3:_="">
    <xsd:import namespace="b976fe38-ca39-46f8-a00a-db8e8274a12d"/>
    <xsd:import namespace="cfcf29e4-d297-42f7-a9ba-793f291d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e2491e4bf819481ea7691a346b35e06b" minOccurs="0"/>
                <xsd:element ref="ns3:TaxCatchAll" minOccurs="0"/>
                <xsd:element ref="ns3:m6010e4ff107446aa016a38338e5fa48" minOccurs="0"/>
                <xsd:element ref="ns3:ee11d8485f5948968141e2d5eaaa196e" minOccurs="0"/>
                <xsd:element ref="ns3:g07557acf79e461e9b6427aee9005e3c" minOccurs="0"/>
                <xsd:element ref="ns3:e2636b4f23604e6290d0046f10e4f87e" minOccurs="0"/>
                <xsd:element ref="ns3:PersonalIdentificationData" minOccurs="0"/>
                <xsd:element ref="ns3:KeyStage" minOccurs="0"/>
                <xsd:element ref="ns3:Year" minOccurs="0"/>
                <xsd:element ref="ns3:Lesson" minOccurs="0"/>
                <xsd:element ref="ns3:CustomTags" minOccurs="0"/>
                <xsd:element ref="ns3:CurriculumSubjec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fe38-ca39-46f8-a00a-db8e8274a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29e4-d297-42f7-a9ba-793f291da0d2" elementFormDefault="qualified">
    <xsd:import namespace="http://schemas.microsoft.com/office/2006/documentManagement/types"/>
    <xsd:import namespace="http://schemas.microsoft.com/office/infopath/2007/PartnerControls"/>
    <xsd:element name="e2491e4bf819481ea7691a346b35e06b" ma:index="11" nillable="true" ma:taxonomy="true" ma:internalName="e2491e4bf819481ea7691a346b35e06b" ma:taxonomyFieldName="Topic" ma:displayName="Topic" ma:fieldId="{e2491e4b-f819-481e-a769-1a346b35e06b}" ma:sspId="755c0e60-3cfb-4199-92cf-3a58c40b78d9" ma:termSetId="b8bc1b03-0524-45b3-97bd-c8849f33cc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2c6cd7b6-10ba-456e-8d4f-2df6c8091854}" ma:internalName="TaxCatchAll" ma:showField="CatchAllData" ma:web="cfcf29e4-d297-42f7-a9ba-793f291da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010e4ff107446aa016a38338e5fa48" ma:index="14" nillable="true" ma:taxonomy="true" ma:internalName="m6010e4ff107446aa016a38338e5fa48" ma:taxonomyFieldName="Staff_x0020_Category" ma:displayName="Staff Category" ma:fieldId="{66010e4f-f107-446a-a016-a38338e5fa48}" ma:sspId="755c0e60-3cfb-4199-92cf-3a58c40b78d9" ma:termSetId="c6be69de-4164-4609-b1b8-9815fedc93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11d8485f5948968141e2d5eaaa196e" ma:index="16" nillable="true" ma:taxonomy="true" ma:internalName="ee11d8485f5948968141e2d5eaaa196e" ma:taxonomyFieldName="Exam_x0020_Board" ma:displayName="Exam Board" ma:fieldId="{ee11d848-5f59-4896-8141-e2d5eaaa196e}" ma:sspId="755c0e60-3cfb-4199-92cf-3a58c40b78d9" ma:termSetId="eaad38a5-0ea6-42dd-8cb4-ab84c492ed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7557acf79e461e9b6427aee9005e3c" ma:index="18" nillable="true" ma:taxonomy="true" ma:internalName="g07557acf79e461e9b6427aee9005e3c" ma:taxonomyFieldName="Week" ma:displayName="Week" ma:fieldId="{007557ac-f79e-461e-9b64-27aee9005e3c}" ma:sspId="755c0e60-3cfb-4199-92cf-3a58c40b78d9" ma:termSetId="b345353a-242d-4b19-a4af-f5de348717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636b4f23604e6290d0046f10e4f87e" ma:index="20" nillable="true" ma:taxonomy="true" ma:internalName="e2636b4f23604e6290d0046f10e4f87e" ma:taxonomyFieldName="Term" ma:displayName="Term" ma:fieldId="{e2636b4f-2360-4e62-90d0-046f10e4f87e}" ma:sspId="755c0e60-3cfb-4199-92cf-3a58c40b78d9" ma:termSetId="b1dca43f-8922-483e-9103-7f47655d26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21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2" nillable="true" ma:displayName="Key Stage" ma:internalName="Key_x0020_Stage">
      <xsd:simpleType>
        <xsd:restriction base="dms:Text"/>
      </xsd:simpleType>
    </xsd:element>
    <xsd:element name="Year" ma:index="23" nillable="true" ma:displayName="Year" ma:internalName="Year">
      <xsd:simpleType>
        <xsd:restriction base="dms:Text"/>
      </xsd:simpleType>
    </xsd:element>
    <xsd:element name="Lesson" ma:index="24" nillable="true" ma:displayName="Lesson" ma:internalName="Lesson">
      <xsd:simpleType>
        <xsd:restriction base="dms:Text"/>
      </xsd:simpleType>
    </xsd:element>
    <xsd:element name="CustomTags" ma:index="25" nillable="true" ma:displayName="Custom Tags" ma:internalName="Custom_x0020_Tags">
      <xsd:simpleType>
        <xsd:restriction base="dms:Text"/>
      </xsd:simpleType>
    </xsd:element>
    <xsd:element name="CurriculumSubject" ma:index="26" nillable="true" ma:displayName="Curriculum Subject" ma:default="Spanish" ma:internalName="Curriculum_x0020_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6010e4ff107446aa016a38338e5fa48 xmlns="cfcf29e4-d297-42f7-a9ba-793f291da0d2">
      <Terms xmlns="http://schemas.microsoft.com/office/infopath/2007/PartnerControls"/>
    </m6010e4ff107446aa016a38338e5fa48>
    <CurriculumSubject xmlns="cfcf29e4-d297-42f7-a9ba-793f291da0d2">Spanish</CurriculumSubject>
    <e2491e4bf819481ea7691a346b35e06b xmlns="cfcf29e4-d297-42f7-a9ba-793f291da0d2">
      <Terms xmlns="http://schemas.microsoft.com/office/infopath/2007/PartnerControls"/>
    </e2491e4bf819481ea7691a346b35e06b>
    <e2636b4f23604e6290d0046f10e4f87e xmlns="cfcf29e4-d297-42f7-a9ba-793f291da0d2">
      <Terms xmlns="http://schemas.microsoft.com/office/infopath/2007/PartnerControls"/>
    </e2636b4f23604e6290d0046f10e4f87e>
    <TaxCatchAll xmlns="cfcf29e4-d297-42f7-a9ba-793f291da0d2" xsi:nil="true"/>
    <Lesson xmlns="cfcf29e4-d297-42f7-a9ba-793f291da0d2" xsi:nil="true"/>
    <g07557acf79e461e9b6427aee9005e3c xmlns="cfcf29e4-d297-42f7-a9ba-793f291da0d2">
      <Terms xmlns="http://schemas.microsoft.com/office/infopath/2007/PartnerControls"/>
    </g07557acf79e461e9b6427aee9005e3c>
    <KeyStage xmlns="cfcf29e4-d297-42f7-a9ba-793f291da0d2" xsi:nil="true"/>
    <ee11d8485f5948968141e2d5eaaa196e xmlns="cfcf29e4-d297-42f7-a9ba-793f291da0d2">
      <Terms xmlns="http://schemas.microsoft.com/office/infopath/2007/PartnerControls"/>
    </ee11d8485f5948968141e2d5eaaa196e>
    <Year xmlns="cfcf29e4-d297-42f7-a9ba-793f291da0d2" xsi:nil="true"/>
    <PersonalIdentificationData xmlns="cfcf29e4-d297-42f7-a9ba-793f291da0d2" xsi:nil="true"/>
    <CustomTags xmlns="cfcf29e4-d297-42f7-a9ba-793f291da0d2" xsi:nil="true"/>
    <lcf76f155ced4ddcb4097134ff3c332f xmlns="b976fe38-ca39-46f8-a00a-db8e8274a12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6DFA4F-6CD8-45C1-8E38-08BFD70C2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6fe38-ca39-46f8-a00a-db8e8274a12d"/>
    <ds:schemaRef ds:uri="cfcf29e4-d297-42f7-a9ba-793f291da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BF9822-3D37-49DA-AF1C-083027EC0CC0}">
  <ds:schemaRefs>
    <ds:schemaRef ds:uri="http://schemas.microsoft.com/office/2006/metadata/properties"/>
    <ds:schemaRef ds:uri="http://schemas.microsoft.com/office/infopath/2007/PartnerControls"/>
    <ds:schemaRef ds:uri="cfcf29e4-d297-42f7-a9ba-793f291da0d2"/>
    <ds:schemaRef ds:uri="b976fe38-ca39-46f8-a00a-db8e8274a12d"/>
  </ds:schemaRefs>
</ds:datastoreItem>
</file>

<file path=customXml/itemProps3.xml><?xml version="1.0" encoding="utf-8"?>
<ds:datastoreItem xmlns:ds="http://schemas.openxmlformats.org/officeDocument/2006/customXml" ds:itemID="{962ADFCD-3799-4144-8C21-6EF4BE3E3D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673</Words>
  <Application>Microsoft Office PowerPoint</Application>
  <PresentationFormat>On-screen Show (4:3)</PresentationFormat>
  <Paragraphs>107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Modern Love</vt:lpstr>
      <vt:lpstr>Segoe Print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51</cp:revision>
  <dcterms:created xsi:type="dcterms:W3CDTF">2023-09-09T16:23:11Z</dcterms:created>
  <dcterms:modified xsi:type="dcterms:W3CDTF">2023-10-03T20:01:25Z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0x0101007A2FA4B6C5E1634EAE0CCEB488EBB2C0</vt:lpwstr>
  </property>
</Properties>
</file>