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904" r:id="rId5"/>
    <p:sldId id="905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50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BEB4C6-F1BD-47CF-8FC8-614782A46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760307"/>
              </p:ext>
            </p:extLst>
          </p:nvPr>
        </p:nvGraphicFramePr>
        <p:xfrm>
          <a:off x="427391" y="699497"/>
          <a:ext cx="3344379" cy="2124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793">
                  <a:extLst>
                    <a:ext uri="{9D8B030D-6E8A-4147-A177-3AD203B41FA5}">
                      <a16:colId xmlns:a16="http://schemas.microsoft.com/office/drawing/2014/main" val="2809901224"/>
                    </a:ext>
                  </a:extLst>
                </a:gridCol>
                <a:gridCol w="1114793">
                  <a:extLst>
                    <a:ext uri="{9D8B030D-6E8A-4147-A177-3AD203B41FA5}">
                      <a16:colId xmlns:a16="http://schemas.microsoft.com/office/drawing/2014/main" val="3956585398"/>
                    </a:ext>
                  </a:extLst>
                </a:gridCol>
                <a:gridCol w="1114793">
                  <a:extLst>
                    <a:ext uri="{9D8B030D-6E8A-4147-A177-3AD203B41FA5}">
                      <a16:colId xmlns:a16="http://schemas.microsoft.com/office/drawing/2014/main" val="1968958220"/>
                    </a:ext>
                  </a:extLst>
                </a:gridCol>
              </a:tblGrid>
              <a:tr h="70831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577794"/>
                  </a:ext>
                </a:extLst>
              </a:tr>
              <a:tr h="70831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77050"/>
                  </a:ext>
                </a:extLst>
              </a:tr>
              <a:tr h="70831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303234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14621" y="253358"/>
            <a:ext cx="6604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1. In pairs.  Person A – say a Spanish word. Person B – translate into English.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4998219" y="643178"/>
            <a:ext cx="1682483" cy="894812"/>
            <a:chOff x="4876029" y="582476"/>
            <a:chExt cx="1822690" cy="8672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867200"/>
              <a:chOff x="4310576" y="875609"/>
              <a:chExt cx="2558030" cy="1173682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4"/>
                <a:ext cx="2539805" cy="10958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4199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1108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to say what you or someone else </a:t>
              </a:r>
              <a:r>
                <a:rPr lang="en-GB" sz="1108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has</a:t>
              </a:r>
              <a:endParaRPr lang="en-GB" sz="110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563905"/>
            <a:ext cx="490713" cy="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C4DAA2-A956-4D3F-BC5D-82A41EB0090A}"/>
              </a:ext>
            </a:extLst>
          </p:cNvPr>
          <p:cNvGrpSpPr/>
          <p:nvPr/>
        </p:nvGrpSpPr>
        <p:grpSpPr>
          <a:xfrm>
            <a:off x="6213867" y="550327"/>
            <a:ext cx="574760" cy="454471"/>
            <a:chOff x="3709430" y="2201705"/>
            <a:chExt cx="622657" cy="49234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33C5E0D-BD24-4041-B7A2-D8AD9DA4641F}"/>
                </a:ext>
              </a:extLst>
            </p:cNvPr>
            <p:cNvSpPr/>
            <p:nvPr/>
          </p:nvSpPr>
          <p:spPr>
            <a:xfrm rot="20668553">
              <a:off x="3814354" y="2201705"/>
              <a:ext cx="483326" cy="456315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846" dirty="0">
                <a:solidFill>
                  <a:srgbClr val="FF0000"/>
                </a:solidFill>
                <a:latin typeface="Modern Love" panose="04090805081005020601" pitchFamily="8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1F16BC-CF78-4C9F-B1F4-EF4844E4D097}"/>
                </a:ext>
              </a:extLst>
            </p:cNvPr>
            <p:cNvSpPr txBox="1"/>
            <p:nvPr/>
          </p:nvSpPr>
          <p:spPr>
            <a:xfrm rot="20463376">
              <a:off x="3709430" y="2224753"/>
              <a:ext cx="622657" cy="469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2215" dirty="0">
                  <a:solidFill>
                    <a:prstClr val="black"/>
                  </a:solidFill>
                  <a:latin typeface="Modern Love" panose="04090805081005020601" pitchFamily="82" charset="0"/>
                </a:rPr>
                <a:t>4b</a:t>
              </a:r>
              <a:endParaRPr lang="en-GB" sz="2215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49917" y="4746893"/>
            <a:ext cx="6635150" cy="10159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00971" y="5039989"/>
            <a:ext cx="65179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In Spanish, the verb </a:t>
            </a:r>
            <a:r>
              <a:rPr lang="en-GB" sz="1400" b="1" dirty="0" err="1">
                <a:latin typeface="Century Gothic" panose="020B0502020202020204" pitchFamily="34" charset="0"/>
              </a:rPr>
              <a:t>tener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means </a:t>
            </a:r>
            <a:r>
              <a:rPr lang="en-GB" sz="1400" b="1" i="1" dirty="0">
                <a:latin typeface="Century Gothic" panose="020B0502020202020204" pitchFamily="34" charset="0"/>
              </a:rPr>
              <a:t>to have.</a:t>
            </a:r>
            <a:endParaRPr lang="en-GB" sz="1400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tengo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= I have				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Tengo una idea.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I have an idea.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tienes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= you have				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Tienes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una casa. 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You have a house.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64344" y="4732212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Tener – to have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151D631-B88D-4B0C-A19B-1460D7C4F52F}"/>
              </a:ext>
            </a:extLst>
          </p:cNvPr>
          <p:cNvSpPr/>
          <p:nvPr/>
        </p:nvSpPr>
        <p:spPr>
          <a:xfrm>
            <a:off x="4596182" y="2141176"/>
            <a:ext cx="2049613" cy="755641"/>
          </a:xfrm>
          <a:prstGeom prst="wedgeRoundRectCallout">
            <a:avLst>
              <a:gd name="adj1" fmla="val -66117"/>
              <a:gd name="adj2" fmla="val -1946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If you need help remembering the Spanish words, look at last lesson’s work.</a:t>
            </a:r>
          </a:p>
        </p:txBody>
      </p:sp>
      <p:pic>
        <p:nvPicPr>
          <p:cNvPr id="11" name="Picture 1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D0D3897C-03B8-4CCF-8B6E-5C67909CE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6" y="1877428"/>
            <a:ext cx="741971" cy="5274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72E54C-E7D1-408E-AF9E-F0898AB6B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2" y="864012"/>
            <a:ext cx="435148" cy="32636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B308590-373F-4A88-A470-3375094F0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57" y="869343"/>
            <a:ext cx="547192" cy="3603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2E62113-F531-4DBA-840E-395AE2118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0" y="2228408"/>
            <a:ext cx="693445" cy="47154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C8F8143-1FBE-4AE1-8098-4779B16B5A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51" y="1543966"/>
            <a:ext cx="607181" cy="37412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E491CC3-25A8-47B9-8D48-3EDE82314A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993" y="783883"/>
            <a:ext cx="382301" cy="43503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651D7F-2B14-41BB-9A9E-6F9A7BE1C0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16" y="1585396"/>
            <a:ext cx="460045" cy="3661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763F297-501A-47CA-8361-41CDD8D046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09" y="1522881"/>
            <a:ext cx="433156" cy="4331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6A37D3F-2473-43B7-9970-62FF210058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41" y="2175625"/>
            <a:ext cx="423438" cy="55344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4B0D6A2-96DF-44F8-8954-FF8B2BDF65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36" y="2267374"/>
            <a:ext cx="854585" cy="450081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AFF85F8-D5CF-4F45-BB74-2C1294AA577B}"/>
              </a:ext>
            </a:extLst>
          </p:cNvPr>
          <p:cNvSpPr txBox="1"/>
          <p:nvPr/>
        </p:nvSpPr>
        <p:spPr>
          <a:xfrm>
            <a:off x="53204" y="2924197"/>
            <a:ext cx="646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2. Odd one out. </a:t>
            </a:r>
            <a:b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Which noun has a different gender and word for ‘a’ than the other two?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EF40D-C1F2-4BA4-8E4A-10C2116B0D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44" y="3523433"/>
            <a:ext cx="1946358" cy="5263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38435-FF67-4410-9CBA-FCBB13E5D0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50033" y="3521137"/>
            <a:ext cx="1846256" cy="536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0F6F95-484F-4713-A116-CB94D9574A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707091" y="3543164"/>
            <a:ext cx="1846257" cy="504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4689AC-9A8B-42B6-9DD1-F40E9F87E3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868" y="4140732"/>
            <a:ext cx="2402594" cy="536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7426D2-C43C-48D8-AA94-456347BEC9C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56532" y="4136335"/>
            <a:ext cx="2064488" cy="523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D5DB922-8D23-4F50-9199-96766563B7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7091" y="4131740"/>
            <a:ext cx="2076093" cy="5221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EBFAB96-1502-4900-9FE5-8C56BE99B1E3}"/>
              </a:ext>
            </a:extLst>
          </p:cNvPr>
          <p:cNvSpPr txBox="1"/>
          <p:nvPr/>
        </p:nvSpPr>
        <p:spPr>
          <a:xfrm>
            <a:off x="53204" y="5794319"/>
            <a:ext cx="5343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3. Sofía is preparing for a trip.  She messages her boyfriend. </a:t>
            </a:r>
            <a:b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Who has what in their suitcase?  Tick ‘I have’ or ‘you have’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A75A2BB3-7EBE-452E-9904-391D3901016F}"/>
              </a:ext>
            </a:extLst>
          </p:cNvPr>
          <p:cNvSpPr/>
          <p:nvPr/>
        </p:nvSpPr>
        <p:spPr>
          <a:xfrm>
            <a:off x="241178" y="6317539"/>
            <a:ext cx="2647556" cy="245307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barco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fantástico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2B94C88B-FA7E-49C5-A5DB-DB29ABD56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26609"/>
              </p:ext>
            </p:extLst>
          </p:nvPr>
        </p:nvGraphicFramePr>
        <p:xfrm>
          <a:off x="295259" y="7499470"/>
          <a:ext cx="6267482" cy="1550374"/>
        </p:xfrm>
        <a:graphic>
          <a:graphicData uri="http://schemas.openxmlformats.org/drawingml/2006/table">
            <a:tbl>
              <a:tblPr firstRow="1" firstCol="1" bandRow="1"/>
              <a:tblGrid>
                <a:gridCol w="427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630">
                  <a:extLst>
                    <a:ext uri="{9D8B030D-6E8A-4147-A177-3AD203B41FA5}">
                      <a16:colId xmlns:a16="http://schemas.microsoft.com/office/drawing/2014/main" val="1306657689"/>
                    </a:ext>
                  </a:extLst>
                </a:gridCol>
                <a:gridCol w="2199190">
                  <a:extLst>
                    <a:ext uri="{9D8B030D-6E8A-4147-A177-3AD203B41FA5}">
                      <a16:colId xmlns:a16="http://schemas.microsoft.com/office/drawing/2014/main" val="670027315"/>
                    </a:ext>
                  </a:extLst>
                </a:gridCol>
                <a:gridCol w="2201265">
                  <a:extLst>
                    <a:ext uri="{9D8B030D-6E8A-4147-A177-3AD203B41FA5}">
                      <a16:colId xmlns:a16="http://schemas.microsoft.com/office/drawing/2014/main" val="816671833"/>
                    </a:ext>
                  </a:extLst>
                </a:gridCol>
              </a:tblGrid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Object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69C8CC99-35A0-49BB-826D-122E4CA6CEF5}"/>
              </a:ext>
            </a:extLst>
          </p:cNvPr>
          <p:cNvSpPr/>
          <p:nvPr/>
        </p:nvSpPr>
        <p:spPr>
          <a:xfrm>
            <a:off x="241178" y="6606568"/>
            <a:ext cx="2647556" cy="245307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una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bici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blanca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9" name="Speech Bubble: Rectangle with Corners Rounded 78">
            <a:extLst>
              <a:ext uri="{FF2B5EF4-FFF2-40B4-BE49-F238E27FC236}">
                <a16:creationId xmlns:a16="http://schemas.microsoft.com/office/drawing/2014/main" id="{404BB49D-5DEF-4229-B74B-E0E8F8143F9C}"/>
              </a:ext>
            </a:extLst>
          </p:cNvPr>
          <p:cNvSpPr/>
          <p:nvPr/>
        </p:nvSpPr>
        <p:spPr>
          <a:xfrm>
            <a:off x="3013116" y="6282857"/>
            <a:ext cx="2647556" cy="245307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Tienes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gato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Está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loco.</a:t>
            </a:r>
          </a:p>
        </p:txBody>
      </p:sp>
      <p:sp>
        <p:nvSpPr>
          <p:cNvPr id="80" name="Speech Bubble: Rectangle with Corners Rounded 79">
            <a:extLst>
              <a:ext uri="{FF2B5EF4-FFF2-40B4-BE49-F238E27FC236}">
                <a16:creationId xmlns:a16="http://schemas.microsoft.com/office/drawing/2014/main" id="{541F2351-85B3-4A56-8B3E-39B9C6060526}"/>
              </a:ext>
            </a:extLst>
          </p:cNvPr>
          <p:cNvSpPr/>
          <p:nvPr/>
        </p:nvSpPr>
        <p:spPr>
          <a:xfrm>
            <a:off x="3013116" y="6571886"/>
            <a:ext cx="2647556" cy="245307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libro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famoso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id="{DA852981-8ADA-492D-B092-40B90FB144B1}"/>
              </a:ext>
            </a:extLst>
          </p:cNvPr>
          <p:cNvSpPr/>
          <p:nvPr/>
        </p:nvSpPr>
        <p:spPr>
          <a:xfrm>
            <a:off x="3013116" y="6863574"/>
            <a:ext cx="2647556" cy="245307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Tengo una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moneda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nueva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5" name="Speech Bubble: Rectangle with Corners Rounded 84">
            <a:extLst>
              <a:ext uri="{FF2B5EF4-FFF2-40B4-BE49-F238E27FC236}">
                <a16:creationId xmlns:a16="http://schemas.microsoft.com/office/drawing/2014/main" id="{293F6A83-DB98-4013-A5B1-4759D489E70C}"/>
              </a:ext>
            </a:extLst>
          </p:cNvPr>
          <p:cNvSpPr/>
          <p:nvPr/>
        </p:nvSpPr>
        <p:spPr>
          <a:xfrm>
            <a:off x="3013116" y="7152603"/>
            <a:ext cx="2647556" cy="245307"/>
          </a:xfrm>
          <a:prstGeom prst="wedgeRoundRectCallout">
            <a:avLst>
              <a:gd name="adj1" fmla="val -56629"/>
              <a:gd name="adj2" fmla="val 42109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Tienes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una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cama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Es </a:t>
            </a:r>
            <a:r>
              <a:rPr lang="en-GB" sz="12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alta.</a:t>
            </a: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A88A71-4A05-43A8-B234-E400800A52F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0447" y="6999816"/>
            <a:ext cx="1579133" cy="7771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D9F10B-BCA6-4483-B64B-5A9CE424A94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464362" y="5880213"/>
            <a:ext cx="1342427" cy="107394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5FA6578-F035-4674-8B59-8B5986BE1F72}"/>
              </a:ext>
            </a:extLst>
          </p:cNvPr>
          <p:cNvSpPr txBox="1"/>
          <p:nvPr/>
        </p:nvSpPr>
        <p:spPr>
          <a:xfrm>
            <a:off x="2942295" y="7692010"/>
            <a:ext cx="1114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a boat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740A3EA-91A0-4BE6-A7AA-37EC70B26D4C}"/>
              </a:ext>
            </a:extLst>
          </p:cNvPr>
          <p:cNvSpPr txBox="1"/>
          <p:nvPr/>
        </p:nvSpPr>
        <p:spPr>
          <a:xfrm>
            <a:off x="5077197" y="7681677"/>
            <a:ext cx="1114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Century Gothic" panose="020B0502020202020204" pitchFamily="34" charset="0"/>
              </a:rPr>
              <a:t>fantastic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A8B93C0-A1C5-4297-BBDE-63DDAA32E40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23" y="7690742"/>
            <a:ext cx="224838" cy="23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101497" y="4466573"/>
            <a:ext cx="675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5. We use the Spanish alphabet to spell out words in Spanish.</a:t>
            </a:r>
            <a:b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Practise saying the letter names in Spanish, using the table below.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50441" y="331224"/>
            <a:ext cx="6756499" cy="826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01497" y="331224"/>
            <a:ext cx="7220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Tener – to have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50441" y="1250919"/>
            <a:ext cx="675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4. Daniel is talking to Hugo about who has what.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in English what each person has.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" name="Picture 41" descr="A blue and white person with a letter&#10;&#10;Description automatically generated">
            <a:extLst>
              <a:ext uri="{FF2B5EF4-FFF2-40B4-BE49-F238E27FC236}">
                <a16:creationId xmlns:a16="http://schemas.microsoft.com/office/drawing/2014/main" id="{CE2F75F5-ED92-4C6F-AC92-C4778A78C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26" y="7264638"/>
            <a:ext cx="443952" cy="479469"/>
          </a:xfrm>
          <a:prstGeom prst="rect">
            <a:avLst/>
          </a:prstGeom>
        </p:spPr>
      </p:pic>
      <p:pic>
        <p:nvPicPr>
          <p:cNvPr id="45" name="Picture 44" descr="A blue and white person with a white b on a black background&#10;&#10;Description automatically generated">
            <a:extLst>
              <a:ext uri="{FF2B5EF4-FFF2-40B4-BE49-F238E27FC236}">
                <a16:creationId xmlns:a16="http://schemas.microsoft.com/office/drawing/2014/main" id="{1E2D5908-E8FC-4886-804F-994080019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26" y="7274011"/>
            <a:ext cx="430661" cy="479469"/>
          </a:xfrm>
          <a:prstGeom prst="rect">
            <a:avLst/>
          </a:prstGeom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52605828-7B78-40C6-A367-0D3333EBFCD1}"/>
              </a:ext>
            </a:extLst>
          </p:cNvPr>
          <p:cNvSpPr/>
          <p:nvPr/>
        </p:nvSpPr>
        <p:spPr>
          <a:xfrm>
            <a:off x="4443687" y="5189235"/>
            <a:ext cx="2227200" cy="1982402"/>
          </a:xfrm>
          <a:prstGeom prst="wedgeRoundRectCallout">
            <a:avLst>
              <a:gd name="adj1" fmla="val -59961"/>
              <a:gd name="adj2" fmla="val 2305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These ‘spellings’ just give an idea of how to pronounce the letters.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But make sure any ‘-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eh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 is pronounced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very short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 And [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] in Spanish is a rasping sound, like you are clearing your throat!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70EE6-588D-4874-BF9A-AD773702F9B8}"/>
              </a:ext>
            </a:extLst>
          </p:cNvPr>
          <p:cNvSpPr txBox="1"/>
          <p:nvPr/>
        </p:nvSpPr>
        <p:spPr>
          <a:xfrm>
            <a:off x="101497" y="670565"/>
            <a:ext cx="65693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2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tiene</a:t>
            </a:r>
            <a:r>
              <a:rPr lang="en-GB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 = he/she/it has				</a:t>
            </a:r>
            <a:r>
              <a:rPr lang="en-GB" sz="1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Tiene un </a:t>
            </a:r>
            <a:r>
              <a:rPr lang="en-GB" sz="12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libro</a:t>
            </a:r>
            <a:r>
              <a:rPr lang="en-GB" sz="1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.  	</a:t>
            </a:r>
            <a:r>
              <a:rPr lang="en-GB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He/She/It has a book.</a:t>
            </a:r>
          </a:p>
          <a:p>
            <a:r>
              <a:rPr lang="en-GB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							</a:t>
            </a:r>
            <a:r>
              <a:rPr lang="en-GB" sz="1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Tiene una </a:t>
            </a:r>
            <a:r>
              <a:rPr lang="en-GB" sz="12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cama</a:t>
            </a:r>
            <a:r>
              <a:rPr lang="en-GB" sz="1200" b="1" dirty="0">
                <a:latin typeface="Century Gothic" panose="020B0502020202020204" pitchFamily="34" charset="0"/>
                <a:sym typeface="Wingdings" panose="05000000000000000000" pitchFamily="2" charset="2"/>
              </a:rPr>
              <a:t>. 	</a:t>
            </a:r>
            <a:r>
              <a:rPr lang="en-GB" sz="1200" dirty="0">
                <a:latin typeface="Century Gothic" panose="020B0502020202020204" pitchFamily="34" charset="0"/>
                <a:sym typeface="Wingdings" panose="05000000000000000000" pitchFamily="2" charset="2"/>
              </a:rPr>
              <a:t>HE/She/It has a bed.</a:t>
            </a:r>
            <a:endParaRPr lang="en-GB" sz="1200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627B715B-56B1-43C5-9100-52C153DA4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876241"/>
              </p:ext>
            </p:extLst>
          </p:nvPr>
        </p:nvGraphicFramePr>
        <p:xfrm>
          <a:off x="286581" y="2061884"/>
          <a:ext cx="6137926" cy="2286000"/>
        </p:xfrm>
        <a:graphic>
          <a:graphicData uri="http://schemas.openxmlformats.org/drawingml/2006/table">
            <a:tbl>
              <a:tblPr firstRow="1" bandRow="1"/>
              <a:tblGrid>
                <a:gridCol w="218109">
                  <a:extLst>
                    <a:ext uri="{9D8B030D-6E8A-4147-A177-3AD203B41FA5}">
                      <a16:colId xmlns:a16="http://schemas.microsoft.com/office/drawing/2014/main" val="1333814572"/>
                    </a:ext>
                  </a:extLst>
                </a:gridCol>
                <a:gridCol w="2211194">
                  <a:extLst>
                    <a:ext uri="{9D8B030D-6E8A-4147-A177-3AD203B41FA5}">
                      <a16:colId xmlns:a16="http://schemas.microsoft.com/office/drawing/2014/main" val="3178853322"/>
                    </a:ext>
                  </a:extLst>
                </a:gridCol>
                <a:gridCol w="1073689">
                  <a:extLst>
                    <a:ext uri="{9D8B030D-6E8A-4147-A177-3AD203B41FA5}">
                      <a16:colId xmlns:a16="http://schemas.microsoft.com/office/drawing/2014/main" val="1606171385"/>
                    </a:ext>
                  </a:extLst>
                </a:gridCol>
                <a:gridCol w="1256989">
                  <a:extLst>
                    <a:ext uri="{9D8B030D-6E8A-4147-A177-3AD203B41FA5}">
                      <a16:colId xmlns:a16="http://schemas.microsoft.com/office/drawing/2014/main" val="2607064885"/>
                    </a:ext>
                  </a:extLst>
                </a:gridCol>
                <a:gridCol w="1377945">
                  <a:extLst>
                    <a:ext uri="{9D8B030D-6E8A-4147-A177-3AD203B41FA5}">
                      <a16:colId xmlns:a16="http://schemas.microsoft.com/office/drawing/2014/main" val="221128146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barco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Tengo una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cámara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camera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 boat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01402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una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bicicleta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Tienes un libro.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97659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una casa.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Tengo un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barco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066274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Tengo una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moneda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Tiene un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bolígrafo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86865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Tengo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un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gato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Tienes una </a:t>
                      </a:r>
                      <a:r>
                        <a:rPr lang="en-GB" sz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cama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029318"/>
                  </a:ext>
                </a:extLst>
              </a:tr>
            </a:tbl>
          </a:graphicData>
        </a:graphic>
      </p:graphicFrame>
      <p:sp>
        <p:nvSpPr>
          <p:cNvPr id="32" name="Rounded Rectangular Callout 22">
            <a:extLst>
              <a:ext uri="{FF2B5EF4-FFF2-40B4-BE49-F238E27FC236}">
                <a16:creationId xmlns:a16="http://schemas.microsoft.com/office/drawing/2014/main" id="{407B5AE1-D277-45DB-AA40-A289323FD381}"/>
              </a:ext>
            </a:extLst>
          </p:cNvPr>
          <p:cNvSpPr/>
          <p:nvPr/>
        </p:nvSpPr>
        <p:spPr>
          <a:xfrm>
            <a:off x="4738295" y="1740292"/>
            <a:ext cx="956135" cy="265701"/>
          </a:xfrm>
          <a:prstGeom prst="wedgeRoundRectCallout">
            <a:avLst>
              <a:gd name="adj1" fmla="val -164766"/>
              <a:gd name="adj2" fmla="val -39166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n-GB" sz="1200" b="1" kern="0" dirty="0">
                <a:latin typeface="Century Gothic"/>
              </a:rPr>
              <a:t>‘she has’</a:t>
            </a:r>
          </a:p>
        </p:txBody>
      </p:sp>
      <p:pic>
        <p:nvPicPr>
          <p:cNvPr id="58" name="Picture 57" descr="A cartoon of a child's face&#10;&#10;Description automatically generated">
            <a:extLst>
              <a:ext uri="{FF2B5EF4-FFF2-40B4-BE49-F238E27FC236}">
                <a16:creationId xmlns:a16="http://schemas.microsoft.com/office/drawing/2014/main" id="{98BEF73D-6D9C-4AA9-8B36-3F25FB109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20" y="1548838"/>
            <a:ext cx="500874" cy="500874"/>
          </a:xfrm>
          <a:prstGeom prst="rect">
            <a:avLst/>
          </a:prstGeom>
        </p:spPr>
      </p:pic>
      <p:pic>
        <p:nvPicPr>
          <p:cNvPr id="59" name="Picture 58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BA1C133A-1AAC-4EF2-B10E-992A3DA653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30" y="1577007"/>
            <a:ext cx="458792" cy="458792"/>
          </a:xfrm>
          <a:prstGeom prst="rect">
            <a:avLst/>
          </a:prstGeom>
        </p:spPr>
      </p:pic>
      <p:pic>
        <p:nvPicPr>
          <p:cNvPr id="60" name="Picture 59" descr="A cartoon of a child with his arms crossed&#10;&#10;Description automatically generated">
            <a:extLst>
              <a:ext uri="{FF2B5EF4-FFF2-40B4-BE49-F238E27FC236}">
                <a16:creationId xmlns:a16="http://schemas.microsoft.com/office/drawing/2014/main" id="{B56274A9-DC2C-4D66-8579-B9B9477EB7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8" t="12282" r="29651" b="54241"/>
          <a:stretch/>
        </p:blipFill>
        <p:spPr>
          <a:xfrm>
            <a:off x="4125583" y="1480461"/>
            <a:ext cx="539586" cy="519663"/>
          </a:xfrm>
          <a:prstGeom prst="rect">
            <a:avLst/>
          </a:prstGeom>
        </p:spPr>
      </p:pic>
      <p:sp>
        <p:nvSpPr>
          <p:cNvPr id="33" name="Rounded Rectangular Callout 21">
            <a:extLst>
              <a:ext uri="{FF2B5EF4-FFF2-40B4-BE49-F238E27FC236}">
                <a16:creationId xmlns:a16="http://schemas.microsoft.com/office/drawing/2014/main" id="{43EDE1EB-F425-4D4C-8F8D-61C7CE24F49B}"/>
              </a:ext>
            </a:extLst>
          </p:cNvPr>
          <p:cNvSpPr/>
          <p:nvPr/>
        </p:nvSpPr>
        <p:spPr>
          <a:xfrm>
            <a:off x="3511316" y="1941099"/>
            <a:ext cx="1003023" cy="289529"/>
          </a:xfrm>
          <a:prstGeom prst="wedgeRoundRectCallout">
            <a:avLst>
              <a:gd name="adj1" fmla="val -63796"/>
              <a:gd name="adj2" fmla="val -46889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n-GB" sz="1200" b="1" kern="0" dirty="0">
                <a:latin typeface="Century Gothic"/>
              </a:rPr>
              <a:t>‘you have’</a:t>
            </a:r>
          </a:p>
        </p:txBody>
      </p:sp>
      <p:sp>
        <p:nvSpPr>
          <p:cNvPr id="31" name="Rounded Rectangular Callout 21">
            <a:extLst>
              <a:ext uri="{FF2B5EF4-FFF2-40B4-BE49-F238E27FC236}">
                <a16:creationId xmlns:a16="http://schemas.microsoft.com/office/drawing/2014/main" id="{AB3A088A-7BFB-4ABC-9A6B-9758CAFBC1CC}"/>
              </a:ext>
            </a:extLst>
          </p:cNvPr>
          <p:cNvSpPr/>
          <p:nvPr/>
        </p:nvSpPr>
        <p:spPr>
          <a:xfrm>
            <a:off x="2046619" y="1881409"/>
            <a:ext cx="811653" cy="307778"/>
          </a:xfrm>
          <a:prstGeom prst="wedgeRoundRectCallout">
            <a:avLst>
              <a:gd name="adj1" fmla="val 80866"/>
              <a:gd name="adj2" fmla="val -40832"/>
              <a:gd name="adj3" fmla="val 16667"/>
            </a:avLst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en-GB" sz="1200" b="1" kern="0" dirty="0">
                <a:latin typeface="Century Gothic"/>
              </a:rPr>
              <a:t>‘I have’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96BE3A-9E5B-4ABC-A6DD-B3EE56388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943922"/>
              </p:ext>
            </p:extLst>
          </p:nvPr>
        </p:nvGraphicFramePr>
        <p:xfrm>
          <a:off x="185516" y="5060444"/>
          <a:ext cx="3951335" cy="2278111"/>
        </p:xfrm>
        <a:graphic>
          <a:graphicData uri="http://schemas.openxmlformats.org/drawingml/2006/table">
            <a:tbl>
              <a:tblPr firstRow="1" firstCol="1" bandRow="1"/>
              <a:tblGrid>
                <a:gridCol w="230445">
                  <a:extLst>
                    <a:ext uri="{9D8B030D-6E8A-4147-A177-3AD203B41FA5}">
                      <a16:colId xmlns:a16="http://schemas.microsoft.com/office/drawing/2014/main" val="3270860325"/>
                    </a:ext>
                  </a:extLst>
                </a:gridCol>
                <a:gridCol w="759981">
                  <a:extLst>
                    <a:ext uri="{9D8B030D-6E8A-4147-A177-3AD203B41FA5}">
                      <a16:colId xmlns:a16="http://schemas.microsoft.com/office/drawing/2014/main" val="4293890172"/>
                    </a:ext>
                  </a:extLst>
                </a:gridCol>
                <a:gridCol w="338762">
                  <a:extLst>
                    <a:ext uri="{9D8B030D-6E8A-4147-A177-3AD203B41FA5}">
                      <a16:colId xmlns:a16="http://schemas.microsoft.com/office/drawing/2014/main" val="39040790"/>
                    </a:ext>
                  </a:extLst>
                </a:gridCol>
                <a:gridCol w="927330">
                  <a:extLst>
                    <a:ext uri="{9D8B030D-6E8A-4147-A177-3AD203B41FA5}">
                      <a16:colId xmlns:a16="http://schemas.microsoft.com/office/drawing/2014/main" val="1885158346"/>
                    </a:ext>
                  </a:extLst>
                </a:gridCol>
                <a:gridCol w="409101">
                  <a:extLst>
                    <a:ext uri="{9D8B030D-6E8A-4147-A177-3AD203B41FA5}">
                      <a16:colId xmlns:a16="http://schemas.microsoft.com/office/drawing/2014/main" val="2651229437"/>
                    </a:ext>
                  </a:extLst>
                </a:gridCol>
                <a:gridCol w="1285716">
                  <a:extLst>
                    <a:ext uri="{9D8B030D-6E8A-4147-A177-3AD203B41FA5}">
                      <a16:colId xmlns:a16="http://schemas.microsoft.com/office/drawing/2014/main" val="2891908444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El </a:t>
                      </a:r>
                      <a:r>
                        <a:rPr lang="en-GB" sz="1200" b="1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alfabeto</a:t>
                      </a:r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espanõl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728151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ah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jota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erreh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79266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beh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ka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esseh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099961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theh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elleh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teh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030538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deh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emeh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oo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333413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eneh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oobeh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9715246"/>
                  </a:ext>
                </a:extLst>
              </a:tr>
              <a:tr h="29931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F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effeh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enyeh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oobeh</a:t>
                      </a:r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dobleh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599791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jeh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ekees</a:t>
                      </a:r>
                      <a:endParaRPr lang="en-GB" sz="120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696236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acheh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peh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yeh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2568704"/>
                  </a:ext>
                </a:extLst>
              </a:tr>
              <a:tr h="224489">
                <a:tc>
                  <a:txBody>
                    <a:bodyPr/>
                    <a:lstStyle/>
                    <a:p>
                      <a:r>
                        <a:rPr lang="en-GB" sz="1200" b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ee</a:t>
                      </a:r>
                      <a:endParaRPr lang="en-GB" sz="1200" b="0" dirty="0"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Q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koo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</a:rPr>
                        <a:t>theta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638537"/>
                  </a:ext>
                </a:extLst>
              </a:tr>
            </a:tbl>
          </a:graphicData>
        </a:graphic>
      </p:graphicFrame>
      <p:pic>
        <p:nvPicPr>
          <p:cNvPr id="61" name="Picture 6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6DBE3E32-0278-4B84-92D4-DAD85D337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14" y="5096234"/>
            <a:ext cx="741971" cy="52749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8827CA8-865C-427C-8D02-FCFAF9AC7DA7}"/>
              </a:ext>
            </a:extLst>
          </p:cNvPr>
          <p:cNvSpPr txBox="1"/>
          <p:nvPr/>
        </p:nvSpPr>
        <p:spPr>
          <a:xfrm>
            <a:off x="83742" y="7355292"/>
            <a:ext cx="6756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6. Say a word to your partner. S/he will try to spell it out in Spanish. 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BAB8FF6-4F5C-4773-82ED-4AB8A5F5D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1814"/>
              </p:ext>
            </p:extLst>
          </p:nvPr>
        </p:nvGraphicFramePr>
        <p:xfrm>
          <a:off x="185516" y="7679806"/>
          <a:ext cx="6614718" cy="129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4730">
                  <a:extLst>
                    <a:ext uri="{9D8B030D-6E8A-4147-A177-3AD203B41FA5}">
                      <a16:colId xmlns:a16="http://schemas.microsoft.com/office/drawing/2014/main" val="2479279101"/>
                    </a:ext>
                  </a:extLst>
                </a:gridCol>
                <a:gridCol w="1465385">
                  <a:extLst>
                    <a:ext uri="{9D8B030D-6E8A-4147-A177-3AD203B41FA5}">
                      <a16:colId xmlns:a16="http://schemas.microsoft.com/office/drawing/2014/main" val="52883277"/>
                    </a:ext>
                  </a:extLst>
                </a:gridCol>
                <a:gridCol w="937244">
                  <a:extLst>
                    <a:ext uri="{9D8B030D-6E8A-4147-A177-3AD203B41FA5}">
                      <a16:colId xmlns:a16="http://schemas.microsoft.com/office/drawing/2014/main" val="851479290"/>
                    </a:ext>
                  </a:extLst>
                </a:gridCol>
                <a:gridCol w="1102453">
                  <a:extLst>
                    <a:ext uri="{9D8B030D-6E8A-4147-A177-3AD203B41FA5}">
                      <a16:colId xmlns:a16="http://schemas.microsoft.com/office/drawing/2014/main" val="1268655081"/>
                    </a:ext>
                  </a:extLst>
                </a:gridCol>
                <a:gridCol w="1102453">
                  <a:extLst>
                    <a:ext uri="{9D8B030D-6E8A-4147-A177-3AD203B41FA5}">
                      <a16:colId xmlns:a16="http://schemas.microsoft.com/office/drawing/2014/main" val="4172562657"/>
                    </a:ext>
                  </a:extLst>
                </a:gridCol>
                <a:gridCol w="1102453">
                  <a:extLst>
                    <a:ext uri="{9D8B030D-6E8A-4147-A177-3AD203B41FA5}">
                      <a16:colId xmlns:a16="http://schemas.microsoft.com/office/drawing/2014/main" val="63453007"/>
                    </a:ext>
                  </a:extLst>
                </a:gridCol>
              </a:tblGrid>
              <a:tr h="244895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estar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to be </a:t>
                      </a:r>
                      <a:r>
                        <a:rPr lang="en-GB" sz="900" dirty="0">
                          <a:latin typeface="Century Gothic" panose="020B0502020202020204" pitchFamily="34" charset="0"/>
                        </a:rPr>
                        <a:t>(location, state)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yo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serio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serio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431748"/>
                  </a:ext>
                </a:extLst>
              </a:tr>
              <a:tr h="244895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está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is </a:t>
                      </a:r>
                      <a:r>
                        <a:rPr lang="en-GB" sz="900" dirty="0">
                          <a:latin typeface="Century Gothic" panose="020B0502020202020204" pitchFamily="34" charset="0"/>
                        </a:rPr>
                        <a:t>(location, state)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cómo</a:t>
                      </a:r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how?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raro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strange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860318"/>
                  </a:ext>
                </a:extLst>
              </a:tr>
              <a:tr h="244895">
                <a:tc>
                  <a:txBody>
                    <a:bodyPr/>
                    <a:lstStyle/>
                    <a:p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1000" b="1" dirty="0" err="1">
                          <a:latin typeface="Century Gothic" panose="020B0502020202020204" pitchFamily="34" charset="0"/>
                        </a:rPr>
                        <a:t>dónde</a:t>
                      </a:r>
                      <a:r>
                        <a:rPr lang="en-GB" sz="10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where?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hoy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latin typeface="Century Gothic" panose="020B0502020202020204" pitchFamily="34" charset="0"/>
                        </a:rPr>
                        <a:t>tonto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silly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7894371"/>
                  </a:ext>
                </a:extLst>
              </a:tr>
              <a:tr h="244895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en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in, 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nervioso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nervous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blanco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white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358523"/>
                  </a:ext>
                </a:extLst>
              </a:tr>
              <a:tr h="244895"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estoy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I am </a:t>
                      </a:r>
                      <a:r>
                        <a:rPr lang="en-GB" sz="900" dirty="0">
                          <a:latin typeface="Century Gothic" panose="020B0502020202020204" pitchFamily="34" charset="0"/>
                        </a:rPr>
                        <a:t>(location, state)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tranquilo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calm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 err="1">
                          <a:latin typeface="Century Gothic" panose="020B0502020202020204" pitchFamily="34" charset="0"/>
                        </a:rPr>
                        <a:t>muy</a:t>
                      </a:r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Century Gothic" panose="020B0502020202020204" pitchFamily="34" charset="0"/>
                        </a:rPr>
                        <a:t>very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707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26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A4B6C5E1634EAE0CCEB488EBB2C0" ma:contentTypeVersion="30" ma:contentTypeDescription="Create a new document." ma:contentTypeScope="" ma:versionID="4cbfac9c8c0f370e4ae00741e1c8c4d9">
  <xsd:schema xmlns:xsd="http://www.w3.org/2001/XMLSchema" xmlns:xs="http://www.w3.org/2001/XMLSchema" xmlns:p="http://schemas.microsoft.com/office/2006/metadata/properties" xmlns:ns2="b976fe38-ca39-46f8-a00a-db8e8274a12d" xmlns:ns3="cfcf29e4-d297-42f7-a9ba-793f291da0d2" targetNamespace="http://schemas.microsoft.com/office/2006/metadata/properties" ma:root="true" ma:fieldsID="64b3f6c7b2e10685e5dfd6de9633ea1a" ns2:_="" ns3:_="">
    <xsd:import namespace="b976fe38-ca39-46f8-a00a-db8e8274a12d"/>
    <xsd:import namespace="cfcf29e4-d297-42f7-a9ba-793f291d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e2491e4bf819481ea7691a346b35e06b" minOccurs="0"/>
                <xsd:element ref="ns3:TaxCatchAll" minOccurs="0"/>
                <xsd:element ref="ns3:m6010e4ff107446aa016a38338e5fa48" minOccurs="0"/>
                <xsd:element ref="ns3:ee11d8485f5948968141e2d5eaaa196e" minOccurs="0"/>
                <xsd:element ref="ns3:g07557acf79e461e9b6427aee9005e3c" minOccurs="0"/>
                <xsd:element ref="ns3:e2636b4f23604e6290d0046f10e4f87e" minOccurs="0"/>
                <xsd:element ref="ns3:PersonalIdentificationData" minOccurs="0"/>
                <xsd:element ref="ns3:KeyStage" minOccurs="0"/>
                <xsd:element ref="ns3:Year" minOccurs="0"/>
                <xsd:element ref="ns3:Lesson" minOccurs="0"/>
                <xsd:element ref="ns3:CustomTags" minOccurs="0"/>
                <xsd:element ref="ns3:CurriculumSubjec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e38-ca39-46f8-a00a-db8e8274a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29e4-d297-42f7-a9ba-793f291da0d2" elementFormDefault="qualified">
    <xsd:import namespace="http://schemas.microsoft.com/office/2006/documentManagement/types"/>
    <xsd:import namespace="http://schemas.microsoft.com/office/infopath/2007/PartnerControls"/>
    <xsd:element name="e2491e4bf819481ea7691a346b35e06b" ma:index="11" nillable="true" ma:taxonomy="true" ma:internalName="e2491e4bf819481ea7691a346b35e06b" ma:taxonomyFieldName="Topic" ma:displayName="Topic" ma:fieldId="{e2491e4b-f819-481e-a769-1a346b35e06b}" ma:sspId="755c0e60-3cfb-4199-92cf-3a58c40b78d9" ma:termSetId="b8bc1b03-0524-45b3-97bd-c8849f33cc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c6cd7b6-10ba-456e-8d4f-2df6c8091854}" ma:internalName="TaxCatchAll" ma:showField="CatchAllData" ma:web="cfcf29e4-d297-42f7-a9ba-793f291d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010e4ff107446aa016a38338e5fa48" ma:index="14" nillable="true" ma:taxonomy="true" ma:internalName="m6010e4ff107446aa016a38338e5fa48" ma:taxonomyFieldName="Staff_x0020_Category" ma:displayName="Staff Category" ma:fieldId="{66010e4f-f107-446a-a016-a38338e5fa48}" ma:sspId="755c0e60-3cfb-4199-92cf-3a58c40b78d9" ma:termSetId="c6be69de-4164-4609-b1b8-9815fedc93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11d8485f5948968141e2d5eaaa196e" ma:index="16" nillable="true" ma:taxonomy="true" ma:internalName="ee11d8485f5948968141e2d5eaaa196e" ma:taxonomyFieldName="Exam_x0020_Board" ma:displayName="Exam Board" ma:fieldId="{ee11d848-5f59-4896-8141-e2d5eaaa196e}" ma:sspId="755c0e60-3cfb-4199-92cf-3a58c40b78d9" ma:termSetId="eaad38a5-0ea6-42dd-8cb4-ab84c492e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7557acf79e461e9b6427aee9005e3c" ma:index="18" nillable="true" ma:taxonomy="true" ma:internalName="g07557acf79e461e9b6427aee9005e3c" ma:taxonomyFieldName="Week" ma:displayName="Week" ma:fieldId="{007557ac-f79e-461e-9b64-27aee9005e3c}" ma:sspId="755c0e60-3cfb-4199-92cf-3a58c40b78d9" ma:termSetId="b345353a-242d-4b19-a4af-f5de348717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636b4f23604e6290d0046f10e4f87e" ma:index="20" nillable="true" ma:taxonomy="true" ma:internalName="e2636b4f23604e6290d0046f10e4f87e" ma:taxonomyFieldName="Term" ma:displayName="Term" ma:fieldId="{e2636b4f-2360-4e62-90d0-046f10e4f87e}" ma:sspId="755c0e60-3cfb-4199-92cf-3a58c40b78d9" ma:termSetId="b1dca43f-8922-483e-9103-7f47655d26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21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2" nillable="true" ma:displayName="Key Stage" ma:internalName="Key_x0020_Stage">
      <xsd:simpleType>
        <xsd:restriction base="dms:Text"/>
      </xsd:simpleType>
    </xsd:element>
    <xsd:element name="Year" ma:index="23" nillable="true" ma:displayName="Year" ma:internalName="Year">
      <xsd:simpleType>
        <xsd:restriction base="dms:Text"/>
      </xsd:simpleType>
    </xsd:element>
    <xsd:element name="Lesson" ma:index="24" nillable="true" ma:displayName="Lesson" ma:internalName="Lesson">
      <xsd:simpleType>
        <xsd:restriction base="dms:Text"/>
      </xsd:simpleType>
    </xsd:element>
    <xsd:element name="CustomTags" ma:index="25" nillable="true" ma:displayName="Custom Tags" ma:internalName="Custom_x0020_Tags">
      <xsd:simpleType>
        <xsd:restriction base="dms:Text"/>
      </xsd:simpleType>
    </xsd:element>
    <xsd:element name="CurriculumSubject" ma:index="26" nillable="true" ma:displayName="Curriculum Subject" ma:default="Spanish" ma:internalName="Curriculum_x0020_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6010e4ff107446aa016a38338e5fa48 xmlns="cfcf29e4-d297-42f7-a9ba-793f291da0d2">
      <Terms xmlns="http://schemas.microsoft.com/office/infopath/2007/PartnerControls"/>
    </m6010e4ff107446aa016a38338e5fa48>
    <CurriculumSubject xmlns="cfcf29e4-d297-42f7-a9ba-793f291da0d2">Spanish</CurriculumSubject>
    <e2491e4bf819481ea7691a346b35e06b xmlns="cfcf29e4-d297-42f7-a9ba-793f291da0d2">
      <Terms xmlns="http://schemas.microsoft.com/office/infopath/2007/PartnerControls"/>
    </e2491e4bf819481ea7691a346b35e06b>
    <e2636b4f23604e6290d0046f10e4f87e xmlns="cfcf29e4-d297-42f7-a9ba-793f291da0d2">
      <Terms xmlns="http://schemas.microsoft.com/office/infopath/2007/PartnerControls"/>
    </e2636b4f23604e6290d0046f10e4f87e>
    <TaxCatchAll xmlns="cfcf29e4-d297-42f7-a9ba-793f291da0d2" xsi:nil="true"/>
    <Lesson xmlns="cfcf29e4-d297-42f7-a9ba-793f291da0d2" xsi:nil="true"/>
    <g07557acf79e461e9b6427aee9005e3c xmlns="cfcf29e4-d297-42f7-a9ba-793f291da0d2">
      <Terms xmlns="http://schemas.microsoft.com/office/infopath/2007/PartnerControls"/>
    </g07557acf79e461e9b6427aee9005e3c>
    <KeyStage xmlns="cfcf29e4-d297-42f7-a9ba-793f291da0d2" xsi:nil="true"/>
    <ee11d8485f5948968141e2d5eaaa196e xmlns="cfcf29e4-d297-42f7-a9ba-793f291da0d2">
      <Terms xmlns="http://schemas.microsoft.com/office/infopath/2007/PartnerControls"/>
    </ee11d8485f5948968141e2d5eaaa196e>
    <Year xmlns="cfcf29e4-d297-42f7-a9ba-793f291da0d2" xsi:nil="true"/>
    <PersonalIdentificationData xmlns="cfcf29e4-d297-42f7-a9ba-793f291da0d2" xsi:nil="true"/>
    <CustomTags xmlns="cfcf29e4-d297-42f7-a9ba-793f291da0d2" xsi:nil="true"/>
    <lcf76f155ced4ddcb4097134ff3c332f xmlns="b976fe38-ca39-46f8-a00a-db8e8274a1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6DFA4F-6CD8-45C1-8E38-08BFD70C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fe38-ca39-46f8-a00a-db8e8274a12d"/>
    <ds:schemaRef ds:uri="cfcf29e4-d297-42f7-a9ba-793f291da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2ADFCD-3799-4144-8C21-6EF4BE3E3D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BF9822-3D37-49DA-AF1C-083027EC0CC0}">
  <ds:schemaRefs>
    <ds:schemaRef ds:uri="http://schemas.microsoft.com/office/2006/metadata/properties"/>
    <ds:schemaRef ds:uri="http://schemas.microsoft.com/office/infopath/2007/PartnerControls"/>
    <ds:schemaRef ds:uri="cfcf29e4-d297-42f7-a9ba-793f291da0d2"/>
    <ds:schemaRef ds:uri="b976fe38-ca39-46f8-a00a-db8e8274a1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561</Words>
  <Application>Microsoft Office PowerPoint</Application>
  <PresentationFormat>On-screen Show (4:3)</PresentationFormat>
  <Paragraphs>140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Modern Love</vt:lpstr>
      <vt:lpstr>Wingdings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36</cp:revision>
  <dcterms:created xsi:type="dcterms:W3CDTF">2023-09-09T16:23:11Z</dcterms:created>
  <dcterms:modified xsi:type="dcterms:W3CDTF">2023-09-21T05:56:52Z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0x0101007A2FA4B6C5E1634EAE0CCEB488EBB2C0</vt:lpwstr>
  </property>
</Properties>
</file>