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904" r:id="rId5"/>
    <p:sldId id="905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29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50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4998219" y="643178"/>
            <a:ext cx="1682483" cy="1037528"/>
            <a:chOff x="4876029" y="582476"/>
            <a:chExt cx="1822690" cy="10055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951715"/>
              <a:chOff x="4310576" y="875609"/>
              <a:chExt cx="2558030" cy="128806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4"/>
                <a:ext cx="2539805" cy="1210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585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1108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to identify nouns with the correct word for ‘a’</a:t>
              </a:r>
              <a:endParaRPr lang="en-GB" sz="110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563905"/>
            <a:ext cx="490713" cy="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C4DAA2-A956-4D3F-BC5D-82A41EB0090A}"/>
              </a:ext>
            </a:extLst>
          </p:cNvPr>
          <p:cNvGrpSpPr/>
          <p:nvPr/>
        </p:nvGrpSpPr>
        <p:grpSpPr>
          <a:xfrm>
            <a:off x="6213867" y="550327"/>
            <a:ext cx="574760" cy="454471"/>
            <a:chOff x="3709430" y="2201705"/>
            <a:chExt cx="622657" cy="4923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33C5E0D-BD24-4041-B7A2-D8AD9DA4641F}"/>
                </a:ext>
              </a:extLst>
            </p:cNvPr>
            <p:cNvSpPr/>
            <p:nvPr/>
          </p:nvSpPr>
          <p:spPr>
            <a:xfrm rot="20668553">
              <a:off x="3814354" y="2201705"/>
              <a:ext cx="483326" cy="45631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846" dirty="0">
                <a:solidFill>
                  <a:srgbClr val="FF0000"/>
                </a:solidFill>
                <a:latin typeface="Modern Love" panose="04090805081005020601" pitchFamily="8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1F16BC-CF78-4C9F-B1F4-EF4844E4D097}"/>
                </a:ext>
              </a:extLst>
            </p:cNvPr>
            <p:cNvSpPr txBox="1"/>
            <p:nvPr/>
          </p:nvSpPr>
          <p:spPr>
            <a:xfrm rot="20463376">
              <a:off x="3709430" y="2224753"/>
              <a:ext cx="622657" cy="469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2215" dirty="0">
                  <a:solidFill>
                    <a:prstClr val="black"/>
                  </a:solidFill>
                  <a:latin typeface="Modern Love" panose="04090805081005020601" pitchFamily="82" charset="0"/>
                </a:rPr>
                <a:t>4a</a:t>
              </a:r>
              <a:endParaRPr lang="en-GB" sz="221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116493" y="2852499"/>
            <a:ext cx="6635150" cy="1556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67547" y="3145595"/>
            <a:ext cx="65179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Things, as well as people, have a </a:t>
            </a:r>
            <a:r>
              <a:rPr lang="en-GB" sz="1400" b="1" dirty="0">
                <a:latin typeface="Century Gothic" panose="020B0502020202020204" pitchFamily="34" charset="0"/>
              </a:rPr>
              <a:t>gender </a:t>
            </a:r>
            <a:r>
              <a:rPr lang="en-GB" sz="1400" dirty="0">
                <a:latin typeface="Century Gothic" panose="020B0502020202020204" pitchFamily="34" charset="0"/>
              </a:rPr>
              <a:t>in Spanish.  Each noun is either </a:t>
            </a:r>
            <a:r>
              <a:rPr lang="en-GB" sz="1400" b="1" dirty="0">
                <a:latin typeface="Century Gothic" panose="020B0502020202020204" pitchFamily="34" charset="0"/>
              </a:rPr>
              <a:t>masculine </a:t>
            </a:r>
            <a:r>
              <a:rPr lang="en-GB" sz="1400" dirty="0">
                <a:latin typeface="Century Gothic" panose="020B0502020202020204" pitchFamily="34" charset="0"/>
              </a:rPr>
              <a:t>or </a:t>
            </a:r>
            <a:r>
              <a:rPr lang="en-GB" sz="1400" b="1" dirty="0">
                <a:latin typeface="Century Gothic" panose="020B0502020202020204" pitchFamily="34" charset="0"/>
              </a:rPr>
              <a:t>feminine:</a:t>
            </a:r>
            <a:br>
              <a:rPr lang="en-GB" sz="1400" b="1" dirty="0">
                <a:latin typeface="Century Gothic" panose="020B0502020202020204" pitchFamily="34" charset="0"/>
              </a:rPr>
            </a:br>
            <a:r>
              <a:rPr lang="en-GB" sz="1400" b="1" dirty="0">
                <a:latin typeface="Century Gothic" panose="020B0502020202020204" pitchFamily="34" charset="0"/>
              </a:rPr>
              <a:t>               </a:t>
            </a:r>
            <a:r>
              <a:rPr lang="en-GB" sz="1400" b="1" i="1" dirty="0">
                <a:latin typeface="Century Gothic" panose="020B0502020202020204" pitchFamily="34" charset="0"/>
              </a:rPr>
              <a:t>masculine				  feminine	</a:t>
            </a:r>
            <a:endParaRPr lang="en-GB" sz="1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dirty="0" err="1">
                <a:latin typeface="Century Gothic" panose="020B0502020202020204" pitchFamily="34" charset="0"/>
              </a:rPr>
              <a:t>elefante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an elephant	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una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llave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 a key</a:t>
            </a:r>
            <a:b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un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lugar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 a place			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una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idea  an idea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30920" y="2837818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Gender of all nouns in Spanish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129358" y="6972873"/>
            <a:ext cx="666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3. What do these five clues mean?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the meanings in English.</a:t>
            </a:r>
            <a:b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Challenge yourself to do this without looking at the word meanings above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F453AF4-D450-4F43-B11A-1954F9CA8860}"/>
              </a:ext>
            </a:extLst>
          </p:cNvPr>
          <p:cNvSpPr/>
          <p:nvPr/>
        </p:nvSpPr>
        <p:spPr>
          <a:xfrm>
            <a:off x="4968513" y="3395328"/>
            <a:ext cx="1721940" cy="976700"/>
          </a:xfrm>
          <a:prstGeom prst="wedgeRoundRectCallout">
            <a:avLst>
              <a:gd name="adj1" fmla="val -61200"/>
              <a:gd name="adj2" fmla="val -2072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nothing female about a key! This is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grammatical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not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biological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gender!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9649DD-E47B-44F9-B62A-887D806418D4}"/>
              </a:ext>
            </a:extLst>
          </p:cNvPr>
          <p:cNvSpPr txBox="1"/>
          <p:nvPr/>
        </p:nvSpPr>
        <p:spPr>
          <a:xfrm>
            <a:off x="107420" y="4514346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2. ¡Cluedo!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151D631-B88D-4B0C-A19B-1460D7C4F52F}"/>
              </a:ext>
            </a:extLst>
          </p:cNvPr>
          <p:cNvSpPr/>
          <p:nvPr/>
        </p:nvSpPr>
        <p:spPr>
          <a:xfrm>
            <a:off x="167547" y="1905683"/>
            <a:ext cx="2049613" cy="755641"/>
          </a:xfrm>
          <a:prstGeom prst="wedgeRoundRectCallout">
            <a:avLst>
              <a:gd name="adj1" fmla="val 32145"/>
              <a:gd name="adj2" fmla="val 6478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Vowels are short and open in Spanish. Open your mouth wide to pronounce them.</a:t>
            </a:r>
          </a:p>
        </p:txBody>
      </p:sp>
      <p:pic>
        <p:nvPicPr>
          <p:cNvPr id="11" name="Picture 1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D0D3897C-03B8-4CCF-8B6E-5C67909CE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1653859"/>
            <a:ext cx="741971" cy="527495"/>
          </a:xfrm>
          <a:prstGeom prst="rect">
            <a:avLst/>
          </a:prstGeom>
        </p:spPr>
      </p:pic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B6A4B50B-0430-45F6-A9D4-33135FCE3D00}"/>
              </a:ext>
            </a:extLst>
          </p:cNvPr>
          <p:cNvSpPr/>
          <p:nvPr/>
        </p:nvSpPr>
        <p:spPr>
          <a:xfrm>
            <a:off x="5282592" y="5505545"/>
            <a:ext cx="1509048" cy="1325105"/>
          </a:xfrm>
          <a:prstGeom prst="wedgeRoundRectCallout">
            <a:avLst>
              <a:gd name="adj1" fmla="val -65817"/>
              <a:gd name="adj2" fmla="val 313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The only way you can know is by the word for ‘a’;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(masculine) or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(feminine)?</a:t>
            </a:r>
          </a:p>
        </p:txBody>
      </p:sp>
      <p:pic>
        <p:nvPicPr>
          <p:cNvPr id="71" name="Picture 7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075B7F0E-4364-4521-B0F4-0FCD8B11A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58" y="5421681"/>
            <a:ext cx="631495" cy="44895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A805A62D-ACD0-418C-975E-5157A2C77323}"/>
              </a:ext>
            </a:extLst>
          </p:cNvPr>
          <p:cNvSpPr txBox="1"/>
          <p:nvPr/>
        </p:nvSpPr>
        <p:spPr>
          <a:xfrm>
            <a:off x="1162969" y="4530332"/>
            <a:ext cx="240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What is it and where is it?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7AB646-F16B-4D4E-825C-FCBC90574B2C}"/>
              </a:ext>
            </a:extLst>
          </p:cNvPr>
          <p:cNvSpPr txBox="1"/>
          <p:nvPr/>
        </p:nvSpPr>
        <p:spPr>
          <a:xfrm>
            <a:off x="76905" y="4818642"/>
            <a:ext cx="66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Daniel is listening to clues in a Cluedo game but Hugo distracts him.  </a:t>
            </a:r>
          </a:p>
          <a:p>
            <a:pPr defTabSz="422041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What is mentioned and where is it. Circle the correct nouns.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F250F33-8CA8-4E83-8F30-A16E8A172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56843"/>
              </p:ext>
            </p:extLst>
          </p:nvPr>
        </p:nvGraphicFramePr>
        <p:xfrm>
          <a:off x="234107" y="494248"/>
          <a:ext cx="4385354" cy="1110285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Word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English meaning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gato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cat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bolígrafo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pen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barco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boat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libro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book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8973351-3793-44A2-A037-C1D7A674C1B9}"/>
              </a:ext>
            </a:extLst>
          </p:cNvPr>
          <p:cNvSpPr txBox="1"/>
          <p:nvPr/>
        </p:nvSpPr>
        <p:spPr>
          <a:xfrm>
            <a:off x="22876" y="195801"/>
            <a:ext cx="683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1. Practise saying these words in Spanish.  Test your partner on the meanings.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2AF218-6CFE-44CE-B39F-D8118D73F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33231"/>
              </p:ext>
            </p:extLst>
          </p:nvPr>
        </p:nvGraphicFramePr>
        <p:xfrm>
          <a:off x="2301068" y="1705015"/>
          <a:ext cx="4385354" cy="1110285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3844380193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3020236271"/>
                    </a:ext>
                  </a:extLst>
                </a:gridCol>
                <a:gridCol w="2200757">
                  <a:extLst>
                    <a:ext uri="{9D8B030D-6E8A-4147-A177-3AD203B41FA5}">
                      <a16:colId xmlns:a16="http://schemas.microsoft.com/office/drawing/2014/main" val="102815870"/>
                    </a:ext>
                  </a:extLst>
                </a:gridCol>
              </a:tblGrid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casa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house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909534"/>
                  </a:ext>
                </a:extLst>
              </a:tr>
              <a:tr h="22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cámara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camera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85832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bicicleta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bicycle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56162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cama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bed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33781"/>
                  </a:ext>
                </a:extLst>
              </a:tr>
              <a:tr h="22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moneda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coin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616866"/>
                  </a:ext>
                </a:extLst>
              </a:tr>
            </a:tbl>
          </a:graphicData>
        </a:graphic>
      </p:graphicFrame>
      <p:pic>
        <p:nvPicPr>
          <p:cNvPr id="50" name="Picture 2" descr="File:Cluedo Clue pack logo.png">
            <a:extLst>
              <a:ext uri="{FF2B5EF4-FFF2-40B4-BE49-F238E27FC236}">
                <a16:creationId xmlns:a16="http://schemas.microsoft.com/office/drawing/2014/main" id="{511A3C48-C6A8-4987-8F8C-36E75C8BC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51992"/>
          <a:stretch/>
        </p:blipFill>
        <p:spPr bwMode="auto">
          <a:xfrm>
            <a:off x="5778077" y="4537644"/>
            <a:ext cx="972503" cy="3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A cartoon of a child&#10;&#10;Description automatically generated">
            <a:extLst>
              <a:ext uri="{FF2B5EF4-FFF2-40B4-BE49-F238E27FC236}">
                <a16:creationId xmlns:a16="http://schemas.microsoft.com/office/drawing/2014/main" id="{CAE0E9FA-68FC-473A-8E23-E06724FEA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20" y="4874230"/>
            <a:ext cx="604175" cy="604175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2063F939-1A76-4581-BFA3-7A3602BB9AD6}"/>
              </a:ext>
            </a:extLst>
          </p:cNvPr>
          <p:cNvSpPr/>
          <p:nvPr/>
        </p:nvSpPr>
        <p:spPr>
          <a:xfrm>
            <a:off x="176250" y="5335751"/>
            <a:ext cx="2174353" cy="456243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un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gato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bicicleta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Está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barco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casa.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ED3A355F-C169-4859-B9B8-A79DE1E2FD50}"/>
              </a:ext>
            </a:extLst>
          </p:cNvPr>
          <p:cNvSpPr/>
          <p:nvPr/>
        </p:nvSpPr>
        <p:spPr>
          <a:xfrm>
            <a:off x="2542691" y="5337502"/>
            <a:ext cx="2605536" cy="456243"/>
          </a:xfrm>
          <a:prstGeom prst="wedgeRoundRectCallout">
            <a:avLst>
              <a:gd name="adj1" fmla="val -53696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bolígrafo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moneda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Está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cama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libro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20BB065-4CD7-426A-AB55-C860FAF4CB77}"/>
              </a:ext>
            </a:extLst>
          </p:cNvPr>
          <p:cNvSpPr/>
          <p:nvPr/>
        </p:nvSpPr>
        <p:spPr>
          <a:xfrm>
            <a:off x="160136" y="5843980"/>
            <a:ext cx="2478476" cy="456243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libro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cámara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Está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barco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bicicleta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CE6C6AFB-A151-4E4F-93C8-04876221C1B0}"/>
              </a:ext>
            </a:extLst>
          </p:cNvPr>
          <p:cNvSpPr/>
          <p:nvPr/>
        </p:nvSpPr>
        <p:spPr>
          <a:xfrm>
            <a:off x="2856787" y="5833184"/>
            <a:ext cx="2362471" cy="456243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un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barco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casa.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Está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libro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moneda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A2881D1D-3C12-4243-A486-0A17DF77BE86}"/>
              </a:ext>
            </a:extLst>
          </p:cNvPr>
          <p:cNvSpPr/>
          <p:nvPr/>
        </p:nvSpPr>
        <p:spPr>
          <a:xfrm>
            <a:off x="173447" y="6374407"/>
            <a:ext cx="2478476" cy="456243"/>
          </a:xfrm>
          <a:prstGeom prst="wedgeRoundRectCallout">
            <a:avLst>
              <a:gd name="adj1" fmla="val -55346"/>
              <a:gd name="adj2" fmla="val 4724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bolígrafo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casa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Está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barco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cama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A5BA1F-D836-45D6-B7FF-5A60E7FA8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31598"/>
              </p:ext>
            </p:extLst>
          </p:nvPr>
        </p:nvGraphicFramePr>
        <p:xfrm>
          <a:off x="192350" y="7541674"/>
          <a:ext cx="4572000" cy="1406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454387687"/>
                    </a:ext>
                  </a:extLst>
                </a:gridCol>
              </a:tblGrid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1.  It is a …............. It is in/on a……….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814689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77370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93331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7825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13536"/>
                  </a:ext>
                </a:extLst>
              </a:tr>
            </a:tbl>
          </a:graphicData>
        </a:graphic>
      </p:graphicFrame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50CADED7-B4CF-4498-A86A-3A6EA57BD8BD}"/>
              </a:ext>
            </a:extLst>
          </p:cNvPr>
          <p:cNvSpPr/>
          <p:nvPr/>
        </p:nvSpPr>
        <p:spPr>
          <a:xfrm>
            <a:off x="4873205" y="7513832"/>
            <a:ext cx="1885503" cy="1178363"/>
          </a:xfrm>
          <a:prstGeom prst="wedgeRoundRectCallout">
            <a:avLst>
              <a:gd name="adj1" fmla="val -33486"/>
              <a:gd name="adj2" fmla="val 6617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 word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Spanish can mean ‘in’, ‘on’ or sometimes even ‘at’: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Estoy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la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escuela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I am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in/at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school.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366CA65F-CE53-4A9E-821A-36B51E708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90" y="7292087"/>
            <a:ext cx="443489" cy="4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C4A703-EE7C-4628-B3B7-161472A8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02" y="3617739"/>
            <a:ext cx="1874963" cy="20900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133065" y="5856245"/>
            <a:ext cx="675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6. Phonics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28059" y="245664"/>
            <a:ext cx="6757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4. ¿</a:t>
            </a:r>
            <a:r>
              <a:rPr lang="en-GB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Dónde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está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Snapchat?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Daniel and Hugo see </a:t>
            </a:r>
            <a:r>
              <a:rPr lang="en-GB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Snapcat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everywhere! Write a sentence in Spanish about where he is in each picture.  Choose the word for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a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carefully.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0AF179-A4E1-473A-942D-95972CB0F941}"/>
              </a:ext>
            </a:extLst>
          </p:cNvPr>
          <p:cNvSpPr txBox="1"/>
          <p:nvPr/>
        </p:nvSpPr>
        <p:spPr>
          <a:xfrm>
            <a:off x="2259562" y="2919736"/>
            <a:ext cx="1274973" cy="523220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Example: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Es un…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CC985E-7D96-403D-B1A9-199504B2CB56}"/>
              </a:ext>
            </a:extLst>
          </p:cNvPr>
          <p:cNvSpPr txBox="1"/>
          <p:nvPr/>
        </p:nvSpPr>
        <p:spPr>
          <a:xfrm>
            <a:off x="4056910" y="3039261"/>
            <a:ext cx="1346054" cy="307777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¡Es un 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libro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!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42" name="Picture 41" descr="A blue and white person with a letter&#10;&#10;Description automatically generated">
            <a:extLst>
              <a:ext uri="{FF2B5EF4-FFF2-40B4-BE49-F238E27FC236}">
                <a16:creationId xmlns:a16="http://schemas.microsoft.com/office/drawing/2014/main" id="{CE2F75F5-ED92-4C6F-AC92-C4778A78C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34" y="2812342"/>
            <a:ext cx="914479" cy="987638"/>
          </a:xfrm>
          <a:prstGeom prst="rect">
            <a:avLst/>
          </a:prstGeom>
        </p:spPr>
      </p:pic>
      <p:pic>
        <p:nvPicPr>
          <p:cNvPr id="45" name="Picture 44" descr="A blue and white person with a white b on a black background&#10;&#10;Description automatically generated">
            <a:extLst>
              <a:ext uri="{FF2B5EF4-FFF2-40B4-BE49-F238E27FC236}">
                <a16:creationId xmlns:a16="http://schemas.microsoft.com/office/drawing/2014/main" id="{1E2D5908-E8FC-4886-804F-994080019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77" y="2793617"/>
            <a:ext cx="914479" cy="101812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91988BD-E502-4D4D-B02B-658DC5B279BE}"/>
              </a:ext>
            </a:extLst>
          </p:cNvPr>
          <p:cNvSpPr txBox="1"/>
          <p:nvPr/>
        </p:nvSpPr>
        <p:spPr>
          <a:xfrm>
            <a:off x="2580922" y="3412311"/>
            <a:ext cx="634674" cy="307777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¡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Sí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!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5B543D3C-8CA9-40D8-98F8-34DE7CA79438}"/>
              </a:ext>
            </a:extLst>
          </p:cNvPr>
          <p:cNvSpPr/>
          <p:nvPr/>
        </p:nvSpPr>
        <p:spPr>
          <a:xfrm>
            <a:off x="133014" y="2899194"/>
            <a:ext cx="1445747" cy="793227"/>
          </a:xfrm>
          <a:prstGeom prst="wedgeRoundRectCallout">
            <a:avLst>
              <a:gd name="adj1" fmla="val 32159"/>
              <a:gd name="adj2" fmla="val 671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say 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’, your partner has to say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‘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 una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cama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’.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61772D10-B4D4-4407-8F70-95551E002106}"/>
              </a:ext>
            </a:extLst>
          </p:cNvPr>
          <p:cNvSpPr/>
          <p:nvPr/>
        </p:nvSpPr>
        <p:spPr>
          <a:xfrm>
            <a:off x="5657584" y="2841972"/>
            <a:ext cx="1112509" cy="743360"/>
          </a:xfrm>
          <a:prstGeom prst="wedgeRoundRectCallout">
            <a:avLst>
              <a:gd name="adj1" fmla="val -60829"/>
              <a:gd name="adj2" fmla="val 317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Then swap. B starts.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 finishes.</a:t>
            </a: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52605828-7B78-40C6-A367-0D3333EBFCD1}"/>
              </a:ext>
            </a:extLst>
          </p:cNvPr>
          <p:cNvSpPr/>
          <p:nvPr/>
        </p:nvSpPr>
        <p:spPr>
          <a:xfrm>
            <a:off x="1898605" y="5999979"/>
            <a:ext cx="1508012" cy="533375"/>
          </a:xfrm>
          <a:prstGeom prst="wedgeRoundRectCallout">
            <a:avLst>
              <a:gd name="adj1" fmla="val 6837"/>
              <a:gd name="adj2" fmla="val 7611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This sounds like the ‘l’ in English.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FAD147-6BEC-424F-B9FC-FBA7770519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13257"/>
          <a:stretch/>
        </p:blipFill>
        <p:spPr>
          <a:xfrm>
            <a:off x="3316006" y="762157"/>
            <a:ext cx="966345" cy="8221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DC8947-8A37-4E33-B783-D83DBB28323F}"/>
              </a:ext>
            </a:extLst>
          </p:cNvPr>
          <p:cNvSpPr txBox="1"/>
          <p:nvPr/>
        </p:nvSpPr>
        <p:spPr>
          <a:xfrm>
            <a:off x="3378988" y="762157"/>
            <a:ext cx="25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279B4031-AE75-4492-94D2-DDEAB8747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21391"/>
              </p:ext>
            </p:extLst>
          </p:nvPr>
        </p:nvGraphicFramePr>
        <p:xfrm>
          <a:off x="191583" y="853929"/>
          <a:ext cx="3090879" cy="1406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879">
                  <a:extLst>
                    <a:ext uri="{9D8B030D-6E8A-4147-A177-3AD203B41FA5}">
                      <a16:colId xmlns:a16="http://schemas.microsoft.com/office/drawing/2014/main" val="2454387687"/>
                    </a:ext>
                  </a:extLst>
                </a:gridCol>
              </a:tblGrid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1. 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dirty="0" err="1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dirty="0">
                          <a:latin typeface="Century Gothic" panose="020B0502020202020204" pitchFamily="34" charset="0"/>
                        </a:rPr>
                        <a:t> … 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814689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77370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93331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7825"/>
                  </a:ext>
                </a:extLst>
              </a:tr>
              <a:tr h="243948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1353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C6B6030-46D4-4447-8CE3-2E67544055EA}"/>
              </a:ext>
            </a:extLst>
          </p:cNvPr>
          <p:cNvSpPr txBox="1"/>
          <p:nvPr/>
        </p:nvSpPr>
        <p:spPr>
          <a:xfrm>
            <a:off x="4435900" y="768580"/>
            <a:ext cx="25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2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5A0FCD-D910-45BB-B533-744E098BF33B}"/>
              </a:ext>
            </a:extLst>
          </p:cNvPr>
          <p:cNvSpPr txBox="1"/>
          <p:nvPr/>
        </p:nvSpPr>
        <p:spPr>
          <a:xfrm>
            <a:off x="5605258" y="757204"/>
            <a:ext cx="25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58F6A8-0F0A-4753-8485-96D359678F8A}"/>
              </a:ext>
            </a:extLst>
          </p:cNvPr>
          <p:cNvSpPr txBox="1"/>
          <p:nvPr/>
        </p:nvSpPr>
        <p:spPr>
          <a:xfrm>
            <a:off x="3534535" y="1638637"/>
            <a:ext cx="25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E89E6E-4F1D-44AF-888E-A1AECE28679A}"/>
              </a:ext>
            </a:extLst>
          </p:cNvPr>
          <p:cNvSpPr txBox="1"/>
          <p:nvPr/>
        </p:nvSpPr>
        <p:spPr>
          <a:xfrm>
            <a:off x="5006512" y="1627050"/>
            <a:ext cx="25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7F8FA87-C342-491E-9A5A-45C0AFFC16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19966" r="11499" b="5360"/>
          <a:stretch/>
        </p:blipFill>
        <p:spPr>
          <a:xfrm>
            <a:off x="4586078" y="792404"/>
            <a:ext cx="793195" cy="822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8C7B68-558A-4AF0-B302-3F5BE00FE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0127" y="982596"/>
            <a:ext cx="968047" cy="572835"/>
          </a:xfrm>
          <a:prstGeom prst="rect">
            <a:avLst/>
          </a:prstGeom>
        </p:spPr>
      </p:pic>
      <p:pic>
        <p:nvPicPr>
          <p:cNvPr id="44" name="Picture 43" descr="Cartoon of boys sitting on a bench&#10;&#10;Description automatically generated">
            <a:extLst>
              <a:ext uri="{FF2B5EF4-FFF2-40B4-BE49-F238E27FC236}">
                <a16:creationId xmlns:a16="http://schemas.microsoft.com/office/drawing/2014/main" id="{1471377E-4A8A-407C-8CF6-D5AFB5F184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49" y="574354"/>
            <a:ext cx="1237743" cy="696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17C021-0068-4EF5-A5E0-FC6F477DD7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2119" y="1579223"/>
            <a:ext cx="1046868" cy="727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DB696-B79F-4D46-9825-26AB6737B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7606" y="1700463"/>
            <a:ext cx="1093909" cy="5658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390FBE7-3642-4EE0-A9AF-EE7E8B15E428}"/>
              </a:ext>
            </a:extLst>
          </p:cNvPr>
          <p:cNvSpPr txBox="1"/>
          <p:nvPr/>
        </p:nvSpPr>
        <p:spPr>
          <a:xfrm>
            <a:off x="82841" y="2352018"/>
            <a:ext cx="675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5. Partner A.  Look at B’s pictures.  Decide which one you want to make them say.  Start the sentence. Partner B finishes, saying the whole sentence.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3A9E9-E4CC-4B81-9BED-373100AECE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0718" y="3638881"/>
            <a:ext cx="1874963" cy="20900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8B2EB9-EF6D-4136-810E-E6CDB1090347}"/>
              </a:ext>
            </a:extLst>
          </p:cNvPr>
          <p:cNvSpPr/>
          <p:nvPr/>
        </p:nvSpPr>
        <p:spPr>
          <a:xfrm>
            <a:off x="364091" y="6164022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" descr="open book">
            <a:extLst>
              <a:ext uri="{FF2B5EF4-FFF2-40B4-BE49-F238E27FC236}">
                <a16:creationId xmlns:a16="http://schemas.microsoft.com/office/drawing/2014/main" id="{7AE4EECD-9997-43F7-B501-D3D3DF21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4" y="6228906"/>
            <a:ext cx="970800" cy="5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62290E-9F1A-49AA-A35C-8AC5DC2A3231}"/>
              </a:ext>
            </a:extLst>
          </p:cNvPr>
          <p:cNvSpPr txBox="1"/>
          <p:nvPr/>
        </p:nvSpPr>
        <p:spPr>
          <a:xfrm>
            <a:off x="364090" y="6164022"/>
            <a:ext cx="5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>
                <a:latin typeface="Century Gothic" panose="020B0502020202020204" pitchFamily="34" charset="0"/>
              </a:rPr>
              <a:t>l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9977B-9356-49C7-9412-C90F51B76FB5}"/>
              </a:ext>
            </a:extLst>
          </p:cNvPr>
          <p:cNvSpPr txBox="1"/>
          <p:nvPr/>
        </p:nvSpPr>
        <p:spPr>
          <a:xfrm>
            <a:off x="364090" y="6673428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Century Gothic" panose="020B0502020202020204" pitchFamily="34" charset="0"/>
              </a:rPr>
              <a:t>l</a:t>
            </a:r>
            <a:r>
              <a:rPr lang="en-GB" sz="1400" dirty="0" err="1">
                <a:latin typeface="Century Gothic" panose="020B0502020202020204" pitchFamily="34" charset="0"/>
              </a:rPr>
              <a:t>ibro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83DD363-75E1-4BB2-9DFF-B0246F8DCD49}"/>
              </a:ext>
            </a:extLst>
          </p:cNvPr>
          <p:cNvSpPr/>
          <p:nvPr/>
        </p:nvSpPr>
        <p:spPr>
          <a:xfrm>
            <a:off x="3742120" y="6164022"/>
            <a:ext cx="1464256" cy="8171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67ACE2-8A41-4F79-A618-B3BCD5D25264}"/>
              </a:ext>
            </a:extLst>
          </p:cNvPr>
          <p:cNvSpPr txBox="1"/>
          <p:nvPr/>
        </p:nvSpPr>
        <p:spPr>
          <a:xfrm>
            <a:off x="3742119" y="6164022"/>
            <a:ext cx="52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[</a:t>
            </a:r>
            <a:r>
              <a:rPr lang="en-GB" b="1" dirty="0" err="1">
                <a:latin typeface="Century Gothic" panose="020B0502020202020204" pitchFamily="34" charset="0"/>
              </a:rPr>
              <a:t>ll</a:t>
            </a:r>
            <a:r>
              <a:rPr lang="en-GB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3A33C6-1765-423D-B79A-27E1C9838BD0}"/>
              </a:ext>
            </a:extLst>
          </p:cNvPr>
          <p:cNvSpPr txBox="1"/>
          <p:nvPr/>
        </p:nvSpPr>
        <p:spPr>
          <a:xfrm>
            <a:off x="3742119" y="6673428"/>
            <a:ext cx="146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Century Gothic" panose="020B0502020202020204" pitchFamily="34" charset="0"/>
              </a:rPr>
              <a:t>ll</a:t>
            </a:r>
            <a:r>
              <a:rPr lang="en-GB" sz="1400" dirty="0" err="1">
                <a:latin typeface="Century Gothic" panose="020B0502020202020204" pitchFamily="34" charset="0"/>
              </a:rPr>
              <a:t>amar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60" name="Picture 59" descr="man on a phone">
            <a:extLst>
              <a:ext uri="{FF2B5EF4-FFF2-40B4-BE49-F238E27FC236}">
                <a16:creationId xmlns:a16="http://schemas.microsoft.com/office/drawing/2014/main" id="{AC785552-61DE-444B-A26B-70861E62F76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38227"/>
          <a:stretch/>
        </p:blipFill>
        <p:spPr>
          <a:xfrm>
            <a:off x="4247382" y="6132768"/>
            <a:ext cx="465151" cy="571914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27B79CC6-E3A8-486F-A71E-2FE55EAC96B1}"/>
              </a:ext>
            </a:extLst>
          </p:cNvPr>
          <p:cNvSpPr/>
          <p:nvPr/>
        </p:nvSpPr>
        <p:spPr>
          <a:xfrm>
            <a:off x="5310294" y="6011963"/>
            <a:ext cx="1424359" cy="673449"/>
          </a:xfrm>
          <a:prstGeom prst="wedgeRoundRectCallout">
            <a:avLst>
              <a:gd name="adj1" fmla="val 5142"/>
              <a:gd name="adj2" fmla="val 6960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Spanish sounds like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 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English. </a:t>
            </a:r>
          </a:p>
        </p:txBody>
      </p:sp>
      <p:pic>
        <p:nvPicPr>
          <p:cNvPr id="52" name="Picture 51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406C8A41-E21B-4C52-B0F8-D266D324ED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6" y="6467958"/>
            <a:ext cx="548640" cy="548640"/>
          </a:xfrm>
          <a:prstGeom prst="rect">
            <a:avLst/>
          </a:prstGeom>
        </p:spPr>
      </p:pic>
      <p:pic>
        <p:nvPicPr>
          <p:cNvPr id="64" name="Picture 63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7DF5D77B-2E12-49C4-BB9A-8DE00053DD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62" y="6533354"/>
            <a:ext cx="548640" cy="548640"/>
          </a:xfrm>
          <a:prstGeom prst="rect">
            <a:avLst/>
          </a:prstGeom>
        </p:spPr>
      </p:pic>
      <p:pic>
        <p:nvPicPr>
          <p:cNvPr id="65" name="Picture 64" descr="A blue circle with black letters and a red arrow&#10;&#10;Description automatically generated">
            <a:extLst>
              <a:ext uri="{FF2B5EF4-FFF2-40B4-BE49-F238E27FC236}">
                <a16:creationId xmlns:a16="http://schemas.microsoft.com/office/drawing/2014/main" id="{A3BC02C1-7D9B-4036-A511-20082C3AF2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5" y="7248116"/>
            <a:ext cx="579063" cy="50105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78DBEEE-37A3-43F1-B09A-CE2123E882F7}"/>
              </a:ext>
            </a:extLst>
          </p:cNvPr>
          <p:cNvSpPr txBox="1"/>
          <p:nvPr/>
        </p:nvSpPr>
        <p:spPr>
          <a:xfrm>
            <a:off x="890954" y="7231967"/>
            <a:ext cx="587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Say these words in alphabetical order to your partner.  Take care with the [</a:t>
            </a:r>
            <a:r>
              <a:rPr lang="en-GB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ll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] sound. Your partner will listen and check. Then swap.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AE8454-C5B1-437B-9C0E-08A094DEA3CF}"/>
              </a:ext>
            </a:extLst>
          </p:cNvPr>
          <p:cNvSpPr/>
          <p:nvPr/>
        </p:nvSpPr>
        <p:spPr>
          <a:xfrm>
            <a:off x="279365" y="7852060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amari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9D24BD-EA5A-4F15-BD84-008A8960989F}"/>
              </a:ext>
            </a:extLst>
          </p:cNvPr>
          <p:cNvSpPr/>
          <p:nvPr/>
        </p:nvSpPr>
        <p:spPr>
          <a:xfrm>
            <a:off x="1473731" y="7852059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ibro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97C28EF-0CAC-4031-BA9C-9BBF3FA9586A}"/>
              </a:ext>
            </a:extLst>
          </p:cNvPr>
          <p:cNvSpPr/>
          <p:nvPr/>
        </p:nvSpPr>
        <p:spPr>
          <a:xfrm>
            <a:off x="2678372" y="7852058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ir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1E562D0-2521-4B61-B0DA-453CA7384809}"/>
              </a:ext>
            </a:extLst>
          </p:cNvPr>
          <p:cNvSpPr/>
          <p:nvPr/>
        </p:nvSpPr>
        <p:spPr>
          <a:xfrm>
            <a:off x="3920916" y="7845925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evar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61BE668-8C8E-4A7B-B5AB-22CB346AC309}"/>
              </a:ext>
            </a:extLst>
          </p:cNvPr>
          <p:cNvSpPr/>
          <p:nvPr/>
        </p:nvSpPr>
        <p:spPr>
          <a:xfrm>
            <a:off x="5210159" y="7833917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abra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70A312C-3BB8-4D88-8F60-D0095D63B37B}"/>
              </a:ext>
            </a:extLst>
          </p:cNvPr>
          <p:cNvSpPr/>
          <p:nvPr/>
        </p:nvSpPr>
        <p:spPr>
          <a:xfrm>
            <a:off x="381102" y="8506722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ista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5E2B027-DBCB-4AB2-AFEA-8A9A89D7103D}"/>
              </a:ext>
            </a:extLst>
          </p:cNvPr>
          <p:cNvSpPr/>
          <p:nvPr/>
        </p:nvSpPr>
        <p:spPr>
          <a:xfrm>
            <a:off x="1615944" y="8506722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egar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B46A764-A790-4A71-BC9E-8B0BE7F8DA06}"/>
              </a:ext>
            </a:extLst>
          </p:cNvPr>
          <p:cNvSpPr/>
          <p:nvPr/>
        </p:nvSpPr>
        <p:spPr>
          <a:xfrm>
            <a:off x="2904633" y="8492257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ave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4115BEB-6F87-4BC4-9C15-8C1E1A9BAA0E}"/>
              </a:ext>
            </a:extLst>
          </p:cNvPr>
          <p:cNvSpPr/>
          <p:nvPr/>
        </p:nvSpPr>
        <p:spPr>
          <a:xfrm>
            <a:off x="4296030" y="8506722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E21C1AA-FACC-4607-B7FA-2F1EB2A38E73}"/>
              </a:ext>
            </a:extLst>
          </p:cNvPr>
          <p:cNvSpPr/>
          <p:nvPr/>
        </p:nvSpPr>
        <p:spPr>
          <a:xfrm>
            <a:off x="5527193" y="8492257"/>
            <a:ext cx="949569" cy="30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ll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amar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90253E-A33F-432C-A754-28462DEBC1E9}"/>
              </a:ext>
            </a:extLst>
          </p:cNvPr>
          <p:cNvSpPr/>
          <p:nvPr/>
        </p:nvSpPr>
        <p:spPr>
          <a:xfrm rot="20994067">
            <a:off x="768110" y="8119858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yellow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839180D-3661-4C33-8739-5E36F07401F0}"/>
              </a:ext>
            </a:extLst>
          </p:cNvPr>
          <p:cNvSpPr/>
          <p:nvPr/>
        </p:nvSpPr>
        <p:spPr>
          <a:xfrm rot="20994067">
            <a:off x="2930953" y="8129440"/>
            <a:ext cx="857992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go out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BE5DFF5-6F56-4AB6-A995-21ACFDA021E3}"/>
              </a:ext>
            </a:extLst>
          </p:cNvPr>
          <p:cNvSpPr/>
          <p:nvPr/>
        </p:nvSpPr>
        <p:spPr>
          <a:xfrm rot="20994067">
            <a:off x="4366562" y="8092519"/>
            <a:ext cx="757198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wear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EA2C158-06C3-4F60-B84F-4D73444EC2A4}"/>
              </a:ext>
            </a:extLst>
          </p:cNvPr>
          <p:cNvSpPr/>
          <p:nvPr/>
        </p:nvSpPr>
        <p:spPr>
          <a:xfrm rot="20994067">
            <a:off x="5909226" y="8059626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word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F91FED8-7990-4E71-92FF-2FBDCD332F64}"/>
              </a:ext>
            </a:extLst>
          </p:cNvPr>
          <p:cNvSpPr/>
          <p:nvPr/>
        </p:nvSpPr>
        <p:spPr>
          <a:xfrm rot="20994067">
            <a:off x="1879160" y="8761658"/>
            <a:ext cx="846994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arrive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396B96A-BA53-4246-95D0-94E84DFD0164}"/>
              </a:ext>
            </a:extLst>
          </p:cNvPr>
          <p:cNvSpPr/>
          <p:nvPr/>
        </p:nvSpPr>
        <p:spPr>
          <a:xfrm rot="20994067">
            <a:off x="3401521" y="8754634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key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E093F27-CF35-48F7-86D0-69FA2B1A6808}"/>
              </a:ext>
            </a:extLst>
          </p:cNvPr>
          <p:cNvSpPr/>
          <p:nvPr/>
        </p:nvSpPr>
        <p:spPr>
          <a:xfrm rot="20994067">
            <a:off x="4787355" y="8761658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she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56E3DC8-5521-40E9-88F1-F77F880FD3D5}"/>
              </a:ext>
            </a:extLst>
          </p:cNvPr>
          <p:cNvSpPr/>
          <p:nvPr/>
        </p:nvSpPr>
        <p:spPr>
          <a:xfrm rot="20994067">
            <a:off x="6032884" y="8734842"/>
            <a:ext cx="654571" cy="176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Segoe Print" panose="02000600000000000000" pitchFamily="2" charset="0"/>
              </a:rPr>
              <a:t>to call</a:t>
            </a:r>
          </a:p>
        </p:txBody>
      </p:sp>
    </p:spTree>
    <p:extLst>
      <p:ext uri="{BB962C8B-B14F-4D97-AF65-F5344CB8AC3E}">
        <p14:creationId xmlns:p14="http://schemas.microsoft.com/office/powerpoint/2010/main" val="18159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b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la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6010e4ff107446aa016a38338e5fa48 xmlns="cfcf29e4-d297-42f7-a9ba-793f291da0d2">
      <Terms xmlns="http://schemas.microsoft.com/office/infopath/2007/PartnerControls"/>
    </m6010e4ff107446aa016a38338e5fa48>
    <CurriculumSubject xmlns="cfcf29e4-d297-42f7-a9ba-793f291da0d2">Spanish</CurriculumSubject>
    <e2491e4bf819481ea7691a346b35e06b xmlns="cfcf29e4-d297-42f7-a9ba-793f291da0d2">
      <Terms xmlns="http://schemas.microsoft.com/office/infopath/2007/PartnerControls"/>
    </e2491e4bf819481ea7691a346b35e06b>
    <e2636b4f23604e6290d0046f10e4f87e xmlns="cfcf29e4-d297-42f7-a9ba-793f291da0d2">
      <Terms xmlns="http://schemas.microsoft.com/office/infopath/2007/PartnerControls"/>
    </e2636b4f23604e6290d0046f10e4f87e>
    <TaxCatchAll xmlns="cfcf29e4-d297-42f7-a9ba-793f291da0d2" xsi:nil="true"/>
    <Lesson xmlns="cfcf29e4-d297-42f7-a9ba-793f291da0d2" xsi:nil="true"/>
    <g07557acf79e461e9b6427aee9005e3c xmlns="cfcf29e4-d297-42f7-a9ba-793f291da0d2">
      <Terms xmlns="http://schemas.microsoft.com/office/infopath/2007/PartnerControls"/>
    </g07557acf79e461e9b6427aee9005e3c>
    <KeyStage xmlns="cfcf29e4-d297-42f7-a9ba-793f291da0d2" xsi:nil="true"/>
    <ee11d8485f5948968141e2d5eaaa196e xmlns="cfcf29e4-d297-42f7-a9ba-793f291da0d2">
      <Terms xmlns="http://schemas.microsoft.com/office/infopath/2007/PartnerControls"/>
    </ee11d8485f5948968141e2d5eaaa196e>
    <Year xmlns="cfcf29e4-d297-42f7-a9ba-793f291da0d2" xsi:nil="true"/>
    <PersonalIdentificationData xmlns="cfcf29e4-d297-42f7-a9ba-793f291da0d2" xsi:nil="true"/>
    <CustomTags xmlns="cfcf29e4-d297-42f7-a9ba-793f291da0d2" xsi:nil="true"/>
    <lcf76f155ced4ddcb4097134ff3c332f xmlns="b976fe38-ca39-46f8-a00a-db8e8274a1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A4B6C5E1634EAE0CCEB488EBB2C0" ma:contentTypeVersion="30" ma:contentTypeDescription="Create a new document." ma:contentTypeScope="" ma:versionID="4cbfac9c8c0f370e4ae00741e1c8c4d9">
  <xsd:schema xmlns:xsd="http://www.w3.org/2001/XMLSchema" xmlns:xs="http://www.w3.org/2001/XMLSchema" xmlns:p="http://schemas.microsoft.com/office/2006/metadata/properties" xmlns:ns2="b976fe38-ca39-46f8-a00a-db8e8274a12d" xmlns:ns3="cfcf29e4-d297-42f7-a9ba-793f291da0d2" targetNamespace="http://schemas.microsoft.com/office/2006/metadata/properties" ma:root="true" ma:fieldsID="64b3f6c7b2e10685e5dfd6de9633ea1a" ns2:_="" ns3:_="">
    <xsd:import namespace="b976fe38-ca39-46f8-a00a-db8e8274a12d"/>
    <xsd:import namespace="cfcf29e4-d297-42f7-a9ba-793f291d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e2491e4bf819481ea7691a346b35e06b" minOccurs="0"/>
                <xsd:element ref="ns3:TaxCatchAll" minOccurs="0"/>
                <xsd:element ref="ns3:m6010e4ff107446aa016a38338e5fa48" minOccurs="0"/>
                <xsd:element ref="ns3:ee11d8485f5948968141e2d5eaaa196e" minOccurs="0"/>
                <xsd:element ref="ns3:g07557acf79e461e9b6427aee9005e3c" minOccurs="0"/>
                <xsd:element ref="ns3:e2636b4f23604e6290d0046f10e4f87e" minOccurs="0"/>
                <xsd:element ref="ns3:PersonalIdentificationData" minOccurs="0"/>
                <xsd:element ref="ns3:KeyStage" minOccurs="0"/>
                <xsd:element ref="ns3:Year" minOccurs="0"/>
                <xsd:element ref="ns3:Lesson" minOccurs="0"/>
                <xsd:element ref="ns3:CustomTags" minOccurs="0"/>
                <xsd:element ref="ns3:CurriculumSubjec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e38-ca39-46f8-a00a-db8e8274a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29e4-d297-42f7-a9ba-793f291da0d2" elementFormDefault="qualified">
    <xsd:import namespace="http://schemas.microsoft.com/office/2006/documentManagement/types"/>
    <xsd:import namespace="http://schemas.microsoft.com/office/infopath/2007/PartnerControls"/>
    <xsd:element name="e2491e4bf819481ea7691a346b35e06b" ma:index="11" nillable="true" ma:taxonomy="true" ma:internalName="e2491e4bf819481ea7691a346b35e06b" ma:taxonomyFieldName="Topic" ma:displayName="Topic" ma:fieldId="{e2491e4b-f819-481e-a769-1a346b35e06b}" ma:sspId="755c0e60-3cfb-4199-92cf-3a58c40b78d9" ma:termSetId="b8bc1b03-0524-45b3-97bd-c8849f33cc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c6cd7b6-10ba-456e-8d4f-2df6c8091854}" ma:internalName="TaxCatchAll" ma:showField="CatchAllData" ma:web="cfcf29e4-d297-42f7-a9ba-793f291d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010e4ff107446aa016a38338e5fa48" ma:index="14" nillable="true" ma:taxonomy="true" ma:internalName="m6010e4ff107446aa016a38338e5fa48" ma:taxonomyFieldName="Staff_x0020_Category" ma:displayName="Staff Category" ma:fieldId="{66010e4f-f107-446a-a016-a38338e5fa48}" ma:sspId="755c0e60-3cfb-4199-92cf-3a58c40b78d9" ma:termSetId="c6be69de-4164-4609-b1b8-9815fedc93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11d8485f5948968141e2d5eaaa196e" ma:index="16" nillable="true" ma:taxonomy="true" ma:internalName="ee11d8485f5948968141e2d5eaaa196e" ma:taxonomyFieldName="Exam_x0020_Board" ma:displayName="Exam Board" ma:fieldId="{ee11d848-5f59-4896-8141-e2d5eaaa196e}" ma:sspId="755c0e60-3cfb-4199-92cf-3a58c40b78d9" ma:termSetId="eaad38a5-0ea6-42dd-8cb4-ab84c492e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7557acf79e461e9b6427aee9005e3c" ma:index="18" nillable="true" ma:taxonomy="true" ma:internalName="g07557acf79e461e9b6427aee9005e3c" ma:taxonomyFieldName="Week" ma:displayName="Week" ma:fieldId="{007557ac-f79e-461e-9b64-27aee9005e3c}" ma:sspId="755c0e60-3cfb-4199-92cf-3a58c40b78d9" ma:termSetId="b345353a-242d-4b19-a4af-f5de348717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636b4f23604e6290d0046f10e4f87e" ma:index="20" nillable="true" ma:taxonomy="true" ma:internalName="e2636b4f23604e6290d0046f10e4f87e" ma:taxonomyFieldName="Term" ma:displayName="Term" ma:fieldId="{e2636b4f-2360-4e62-90d0-046f10e4f87e}" ma:sspId="755c0e60-3cfb-4199-92cf-3a58c40b78d9" ma:termSetId="b1dca43f-8922-483e-9103-7f47655d26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21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2" nillable="true" ma:displayName="Key Stage" ma:internalName="Key_x0020_Stage">
      <xsd:simpleType>
        <xsd:restriction base="dms:Text"/>
      </xsd:simpleType>
    </xsd:element>
    <xsd:element name="Year" ma:index="23" nillable="true" ma:displayName="Year" ma:internalName="Year">
      <xsd:simpleType>
        <xsd:restriction base="dms:Text"/>
      </xsd:simpleType>
    </xsd:element>
    <xsd:element name="Lesson" ma:index="24" nillable="true" ma:displayName="Lesson" ma:internalName="Lesson">
      <xsd:simpleType>
        <xsd:restriction base="dms:Text"/>
      </xsd:simpleType>
    </xsd:element>
    <xsd:element name="CustomTags" ma:index="25" nillable="true" ma:displayName="Custom Tags" ma:internalName="Custom_x0020_Tags">
      <xsd:simpleType>
        <xsd:restriction base="dms:Text"/>
      </xsd:simpleType>
    </xsd:element>
    <xsd:element name="CurriculumSubject" ma:index="26" nillable="true" ma:displayName="Curriculum Subject" ma:default="Spanish" ma:internalName="Curriculum_x0020_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BF9822-3D37-49DA-AF1C-083027EC0CC0}">
  <ds:schemaRefs>
    <ds:schemaRef ds:uri="http://schemas.microsoft.com/office/2006/metadata/properties"/>
    <ds:schemaRef ds:uri="http://schemas.microsoft.com/office/infopath/2007/PartnerControls"/>
    <ds:schemaRef ds:uri="cfcf29e4-d297-42f7-a9ba-793f291da0d2"/>
    <ds:schemaRef ds:uri="b976fe38-ca39-46f8-a00a-db8e8274a12d"/>
  </ds:schemaRefs>
</ds:datastoreItem>
</file>

<file path=customXml/itemProps2.xml><?xml version="1.0" encoding="utf-8"?>
<ds:datastoreItem xmlns:ds="http://schemas.openxmlformats.org/officeDocument/2006/customXml" ds:itemID="{036DFA4F-6CD8-45C1-8E38-08BFD70C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fe38-ca39-46f8-a00a-db8e8274a12d"/>
    <ds:schemaRef ds:uri="cfcf29e4-d297-42f7-a9ba-793f291da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ADFCD-3799-4144-8C21-6EF4BE3E3D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612</Words>
  <Application>Microsoft Office PowerPoint</Application>
  <PresentationFormat>On-screen Show (4:3)</PresentationFormat>
  <Paragraphs>102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Modern Love</vt:lpstr>
      <vt:lpstr>Segoe Print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38</cp:revision>
  <dcterms:created xsi:type="dcterms:W3CDTF">2023-09-09T16:23:11Z</dcterms:created>
  <dcterms:modified xsi:type="dcterms:W3CDTF">2023-09-21T04:40:41Z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0x0101007A2FA4B6C5E1634EAE0CCEB488EBB2C0</vt:lpwstr>
  </property>
</Properties>
</file>