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904" r:id="rId5"/>
    <p:sldId id="905" r:id="rId6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240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46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113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59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020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3"/>
            <a:ext cx="5915025" cy="3803649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6"/>
            <a:ext cx="5915025" cy="2000250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/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659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16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2"/>
            <a:ext cx="2901255" cy="1098549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1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2"/>
            <a:ext cx="2915543" cy="1098549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1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506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58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398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69"/>
            <a:ext cx="3471863" cy="6498167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1"/>
            <a:ext cx="2211884" cy="5082117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802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69"/>
            <a:ext cx="3471863" cy="6498167"/>
          </a:xfrm>
        </p:spPr>
        <p:txBody>
          <a:bodyPr anchor="t"/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1"/>
            <a:ext cx="2211884" cy="5082117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DC336-2F97-4291-9376-F994FCFD5FAB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24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DC336-2F97-4291-9376-F994FCFD5FAB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8475136"/>
            <a:ext cx="2314575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6BE95-D79E-4BE0-ADF1-14CB431BC4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92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33062" rtl="0" eaLnBrk="1" latinLnBrk="0" hangingPunct="1">
        <a:lnSpc>
          <a:spcPct val="90000"/>
        </a:lnSpc>
        <a:spcBef>
          <a:spcPct val="0"/>
        </a:spcBef>
        <a:buNone/>
        <a:defRPr sz="30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8265" indent="-158265" algn="l" defTabSz="633062" rtl="0" eaLnBrk="1" latinLnBrk="0" hangingPunct="1">
        <a:lnSpc>
          <a:spcPct val="90000"/>
        </a:lnSpc>
        <a:spcBef>
          <a:spcPts val="692"/>
        </a:spcBef>
        <a:buFont typeface="Arial" panose="020B0604020202020204" pitchFamily="34" charset="0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1pPr>
      <a:lvl2pPr marL="474796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327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58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89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4297B168-8EB1-4BB9-A183-025B9DA8FC3A}"/>
              </a:ext>
            </a:extLst>
          </p:cNvPr>
          <p:cNvSpPr txBox="1"/>
          <p:nvPr/>
        </p:nvSpPr>
        <p:spPr>
          <a:xfrm>
            <a:off x="38576" y="264255"/>
            <a:ext cx="6928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22041"/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1. In pairs.  Person A – say a Spanish sentence. Person B – translate into English.</a:t>
            </a:r>
            <a:endParaRPr lang="en-GB" sz="14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F14F505-3BA1-4E32-9B19-AE4EFBB32E30}"/>
              </a:ext>
            </a:extLst>
          </p:cNvPr>
          <p:cNvGrpSpPr/>
          <p:nvPr/>
        </p:nvGrpSpPr>
        <p:grpSpPr>
          <a:xfrm>
            <a:off x="4998219" y="643178"/>
            <a:ext cx="1682483" cy="1232900"/>
            <a:chOff x="4876029" y="582476"/>
            <a:chExt cx="1822690" cy="1194855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A2DE278-ADBB-494A-922B-0261C0EAF0F4}"/>
                </a:ext>
              </a:extLst>
            </p:cNvPr>
            <p:cNvGrpSpPr/>
            <p:nvPr/>
          </p:nvGrpSpPr>
          <p:grpSpPr>
            <a:xfrm>
              <a:off x="4876029" y="582476"/>
              <a:ext cx="1822690" cy="1194855"/>
              <a:chOff x="4310576" y="875609"/>
              <a:chExt cx="2558030" cy="1617136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B854B1B-3B8A-4F29-AB50-8768C1621E1D}"/>
                  </a:ext>
                </a:extLst>
              </p:cNvPr>
              <p:cNvSpPr/>
              <p:nvPr/>
            </p:nvSpPr>
            <p:spPr>
              <a:xfrm>
                <a:off x="4318195" y="953423"/>
                <a:ext cx="2539805" cy="153932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22041"/>
                <a:endParaRPr lang="en-GB" sz="1662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C3680BD4-AEB2-4605-A5E2-E5203EC31676}"/>
                  </a:ext>
                </a:extLst>
              </p:cNvPr>
              <p:cNvSpPr/>
              <p:nvPr/>
            </p:nvSpPr>
            <p:spPr>
              <a:xfrm>
                <a:off x="4310576" y="875609"/>
                <a:ext cx="2558030" cy="536242"/>
              </a:xfrm>
              <a:prstGeom prst="roundRect">
                <a:avLst>
                  <a:gd name="adj" fmla="val 21996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22041"/>
                <a:endParaRPr lang="en-GB" sz="1662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9172A35-2230-4E32-B613-0590721E9B2D}"/>
                </a:ext>
              </a:extLst>
            </p:cNvPr>
            <p:cNvSpPr/>
            <p:nvPr/>
          </p:nvSpPr>
          <p:spPr>
            <a:xfrm>
              <a:off x="4961589" y="1047640"/>
              <a:ext cx="153899" cy="1578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22041"/>
              <a:endParaRPr lang="en-GB" sz="1662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9E82E94-0263-49D9-A4E0-CC33D1203EF5}"/>
                </a:ext>
              </a:extLst>
            </p:cNvPr>
            <p:cNvSpPr txBox="1"/>
            <p:nvPr/>
          </p:nvSpPr>
          <p:spPr>
            <a:xfrm>
              <a:off x="5115488" y="1002801"/>
              <a:ext cx="1583231" cy="7504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422041"/>
              <a:r>
                <a:rPr lang="en-GB" sz="1108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to say how you or someone else is </a:t>
              </a:r>
              <a:r>
                <a:rPr lang="en-GB" sz="1108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in general (character traits)</a:t>
              </a:r>
              <a:endParaRPr lang="en-GB" sz="1108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39" name="Picture 6" descr="Free target button icon illustration">
            <a:extLst>
              <a:ext uri="{FF2B5EF4-FFF2-40B4-BE49-F238E27FC236}">
                <a16:creationId xmlns:a16="http://schemas.microsoft.com/office/drawing/2014/main" id="{AFC2F8D8-9F20-4932-A975-883E41646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601" y="563905"/>
            <a:ext cx="490713" cy="4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9AFFC3C7-8DD9-41E9-B304-F0645735B629}"/>
              </a:ext>
            </a:extLst>
          </p:cNvPr>
          <p:cNvSpPr txBox="1"/>
          <p:nvPr/>
        </p:nvSpPr>
        <p:spPr>
          <a:xfrm>
            <a:off x="5233" y="11585"/>
            <a:ext cx="1164101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22041"/>
            <a:r>
              <a:rPr lang="en-GB" sz="1477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Y7 Spanish</a:t>
            </a:r>
            <a:endParaRPr lang="en-GB" sz="1477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7DFC452-7360-45CC-967C-BCB014249410}"/>
              </a:ext>
            </a:extLst>
          </p:cNvPr>
          <p:cNvSpPr/>
          <p:nvPr/>
        </p:nvSpPr>
        <p:spPr>
          <a:xfrm>
            <a:off x="111653" y="3129570"/>
            <a:ext cx="6635150" cy="15566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2D56400-A562-47F4-9249-C52551272347}"/>
              </a:ext>
            </a:extLst>
          </p:cNvPr>
          <p:cNvSpPr txBox="1"/>
          <p:nvPr/>
        </p:nvSpPr>
        <p:spPr>
          <a:xfrm>
            <a:off x="162707" y="3422666"/>
            <a:ext cx="651799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400" dirty="0">
                <a:latin typeface="Century Gothic" panose="020B0502020202020204" pitchFamily="34" charset="0"/>
              </a:rPr>
              <a:t>Remember! We change ‘o’ to ‘a’ when the person described is female: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Es </a:t>
            </a:r>
            <a:r>
              <a:rPr lang="en-GB" sz="1400" dirty="0" err="1">
                <a:latin typeface="Century Gothic" panose="020B0502020202020204" pitchFamily="34" charset="0"/>
                <a:sym typeface="Wingdings" panose="05000000000000000000" pitchFamily="2" charset="2"/>
              </a:rPr>
              <a:t>simpátic</a:t>
            </a:r>
            <a:r>
              <a:rPr lang="en-GB" sz="1400" b="1" dirty="0" err="1">
                <a:latin typeface="Century Gothic" panose="020B0502020202020204" pitchFamily="34" charset="0"/>
                <a:sym typeface="Wingdings" panose="05000000000000000000" pitchFamily="2" charset="2"/>
              </a:rPr>
              <a:t>o</a:t>
            </a:r>
            <a:r>
              <a:rPr lang="en-GB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. = He is nice.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GB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Es </a:t>
            </a:r>
            <a:r>
              <a:rPr lang="en-GB" sz="1400" dirty="0" err="1">
                <a:latin typeface="Century Gothic" panose="020B0502020202020204" pitchFamily="34" charset="0"/>
                <a:sym typeface="Wingdings" panose="05000000000000000000" pitchFamily="2" charset="2"/>
              </a:rPr>
              <a:t>simpátic</a:t>
            </a:r>
            <a:r>
              <a:rPr lang="en-GB" sz="1400" b="1" dirty="0" err="1">
                <a:latin typeface="Century Gothic" panose="020B0502020202020204" pitchFamily="34" charset="0"/>
                <a:sym typeface="Wingdings" panose="05000000000000000000" pitchFamily="2" charset="2"/>
              </a:rPr>
              <a:t>a</a:t>
            </a:r>
            <a:r>
              <a:rPr lang="en-GB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. = She is nice.</a:t>
            </a:r>
          </a:p>
          <a:p>
            <a:pPr marL="0" indent="0">
              <a:buNone/>
            </a:pPr>
            <a:r>
              <a:rPr lang="en-GB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When the adjective ends in ‘</a:t>
            </a:r>
            <a:r>
              <a:rPr lang="en-GB" sz="1400" b="1" dirty="0">
                <a:latin typeface="Century Gothic" panose="020B0502020202020204" pitchFamily="34" charset="0"/>
                <a:sym typeface="Wingdings" panose="05000000000000000000" pitchFamily="2" charset="2"/>
              </a:rPr>
              <a:t>e</a:t>
            </a:r>
            <a:r>
              <a:rPr lang="en-GB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’, there is no change.</a:t>
            </a:r>
          </a:p>
          <a:p>
            <a:pPr marL="0" indent="0">
              <a:buNone/>
            </a:pPr>
            <a:r>
              <a:rPr lang="en-GB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en-GB" sz="1400" b="1" dirty="0">
                <a:latin typeface="Century Gothic" panose="020B0502020202020204" pitchFamily="34" charset="0"/>
                <a:sym typeface="Wingdings" panose="05000000000000000000" pitchFamily="2" charset="2"/>
              </a:rPr>
              <a:t>Es </a:t>
            </a:r>
            <a:r>
              <a:rPr lang="en-GB" sz="1400" dirty="0" err="1">
                <a:latin typeface="Century Gothic" panose="020B0502020202020204" pitchFamily="34" charset="0"/>
                <a:sym typeface="Wingdings" panose="05000000000000000000" pitchFamily="2" charset="2"/>
              </a:rPr>
              <a:t>alegre</a:t>
            </a:r>
            <a:r>
              <a:rPr lang="en-GB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. = He / She is cheerful.</a:t>
            </a:r>
            <a:endParaRPr lang="en-GB" sz="1400" b="1" dirty="0">
              <a:latin typeface="Century Gothic" panose="020B0502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D5752D-2EE2-43FA-A369-988AA0A7CBBF}"/>
              </a:ext>
            </a:extLst>
          </p:cNvPr>
          <p:cNvSpPr txBox="1"/>
          <p:nvPr/>
        </p:nvSpPr>
        <p:spPr>
          <a:xfrm>
            <a:off x="126080" y="3114889"/>
            <a:ext cx="39651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u="sng" dirty="0">
                <a:latin typeface="Century Gothic" panose="020B0502020202020204" pitchFamily="34" charset="0"/>
              </a:rPr>
              <a:t>Adjective agreement</a:t>
            </a:r>
            <a:endParaRPr lang="fr-FR" sz="1400" dirty="0">
              <a:latin typeface="Century Gothic" panose="020B050202020202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A6FE5AD-27E0-40B5-B742-92506A83456D}"/>
              </a:ext>
            </a:extLst>
          </p:cNvPr>
          <p:cNvSpPr txBox="1"/>
          <p:nvPr/>
        </p:nvSpPr>
        <p:spPr>
          <a:xfrm>
            <a:off x="38576" y="6457061"/>
            <a:ext cx="6409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22041"/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3. Six more characters are announced.  Boy or girl? What is he/she like?</a:t>
            </a:r>
            <a:b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</a:br>
            <a:r>
              <a:rPr lang="en-GB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Write B (boy) or G (girl) and the character in English.</a:t>
            </a:r>
            <a:endParaRPr lang="en-GB" sz="14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22324B-C7FD-4A79-901D-A62FEFC8D978}"/>
              </a:ext>
            </a:extLst>
          </p:cNvPr>
          <p:cNvSpPr txBox="1"/>
          <p:nvPr/>
        </p:nvSpPr>
        <p:spPr>
          <a:xfrm>
            <a:off x="46387" y="6988363"/>
            <a:ext cx="2605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entury Gothic" panose="020B0502020202020204" pitchFamily="34" charset="0"/>
              </a:rPr>
              <a:t>1. Es </a:t>
            </a:r>
            <a:r>
              <a:rPr lang="en-GB" sz="1400" dirty="0" err="1">
                <a:latin typeface="Century Gothic" panose="020B0502020202020204" pitchFamily="34" charset="0"/>
              </a:rPr>
              <a:t>alegre</a:t>
            </a:r>
            <a:r>
              <a:rPr lang="en-GB" sz="1400" dirty="0">
                <a:latin typeface="Century Gothic" panose="020B0502020202020204" pitchFamily="34" charset="0"/>
              </a:rPr>
              <a:t> y </a:t>
            </a:r>
            <a:r>
              <a:rPr lang="en-GB" sz="1400" dirty="0" err="1">
                <a:latin typeface="Century Gothic" panose="020B0502020202020204" pitchFamily="34" charset="0"/>
              </a:rPr>
              <a:t>alta.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8F453AF4-D450-4F43-B11A-1954F9CA8860}"/>
              </a:ext>
            </a:extLst>
          </p:cNvPr>
          <p:cNvSpPr/>
          <p:nvPr/>
        </p:nvSpPr>
        <p:spPr>
          <a:xfrm>
            <a:off x="470535" y="2303209"/>
            <a:ext cx="1247956" cy="604552"/>
          </a:xfrm>
          <a:prstGeom prst="wedgeRoundRectCallout">
            <a:avLst>
              <a:gd name="adj1" fmla="val 74848"/>
              <a:gd name="adj2" fmla="val 247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Then swap over. B starts, A translates.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29649DD-E47B-44F9-B62A-887D806418D4}"/>
              </a:ext>
            </a:extLst>
          </p:cNvPr>
          <p:cNvSpPr txBox="1"/>
          <p:nvPr/>
        </p:nvSpPr>
        <p:spPr>
          <a:xfrm>
            <a:off x="103912" y="4710257"/>
            <a:ext cx="1627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22041"/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2. A school play!</a:t>
            </a:r>
            <a:endParaRPr lang="en-GB" sz="14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id="{C151D631-B88D-4B0C-A19B-1460D7C4F52F}"/>
              </a:ext>
            </a:extLst>
          </p:cNvPr>
          <p:cNvSpPr/>
          <p:nvPr/>
        </p:nvSpPr>
        <p:spPr>
          <a:xfrm>
            <a:off x="4596182" y="2141176"/>
            <a:ext cx="2049613" cy="755641"/>
          </a:xfrm>
          <a:prstGeom prst="wedgeRoundRectCallout">
            <a:avLst>
              <a:gd name="adj1" fmla="val -66117"/>
              <a:gd name="adj2" fmla="val -19462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Tip!    If you need help remembering the Spanish words, look at last lesson’s work </a:t>
            </a:r>
          </a:p>
        </p:txBody>
      </p:sp>
      <p:pic>
        <p:nvPicPr>
          <p:cNvPr id="11" name="Picture 10" descr="A blue and white speech bubbles with a exclamation mark and a black background&#10;&#10;Description automatically generated">
            <a:extLst>
              <a:ext uri="{FF2B5EF4-FFF2-40B4-BE49-F238E27FC236}">
                <a16:creationId xmlns:a16="http://schemas.microsoft.com/office/drawing/2014/main" id="{D0D3897C-03B8-4CCF-8B6E-5C67909CE7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256" y="1877428"/>
            <a:ext cx="741971" cy="527495"/>
          </a:xfrm>
          <a:prstGeom prst="rect">
            <a:avLst/>
          </a:prstGeom>
        </p:spPr>
      </p:pic>
      <p:pic>
        <p:nvPicPr>
          <p:cNvPr id="65" name="Picture 64" descr="A picture containing logo, sketch, white, black and white&#10;&#10;Description automatically generated">
            <a:extLst>
              <a:ext uri="{FF2B5EF4-FFF2-40B4-BE49-F238E27FC236}">
                <a16:creationId xmlns:a16="http://schemas.microsoft.com/office/drawing/2014/main" id="{5F7B1F36-C90A-492E-AB3F-A233430CA8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590" y="7769836"/>
            <a:ext cx="2220205" cy="1282975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B88EFCBD-CC68-4AC8-B291-BD59F26BE0C9}"/>
              </a:ext>
            </a:extLst>
          </p:cNvPr>
          <p:cNvSpPr txBox="1"/>
          <p:nvPr/>
        </p:nvSpPr>
        <p:spPr>
          <a:xfrm>
            <a:off x="4642526" y="7064206"/>
            <a:ext cx="2038176" cy="738664"/>
          </a:xfrm>
          <a:prstGeom prst="rect">
            <a:avLst/>
          </a:prstGeom>
          <a:solidFill>
            <a:srgbClr val="FFE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entury Gothic" panose="020B0502020202020204" pitchFamily="34" charset="0"/>
              </a:rPr>
              <a:t>Example:</a:t>
            </a:r>
          </a:p>
          <a:p>
            <a:r>
              <a:rPr lang="en-GB" sz="1400" dirty="0">
                <a:latin typeface="Century Gothic" panose="020B0502020202020204" pitchFamily="34" charset="0"/>
              </a:rPr>
              <a:t>1. G. She is cheerful and tall.</a:t>
            </a:r>
          </a:p>
        </p:txBody>
      </p:sp>
      <p:pic>
        <p:nvPicPr>
          <p:cNvPr id="17" name="Picture 16" descr="A cartoon of a child with red hair&#10;&#10;Description automatically generated">
            <a:extLst>
              <a:ext uri="{FF2B5EF4-FFF2-40B4-BE49-F238E27FC236}">
                <a16:creationId xmlns:a16="http://schemas.microsoft.com/office/drawing/2014/main" id="{366CA65F-CE53-4A9E-821A-36B51E7087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" y="8634501"/>
            <a:ext cx="443489" cy="443489"/>
          </a:xfrm>
          <a:prstGeom prst="rect">
            <a:avLst/>
          </a:prstGeom>
        </p:spPr>
      </p:pic>
      <p:sp>
        <p:nvSpPr>
          <p:cNvPr id="70" name="Speech Bubble: Rectangle with Corners Rounded 69">
            <a:extLst>
              <a:ext uri="{FF2B5EF4-FFF2-40B4-BE49-F238E27FC236}">
                <a16:creationId xmlns:a16="http://schemas.microsoft.com/office/drawing/2014/main" id="{B6A4B50B-0430-45F6-A9D4-33135FCE3D00}"/>
              </a:ext>
            </a:extLst>
          </p:cNvPr>
          <p:cNvSpPr/>
          <p:nvPr/>
        </p:nvSpPr>
        <p:spPr>
          <a:xfrm>
            <a:off x="420346" y="8609960"/>
            <a:ext cx="3472781" cy="456243"/>
          </a:xfrm>
          <a:prstGeom prst="wedgeRoundRectCallout">
            <a:avLst>
              <a:gd name="adj1" fmla="val 60810"/>
              <a:gd name="adj2" fmla="val -1835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Tip!    Remember that if the character is female, you change –o to –a on adjectives.</a:t>
            </a:r>
          </a:p>
        </p:txBody>
      </p:sp>
      <p:pic>
        <p:nvPicPr>
          <p:cNvPr id="71" name="Picture 70" descr="A blue and white speech bubbles with a exclamation mark and a black background&#10;&#10;Description automatically generated">
            <a:extLst>
              <a:ext uri="{FF2B5EF4-FFF2-40B4-BE49-F238E27FC236}">
                <a16:creationId xmlns:a16="http://schemas.microsoft.com/office/drawing/2014/main" id="{075B7F0E-4364-4521-B0F4-0FCD8B11AD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" y="8523905"/>
            <a:ext cx="500522" cy="3558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463A795-3236-47D4-B986-02DDD9BCFC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2748" y="690987"/>
            <a:ext cx="2155123" cy="224047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7EB8B61-0673-4C33-854B-52439D275C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205" y="761647"/>
            <a:ext cx="2050837" cy="15037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3CD9BA-3A43-4E92-9C1B-C0D90FED0E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34285" y="4408739"/>
            <a:ext cx="1627369" cy="616164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A805A62D-ACD0-418C-975E-5157A2C77323}"/>
              </a:ext>
            </a:extLst>
          </p:cNvPr>
          <p:cNvSpPr txBox="1"/>
          <p:nvPr/>
        </p:nvSpPr>
        <p:spPr>
          <a:xfrm>
            <a:off x="1605021" y="4706541"/>
            <a:ext cx="4139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22041"/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This poster about the lead roles got smudged.</a:t>
            </a:r>
            <a:endParaRPr lang="en-GB" sz="14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47AB646-F16B-4D4E-825C-FCBC90574B2C}"/>
              </a:ext>
            </a:extLst>
          </p:cNvPr>
          <p:cNvSpPr txBox="1"/>
          <p:nvPr/>
        </p:nvSpPr>
        <p:spPr>
          <a:xfrm>
            <a:off x="76905" y="4957825"/>
            <a:ext cx="6674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2041"/>
            <a:r>
              <a:rPr lang="en-GB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Is each description about </a:t>
            </a:r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Pablo </a:t>
            </a:r>
            <a:r>
              <a:rPr lang="en-GB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(boy lead) or </a:t>
            </a:r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Claudia </a:t>
            </a:r>
            <a:r>
              <a:rPr lang="en-GB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(girl lead)? Or both?</a:t>
            </a:r>
            <a:br>
              <a:rPr lang="en-GB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ea typeface="Century Gothic"/>
                <a:cs typeface="Calibri" panose="020F0502020204030204" pitchFamily="34" charset="0"/>
                <a:sym typeface="Century Gothic"/>
              </a:rPr>
            </a:br>
            <a:r>
              <a:rPr lang="en-GB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Write </a:t>
            </a:r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P </a:t>
            </a:r>
            <a:r>
              <a:rPr lang="en-GB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or </a:t>
            </a:r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C </a:t>
            </a:r>
            <a:r>
              <a:rPr lang="en-GB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or </a:t>
            </a:r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ea typeface="Century Gothic"/>
                <a:cs typeface="Calibri" panose="020F0502020204030204" pitchFamily="34" charset="0"/>
                <a:sym typeface="Century Gothic"/>
              </a:rPr>
              <a:t>P/C.</a:t>
            </a:r>
            <a:endParaRPr lang="en-GB" sz="14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BEA6AB23-E119-479F-BF14-4C29785ED0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220041"/>
              </p:ext>
            </p:extLst>
          </p:nvPr>
        </p:nvGraphicFramePr>
        <p:xfrm>
          <a:off x="899958" y="5523021"/>
          <a:ext cx="2134187" cy="822960"/>
        </p:xfrm>
        <a:graphic>
          <a:graphicData uri="http://schemas.openxmlformats.org/drawingml/2006/table">
            <a:tbl>
              <a:tblPr firstRow="1" bandRow="1"/>
              <a:tblGrid>
                <a:gridCol w="356059">
                  <a:extLst>
                    <a:ext uri="{9D8B030D-6E8A-4147-A177-3AD203B41FA5}">
                      <a16:colId xmlns:a16="http://schemas.microsoft.com/office/drawing/2014/main" val="2293435803"/>
                    </a:ext>
                  </a:extLst>
                </a:gridCol>
                <a:gridCol w="1778128">
                  <a:extLst>
                    <a:ext uri="{9D8B030D-6E8A-4147-A177-3AD203B41FA5}">
                      <a16:colId xmlns:a16="http://schemas.microsoft.com/office/drawing/2014/main" val="1568361213"/>
                    </a:ext>
                  </a:extLst>
                </a:gridCol>
              </a:tblGrid>
              <a:tr h="1439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     </a:t>
                      </a:r>
                      <a:r>
                        <a:rPr lang="en-GB" sz="12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alta.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584156"/>
                  </a:ext>
                </a:extLst>
              </a:tr>
              <a:tr h="1439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      simpatico.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3366012"/>
                  </a:ext>
                </a:extLst>
              </a:tr>
              <a:tr h="1439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      bajo.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025144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0F3B9B0-53EE-4BD3-B73D-88B385CB92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831163"/>
              </p:ext>
            </p:extLst>
          </p:nvPr>
        </p:nvGraphicFramePr>
        <p:xfrm>
          <a:off x="3373144" y="5523021"/>
          <a:ext cx="2197457" cy="822960"/>
        </p:xfrm>
        <a:graphic>
          <a:graphicData uri="http://schemas.openxmlformats.org/drawingml/2006/table">
            <a:tbl>
              <a:tblPr firstRow="1" bandRow="1"/>
              <a:tblGrid>
                <a:gridCol w="310757">
                  <a:extLst>
                    <a:ext uri="{9D8B030D-6E8A-4147-A177-3AD203B41FA5}">
                      <a16:colId xmlns:a16="http://schemas.microsoft.com/office/drawing/2014/main" val="525972840"/>
                    </a:ext>
                  </a:extLst>
                </a:gridCol>
                <a:gridCol w="1886700">
                  <a:extLst>
                    <a:ext uri="{9D8B030D-6E8A-4147-A177-3AD203B41FA5}">
                      <a16:colId xmlns:a16="http://schemas.microsoft.com/office/drawing/2014/main" val="341430977"/>
                    </a:ext>
                  </a:extLst>
                </a:gridCol>
              </a:tblGrid>
              <a:tr h="1439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    </a:t>
                      </a:r>
                      <a:r>
                        <a:rPr lang="en-GB" sz="1200" b="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alegre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904024"/>
                  </a:ext>
                </a:extLst>
              </a:tr>
              <a:tr h="1439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    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famosa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5278492"/>
                  </a:ext>
                </a:extLst>
              </a:tr>
              <a:tr h="1439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/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        </a:t>
                      </a:r>
                      <a:r>
                        <a:rPr lang="en-GB" sz="1200" dirty="0" err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interesante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88713"/>
                  </a:ext>
                </a:extLst>
              </a:tr>
            </a:tbl>
          </a:graphicData>
        </a:graphic>
      </p:graphicFrame>
      <p:pic>
        <p:nvPicPr>
          <p:cNvPr id="25" name="Picture 24" descr="A black and white image of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C05F5200-EB24-4552-8C47-5E6E3C5AE5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38732">
            <a:off x="1349073" y="5499848"/>
            <a:ext cx="285053" cy="341317"/>
          </a:xfrm>
          <a:prstGeom prst="rect">
            <a:avLst/>
          </a:prstGeom>
        </p:spPr>
      </p:pic>
      <p:pic>
        <p:nvPicPr>
          <p:cNvPr id="98" name="Picture 97" descr="A black and white image of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81B87ED-A3E0-4F21-A898-98926B15806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38732">
            <a:off x="1391296" y="5763746"/>
            <a:ext cx="285053" cy="341317"/>
          </a:xfrm>
          <a:prstGeom prst="rect">
            <a:avLst/>
          </a:prstGeom>
        </p:spPr>
      </p:pic>
      <p:pic>
        <p:nvPicPr>
          <p:cNvPr id="99" name="Picture 98" descr="A black and white image of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BFADB23-74F5-46A6-AEBD-7BCAE32BE0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38732">
            <a:off x="1433518" y="6041982"/>
            <a:ext cx="285053" cy="341317"/>
          </a:xfrm>
          <a:prstGeom prst="rect">
            <a:avLst/>
          </a:prstGeom>
        </p:spPr>
      </p:pic>
      <p:pic>
        <p:nvPicPr>
          <p:cNvPr id="100" name="Picture 99" descr="A black and white image of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67C07477-6CF6-4AAD-A6E3-A644CBBB8D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38732">
            <a:off x="3711377" y="5483167"/>
            <a:ext cx="285053" cy="341317"/>
          </a:xfrm>
          <a:prstGeom prst="rect">
            <a:avLst/>
          </a:prstGeom>
        </p:spPr>
      </p:pic>
      <p:pic>
        <p:nvPicPr>
          <p:cNvPr id="101" name="Picture 100" descr="A black and white image of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A668381-5F06-43D8-A9A1-B05D07D890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38732">
            <a:off x="3753600" y="5747065"/>
            <a:ext cx="285053" cy="341317"/>
          </a:xfrm>
          <a:prstGeom prst="rect">
            <a:avLst/>
          </a:prstGeom>
        </p:spPr>
      </p:pic>
      <p:pic>
        <p:nvPicPr>
          <p:cNvPr id="102" name="Picture 101" descr="A black and white image of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A4B690BC-94EA-4D4C-A938-2A6910D0B1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38732">
            <a:off x="3795822" y="6025301"/>
            <a:ext cx="285053" cy="341317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330F3D4A-78A3-490D-ACA2-1DE4D7944358}"/>
              </a:ext>
            </a:extLst>
          </p:cNvPr>
          <p:cNvSpPr txBox="1"/>
          <p:nvPr/>
        </p:nvSpPr>
        <p:spPr>
          <a:xfrm>
            <a:off x="61564" y="7304222"/>
            <a:ext cx="2605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entury Gothic" panose="020B0502020202020204" pitchFamily="34" charset="0"/>
              </a:rPr>
              <a:t>2. Es bajo y simpatico.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B6AB325-8AE3-4DA7-97AB-02E00EE25260}"/>
              </a:ext>
            </a:extLst>
          </p:cNvPr>
          <p:cNvSpPr txBox="1"/>
          <p:nvPr/>
        </p:nvSpPr>
        <p:spPr>
          <a:xfrm>
            <a:off x="76905" y="7654570"/>
            <a:ext cx="2605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entury Gothic" panose="020B0502020202020204" pitchFamily="34" charset="0"/>
              </a:rPr>
              <a:t>3. Es </a:t>
            </a:r>
            <a:r>
              <a:rPr lang="en-GB" sz="1400" dirty="0" err="1">
                <a:latin typeface="Century Gothic" panose="020B0502020202020204" pitchFamily="34" charset="0"/>
              </a:rPr>
              <a:t>guapa</a:t>
            </a:r>
            <a:r>
              <a:rPr lang="en-GB" sz="1400" dirty="0">
                <a:latin typeface="Century Gothic" panose="020B0502020202020204" pitchFamily="34" charset="0"/>
              </a:rPr>
              <a:t> y </a:t>
            </a:r>
            <a:r>
              <a:rPr lang="en-GB" sz="1400" dirty="0" err="1">
                <a:latin typeface="Century Gothic" panose="020B0502020202020204" pitchFamily="34" charset="0"/>
              </a:rPr>
              <a:t>tranquila</a:t>
            </a:r>
            <a:r>
              <a:rPr lang="en-GB" sz="14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6EBA013-D1E1-4D6F-BA56-32670926165D}"/>
              </a:ext>
            </a:extLst>
          </p:cNvPr>
          <p:cNvSpPr txBox="1"/>
          <p:nvPr/>
        </p:nvSpPr>
        <p:spPr>
          <a:xfrm>
            <a:off x="2362977" y="6976077"/>
            <a:ext cx="2605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entury Gothic" panose="020B0502020202020204" pitchFamily="34" charset="0"/>
              </a:rPr>
              <a:t>4. Es alto y </a:t>
            </a:r>
            <a:r>
              <a:rPr lang="en-GB" sz="1400" dirty="0" err="1">
                <a:latin typeface="Century Gothic" panose="020B0502020202020204" pitchFamily="34" charset="0"/>
              </a:rPr>
              <a:t>guapo</a:t>
            </a:r>
            <a:r>
              <a:rPr lang="en-GB" sz="14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B568127-5F6C-448B-B73C-299235535410}"/>
              </a:ext>
            </a:extLst>
          </p:cNvPr>
          <p:cNvSpPr txBox="1"/>
          <p:nvPr/>
        </p:nvSpPr>
        <p:spPr>
          <a:xfrm>
            <a:off x="2362977" y="7309594"/>
            <a:ext cx="2605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entury Gothic" panose="020B0502020202020204" pitchFamily="34" charset="0"/>
              </a:rPr>
              <a:t>5. Es </a:t>
            </a:r>
            <a:r>
              <a:rPr lang="en-GB" sz="1400" dirty="0" err="1">
                <a:latin typeface="Century Gothic" panose="020B0502020202020204" pitchFamily="34" charset="0"/>
              </a:rPr>
              <a:t>alegre</a:t>
            </a:r>
            <a:r>
              <a:rPr lang="en-GB" sz="1400" dirty="0">
                <a:latin typeface="Century Gothic" panose="020B0502020202020204" pitchFamily="34" charset="0"/>
              </a:rPr>
              <a:t> y bajo.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00646C7-8CC9-4EB9-BF78-575A0182AF82}"/>
              </a:ext>
            </a:extLst>
          </p:cNvPr>
          <p:cNvSpPr txBox="1"/>
          <p:nvPr/>
        </p:nvSpPr>
        <p:spPr>
          <a:xfrm>
            <a:off x="2362977" y="7654570"/>
            <a:ext cx="2605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entury Gothic" panose="020B0502020202020204" pitchFamily="34" charset="0"/>
              </a:rPr>
              <a:t>6. Es bajo y </a:t>
            </a:r>
            <a:r>
              <a:rPr lang="en-GB" sz="1400" dirty="0" err="1">
                <a:latin typeface="Century Gothic" panose="020B0502020202020204" pitchFamily="34" charset="0"/>
              </a:rPr>
              <a:t>nervioso</a:t>
            </a:r>
            <a:r>
              <a:rPr lang="en-GB" sz="14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F21F29A-572B-40CA-8CCE-C31E84856B30}"/>
              </a:ext>
            </a:extLst>
          </p:cNvPr>
          <p:cNvSpPr txBox="1"/>
          <p:nvPr/>
        </p:nvSpPr>
        <p:spPr>
          <a:xfrm>
            <a:off x="46387" y="8056019"/>
            <a:ext cx="45801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22041"/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4. Invent two more Spanish characters for the play.</a:t>
            </a:r>
            <a:b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</a:br>
            <a:r>
              <a:rPr lang="en-GB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Write a short sentence with two character traits.</a:t>
            </a:r>
            <a:endParaRPr lang="en-GB" sz="14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1500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E9A732E-FDDF-43D8-B237-66477DE3C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226" y="2171365"/>
            <a:ext cx="5005165" cy="25589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297B168-8EB1-4BB9-A183-025B9DA8FC3A}"/>
              </a:ext>
            </a:extLst>
          </p:cNvPr>
          <p:cNvSpPr txBox="1"/>
          <p:nvPr/>
        </p:nvSpPr>
        <p:spPr>
          <a:xfrm>
            <a:off x="133065" y="5856245"/>
            <a:ext cx="6756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2041"/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6. Here are six more characters for the play. You decide their characters. </a:t>
            </a:r>
            <a:b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</a:br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Write a sentence about each one.  Use ‘es’ (he/she is).</a:t>
            </a:r>
            <a:endParaRPr lang="en-GB" sz="14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AFFC3C7-8DD9-41E9-B304-F0645735B629}"/>
              </a:ext>
            </a:extLst>
          </p:cNvPr>
          <p:cNvSpPr txBox="1"/>
          <p:nvPr/>
        </p:nvSpPr>
        <p:spPr>
          <a:xfrm>
            <a:off x="5233" y="11585"/>
            <a:ext cx="1164101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22041"/>
            <a:r>
              <a:rPr lang="en-GB" sz="1477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Y7 Spanish</a:t>
            </a:r>
            <a:endParaRPr lang="en-GB" sz="1477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7DFC452-7360-45CC-967C-BCB014249410}"/>
              </a:ext>
            </a:extLst>
          </p:cNvPr>
          <p:cNvSpPr/>
          <p:nvPr/>
        </p:nvSpPr>
        <p:spPr>
          <a:xfrm>
            <a:off x="50441" y="331224"/>
            <a:ext cx="6756499" cy="1341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2D56400-A562-47F4-9249-C52551272347}"/>
              </a:ext>
            </a:extLst>
          </p:cNvPr>
          <p:cNvSpPr txBox="1"/>
          <p:nvPr/>
        </p:nvSpPr>
        <p:spPr>
          <a:xfrm>
            <a:off x="15837" y="548107"/>
            <a:ext cx="69322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Change a Spanish statement into a question by raising your voice at the end:</a:t>
            </a:r>
          </a:p>
          <a:p>
            <a:pPr marL="0" indent="0">
              <a:buNone/>
            </a:pPr>
            <a:r>
              <a:rPr lang="en-GB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	</a:t>
            </a:r>
            <a:r>
              <a:rPr lang="en-GB" sz="1400" b="1" dirty="0">
                <a:latin typeface="Century Gothic" panose="020B0502020202020204" pitchFamily="34" charset="0"/>
                <a:sym typeface="Wingdings" panose="05000000000000000000" pitchFamily="2" charset="2"/>
              </a:rPr>
              <a:t>     Eres </a:t>
            </a:r>
            <a:r>
              <a:rPr lang="en-GB" sz="1400" b="1" dirty="0" err="1">
                <a:latin typeface="Century Gothic" panose="020B0502020202020204" pitchFamily="34" charset="0"/>
                <a:sym typeface="Wingdings" panose="05000000000000000000" pitchFamily="2" charset="2"/>
              </a:rPr>
              <a:t>alegre</a:t>
            </a:r>
            <a:r>
              <a:rPr lang="en-GB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.  = You are cheerful.   	</a:t>
            </a:r>
            <a:r>
              <a:rPr lang="en-GB" sz="1400" b="1" dirty="0">
                <a:latin typeface="Century Gothic" panose="020B0502020202020204" pitchFamily="34" charset="0"/>
                <a:sym typeface="Wingdings" panose="05000000000000000000" pitchFamily="2" charset="2"/>
              </a:rPr>
              <a:t>¿Eres </a:t>
            </a:r>
            <a:r>
              <a:rPr lang="en-GB" sz="1400" b="1" dirty="0" err="1">
                <a:latin typeface="Century Gothic" panose="020B0502020202020204" pitchFamily="34" charset="0"/>
                <a:sym typeface="Wingdings" panose="05000000000000000000" pitchFamily="2" charset="2"/>
              </a:rPr>
              <a:t>alegre</a:t>
            </a:r>
            <a:r>
              <a:rPr lang="en-GB" sz="1400" b="1" dirty="0">
                <a:latin typeface="Century Gothic" panose="020B0502020202020204" pitchFamily="34" charset="0"/>
                <a:sym typeface="Wingdings" panose="05000000000000000000" pitchFamily="2" charset="2"/>
              </a:rPr>
              <a:t>?</a:t>
            </a:r>
            <a:r>
              <a:rPr lang="en-GB" sz="1400" dirty="0">
                <a:latin typeface="Century Gothic" panose="020B0502020202020204" pitchFamily="34" charset="0"/>
                <a:sym typeface="Wingdings" panose="05000000000000000000" pitchFamily="2" charset="2"/>
              </a:rPr>
              <a:t> = Are you cheerful?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BD5752D-2EE2-43FA-A369-988AA0A7CBBF}"/>
              </a:ext>
            </a:extLst>
          </p:cNvPr>
          <p:cNvSpPr txBox="1"/>
          <p:nvPr/>
        </p:nvSpPr>
        <p:spPr>
          <a:xfrm>
            <a:off x="101497" y="331224"/>
            <a:ext cx="72209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u="sng" dirty="0">
                <a:latin typeface="Century Gothic" panose="020B0502020202020204" pitchFamily="34" charset="0"/>
              </a:rPr>
              <a:t>Yes/no questions</a:t>
            </a:r>
            <a:endParaRPr lang="fr-FR" sz="1400" dirty="0">
              <a:latin typeface="Century Gothic" panose="020B0502020202020204" pitchFamily="34" charset="0"/>
            </a:endParaRPr>
          </a:p>
        </p:txBody>
      </p:sp>
      <p:sp>
        <p:nvSpPr>
          <p:cNvPr id="84" name="Speech Bubble: Rectangle with Corners Rounded 83">
            <a:extLst>
              <a:ext uri="{FF2B5EF4-FFF2-40B4-BE49-F238E27FC236}">
                <a16:creationId xmlns:a16="http://schemas.microsoft.com/office/drawing/2014/main" id="{3988443F-D302-466E-AA64-16169C3D8E23}"/>
              </a:ext>
            </a:extLst>
          </p:cNvPr>
          <p:cNvSpPr/>
          <p:nvPr/>
        </p:nvSpPr>
        <p:spPr>
          <a:xfrm>
            <a:off x="133065" y="1148747"/>
            <a:ext cx="4264362" cy="469390"/>
          </a:xfrm>
          <a:prstGeom prst="wedgeRoundRectCallout">
            <a:avLst>
              <a:gd name="adj1" fmla="val 35462"/>
              <a:gd name="adj2" fmla="val -69682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Spanish uses two question marks – the one at the front is upside down. It makes questions very easy to spot!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A6FE5AD-27E0-40B5-B742-92506A83456D}"/>
              </a:ext>
            </a:extLst>
          </p:cNvPr>
          <p:cNvSpPr txBox="1"/>
          <p:nvPr/>
        </p:nvSpPr>
        <p:spPr>
          <a:xfrm>
            <a:off x="50441" y="1815532"/>
            <a:ext cx="6757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2041"/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5. Play </a:t>
            </a:r>
            <a:r>
              <a:rPr lang="en-GB" sz="1400" b="1" dirty="0">
                <a:latin typeface="Century Gothic" panose="020B0502020202020204" pitchFamily="34" charset="0"/>
                <a:sym typeface="Wingdings" panose="05000000000000000000" pitchFamily="2" charset="2"/>
              </a:rPr>
              <a:t>¿</a:t>
            </a:r>
            <a:r>
              <a:rPr lang="en-GB" sz="1400" b="1" dirty="0" err="1">
                <a:latin typeface="Century Gothic" panose="020B0502020202020204" pitchFamily="34" charset="0"/>
                <a:sym typeface="Wingdings" panose="05000000000000000000" pitchFamily="2" charset="2"/>
              </a:rPr>
              <a:t>Quién</a:t>
            </a:r>
            <a:r>
              <a:rPr lang="en-GB" sz="1400" b="1" dirty="0">
                <a:latin typeface="Century Gothic" panose="020B0502020202020204" pitchFamily="34" charset="0"/>
                <a:sym typeface="Wingdings" panose="05000000000000000000" pitchFamily="2" charset="2"/>
              </a:rPr>
              <a:t> soy? (Who am I?) with a partner.</a:t>
            </a:r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 </a:t>
            </a:r>
            <a:endParaRPr lang="en-GB" sz="14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Picture 2" descr="A hand touching a game&#10;&#10;Description automatically generated">
            <a:extLst>
              <a:ext uri="{FF2B5EF4-FFF2-40B4-BE49-F238E27FC236}">
                <a16:creationId xmlns:a16="http://schemas.microsoft.com/office/drawing/2014/main" id="{F24DE641-AFC9-466B-953A-5C36A9D9A3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448" y="1764166"/>
            <a:ext cx="1265552" cy="718285"/>
          </a:xfrm>
          <a:prstGeom prst="rect">
            <a:avLst/>
          </a:prstGeom>
        </p:spPr>
      </p:pic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1F3B785A-158B-425B-B221-D44E0B533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618309"/>
              </p:ext>
            </p:extLst>
          </p:nvPr>
        </p:nvGraphicFramePr>
        <p:xfrm>
          <a:off x="418010" y="6435818"/>
          <a:ext cx="2184597" cy="1550374"/>
        </p:xfrm>
        <a:graphic>
          <a:graphicData uri="http://schemas.openxmlformats.org/drawingml/2006/table">
            <a:tbl>
              <a:tblPr firstRow="1" firstCol="1" bandRow="1"/>
              <a:tblGrid>
                <a:gridCol w="375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8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1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characters in the play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Señor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Fuentes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Señor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Gris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Rafaela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Sofía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Diego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w Cen MT" panose="020B0602020104020603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n-GB" sz="11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3305" marR="63305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Mía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12AC4C1-656A-4324-BDA0-BF90AFF5FBC4}"/>
              </a:ext>
            </a:extLst>
          </p:cNvPr>
          <p:cNvCxnSpPr>
            <a:cxnSpLocks/>
          </p:cNvCxnSpPr>
          <p:nvPr/>
        </p:nvCxnSpPr>
        <p:spPr>
          <a:xfrm flipV="1">
            <a:off x="3915118" y="1078323"/>
            <a:ext cx="670960" cy="128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43E83E9-FB8E-4C2D-BD75-EA9A25E9583C}"/>
              </a:ext>
            </a:extLst>
          </p:cNvPr>
          <p:cNvCxnSpPr/>
          <p:nvPr/>
        </p:nvCxnSpPr>
        <p:spPr>
          <a:xfrm flipV="1">
            <a:off x="4586078" y="1008802"/>
            <a:ext cx="234219" cy="695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570AF179-A4E1-473A-942D-95972CB0F941}"/>
              </a:ext>
            </a:extLst>
          </p:cNvPr>
          <p:cNvSpPr txBox="1"/>
          <p:nvPr/>
        </p:nvSpPr>
        <p:spPr>
          <a:xfrm>
            <a:off x="2518168" y="4836762"/>
            <a:ext cx="1274973" cy="523220"/>
          </a:xfrm>
          <a:prstGeom prst="rect">
            <a:avLst/>
          </a:prstGeom>
          <a:solidFill>
            <a:srgbClr val="FFE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entury Gothic" panose="020B0502020202020204" pitchFamily="34" charset="0"/>
              </a:rPr>
              <a:t>Example:</a:t>
            </a:r>
          </a:p>
          <a:p>
            <a:r>
              <a:rPr lang="en-GB" sz="1400" b="1" dirty="0">
                <a:latin typeface="Century Gothic" panose="020B0502020202020204" pitchFamily="34" charset="0"/>
              </a:rPr>
              <a:t>Soy </a:t>
            </a:r>
            <a:r>
              <a:rPr lang="en-GB" sz="1400" b="1" dirty="0" err="1">
                <a:latin typeface="Century Gothic" panose="020B0502020202020204" pitchFamily="34" charset="0"/>
              </a:rPr>
              <a:t>famoso</a:t>
            </a:r>
            <a:r>
              <a:rPr lang="en-GB" sz="1400" b="1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8CC985E-7D96-403D-B1A9-199504B2CB56}"/>
              </a:ext>
            </a:extLst>
          </p:cNvPr>
          <p:cNvSpPr txBox="1"/>
          <p:nvPr/>
        </p:nvSpPr>
        <p:spPr>
          <a:xfrm>
            <a:off x="4442337" y="5052205"/>
            <a:ext cx="1346054" cy="307777"/>
          </a:xfrm>
          <a:prstGeom prst="rect">
            <a:avLst/>
          </a:prstGeom>
          <a:solidFill>
            <a:srgbClr val="FFE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  <a:sym typeface="Wingdings" panose="05000000000000000000" pitchFamily="2" charset="2"/>
              </a:rPr>
              <a:t>¿Eres Arturo?</a:t>
            </a:r>
            <a:endParaRPr lang="en-GB" sz="1400" b="1" dirty="0">
              <a:latin typeface="Century Gothic" panose="020B0502020202020204" pitchFamily="34" charset="0"/>
            </a:endParaRPr>
          </a:p>
        </p:txBody>
      </p:sp>
      <p:pic>
        <p:nvPicPr>
          <p:cNvPr id="42" name="Picture 41" descr="A blue and white person with a letter&#10;&#10;Description automatically generated">
            <a:extLst>
              <a:ext uri="{FF2B5EF4-FFF2-40B4-BE49-F238E27FC236}">
                <a16:creationId xmlns:a16="http://schemas.microsoft.com/office/drawing/2014/main" id="{CE2F75F5-ED92-4C6F-AC92-C4778A78CE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97" y="4820063"/>
            <a:ext cx="914479" cy="987638"/>
          </a:xfrm>
          <a:prstGeom prst="rect">
            <a:avLst/>
          </a:prstGeom>
        </p:spPr>
      </p:pic>
      <p:pic>
        <p:nvPicPr>
          <p:cNvPr id="45" name="Picture 44" descr="A blue and white person with a white b on a black background&#10;&#10;Description automatically generated">
            <a:extLst>
              <a:ext uri="{FF2B5EF4-FFF2-40B4-BE49-F238E27FC236}">
                <a16:creationId xmlns:a16="http://schemas.microsoft.com/office/drawing/2014/main" id="{1E2D5908-E8FC-4886-804F-9940800197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104" y="4806561"/>
            <a:ext cx="914479" cy="101812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F91988BD-E502-4D4D-B02B-658DC5B279BE}"/>
              </a:ext>
            </a:extLst>
          </p:cNvPr>
          <p:cNvSpPr txBox="1"/>
          <p:nvPr/>
        </p:nvSpPr>
        <p:spPr>
          <a:xfrm>
            <a:off x="3315222" y="5331780"/>
            <a:ext cx="634674" cy="307777"/>
          </a:xfrm>
          <a:prstGeom prst="rect">
            <a:avLst/>
          </a:prstGeom>
          <a:solidFill>
            <a:srgbClr val="FFE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Century Gothic" panose="020B0502020202020204" pitchFamily="34" charset="0"/>
                <a:sym typeface="Wingdings" panose="05000000000000000000" pitchFamily="2" charset="2"/>
              </a:rPr>
              <a:t>¡</a:t>
            </a:r>
            <a:r>
              <a:rPr lang="en-GB" sz="1400" b="1" dirty="0" err="1">
                <a:latin typeface="Century Gothic" panose="020B0502020202020204" pitchFamily="34" charset="0"/>
                <a:sym typeface="Wingdings" panose="05000000000000000000" pitchFamily="2" charset="2"/>
              </a:rPr>
              <a:t>Sí</a:t>
            </a:r>
            <a:r>
              <a:rPr lang="en-GB" sz="1400" b="1" dirty="0">
                <a:latin typeface="Century Gothic" panose="020B0502020202020204" pitchFamily="34" charset="0"/>
                <a:sym typeface="Wingdings" panose="05000000000000000000" pitchFamily="2" charset="2"/>
              </a:rPr>
              <a:t>!</a:t>
            </a:r>
            <a:endParaRPr lang="en-GB" sz="1400" b="1" dirty="0">
              <a:latin typeface="Century Gothic" panose="020B0502020202020204" pitchFamily="34" charset="0"/>
            </a:endParaRPr>
          </a:p>
        </p:txBody>
      </p:sp>
      <p:sp>
        <p:nvSpPr>
          <p:cNvPr id="54" name="Speech Bubble: Rectangle with Corners Rounded 53">
            <a:extLst>
              <a:ext uri="{FF2B5EF4-FFF2-40B4-BE49-F238E27FC236}">
                <a16:creationId xmlns:a16="http://schemas.microsoft.com/office/drawing/2014/main" id="{5B543D3C-8CA9-40D8-98F8-34DE7CA79438}"/>
              </a:ext>
            </a:extLst>
          </p:cNvPr>
          <p:cNvSpPr/>
          <p:nvPr/>
        </p:nvSpPr>
        <p:spPr>
          <a:xfrm>
            <a:off x="418010" y="4869777"/>
            <a:ext cx="1248501" cy="769780"/>
          </a:xfrm>
          <a:prstGeom prst="wedgeRoundRectCallout">
            <a:avLst>
              <a:gd name="adj1" fmla="val 32159"/>
              <a:gd name="adj2" fmla="val 67127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What do you notice about exclamations in Spanish?</a:t>
            </a:r>
          </a:p>
        </p:txBody>
      </p:sp>
      <p:sp>
        <p:nvSpPr>
          <p:cNvPr id="55" name="Speech Bubble: Rectangle with Corners Rounded 54">
            <a:extLst>
              <a:ext uri="{FF2B5EF4-FFF2-40B4-BE49-F238E27FC236}">
                <a16:creationId xmlns:a16="http://schemas.microsoft.com/office/drawing/2014/main" id="{61772D10-B4D4-4407-8F70-95551E002106}"/>
              </a:ext>
            </a:extLst>
          </p:cNvPr>
          <p:cNvSpPr/>
          <p:nvPr/>
        </p:nvSpPr>
        <p:spPr>
          <a:xfrm>
            <a:off x="5135731" y="5426055"/>
            <a:ext cx="1620444" cy="359142"/>
          </a:xfrm>
          <a:prstGeom prst="wedgeRoundRectCallout">
            <a:avLst>
              <a:gd name="adj1" fmla="val -59775"/>
              <a:gd name="adj2" fmla="val 49072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Then swap over. B describes. A asks.</a:t>
            </a:r>
          </a:p>
        </p:txBody>
      </p:sp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52605828-7B78-40C6-A367-0D3333EBFCD1}"/>
              </a:ext>
            </a:extLst>
          </p:cNvPr>
          <p:cNvSpPr/>
          <p:nvPr/>
        </p:nvSpPr>
        <p:spPr>
          <a:xfrm>
            <a:off x="2751067" y="6441225"/>
            <a:ext cx="1952120" cy="769780"/>
          </a:xfrm>
          <a:prstGeom prst="wedgeRoundRectCallout">
            <a:avLst>
              <a:gd name="adj1" fmla="val -46802"/>
              <a:gd name="adj2" fmla="val 73915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Is the character male or female? Pay attention to the adjective spellings.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4760236-B2ED-40A9-99B0-91561A52F6E7}"/>
              </a:ext>
            </a:extLst>
          </p:cNvPr>
          <p:cNvSpPr txBox="1"/>
          <p:nvPr/>
        </p:nvSpPr>
        <p:spPr>
          <a:xfrm>
            <a:off x="82842" y="8071932"/>
            <a:ext cx="6756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22041"/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7. To say ‘What are you like?’, ask ‘¿</a:t>
            </a:r>
            <a:r>
              <a:rPr lang="en-GB" sz="1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Cómo</a:t>
            </a:r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 </a:t>
            </a:r>
            <a:r>
              <a:rPr lang="en-GB" sz="1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eres</a:t>
            </a:r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? </a:t>
            </a:r>
          </a:p>
          <a:p>
            <a:pPr defTabSz="422041"/>
            <a:r>
              <a:rPr lang="en-GB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Practise with a partner.  Describe yourself. </a:t>
            </a:r>
            <a:endParaRPr lang="en-GB" sz="14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" name="Speech Bubble: Rectangle with Corners Rounded 61">
            <a:extLst>
              <a:ext uri="{FF2B5EF4-FFF2-40B4-BE49-F238E27FC236}">
                <a16:creationId xmlns:a16="http://schemas.microsoft.com/office/drawing/2014/main" id="{EA12ADD0-8B0B-4190-B6DB-4AEFAC904F0C}"/>
              </a:ext>
            </a:extLst>
          </p:cNvPr>
          <p:cNvSpPr/>
          <p:nvPr/>
        </p:nvSpPr>
        <p:spPr>
          <a:xfrm>
            <a:off x="4586078" y="8017635"/>
            <a:ext cx="819044" cy="396319"/>
          </a:xfrm>
          <a:prstGeom prst="wedgeRoundRectCallout">
            <a:avLst>
              <a:gd name="adj1" fmla="val -44396"/>
              <a:gd name="adj2" fmla="val 100088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¿</a:t>
            </a:r>
            <a:r>
              <a:rPr lang="en-GB" sz="1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Cómo</a:t>
            </a:r>
            <a:r>
              <a:rPr lang="en-GB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 </a:t>
            </a:r>
            <a:r>
              <a:rPr lang="en-GB" sz="1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eres</a:t>
            </a:r>
            <a:r>
              <a:rPr lang="en-GB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? </a:t>
            </a:r>
            <a:endParaRPr lang="en-GB" sz="1200" dirty="0"/>
          </a:p>
        </p:txBody>
      </p:sp>
      <p:sp>
        <p:nvSpPr>
          <p:cNvPr id="63" name="Speech Bubble: Rectangle with Corners Rounded 62">
            <a:extLst>
              <a:ext uri="{FF2B5EF4-FFF2-40B4-BE49-F238E27FC236}">
                <a16:creationId xmlns:a16="http://schemas.microsoft.com/office/drawing/2014/main" id="{AFD7D236-F683-482A-99EF-196F37EC363F}"/>
              </a:ext>
            </a:extLst>
          </p:cNvPr>
          <p:cNvSpPr/>
          <p:nvPr/>
        </p:nvSpPr>
        <p:spPr>
          <a:xfrm>
            <a:off x="5135731" y="7062596"/>
            <a:ext cx="1401818" cy="836350"/>
          </a:xfrm>
          <a:prstGeom prst="wedgeRoundRectCallout">
            <a:avLst>
              <a:gd name="adj1" fmla="val 41728"/>
              <a:gd name="adj2" fmla="val 103384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Soy </a:t>
            </a:r>
            <a:r>
              <a:rPr lang="en-GB" sz="1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tranquila</a:t>
            </a:r>
            <a:r>
              <a:rPr lang="en-GB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 y </a:t>
            </a:r>
            <a:r>
              <a:rPr lang="en-GB" sz="1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simpática</a:t>
            </a:r>
            <a:r>
              <a:rPr lang="en-GB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. </a:t>
            </a:r>
            <a:br>
              <a:rPr lang="en-GB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</a:br>
            <a:r>
              <a:rPr lang="en-GB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Y </a:t>
            </a:r>
            <a:r>
              <a:rPr lang="en-GB" sz="1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tú</a:t>
            </a:r>
            <a:r>
              <a:rPr lang="en-GB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, ¿</a:t>
            </a:r>
            <a:r>
              <a:rPr lang="en-GB" sz="1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cómo</a:t>
            </a:r>
            <a:r>
              <a:rPr lang="en-GB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 </a:t>
            </a:r>
            <a:r>
              <a:rPr lang="en-GB" sz="1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eres</a:t>
            </a:r>
            <a:r>
              <a:rPr lang="en-GB" sz="1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? </a:t>
            </a:r>
            <a:endParaRPr lang="en-GB" sz="1200" dirty="0"/>
          </a:p>
        </p:txBody>
      </p:sp>
      <p:pic>
        <p:nvPicPr>
          <p:cNvPr id="52" name="Picture 51" descr="A cartoon of a child with red hair&#10;&#10;Description automatically generated">
            <a:extLst>
              <a:ext uri="{FF2B5EF4-FFF2-40B4-BE49-F238E27FC236}">
                <a16:creationId xmlns:a16="http://schemas.microsoft.com/office/drawing/2014/main" id="{406C8A41-E21B-4C52-B0F8-D266D324ED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0" y="8316421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2654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6010e4ff107446aa016a38338e5fa48 xmlns="cfcf29e4-d297-42f7-a9ba-793f291da0d2">
      <Terms xmlns="http://schemas.microsoft.com/office/infopath/2007/PartnerControls"/>
    </m6010e4ff107446aa016a38338e5fa48>
    <CurriculumSubject xmlns="cfcf29e4-d297-42f7-a9ba-793f291da0d2">Spanish</CurriculumSubject>
    <e2491e4bf819481ea7691a346b35e06b xmlns="cfcf29e4-d297-42f7-a9ba-793f291da0d2">
      <Terms xmlns="http://schemas.microsoft.com/office/infopath/2007/PartnerControls"/>
    </e2491e4bf819481ea7691a346b35e06b>
    <e2636b4f23604e6290d0046f10e4f87e xmlns="cfcf29e4-d297-42f7-a9ba-793f291da0d2">
      <Terms xmlns="http://schemas.microsoft.com/office/infopath/2007/PartnerControls"/>
    </e2636b4f23604e6290d0046f10e4f87e>
    <TaxCatchAll xmlns="cfcf29e4-d297-42f7-a9ba-793f291da0d2" xsi:nil="true"/>
    <Lesson xmlns="cfcf29e4-d297-42f7-a9ba-793f291da0d2" xsi:nil="true"/>
    <g07557acf79e461e9b6427aee9005e3c xmlns="cfcf29e4-d297-42f7-a9ba-793f291da0d2">
      <Terms xmlns="http://schemas.microsoft.com/office/infopath/2007/PartnerControls"/>
    </g07557acf79e461e9b6427aee9005e3c>
    <KeyStage xmlns="cfcf29e4-d297-42f7-a9ba-793f291da0d2" xsi:nil="true"/>
    <ee11d8485f5948968141e2d5eaaa196e xmlns="cfcf29e4-d297-42f7-a9ba-793f291da0d2">
      <Terms xmlns="http://schemas.microsoft.com/office/infopath/2007/PartnerControls"/>
    </ee11d8485f5948968141e2d5eaaa196e>
    <Year xmlns="cfcf29e4-d297-42f7-a9ba-793f291da0d2" xsi:nil="true"/>
    <PersonalIdentificationData xmlns="cfcf29e4-d297-42f7-a9ba-793f291da0d2" xsi:nil="true"/>
    <CustomTags xmlns="cfcf29e4-d297-42f7-a9ba-793f291da0d2" xsi:nil="true"/>
    <lcf76f155ced4ddcb4097134ff3c332f xmlns="b976fe38-ca39-46f8-a00a-db8e8274a12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2FA4B6C5E1634EAE0CCEB488EBB2C0" ma:contentTypeVersion="30" ma:contentTypeDescription="Create a new document." ma:contentTypeScope="" ma:versionID="4cbfac9c8c0f370e4ae00741e1c8c4d9">
  <xsd:schema xmlns:xsd="http://www.w3.org/2001/XMLSchema" xmlns:xs="http://www.w3.org/2001/XMLSchema" xmlns:p="http://schemas.microsoft.com/office/2006/metadata/properties" xmlns:ns2="b976fe38-ca39-46f8-a00a-db8e8274a12d" xmlns:ns3="cfcf29e4-d297-42f7-a9ba-793f291da0d2" targetNamespace="http://schemas.microsoft.com/office/2006/metadata/properties" ma:root="true" ma:fieldsID="64b3f6c7b2e10685e5dfd6de9633ea1a" ns2:_="" ns3:_="">
    <xsd:import namespace="b976fe38-ca39-46f8-a00a-db8e8274a12d"/>
    <xsd:import namespace="cfcf29e4-d297-42f7-a9ba-793f291da0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e2491e4bf819481ea7691a346b35e06b" minOccurs="0"/>
                <xsd:element ref="ns3:TaxCatchAll" minOccurs="0"/>
                <xsd:element ref="ns3:m6010e4ff107446aa016a38338e5fa48" minOccurs="0"/>
                <xsd:element ref="ns3:ee11d8485f5948968141e2d5eaaa196e" minOccurs="0"/>
                <xsd:element ref="ns3:g07557acf79e461e9b6427aee9005e3c" minOccurs="0"/>
                <xsd:element ref="ns3:e2636b4f23604e6290d0046f10e4f87e" minOccurs="0"/>
                <xsd:element ref="ns3:PersonalIdentificationData" minOccurs="0"/>
                <xsd:element ref="ns3:KeyStage" minOccurs="0"/>
                <xsd:element ref="ns3:Year" minOccurs="0"/>
                <xsd:element ref="ns3:Lesson" minOccurs="0"/>
                <xsd:element ref="ns3:CustomTags" minOccurs="0"/>
                <xsd:element ref="ns3:CurriculumSubject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76fe38-ca39-46f8-a00a-db8e8274a1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9" nillable="true" ma:displayName="Length (seconds)" ma:internalName="MediaLengthInSeconds" ma:readOnly="true">
      <xsd:simpleType>
        <xsd:restriction base="dms:Unknown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36" nillable="true" ma:taxonomy="true" ma:internalName="lcf76f155ced4ddcb4097134ff3c332f" ma:taxonomyFieldName="MediaServiceImageTags" ma:displayName="Image Tags" ma:readOnly="false" ma:fieldId="{5cf76f15-5ced-4ddc-b409-7134ff3c332f}" ma:taxonomyMulti="true" ma:sspId="755c0e60-3cfb-4199-92cf-3a58c40b78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f29e4-d297-42f7-a9ba-793f291da0d2" elementFormDefault="qualified">
    <xsd:import namespace="http://schemas.microsoft.com/office/2006/documentManagement/types"/>
    <xsd:import namespace="http://schemas.microsoft.com/office/infopath/2007/PartnerControls"/>
    <xsd:element name="e2491e4bf819481ea7691a346b35e06b" ma:index="11" nillable="true" ma:taxonomy="true" ma:internalName="e2491e4bf819481ea7691a346b35e06b" ma:taxonomyFieldName="Topic" ma:displayName="Topic" ma:fieldId="{e2491e4b-f819-481e-a769-1a346b35e06b}" ma:sspId="755c0e60-3cfb-4199-92cf-3a58c40b78d9" ma:termSetId="b8bc1b03-0524-45b3-97bd-c8849f33cc8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2c6cd7b6-10ba-456e-8d4f-2df6c8091854}" ma:internalName="TaxCatchAll" ma:showField="CatchAllData" ma:web="cfcf29e4-d297-42f7-a9ba-793f291da0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6010e4ff107446aa016a38338e5fa48" ma:index="14" nillable="true" ma:taxonomy="true" ma:internalName="m6010e4ff107446aa016a38338e5fa48" ma:taxonomyFieldName="Staff_x0020_Category" ma:displayName="Staff Category" ma:fieldId="{66010e4f-f107-446a-a016-a38338e5fa48}" ma:sspId="755c0e60-3cfb-4199-92cf-3a58c40b78d9" ma:termSetId="c6be69de-4164-4609-b1b8-9815fedc933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e11d8485f5948968141e2d5eaaa196e" ma:index="16" nillable="true" ma:taxonomy="true" ma:internalName="ee11d8485f5948968141e2d5eaaa196e" ma:taxonomyFieldName="Exam_x0020_Board" ma:displayName="Exam Board" ma:fieldId="{ee11d848-5f59-4896-8141-e2d5eaaa196e}" ma:sspId="755c0e60-3cfb-4199-92cf-3a58c40b78d9" ma:termSetId="eaad38a5-0ea6-42dd-8cb4-ab84c492ed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07557acf79e461e9b6427aee9005e3c" ma:index="18" nillable="true" ma:taxonomy="true" ma:internalName="g07557acf79e461e9b6427aee9005e3c" ma:taxonomyFieldName="Week" ma:displayName="Week" ma:fieldId="{007557ac-f79e-461e-9b64-27aee9005e3c}" ma:sspId="755c0e60-3cfb-4199-92cf-3a58c40b78d9" ma:termSetId="b345353a-242d-4b19-a4af-f5de348717e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2636b4f23604e6290d0046f10e4f87e" ma:index="20" nillable="true" ma:taxonomy="true" ma:internalName="e2636b4f23604e6290d0046f10e4f87e" ma:taxonomyFieldName="Term" ma:displayName="Term" ma:fieldId="{e2636b4f-2360-4e62-90d0-046f10e4f87e}" ma:sspId="755c0e60-3cfb-4199-92cf-3a58c40b78d9" ma:termSetId="b1dca43f-8922-483e-9103-7f47655d267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21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22" nillable="true" ma:displayName="Key Stage" ma:internalName="Key_x0020_Stage">
      <xsd:simpleType>
        <xsd:restriction base="dms:Text"/>
      </xsd:simpleType>
    </xsd:element>
    <xsd:element name="Year" ma:index="23" nillable="true" ma:displayName="Year" ma:internalName="Year">
      <xsd:simpleType>
        <xsd:restriction base="dms:Text"/>
      </xsd:simpleType>
    </xsd:element>
    <xsd:element name="Lesson" ma:index="24" nillable="true" ma:displayName="Lesson" ma:internalName="Lesson">
      <xsd:simpleType>
        <xsd:restriction base="dms:Text"/>
      </xsd:simpleType>
    </xsd:element>
    <xsd:element name="CustomTags" ma:index="25" nillable="true" ma:displayName="Custom Tags" ma:internalName="Custom_x0020_Tags">
      <xsd:simpleType>
        <xsd:restriction base="dms:Text"/>
      </xsd:simpleType>
    </xsd:element>
    <xsd:element name="CurriculumSubject" ma:index="26" nillable="true" ma:displayName="Curriculum Subject" ma:default="Spanish" ma:internalName="Curriculum_x0020_Subjec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2ADFCD-3799-4144-8C21-6EF4BE3E3D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BF9822-3D37-49DA-AF1C-083027EC0CC0}">
  <ds:schemaRefs>
    <ds:schemaRef ds:uri="http://schemas.microsoft.com/office/2006/metadata/properties"/>
    <ds:schemaRef ds:uri="http://schemas.microsoft.com/office/infopath/2007/PartnerControls"/>
    <ds:schemaRef ds:uri="cfcf29e4-d297-42f7-a9ba-793f291da0d2"/>
    <ds:schemaRef ds:uri="b976fe38-ca39-46f8-a00a-db8e8274a12d"/>
  </ds:schemaRefs>
</ds:datastoreItem>
</file>

<file path=customXml/itemProps3.xml><?xml version="1.0" encoding="utf-8"?>
<ds:datastoreItem xmlns:ds="http://schemas.openxmlformats.org/officeDocument/2006/customXml" ds:itemID="{036DFA4F-6CD8-45C1-8E38-08BFD70C2B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76fe38-ca39-46f8-a00a-db8e8274a12d"/>
    <ds:schemaRef ds:uri="cfcf29e4-d297-42f7-a9ba-793f291da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</TotalTime>
  <Words>538</Words>
  <Application>Microsoft Office PowerPoint</Application>
  <PresentationFormat>On-screen Show (4:3)</PresentationFormat>
  <Paragraphs>69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Wingdings</vt:lpstr>
      <vt:lpstr>1_Office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29</cp:revision>
  <dcterms:created xsi:type="dcterms:W3CDTF">2023-09-09T16:23:11Z</dcterms:created>
  <dcterms:modified xsi:type="dcterms:W3CDTF">2023-09-14T06:55:40Z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0x0101007A2FA4B6C5E1634EAE0CCEB488EBB2C0</vt:lpwstr>
  </property>
</Properties>
</file>