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904" r:id="rId5"/>
    <p:sldId id="905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50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BB8377-465C-4348-B53A-A53D6BBD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75319"/>
              </p:ext>
            </p:extLst>
          </p:nvPr>
        </p:nvGraphicFramePr>
        <p:xfrm>
          <a:off x="482407" y="704265"/>
          <a:ext cx="4385354" cy="1554399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Word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English meaning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bajo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simpático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nice, friendly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alegre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cheerful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guapo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good-looking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38576" y="264255"/>
            <a:ext cx="683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1. Practise saying these words in Spanish.  Test your partner on the meanings.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4998219" y="643178"/>
            <a:ext cx="1682483" cy="1232900"/>
            <a:chOff x="4876029" y="582476"/>
            <a:chExt cx="1822690" cy="119485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1194855"/>
              <a:chOff x="4310576" y="875609"/>
              <a:chExt cx="2558030" cy="161713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3"/>
                <a:ext cx="2539805" cy="1539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750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1108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to say how you or someone else is </a:t>
              </a:r>
              <a:r>
                <a:rPr lang="en-GB" sz="1108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in general (character traits)</a:t>
              </a:r>
              <a:endParaRPr lang="en-GB" sz="110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563905"/>
            <a:ext cx="490713" cy="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29903B60-2969-4609-9DE5-ECBA6C0DFDBA}"/>
              </a:ext>
            </a:extLst>
          </p:cNvPr>
          <p:cNvSpPr/>
          <p:nvPr/>
        </p:nvSpPr>
        <p:spPr>
          <a:xfrm>
            <a:off x="2933045" y="2525209"/>
            <a:ext cx="2457339" cy="462326"/>
          </a:xfrm>
          <a:prstGeom prst="wedgeRoundRectCallout">
            <a:avLst>
              <a:gd name="adj1" fmla="val -20833"/>
              <a:gd name="adj2" fmla="val 68213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Cómo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se dice …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inglés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How do you say… in English?</a:t>
            </a:r>
          </a:p>
        </p:txBody>
      </p:sp>
      <p:sp>
        <p:nvSpPr>
          <p:cNvPr id="80" name="Speech Bubble: Rectangle with Corners Rounded 79">
            <a:extLst>
              <a:ext uri="{FF2B5EF4-FFF2-40B4-BE49-F238E27FC236}">
                <a16:creationId xmlns:a16="http://schemas.microsoft.com/office/drawing/2014/main" id="{F1349320-A09D-4808-A60E-7A6BD4771DAC}"/>
              </a:ext>
            </a:extLst>
          </p:cNvPr>
          <p:cNvSpPr/>
          <p:nvPr/>
        </p:nvSpPr>
        <p:spPr>
          <a:xfrm>
            <a:off x="128982" y="2518237"/>
            <a:ext cx="2729965" cy="462326"/>
          </a:xfrm>
          <a:prstGeom prst="wedgeRoundRectCallout">
            <a:avLst>
              <a:gd name="adj1" fmla="val -20833"/>
              <a:gd name="adj2" fmla="val 68213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Cómo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se dice …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entury Gothic"/>
              </a:rPr>
              <a:t>español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anose="05000000000000000000" pitchFamily="2" charset="2"/>
              </a:rPr>
              <a:t>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How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do you say … in Spanish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124702" y="4859128"/>
            <a:ext cx="6635150" cy="1556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75756" y="5246185"/>
            <a:ext cx="57462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To say ‘I am’ (generally) use ‘</a:t>
            </a:r>
            <a:r>
              <a:rPr lang="en-GB" sz="1400" b="1" dirty="0">
                <a:latin typeface="Century Gothic" panose="020B0502020202020204" pitchFamily="34" charset="0"/>
              </a:rPr>
              <a:t>soy</a:t>
            </a:r>
            <a:r>
              <a:rPr lang="en-GB" sz="1400" dirty="0">
                <a:latin typeface="Century Gothic" panose="020B0502020202020204" pitchFamily="34" charset="0"/>
              </a:rPr>
              <a:t>’: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Soy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raro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= I am strange.</a:t>
            </a:r>
          </a:p>
          <a:p>
            <a:pPr marL="0" indent="0">
              <a:buNone/>
            </a:pPr>
            <a:endParaRPr lang="en-GB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To say ‘he / she / it is (generally) use ‘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es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’: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Es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alegre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= He / She / It is cheerful.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39129" y="4844447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ser – to be (general character traits)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id="{3988443F-D302-466E-AA64-16169C3D8E23}"/>
              </a:ext>
            </a:extLst>
          </p:cNvPr>
          <p:cNvSpPr/>
          <p:nvPr/>
        </p:nvSpPr>
        <p:spPr>
          <a:xfrm>
            <a:off x="4575274" y="4963438"/>
            <a:ext cx="2122977" cy="894961"/>
          </a:xfrm>
          <a:prstGeom prst="wedgeRoundRectCallout">
            <a:avLst>
              <a:gd name="adj1" fmla="val 19283"/>
              <a:gd name="adj2" fmla="val 8190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This is different from a temporary state: </a:t>
            </a:r>
            <a:b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 am </a:t>
            </a:r>
            <a:r>
              <a:rPr lang="en-GB" sz="1400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feeling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strange.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Estoy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raro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38576" y="6580745"/>
            <a:ext cx="6926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3. Who is Daniel describing? Himself (I am) or Hugo (he is)? </a:t>
            </a:r>
            <a:r>
              <a:rPr lang="en-GB" sz="1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1-6,‘I’ or ‘he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’.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324B-C7FD-4A79-901D-A62FEFC8D978}"/>
              </a:ext>
            </a:extLst>
          </p:cNvPr>
          <p:cNvSpPr txBox="1"/>
          <p:nvPr/>
        </p:nvSpPr>
        <p:spPr>
          <a:xfrm>
            <a:off x="166986" y="6911283"/>
            <a:ext cx="130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1. Soy alto.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1EAA652-9F08-41C4-AAEF-E9DA7A2A2F50}"/>
              </a:ext>
            </a:extLst>
          </p:cNvPr>
          <p:cNvSpPr/>
          <p:nvPr/>
        </p:nvSpPr>
        <p:spPr>
          <a:xfrm>
            <a:off x="120211" y="6897108"/>
            <a:ext cx="1349543" cy="335595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F453AF4-D450-4F43-B11A-1954F9CA8860}"/>
              </a:ext>
            </a:extLst>
          </p:cNvPr>
          <p:cNvSpPr/>
          <p:nvPr/>
        </p:nvSpPr>
        <p:spPr>
          <a:xfrm>
            <a:off x="5516176" y="2026802"/>
            <a:ext cx="1247956" cy="1006743"/>
          </a:xfrm>
          <a:prstGeom prst="wedgeRoundRectCallout">
            <a:avLst>
              <a:gd name="adj1" fmla="val -105001"/>
              <a:gd name="adj2" fmla="val -662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Use these phrases to test your partner.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E6099-CD2C-4CF6-9745-6DD29EFE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7" y="3409535"/>
            <a:ext cx="3398401" cy="135250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29649DD-E47B-44F9-B62A-887D806418D4}"/>
              </a:ext>
            </a:extLst>
          </p:cNvPr>
          <p:cNvSpPr txBox="1"/>
          <p:nvPr/>
        </p:nvSpPr>
        <p:spPr>
          <a:xfrm>
            <a:off x="128982" y="3201078"/>
            <a:ext cx="6620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2. Phonics. Spanish vowels are short and open. Practise with the key words.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151D631-B88D-4B0C-A19B-1460D7C4F52F}"/>
              </a:ext>
            </a:extLst>
          </p:cNvPr>
          <p:cNvSpPr/>
          <p:nvPr/>
        </p:nvSpPr>
        <p:spPr>
          <a:xfrm>
            <a:off x="4565127" y="3630050"/>
            <a:ext cx="1450281" cy="1006743"/>
          </a:xfrm>
          <a:prstGeom prst="wedgeRoundRectCallout">
            <a:avLst>
              <a:gd name="adj1" fmla="val -90451"/>
              <a:gd name="adj2" fmla="val -662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Open your mouth wider than we do in English!</a:t>
            </a:r>
          </a:p>
        </p:txBody>
      </p:sp>
      <p:pic>
        <p:nvPicPr>
          <p:cNvPr id="11" name="Picture 1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D0D3897C-03B8-4CCF-8B6E-5C67909CE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43" y="3467840"/>
            <a:ext cx="741971" cy="527495"/>
          </a:xfrm>
          <a:prstGeom prst="rect">
            <a:avLst/>
          </a:prstGeom>
        </p:spPr>
      </p:pic>
      <p:pic>
        <p:nvPicPr>
          <p:cNvPr id="13" name="Picture 12" descr="A cartoon mouth with teeth&#10;&#10;Description automatically generated">
            <a:extLst>
              <a:ext uri="{FF2B5EF4-FFF2-40B4-BE49-F238E27FC236}">
                <a16:creationId xmlns:a16="http://schemas.microsoft.com/office/drawing/2014/main" id="{27A388F4-392E-4606-8F47-563EFD6E5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4496" y="4285558"/>
            <a:ext cx="394140" cy="509081"/>
          </a:xfrm>
          <a:prstGeom prst="rect">
            <a:avLst/>
          </a:prstGeom>
        </p:spPr>
      </p:pic>
      <p:pic>
        <p:nvPicPr>
          <p:cNvPr id="50" name="Picture 49" descr="A cartoon of a child with his arms crossed&#10;&#10;Description automatically generated">
            <a:extLst>
              <a:ext uri="{FF2B5EF4-FFF2-40B4-BE49-F238E27FC236}">
                <a16:creationId xmlns:a16="http://schemas.microsoft.com/office/drawing/2014/main" id="{2689C3AC-6882-4532-9D9F-ECA77F824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10" y="6852674"/>
            <a:ext cx="2111693" cy="1187828"/>
          </a:xfrm>
          <a:prstGeom prst="rect">
            <a:avLst/>
          </a:prstGeom>
        </p:spPr>
      </p:pic>
      <p:pic>
        <p:nvPicPr>
          <p:cNvPr id="51" name="Picture 50" descr="A cartoon of a child with his arms crossed&#10;&#10;Description automatically generated">
            <a:extLst>
              <a:ext uri="{FF2B5EF4-FFF2-40B4-BE49-F238E27FC236}">
                <a16:creationId xmlns:a16="http://schemas.microsoft.com/office/drawing/2014/main" id="{D00303E1-EBEC-417A-846A-69B3D39496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8" t="12282" r="29651" b="2110"/>
          <a:stretch/>
        </p:blipFill>
        <p:spPr>
          <a:xfrm>
            <a:off x="6169779" y="7000273"/>
            <a:ext cx="362857" cy="893635"/>
          </a:xfrm>
          <a:prstGeom prst="rect">
            <a:avLst/>
          </a:prstGeom>
        </p:spPr>
      </p:pic>
      <p:sp>
        <p:nvSpPr>
          <p:cNvPr id="52" name="Rounded Rectangular Callout 16">
            <a:extLst>
              <a:ext uri="{FF2B5EF4-FFF2-40B4-BE49-F238E27FC236}">
                <a16:creationId xmlns:a16="http://schemas.microsoft.com/office/drawing/2014/main" id="{ADDF6AB3-2D6E-49ED-BFE3-DD7D8A9A8C6B}"/>
              </a:ext>
            </a:extLst>
          </p:cNvPr>
          <p:cNvSpPr/>
          <p:nvPr/>
        </p:nvSpPr>
        <p:spPr>
          <a:xfrm>
            <a:off x="3414274" y="7365143"/>
            <a:ext cx="770513" cy="346390"/>
          </a:xfrm>
          <a:prstGeom prst="wedgeRoundRectCallout">
            <a:avLst>
              <a:gd name="adj1" fmla="val 71537"/>
              <a:gd name="adj2" fmla="val -3932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‘I am’</a:t>
            </a:r>
          </a:p>
        </p:txBody>
      </p:sp>
      <p:sp>
        <p:nvSpPr>
          <p:cNvPr id="53" name="Rounded Rectangular Callout 17">
            <a:extLst>
              <a:ext uri="{FF2B5EF4-FFF2-40B4-BE49-F238E27FC236}">
                <a16:creationId xmlns:a16="http://schemas.microsoft.com/office/drawing/2014/main" id="{C2541CD4-93F7-464D-A115-4C11DC00DD34}"/>
              </a:ext>
            </a:extLst>
          </p:cNvPr>
          <p:cNvSpPr/>
          <p:nvPr/>
        </p:nvSpPr>
        <p:spPr>
          <a:xfrm>
            <a:off x="4865947" y="7383108"/>
            <a:ext cx="770513" cy="328425"/>
          </a:xfrm>
          <a:prstGeom prst="wedgeRoundRectCallout">
            <a:avLst>
              <a:gd name="adj1" fmla="val -74420"/>
              <a:gd name="adj2" fmla="val -5097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‘he is’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B2B8A9-9841-4852-997E-2C6530CC5568}"/>
              </a:ext>
            </a:extLst>
          </p:cNvPr>
          <p:cNvSpPr txBox="1"/>
          <p:nvPr/>
        </p:nvSpPr>
        <p:spPr>
          <a:xfrm>
            <a:off x="177133" y="7349185"/>
            <a:ext cx="1543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2. Es </a:t>
            </a:r>
            <a:r>
              <a:rPr lang="en-GB" sz="1400" dirty="0" err="1">
                <a:latin typeface="Century Gothic" panose="020B0502020202020204" pitchFamily="34" charset="0"/>
              </a:rPr>
              <a:t>simpático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219F180B-0F8B-44DB-9D07-44154BB458E5}"/>
              </a:ext>
            </a:extLst>
          </p:cNvPr>
          <p:cNvSpPr/>
          <p:nvPr/>
        </p:nvSpPr>
        <p:spPr>
          <a:xfrm>
            <a:off x="130359" y="7335010"/>
            <a:ext cx="1522991" cy="347236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A61961-D6BB-46AF-80A1-3E8A7EFCD418}"/>
              </a:ext>
            </a:extLst>
          </p:cNvPr>
          <p:cNvSpPr txBox="1"/>
          <p:nvPr/>
        </p:nvSpPr>
        <p:spPr>
          <a:xfrm>
            <a:off x="162707" y="7840440"/>
            <a:ext cx="130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3. Es </a:t>
            </a:r>
            <a:r>
              <a:rPr lang="en-GB" sz="1400" dirty="0" err="1">
                <a:latin typeface="Century Gothic" panose="020B0502020202020204" pitchFamily="34" charset="0"/>
              </a:rPr>
              <a:t>alegre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B8173152-7A4F-4CEC-9CB2-CD2E93DD1B24}"/>
              </a:ext>
            </a:extLst>
          </p:cNvPr>
          <p:cNvSpPr/>
          <p:nvPr/>
        </p:nvSpPr>
        <p:spPr>
          <a:xfrm>
            <a:off x="115932" y="7826265"/>
            <a:ext cx="1349543" cy="335595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35CB55-6DDB-4F8E-B146-398FB28BCA8A}"/>
              </a:ext>
            </a:extLst>
          </p:cNvPr>
          <p:cNvSpPr txBox="1"/>
          <p:nvPr/>
        </p:nvSpPr>
        <p:spPr>
          <a:xfrm>
            <a:off x="1694509" y="6908911"/>
            <a:ext cx="163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4. Soy </a:t>
            </a:r>
            <a:r>
              <a:rPr lang="en-GB" sz="1400" dirty="0" err="1">
                <a:latin typeface="Century Gothic" panose="020B0502020202020204" pitchFamily="34" charset="0"/>
              </a:rPr>
              <a:t>simpático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E0632D5B-CF9B-44A0-8852-88A41B34E08B}"/>
              </a:ext>
            </a:extLst>
          </p:cNvPr>
          <p:cNvSpPr/>
          <p:nvPr/>
        </p:nvSpPr>
        <p:spPr>
          <a:xfrm>
            <a:off x="1731323" y="6908610"/>
            <a:ext cx="1543519" cy="3193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C7C626-B741-452E-9E40-0D3311371980}"/>
              </a:ext>
            </a:extLst>
          </p:cNvPr>
          <p:cNvSpPr txBox="1"/>
          <p:nvPr/>
        </p:nvSpPr>
        <p:spPr>
          <a:xfrm>
            <a:off x="1731323" y="7373224"/>
            <a:ext cx="156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5. Soy </a:t>
            </a:r>
            <a:r>
              <a:rPr lang="en-GB" sz="1400" dirty="0" err="1">
                <a:latin typeface="Century Gothic" panose="020B0502020202020204" pitchFamily="34" charset="0"/>
              </a:rPr>
              <a:t>tranquilo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68B0476D-FB63-4DF0-A929-8A53534241E7}"/>
              </a:ext>
            </a:extLst>
          </p:cNvPr>
          <p:cNvSpPr/>
          <p:nvPr/>
        </p:nvSpPr>
        <p:spPr>
          <a:xfrm>
            <a:off x="1767428" y="7346651"/>
            <a:ext cx="1537507" cy="37217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34C0CC-EB80-4AF1-A13D-224863DA8230}"/>
              </a:ext>
            </a:extLst>
          </p:cNvPr>
          <p:cNvSpPr txBox="1"/>
          <p:nvPr/>
        </p:nvSpPr>
        <p:spPr>
          <a:xfrm>
            <a:off x="1846551" y="7837906"/>
            <a:ext cx="130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6. Es </a:t>
            </a:r>
            <a:r>
              <a:rPr lang="en-GB" sz="1400" dirty="0" err="1">
                <a:latin typeface="Century Gothic" panose="020B0502020202020204" pitchFamily="34" charset="0"/>
              </a:rPr>
              <a:t>guapo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5B572A0A-F41F-4DEB-ACB5-9098D2EA01DB}"/>
              </a:ext>
            </a:extLst>
          </p:cNvPr>
          <p:cNvSpPr/>
          <p:nvPr/>
        </p:nvSpPr>
        <p:spPr>
          <a:xfrm>
            <a:off x="1799776" y="7823731"/>
            <a:ext cx="1349543" cy="335595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31EB91-0A24-4A2E-9A60-756BFE0DA87C}"/>
              </a:ext>
            </a:extLst>
          </p:cNvPr>
          <p:cNvSpPr txBox="1"/>
          <p:nvPr/>
        </p:nvSpPr>
        <p:spPr>
          <a:xfrm>
            <a:off x="5740039" y="7021951"/>
            <a:ext cx="110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Hugo</a:t>
            </a:r>
          </a:p>
        </p:txBody>
      </p:sp>
      <p:pic>
        <p:nvPicPr>
          <p:cNvPr id="65" name="Picture 64" descr="A picture containing logo, sketch, white, black and white&#10;&#10;Description automatically generated">
            <a:extLst>
              <a:ext uri="{FF2B5EF4-FFF2-40B4-BE49-F238E27FC236}">
                <a16:creationId xmlns:a16="http://schemas.microsoft.com/office/drawing/2014/main" id="{5F7B1F36-C90A-492E-AB3F-A233430CA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93" y="7798760"/>
            <a:ext cx="2220205" cy="12829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88EFCBD-CC68-4AC8-B291-BD59F26BE0C9}"/>
              </a:ext>
            </a:extLst>
          </p:cNvPr>
          <p:cNvSpPr txBox="1"/>
          <p:nvPr/>
        </p:nvSpPr>
        <p:spPr>
          <a:xfrm>
            <a:off x="4822905" y="8159326"/>
            <a:ext cx="2433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Example: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¡Hola! Soy Lucía.</a:t>
            </a:r>
            <a:br>
              <a:rPr lang="en-GB" sz="1400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Soy </a:t>
            </a:r>
            <a:r>
              <a:rPr lang="en-GB" sz="1400" dirty="0" err="1">
                <a:latin typeface="Century Gothic" panose="020B0502020202020204" pitchFamily="34" charset="0"/>
              </a:rPr>
              <a:t>baja</a:t>
            </a:r>
            <a:r>
              <a:rPr lang="en-GB" sz="1400" dirty="0">
                <a:latin typeface="Century Gothic" panose="020B0502020202020204" pitchFamily="34" charset="0"/>
              </a:rPr>
              <a:t> y </a:t>
            </a:r>
            <a:r>
              <a:rPr lang="en-GB" sz="1400" dirty="0" err="1">
                <a:latin typeface="Century Gothic" panose="020B0502020202020204" pitchFamily="34" charset="0"/>
              </a:rPr>
              <a:t>simpática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6503DD-E3CD-419E-8933-BDBC5DB5ABDC}"/>
              </a:ext>
            </a:extLst>
          </p:cNvPr>
          <p:cNvSpPr txBox="1"/>
          <p:nvPr/>
        </p:nvSpPr>
        <p:spPr>
          <a:xfrm>
            <a:off x="115932" y="8220236"/>
            <a:ext cx="464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4. Write one sentence that describes you generally.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" name="Picture 16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366CA65F-CE53-4A9E-821A-36B51E7087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20" y="8143919"/>
            <a:ext cx="443489" cy="443489"/>
          </a:xfrm>
          <a:prstGeom prst="rect">
            <a:avLst/>
          </a:prstGeom>
        </p:spPr>
      </p:pic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B6A4B50B-0430-45F6-A9D4-33135FCE3D00}"/>
              </a:ext>
            </a:extLst>
          </p:cNvPr>
          <p:cNvSpPr/>
          <p:nvPr/>
        </p:nvSpPr>
        <p:spPr>
          <a:xfrm>
            <a:off x="1237624" y="8543953"/>
            <a:ext cx="3245399" cy="456243"/>
          </a:xfrm>
          <a:prstGeom prst="wedgeRoundRectCallout">
            <a:avLst>
              <a:gd name="adj1" fmla="val 65597"/>
              <a:gd name="adj2" fmla="val 211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Remember that if you are a girl, you change –o to –a on adjectives.</a:t>
            </a:r>
          </a:p>
        </p:txBody>
      </p:sp>
      <p:pic>
        <p:nvPicPr>
          <p:cNvPr id="71" name="Picture 7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075B7F0E-4364-4521-B0F4-0FCD8B11A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40" y="8463102"/>
            <a:ext cx="500522" cy="3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50442" y="4574641"/>
            <a:ext cx="675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6. Write a sentence in Spanish for each set of pictures.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50442" y="331224"/>
            <a:ext cx="6635150" cy="1341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30352" y="853849"/>
            <a:ext cx="5746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To say ‘you are’ (generally) use ‘</a:t>
            </a:r>
            <a:r>
              <a:rPr lang="en-GB" sz="1400" b="1" dirty="0" err="1">
                <a:latin typeface="Century Gothic" panose="020B0502020202020204" pitchFamily="34" charset="0"/>
              </a:rPr>
              <a:t>eres</a:t>
            </a:r>
            <a:r>
              <a:rPr lang="en-GB" sz="1400" dirty="0">
                <a:latin typeface="Century Gothic" panose="020B0502020202020204" pitchFamily="34" charset="0"/>
              </a:rPr>
              <a:t>’.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Eres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alegre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    You are cheerful.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01497" y="331224"/>
            <a:ext cx="7220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ser – to be (general character traits)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id="{3988443F-D302-466E-AA64-16169C3D8E23}"/>
              </a:ext>
            </a:extLst>
          </p:cNvPr>
          <p:cNvSpPr/>
          <p:nvPr/>
        </p:nvSpPr>
        <p:spPr>
          <a:xfrm>
            <a:off x="3854548" y="403767"/>
            <a:ext cx="2700996" cy="1067979"/>
          </a:xfrm>
          <a:prstGeom prst="wedgeRoundRectCallout">
            <a:avLst>
              <a:gd name="adj1" fmla="val 21817"/>
              <a:gd name="adj2" fmla="val 6609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English we might tend to say: You are </a:t>
            </a:r>
            <a:r>
              <a:rPr lang="en-GB" sz="1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 cheerful person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to make it clear that it’s what they are like generally, not just today.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50442" y="1698102"/>
            <a:ext cx="675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5A. Decide which descriptions are ‘I am’ and which are ‘you are.’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" name="Tabla 10">
            <a:extLst>
              <a:ext uri="{FF2B5EF4-FFF2-40B4-BE49-F238E27FC236}">
                <a16:creationId xmlns:a16="http://schemas.microsoft.com/office/drawing/2014/main" id="{47B1A08C-85E5-479B-8430-7264BB35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64320"/>
              </p:ext>
            </p:extLst>
          </p:nvPr>
        </p:nvGraphicFramePr>
        <p:xfrm>
          <a:off x="101497" y="2324488"/>
          <a:ext cx="320441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Soy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alegre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y alto.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Eres bajo y simpatico.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Eres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guapo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Soy alto y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guapo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Soy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alegre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y bajo.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Eres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y bajo.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ED97E9-DD96-4F94-B7D2-1F69CEF14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48568"/>
              </p:ext>
            </p:extLst>
          </p:nvPr>
        </p:nvGraphicFramePr>
        <p:xfrm>
          <a:off x="3429000" y="2324488"/>
          <a:ext cx="127418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188">
                  <a:extLst>
                    <a:ext uri="{9D8B030D-6E8A-4147-A177-3AD203B41FA5}">
                      <a16:colId xmlns:a16="http://schemas.microsoft.com/office/drawing/2014/main" val="3003237114"/>
                    </a:ext>
                  </a:extLst>
                </a:gridCol>
              </a:tblGrid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76680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89609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22036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21868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466250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69328"/>
                  </a:ext>
                </a:extLst>
              </a:tr>
              <a:tr h="19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46317"/>
                  </a:ext>
                </a:extLst>
              </a:tr>
            </a:tbl>
          </a:graphicData>
        </a:graphic>
      </p:graphicFrame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802FC0AE-29FB-47F4-B9C5-D4D19CAA178A}"/>
              </a:ext>
            </a:extLst>
          </p:cNvPr>
          <p:cNvSpPr/>
          <p:nvPr/>
        </p:nvSpPr>
        <p:spPr>
          <a:xfrm>
            <a:off x="1847055" y="2129789"/>
            <a:ext cx="770513" cy="307777"/>
          </a:xfrm>
          <a:prstGeom prst="wedgeRoundRectCallout">
            <a:avLst>
              <a:gd name="adj1" fmla="val 35022"/>
              <a:gd name="adj2" fmla="val 8149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I am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60BDE791-67C8-4016-80FA-0196BFD1F2D4}"/>
              </a:ext>
            </a:extLst>
          </p:cNvPr>
          <p:cNvSpPr/>
          <p:nvPr/>
        </p:nvSpPr>
        <p:spPr>
          <a:xfrm>
            <a:off x="2781893" y="2085336"/>
            <a:ext cx="868185" cy="283605"/>
          </a:xfrm>
          <a:prstGeom prst="wedgeRoundRectCallout">
            <a:avLst>
              <a:gd name="adj1" fmla="val -34129"/>
              <a:gd name="adj2" fmla="val 8295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latin typeface="Century Gothic"/>
              </a:rPr>
              <a:t>you are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113F6-DC54-4D62-8917-F9DE033701A4}"/>
              </a:ext>
            </a:extLst>
          </p:cNvPr>
          <p:cNvSpPr txBox="1"/>
          <p:nvPr/>
        </p:nvSpPr>
        <p:spPr>
          <a:xfrm>
            <a:off x="50442" y="4312371"/>
            <a:ext cx="675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5B. Guess who? game. Identify the person and write the name.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0BB3B-38ED-4957-B1A2-5F4D15B26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45" y="1987632"/>
            <a:ext cx="2111359" cy="2515555"/>
          </a:xfrm>
          <a:prstGeom prst="rect">
            <a:avLst/>
          </a:prstGeom>
        </p:spPr>
      </p:pic>
      <p:pic>
        <p:nvPicPr>
          <p:cNvPr id="3" name="Picture 2" descr="A hand touching a game&#10;&#10;Description automatically generated">
            <a:extLst>
              <a:ext uri="{FF2B5EF4-FFF2-40B4-BE49-F238E27FC236}">
                <a16:creationId xmlns:a16="http://schemas.microsoft.com/office/drawing/2014/main" id="{F24DE641-AFC9-466B-953A-5C36A9D9A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62655"/>
            <a:ext cx="1283872" cy="7182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FC945-D973-4274-8484-7ECABC749D8B}"/>
              </a:ext>
            </a:extLst>
          </p:cNvPr>
          <p:cNvSpPr/>
          <p:nvPr/>
        </p:nvSpPr>
        <p:spPr>
          <a:xfrm>
            <a:off x="520671" y="4913281"/>
            <a:ext cx="2651541" cy="9364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707C8A7-5661-4FF0-A1E7-1E160462BEB4}"/>
              </a:ext>
            </a:extLst>
          </p:cNvPr>
          <p:cNvSpPr/>
          <p:nvPr/>
        </p:nvSpPr>
        <p:spPr>
          <a:xfrm>
            <a:off x="3428387" y="4913282"/>
            <a:ext cx="2651541" cy="9364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2781B8-8459-41F0-AF73-09831B2A67A6}"/>
              </a:ext>
            </a:extLst>
          </p:cNvPr>
          <p:cNvSpPr/>
          <p:nvPr/>
        </p:nvSpPr>
        <p:spPr>
          <a:xfrm>
            <a:off x="523645" y="5869631"/>
            <a:ext cx="2651541" cy="9364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447A7E0-1A0E-4EE3-95C2-8F92B4712535}"/>
              </a:ext>
            </a:extLst>
          </p:cNvPr>
          <p:cNvSpPr/>
          <p:nvPr/>
        </p:nvSpPr>
        <p:spPr>
          <a:xfrm>
            <a:off x="3431361" y="5960958"/>
            <a:ext cx="2651541" cy="8451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75B56D-00BA-4335-9B1A-9CF429CD1B9D}"/>
              </a:ext>
            </a:extLst>
          </p:cNvPr>
          <p:cNvSpPr txBox="1"/>
          <p:nvPr/>
        </p:nvSpPr>
        <p:spPr>
          <a:xfrm>
            <a:off x="51057" y="6806085"/>
            <a:ext cx="681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7. Look – cover – say/write – check the vocabulary from this week.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3008D-230F-44B5-86A1-2A92E5374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2" y="4932335"/>
            <a:ext cx="2032076" cy="904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529825-D5ED-45E2-AB0B-42F2F391D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64" y="5897072"/>
            <a:ext cx="1704553" cy="972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1A3C19-4E6A-4E5C-9D95-BE965ABDEEA9}"/>
              </a:ext>
            </a:extLst>
          </p:cNvPr>
          <p:cNvSpPr txBox="1"/>
          <p:nvPr/>
        </p:nvSpPr>
        <p:spPr>
          <a:xfrm>
            <a:off x="520671" y="4913281"/>
            <a:ext cx="47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EDB941-554B-48BA-99D1-187D2CA3831B}"/>
              </a:ext>
            </a:extLst>
          </p:cNvPr>
          <p:cNvSpPr txBox="1"/>
          <p:nvPr/>
        </p:nvSpPr>
        <p:spPr>
          <a:xfrm>
            <a:off x="537125" y="5872542"/>
            <a:ext cx="47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2D5E39-F982-4A88-9A82-2E82EC4CF03E}"/>
              </a:ext>
            </a:extLst>
          </p:cNvPr>
          <p:cNvSpPr txBox="1"/>
          <p:nvPr/>
        </p:nvSpPr>
        <p:spPr>
          <a:xfrm>
            <a:off x="3481943" y="4901413"/>
            <a:ext cx="47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2919E-0384-45C3-ABF6-FBA2A38DA967}"/>
              </a:ext>
            </a:extLst>
          </p:cNvPr>
          <p:cNvSpPr txBox="1"/>
          <p:nvPr/>
        </p:nvSpPr>
        <p:spPr>
          <a:xfrm>
            <a:off x="3474589" y="5948014"/>
            <a:ext cx="47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24CD0A-204A-4E57-9A2F-F0258DDE1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345" y="4960326"/>
            <a:ext cx="2066595" cy="9364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C07D1D-8755-4C81-8D33-401349930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9309" y="5903959"/>
            <a:ext cx="2084892" cy="959121"/>
          </a:xfrm>
          <a:prstGeom prst="rect">
            <a:avLst/>
          </a:prstGeom>
        </p:spPr>
      </p:pic>
      <p:graphicFrame>
        <p:nvGraphicFramePr>
          <p:cNvPr id="23" name="Table 28">
            <a:extLst>
              <a:ext uri="{FF2B5EF4-FFF2-40B4-BE49-F238E27FC236}">
                <a16:creationId xmlns:a16="http://schemas.microsoft.com/office/drawing/2014/main" id="{D59EC5A0-97D1-4691-9B3E-F544B84C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14232"/>
              </p:ext>
            </p:extLst>
          </p:nvPr>
        </p:nvGraphicFramePr>
        <p:xfrm>
          <a:off x="130351" y="7098361"/>
          <a:ext cx="6676590" cy="1969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339">
                  <a:extLst>
                    <a:ext uri="{9D8B030D-6E8A-4147-A177-3AD203B41FA5}">
                      <a16:colId xmlns:a16="http://schemas.microsoft.com/office/drawing/2014/main" val="2080311055"/>
                    </a:ext>
                  </a:extLst>
                </a:gridCol>
                <a:gridCol w="1671637">
                  <a:extLst>
                    <a:ext uri="{9D8B030D-6E8A-4147-A177-3AD203B41FA5}">
                      <a16:colId xmlns:a16="http://schemas.microsoft.com/office/drawing/2014/main" val="2514604271"/>
                    </a:ext>
                  </a:extLst>
                </a:gridCol>
                <a:gridCol w="1309978">
                  <a:extLst>
                    <a:ext uri="{9D8B030D-6E8A-4147-A177-3AD203B41FA5}">
                      <a16:colId xmlns:a16="http://schemas.microsoft.com/office/drawing/2014/main" val="2859032301"/>
                    </a:ext>
                  </a:extLst>
                </a:gridCol>
                <a:gridCol w="1363950">
                  <a:extLst>
                    <a:ext uri="{9D8B030D-6E8A-4147-A177-3AD203B41FA5}">
                      <a16:colId xmlns:a16="http://schemas.microsoft.com/office/drawing/2014/main" val="652564644"/>
                    </a:ext>
                  </a:extLst>
                </a:gridCol>
                <a:gridCol w="1306686">
                  <a:extLst>
                    <a:ext uri="{9D8B030D-6E8A-4147-A177-3AD203B41FA5}">
                      <a16:colId xmlns:a16="http://schemas.microsoft.com/office/drawing/2014/main" val="1326630979"/>
                    </a:ext>
                  </a:extLst>
                </a:gridCol>
              </a:tblGrid>
              <a:tr h="1606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say, then cover &amp;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cover, then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cover, then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cover, then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96889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916939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09122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simpatico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739632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alegre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4421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guapo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1849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43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26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6010e4ff107446aa016a38338e5fa48 xmlns="cfcf29e4-d297-42f7-a9ba-793f291da0d2">
      <Terms xmlns="http://schemas.microsoft.com/office/infopath/2007/PartnerControls"/>
    </m6010e4ff107446aa016a38338e5fa48>
    <CurriculumSubject xmlns="cfcf29e4-d297-42f7-a9ba-793f291da0d2">Spanish</CurriculumSubject>
    <e2491e4bf819481ea7691a346b35e06b xmlns="cfcf29e4-d297-42f7-a9ba-793f291da0d2">
      <Terms xmlns="http://schemas.microsoft.com/office/infopath/2007/PartnerControls"/>
    </e2491e4bf819481ea7691a346b35e06b>
    <e2636b4f23604e6290d0046f10e4f87e xmlns="cfcf29e4-d297-42f7-a9ba-793f291da0d2">
      <Terms xmlns="http://schemas.microsoft.com/office/infopath/2007/PartnerControls"/>
    </e2636b4f23604e6290d0046f10e4f87e>
    <TaxCatchAll xmlns="cfcf29e4-d297-42f7-a9ba-793f291da0d2" xsi:nil="true"/>
    <Lesson xmlns="cfcf29e4-d297-42f7-a9ba-793f291da0d2" xsi:nil="true"/>
    <g07557acf79e461e9b6427aee9005e3c xmlns="cfcf29e4-d297-42f7-a9ba-793f291da0d2">
      <Terms xmlns="http://schemas.microsoft.com/office/infopath/2007/PartnerControls"/>
    </g07557acf79e461e9b6427aee9005e3c>
    <KeyStage xmlns="cfcf29e4-d297-42f7-a9ba-793f291da0d2" xsi:nil="true"/>
    <ee11d8485f5948968141e2d5eaaa196e xmlns="cfcf29e4-d297-42f7-a9ba-793f291da0d2">
      <Terms xmlns="http://schemas.microsoft.com/office/infopath/2007/PartnerControls"/>
    </ee11d8485f5948968141e2d5eaaa196e>
    <Year xmlns="cfcf29e4-d297-42f7-a9ba-793f291da0d2" xsi:nil="true"/>
    <PersonalIdentificationData xmlns="cfcf29e4-d297-42f7-a9ba-793f291da0d2" xsi:nil="true"/>
    <CustomTags xmlns="cfcf29e4-d297-42f7-a9ba-793f291da0d2" xsi:nil="true"/>
    <lcf76f155ced4ddcb4097134ff3c332f xmlns="b976fe38-ca39-46f8-a00a-db8e8274a1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A4B6C5E1634EAE0CCEB488EBB2C0" ma:contentTypeVersion="30" ma:contentTypeDescription="Create a new document." ma:contentTypeScope="" ma:versionID="4cbfac9c8c0f370e4ae00741e1c8c4d9">
  <xsd:schema xmlns:xsd="http://www.w3.org/2001/XMLSchema" xmlns:xs="http://www.w3.org/2001/XMLSchema" xmlns:p="http://schemas.microsoft.com/office/2006/metadata/properties" xmlns:ns2="b976fe38-ca39-46f8-a00a-db8e8274a12d" xmlns:ns3="cfcf29e4-d297-42f7-a9ba-793f291da0d2" targetNamespace="http://schemas.microsoft.com/office/2006/metadata/properties" ma:root="true" ma:fieldsID="64b3f6c7b2e10685e5dfd6de9633ea1a" ns2:_="" ns3:_="">
    <xsd:import namespace="b976fe38-ca39-46f8-a00a-db8e8274a12d"/>
    <xsd:import namespace="cfcf29e4-d297-42f7-a9ba-793f291d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e2491e4bf819481ea7691a346b35e06b" minOccurs="0"/>
                <xsd:element ref="ns3:TaxCatchAll" minOccurs="0"/>
                <xsd:element ref="ns3:m6010e4ff107446aa016a38338e5fa48" minOccurs="0"/>
                <xsd:element ref="ns3:ee11d8485f5948968141e2d5eaaa196e" minOccurs="0"/>
                <xsd:element ref="ns3:g07557acf79e461e9b6427aee9005e3c" minOccurs="0"/>
                <xsd:element ref="ns3:e2636b4f23604e6290d0046f10e4f87e" minOccurs="0"/>
                <xsd:element ref="ns3:PersonalIdentificationData" minOccurs="0"/>
                <xsd:element ref="ns3:KeyStage" minOccurs="0"/>
                <xsd:element ref="ns3:Year" minOccurs="0"/>
                <xsd:element ref="ns3:Lesson" minOccurs="0"/>
                <xsd:element ref="ns3:CustomTags" minOccurs="0"/>
                <xsd:element ref="ns3:CurriculumSubjec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e38-ca39-46f8-a00a-db8e8274a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29e4-d297-42f7-a9ba-793f291da0d2" elementFormDefault="qualified">
    <xsd:import namespace="http://schemas.microsoft.com/office/2006/documentManagement/types"/>
    <xsd:import namespace="http://schemas.microsoft.com/office/infopath/2007/PartnerControls"/>
    <xsd:element name="e2491e4bf819481ea7691a346b35e06b" ma:index="11" nillable="true" ma:taxonomy="true" ma:internalName="e2491e4bf819481ea7691a346b35e06b" ma:taxonomyFieldName="Topic" ma:displayName="Topic" ma:fieldId="{e2491e4b-f819-481e-a769-1a346b35e06b}" ma:sspId="755c0e60-3cfb-4199-92cf-3a58c40b78d9" ma:termSetId="b8bc1b03-0524-45b3-97bd-c8849f33cc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c6cd7b6-10ba-456e-8d4f-2df6c8091854}" ma:internalName="TaxCatchAll" ma:showField="CatchAllData" ma:web="cfcf29e4-d297-42f7-a9ba-793f291d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010e4ff107446aa016a38338e5fa48" ma:index="14" nillable="true" ma:taxonomy="true" ma:internalName="m6010e4ff107446aa016a38338e5fa48" ma:taxonomyFieldName="Staff_x0020_Category" ma:displayName="Staff Category" ma:fieldId="{66010e4f-f107-446a-a016-a38338e5fa48}" ma:sspId="755c0e60-3cfb-4199-92cf-3a58c40b78d9" ma:termSetId="c6be69de-4164-4609-b1b8-9815fedc93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11d8485f5948968141e2d5eaaa196e" ma:index="16" nillable="true" ma:taxonomy="true" ma:internalName="ee11d8485f5948968141e2d5eaaa196e" ma:taxonomyFieldName="Exam_x0020_Board" ma:displayName="Exam Board" ma:fieldId="{ee11d848-5f59-4896-8141-e2d5eaaa196e}" ma:sspId="755c0e60-3cfb-4199-92cf-3a58c40b78d9" ma:termSetId="eaad38a5-0ea6-42dd-8cb4-ab84c492e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7557acf79e461e9b6427aee9005e3c" ma:index="18" nillable="true" ma:taxonomy="true" ma:internalName="g07557acf79e461e9b6427aee9005e3c" ma:taxonomyFieldName="Week" ma:displayName="Week" ma:fieldId="{007557ac-f79e-461e-9b64-27aee9005e3c}" ma:sspId="755c0e60-3cfb-4199-92cf-3a58c40b78d9" ma:termSetId="b345353a-242d-4b19-a4af-f5de348717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636b4f23604e6290d0046f10e4f87e" ma:index="20" nillable="true" ma:taxonomy="true" ma:internalName="e2636b4f23604e6290d0046f10e4f87e" ma:taxonomyFieldName="Term" ma:displayName="Term" ma:fieldId="{e2636b4f-2360-4e62-90d0-046f10e4f87e}" ma:sspId="755c0e60-3cfb-4199-92cf-3a58c40b78d9" ma:termSetId="b1dca43f-8922-483e-9103-7f47655d26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21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2" nillable="true" ma:displayName="Key Stage" ma:internalName="Key_x0020_Stage">
      <xsd:simpleType>
        <xsd:restriction base="dms:Text"/>
      </xsd:simpleType>
    </xsd:element>
    <xsd:element name="Year" ma:index="23" nillable="true" ma:displayName="Year" ma:internalName="Year">
      <xsd:simpleType>
        <xsd:restriction base="dms:Text"/>
      </xsd:simpleType>
    </xsd:element>
    <xsd:element name="Lesson" ma:index="24" nillable="true" ma:displayName="Lesson" ma:internalName="Lesson">
      <xsd:simpleType>
        <xsd:restriction base="dms:Text"/>
      </xsd:simpleType>
    </xsd:element>
    <xsd:element name="CustomTags" ma:index="25" nillable="true" ma:displayName="Custom Tags" ma:internalName="Custom_x0020_Tags">
      <xsd:simpleType>
        <xsd:restriction base="dms:Text"/>
      </xsd:simpleType>
    </xsd:element>
    <xsd:element name="CurriculumSubject" ma:index="26" nillable="true" ma:displayName="Curriculum Subject" ma:default="Spanish" ma:internalName="Curriculum_x0020_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BF9822-3D37-49DA-AF1C-083027EC0CC0}">
  <ds:schemaRefs>
    <ds:schemaRef ds:uri="http://schemas.microsoft.com/office/2006/metadata/properties"/>
    <ds:schemaRef ds:uri="http://schemas.microsoft.com/office/infopath/2007/PartnerControls"/>
    <ds:schemaRef ds:uri="cfcf29e4-d297-42f7-a9ba-793f291da0d2"/>
    <ds:schemaRef ds:uri="b976fe38-ca39-46f8-a00a-db8e8274a12d"/>
  </ds:schemaRefs>
</ds:datastoreItem>
</file>

<file path=customXml/itemProps2.xml><?xml version="1.0" encoding="utf-8"?>
<ds:datastoreItem xmlns:ds="http://schemas.openxmlformats.org/officeDocument/2006/customXml" ds:itemID="{036DFA4F-6CD8-45C1-8E38-08BFD70C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fe38-ca39-46f8-a00a-db8e8274a12d"/>
    <ds:schemaRef ds:uri="cfcf29e4-d297-42f7-a9ba-793f291da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ADFCD-3799-4144-8C21-6EF4BE3E3D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509</Words>
  <Application>Microsoft Office PowerPoint</Application>
  <PresentationFormat>On-screen Show (4:3)</PresentationFormat>
  <Paragraphs>88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19</cp:revision>
  <dcterms:created xsi:type="dcterms:W3CDTF">2023-09-09T16:23:11Z</dcterms:created>
  <dcterms:modified xsi:type="dcterms:W3CDTF">2023-09-14T06:55:11Z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0x0101007A2FA4B6C5E1634EAE0CCEB488EBB2C0</vt:lpwstr>
  </property>
</Properties>
</file>