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904" r:id="rId5"/>
    <p:sldId id="905" r:id="rId6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291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1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2"/>
          </a:xfrm>
        </p:spPr>
        <p:txBody>
          <a:bodyPr/>
          <a:lstStyle>
            <a:lvl1pPr marL="0" indent="0" algn="ctr">
              <a:buNone/>
              <a:defRPr sz="1662"/>
            </a:lvl1pPr>
            <a:lvl2pPr marL="316531" indent="0" algn="ctr">
              <a:buNone/>
              <a:defRPr sz="1385"/>
            </a:lvl2pPr>
            <a:lvl3pPr marL="633062" indent="0" algn="ctr">
              <a:buNone/>
              <a:defRPr sz="1246"/>
            </a:lvl3pPr>
            <a:lvl4pPr marL="949593" indent="0" algn="ctr">
              <a:buNone/>
              <a:defRPr sz="1108"/>
            </a:lvl4pPr>
            <a:lvl5pPr marL="1266124" indent="0" algn="ctr">
              <a:buNone/>
              <a:defRPr sz="1108"/>
            </a:lvl5pPr>
            <a:lvl6pPr marL="1582655" indent="0" algn="ctr">
              <a:buNone/>
              <a:defRPr sz="1108"/>
            </a:lvl6pPr>
            <a:lvl7pPr marL="1899186" indent="0" algn="ctr">
              <a:buNone/>
              <a:defRPr sz="1108"/>
            </a:lvl7pPr>
            <a:lvl8pPr marL="2215717" indent="0" algn="ctr">
              <a:buNone/>
              <a:defRPr sz="1108"/>
            </a:lvl8pPr>
            <a:lvl9pPr marL="2532248" indent="0" algn="ctr">
              <a:buNone/>
              <a:defRPr sz="110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C336-2F97-4291-9376-F994FCFD5FAB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6BE95-D79E-4BE0-ADF1-14CB431BC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461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C336-2F97-4291-9376-F994FCFD5FAB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6BE95-D79E-4BE0-ADF1-14CB431BC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113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C336-2F97-4291-9376-F994FCFD5FAB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6BE95-D79E-4BE0-ADF1-14CB431BC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59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C336-2F97-4291-9376-F994FCFD5FAB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6BE95-D79E-4BE0-ADF1-14CB431BC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020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3"/>
            <a:ext cx="5915025" cy="3803649"/>
          </a:xfrm>
        </p:spPr>
        <p:txBody>
          <a:bodyPr anchor="b"/>
          <a:lstStyle>
            <a:lvl1pPr>
              <a:defRPr sz="41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6"/>
            <a:ext cx="5915025" cy="2000250"/>
          </a:xfrm>
        </p:spPr>
        <p:txBody>
          <a:bodyPr/>
          <a:lstStyle>
            <a:lvl1pPr marL="0" indent="0">
              <a:buNone/>
              <a:defRPr sz="1662">
                <a:solidFill>
                  <a:schemeClr val="tx1"/>
                </a:solidFill>
              </a:defRPr>
            </a:lvl1pPr>
            <a:lvl2pPr marL="316531" indent="0">
              <a:buNone/>
              <a:defRPr sz="1385">
                <a:solidFill>
                  <a:schemeClr val="tx1">
                    <a:tint val="75000"/>
                  </a:schemeClr>
                </a:solidFill>
              </a:defRPr>
            </a:lvl2pPr>
            <a:lvl3pPr marL="633062" indent="0">
              <a:buNone/>
              <a:defRPr sz="1246">
                <a:solidFill>
                  <a:schemeClr val="tx1">
                    <a:tint val="75000"/>
                  </a:schemeClr>
                </a:solidFill>
              </a:defRPr>
            </a:lvl3pPr>
            <a:lvl4pPr marL="949593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4pPr>
            <a:lvl5pPr marL="1266124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5pPr>
            <a:lvl6pPr marL="1582655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6pPr>
            <a:lvl7pPr marL="1899186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7pPr>
            <a:lvl8pPr marL="2215717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8pPr>
            <a:lvl9pPr marL="2532248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C336-2F97-4291-9376-F994FCFD5FAB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6BE95-D79E-4BE0-ADF1-14CB431BC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659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C336-2F97-4291-9376-F994FCFD5FAB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6BE95-D79E-4BE0-ADF1-14CB431BC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161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2"/>
            <a:ext cx="2901255" cy="1098549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31" indent="0">
              <a:buNone/>
              <a:defRPr sz="1385" b="1"/>
            </a:lvl2pPr>
            <a:lvl3pPr marL="633062" indent="0">
              <a:buNone/>
              <a:defRPr sz="1246" b="1"/>
            </a:lvl3pPr>
            <a:lvl4pPr marL="949593" indent="0">
              <a:buNone/>
              <a:defRPr sz="1108" b="1"/>
            </a:lvl4pPr>
            <a:lvl5pPr marL="1266124" indent="0">
              <a:buNone/>
              <a:defRPr sz="1108" b="1"/>
            </a:lvl5pPr>
            <a:lvl6pPr marL="1582655" indent="0">
              <a:buNone/>
              <a:defRPr sz="1108" b="1"/>
            </a:lvl6pPr>
            <a:lvl7pPr marL="1899186" indent="0">
              <a:buNone/>
              <a:defRPr sz="1108" b="1"/>
            </a:lvl7pPr>
            <a:lvl8pPr marL="2215717" indent="0">
              <a:buNone/>
              <a:defRPr sz="1108" b="1"/>
            </a:lvl8pPr>
            <a:lvl9pPr marL="2532248" indent="0">
              <a:buNone/>
              <a:defRPr sz="110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1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2"/>
            <a:ext cx="2915543" cy="1098549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31" indent="0">
              <a:buNone/>
              <a:defRPr sz="1385" b="1"/>
            </a:lvl2pPr>
            <a:lvl3pPr marL="633062" indent="0">
              <a:buNone/>
              <a:defRPr sz="1246" b="1"/>
            </a:lvl3pPr>
            <a:lvl4pPr marL="949593" indent="0">
              <a:buNone/>
              <a:defRPr sz="1108" b="1"/>
            </a:lvl4pPr>
            <a:lvl5pPr marL="1266124" indent="0">
              <a:buNone/>
              <a:defRPr sz="1108" b="1"/>
            </a:lvl5pPr>
            <a:lvl6pPr marL="1582655" indent="0">
              <a:buNone/>
              <a:defRPr sz="1108" b="1"/>
            </a:lvl6pPr>
            <a:lvl7pPr marL="1899186" indent="0">
              <a:buNone/>
              <a:defRPr sz="1108" b="1"/>
            </a:lvl7pPr>
            <a:lvl8pPr marL="2215717" indent="0">
              <a:buNone/>
              <a:defRPr sz="1108" b="1"/>
            </a:lvl8pPr>
            <a:lvl9pPr marL="2532248" indent="0">
              <a:buNone/>
              <a:defRPr sz="110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1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C336-2F97-4291-9376-F994FCFD5FAB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6BE95-D79E-4BE0-ADF1-14CB431BC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506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C336-2F97-4291-9376-F994FCFD5FAB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6BE95-D79E-4BE0-ADF1-14CB431BC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580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C336-2F97-4291-9376-F994FCFD5FAB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6BE95-D79E-4BE0-ADF1-14CB431BC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398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21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69"/>
            <a:ext cx="3471863" cy="6498167"/>
          </a:xfrm>
        </p:spPr>
        <p:txBody>
          <a:bodyPr/>
          <a:lstStyle>
            <a:lvl1pPr>
              <a:defRPr sz="2215"/>
            </a:lvl1pPr>
            <a:lvl2pPr>
              <a:defRPr sz="1939"/>
            </a:lvl2pPr>
            <a:lvl3pPr>
              <a:defRPr sz="1662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1"/>
            <a:ext cx="2211884" cy="5082117"/>
          </a:xfrm>
        </p:spPr>
        <p:txBody>
          <a:bodyPr/>
          <a:lstStyle>
            <a:lvl1pPr marL="0" indent="0">
              <a:buNone/>
              <a:defRPr sz="1108"/>
            </a:lvl1pPr>
            <a:lvl2pPr marL="316531" indent="0">
              <a:buNone/>
              <a:defRPr sz="969"/>
            </a:lvl2pPr>
            <a:lvl3pPr marL="633062" indent="0">
              <a:buNone/>
              <a:defRPr sz="831"/>
            </a:lvl3pPr>
            <a:lvl4pPr marL="949593" indent="0">
              <a:buNone/>
              <a:defRPr sz="692"/>
            </a:lvl4pPr>
            <a:lvl5pPr marL="1266124" indent="0">
              <a:buNone/>
              <a:defRPr sz="692"/>
            </a:lvl5pPr>
            <a:lvl6pPr marL="1582655" indent="0">
              <a:buNone/>
              <a:defRPr sz="692"/>
            </a:lvl6pPr>
            <a:lvl7pPr marL="1899186" indent="0">
              <a:buNone/>
              <a:defRPr sz="692"/>
            </a:lvl7pPr>
            <a:lvl8pPr marL="2215717" indent="0">
              <a:buNone/>
              <a:defRPr sz="692"/>
            </a:lvl8pPr>
            <a:lvl9pPr marL="2532248" indent="0">
              <a:buNone/>
              <a:defRPr sz="69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C336-2F97-4291-9376-F994FCFD5FAB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6BE95-D79E-4BE0-ADF1-14CB431BC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802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21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69"/>
            <a:ext cx="3471863" cy="6498167"/>
          </a:xfrm>
        </p:spPr>
        <p:txBody>
          <a:bodyPr anchor="t"/>
          <a:lstStyle>
            <a:lvl1pPr marL="0" indent="0">
              <a:buNone/>
              <a:defRPr sz="2215"/>
            </a:lvl1pPr>
            <a:lvl2pPr marL="316531" indent="0">
              <a:buNone/>
              <a:defRPr sz="1939"/>
            </a:lvl2pPr>
            <a:lvl3pPr marL="633062" indent="0">
              <a:buNone/>
              <a:defRPr sz="1662"/>
            </a:lvl3pPr>
            <a:lvl4pPr marL="949593" indent="0">
              <a:buNone/>
              <a:defRPr sz="1385"/>
            </a:lvl4pPr>
            <a:lvl5pPr marL="1266124" indent="0">
              <a:buNone/>
              <a:defRPr sz="1385"/>
            </a:lvl5pPr>
            <a:lvl6pPr marL="1582655" indent="0">
              <a:buNone/>
              <a:defRPr sz="1385"/>
            </a:lvl6pPr>
            <a:lvl7pPr marL="1899186" indent="0">
              <a:buNone/>
              <a:defRPr sz="1385"/>
            </a:lvl7pPr>
            <a:lvl8pPr marL="2215717" indent="0">
              <a:buNone/>
              <a:defRPr sz="1385"/>
            </a:lvl8pPr>
            <a:lvl9pPr marL="2532248" indent="0">
              <a:buNone/>
              <a:defRPr sz="138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1"/>
            <a:ext cx="2211884" cy="5082117"/>
          </a:xfrm>
        </p:spPr>
        <p:txBody>
          <a:bodyPr/>
          <a:lstStyle>
            <a:lvl1pPr marL="0" indent="0">
              <a:buNone/>
              <a:defRPr sz="1108"/>
            </a:lvl1pPr>
            <a:lvl2pPr marL="316531" indent="0">
              <a:buNone/>
              <a:defRPr sz="969"/>
            </a:lvl2pPr>
            <a:lvl3pPr marL="633062" indent="0">
              <a:buNone/>
              <a:defRPr sz="831"/>
            </a:lvl3pPr>
            <a:lvl4pPr marL="949593" indent="0">
              <a:buNone/>
              <a:defRPr sz="692"/>
            </a:lvl4pPr>
            <a:lvl5pPr marL="1266124" indent="0">
              <a:buNone/>
              <a:defRPr sz="692"/>
            </a:lvl5pPr>
            <a:lvl6pPr marL="1582655" indent="0">
              <a:buNone/>
              <a:defRPr sz="692"/>
            </a:lvl6pPr>
            <a:lvl7pPr marL="1899186" indent="0">
              <a:buNone/>
              <a:defRPr sz="692"/>
            </a:lvl7pPr>
            <a:lvl8pPr marL="2215717" indent="0">
              <a:buNone/>
              <a:defRPr sz="692"/>
            </a:lvl8pPr>
            <a:lvl9pPr marL="2532248" indent="0">
              <a:buNone/>
              <a:defRPr sz="69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DC336-2F97-4291-9376-F994FCFD5FAB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6BE95-D79E-4BE0-ADF1-14CB431BC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245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DC336-2F97-4291-9376-F994FCFD5FAB}" type="datetimeFigureOut">
              <a:rPr lang="en-GB" smtClean="0"/>
              <a:t>14/09/2023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6"/>
            <a:ext cx="2314575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6BE95-D79E-4BE0-ADF1-14CB431BC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929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33062" rtl="0" eaLnBrk="1" latinLnBrk="0" hangingPunct="1">
        <a:lnSpc>
          <a:spcPct val="90000"/>
        </a:lnSpc>
        <a:spcBef>
          <a:spcPct val="0"/>
        </a:spcBef>
        <a:buNone/>
        <a:defRPr sz="30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8265" indent="-158265" algn="l" defTabSz="633062" rtl="0" eaLnBrk="1" latinLnBrk="0" hangingPunct="1">
        <a:lnSpc>
          <a:spcPct val="90000"/>
        </a:lnSpc>
        <a:spcBef>
          <a:spcPts val="692"/>
        </a:spcBef>
        <a:buFont typeface="Arial" panose="020B0604020202020204" pitchFamily="34" charset="0"/>
        <a:buChar char="•"/>
        <a:defRPr sz="1939" kern="1200">
          <a:solidFill>
            <a:schemeClr val="tx1"/>
          </a:solidFill>
          <a:latin typeface="+mn-lt"/>
          <a:ea typeface="+mn-ea"/>
          <a:cs typeface="+mn-cs"/>
        </a:defRPr>
      </a:lvl1pPr>
      <a:lvl2pPr marL="474796" indent="-158265" algn="l" defTabSz="63306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791327" indent="-158265" algn="l" defTabSz="63306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3pPr>
      <a:lvl4pPr marL="1107858" indent="-158265" algn="l" defTabSz="63306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424389" indent="-158265" algn="l" defTabSz="63306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740920" indent="-158265" algn="l" defTabSz="63306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2057451" indent="-158265" algn="l" defTabSz="63306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373982" indent="-158265" algn="l" defTabSz="63306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690513" indent="-158265" algn="l" defTabSz="633062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3062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31" algn="l" defTabSz="633062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62" algn="l" defTabSz="633062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93" algn="l" defTabSz="633062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124" algn="l" defTabSz="633062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655" algn="l" defTabSz="633062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186" algn="l" defTabSz="633062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717" algn="l" defTabSz="633062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248" algn="l" defTabSz="633062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0BB8377-465C-4348-B53A-A53D6BBD3F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392380"/>
              </p:ext>
            </p:extLst>
          </p:nvPr>
        </p:nvGraphicFramePr>
        <p:xfrm>
          <a:off x="482407" y="704265"/>
          <a:ext cx="4385354" cy="2664684"/>
        </p:xfrm>
        <a:graphic>
          <a:graphicData uri="http://schemas.openxmlformats.org/drawingml/2006/table">
            <a:tbl>
              <a:tblPr firstRow="1" firstCol="1" bandRow="1"/>
              <a:tblGrid>
                <a:gridCol w="375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8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0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0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Word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English meaning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0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¿Cómo?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How? Sorry?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0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hoy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today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0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nervioso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nervous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0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tranquilo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calm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0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serio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serious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20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raro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strange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0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tonto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silly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0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blanco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white, pale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20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listo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ready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20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 panose="020B0602020104020603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  <a:endParaRPr lang="en-GB" sz="11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305" marR="63305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seguro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sure, certain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20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3305" marR="63305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muy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very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8228454"/>
                  </a:ext>
                </a:extLst>
              </a:tr>
            </a:tbl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4297B168-8EB1-4BB9-A183-025B9DA8FC3A}"/>
              </a:ext>
            </a:extLst>
          </p:cNvPr>
          <p:cNvSpPr txBox="1"/>
          <p:nvPr/>
        </p:nvSpPr>
        <p:spPr>
          <a:xfrm>
            <a:off x="38576" y="264255"/>
            <a:ext cx="6835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en-GB" sz="1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cs typeface="Calibri" panose="020F0502020204030204" pitchFamily="34" charset="0"/>
                <a:sym typeface="Century Gothic"/>
              </a:rPr>
              <a:t>1. Practise saying these words in Spanish.  Test your partner on the meanings.</a:t>
            </a:r>
            <a:endParaRPr lang="en-GB" sz="1400" dirty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F14F505-3BA1-4E32-9B19-AE4EFBB32E30}"/>
              </a:ext>
            </a:extLst>
          </p:cNvPr>
          <p:cNvGrpSpPr/>
          <p:nvPr/>
        </p:nvGrpSpPr>
        <p:grpSpPr>
          <a:xfrm>
            <a:off x="4998219" y="643178"/>
            <a:ext cx="1682483" cy="1108674"/>
            <a:chOff x="4876029" y="582476"/>
            <a:chExt cx="1822690" cy="1074463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9A2DE278-ADBB-494A-922B-0261C0EAF0F4}"/>
                </a:ext>
              </a:extLst>
            </p:cNvPr>
            <p:cNvGrpSpPr/>
            <p:nvPr/>
          </p:nvGrpSpPr>
          <p:grpSpPr>
            <a:xfrm>
              <a:off x="4876029" y="582476"/>
              <a:ext cx="1822690" cy="1000445"/>
              <a:chOff x="4310576" y="875609"/>
              <a:chExt cx="2558030" cy="1354018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9B854B1B-3B8A-4F29-AB50-8768C1621E1D}"/>
                  </a:ext>
                </a:extLst>
              </p:cNvPr>
              <p:cNvSpPr/>
              <p:nvPr/>
            </p:nvSpPr>
            <p:spPr>
              <a:xfrm>
                <a:off x="4318195" y="953424"/>
                <a:ext cx="2539805" cy="127620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22041"/>
                <a:endParaRPr lang="en-GB" sz="1662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38" name="Rectangle: Rounded Corners 37">
                <a:extLst>
                  <a:ext uri="{FF2B5EF4-FFF2-40B4-BE49-F238E27FC236}">
                    <a16:creationId xmlns:a16="http://schemas.microsoft.com/office/drawing/2014/main" id="{C3680BD4-AEB2-4605-A5E2-E5203EC31676}"/>
                  </a:ext>
                </a:extLst>
              </p:cNvPr>
              <p:cNvSpPr/>
              <p:nvPr/>
            </p:nvSpPr>
            <p:spPr>
              <a:xfrm>
                <a:off x="4310576" y="875609"/>
                <a:ext cx="2558030" cy="536242"/>
              </a:xfrm>
              <a:prstGeom prst="roundRect">
                <a:avLst>
                  <a:gd name="adj" fmla="val 21996"/>
                </a:avLst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22041"/>
                <a:endParaRPr lang="en-GB" sz="1662" dirty="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39172A35-2230-4E32-B613-0590721E9B2D}"/>
                </a:ext>
              </a:extLst>
            </p:cNvPr>
            <p:cNvSpPr/>
            <p:nvPr/>
          </p:nvSpPr>
          <p:spPr>
            <a:xfrm>
              <a:off x="4961589" y="1047640"/>
              <a:ext cx="153899" cy="15784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22041"/>
              <a:endParaRPr lang="en-GB" sz="1662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9E82E94-0263-49D9-A4E0-CC33D1203EF5}"/>
                </a:ext>
              </a:extLst>
            </p:cNvPr>
            <p:cNvSpPr txBox="1"/>
            <p:nvPr/>
          </p:nvSpPr>
          <p:spPr>
            <a:xfrm>
              <a:off x="5115488" y="1002801"/>
              <a:ext cx="1583231" cy="65413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422041"/>
              <a:r>
                <a:rPr lang="en-GB" sz="1108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to say how you or someone else is at the moment</a:t>
              </a:r>
              <a:endParaRPr lang="en-GB" sz="1108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pic>
        <p:nvPicPr>
          <p:cNvPr id="39" name="Picture 6" descr="Free target button icon illustration">
            <a:extLst>
              <a:ext uri="{FF2B5EF4-FFF2-40B4-BE49-F238E27FC236}">
                <a16:creationId xmlns:a16="http://schemas.microsoft.com/office/drawing/2014/main" id="{AFC2F8D8-9F20-4932-A975-883E416464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0601" y="563905"/>
            <a:ext cx="490713" cy="49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DEC4DAA2-A956-4D3F-BC5D-82A41EB0090A}"/>
              </a:ext>
            </a:extLst>
          </p:cNvPr>
          <p:cNvGrpSpPr/>
          <p:nvPr/>
        </p:nvGrpSpPr>
        <p:grpSpPr>
          <a:xfrm>
            <a:off x="6282984" y="550327"/>
            <a:ext cx="503718" cy="442940"/>
            <a:chOff x="3784308" y="2201705"/>
            <a:chExt cx="545695" cy="479852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633C5E0D-BD24-4041-B7A2-D8AD9DA4641F}"/>
                </a:ext>
              </a:extLst>
            </p:cNvPr>
            <p:cNvSpPr/>
            <p:nvPr/>
          </p:nvSpPr>
          <p:spPr>
            <a:xfrm rot="20668553">
              <a:off x="3814354" y="2201705"/>
              <a:ext cx="483326" cy="456315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22041"/>
              <a:endParaRPr lang="en-GB" sz="1846" dirty="0">
                <a:solidFill>
                  <a:srgbClr val="FF0000"/>
                </a:solidFill>
                <a:latin typeface="Modern Love" panose="04090805081005020601" pitchFamily="82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71F16BC-CF78-4C9F-B1F4-EF4844E4D097}"/>
                </a:ext>
              </a:extLst>
            </p:cNvPr>
            <p:cNvSpPr txBox="1"/>
            <p:nvPr/>
          </p:nvSpPr>
          <p:spPr>
            <a:xfrm rot="20463376">
              <a:off x="3784308" y="2212261"/>
              <a:ext cx="545695" cy="46929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defTabSz="422041"/>
              <a:r>
                <a:rPr lang="en-GB" sz="2215" dirty="0">
                  <a:solidFill>
                    <a:prstClr val="black"/>
                  </a:solidFill>
                  <a:latin typeface="Modern Love" panose="04090805081005020601" pitchFamily="82" charset="0"/>
                </a:rPr>
                <a:t>2b</a:t>
              </a:r>
              <a:endParaRPr lang="en-GB" sz="2215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9AFFC3C7-8DD9-41E9-B304-F0645735B629}"/>
              </a:ext>
            </a:extLst>
          </p:cNvPr>
          <p:cNvSpPr txBox="1"/>
          <p:nvPr/>
        </p:nvSpPr>
        <p:spPr>
          <a:xfrm>
            <a:off x="5233" y="11585"/>
            <a:ext cx="1164101" cy="3196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en-GB" sz="1477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cs typeface="Calibri" panose="020F0502020204030204" pitchFamily="34" charset="0"/>
                <a:sym typeface="Century Gothic"/>
              </a:rPr>
              <a:t>Y7 Spanish</a:t>
            </a:r>
            <a:endParaRPr lang="en-GB" sz="1477" dirty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CFA5E49-983D-4880-BEA4-7504647F52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60786" y="2468835"/>
            <a:ext cx="2378597" cy="988172"/>
          </a:xfrm>
          <a:prstGeom prst="rect">
            <a:avLst/>
          </a:prstGeom>
        </p:spPr>
      </p:pic>
      <p:sp>
        <p:nvSpPr>
          <p:cNvPr id="79" name="Speech Bubble: Rectangle with Corners Rounded 78">
            <a:extLst>
              <a:ext uri="{FF2B5EF4-FFF2-40B4-BE49-F238E27FC236}">
                <a16:creationId xmlns:a16="http://schemas.microsoft.com/office/drawing/2014/main" id="{29903B60-2969-4609-9DE5-ECBA6C0DFDBA}"/>
              </a:ext>
            </a:extLst>
          </p:cNvPr>
          <p:cNvSpPr/>
          <p:nvPr/>
        </p:nvSpPr>
        <p:spPr>
          <a:xfrm>
            <a:off x="3412081" y="3446607"/>
            <a:ext cx="3218562" cy="462326"/>
          </a:xfrm>
          <a:prstGeom prst="wedgeRoundRectCallout">
            <a:avLst>
              <a:gd name="adj1" fmla="val -20833"/>
              <a:gd name="adj2" fmla="val 68213"/>
              <a:gd name="adj3" fmla="val 16667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What does </a:t>
            </a:r>
            <a:br>
              <a:rPr kumimoji="0" lang="en-GB" sz="12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</a:b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¿</a:t>
            </a:r>
            <a:r>
              <a:rPr kumimoji="0" lang="en-GB" sz="12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Cómo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se dice … </a:t>
            </a:r>
            <a:r>
              <a:rPr kumimoji="0" lang="en-GB" sz="12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en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GB" sz="12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inglés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?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mean?</a:t>
            </a:r>
          </a:p>
        </p:txBody>
      </p:sp>
      <p:sp>
        <p:nvSpPr>
          <p:cNvPr id="80" name="Speech Bubble: Rectangle with Corners Rounded 79">
            <a:extLst>
              <a:ext uri="{FF2B5EF4-FFF2-40B4-BE49-F238E27FC236}">
                <a16:creationId xmlns:a16="http://schemas.microsoft.com/office/drawing/2014/main" id="{F1349320-A09D-4808-A60E-7A6BD4771DAC}"/>
              </a:ext>
            </a:extLst>
          </p:cNvPr>
          <p:cNvSpPr/>
          <p:nvPr/>
        </p:nvSpPr>
        <p:spPr>
          <a:xfrm>
            <a:off x="186564" y="3484376"/>
            <a:ext cx="2983363" cy="462326"/>
          </a:xfrm>
          <a:prstGeom prst="wedgeRoundRectCallout">
            <a:avLst>
              <a:gd name="adj1" fmla="val -20833"/>
              <a:gd name="adj2" fmla="val 68213"/>
              <a:gd name="adj3" fmla="val 16667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¿</a:t>
            </a:r>
            <a:r>
              <a:rPr kumimoji="0" lang="en-GB" sz="12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Cómo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se dice … </a:t>
            </a:r>
            <a:r>
              <a:rPr kumimoji="0" lang="en-GB" sz="12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en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lang="en-GB" sz="1200" b="1" dirty="0" err="1">
                <a:solidFill>
                  <a:schemeClr val="tx1"/>
                </a:solidFill>
                <a:latin typeface="Century Gothic"/>
              </a:rPr>
              <a:t>español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?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n-ea"/>
                <a:cs typeface="+mn-cs"/>
                <a:sym typeface="Wingdings" panose="05000000000000000000" pitchFamily="2" charset="2"/>
              </a:rPr>
              <a:t>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How</a:t>
            </a:r>
            <a:r>
              <a:rPr kumimoji="0" lang="en-GB" sz="1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do you say … in Spanish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?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F7DFC452-7360-45CC-967C-BCB014249410}"/>
              </a:ext>
            </a:extLst>
          </p:cNvPr>
          <p:cNvSpPr/>
          <p:nvPr/>
        </p:nvSpPr>
        <p:spPr>
          <a:xfrm>
            <a:off x="128982" y="4085048"/>
            <a:ext cx="6635150" cy="15566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72D56400-A562-47F4-9249-C52551272347}"/>
              </a:ext>
            </a:extLst>
          </p:cNvPr>
          <p:cNvSpPr txBox="1"/>
          <p:nvPr/>
        </p:nvSpPr>
        <p:spPr>
          <a:xfrm>
            <a:off x="180036" y="4472105"/>
            <a:ext cx="5746201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1400" dirty="0">
                <a:latin typeface="Century Gothic" panose="020B0502020202020204" pitchFamily="34" charset="0"/>
              </a:rPr>
              <a:t>To say ‘I am’ in a location, use ‘</a:t>
            </a:r>
            <a:r>
              <a:rPr lang="en-GB" sz="1400" dirty="0" err="1">
                <a:latin typeface="Century Gothic" panose="020B0502020202020204" pitchFamily="34" charset="0"/>
              </a:rPr>
              <a:t>estoy</a:t>
            </a:r>
            <a:r>
              <a:rPr lang="en-GB" sz="1400" dirty="0">
                <a:latin typeface="Century Gothic" panose="020B0502020202020204" pitchFamily="34" charset="0"/>
              </a:rPr>
              <a:t>’:</a:t>
            </a:r>
          </a:p>
          <a:p>
            <a:pPr marL="0" indent="0">
              <a:buNone/>
            </a:pPr>
            <a:r>
              <a:rPr lang="en-GB" sz="1400" dirty="0">
                <a:latin typeface="Century Gothic" panose="020B0502020202020204" pitchFamily="34" charset="0"/>
                <a:sym typeface="Wingdings" panose="05000000000000000000" pitchFamily="2" charset="2"/>
              </a:rPr>
              <a:t> </a:t>
            </a:r>
            <a:r>
              <a:rPr lang="en-GB" sz="1400" dirty="0" err="1">
                <a:latin typeface="Century Gothic" panose="020B0502020202020204" pitchFamily="34" charset="0"/>
                <a:sym typeface="Wingdings" panose="05000000000000000000" pitchFamily="2" charset="2"/>
              </a:rPr>
              <a:t>Estoy</a:t>
            </a:r>
            <a:r>
              <a:rPr lang="en-GB" sz="1400" dirty="0">
                <a:latin typeface="Century Gothic" panose="020B0502020202020204" pitchFamily="34" charset="0"/>
                <a:sym typeface="Wingdings" panose="05000000000000000000" pitchFamily="2" charset="2"/>
              </a:rPr>
              <a:t> </a:t>
            </a:r>
            <a:r>
              <a:rPr lang="en-GB" sz="1400" dirty="0" err="1">
                <a:latin typeface="Century Gothic" panose="020B0502020202020204" pitchFamily="34" charset="0"/>
                <a:sym typeface="Wingdings" panose="05000000000000000000" pitchFamily="2" charset="2"/>
              </a:rPr>
              <a:t>en</a:t>
            </a:r>
            <a:r>
              <a:rPr lang="en-GB" sz="1400" dirty="0">
                <a:latin typeface="Century Gothic" panose="020B0502020202020204" pitchFamily="34" charset="0"/>
                <a:sym typeface="Wingdings" panose="05000000000000000000" pitchFamily="2" charset="2"/>
              </a:rPr>
              <a:t> la </a:t>
            </a:r>
            <a:r>
              <a:rPr lang="en-GB" sz="1400" dirty="0" err="1">
                <a:latin typeface="Century Gothic" panose="020B0502020202020204" pitchFamily="34" charset="0"/>
                <a:sym typeface="Wingdings" panose="05000000000000000000" pitchFamily="2" charset="2"/>
              </a:rPr>
              <a:t>escuela</a:t>
            </a:r>
            <a:r>
              <a:rPr lang="en-GB" sz="1400" dirty="0">
                <a:latin typeface="Century Gothic" panose="020B0502020202020204" pitchFamily="34" charset="0"/>
                <a:sym typeface="Wingdings" panose="05000000000000000000" pitchFamily="2" charset="2"/>
              </a:rPr>
              <a:t>. = I am in the school.</a:t>
            </a:r>
          </a:p>
          <a:p>
            <a:pPr marL="0" indent="0">
              <a:buNone/>
            </a:pPr>
            <a:endParaRPr lang="en-GB" sz="1400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sz="1400" dirty="0">
                <a:latin typeface="Century Gothic" panose="020B0502020202020204" pitchFamily="34" charset="0"/>
                <a:sym typeface="Wingdings" panose="05000000000000000000" pitchFamily="2" charset="2"/>
              </a:rPr>
              <a:t>Also use ‘</a:t>
            </a:r>
            <a:r>
              <a:rPr lang="en-GB" sz="1400" dirty="0" err="1">
                <a:latin typeface="Century Gothic" panose="020B0502020202020204" pitchFamily="34" charset="0"/>
                <a:sym typeface="Wingdings" panose="05000000000000000000" pitchFamily="2" charset="2"/>
              </a:rPr>
              <a:t>estoy</a:t>
            </a:r>
            <a:r>
              <a:rPr lang="en-GB" sz="1400" dirty="0">
                <a:latin typeface="Century Gothic" panose="020B0502020202020204" pitchFamily="34" charset="0"/>
                <a:sym typeface="Wingdings" panose="05000000000000000000" pitchFamily="2" charset="2"/>
              </a:rPr>
              <a:t>’ to mean ‘I am’ with a mood or temporary state:</a:t>
            </a:r>
          </a:p>
          <a:p>
            <a:pPr marL="0" indent="0">
              <a:buNone/>
            </a:pPr>
            <a:r>
              <a:rPr lang="en-GB" sz="1400" dirty="0">
                <a:latin typeface="Century Gothic" panose="020B0502020202020204" pitchFamily="34" charset="0"/>
                <a:sym typeface="Wingdings" panose="05000000000000000000" pitchFamily="2" charset="2"/>
              </a:rPr>
              <a:t> </a:t>
            </a:r>
            <a:r>
              <a:rPr lang="en-GB" sz="1400" dirty="0" err="1">
                <a:latin typeface="Century Gothic" panose="020B0502020202020204" pitchFamily="34" charset="0"/>
                <a:sym typeface="Wingdings" panose="05000000000000000000" pitchFamily="2" charset="2"/>
              </a:rPr>
              <a:t>Estoy</a:t>
            </a:r>
            <a:r>
              <a:rPr lang="en-GB" sz="1400" dirty="0">
                <a:latin typeface="Century Gothic" panose="020B0502020202020204" pitchFamily="34" charset="0"/>
                <a:sym typeface="Wingdings" panose="05000000000000000000" pitchFamily="2" charset="2"/>
              </a:rPr>
              <a:t> </a:t>
            </a:r>
            <a:r>
              <a:rPr lang="en-GB" sz="1400" dirty="0" err="1">
                <a:latin typeface="Century Gothic" panose="020B0502020202020204" pitchFamily="34" charset="0"/>
                <a:sym typeface="Wingdings" panose="05000000000000000000" pitchFamily="2" charset="2"/>
              </a:rPr>
              <a:t>nervioso</a:t>
            </a:r>
            <a:r>
              <a:rPr lang="en-GB" sz="1400" dirty="0">
                <a:latin typeface="Century Gothic" panose="020B0502020202020204" pitchFamily="34" charset="0"/>
                <a:sym typeface="Wingdings" panose="05000000000000000000" pitchFamily="2" charset="2"/>
              </a:rPr>
              <a:t>. = I am nervous.</a:t>
            </a:r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2BD5752D-2EE2-43FA-A369-988AA0A7CBBF}"/>
              </a:ext>
            </a:extLst>
          </p:cNvPr>
          <p:cNvSpPr txBox="1"/>
          <p:nvPr/>
        </p:nvSpPr>
        <p:spPr>
          <a:xfrm>
            <a:off x="180037" y="4085048"/>
            <a:ext cx="722090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u="sng" dirty="0" err="1">
                <a:latin typeface="Century Gothic" panose="020B0502020202020204" pitchFamily="34" charset="0"/>
              </a:rPr>
              <a:t>estar</a:t>
            </a:r>
            <a:r>
              <a:rPr lang="en-GB" sz="1400" b="1" u="sng" dirty="0">
                <a:latin typeface="Century Gothic" panose="020B0502020202020204" pitchFamily="34" charset="0"/>
              </a:rPr>
              <a:t> – to be (location and state)</a:t>
            </a:r>
            <a:endParaRPr lang="fr-FR" sz="1400" dirty="0">
              <a:latin typeface="Century Gothic" panose="020B0502020202020204" pitchFamily="34" charset="0"/>
            </a:endParaRPr>
          </a:p>
        </p:txBody>
      </p:sp>
      <p:sp>
        <p:nvSpPr>
          <p:cNvPr id="84" name="Speech Bubble: Rectangle with Corners Rounded 83">
            <a:extLst>
              <a:ext uri="{FF2B5EF4-FFF2-40B4-BE49-F238E27FC236}">
                <a16:creationId xmlns:a16="http://schemas.microsoft.com/office/drawing/2014/main" id="{3988443F-D302-466E-AA64-16169C3D8E23}"/>
              </a:ext>
            </a:extLst>
          </p:cNvPr>
          <p:cNvSpPr/>
          <p:nvPr/>
        </p:nvSpPr>
        <p:spPr>
          <a:xfrm>
            <a:off x="4884808" y="4189358"/>
            <a:ext cx="1817723" cy="894961"/>
          </a:xfrm>
          <a:prstGeom prst="wedgeRoundRectCallout">
            <a:avLst>
              <a:gd name="adj1" fmla="val 19283"/>
              <a:gd name="adj2" fmla="val 81900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In English we might tend to say: </a:t>
            </a:r>
            <a:r>
              <a:rPr lang="en-GB" sz="1400" u="sng" dirty="0">
                <a:solidFill>
                  <a:schemeClr val="tx1"/>
                </a:solidFill>
                <a:latin typeface="Century Gothic" panose="020B0502020202020204" pitchFamily="34" charset="0"/>
              </a:rPr>
              <a:t>I am </a:t>
            </a:r>
            <a:r>
              <a:rPr lang="en-GB" sz="1400" i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feeling </a:t>
            </a:r>
            <a:r>
              <a:rPr lang="en-GB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nervous.</a:t>
            </a:r>
          </a:p>
        </p:txBody>
      </p:sp>
      <p:pic>
        <p:nvPicPr>
          <p:cNvPr id="85" name="Picture 84" descr="A blue and orange sign&#10;&#10;Description automatically generated">
            <a:extLst>
              <a:ext uri="{FF2B5EF4-FFF2-40B4-BE49-F238E27FC236}">
                <a16:creationId xmlns:a16="http://schemas.microsoft.com/office/drawing/2014/main" id="{0670A50E-A73F-4009-A3E4-EF6FB08BE4C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0085" y="5729408"/>
            <a:ext cx="952446" cy="331431"/>
          </a:xfrm>
          <a:prstGeom prst="rect">
            <a:avLst/>
          </a:prstGeom>
        </p:spPr>
      </p:pic>
      <p:pic>
        <p:nvPicPr>
          <p:cNvPr id="87" name="Picture 86">
            <a:extLst>
              <a:ext uri="{FF2B5EF4-FFF2-40B4-BE49-F238E27FC236}">
                <a16:creationId xmlns:a16="http://schemas.microsoft.com/office/drawing/2014/main" id="{CB5EB0EB-3C31-43BB-B131-CE45F1A91E8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90336" y="6996639"/>
            <a:ext cx="2596460" cy="1169551"/>
          </a:xfrm>
          <a:prstGeom prst="rect">
            <a:avLst/>
          </a:prstGeom>
        </p:spPr>
      </p:pic>
      <p:sp>
        <p:nvSpPr>
          <p:cNvPr id="88" name="TextBox 87">
            <a:extLst>
              <a:ext uri="{FF2B5EF4-FFF2-40B4-BE49-F238E27FC236}">
                <a16:creationId xmlns:a16="http://schemas.microsoft.com/office/drawing/2014/main" id="{04BF3ADC-1E4F-4901-BA86-905799C1EDB7}"/>
              </a:ext>
            </a:extLst>
          </p:cNvPr>
          <p:cNvSpPr txBox="1"/>
          <p:nvPr/>
        </p:nvSpPr>
        <p:spPr>
          <a:xfrm>
            <a:off x="4264280" y="6042532"/>
            <a:ext cx="2540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sz="1400" dirty="0" err="1">
                <a:solidFill>
                  <a:srgbClr val="3A3838"/>
                </a:solidFill>
                <a:latin typeface="Century Gothic"/>
              </a:rPr>
              <a:t>PortAventura</a:t>
            </a:r>
            <a:r>
              <a:rPr lang="en-GB" sz="1400" dirty="0">
                <a:solidFill>
                  <a:srgbClr val="3A3838"/>
                </a:solidFill>
                <a:latin typeface="Century Gothic"/>
              </a:rPr>
              <a:t> World </a:t>
            </a:r>
            <a:r>
              <a:rPr lang="en-GB" sz="1400" b="1" dirty="0" err="1">
                <a:solidFill>
                  <a:srgbClr val="3A3838"/>
                </a:solidFill>
                <a:latin typeface="Century Gothic"/>
              </a:rPr>
              <a:t>está</a:t>
            </a:r>
            <a:r>
              <a:rPr lang="en-GB" sz="1400" b="1" dirty="0">
                <a:solidFill>
                  <a:srgbClr val="3A3838"/>
                </a:solidFill>
                <a:latin typeface="Century Gothic"/>
              </a:rPr>
              <a:t> </a:t>
            </a:r>
            <a:r>
              <a:rPr lang="en-GB" sz="1400" dirty="0" err="1">
                <a:solidFill>
                  <a:srgbClr val="3A3838"/>
                </a:solidFill>
                <a:latin typeface="Century Gothic"/>
              </a:rPr>
              <a:t>en</a:t>
            </a:r>
            <a:r>
              <a:rPr lang="en-GB" sz="1400" dirty="0">
                <a:solidFill>
                  <a:srgbClr val="3A3838"/>
                </a:solidFill>
                <a:latin typeface="Century Gothic"/>
              </a:rPr>
              <a:t> Tarragona, </a:t>
            </a:r>
            <a:r>
              <a:rPr lang="en-GB" sz="1400" dirty="0" err="1">
                <a:solidFill>
                  <a:srgbClr val="3A3838"/>
                </a:solidFill>
                <a:latin typeface="Century Gothic"/>
              </a:rPr>
              <a:t>en</a:t>
            </a:r>
            <a:r>
              <a:rPr lang="en-GB" sz="1400" dirty="0">
                <a:solidFill>
                  <a:srgbClr val="3A3838"/>
                </a:solidFill>
                <a:latin typeface="Century Gothic"/>
              </a:rPr>
              <a:t> </a:t>
            </a:r>
            <a:r>
              <a:rPr lang="en-GB" sz="1400" dirty="0" err="1">
                <a:solidFill>
                  <a:srgbClr val="3A3838"/>
                </a:solidFill>
                <a:latin typeface="Century Gothic"/>
              </a:rPr>
              <a:t>el</a:t>
            </a:r>
            <a:r>
              <a:rPr lang="en-GB" sz="1400" dirty="0">
                <a:solidFill>
                  <a:srgbClr val="3A3838"/>
                </a:solidFill>
                <a:latin typeface="Century Gothic"/>
              </a:rPr>
              <a:t> </a:t>
            </a:r>
            <a:r>
              <a:rPr lang="en-GB" sz="1400" dirty="0" err="1">
                <a:solidFill>
                  <a:srgbClr val="3A3838"/>
                </a:solidFill>
                <a:latin typeface="Century Gothic"/>
              </a:rPr>
              <a:t>norte</a:t>
            </a:r>
            <a:r>
              <a:rPr lang="en-GB" sz="1400" dirty="0">
                <a:solidFill>
                  <a:srgbClr val="3A3838"/>
                </a:solidFill>
                <a:latin typeface="Century Gothic"/>
              </a:rPr>
              <a:t> de </a:t>
            </a:r>
            <a:r>
              <a:rPr lang="en-GB" sz="1400" dirty="0" err="1">
                <a:solidFill>
                  <a:srgbClr val="3A3838"/>
                </a:solidFill>
                <a:latin typeface="Century Gothic"/>
              </a:rPr>
              <a:t>España</a:t>
            </a:r>
            <a:r>
              <a:rPr lang="en-GB" sz="1400" dirty="0">
                <a:solidFill>
                  <a:srgbClr val="3A3838"/>
                </a:solidFill>
                <a:latin typeface="Century Gothic"/>
              </a:rPr>
              <a:t>. Es un </a:t>
            </a:r>
            <a:r>
              <a:rPr lang="en-GB" sz="1400" dirty="0" err="1">
                <a:solidFill>
                  <a:srgbClr val="3A3838"/>
                </a:solidFill>
                <a:latin typeface="Century Gothic"/>
              </a:rPr>
              <a:t>parque</a:t>
            </a:r>
            <a:r>
              <a:rPr lang="en-GB" sz="1400" dirty="0">
                <a:solidFill>
                  <a:srgbClr val="3A3838"/>
                </a:solidFill>
                <a:latin typeface="Century Gothic"/>
              </a:rPr>
              <a:t> </a:t>
            </a:r>
            <a:r>
              <a:rPr lang="en-GB" sz="1400" dirty="0" err="1">
                <a:solidFill>
                  <a:srgbClr val="3A3838"/>
                </a:solidFill>
                <a:latin typeface="Century Gothic"/>
              </a:rPr>
              <a:t>muy</a:t>
            </a:r>
            <a:r>
              <a:rPr lang="en-GB" sz="1400" dirty="0">
                <a:solidFill>
                  <a:srgbClr val="3A3838"/>
                </a:solidFill>
                <a:latin typeface="Century Gothic"/>
              </a:rPr>
              <a:t> </a:t>
            </a:r>
            <a:r>
              <a:rPr lang="en-GB" sz="1400" dirty="0" err="1">
                <a:solidFill>
                  <a:srgbClr val="3A3838"/>
                </a:solidFill>
                <a:latin typeface="Century Gothic"/>
              </a:rPr>
              <a:t>famoso</a:t>
            </a:r>
            <a:r>
              <a:rPr lang="en-GB" sz="1400" dirty="0">
                <a:solidFill>
                  <a:srgbClr val="3A3838"/>
                </a:solidFill>
                <a:latin typeface="Century Gothic"/>
              </a:rPr>
              <a:t>.</a:t>
            </a:r>
          </a:p>
        </p:txBody>
      </p:sp>
      <p:pic>
        <p:nvPicPr>
          <p:cNvPr id="86" name="Picture 85">
            <a:extLst>
              <a:ext uri="{FF2B5EF4-FFF2-40B4-BE49-F238E27FC236}">
                <a16:creationId xmlns:a16="http://schemas.microsoft.com/office/drawing/2014/main" id="{BF6A0A94-FDC7-41A8-A747-0075B4EA5436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b="9942"/>
          <a:stretch/>
        </p:blipFill>
        <p:spPr>
          <a:xfrm>
            <a:off x="6015408" y="7251994"/>
            <a:ext cx="897444" cy="872097"/>
          </a:xfrm>
          <a:prstGeom prst="rect">
            <a:avLst/>
          </a:prstGeom>
        </p:spPr>
      </p:pic>
      <p:sp>
        <p:nvSpPr>
          <p:cNvPr id="89" name="TextBox 88">
            <a:extLst>
              <a:ext uri="{FF2B5EF4-FFF2-40B4-BE49-F238E27FC236}">
                <a16:creationId xmlns:a16="http://schemas.microsoft.com/office/drawing/2014/main" id="{5A6FE5AD-27E0-40B5-B742-92506A83456D}"/>
              </a:ext>
            </a:extLst>
          </p:cNvPr>
          <p:cNvSpPr txBox="1"/>
          <p:nvPr/>
        </p:nvSpPr>
        <p:spPr>
          <a:xfrm>
            <a:off x="38576" y="5659020"/>
            <a:ext cx="5692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en-GB" sz="1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cs typeface="Calibri" panose="020F0502020204030204" pitchFamily="34" charset="0"/>
                <a:sym typeface="Century Gothic"/>
              </a:rPr>
              <a:t>2. Write how each person is feeling before their exam, in English.</a:t>
            </a:r>
            <a:endParaRPr lang="en-GB" sz="1400" dirty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5BF84F91-7EE0-45A3-A9E9-391C7C04E1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178140"/>
              </p:ext>
            </p:extLst>
          </p:nvPr>
        </p:nvGraphicFramePr>
        <p:xfrm>
          <a:off x="2858947" y="6042531"/>
          <a:ext cx="1302768" cy="30027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2768">
                  <a:extLst>
                    <a:ext uri="{9D8B030D-6E8A-4147-A177-3AD203B41FA5}">
                      <a16:colId xmlns:a16="http://schemas.microsoft.com/office/drawing/2014/main" val="749858063"/>
                    </a:ext>
                  </a:extLst>
                </a:gridCol>
              </a:tblGrid>
              <a:tr h="590678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entury Gothic" panose="020B0502020202020204" pitchFamily="34" charset="0"/>
                        </a:rPr>
                        <a:t>E.g. I am very serious and I am </a:t>
                      </a:r>
                      <a:r>
                        <a:rPr lang="en-GB" sz="1200" dirty="0" err="1">
                          <a:latin typeface="Century Gothic" panose="020B0502020202020204" pitchFamily="34" charset="0"/>
                        </a:rPr>
                        <a:t>readyl</a:t>
                      </a:r>
                      <a:endParaRPr lang="en-GB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66662695"/>
                  </a:ext>
                </a:extLst>
              </a:tr>
              <a:tr h="59067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34157799"/>
                  </a:ext>
                </a:extLst>
              </a:tr>
              <a:tr h="59067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5090415"/>
                  </a:ext>
                </a:extLst>
              </a:tr>
              <a:tr h="59067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84642699"/>
                  </a:ext>
                </a:extLst>
              </a:tr>
              <a:tr h="59067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8013958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F22324B-C7FD-4A79-901D-A62FEFC8D978}"/>
              </a:ext>
            </a:extLst>
          </p:cNvPr>
          <p:cNvSpPr txBox="1"/>
          <p:nvPr/>
        </p:nvSpPr>
        <p:spPr>
          <a:xfrm>
            <a:off x="285028" y="6096144"/>
            <a:ext cx="2540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>
                <a:latin typeface="Century Gothic" panose="020B0502020202020204" pitchFamily="34" charset="0"/>
              </a:rPr>
              <a:t>Estoy</a:t>
            </a:r>
            <a:r>
              <a:rPr lang="en-GB" sz="1400" dirty="0">
                <a:latin typeface="Century Gothic" panose="020B0502020202020204" pitchFamily="34" charset="0"/>
              </a:rPr>
              <a:t> </a:t>
            </a:r>
            <a:r>
              <a:rPr lang="en-GB" sz="1400" dirty="0" err="1">
                <a:latin typeface="Century Gothic" panose="020B0502020202020204" pitchFamily="34" charset="0"/>
              </a:rPr>
              <a:t>muy</a:t>
            </a:r>
            <a:r>
              <a:rPr lang="en-GB" sz="1400" dirty="0">
                <a:latin typeface="Century Gothic" panose="020B0502020202020204" pitchFamily="34" charset="0"/>
              </a:rPr>
              <a:t> serio, y ¡</a:t>
            </a:r>
            <a:r>
              <a:rPr lang="en-GB" sz="1400" dirty="0" err="1">
                <a:latin typeface="Century Gothic" panose="020B0502020202020204" pitchFamily="34" charset="0"/>
              </a:rPr>
              <a:t>estoy</a:t>
            </a:r>
            <a:r>
              <a:rPr lang="en-GB" sz="1400" dirty="0">
                <a:latin typeface="Century Gothic" panose="020B0502020202020204" pitchFamily="34" charset="0"/>
              </a:rPr>
              <a:t> </a:t>
            </a:r>
            <a:r>
              <a:rPr lang="en-GB" sz="1400" dirty="0" err="1">
                <a:latin typeface="Century Gothic" panose="020B0502020202020204" pitchFamily="34" charset="0"/>
              </a:rPr>
              <a:t>listo</a:t>
            </a:r>
            <a:r>
              <a:rPr lang="en-GB" sz="1400" dirty="0">
                <a:latin typeface="Century Gothic" panose="020B0502020202020204" pitchFamily="34" charset="0"/>
              </a:rPr>
              <a:t>!</a:t>
            </a: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21EAA652-9F08-41C4-AAEF-E9DA7A2A2F50}"/>
              </a:ext>
            </a:extLst>
          </p:cNvPr>
          <p:cNvSpPr/>
          <p:nvPr/>
        </p:nvSpPr>
        <p:spPr>
          <a:xfrm>
            <a:off x="206121" y="6106029"/>
            <a:ext cx="2569818" cy="503451"/>
          </a:xfrm>
          <a:prstGeom prst="wedgeRoundRect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A65C379-868F-43E4-AA14-D54423C3AE66}"/>
              </a:ext>
            </a:extLst>
          </p:cNvPr>
          <p:cNvSpPr txBox="1"/>
          <p:nvPr/>
        </p:nvSpPr>
        <p:spPr>
          <a:xfrm>
            <a:off x="220622" y="6764143"/>
            <a:ext cx="2540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entury Gothic" panose="020B0502020202020204" pitchFamily="34" charset="0"/>
              </a:rPr>
              <a:t>¡</a:t>
            </a:r>
            <a:r>
              <a:rPr lang="en-GB" sz="1400" dirty="0" err="1">
                <a:latin typeface="Century Gothic" panose="020B0502020202020204" pitchFamily="34" charset="0"/>
              </a:rPr>
              <a:t>Estoy</a:t>
            </a:r>
            <a:r>
              <a:rPr lang="en-GB" sz="1400" dirty="0">
                <a:latin typeface="Century Gothic" panose="020B0502020202020204" pitchFamily="34" charset="0"/>
              </a:rPr>
              <a:t> loco y </a:t>
            </a:r>
            <a:r>
              <a:rPr lang="en-GB" sz="1400" dirty="0" err="1">
                <a:latin typeface="Century Gothic" panose="020B0502020202020204" pitchFamily="34" charset="0"/>
              </a:rPr>
              <a:t>raro</a:t>
            </a:r>
            <a:r>
              <a:rPr lang="en-GB" sz="1400" dirty="0">
                <a:latin typeface="Century Gothic" panose="020B0502020202020204" pitchFamily="34" charset="0"/>
              </a:rPr>
              <a:t> hoy!</a:t>
            </a:r>
          </a:p>
        </p:txBody>
      </p:sp>
      <p:sp>
        <p:nvSpPr>
          <p:cNvPr id="91" name="Speech Bubble: Rectangle with Corners Rounded 90">
            <a:extLst>
              <a:ext uri="{FF2B5EF4-FFF2-40B4-BE49-F238E27FC236}">
                <a16:creationId xmlns:a16="http://schemas.microsoft.com/office/drawing/2014/main" id="{90963429-3E6F-4DE1-862E-D3B11ED2D447}"/>
              </a:ext>
            </a:extLst>
          </p:cNvPr>
          <p:cNvSpPr/>
          <p:nvPr/>
        </p:nvSpPr>
        <p:spPr>
          <a:xfrm>
            <a:off x="180036" y="6681953"/>
            <a:ext cx="2569818" cy="503451"/>
          </a:xfrm>
          <a:prstGeom prst="wedgeRoundRect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FDDF4403-24D6-4907-A102-8EB2C9DC29F3}"/>
              </a:ext>
            </a:extLst>
          </p:cNvPr>
          <p:cNvSpPr txBox="1"/>
          <p:nvPr/>
        </p:nvSpPr>
        <p:spPr>
          <a:xfrm>
            <a:off x="285028" y="7257876"/>
            <a:ext cx="2540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entury Gothic" panose="020B0502020202020204" pitchFamily="34" charset="0"/>
              </a:rPr>
              <a:t>¡</a:t>
            </a:r>
            <a:r>
              <a:rPr lang="en-GB" sz="1400" dirty="0" err="1">
                <a:latin typeface="Century Gothic" panose="020B0502020202020204" pitchFamily="34" charset="0"/>
              </a:rPr>
              <a:t>Estoy</a:t>
            </a:r>
            <a:r>
              <a:rPr lang="en-GB" sz="1400" dirty="0">
                <a:latin typeface="Century Gothic" panose="020B0502020202020204" pitchFamily="34" charset="0"/>
              </a:rPr>
              <a:t> </a:t>
            </a:r>
            <a:r>
              <a:rPr lang="en-GB" sz="1400" dirty="0" err="1">
                <a:latin typeface="Century Gothic" panose="020B0502020202020204" pitchFamily="34" charset="0"/>
              </a:rPr>
              <a:t>blanco</a:t>
            </a:r>
            <a:r>
              <a:rPr lang="en-GB" sz="1400" dirty="0">
                <a:latin typeface="Century Gothic" panose="020B0502020202020204" pitchFamily="34" charset="0"/>
              </a:rPr>
              <a:t> y </a:t>
            </a:r>
            <a:r>
              <a:rPr lang="en-GB" sz="1400" dirty="0" err="1">
                <a:latin typeface="Century Gothic" panose="020B0502020202020204" pitchFamily="34" charset="0"/>
              </a:rPr>
              <a:t>muy</a:t>
            </a:r>
            <a:r>
              <a:rPr lang="en-GB" sz="1400" dirty="0">
                <a:latin typeface="Century Gothic" panose="020B0502020202020204" pitchFamily="34" charset="0"/>
              </a:rPr>
              <a:t> </a:t>
            </a:r>
            <a:r>
              <a:rPr lang="en-GB" sz="1400" dirty="0" err="1">
                <a:latin typeface="Century Gothic" panose="020B0502020202020204" pitchFamily="34" charset="0"/>
              </a:rPr>
              <a:t>nervioso</a:t>
            </a:r>
            <a:r>
              <a:rPr lang="en-GB" sz="1400" dirty="0">
                <a:latin typeface="Century Gothic" panose="020B0502020202020204" pitchFamily="34" charset="0"/>
              </a:rPr>
              <a:t>!</a:t>
            </a:r>
          </a:p>
        </p:txBody>
      </p:sp>
      <p:sp>
        <p:nvSpPr>
          <p:cNvPr id="93" name="Speech Bubble: Rectangle with Corners Rounded 92">
            <a:extLst>
              <a:ext uri="{FF2B5EF4-FFF2-40B4-BE49-F238E27FC236}">
                <a16:creationId xmlns:a16="http://schemas.microsoft.com/office/drawing/2014/main" id="{9AE46666-BC07-438C-8536-12BD659BE8CC}"/>
              </a:ext>
            </a:extLst>
          </p:cNvPr>
          <p:cNvSpPr/>
          <p:nvPr/>
        </p:nvSpPr>
        <p:spPr>
          <a:xfrm>
            <a:off x="206121" y="7267761"/>
            <a:ext cx="2569818" cy="503451"/>
          </a:xfrm>
          <a:prstGeom prst="wedgeRoundRect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5812C42-85A5-4A69-B34D-3ECD79235725}"/>
              </a:ext>
            </a:extLst>
          </p:cNvPr>
          <p:cNvSpPr txBox="1"/>
          <p:nvPr/>
        </p:nvSpPr>
        <p:spPr>
          <a:xfrm>
            <a:off x="292075" y="7833800"/>
            <a:ext cx="2540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>
                <a:latin typeface="Century Gothic" panose="020B0502020202020204" pitchFamily="34" charset="0"/>
              </a:rPr>
              <a:t>Estoy</a:t>
            </a:r>
            <a:r>
              <a:rPr lang="en-GB" sz="1400" dirty="0">
                <a:latin typeface="Century Gothic" panose="020B0502020202020204" pitchFamily="34" charset="0"/>
              </a:rPr>
              <a:t> </a:t>
            </a:r>
            <a:r>
              <a:rPr lang="en-GB" sz="1400" dirty="0" err="1">
                <a:latin typeface="Century Gothic" panose="020B0502020202020204" pitchFamily="34" charset="0"/>
              </a:rPr>
              <a:t>seguro</a:t>
            </a:r>
            <a:r>
              <a:rPr lang="en-GB" sz="1400" dirty="0">
                <a:latin typeface="Century Gothic" panose="020B0502020202020204" pitchFamily="34" charset="0"/>
              </a:rPr>
              <a:t> y </a:t>
            </a:r>
            <a:r>
              <a:rPr lang="en-GB" sz="1400" dirty="0" err="1">
                <a:latin typeface="Century Gothic" panose="020B0502020202020204" pitchFamily="34" charset="0"/>
              </a:rPr>
              <a:t>estoy</a:t>
            </a:r>
            <a:r>
              <a:rPr lang="en-GB" sz="1400" dirty="0">
                <a:latin typeface="Century Gothic" panose="020B0502020202020204" pitchFamily="34" charset="0"/>
              </a:rPr>
              <a:t> </a:t>
            </a:r>
            <a:r>
              <a:rPr lang="en-GB" sz="1400" dirty="0" err="1">
                <a:latin typeface="Century Gothic" panose="020B0502020202020204" pitchFamily="34" charset="0"/>
              </a:rPr>
              <a:t>tranquilo</a:t>
            </a:r>
            <a:r>
              <a:rPr lang="en-GB" sz="1400" dirty="0"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95" name="Speech Bubble: Rectangle with Corners Rounded 94">
            <a:extLst>
              <a:ext uri="{FF2B5EF4-FFF2-40B4-BE49-F238E27FC236}">
                <a16:creationId xmlns:a16="http://schemas.microsoft.com/office/drawing/2014/main" id="{3A2E8AF3-E0B1-40C9-9318-17021B09DD59}"/>
              </a:ext>
            </a:extLst>
          </p:cNvPr>
          <p:cNvSpPr/>
          <p:nvPr/>
        </p:nvSpPr>
        <p:spPr>
          <a:xfrm>
            <a:off x="178203" y="7843684"/>
            <a:ext cx="2569818" cy="503451"/>
          </a:xfrm>
          <a:prstGeom prst="wedgeRoundRect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81CDAE84-DA83-43C8-BE93-170469E87CF3}"/>
              </a:ext>
            </a:extLst>
          </p:cNvPr>
          <p:cNvSpPr txBox="1"/>
          <p:nvPr/>
        </p:nvSpPr>
        <p:spPr>
          <a:xfrm>
            <a:off x="235123" y="8425710"/>
            <a:ext cx="2540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entury Gothic" panose="020B0502020202020204" pitchFamily="34" charset="0"/>
              </a:rPr>
              <a:t>¡</a:t>
            </a:r>
            <a:r>
              <a:rPr lang="en-GB" sz="1400" dirty="0" err="1">
                <a:latin typeface="Century Gothic" panose="020B0502020202020204" pitchFamily="34" charset="0"/>
              </a:rPr>
              <a:t>Estoy</a:t>
            </a:r>
            <a:r>
              <a:rPr lang="en-GB" sz="1400" dirty="0">
                <a:latin typeface="Century Gothic" panose="020B0502020202020204" pitchFamily="34" charset="0"/>
              </a:rPr>
              <a:t> </a:t>
            </a:r>
            <a:r>
              <a:rPr lang="en-GB" sz="1400" dirty="0" err="1">
                <a:latin typeface="Century Gothic" panose="020B0502020202020204" pitchFamily="34" charset="0"/>
              </a:rPr>
              <a:t>muy</a:t>
            </a:r>
            <a:r>
              <a:rPr lang="en-GB" sz="1400" dirty="0">
                <a:latin typeface="Century Gothic" panose="020B0502020202020204" pitchFamily="34" charset="0"/>
              </a:rPr>
              <a:t> tonto hoy!</a:t>
            </a:r>
          </a:p>
        </p:txBody>
      </p:sp>
      <p:sp>
        <p:nvSpPr>
          <p:cNvPr id="97" name="Speech Bubble: Rectangle with Corners Rounded 96">
            <a:extLst>
              <a:ext uri="{FF2B5EF4-FFF2-40B4-BE49-F238E27FC236}">
                <a16:creationId xmlns:a16="http://schemas.microsoft.com/office/drawing/2014/main" id="{797B6A96-7E72-444A-9610-2BE6AF09E8A7}"/>
              </a:ext>
            </a:extLst>
          </p:cNvPr>
          <p:cNvSpPr/>
          <p:nvPr/>
        </p:nvSpPr>
        <p:spPr>
          <a:xfrm>
            <a:off x="156216" y="8435595"/>
            <a:ext cx="2569818" cy="503451"/>
          </a:xfrm>
          <a:prstGeom prst="wedgeRoundRect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00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>
            <a:extLst>
              <a:ext uri="{FF2B5EF4-FFF2-40B4-BE49-F238E27FC236}">
                <a16:creationId xmlns:a16="http://schemas.microsoft.com/office/drawing/2014/main" id="{4297B168-8EB1-4BB9-A183-025B9DA8FC3A}"/>
              </a:ext>
            </a:extLst>
          </p:cNvPr>
          <p:cNvSpPr txBox="1"/>
          <p:nvPr/>
        </p:nvSpPr>
        <p:spPr>
          <a:xfrm>
            <a:off x="101497" y="5185748"/>
            <a:ext cx="6756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22041"/>
            <a:r>
              <a:rPr lang="en-GB" sz="1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cs typeface="Calibri" panose="020F0502020204030204" pitchFamily="34" charset="0"/>
                <a:sym typeface="Century Gothic"/>
              </a:rPr>
              <a:t>4. Choose 8 names (write them down in secret). Take it in turns to say a descriptive sentence.  Your partner guesses who you are, and vice versa.</a:t>
            </a:r>
            <a:endParaRPr lang="en-GB" sz="1400" dirty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AFFC3C7-8DD9-41E9-B304-F0645735B629}"/>
              </a:ext>
            </a:extLst>
          </p:cNvPr>
          <p:cNvSpPr txBox="1"/>
          <p:nvPr/>
        </p:nvSpPr>
        <p:spPr>
          <a:xfrm>
            <a:off x="5233" y="11585"/>
            <a:ext cx="1164101" cy="3196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22041"/>
            <a:r>
              <a:rPr lang="en-GB" sz="1477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cs typeface="Calibri" panose="020F0502020204030204" pitchFamily="34" charset="0"/>
                <a:sym typeface="Century Gothic"/>
              </a:rPr>
              <a:t>Y7 Spanish</a:t>
            </a:r>
            <a:endParaRPr lang="en-GB" sz="1477" dirty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F7DFC452-7360-45CC-967C-BCB014249410}"/>
              </a:ext>
            </a:extLst>
          </p:cNvPr>
          <p:cNvSpPr/>
          <p:nvPr/>
        </p:nvSpPr>
        <p:spPr>
          <a:xfrm>
            <a:off x="50442" y="331224"/>
            <a:ext cx="6635150" cy="1341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72D56400-A562-47F4-9249-C52551272347}"/>
              </a:ext>
            </a:extLst>
          </p:cNvPr>
          <p:cNvSpPr txBox="1"/>
          <p:nvPr/>
        </p:nvSpPr>
        <p:spPr>
          <a:xfrm>
            <a:off x="101497" y="650863"/>
            <a:ext cx="574620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1400" dirty="0">
                <a:latin typeface="Century Gothic" panose="020B0502020202020204" pitchFamily="34" charset="0"/>
              </a:rPr>
              <a:t>Change ‘o’ to ‘a’ when the person described is female:</a:t>
            </a:r>
          </a:p>
          <a:p>
            <a:pPr marL="0" indent="0">
              <a:buNone/>
            </a:pPr>
            <a:r>
              <a:rPr lang="en-GB" sz="1400" dirty="0">
                <a:latin typeface="Century Gothic" panose="020B0502020202020204" pitchFamily="34" charset="0"/>
                <a:sym typeface="Wingdings" panose="05000000000000000000" pitchFamily="2" charset="2"/>
              </a:rPr>
              <a:t> </a:t>
            </a:r>
            <a:r>
              <a:rPr lang="en-GB" sz="1400" dirty="0" err="1">
                <a:latin typeface="Century Gothic" panose="020B0502020202020204" pitchFamily="34" charset="0"/>
                <a:sym typeface="Wingdings" panose="05000000000000000000" pitchFamily="2" charset="2"/>
              </a:rPr>
              <a:t>Está</a:t>
            </a:r>
            <a:r>
              <a:rPr lang="en-GB" sz="1400" dirty="0">
                <a:latin typeface="Century Gothic" panose="020B0502020202020204" pitchFamily="34" charset="0"/>
                <a:sym typeface="Wingdings" panose="05000000000000000000" pitchFamily="2" charset="2"/>
              </a:rPr>
              <a:t> </a:t>
            </a:r>
            <a:r>
              <a:rPr lang="en-GB" sz="1400" dirty="0" err="1">
                <a:latin typeface="Century Gothic" panose="020B0502020202020204" pitchFamily="34" charset="0"/>
                <a:sym typeface="Wingdings" panose="05000000000000000000" pitchFamily="2" charset="2"/>
              </a:rPr>
              <a:t>nervios</a:t>
            </a:r>
            <a:r>
              <a:rPr lang="en-GB" sz="1400" b="1" dirty="0" err="1">
                <a:latin typeface="Century Gothic" panose="020B0502020202020204" pitchFamily="34" charset="0"/>
                <a:sym typeface="Wingdings" panose="05000000000000000000" pitchFamily="2" charset="2"/>
              </a:rPr>
              <a:t>o</a:t>
            </a:r>
            <a:r>
              <a:rPr lang="en-GB" sz="1400" dirty="0">
                <a:latin typeface="Century Gothic" panose="020B0502020202020204" pitchFamily="34" charset="0"/>
                <a:sym typeface="Wingdings" panose="05000000000000000000" pitchFamily="2" charset="2"/>
              </a:rPr>
              <a:t>.     He is nervous.</a:t>
            </a:r>
          </a:p>
          <a:p>
            <a:pPr marL="0" indent="0">
              <a:buNone/>
            </a:pPr>
            <a:endParaRPr lang="en-GB" sz="1400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sz="1400" dirty="0">
                <a:latin typeface="Century Gothic" panose="020B0502020202020204" pitchFamily="34" charset="0"/>
                <a:sym typeface="Wingdings" panose="05000000000000000000" pitchFamily="2" charset="2"/>
              </a:rPr>
              <a:t> </a:t>
            </a:r>
            <a:r>
              <a:rPr lang="en-GB" sz="1400" dirty="0" err="1">
                <a:latin typeface="Century Gothic" panose="020B0502020202020204" pitchFamily="34" charset="0"/>
                <a:sym typeface="Wingdings" panose="05000000000000000000" pitchFamily="2" charset="2"/>
              </a:rPr>
              <a:t>Está</a:t>
            </a:r>
            <a:r>
              <a:rPr lang="en-GB" sz="1400" dirty="0">
                <a:latin typeface="Century Gothic" panose="020B0502020202020204" pitchFamily="34" charset="0"/>
                <a:sym typeface="Wingdings" panose="05000000000000000000" pitchFamily="2" charset="2"/>
              </a:rPr>
              <a:t> </a:t>
            </a:r>
            <a:r>
              <a:rPr lang="en-GB" sz="1400" dirty="0" err="1">
                <a:latin typeface="Century Gothic" panose="020B0502020202020204" pitchFamily="34" charset="0"/>
                <a:sym typeface="Wingdings" panose="05000000000000000000" pitchFamily="2" charset="2"/>
              </a:rPr>
              <a:t>nervios</a:t>
            </a:r>
            <a:r>
              <a:rPr lang="en-GB" sz="1400" b="1" dirty="0" err="1">
                <a:latin typeface="Century Gothic" panose="020B0502020202020204" pitchFamily="34" charset="0"/>
                <a:sym typeface="Wingdings" panose="05000000000000000000" pitchFamily="2" charset="2"/>
              </a:rPr>
              <a:t>a</a:t>
            </a:r>
            <a:r>
              <a:rPr lang="en-GB" sz="1400" dirty="0">
                <a:latin typeface="Century Gothic" panose="020B0502020202020204" pitchFamily="34" charset="0"/>
                <a:sym typeface="Wingdings" panose="05000000000000000000" pitchFamily="2" charset="2"/>
              </a:rPr>
              <a:t>.     She is nervous.</a:t>
            </a:r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2BD5752D-2EE2-43FA-A369-988AA0A7CBBF}"/>
              </a:ext>
            </a:extLst>
          </p:cNvPr>
          <p:cNvSpPr txBox="1"/>
          <p:nvPr/>
        </p:nvSpPr>
        <p:spPr>
          <a:xfrm>
            <a:off x="101497" y="331224"/>
            <a:ext cx="722090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u="sng" dirty="0">
                <a:latin typeface="Century Gothic" panose="020B0502020202020204" pitchFamily="34" charset="0"/>
              </a:rPr>
              <a:t>Adjective agreement</a:t>
            </a:r>
            <a:endParaRPr lang="fr-FR" sz="1400" dirty="0">
              <a:latin typeface="Century Gothic" panose="020B0502020202020204" pitchFamily="34" charset="0"/>
            </a:endParaRPr>
          </a:p>
        </p:txBody>
      </p:sp>
      <p:sp>
        <p:nvSpPr>
          <p:cNvPr id="84" name="Speech Bubble: Rectangle with Corners Rounded 83">
            <a:extLst>
              <a:ext uri="{FF2B5EF4-FFF2-40B4-BE49-F238E27FC236}">
                <a16:creationId xmlns:a16="http://schemas.microsoft.com/office/drawing/2014/main" id="{3988443F-D302-466E-AA64-16169C3D8E23}"/>
              </a:ext>
            </a:extLst>
          </p:cNvPr>
          <p:cNvSpPr/>
          <p:nvPr/>
        </p:nvSpPr>
        <p:spPr>
          <a:xfrm>
            <a:off x="5040277" y="43563"/>
            <a:ext cx="1817723" cy="894961"/>
          </a:xfrm>
          <a:prstGeom prst="wedgeRoundRectCallout">
            <a:avLst>
              <a:gd name="adj1" fmla="val 19283"/>
              <a:gd name="adj2" fmla="val 81900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In English we might tend to say: </a:t>
            </a:r>
            <a:r>
              <a:rPr lang="en-GB" sz="1400" u="sng" dirty="0">
                <a:solidFill>
                  <a:schemeClr val="tx1"/>
                </a:solidFill>
                <a:latin typeface="Century Gothic" panose="020B0502020202020204" pitchFamily="34" charset="0"/>
              </a:rPr>
              <a:t>S/he is </a:t>
            </a:r>
            <a:r>
              <a:rPr lang="en-GB" sz="1400" i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feeling </a:t>
            </a:r>
            <a:r>
              <a:rPr lang="en-GB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nervous.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5A6FE5AD-27E0-40B5-B742-92506A83456D}"/>
              </a:ext>
            </a:extLst>
          </p:cNvPr>
          <p:cNvSpPr txBox="1"/>
          <p:nvPr/>
        </p:nvSpPr>
        <p:spPr>
          <a:xfrm>
            <a:off x="50443" y="1616832"/>
            <a:ext cx="6757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22041"/>
            <a:r>
              <a:rPr lang="en-GB" sz="1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cs typeface="Calibri" panose="020F0502020204030204" pitchFamily="34" charset="0"/>
                <a:sym typeface="Century Gothic"/>
              </a:rPr>
              <a:t>3. These students also have an exam.  Write the name that each message belongs to. (Look at the adjective – boy or girl?)</a:t>
            </a:r>
            <a:endParaRPr lang="en-GB" sz="1400" dirty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3A4D135-A6A8-4EC8-BDDE-07359AF8E3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42" y="2151915"/>
            <a:ext cx="6789527" cy="302197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9936643-A980-45E7-80ED-9A68880C6D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879" y="5824449"/>
            <a:ext cx="5675737" cy="2651245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865567AF-3CAB-4D69-A4BC-B717FDC5D68D}"/>
              </a:ext>
            </a:extLst>
          </p:cNvPr>
          <p:cNvSpPr txBox="1"/>
          <p:nvPr/>
        </p:nvSpPr>
        <p:spPr>
          <a:xfrm>
            <a:off x="83466" y="8620780"/>
            <a:ext cx="67565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22041"/>
            <a:r>
              <a:rPr lang="en-GB" sz="1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cs typeface="Calibri" panose="020F0502020204030204" pitchFamily="34" charset="0"/>
                <a:sym typeface="Century Gothic"/>
              </a:rPr>
              <a:t>Example:  A – ‘</a:t>
            </a:r>
            <a:r>
              <a:rPr lang="en-GB" sz="14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cs typeface="Calibri" panose="020F0502020204030204" pitchFamily="34" charset="0"/>
                <a:sym typeface="Century Gothic"/>
              </a:rPr>
              <a:t>Estoy</a:t>
            </a:r>
            <a:r>
              <a:rPr lang="en-GB" sz="1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cs typeface="Calibri" panose="020F0502020204030204" pitchFamily="34" charset="0"/>
                <a:sym typeface="Century Gothic"/>
              </a:rPr>
              <a:t> serio’ | B – ¡Diego! | A - ¡</a:t>
            </a:r>
            <a:r>
              <a:rPr lang="en-GB" sz="1400" b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cs typeface="Calibri" panose="020F0502020204030204" pitchFamily="34" charset="0"/>
                <a:sym typeface="Century Gothic"/>
              </a:rPr>
              <a:t>Sí</a:t>
            </a:r>
            <a:r>
              <a:rPr lang="en-GB" sz="1400" b="1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 pitchFamily="34" charset="0"/>
                <a:cs typeface="Calibri" panose="020F0502020204030204" pitchFamily="34" charset="0"/>
                <a:sym typeface="Century Gothic"/>
              </a:rPr>
              <a:t>! </a:t>
            </a:r>
            <a:endParaRPr lang="en-GB" sz="1400" dirty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81592654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2FA4B6C5E1634EAE0CCEB488EBB2C0" ma:contentTypeVersion="30" ma:contentTypeDescription="Create a new document." ma:contentTypeScope="" ma:versionID="4cbfac9c8c0f370e4ae00741e1c8c4d9">
  <xsd:schema xmlns:xsd="http://www.w3.org/2001/XMLSchema" xmlns:xs="http://www.w3.org/2001/XMLSchema" xmlns:p="http://schemas.microsoft.com/office/2006/metadata/properties" xmlns:ns2="b976fe38-ca39-46f8-a00a-db8e8274a12d" xmlns:ns3="cfcf29e4-d297-42f7-a9ba-793f291da0d2" targetNamespace="http://schemas.microsoft.com/office/2006/metadata/properties" ma:root="true" ma:fieldsID="64b3f6c7b2e10685e5dfd6de9633ea1a" ns2:_="" ns3:_="">
    <xsd:import namespace="b976fe38-ca39-46f8-a00a-db8e8274a12d"/>
    <xsd:import namespace="cfcf29e4-d297-42f7-a9ba-793f291da0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e2491e4bf819481ea7691a346b35e06b" minOccurs="0"/>
                <xsd:element ref="ns3:TaxCatchAll" minOccurs="0"/>
                <xsd:element ref="ns3:m6010e4ff107446aa016a38338e5fa48" minOccurs="0"/>
                <xsd:element ref="ns3:ee11d8485f5948968141e2d5eaaa196e" minOccurs="0"/>
                <xsd:element ref="ns3:g07557acf79e461e9b6427aee9005e3c" minOccurs="0"/>
                <xsd:element ref="ns3:e2636b4f23604e6290d0046f10e4f87e" minOccurs="0"/>
                <xsd:element ref="ns3:PersonalIdentificationData" minOccurs="0"/>
                <xsd:element ref="ns3:KeyStage" minOccurs="0"/>
                <xsd:element ref="ns3:Year" minOccurs="0"/>
                <xsd:element ref="ns3:Lesson" minOccurs="0"/>
                <xsd:element ref="ns3:CustomTags" minOccurs="0"/>
                <xsd:element ref="ns3:CurriculumSubject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lcf76f155ced4ddcb4097134ff3c332f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76fe38-ca39-46f8-a00a-db8e8274a1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2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9" nillable="true" ma:displayName="Length (seconds)" ma:internalName="MediaLengthInSeconds" ma:readOnly="true">
      <xsd:simpleType>
        <xsd:restriction base="dms:Unknown"/>
      </xsd:simpleType>
    </xsd:element>
    <xsd:element name="MediaServiceAutoTags" ma:index="30" nillable="true" ma:displayName="Tags" ma:internalName="MediaServiceAutoTags" ma:readOnly="true">
      <xsd:simpleType>
        <xsd:restriction base="dms:Text"/>
      </xsd:simpleType>
    </xsd:element>
    <xsd:element name="MediaServiceGenerationTime" ma:index="3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34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36" nillable="true" ma:taxonomy="true" ma:internalName="lcf76f155ced4ddcb4097134ff3c332f" ma:taxonomyFieldName="MediaServiceImageTags" ma:displayName="Image Tags" ma:readOnly="false" ma:fieldId="{5cf76f15-5ced-4ddc-b409-7134ff3c332f}" ma:taxonomyMulti="true" ma:sspId="755c0e60-3cfb-4199-92cf-3a58c40b78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cf29e4-d297-42f7-a9ba-793f291da0d2" elementFormDefault="qualified">
    <xsd:import namespace="http://schemas.microsoft.com/office/2006/documentManagement/types"/>
    <xsd:import namespace="http://schemas.microsoft.com/office/infopath/2007/PartnerControls"/>
    <xsd:element name="e2491e4bf819481ea7691a346b35e06b" ma:index="11" nillable="true" ma:taxonomy="true" ma:internalName="e2491e4bf819481ea7691a346b35e06b" ma:taxonomyFieldName="Topic" ma:displayName="Topic" ma:fieldId="{e2491e4b-f819-481e-a769-1a346b35e06b}" ma:sspId="755c0e60-3cfb-4199-92cf-3a58c40b78d9" ma:termSetId="b8bc1b03-0524-45b3-97bd-c8849f33cc8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hidden="true" ma:list="{2c6cd7b6-10ba-456e-8d4f-2df6c8091854}" ma:internalName="TaxCatchAll" ma:showField="CatchAllData" ma:web="cfcf29e4-d297-42f7-a9ba-793f291da0d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6010e4ff107446aa016a38338e5fa48" ma:index="14" nillable="true" ma:taxonomy="true" ma:internalName="m6010e4ff107446aa016a38338e5fa48" ma:taxonomyFieldName="Staff_x0020_Category" ma:displayName="Staff Category" ma:fieldId="{66010e4f-f107-446a-a016-a38338e5fa48}" ma:sspId="755c0e60-3cfb-4199-92cf-3a58c40b78d9" ma:termSetId="c6be69de-4164-4609-b1b8-9815fedc933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e11d8485f5948968141e2d5eaaa196e" ma:index="16" nillable="true" ma:taxonomy="true" ma:internalName="ee11d8485f5948968141e2d5eaaa196e" ma:taxonomyFieldName="Exam_x0020_Board" ma:displayName="Exam Board" ma:fieldId="{ee11d848-5f59-4896-8141-e2d5eaaa196e}" ma:sspId="755c0e60-3cfb-4199-92cf-3a58c40b78d9" ma:termSetId="eaad38a5-0ea6-42dd-8cb4-ab84c492edc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07557acf79e461e9b6427aee9005e3c" ma:index="18" nillable="true" ma:taxonomy="true" ma:internalName="g07557acf79e461e9b6427aee9005e3c" ma:taxonomyFieldName="Week" ma:displayName="Week" ma:fieldId="{007557ac-f79e-461e-9b64-27aee9005e3c}" ma:sspId="755c0e60-3cfb-4199-92cf-3a58c40b78d9" ma:termSetId="b345353a-242d-4b19-a4af-f5de348717e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2636b4f23604e6290d0046f10e4f87e" ma:index="20" nillable="true" ma:taxonomy="true" ma:internalName="e2636b4f23604e6290d0046f10e4f87e" ma:taxonomyFieldName="Term" ma:displayName="Term" ma:fieldId="{e2636b4f-2360-4e62-90d0-046f10e4f87e}" ma:sspId="755c0e60-3cfb-4199-92cf-3a58c40b78d9" ma:termSetId="b1dca43f-8922-483e-9103-7f47655d267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ersonalIdentificationData" ma:index="21" nillable="true" ma:displayName="Personal Identification Data" ma:internalName="Personal_x0020_Identification_x0020_Data">
      <xsd:simpleType>
        <xsd:restriction base="dms:Choice">
          <xsd:enumeration value="No"/>
          <xsd:enumeration value="Yes"/>
        </xsd:restriction>
      </xsd:simpleType>
    </xsd:element>
    <xsd:element name="KeyStage" ma:index="22" nillable="true" ma:displayName="Key Stage" ma:internalName="Key_x0020_Stage">
      <xsd:simpleType>
        <xsd:restriction base="dms:Text"/>
      </xsd:simpleType>
    </xsd:element>
    <xsd:element name="Year" ma:index="23" nillable="true" ma:displayName="Year" ma:internalName="Year">
      <xsd:simpleType>
        <xsd:restriction base="dms:Text"/>
      </xsd:simpleType>
    </xsd:element>
    <xsd:element name="Lesson" ma:index="24" nillable="true" ma:displayName="Lesson" ma:internalName="Lesson">
      <xsd:simpleType>
        <xsd:restriction base="dms:Text"/>
      </xsd:simpleType>
    </xsd:element>
    <xsd:element name="CustomTags" ma:index="25" nillable="true" ma:displayName="Custom Tags" ma:internalName="Custom_x0020_Tags">
      <xsd:simpleType>
        <xsd:restriction base="dms:Text"/>
      </xsd:simpleType>
    </xsd:element>
    <xsd:element name="CurriculumSubject" ma:index="26" nillable="true" ma:displayName="Curriculum Subject" ma:default="Spanish" ma:internalName="Curriculum_x0020_Subjec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6010e4ff107446aa016a38338e5fa48 xmlns="cfcf29e4-d297-42f7-a9ba-793f291da0d2">
      <Terms xmlns="http://schemas.microsoft.com/office/infopath/2007/PartnerControls"/>
    </m6010e4ff107446aa016a38338e5fa48>
    <CurriculumSubject xmlns="cfcf29e4-d297-42f7-a9ba-793f291da0d2">Spanish</CurriculumSubject>
    <e2491e4bf819481ea7691a346b35e06b xmlns="cfcf29e4-d297-42f7-a9ba-793f291da0d2">
      <Terms xmlns="http://schemas.microsoft.com/office/infopath/2007/PartnerControls"/>
    </e2491e4bf819481ea7691a346b35e06b>
    <e2636b4f23604e6290d0046f10e4f87e xmlns="cfcf29e4-d297-42f7-a9ba-793f291da0d2">
      <Terms xmlns="http://schemas.microsoft.com/office/infopath/2007/PartnerControls"/>
    </e2636b4f23604e6290d0046f10e4f87e>
    <TaxCatchAll xmlns="cfcf29e4-d297-42f7-a9ba-793f291da0d2" xsi:nil="true"/>
    <Lesson xmlns="cfcf29e4-d297-42f7-a9ba-793f291da0d2" xsi:nil="true"/>
    <g07557acf79e461e9b6427aee9005e3c xmlns="cfcf29e4-d297-42f7-a9ba-793f291da0d2">
      <Terms xmlns="http://schemas.microsoft.com/office/infopath/2007/PartnerControls"/>
    </g07557acf79e461e9b6427aee9005e3c>
    <KeyStage xmlns="cfcf29e4-d297-42f7-a9ba-793f291da0d2" xsi:nil="true"/>
    <ee11d8485f5948968141e2d5eaaa196e xmlns="cfcf29e4-d297-42f7-a9ba-793f291da0d2">
      <Terms xmlns="http://schemas.microsoft.com/office/infopath/2007/PartnerControls"/>
    </ee11d8485f5948968141e2d5eaaa196e>
    <Year xmlns="cfcf29e4-d297-42f7-a9ba-793f291da0d2" xsi:nil="true"/>
    <PersonalIdentificationData xmlns="cfcf29e4-d297-42f7-a9ba-793f291da0d2" xsi:nil="true"/>
    <CustomTags xmlns="cfcf29e4-d297-42f7-a9ba-793f291da0d2" xsi:nil="true"/>
    <lcf76f155ced4ddcb4097134ff3c332f xmlns="b976fe38-ca39-46f8-a00a-db8e8274a12d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36DFA4F-6CD8-45C1-8E38-08BFD70C2B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76fe38-ca39-46f8-a00a-db8e8274a12d"/>
    <ds:schemaRef ds:uri="cfcf29e4-d297-42f7-a9ba-793f291da0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BBF9822-3D37-49DA-AF1C-083027EC0CC0}">
  <ds:schemaRefs>
    <ds:schemaRef ds:uri="http://schemas.microsoft.com/office/2006/metadata/properties"/>
    <ds:schemaRef ds:uri="http://schemas.microsoft.com/office/infopath/2007/PartnerControls"/>
    <ds:schemaRef ds:uri="cfcf29e4-d297-42f7-a9ba-793f291da0d2"/>
    <ds:schemaRef ds:uri="b976fe38-ca39-46f8-a00a-db8e8274a12d"/>
  </ds:schemaRefs>
</ds:datastoreItem>
</file>

<file path=customXml/itemProps3.xml><?xml version="1.0" encoding="utf-8"?>
<ds:datastoreItem xmlns:ds="http://schemas.openxmlformats.org/officeDocument/2006/customXml" ds:itemID="{962ADFCD-3799-4144-8C21-6EF4BE3E3D3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394</Words>
  <Application>Microsoft Office PowerPoint</Application>
  <PresentationFormat>On-screen Show (4:3)</PresentationFormat>
  <Paragraphs>67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Modern Love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Rachel Hawkes</cp:lastModifiedBy>
  <cp:revision>7</cp:revision>
  <dcterms:created xsi:type="dcterms:W3CDTF">2023-09-09T16:23:11Z</dcterms:created>
  <dcterms:modified xsi:type="dcterms:W3CDTF">2023-09-14T03:18:19Z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0x0101007A2FA4B6C5E1634EAE0CCEB488EBB2C0</vt:lpwstr>
  </property>
</Properties>
</file>