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904" r:id="rId2"/>
    <p:sldId id="905" r:id="rId3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505"/>
    <a:srgbClr val="350330"/>
    <a:srgbClr val="3B3838"/>
    <a:srgbClr val="9CD8EF"/>
    <a:srgbClr val="E22400"/>
    <a:srgbClr val="C4BC01"/>
    <a:srgbClr val="10C4FC"/>
    <a:srgbClr val="54D5FD"/>
    <a:srgbClr val="C3D217"/>
    <a:srgbClr val="93E3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03" autoAdjust="0"/>
    <p:restoredTop sz="95226" autoAdjust="0"/>
  </p:normalViewPr>
  <p:slideViewPr>
    <p:cSldViewPr snapToGrid="0">
      <p:cViewPr varScale="1">
        <p:scale>
          <a:sx n="77" d="100"/>
          <a:sy n="77" d="100"/>
        </p:scale>
        <p:origin x="2988" y="102"/>
      </p:cViewPr>
      <p:guideLst>
        <p:guide orient="horz" pos="3120"/>
        <p:guide pos="216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7E13E-E615-455B-96A6-0AA149A194AE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9E327-5811-4512-937A-4B71ED70E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38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85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14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34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403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06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63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21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8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82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44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04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DC336-2F97-4291-9376-F994FCFD5FA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20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BB8377-465C-4348-B53A-A53D6BBD3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499721"/>
              </p:ext>
            </p:extLst>
          </p:nvPr>
        </p:nvGraphicFramePr>
        <p:xfrm>
          <a:off x="236858" y="762954"/>
          <a:ext cx="4750800" cy="2646182"/>
        </p:xfrm>
        <a:graphic>
          <a:graphicData uri="http://schemas.openxmlformats.org/drawingml/2006/table">
            <a:tbl>
              <a:tblPr firstRow="1" firstCol="1" bandRow="1"/>
              <a:tblGrid>
                <a:gridCol w="407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9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4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0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Word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English meaning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dónde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estar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estoy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estás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está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en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Inglaterra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España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norte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sur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4297B168-8EB1-4BB9-A183-025B9DA8FC3A}"/>
              </a:ext>
            </a:extLst>
          </p:cNvPr>
          <p:cNvSpPr txBox="1"/>
          <p:nvPr/>
        </p:nvSpPr>
        <p:spPr>
          <a:xfrm>
            <a:off x="146983" y="424400"/>
            <a:ext cx="4532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Write down the key language for this week. 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F14F505-3BA1-4E32-9B19-AE4EFBB32E30}"/>
              </a:ext>
            </a:extLst>
          </p:cNvPr>
          <p:cNvGrpSpPr/>
          <p:nvPr/>
        </p:nvGrpSpPr>
        <p:grpSpPr>
          <a:xfrm>
            <a:off x="5035310" y="547097"/>
            <a:ext cx="1822690" cy="1326562"/>
            <a:chOff x="4876029" y="582476"/>
            <a:chExt cx="1822690" cy="132656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A2DE278-ADBB-494A-922B-0261C0EAF0F4}"/>
                </a:ext>
              </a:extLst>
            </p:cNvPr>
            <p:cNvGrpSpPr/>
            <p:nvPr/>
          </p:nvGrpSpPr>
          <p:grpSpPr>
            <a:xfrm>
              <a:off x="4876029" y="582476"/>
              <a:ext cx="1822690" cy="1326562"/>
              <a:chOff x="4310576" y="875609"/>
              <a:chExt cx="2558030" cy="179539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B854B1B-3B8A-4F29-AB50-8768C1621E1D}"/>
                  </a:ext>
                </a:extLst>
              </p:cNvPr>
              <p:cNvSpPr/>
              <p:nvPr/>
            </p:nvSpPr>
            <p:spPr>
              <a:xfrm>
                <a:off x="4318195" y="953424"/>
                <a:ext cx="2539805" cy="17175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3680BD4-AEB2-4605-A5E2-E5203EC31676}"/>
                  </a:ext>
                </a:extLst>
              </p:cNvPr>
              <p:cNvSpPr/>
              <p:nvPr/>
            </p:nvSpPr>
            <p:spPr>
              <a:xfrm>
                <a:off x="4310576" y="875609"/>
                <a:ext cx="2558030" cy="536242"/>
              </a:xfrm>
              <a:prstGeom prst="roundRect">
                <a:avLst>
                  <a:gd name="adj" fmla="val 21996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9172A35-2230-4E32-B613-0590721E9B2D}"/>
                </a:ext>
              </a:extLst>
            </p:cNvPr>
            <p:cNvSpPr/>
            <p:nvPr/>
          </p:nvSpPr>
          <p:spPr>
            <a:xfrm>
              <a:off x="4961589" y="1047640"/>
              <a:ext cx="153899" cy="1578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9E82E94-0263-49D9-A4E0-CC33D1203EF5}"/>
                </a:ext>
              </a:extLst>
            </p:cNvPr>
            <p:cNvSpPr txBox="1"/>
            <p:nvPr/>
          </p:nvSpPr>
          <p:spPr>
            <a:xfrm>
              <a:off x="5115488" y="1002801"/>
              <a:ext cx="158323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dirty="0">
                  <a:latin typeface="Century Gothic" panose="020B0502020202020204" pitchFamily="34" charset="0"/>
                </a:rPr>
                <a:t>to revise greetings</a:t>
              </a:r>
              <a:endParaRPr lang="en-GB" sz="12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B0C737C-1914-488B-BAFD-03C704D91FB2}"/>
                </a:ext>
              </a:extLst>
            </p:cNvPr>
            <p:cNvSpPr/>
            <p:nvPr/>
          </p:nvSpPr>
          <p:spPr>
            <a:xfrm>
              <a:off x="4961913" y="1286417"/>
              <a:ext cx="153899" cy="1578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D5A0FDD-7077-41C7-AC2A-6DDDC72E81E6}"/>
                </a:ext>
              </a:extLst>
            </p:cNvPr>
            <p:cNvSpPr txBox="1"/>
            <p:nvPr/>
          </p:nvSpPr>
          <p:spPr>
            <a:xfrm>
              <a:off x="5115812" y="1213003"/>
              <a:ext cx="157535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dirty="0">
                  <a:latin typeface="Century Gothic" panose="020B0502020202020204" pitchFamily="34" charset="0"/>
                </a:rPr>
                <a:t>to understand and talk about locations</a:t>
              </a:r>
            </a:p>
          </p:txBody>
        </p:sp>
      </p:grpSp>
      <p:pic>
        <p:nvPicPr>
          <p:cNvPr id="39" name="Picture 6" descr="Free target button icon illustration">
            <a:extLst>
              <a:ext uri="{FF2B5EF4-FFF2-40B4-BE49-F238E27FC236}">
                <a16:creationId xmlns:a16="http://schemas.microsoft.com/office/drawing/2014/main" id="{AFC2F8D8-9F20-4932-A975-883E41646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196" y="497151"/>
            <a:ext cx="531606" cy="53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AFFC3C7-8DD9-41E9-B304-F0645735B629}"/>
              </a:ext>
            </a:extLst>
          </p:cNvPr>
          <p:cNvSpPr txBox="1"/>
          <p:nvPr/>
        </p:nvSpPr>
        <p:spPr>
          <a:xfrm>
            <a:off x="146983" y="110774"/>
            <a:ext cx="1250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Y7 Spanish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F73BE4A-83CD-4F9D-A6FC-06B70A867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82" y="3557249"/>
            <a:ext cx="5804704" cy="159244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2ACA6E6-9571-4FFA-9D8B-24B8A73C2A5E}"/>
              </a:ext>
            </a:extLst>
          </p:cNvPr>
          <p:cNvSpPr txBox="1"/>
          <p:nvPr/>
        </p:nvSpPr>
        <p:spPr>
          <a:xfrm>
            <a:off x="186867" y="8173130"/>
            <a:ext cx="3203452" cy="374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3B38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____________________________</a:t>
            </a:r>
            <a:endParaRPr lang="en-GB" sz="1400" dirty="0">
              <a:solidFill>
                <a:srgbClr val="3B383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3FA8019-AC97-4979-8697-1EB2742D3BF0}"/>
              </a:ext>
            </a:extLst>
          </p:cNvPr>
          <p:cNvSpPr txBox="1"/>
          <p:nvPr/>
        </p:nvSpPr>
        <p:spPr>
          <a:xfrm>
            <a:off x="207219" y="6722124"/>
            <a:ext cx="3203452" cy="374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3B38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____________________________</a:t>
            </a:r>
            <a:endParaRPr lang="en-GB" sz="1400" dirty="0">
              <a:solidFill>
                <a:srgbClr val="3B383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7C4708-0FC6-4EE4-9484-4D87235616BC}"/>
              </a:ext>
            </a:extLst>
          </p:cNvPr>
          <p:cNvSpPr txBox="1"/>
          <p:nvPr/>
        </p:nvSpPr>
        <p:spPr>
          <a:xfrm>
            <a:off x="169190" y="6061402"/>
            <a:ext cx="3231975" cy="374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3B38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____________________________</a:t>
            </a:r>
            <a:endParaRPr lang="en-GB" sz="1400" dirty="0">
              <a:solidFill>
                <a:srgbClr val="3B383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75C9857-B73E-47DB-9E61-DF83AF4274C0}"/>
              </a:ext>
            </a:extLst>
          </p:cNvPr>
          <p:cNvGrpSpPr/>
          <p:nvPr/>
        </p:nvGrpSpPr>
        <p:grpSpPr>
          <a:xfrm>
            <a:off x="570054" y="5320513"/>
            <a:ext cx="962296" cy="307777"/>
            <a:chOff x="537508" y="810975"/>
            <a:chExt cx="505091" cy="307777"/>
          </a:xfrm>
        </p:grpSpPr>
        <p:sp>
          <p:nvSpPr>
            <p:cNvPr id="46" name="Google Shape;206;p9">
              <a:extLst>
                <a:ext uri="{FF2B5EF4-FFF2-40B4-BE49-F238E27FC236}">
                  <a16:creationId xmlns:a16="http://schemas.microsoft.com/office/drawing/2014/main" id="{470707DC-A904-4BD7-8C46-6F149874BBD4}"/>
                </a:ext>
              </a:extLst>
            </p:cNvPr>
            <p:cNvSpPr txBox="1"/>
            <p:nvPr/>
          </p:nvSpPr>
          <p:spPr>
            <a:xfrm>
              <a:off x="553882" y="836173"/>
              <a:ext cx="472343" cy="26157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entury Gothic"/>
                <a:buNone/>
              </a:pPr>
              <a:endParaRPr sz="11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A97ADD7-96B0-48B3-AF18-1DF6861ABFD0}"/>
                </a:ext>
              </a:extLst>
            </p:cNvPr>
            <p:cNvSpPr txBox="1"/>
            <p:nvPr/>
          </p:nvSpPr>
          <p:spPr>
            <a:xfrm>
              <a:off x="537508" y="810975"/>
              <a:ext cx="50509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escribir</a:t>
              </a:r>
            </a:p>
          </p:txBody>
        </p:sp>
      </p:grpSp>
      <p:pic>
        <p:nvPicPr>
          <p:cNvPr id="48" name="Picture 2" descr="Pen, Write, Pencil, Writing Tool, Work, Message, Blue">
            <a:extLst>
              <a:ext uri="{FF2B5EF4-FFF2-40B4-BE49-F238E27FC236}">
                <a16:creationId xmlns:a16="http://schemas.microsoft.com/office/drawing/2014/main" id="{B958D1FD-666D-4885-B7E1-7CF1EFBDE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51" y="5189361"/>
            <a:ext cx="521771" cy="52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Google Shape;402;p19">
            <a:extLst>
              <a:ext uri="{FF2B5EF4-FFF2-40B4-BE49-F238E27FC236}">
                <a16:creationId xmlns:a16="http://schemas.microsoft.com/office/drawing/2014/main" id="{A72BABF5-B10D-4287-A9D5-F811AD1EAA46}"/>
              </a:ext>
            </a:extLst>
          </p:cNvPr>
          <p:cNvSpPr txBox="1"/>
          <p:nvPr/>
        </p:nvSpPr>
        <p:spPr>
          <a:xfrm>
            <a:off x="1490637" y="5320513"/>
            <a:ext cx="5461040" cy="2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Century Gothic"/>
              </a:rPr>
              <a:t>Write the missing Spanish word. 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Century Gothic"/>
              </a:rPr>
              <a:t>Translate into English.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D51F609-0864-4066-B9C1-84E1D8F26E86}"/>
              </a:ext>
            </a:extLst>
          </p:cNvPr>
          <p:cNvSpPr txBox="1"/>
          <p:nvPr/>
        </p:nvSpPr>
        <p:spPr>
          <a:xfrm>
            <a:off x="338197" y="5743722"/>
            <a:ext cx="2223873" cy="374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3B38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[she is] </a:t>
            </a:r>
            <a:r>
              <a:rPr lang="en-GB" sz="1400" dirty="0">
                <a:solidFill>
                  <a:srgbClr val="3B38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clase.</a:t>
            </a:r>
          </a:p>
        </p:txBody>
      </p:sp>
      <p:pic>
        <p:nvPicPr>
          <p:cNvPr id="51" name="Picture 2" descr="Free icon pencil write vector">
            <a:extLst>
              <a:ext uri="{FF2B5EF4-FFF2-40B4-BE49-F238E27FC236}">
                <a16:creationId xmlns:a16="http://schemas.microsoft.com/office/drawing/2014/main" id="{C88BFC24-A131-4449-91CE-DB115F911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7105">
            <a:off x="282342" y="6174572"/>
            <a:ext cx="123214" cy="25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3DE06607-C255-4555-96F5-0A88CEBF2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917903"/>
              </p:ext>
            </p:extLst>
          </p:nvPr>
        </p:nvGraphicFramePr>
        <p:xfrm>
          <a:off x="195763" y="5844633"/>
          <a:ext cx="298563" cy="2952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98563">
                  <a:extLst>
                    <a:ext uri="{9D8B030D-6E8A-4147-A177-3AD203B41FA5}">
                      <a16:colId xmlns:a16="http://schemas.microsoft.com/office/drawing/2014/main" val="2624091441"/>
                    </a:ext>
                  </a:extLst>
                </a:gridCol>
              </a:tblGrid>
              <a:tr h="29211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1600" b="1" u="none" strike="noStrike" cap="none" dirty="0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</a:t>
                      </a:r>
                      <a:endParaRPr sz="16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41" marR="51441" marT="25720" marB="25720">
                    <a:lnL w="12700" cap="flat" cmpd="sng" algn="ctr">
                      <a:solidFill>
                        <a:srgbClr val="3B383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83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83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83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66667"/>
                  </a:ext>
                </a:extLst>
              </a:tr>
            </a:tbl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2EF22732-C926-4766-B718-42FD4BABA9B7}"/>
              </a:ext>
            </a:extLst>
          </p:cNvPr>
          <p:cNvSpPr txBox="1"/>
          <p:nvPr/>
        </p:nvSpPr>
        <p:spPr>
          <a:xfrm>
            <a:off x="338178" y="6437555"/>
            <a:ext cx="222387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GB" sz="1400" b="1" dirty="0">
                <a:solidFill>
                  <a:srgbClr val="3B38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</a:t>
            </a:r>
            <a:r>
              <a:rPr lang="en-GB" sz="1400" b="1" i="0" u="none" strike="noStrike" kern="1200" dirty="0">
                <a:solidFill>
                  <a:srgbClr val="3B3838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[I am]  </a:t>
            </a:r>
            <a:r>
              <a:rPr lang="en-GB" sz="1400" i="0" u="none" strike="noStrike" kern="1200" dirty="0">
                <a:solidFill>
                  <a:srgbClr val="3B3838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aquí.</a:t>
            </a:r>
            <a:endParaRPr lang="en-GB" sz="1400" i="0" u="none" strike="noStrike" dirty="0">
              <a:solidFill>
                <a:srgbClr val="3B3838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4" name="Picture 2" descr="Free icon pencil write vector">
            <a:extLst>
              <a:ext uri="{FF2B5EF4-FFF2-40B4-BE49-F238E27FC236}">
                <a16:creationId xmlns:a16="http://schemas.microsoft.com/office/drawing/2014/main" id="{39E41888-0238-48DC-9CDE-BC53EF7B2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7105">
            <a:off x="282323" y="6818883"/>
            <a:ext cx="123214" cy="25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4C225526-8020-45AB-BE29-10124CCC4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931482"/>
              </p:ext>
            </p:extLst>
          </p:nvPr>
        </p:nvGraphicFramePr>
        <p:xfrm>
          <a:off x="195744" y="6469894"/>
          <a:ext cx="298563" cy="2952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98563">
                  <a:extLst>
                    <a:ext uri="{9D8B030D-6E8A-4147-A177-3AD203B41FA5}">
                      <a16:colId xmlns:a16="http://schemas.microsoft.com/office/drawing/2014/main" val="2624091441"/>
                    </a:ext>
                  </a:extLst>
                </a:gridCol>
              </a:tblGrid>
              <a:tr h="29211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1600" b="1" u="none" strike="noStrike" cap="none" dirty="0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6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41" marR="51441" marT="25720" marB="25720">
                    <a:lnL w="12700" cap="flat" cmpd="sng" algn="ctr">
                      <a:solidFill>
                        <a:srgbClr val="3B383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83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83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83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66667"/>
                  </a:ext>
                </a:extLst>
              </a:tr>
            </a:tbl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3871E9E3-DCEA-4324-8128-30955C45AB29}"/>
              </a:ext>
            </a:extLst>
          </p:cNvPr>
          <p:cNvSpPr txBox="1"/>
          <p:nvPr/>
        </p:nvSpPr>
        <p:spPr>
          <a:xfrm>
            <a:off x="344722" y="7094582"/>
            <a:ext cx="222387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GB" sz="1400" b="1" dirty="0">
                <a:solidFill>
                  <a:srgbClr val="3B38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</a:t>
            </a:r>
            <a:r>
              <a:rPr lang="en-GB" sz="1400" b="1" i="0" u="none" strike="noStrike" kern="1200" dirty="0">
                <a:solidFill>
                  <a:srgbClr val="3B3838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[He is] </a:t>
            </a:r>
            <a:r>
              <a:rPr lang="en-GB" sz="1400" i="0" u="none" strike="noStrike" kern="1200" dirty="0" err="1">
                <a:solidFill>
                  <a:srgbClr val="3B3838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ausente</a:t>
            </a:r>
            <a:r>
              <a:rPr lang="en-GB" sz="1400" i="0" u="none" strike="noStrike" kern="1200" dirty="0">
                <a:solidFill>
                  <a:srgbClr val="3B3838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.</a:t>
            </a:r>
            <a:endParaRPr lang="en-GB" sz="1400" i="0" u="none" strike="noStrike" dirty="0">
              <a:solidFill>
                <a:srgbClr val="3B3838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7" name="Picture 2" descr="Free icon pencil write vector">
            <a:extLst>
              <a:ext uri="{FF2B5EF4-FFF2-40B4-BE49-F238E27FC236}">
                <a16:creationId xmlns:a16="http://schemas.microsoft.com/office/drawing/2014/main" id="{A5ACFD89-155D-4180-96AF-D464B63E5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7105">
            <a:off x="288867" y="7558996"/>
            <a:ext cx="123214" cy="25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899D1D5E-DA20-4310-84A1-39F0F7EB4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277651"/>
              </p:ext>
            </p:extLst>
          </p:nvPr>
        </p:nvGraphicFramePr>
        <p:xfrm>
          <a:off x="202288" y="7210007"/>
          <a:ext cx="298563" cy="2952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98563">
                  <a:extLst>
                    <a:ext uri="{9D8B030D-6E8A-4147-A177-3AD203B41FA5}">
                      <a16:colId xmlns:a16="http://schemas.microsoft.com/office/drawing/2014/main" val="2624091441"/>
                    </a:ext>
                  </a:extLst>
                </a:gridCol>
              </a:tblGrid>
              <a:tr h="29211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1600" b="1" u="none" strike="noStrike" cap="none" dirty="0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6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41" marR="51441" marT="25720" marB="25720">
                    <a:lnL w="12700" cap="flat" cmpd="sng" algn="ctr">
                      <a:solidFill>
                        <a:srgbClr val="3B383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83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83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83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66667"/>
                  </a:ext>
                </a:extLst>
              </a:tr>
            </a:tbl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D1194CED-9E0C-4C5F-8DB3-6D6A936CE2DC}"/>
              </a:ext>
            </a:extLst>
          </p:cNvPr>
          <p:cNvSpPr txBox="1"/>
          <p:nvPr/>
        </p:nvSpPr>
        <p:spPr>
          <a:xfrm>
            <a:off x="225437" y="7428640"/>
            <a:ext cx="3203452" cy="374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3B38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____________________________</a:t>
            </a:r>
            <a:endParaRPr lang="en-GB" sz="1400" dirty="0">
              <a:solidFill>
                <a:srgbClr val="3B383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19E2F57-D517-4ABA-AAB9-E718967946D8}"/>
              </a:ext>
            </a:extLst>
          </p:cNvPr>
          <p:cNvSpPr txBox="1"/>
          <p:nvPr/>
        </p:nvSpPr>
        <p:spPr>
          <a:xfrm>
            <a:off x="413076" y="7793311"/>
            <a:ext cx="222387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GB" sz="1400" b="1" i="0" u="none" strike="noStrike" kern="1200" dirty="0">
                <a:solidFill>
                  <a:srgbClr val="3B3838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 [She is] </a:t>
            </a:r>
            <a:r>
              <a:rPr lang="en-GB" sz="1400" i="0" u="none" strike="noStrike" kern="1200" dirty="0" err="1">
                <a:solidFill>
                  <a:srgbClr val="3B3838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allí</a:t>
            </a:r>
            <a:r>
              <a:rPr lang="en-GB" sz="1400" i="0" u="none" strike="noStrike" kern="1200" dirty="0">
                <a:solidFill>
                  <a:srgbClr val="3B3838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.</a:t>
            </a:r>
            <a:endParaRPr lang="en-GB" sz="1400" i="0" u="none" strike="noStrike" dirty="0">
              <a:solidFill>
                <a:srgbClr val="3B3838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" name="Picture 2" descr="Free icon pencil write vector">
            <a:extLst>
              <a:ext uri="{FF2B5EF4-FFF2-40B4-BE49-F238E27FC236}">
                <a16:creationId xmlns:a16="http://schemas.microsoft.com/office/drawing/2014/main" id="{C8653081-9D28-4875-B9E3-85EFFD217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7105">
            <a:off x="281021" y="8276775"/>
            <a:ext cx="123214" cy="25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6AB0C6E8-E8A2-49BC-8442-F5D4FCB44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015878"/>
              </p:ext>
            </p:extLst>
          </p:nvPr>
        </p:nvGraphicFramePr>
        <p:xfrm>
          <a:off x="194442" y="7927786"/>
          <a:ext cx="298563" cy="2952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98563">
                  <a:extLst>
                    <a:ext uri="{9D8B030D-6E8A-4147-A177-3AD203B41FA5}">
                      <a16:colId xmlns:a16="http://schemas.microsoft.com/office/drawing/2014/main" val="2624091441"/>
                    </a:ext>
                  </a:extLst>
                </a:gridCol>
              </a:tblGrid>
              <a:tr h="29211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1600" b="1" u="none" strike="noStrike" cap="none" dirty="0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 sz="16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41" marR="51441" marT="25720" marB="25720">
                    <a:lnL w="12700" cap="flat" cmpd="sng" algn="ctr">
                      <a:solidFill>
                        <a:srgbClr val="3B383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83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83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83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66667"/>
                  </a:ext>
                </a:extLst>
              </a:tr>
            </a:tbl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74923CD9-69C8-4509-BECE-7B4C7034CDC7}"/>
              </a:ext>
            </a:extLst>
          </p:cNvPr>
          <p:cNvSpPr txBox="1"/>
          <p:nvPr/>
        </p:nvSpPr>
        <p:spPr>
          <a:xfrm>
            <a:off x="527376" y="8515671"/>
            <a:ext cx="222387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GB" sz="1400" b="1" i="0" u="none" strike="noStrike" kern="1200" dirty="0">
                <a:solidFill>
                  <a:srgbClr val="3B3838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[I am]  </a:t>
            </a:r>
            <a:r>
              <a:rPr lang="en-GB" sz="1400" i="0" u="none" strike="noStrike" kern="1200" dirty="0">
                <a:solidFill>
                  <a:srgbClr val="3B3838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presente.</a:t>
            </a:r>
            <a:endParaRPr lang="en-GB" sz="1400" i="0" u="none" strike="noStrike" dirty="0">
              <a:solidFill>
                <a:srgbClr val="3B3838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4" name="Picture 2" descr="Free icon pencil write vector">
            <a:extLst>
              <a:ext uri="{FF2B5EF4-FFF2-40B4-BE49-F238E27FC236}">
                <a16:creationId xmlns:a16="http://schemas.microsoft.com/office/drawing/2014/main" id="{3F06B845-F10F-4A9C-8631-A8DE417C1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7105">
            <a:off x="281021" y="8999135"/>
            <a:ext cx="123214" cy="25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24B60AE5-0A37-48AE-AB84-A23A382845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513502"/>
              </p:ext>
            </p:extLst>
          </p:nvPr>
        </p:nvGraphicFramePr>
        <p:xfrm>
          <a:off x="194442" y="8650146"/>
          <a:ext cx="298563" cy="2952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98563">
                  <a:extLst>
                    <a:ext uri="{9D8B030D-6E8A-4147-A177-3AD203B41FA5}">
                      <a16:colId xmlns:a16="http://schemas.microsoft.com/office/drawing/2014/main" val="2624091441"/>
                    </a:ext>
                  </a:extLst>
                </a:gridCol>
              </a:tblGrid>
              <a:tr h="29211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1600" b="1" u="none" strike="noStrike" cap="none" dirty="0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sz="16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41" marR="51441" marT="25720" marB="25720">
                    <a:lnL w="12700" cap="flat" cmpd="sng" algn="ctr">
                      <a:solidFill>
                        <a:srgbClr val="3B383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83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83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83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66667"/>
                  </a:ext>
                </a:extLst>
              </a:tr>
            </a:tbl>
          </a:graphicData>
        </a:graphic>
      </p:graphicFrame>
      <p:graphicFrame>
        <p:nvGraphicFramePr>
          <p:cNvPr id="66" name="Google Shape;401;p9">
            <a:extLst>
              <a:ext uri="{FF2B5EF4-FFF2-40B4-BE49-F238E27FC236}">
                <a16:creationId xmlns:a16="http://schemas.microsoft.com/office/drawing/2014/main" id="{FE2E13D7-D49D-4FB6-AD7D-08E42C3AEC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5353732"/>
              </p:ext>
            </p:extLst>
          </p:nvPr>
        </p:nvGraphicFramePr>
        <p:xfrm>
          <a:off x="3655098" y="7007392"/>
          <a:ext cx="2931543" cy="12192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66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5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238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4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Hello! I am here.</a:t>
                      </a:r>
                      <a:endParaRPr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238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4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[Name] is absent.</a:t>
                      </a:r>
                      <a:endParaRPr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7" name="TextBox 66">
            <a:extLst>
              <a:ext uri="{FF2B5EF4-FFF2-40B4-BE49-F238E27FC236}">
                <a16:creationId xmlns:a16="http://schemas.microsoft.com/office/drawing/2014/main" id="{B1BA16D8-C825-4A76-AC38-9AC9168534BD}"/>
              </a:ext>
            </a:extLst>
          </p:cNvPr>
          <p:cNvSpPr txBox="1"/>
          <p:nvPr/>
        </p:nvSpPr>
        <p:spPr>
          <a:xfrm>
            <a:off x="3593393" y="6394665"/>
            <a:ext cx="2223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Century Gothic"/>
              </a:rPr>
              <a:t>Be ready to respond to the register in </a:t>
            </a:r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Spanish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Century Gothic"/>
              </a:rPr>
              <a:t>!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430FD38-3343-43F5-9ED0-162636E697A9}"/>
              </a:ext>
            </a:extLst>
          </p:cNvPr>
          <p:cNvGrpSpPr/>
          <p:nvPr/>
        </p:nvGrpSpPr>
        <p:grpSpPr>
          <a:xfrm>
            <a:off x="5461212" y="5735727"/>
            <a:ext cx="1305311" cy="605907"/>
            <a:chOff x="-2499252" y="4169081"/>
            <a:chExt cx="1305311" cy="605907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6FA1E8B-00BF-4347-A313-E772ED9B98A6}"/>
                </a:ext>
              </a:extLst>
            </p:cNvPr>
            <p:cNvGrpSpPr/>
            <p:nvPr/>
          </p:nvGrpSpPr>
          <p:grpSpPr>
            <a:xfrm>
              <a:off x="-2499252" y="4327821"/>
              <a:ext cx="826625" cy="307777"/>
              <a:chOff x="431194" y="4442570"/>
              <a:chExt cx="826626" cy="307777"/>
            </a:xfrm>
          </p:grpSpPr>
          <p:sp>
            <p:nvSpPr>
              <p:cNvPr id="71" name="Google Shape;222;p10">
                <a:extLst>
                  <a:ext uri="{FF2B5EF4-FFF2-40B4-BE49-F238E27FC236}">
                    <a16:creationId xmlns:a16="http://schemas.microsoft.com/office/drawing/2014/main" id="{88C01EF7-AE30-477A-9DD7-A10DED46D8E2}"/>
                  </a:ext>
                </a:extLst>
              </p:cNvPr>
              <p:cNvSpPr txBox="1"/>
              <p:nvPr/>
            </p:nvSpPr>
            <p:spPr>
              <a:xfrm>
                <a:off x="455223" y="4452154"/>
                <a:ext cx="802597" cy="292235"/>
              </a:xfrm>
              <a:prstGeom prst="rect">
                <a:avLst/>
              </a:prstGeom>
              <a:solidFill>
                <a:srgbClr val="B9E5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Century Gothic"/>
                  <a:buNone/>
                </a:pPr>
                <a:endParaRPr sz="1200" b="1" i="0" u="none" strike="noStrike" cap="none" dirty="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60E84C5-A968-4D20-8CAB-0A6C44094E01}"/>
                  </a:ext>
                </a:extLst>
              </p:cNvPr>
              <p:cNvSpPr txBox="1"/>
              <p:nvPr/>
            </p:nvSpPr>
            <p:spPr>
              <a:xfrm>
                <a:off x="431194" y="4442570"/>
                <a:ext cx="74469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rgbClr val="002060"/>
                    </a:solidFill>
                    <a:latin typeface="Century Gothic" panose="020B0502020202020204" pitchFamily="34" charset="0"/>
                  </a:rPr>
                  <a:t>hablar</a:t>
                </a: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0D906DD7-4DAD-4227-8530-52CAA51A9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766648" y="4169081"/>
              <a:ext cx="572707" cy="605907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9546D6D-7BB2-4BB2-BEDC-D75510BAD44B}"/>
              </a:ext>
            </a:extLst>
          </p:cNvPr>
          <p:cNvGrpSpPr/>
          <p:nvPr/>
        </p:nvGrpSpPr>
        <p:grpSpPr>
          <a:xfrm>
            <a:off x="5767684" y="6460129"/>
            <a:ext cx="1255714" cy="1027087"/>
            <a:chOff x="8302625" y="5400773"/>
            <a:chExt cx="1255714" cy="1027087"/>
          </a:xfrm>
        </p:grpSpPr>
        <p:sp>
          <p:nvSpPr>
            <p:cNvPr id="74" name="Rectangle: Folded Corner 73">
              <a:extLst>
                <a:ext uri="{FF2B5EF4-FFF2-40B4-BE49-F238E27FC236}">
                  <a16:creationId xmlns:a16="http://schemas.microsoft.com/office/drawing/2014/main" id="{D39F5887-6E89-4F20-81FA-51047626B4EF}"/>
                </a:ext>
              </a:extLst>
            </p:cNvPr>
            <p:cNvSpPr/>
            <p:nvPr/>
          </p:nvSpPr>
          <p:spPr>
            <a:xfrm>
              <a:off x="8302625" y="5400773"/>
              <a:ext cx="1025979" cy="1019428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75" name="Picture 6" descr="Free Icon Light illustration and picture">
              <a:extLst>
                <a:ext uri="{FF2B5EF4-FFF2-40B4-BE49-F238E27FC236}">
                  <a16:creationId xmlns:a16="http://schemas.microsoft.com/office/drawing/2014/main" id="{F3063555-9C82-4187-B9F4-AF8B20C67D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5363" y="5455886"/>
              <a:ext cx="275151" cy="275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4F31EF8-F083-454F-8AAB-D4CC9391C69C}"/>
                </a:ext>
              </a:extLst>
            </p:cNvPr>
            <p:cNvSpPr txBox="1"/>
            <p:nvPr/>
          </p:nvSpPr>
          <p:spPr>
            <a:xfrm>
              <a:off x="8322023" y="5518751"/>
              <a:ext cx="1236316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900" dirty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You can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8861E7C-2235-4E45-9E59-E4B221442EF4}"/>
                </a:ext>
              </a:extLst>
            </p:cNvPr>
            <p:cNvSpPr txBox="1"/>
            <p:nvPr/>
          </p:nvSpPr>
          <p:spPr>
            <a:xfrm>
              <a:off x="8311306" y="5643030"/>
              <a:ext cx="1116858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prepare your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answer first, and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practise saying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it aloud a few times.</a:t>
              </a:r>
              <a:endParaRPr lang="en-GB" sz="9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78" name="Table 77">
            <a:extLst>
              <a:ext uri="{FF2B5EF4-FFF2-40B4-BE49-F238E27FC236}">
                <a16:creationId xmlns:a16="http://schemas.microsoft.com/office/drawing/2014/main" id="{86A414AE-F58F-4D22-8D27-92C1D774E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331753"/>
              </p:ext>
            </p:extLst>
          </p:nvPr>
        </p:nvGraphicFramePr>
        <p:xfrm>
          <a:off x="4194667" y="8416472"/>
          <a:ext cx="2380924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0462">
                  <a:extLst>
                    <a:ext uri="{9D8B030D-6E8A-4147-A177-3AD203B41FA5}">
                      <a16:colId xmlns:a16="http://schemas.microsoft.com/office/drawing/2014/main" val="915571905"/>
                    </a:ext>
                  </a:extLst>
                </a:gridCol>
                <a:gridCol w="1190462">
                  <a:extLst>
                    <a:ext uri="{9D8B030D-6E8A-4147-A177-3AD203B41FA5}">
                      <a16:colId xmlns:a16="http://schemas.microsoft.com/office/drawing/2014/main" val="1274043700"/>
                    </a:ext>
                  </a:extLst>
                </a:gridCol>
              </a:tblGrid>
              <a:tr h="272266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entury Gothic" panose="020B0502020202020204" pitchFamily="34" charset="0"/>
                        </a:rPr>
                        <a:t>presente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entury Gothic" panose="020B0502020202020204" pitchFamily="34" charset="0"/>
                        </a:rPr>
                        <a:t>present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312714"/>
                  </a:ext>
                </a:extLst>
              </a:tr>
              <a:tr h="295723">
                <a:tc>
                  <a:txBody>
                    <a:bodyPr/>
                    <a:lstStyle/>
                    <a:p>
                      <a:r>
                        <a:rPr lang="en-GB" sz="1600" dirty="0" err="1">
                          <a:latin typeface="Century Gothic" panose="020B0502020202020204" pitchFamily="34" charset="0"/>
                        </a:rPr>
                        <a:t>ausente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entury Gothic" panose="020B0502020202020204" pitchFamily="34" charset="0"/>
                        </a:rPr>
                        <a:t>absent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511936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entury Gothic" panose="020B0502020202020204" pitchFamily="34" charset="0"/>
                        </a:rPr>
                        <a:t>aquí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entury Gothic" panose="020B0502020202020204" pitchFamily="34" charset="0"/>
                        </a:rPr>
                        <a:t>here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573459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r>
                        <a:rPr lang="en-GB" sz="1600" dirty="0" err="1">
                          <a:latin typeface="Century Gothic" panose="020B0502020202020204" pitchFamily="34" charset="0"/>
                        </a:rPr>
                        <a:t>allí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entury Gothic" panose="020B0502020202020204" pitchFamily="34" charset="0"/>
                        </a:rPr>
                        <a:t>there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253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00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9AFFC3C7-8DD9-41E9-B304-F0645735B629}"/>
              </a:ext>
            </a:extLst>
          </p:cNvPr>
          <p:cNvSpPr txBox="1"/>
          <p:nvPr/>
        </p:nvSpPr>
        <p:spPr>
          <a:xfrm>
            <a:off x="146983" y="110774"/>
            <a:ext cx="1250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Y7 Spanish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2C43024-E61B-4195-B2AB-4044EFFC98C4}"/>
              </a:ext>
            </a:extLst>
          </p:cNvPr>
          <p:cNvGrpSpPr/>
          <p:nvPr/>
        </p:nvGrpSpPr>
        <p:grpSpPr>
          <a:xfrm>
            <a:off x="608058" y="6460102"/>
            <a:ext cx="822261" cy="307777"/>
            <a:chOff x="455223" y="4442570"/>
            <a:chExt cx="822262" cy="307777"/>
          </a:xfrm>
        </p:grpSpPr>
        <p:sp>
          <p:nvSpPr>
            <p:cNvPr id="80" name="Google Shape;222;p10">
              <a:extLst>
                <a:ext uri="{FF2B5EF4-FFF2-40B4-BE49-F238E27FC236}">
                  <a16:creationId xmlns:a16="http://schemas.microsoft.com/office/drawing/2014/main" id="{4C7D29FB-F2DE-4DFB-AC2E-CA2AAC1BB536}"/>
                </a:ext>
              </a:extLst>
            </p:cNvPr>
            <p:cNvSpPr txBox="1"/>
            <p:nvPr/>
          </p:nvSpPr>
          <p:spPr>
            <a:xfrm>
              <a:off x="455223" y="4452154"/>
              <a:ext cx="802597" cy="292235"/>
            </a:xfrm>
            <a:prstGeom prst="rect">
              <a:avLst/>
            </a:prstGeom>
            <a:solidFill>
              <a:srgbClr val="B9E5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entury Gothic"/>
                <a:buNone/>
              </a:pPr>
              <a:endParaRPr sz="12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87364A1-DD82-4FE1-A06D-06D009EE64C0}"/>
                </a:ext>
              </a:extLst>
            </p:cNvPr>
            <p:cNvSpPr txBox="1"/>
            <p:nvPr/>
          </p:nvSpPr>
          <p:spPr>
            <a:xfrm>
              <a:off x="532794" y="4442570"/>
              <a:ext cx="74469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hablar</a:t>
              </a:r>
            </a:p>
          </p:txBody>
        </p:sp>
      </p:grpSp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06CC716E-415A-4255-B902-6AD84C117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461622"/>
              </p:ext>
            </p:extLst>
          </p:nvPr>
        </p:nvGraphicFramePr>
        <p:xfrm>
          <a:off x="761987" y="6948364"/>
          <a:ext cx="2895669" cy="10592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57793">
                  <a:extLst>
                    <a:ext uri="{9D8B030D-6E8A-4147-A177-3AD203B41FA5}">
                      <a16:colId xmlns:a16="http://schemas.microsoft.com/office/drawing/2014/main" val="2017513861"/>
                    </a:ext>
                  </a:extLst>
                </a:gridCol>
                <a:gridCol w="841664">
                  <a:extLst>
                    <a:ext uri="{9D8B030D-6E8A-4147-A177-3AD203B41FA5}">
                      <a16:colId xmlns:a16="http://schemas.microsoft.com/office/drawing/2014/main" val="4102546234"/>
                    </a:ext>
                  </a:extLst>
                </a:gridCol>
                <a:gridCol w="1296212">
                  <a:extLst>
                    <a:ext uri="{9D8B030D-6E8A-4147-A177-3AD203B41FA5}">
                      <a16:colId xmlns:a16="http://schemas.microsoft.com/office/drawing/2014/main" val="273580949"/>
                    </a:ext>
                  </a:extLst>
                </a:gridCol>
              </a:tblGrid>
              <a:tr h="26189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¡Hola!</a:t>
                      </a:r>
                      <a:endParaRPr sz="600" u="none" strike="noStrike" cap="non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51441" marR="51441" marT="25720" marB="2572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1400" u="none" strike="noStrike" cap="non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Estoy</a:t>
                      </a:r>
                      <a:endParaRPr sz="600" u="none" strike="noStrike" cap="non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51441" marR="51441" marT="25720" marB="2572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600" u="none" strike="noStrike" cap="none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51441" marR="51441" marT="25720" marB="2572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322988"/>
                  </a:ext>
                </a:extLst>
              </a:tr>
              <a:tr h="26189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41" marR="51441" marT="25720" marB="2572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1400" u="none" strike="noStrike" cap="non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endParaRPr sz="600" u="none" strike="noStrike" cap="non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51441" marR="51441" marT="25720" marB="2572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1400" u="none" strike="noStrike" cap="non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</a:t>
                      </a:r>
                      <a:r>
                        <a:rPr lang="en-GB" sz="1400" u="none" strike="noStrike" cap="non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600" u="none" strike="noStrike" cap="non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51441" marR="51441" marT="25720" marB="2572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636280"/>
                  </a:ext>
                </a:extLst>
              </a:tr>
              <a:tr h="26189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41" marR="51441" marT="25720" marB="2572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41" marR="51441" marT="25720" marB="2572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1400" u="none" strike="noStrike" cap="non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</a:t>
                      </a:r>
                      <a:r>
                        <a:rPr lang="en-GB" sz="1400" u="none" strike="noStrike" cap="non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600" u="none" strike="noStrike" cap="non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51441" marR="51441" marT="25720" marB="2572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661055"/>
                  </a:ext>
                </a:extLst>
              </a:tr>
              <a:tr h="26189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41" marR="51441" marT="25720" marB="2572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41" marR="51441" marT="25720" marB="2572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1400" u="none" strike="noStrike" cap="non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</a:t>
                      </a:r>
                      <a:r>
                        <a:rPr lang="en-GB" sz="1400" u="none" strike="noStrike" cap="non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600" u="none" strike="noStrike" cap="non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51441" marR="51441" marT="25720" marB="2572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658416"/>
                  </a:ext>
                </a:extLst>
              </a:tr>
            </a:tbl>
          </a:graphicData>
        </a:graphic>
      </p:graphicFrame>
      <p:sp>
        <p:nvSpPr>
          <p:cNvPr id="83" name="Google Shape;402;p19">
            <a:extLst>
              <a:ext uri="{FF2B5EF4-FFF2-40B4-BE49-F238E27FC236}">
                <a16:creationId xmlns:a16="http://schemas.microsoft.com/office/drawing/2014/main" id="{0D1CF5F8-1F40-413D-A1A8-16F4989FDAB4}"/>
              </a:ext>
            </a:extLst>
          </p:cNvPr>
          <p:cNvSpPr txBox="1"/>
          <p:nvPr/>
        </p:nvSpPr>
        <p:spPr>
          <a:xfrm>
            <a:off x="1415300" y="6479318"/>
            <a:ext cx="4135489" cy="267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>
              <a:buClr>
                <a:srgbClr val="002060"/>
              </a:buClr>
              <a:buSzPts val="3600"/>
            </a:pP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Tell a classmate who is in the class.</a:t>
            </a:r>
            <a:endParaRPr sz="1400" b="1" dirty="0">
              <a:solidFill>
                <a:schemeClr val="bg2">
                  <a:lumMod val="25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4" name="Picture 83" descr="A picture containing logo, sketch, white, black and white&#10;&#10;Description automatically generated">
            <a:extLst>
              <a:ext uri="{FF2B5EF4-FFF2-40B4-BE49-F238E27FC236}">
                <a16:creationId xmlns:a16="http://schemas.microsoft.com/office/drawing/2014/main" id="{4FA00E7D-A0F1-493F-BF11-B9597D8CD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709" y="6365674"/>
            <a:ext cx="2642944" cy="1909248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E9D532E0-1E52-43EF-969E-9A077340D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37" y="6312851"/>
            <a:ext cx="572707" cy="6059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091B20-8924-4960-91FD-5483377052B5}"/>
              </a:ext>
            </a:extLst>
          </p:cNvPr>
          <p:cNvSpPr txBox="1"/>
          <p:nvPr/>
        </p:nvSpPr>
        <p:spPr>
          <a:xfrm>
            <a:off x="3766255" y="6974653"/>
            <a:ext cx="2433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entury Gothic" panose="020B0502020202020204" pitchFamily="34" charset="0"/>
              </a:rPr>
              <a:t>Example:</a:t>
            </a:r>
          </a:p>
          <a:p>
            <a:r>
              <a:rPr lang="en-GB" sz="1600" dirty="0">
                <a:latin typeface="Century Gothic" panose="020B0502020202020204" pitchFamily="34" charset="0"/>
              </a:rPr>
              <a:t>¡Hola! </a:t>
            </a:r>
            <a:r>
              <a:rPr lang="en-GB" sz="1600" dirty="0" err="1">
                <a:latin typeface="Century Gothic" panose="020B0502020202020204" pitchFamily="34" charset="0"/>
              </a:rPr>
              <a:t>Estoy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aquí</a:t>
            </a:r>
            <a:r>
              <a:rPr lang="en-GB" sz="1600" dirty="0">
                <a:latin typeface="Century Gothic" panose="020B0502020202020204" pitchFamily="34" charset="0"/>
              </a:rPr>
              <a:t>.  </a:t>
            </a:r>
            <a:br>
              <a:rPr lang="en-GB" sz="1600" dirty="0">
                <a:latin typeface="Century Gothic" panose="020B0502020202020204" pitchFamily="34" charset="0"/>
              </a:rPr>
            </a:br>
            <a:r>
              <a:rPr lang="en-GB" sz="1600" dirty="0">
                <a:latin typeface="Century Gothic" panose="020B0502020202020204" pitchFamily="34" charset="0"/>
              </a:rPr>
              <a:t>Josh </a:t>
            </a:r>
            <a:r>
              <a:rPr lang="en-GB" sz="1600" dirty="0" err="1">
                <a:latin typeface="Century Gothic" panose="020B0502020202020204" pitchFamily="34" charset="0"/>
              </a:rPr>
              <a:t>está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allí</a:t>
            </a:r>
            <a:r>
              <a:rPr lang="en-GB" sz="1600" dirty="0">
                <a:latin typeface="Century Gothic" panose="020B0502020202020204" pitchFamily="34" charset="0"/>
              </a:rPr>
              <a:t>. </a:t>
            </a:r>
            <a:br>
              <a:rPr lang="en-GB" sz="1600" dirty="0">
                <a:latin typeface="Century Gothic" panose="020B0502020202020204" pitchFamily="34" charset="0"/>
              </a:rPr>
            </a:br>
            <a:r>
              <a:rPr lang="en-GB" sz="1600" dirty="0">
                <a:latin typeface="Century Gothic" panose="020B0502020202020204" pitchFamily="34" charset="0"/>
              </a:rPr>
              <a:t>Beth </a:t>
            </a:r>
            <a:r>
              <a:rPr lang="en-GB" sz="1600" dirty="0" err="1">
                <a:latin typeface="Century Gothic" panose="020B0502020202020204" pitchFamily="34" charset="0"/>
              </a:rPr>
              <a:t>está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ausente</a:t>
            </a:r>
            <a:r>
              <a:rPr lang="en-GB" sz="1600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32B11EFD-9EA7-4129-A229-4EAF400E5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62" y="488017"/>
            <a:ext cx="6611012" cy="2888673"/>
          </a:xfrm>
          <a:prstGeom prst="rect">
            <a:avLst/>
          </a:prstGeom>
        </p:spPr>
      </p:pic>
      <p:sp>
        <p:nvSpPr>
          <p:cNvPr id="94" name="Google Shape;402;p19">
            <a:extLst>
              <a:ext uri="{FF2B5EF4-FFF2-40B4-BE49-F238E27FC236}">
                <a16:creationId xmlns:a16="http://schemas.microsoft.com/office/drawing/2014/main" id="{693BB7C5-CE0A-4027-8727-F7B1BFEA5747}"/>
              </a:ext>
            </a:extLst>
          </p:cNvPr>
          <p:cNvSpPr txBox="1"/>
          <p:nvPr/>
        </p:nvSpPr>
        <p:spPr>
          <a:xfrm>
            <a:off x="3695021" y="627777"/>
            <a:ext cx="2890131" cy="69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>
              <a:buClr>
                <a:srgbClr val="002060"/>
              </a:buClr>
              <a:buSzPts val="3600"/>
            </a:pP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Decide who is in each location. Write 1-5 and I am, you are OR she/he is.</a:t>
            </a:r>
            <a:endParaRPr sz="1400" b="1" dirty="0">
              <a:solidFill>
                <a:schemeClr val="bg2">
                  <a:lumMod val="25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F3A163E-82FD-4070-8F5E-7D62ADFBAF8B}"/>
              </a:ext>
            </a:extLst>
          </p:cNvPr>
          <p:cNvGrpSpPr/>
          <p:nvPr/>
        </p:nvGrpSpPr>
        <p:grpSpPr>
          <a:xfrm>
            <a:off x="582140" y="3609549"/>
            <a:ext cx="962296" cy="307777"/>
            <a:chOff x="537508" y="810975"/>
            <a:chExt cx="505091" cy="307777"/>
          </a:xfrm>
        </p:grpSpPr>
        <p:sp>
          <p:nvSpPr>
            <p:cNvPr id="96" name="Google Shape;206;p9">
              <a:extLst>
                <a:ext uri="{FF2B5EF4-FFF2-40B4-BE49-F238E27FC236}">
                  <a16:creationId xmlns:a16="http://schemas.microsoft.com/office/drawing/2014/main" id="{F568C693-4D1F-4A0E-8306-C3F3984B7CB1}"/>
                </a:ext>
              </a:extLst>
            </p:cNvPr>
            <p:cNvSpPr txBox="1"/>
            <p:nvPr/>
          </p:nvSpPr>
          <p:spPr>
            <a:xfrm>
              <a:off x="553882" y="836173"/>
              <a:ext cx="472343" cy="26157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entury Gothic"/>
                <a:buNone/>
              </a:pPr>
              <a:endParaRPr sz="11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8DBF0A95-A2B8-4C9E-96C2-179078623F1D}"/>
                </a:ext>
              </a:extLst>
            </p:cNvPr>
            <p:cNvSpPr txBox="1"/>
            <p:nvPr/>
          </p:nvSpPr>
          <p:spPr>
            <a:xfrm>
              <a:off x="537508" y="810975"/>
              <a:ext cx="50509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escribir</a:t>
              </a:r>
            </a:p>
          </p:txBody>
        </p:sp>
      </p:grpSp>
      <p:pic>
        <p:nvPicPr>
          <p:cNvPr id="98" name="Picture 2" descr="Pen, Write, Pencil, Writing Tool, Work, Message, Blue">
            <a:extLst>
              <a:ext uri="{FF2B5EF4-FFF2-40B4-BE49-F238E27FC236}">
                <a16:creationId xmlns:a16="http://schemas.microsoft.com/office/drawing/2014/main" id="{731AF74C-63CE-4E41-A35F-6A9EBD686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7" y="3478397"/>
            <a:ext cx="521771" cy="52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Google Shape;402;p19">
            <a:extLst>
              <a:ext uri="{FF2B5EF4-FFF2-40B4-BE49-F238E27FC236}">
                <a16:creationId xmlns:a16="http://schemas.microsoft.com/office/drawing/2014/main" id="{A302327B-089E-4C68-94E1-A6CBCE85CF4C}"/>
              </a:ext>
            </a:extLst>
          </p:cNvPr>
          <p:cNvSpPr txBox="1"/>
          <p:nvPr/>
        </p:nvSpPr>
        <p:spPr>
          <a:xfrm>
            <a:off x="1544436" y="3568854"/>
            <a:ext cx="5461040" cy="48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Century Gothic"/>
              </a:rPr>
              <a:t>Write the sentence in Spanish. You c</a:t>
            </a:r>
            <a:r>
              <a:rPr lang="en-GB" sz="1400" b="1" kern="0" dirty="0" err="1">
                <a:solidFill>
                  <a:srgbClr val="3B3838"/>
                </a:solidFill>
                <a:latin typeface="Century Gothic" panose="020B0502020202020204" pitchFamily="34" charset="0"/>
                <a:cs typeface="Arial"/>
                <a:sym typeface="Arial"/>
              </a:rPr>
              <a:t>hoose</a:t>
            </a:r>
            <a:r>
              <a:rPr lang="en-GB" sz="1400" b="1" kern="0" dirty="0">
                <a:solidFill>
                  <a:srgbClr val="3B3838"/>
                </a:solidFill>
                <a:latin typeface="Century Gothic" panose="020B0502020202020204" pitchFamily="34" charset="0"/>
                <a:cs typeface="Arial"/>
                <a:sym typeface="Arial"/>
              </a:rPr>
              <a:t> the city and country. 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9E22690-822A-4EA0-AA79-ECC4963B0D61}"/>
              </a:ext>
            </a:extLst>
          </p:cNvPr>
          <p:cNvGrpSpPr/>
          <p:nvPr/>
        </p:nvGrpSpPr>
        <p:grpSpPr>
          <a:xfrm>
            <a:off x="355390" y="4101288"/>
            <a:ext cx="521771" cy="678993"/>
            <a:chOff x="300038" y="2473418"/>
            <a:chExt cx="660212" cy="820081"/>
          </a:xfrm>
        </p:grpSpPr>
        <p:pic>
          <p:nvPicPr>
            <p:cNvPr id="101" name="Picture 2" descr="C:\Users\wdj\Google Drive\Primary\Y5 SoW\From Tracy\Pronouns\you.png">
              <a:extLst>
                <a:ext uri="{FF2B5EF4-FFF2-40B4-BE49-F238E27FC236}">
                  <a16:creationId xmlns:a16="http://schemas.microsoft.com/office/drawing/2014/main" id="{411BE892-0E6E-440F-AEDA-36B38C8AC4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458"/>
            <a:stretch/>
          </p:blipFill>
          <p:spPr bwMode="auto">
            <a:xfrm>
              <a:off x="300038" y="2479336"/>
              <a:ext cx="409646" cy="742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2" descr="C:\Users\wdj\Google Drive\Primary\Y5 SoW\From Tracy\Pronouns\he.png">
              <a:extLst>
                <a:ext uri="{FF2B5EF4-FFF2-40B4-BE49-F238E27FC236}">
                  <a16:creationId xmlns:a16="http://schemas.microsoft.com/office/drawing/2014/main" id="{41FE6A40-142D-4C41-8A0C-71EF91B1D4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09" r="38341"/>
            <a:stretch/>
          </p:blipFill>
          <p:spPr bwMode="auto">
            <a:xfrm>
              <a:off x="650486" y="2473418"/>
              <a:ext cx="309764" cy="82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681ED494-E2B7-439C-96D8-6CE5FF8184A5}"/>
              </a:ext>
            </a:extLst>
          </p:cNvPr>
          <p:cNvSpPr txBox="1"/>
          <p:nvPr/>
        </p:nvSpPr>
        <p:spPr>
          <a:xfrm>
            <a:off x="1164993" y="4537729"/>
            <a:ext cx="1933403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>
                <a:srgbClr val="000000"/>
              </a:buClr>
              <a:defRPr/>
            </a:pPr>
            <a:r>
              <a:rPr lang="en-GB" sz="1013" i="1" kern="0" dirty="0">
                <a:solidFill>
                  <a:srgbClr val="3B3838"/>
                </a:solidFill>
                <a:latin typeface="Century Gothic" panose="020B0502020202020204" pitchFamily="34" charset="0"/>
                <a:cs typeface="Arial"/>
                <a:sym typeface="Arial"/>
              </a:rPr>
              <a:t>(You are in____________).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264A75B-496A-4701-9069-B836E7E8FA7B}"/>
              </a:ext>
            </a:extLst>
          </p:cNvPr>
          <p:cNvSpPr txBox="1"/>
          <p:nvPr/>
        </p:nvSpPr>
        <p:spPr>
          <a:xfrm>
            <a:off x="1032253" y="4228053"/>
            <a:ext cx="3347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>
              <a:buClr>
                <a:srgbClr val="000000"/>
              </a:buClr>
              <a:defRPr/>
            </a:pPr>
            <a:r>
              <a:rPr lang="en-GB" sz="1400" b="1" kern="0" dirty="0">
                <a:solidFill>
                  <a:srgbClr val="FF0066"/>
                </a:solidFill>
                <a:latin typeface="Century Gothic" panose="020B0502020202020204" pitchFamily="34" charset="0"/>
                <a:cs typeface="Arial"/>
                <a:sym typeface="Arial"/>
              </a:rPr>
              <a:t>1</a:t>
            </a:r>
            <a:r>
              <a:rPr lang="en-GB" sz="14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1400" kern="0" dirty="0">
                <a:solidFill>
                  <a:srgbClr val="3B3838"/>
                </a:solidFill>
                <a:latin typeface="Century Gothic" panose="020B0502020202020204" pitchFamily="34" charset="0"/>
                <a:cs typeface="Arial"/>
                <a:sym typeface="Arial"/>
              </a:rPr>
              <a:t>_________________________________.</a:t>
            </a:r>
          </a:p>
        </p:txBody>
      </p:sp>
      <p:pic>
        <p:nvPicPr>
          <p:cNvPr id="105" name="Picture 2" descr="Free icon pencil write vector">
            <a:extLst>
              <a:ext uri="{FF2B5EF4-FFF2-40B4-BE49-F238E27FC236}">
                <a16:creationId xmlns:a16="http://schemas.microsoft.com/office/drawing/2014/main" id="{EB8DD117-B6D5-433D-BFA7-8246ADB11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7105">
            <a:off x="942967" y="4237862"/>
            <a:ext cx="123214" cy="25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941DBA89-8121-46DD-B5AE-8490C477BA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3414" y="3966594"/>
            <a:ext cx="2375362" cy="1734053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5A6EA8FD-3D91-4A0E-8A1D-88B2744365AF}"/>
              </a:ext>
            </a:extLst>
          </p:cNvPr>
          <p:cNvSpPr txBox="1"/>
          <p:nvPr/>
        </p:nvSpPr>
        <p:spPr>
          <a:xfrm>
            <a:off x="1172368" y="5176705"/>
            <a:ext cx="1933403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>
                <a:srgbClr val="000000"/>
              </a:buClr>
              <a:defRPr/>
            </a:pPr>
            <a:r>
              <a:rPr lang="en-GB" sz="1013" i="1" kern="0" dirty="0">
                <a:solidFill>
                  <a:srgbClr val="3B3838"/>
                </a:solidFill>
                <a:latin typeface="Century Gothic" panose="020B0502020202020204" pitchFamily="34" charset="0"/>
                <a:cs typeface="Arial"/>
                <a:sym typeface="Arial"/>
              </a:rPr>
              <a:t>(I am in____________).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733BED4-956D-4A97-8EAD-9E32DD3D8813}"/>
              </a:ext>
            </a:extLst>
          </p:cNvPr>
          <p:cNvSpPr txBox="1"/>
          <p:nvPr/>
        </p:nvSpPr>
        <p:spPr>
          <a:xfrm>
            <a:off x="1039628" y="4867029"/>
            <a:ext cx="3347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>
              <a:buClr>
                <a:srgbClr val="000000"/>
              </a:buClr>
              <a:defRPr/>
            </a:pPr>
            <a:r>
              <a:rPr lang="en-GB" sz="1400" b="1" kern="0" dirty="0">
                <a:solidFill>
                  <a:srgbClr val="FF0066"/>
                </a:solidFill>
                <a:latin typeface="Century Gothic" panose="020B0502020202020204" pitchFamily="34" charset="0"/>
                <a:cs typeface="Arial"/>
                <a:sym typeface="Arial"/>
              </a:rPr>
              <a:t>2</a:t>
            </a:r>
            <a:r>
              <a:rPr lang="en-GB" sz="14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1400" kern="0" dirty="0">
                <a:solidFill>
                  <a:srgbClr val="3B3838"/>
                </a:solidFill>
                <a:latin typeface="Century Gothic" panose="020B0502020202020204" pitchFamily="34" charset="0"/>
                <a:cs typeface="Arial"/>
                <a:sym typeface="Arial"/>
              </a:rPr>
              <a:t>_________________________________.</a:t>
            </a:r>
          </a:p>
        </p:txBody>
      </p:sp>
      <p:pic>
        <p:nvPicPr>
          <p:cNvPr id="109" name="Picture 2" descr="Free icon pencil write vector">
            <a:extLst>
              <a:ext uri="{FF2B5EF4-FFF2-40B4-BE49-F238E27FC236}">
                <a16:creationId xmlns:a16="http://schemas.microsoft.com/office/drawing/2014/main" id="{2B78DBB8-5E37-4A1F-AFEB-FA5675A8C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7105">
            <a:off x="950342" y="4876838"/>
            <a:ext cx="123214" cy="25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C:\Users\wdj\Google Drive\Primary\Y5 SoW\From Tracy\Pronouns\i.png">
            <a:extLst>
              <a:ext uri="{FF2B5EF4-FFF2-40B4-BE49-F238E27FC236}">
                <a16:creationId xmlns:a16="http://schemas.microsoft.com/office/drawing/2014/main" id="{39F3FCD4-B075-4C26-BF4C-5186859F1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24" y="4838928"/>
            <a:ext cx="258385" cy="58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B3C2CA9E-0340-4E03-9AB2-BCFAD1D1C08F}"/>
              </a:ext>
            </a:extLst>
          </p:cNvPr>
          <p:cNvSpPr txBox="1"/>
          <p:nvPr/>
        </p:nvSpPr>
        <p:spPr>
          <a:xfrm>
            <a:off x="1166919" y="6014013"/>
            <a:ext cx="1933403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>
                <a:srgbClr val="000000"/>
              </a:buClr>
              <a:defRPr/>
            </a:pPr>
            <a:r>
              <a:rPr lang="en-GB" sz="1013" i="1" kern="0" dirty="0">
                <a:solidFill>
                  <a:srgbClr val="3B3838"/>
                </a:solidFill>
                <a:latin typeface="Century Gothic" panose="020B0502020202020204" pitchFamily="34" charset="0"/>
                <a:cs typeface="Arial"/>
                <a:sym typeface="Arial"/>
              </a:rPr>
              <a:t>(She is in____________).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C83DFE2-D7D6-49D2-BC23-AABC1A79B55E}"/>
              </a:ext>
            </a:extLst>
          </p:cNvPr>
          <p:cNvSpPr txBox="1"/>
          <p:nvPr/>
        </p:nvSpPr>
        <p:spPr>
          <a:xfrm>
            <a:off x="1050936" y="5591394"/>
            <a:ext cx="3347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>
              <a:buClr>
                <a:srgbClr val="000000"/>
              </a:buClr>
              <a:defRPr/>
            </a:pPr>
            <a:r>
              <a:rPr lang="en-GB" sz="1400" b="1" kern="0" dirty="0">
                <a:solidFill>
                  <a:srgbClr val="FF0066"/>
                </a:solidFill>
                <a:latin typeface="Century Gothic" panose="020B0502020202020204" pitchFamily="34" charset="0"/>
                <a:cs typeface="Arial"/>
                <a:sym typeface="Arial"/>
              </a:rPr>
              <a:t>3</a:t>
            </a:r>
            <a:r>
              <a:rPr lang="en-GB" sz="14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1400" kern="0" dirty="0">
                <a:solidFill>
                  <a:srgbClr val="3B3838"/>
                </a:solidFill>
                <a:latin typeface="Century Gothic" panose="020B0502020202020204" pitchFamily="34" charset="0"/>
                <a:cs typeface="Arial"/>
                <a:sym typeface="Arial"/>
              </a:rPr>
              <a:t>_________________________________.</a:t>
            </a:r>
          </a:p>
        </p:txBody>
      </p:sp>
      <p:pic>
        <p:nvPicPr>
          <p:cNvPr id="113" name="Picture 2" descr="Free icon pencil write vector">
            <a:extLst>
              <a:ext uri="{FF2B5EF4-FFF2-40B4-BE49-F238E27FC236}">
                <a16:creationId xmlns:a16="http://schemas.microsoft.com/office/drawing/2014/main" id="{A86805B2-58BE-4E2A-AEB3-471422841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7105">
            <a:off x="961650" y="5601203"/>
            <a:ext cx="123214" cy="25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 descr="C:\Users\wdj\Google Drive\Primary\Y5 SoW\From Tracy\Pronouns\she.png">
            <a:extLst>
              <a:ext uri="{FF2B5EF4-FFF2-40B4-BE49-F238E27FC236}">
                <a16:creationId xmlns:a16="http://schemas.microsoft.com/office/drawing/2014/main" id="{052FE34F-9259-4ED7-9F25-A74E67254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32" y="5585873"/>
            <a:ext cx="618506" cy="47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Google Shape;402;p19">
            <a:extLst>
              <a:ext uri="{FF2B5EF4-FFF2-40B4-BE49-F238E27FC236}">
                <a16:creationId xmlns:a16="http://schemas.microsoft.com/office/drawing/2014/main" id="{49AE6425-C75F-4FC3-9610-F450B6D19BBE}"/>
              </a:ext>
            </a:extLst>
          </p:cNvPr>
          <p:cNvSpPr txBox="1"/>
          <p:nvPr/>
        </p:nvSpPr>
        <p:spPr>
          <a:xfrm>
            <a:off x="146983" y="8086880"/>
            <a:ext cx="6490749" cy="267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>
              <a:defRPr/>
            </a:pP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Century Gothic"/>
              </a:rPr>
              <a:t>Vocabulario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Century Gothic"/>
              </a:rPr>
              <a:t>. Try to write the Spanish. Use the language guide, if needed.</a:t>
            </a:r>
            <a:endParaRPr lang="en-GB" sz="1400" b="1" kern="0" dirty="0">
              <a:solidFill>
                <a:srgbClr val="3B3838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2A728063-8B4D-4A53-87A2-9BC49AF18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987390"/>
              </p:ext>
            </p:extLst>
          </p:nvPr>
        </p:nvGraphicFramePr>
        <p:xfrm>
          <a:off x="179436" y="8383251"/>
          <a:ext cx="6490750" cy="14030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8150">
                  <a:extLst>
                    <a:ext uri="{9D8B030D-6E8A-4147-A177-3AD203B41FA5}">
                      <a16:colId xmlns:a16="http://schemas.microsoft.com/office/drawing/2014/main" val="881334143"/>
                    </a:ext>
                  </a:extLst>
                </a:gridCol>
                <a:gridCol w="1298150">
                  <a:extLst>
                    <a:ext uri="{9D8B030D-6E8A-4147-A177-3AD203B41FA5}">
                      <a16:colId xmlns:a16="http://schemas.microsoft.com/office/drawing/2014/main" val="3189926473"/>
                    </a:ext>
                  </a:extLst>
                </a:gridCol>
                <a:gridCol w="1298150">
                  <a:extLst>
                    <a:ext uri="{9D8B030D-6E8A-4147-A177-3AD203B41FA5}">
                      <a16:colId xmlns:a16="http://schemas.microsoft.com/office/drawing/2014/main" val="2934925991"/>
                    </a:ext>
                  </a:extLst>
                </a:gridCol>
                <a:gridCol w="1298150">
                  <a:extLst>
                    <a:ext uri="{9D8B030D-6E8A-4147-A177-3AD203B41FA5}">
                      <a16:colId xmlns:a16="http://schemas.microsoft.com/office/drawing/2014/main" val="1235231092"/>
                    </a:ext>
                  </a:extLst>
                </a:gridCol>
                <a:gridCol w="1298150">
                  <a:extLst>
                    <a:ext uri="{9D8B030D-6E8A-4147-A177-3AD203B41FA5}">
                      <a16:colId xmlns:a16="http://schemas.microsoft.com/office/drawing/2014/main" val="630543883"/>
                    </a:ext>
                  </a:extLst>
                </a:gridCol>
              </a:tblGrid>
              <a:tr h="330691">
                <a:tc>
                  <a:txBody>
                    <a:bodyPr/>
                    <a:lstStyle/>
                    <a:p>
                      <a:r>
                        <a:rPr lang="en-GB" dirty="0"/>
                        <a:t>to be (location)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Spain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I 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she/he/it 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1161884"/>
                  </a:ext>
                </a:extLst>
              </a:tr>
              <a:tr h="33069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1001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where?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you 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north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south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2385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estás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5724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59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5841</TotalTime>
  <Words>291</Words>
  <Application>Microsoft Office PowerPoint</Application>
  <PresentationFormat>A4 Paper (210x297 mm)</PresentationFormat>
  <Paragraphs>95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Company>The Cam Academy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Vázquez-Valero</dc:creator>
  <cp:lastModifiedBy>Rachel Hawkes</cp:lastModifiedBy>
  <cp:revision>32</cp:revision>
  <cp:lastPrinted>2023-06-16T13:44:33Z</cp:lastPrinted>
  <dcterms:created xsi:type="dcterms:W3CDTF">2023-06-09T11:16:33Z</dcterms:created>
  <dcterms:modified xsi:type="dcterms:W3CDTF">2023-09-14T03:17:42Z</dcterms:modified>
</cp:coreProperties>
</file>