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3"/>
  </p:notesMasterIdLst>
  <p:sldIdLst>
    <p:sldId id="788" r:id="rId2"/>
    <p:sldId id="359" r:id="rId3"/>
    <p:sldId id="271" r:id="rId4"/>
    <p:sldId id="385" r:id="rId5"/>
    <p:sldId id="386" r:id="rId6"/>
    <p:sldId id="387" r:id="rId7"/>
    <p:sldId id="388" r:id="rId8"/>
    <p:sldId id="389" r:id="rId9"/>
    <p:sldId id="390" r:id="rId10"/>
    <p:sldId id="366" r:id="rId11"/>
    <p:sldId id="261" r:id="rId12"/>
    <p:sldId id="367" r:id="rId13"/>
    <p:sldId id="382" r:id="rId14"/>
    <p:sldId id="383" r:id="rId15"/>
    <p:sldId id="342" r:id="rId16"/>
    <p:sldId id="344" r:id="rId17"/>
    <p:sldId id="345" r:id="rId18"/>
    <p:sldId id="346" r:id="rId19"/>
    <p:sldId id="347" r:id="rId20"/>
    <p:sldId id="348" r:id="rId21"/>
    <p:sldId id="789" r:id="rId22"/>
    <p:sldId id="406" r:id="rId23"/>
    <p:sldId id="407" r:id="rId24"/>
    <p:sldId id="408" r:id="rId25"/>
    <p:sldId id="409" r:id="rId26"/>
    <p:sldId id="410" r:id="rId27"/>
    <p:sldId id="411" r:id="rId28"/>
    <p:sldId id="418" r:id="rId29"/>
    <p:sldId id="419" r:id="rId30"/>
    <p:sldId id="420" r:id="rId31"/>
    <p:sldId id="421" r:id="rId32"/>
    <p:sldId id="422" r:id="rId33"/>
    <p:sldId id="423" r:id="rId34"/>
    <p:sldId id="403" r:id="rId35"/>
    <p:sldId id="368" r:id="rId36"/>
    <p:sldId id="363" r:id="rId37"/>
    <p:sldId id="361" r:id="rId38"/>
    <p:sldId id="384" r:id="rId39"/>
    <p:sldId id="362" r:id="rId40"/>
    <p:sldId id="652" r:id="rId41"/>
    <p:sldId id="790"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61340" autoAdjust="0"/>
  </p:normalViewPr>
  <p:slideViewPr>
    <p:cSldViewPr snapToGrid="0">
      <p:cViewPr>
        <p:scale>
          <a:sx n="66" d="100"/>
          <a:sy n="66" d="100"/>
        </p:scale>
        <p:origin x="1434" y="66"/>
      </p:cViewPr>
      <p:guideLst/>
    </p:cSldViewPr>
  </p:slideViewPr>
  <p:notesTextViewPr>
    <p:cViewPr>
      <p:scale>
        <a:sx n="1" d="1"/>
        <a:sy n="1" d="1"/>
      </p:scale>
      <p:origin x="0" y="0"/>
    </p:cViewPr>
  </p:notesTextViewPr>
  <p:sorterViewPr>
    <p:cViewPr>
      <p:scale>
        <a:sx n="100" d="100"/>
        <a:sy n="100" d="100"/>
      </p:scale>
      <p:origin x="0" y="-896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642E3D-AA9D-4D1B-84B3-D089CF28BB80}" type="datetimeFigureOut">
              <a:rPr lang="en-GB" smtClean="0"/>
              <a:t>27/01/2024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C03B1E-6880-461E-A899-7D39A317AE08}" type="slidenum">
              <a:rPr lang="en-GB" smtClean="0"/>
              <a:t>‹#›</a:t>
            </a:fld>
            <a:endParaRPr lang="en-GB"/>
          </a:p>
        </p:txBody>
      </p:sp>
    </p:spTree>
    <p:extLst>
      <p:ext uri="{BB962C8B-B14F-4D97-AF65-F5344CB8AC3E}">
        <p14:creationId xmlns:p14="http://schemas.microsoft.com/office/powerpoint/2010/main" val="367405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Calibri" panose="020F0502020204030204" pitchFamily="34" charset="0"/>
                <a:cs typeface="Calibri" panose="020F0502020204030204" pitchFamily="34" charset="0"/>
              </a:rPr>
              <a:t>Artwork by Steve Clarke.  All additional pictures selected are available</a:t>
            </a:r>
            <a:r>
              <a:rPr lang="en-GB" baseline="0" dirty="0">
                <a:latin typeface="Calibri" panose="020F0502020204030204" pitchFamily="34" charset="0"/>
                <a:cs typeface="Calibri" panose="020F0502020204030204" pitchFamily="34" charset="0"/>
              </a:rPr>
              <a:t> under a Creative Commons license; no attribution required.</a:t>
            </a:r>
            <a:br>
              <a:rPr lang="en-GB" baseline="0" dirty="0">
                <a:latin typeface="Calibri" panose="020F0502020204030204" pitchFamily="34" charset="0"/>
                <a:cs typeface="Calibri" panose="020F0502020204030204" pitchFamily="34" charset="0"/>
              </a:rPr>
            </a:br>
            <a:endParaRPr lang="en-GB" sz="1200" b="1"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Note</a:t>
            </a:r>
            <a:r>
              <a:rPr lang="en-GB" sz="1200" b="0" baseline="0" dirty="0"/>
              <a:t>: </a:t>
            </a:r>
            <a:r>
              <a:rPr lang="en-GB" sz="1200" b="1" baseline="0" dirty="0"/>
              <a:t>All words listed below for this week’s learning (new and revisited) appear on all three Awarding Organisations’ word lists, with the following exceptions:</a:t>
            </a:r>
            <a:br>
              <a:rPr lang="en-GB" sz="1200" b="1" baseline="0" dirty="0"/>
            </a:br>
            <a:r>
              <a:rPr lang="en-GB" sz="1200" b="1" baseline="0" dirty="0"/>
              <a:t>i) Edexcel list does not have </a:t>
            </a:r>
            <a:r>
              <a:rPr lang="en-GB" sz="1200" b="1" u="sng" baseline="0" dirty="0" err="1"/>
              <a:t>kaum</a:t>
            </a:r>
            <a:r>
              <a:rPr lang="en-GB" sz="1200" b="1" u="sng"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Note that none of the lists has </a:t>
            </a:r>
            <a:r>
              <a:rPr lang="en-GB" sz="1200" b="1" baseline="0" dirty="0" err="1"/>
              <a:t>Klassenzimmer</a:t>
            </a:r>
            <a:r>
              <a:rPr lang="en-GB" sz="1200" b="1" baseline="0" dirty="0"/>
              <a:t> but all have </a:t>
            </a:r>
            <a:r>
              <a:rPr lang="en-GB" sz="1200" b="1" baseline="0" dirty="0" err="1"/>
              <a:t>Klasse</a:t>
            </a:r>
            <a:r>
              <a:rPr lang="en-GB" sz="1200" b="1" baseline="0" dirty="0"/>
              <a:t> + Zimmer and this would be an acceptable compound.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 of SSCs </a:t>
            </a:r>
            <a:r>
              <a:rPr lang="en-GB" sz="1200" b="1" dirty="0"/>
              <a:t>[er],</a:t>
            </a:r>
            <a:r>
              <a:rPr lang="en-GB" sz="1200" b="1" baseline="0" dirty="0"/>
              <a:t> stressed and unstressed</a:t>
            </a:r>
            <a:r>
              <a:rPr lang="en-GB" sz="1200" b="0" baseline="0" dirty="0"/>
              <a:t>)</a:t>
            </a: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a:t>
            </a:r>
            <a:r>
              <a:rPr lang="en-GB" sz="1200" b="0" baseline="0" dirty="0"/>
              <a:t> of pr</a:t>
            </a:r>
            <a:r>
              <a:rPr lang="en-GB" sz="1200" b="0" dirty="0"/>
              <a:t>esent tense weak verbs: 1</a:t>
            </a:r>
            <a:r>
              <a:rPr lang="en-GB" sz="1200" b="0" baseline="30000" dirty="0"/>
              <a:t>st</a:t>
            </a:r>
            <a:r>
              <a:rPr lang="en-GB" sz="1200" b="0" dirty="0"/>
              <a:t>,</a:t>
            </a:r>
            <a:r>
              <a:rPr lang="en-GB" sz="1200" b="0" baseline="0" dirty="0"/>
              <a:t> </a:t>
            </a:r>
            <a:r>
              <a:rPr lang="en-GB" sz="1200" b="0" dirty="0"/>
              <a:t>2</a:t>
            </a:r>
            <a:r>
              <a:rPr lang="en-GB" sz="1200" b="0" baseline="30000" dirty="0"/>
              <a:t>nd</a:t>
            </a:r>
            <a:r>
              <a:rPr lang="en-GB" sz="1200" b="0" baseline="0" dirty="0"/>
              <a:t>, 3</a:t>
            </a:r>
            <a:r>
              <a:rPr lang="en-GB" sz="1200" b="0" baseline="30000" dirty="0"/>
              <a:t>rd</a:t>
            </a:r>
            <a:r>
              <a:rPr lang="en-GB" sz="1200" b="0" dirty="0"/>
              <a:t> person singular.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r>
              <a:rPr lang="en-GB" sz="1200" b="1" dirty="0"/>
              <a:t>7.2.1.5 (introduce)</a:t>
            </a:r>
            <a:r>
              <a:rPr lang="en-GB" sz="1200" b="1" baseline="0" dirty="0"/>
              <a:t> </a:t>
            </a:r>
            <a:r>
              <a:rPr lang="en-GB" sz="1200" dirty="0" err="1"/>
              <a:t>bleiben</a:t>
            </a:r>
            <a:r>
              <a:rPr lang="en-GB" sz="1200" dirty="0"/>
              <a:t> [113] </a:t>
            </a:r>
            <a:r>
              <a:rPr lang="en-GB" sz="1200" dirty="0" err="1"/>
              <a:t>brauchen</a:t>
            </a:r>
            <a:r>
              <a:rPr lang="en-GB" sz="1200" dirty="0"/>
              <a:t> [179] </a:t>
            </a:r>
            <a:r>
              <a:rPr lang="en-GB" sz="1200" dirty="0" err="1"/>
              <a:t>glauben</a:t>
            </a:r>
            <a:r>
              <a:rPr lang="en-GB" sz="1200" dirty="0"/>
              <a:t> [156] </a:t>
            </a:r>
            <a:r>
              <a:rPr lang="en-GB" sz="1200" dirty="0" err="1"/>
              <a:t>heißen</a:t>
            </a:r>
            <a:r>
              <a:rPr lang="en-GB" sz="1200" dirty="0"/>
              <a:t> [132] leben [98] </a:t>
            </a:r>
            <a:r>
              <a:rPr lang="en-GB" sz="1200" dirty="0" err="1"/>
              <a:t>liegen</a:t>
            </a:r>
            <a:r>
              <a:rPr lang="en-GB" sz="1200" dirty="0"/>
              <a:t> [107] </a:t>
            </a:r>
            <a:r>
              <a:rPr lang="en-GB" sz="1200" dirty="0" err="1"/>
              <a:t>reisen</a:t>
            </a:r>
            <a:r>
              <a:rPr lang="en-GB" sz="1200" dirty="0"/>
              <a:t> [933] verstehen [211] werden1,  wird1 [8] </a:t>
            </a:r>
            <a:r>
              <a:rPr lang="en-GB" sz="1200" dirty="0" err="1"/>
              <a:t>Österreich</a:t>
            </a:r>
            <a:r>
              <a:rPr lang="en-GB" sz="1200" dirty="0"/>
              <a:t> [1511]  nach1 [34] </a:t>
            </a:r>
            <a:r>
              <a:rPr lang="en-GB" sz="1200" dirty="0" err="1"/>
              <a:t>nach</a:t>
            </a:r>
            <a:r>
              <a:rPr lang="en-GB" sz="1200" dirty="0"/>
              <a:t> </a:t>
            </a:r>
            <a:r>
              <a:rPr lang="en-GB" sz="1200" dirty="0" err="1"/>
              <a:t>Hause</a:t>
            </a:r>
            <a:r>
              <a:rPr lang="en-GB" sz="1200" dirty="0"/>
              <a:t> [n/a]  Additional known vocabulary or cognates to recycle: </a:t>
            </a:r>
            <a:r>
              <a:rPr lang="en-GB" sz="1200" dirty="0" err="1"/>
              <a:t>wohnen</a:t>
            </a:r>
            <a:r>
              <a:rPr lang="en-GB" sz="1200" dirty="0"/>
              <a:t> [560] </a:t>
            </a:r>
            <a:r>
              <a:rPr lang="en-GB" sz="1200" dirty="0" err="1"/>
              <a:t>schreiben</a:t>
            </a:r>
            <a:r>
              <a:rPr lang="en-GB" sz="1200" dirty="0"/>
              <a:t> [184] </a:t>
            </a:r>
            <a:r>
              <a:rPr lang="en-GB" sz="1200" dirty="0" err="1"/>
              <a:t>spielen</a:t>
            </a:r>
            <a:r>
              <a:rPr lang="en-GB" sz="1200" dirty="0"/>
              <a:t> [205] </a:t>
            </a:r>
            <a:r>
              <a:rPr lang="en-GB" sz="1200" dirty="0" err="1"/>
              <a:t>reden</a:t>
            </a:r>
            <a:r>
              <a:rPr lang="en-GB" sz="1200" dirty="0"/>
              <a:t> [368] </a:t>
            </a:r>
            <a:r>
              <a:rPr lang="en-GB" sz="1200" dirty="0" err="1"/>
              <a:t>lernen</a:t>
            </a:r>
            <a:r>
              <a:rPr lang="en-GB" sz="1200" dirty="0"/>
              <a:t> [288] </a:t>
            </a:r>
            <a:r>
              <a:rPr lang="en-GB" sz="1200" dirty="0" err="1"/>
              <a:t>machen</a:t>
            </a:r>
            <a:r>
              <a:rPr lang="en-GB" sz="1200" dirty="0"/>
              <a:t> [58]</a:t>
            </a:r>
          </a:p>
          <a:p>
            <a:r>
              <a:rPr lang="en-GB" sz="1200" dirty="0"/>
              <a:t>in der Schule [208] </a:t>
            </a:r>
            <a:r>
              <a:rPr lang="en-GB" sz="1200" dirty="0" err="1"/>
              <a:t>im</a:t>
            </a:r>
            <a:r>
              <a:rPr lang="en-GB" sz="1200" dirty="0"/>
              <a:t> </a:t>
            </a:r>
            <a:r>
              <a:rPr lang="en-GB" sz="1200" dirty="0" err="1"/>
              <a:t>Klassenzimmer</a:t>
            </a:r>
            <a:r>
              <a:rPr lang="en-GB" sz="1200" dirty="0"/>
              <a:t> [n/a] </a:t>
            </a:r>
            <a:r>
              <a:rPr lang="en-GB" sz="1200" dirty="0" err="1"/>
              <a:t>im</a:t>
            </a:r>
            <a:r>
              <a:rPr lang="en-GB" sz="1200" dirty="0"/>
              <a:t> </a:t>
            </a:r>
            <a:r>
              <a:rPr lang="en-GB" sz="1200" dirty="0" err="1"/>
              <a:t>Unterricht</a:t>
            </a:r>
            <a:r>
              <a:rPr lang="en-GB" sz="1200" dirty="0"/>
              <a:t> [n/a] </a:t>
            </a:r>
            <a:r>
              <a:rPr lang="en-GB" sz="1200" dirty="0" err="1"/>
              <a:t>mit</a:t>
            </a:r>
            <a:r>
              <a:rPr lang="en-GB" sz="1200" dirty="0"/>
              <a:t> </a:t>
            </a:r>
            <a:r>
              <a:rPr lang="en-GB" sz="1200" dirty="0" err="1"/>
              <a:t>Freunden</a:t>
            </a:r>
            <a:r>
              <a:rPr lang="en-GB" sz="1200" dirty="0"/>
              <a:t> [n/a]</a:t>
            </a:r>
          </a:p>
          <a:p>
            <a:r>
              <a:rPr lang="en-GB" b="1" dirty="0"/>
              <a:t>7.2.1.2 (revisit)</a:t>
            </a:r>
            <a:r>
              <a:rPr lang="en-GB" b="1" baseline="0" dirty="0"/>
              <a:t> </a:t>
            </a:r>
            <a:r>
              <a:rPr lang="en-GB" dirty="0"/>
              <a:t>null [1680] </a:t>
            </a:r>
            <a:r>
              <a:rPr lang="en-GB" dirty="0" err="1"/>
              <a:t>eins</a:t>
            </a:r>
            <a:r>
              <a:rPr lang="en-GB" dirty="0"/>
              <a:t> [774] </a:t>
            </a:r>
            <a:r>
              <a:rPr lang="en-GB" dirty="0" err="1"/>
              <a:t>zwei</a:t>
            </a:r>
            <a:r>
              <a:rPr lang="en-GB" dirty="0"/>
              <a:t> [70] </a:t>
            </a:r>
            <a:r>
              <a:rPr lang="en-GB" dirty="0" err="1"/>
              <a:t>drei</a:t>
            </a:r>
            <a:r>
              <a:rPr lang="en-GB" dirty="0"/>
              <a:t> [106] </a:t>
            </a:r>
            <a:r>
              <a:rPr lang="en-GB" dirty="0" err="1"/>
              <a:t>vier</a:t>
            </a:r>
            <a:r>
              <a:rPr lang="en-GB" dirty="0"/>
              <a:t> [200] </a:t>
            </a:r>
            <a:r>
              <a:rPr lang="en-GB" dirty="0" err="1"/>
              <a:t>fünf</a:t>
            </a:r>
            <a:r>
              <a:rPr lang="en-GB" dirty="0"/>
              <a:t> [274] </a:t>
            </a:r>
            <a:r>
              <a:rPr lang="en-GB" dirty="0" err="1"/>
              <a:t>sechs</a:t>
            </a:r>
            <a:r>
              <a:rPr lang="en-GB" dirty="0"/>
              <a:t> [428] </a:t>
            </a:r>
            <a:r>
              <a:rPr lang="en-GB" dirty="0" err="1"/>
              <a:t>sieben</a:t>
            </a:r>
            <a:r>
              <a:rPr lang="en-GB" dirty="0"/>
              <a:t> [611] </a:t>
            </a:r>
            <a:r>
              <a:rPr lang="en-GB" dirty="0" err="1"/>
              <a:t>acht</a:t>
            </a:r>
            <a:r>
              <a:rPr lang="en-GB" dirty="0"/>
              <a:t> [645] </a:t>
            </a:r>
            <a:r>
              <a:rPr lang="en-GB" dirty="0" err="1"/>
              <a:t>neun</a:t>
            </a:r>
            <a:r>
              <a:rPr lang="en-GB" dirty="0"/>
              <a:t> [1053] </a:t>
            </a:r>
            <a:r>
              <a:rPr lang="en-GB" dirty="0" err="1"/>
              <a:t>zehn</a:t>
            </a:r>
            <a:r>
              <a:rPr lang="en-GB" dirty="0"/>
              <a:t> [312] elf [1507] </a:t>
            </a:r>
            <a:r>
              <a:rPr lang="en-GB" dirty="0" err="1"/>
              <a:t>zwölf</a:t>
            </a:r>
            <a:r>
              <a:rPr lang="en-GB" dirty="0"/>
              <a:t> [1080] </a:t>
            </a:r>
          </a:p>
          <a:p>
            <a:r>
              <a:rPr lang="en-GB" b="1" dirty="0"/>
              <a:t>7.1.2.3 (revisit)</a:t>
            </a:r>
            <a:r>
              <a:rPr lang="en-GB" b="1" baseline="0" dirty="0"/>
              <a:t> </a:t>
            </a:r>
            <a:r>
              <a:rPr lang="de-DE" dirty="0"/>
              <a:t>gehen [66] hören [146] tanzen [1497] kaum [272] manchmal [382] nie [186]  oft [223] sehr [81] einmal die Woche [n/a] jeden Tag [n/a] </a:t>
            </a:r>
          </a:p>
          <a:p>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LDP resources are given in the LDP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524EC0-78A1-4B0E-B96D-0D905194825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25514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15 minutes (or at teacher’s discretion)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a:t>
            </a:r>
            <a:r>
              <a:rPr lang="en-GB" dirty="0"/>
              <a:t>o practise recognition of weak verbs in the present tense.</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 </a:t>
            </a:r>
            <a:r>
              <a:rPr lang="en-GB" dirty="0"/>
              <a:t>This task uses 9 short bios of famous people (a combination of historical and current personalities). One is used as an example and the other 8 are for the actual tasks. Because the purpose of this activity is to practise weak verbs in the present, the bios of the historical figures are in the present tense. The task has three parts: running dictation, summary creation, identity guessing game.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Part 1: </a:t>
            </a:r>
            <a:r>
              <a:rPr lang="en-GB" b="1" dirty="0" err="1"/>
              <a:t>Wer</a:t>
            </a:r>
            <a:r>
              <a:rPr lang="en-GB" b="1" dirty="0"/>
              <a:t> bin ich? - Running dictation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baseline="0" dirty="0"/>
              <a:t>Procedure:</a:t>
            </a:r>
            <a:br>
              <a:rPr lang="en-GB" b="0" dirty="0"/>
            </a:br>
            <a:r>
              <a:rPr lang="en-GB" b="0" dirty="0"/>
              <a:t>1. </a:t>
            </a:r>
            <a:r>
              <a:rPr lang="en-GB" dirty="0"/>
              <a:t>Print the eight bios and put them around the classroom.</a:t>
            </a:r>
          </a:p>
          <a:p>
            <a:pPr marL="0" indent="0">
              <a:buNone/>
            </a:pPr>
            <a:r>
              <a:rPr lang="en-GB" dirty="0"/>
              <a:t>2.</a:t>
            </a:r>
            <a:r>
              <a:rPr lang="en-GB" baseline="0" dirty="0"/>
              <a:t> </a:t>
            </a:r>
            <a:r>
              <a:rPr lang="en-GB" dirty="0"/>
              <a:t>Introduce the example – play the audio of the example and go through it together  for meaning and style and to explain part one of the task.</a:t>
            </a:r>
          </a:p>
          <a:p>
            <a:pPr marL="0" indent="0">
              <a:buNone/>
            </a:pPr>
            <a:r>
              <a:rPr lang="en-GB" dirty="0"/>
              <a:t>3. Students work in pairs (or small group depending on the number of students). </a:t>
            </a:r>
          </a:p>
          <a:p>
            <a:pPr marL="0" indent="0">
              <a:buNone/>
            </a:pPr>
            <a:r>
              <a:rPr lang="en-GB" dirty="0"/>
              <a:t>4. Give</a:t>
            </a:r>
            <a:r>
              <a:rPr lang="en-GB" baseline="0" dirty="0"/>
              <a:t> 20 seconds each time.  </a:t>
            </a:r>
            <a:r>
              <a:rPr lang="en-GB" dirty="0"/>
              <a:t>One person runs to his/her</a:t>
            </a:r>
            <a:r>
              <a:rPr lang="en-GB" baseline="0" dirty="0"/>
              <a:t> allocated text (the teacher will want to allocate the numbered texts to numbered pairs/groups to ensure that all texts are read and there are no ‘bottlenecks’ around one text.  The student reads and holds as much information as s/he can in the 20 seconds and when time is up, s/he </a:t>
            </a:r>
            <a:r>
              <a:rPr lang="en-GB" dirty="0"/>
              <a:t>brings the information back and relays it as oral information in German as per the text (meaning in ich-form, first person). The other person writes down the information,</a:t>
            </a:r>
            <a:r>
              <a:rPr lang="en-GB" baseline="0" dirty="0"/>
              <a:t> also in German, so this is transcription. </a:t>
            </a:r>
          </a:p>
          <a:p>
            <a:pPr marL="0" indent="0">
              <a:buNone/>
            </a:pPr>
            <a:r>
              <a:rPr lang="en-GB" baseline="0" dirty="0"/>
              <a:t>5. </a:t>
            </a:r>
            <a:r>
              <a:rPr lang="en-GB" dirty="0"/>
              <a:t>This repeats until the bio is complete.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Note: we have recorded audio for all texts. However, audio does not fit into the current three part set up. We will be using these texts and audio recording for some extra revision in week 2.2.1.</a:t>
            </a:r>
          </a:p>
        </p:txBody>
      </p:sp>
      <p:sp>
        <p:nvSpPr>
          <p:cNvPr id="4" name="Slide Number Placeholder 3"/>
          <p:cNvSpPr>
            <a:spLocks noGrp="1"/>
          </p:cNvSpPr>
          <p:nvPr>
            <p:ph type="sldNum" sz="quarter" idx="10"/>
          </p:nvPr>
        </p:nvSpPr>
        <p:spPr/>
        <p:txBody>
          <a:bodyPr/>
          <a:lstStyle/>
          <a:p>
            <a:fld id="{672843D9-4757-4631-B0CD-BAA271821DF5}" type="slidenum">
              <a:rPr lang="en-GB" smtClean="0"/>
              <a:t>10</a:t>
            </a:fld>
            <a:endParaRPr lang="en-GB"/>
          </a:p>
        </p:txBody>
      </p:sp>
    </p:spTree>
    <p:extLst>
      <p:ext uri="{BB962C8B-B14F-4D97-AF65-F5344CB8AC3E}">
        <p14:creationId xmlns:p14="http://schemas.microsoft.com/office/powerpoint/2010/main" val="24877077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12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a:t>Part 2: Wer bin ich? -  Create a summary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b="1" baseline="0"/>
              <a:t>Procedure:</a:t>
            </a:r>
            <a:br>
              <a:rPr lang="en-GB" b="0"/>
            </a:br>
            <a:r>
              <a:rPr lang="en-GB" b="0"/>
              <a:t>1. </a:t>
            </a:r>
            <a:r>
              <a:rPr lang="en-GB"/>
              <a:t>Each pair (group) collaboratively writes a 3</a:t>
            </a:r>
            <a:r>
              <a:rPr lang="en-GB" baseline="30000"/>
              <a:t>rd</a:t>
            </a:r>
            <a:r>
              <a:rPr lang="en-GB"/>
              <a:t> person summary.</a:t>
            </a:r>
            <a:r>
              <a:rPr lang="en-GB" baseline="0"/>
              <a:t>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baseline="0"/>
              <a:t>2. </a:t>
            </a:r>
            <a:r>
              <a:rPr lang="en-GB"/>
              <a:t>Students create </a:t>
            </a:r>
            <a:r>
              <a:rPr lang="en-GB" b="1"/>
              <a:t>five </a:t>
            </a:r>
            <a:r>
              <a:rPr lang="en-GB"/>
              <a:t>3</a:t>
            </a:r>
            <a:r>
              <a:rPr lang="en-GB" baseline="30000"/>
              <a:t>rd</a:t>
            </a:r>
            <a:r>
              <a:rPr lang="en-GB"/>
              <a:t> person sentences about their celebrity. In the next part they will be presenting to the other students, who will have to guess which celebrity it is. </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b="1"/>
              <a:t>Note</a:t>
            </a:r>
            <a:r>
              <a:rPr lang="en-GB"/>
              <a:t>: Tell students to organise their summary information to make it as challenging as possible for the other teams to guess who it refers to. Make sure they leave out the name! Also </a:t>
            </a:r>
            <a:r>
              <a:rPr lang="en-GB" sz="1200" b="0" i="0" kern="1200">
                <a:solidFill>
                  <a:schemeClr val="tx1"/>
                </a:solidFill>
                <a:effectLst/>
                <a:latin typeface="+mn-lt"/>
                <a:ea typeface="+mn-ea"/>
                <a:cs typeface="+mn-cs"/>
              </a:rPr>
              <a:t>tell students not to include any reference to years in their sentences as it may make the clues too easy.</a:t>
            </a:r>
          </a:p>
        </p:txBody>
      </p:sp>
      <p:sp>
        <p:nvSpPr>
          <p:cNvPr id="4" name="Slide Number Placeholder 3"/>
          <p:cNvSpPr>
            <a:spLocks noGrp="1"/>
          </p:cNvSpPr>
          <p:nvPr>
            <p:ph type="sldNum" sz="quarter" idx="10"/>
          </p:nvPr>
        </p:nvSpPr>
        <p:spPr/>
        <p:txBody>
          <a:bodyPr/>
          <a:lstStyle/>
          <a:p>
            <a:fld id="{672843D9-4757-4631-B0CD-BAA271821DF5}" type="slidenum">
              <a:rPr lang="en-GB" smtClean="0"/>
              <a:t>11</a:t>
            </a:fld>
            <a:endParaRPr lang="en-GB"/>
          </a:p>
        </p:txBody>
      </p:sp>
    </p:spTree>
    <p:extLst>
      <p:ext uri="{BB962C8B-B14F-4D97-AF65-F5344CB8AC3E}">
        <p14:creationId xmlns:p14="http://schemas.microsoft.com/office/powerpoint/2010/main" val="38642889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12 minutes (or at teacher’s discretion)</a:t>
            </a:r>
          </a:p>
          <a:p>
            <a:endParaRPr lang="en-GB" b="1" baseline="0"/>
          </a:p>
          <a:p>
            <a:r>
              <a:rPr lang="en-GB" b="1"/>
              <a:t>Part 3: Wer bin ich? -  listen and identify</a:t>
            </a: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b="1" baseline="0"/>
              <a:t>Procedure:</a:t>
            </a:r>
            <a:br>
              <a:rPr lang="en-GB" b="0"/>
            </a:br>
            <a:r>
              <a:rPr lang="en-GB" b="0"/>
              <a:t>1. </a:t>
            </a:r>
            <a:r>
              <a:rPr lang="en-GB"/>
              <a:t>Have all the pictures and names on the screen.</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a:t>2. Students present their summary sentence by sentence.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a:t>3.</a:t>
            </a:r>
            <a:r>
              <a:rPr lang="en-GB" baseline="0"/>
              <a:t> </a:t>
            </a:r>
            <a:r>
              <a:rPr lang="en-GB"/>
              <a:t>After each sentence the other teams can guess who it might be. </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a:t>Note: If teachers want to run the activity with an element of competition, they can instigate</a:t>
            </a:r>
            <a:r>
              <a:rPr lang="en-GB" baseline="0"/>
              <a:t> a points system; t</a:t>
            </a:r>
            <a:r>
              <a:rPr lang="en-GB"/>
              <a:t>he sooner the students guess the more points they win, but if they’re wrong they lose points.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GB"/>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a:t>Guess correctly after…</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a:t>… statement 1: 5 points</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a:t>… statement 2: 4 points, etc.</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12</a:t>
            </a:fld>
            <a:endParaRPr lang="en-GB"/>
          </a:p>
        </p:txBody>
      </p:sp>
    </p:spTree>
    <p:extLst>
      <p:ext uri="{BB962C8B-B14F-4D97-AF65-F5344CB8AC3E}">
        <p14:creationId xmlns:p14="http://schemas.microsoft.com/office/powerpoint/2010/main" val="2833788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Steffi Graf</a:t>
            </a:r>
            <a:r>
              <a:rPr lang="en-GB" baseline="0"/>
              <a:t> - </a:t>
            </a:r>
            <a:r>
              <a:rPr lang="en-GB"/>
              <a:t>https://en.wikipedia.org/wiki/Steffi_Graf</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13</a:t>
            </a:fld>
            <a:endParaRPr lang="en-GB">
              <a:solidFill>
                <a:prstClr val="black"/>
              </a:solidFill>
            </a:endParaRPr>
          </a:p>
        </p:txBody>
      </p:sp>
    </p:spTree>
    <p:extLst>
      <p:ext uri="{BB962C8B-B14F-4D97-AF65-F5344CB8AC3E}">
        <p14:creationId xmlns:p14="http://schemas.microsoft.com/office/powerpoint/2010/main" val="3366928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Ida Pfeiffer - https://en.wikipedia.org/wiki/Ida_Laura_Pfeiffer</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14</a:t>
            </a:fld>
            <a:endParaRPr lang="en-GB">
              <a:solidFill>
                <a:prstClr val="black"/>
              </a:solidFill>
            </a:endParaRPr>
          </a:p>
        </p:txBody>
      </p:sp>
    </p:spTree>
    <p:extLst>
      <p:ext uri="{BB962C8B-B14F-4D97-AF65-F5344CB8AC3E}">
        <p14:creationId xmlns:p14="http://schemas.microsoft.com/office/powerpoint/2010/main" val="24601613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Hedy </a:t>
            </a:r>
            <a:r>
              <a:rPr lang="en-GB" dirty="0" err="1"/>
              <a:t>Lamarr</a:t>
            </a:r>
            <a:r>
              <a:rPr lang="en-GB" dirty="0"/>
              <a:t> - https://en.wikipedia.org/wiki/Hedy_Lamarr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1"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a:solidFill>
                  <a:schemeClr val="tx1"/>
                </a:solidFill>
                <a:effectLst/>
                <a:latin typeface="+mn-lt"/>
                <a:ea typeface="Calibri"/>
                <a:cs typeface="Calibri"/>
                <a:sym typeface="Calibri"/>
              </a:rPr>
              <a:t>Word frequency (1 is the most frequent word in German): </a:t>
            </a:r>
            <a:endParaRPr lang="en-GB" sz="1200" b="0" i="0" u="none" strike="noStrike" kern="1200" cap="none">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a:solidFill>
                  <a:schemeClr val="tx1"/>
                </a:solidFill>
                <a:effectLst/>
                <a:latin typeface="+mn-lt"/>
                <a:ea typeface="+mn-ea"/>
                <a:cs typeface="+mn-cs"/>
                <a:sym typeface="Wingdings" pitchFamily="2" charset="2"/>
              </a:rPr>
              <a:t>benutzen [872]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a:p>
          <a:p>
            <a:pPr marL="0" marR="0" lvl="0" indent="0" algn="l" defTabSz="914400" rtl="0" eaLnBrk="1" fontAlgn="auto" latinLnBrk="0" hangingPunct="1">
              <a:lnSpc>
                <a:spcPct val="100000"/>
              </a:lnSpc>
              <a:spcBef>
                <a:spcPts val="0"/>
              </a:spcBef>
              <a:spcAft>
                <a:spcPts val="0"/>
              </a:spcAft>
              <a:buClrTx/>
              <a:buSzTx/>
              <a:buFontTx/>
              <a:buNone/>
              <a:tabLst/>
              <a:defRPr/>
            </a:pPr>
            <a:r>
              <a:rPr lang="en-GB" i="1"/>
              <a:t>Source:  </a:t>
            </a:r>
            <a:r>
              <a:rPr lang="en-GB" sz="1200" i="1">
                <a:solidFill>
                  <a:sysClr val="windowText" lastClr="000000"/>
                </a:solidFill>
                <a:effectLst/>
                <a:latin typeface="+mn-lt"/>
                <a:ea typeface="+mn-ea"/>
                <a:cs typeface="+mn-cs"/>
              </a:rPr>
              <a:t>Jones, R.L &amp; Tschirner, E. (2011). A frequency dictionary of German: Core vocabulary for learners. London: Routledge.</a:t>
            </a:r>
            <a:endParaRPr lang="en-GB" sz="1200" i="1" baseline="0">
              <a:solidFill>
                <a:sysClr val="windowText" lastClr="000000"/>
              </a:solidFill>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t>15</a:t>
            </a:fld>
            <a:endParaRPr lang="en-GB"/>
          </a:p>
        </p:txBody>
      </p:sp>
    </p:spTree>
    <p:extLst>
      <p:ext uri="{BB962C8B-B14F-4D97-AF65-F5344CB8AC3E}">
        <p14:creationId xmlns:p14="http://schemas.microsoft.com/office/powerpoint/2010/main" val="33899581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Angela Merkel</a:t>
            </a:r>
            <a:r>
              <a:rPr lang="en-GB" baseline="0" dirty="0"/>
              <a:t> - </a:t>
            </a:r>
            <a:r>
              <a:rPr lang="en-GB" dirty="0"/>
              <a:t>https://de.wikipedia.org/wiki/Angela_Merkel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a:solidFill>
                  <a:schemeClr val="tx1"/>
                </a:solidFill>
                <a:effectLst/>
                <a:latin typeface="+mn-lt"/>
                <a:ea typeface="Calibri"/>
                <a:cs typeface="Calibri"/>
                <a:sym typeface="Calibri"/>
              </a:rPr>
              <a:t>Word frequency (1 is the most frequent word in German): </a:t>
            </a:r>
            <a:endParaRPr lang="en-GB" sz="1200" b="0" i="0" u="none" strike="noStrike" kern="1200" cap="none">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t>das</a:t>
            </a:r>
            <a:r>
              <a:rPr lang="en-GB" baseline="0"/>
              <a:t> Amt [1114]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a:p>
          <a:p>
            <a:pPr marL="0" marR="0" lvl="0" indent="0" algn="l" defTabSz="914400" rtl="0" eaLnBrk="1" fontAlgn="auto" latinLnBrk="0" hangingPunct="1">
              <a:lnSpc>
                <a:spcPct val="100000"/>
              </a:lnSpc>
              <a:spcBef>
                <a:spcPts val="0"/>
              </a:spcBef>
              <a:spcAft>
                <a:spcPts val="0"/>
              </a:spcAft>
              <a:buClrTx/>
              <a:buSzTx/>
              <a:buFontTx/>
              <a:buNone/>
              <a:tabLst/>
              <a:defRPr/>
            </a:pPr>
            <a:r>
              <a:rPr lang="en-GB" i="1"/>
              <a:t>Source:  </a:t>
            </a:r>
            <a:r>
              <a:rPr lang="en-GB" sz="1200" i="1">
                <a:solidFill>
                  <a:sysClr val="windowText" lastClr="000000"/>
                </a:solidFill>
                <a:effectLst/>
                <a:latin typeface="+mn-lt"/>
                <a:ea typeface="+mn-ea"/>
                <a:cs typeface="+mn-cs"/>
              </a:rPr>
              <a:t>Jones, R.L &amp; Tschirner, E. (2011). A frequency dictionary of German: Core vocabulary for learners. London: Routledge.</a:t>
            </a:r>
            <a:endParaRPr lang="en-GB" sz="1200" i="1" baseline="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Note:</a:t>
            </a:r>
            <a:r>
              <a:rPr lang="en-GB" baseline="0"/>
              <a:t> </a:t>
            </a:r>
            <a:r>
              <a:rPr lang="en-GB" i="1" baseline="0"/>
              <a:t>Glauben</a:t>
            </a:r>
            <a:r>
              <a:rPr lang="en-GB" baseline="0"/>
              <a:t> </a:t>
            </a:r>
            <a:r>
              <a:rPr lang="en-GB" baseline="0" dirty="0"/>
              <a:t>is used here in its prototypical meaning ‘believe’. However, it should be noted that the high frequency of the verb is likely due to constructions, such as ‘Ich </a:t>
            </a:r>
            <a:r>
              <a:rPr lang="en-GB" baseline="0" dirty="0" err="1"/>
              <a:t>glaube</a:t>
            </a:r>
            <a:r>
              <a:rPr lang="en-GB" baseline="0" dirty="0"/>
              <a:t> das…’ (I think that… / I believe that…).</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16</a:t>
            </a:fld>
            <a:endParaRPr lang="en-GB"/>
          </a:p>
        </p:txBody>
      </p:sp>
    </p:spTree>
    <p:extLst>
      <p:ext uri="{BB962C8B-B14F-4D97-AF65-F5344CB8AC3E}">
        <p14:creationId xmlns:p14="http://schemas.microsoft.com/office/powerpoint/2010/main" val="31091273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Mesut Özil - https://en.wikipedia.org/wiki/</a:t>
            </a:r>
            <a:r>
              <a:rPr lang="en-GB" dirty="0" err="1"/>
              <a:t>Mesut_Özil</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17</a:t>
            </a:fld>
            <a:endParaRPr lang="en-GB"/>
          </a:p>
        </p:txBody>
      </p:sp>
    </p:spTree>
    <p:extLst>
      <p:ext uri="{BB962C8B-B14F-4D97-AF65-F5344CB8AC3E}">
        <p14:creationId xmlns:p14="http://schemas.microsoft.com/office/powerpoint/2010/main" val="9727714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Beethoven -</a:t>
            </a:r>
            <a:r>
              <a:rPr lang="en-GB" baseline="0" dirty="0"/>
              <a:t> </a:t>
            </a:r>
            <a:r>
              <a:rPr lang="en-GB" dirty="0"/>
              <a:t>https://de.wikipedia.org/wiki/Ludwig_van_Beethoven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18</a:t>
            </a:fld>
            <a:endParaRPr lang="en-GB"/>
          </a:p>
        </p:txBody>
      </p:sp>
    </p:spTree>
    <p:extLst>
      <p:ext uri="{BB962C8B-B14F-4D97-AF65-F5344CB8AC3E}">
        <p14:creationId xmlns:p14="http://schemas.microsoft.com/office/powerpoint/2010/main" val="2833282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Goethe - https://de.wikipedia.org/wiki/Johann_Wolfgang_von_Goethe</a:t>
            </a:r>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19</a:t>
            </a:fld>
            <a:endParaRPr lang="en-GB"/>
          </a:p>
        </p:txBody>
      </p:sp>
    </p:spTree>
    <p:extLst>
      <p:ext uri="{BB962C8B-B14F-4D97-AF65-F5344CB8AC3E}">
        <p14:creationId xmlns:p14="http://schemas.microsoft.com/office/powerpoint/2010/main" val="29558985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a:t>
            </a:r>
            <a:r>
              <a:rPr lang="en-GB" b="1" baseline="0"/>
              <a:t>: 5 </a:t>
            </a:r>
            <a:r>
              <a:rPr lang="en-GB" b="1" baseline="0" dirty="0"/>
              <a:t>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a:t>
            </a:r>
            <a:r>
              <a:rPr lang="en-GB" dirty="0"/>
              <a:t>revisit weak verbs in first, second, and third person singular</a:t>
            </a:r>
            <a:r>
              <a:rPr lang="en-GB"/>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b="1"/>
              <a:t>Note:</a:t>
            </a:r>
            <a:r>
              <a:rPr lang="en-GB"/>
              <a:t> This </a:t>
            </a:r>
            <a:r>
              <a:rPr lang="en-GB" dirty="0"/>
              <a:t>starter refreshes 10 of the weak verbs they already know and can be used in the question generating activity in lesson 2.</a:t>
            </a:r>
            <a:endParaRPr lang="en-GB" b="0"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Click to bring up the pictures, one at a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2. Students say which verb from the list corresponds to the picture.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3. Click to confirm, by</a:t>
            </a:r>
            <a:r>
              <a:rPr lang="en-GB" b="0" baseline="0" dirty="0"/>
              <a:t> crossing out that verb.</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4. Continue until all verbs/pictures have been used.</a:t>
            </a:r>
            <a:endParaRPr lang="en-GB" i="1" dirty="0"/>
          </a:p>
          <a:p>
            <a:endParaRPr lang="en-GB" i="1" dirty="0"/>
          </a:p>
          <a:p>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a:t>
            </a:fld>
            <a:endParaRPr lang="en-GB"/>
          </a:p>
        </p:txBody>
      </p:sp>
    </p:spTree>
    <p:extLst>
      <p:ext uri="{BB962C8B-B14F-4D97-AF65-F5344CB8AC3E}">
        <p14:creationId xmlns:p14="http://schemas.microsoft.com/office/powerpoint/2010/main" val="42737054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Arnold</a:t>
            </a:r>
            <a:r>
              <a:rPr lang="en-GB" baseline="0" dirty="0"/>
              <a:t> Schwarzenegger - </a:t>
            </a:r>
            <a:r>
              <a:rPr lang="en-GB" dirty="0"/>
              <a:t>https://en.wikipedia.org/wiki/Arnold_Schwarzenegger</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20</a:t>
            </a:fld>
            <a:endParaRPr lang="en-GB"/>
          </a:p>
        </p:txBody>
      </p:sp>
    </p:spTree>
    <p:extLst>
      <p:ext uri="{BB962C8B-B14F-4D97-AF65-F5344CB8AC3E}">
        <p14:creationId xmlns:p14="http://schemas.microsoft.com/office/powerpoint/2010/main" val="37916135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Calibri" panose="020F0502020204030204" pitchFamily="34" charset="0"/>
                <a:cs typeface="Calibri" panose="020F0502020204030204" pitchFamily="34" charset="0"/>
              </a:rPr>
              <a:t>Artwork by Steve Clarke.  All additional pictures selected are available</a:t>
            </a:r>
            <a:r>
              <a:rPr lang="en-GB" baseline="0" dirty="0">
                <a:latin typeface="Calibri" panose="020F0502020204030204" pitchFamily="34" charset="0"/>
                <a:cs typeface="Calibri" panose="020F0502020204030204" pitchFamily="34" charset="0"/>
              </a:rPr>
              <a:t> under a Creative Commons license; no attribution required.</a:t>
            </a:r>
            <a:br>
              <a:rPr lang="en-GB" baseline="0" dirty="0">
                <a:latin typeface="Calibri" panose="020F0502020204030204" pitchFamily="34" charset="0"/>
                <a:cs typeface="Calibri" panose="020F0502020204030204" pitchFamily="34" charset="0"/>
              </a:rPr>
            </a:br>
            <a:endParaRPr lang="en-GB" sz="1200" b="1"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Note</a:t>
            </a:r>
            <a:r>
              <a:rPr lang="en-GB" sz="1200" b="0" baseline="0" dirty="0"/>
              <a:t>: </a:t>
            </a:r>
            <a:r>
              <a:rPr lang="en-GB" sz="1200" b="1" baseline="0" dirty="0"/>
              <a:t>All words listed below for this week’s learning (new and revisited) appear on all three Awarding Organisations’ word lists, with the following exceptions:</a:t>
            </a:r>
            <a:br>
              <a:rPr lang="en-GB" sz="1200" b="1" baseline="0" dirty="0"/>
            </a:br>
            <a:r>
              <a:rPr lang="en-GB" sz="1200" b="1" baseline="0" dirty="0"/>
              <a:t>i) Edexcel list does not have </a:t>
            </a:r>
            <a:r>
              <a:rPr lang="en-GB" sz="1200" b="1" u="sng" baseline="0" dirty="0" err="1"/>
              <a:t>kaum</a:t>
            </a:r>
            <a:r>
              <a:rPr lang="en-GB" sz="1200" b="1" u="sng"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Note that none of the lists has </a:t>
            </a:r>
            <a:r>
              <a:rPr lang="en-GB" sz="1200" b="1" baseline="0" dirty="0" err="1"/>
              <a:t>Klassenzimmer</a:t>
            </a:r>
            <a:r>
              <a:rPr lang="en-GB" sz="1200" b="1" baseline="0" dirty="0"/>
              <a:t> but all have </a:t>
            </a:r>
            <a:r>
              <a:rPr lang="en-GB" sz="1200" b="1" baseline="0" dirty="0" err="1"/>
              <a:t>Klasse</a:t>
            </a:r>
            <a:r>
              <a:rPr lang="en-GB" sz="1200" b="1" baseline="0" dirty="0"/>
              <a:t> + Zimmer and this would be an acceptable compound.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 of SSC </a:t>
            </a:r>
            <a:r>
              <a:rPr lang="en-GB" sz="1200" b="1" dirty="0"/>
              <a:t>[er],</a:t>
            </a:r>
            <a:r>
              <a:rPr lang="en-GB" sz="1200" b="1" baseline="0" dirty="0"/>
              <a:t> stressed and unstressed</a:t>
            </a: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a:t>
            </a:r>
            <a:r>
              <a:rPr lang="en-GB" sz="1200" b="0" baseline="0" dirty="0"/>
              <a:t> of pr</a:t>
            </a:r>
            <a:r>
              <a:rPr lang="en-GB" sz="1200" b="0" dirty="0"/>
              <a:t>esent tense weak verbs: 1</a:t>
            </a:r>
            <a:r>
              <a:rPr lang="en-GB" sz="1200" b="0" baseline="30000" dirty="0"/>
              <a:t>st</a:t>
            </a:r>
            <a:r>
              <a:rPr lang="en-GB" sz="1200" b="0" dirty="0"/>
              <a:t>,</a:t>
            </a:r>
            <a:r>
              <a:rPr lang="en-GB" sz="1200" b="0" baseline="0" dirty="0"/>
              <a:t> </a:t>
            </a:r>
            <a:r>
              <a:rPr lang="en-GB" sz="1200" b="0" dirty="0"/>
              <a:t>2</a:t>
            </a:r>
            <a:r>
              <a:rPr lang="en-GB" sz="1200" b="0" baseline="30000" dirty="0"/>
              <a:t>nd</a:t>
            </a:r>
            <a:r>
              <a:rPr lang="en-GB" sz="1200" b="0" baseline="0" dirty="0"/>
              <a:t>, 3</a:t>
            </a:r>
            <a:r>
              <a:rPr lang="en-GB" sz="1200" b="0" baseline="30000" dirty="0"/>
              <a:t>rd</a:t>
            </a:r>
            <a:r>
              <a:rPr lang="en-GB" sz="1200" b="0" dirty="0"/>
              <a:t> person singular.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r>
              <a:rPr lang="en-GB" sz="1200" b="1" dirty="0"/>
              <a:t>7.2.1.5 (introduce)</a:t>
            </a:r>
            <a:r>
              <a:rPr lang="en-GB" sz="1200" b="1" baseline="0" dirty="0"/>
              <a:t> </a:t>
            </a:r>
            <a:r>
              <a:rPr lang="en-GB" sz="1200" dirty="0" err="1"/>
              <a:t>bleiben</a:t>
            </a:r>
            <a:r>
              <a:rPr lang="en-GB" sz="1200" dirty="0"/>
              <a:t> [113] </a:t>
            </a:r>
            <a:r>
              <a:rPr lang="en-GB" sz="1200" dirty="0" err="1"/>
              <a:t>brauchen</a:t>
            </a:r>
            <a:r>
              <a:rPr lang="en-GB" sz="1200" dirty="0"/>
              <a:t> [179] </a:t>
            </a:r>
            <a:r>
              <a:rPr lang="en-GB" sz="1200" dirty="0" err="1"/>
              <a:t>glauben</a:t>
            </a:r>
            <a:r>
              <a:rPr lang="en-GB" sz="1200" dirty="0"/>
              <a:t> [156] </a:t>
            </a:r>
            <a:r>
              <a:rPr lang="en-GB" sz="1200" dirty="0" err="1"/>
              <a:t>heißen</a:t>
            </a:r>
            <a:r>
              <a:rPr lang="en-GB" sz="1200" dirty="0"/>
              <a:t> [132] leben [98] </a:t>
            </a:r>
            <a:r>
              <a:rPr lang="en-GB" sz="1200" dirty="0" err="1"/>
              <a:t>liegen</a:t>
            </a:r>
            <a:r>
              <a:rPr lang="en-GB" sz="1200" dirty="0"/>
              <a:t> [107] </a:t>
            </a:r>
            <a:r>
              <a:rPr lang="en-GB" sz="1200" dirty="0" err="1"/>
              <a:t>reisen</a:t>
            </a:r>
            <a:r>
              <a:rPr lang="en-GB" sz="1200" dirty="0"/>
              <a:t> [933] verstehen [211] werden1,  wird1 [8] </a:t>
            </a:r>
            <a:r>
              <a:rPr lang="en-GB" sz="1200" dirty="0" err="1"/>
              <a:t>Österreich</a:t>
            </a:r>
            <a:r>
              <a:rPr lang="en-GB" sz="1200" dirty="0"/>
              <a:t> [1511]  nach1 [34] </a:t>
            </a:r>
            <a:r>
              <a:rPr lang="en-GB" sz="1200" dirty="0" err="1"/>
              <a:t>nach</a:t>
            </a:r>
            <a:r>
              <a:rPr lang="en-GB" sz="1200" dirty="0"/>
              <a:t> </a:t>
            </a:r>
            <a:r>
              <a:rPr lang="en-GB" sz="1200" dirty="0" err="1"/>
              <a:t>Hause</a:t>
            </a:r>
            <a:r>
              <a:rPr lang="en-GB" sz="1200" dirty="0"/>
              <a:t> [n/a]  Additional known vocabulary or cognates to recycle: </a:t>
            </a:r>
            <a:r>
              <a:rPr lang="en-GB" sz="1200" dirty="0" err="1"/>
              <a:t>wohnen</a:t>
            </a:r>
            <a:r>
              <a:rPr lang="en-GB" sz="1200" dirty="0"/>
              <a:t> [560] </a:t>
            </a:r>
            <a:r>
              <a:rPr lang="en-GB" sz="1200" dirty="0" err="1"/>
              <a:t>schreiben</a:t>
            </a:r>
            <a:r>
              <a:rPr lang="en-GB" sz="1200" dirty="0"/>
              <a:t> [184] </a:t>
            </a:r>
            <a:r>
              <a:rPr lang="en-GB" sz="1200" dirty="0" err="1"/>
              <a:t>spielen</a:t>
            </a:r>
            <a:r>
              <a:rPr lang="en-GB" sz="1200" dirty="0"/>
              <a:t> [205] </a:t>
            </a:r>
            <a:r>
              <a:rPr lang="en-GB" sz="1200" dirty="0" err="1"/>
              <a:t>reden</a:t>
            </a:r>
            <a:r>
              <a:rPr lang="en-GB" sz="1200" dirty="0"/>
              <a:t> [368] </a:t>
            </a:r>
            <a:r>
              <a:rPr lang="en-GB" sz="1200" dirty="0" err="1"/>
              <a:t>lernen</a:t>
            </a:r>
            <a:r>
              <a:rPr lang="en-GB" sz="1200" dirty="0"/>
              <a:t> [288] </a:t>
            </a:r>
            <a:r>
              <a:rPr lang="en-GB" sz="1200" dirty="0" err="1"/>
              <a:t>machen</a:t>
            </a:r>
            <a:r>
              <a:rPr lang="en-GB" sz="1200" dirty="0"/>
              <a:t> [58]</a:t>
            </a:r>
          </a:p>
          <a:p>
            <a:r>
              <a:rPr lang="en-GB" sz="1200" dirty="0"/>
              <a:t>in der Schule [208] </a:t>
            </a:r>
            <a:r>
              <a:rPr lang="en-GB" sz="1200" dirty="0" err="1"/>
              <a:t>im</a:t>
            </a:r>
            <a:r>
              <a:rPr lang="en-GB" sz="1200" dirty="0"/>
              <a:t> </a:t>
            </a:r>
            <a:r>
              <a:rPr lang="en-GB" sz="1200" dirty="0" err="1"/>
              <a:t>Klassenzimmer</a:t>
            </a:r>
            <a:r>
              <a:rPr lang="en-GB" sz="1200" dirty="0"/>
              <a:t> [n/a] </a:t>
            </a:r>
            <a:r>
              <a:rPr lang="en-GB" sz="1200" dirty="0" err="1"/>
              <a:t>im</a:t>
            </a:r>
            <a:r>
              <a:rPr lang="en-GB" sz="1200" dirty="0"/>
              <a:t> </a:t>
            </a:r>
            <a:r>
              <a:rPr lang="en-GB" sz="1200" dirty="0" err="1"/>
              <a:t>Unterricht</a:t>
            </a:r>
            <a:r>
              <a:rPr lang="en-GB" sz="1200" dirty="0"/>
              <a:t> [n/a] </a:t>
            </a:r>
            <a:r>
              <a:rPr lang="en-GB" sz="1200" dirty="0" err="1"/>
              <a:t>mit</a:t>
            </a:r>
            <a:r>
              <a:rPr lang="en-GB" sz="1200" dirty="0"/>
              <a:t> </a:t>
            </a:r>
            <a:r>
              <a:rPr lang="en-GB" sz="1200" dirty="0" err="1"/>
              <a:t>Freunden</a:t>
            </a:r>
            <a:r>
              <a:rPr lang="en-GB" sz="1200" dirty="0"/>
              <a:t> [n/a]</a:t>
            </a:r>
          </a:p>
          <a:p>
            <a:r>
              <a:rPr lang="en-GB" b="1" dirty="0"/>
              <a:t>7.2.1.2 (revisit)</a:t>
            </a:r>
            <a:r>
              <a:rPr lang="en-GB" b="1" baseline="0" dirty="0"/>
              <a:t> </a:t>
            </a:r>
            <a:r>
              <a:rPr lang="en-GB" dirty="0"/>
              <a:t>null [1680] </a:t>
            </a:r>
            <a:r>
              <a:rPr lang="en-GB" dirty="0" err="1"/>
              <a:t>eins</a:t>
            </a:r>
            <a:r>
              <a:rPr lang="en-GB" dirty="0"/>
              <a:t> [774] </a:t>
            </a:r>
            <a:r>
              <a:rPr lang="en-GB" dirty="0" err="1"/>
              <a:t>zwei</a:t>
            </a:r>
            <a:r>
              <a:rPr lang="en-GB" dirty="0"/>
              <a:t> [70] </a:t>
            </a:r>
            <a:r>
              <a:rPr lang="en-GB" dirty="0" err="1"/>
              <a:t>drei</a:t>
            </a:r>
            <a:r>
              <a:rPr lang="en-GB" dirty="0"/>
              <a:t> [106] </a:t>
            </a:r>
            <a:r>
              <a:rPr lang="en-GB" dirty="0" err="1"/>
              <a:t>vier</a:t>
            </a:r>
            <a:r>
              <a:rPr lang="en-GB" dirty="0"/>
              <a:t> [200] </a:t>
            </a:r>
            <a:r>
              <a:rPr lang="en-GB" dirty="0" err="1"/>
              <a:t>fünf</a:t>
            </a:r>
            <a:r>
              <a:rPr lang="en-GB" dirty="0"/>
              <a:t> [274] </a:t>
            </a:r>
            <a:r>
              <a:rPr lang="en-GB" dirty="0" err="1"/>
              <a:t>sechs</a:t>
            </a:r>
            <a:r>
              <a:rPr lang="en-GB" dirty="0"/>
              <a:t> [428] </a:t>
            </a:r>
            <a:r>
              <a:rPr lang="en-GB" dirty="0" err="1"/>
              <a:t>sieben</a:t>
            </a:r>
            <a:r>
              <a:rPr lang="en-GB" dirty="0"/>
              <a:t> [611] </a:t>
            </a:r>
            <a:r>
              <a:rPr lang="en-GB" dirty="0" err="1"/>
              <a:t>acht</a:t>
            </a:r>
            <a:r>
              <a:rPr lang="en-GB" dirty="0"/>
              <a:t> [645] </a:t>
            </a:r>
            <a:r>
              <a:rPr lang="en-GB" dirty="0" err="1"/>
              <a:t>neun</a:t>
            </a:r>
            <a:r>
              <a:rPr lang="en-GB" dirty="0"/>
              <a:t> [1053] </a:t>
            </a:r>
            <a:r>
              <a:rPr lang="en-GB" dirty="0" err="1"/>
              <a:t>zehn</a:t>
            </a:r>
            <a:r>
              <a:rPr lang="en-GB" dirty="0"/>
              <a:t> [312] elf [1507] </a:t>
            </a:r>
            <a:r>
              <a:rPr lang="en-GB" dirty="0" err="1"/>
              <a:t>zwölf</a:t>
            </a:r>
            <a:r>
              <a:rPr lang="en-GB" dirty="0"/>
              <a:t> [1080] </a:t>
            </a:r>
          </a:p>
          <a:p>
            <a:r>
              <a:rPr lang="en-GB" b="1" dirty="0"/>
              <a:t>7.1.2.3 (revisit)</a:t>
            </a:r>
            <a:r>
              <a:rPr lang="en-GB" b="1" baseline="0" dirty="0"/>
              <a:t> </a:t>
            </a:r>
            <a:r>
              <a:rPr lang="de-DE" dirty="0"/>
              <a:t>gehen [66] hören [146] tanzen [1497] kaum [272] manchmal [382] nie [186]  oft [223] sehr [81] einmal die Woche [n/a] jeden Tag [n/a] </a:t>
            </a:r>
          </a:p>
          <a:p>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LDP resources are given in the LDP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524EC0-78A1-4B0E-B96D-0D905194825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14261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er</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er</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er</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point to an imaginary ‘he’, using your index finger, thumb point upwards (to make the gesture more exaggerated), as per the image.</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t>
            </a:r>
            <a:r>
              <a:rPr lang="en-GB" b="1" dirty="0" err="1"/>
              <a:t>er</a:t>
            </a:r>
            <a:r>
              <a:rPr lang="en-GB" b="1" dirty="0"/>
              <a:t>] </a:t>
            </a:r>
            <a:r>
              <a:rPr lang="en-GB" baseline="0" dirty="0"/>
              <a:t>sound, pronouncing </a:t>
            </a:r>
            <a:r>
              <a:rPr lang="en-GB" b="0" baseline="0" dirty="0"/>
              <a:t>”</a:t>
            </a:r>
            <a:r>
              <a:rPr lang="en-GB" b="1" baseline="0" dirty="0" err="1"/>
              <a:t>er</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b="1" baseline="0" dirty="0" err="1"/>
              <a:t>er</a:t>
            </a:r>
            <a:r>
              <a:rPr lang="en-GB" baseline="0" dirty="0"/>
              <a:t> [20]</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5827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16101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56353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er</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a:t>
            </a:r>
            <a:r>
              <a:rPr lang="en-GB" b="1" baseline="0" dirty="0" err="1"/>
              <a:t>er</a:t>
            </a:r>
            <a:r>
              <a:rPr lang="en-GB" b="1" baseline="0" dirty="0"/>
              <a:t>] </a:t>
            </a:r>
            <a:r>
              <a:rPr lang="en-GB" baseline="0" dirty="0"/>
              <a:t>and then the </a:t>
            </a:r>
            <a:r>
              <a:rPr lang="en-GB" b="1" baseline="0" dirty="0"/>
              <a:t>source</a:t>
            </a:r>
            <a:r>
              <a:rPr lang="en-GB" baseline="0" dirty="0"/>
              <a:t> word again ‘</a:t>
            </a:r>
            <a:r>
              <a:rPr lang="en-GB" b="1" baseline="0" dirty="0" err="1"/>
              <a:t>er</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1" baseline="0" dirty="0" err="1"/>
              <a:t>er</a:t>
            </a:r>
            <a:r>
              <a:rPr lang="en-GB" b="1" baseline="0" dirty="0"/>
              <a:t> </a:t>
            </a:r>
            <a:r>
              <a:rPr lang="en-GB" baseline="0" dirty="0"/>
              <a:t>[20]; </a:t>
            </a:r>
            <a:r>
              <a:rPr lang="en-GB" b="1" baseline="0" dirty="0" err="1"/>
              <a:t>schwer</a:t>
            </a:r>
            <a:r>
              <a:rPr lang="en-GB" b="1" baseline="0" dirty="0"/>
              <a:t> </a:t>
            </a:r>
            <a:r>
              <a:rPr lang="en-GB" b="0" baseline="0" dirty="0"/>
              <a:t>[256] </a:t>
            </a:r>
            <a:r>
              <a:rPr lang="en-GB" b="1" baseline="0" dirty="0" err="1"/>
              <a:t>wer</a:t>
            </a:r>
            <a:r>
              <a:rPr lang="en-GB" b="1" baseline="0" dirty="0"/>
              <a:t>? </a:t>
            </a:r>
            <a:r>
              <a:rPr lang="en-GB" baseline="0" dirty="0"/>
              <a:t>[173]; </a:t>
            </a:r>
            <a:r>
              <a:rPr lang="en-GB" b="1" baseline="0" dirty="0" err="1"/>
              <a:t>Herz</a:t>
            </a:r>
            <a:r>
              <a:rPr lang="en-GB" b="1" baseline="0" dirty="0"/>
              <a:t> </a:t>
            </a:r>
            <a:r>
              <a:rPr lang="en-GB" baseline="0" dirty="0"/>
              <a:t>[699]; </a:t>
            </a:r>
            <a:r>
              <a:rPr lang="en-GB" b="1" baseline="0" dirty="0" err="1"/>
              <a:t>erst</a:t>
            </a:r>
            <a:r>
              <a:rPr lang="en-GB" b="1" baseline="0" dirty="0"/>
              <a:t> </a:t>
            </a:r>
            <a:r>
              <a:rPr lang="en-GB" baseline="0" dirty="0"/>
              <a:t>[126]; </a:t>
            </a:r>
            <a:r>
              <a:rPr lang="en-GB" b="1" baseline="0" dirty="0" err="1"/>
              <a:t>lernen</a:t>
            </a:r>
            <a:r>
              <a:rPr lang="en-GB" b="1" baseline="0" dirty="0"/>
              <a:t> </a:t>
            </a:r>
            <a:r>
              <a:rPr lang="en-GB" baseline="0" dirty="0"/>
              <a:t>[203].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25</a:t>
            </a:fld>
            <a:endParaRPr lang="en-GB"/>
          </a:p>
        </p:txBody>
      </p:sp>
    </p:spTree>
    <p:extLst>
      <p:ext uri="{BB962C8B-B14F-4D97-AF65-F5344CB8AC3E}">
        <p14:creationId xmlns:p14="http://schemas.microsoft.com/office/powerpoint/2010/main" val="38419841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t>26</a:t>
            </a:fld>
            <a:endParaRPr lang="en-GB"/>
          </a:p>
        </p:txBody>
      </p:sp>
    </p:spTree>
    <p:extLst>
      <p:ext uri="{BB962C8B-B14F-4D97-AF65-F5344CB8AC3E}">
        <p14:creationId xmlns:p14="http://schemas.microsoft.com/office/powerpoint/2010/main" val="19683203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33778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er</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er</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wieder</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roll your hands over in the air, clockwise. Your hands are in front of your body.</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t>
            </a:r>
            <a:r>
              <a:rPr lang="en-GB" b="1" dirty="0" err="1"/>
              <a:t>er</a:t>
            </a:r>
            <a:r>
              <a:rPr lang="en-GB" b="1" dirty="0"/>
              <a:t>] </a:t>
            </a:r>
            <a:r>
              <a:rPr lang="en-GB" baseline="0" dirty="0"/>
              <a:t>sound, pronouncing </a:t>
            </a:r>
            <a:r>
              <a:rPr lang="en-GB" b="0" baseline="0" dirty="0"/>
              <a:t>”</a:t>
            </a:r>
            <a:r>
              <a:rPr lang="en-GB" b="1" baseline="0" dirty="0" err="1"/>
              <a:t>wieder</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b="1" baseline="0" dirty="0" err="1"/>
              <a:t>wieder</a:t>
            </a:r>
            <a:r>
              <a:rPr lang="en-GB" b="1" baseline="0" dirty="0"/>
              <a:t> </a:t>
            </a:r>
            <a:r>
              <a:rPr lang="en-GB" baseline="0" dirty="0"/>
              <a:t>[75]</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70773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15024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Aim: </a:t>
            </a:r>
            <a:r>
              <a:rPr lang="en-GB" b="0"/>
              <a:t>To revisit</a:t>
            </a:r>
            <a:r>
              <a:rPr lang="en-GB" b="0" baseline="0"/>
              <a:t> v</a:t>
            </a:r>
            <a:r>
              <a:rPr lang="en-GB" b="0"/>
              <a:t>ocabulary</a:t>
            </a:r>
            <a:r>
              <a:rPr lang="en-GB" b="0" baseline="0"/>
              <a:t> other than verbs.</a:t>
            </a:r>
            <a:r>
              <a:rPr lang="en-GB" b="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r>
              <a:rPr lang="en-GB" b="1" baseline="0"/>
              <a:t>Procedure:</a:t>
            </a:r>
            <a:br>
              <a:rPr lang="en-GB" b="0"/>
            </a:br>
            <a:r>
              <a:rPr lang="en-GB" b="0"/>
              <a:t>1. </a:t>
            </a:r>
            <a:r>
              <a:rPr lang="en-GB"/>
              <a:t>Students have one minute to translate as many words as possible. </a:t>
            </a:r>
          </a:p>
          <a:p>
            <a:r>
              <a:rPr lang="en-GB"/>
              <a:t>2. Click on </a:t>
            </a:r>
            <a:r>
              <a:rPr lang="en-GB" b="1"/>
              <a:t>Los!</a:t>
            </a:r>
            <a:r>
              <a:rPr lang="en-GB" b="1" baseline="0"/>
              <a:t> </a:t>
            </a:r>
            <a:r>
              <a:rPr lang="en-GB"/>
              <a:t>to</a:t>
            </a:r>
            <a:r>
              <a:rPr lang="en-GB" baseline="0"/>
              <a:t> </a:t>
            </a:r>
            <a:r>
              <a:rPr lang="en-GB"/>
              <a:t>start the timer.</a:t>
            </a:r>
          </a:p>
          <a:p>
            <a:r>
              <a:rPr lang="en-GB"/>
              <a:t>3.</a:t>
            </a:r>
            <a:r>
              <a:rPr lang="en-GB" baseline="0"/>
              <a:t> </a:t>
            </a:r>
            <a:r>
              <a:rPr lang="en-GB"/>
              <a:t>Answers appear on click.</a:t>
            </a:r>
          </a:p>
        </p:txBody>
      </p:sp>
      <p:sp>
        <p:nvSpPr>
          <p:cNvPr id="4" name="Slide Number Placeholder 3"/>
          <p:cNvSpPr>
            <a:spLocks noGrp="1"/>
          </p:cNvSpPr>
          <p:nvPr>
            <p:ph type="sldNum" sz="quarter" idx="10"/>
          </p:nvPr>
        </p:nvSpPr>
        <p:spPr/>
        <p:txBody>
          <a:bodyPr/>
          <a:lstStyle/>
          <a:p>
            <a:fld id="{672843D9-4757-4631-B0CD-BAA271821DF5}" type="slidenum">
              <a:rPr lang="en-GB" smtClean="0"/>
              <a:t>3</a:t>
            </a:fld>
            <a:endParaRPr lang="en-GB"/>
          </a:p>
        </p:txBody>
      </p:sp>
    </p:spTree>
    <p:extLst>
      <p:ext uri="{BB962C8B-B14F-4D97-AF65-F5344CB8AC3E}">
        <p14:creationId xmlns:p14="http://schemas.microsoft.com/office/powerpoint/2010/main" val="1185576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03433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er</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a:t>
            </a:r>
            <a:r>
              <a:rPr lang="en-GB" b="1" baseline="0" dirty="0" err="1"/>
              <a:t>er</a:t>
            </a:r>
            <a:r>
              <a:rPr lang="en-GB" b="1" baseline="0" dirty="0"/>
              <a:t>] </a:t>
            </a:r>
            <a:r>
              <a:rPr lang="en-GB" baseline="0" dirty="0"/>
              <a:t>and then the </a:t>
            </a:r>
            <a:r>
              <a:rPr lang="en-GB" b="1" baseline="0" dirty="0"/>
              <a:t>source</a:t>
            </a:r>
            <a:r>
              <a:rPr lang="en-GB" baseline="0" dirty="0"/>
              <a:t> word again ‘</a:t>
            </a:r>
            <a:r>
              <a:rPr lang="en-GB" b="1" baseline="0" dirty="0" err="1"/>
              <a:t>wieder</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1" baseline="0" dirty="0" err="1"/>
              <a:t>wieder</a:t>
            </a:r>
            <a:r>
              <a:rPr lang="en-GB" b="1" baseline="0" dirty="0"/>
              <a:t> </a:t>
            </a:r>
            <a:r>
              <a:rPr lang="en-GB" baseline="0" dirty="0"/>
              <a:t>[75]; </a:t>
            </a:r>
            <a:r>
              <a:rPr lang="en-GB" b="1" baseline="0" dirty="0" err="1"/>
              <a:t>Eltern</a:t>
            </a:r>
            <a:r>
              <a:rPr lang="en-GB" b="1" baseline="0" dirty="0"/>
              <a:t> </a:t>
            </a:r>
            <a:r>
              <a:rPr lang="en-GB" b="0" baseline="0" dirty="0"/>
              <a:t>[351] </a:t>
            </a:r>
            <a:r>
              <a:rPr lang="en-GB" b="1" baseline="0" dirty="0" err="1"/>
              <a:t>aber</a:t>
            </a:r>
            <a:r>
              <a:rPr lang="en-GB" b="1" baseline="0" dirty="0"/>
              <a:t> </a:t>
            </a:r>
            <a:r>
              <a:rPr lang="en-GB" baseline="0" dirty="0"/>
              <a:t>[32]; </a:t>
            </a:r>
            <a:r>
              <a:rPr lang="en-GB" b="1" baseline="0" dirty="0" err="1"/>
              <a:t>anders</a:t>
            </a:r>
            <a:r>
              <a:rPr lang="en-GB" b="1" baseline="0" dirty="0"/>
              <a:t> </a:t>
            </a:r>
            <a:r>
              <a:rPr lang="en-GB" baseline="0" dirty="0"/>
              <a:t>[306]; </a:t>
            </a:r>
            <a:r>
              <a:rPr lang="en-GB" b="1" baseline="0" dirty="0" err="1"/>
              <a:t>hundert</a:t>
            </a:r>
            <a:r>
              <a:rPr lang="en-GB" b="1" baseline="0" dirty="0"/>
              <a:t> </a:t>
            </a:r>
            <a:r>
              <a:rPr lang="en-GB" baseline="0" dirty="0"/>
              <a:t>[945]; </a:t>
            </a:r>
            <a:r>
              <a:rPr lang="en-GB" b="1" baseline="0" dirty="0" err="1"/>
              <a:t>oder</a:t>
            </a:r>
            <a:r>
              <a:rPr lang="en-GB" b="1" baseline="0" dirty="0"/>
              <a:t> </a:t>
            </a:r>
            <a:r>
              <a:rPr lang="en-GB" baseline="0" dirty="0"/>
              <a:t>[30].</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i="1" dirty="0"/>
          </a:p>
        </p:txBody>
      </p:sp>
      <p:sp>
        <p:nvSpPr>
          <p:cNvPr id="4" name="Slide Number Placeholder 3"/>
          <p:cNvSpPr>
            <a:spLocks noGrp="1"/>
          </p:cNvSpPr>
          <p:nvPr>
            <p:ph type="sldNum" sz="quarter" idx="10"/>
          </p:nvPr>
        </p:nvSpPr>
        <p:spPr/>
        <p:txBody>
          <a:bodyPr/>
          <a:lstStyle/>
          <a:p>
            <a:fld id="{672843D9-4757-4631-B0CD-BAA271821DF5}" type="slidenum">
              <a:rPr lang="en-GB" smtClean="0"/>
              <a:t>31</a:t>
            </a:fld>
            <a:endParaRPr lang="en-GB"/>
          </a:p>
        </p:txBody>
      </p:sp>
    </p:spTree>
    <p:extLst>
      <p:ext uri="{BB962C8B-B14F-4D97-AF65-F5344CB8AC3E}">
        <p14:creationId xmlns:p14="http://schemas.microsoft.com/office/powerpoint/2010/main" val="6470441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t>32</a:t>
            </a:fld>
            <a:endParaRPr lang="en-GB"/>
          </a:p>
        </p:txBody>
      </p:sp>
    </p:spTree>
    <p:extLst>
      <p:ext uri="{BB962C8B-B14F-4D97-AF65-F5344CB8AC3E}">
        <p14:creationId xmlns:p14="http://schemas.microsoft.com/office/powerpoint/2010/main" val="20688862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fld id="{672843D9-4757-4631-B0CD-BAA271821DF5}" type="slidenum">
              <a:rPr lang="en-GB" smtClean="0"/>
              <a:t>33</a:t>
            </a:fld>
            <a:endParaRPr lang="en-GB"/>
          </a:p>
        </p:txBody>
      </p:sp>
    </p:spTree>
    <p:extLst>
      <p:ext uri="{BB962C8B-B14F-4D97-AF65-F5344CB8AC3E}">
        <p14:creationId xmlns:p14="http://schemas.microsoft.com/office/powerpoint/2010/main" val="25082024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6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baseline="0" dirty="0"/>
              <a:t>Aim: </a:t>
            </a:r>
            <a:r>
              <a:rPr lang="en-GB" b="0" baseline="0" dirty="0"/>
              <a:t>To provide p</a:t>
            </a:r>
            <a:r>
              <a:rPr lang="en-GB" b="0" dirty="0"/>
              <a:t>honics practice - How many stressed and unstressed –</a:t>
            </a:r>
            <a:r>
              <a:rPr lang="en-GB" b="0" dirty="0" err="1"/>
              <a:t>er</a:t>
            </a:r>
            <a:r>
              <a:rPr lang="en-GB" b="0" dirty="0"/>
              <a:t> can you hear in the sentences?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r>
              <a:rPr lang="en-GB" b="1" baseline="0" dirty="0"/>
              <a:t>Procedure:</a:t>
            </a:r>
            <a:br>
              <a:rPr lang="en-GB" b="0" dirty="0"/>
            </a:br>
            <a:r>
              <a:rPr lang="en-GB" b="0" dirty="0"/>
              <a:t>1. </a:t>
            </a:r>
            <a:r>
              <a:rPr lang="en-GB" dirty="0"/>
              <a:t>Click</a:t>
            </a:r>
            <a:r>
              <a:rPr lang="en-GB" baseline="0" dirty="0"/>
              <a:t> on the numbered buttons to play the audio.</a:t>
            </a:r>
          </a:p>
          <a:p>
            <a:r>
              <a:rPr lang="en-GB" baseline="0" dirty="0"/>
              <a:t>2. Students listen and identify where the two types of –</a:t>
            </a:r>
            <a:r>
              <a:rPr lang="en-GB" baseline="0" dirty="0" err="1"/>
              <a:t>er</a:t>
            </a:r>
            <a:r>
              <a:rPr lang="en-GB" baseline="0" dirty="0"/>
              <a:t> occur.</a:t>
            </a:r>
            <a:endParaRPr lang="en-GB" dirty="0"/>
          </a:p>
          <a:p>
            <a:r>
              <a:rPr lang="en-GB" dirty="0"/>
              <a:t>3.</a:t>
            </a:r>
            <a:r>
              <a:rPr lang="en-GB" baseline="0" dirty="0"/>
              <a:t> </a:t>
            </a:r>
            <a:r>
              <a:rPr lang="en-GB" dirty="0"/>
              <a:t>Answers appear on successive</a:t>
            </a:r>
            <a:r>
              <a:rPr lang="en-GB" baseline="0" dirty="0"/>
              <a:t> </a:t>
            </a:r>
            <a:r>
              <a:rPr lang="en-GB" dirty="0"/>
              <a:t>mouse</a:t>
            </a:r>
            <a:r>
              <a:rPr lang="en-GB" baseline="0" dirty="0"/>
              <a:t> </a:t>
            </a:r>
            <a:r>
              <a:rPr lang="en-GB" dirty="0"/>
              <a:t>clicks:</a:t>
            </a:r>
            <a:r>
              <a:rPr lang="en-GB" baseline="0" dirty="0"/>
              <a:t> stressed –</a:t>
            </a:r>
            <a:r>
              <a:rPr lang="en-GB" baseline="0" dirty="0" err="1"/>
              <a:t>er</a:t>
            </a:r>
            <a:r>
              <a:rPr lang="en-GB" baseline="0" dirty="0"/>
              <a:t> are underlined, unstressed –</a:t>
            </a:r>
            <a:r>
              <a:rPr lang="en-GB" baseline="0" dirty="0" err="1"/>
              <a:t>er</a:t>
            </a:r>
            <a:r>
              <a:rPr lang="en-GB" baseline="0" dirty="0"/>
              <a:t> are </a:t>
            </a:r>
            <a:r>
              <a:rPr lang="en-GB" baseline="0" dirty="0" err="1"/>
              <a:t>hignlighted</a:t>
            </a:r>
            <a:r>
              <a:rPr lang="en-GB" baseline="0" dirty="0"/>
              <a:t> in colour only (no underlining).</a:t>
            </a:r>
            <a:endParaRPr lang="en-GB" dirty="0"/>
          </a:p>
          <a:p>
            <a:endParaRPr lang="en-GB" dirty="0"/>
          </a:p>
          <a:p>
            <a:r>
              <a:rPr lang="en-GB" dirty="0"/>
              <a:t>Note: </a:t>
            </a:r>
          </a:p>
          <a:p>
            <a:r>
              <a:rPr lang="en-GB" dirty="0"/>
              <a:t>Sentences 1 and 2 only contain stressed -</a:t>
            </a:r>
            <a:r>
              <a:rPr lang="en-GB" dirty="0" err="1"/>
              <a:t>er</a:t>
            </a:r>
            <a:endParaRPr lang="en-GB" dirty="0"/>
          </a:p>
          <a:p>
            <a:r>
              <a:rPr lang="en-GB" dirty="0"/>
              <a:t>Sentences 3 and 4 only contain unstressed –er</a:t>
            </a:r>
          </a:p>
          <a:p>
            <a:r>
              <a:rPr lang="en-GB" dirty="0"/>
              <a:t>Sentences 5 and 6  contain both stressed and unstressed –</a:t>
            </a:r>
            <a:r>
              <a:rPr lang="en-GB" dirty="0" err="1"/>
              <a:t>er</a:t>
            </a:r>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solidFill>
                  <a:prstClr val="black"/>
                </a:solidFill>
              </a:rPr>
              <a:pPr/>
              <a:t>34</a:t>
            </a:fld>
            <a:endParaRPr lang="en-GB">
              <a:solidFill>
                <a:prstClr val="black"/>
              </a:solidFill>
            </a:endParaRPr>
          </a:p>
        </p:txBody>
      </p:sp>
    </p:spTree>
    <p:extLst>
      <p:ext uri="{BB962C8B-B14F-4D97-AF65-F5344CB8AC3E}">
        <p14:creationId xmlns:p14="http://schemas.microsoft.com/office/powerpoint/2010/main" val="1937304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Aim: </a:t>
            </a:r>
            <a:r>
              <a:rPr lang="en-GB" baseline="0"/>
              <a:t>To revisit knowledge about open and closed questions that students were taught in 1.1.7 and 1.2.3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r>
              <a:rPr lang="en-GB" b="1" baseline="0"/>
              <a:t>Procedure:</a:t>
            </a:r>
            <a:br>
              <a:rPr lang="en-GB" b="0"/>
            </a:br>
            <a:r>
              <a:rPr lang="en-GB" b="0"/>
              <a:t>1. </a:t>
            </a:r>
            <a:r>
              <a:rPr lang="en-GB"/>
              <a:t>Cycle through the information on the slide using the animation sequence.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2. </a:t>
            </a:r>
            <a:r>
              <a:rPr lang="en-GB" baseline="0"/>
              <a:t>Teacher to highlight that German does not have a word for do/does, or the continuous equivalent are/is, and that inversion must be used to translate these. These two concepts will be explained more in week 2.1.6.</a:t>
            </a: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35</a:t>
            </a:fld>
            <a:endParaRPr lang="en-GB">
              <a:solidFill>
                <a:prstClr val="black"/>
              </a:solidFill>
            </a:endParaRPr>
          </a:p>
        </p:txBody>
      </p:sp>
    </p:spTree>
    <p:extLst>
      <p:ext uri="{BB962C8B-B14F-4D97-AF65-F5344CB8AC3E}">
        <p14:creationId xmlns:p14="http://schemas.microsoft.com/office/powerpoint/2010/main" val="27184973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10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baseline="0" dirty="0"/>
              <a:t>Aim</a:t>
            </a:r>
            <a:r>
              <a:rPr lang="en-GB" b="1" baseline="0"/>
              <a:t>: </a:t>
            </a:r>
            <a:r>
              <a:rPr lang="en-US" b="0"/>
              <a:t>To</a:t>
            </a:r>
            <a:r>
              <a:rPr lang="en-US" b="0" baseline="0"/>
              <a:t> provide t</a:t>
            </a:r>
            <a:r>
              <a:rPr lang="en-US" b="0"/>
              <a:t>ranslation</a:t>
            </a:r>
            <a:r>
              <a:rPr lang="en-US" b="0" baseline="0"/>
              <a:t> practice (English to German).</a:t>
            </a:r>
          </a:p>
          <a:p>
            <a:endParaRPr lang="en-US" b="0" baseline="0">
              <a:sym typeface="Wingdings" pitchFamily="2" charset="2"/>
            </a:endParaRPr>
          </a:p>
          <a:p>
            <a:r>
              <a:rPr lang="en-US" b="1" baseline="0">
                <a:sym typeface="Wingdings" pitchFamily="2" charset="2"/>
              </a:rPr>
              <a:t>Note: </a:t>
            </a:r>
            <a:r>
              <a:rPr lang="en-US" b="0">
                <a:sym typeface="Wingdings" pitchFamily="2" charset="2"/>
              </a:rPr>
              <a:t>In </a:t>
            </a:r>
            <a:r>
              <a:rPr lang="en-US" dirty="0">
                <a:sym typeface="Wingdings" pitchFamily="2" charset="2"/>
              </a:rPr>
              <a:t>this activity we revisit asking open and closed questions using the words revisited in the vocab starter. </a:t>
            </a:r>
            <a:r>
              <a:rPr lang="en-US" b="0" dirty="0"/>
              <a:t>Students translate the English questions into German. They </a:t>
            </a:r>
            <a:r>
              <a:rPr lang="en-US" b="0" dirty="0" err="1"/>
              <a:t>practise</a:t>
            </a:r>
            <a:r>
              <a:rPr lang="en-US" b="0" dirty="0"/>
              <a:t> question formation as well as producing second person singular (du) verb forms. Du-questions will come back in the </a:t>
            </a:r>
            <a:r>
              <a:rPr lang="en-US" b="0" dirty="0" err="1"/>
              <a:t>dictagloss</a:t>
            </a:r>
            <a:r>
              <a:rPr lang="en-US" b="0" dirty="0"/>
              <a:t> task that follows. Translation is useful to draw attention to the do-auxiliary in English, which does not exist in German.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baseline="0" dirty="0"/>
              <a:t>Procedure:</a:t>
            </a:r>
            <a:br>
              <a:rPr lang="en-GB" b="0" dirty="0"/>
            </a:br>
            <a:r>
              <a:rPr lang="en-GB" b="0" dirty="0"/>
              <a:t>1. </a:t>
            </a:r>
            <a:r>
              <a:rPr lang="en-GB" dirty="0"/>
              <a:t>Click to bring up the English sentences for translation into German,</a:t>
            </a:r>
            <a:r>
              <a:rPr lang="en-GB" baseline="0" dirty="0"/>
              <a:t> one by one.</a:t>
            </a:r>
            <a:endParaRPr lang="en-GB" dirty="0"/>
          </a:p>
          <a:p>
            <a:r>
              <a:rPr lang="en-GB" dirty="0"/>
              <a:t>2. Students attempt to translate each sentence into German.</a:t>
            </a:r>
          </a:p>
          <a:p>
            <a:r>
              <a:rPr lang="en-GB" dirty="0"/>
              <a:t>3.</a:t>
            </a:r>
            <a:r>
              <a:rPr lang="en-GB" baseline="0" dirty="0"/>
              <a:t> </a:t>
            </a:r>
            <a:r>
              <a:rPr lang="en-GB" dirty="0"/>
              <a:t>The second round of clicks</a:t>
            </a:r>
            <a:r>
              <a:rPr lang="en-GB" baseline="0" dirty="0"/>
              <a:t> brings up a suggested translation for each sentence</a:t>
            </a:r>
            <a:r>
              <a:rPr lang="en-GB" dirty="0"/>
              <a:t>.</a:t>
            </a:r>
          </a:p>
          <a:p>
            <a:r>
              <a:rPr lang="en-GB" dirty="0"/>
              <a:t>4. The final</a:t>
            </a:r>
            <a:r>
              <a:rPr lang="en-GB" baseline="0" dirty="0"/>
              <a:t> round of clicks brings up an additional question, eliciting the question word ‘</a:t>
            </a:r>
            <a:r>
              <a:rPr lang="en-GB" baseline="0" dirty="0" err="1"/>
              <a:t>wie</a:t>
            </a:r>
            <a:r>
              <a:rPr lang="en-GB" baseline="0" dirty="0"/>
              <a:t>?’ – see note below.</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r>
              <a:rPr lang="en-US" b="1" dirty="0"/>
              <a:t>Note: </a:t>
            </a:r>
            <a:r>
              <a:rPr lang="en-GB" sz="1200" kern="1200" dirty="0" err="1">
                <a:solidFill>
                  <a:schemeClr val="tx1"/>
                </a:solidFill>
                <a:effectLst/>
                <a:latin typeface="+mn-lt"/>
                <a:ea typeface="+mn-ea"/>
                <a:cs typeface="+mn-cs"/>
              </a:rPr>
              <a:t>heißen</a:t>
            </a:r>
            <a:r>
              <a:rPr lang="en-GB" sz="1200" kern="1200" dirty="0">
                <a:solidFill>
                  <a:schemeClr val="tx1"/>
                </a:solidFill>
                <a:effectLst/>
                <a:latin typeface="+mn-lt"/>
                <a:ea typeface="+mn-ea"/>
                <a:cs typeface="+mn-cs"/>
              </a:rPr>
              <a:t> – now that we have introduced this verb, it would be usual for students to learn how to use to ask others’ names.  They haven’t yet done this, so won’t know that the question is ‘Wie’ not ‘Was’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We flag this explicitly, here, with a note that recaps the prototypical meaning of ‘</a:t>
            </a:r>
            <a:r>
              <a:rPr lang="en-GB" sz="1200" kern="1200" dirty="0" err="1">
                <a:solidFill>
                  <a:schemeClr val="tx1"/>
                </a:solidFill>
                <a:effectLst/>
                <a:latin typeface="+mn-lt"/>
                <a:ea typeface="+mn-ea"/>
                <a:cs typeface="+mn-cs"/>
              </a:rPr>
              <a:t>wie</a:t>
            </a:r>
            <a:r>
              <a:rPr lang="en-GB" sz="1200" kern="1200" dirty="0">
                <a:solidFill>
                  <a:schemeClr val="tx1"/>
                </a:solidFill>
                <a:effectLst/>
                <a:latin typeface="+mn-lt"/>
                <a:ea typeface="+mn-ea"/>
                <a:cs typeface="+mn-cs"/>
              </a:rPr>
              <a:t>’ and how students have used it, plus the ‘what like’ meaning:</a:t>
            </a:r>
          </a:p>
          <a:p>
            <a:r>
              <a:rPr lang="en-GB" sz="1200" kern="1200" dirty="0" err="1">
                <a:solidFill>
                  <a:schemeClr val="tx1"/>
                </a:solidFill>
                <a:effectLst/>
                <a:latin typeface="+mn-lt"/>
                <a:ea typeface="+mn-ea"/>
                <a:cs typeface="+mn-cs"/>
              </a:rPr>
              <a:t>Ie</a:t>
            </a:r>
            <a:r>
              <a:rPr lang="en-GB" sz="1200" kern="1200" dirty="0">
                <a:solidFill>
                  <a:schemeClr val="tx1"/>
                </a:solidFill>
                <a:effectLst/>
                <a:latin typeface="+mn-lt"/>
                <a:ea typeface="+mn-ea"/>
                <a:cs typeface="+mn-cs"/>
              </a:rPr>
              <a:t>. Wie </a:t>
            </a:r>
            <a:r>
              <a:rPr lang="en-GB" sz="1200" kern="1200" dirty="0" err="1">
                <a:solidFill>
                  <a:schemeClr val="tx1"/>
                </a:solidFill>
                <a:effectLst/>
                <a:latin typeface="+mn-lt"/>
                <a:ea typeface="+mn-ea"/>
                <a:cs typeface="+mn-cs"/>
              </a:rPr>
              <a:t>geht’s</a:t>
            </a:r>
            <a:r>
              <a:rPr lang="en-GB" sz="1200" kern="1200" dirty="0">
                <a:solidFill>
                  <a:schemeClr val="tx1"/>
                </a:solidFill>
                <a:effectLst/>
                <a:latin typeface="+mn-lt"/>
                <a:ea typeface="+mn-ea"/>
                <a:cs typeface="+mn-cs"/>
              </a:rPr>
              <a:t> ? Gut, </a:t>
            </a:r>
            <a:r>
              <a:rPr lang="en-GB" sz="1200" kern="1200" dirty="0" err="1">
                <a:solidFill>
                  <a:schemeClr val="tx1"/>
                </a:solidFill>
                <a:effectLst/>
                <a:latin typeface="+mn-lt"/>
                <a:ea typeface="+mn-ea"/>
                <a:cs typeface="+mn-cs"/>
              </a:rPr>
              <a:t>danke</a:t>
            </a:r>
            <a:r>
              <a:rPr lang="en-GB" sz="1200" kern="1200" dirty="0">
                <a:solidFill>
                  <a:schemeClr val="tx1"/>
                </a:solidFill>
                <a:effectLst/>
                <a:latin typeface="+mn-lt"/>
                <a:ea typeface="+mn-ea"/>
                <a:cs typeface="+mn-cs"/>
              </a:rPr>
              <a:t>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Wie </a:t>
            </a:r>
            <a:r>
              <a:rPr lang="en-GB" sz="1200" kern="1200" dirty="0" err="1">
                <a:solidFill>
                  <a:schemeClr val="tx1"/>
                </a:solidFill>
                <a:effectLst/>
                <a:latin typeface="+mn-lt"/>
                <a:ea typeface="+mn-ea"/>
                <a:cs typeface="+mn-cs"/>
              </a:rPr>
              <a:t>ist</a:t>
            </a:r>
            <a:r>
              <a:rPr lang="en-GB" sz="1200" kern="1200" dirty="0">
                <a:solidFill>
                  <a:schemeClr val="tx1"/>
                </a:solidFill>
                <a:effectLst/>
                <a:latin typeface="+mn-lt"/>
                <a:ea typeface="+mn-ea"/>
                <a:cs typeface="+mn-cs"/>
              </a:rPr>
              <a:t> der Mann? </a:t>
            </a:r>
            <a:r>
              <a:rPr lang="en-GB" sz="1200" kern="1200" dirty="0" err="1">
                <a:solidFill>
                  <a:schemeClr val="tx1"/>
                </a:solidFill>
                <a:effectLst/>
                <a:latin typeface="+mn-lt"/>
                <a:ea typeface="+mn-ea"/>
                <a:cs typeface="+mn-cs"/>
              </a:rPr>
              <a:t>Er</a:t>
            </a:r>
            <a:r>
              <a:rPr lang="en-GB" sz="1200" kern="1200" dirty="0">
                <a:solidFill>
                  <a:schemeClr val="tx1"/>
                </a:solidFill>
                <a:effectLst/>
                <a:latin typeface="+mn-lt"/>
                <a:ea typeface="+mn-ea"/>
                <a:cs typeface="+mn-cs"/>
              </a:rPr>
              <a:t> is </a:t>
            </a:r>
            <a:r>
              <a:rPr lang="en-GB" sz="1200" kern="1200" dirty="0" err="1">
                <a:solidFill>
                  <a:schemeClr val="tx1"/>
                </a:solidFill>
                <a:effectLst/>
                <a:latin typeface="+mn-lt"/>
                <a:ea typeface="+mn-ea"/>
                <a:cs typeface="+mn-cs"/>
              </a:rPr>
              <a:t>groß</a:t>
            </a:r>
            <a:r>
              <a:rPr lang="en-GB" sz="1200"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Then we</a:t>
            </a:r>
            <a:r>
              <a:rPr lang="en-GB" sz="1200" kern="1200" baseline="0" dirty="0">
                <a:solidFill>
                  <a:schemeClr val="tx1"/>
                </a:solidFill>
                <a:effectLst/>
                <a:latin typeface="+mn-lt"/>
                <a:ea typeface="+mn-ea"/>
                <a:cs typeface="+mn-cs"/>
              </a:rPr>
              <a:t> add a further </a:t>
            </a:r>
            <a:r>
              <a:rPr lang="en-GB" sz="1200" kern="1200" dirty="0">
                <a:solidFill>
                  <a:schemeClr val="tx1"/>
                </a:solidFill>
                <a:effectLst/>
                <a:latin typeface="+mn-lt"/>
                <a:ea typeface="+mn-ea"/>
                <a:cs typeface="+mn-cs"/>
              </a:rPr>
              <a:t>meaning – Wie instead of Was,</a:t>
            </a:r>
            <a:r>
              <a:rPr lang="en-GB" sz="1200" kern="1200" baseline="0" dirty="0">
                <a:solidFill>
                  <a:schemeClr val="tx1"/>
                </a:solidFill>
                <a:effectLst/>
                <a:latin typeface="+mn-lt"/>
                <a:ea typeface="+mn-ea"/>
                <a:cs typeface="+mn-cs"/>
              </a:rPr>
              <a:t> to mean ‘what’.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Wie </a:t>
            </a:r>
            <a:r>
              <a:rPr lang="en-GB" sz="1200" kern="1200" dirty="0" err="1">
                <a:solidFill>
                  <a:schemeClr val="tx1"/>
                </a:solidFill>
                <a:effectLst/>
                <a:latin typeface="+mn-lt"/>
                <a:ea typeface="+mn-ea"/>
                <a:cs typeface="+mn-cs"/>
              </a:rPr>
              <a:t>heißt</a:t>
            </a:r>
            <a:r>
              <a:rPr lang="en-GB" sz="1200" kern="1200" dirty="0">
                <a:solidFill>
                  <a:schemeClr val="tx1"/>
                </a:solidFill>
                <a:effectLst/>
                <a:latin typeface="+mn-lt"/>
                <a:ea typeface="+mn-ea"/>
                <a:cs typeface="+mn-cs"/>
              </a:rPr>
              <a:t> du? What are you called? (literally ‘how (do) you call </a:t>
            </a:r>
            <a:r>
              <a:rPr lang="en-GB" sz="1200" kern="1200">
                <a:solidFill>
                  <a:schemeClr val="tx1"/>
                </a:solidFill>
                <a:effectLst/>
                <a:latin typeface="+mn-lt"/>
                <a:ea typeface="+mn-ea"/>
                <a:cs typeface="+mn-cs"/>
              </a:rPr>
              <a:t>you?’).</a:t>
            </a:r>
            <a:endParaRPr lang="en-US" b="0" dirty="0"/>
          </a:p>
        </p:txBody>
      </p:sp>
      <p:sp>
        <p:nvSpPr>
          <p:cNvPr id="4" name="Slide Number Placeholder 3"/>
          <p:cNvSpPr>
            <a:spLocks noGrp="1"/>
          </p:cNvSpPr>
          <p:nvPr>
            <p:ph type="sldNum" sz="quarter" idx="5"/>
          </p:nvPr>
        </p:nvSpPr>
        <p:spPr/>
        <p:txBody>
          <a:bodyPr/>
          <a:lstStyle/>
          <a:p>
            <a:fld id="{051212F4-EB5A-464B-92EC-DACFCB1CC2CD}" type="slidenum">
              <a:rPr lang="en-GB" smtClean="0"/>
              <a:t>36</a:t>
            </a:fld>
            <a:endParaRPr lang="en-GB"/>
          </a:p>
        </p:txBody>
      </p:sp>
    </p:spTree>
    <p:extLst>
      <p:ext uri="{BB962C8B-B14F-4D97-AF65-F5344CB8AC3E}">
        <p14:creationId xmlns:p14="http://schemas.microsoft.com/office/powerpoint/2010/main" val="21818743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baseline="0" dirty="0"/>
              <a:t>Aim: </a:t>
            </a:r>
            <a:r>
              <a:rPr lang="en-GB" b="0" baseline="0" dirty="0"/>
              <a:t>To provide a </a:t>
            </a:r>
            <a:r>
              <a:rPr lang="en-GB" b="0" baseline="0" dirty="0" err="1"/>
              <a:t>d</a:t>
            </a:r>
            <a:r>
              <a:rPr lang="en-GB" b="0" dirty="0" err="1"/>
              <a:t>ictagloss</a:t>
            </a:r>
            <a:r>
              <a:rPr lang="en-GB" b="0" dirty="0"/>
              <a:t> – Interview </a:t>
            </a:r>
            <a:r>
              <a:rPr lang="en-GB" b="0" dirty="0" err="1"/>
              <a:t>mit</a:t>
            </a:r>
            <a:r>
              <a:rPr lang="en-GB" b="0" dirty="0"/>
              <a:t> Papa </a:t>
            </a:r>
            <a:r>
              <a:rPr lang="en-GB" b="0" dirty="0" err="1"/>
              <a:t>Schlumpf</a:t>
            </a:r>
            <a:r>
              <a:rPr lang="en-GB" b="0" dirty="0"/>
              <a:t>. </a:t>
            </a:r>
          </a:p>
          <a:p>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a:t>
            </a:r>
            <a:r>
              <a:rPr lang="en-GB" b="0" dirty="0"/>
              <a:t> This is a </a:t>
            </a:r>
            <a:r>
              <a:rPr lang="en-GB" b="0" dirty="0" err="1"/>
              <a:t>dictagloss</a:t>
            </a:r>
            <a:r>
              <a:rPr lang="en-GB" b="0" dirty="0"/>
              <a:t> activity where students reconstruct a text from notes about an interview they have listened to. The text is designed to practise verbs forms in the first, second, and third person singular beyond sentence level. The vocabulary items have been encountered before or are cognates. The vocab starters and content of lesson one will have refreshed students’ memory. An alternative version using slightly more complex language is available on the LDP Resource Portal.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indent="0">
              <a:buFont typeface="+mj-lt"/>
              <a:buNone/>
            </a:pPr>
            <a:r>
              <a:rPr lang="en-GB" b="1" baseline="0" dirty="0"/>
              <a:t>Procedure:</a:t>
            </a:r>
            <a:endParaRPr lang="en-GB" b="0" baseline="0" dirty="0"/>
          </a:p>
          <a:p>
            <a:pPr marL="228600" indent="-228600">
              <a:buFont typeface="+mj-lt"/>
              <a:buAutoNum type="arabicPeriod"/>
            </a:pPr>
            <a:r>
              <a:rPr lang="en-GB" b="0" dirty="0"/>
              <a:t>Students write 1-10 in their notebooks with plenty of space for each point.</a:t>
            </a:r>
          </a:p>
          <a:p>
            <a:pPr marL="228600" indent="-228600">
              <a:buFont typeface="+mj-lt"/>
              <a:buAutoNum type="arabicPeriod"/>
            </a:pPr>
            <a:r>
              <a:rPr lang="en-GB" b="0" dirty="0"/>
              <a:t>Students listen to the interview and take notes about each question and answer.</a:t>
            </a:r>
          </a:p>
          <a:p>
            <a:pPr marL="228600" indent="-228600">
              <a:buFont typeface="+mj-lt"/>
              <a:buAutoNum type="arabicPeriod"/>
            </a:pPr>
            <a:r>
              <a:rPr lang="en-GB" b="0" dirty="0"/>
              <a:t>Play the interview again if necessary. How many times is up depends on the class and ability level and is up to the teacher’s judgment.</a:t>
            </a:r>
          </a:p>
          <a:p>
            <a:pPr marL="228600" indent="-228600">
              <a:buFont typeface="+mj-lt"/>
              <a:buAutoNum type="arabicPeriod"/>
            </a:pPr>
            <a:r>
              <a:rPr lang="en-GB" b="0" dirty="0"/>
              <a:t>Based on the notes students reconstruct the dialogue (could be done in pairs).</a:t>
            </a:r>
          </a:p>
          <a:p>
            <a:pPr marL="228600" indent="-228600">
              <a:buFont typeface="+mj-lt"/>
              <a:buAutoNum type="arabicPeriod"/>
            </a:pPr>
            <a:r>
              <a:rPr lang="en-GB" b="0" dirty="0"/>
              <a:t>In pairs students perform the dialogue,</a:t>
            </a:r>
            <a:r>
              <a:rPr lang="en-GB" b="0" baseline="0" dirty="0"/>
              <a:t> as read aloud from their own script.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b="0" baseline="0" dirty="0"/>
              <a:t>A t</a:t>
            </a:r>
            <a:r>
              <a:rPr lang="en-GB" dirty="0"/>
              <a:t>ranscript is provided</a:t>
            </a:r>
            <a:r>
              <a:rPr lang="en-GB" baseline="0" dirty="0"/>
              <a:t> over the next two slides,</a:t>
            </a:r>
            <a:r>
              <a:rPr lang="en-GB" dirty="0"/>
              <a:t> for checking.</a:t>
            </a:r>
            <a:endParaRPr lang="en-GB" b="0" dirty="0"/>
          </a:p>
        </p:txBody>
      </p:sp>
      <p:sp>
        <p:nvSpPr>
          <p:cNvPr id="4" name="Slide Number Placeholder 3"/>
          <p:cNvSpPr>
            <a:spLocks noGrp="1"/>
          </p:cNvSpPr>
          <p:nvPr>
            <p:ph type="sldNum" sz="quarter" idx="10"/>
          </p:nvPr>
        </p:nvSpPr>
        <p:spPr/>
        <p:txBody>
          <a:bodyPr/>
          <a:lstStyle/>
          <a:p>
            <a:fld id="{672843D9-4757-4631-B0CD-BAA271821DF5}" type="slidenum">
              <a:rPr lang="en-GB" smtClean="0"/>
              <a:t>37</a:t>
            </a:fld>
            <a:endParaRPr lang="en-GB"/>
          </a:p>
        </p:txBody>
      </p:sp>
    </p:spTree>
    <p:extLst>
      <p:ext uri="{BB962C8B-B14F-4D97-AF65-F5344CB8AC3E}">
        <p14:creationId xmlns:p14="http://schemas.microsoft.com/office/powerpoint/2010/main" val="6489686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Transcript </a:t>
            </a:r>
            <a:r>
              <a:rPr lang="en-GB" dirty="0" err="1"/>
              <a:t>dictagloss</a:t>
            </a:r>
            <a:r>
              <a:rPr lang="en-GB" dirty="0"/>
              <a:t> for </a:t>
            </a:r>
            <a:r>
              <a:rPr lang="en-GB"/>
              <a:t>checking.</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38</a:t>
            </a:fld>
            <a:endParaRPr lang="en-GB"/>
          </a:p>
        </p:txBody>
      </p:sp>
    </p:spTree>
    <p:extLst>
      <p:ext uri="{BB962C8B-B14F-4D97-AF65-F5344CB8AC3E}">
        <p14:creationId xmlns:p14="http://schemas.microsoft.com/office/powerpoint/2010/main" val="6452509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Transcript dictagloss for checking.</a:t>
            </a:r>
          </a:p>
        </p:txBody>
      </p:sp>
      <p:sp>
        <p:nvSpPr>
          <p:cNvPr id="4" name="Slide Number Placeholder 3"/>
          <p:cNvSpPr>
            <a:spLocks noGrp="1"/>
          </p:cNvSpPr>
          <p:nvPr>
            <p:ph type="sldNum" sz="quarter" idx="10"/>
          </p:nvPr>
        </p:nvSpPr>
        <p:spPr/>
        <p:txBody>
          <a:bodyPr/>
          <a:lstStyle/>
          <a:p>
            <a:fld id="{672843D9-4757-4631-B0CD-BAA271821DF5}" type="slidenum">
              <a:rPr lang="en-GB" smtClean="0"/>
              <a:t>39</a:t>
            </a:fld>
            <a:endParaRPr lang="en-GB"/>
          </a:p>
        </p:txBody>
      </p:sp>
    </p:spTree>
    <p:extLst>
      <p:ext uri="{BB962C8B-B14F-4D97-AF65-F5344CB8AC3E}">
        <p14:creationId xmlns:p14="http://schemas.microsoft.com/office/powerpoint/2010/main" val="35053980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GB" b="1" baseline="0" dirty="0">
                <a:latin typeface="+mn-lt"/>
              </a:rPr>
              <a:t>Timing: 3 minutes for sequence of six verbs</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1" i="0" u="none" strike="noStrike" kern="1200" cap="none" spc="0" normalizeH="0" baseline="0" noProof="0" dirty="0">
              <a:ln>
                <a:noFill/>
              </a:ln>
              <a:solidFill>
                <a:srgbClr val="000000"/>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mn-lt"/>
                <a:ea typeface="+mn-ea"/>
                <a:cs typeface="+mn-cs"/>
              </a:rPr>
              <a:t>Aim</a:t>
            </a:r>
            <a:r>
              <a:rPr kumimoji="0" lang="en-GB" sz="1200" b="1" i="0" u="none" strike="noStrike" kern="1200" cap="none" spc="0" normalizeH="0" baseline="0" noProof="0">
                <a:ln>
                  <a:noFill/>
                </a:ln>
                <a:solidFill>
                  <a:srgbClr val="000000"/>
                </a:solidFill>
                <a:effectLst/>
                <a:uLnTx/>
                <a:uFillTx/>
                <a:latin typeface="+mn-lt"/>
                <a:ea typeface="+mn-ea"/>
                <a:cs typeface="+mn-cs"/>
              </a:rPr>
              <a:t>: </a:t>
            </a:r>
            <a:r>
              <a:rPr kumimoji="0" lang="en-GB" sz="1200" b="0" i="0" u="none" strike="noStrike" kern="1200" cap="none" spc="0" normalizeH="0" baseline="0" noProof="0" dirty="0">
                <a:ln>
                  <a:noFill/>
                </a:ln>
                <a:solidFill>
                  <a:srgbClr val="000000"/>
                </a:solidFill>
                <a:effectLst/>
                <a:uLnTx/>
                <a:uFillTx/>
                <a:latin typeface="+mn-lt"/>
                <a:ea typeface="+mn-ea"/>
                <a:cs typeface="+mn-cs"/>
              </a:rPr>
              <a:t>T</a:t>
            </a:r>
            <a:r>
              <a:rPr kumimoji="0" lang="en-GB" sz="1200" b="0" i="0" u="none" strike="noStrike" kern="1200" cap="none" spc="0" normalizeH="0" baseline="0" noProof="0">
                <a:ln>
                  <a:noFill/>
                </a:ln>
                <a:solidFill>
                  <a:srgbClr val="000000"/>
                </a:solidFill>
                <a:effectLst/>
                <a:uLnTx/>
                <a:uFillTx/>
                <a:latin typeface="+mn-lt"/>
                <a:ea typeface="+mn-ea"/>
                <a:cs typeface="+mn-cs"/>
              </a:rPr>
              <a:t>o </a:t>
            </a:r>
            <a:r>
              <a:rPr kumimoji="0" lang="en-GB" sz="1200" b="0" i="0" u="none" strike="noStrike" kern="1200" cap="none" spc="0" normalizeH="0" baseline="0" noProof="0" dirty="0">
                <a:ln>
                  <a:noFill/>
                </a:ln>
                <a:solidFill>
                  <a:srgbClr val="000000"/>
                </a:solidFill>
                <a:effectLst/>
                <a:uLnTx/>
                <a:uFillTx/>
                <a:latin typeface="+mn-lt"/>
                <a:ea typeface="+mn-ea"/>
                <a:cs typeface="+mn-cs"/>
              </a:rPr>
              <a:t>introduce the </a:t>
            </a:r>
            <a:r>
              <a:rPr kumimoji="0" lang="en-GB" sz="1200" b="0" i="0" u="none" strike="noStrike" kern="1200" cap="none" spc="0" normalizeH="0" baseline="0" noProof="0">
                <a:ln>
                  <a:noFill/>
                </a:ln>
                <a:solidFill>
                  <a:srgbClr val="000000"/>
                </a:solidFill>
                <a:effectLst/>
                <a:uLnTx/>
                <a:uFillTx/>
                <a:latin typeface="+mn-lt"/>
                <a:ea typeface="+mn-ea"/>
                <a:cs typeface="+mn-cs"/>
              </a:rPr>
              <a:t>verb </a:t>
            </a:r>
            <a:r>
              <a:rPr kumimoji="0" lang="en-GB" sz="1200" b="1" i="0" u="none" strike="noStrike" kern="1200" cap="none" spc="0" normalizeH="0" baseline="0" noProof="0">
                <a:ln>
                  <a:noFill/>
                </a:ln>
                <a:solidFill>
                  <a:srgbClr val="000000"/>
                </a:solidFill>
                <a:effectLst/>
                <a:uLnTx/>
                <a:uFillTx/>
                <a:latin typeface="+mn-lt"/>
                <a:ea typeface="+mn-ea"/>
                <a:cs typeface="Calibri"/>
                <a:sym typeface="Calibri"/>
              </a:rPr>
              <a:t>w</a:t>
            </a:r>
            <a:r>
              <a:rPr kumimoji="0" lang="en-GB" sz="1200" b="1" i="0" u="none" strike="noStrike" kern="1200" cap="none" spc="0" normalizeH="0" baseline="0" noProof="0">
                <a:ln>
                  <a:noFill/>
                </a:ln>
                <a:solidFill>
                  <a:srgbClr val="000000"/>
                </a:solidFill>
                <a:effectLst/>
                <a:uLnTx/>
                <a:uFillTx/>
                <a:latin typeface="+mn-lt"/>
                <a:ea typeface="Calibri"/>
                <a:cs typeface="Calibri"/>
                <a:sym typeface="Calibri"/>
              </a:rPr>
              <a:t>erden</a:t>
            </a:r>
            <a:r>
              <a:rPr kumimoji="0" lang="en-GB" sz="1200" b="0" i="1" u="none" strike="noStrike" kern="1200" cap="none" spc="0" normalizeH="0" baseline="0" noProof="0">
                <a:ln>
                  <a:noFill/>
                </a:ln>
                <a:solidFill>
                  <a:srgbClr val="000000"/>
                </a:solidFill>
                <a:effectLst/>
                <a:uLnTx/>
                <a:uFillTx/>
                <a:latin typeface="+mn-lt"/>
                <a:ea typeface="+mn-ea"/>
                <a:cs typeface="+mn-cs"/>
              </a:rPr>
              <a:t> </a:t>
            </a:r>
            <a:r>
              <a:rPr kumimoji="0" lang="en-GB" sz="1200" b="0" i="0" u="none" strike="noStrike" kern="1200" cap="none" spc="0" normalizeH="0" baseline="0" noProof="0" dirty="0">
                <a:ln>
                  <a:noFill/>
                </a:ln>
                <a:solidFill>
                  <a:srgbClr val="000000"/>
                </a:solidFill>
                <a:effectLst/>
                <a:uLnTx/>
                <a:uFillTx/>
                <a:latin typeface="+mn-lt"/>
                <a:ea typeface="+mn-ea"/>
                <a:cs typeface="+mn-cs"/>
              </a:rPr>
              <a:t>more explicitly</a:t>
            </a:r>
            <a:r>
              <a:rPr kumimoji="0" lang="en-GB" sz="1200" b="0" i="0" u="none" strike="noStrike" kern="1200" cap="none" spc="0" normalizeH="0" baseline="0" noProof="0">
                <a:ln>
                  <a:noFill/>
                </a:ln>
                <a:solidFill>
                  <a:srgbClr val="000000"/>
                </a:solidFill>
                <a:effectLst/>
                <a:uLnTx/>
                <a:uFillTx/>
                <a:latin typeface="+mn-lt"/>
                <a:ea typeface="+mn-ea"/>
                <a:cs typeface="+mn-cs"/>
              </a:rPr>
              <a:t>. </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mn-lt"/>
              <a:ea typeface="+mn-ea"/>
              <a:cs typeface="+mn-cs"/>
              <a:sym typeface="Calibri"/>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200" b="1" i="0" u="none" strike="noStrike" kern="1200" cap="none" spc="0" normalizeH="0" baseline="0" noProof="0">
                <a:ln>
                  <a:noFill/>
                </a:ln>
                <a:solidFill>
                  <a:srgbClr val="000000"/>
                </a:solidFill>
                <a:effectLst/>
                <a:uLnTx/>
                <a:uFillTx/>
                <a:latin typeface="+mn-lt"/>
                <a:ea typeface="+mn-ea"/>
                <a:cs typeface="+mn-cs"/>
                <a:sym typeface="Calibri"/>
              </a:rPr>
              <a:t>Note: Werden </a:t>
            </a:r>
            <a:r>
              <a:rPr kumimoji="0" lang="en-GB" sz="1200" b="0" i="0" u="none" strike="noStrike" kern="1200" cap="none" spc="0" normalizeH="0" baseline="0" noProof="0" dirty="0">
                <a:ln>
                  <a:noFill/>
                </a:ln>
                <a:solidFill>
                  <a:srgbClr val="000000"/>
                </a:solidFill>
                <a:effectLst/>
                <a:uLnTx/>
                <a:uFillTx/>
                <a:latin typeface="+mn-lt"/>
                <a:ea typeface="+mn-ea"/>
                <a:cs typeface="+mn-cs"/>
              </a:rPr>
              <a:t>is one of the 25 most frequently used verbs in German. All 25 most frequent verbs will be introduced early on using the same format. Both long form (infinitive) and short form (3</a:t>
            </a:r>
            <a:r>
              <a:rPr kumimoji="0" lang="en-GB" sz="1200" b="0" i="0" u="none" strike="noStrike" kern="1200" cap="none" spc="0" normalizeH="0" baseline="30000" noProof="0" dirty="0">
                <a:ln>
                  <a:noFill/>
                </a:ln>
                <a:solidFill>
                  <a:srgbClr val="000000"/>
                </a:solidFill>
                <a:effectLst/>
                <a:uLnTx/>
                <a:uFillTx/>
                <a:latin typeface="+mn-lt"/>
                <a:ea typeface="+mn-ea"/>
                <a:cs typeface="+mn-cs"/>
              </a:rPr>
              <a:t>rd</a:t>
            </a:r>
            <a:r>
              <a:rPr kumimoji="0" lang="en-GB" sz="1200" b="0" i="0" u="none" strike="noStrike" kern="1200" cap="none" spc="0" normalizeH="0" baseline="0" noProof="0" dirty="0">
                <a:ln>
                  <a:noFill/>
                </a:ln>
                <a:solidFill>
                  <a:srgbClr val="000000"/>
                </a:solidFill>
                <a:effectLst/>
                <a:uLnTx/>
                <a:uFillTx/>
                <a:latin typeface="+mn-lt"/>
                <a:ea typeface="+mn-ea"/>
                <a:cs typeface="+mn-cs"/>
              </a:rPr>
              <a:t> person singular) are introduced in order to familiarise students with various forms of the same verb. </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mn-lt"/>
                <a:ea typeface="+mn-ea"/>
                <a:cs typeface="+mn-cs"/>
              </a:rPr>
              <a:t>Procedure:</a:t>
            </a:r>
            <a:endParaRPr kumimoji="0" lang="en-GB" sz="1200" b="1" i="0" u="none" strike="noStrike" kern="1200" cap="none" spc="0" normalizeH="0" baseline="0" noProof="0" dirty="0">
              <a:ln>
                <a:noFill/>
              </a:ln>
              <a:solidFill>
                <a:srgbClr val="000000"/>
              </a:solidFill>
              <a:effectLst/>
              <a:uLnTx/>
              <a:uFillTx/>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 Bring up the word </a:t>
            </a:r>
            <a:r>
              <a:rPr kumimoji="0" lang="en-GB" sz="1200" b="1" i="0" u="none" strike="noStrike" kern="1200" cap="none" spc="0" normalizeH="0" baseline="0" noProof="0" dirty="0">
                <a:ln>
                  <a:noFill/>
                </a:ln>
                <a:solidFill>
                  <a:srgbClr val="000000"/>
                </a:solidFill>
                <a:effectLst/>
                <a:uLnTx/>
                <a:uFillTx/>
                <a:latin typeface="+mn-lt"/>
                <a:ea typeface="Calibri"/>
                <a:cs typeface="Calibri"/>
                <a:sym typeface="Calibri"/>
              </a:rPr>
              <a:t>werden</a:t>
            </a:r>
            <a:r>
              <a:rPr kumimoji="0" lang="en-GB" sz="1200" b="0" i="1" u="none" strike="noStrike" kern="1200" cap="none" spc="0" normalizeH="0" baseline="0" noProof="0" dirty="0">
                <a:ln>
                  <a:noFill/>
                </a:ln>
                <a:solidFill>
                  <a:srgbClr val="000000"/>
                </a:solidFill>
                <a:effectLst/>
                <a:uLnTx/>
                <a:uFillTx/>
                <a:latin typeface="+mn-lt"/>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on its own, say it, students repeat it, and remind them of the phonics. Draw attention to the SSC </a:t>
            </a:r>
            <a:r>
              <a:rPr kumimoji="0" lang="en-GB" sz="1200" b="1" i="0" u="none" strike="noStrike" kern="1200" cap="none" spc="0" normalizeH="0" baseline="0" noProof="0" dirty="0">
                <a:ln>
                  <a:noFill/>
                </a:ln>
                <a:solidFill>
                  <a:srgbClr val="000000"/>
                </a:solidFill>
                <a:effectLst/>
                <a:uLnTx/>
                <a:uFillTx/>
                <a:latin typeface="+mn-lt"/>
                <a:ea typeface="Calibri"/>
                <a:cs typeface="Calibri"/>
                <a:sym typeface="Calibri"/>
              </a:rPr>
              <a:t>[w] </a:t>
            </a: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and</a:t>
            </a:r>
            <a:r>
              <a:rPr kumimoji="0" lang="en-GB" sz="1200" b="1" i="0" u="none" strike="noStrike" kern="1200" cap="none" spc="0" normalizeH="0" baseline="0" noProof="0" dirty="0">
                <a:ln>
                  <a:noFill/>
                </a:ln>
                <a:solidFill>
                  <a:srgbClr val="000000"/>
                </a:solidFill>
                <a:effectLst/>
                <a:uLnTx/>
                <a:uFillTx/>
                <a:latin typeface="+mn-lt"/>
                <a:ea typeface="Calibri"/>
                <a:cs typeface="Calibri"/>
                <a:sym typeface="Calibri"/>
              </a:rPr>
              <a:t> [</a:t>
            </a:r>
            <a:r>
              <a:rPr kumimoji="0" lang="en-GB" sz="1200" b="1" i="0" u="none" strike="noStrike" kern="1200" cap="none" spc="0" normalizeH="0" baseline="0" noProof="0" dirty="0" err="1">
                <a:ln>
                  <a:noFill/>
                </a:ln>
                <a:solidFill>
                  <a:srgbClr val="000000"/>
                </a:solidFill>
                <a:effectLst/>
                <a:uLnTx/>
                <a:uFillTx/>
                <a:latin typeface="+mn-lt"/>
                <a:ea typeface="Calibri"/>
                <a:cs typeface="Calibri"/>
                <a:sym typeface="Calibri"/>
              </a:rPr>
              <a:t>er</a:t>
            </a:r>
            <a:r>
              <a:rPr kumimoji="0" lang="en-GB" sz="1200" b="1" i="0" u="none" strike="noStrike" kern="1200" cap="none" spc="0" normalizeH="0" baseline="0" noProof="0" dirty="0">
                <a:ln>
                  <a:noFill/>
                </a:ln>
                <a:solidFill>
                  <a:srgbClr val="000000"/>
                </a:solidFill>
                <a:effectLst/>
                <a:uLnTx/>
                <a:uFillTx/>
                <a:latin typeface="+mn-lt"/>
                <a:ea typeface="Calibri"/>
                <a:cs typeface="Calibri"/>
                <a:sym typeface="Calibri"/>
              </a:rPr>
              <a:t>]</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 Try to elicit the meaning from the students. </a:t>
            </a:r>
            <a:r>
              <a:rPr kumimoji="0" lang="en-GB" sz="1200" b="0" i="0" u="none" strike="noStrike" kern="1200" cap="none" spc="0" normalizeH="0" baseline="0" noProof="0" dirty="0">
                <a:ln>
                  <a:noFill/>
                </a:ln>
                <a:solidFill>
                  <a:prstClr val="black"/>
                </a:solidFill>
                <a:effectLst/>
                <a:uLnTx/>
                <a:uFillTx/>
                <a:latin typeface="+mn-lt"/>
                <a:ea typeface="+mn-ea"/>
                <a:cs typeface="+mn-cs"/>
              </a:rPr>
              <a:t>Students have had explicit teaching that the present tense in German communicates two different present tense meanings in English. This reinforces that learning. </a:t>
            </a:r>
            <a:r>
              <a:rPr kumimoji="0" lang="en-GB" sz="1200" b="1" i="0" u="none" strike="noStrike" kern="1200" cap="none" spc="0" normalizeH="0" baseline="0" noProof="0" dirty="0">
                <a:ln>
                  <a:noFill/>
                </a:ln>
                <a:solidFill>
                  <a:prstClr val="black"/>
                </a:solidFill>
                <a:effectLst/>
                <a:uLnTx/>
                <a:uFillTx/>
                <a:latin typeface="+mn-lt"/>
                <a:ea typeface="+mn-ea"/>
                <a:cs typeface="+mn-cs"/>
              </a:rPr>
              <a:t>Emphasise the two meanings for the short form, </a:t>
            </a:r>
            <a:r>
              <a:rPr kumimoji="0" lang="en-GB" sz="1200" b="0" i="0" u="none" strike="noStrike" kern="1200" cap="none" spc="0" normalizeH="0" baseline="0" noProof="0" dirty="0">
                <a:ln>
                  <a:noFill/>
                </a:ln>
                <a:solidFill>
                  <a:prstClr val="black"/>
                </a:solidFill>
                <a:effectLst/>
                <a:uLnTx/>
                <a:uFillTx/>
                <a:latin typeface="+mn-lt"/>
                <a:ea typeface="+mn-ea"/>
                <a:cs typeface="+mn-cs"/>
              </a:rPr>
              <a:t>reminding students that German only has one form and does not have a direct equivalent of the grammar for ‘is + </a:t>
            </a:r>
            <a:r>
              <a:rPr kumimoji="0" lang="en-GB" sz="1200" b="0" i="0" u="none" strike="noStrike" kern="1200" cap="none" spc="0" normalizeH="0" baseline="0" noProof="0" dirty="0" err="1">
                <a:ln>
                  <a:noFill/>
                </a:ln>
                <a:solidFill>
                  <a:prstClr val="black"/>
                </a:solidFill>
                <a:effectLst/>
                <a:uLnTx/>
                <a:uFillTx/>
                <a:latin typeface="+mn-lt"/>
                <a:ea typeface="+mn-ea"/>
                <a:cs typeface="+mn-cs"/>
              </a:rPr>
              <a:t>ing</a:t>
            </a:r>
            <a:r>
              <a:rPr kumimoji="0" lang="en-GB" sz="1200" b="0" i="0" u="none" strike="noStrike" kern="1200" cap="none" spc="0" normalizeH="0" baseline="0" noProof="0" dirty="0">
                <a:ln>
                  <a:noFill/>
                </a:ln>
                <a:solidFill>
                  <a:prstClr val="black"/>
                </a:solidFill>
                <a:effectLst/>
                <a:uLnTx/>
                <a:uFillTx/>
                <a:latin typeface="+mn-lt"/>
                <a:ea typeface="+mn-ea"/>
                <a:cs typeface="+mn-cs"/>
              </a:rPr>
              <a:t>’, the continuous form (as covered in previous weeks).</a:t>
            </a:r>
            <a:endPar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 Bring up the picture, and, if using gestures, a possible gesture would be to mime a seed becoming a plant by starting with fists balled in front of mid-body, and opening them quickly so palms are touching, then raising them in an explosive growth motion</a:t>
            </a:r>
            <a:r>
              <a:rPr kumimoji="0" lang="en-GB" sz="1200" b="1" i="0" u="none" strike="noStrike" kern="1200" cap="none" spc="0" normalizeH="0" baseline="0" noProof="0" dirty="0">
                <a:ln>
                  <a:noFill/>
                </a:ln>
                <a:solidFill>
                  <a:srgbClr val="000000"/>
                </a:solidFill>
                <a:effectLst/>
                <a:uLnTx/>
                <a:uFillTx/>
                <a:latin typeface="+mn-lt"/>
                <a:ea typeface="Calibri"/>
                <a:cs typeface="Calibri"/>
                <a:sym typeface="Calibri"/>
              </a:rPr>
              <a:t>.</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 Then bring up the English translations.  Emphasise the two meanings for the infinitive.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 Bring up the short </a:t>
            </a:r>
            <a:r>
              <a:rPr kumimoji="0" lang="en-GB" sz="1200" b="0" i="0" u="none" strike="noStrike" kern="1200" cap="none" spc="0" normalizeH="0" baseline="0" noProof="0">
                <a:ln>
                  <a:noFill/>
                </a:ln>
                <a:solidFill>
                  <a:srgbClr val="000000"/>
                </a:solidFill>
                <a:effectLst/>
                <a:uLnTx/>
                <a:uFillTx/>
                <a:latin typeface="+mn-lt"/>
                <a:ea typeface="Calibri"/>
                <a:cs typeface="Calibri"/>
                <a:sym typeface="Calibri"/>
              </a:rPr>
              <a:t>form </a:t>
            </a:r>
            <a:r>
              <a:rPr kumimoji="0" lang="en-GB" sz="1200" b="1" i="0" u="none" strike="noStrike" kern="1200" cap="none" spc="0" normalizeH="0" baseline="0" noProof="0">
                <a:ln>
                  <a:noFill/>
                </a:ln>
                <a:solidFill>
                  <a:srgbClr val="000000"/>
                </a:solidFill>
                <a:effectLst/>
                <a:uLnTx/>
                <a:uFillTx/>
                <a:latin typeface="+mn-lt"/>
                <a:ea typeface="Calibri"/>
                <a:cs typeface="Calibri"/>
                <a:sym typeface="Calibri"/>
              </a:rPr>
              <a:t>wird</a:t>
            </a:r>
            <a:r>
              <a:rPr kumimoji="0" lang="en-GB" sz="1200" b="0" i="1" u="none" strike="noStrike" kern="1200" cap="none" spc="0" normalizeH="0" baseline="0" noProof="0">
                <a:ln>
                  <a:noFill/>
                </a:ln>
                <a:solidFill>
                  <a:srgbClr val="000000"/>
                </a:solidFill>
                <a:effectLst/>
                <a:uLnTx/>
                <a:uFillTx/>
                <a:latin typeface="+mn-lt"/>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say it, students repeat it. Draw attention to </a:t>
            </a:r>
            <a:r>
              <a:rPr kumimoji="0" lang="en-GB" sz="1200" b="1" i="0" u="none" strike="noStrike" kern="1200" cap="none" spc="0" normalizeH="0" baseline="0" noProof="0" dirty="0">
                <a:ln>
                  <a:noFill/>
                </a:ln>
                <a:solidFill>
                  <a:srgbClr val="000000"/>
                </a:solidFill>
                <a:effectLst/>
                <a:uLnTx/>
                <a:uFillTx/>
                <a:latin typeface="+mn-lt"/>
                <a:ea typeface="Calibri"/>
                <a:cs typeface="Calibri"/>
                <a:sym typeface="Calibri"/>
              </a:rPr>
              <a:t>[w] </a:t>
            </a: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and</a:t>
            </a:r>
            <a:r>
              <a:rPr kumimoji="0" lang="en-GB" sz="1200" b="1" i="0" u="none" strike="noStrike" kern="1200" cap="none" spc="0" normalizeH="0" baseline="0" noProof="0" dirty="0">
                <a:ln>
                  <a:noFill/>
                </a:ln>
                <a:solidFill>
                  <a:srgbClr val="000000"/>
                </a:solidFill>
                <a:effectLst/>
                <a:uLnTx/>
                <a:uFillTx/>
                <a:latin typeface="+mn-lt"/>
                <a:ea typeface="Calibri"/>
                <a:cs typeface="Calibri"/>
                <a:sym typeface="Calibri"/>
              </a:rPr>
              <a:t> [</a:t>
            </a:r>
            <a:r>
              <a:rPr kumimoji="0" lang="en-GB" sz="1200" b="1" i="0" u="none" strike="noStrike" kern="1200" cap="none" spc="0" normalizeH="0" baseline="0" noProof="0" dirty="0" err="1">
                <a:ln>
                  <a:noFill/>
                </a:ln>
                <a:solidFill>
                  <a:srgbClr val="000000"/>
                </a:solidFill>
                <a:effectLst/>
                <a:uLnTx/>
                <a:uFillTx/>
                <a:latin typeface="+mn-lt"/>
                <a:ea typeface="Calibri"/>
                <a:cs typeface="Calibri"/>
                <a:sym typeface="Calibri"/>
              </a:rPr>
              <a:t>i</a:t>
            </a:r>
            <a:r>
              <a:rPr kumimoji="0" lang="en-GB" sz="1200" b="1" i="0" u="none" strike="noStrike" kern="1200" cap="none" spc="0" normalizeH="0" baseline="0" noProof="0" dirty="0">
                <a:ln>
                  <a:noFill/>
                </a:ln>
                <a:solidFill>
                  <a:srgbClr val="000000"/>
                </a:solidFill>
                <a:effectLst/>
                <a:uLnTx/>
                <a:uFillTx/>
                <a:latin typeface="+mn-lt"/>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and </a:t>
            </a:r>
            <a:r>
              <a:rPr kumimoji="0" lang="en-GB" sz="1200" b="1" i="0" u="none" strike="noStrike" kern="1200" cap="none" spc="0" normalizeH="0" baseline="0" noProof="0" dirty="0">
                <a:ln>
                  <a:noFill/>
                </a:ln>
                <a:solidFill>
                  <a:srgbClr val="000000"/>
                </a:solidFill>
                <a:effectLst/>
                <a:uLnTx/>
                <a:uFillTx/>
                <a:latin typeface="+mn-lt"/>
                <a:ea typeface="Calibri"/>
                <a:cs typeface="Calibri"/>
                <a:sym typeface="Calibri"/>
              </a:rPr>
              <a:t>[-d].</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 Try to elicit the meaning from the students. Emphasise the two meanings for the short form.  </a:t>
            </a:r>
          </a:p>
          <a:p>
            <a:pPr algn="l" rtl="0">
              <a:spcBef>
                <a:spcPts val="0"/>
              </a:spcBef>
              <a:spcAft>
                <a:spcPts val="0"/>
              </a:spcAft>
            </a:pPr>
            <a:endParaRPr lang="en-GB" b="0" i="0" dirty="0">
              <a:solidFill>
                <a:srgbClr val="000000"/>
              </a:solidFill>
              <a:effectLst/>
              <a:latin typeface="+mn-lt"/>
            </a:endParaRPr>
          </a:p>
          <a:p>
            <a:endParaRPr lang="en-GB" dirty="0">
              <a:latin typeface="+mn-lt"/>
            </a:endParaRPr>
          </a:p>
        </p:txBody>
      </p:sp>
      <p:sp>
        <p:nvSpPr>
          <p:cNvPr id="4" name="Slide Number Placeholder 3"/>
          <p:cNvSpPr>
            <a:spLocks noGrp="1"/>
          </p:cNvSpPr>
          <p:nvPr>
            <p:ph type="sldNum" sz="quarter" idx="10"/>
          </p:nvPr>
        </p:nvSpPr>
        <p:spPr/>
        <p:txBody>
          <a:bodyPr/>
          <a:lstStyle/>
          <a:p>
            <a:pPr>
              <a:defRPr/>
            </a:pPr>
            <a:fld id="{672843D9-4757-4631-B0CD-BAA271821DF5}" type="slidenum">
              <a:rPr lang="en-GB">
                <a:solidFill>
                  <a:prstClr val="black"/>
                </a:solidFill>
              </a:rPr>
              <a:pPr>
                <a:defRPr/>
              </a:pPr>
              <a:t>4</a:t>
            </a:fld>
            <a:endParaRPr lang="en-GB">
              <a:solidFill>
                <a:prstClr val="black"/>
              </a:solidFill>
            </a:endParaRPr>
          </a:p>
        </p:txBody>
      </p:sp>
    </p:spTree>
    <p:extLst>
      <p:ext uri="{BB962C8B-B14F-4D97-AF65-F5344CB8AC3E}">
        <p14:creationId xmlns:p14="http://schemas.microsoft.com/office/powerpoint/2010/main" val="7282951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sz="1200" b="1" i="0" dirty="0">
                <a:latin typeface="Calibri" panose="020F0502020204030204" pitchFamily="34" charset="0"/>
                <a:ea typeface="Calibri"/>
                <a:cs typeface="Calibri" panose="020F0502020204030204" pitchFamily="34" charset="0"/>
                <a:sym typeface="Calibri"/>
              </a:rPr>
              <a:t>Timing: 2 minutes</a:t>
            </a:r>
            <a:br>
              <a:rPr lang="en-GB" sz="1200" b="0" i="0" dirty="0">
                <a:latin typeface="Calibri" panose="020F0502020204030204" pitchFamily="34" charset="0"/>
                <a:ea typeface="Calibri"/>
                <a:cs typeface="Calibri" panose="020F0502020204030204" pitchFamily="34" charset="0"/>
                <a:sym typeface="Calibri"/>
              </a:rPr>
            </a:br>
            <a:br>
              <a:rPr lang="en-GB" sz="1200" b="0" i="0" dirty="0">
                <a:latin typeface="Calibri" panose="020F0502020204030204" pitchFamily="34" charset="0"/>
                <a:ea typeface="Calibri"/>
                <a:cs typeface="Calibri" panose="020F0502020204030204" pitchFamily="34" charset="0"/>
                <a:sym typeface="Calibri"/>
              </a:rPr>
            </a:br>
            <a:r>
              <a:rPr lang="en-GB" sz="1200" b="0" i="0" dirty="0">
                <a:latin typeface="Calibri" panose="020F0502020204030204" pitchFamily="34" charset="0"/>
                <a:ea typeface="Calibri"/>
                <a:cs typeface="Calibri" panose="020F0502020204030204" pitchFamily="34" charset="0"/>
                <a:sym typeface="Calibri"/>
              </a:rPr>
              <a:t>Next week is revision/assessment week.</a:t>
            </a:r>
            <a:br>
              <a:rPr lang="en-GB" sz="1200" b="0" i="0" dirty="0">
                <a:latin typeface="Calibri" panose="020F0502020204030204" pitchFamily="34" charset="0"/>
                <a:ea typeface="Calibri"/>
                <a:cs typeface="Calibri" panose="020F0502020204030204" pitchFamily="34" charset="0"/>
                <a:sym typeface="Calibri"/>
              </a:rPr>
            </a:br>
            <a:r>
              <a:rPr lang="en-GB" sz="1200" b="0" i="0" dirty="0">
                <a:latin typeface="Calibri" panose="020F0502020204030204" pitchFamily="34" charset="0"/>
                <a:ea typeface="Calibri"/>
                <a:cs typeface="Calibri" panose="020F0502020204030204" pitchFamily="34" charset="0"/>
                <a:sym typeface="Calibri"/>
              </a:rPr>
              <a:t>There is no new vocabulary.</a:t>
            </a:r>
            <a:br>
              <a:rPr lang="en-GB" sz="1200" b="0" i="0" dirty="0">
                <a:latin typeface="Calibri" panose="020F0502020204030204" pitchFamily="34" charset="0"/>
                <a:ea typeface="Calibri"/>
                <a:cs typeface="Calibri" panose="020F0502020204030204" pitchFamily="34" charset="0"/>
                <a:sym typeface="Calibri"/>
              </a:rPr>
            </a:br>
            <a:r>
              <a:rPr lang="en-GB" sz="1200" b="0" i="0" dirty="0">
                <a:latin typeface="Calibri" panose="020F0502020204030204" pitchFamily="34" charset="0"/>
                <a:ea typeface="Calibri"/>
                <a:cs typeface="Calibri" panose="020F0502020204030204" pitchFamily="34" charset="0"/>
                <a:sym typeface="Calibri"/>
              </a:rPr>
              <a:t>Direct students instead to revisit vocabulary from this term (and/or last term). The assessments contain vocabulary, grammar and phonics from Term 1 </a:t>
            </a:r>
            <a:r>
              <a:rPr lang="en-GB" sz="1200" b="0" i="0">
                <a:latin typeface="Calibri" panose="020F0502020204030204" pitchFamily="34" charset="0"/>
                <a:ea typeface="Calibri"/>
                <a:cs typeface="Calibri" panose="020F0502020204030204" pitchFamily="34" charset="0"/>
                <a:sym typeface="Calibri"/>
              </a:rPr>
              <a:t>and Term 2.1.</a:t>
            </a:r>
            <a:endParaRPr lang="en-GB" sz="1200" b="0" i="0" dirty="0">
              <a:latin typeface="Calibri" panose="020F0502020204030204" pitchFamily="34" charset="0"/>
              <a:ea typeface="Calibri"/>
              <a:cs typeface="Calibri" panose="020F0502020204030204" pitchFamily="34" charset="0"/>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80825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sz="1200" b="1" i="0" dirty="0">
                <a:latin typeface="Calibri" panose="020F0502020204030204" pitchFamily="34" charset="0"/>
                <a:ea typeface="Calibri"/>
                <a:cs typeface="Calibri" panose="020F0502020204030204" pitchFamily="34" charset="0"/>
                <a:sym typeface="Calibri"/>
              </a:rPr>
              <a:t>NOTE: This is the homework slide for homework to be set at the end of next week’s revision/assessment week 7.2.1.6</a:t>
            </a:r>
            <a:br>
              <a:rPr lang="en-GB" sz="1200" b="1" i="0" dirty="0">
                <a:latin typeface="Calibri" panose="020F0502020204030204" pitchFamily="34" charset="0"/>
                <a:ea typeface="Calibri"/>
                <a:cs typeface="Calibri" panose="020F0502020204030204" pitchFamily="34" charset="0"/>
                <a:sym typeface="Calibri"/>
              </a:rPr>
            </a:br>
            <a:br>
              <a:rPr lang="en-GB" sz="1200" b="1" i="0" dirty="0">
                <a:latin typeface="Calibri" panose="020F0502020204030204" pitchFamily="34" charset="0"/>
                <a:ea typeface="Calibri"/>
                <a:cs typeface="Calibri" panose="020F0502020204030204" pitchFamily="34" charset="0"/>
                <a:sym typeface="Calibri"/>
              </a:rPr>
            </a:br>
            <a:r>
              <a:rPr lang="en-GB" sz="1200" b="1" i="0" dirty="0">
                <a:latin typeface="Calibri" panose="020F0502020204030204" pitchFamily="34" charset="0"/>
                <a:ea typeface="Calibri"/>
                <a:cs typeface="Calibri" panose="020F0502020204030204" pitchFamily="34" charset="0"/>
                <a:sym typeface="Calibri"/>
              </a:rPr>
              <a:t>Timing: 2 minutes</a:t>
            </a:r>
            <a:br>
              <a:rPr lang="en-GB" sz="1200" b="0" i="0" dirty="0">
                <a:latin typeface="Calibri" panose="020F0502020204030204" pitchFamily="34" charset="0"/>
                <a:ea typeface="Calibri"/>
                <a:cs typeface="Calibri" panose="020F0502020204030204" pitchFamily="34" charset="0"/>
                <a:sym typeface="Calibri"/>
              </a:rPr>
            </a:br>
            <a:br>
              <a:rPr lang="en-GB" sz="1200" b="0" i="0" dirty="0">
                <a:latin typeface="Calibri" panose="020F0502020204030204" pitchFamily="34" charset="0"/>
                <a:ea typeface="Calibri"/>
                <a:cs typeface="Calibri" panose="020F0502020204030204" pitchFamily="34" charset="0"/>
                <a:sym typeface="Calibri"/>
              </a:rPr>
            </a:br>
            <a:r>
              <a:rPr lang="en-GB" sz="1200" b="0" i="0" dirty="0">
                <a:latin typeface="Calibri" panose="020F0502020204030204" pitchFamily="34" charset="0"/>
                <a:ea typeface="Calibri"/>
                <a:cs typeface="Calibri" panose="020F0502020204030204" pitchFamily="34" charset="0"/>
                <a:sym typeface="Calibri"/>
              </a:rPr>
              <a:t>Use this slide to set the homework.</a:t>
            </a:r>
          </a:p>
          <a:p>
            <a:pPr marL="0" lvl="0" indent="0" algn="l" rtl="0">
              <a:spcBef>
                <a:spcPts val="0"/>
              </a:spcBef>
              <a:spcAft>
                <a:spcPts val="0"/>
              </a:spcAft>
              <a:buClr>
                <a:schemeClr val="dk1"/>
              </a:buClr>
              <a:buSzPts val="1200"/>
              <a:buFont typeface="Calibri"/>
              <a:buNone/>
            </a:pPr>
            <a:r>
              <a:rPr lang="en-GB" sz="1200" b="0" i="0" dirty="0">
                <a:latin typeface="Calibri"/>
                <a:ea typeface="Calibri"/>
                <a:cs typeface="Calibri"/>
                <a:sym typeface="Calibri"/>
              </a:rPr>
              <a:t>Use this slide to set the homework.</a:t>
            </a:r>
          </a:p>
          <a:p>
            <a:pPr marL="0" lvl="0" indent="0" algn="l" rtl="0">
              <a:spcBef>
                <a:spcPts val="0"/>
              </a:spcBef>
              <a:spcAft>
                <a:spcPts val="0"/>
              </a:spcAft>
              <a:buClr>
                <a:schemeClr val="dk1"/>
              </a:buClr>
              <a:buSzPts val="1200"/>
              <a:buFont typeface="Calibri"/>
              <a:buNone/>
            </a:pPr>
            <a:r>
              <a:rPr lang="en-GB" sz="1200" b="0" i="0" dirty="0">
                <a:latin typeface="Calibri"/>
                <a:ea typeface="Calibri"/>
                <a:cs typeface="Calibri"/>
                <a:sym typeface="Calibri"/>
              </a:rPr>
              <a:t>For Y7, the typical homework will be to pre-learn vocabulary for the next lesson.</a:t>
            </a:r>
            <a:br>
              <a:rPr lang="en-GB" sz="1200" b="0" i="0" dirty="0">
                <a:latin typeface="Calibri"/>
                <a:ea typeface="Calibri"/>
                <a:cs typeface="Calibri"/>
                <a:sym typeface="Calibri"/>
              </a:rPr>
            </a:br>
            <a:r>
              <a:rPr lang="en-GB" sz="1200" b="0" i="0" dirty="0">
                <a:latin typeface="Calibri"/>
                <a:ea typeface="Calibri"/>
                <a:cs typeface="Calibri"/>
                <a:sym typeface="Calibri"/>
              </a:rPr>
              <a:t>There is an audio file to accompany the student worksheet.</a:t>
            </a:r>
          </a:p>
          <a:p>
            <a:pPr marL="0" lvl="0" indent="0" algn="l" rtl="0">
              <a:spcBef>
                <a:spcPts val="0"/>
              </a:spcBef>
              <a:spcAft>
                <a:spcPts val="0"/>
              </a:spcAft>
              <a:buClr>
                <a:schemeClr val="dk1"/>
              </a:buClr>
              <a:buSzPts val="1200"/>
              <a:buFont typeface="Calibri"/>
              <a:buNone/>
            </a:pPr>
            <a:endParaRPr lang="en-GB" sz="1200" b="0" i="0" dirty="0">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lang="en-GB" sz="1200" b="0" i="0" dirty="0">
              <a:latin typeface="Calibri"/>
              <a:ea typeface="Calibri"/>
              <a:cs typeface="Calibri"/>
              <a:sym typeface="Calibri"/>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Notes: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i) Teachers may, in addition, want to recommend use of a particular online app for the pre-learning of each week’s words.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 Quizlet now requires parental involvement / registration / permissions for users below the age of 13, so it is perhaps most suitable for Y9 – 11 students.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iii) Language Nut hosts LDP vocabulary lists and these are free for schools to use, though there is a registration process.  One benefit is that all of the student tracking data that Language Nut offers  are also available to schools that use the LDP lists for practice. Perhaps this makes it a good option for Y7/8.</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iv) There are other free apps, and new ones are always appearing. Teachers have told us that they are currently using:</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err="1">
                <a:effectLst/>
                <a:latin typeface="Calibri" panose="020F0502020204030204" pitchFamily="34" charset="0"/>
                <a:ea typeface="Calibri" panose="020F0502020204030204" pitchFamily="34" charset="0"/>
                <a:cs typeface="Times New Roman" panose="02020603050405020304" pitchFamily="18" charset="0"/>
              </a:rPr>
              <a:t>Flippity</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Wordwall</a:t>
            </a:r>
            <a:r>
              <a:rPr lang="en-GB" sz="1200" dirty="0">
                <a:effectLst/>
                <a:latin typeface="Calibri" panose="020F0502020204030204" pitchFamily="34" charset="0"/>
                <a:ea typeface="Calibri" panose="020F0502020204030204" pitchFamily="34" charset="0"/>
                <a:cs typeface="Times New Roman" panose="02020603050405020304" pitchFamily="18" charset="0"/>
              </a:rPr>
              <a:t> (where using previously-created activities is free).</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v) Gaming Grammar has been acquired by Language Nut.  Its original content should still be available to teachers and much of it is appropriate for Y7 learners.  </a:t>
            </a:r>
            <a:endParaRPr lang="en-GB" sz="1200" b="0" i="0" dirty="0">
              <a:latin typeface="Calibri" panose="020F0502020204030204" pitchFamily="34" charset="0"/>
              <a:ea typeface="Calibri"/>
              <a:cs typeface="Calibri" panose="020F0502020204030204" pitchFamily="34" charset="0"/>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66874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Cycle through the long and short form again.</a:t>
            </a:r>
          </a:p>
          <a:p>
            <a:endParaRPr lang="en-GB"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a:solidFill>
                  <a:prstClr val="black"/>
                </a:solidFill>
              </a:rPr>
              <a:pPr>
                <a:defRPr/>
              </a:pPr>
              <a:t>5</a:t>
            </a:fld>
            <a:endParaRPr lang="en-GB">
              <a:solidFill>
                <a:prstClr val="black"/>
              </a:solidFill>
            </a:endParaRPr>
          </a:p>
        </p:txBody>
      </p:sp>
    </p:spTree>
    <p:extLst>
      <p:ext uri="{BB962C8B-B14F-4D97-AF65-F5344CB8AC3E}">
        <p14:creationId xmlns:p14="http://schemas.microsoft.com/office/powerpoint/2010/main" val="42249081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 the short form in a sentence. </a:t>
            </a:r>
          </a:p>
          <a:p>
            <a:endParaRPr lang="en-GB" dirty="0"/>
          </a:p>
          <a:p>
            <a:endParaRPr lang="en-GB"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a:solidFill>
                  <a:prstClr val="black"/>
                </a:solidFill>
              </a:rPr>
              <a:pPr>
                <a:defRPr/>
              </a:pPr>
              <a:t>6</a:t>
            </a:fld>
            <a:endParaRPr lang="en-GB">
              <a:solidFill>
                <a:prstClr val="black"/>
              </a:solidFill>
            </a:endParaRPr>
          </a:p>
        </p:txBody>
      </p:sp>
    </p:spTree>
    <p:extLst>
      <p:ext uri="{BB962C8B-B14F-4D97-AF65-F5344CB8AC3E}">
        <p14:creationId xmlns:p14="http://schemas.microsoft.com/office/powerpoint/2010/main" val="7721216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 the long form in a sentence. </a:t>
            </a:r>
          </a:p>
          <a:p>
            <a:endParaRPr lang="en-GB"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a:solidFill>
                  <a:prstClr val="black"/>
                </a:solidFill>
              </a:rPr>
              <a:pPr>
                <a:defRPr/>
              </a:pPr>
              <a:t>7</a:t>
            </a:fld>
            <a:endParaRPr lang="en-GB">
              <a:solidFill>
                <a:prstClr val="black"/>
              </a:solidFill>
            </a:endParaRPr>
          </a:p>
        </p:txBody>
      </p:sp>
    </p:spTree>
    <p:extLst>
      <p:ext uri="{BB962C8B-B14F-4D97-AF65-F5344CB8AC3E}">
        <p14:creationId xmlns:p14="http://schemas.microsoft.com/office/powerpoint/2010/main" val="24459344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Cycle through the short form in context again.</a:t>
            </a:r>
          </a:p>
          <a:p>
            <a:endParaRPr lang="en-GB" dirty="0"/>
          </a:p>
          <a:p>
            <a:endParaRPr lang="en-GB"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a:solidFill>
                  <a:prstClr val="black"/>
                </a:solidFill>
              </a:rPr>
              <a:pPr>
                <a:defRPr/>
              </a:pPr>
              <a:t>8</a:t>
            </a:fld>
            <a:endParaRPr lang="en-GB">
              <a:solidFill>
                <a:prstClr val="black"/>
              </a:solidFill>
            </a:endParaRPr>
          </a:p>
        </p:txBody>
      </p:sp>
    </p:spTree>
    <p:extLst>
      <p:ext uri="{BB962C8B-B14F-4D97-AF65-F5344CB8AC3E}">
        <p14:creationId xmlns:p14="http://schemas.microsoft.com/office/powerpoint/2010/main" val="41043720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Cycle through the long form in context again.</a:t>
            </a:r>
          </a:p>
          <a:p>
            <a:endParaRPr lang="en-GB" dirty="0"/>
          </a:p>
          <a:p>
            <a:endParaRPr lang="en-GB"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a:solidFill>
                  <a:prstClr val="black"/>
                </a:solidFill>
              </a:rPr>
              <a:pPr>
                <a:defRPr/>
              </a:pPr>
              <a:t>9</a:t>
            </a:fld>
            <a:endParaRPr lang="en-GB">
              <a:solidFill>
                <a:prstClr val="black"/>
              </a:solidFill>
            </a:endParaRPr>
          </a:p>
        </p:txBody>
      </p:sp>
    </p:spTree>
    <p:extLst>
      <p:ext uri="{BB962C8B-B14F-4D97-AF65-F5344CB8AC3E}">
        <p14:creationId xmlns:p14="http://schemas.microsoft.com/office/powerpoint/2010/main" val="37826101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descr="Shape&#10;&#10;Description automatically generated">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Map&#10;&#10;Description automatically generated">
            <a:extLst>
              <a:ext uri="{FF2B5EF4-FFF2-40B4-BE49-F238E27FC236}">
                <a16:creationId xmlns:a16="http://schemas.microsoft.com/office/drawing/2014/main" id="{3141575F-F2C1-4566-A851-BE20CB6C511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83630" y="161531"/>
            <a:ext cx="921940" cy="1180730"/>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pic>
        <p:nvPicPr>
          <p:cNvPr id="3" name="Picture 2">
            <a:extLst>
              <a:ext uri="{FF2B5EF4-FFF2-40B4-BE49-F238E27FC236}">
                <a16:creationId xmlns:a16="http://schemas.microsoft.com/office/drawing/2014/main" id="{8467F76C-DA5B-49DF-A177-918DB6A6C241}"/>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0854384" y="6009187"/>
            <a:ext cx="1337616" cy="947465"/>
          </a:xfrm>
          <a:prstGeom prst="rect">
            <a:avLst/>
          </a:prstGeom>
        </p:spPr>
      </p:pic>
    </p:spTree>
    <p:extLst>
      <p:ext uri="{BB962C8B-B14F-4D97-AF65-F5344CB8AC3E}">
        <p14:creationId xmlns:p14="http://schemas.microsoft.com/office/powerpoint/2010/main" val="37103615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355897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5" name="Title 3">
            <a:extLst>
              <a:ext uri="{FF2B5EF4-FFF2-40B4-BE49-F238E27FC236}">
                <a16:creationId xmlns:a16="http://schemas.microsoft.com/office/drawing/2014/main" id="{50B88E75-CE60-479E-AE59-FAAE8CABA43B}"/>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3930794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748567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8</a:t>
            </a:r>
          </a:p>
        </p:txBody>
      </p:sp>
      <p:sp>
        <p:nvSpPr>
          <p:cNvPr id="12" name="Title 3">
            <a:extLst>
              <a:ext uri="{FF2B5EF4-FFF2-40B4-BE49-F238E27FC236}">
                <a16:creationId xmlns:a16="http://schemas.microsoft.com/office/drawing/2014/main" id="{F8F179C9-7747-4DA5-BE58-0FD87A2A60B7}"/>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3985836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50" name="Text Placeholder 15">
            <a:extLst>
              <a:ext uri="{FF2B5EF4-FFF2-40B4-BE49-F238E27FC236}">
                <a16:creationId xmlns:a16="http://schemas.microsoft.com/office/drawing/2014/main" id="{E75A78C3-3EF9-4031-834A-4A152180ADEE}"/>
              </a:ext>
            </a:extLst>
          </p:cNvPr>
          <p:cNvSpPr>
            <a:spLocks noGrp="1"/>
          </p:cNvSpPr>
          <p:nvPr>
            <p:ph type="body" sz="quarter" idx="14" hasCustomPrompt="1"/>
          </p:nvPr>
        </p:nvSpPr>
        <p:spPr>
          <a:xfrm>
            <a:off x="1099128" y="124001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1</a:t>
            </a:r>
          </a:p>
        </p:txBody>
      </p:sp>
      <p:sp>
        <p:nvSpPr>
          <p:cNvPr id="51" name="Text Placeholder 15">
            <a:extLst>
              <a:ext uri="{FF2B5EF4-FFF2-40B4-BE49-F238E27FC236}">
                <a16:creationId xmlns:a16="http://schemas.microsoft.com/office/drawing/2014/main" id="{80C6423B-4D1B-4C13-B607-9F8641A841FE}"/>
              </a:ext>
            </a:extLst>
          </p:cNvPr>
          <p:cNvSpPr>
            <a:spLocks noGrp="1"/>
          </p:cNvSpPr>
          <p:nvPr>
            <p:ph type="body" sz="quarter" idx="43" hasCustomPrompt="1"/>
          </p:nvPr>
        </p:nvSpPr>
        <p:spPr>
          <a:xfrm>
            <a:off x="1082563" y="2286938"/>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2</a:t>
            </a:r>
          </a:p>
        </p:txBody>
      </p:sp>
      <p:sp>
        <p:nvSpPr>
          <p:cNvPr id="52" name="Text Placeholder 15">
            <a:extLst>
              <a:ext uri="{FF2B5EF4-FFF2-40B4-BE49-F238E27FC236}">
                <a16:creationId xmlns:a16="http://schemas.microsoft.com/office/drawing/2014/main" id="{33483B4E-89A7-4CAD-AB6E-9B7D9C1A8005}"/>
              </a:ext>
            </a:extLst>
          </p:cNvPr>
          <p:cNvSpPr>
            <a:spLocks noGrp="1"/>
          </p:cNvSpPr>
          <p:nvPr>
            <p:ph type="body" sz="quarter" idx="44" hasCustomPrompt="1"/>
          </p:nvPr>
        </p:nvSpPr>
        <p:spPr>
          <a:xfrm>
            <a:off x="1075937" y="3393495"/>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3</a:t>
            </a:r>
          </a:p>
        </p:txBody>
      </p:sp>
      <p:sp>
        <p:nvSpPr>
          <p:cNvPr id="53" name="Text Placeholder 15">
            <a:extLst>
              <a:ext uri="{FF2B5EF4-FFF2-40B4-BE49-F238E27FC236}">
                <a16:creationId xmlns:a16="http://schemas.microsoft.com/office/drawing/2014/main" id="{E024F041-31DA-4FF4-B7FC-4B081D82E4C3}"/>
              </a:ext>
            </a:extLst>
          </p:cNvPr>
          <p:cNvSpPr>
            <a:spLocks noGrp="1"/>
          </p:cNvSpPr>
          <p:nvPr>
            <p:ph type="body" sz="quarter" idx="45" hasCustomPrompt="1"/>
          </p:nvPr>
        </p:nvSpPr>
        <p:spPr>
          <a:xfrm>
            <a:off x="1089189" y="4609382"/>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4</a:t>
            </a:r>
          </a:p>
        </p:txBody>
      </p:sp>
      <p:sp>
        <p:nvSpPr>
          <p:cNvPr id="54" name="Text Placeholder 15">
            <a:extLst>
              <a:ext uri="{FF2B5EF4-FFF2-40B4-BE49-F238E27FC236}">
                <a16:creationId xmlns:a16="http://schemas.microsoft.com/office/drawing/2014/main" id="{DDBCC5C5-AE2D-4CEC-8340-38F909376B02}"/>
              </a:ext>
            </a:extLst>
          </p:cNvPr>
          <p:cNvSpPr>
            <a:spLocks noGrp="1"/>
          </p:cNvSpPr>
          <p:nvPr>
            <p:ph type="body" sz="quarter" idx="46" hasCustomPrompt="1"/>
          </p:nvPr>
        </p:nvSpPr>
        <p:spPr>
          <a:xfrm>
            <a:off x="6608720" y="1253269"/>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5</a:t>
            </a:r>
          </a:p>
        </p:txBody>
      </p:sp>
      <p:sp>
        <p:nvSpPr>
          <p:cNvPr id="55" name="Text Placeholder 15">
            <a:extLst>
              <a:ext uri="{FF2B5EF4-FFF2-40B4-BE49-F238E27FC236}">
                <a16:creationId xmlns:a16="http://schemas.microsoft.com/office/drawing/2014/main" id="{EE11F52F-BA8C-49A7-AB78-242ECCE09DAA}"/>
              </a:ext>
            </a:extLst>
          </p:cNvPr>
          <p:cNvSpPr>
            <a:spLocks noGrp="1"/>
          </p:cNvSpPr>
          <p:nvPr>
            <p:ph type="body" sz="quarter" idx="47" hasCustomPrompt="1"/>
          </p:nvPr>
        </p:nvSpPr>
        <p:spPr>
          <a:xfrm>
            <a:off x="6592155" y="2300190"/>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6</a:t>
            </a:r>
          </a:p>
        </p:txBody>
      </p:sp>
      <p:sp>
        <p:nvSpPr>
          <p:cNvPr id="56" name="Text Placeholder 15">
            <a:extLst>
              <a:ext uri="{FF2B5EF4-FFF2-40B4-BE49-F238E27FC236}">
                <a16:creationId xmlns:a16="http://schemas.microsoft.com/office/drawing/2014/main" id="{C88B6196-AD7E-4C72-A796-2011CA63D099}"/>
              </a:ext>
            </a:extLst>
          </p:cNvPr>
          <p:cNvSpPr>
            <a:spLocks noGrp="1"/>
          </p:cNvSpPr>
          <p:nvPr>
            <p:ph type="body" sz="quarter" idx="48" hasCustomPrompt="1"/>
          </p:nvPr>
        </p:nvSpPr>
        <p:spPr>
          <a:xfrm>
            <a:off x="6585529" y="340674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7</a:t>
            </a:r>
          </a:p>
        </p:txBody>
      </p:sp>
      <p:sp>
        <p:nvSpPr>
          <p:cNvPr id="57" name="Text Placeholder 15">
            <a:extLst>
              <a:ext uri="{FF2B5EF4-FFF2-40B4-BE49-F238E27FC236}">
                <a16:creationId xmlns:a16="http://schemas.microsoft.com/office/drawing/2014/main" id="{21A0D542-98BB-4D26-B7AD-027CB98AE0F9}"/>
              </a:ext>
            </a:extLst>
          </p:cNvPr>
          <p:cNvSpPr>
            <a:spLocks noGrp="1"/>
          </p:cNvSpPr>
          <p:nvPr>
            <p:ph type="body" sz="quarter" idx="49" hasCustomPrompt="1"/>
          </p:nvPr>
        </p:nvSpPr>
        <p:spPr>
          <a:xfrm>
            <a:off x="6598781" y="4622634"/>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8</a:t>
            </a:r>
          </a:p>
        </p:txBody>
      </p:sp>
    </p:spTree>
    <p:extLst>
      <p:ext uri="{BB962C8B-B14F-4D97-AF65-F5344CB8AC3E}">
        <p14:creationId xmlns:p14="http://schemas.microsoft.com/office/powerpoint/2010/main" val="4960454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5484337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357464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80340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9AA6F7-5009-43DA-A5BA-A7357987A6E0}"/>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3233620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1439414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AC98375E-B78B-4EF2-9183-21DDF299CF36}"/>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2860514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34026027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itle 3">
            <a:extLst>
              <a:ext uri="{FF2B5EF4-FFF2-40B4-BE49-F238E27FC236}">
                <a16:creationId xmlns:a16="http://schemas.microsoft.com/office/drawing/2014/main" id="{1C7ECA85-28B6-4349-80F0-9A682E4EFDA7}"/>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5074482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7248636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334B27DC-A959-421A-92EF-A2685612DDA4}"/>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470121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40080868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7" r:id="rId16"/>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jpeg"/><Relationship Id="rId10" Type="http://schemas.openxmlformats.org/officeDocument/2006/relationships/image" Target="../media/image13.jpeg"/><Relationship Id="rId4" Type="http://schemas.openxmlformats.org/officeDocument/2006/relationships/image" Target="../media/image7.jpeg"/><Relationship Id="rId9" Type="http://schemas.openxmlformats.org/officeDocument/2006/relationships/image" Target="../media/image12.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6.jpeg"/><Relationship Id="rId7"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7.jpeg"/><Relationship Id="rId5" Type="http://schemas.openxmlformats.org/officeDocument/2006/relationships/image" Target="../media/image11.jpeg"/><Relationship Id="rId10" Type="http://schemas.openxmlformats.org/officeDocument/2006/relationships/image" Target="../media/image10.jpeg"/><Relationship Id="rId4" Type="http://schemas.openxmlformats.org/officeDocument/2006/relationships/image" Target="../media/image13.jpeg"/><Relationship Id="rId9"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12"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7.jpeg"/><Relationship Id="rId11" Type="http://schemas.openxmlformats.org/officeDocument/2006/relationships/image" Target="../media/image22.jpeg"/><Relationship Id="rId5" Type="http://schemas.openxmlformats.org/officeDocument/2006/relationships/image" Target="../media/image16.jpe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20.jpeg"/></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22.xml"/><Relationship Id="rId1" Type="http://schemas.openxmlformats.org/officeDocument/2006/relationships/slideLayout" Target="../slideLayouts/slideLayout15.xml"/><Relationship Id="rId4" Type="http://schemas.openxmlformats.org/officeDocument/2006/relationships/image" Target="../media/image35.jpeg"/></Relationships>
</file>

<file path=ppt/slides/_rels/slide23.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8" Type="http://schemas.openxmlformats.org/officeDocument/2006/relationships/audio" Target="../media/audio10.wav"/><Relationship Id="rId13" Type="http://schemas.openxmlformats.org/officeDocument/2006/relationships/image" Target="../media/image40.png"/><Relationship Id="rId3" Type="http://schemas.openxmlformats.org/officeDocument/2006/relationships/audio" Target="../media/audio5.wav"/><Relationship Id="rId7" Type="http://schemas.openxmlformats.org/officeDocument/2006/relationships/audio" Target="../media/audio9.wav"/><Relationship Id="rId12"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15.xml"/><Relationship Id="rId6" Type="http://schemas.openxmlformats.org/officeDocument/2006/relationships/audio" Target="../media/audio8.wav"/><Relationship Id="rId11" Type="http://schemas.openxmlformats.org/officeDocument/2006/relationships/image" Target="../media/image38.PNG"/><Relationship Id="rId5" Type="http://schemas.openxmlformats.org/officeDocument/2006/relationships/audio" Target="../media/audio7.wav"/><Relationship Id="rId10" Type="http://schemas.openxmlformats.org/officeDocument/2006/relationships/image" Target="../media/image37.png"/><Relationship Id="rId4" Type="http://schemas.openxmlformats.org/officeDocument/2006/relationships/audio" Target="../media/audio6.wav"/><Relationship Id="rId9" Type="http://schemas.openxmlformats.org/officeDocument/2006/relationships/image" Target="../media/image36.jpeg"/><Relationship Id="rId14" Type="http://schemas.openxmlformats.org/officeDocument/2006/relationships/image" Target="../media/image41.png"/></Relationships>
</file>

<file path=ppt/slides/_rels/slide26.xml.rels><?xml version="1.0" encoding="UTF-8" standalone="yes"?>
<Relationships xmlns="http://schemas.openxmlformats.org/package/2006/relationships"><Relationship Id="rId8" Type="http://schemas.openxmlformats.org/officeDocument/2006/relationships/audio" Target="../media/audio10.wav"/><Relationship Id="rId3" Type="http://schemas.openxmlformats.org/officeDocument/2006/relationships/audio" Target="../media/audio5.wav"/><Relationship Id="rId7" Type="http://schemas.openxmlformats.org/officeDocument/2006/relationships/audio" Target="../media/audio9.wav"/><Relationship Id="rId2" Type="http://schemas.openxmlformats.org/officeDocument/2006/relationships/notesSlide" Target="../notesSlides/notesSlide26.xml"/><Relationship Id="rId1" Type="http://schemas.openxmlformats.org/officeDocument/2006/relationships/slideLayout" Target="../slideLayouts/slideLayout15.xml"/><Relationship Id="rId6" Type="http://schemas.openxmlformats.org/officeDocument/2006/relationships/audio" Target="../media/audio8.wav"/><Relationship Id="rId5" Type="http://schemas.openxmlformats.org/officeDocument/2006/relationships/audio" Target="../media/audio7.wav"/><Relationship Id="rId4" Type="http://schemas.openxmlformats.org/officeDocument/2006/relationships/audio" Target="../media/audio6.wav"/><Relationship Id="rId9" Type="http://schemas.openxmlformats.org/officeDocument/2006/relationships/image" Target="../media/image36.jpeg"/></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notesSlide" Target="../notesSlides/notesSlide28.xml"/><Relationship Id="rId1" Type="http://schemas.openxmlformats.org/officeDocument/2006/relationships/slideLayout" Target="../slideLayouts/slideLayout15.xml"/><Relationship Id="rId5" Type="http://schemas.openxmlformats.org/officeDocument/2006/relationships/image" Target="../media/image42.jpg"/><Relationship Id="rId4" Type="http://schemas.openxmlformats.org/officeDocument/2006/relationships/audio" Target="../media/audio12.wav"/></Relationships>
</file>

<file path=ppt/slides/_rels/slide29.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notesSlide" Target="../notesSlides/notesSlide29.xml"/><Relationship Id="rId1" Type="http://schemas.openxmlformats.org/officeDocument/2006/relationships/slideLayout" Target="../slideLayouts/slideLayout15.xml"/><Relationship Id="rId4" Type="http://schemas.openxmlformats.org/officeDocument/2006/relationships/audio" Target="../media/audio12.wav"/></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8" Type="http://schemas.openxmlformats.org/officeDocument/2006/relationships/audio" Target="../media/audio16.wav"/><Relationship Id="rId13" Type="http://schemas.openxmlformats.org/officeDocument/2006/relationships/image" Target="../media/image40.png"/><Relationship Id="rId18" Type="http://schemas.openxmlformats.org/officeDocument/2006/relationships/image" Target="../media/image50.png"/><Relationship Id="rId3" Type="http://schemas.openxmlformats.org/officeDocument/2006/relationships/audio" Target="../media/audio11.wav"/><Relationship Id="rId7" Type="http://schemas.openxmlformats.org/officeDocument/2006/relationships/audio" Target="../media/audio15.wav"/><Relationship Id="rId12" Type="http://schemas.openxmlformats.org/officeDocument/2006/relationships/image" Target="../media/image45.jpg"/><Relationship Id="rId17" Type="http://schemas.openxmlformats.org/officeDocument/2006/relationships/image" Target="../media/image49.png"/><Relationship Id="rId2" Type="http://schemas.openxmlformats.org/officeDocument/2006/relationships/notesSlide" Target="../notesSlides/notesSlide31.xml"/><Relationship Id="rId16" Type="http://schemas.openxmlformats.org/officeDocument/2006/relationships/image" Target="../media/image48.png"/><Relationship Id="rId1" Type="http://schemas.openxmlformats.org/officeDocument/2006/relationships/slideLayout" Target="../slideLayouts/slideLayout15.xml"/><Relationship Id="rId6" Type="http://schemas.openxmlformats.org/officeDocument/2006/relationships/audio" Target="../media/audio14.wav"/><Relationship Id="rId11" Type="http://schemas.openxmlformats.org/officeDocument/2006/relationships/image" Target="../media/image44.jpeg"/><Relationship Id="rId5" Type="http://schemas.openxmlformats.org/officeDocument/2006/relationships/audio" Target="../media/audio13.wav"/><Relationship Id="rId15" Type="http://schemas.openxmlformats.org/officeDocument/2006/relationships/image" Target="../media/image47.png"/><Relationship Id="rId10" Type="http://schemas.openxmlformats.org/officeDocument/2006/relationships/image" Target="../media/image43.png"/><Relationship Id="rId4" Type="http://schemas.openxmlformats.org/officeDocument/2006/relationships/audio" Target="../media/audio12.wav"/><Relationship Id="rId9" Type="http://schemas.openxmlformats.org/officeDocument/2006/relationships/audio" Target="../media/audio17.wav"/><Relationship Id="rId14" Type="http://schemas.openxmlformats.org/officeDocument/2006/relationships/image" Target="../media/image46.png"/></Relationships>
</file>

<file path=ppt/slides/_rels/slide32.xml.rels><?xml version="1.0" encoding="UTF-8" standalone="yes"?>
<Relationships xmlns="http://schemas.openxmlformats.org/package/2006/relationships"><Relationship Id="rId8" Type="http://schemas.openxmlformats.org/officeDocument/2006/relationships/audio" Target="../media/audio16.wav"/><Relationship Id="rId3" Type="http://schemas.openxmlformats.org/officeDocument/2006/relationships/audio" Target="../media/audio11.wav"/><Relationship Id="rId7" Type="http://schemas.openxmlformats.org/officeDocument/2006/relationships/audio" Target="../media/audio15.wav"/><Relationship Id="rId2" Type="http://schemas.openxmlformats.org/officeDocument/2006/relationships/notesSlide" Target="../notesSlides/notesSlide32.xml"/><Relationship Id="rId1" Type="http://schemas.openxmlformats.org/officeDocument/2006/relationships/slideLayout" Target="../slideLayouts/slideLayout15.xml"/><Relationship Id="rId6" Type="http://schemas.openxmlformats.org/officeDocument/2006/relationships/audio" Target="../media/audio14.wav"/><Relationship Id="rId5" Type="http://schemas.openxmlformats.org/officeDocument/2006/relationships/audio" Target="../media/audio13.wav"/><Relationship Id="rId10" Type="http://schemas.openxmlformats.org/officeDocument/2006/relationships/image" Target="../media/image44.jpeg"/><Relationship Id="rId4" Type="http://schemas.openxmlformats.org/officeDocument/2006/relationships/audio" Target="../media/audio12.wav"/><Relationship Id="rId9" Type="http://schemas.openxmlformats.org/officeDocument/2006/relationships/audio" Target="../media/audio17.wav"/></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8" Type="http://schemas.openxmlformats.org/officeDocument/2006/relationships/audio" Target="../media/audio23.wav"/><Relationship Id="rId3" Type="http://schemas.openxmlformats.org/officeDocument/2006/relationships/audio" Target="../media/audio18.wav"/><Relationship Id="rId7" Type="http://schemas.openxmlformats.org/officeDocument/2006/relationships/audio" Target="../media/audio22.wav"/><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audio" Target="../media/audio21.wav"/><Relationship Id="rId5" Type="http://schemas.openxmlformats.org/officeDocument/2006/relationships/audio" Target="../media/audio20.wav"/><Relationship Id="rId4" Type="http://schemas.openxmlformats.org/officeDocument/2006/relationships/audio" Target="../media/audio19.wav"/></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25.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wdp"/><Relationship Id="rId5" Type="http://schemas.openxmlformats.org/officeDocument/2006/relationships/image" Target="../media/image34.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8" Type="http://schemas.openxmlformats.org/officeDocument/2006/relationships/audio" Target="../media/media6.wav"/><Relationship Id="rId13" Type="http://schemas.openxmlformats.org/officeDocument/2006/relationships/image" Target="../media/image25.png"/><Relationship Id="rId3" Type="http://schemas.microsoft.com/office/2007/relationships/media" Target="../media/media4.wav"/><Relationship Id="rId7" Type="http://schemas.microsoft.com/office/2007/relationships/media" Target="../media/media6.wav"/><Relationship Id="rId12" Type="http://schemas.openxmlformats.org/officeDocument/2006/relationships/notesSlide" Target="../notesSlides/notesSlide38.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audio" Target="../media/media5.wav"/><Relationship Id="rId11" Type="http://schemas.openxmlformats.org/officeDocument/2006/relationships/slideLayout" Target="../slideLayouts/slideLayout3.xml"/><Relationship Id="rId5" Type="http://schemas.microsoft.com/office/2007/relationships/media" Target="../media/media5.wav"/><Relationship Id="rId10" Type="http://schemas.openxmlformats.org/officeDocument/2006/relationships/audio" Target="../media/media7.wav"/><Relationship Id="rId4" Type="http://schemas.openxmlformats.org/officeDocument/2006/relationships/audio" Target="../media/media4.wav"/><Relationship Id="rId9" Type="http://schemas.microsoft.com/office/2007/relationships/media" Target="../media/media7.wav"/></Relationships>
</file>

<file path=ppt/slides/_rels/slide39.xml.rels><?xml version="1.0" encoding="UTF-8" standalone="yes"?>
<Relationships xmlns="http://schemas.openxmlformats.org/package/2006/relationships"><Relationship Id="rId8" Type="http://schemas.openxmlformats.org/officeDocument/2006/relationships/audio" Target="../media/media11.wav"/><Relationship Id="rId13" Type="http://schemas.openxmlformats.org/officeDocument/2006/relationships/image" Target="../media/image25.png"/><Relationship Id="rId3" Type="http://schemas.microsoft.com/office/2007/relationships/media" Target="../media/media9.wav"/><Relationship Id="rId7" Type="http://schemas.microsoft.com/office/2007/relationships/media" Target="../media/media11.wav"/><Relationship Id="rId12" Type="http://schemas.openxmlformats.org/officeDocument/2006/relationships/notesSlide" Target="../notesSlides/notesSlide39.xml"/><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audio" Target="../media/media10.wav"/><Relationship Id="rId11" Type="http://schemas.openxmlformats.org/officeDocument/2006/relationships/slideLayout" Target="../slideLayouts/slideLayout3.xml"/><Relationship Id="rId5" Type="http://schemas.microsoft.com/office/2007/relationships/media" Target="../media/media10.wav"/><Relationship Id="rId10" Type="http://schemas.openxmlformats.org/officeDocument/2006/relationships/audio" Target="../media/media12.wav"/><Relationship Id="rId4" Type="http://schemas.openxmlformats.org/officeDocument/2006/relationships/audio" Target="../media/media9.wav"/><Relationship Id="rId9" Type="http://schemas.microsoft.com/office/2007/relationships/media" Target="../media/media12.wav"/></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hyperlink" Target="https://www.rachelhawkes.com/LDPresources/Yr7German/German_Y7_Term2ii_Wk1_audio.html" TargetMode="External"/><Relationship Id="rId2" Type="http://schemas.openxmlformats.org/officeDocument/2006/relationships/notesSlide" Target="../notesSlides/notesSlide41.xml"/><Relationship Id="rId1" Type="http://schemas.openxmlformats.org/officeDocument/2006/relationships/slideLayout" Target="../slideLayouts/slideLayout3.xml"/><Relationship Id="rId5" Type="http://schemas.openxmlformats.org/officeDocument/2006/relationships/image" Target="../media/image51.png"/><Relationship Id="rId4" Type="http://schemas.openxmlformats.org/officeDocument/2006/relationships/hyperlink" Target="https://www.rachelhawkes.com/LDPresources/Yr7German/German_Y7_Term2ii_Wk1_audio_HW_sheet.docx" TargetMode="External"/></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audio" Target="../media/audio2.wav"/></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audio" Target="../media/audio3.wav"/></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audio" Target="../media/audio4.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2C3A6C-E4B7-419D-B4EB-18F1DD2CA8CD}"/>
              </a:ext>
            </a:extLst>
          </p:cNvPr>
          <p:cNvSpPr>
            <a:spLocks noGrp="1"/>
          </p:cNvSpPr>
          <p:nvPr>
            <p:ph type="body" sz="quarter" idx="12"/>
          </p:nvPr>
        </p:nvSpPr>
        <p:spPr>
          <a:xfrm>
            <a:off x="363538" y="5478219"/>
            <a:ext cx="4101782" cy="1330394"/>
          </a:xfrm>
        </p:spPr>
        <p:txBody>
          <a:bodyPr>
            <a:normAutofit fontScale="85000" lnSpcReduction="2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900" b="1" i="0" u="none" strike="noStrike" kern="1200" cap="none" spc="0" normalizeH="0" baseline="0" noProof="0" dirty="0">
                <a:ln>
                  <a:noFill/>
                </a:ln>
                <a:solidFill>
                  <a:srgbClr val="525050"/>
                </a:solidFill>
                <a:effectLst/>
                <a:uLnTx/>
                <a:uFillTx/>
                <a:latin typeface="Century Gothic" panose="020F0302020204030204"/>
                <a:ea typeface="+mn-ea"/>
                <a:cs typeface="+mn-cs"/>
              </a:rPr>
              <a:t>Y7 German </a:t>
            </a:r>
          </a:p>
          <a:p>
            <a:pPr>
              <a:defRPr/>
            </a:pPr>
            <a:r>
              <a:rPr kumimoji="0" lang="en-GB" sz="1900" b="0" i="0" u="none" strike="noStrike" kern="1200" cap="none" spc="0" normalizeH="0" baseline="0" noProof="0" dirty="0">
                <a:ln>
                  <a:noFill/>
                </a:ln>
                <a:solidFill>
                  <a:srgbClr val="525050"/>
                </a:solidFill>
                <a:effectLst/>
                <a:uLnTx/>
                <a:uFillTx/>
                <a:latin typeface="Century Gothic" panose="020F0302020204030204"/>
                <a:ea typeface="+mn-ea"/>
                <a:cs typeface="+mn-cs"/>
              </a:rPr>
              <a:t>Term 2.1 – Week 5 - Lesson 37</a:t>
            </a:r>
            <a:br>
              <a:rPr kumimoji="0" lang="en-GB" sz="1900" b="0" i="0" u="none" strike="noStrike" kern="1200" cap="none" spc="0" normalizeH="0" baseline="0" noProof="0" dirty="0">
                <a:ln>
                  <a:noFill/>
                </a:ln>
                <a:solidFill>
                  <a:srgbClr val="525050"/>
                </a:solidFill>
                <a:effectLst/>
                <a:uLnTx/>
                <a:uFillTx/>
                <a:latin typeface="Century Gothic" panose="020F0302020204030204"/>
                <a:ea typeface="+mn-ea"/>
                <a:cs typeface="+mn-cs"/>
              </a:rPr>
            </a:br>
            <a:br>
              <a:rPr kumimoji="0" lang="en-GB" sz="1900" b="0" i="0" u="none" strike="noStrike" kern="1200" cap="none" spc="0" normalizeH="0" baseline="0" noProof="0" dirty="0">
                <a:ln>
                  <a:noFill/>
                </a:ln>
                <a:solidFill>
                  <a:srgbClr val="525050"/>
                </a:solidFill>
                <a:effectLst/>
                <a:uLnTx/>
                <a:uFillTx/>
                <a:latin typeface="Century Gothic" panose="020F0302020204030204"/>
                <a:ea typeface="+mn-ea"/>
                <a:cs typeface="+mn-cs"/>
              </a:rPr>
            </a:br>
            <a:r>
              <a:rPr lang="en-GB" sz="1200" dirty="0">
                <a:solidFill>
                  <a:schemeClr val="tx1"/>
                </a:solidFill>
                <a:latin typeface="Century Gothic" panose="020B0502020202020204" pitchFamily="34" charset="0"/>
              </a:rPr>
              <a:t>Author name(s):  Inge Alferink / Rachel Hawkes</a:t>
            </a:r>
          </a:p>
          <a:p>
            <a:pPr>
              <a:defRPr/>
            </a:pPr>
            <a:r>
              <a:rPr lang="en-GB" sz="1200" dirty="0">
                <a:solidFill>
                  <a:schemeClr val="tx1"/>
                </a:solidFill>
                <a:latin typeface="Century Gothic" panose="020B0502020202020204" pitchFamily="34" charset="0"/>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l" defTabSz="914400" rtl="0" eaLnBrk="1" fontAlgn="auto" latinLnBrk="0" hangingPunct="1">
              <a:lnSpc>
                <a:spcPct val="90000"/>
              </a:lnSpc>
              <a:spcBef>
                <a:spcPts val="0"/>
              </a:spcBef>
              <a:spcAft>
                <a:spcPts val="0"/>
              </a:spcAft>
              <a:buClr>
                <a:srgbClr val="FFFFFF"/>
              </a:buClr>
              <a:buSzPts val="1400"/>
              <a:buFontTx/>
              <a:buNone/>
              <a:tabLst/>
              <a:defRPr/>
            </a:pP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Date updated: 28.01.24</a:t>
            </a:r>
            <a:endParaRPr kumimoji="0" lang="en-GB" sz="1200" b="0" i="0" u="none" strike="noStrike" kern="1200" cap="none" spc="0" normalizeH="0" baseline="0" noProof="0" dirty="0">
              <a:ln>
                <a:noFill/>
              </a:ln>
              <a:solidFill>
                <a:srgbClr val="525050"/>
              </a:solidFill>
              <a:effectLst/>
              <a:uLnTx/>
              <a:uFillTx/>
              <a:latin typeface="Century Gothic" panose="020F0302020204030204"/>
              <a:ea typeface="Century Gothic"/>
              <a:cs typeface="Century Gothic"/>
              <a:sym typeface="Century Gothic"/>
            </a:endParaRPr>
          </a:p>
        </p:txBody>
      </p:sp>
      <p:sp>
        <p:nvSpPr>
          <p:cNvPr id="3" name="Text Placeholder 2">
            <a:extLst>
              <a:ext uri="{FF2B5EF4-FFF2-40B4-BE49-F238E27FC236}">
                <a16:creationId xmlns:a16="http://schemas.microsoft.com/office/drawing/2014/main" id="{72D5BDAC-FB59-4421-B85A-A4A4F1DEB327}"/>
              </a:ext>
            </a:extLst>
          </p:cNvPr>
          <p:cNvSpPr>
            <a:spLocks noGrp="1"/>
          </p:cNvSpPr>
          <p:nvPr>
            <p:ph type="body" sz="quarter" idx="13"/>
          </p:nvPr>
        </p:nvSpPr>
        <p:spPr>
          <a:xfrm>
            <a:off x="363538" y="2182834"/>
            <a:ext cx="7352256" cy="1836494"/>
          </a:xfrm>
        </p:spPr>
        <p:txBody>
          <a:bodyPr>
            <a:normAutofit lnSpcReduction="10000"/>
          </a:bodyPr>
          <a:lstStyle/>
          <a:p>
            <a:pPr algn="l"/>
            <a:r>
              <a:rPr lang="en-GB" sz="2400" i="1" dirty="0">
                <a:solidFill>
                  <a:schemeClr val="tx1"/>
                </a:solidFill>
              </a:rPr>
              <a:t>Talking about yourself and someone else</a:t>
            </a:r>
            <a:br>
              <a:rPr lang="en-GB" sz="2400" i="1" dirty="0">
                <a:solidFill>
                  <a:schemeClr val="tx1"/>
                </a:solidFill>
              </a:rPr>
            </a:br>
            <a:br>
              <a:rPr lang="en-GB" sz="2400" dirty="0">
                <a:solidFill>
                  <a:schemeClr val="tx1"/>
                </a:solidFill>
              </a:rPr>
            </a:br>
            <a:r>
              <a:rPr lang="en-GB" sz="2400" dirty="0">
                <a:solidFill>
                  <a:schemeClr val="tx1"/>
                </a:solidFill>
              </a:rPr>
              <a:t>Present tense weak verbs: 1st, 2nd, 3rd persons singular</a:t>
            </a:r>
            <a:endParaRPr lang="en-US" dirty="0">
              <a:solidFill>
                <a:schemeClr val="tx1"/>
              </a:solidFill>
            </a:endParaRPr>
          </a:p>
          <a:p>
            <a:pPr algn="l"/>
            <a:r>
              <a:rPr lang="en-GB" dirty="0">
                <a:solidFill>
                  <a:schemeClr val="tx1"/>
                </a:solidFill>
              </a:rPr>
              <a:t>SSC [er], stressed and unstressed</a:t>
            </a:r>
          </a:p>
          <a:p>
            <a:endParaRPr lang="en-GB" dirty="0">
              <a:solidFill>
                <a:schemeClr val="tx1"/>
              </a:solidFill>
            </a:endParaRPr>
          </a:p>
        </p:txBody>
      </p:sp>
      <p:sp>
        <p:nvSpPr>
          <p:cNvPr id="4" name="Text Placeholder 3">
            <a:extLst>
              <a:ext uri="{FF2B5EF4-FFF2-40B4-BE49-F238E27FC236}">
                <a16:creationId xmlns:a16="http://schemas.microsoft.com/office/drawing/2014/main" id="{201F9164-9015-487C-8971-3B19003D8893}"/>
              </a:ext>
            </a:extLst>
          </p:cNvPr>
          <p:cNvSpPr>
            <a:spLocks noGrp="1"/>
          </p:cNvSpPr>
          <p:nvPr>
            <p:ph type="body" sz="quarter" idx="14"/>
          </p:nvPr>
        </p:nvSpPr>
        <p:spPr>
          <a:xfrm>
            <a:off x="363538" y="1530349"/>
            <a:ext cx="7657056" cy="980403"/>
          </a:xfrm>
        </p:spPr>
        <p:txBody>
          <a:bodyPr>
            <a:normAutofit/>
          </a:bodyPr>
          <a:lstStyle/>
          <a:p>
            <a:r>
              <a:rPr lang="en-GB" sz="4800" dirty="0" err="1"/>
              <a:t>Wer</a:t>
            </a:r>
            <a:r>
              <a:rPr lang="en-GB" sz="4800" dirty="0"/>
              <a:t> bin ich?</a:t>
            </a:r>
            <a:endParaRPr lang="en-GB" sz="4800" dirty="0">
              <a:solidFill>
                <a:schemeClr val="tx1"/>
              </a:solidFill>
            </a:endParaRPr>
          </a:p>
        </p:txBody>
      </p:sp>
      <p:pic>
        <p:nvPicPr>
          <p:cNvPr id="6" name="Picture 5">
            <a:extLst>
              <a:ext uri="{FF2B5EF4-FFF2-40B4-BE49-F238E27FC236}">
                <a16:creationId xmlns:a16="http://schemas.microsoft.com/office/drawing/2014/main" id="{D287A091-FD81-4818-80DD-456C3A3FB2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5793" y="3360031"/>
            <a:ext cx="1384389" cy="1727793"/>
          </a:xfrm>
          <a:prstGeom prst="rect">
            <a:avLst/>
          </a:prstGeom>
        </p:spPr>
      </p:pic>
      <p:pic>
        <p:nvPicPr>
          <p:cNvPr id="9" name="Picture 8" descr="A person sitting at a table using a computer&#10;&#10;Description automatically generated">
            <a:extLst>
              <a:ext uri="{FF2B5EF4-FFF2-40B4-BE49-F238E27FC236}">
                <a16:creationId xmlns:a16="http://schemas.microsoft.com/office/drawing/2014/main" id="{0F2EEDD7-2969-40A5-BD25-4FFACD5B4A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4093" y="3503928"/>
            <a:ext cx="1440000" cy="1440000"/>
          </a:xfrm>
          <a:prstGeom prst="rect">
            <a:avLst/>
          </a:prstGeom>
        </p:spPr>
      </p:pic>
      <p:pic>
        <p:nvPicPr>
          <p:cNvPr id="11" name="Picture 10" descr="A person wearing a suit and tie holding a cell phone&#10;&#10;Description automatically generated">
            <a:extLst>
              <a:ext uri="{FF2B5EF4-FFF2-40B4-BE49-F238E27FC236}">
                <a16:creationId xmlns:a16="http://schemas.microsoft.com/office/drawing/2014/main" id="{218803DD-E417-461C-94D0-CF75671C9D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86682" y="5126400"/>
            <a:ext cx="1440000" cy="1731600"/>
          </a:xfrm>
          <a:prstGeom prst="rect">
            <a:avLst/>
          </a:prstGeom>
        </p:spPr>
      </p:pic>
      <p:pic>
        <p:nvPicPr>
          <p:cNvPr id="12" name="Picture 11" descr="A person sitting on a table&#10;&#10;Description automatically generated">
            <a:extLst>
              <a:ext uri="{FF2B5EF4-FFF2-40B4-BE49-F238E27FC236}">
                <a16:creationId xmlns:a16="http://schemas.microsoft.com/office/drawing/2014/main" id="{2FE12B5C-F595-4C12-BD30-8E50684F059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81834" y="4437879"/>
            <a:ext cx="1440000" cy="1775902"/>
          </a:xfrm>
          <a:prstGeom prst="rect">
            <a:avLst/>
          </a:prstGeom>
        </p:spPr>
      </p:pic>
      <p:pic>
        <p:nvPicPr>
          <p:cNvPr id="13" name="Picture 12" descr="A person wearing a blue shirt&#10;&#10;Description automatically generated">
            <a:extLst>
              <a:ext uri="{FF2B5EF4-FFF2-40B4-BE49-F238E27FC236}">
                <a16:creationId xmlns:a16="http://schemas.microsoft.com/office/drawing/2014/main" id="{D87B0477-04EA-423B-A9D2-7737ED48C04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4093" y="1598434"/>
            <a:ext cx="1440000" cy="1830566"/>
          </a:xfrm>
          <a:prstGeom prst="rect">
            <a:avLst/>
          </a:prstGeom>
        </p:spPr>
      </p:pic>
      <p:pic>
        <p:nvPicPr>
          <p:cNvPr id="8" name="Picture 7" descr="A person posing for the camera&#10;&#10;Description automatically generated">
            <a:extLst>
              <a:ext uri="{FF2B5EF4-FFF2-40B4-BE49-F238E27FC236}">
                <a16:creationId xmlns:a16="http://schemas.microsoft.com/office/drawing/2014/main" id="{61E4185E-CAF3-4EB3-8218-41C53B42E28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61842" y="2601687"/>
            <a:ext cx="1440000" cy="1804481"/>
          </a:xfrm>
          <a:prstGeom prst="rect">
            <a:avLst/>
          </a:prstGeom>
        </p:spPr>
      </p:pic>
      <p:pic>
        <p:nvPicPr>
          <p:cNvPr id="10" name="Picture 9" descr="A person looking at the camera&#10;&#10;Description automatically generated">
            <a:extLst>
              <a:ext uri="{FF2B5EF4-FFF2-40B4-BE49-F238E27FC236}">
                <a16:creationId xmlns:a16="http://schemas.microsoft.com/office/drawing/2014/main" id="{53543EB3-BBB3-4FF0-9170-292AF2F495D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66230" y="3168586"/>
            <a:ext cx="1440000" cy="1701484"/>
          </a:xfrm>
          <a:prstGeom prst="rect">
            <a:avLst/>
          </a:prstGeom>
        </p:spPr>
      </p:pic>
      <p:pic>
        <p:nvPicPr>
          <p:cNvPr id="7" name="Picture 6" descr="A person sitting on a table&#10;&#10;Description automatically generated">
            <a:extLst>
              <a:ext uri="{FF2B5EF4-FFF2-40B4-BE49-F238E27FC236}">
                <a16:creationId xmlns:a16="http://schemas.microsoft.com/office/drawing/2014/main" id="{02CDC650-EDC9-49DC-9E73-0028D401D74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806839" y="4939093"/>
            <a:ext cx="1440000" cy="1775342"/>
          </a:xfrm>
          <a:prstGeom prst="rect">
            <a:avLst/>
          </a:prstGeom>
        </p:spPr>
      </p:pic>
    </p:spTree>
    <p:extLst>
      <p:ext uri="{BB962C8B-B14F-4D97-AF65-F5344CB8AC3E}">
        <p14:creationId xmlns:p14="http://schemas.microsoft.com/office/powerpoint/2010/main" val="34332869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err="1">
                <a:solidFill>
                  <a:schemeClr val="bg1"/>
                </a:solidFill>
              </a:rPr>
              <a:t>Wer</a:t>
            </a:r>
            <a:r>
              <a:rPr lang="en-GB" sz="2800" b="1" dirty="0">
                <a:solidFill>
                  <a:schemeClr val="bg1"/>
                </a:solidFill>
              </a:rPr>
              <a:t> bin ich? </a:t>
            </a:r>
            <a:r>
              <a:rPr lang="en-GB" sz="2800" b="1" dirty="0" err="1">
                <a:solidFill>
                  <a:schemeClr val="bg1"/>
                </a:solidFill>
              </a:rPr>
              <a:t>Beispiel</a:t>
            </a:r>
            <a:endParaRPr lang="en-GB" sz="2800" b="1" dirty="0">
              <a:solidFill>
                <a:schemeClr val="bg1"/>
              </a:solidFill>
            </a:endParaRPr>
          </a:p>
        </p:txBody>
      </p:sp>
      <p:sp>
        <p:nvSpPr>
          <p:cNvPr id="6" name="Rectangle 5">
            <a:extLst>
              <a:ext uri="{FF2B5EF4-FFF2-40B4-BE49-F238E27FC236}">
                <a16:creationId xmlns:a16="http://schemas.microsoft.com/office/drawing/2014/main" id="{3C272C55-30B6-E24A-AB12-7186E35D596F}"/>
              </a:ext>
            </a:extLst>
          </p:cNvPr>
          <p:cNvSpPr/>
          <p:nvPr/>
        </p:nvSpPr>
        <p:spPr>
          <a:xfrm>
            <a:off x="3611104" y="1888141"/>
            <a:ext cx="5842861" cy="3133310"/>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rPr>
              <a:t>Ich</a:t>
            </a:r>
            <a:r>
              <a:rPr lang="en-US" sz="2000" dirty="0">
                <a:solidFill>
                  <a:schemeClr val="tx1"/>
                </a:solidFill>
              </a:rPr>
              <a:t> </a:t>
            </a:r>
            <a:r>
              <a:rPr lang="en-US" sz="2000" dirty="0" err="1">
                <a:solidFill>
                  <a:schemeClr val="tx1"/>
                </a:solidFill>
              </a:rPr>
              <a:t>heiße</a:t>
            </a:r>
            <a:r>
              <a:rPr lang="en-US" sz="2000" dirty="0">
                <a:solidFill>
                  <a:schemeClr val="tx1"/>
                </a:solidFill>
              </a:rPr>
              <a:t> Emmy </a:t>
            </a:r>
            <a:r>
              <a:rPr lang="en-US" sz="2000" dirty="0" err="1">
                <a:solidFill>
                  <a:schemeClr val="tx1"/>
                </a:solidFill>
              </a:rPr>
              <a:t>Noether</a:t>
            </a:r>
            <a:r>
              <a:rPr lang="en-US" sz="2000" dirty="0">
                <a:solidFill>
                  <a:schemeClr val="tx1"/>
                </a:solidFill>
              </a:rPr>
              <a:t> und ich </a:t>
            </a:r>
            <a:r>
              <a:rPr lang="en-US" sz="2000" dirty="0" err="1">
                <a:solidFill>
                  <a:schemeClr val="tx1"/>
                </a:solidFill>
              </a:rPr>
              <a:t>komme</a:t>
            </a:r>
            <a:r>
              <a:rPr lang="en-US" sz="2000" dirty="0">
                <a:solidFill>
                  <a:schemeClr val="tx1"/>
                </a:solidFill>
              </a:rPr>
              <a:t> </a:t>
            </a:r>
            <a:r>
              <a:rPr lang="en-US" sz="2000" dirty="0" err="1">
                <a:solidFill>
                  <a:schemeClr val="tx1"/>
                </a:solidFill>
              </a:rPr>
              <a:t>aus</a:t>
            </a:r>
            <a:r>
              <a:rPr lang="en-US" sz="2000" dirty="0">
                <a:solidFill>
                  <a:schemeClr val="tx1"/>
                </a:solidFill>
              </a:rPr>
              <a:t> Deutschland. </a:t>
            </a:r>
            <a:r>
              <a:rPr lang="en-US" sz="2000" dirty="0" err="1">
                <a:solidFill>
                  <a:schemeClr val="tx1"/>
                </a:solidFill>
              </a:rPr>
              <a:t>Ich</a:t>
            </a:r>
            <a:r>
              <a:rPr lang="en-US" sz="2000" dirty="0">
                <a:solidFill>
                  <a:schemeClr val="tx1"/>
                </a:solidFill>
              </a:rPr>
              <a:t> </a:t>
            </a:r>
            <a:r>
              <a:rPr lang="en-US" sz="2000" dirty="0" err="1">
                <a:solidFill>
                  <a:schemeClr val="tx1"/>
                </a:solidFill>
              </a:rPr>
              <a:t>verstehe</a:t>
            </a:r>
            <a:r>
              <a:rPr lang="en-US" sz="2000" dirty="0">
                <a:solidFill>
                  <a:schemeClr val="tx1"/>
                </a:solidFill>
              </a:rPr>
              <a:t> </a:t>
            </a:r>
            <a:r>
              <a:rPr lang="en-US" sz="2000" dirty="0" err="1">
                <a:solidFill>
                  <a:schemeClr val="tx1"/>
                </a:solidFill>
              </a:rPr>
              <a:t>komplizierte</a:t>
            </a:r>
            <a:r>
              <a:rPr lang="en-US" sz="2000" dirty="0">
                <a:solidFill>
                  <a:schemeClr val="tx1"/>
                </a:solidFill>
              </a:rPr>
              <a:t> </a:t>
            </a:r>
            <a:r>
              <a:rPr lang="en-US" sz="2000" dirty="0" err="1">
                <a:solidFill>
                  <a:schemeClr val="tx1"/>
                </a:solidFill>
              </a:rPr>
              <a:t>Mathematik</a:t>
            </a:r>
            <a:r>
              <a:rPr lang="en-US" sz="2000" dirty="0">
                <a:solidFill>
                  <a:schemeClr val="tx1"/>
                </a:solidFill>
              </a:rPr>
              <a:t>. Albert Einstein </a:t>
            </a:r>
            <a:r>
              <a:rPr lang="en-US" sz="2000" dirty="0" err="1">
                <a:solidFill>
                  <a:schemeClr val="tx1"/>
                </a:solidFill>
              </a:rPr>
              <a:t>sagt</a:t>
            </a:r>
            <a:r>
              <a:rPr lang="en-US" sz="2000" dirty="0">
                <a:solidFill>
                  <a:schemeClr val="tx1"/>
                </a:solidFill>
              </a:rPr>
              <a:t>, </a:t>
            </a:r>
            <a:r>
              <a:rPr lang="en-US" sz="2000" dirty="0" err="1">
                <a:solidFill>
                  <a:schemeClr val="tx1"/>
                </a:solidFill>
              </a:rPr>
              <a:t>ich</a:t>
            </a:r>
            <a:r>
              <a:rPr lang="en-US" sz="2000" dirty="0">
                <a:solidFill>
                  <a:schemeClr val="tx1"/>
                </a:solidFill>
              </a:rPr>
              <a:t> bin </a:t>
            </a:r>
            <a:r>
              <a:rPr lang="en-US" sz="2000" dirty="0" err="1">
                <a:solidFill>
                  <a:schemeClr val="tx1"/>
                </a:solidFill>
              </a:rPr>
              <a:t>eine</a:t>
            </a:r>
            <a:r>
              <a:rPr lang="en-US" sz="2000" dirty="0">
                <a:solidFill>
                  <a:schemeClr val="tx1"/>
                </a:solidFill>
              </a:rPr>
              <a:t> </a:t>
            </a:r>
            <a:r>
              <a:rPr lang="en-US" sz="2000" dirty="0" err="1">
                <a:solidFill>
                  <a:schemeClr val="tx1"/>
                </a:solidFill>
              </a:rPr>
              <a:t>wichtige</a:t>
            </a:r>
            <a:r>
              <a:rPr lang="en-US" sz="2000" dirty="0">
                <a:solidFill>
                  <a:schemeClr val="tx1"/>
                </a:solidFill>
              </a:rPr>
              <a:t> </a:t>
            </a:r>
            <a:r>
              <a:rPr lang="en-US" sz="2000" dirty="0" err="1">
                <a:solidFill>
                  <a:schemeClr val="tx1"/>
                </a:solidFill>
              </a:rPr>
              <a:t>Mathematikerin</a:t>
            </a:r>
            <a:r>
              <a:rPr lang="en-US" sz="2000" dirty="0">
                <a:solidFill>
                  <a:schemeClr val="tx1"/>
                </a:solidFill>
              </a:rPr>
              <a:t>. </a:t>
            </a:r>
            <a:r>
              <a:rPr lang="en-US" sz="2000" dirty="0" err="1">
                <a:solidFill>
                  <a:schemeClr val="tx1"/>
                </a:solidFill>
              </a:rPr>
              <a:t>Ich</a:t>
            </a:r>
            <a:r>
              <a:rPr lang="en-US" sz="2000" dirty="0">
                <a:solidFill>
                  <a:schemeClr val="tx1"/>
                </a:solidFill>
              </a:rPr>
              <a:t> </a:t>
            </a:r>
            <a:r>
              <a:rPr lang="en-US" sz="2000" dirty="0" err="1">
                <a:solidFill>
                  <a:schemeClr val="tx1"/>
                </a:solidFill>
              </a:rPr>
              <a:t>arbeite</a:t>
            </a:r>
            <a:r>
              <a:rPr lang="en-US" sz="2000" dirty="0">
                <a:solidFill>
                  <a:schemeClr val="tx1"/>
                </a:solidFill>
              </a:rPr>
              <a:t> an der </a:t>
            </a:r>
            <a:r>
              <a:rPr lang="en-US" sz="2000" dirty="0" err="1">
                <a:solidFill>
                  <a:schemeClr val="tx1"/>
                </a:solidFill>
              </a:rPr>
              <a:t>Universität</a:t>
            </a:r>
            <a:r>
              <a:rPr lang="en-US" sz="2000" dirty="0">
                <a:solidFill>
                  <a:schemeClr val="tx1"/>
                </a:solidFill>
              </a:rPr>
              <a:t> </a:t>
            </a:r>
            <a:r>
              <a:rPr lang="en-US" sz="2000" dirty="0" err="1">
                <a:solidFill>
                  <a:schemeClr val="tx1"/>
                </a:solidFill>
              </a:rPr>
              <a:t>Göttingen</a:t>
            </a:r>
            <a:r>
              <a:rPr lang="en-US" sz="2000" dirty="0">
                <a:solidFill>
                  <a:schemeClr val="tx1"/>
                </a:solidFill>
              </a:rPr>
              <a:t>, </a:t>
            </a:r>
            <a:r>
              <a:rPr lang="en-US" sz="2000" dirty="0" err="1">
                <a:solidFill>
                  <a:schemeClr val="tx1"/>
                </a:solidFill>
              </a:rPr>
              <a:t>aber</a:t>
            </a:r>
            <a:r>
              <a:rPr lang="en-US" sz="2000" dirty="0">
                <a:solidFill>
                  <a:schemeClr val="tx1"/>
                </a:solidFill>
              </a:rPr>
              <a:t> ich bin </a:t>
            </a:r>
            <a:r>
              <a:rPr lang="en-US" sz="2000" dirty="0" err="1">
                <a:solidFill>
                  <a:schemeClr val="tx1"/>
                </a:solidFill>
              </a:rPr>
              <a:t>eine</a:t>
            </a:r>
            <a:r>
              <a:rPr lang="en-US" sz="2000" dirty="0">
                <a:solidFill>
                  <a:schemeClr val="tx1"/>
                </a:solidFill>
              </a:rPr>
              <a:t> Frau und </a:t>
            </a:r>
            <a:r>
              <a:rPr lang="en-US" sz="2000" dirty="0" err="1">
                <a:solidFill>
                  <a:schemeClr val="tx1"/>
                </a:solidFill>
              </a:rPr>
              <a:t>bekomme</a:t>
            </a:r>
            <a:r>
              <a:rPr lang="en-US" sz="2000" dirty="0">
                <a:solidFill>
                  <a:schemeClr val="tx1"/>
                </a:solidFill>
              </a:rPr>
              <a:t> </a:t>
            </a:r>
            <a:r>
              <a:rPr lang="en-US" sz="2000" dirty="0" err="1">
                <a:solidFill>
                  <a:schemeClr val="tx1"/>
                </a:solidFill>
              </a:rPr>
              <a:t>kein</a:t>
            </a:r>
            <a:r>
              <a:rPr lang="en-US" sz="2000" dirty="0">
                <a:solidFill>
                  <a:schemeClr val="tx1"/>
                </a:solidFill>
              </a:rPr>
              <a:t> Geld!</a:t>
            </a:r>
          </a:p>
          <a:p>
            <a:pPr algn="ctr"/>
            <a:r>
              <a:rPr lang="en-US" sz="2000" dirty="0">
                <a:solidFill>
                  <a:schemeClr val="tx1"/>
                </a:solidFill>
              </a:rPr>
              <a:t>Ich bin </a:t>
            </a:r>
            <a:r>
              <a:rPr lang="en-US" sz="2000" dirty="0" err="1">
                <a:solidFill>
                  <a:schemeClr val="tx1"/>
                </a:solidFill>
              </a:rPr>
              <a:t>Jüdin</a:t>
            </a:r>
            <a:r>
              <a:rPr lang="en-US" sz="2000" dirty="0">
                <a:solidFill>
                  <a:schemeClr val="tx1"/>
                </a:solidFill>
              </a:rPr>
              <a:t>.  Ich </a:t>
            </a:r>
            <a:r>
              <a:rPr lang="en-US" sz="2000" dirty="0" err="1">
                <a:solidFill>
                  <a:schemeClr val="tx1"/>
                </a:solidFill>
              </a:rPr>
              <a:t>reise</a:t>
            </a:r>
            <a:r>
              <a:rPr lang="en-US" sz="2000" dirty="0">
                <a:solidFill>
                  <a:schemeClr val="tx1"/>
                </a:solidFill>
              </a:rPr>
              <a:t> 1933 </a:t>
            </a:r>
            <a:r>
              <a:rPr lang="en-US" sz="2000" dirty="0" err="1">
                <a:solidFill>
                  <a:schemeClr val="tx1"/>
                </a:solidFill>
              </a:rPr>
              <a:t>nach</a:t>
            </a:r>
            <a:r>
              <a:rPr lang="en-US" sz="2000" dirty="0">
                <a:solidFill>
                  <a:schemeClr val="tx1"/>
                </a:solidFill>
              </a:rPr>
              <a:t> Amerika.</a:t>
            </a:r>
          </a:p>
          <a:p>
            <a:pPr algn="ctr"/>
            <a:endParaRPr lang="en-US" dirty="0">
              <a:solidFill>
                <a:schemeClr val="tx1"/>
              </a:solidFill>
            </a:endParaRPr>
          </a:p>
        </p:txBody>
      </p:sp>
      <p:pic>
        <p:nvPicPr>
          <p:cNvPr id="7" name="Picture 6" descr="A person wearing a uniform posing for a photo&#10;&#10;Description automatically generated">
            <a:extLst>
              <a:ext uri="{FF2B5EF4-FFF2-40B4-BE49-F238E27FC236}">
                <a16:creationId xmlns:a16="http://schemas.microsoft.com/office/drawing/2014/main" id="{DECC2875-BA68-3B49-921E-996C04B04C8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11544" y="1888141"/>
            <a:ext cx="2192056" cy="3344971"/>
          </a:xfrm>
          <a:prstGeom prst="rect">
            <a:avLst/>
          </a:prstGeom>
        </p:spPr>
      </p:pic>
      <p:sp>
        <p:nvSpPr>
          <p:cNvPr id="2" name="TextBox 1">
            <a:extLst>
              <a:ext uri="{FF2B5EF4-FFF2-40B4-BE49-F238E27FC236}">
                <a16:creationId xmlns:a16="http://schemas.microsoft.com/office/drawing/2014/main" id="{63923C8A-80DE-694F-B13E-45284087B3D8}"/>
              </a:ext>
            </a:extLst>
          </p:cNvPr>
          <p:cNvSpPr txBox="1"/>
          <p:nvPr/>
        </p:nvSpPr>
        <p:spPr>
          <a:xfrm>
            <a:off x="1211544" y="5495597"/>
            <a:ext cx="2380780" cy="461665"/>
          </a:xfrm>
          <a:prstGeom prst="rect">
            <a:avLst/>
          </a:prstGeom>
          <a:noFill/>
        </p:spPr>
        <p:txBody>
          <a:bodyPr wrap="none" rtlCol="0">
            <a:spAutoFit/>
          </a:bodyPr>
          <a:lstStyle/>
          <a:p>
            <a:r>
              <a:rPr lang="en-US" sz="2400" b="1" dirty="0"/>
              <a:t>Emmy </a:t>
            </a:r>
            <a:r>
              <a:rPr lang="en-US" sz="2400" b="1" dirty="0" err="1"/>
              <a:t>Noether</a:t>
            </a:r>
            <a:endParaRPr lang="en-US" sz="2400" b="1" dirty="0"/>
          </a:p>
        </p:txBody>
      </p:sp>
      <p:pic>
        <p:nvPicPr>
          <p:cNvPr id="8" name="Online Media 7" descr="Celebrity_Emmy Noether.mp3">
            <a:hlinkClick r:id="" action="ppaction://media"/>
            <a:extLst>
              <a:ext uri="{FF2B5EF4-FFF2-40B4-BE49-F238E27FC236}">
                <a16:creationId xmlns:a16="http://schemas.microsoft.com/office/drawing/2014/main" id="{B9577C5D-605A-5C4B-8C2A-1A923B84A34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05593" y="2330731"/>
            <a:ext cx="812800" cy="812800"/>
          </a:xfrm>
          <a:prstGeom prst="rect">
            <a:avLst/>
          </a:prstGeom>
          <a:solidFill>
            <a:srgbClr val="FFCC00"/>
          </a:solidFill>
          <a:ln>
            <a:solidFill>
              <a:schemeClr val="tx1"/>
            </a:solidFill>
          </a:ln>
          <a:effectLst>
            <a:outerShdw blurRad="50800" dist="38100" dir="5400000" algn="t" rotWithShape="0">
              <a:prstClr val="black">
                <a:alpha val="40000"/>
              </a:prstClr>
            </a:outerShdw>
          </a:effectLst>
        </p:spPr>
      </p:pic>
      <p:sp>
        <p:nvSpPr>
          <p:cNvPr id="11" name="Rounded Rectangle 11">
            <a:extLst>
              <a:ext uri="{FF2B5EF4-FFF2-40B4-BE49-F238E27FC236}">
                <a16:creationId xmlns:a16="http://schemas.microsoft.com/office/drawing/2014/main" id="{483D7EB9-C2AA-4190-98DE-925F861600E9}"/>
              </a:ext>
            </a:extLst>
          </p:cNvPr>
          <p:cNvSpPr/>
          <p:nvPr/>
        </p:nvSpPr>
        <p:spPr>
          <a:xfrm>
            <a:off x="8557146" y="247046"/>
            <a:ext cx="3400182"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r>
              <a:rPr kumimoji="0" lang="en-GB" b="1" i="0" u="none" strike="noStrike" kern="1200" cap="none" spc="0" normalizeH="0" noProof="0" dirty="0">
                <a:ln>
                  <a:noFill/>
                </a:ln>
                <a:solidFill>
                  <a:schemeClr val="tx1"/>
                </a:solidFill>
                <a:effectLst/>
                <a:uLnTx/>
                <a:uFillTx/>
                <a:latin typeface="Century Gothic" panose="020B0502020202020204" pitchFamily="34" charset="0"/>
                <a:ea typeface="+mn-ea"/>
                <a:cs typeface="+mn-cs"/>
              </a:rPr>
              <a:t> / </a:t>
            </a:r>
            <a:r>
              <a:rPr kumimoji="0" lang="en-GB" b="1" i="0" u="none" strike="noStrike" kern="1200" cap="none" spc="0" normalizeH="0" noProof="0" dirty="0" err="1">
                <a:ln>
                  <a:noFill/>
                </a:ln>
                <a:solidFill>
                  <a:schemeClr val="tx1"/>
                </a:solidFill>
                <a:effectLst/>
                <a:uLnTx/>
                <a:uFillTx/>
                <a:latin typeface="Century Gothic" panose="020B0502020202020204" pitchFamily="34" charset="0"/>
                <a:ea typeface="+mn-ea"/>
                <a:cs typeface="+mn-cs"/>
              </a:rPr>
              <a:t>schreiben</a:t>
            </a:r>
            <a:r>
              <a:rPr kumimoji="0" lang="en-GB" b="1" i="0" u="none" strike="noStrike" kern="1200" cap="none" spc="0" normalizeH="0" noProof="0" dirty="0">
                <a:ln>
                  <a:noFill/>
                </a:ln>
                <a:solidFill>
                  <a:schemeClr val="tx1"/>
                </a:solidFill>
                <a:effectLst/>
                <a:uLnTx/>
                <a:uFillTx/>
                <a:latin typeface="Century Gothic" panose="020B0502020202020204" pitchFamily="34" charset="0"/>
                <a:ea typeface="+mn-ea"/>
                <a:cs typeface="+mn-cs"/>
              </a:rPr>
              <a:t> / </a:t>
            </a:r>
            <a:r>
              <a:rPr kumimoji="0" lang="en-GB" b="1" i="0" u="none" strike="noStrike" kern="1200" cap="none" spc="0" normalizeH="0" noProof="0" dirty="0" err="1">
                <a:ln>
                  <a:noFill/>
                </a:ln>
                <a:solidFill>
                  <a:schemeClr val="tx1"/>
                </a:solidFill>
                <a:effectLst/>
                <a:uLnTx/>
                <a:uFillTx/>
                <a:latin typeface="Century Gothic" panose="020B0502020202020204" pitchFamily="34" charset="0"/>
                <a:ea typeface="+mn-ea"/>
                <a:cs typeface="+mn-cs"/>
              </a:rPr>
              <a:t>sprechen</a:t>
            </a:r>
            <a:endParaRPr kumimoji="0" lang="en-GB"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828057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46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err="1">
                <a:solidFill>
                  <a:schemeClr val="bg1"/>
                </a:solidFill>
              </a:rPr>
              <a:t>Wer</a:t>
            </a:r>
            <a:r>
              <a:rPr lang="en-GB" sz="2800" b="1" dirty="0">
                <a:solidFill>
                  <a:schemeClr val="bg1"/>
                </a:solidFill>
              </a:rPr>
              <a:t> bin ich? </a:t>
            </a:r>
            <a:r>
              <a:rPr lang="en-GB" sz="2800" b="1" dirty="0" err="1">
                <a:solidFill>
                  <a:schemeClr val="bg1"/>
                </a:solidFill>
              </a:rPr>
              <a:t>Beispiel</a:t>
            </a:r>
            <a:endParaRPr lang="en-GB" sz="2800" b="1" dirty="0">
              <a:solidFill>
                <a:schemeClr val="bg1"/>
              </a:solidFill>
            </a:endParaRPr>
          </a:p>
        </p:txBody>
      </p:sp>
      <p:sp>
        <p:nvSpPr>
          <p:cNvPr id="6" name="Rectangle 5">
            <a:extLst>
              <a:ext uri="{FF2B5EF4-FFF2-40B4-BE49-F238E27FC236}">
                <a16:creationId xmlns:a16="http://schemas.microsoft.com/office/drawing/2014/main" id="{C5DFC05B-73A5-7F4E-BFEB-1C1F25978861}"/>
              </a:ext>
            </a:extLst>
          </p:cNvPr>
          <p:cNvSpPr/>
          <p:nvPr/>
        </p:nvSpPr>
        <p:spPr>
          <a:xfrm>
            <a:off x="3403600" y="1416972"/>
            <a:ext cx="8382000" cy="1883442"/>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rPr>
              <a:t>Ich</a:t>
            </a:r>
            <a:r>
              <a:rPr lang="en-US" sz="2000" dirty="0">
                <a:solidFill>
                  <a:schemeClr val="tx1"/>
                </a:solidFill>
              </a:rPr>
              <a:t> </a:t>
            </a:r>
            <a:r>
              <a:rPr lang="en-US" sz="2000" dirty="0" err="1">
                <a:solidFill>
                  <a:schemeClr val="tx1"/>
                </a:solidFill>
              </a:rPr>
              <a:t>heiße</a:t>
            </a:r>
            <a:r>
              <a:rPr lang="en-US" sz="2000" dirty="0">
                <a:solidFill>
                  <a:schemeClr val="tx1"/>
                </a:solidFill>
              </a:rPr>
              <a:t> Emmy </a:t>
            </a:r>
            <a:r>
              <a:rPr lang="en-US" sz="2000" dirty="0" err="1">
                <a:solidFill>
                  <a:schemeClr val="tx1"/>
                </a:solidFill>
              </a:rPr>
              <a:t>Noether</a:t>
            </a:r>
            <a:r>
              <a:rPr lang="en-US" sz="2000" dirty="0">
                <a:solidFill>
                  <a:schemeClr val="tx1"/>
                </a:solidFill>
              </a:rPr>
              <a:t> und </a:t>
            </a:r>
            <a:r>
              <a:rPr lang="en-US" sz="2000" dirty="0" err="1">
                <a:solidFill>
                  <a:schemeClr val="tx1"/>
                </a:solidFill>
              </a:rPr>
              <a:t>ich</a:t>
            </a:r>
            <a:r>
              <a:rPr lang="en-US" sz="2000" dirty="0">
                <a:solidFill>
                  <a:schemeClr val="tx1"/>
                </a:solidFill>
              </a:rPr>
              <a:t> </a:t>
            </a:r>
            <a:r>
              <a:rPr lang="en-US" sz="2000" dirty="0" err="1">
                <a:solidFill>
                  <a:schemeClr val="tx1"/>
                </a:solidFill>
              </a:rPr>
              <a:t>komme</a:t>
            </a:r>
            <a:r>
              <a:rPr lang="en-US" sz="2000" dirty="0">
                <a:solidFill>
                  <a:schemeClr val="tx1"/>
                </a:solidFill>
              </a:rPr>
              <a:t> </a:t>
            </a:r>
            <a:r>
              <a:rPr lang="en-US" sz="2000" dirty="0" err="1">
                <a:solidFill>
                  <a:schemeClr val="tx1"/>
                </a:solidFill>
              </a:rPr>
              <a:t>aus</a:t>
            </a:r>
            <a:r>
              <a:rPr lang="en-US" sz="2000" dirty="0">
                <a:solidFill>
                  <a:schemeClr val="tx1"/>
                </a:solidFill>
              </a:rPr>
              <a:t> Deutschland. </a:t>
            </a:r>
            <a:r>
              <a:rPr lang="en-US" sz="2000" dirty="0" err="1">
                <a:solidFill>
                  <a:schemeClr val="tx1"/>
                </a:solidFill>
              </a:rPr>
              <a:t>Ich</a:t>
            </a:r>
            <a:r>
              <a:rPr lang="en-US" sz="2000" dirty="0">
                <a:solidFill>
                  <a:schemeClr val="tx1"/>
                </a:solidFill>
              </a:rPr>
              <a:t> </a:t>
            </a:r>
            <a:r>
              <a:rPr lang="en-US" sz="2000" dirty="0" err="1">
                <a:solidFill>
                  <a:schemeClr val="tx1"/>
                </a:solidFill>
              </a:rPr>
              <a:t>verstehe</a:t>
            </a:r>
            <a:r>
              <a:rPr lang="en-US" sz="2000" dirty="0">
                <a:solidFill>
                  <a:schemeClr val="tx1"/>
                </a:solidFill>
              </a:rPr>
              <a:t> </a:t>
            </a:r>
            <a:r>
              <a:rPr lang="en-US" sz="2000" dirty="0" err="1">
                <a:solidFill>
                  <a:schemeClr val="tx1"/>
                </a:solidFill>
              </a:rPr>
              <a:t>komplizierte</a:t>
            </a:r>
            <a:r>
              <a:rPr lang="en-US" sz="2000" dirty="0">
                <a:solidFill>
                  <a:schemeClr val="tx1"/>
                </a:solidFill>
              </a:rPr>
              <a:t> </a:t>
            </a:r>
            <a:r>
              <a:rPr lang="en-US" sz="2000" dirty="0" err="1">
                <a:solidFill>
                  <a:schemeClr val="tx1"/>
                </a:solidFill>
              </a:rPr>
              <a:t>Mathematik</a:t>
            </a:r>
            <a:r>
              <a:rPr lang="en-US" sz="2000" dirty="0">
                <a:solidFill>
                  <a:schemeClr val="tx1"/>
                </a:solidFill>
              </a:rPr>
              <a:t>. Albert Einstein </a:t>
            </a:r>
            <a:r>
              <a:rPr lang="en-US" sz="2000" dirty="0" err="1">
                <a:solidFill>
                  <a:schemeClr val="tx1"/>
                </a:solidFill>
              </a:rPr>
              <a:t>sagt</a:t>
            </a:r>
            <a:r>
              <a:rPr lang="en-US" sz="2000" dirty="0">
                <a:solidFill>
                  <a:schemeClr val="tx1"/>
                </a:solidFill>
              </a:rPr>
              <a:t>, </a:t>
            </a:r>
            <a:r>
              <a:rPr lang="en-US" sz="2000" dirty="0" err="1">
                <a:solidFill>
                  <a:schemeClr val="tx1"/>
                </a:solidFill>
              </a:rPr>
              <a:t>ich</a:t>
            </a:r>
            <a:r>
              <a:rPr lang="en-US" sz="2000" dirty="0">
                <a:solidFill>
                  <a:schemeClr val="tx1"/>
                </a:solidFill>
              </a:rPr>
              <a:t> bin </a:t>
            </a:r>
            <a:r>
              <a:rPr lang="en-US" sz="2000" dirty="0" err="1">
                <a:solidFill>
                  <a:schemeClr val="tx1"/>
                </a:solidFill>
              </a:rPr>
              <a:t>eine</a:t>
            </a:r>
            <a:r>
              <a:rPr lang="en-US" sz="2000" dirty="0">
                <a:solidFill>
                  <a:schemeClr val="tx1"/>
                </a:solidFill>
              </a:rPr>
              <a:t> </a:t>
            </a:r>
            <a:r>
              <a:rPr lang="en-US" sz="2000" dirty="0" err="1">
                <a:solidFill>
                  <a:schemeClr val="tx1"/>
                </a:solidFill>
              </a:rPr>
              <a:t>wichtige</a:t>
            </a:r>
            <a:r>
              <a:rPr lang="en-US" sz="2000" dirty="0">
                <a:solidFill>
                  <a:schemeClr val="tx1"/>
                </a:solidFill>
              </a:rPr>
              <a:t> </a:t>
            </a:r>
            <a:r>
              <a:rPr lang="en-US" sz="2000" dirty="0" err="1">
                <a:solidFill>
                  <a:schemeClr val="tx1"/>
                </a:solidFill>
              </a:rPr>
              <a:t>Mathematikerin</a:t>
            </a:r>
            <a:r>
              <a:rPr lang="en-US" sz="2000" dirty="0">
                <a:solidFill>
                  <a:schemeClr val="tx1"/>
                </a:solidFill>
              </a:rPr>
              <a:t>. </a:t>
            </a:r>
            <a:r>
              <a:rPr lang="en-US" sz="2000" dirty="0" err="1">
                <a:solidFill>
                  <a:schemeClr val="tx1"/>
                </a:solidFill>
              </a:rPr>
              <a:t>Ich</a:t>
            </a:r>
            <a:r>
              <a:rPr lang="en-US" sz="2000" dirty="0">
                <a:solidFill>
                  <a:schemeClr val="tx1"/>
                </a:solidFill>
              </a:rPr>
              <a:t> </a:t>
            </a:r>
            <a:r>
              <a:rPr lang="en-US" sz="2000" dirty="0" err="1">
                <a:solidFill>
                  <a:schemeClr val="tx1"/>
                </a:solidFill>
              </a:rPr>
              <a:t>arbeite</a:t>
            </a:r>
            <a:r>
              <a:rPr lang="en-US" sz="2000" dirty="0">
                <a:solidFill>
                  <a:schemeClr val="tx1"/>
                </a:solidFill>
              </a:rPr>
              <a:t> an der </a:t>
            </a:r>
            <a:r>
              <a:rPr lang="en-US" sz="2000" dirty="0" err="1">
                <a:solidFill>
                  <a:schemeClr val="tx1"/>
                </a:solidFill>
              </a:rPr>
              <a:t>Universität</a:t>
            </a:r>
            <a:r>
              <a:rPr lang="en-US" sz="2000" dirty="0">
                <a:solidFill>
                  <a:schemeClr val="tx1"/>
                </a:solidFill>
              </a:rPr>
              <a:t> </a:t>
            </a:r>
            <a:r>
              <a:rPr lang="en-US" sz="2000" dirty="0" err="1">
                <a:solidFill>
                  <a:schemeClr val="tx1"/>
                </a:solidFill>
              </a:rPr>
              <a:t>Göttingen</a:t>
            </a:r>
            <a:r>
              <a:rPr lang="en-US" sz="2000" dirty="0">
                <a:solidFill>
                  <a:schemeClr val="tx1"/>
                </a:solidFill>
              </a:rPr>
              <a:t>, </a:t>
            </a:r>
            <a:r>
              <a:rPr lang="en-US" sz="2000" dirty="0" err="1">
                <a:solidFill>
                  <a:schemeClr val="tx1"/>
                </a:solidFill>
              </a:rPr>
              <a:t>aber</a:t>
            </a:r>
            <a:r>
              <a:rPr lang="en-US" sz="2000" dirty="0">
                <a:solidFill>
                  <a:schemeClr val="tx1"/>
                </a:solidFill>
              </a:rPr>
              <a:t> </a:t>
            </a:r>
            <a:r>
              <a:rPr lang="en-US" sz="2000" dirty="0" err="1">
                <a:solidFill>
                  <a:schemeClr val="tx1"/>
                </a:solidFill>
              </a:rPr>
              <a:t>ich</a:t>
            </a:r>
            <a:r>
              <a:rPr lang="en-US" sz="2000" dirty="0">
                <a:solidFill>
                  <a:schemeClr val="tx1"/>
                </a:solidFill>
              </a:rPr>
              <a:t> bin </a:t>
            </a:r>
            <a:r>
              <a:rPr lang="en-US" sz="2000" dirty="0" err="1">
                <a:solidFill>
                  <a:schemeClr val="tx1"/>
                </a:solidFill>
              </a:rPr>
              <a:t>eine</a:t>
            </a:r>
            <a:r>
              <a:rPr lang="en-US" sz="2000" dirty="0">
                <a:solidFill>
                  <a:schemeClr val="tx1"/>
                </a:solidFill>
              </a:rPr>
              <a:t> Frau und </a:t>
            </a:r>
            <a:r>
              <a:rPr lang="en-US" sz="2000" dirty="0" err="1">
                <a:solidFill>
                  <a:schemeClr val="tx1"/>
                </a:solidFill>
              </a:rPr>
              <a:t>bekomme</a:t>
            </a:r>
            <a:r>
              <a:rPr lang="en-US" sz="2000" dirty="0">
                <a:solidFill>
                  <a:schemeClr val="tx1"/>
                </a:solidFill>
              </a:rPr>
              <a:t> </a:t>
            </a:r>
            <a:r>
              <a:rPr lang="en-US" sz="2000" dirty="0" err="1">
                <a:solidFill>
                  <a:schemeClr val="tx1"/>
                </a:solidFill>
              </a:rPr>
              <a:t>kein</a:t>
            </a:r>
            <a:r>
              <a:rPr lang="en-US" sz="2000" dirty="0">
                <a:solidFill>
                  <a:schemeClr val="tx1"/>
                </a:solidFill>
              </a:rPr>
              <a:t> Geld!</a:t>
            </a:r>
          </a:p>
          <a:p>
            <a:pPr algn="ctr"/>
            <a:r>
              <a:rPr lang="en-US" sz="2000" dirty="0" err="1">
                <a:solidFill>
                  <a:schemeClr val="tx1"/>
                </a:solidFill>
              </a:rPr>
              <a:t>Ich</a:t>
            </a:r>
            <a:r>
              <a:rPr lang="en-US" sz="2000" dirty="0">
                <a:solidFill>
                  <a:schemeClr val="tx1"/>
                </a:solidFill>
              </a:rPr>
              <a:t> bin </a:t>
            </a:r>
            <a:r>
              <a:rPr lang="en-US" sz="2000" dirty="0" err="1">
                <a:solidFill>
                  <a:schemeClr val="tx1"/>
                </a:solidFill>
              </a:rPr>
              <a:t>Jüdin</a:t>
            </a:r>
            <a:r>
              <a:rPr lang="en-US" sz="2000" dirty="0">
                <a:solidFill>
                  <a:schemeClr val="tx1"/>
                </a:solidFill>
              </a:rPr>
              <a:t>.  Ich </a:t>
            </a:r>
            <a:r>
              <a:rPr lang="en-US" sz="2000" dirty="0" err="1">
                <a:solidFill>
                  <a:schemeClr val="tx1"/>
                </a:solidFill>
              </a:rPr>
              <a:t>reise</a:t>
            </a:r>
            <a:r>
              <a:rPr lang="en-US" sz="2000" dirty="0">
                <a:solidFill>
                  <a:schemeClr val="tx1"/>
                </a:solidFill>
              </a:rPr>
              <a:t> 1933 </a:t>
            </a:r>
            <a:r>
              <a:rPr lang="en-US" sz="2000" dirty="0" err="1">
                <a:solidFill>
                  <a:schemeClr val="tx1"/>
                </a:solidFill>
              </a:rPr>
              <a:t>nach</a:t>
            </a:r>
            <a:r>
              <a:rPr lang="en-US" sz="2000" dirty="0">
                <a:solidFill>
                  <a:schemeClr val="tx1"/>
                </a:solidFill>
              </a:rPr>
              <a:t> Amerika.</a:t>
            </a:r>
          </a:p>
        </p:txBody>
      </p:sp>
      <p:pic>
        <p:nvPicPr>
          <p:cNvPr id="7" name="Picture 6" descr="A person wearing a uniform posing for a photo&#10;&#10;Description automatically generated">
            <a:extLst>
              <a:ext uri="{FF2B5EF4-FFF2-40B4-BE49-F238E27FC236}">
                <a16:creationId xmlns:a16="http://schemas.microsoft.com/office/drawing/2014/main" id="{0B311788-6CE0-8C42-BF1A-2FABF38429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8877" y="1515608"/>
            <a:ext cx="2192056" cy="3344971"/>
          </a:xfrm>
          <a:prstGeom prst="rect">
            <a:avLst/>
          </a:prstGeom>
        </p:spPr>
      </p:pic>
      <p:sp>
        <p:nvSpPr>
          <p:cNvPr id="8" name="TextBox 7">
            <a:extLst>
              <a:ext uri="{FF2B5EF4-FFF2-40B4-BE49-F238E27FC236}">
                <a16:creationId xmlns:a16="http://schemas.microsoft.com/office/drawing/2014/main" id="{EDE20765-09BC-4643-9DCA-99E0EAFAFD7A}"/>
              </a:ext>
            </a:extLst>
          </p:cNvPr>
          <p:cNvSpPr txBox="1"/>
          <p:nvPr/>
        </p:nvSpPr>
        <p:spPr>
          <a:xfrm>
            <a:off x="618877" y="5123064"/>
            <a:ext cx="2380780" cy="461665"/>
          </a:xfrm>
          <a:prstGeom prst="rect">
            <a:avLst/>
          </a:prstGeom>
          <a:noFill/>
        </p:spPr>
        <p:txBody>
          <a:bodyPr wrap="none" rtlCol="0">
            <a:spAutoFit/>
          </a:bodyPr>
          <a:lstStyle/>
          <a:p>
            <a:r>
              <a:rPr lang="en-US" sz="2400" b="1" dirty="0"/>
              <a:t>Emmy </a:t>
            </a:r>
            <a:r>
              <a:rPr lang="en-US" sz="2400" b="1" dirty="0" err="1"/>
              <a:t>Noether</a:t>
            </a:r>
            <a:endParaRPr lang="en-US" sz="2400" b="1" dirty="0"/>
          </a:p>
        </p:txBody>
      </p:sp>
      <p:sp>
        <p:nvSpPr>
          <p:cNvPr id="2" name="TextBox 1">
            <a:extLst>
              <a:ext uri="{FF2B5EF4-FFF2-40B4-BE49-F238E27FC236}">
                <a16:creationId xmlns:a16="http://schemas.microsoft.com/office/drawing/2014/main" id="{BC42148B-BE0F-A846-8959-9191D01B9048}"/>
              </a:ext>
            </a:extLst>
          </p:cNvPr>
          <p:cNvSpPr txBox="1"/>
          <p:nvPr/>
        </p:nvSpPr>
        <p:spPr>
          <a:xfrm>
            <a:off x="5036848" y="3689521"/>
            <a:ext cx="5115503" cy="2400657"/>
          </a:xfrm>
          <a:prstGeom prst="rect">
            <a:avLst/>
          </a:prstGeom>
          <a:noFill/>
        </p:spPr>
        <p:txBody>
          <a:bodyPr wrap="none" rtlCol="0">
            <a:spAutoFit/>
          </a:bodyPr>
          <a:lstStyle/>
          <a:p>
            <a:pPr marL="342900" indent="-342900">
              <a:lnSpc>
                <a:spcPct val="150000"/>
              </a:lnSpc>
              <a:buAutoNum type="arabicPeriod"/>
            </a:pPr>
            <a:r>
              <a:rPr lang="en-US" sz="2000" dirty="0"/>
              <a:t>Sie </a:t>
            </a:r>
            <a:r>
              <a:rPr lang="en-US" sz="2000" dirty="0" err="1"/>
              <a:t>kommt</a:t>
            </a:r>
            <a:r>
              <a:rPr lang="en-US" sz="2000" dirty="0"/>
              <a:t> </a:t>
            </a:r>
            <a:r>
              <a:rPr lang="en-US" sz="2000" dirty="0" err="1"/>
              <a:t>aus</a:t>
            </a:r>
            <a:r>
              <a:rPr lang="en-US" sz="2000" dirty="0"/>
              <a:t> Deutschland.</a:t>
            </a:r>
          </a:p>
          <a:p>
            <a:pPr marL="342900" indent="-342900">
              <a:lnSpc>
                <a:spcPct val="150000"/>
              </a:lnSpc>
              <a:buAutoNum type="arabicPeriod"/>
            </a:pPr>
            <a:r>
              <a:rPr lang="en-US" sz="2000" dirty="0"/>
              <a:t>Sie </a:t>
            </a:r>
            <a:r>
              <a:rPr lang="en-US" sz="2000" dirty="0" err="1"/>
              <a:t>reist</a:t>
            </a:r>
            <a:r>
              <a:rPr lang="en-US" sz="2000" dirty="0"/>
              <a:t> </a:t>
            </a:r>
            <a:r>
              <a:rPr lang="en-US" sz="2000" dirty="0" err="1"/>
              <a:t>nach</a:t>
            </a:r>
            <a:r>
              <a:rPr lang="en-US" sz="2000" dirty="0"/>
              <a:t> Amerika.</a:t>
            </a:r>
          </a:p>
          <a:p>
            <a:pPr marL="342900" indent="-342900">
              <a:lnSpc>
                <a:spcPct val="150000"/>
              </a:lnSpc>
              <a:buAutoNum type="arabicPeriod"/>
            </a:pPr>
            <a:r>
              <a:rPr lang="en-US" sz="2000" dirty="0"/>
              <a:t>…</a:t>
            </a:r>
          </a:p>
          <a:p>
            <a:pPr marL="342900" indent="-342900">
              <a:lnSpc>
                <a:spcPct val="150000"/>
              </a:lnSpc>
              <a:buAutoNum type="arabicPeriod"/>
            </a:pPr>
            <a:r>
              <a:rPr lang="en-US" sz="2000" dirty="0"/>
              <a:t>…</a:t>
            </a:r>
          </a:p>
          <a:p>
            <a:pPr marL="342900" indent="-342900">
              <a:lnSpc>
                <a:spcPct val="150000"/>
              </a:lnSpc>
              <a:buAutoNum type="arabicPeriod"/>
            </a:pPr>
            <a:r>
              <a:rPr lang="en-US" sz="2000" dirty="0"/>
              <a:t>Sie </a:t>
            </a:r>
            <a:r>
              <a:rPr lang="en-US" sz="2000" dirty="0" err="1"/>
              <a:t>versteht</a:t>
            </a:r>
            <a:r>
              <a:rPr lang="en-US" sz="2000" dirty="0"/>
              <a:t> </a:t>
            </a:r>
            <a:r>
              <a:rPr lang="en-US" sz="2000" dirty="0" err="1"/>
              <a:t>komplizierte</a:t>
            </a:r>
            <a:r>
              <a:rPr lang="en-US" sz="2000" dirty="0"/>
              <a:t> </a:t>
            </a:r>
            <a:r>
              <a:rPr lang="en-US" sz="2000" dirty="0" err="1"/>
              <a:t>Mathematik</a:t>
            </a:r>
            <a:r>
              <a:rPr lang="en-US" sz="2000" dirty="0"/>
              <a:t>.</a:t>
            </a:r>
          </a:p>
        </p:txBody>
      </p:sp>
      <p:sp>
        <p:nvSpPr>
          <p:cNvPr id="10"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272021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656114" cy="647577"/>
          </a:xfrm>
        </p:spPr>
        <p:txBody>
          <a:bodyPr>
            <a:normAutofit/>
          </a:bodyPr>
          <a:lstStyle/>
          <a:p>
            <a:r>
              <a:rPr lang="en-GB" sz="2800" b="1" dirty="0" err="1">
                <a:solidFill>
                  <a:schemeClr val="bg1"/>
                </a:solidFill>
              </a:rPr>
              <a:t>Wer</a:t>
            </a:r>
            <a:r>
              <a:rPr lang="en-GB" sz="2800" b="1" dirty="0">
                <a:solidFill>
                  <a:schemeClr val="bg1"/>
                </a:solidFill>
              </a:rPr>
              <a:t> bin ich?</a:t>
            </a:r>
          </a:p>
        </p:txBody>
      </p:sp>
      <p:sp>
        <p:nvSpPr>
          <p:cNvPr id="6" name="TextBox 5">
            <a:extLst>
              <a:ext uri="{FF2B5EF4-FFF2-40B4-BE49-F238E27FC236}">
                <a16:creationId xmlns:a16="http://schemas.microsoft.com/office/drawing/2014/main" id="{16585358-C32A-8B4A-8B41-3770D35FEFF9}"/>
              </a:ext>
            </a:extLst>
          </p:cNvPr>
          <p:cNvSpPr txBox="1"/>
          <p:nvPr/>
        </p:nvSpPr>
        <p:spPr>
          <a:xfrm>
            <a:off x="956994" y="3080397"/>
            <a:ext cx="1374094" cy="400110"/>
          </a:xfrm>
          <a:prstGeom prst="rect">
            <a:avLst/>
          </a:prstGeom>
          <a:noFill/>
        </p:spPr>
        <p:txBody>
          <a:bodyPr wrap="none" rtlCol="0">
            <a:spAutoFit/>
          </a:bodyPr>
          <a:lstStyle/>
          <a:p>
            <a:r>
              <a:rPr lang="en-US" sz="2000" b="1" dirty="0"/>
              <a:t>Steffi Graf</a:t>
            </a:r>
          </a:p>
        </p:txBody>
      </p:sp>
      <p:pic>
        <p:nvPicPr>
          <p:cNvPr id="7" name="Picture 6">
            <a:extLst>
              <a:ext uri="{FF2B5EF4-FFF2-40B4-BE49-F238E27FC236}">
                <a16:creationId xmlns:a16="http://schemas.microsoft.com/office/drawing/2014/main" id="{26C28ED2-746F-9B4A-AA50-CA1EEB364D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6994" y="1234562"/>
            <a:ext cx="1440000" cy="1797198"/>
          </a:xfrm>
          <a:prstGeom prst="rect">
            <a:avLst/>
          </a:prstGeom>
        </p:spPr>
      </p:pic>
      <p:pic>
        <p:nvPicPr>
          <p:cNvPr id="8" name="Picture 7" descr="A person sitting on a table&#10;&#10;Description automatically generated">
            <a:extLst>
              <a:ext uri="{FF2B5EF4-FFF2-40B4-BE49-F238E27FC236}">
                <a16:creationId xmlns:a16="http://schemas.microsoft.com/office/drawing/2014/main" id="{95FF111B-B662-A648-8A13-134469FBA2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6994" y="4060495"/>
            <a:ext cx="1440000" cy="1775342"/>
          </a:xfrm>
          <a:prstGeom prst="rect">
            <a:avLst/>
          </a:prstGeom>
        </p:spPr>
      </p:pic>
      <p:pic>
        <p:nvPicPr>
          <p:cNvPr id="10" name="Picture 9" descr="A person posing for the camera&#10;&#10;Description automatically generated">
            <a:extLst>
              <a:ext uri="{FF2B5EF4-FFF2-40B4-BE49-F238E27FC236}">
                <a16:creationId xmlns:a16="http://schemas.microsoft.com/office/drawing/2014/main" id="{7F7C8981-627F-1C4E-A260-F6A4F193F33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07200" y="1232996"/>
            <a:ext cx="1440000" cy="1804481"/>
          </a:xfrm>
          <a:prstGeom prst="rect">
            <a:avLst/>
          </a:prstGeom>
        </p:spPr>
      </p:pic>
      <p:pic>
        <p:nvPicPr>
          <p:cNvPr id="11" name="Picture 10" descr="A person sitting at a table using a computer&#10;&#10;Description automatically generated">
            <a:extLst>
              <a:ext uri="{FF2B5EF4-FFF2-40B4-BE49-F238E27FC236}">
                <a16:creationId xmlns:a16="http://schemas.microsoft.com/office/drawing/2014/main" id="{B6DD2BBE-CE8D-C345-A5D2-A940B37AAD0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9599" y="4061050"/>
            <a:ext cx="1440000" cy="1440000"/>
          </a:xfrm>
          <a:prstGeom prst="rect">
            <a:avLst/>
          </a:prstGeom>
        </p:spPr>
      </p:pic>
      <p:pic>
        <p:nvPicPr>
          <p:cNvPr id="12" name="Picture 11" descr="A person looking at the camera&#10;&#10;Description automatically generated">
            <a:extLst>
              <a:ext uri="{FF2B5EF4-FFF2-40B4-BE49-F238E27FC236}">
                <a16:creationId xmlns:a16="http://schemas.microsoft.com/office/drawing/2014/main" id="{760DE576-FFD3-8C49-9398-F99F1EF9BC2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44801" y="1330276"/>
            <a:ext cx="1440000" cy="1701484"/>
          </a:xfrm>
          <a:prstGeom prst="rect">
            <a:avLst/>
          </a:prstGeom>
        </p:spPr>
      </p:pic>
      <p:pic>
        <p:nvPicPr>
          <p:cNvPr id="13" name="Picture 12" descr="A person wearing a suit and tie holding a cell phone&#10;&#10;Description automatically generated">
            <a:extLst>
              <a:ext uri="{FF2B5EF4-FFF2-40B4-BE49-F238E27FC236}">
                <a16:creationId xmlns:a16="http://schemas.microsoft.com/office/drawing/2014/main" id="{6AED99A1-9D95-DA47-A6CB-3F20A5AB9B9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44801" y="4060495"/>
            <a:ext cx="1440000" cy="1731600"/>
          </a:xfrm>
          <a:prstGeom prst="rect">
            <a:avLst/>
          </a:prstGeom>
        </p:spPr>
      </p:pic>
      <p:pic>
        <p:nvPicPr>
          <p:cNvPr id="14" name="Picture 13" descr="A person sitting on a table&#10;&#10;Description automatically generated">
            <a:extLst>
              <a:ext uri="{FF2B5EF4-FFF2-40B4-BE49-F238E27FC236}">
                <a16:creationId xmlns:a16="http://schemas.microsoft.com/office/drawing/2014/main" id="{A1092F2D-331A-7941-A8AD-F35D9F67086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07200" y="4016193"/>
            <a:ext cx="1440000" cy="1775902"/>
          </a:xfrm>
          <a:prstGeom prst="rect">
            <a:avLst/>
          </a:prstGeom>
        </p:spPr>
      </p:pic>
      <p:pic>
        <p:nvPicPr>
          <p:cNvPr id="15" name="Picture 14" descr="A person wearing a blue shirt&#10;&#10;Description automatically generated">
            <a:extLst>
              <a:ext uri="{FF2B5EF4-FFF2-40B4-BE49-F238E27FC236}">
                <a16:creationId xmlns:a16="http://schemas.microsoft.com/office/drawing/2014/main" id="{D2031A98-D662-3F41-B117-898F3109CEA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669599" y="1249831"/>
            <a:ext cx="1440000" cy="1830566"/>
          </a:xfrm>
          <a:prstGeom prst="rect">
            <a:avLst/>
          </a:prstGeom>
        </p:spPr>
      </p:pic>
      <p:sp>
        <p:nvSpPr>
          <p:cNvPr id="16" name="TextBox 15">
            <a:extLst>
              <a:ext uri="{FF2B5EF4-FFF2-40B4-BE49-F238E27FC236}">
                <a16:creationId xmlns:a16="http://schemas.microsoft.com/office/drawing/2014/main" id="{DC7A95F1-8EE9-1845-B34B-B4028DEBE1A0}"/>
              </a:ext>
            </a:extLst>
          </p:cNvPr>
          <p:cNvSpPr txBox="1"/>
          <p:nvPr/>
        </p:nvSpPr>
        <p:spPr>
          <a:xfrm>
            <a:off x="3944801" y="3080397"/>
            <a:ext cx="1449436" cy="400110"/>
          </a:xfrm>
          <a:prstGeom prst="rect">
            <a:avLst/>
          </a:prstGeom>
          <a:noFill/>
        </p:spPr>
        <p:txBody>
          <a:bodyPr wrap="none" rtlCol="0">
            <a:spAutoFit/>
          </a:bodyPr>
          <a:lstStyle/>
          <a:p>
            <a:r>
              <a:rPr lang="en-US" sz="2000" b="1" dirty="0"/>
              <a:t>Mesut Özil</a:t>
            </a:r>
          </a:p>
        </p:txBody>
      </p:sp>
      <p:sp>
        <p:nvSpPr>
          <p:cNvPr id="17" name="TextBox 16">
            <a:extLst>
              <a:ext uri="{FF2B5EF4-FFF2-40B4-BE49-F238E27FC236}">
                <a16:creationId xmlns:a16="http://schemas.microsoft.com/office/drawing/2014/main" id="{87573472-192E-5B44-B40D-6DDC0A26805C}"/>
              </a:ext>
            </a:extLst>
          </p:cNvPr>
          <p:cNvSpPr txBox="1"/>
          <p:nvPr/>
        </p:nvSpPr>
        <p:spPr>
          <a:xfrm>
            <a:off x="6646900" y="3106482"/>
            <a:ext cx="1770036" cy="400110"/>
          </a:xfrm>
          <a:prstGeom prst="rect">
            <a:avLst/>
          </a:prstGeom>
          <a:noFill/>
        </p:spPr>
        <p:txBody>
          <a:bodyPr wrap="none" rtlCol="0">
            <a:spAutoFit/>
          </a:bodyPr>
          <a:lstStyle/>
          <a:p>
            <a:r>
              <a:rPr lang="en-US" sz="2000" b="1" dirty="0"/>
              <a:t>Hedy </a:t>
            </a:r>
            <a:r>
              <a:rPr lang="en-US" sz="2000" b="1" dirty="0" err="1"/>
              <a:t>Lamarr</a:t>
            </a:r>
            <a:endParaRPr lang="en-US" sz="2000" b="1" dirty="0"/>
          </a:p>
        </p:txBody>
      </p:sp>
      <p:sp>
        <p:nvSpPr>
          <p:cNvPr id="18" name="TextBox 17">
            <a:extLst>
              <a:ext uri="{FF2B5EF4-FFF2-40B4-BE49-F238E27FC236}">
                <a16:creationId xmlns:a16="http://schemas.microsoft.com/office/drawing/2014/main" id="{6F9E50B8-DCD1-E945-ABE3-3735E83BA3DF}"/>
              </a:ext>
            </a:extLst>
          </p:cNvPr>
          <p:cNvSpPr txBox="1"/>
          <p:nvPr/>
        </p:nvSpPr>
        <p:spPr>
          <a:xfrm>
            <a:off x="9000602" y="3124109"/>
            <a:ext cx="3167855" cy="400110"/>
          </a:xfrm>
          <a:prstGeom prst="rect">
            <a:avLst/>
          </a:prstGeom>
          <a:noFill/>
        </p:spPr>
        <p:txBody>
          <a:bodyPr wrap="none" rtlCol="0">
            <a:spAutoFit/>
          </a:bodyPr>
          <a:lstStyle/>
          <a:p>
            <a:r>
              <a:rPr lang="en-US" sz="2000" b="1" dirty="0"/>
              <a:t>Arnold Schwarzenegger</a:t>
            </a:r>
          </a:p>
        </p:txBody>
      </p:sp>
      <p:sp>
        <p:nvSpPr>
          <p:cNvPr id="19" name="TextBox 18">
            <a:extLst>
              <a:ext uri="{FF2B5EF4-FFF2-40B4-BE49-F238E27FC236}">
                <a16:creationId xmlns:a16="http://schemas.microsoft.com/office/drawing/2014/main" id="{39C68B2F-49B8-EA48-B220-7B0EF8DA0F18}"/>
              </a:ext>
            </a:extLst>
          </p:cNvPr>
          <p:cNvSpPr txBox="1"/>
          <p:nvPr/>
        </p:nvSpPr>
        <p:spPr>
          <a:xfrm>
            <a:off x="894477" y="5835837"/>
            <a:ext cx="1499128" cy="400110"/>
          </a:xfrm>
          <a:prstGeom prst="rect">
            <a:avLst/>
          </a:prstGeom>
          <a:noFill/>
        </p:spPr>
        <p:txBody>
          <a:bodyPr wrap="none" rtlCol="0">
            <a:spAutoFit/>
          </a:bodyPr>
          <a:lstStyle/>
          <a:p>
            <a:r>
              <a:rPr lang="en-US" sz="2000" b="1" dirty="0"/>
              <a:t>Ida Pfeiffer</a:t>
            </a:r>
          </a:p>
        </p:txBody>
      </p:sp>
      <p:sp>
        <p:nvSpPr>
          <p:cNvPr id="20" name="TextBox 19">
            <a:extLst>
              <a:ext uri="{FF2B5EF4-FFF2-40B4-BE49-F238E27FC236}">
                <a16:creationId xmlns:a16="http://schemas.microsoft.com/office/drawing/2014/main" id="{75AE66E6-4462-AE4E-AEBF-98763102D27F}"/>
              </a:ext>
            </a:extLst>
          </p:cNvPr>
          <p:cNvSpPr txBox="1"/>
          <p:nvPr/>
        </p:nvSpPr>
        <p:spPr>
          <a:xfrm>
            <a:off x="3167435" y="5835837"/>
            <a:ext cx="2994731" cy="400110"/>
          </a:xfrm>
          <a:prstGeom prst="rect">
            <a:avLst/>
          </a:prstGeom>
          <a:noFill/>
        </p:spPr>
        <p:txBody>
          <a:bodyPr wrap="none" rtlCol="0">
            <a:spAutoFit/>
          </a:bodyPr>
          <a:lstStyle/>
          <a:p>
            <a:r>
              <a:rPr lang="en-US" sz="2000" b="1" dirty="0"/>
              <a:t>Ludwig von Beethoven</a:t>
            </a:r>
          </a:p>
        </p:txBody>
      </p:sp>
      <p:sp>
        <p:nvSpPr>
          <p:cNvPr id="21" name="TextBox 20">
            <a:extLst>
              <a:ext uri="{FF2B5EF4-FFF2-40B4-BE49-F238E27FC236}">
                <a16:creationId xmlns:a16="http://schemas.microsoft.com/office/drawing/2014/main" id="{CD78A042-D75D-914D-B314-A9D1D75C90EE}"/>
              </a:ext>
            </a:extLst>
          </p:cNvPr>
          <p:cNvSpPr txBox="1"/>
          <p:nvPr/>
        </p:nvSpPr>
        <p:spPr>
          <a:xfrm>
            <a:off x="6096000" y="5821740"/>
            <a:ext cx="2917786" cy="400110"/>
          </a:xfrm>
          <a:prstGeom prst="rect">
            <a:avLst/>
          </a:prstGeom>
          <a:noFill/>
        </p:spPr>
        <p:txBody>
          <a:bodyPr wrap="none" rtlCol="0">
            <a:spAutoFit/>
          </a:bodyPr>
          <a:lstStyle/>
          <a:p>
            <a:r>
              <a:rPr lang="en-US" sz="2000" b="1" dirty="0"/>
              <a:t>Wolfgang von Goethe</a:t>
            </a:r>
          </a:p>
        </p:txBody>
      </p:sp>
      <p:sp>
        <p:nvSpPr>
          <p:cNvPr id="22" name="TextBox 21">
            <a:extLst>
              <a:ext uri="{FF2B5EF4-FFF2-40B4-BE49-F238E27FC236}">
                <a16:creationId xmlns:a16="http://schemas.microsoft.com/office/drawing/2014/main" id="{B0765ADB-8288-2948-BCDC-1EF013011740}"/>
              </a:ext>
            </a:extLst>
          </p:cNvPr>
          <p:cNvSpPr txBox="1"/>
          <p:nvPr/>
        </p:nvSpPr>
        <p:spPr>
          <a:xfrm>
            <a:off x="9382752" y="5821740"/>
            <a:ext cx="2013693" cy="400110"/>
          </a:xfrm>
          <a:prstGeom prst="rect">
            <a:avLst/>
          </a:prstGeom>
          <a:noFill/>
        </p:spPr>
        <p:txBody>
          <a:bodyPr wrap="none" rtlCol="0">
            <a:spAutoFit/>
          </a:bodyPr>
          <a:lstStyle/>
          <a:p>
            <a:r>
              <a:rPr lang="en-US" sz="2000" b="1" dirty="0"/>
              <a:t>Angela Merkel</a:t>
            </a:r>
          </a:p>
        </p:txBody>
      </p:sp>
      <p:sp>
        <p:nvSpPr>
          <p:cNvPr id="23" name="Rectangle 22">
            <a:extLst>
              <a:ext uri="{FF2B5EF4-FFF2-40B4-BE49-F238E27FC236}">
                <a16:creationId xmlns:a16="http://schemas.microsoft.com/office/drawing/2014/main" id="{21053842-065B-DB4C-A85A-185FB2869DC2}"/>
              </a:ext>
            </a:extLst>
          </p:cNvPr>
          <p:cNvSpPr/>
          <p:nvPr/>
        </p:nvSpPr>
        <p:spPr>
          <a:xfrm>
            <a:off x="974924" y="2871413"/>
            <a:ext cx="1324402" cy="184666"/>
          </a:xfrm>
          <a:prstGeom prst="rect">
            <a:avLst/>
          </a:prstGeom>
        </p:spPr>
        <p:txBody>
          <a:bodyPr wrap="none">
            <a:spAutoFit/>
          </a:bodyPr>
          <a:lstStyle/>
          <a:p>
            <a:r>
              <a:rPr lang="en-GB" sz="600" dirty="0"/>
              <a:t>© Mark Henckel  CC-BY-SA 2.0 </a:t>
            </a:r>
            <a:endParaRPr lang="en-US" sz="600" dirty="0"/>
          </a:p>
        </p:txBody>
      </p:sp>
      <p:sp>
        <p:nvSpPr>
          <p:cNvPr id="24" name="Rectangle 23">
            <a:extLst>
              <a:ext uri="{FF2B5EF4-FFF2-40B4-BE49-F238E27FC236}">
                <a16:creationId xmlns:a16="http://schemas.microsoft.com/office/drawing/2014/main" id="{5D756A69-2F75-A04E-AE38-18326AC4EE4D}"/>
              </a:ext>
            </a:extLst>
          </p:cNvPr>
          <p:cNvSpPr/>
          <p:nvPr/>
        </p:nvSpPr>
        <p:spPr>
          <a:xfrm>
            <a:off x="9669599" y="5316384"/>
            <a:ext cx="1479892" cy="184666"/>
          </a:xfrm>
          <a:prstGeom prst="rect">
            <a:avLst/>
          </a:prstGeom>
        </p:spPr>
        <p:txBody>
          <a:bodyPr wrap="none">
            <a:spAutoFit/>
          </a:bodyPr>
          <a:lstStyle/>
          <a:p>
            <a:r>
              <a:rPr lang="en-GB" sz="600" dirty="0"/>
              <a:t>© </a:t>
            </a:r>
            <a:r>
              <a:rPr lang="en-GB" sz="600" dirty="0" err="1"/>
              <a:t>Raimond</a:t>
            </a:r>
            <a:r>
              <a:rPr lang="en-GB" sz="600" dirty="0"/>
              <a:t> </a:t>
            </a:r>
            <a:r>
              <a:rPr lang="en-GB" sz="600" dirty="0" err="1"/>
              <a:t>Spekking</a:t>
            </a:r>
            <a:r>
              <a:rPr lang="en-GB" sz="600" dirty="0"/>
              <a:t> CC BY-SA 4.0 </a:t>
            </a:r>
            <a:endParaRPr lang="en-US" sz="600" dirty="0"/>
          </a:p>
        </p:txBody>
      </p:sp>
      <p:sp>
        <p:nvSpPr>
          <p:cNvPr id="25" name="Rectangle 24">
            <a:extLst>
              <a:ext uri="{FF2B5EF4-FFF2-40B4-BE49-F238E27FC236}">
                <a16:creationId xmlns:a16="http://schemas.microsoft.com/office/drawing/2014/main" id="{21251CC7-BCF5-7948-8D3A-CD95F6553332}"/>
              </a:ext>
            </a:extLst>
          </p:cNvPr>
          <p:cNvSpPr/>
          <p:nvPr/>
        </p:nvSpPr>
        <p:spPr>
          <a:xfrm>
            <a:off x="3944801" y="2868965"/>
            <a:ext cx="1449436" cy="184666"/>
          </a:xfrm>
          <a:prstGeom prst="rect">
            <a:avLst/>
          </a:prstGeom>
        </p:spPr>
        <p:txBody>
          <a:bodyPr wrap="square">
            <a:spAutoFit/>
          </a:bodyPr>
          <a:lstStyle/>
          <a:p>
            <a:r>
              <a:rPr lang="en-GB" sz="600" dirty="0"/>
              <a:t>© Fars News Agency CC BY 4.0</a:t>
            </a:r>
          </a:p>
        </p:txBody>
      </p:sp>
      <p:sp>
        <p:nvSpPr>
          <p:cNvPr id="26" name="Rectangle 25">
            <a:extLst>
              <a:ext uri="{FF2B5EF4-FFF2-40B4-BE49-F238E27FC236}">
                <a16:creationId xmlns:a16="http://schemas.microsoft.com/office/drawing/2014/main" id="{858EC1A7-7E0C-4244-8AAA-85AC0A7C18AD}"/>
              </a:ext>
            </a:extLst>
          </p:cNvPr>
          <p:cNvSpPr/>
          <p:nvPr/>
        </p:nvSpPr>
        <p:spPr>
          <a:xfrm>
            <a:off x="9647097" y="2939443"/>
            <a:ext cx="1462502" cy="184666"/>
          </a:xfrm>
          <a:prstGeom prst="rect">
            <a:avLst/>
          </a:prstGeom>
        </p:spPr>
        <p:txBody>
          <a:bodyPr wrap="square">
            <a:spAutoFit/>
          </a:bodyPr>
          <a:lstStyle/>
          <a:p>
            <a:r>
              <a:rPr lang="en-GB" sz="600" dirty="0"/>
              <a:t>© Gage Skidmore CC BY-SA 3.0</a:t>
            </a:r>
          </a:p>
        </p:txBody>
      </p:sp>
      <p:sp>
        <p:nvSpPr>
          <p:cNvPr id="29" name="Rounded Rectangle 11">
            <a:extLst>
              <a:ext uri="{FF2B5EF4-FFF2-40B4-BE49-F238E27FC236}">
                <a16:creationId xmlns:a16="http://schemas.microsoft.com/office/drawing/2014/main" id="{483D7EB9-C2AA-4190-98DE-925F861600E9}"/>
              </a:ext>
            </a:extLst>
          </p:cNvPr>
          <p:cNvSpPr/>
          <p:nvPr/>
        </p:nvSpPr>
        <p:spPr>
          <a:xfrm>
            <a:off x="9812740" y="247046"/>
            <a:ext cx="2144588"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a:t>
            </a:r>
            <a:r>
              <a:rPr lang="en-GB" b="1" dirty="0">
                <a:solidFill>
                  <a:schemeClr val="tx1"/>
                </a:solidFill>
                <a:latin typeface="Century Gothic" panose="020B0502020202020204" pitchFamily="34" charset="0"/>
              </a:rPr>
              <a:t>n / </a:t>
            </a:r>
            <a:r>
              <a:rPr lang="en-GB" b="1" dirty="0" err="1">
                <a:solidFill>
                  <a:schemeClr val="tx1"/>
                </a:solidFill>
                <a:latin typeface="Century Gothic" panose="020B0502020202020204" pitchFamily="34" charset="0"/>
              </a:rPr>
              <a:t>hören</a:t>
            </a:r>
            <a:endParaRPr kumimoji="0" lang="en-GB"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8604874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220686" cy="647577"/>
          </a:xfrm>
        </p:spPr>
        <p:txBody>
          <a:bodyPr>
            <a:normAutofit/>
          </a:bodyPr>
          <a:lstStyle/>
          <a:p>
            <a:r>
              <a:rPr lang="en-GB" sz="2800" b="1" dirty="0">
                <a:solidFill>
                  <a:schemeClr val="bg1"/>
                </a:solidFill>
              </a:rPr>
              <a:t>Steffi Graf</a:t>
            </a:r>
          </a:p>
        </p:txBody>
      </p:sp>
      <p:pic>
        <p:nvPicPr>
          <p:cNvPr id="6" name="Picture 5">
            <a:extLst>
              <a:ext uri="{FF2B5EF4-FFF2-40B4-BE49-F238E27FC236}">
                <a16:creationId xmlns:a16="http://schemas.microsoft.com/office/drawing/2014/main" id="{6C2C4F9B-DD70-9F47-8EE1-0400038A348B}"/>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914328" y="1888141"/>
            <a:ext cx="2417807" cy="3133310"/>
          </a:xfrm>
          <a:prstGeom prst="rect">
            <a:avLst/>
          </a:prstGeom>
        </p:spPr>
      </p:pic>
      <p:sp>
        <p:nvSpPr>
          <p:cNvPr id="9" name="Rectangle 8">
            <a:extLst>
              <a:ext uri="{FF2B5EF4-FFF2-40B4-BE49-F238E27FC236}">
                <a16:creationId xmlns:a16="http://schemas.microsoft.com/office/drawing/2014/main" id="{BD7D8007-2327-494E-AF6C-41AA959672C5}"/>
              </a:ext>
            </a:extLst>
          </p:cNvPr>
          <p:cNvSpPr/>
          <p:nvPr/>
        </p:nvSpPr>
        <p:spPr>
          <a:xfrm>
            <a:off x="3611104" y="1888141"/>
            <a:ext cx="5842861" cy="3133310"/>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Ich </a:t>
            </a:r>
            <a:r>
              <a:rPr lang="en-US" sz="2000" dirty="0" err="1">
                <a:solidFill>
                  <a:schemeClr val="tx1"/>
                </a:solidFill>
              </a:rPr>
              <a:t>heiße</a:t>
            </a:r>
            <a:r>
              <a:rPr lang="en-US" sz="2000" dirty="0">
                <a:solidFill>
                  <a:schemeClr val="tx1"/>
                </a:solidFill>
              </a:rPr>
              <a:t> Steffi Graf. Ich </a:t>
            </a:r>
            <a:r>
              <a:rPr lang="en-US" sz="2000" dirty="0" err="1">
                <a:solidFill>
                  <a:schemeClr val="tx1"/>
                </a:solidFill>
              </a:rPr>
              <a:t>komme</a:t>
            </a:r>
            <a:r>
              <a:rPr lang="en-US" sz="2000" dirty="0">
                <a:solidFill>
                  <a:schemeClr val="tx1"/>
                </a:solidFill>
              </a:rPr>
              <a:t> </a:t>
            </a:r>
            <a:r>
              <a:rPr lang="en-US" sz="2000" dirty="0" err="1">
                <a:solidFill>
                  <a:schemeClr val="tx1"/>
                </a:solidFill>
              </a:rPr>
              <a:t>aus</a:t>
            </a:r>
            <a:r>
              <a:rPr lang="en-US" sz="2000" dirty="0">
                <a:solidFill>
                  <a:schemeClr val="tx1"/>
                </a:solidFill>
              </a:rPr>
              <a:t> Mannheim, das </a:t>
            </a:r>
            <a:r>
              <a:rPr lang="en-US" sz="2000" dirty="0" err="1">
                <a:solidFill>
                  <a:schemeClr val="tx1"/>
                </a:solidFill>
              </a:rPr>
              <a:t>liegt</a:t>
            </a:r>
            <a:r>
              <a:rPr lang="en-US" sz="2000" dirty="0">
                <a:solidFill>
                  <a:schemeClr val="tx1"/>
                </a:solidFill>
              </a:rPr>
              <a:t> in Deutschland. </a:t>
            </a:r>
            <a:r>
              <a:rPr lang="en-US" sz="2000" dirty="0" err="1">
                <a:solidFill>
                  <a:schemeClr val="tx1"/>
                </a:solidFill>
              </a:rPr>
              <a:t>Ich</a:t>
            </a:r>
            <a:r>
              <a:rPr lang="en-US" sz="2000" dirty="0">
                <a:solidFill>
                  <a:schemeClr val="tx1"/>
                </a:solidFill>
              </a:rPr>
              <a:t> </a:t>
            </a:r>
            <a:r>
              <a:rPr lang="en-US" sz="2000" dirty="0" err="1">
                <a:solidFill>
                  <a:schemeClr val="tx1"/>
                </a:solidFill>
              </a:rPr>
              <a:t>wohne</a:t>
            </a:r>
            <a:r>
              <a:rPr lang="en-US" sz="2000" dirty="0">
                <a:solidFill>
                  <a:schemeClr val="tx1"/>
                </a:solidFill>
              </a:rPr>
              <a:t> </a:t>
            </a:r>
            <a:r>
              <a:rPr lang="en-US" sz="2000" dirty="0" err="1">
                <a:solidFill>
                  <a:schemeClr val="tx1"/>
                </a:solidFill>
              </a:rPr>
              <a:t>aber</a:t>
            </a:r>
            <a:r>
              <a:rPr lang="en-US" sz="2000" dirty="0">
                <a:solidFill>
                  <a:schemeClr val="tx1"/>
                </a:solidFill>
              </a:rPr>
              <a:t> </a:t>
            </a:r>
            <a:r>
              <a:rPr lang="en-US" sz="2000" dirty="0" err="1">
                <a:solidFill>
                  <a:schemeClr val="tx1"/>
                </a:solidFill>
              </a:rPr>
              <a:t>jetzt</a:t>
            </a:r>
            <a:r>
              <a:rPr lang="en-US" sz="2000" dirty="0">
                <a:solidFill>
                  <a:schemeClr val="tx1"/>
                </a:solidFill>
              </a:rPr>
              <a:t> </a:t>
            </a:r>
            <a:r>
              <a:rPr lang="en-US" sz="2000" dirty="0" err="1">
                <a:solidFill>
                  <a:schemeClr val="tx1"/>
                </a:solidFill>
              </a:rPr>
              <a:t>mit</a:t>
            </a:r>
            <a:r>
              <a:rPr lang="en-US" sz="2000" dirty="0">
                <a:solidFill>
                  <a:schemeClr val="tx1"/>
                </a:solidFill>
              </a:rPr>
              <a:t> </a:t>
            </a:r>
            <a:r>
              <a:rPr lang="en-US" sz="2000" dirty="0" err="1">
                <a:solidFill>
                  <a:schemeClr val="tx1"/>
                </a:solidFill>
              </a:rPr>
              <a:t>meiner</a:t>
            </a:r>
            <a:r>
              <a:rPr lang="en-US" sz="2000" dirty="0">
                <a:solidFill>
                  <a:schemeClr val="tx1"/>
                </a:solidFill>
              </a:rPr>
              <a:t> </a:t>
            </a:r>
            <a:r>
              <a:rPr lang="en-US" sz="2000" dirty="0" err="1">
                <a:solidFill>
                  <a:schemeClr val="tx1"/>
                </a:solidFill>
              </a:rPr>
              <a:t>Familie</a:t>
            </a:r>
            <a:r>
              <a:rPr lang="en-US" sz="2000" dirty="0">
                <a:solidFill>
                  <a:schemeClr val="tx1"/>
                </a:solidFill>
              </a:rPr>
              <a:t> in den USA. Ich </a:t>
            </a:r>
            <a:r>
              <a:rPr lang="en-US" sz="2000" dirty="0" err="1">
                <a:solidFill>
                  <a:schemeClr val="tx1"/>
                </a:solidFill>
              </a:rPr>
              <a:t>habe</a:t>
            </a:r>
            <a:r>
              <a:rPr lang="en-US" sz="2000" dirty="0">
                <a:solidFill>
                  <a:schemeClr val="tx1"/>
                </a:solidFill>
              </a:rPr>
              <a:t> </a:t>
            </a:r>
            <a:r>
              <a:rPr lang="en-US" sz="2000" dirty="0" err="1">
                <a:solidFill>
                  <a:schemeClr val="tx1"/>
                </a:solidFill>
              </a:rPr>
              <a:t>einen</a:t>
            </a:r>
            <a:r>
              <a:rPr lang="en-US" sz="2000" dirty="0">
                <a:solidFill>
                  <a:schemeClr val="tx1"/>
                </a:solidFill>
              </a:rPr>
              <a:t> Mann, André Agassi, und </a:t>
            </a:r>
            <a:r>
              <a:rPr lang="en-US" sz="2000" dirty="0" err="1">
                <a:solidFill>
                  <a:schemeClr val="tx1"/>
                </a:solidFill>
              </a:rPr>
              <a:t>zwei</a:t>
            </a:r>
            <a:r>
              <a:rPr lang="en-US" sz="2000" dirty="0">
                <a:solidFill>
                  <a:schemeClr val="tx1"/>
                </a:solidFill>
              </a:rPr>
              <a:t> Kinder.  </a:t>
            </a:r>
            <a:br>
              <a:rPr lang="en-US" sz="2000" dirty="0">
                <a:solidFill>
                  <a:schemeClr val="tx1"/>
                </a:solidFill>
              </a:rPr>
            </a:br>
            <a:r>
              <a:rPr lang="de-DE" sz="2000" dirty="0">
                <a:solidFill>
                  <a:schemeClr val="tx1"/>
                </a:solidFill>
              </a:rPr>
              <a:t>Ich spiele Tennis und gewinne Wimbledon oft. Ich bin die erste Tennisspielerin mit einem „Golden Slam“, d</a:t>
            </a:r>
            <a:r>
              <a:rPr lang="en-US" sz="2000" dirty="0">
                <a:solidFill>
                  <a:schemeClr val="tx1"/>
                </a:solidFill>
              </a:rPr>
              <a:t>as </a:t>
            </a:r>
            <a:r>
              <a:rPr lang="en-US" sz="2000" dirty="0" err="1">
                <a:solidFill>
                  <a:schemeClr val="tx1"/>
                </a:solidFill>
              </a:rPr>
              <a:t>heißt</a:t>
            </a:r>
            <a:r>
              <a:rPr lang="en-US" sz="2000" dirty="0">
                <a:solidFill>
                  <a:schemeClr val="tx1"/>
                </a:solidFill>
              </a:rPr>
              <a:t> </a:t>
            </a:r>
            <a:r>
              <a:rPr lang="en-US" sz="2000" dirty="0" err="1">
                <a:solidFill>
                  <a:schemeClr val="tx1"/>
                </a:solidFill>
              </a:rPr>
              <a:t>vier</a:t>
            </a:r>
            <a:r>
              <a:rPr lang="en-US" sz="2000" dirty="0">
                <a:solidFill>
                  <a:schemeClr val="tx1"/>
                </a:solidFill>
              </a:rPr>
              <a:t> Grand Slams und </a:t>
            </a:r>
            <a:r>
              <a:rPr lang="en-US" sz="2000" dirty="0" err="1">
                <a:solidFill>
                  <a:schemeClr val="tx1"/>
                </a:solidFill>
              </a:rPr>
              <a:t>einem</a:t>
            </a:r>
            <a:r>
              <a:rPr lang="en-US" sz="2000" dirty="0">
                <a:solidFill>
                  <a:schemeClr val="tx1"/>
                </a:solidFill>
              </a:rPr>
              <a:t> </a:t>
            </a:r>
            <a:r>
              <a:rPr lang="en-US" sz="2000" dirty="0" err="1">
                <a:solidFill>
                  <a:schemeClr val="tx1"/>
                </a:solidFill>
              </a:rPr>
              <a:t>Goldmedaille</a:t>
            </a:r>
            <a:r>
              <a:rPr lang="en-US" sz="2000" dirty="0">
                <a:solidFill>
                  <a:schemeClr val="tx1"/>
                </a:solidFill>
              </a:rPr>
              <a:t> </a:t>
            </a:r>
            <a:r>
              <a:rPr lang="en-US" sz="2000" dirty="0" err="1">
                <a:solidFill>
                  <a:schemeClr val="tx1"/>
                </a:solidFill>
              </a:rPr>
              <a:t>bei</a:t>
            </a:r>
            <a:r>
              <a:rPr lang="en-US" sz="2000" dirty="0">
                <a:solidFill>
                  <a:schemeClr val="tx1"/>
                </a:solidFill>
              </a:rPr>
              <a:t> den </a:t>
            </a:r>
            <a:r>
              <a:rPr lang="en-US" sz="2000" dirty="0" err="1">
                <a:solidFill>
                  <a:schemeClr val="tx1"/>
                </a:solidFill>
              </a:rPr>
              <a:t>Olympischen</a:t>
            </a:r>
            <a:r>
              <a:rPr lang="en-US" sz="2000" dirty="0">
                <a:solidFill>
                  <a:schemeClr val="tx1"/>
                </a:solidFill>
              </a:rPr>
              <a:t> </a:t>
            </a:r>
            <a:r>
              <a:rPr lang="en-US" sz="2000" dirty="0" err="1">
                <a:solidFill>
                  <a:schemeClr val="tx1"/>
                </a:solidFill>
              </a:rPr>
              <a:t>Spielen</a:t>
            </a:r>
            <a:r>
              <a:rPr lang="en-US" sz="2000" dirty="0">
                <a:solidFill>
                  <a:schemeClr val="tx1"/>
                </a:solidFill>
              </a:rPr>
              <a:t> in </a:t>
            </a:r>
            <a:r>
              <a:rPr lang="en-US" sz="2000" dirty="0" err="1">
                <a:solidFill>
                  <a:schemeClr val="tx1"/>
                </a:solidFill>
              </a:rPr>
              <a:t>einem</a:t>
            </a:r>
            <a:r>
              <a:rPr lang="en-US" sz="2000" dirty="0">
                <a:solidFill>
                  <a:schemeClr val="tx1"/>
                </a:solidFill>
              </a:rPr>
              <a:t> </a:t>
            </a:r>
            <a:r>
              <a:rPr lang="en-US" sz="2000" dirty="0" err="1">
                <a:solidFill>
                  <a:schemeClr val="tx1"/>
                </a:solidFill>
              </a:rPr>
              <a:t>Jahr</a:t>
            </a:r>
            <a:r>
              <a:rPr lang="en-US" sz="2000" dirty="0">
                <a:solidFill>
                  <a:schemeClr val="tx1"/>
                </a:solidFill>
              </a:rPr>
              <a:t>.</a:t>
            </a:r>
          </a:p>
        </p:txBody>
      </p:sp>
      <p:sp>
        <p:nvSpPr>
          <p:cNvPr id="2" name="Rectangle 1">
            <a:extLst>
              <a:ext uri="{FF2B5EF4-FFF2-40B4-BE49-F238E27FC236}">
                <a16:creationId xmlns:a16="http://schemas.microsoft.com/office/drawing/2014/main" id="{17940F30-ACDE-3F46-BE20-11C41957ADDC}"/>
              </a:ext>
            </a:extLst>
          </p:cNvPr>
          <p:cNvSpPr/>
          <p:nvPr/>
        </p:nvSpPr>
        <p:spPr>
          <a:xfrm>
            <a:off x="931448" y="4744452"/>
            <a:ext cx="2472152" cy="276999"/>
          </a:xfrm>
          <a:prstGeom prst="rect">
            <a:avLst/>
          </a:prstGeom>
        </p:spPr>
        <p:txBody>
          <a:bodyPr wrap="none">
            <a:spAutoFit/>
          </a:bodyPr>
          <a:lstStyle/>
          <a:p>
            <a:r>
              <a:rPr lang="en-GB" sz="1200" dirty="0">
                <a:solidFill>
                  <a:schemeClr val="bg1">
                    <a:lumMod val="85000"/>
                  </a:schemeClr>
                </a:solidFill>
              </a:rPr>
              <a:t>© Mark Henckel  CC-BY-SA 2.0 </a:t>
            </a:r>
            <a:endParaRPr lang="en-US" sz="1200" dirty="0">
              <a:solidFill>
                <a:schemeClr val="bg1">
                  <a:lumMod val="85000"/>
                </a:schemeClr>
              </a:solidFill>
            </a:endParaRPr>
          </a:p>
        </p:txBody>
      </p:sp>
      <p:sp>
        <p:nvSpPr>
          <p:cNvPr id="11" name="Rounded Rectangle 11">
            <a:extLst>
              <a:ext uri="{FF2B5EF4-FFF2-40B4-BE49-F238E27FC236}">
                <a16:creationId xmlns:a16="http://schemas.microsoft.com/office/drawing/2014/main" id="{48A0404D-3810-4FEB-85DC-ED236D60ECE7}"/>
              </a:ext>
            </a:extLst>
          </p:cNvPr>
          <p:cNvSpPr/>
          <p:nvPr/>
        </p:nvSpPr>
        <p:spPr>
          <a:xfrm>
            <a:off x="9853684" y="247046"/>
            <a:ext cx="2103644"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r>
              <a:rPr kumimoji="0" lang="en-GB"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kumimoji="0" lang="en-GB"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a:t>
            </a:r>
            <a:r>
              <a:rPr lang="en-GB" b="1" dirty="0">
                <a:solidFill>
                  <a:schemeClr val="tx1"/>
                </a:solidFill>
                <a:latin typeface="Century Gothic" panose="020B0502020202020204" pitchFamily="34" charset="0"/>
              </a:rPr>
              <a:t>n</a:t>
            </a:r>
            <a:endParaRPr kumimoji="0" lang="en-GB"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02920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481943" cy="647577"/>
          </a:xfrm>
        </p:spPr>
        <p:txBody>
          <a:bodyPr>
            <a:normAutofit/>
          </a:bodyPr>
          <a:lstStyle/>
          <a:p>
            <a:r>
              <a:rPr lang="en-GB" sz="2800" b="1" dirty="0">
                <a:solidFill>
                  <a:schemeClr val="bg1"/>
                </a:solidFill>
              </a:rPr>
              <a:t>Ida Pfeiffer</a:t>
            </a:r>
          </a:p>
        </p:txBody>
      </p:sp>
      <p:sp>
        <p:nvSpPr>
          <p:cNvPr id="9" name="Rectangle 8">
            <a:extLst>
              <a:ext uri="{FF2B5EF4-FFF2-40B4-BE49-F238E27FC236}">
                <a16:creationId xmlns:a16="http://schemas.microsoft.com/office/drawing/2014/main" id="{BD7D8007-2327-494E-AF6C-41AA959672C5}"/>
              </a:ext>
            </a:extLst>
          </p:cNvPr>
          <p:cNvSpPr/>
          <p:nvPr/>
        </p:nvSpPr>
        <p:spPr>
          <a:xfrm>
            <a:off x="3611104" y="1888141"/>
            <a:ext cx="5842861" cy="3133310"/>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Mein Name </a:t>
            </a:r>
            <a:r>
              <a:rPr lang="en-US" sz="2000" dirty="0" err="1">
                <a:solidFill>
                  <a:schemeClr val="tx1"/>
                </a:solidFill>
              </a:rPr>
              <a:t>ist</a:t>
            </a:r>
            <a:r>
              <a:rPr lang="en-US" sz="2000" dirty="0">
                <a:solidFill>
                  <a:schemeClr val="tx1"/>
                </a:solidFill>
              </a:rPr>
              <a:t> Ida Pfeiffer und </a:t>
            </a:r>
            <a:r>
              <a:rPr lang="en-US" sz="2000" dirty="0" err="1">
                <a:solidFill>
                  <a:schemeClr val="tx1"/>
                </a:solidFill>
              </a:rPr>
              <a:t>ich</a:t>
            </a:r>
            <a:r>
              <a:rPr lang="en-US" sz="2000" dirty="0">
                <a:solidFill>
                  <a:schemeClr val="tx1"/>
                </a:solidFill>
              </a:rPr>
              <a:t> </a:t>
            </a:r>
            <a:r>
              <a:rPr lang="en-US" sz="2000" dirty="0" err="1">
                <a:solidFill>
                  <a:schemeClr val="tx1"/>
                </a:solidFill>
              </a:rPr>
              <a:t>komme</a:t>
            </a:r>
            <a:r>
              <a:rPr lang="en-US" sz="2000" dirty="0">
                <a:solidFill>
                  <a:schemeClr val="tx1"/>
                </a:solidFill>
              </a:rPr>
              <a:t> </a:t>
            </a:r>
            <a:r>
              <a:rPr lang="en-US" sz="2000" dirty="0" err="1">
                <a:solidFill>
                  <a:schemeClr val="tx1"/>
                </a:solidFill>
              </a:rPr>
              <a:t>aus</a:t>
            </a:r>
            <a:r>
              <a:rPr lang="en-US" sz="2000" dirty="0">
                <a:solidFill>
                  <a:schemeClr val="tx1"/>
                </a:solidFill>
              </a:rPr>
              <a:t> </a:t>
            </a:r>
            <a:r>
              <a:rPr lang="en-US" sz="2000" dirty="0" err="1">
                <a:solidFill>
                  <a:schemeClr val="tx1"/>
                </a:solidFill>
              </a:rPr>
              <a:t>Österreich</a:t>
            </a:r>
            <a:r>
              <a:rPr lang="en-US" sz="2000" dirty="0">
                <a:solidFill>
                  <a:schemeClr val="tx1"/>
                </a:solidFill>
              </a:rPr>
              <a:t>. Ich </a:t>
            </a:r>
            <a:r>
              <a:rPr lang="en-US" sz="2000" dirty="0" err="1">
                <a:solidFill>
                  <a:schemeClr val="tx1"/>
                </a:solidFill>
              </a:rPr>
              <a:t>lebe</a:t>
            </a:r>
            <a:r>
              <a:rPr lang="en-US" sz="2000" dirty="0">
                <a:solidFill>
                  <a:schemeClr val="tx1"/>
                </a:solidFill>
              </a:rPr>
              <a:t> </a:t>
            </a:r>
            <a:r>
              <a:rPr lang="en-US" sz="2000" dirty="0" err="1">
                <a:solidFill>
                  <a:schemeClr val="tx1"/>
                </a:solidFill>
              </a:rPr>
              <a:t>im</a:t>
            </a:r>
            <a:r>
              <a:rPr lang="en-US" sz="2000" dirty="0">
                <a:solidFill>
                  <a:schemeClr val="tx1"/>
                </a:solidFill>
              </a:rPr>
              <a:t> 19. </a:t>
            </a:r>
            <a:r>
              <a:rPr lang="en-US" sz="2000" dirty="0" err="1">
                <a:solidFill>
                  <a:schemeClr val="tx1"/>
                </a:solidFill>
              </a:rPr>
              <a:t>Jahrhundert</a:t>
            </a:r>
            <a:r>
              <a:rPr lang="en-US" sz="2000" dirty="0">
                <a:solidFill>
                  <a:schemeClr val="tx1"/>
                </a:solidFill>
              </a:rPr>
              <a:t>. I</a:t>
            </a:r>
            <a:r>
              <a:rPr lang="de-DE" sz="2000" dirty="0">
                <a:solidFill>
                  <a:schemeClr val="tx1"/>
                </a:solidFill>
              </a:rPr>
              <a:t>ch reise viel und brauche Geld für meine Weltreisen. Ich schreibe Bücher und bekomme für die Bücher Geld. </a:t>
            </a:r>
            <a:r>
              <a:rPr lang="en-US" sz="2000" dirty="0">
                <a:solidFill>
                  <a:schemeClr val="tx1"/>
                </a:solidFill>
              </a:rPr>
              <a:t>Ich </a:t>
            </a:r>
            <a:r>
              <a:rPr lang="en-US" sz="2000" dirty="0" err="1">
                <a:solidFill>
                  <a:schemeClr val="tx1"/>
                </a:solidFill>
              </a:rPr>
              <a:t>spreche</a:t>
            </a:r>
            <a:r>
              <a:rPr lang="en-US" sz="2000" dirty="0">
                <a:solidFill>
                  <a:schemeClr val="tx1"/>
                </a:solidFill>
              </a:rPr>
              <a:t> Deutsch, </a:t>
            </a:r>
            <a:r>
              <a:rPr lang="en-US" sz="2000" dirty="0" err="1">
                <a:solidFill>
                  <a:schemeClr val="tx1"/>
                </a:solidFill>
              </a:rPr>
              <a:t>aber</a:t>
            </a:r>
            <a:r>
              <a:rPr lang="en-US" sz="2000" dirty="0">
                <a:solidFill>
                  <a:schemeClr val="tx1"/>
                </a:solidFill>
              </a:rPr>
              <a:t> ich </a:t>
            </a:r>
            <a:r>
              <a:rPr lang="en-US" sz="2000" dirty="0" err="1">
                <a:solidFill>
                  <a:schemeClr val="tx1"/>
                </a:solidFill>
              </a:rPr>
              <a:t>lerne</a:t>
            </a:r>
            <a:r>
              <a:rPr lang="en-US" sz="2000" dirty="0">
                <a:solidFill>
                  <a:schemeClr val="tx1"/>
                </a:solidFill>
              </a:rPr>
              <a:t> </a:t>
            </a:r>
            <a:r>
              <a:rPr lang="en-US" sz="2000" dirty="0" err="1">
                <a:solidFill>
                  <a:schemeClr val="tx1"/>
                </a:solidFill>
              </a:rPr>
              <a:t>Englisch</a:t>
            </a:r>
            <a:r>
              <a:rPr lang="en-US" sz="2000" dirty="0">
                <a:solidFill>
                  <a:schemeClr val="tx1"/>
                </a:solidFill>
              </a:rPr>
              <a:t> und </a:t>
            </a:r>
            <a:r>
              <a:rPr lang="en-US" sz="2000" dirty="0" err="1">
                <a:solidFill>
                  <a:schemeClr val="tx1"/>
                </a:solidFill>
              </a:rPr>
              <a:t>Dänisch</a:t>
            </a:r>
            <a:r>
              <a:rPr lang="en-US" sz="2000" dirty="0">
                <a:solidFill>
                  <a:schemeClr val="tx1"/>
                </a:solidFill>
              </a:rPr>
              <a:t> </a:t>
            </a:r>
            <a:r>
              <a:rPr lang="en-US" sz="2000" dirty="0" err="1">
                <a:solidFill>
                  <a:schemeClr val="tx1"/>
                </a:solidFill>
              </a:rPr>
              <a:t>für</a:t>
            </a:r>
            <a:r>
              <a:rPr lang="en-US" sz="2000" dirty="0">
                <a:solidFill>
                  <a:schemeClr val="tx1"/>
                </a:solidFill>
              </a:rPr>
              <a:t> </a:t>
            </a:r>
            <a:r>
              <a:rPr lang="en-US" sz="2000" dirty="0" err="1">
                <a:solidFill>
                  <a:schemeClr val="tx1"/>
                </a:solidFill>
              </a:rPr>
              <a:t>meine</a:t>
            </a:r>
            <a:r>
              <a:rPr lang="en-US" sz="2000" dirty="0">
                <a:solidFill>
                  <a:schemeClr val="tx1"/>
                </a:solidFill>
              </a:rPr>
              <a:t> </a:t>
            </a:r>
            <a:r>
              <a:rPr lang="en-US" sz="2000" dirty="0" err="1">
                <a:solidFill>
                  <a:schemeClr val="tx1"/>
                </a:solidFill>
              </a:rPr>
              <a:t>Reise</a:t>
            </a:r>
            <a:r>
              <a:rPr lang="en-US" sz="2000" dirty="0">
                <a:solidFill>
                  <a:schemeClr val="tx1"/>
                </a:solidFill>
              </a:rPr>
              <a:t> </a:t>
            </a:r>
            <a:r>
              <a:rPr lang="en-US" sz="2000" dirty="0" err="1">
                <a:solidFill>
                  <a:schemeClr val="tx1"/>
                </a:solidFill>
              </a:rPr>
              <a:t>nach</a:t>
            </a:r>
            <a:r>
              <a:rPr lang="en-US" sz="2000" dirty="0">
                <a:solidFill>
                  <a:schemeClr val="tx1"/>
                </a:solidFill>
              </a:rPr>
              <a:t> </a:t>
            </a:r>
            <a:r>
              <a:rPr lang="en-US" sz="2000" dirty="0" err="1">
                <a:solidFill>
                  <a:schemeClr val="tx1"/>
                </a:solidFill>
              </a:rPr>
              <a:t>Skandinavien</a:t>
            </a:r>
            <a:r>
              <a:rPr lang="en-US" sz="2000" dirty="0">
                <a:solidFill>
                  <a:schemeClr val="tx1"/>
                </a:solidFill>
              </a:rPr>
              <a:t>.</a:t>
            </a:r>
          </a:p>
        </p:txBody>
      </p:sp>
      <p:pic>
        <p:nvPicPr>
          <p:cNvPr id="7" name="Picture 6" descr="A person sitting on a table&#10;&#10;Description automatically generated">
            <a:extLst>
              <a:ext uri="{FF2B5EF4-FFF2-40B4-BE49-F238E27FC236}">
                <a16:creationId xmlns:a16="http://schemas.microsoft.com/office/drawing/2014/main" id="{68D6ED38-76CE-1546-8FCD-536E9094E5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9639" y="1888141"/>
            <a:ext cx="2492830" cy="3073352"/>
          </a:xfrm>
          <a:prstGeom prst="rect">
            <a:avLst/>
          </a:prstGeom>
        </p:spPr>
      </p:pic>
      <p:sp>
        <p:nvSpPr>
          <p:cNvPr id="8" name="Rounded Rectangle 11">
            <a:extLst>
              <a:ext uri="{FF2B5EF4-FFF2-40B4-BE49-F238E27FC236}">
                <a16:creationId xmlns:a16="http://schemas.microsoft.com/office/drawing/2014/main" id="{C0230750-A08F-46A1-9B58-89B525D20BA0}"/>
              </a:ext>
            </a:extLst>
          </p:cNvPr>
          <p:cNvSpPr/>
          <p:nvPr/>
        </p:nvSpPr>
        <p:spPr>
          <a:xfrm>
            <a:off x="9853684" y="247046"/>
            <a:ext cx="2103644"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r>
              <a:rPr kumimoji="0" lang="en-GB"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kumimoji="0" lang="en-GB"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a:t>
            </a:r>
            <a:r>
              <a:rPr lang="en-GB" b="1" dirty="0">
                <a:solidFill>
                  <a:schemeClr val="tx1"/>
                </a:solidFill>
                <a:latin typeface="Century Gothic" panose="020B0502020202020204" pitchFamily="34" charset="0"/>
              </a:rPr>
              <a:t>n</a:t>
            </a:r>
            <a:endParaRPr kumimoji="0" lang="en-GB"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2962137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844800" cy="647577"/>
          </a:xfrm>
        </p:spPr>
        <p:txBody>
          <a:bodyPr>
            <a:normAutofit/>
          </a:bodyPr>
          <a:lstStyle/>
          <a:p>
            <a:r>
              <a:rPr lang="en-GB" sz="2800" b="1" dirty="0">
                <a:solidFill>
                  <a:schemeClr val="bg1"/>
                </a:solidFill>
              </a:rPr>
              <a:t>Hedy </a:t>
            </a:r>
            <a:r>
              <a:rPr lang="en-GB" sz="2800" b="1" dirty="0" err="1">
                <a:solidFill>
                  <a:schemeClr val="bg1"/>
                </a:solidFill>
              </a:rPr>
              <a:t>Lamarr</a:t>
            </a:r>
            <a:endParaRPr lang="en-GB" sz="2800" b="1" dirty="0">
              <a:solidFill>
                <a:schemeClr val="bg1"/>
              </a:solidFill>
            </a:endParaRPr>
          </a:p>
        </p:txBody>
      </p:sp>
      <p:sp>
        <p:nvSpPr>
          <p:cNvPr id="9" name="Rectangle 8">
            <a:extLst>
              <a:ext uri="{FF2B5EF4-FFF2-40B4-BE49-F238E27FC236}">
                <a16:creationId xmlns:a16="http://schemas.microsoft.com/office/drawing/2014/main" id="{BD7D8007-2327-494E-AF6C-41AA959672C5}"/>
              </a:ext>
            </a:extLst>
          </p:cNvPr>
          <p:cNvSpPr/>
          <p:nvPr/>
        </p:nvSpPr>
        <p:spPr>
          <a:xfrm>
            <a:off x="3611104" y="1888141"/>
            <a:ext cx="5842861" cy="3133310"/>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Mein Name </a:t>
            </a:r>
            <a:r>
              <a:rPr lang="en-US" sz="2000" dirty="0" err="1"/>
              <a:t>ist</a:t>
            </a:r>
            <a:r>
              <a:rPr lang="en-US" sz="2000" dirty="0"/>
              <a:t> Hedy </a:t>
            </a:r>
            <a:r>
              <a:rPr lang="en-US" sz="2000" dirty="0" err="1"/>
              <a:t>Lamarr</a:t>
            </a:r>
            <a:r>
              <a:rPr lang="en-US" sz="2000" dirty="0"/>
              <a:t>. </a:t>
            </a:r>
            <a:r>
              <a:rPr lang="en-US" sz="2000" dirty="0" err="1"/>
              <a:t>Ich</a:t>
            </a:r>
            <a:r>
              <a:rPr lang="en-US" sz="2000" dirty="0"/>
              <a:t> </a:t>
            </a:r>
            <a:r>
              <a:rPr lang="en-US" sz="2000" dirty="0" err="1"/>
              <a:t>komme</a:t>
            </a:r>
            <a:r>
              <a:rPr lang="en-US" sz="2000" dirty="0"/>
              <a:t> </a:t>
            </a:r>
            <a:r>
              <a:rPr lang="en-US" sz="2000" dirty="0" err="1"/>
              <a:t>aus</a:t>
            </a:r>
            <a:r>
              <a:rPr lang="en-US" sz="2000" dirty="0"/>
              <a:t> </a:t>
            </a:r>
            <a:r>
              <a:rPr lang="en-US" sz="2000" dirty="0" err="1"/>
              <a:t>Österreich</a:t>
            </a:r>
            <a:r>
              <a:rPr lang="en-US" sz="2000" dirty="0"/>
              <a:t>, </a:t>
            </a:r>
            <a:r>
              <a:rPr lang="en-US" sz="2000" dirty="0" err="1"/>
              <a:t>aber</a:t>
            </a:r>
            <a:r>
              <a:rPr lang="en-US" sz="2000" dirty="0"/>
              <a:t> </a:t>
            </a:r>
            <a:r>
              <a:rPr lang="en-US" sz="2000" dirty="0" err="1"/>
              <a:t>ich</a:t>
            </a:r>
            <a:r>
              <a:rPr lang="en-US" sz="2000" dirty="0"/>
              <a:t> </a:t>
            </a:r>
            <a:r>
              <a:rPr lang="en-US" sz="2000" dirty="0" err="1"/>
              <a:t>lebe</a:t>
            </a:r>
            <a:r>
              <a:rPr lang="en-US" sz="2000" dirty="0"/>
              <a:t> in den USA. </a:t>
            </a:r>
            <a:r>
              <a:rPr lang="en-US" sz="2000" dirty="0" err="1"/>
              <a:t>Ich</a:t>
            </a:r>
            <a:r>
              <a:rPr lang="en-US" sz="2000" dirty="0"/>
              <a:t> </a:t>
            </a:r>
            <a:r>
              <a:rPr lang="en-US" sz="2000" dirty="0" err="1"/>
              <a:t>spiele</a:t>
            </a:r>
            <a:r>
              <a:rPr lang="en-US" sz="2000" dirty="0"/>
              <a:t> und </a:t>
            </a:r>
            <a:r>
              <a:rPr lang="en-US" sz="2000" dirty="0" err="1"/>
              <a:t>tanze</a:t>
            </a:r>
            <a:r>
              <a:rPr lang="en-US" sz="2000" dirty="0"/>
              <a:t> in </a:t>
            </a:r>
            <a:r>
              <a:rPr lang="en-US" sz="2000" dirty="0" err="1"/>
              <a:t>Filmen</a:t>
            </a:r>
            <a:r>
              <a:rPr lang="en-US" sz="2000" dirty="0"/>
              <a:t> und </a:t>
            </a:r>
            <a:r>
              <a:rPr lang="en-US" sz="2000" dirty="0" err="1"/>
              <a:t>habe</a:t>
            </a:r>
            <a:r>
              <a:rPr lang="en-US" sz="2000" dirty="0"/>
              <a:t> </a:t>
            </a:r>
            <a:r>
              <a:rPr lang="en-US" sz="2000" dirty="0" err="1"/>
              <a:t>einen</a:t>
            </a:r>
            <a:r>
              <a:rPr lang="en-US" sz="2000" dirty="0"/>
              <a:t> Stern auf </a:t>
            </a:r>
            <a:r>
              <a:rPr lang="en-US" sz="2000" dirty="0" err="1"/>
              <a:t>dem</a:t>
            </a:r>
            <a:r>
              <a:rPr lang="en-US" sz="2000" dirty="0"/>
              <a:t> Hollywood Walk of Fame. 2014 </a:t>
            </a:r>
            <a:r>
              <a:rPr lang="en-US" sz="2000" dirty="0" err="1"/>
              <a:t>bekomme</a:t>
            </a:r>
            <a:r>
              <a:rPr lang="en-US" sz="2000" dirty="0"/>
              <a:t> ich </a:t>
            </a:r>
            <a:r>
              <a:rPr lang="en-US" sz="2000" dirty="0" err="1"/>
              <a:t>auch</a:t>
            </a:r>
            <a:r>
              <a:rPr lang="en-US" sz="2000" dirty="0"/>
              <a:t> </a:t>
            </a:r>
            <a:r>
              <a:rPr lang="en-US" sz="2000" dirty="0" err="1"/>
              <a:t>einen</a:t>
            </a:r>
            <a:r>
              <a:rPr lang="en-US" sz="2000" dirty="0"/>
              <a:t> Platz in der National Inventors Hall of Fame.</a:t>
            </a:r>
          </a:p>
          <a:p>
            <a:pPr algn="ctr"/>
            <a:r>
              <a:rPr lang="en-US" sz="2000" dirty="0"/>
              <a:t> Ich mag Technik und man </a:t>
            </a:r>
            <a:r>
              <a:rPr lang="en-US" sz="2000" dirty="0" err="1"/>
              <a:t>benutzt</a:t>
            </a:r>
            <a:r>
              <a:rPr lang="en-US" sz="2000" dirty="0"/>
              <a:t>* </a:t>
            </a:r>
            <a:r>
              <a:rPr lang="en-US" sz="2000" dirty="0" err="1"/>
              <a:t>meine</a:t>
            </a:r>
            <a:r>
              <a:rPr lang="en-US" sz="2000" dirty="0"/>
              <a:t> </a:t>
            </a:r>
            <a:r>
              <a:rPr lang="en-US" sz="2000" dirty="0" err="1"/>
              <a:t>Technologien</a:t>
            </a:r>
            <a:r>
              <a:rPr lang="en-US" sz="2000" dirty="0"/>
              <a:t> </a:t>
            </a:r>
            <a:r>
              <a:rPr lang="en-US" sz="2000" dirty="0" err="1"/>
              <a:t>im</a:t>
            </a:r>
            <a:r>
              <a:rPr lang="en-US" sz="2000" dirty="0"/>
              <a:t> </a:t>
            </a:r>
            <a:r>
              <a:rPr lang="en-US" sz="2000" dirty="0" err="1"/>
              <a:t>WLan</a:t>
            </a:r>
            <a:r>
              <a:rPr lang="en-US" sz="2000" dirty="0"/>
              <a:t> und Bluetooth. </a:t>
            </a:r>
          </a:p>
          <a:p>
            <a:pPr algn="ctr"/>
            <a:endParaRPr lang="en-US" sz="2000" dirty="0"/>
          </a:p>
        </p:txBody>
      </p:sp>
      <p:pic>
        <p:nvPicPr>
          <p:cNvPr id="7" name="Picture 6" descr="A person posing for the camera&#10;&#10;Description automatically generated">
            <a:extLst>
              <a:ext uri="{FF2B5EF4-FFF2-40B4-BE49-F238E27FC236}">
                <a16:creationId xmlns:a16="http://schemas.microsoft.com/office/drawing/2014/main" id="{FE834E94-AED5-A446-8B58-E9BCE67FDC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9314" y="1888141"/>
            <a:ext cx="2524286" cy="3163213"/>
          </a:xfrm>
          <a:prstGeom prst="rect">
            <a:avLst/>
          </a:prstGeom>
        </p:spPr>
      </p:pic>
      <p:sp>
        <p:nvSpPr>
          <p:cNvPr id="2" name="Rectangle 1"/>
          <p:cNvSpPr/>
          <p:nvPr/>
        </p:nvSpPr>
        <p:spPr>
          <a:xfrm>
            <a:off x="9567467" y="5816084"/>
            <a:ext cx="2440092" cy="400110"/>
          </a:xfrm>
          <a:prstGeom prst="rect">
            <a:avLst/>
          </a:prstGeom>
        </p:spPr>
        <p:txBody>
          <a:bodyPr wrap="none">
            <a:spAutoFit/>
          </a:bodyPr>
          <a:lstStyle/>
          <a:p>
            <a:r>
              <a:rPr lang="en-GB" sz="2000" dirty="0">
                <a:solidFill>
                  <a:srgbClr val="1F4E79"/>
                </a:solidFill>
              </a:rPr>
              <a:t>*</a:t>
            </a:r>
            <a:r>
              <a:rPr lang="en-GB" sz="2000" dirty="0" err="1">
                <a:solidFill>
                  <a:srgbClr val="1F4E79"/>
                </a:solidFill>
              </a:rPr>
              <a:t>benutzen</a:t>
            </a:r>
            <a:r>
              <a:rPr lang="en-GB" sz="2000" dirty="0">
                <a:solidFill>
                  <a:srgbClr val="1F4E79"/>
                </a:solidFill>
              </a:rPr>
              <a:t> - to use</a:t>
            </a:r>
          </a:p>
        </p:txBody>
      </p:sp>
      <p:sp>
        <p:nvSpPr>
          <p:cNvPr id="11" name="Rounded Rectangle 11">
            <a:extLst>
              <a:ext uri="{FF2B5EF4-FFF2-40B4-BE49-F238E27FC236}">
                <a16:creationId xmlns:a16="http://schemas.microsoft.com/office/drawing/2014/main" id="{483D7EB9-C2AA-4190-98DE-925F861600E9}"/>
              </a:ext>
            </a:extLst>
          </p:cNvPr>
          <p:cNvSpPr/>
          <p:nvPr/>
        </p:nvSpPr>
        <p:spPr>
          <a:xfrm>
            <a:off x="9853684" y="247046"/>
            <a:ext cx="2103644"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r>
              <a:rPr kumimoji="0" lang="en-GB"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kumimoji="0" lang="en-GB"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a:t>
            </a:r>
            <a:r>
              <a:rPr lang="en-GB" b="1" dirty="0">
                <a:solidFill>
                  <a:schemeClr val="tx1"/>
                </a:solidFill>
                <a:latin typeface="Century Gothic" panose="020B0502020202020204" pitchFamily="34" charset="0"/>
              </a:rPr>
              <a:t>n</a:t>
            </a:r>
            <a:endParaRPr kumimoji="0" lang="en-GB"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4772534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3279342" cy="647577"/>
          </a:xfrm>
        </p:spPr>
        <p:txBody>
          <a:bodyPr>
            <a:normAutofit/>
          </a:bodyPr>
          <a:lstStyle/>
          <a:p>
            <a:r>
              <a:rPr lang="en-GB" sz="2800" b="1" dirty="0">
                <a:solidFill>
                  <a:schemeClr val="bg1"/>
                </a:solidFill>
              </a:rPr>
              <a:t>Angela Merkel</a:t>
            </a:r>
          </a:p>
        </p:txBody>
      </p:sp>
      <p:sp>
        <p:nvSpPr>
          <p:cNvPr id="9" name="Rectangle 8">
            <a:extLst>
              <a:ext uri="{FF2B5EF4-FFF2-40B4-BE49-F238E27FC236}">
                <a16:creationId xmlns:a16="http://schemas.microsoft.com/office/drawing/2014/main" id="{BD7D8007-2327-494E-AF6C-41AA959672C5}"/>
              </a:ext>
            </a:extLst>
          </p:cNvPr>
          <p:cNvSpPr/>
          <p:nvPr/>
        </p:nvSpPr>
        <p:spPr>
          <a:xfrm>
            <a:off x="3611104" y="1888141"/>
            <a:ext cx="5842861" cy="3133310"/>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Mein Name </a:t>
            </a:r>
            <a:r>
              <a:rPr lang="en-US" sz="2000" dirty="0" err="1"/>
              <a:t>ist</a:t>
            </a:r>
            <a:r>
              <a:rPr lang="en-US" sz="2000" dirty="0"/>
              <a:t> Angela Merkel. </a:t>
            </a:r>
            <a:r>
              <a:rPr lang="en-US" sz="2000" dirty="0" err="1"/>
              <a:t>Ich</a:t>
            </a:r>
            <a:r>
              <a:rPr lang="en-US" sz="2000" dirty="0"/>
              <a:t> bin </a:t>
            </a:r>
            <a:r>
              <a:rPr lang="en-US" sz="2000" dirty="0" err="1"/>
              <a:t>Politikerin</a:t>
            </a:r>
            <a:r>
              <a:rPr lang="en-US" sz="2000" dirty="0"/>
              <a:t>. </a:t>
            </a:r>
            <a:r>
              <a:rPr lang="en-US" sz="2000" dirty="0" err="1"/>
              <a:t>Meine</a:t>
            </a:r>
            <a:r>
              <a:rPr lang="en-US" sz="2000" dirty="0"/>
              <a:t> </a:t>
            </a:r>
            <a:r>
              <a:rPr lang="en-US" sz="2000" dirty="0" err="1"/>
              <a:t>Partei</a:t>
            </a:r>
            <a:r>
              <a:rPr lang="en-US" sz="2000" dirty="0"/>
              <a:t> is die </a:t>
            </a:r>
            <a:r>
              <a:rPr lang="en-US" sz="2000" dirty="0" err="1"/>
              <a:t>Christlich</a:t>
            </a:r>
            <a:r>
              <a:rPr lang="en-US" sz="2000" dirty="0"/>
              <a:t> </a:t>
            </a:r>
            <a:r>
              <a:rPr lang="en-US" sz="2000" dirty="0" err="1"/>
              <a:t>Demokratische</a:t>
            </a:r>
            <a:r>
              <a:rPr lang="en-US" sz="2000" dirty="0"/>
              <a:t> Union und ich </a:t>
            </a:r>
            <a:r>
              <a:rPr lang="en-US" sz="2000" dirty="0" err="1"/>
              <a:t>glaube</a:t>
            </a:r>
            <a:r>
              <a:rPr lang="en-US" sz="2000" dirty="0"/>
              <a:t> an Gott. Ich </a:t>
            </a:r>
            <a:r>
              <a:rPr lang="en-US" sz="2000" dirty="0" err="1"/>
              <a:t>werde</a:t>
            </a:r>
            <a:r>
              <a:rPr lang="en-US" sz="2000" dirty="0"/>
              <a:t> 2005 </a:t>
            </a:r>
            <a:r>
              <a:rPr lang="en-US" sz="2000" dirty="0" err="1"/>
              <a:t>Bundeskanzlerin</a:t>
            </a:r>
            <a:r>
              <a:rPr lang="en-US" sz="2000" dirty="0"/>
              <a:t> und </a:t>
            </a:r>
            <a:r>
              <a:rPr lang="en-US" sz="2000" dirty="0" err="1"/>
              <a:t>bleibe</a:t>
            </a:r>
            <a:r>
              <a:rPr lang="en-US" sz="2000" dirty="0"/>
              <a:t> bis 2021 </a:t>
            </a:r>
            <a:r>
              <a:rPr lang="en-US" sz="2000" dirty="0" err="1"/>
              <a:t>im</a:t>
            </a:r>
            <a:r>
              <a:rPr lang="en-US" sz="2000" dirty="0"/>
              <a:t> </a:t>
            </a:r>
            <a:r>
              <a:rPr lang="en-US" sz="2000" dirty="0" err="1"/>
              <a:t>Amt</a:t>
            </a:r>
            <a:r>
              <a:rPr lang="en-US" sz="2000" dirty="0"/>
              <a:t>*. Ich rede </a:t>
            </a:r>
            <a:r>
              <a:rPr lang="en-US" sz="2000" dirty="0" err="1"/>
              <a:t>mit</a:t>
            </a:r>
            <a:r>
              <a:rPr lang="en-US" sz="2000" dirty="0"/>
              <a:t> </a:t>
            </a:r>
            <a:r>
              <a:rPr lang="en-US" sz="2000" dirty="0" err="1"/>
              <a:t>anderen</a:t>
            </a:r>
            <a:r>
              <a:rPr lang="en-US" sz="2000" dirty="0"/>
              <a:t> G7 </a:t>
            </a:r>
            <a:r>
              <a:rPr lang="en-US" sz="2000" dirty="0" err="1"/>
              <a:t>Politikern</a:t>
            </a:r>
            <a:r>
              <a:rPr lang="en-US" sz="2000" dirty="0"/>
              <a:t> </a:t>
            </a:r>
            <a:r>
              <a:rPr lang="en-US" sz="2000" dirty="0" err="1"/>
              <a:t>über</a:t>
            </a:r>
            <a:r>
              <a:rPr lang="en-US" sz="2000" dirty="0"/>
              <a:t> Weltpolitik. Mein </a:t>
            </a:r>
            <a:r>
              <a:rPr lang="en-US" sz="2000" dirty="0" err="1"/>
              <a:t>Spitzname</a:t>
            </a:r>
            <a:r>
              <a:rPr lang="en-US" sz="2000" dirty="0"/>
              <a:t> </a:t>
            </a:r>
            <a:r>
              <a:rPr lang="en-US" sz="2000" dirty="0" err="1"/>
              <a:t>ist</a:t>
            </a:r>
            <a:r>
              <a:rPr lang="en-US" sz="2000" dirty="0"/>
              <a:t> ‘</a:t>
            </a:r>
            <a:r>
              <a:rPr lang="en-US" sz="2000" dirty="0" err="1"/>
              <a:t>Mutti</a:t>
            </a:r>
            <a:r>
              <a:rPr lang="en-US" sz="2000" dirty="0"/>
              <a:t>’.  Ich bin </a:t>
            </a:r>
            <a:r>
              <a:rPr lang="en-US" sz="2000" dirty="0" err="1"/>
              <a:t>auch</a:t>
            </a:r>
            <a:r>
              <a:rPr lang="en-US" sz="2000" dirty="0"/>
              <a:t> </a:t>
            </a:r>
            <a:r>
              <a:rPr lang="en-US" sz="2000" dirty="0" err="1"/>
              <a:t>Physikerin</a:t>
            </a:r>
            <a:r>
              <a:rPr lang="en-US" sz="2000" dirty="0"/>
              <a:t>. </a:t>
            </a:r>
          </a:p>
        </p:txBody>
      </p:sp>
      <p:pic>
        <p:nvPicPr>
          <p:cNvPr id="8" name="Picture 7" descr="A person sitting at a table using a computer&#10;&#10;Description automatically generated">
            <a:extLst>
              <a:ext uri="{FF2B5EF4-FFF2-40B4-BE49-F238E27FC236}">
                <a16:creationId xmlns:a16="http://schemas.microsoft.com/office/drawing/2014/main" id="{C04F7748-F93F-A947-B902-578669A094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5817" y="1888141"/>
            <a:ext cx="3133310" cy="3133310"/>
          </a:xfrm>
          <a:prstGeom prst="rect">
            <a:avLst/>
          </a:prstGeom>
        </p:spPr>
      </p:pic>
      <p:sp>
        <p:nvSpPr>
          <p:cNvPr id="2" name="Rectangle 1"/>
          <p:cNvSpPr/>
          <p:nvPr/>
        </p:nvSpPr>
        <p:spPr>
          <a:xfrm>
            <a:off x="9893173" y="5830371"/>
            <a:ext cx="2173993" cy="369332"/>
          </a:xfrm>
          <a:prstGeom prst="rect">
            <a:avLst/>
          </a:prstGeom>
        </p:spPr>
        <p:txBody>
          <a:bodyPr wrap="none">
            <a:spAutoFit/>
          </a:bodyPr>
          <a:lstStyle/>
          <a:p>
            <a:r>
              <a:rPr lang="en-GB" dirty="0">
                <a:solidFill>
                  <a:srgbClr val="1F4E79"/>
                </a:solidFill>
              </a:rPr>
              <a:t>*</a:t>
            </a:r>
            <a:r>
              <a:rPr lang="en-GB" dirty="0" err="1">
                <a:solidFill>
                  <a:srgbClr val="1F4E79"/>
                </a:solidFill>
              </a:rPr>
              <a:t>im</a:t>
            </a:r>
            <a:r>
              <a:rPr lang="en-GB" dirty="0">
                <a:solidFill>
                  <a:srgbClr val="1F4E79"/>
                </a:solidFill>
              </a:rPr>
              <a:t> </a:t>
            </a:r>
            <a:r>
              <a:rPr lang="en-GB" dirty="0" err="1">
                <a:solidFill>
                  <a:srgbClr val="1F4E79"/>
                </a:solidFill>
              </a:rPr>
              <a:t>Amt</a:t>
            </a:r>
            <a:r>
              <a:rPr lang="en-GB" dirty="0">
                <a:solidFill>
                  <a:srgbClr val="1F4E79"/>
                </a:solidFill>
              </a:rPr>
              <a:t> - in office</a:t>
            </a:r>
          </a:p>
        </p:txBody>
      </p:sp>
      <p:sp>
        <p:nvSpPr>
          <p:cNvPr id="11" name="Rectangle 10">
            <a:extLst>
              <a:ext uri="{FF2B5EF4-FFF2-40B4-BE49-F238E27FC236}">
                <a16:creationId xmlns:a16="http://schemas.microsoft.com/office/drawing/2014/main" id="{966C74ED-EFB8-CC43-8385-8BF6C41DB255}"/>
              </a:ext>
            </a:extLst>
          </p:cNvPr>
          <p:cNvSpPr/>
          <p:nvPr/>
        </p:nvSpPr>
        <p:spPr>
          <a:xfrm>
            <a:off x="385601" y="4744452"/>
            <a:ext cx="2893741" cy="276999"/>
          </a:xfrm>
          <a:prstGeom prst="rect">
            <a:avLst/>
          </a:prstGeom>
        </p:spPr>
        <p:txBody>
          <a:bodyPr wrap="none">
            <a:spAutoFit/>
          </a:bodyPr>
          <a:lstStyle/>
          <a:p>
            <a:r>
              <a:rPr lang="en-GB" sz="1200" dirty="0">
                <a:solidFill>
                  <a:schemeClr val="bg1">
                    <a:lumMod val="85000"/>
                  </a:schemeClr>
                </a:solidFill>
              </a:rPr>
              <a:t>© </a:t>
            </a:r>
            <a:r>
              <a:rPr lang="en-GB" sz="1200" dirty="0" err="1">
                <a:solidFill>
                  <a:schemeClr val="bg1">
                    <a:lumMod val="85000"/>
                  </a:schemeClr>
                </a:solidFill>
              </a:rPr>
              <a:t>Raimond</a:t>
            </a:r>
            <a:r>
              <a:rPr lang="en-GB" sz="1200" dirty="0">
                <a:solidFill>
                  <a:schemeClr val="bg1">
                    <a:lumMod val="85000"/>
                  </a:schemeClr>
                </a:solidFill>
              </a:rPr>
              <a:t> </a:t>
            </a:r>
            <a:r>
              <a:rPr lang="en-GB" sz="1200" dirty="0" err="1">
                <a:solidFill>
                  <a:schemeClr val="bg1">
                    <a:lumMod val="85000"/>
                  </a:schemeClr>
                </a:solidFill>
              </a:rPr>
              <a:t>Spekking</a:t>
            </a:r>
            <a:r>
              <a:rPr lang="en-GB" sz="1200" dirty="0">
                <a:solidFill>
                  <a:schemeClr val="bg1">
                    <a:lumMod val="85000"/>
                  </a:schemeClr>
                </a:solidFill>
              </a:rPr>
              <a:t> CC BY-SA 4.0 </a:t>
            </a:r>
            <a:endParaRPr lang="en-US" sz="1200" dirty="0">
              <a:solidFill>
                <a:schemeClr val="bg1">
                  <a:lumMod val="85000"/>
                </a:schemeClr>
              </a:solidFill>
            </a:endParaRPr>
          </a:p>
        </p:txBody>
      </p:sp>
      <p:sp>
        <p:nvSpPr>
          <p:cNvPr id="13" name="Rounded Rectangle 11">
            <a:extLst>
              <a:ext uri="{FF2B5EF4-FFF2-40B4-BE49-F238E27FC236}">
                <a16:creationId xmlns:a16="http://schemas.microsoft.com/office/drawing/2014/main" id="{483D7EB9-C2AA-4190-98DE-925F861600E9}"/>
              </a:ext>
            </a:extLst>
          </p:cNvPr>
          <p:cNvSpPr/>
          <p:nvPr/>
        </p:nvSpPr>
        <p:spPr>
          <a:xfrm>
            <a:off x="9853684" y="247046"/>
            <a:ext cx="2103644"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r>
              <a:rPr kumimoji="0" lang="en-GB"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kumimoji="0" lang="en-GB"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a:t>
            </a:r>
            <a:r>
              <a:rPr lang="en-GB" b="1" dirty="0">
                <a:solidFill>
                  <a:schemeClr val="tx1"/>
                </a:solidFill>
                <a:latin typeface="Century Gothic" panose="020B0502020202020204" pitchFamily="34" charset="0"/>
              </a:rPr>
              <a:t>n</a:t>
            </a:r>
            <a:endParaRPr kumimoji="0" lang="en-GB"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1351726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264229" cy="647577"/>
          </a:xfrm>
        </p:spPr>
        <p:txBody>
          <a:bodyPr>
            <a:normAutofit/>
          </a:bodyPr>
          <a:lstStyle/>
          <a:p>
            <a:r>
              <a:rPr lang="en-GB" sz="2800" b="1" dirty="0">
                <a:solidFill>
                  <a:schemeClr val="bg1"/>
                </a:solidFill>
              </a:rPr>
              <a:t>Mesut Özil</a:t>
            </a:r>
          </a:p>
        </p:txBody>
      </p:sp>
      <p:sp>
        <p:nvSpPr>
          <p:cNvPr id="9" name="Rectangle 8">
            <a:extLst>
              <a:ext uri="{FF2B5EF4-FFF2-40B4-BE49-F238E27FC236}">
                <a16:creationId xmlns:a16="http://schemas.microsoft.com/office/drawing/2014/main" id="{BD7D8007-2327-494E-AF6C-41AA959672C5}"/>
              </a:ext>
            </a:extLst>
          </p:cNvPr>
          <p:cNvSpPr/>
          <p:nvPr/>
        </p:nvSpPr>
        <p:spPr>
          <a:xfrm>
            <a:off x="3611104" y="1888141"/>
            <a:ext cx="5842861" cy="3133310"/>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Ich </a:t>
            </a:r>
            <a:r>
              <a:rPr lang="en-US" sz="2000" dirty="0" err="1">
                <a:solidFill>
                  <a:schemeClr val="tx1"/>
                </a:solidFill>
              </a:rPr>
              <a:t>heiße</a:t>
            </a:r>
            <a:r>
              <a:rPr lang="en-US" sz="2000" dirty="0">
                <a:solidFill>
                  <a:schemeClr val="tx1"/>
                </a:solidFill>
              </a:rPr>
              <a:t> Mesut Özil und ich </a:t>
            </a:r>
            <a:r>
              <a:rPr lang="en-US" sz="2000" dirty="0" err="1">
                <a:solidFill>
                  <a:schemeClr val="tx1"/>
                </a:solidFill>
              </a:rPr>
              <a:t>komme</a:t>
            </a:r>
            <a:r>
              <a:rPr lang="en-US" sz="2000" dirty="0">
                <a:solidFill>
                  <a:schemeClr val="tx1"/>
                </a:solidFill>
              </a:rPr>
              <a:t> </a:t>
            </a:r>
            <a:r>
              <a:rPr lang="en-US" sz="2000" dirty="0" err="1">
                <a:solidFill>
                  <a:schemeClr val="tx1"/>
                </a:solidFill>
              </a:rPr>
              <a:t>aus</a:t>
            </a:r>
            <a:r>
              <a:rPr lang="en-US" sz="2000" dirty="0">
                <a:solidFill>
                  <a:schemeClr val="tx1"/>
                </a:solidFill>
              </a:rPr>
              <a:t> Gelsenkirchen, das </a:t>
            </a:r>
            <a:r>
              <a:rPr lang="en-US" sz="2000" dirty="0" err="1">
                <a:solidFill>
                  <a:schemeClr val="tx1"/>
                </a:solidFill>
              </a:rPr>
              <a:t>liegt</a:t>
            </a:r>
            <a:r>
              <a:rPr lang="en-US" sz="2000" dirty="0">
                <a:solidFill>
                  <a:schemeClr val="tx1"/>
                </a:solidFill>
              </a:rPr>
              <a:t> in Deutschland. Ich bin </a:t>
            </a:r>
            <a:r>
              <a:rPr lang="en-US" sz="2000" dirty="0" err="1">
                <a:solidFill>
                  <a:schemeClr val="tx1"/>
                </a:solidFill>
              </a:rPr>
              <a:t>Fußballspieler</a:t>
            </a:r>
            <a:r>
              <a:rPr lang="en-US" sz="2000" dirty="0">
                <a:solidFill>
                  <a:schemeClr val="tx1"/>
                </a:solidFill>
              </a:rPr>
              <a:t>. Ich </a:t>
            </a:r>
            <a:r>
              <a:rPr lang="en-US" sz="2000" dirty="0" err="1">
                <a:solidFill>
                  <a:schemeClr val="tx1"/>
                </a:solidFill>
              </a:rPr>
              <a:t>spiele</a:t>
            </a:r>
            <a:r>
              <a:rPr lang="en-US" sz="2000" dirty="0">
                <a:solidFill>
                  <a:schemeClr val="tx1"/>
                </a:solidFill>
              </a:rPr>
              <a:t> in Deutschland, </a:t>
            </a:r>
            <a:r>
              <a:rPr lang="en-US" sz="2000" dirty="0" err="1">
                <a:solidFill>
                  <a:schemeClr val="tx1"/>
                </a:solidFill>
              </a:rPr>
              <a:t>Spanien</a:t>
            </a:r>
            <a:r>
              <a:rPr lang="en-US" sz="2000" dirty="0">
                <a:solidFill>
                  <a:schemeClr val="tx1"/>
                </a:solidFill>
              </a:rPr>
              <a:t> und England. Ich </a:t>
            </a:r>
            <a:r>
              <a:rPr lang="en-US" sz="2000" dirty="0" err="1">
                <a:solidFill>
                  <a:schemeClr val="tx1"/>
                </a:solidFill>
              </a:rPr>
              <a:t>spiele</a:t>
            </a:r>
            <a:r>
              <a:rPr lang="en-US" sz="2000" dirty="0">
                <a:solidFill>
                  <a:schemeClr val="tx1"/>
                </a:solidFill>
              </a:rPr>
              <a:t> </a:t>
            </a:r>
            <a:r>
              <a:rPr lang="en-US" sz="2000" dirty="0" err="1">
                <a:solidFill>
                  <a:schemeClr val="tx1"/>
                </a:solidFill>
              </a:rPr>
              <a:t>jetzt</a:t>
            </a:r>
            <a:r>
              <a:rPr lang="en-US" sz="2000" dirty="0">
                <a:solidFill>
                  <a:schemeClr val="tx1"/>
                </a:solidFill>
              </a:rPr>
              <a:t> </a:t>
            </a:r>
            <a:r>
              <a:rPr lang="en-US" sz="2000" dirty="0" err="1">
                <a:solidFill>
                  <a:schemeClr val="tx1"/>
                </a:solidFill>
              </a:rPr>
              <a:t>für</a:t>
            </a:r>
            <a:r>
              <a:rPr lang="en-US" sz="2000" dirty="0">
                <a:solidFill>
                  <a:schemeClr val="tx1"/>
                </a:solidFill>
              </a:rPr>
              <a:t> Arsenal und </a:t>
            </a:r>
            <a:r>
              <a:rPr lang="en-US" sz="2000" dirty="0" err="1">
                <a:solidFill>
                  <a:schemeClr val="tx1"/>
                </a:solidFill>
              </a:rPr>
              <a:t>bekome</a:t>
            </a:r>
            <a:r>
              <a:rPr lang="en-US" sz="2000" dirty="0">
                <a:solidFill>
                  <a:schemeClr val="tx1"/>
                </a:solidFill>
              </a:rPr>
              <a:t> </a:t>
            </a:r>
            <a:r>
              <a:rPr lang="en-US" sz="2000" dirty="0" err="1">
                <a:solidFill>
                  <a:schemeClr val="tx1"/>
                </a:solidFill>
              </a:rPr>
              <a:t>viel</a:t>
            </a:r>
            <a:r>
              <a:rPr lang="en-US" sz="2000" dirty="0">
                <a:solidFill>
                  <a:schemeClr val="tx1"/>
                </a:solidFill>
              </a:rPr>
              <a:t> Geld. </a:t>
            </a:r>
            <a:r>
              <a:rPr lang="en-US" sz="2000" dirty="0" err="1">
                <a:solidFill>
                  <a:schemeClr val="tx1"/>
                </a:solidFill>
              </a:rPr>
              <a:t>Ich</a:t>
            </a:r>
            <a:r>
              <a:rPr lang="en-US" sz="2000" dirty="0">
                <a:solidFill>
                  <a:schemeClr val="tx1"/>
                </a:solidFill>
              </a:rPr>
              <a:t> </a:t>
            </a:r>
            <a:r>
              <a:rPr lang="en-US" sz="2000" dirty="0" err="1">
                <a:solidFill>
                  <a:schemeClr val="tx1"/>
                </a:solidFill>
              </a:rPr>
              <a:t>gewinne</a:t>
            </a:r>
            <a:r>
              <a:rPr lang="en-US" sz="2000" dirty="0">
                <a:solidFill>
                  <a:schemeClr val="tx1"/>
                </a:solidFill>
              </a:rPr>
              <a:t> 2014 </a:t>
            </a:r>
            <a:r>
              <a:rPr lang="en-US" sz="2000" dirty="0" err="1">
                <a:solidFill>
                  <a:schemeClr val="tx1"/>
                </a:solidFill>
              </a:rPr>
              <a:t>mit</a:t>
            </a:r>
            <a:r>
              <a:rPr lang="en-US" sz="2000" dirty="0">
                <a:solidFill>
                  <a:schemeClr val="tx1"/>
                </a:solidFill>
              </a:rPr>
              <a:t> Deutschland die </a:t>
            </a:r>
            <a:r>
              <a:rPr lang="en-US" sz="2000" dirty="0" err="1">
                <a:solidFill>
                  <a:schemeClr val="tx1"/>
                </a:solidFill>
              </a:rPr>
              <a:t>Weltmeisterschaft</a:t>
            </a:r>
            <a:r>
              <a:rPr lang="en-US" sz="2000" dirty="0">
                <a:solidFill>
                  <a:schemeClr val="tx1"/>
                </a:solidFill>
              </a:rPr>
              <a:t>. Ich </a:t>
            </a:r>
            <a:r>
              <a:rPr lang="en-US" sz="2000" dirty="0" err="1">
                <a:solidFill>
                  <a:schemeClr val="tx1"/>
                </a:solidFill>
              </a:rPr>
              <a:t>werde</a:t>
            </a:r>
            <a:r>
              <a:rPr lang="en-US" sz="2000" dirty="0">
                <a:solidFill>
                  <a:schemeClr val="tx1"/>
                </a:solidFill>
              </a:rPr>
              <a:t> </a:t>
            </a:r>
            <a:r>
              <a:rPr lang="en-US" sz="2000" dirty="0" err="1">
                <a:solidFill>
                  <a:schemeClr val="tx1"/>
                </a:solidFill>
              </a:rPr>
              <a:t>fünfmal</a:t>
            </a:r>
            <a:r>
              <a:rPr lang="en-US" sz="2000" dirty="0">
                <a:solidFill>
                  <a:schemeClr val="tx1"/>
                </a:solidFill>
              </a:rPr>
              <a:t> </a:t>
            </a:r>
            <a:r>
              <a:rPr lang="en-US" sz="2000" dirty="0" err="1">
                <a:solidFill>
                  <a:schemeClr val="tx1"/>
                </a:solidFill>
              </a:rPr>
              <a:t>Deutscher</a:t>
            </a:r>
            <a:r>
              <a:rPr lang="en-US" sz="2000" dirty="0">
                <a:solidFill>
                  <a:schemeClr val="tx1"/>
                </a:solidFill>
              </a:rPr>
              <a:t> </a:t>
            </a:r>
            <a:r>
              <a:rPr lang="en-US" sz="2000" dirty="0" err="1">
                <a:solidFill>
                  <a:schemeClr val="tx1"/>
                </a:solidFill>
              </a:rPr>
              <a:t>Spieler</a:t>
            </a:r>
            <a:r>
              <a:rPr lang="en-US" sz="2000" dirty="0">
                <a:solidFill>
                  <a:schemeClr val="tx1"/>
                </a:solidFill>
              </a:rPr>
              <a:t> des </a:t>
            </a:r>
            <a:r>
              <a:rPr lang="en-US" sz="2000" dirty="0" err="1">
                <a:solidFill>
                  <a:schemeClr val="tx1"/>
                </a:solidFill>
              </a:rPr>
              <a:t>Jahres</a:t>
            </a:r>
            <a:r>
              <a:rPr lang="en-US" sz="2000" dirty="0">
                <a:solidFill>
                  <a:schemeClr val="tx1"/>
                </a:solidFill>
              </a:rPr>
              <a:t>.</a:t>
            </a:r>
          </a:p>
        </p:txBody>
      </p:sp>
      <p:pic>
        <p:nvPicPr>
          <p:cNvPr id="6" name="Picture 5" descr="A person looking at the camera&#10;&#10;Description automatically generated">
            <a:extLst>
              <a:ext uri="{FF2B5EF4-FFF2-40B4-BE49-F238E27FC236}">
                <a16:creationId xmlns:a16="http://schemas.microsoft.com/office/drawing/2014/main" id="{3C5DABBD-8C87-BB47-ABF1-E3AC0825B1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438" y="1888141"/>
            <a:ext cx="2674190" cy="3159785"/>
          </a:xfrm>
          <a:prstGeom prst="rect">
            <a:avLst/>
          </a:prstGeom>
        </p:spPr>
      </p:pic>
      <p:sp>
        <p:nvSpPr>
          <p:cNvPr id="8" name="Rectangle 7">
            <a:extLst>
              <a:ext uri="{FF2B5EF4-FFF2-40B4-BE49-F238E27FC236}">
                <a16:creationId xmlns:a16="http://schemas.microsoft.com/office/drawing/2014/main" id="{64D1E991-5632-9246-AAFC-D6FD8A4098C6}"/>
              </a:ext>
            </a:extLst>
          </p:cNvPr>
          <p:cNvSpPr/>
          <p:nvPr/>
        </p:nvSpPr>
        <p:spPr>
          <a:xfrm>
            <a:off x="735438" y="4744452"/>
            <a:ext cx="2674189" cy="276999"/>
          </a:xfrm>
          <a:prstGeom prst="rect">
            <a:avLst/>
          </a:prstGeom>
        </p:spPr>
        <p:txBody>
          <a:bodyPr wrap="square">
            <a:spAutoFit/>
          </a:bodyPr>
          <a:lstStyle/>
          <a:p>
            <a:r>
              <a:rPr lang="en-GB" sz="1200" dirty="0">
                <a:solidFill>
                  <a:schemeClr val="bg1">
                    <a:lumMod val="85000"/>
                  </a:schemeClr>
                </a:solidFill>
              </a:rPr>
              <a:t>© Fars News Agency CC BY 4.0</a:t>
            </a:r>
          </a:p>
        </p:txBody>
      </p:sp>
      <p:sp>
        <p:nvSpPr>
          <p:cNvPr id="11" name="Rounded Rectangle 11">
            <a:extLst>
              <a:ext uri="{FF2B5EF4-FFF2-40B4-BE49-F238E27FC236}">
                <a16:creationId xmlns:a16="http://schemas.microsoft.com/office/drawing/2014/main" id="{483D7EB9-C2AA-4190-98DE-925F861600E9}"/>
              </a:ext>
            </a:extLst>
          </p:cNvPr>
          <p:cNvSpPr/>
          <p:nvPr/>
        </p:nvSpPr>
        <p:spPr>
          <a:xfrm>
            <a:off x="9853684" y="247046"/>
            <a:ext cx="2103644"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r>
              <a:rPr kumimoji="0" lang="en-GB"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kumimoji="0" lang="en-GB"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a:t>
            </a:r>
            <a:r>
              <a:rPr lang="en-GB" b="1" dirty="0">
                <a:solidFill>
                  <a:schemeClr val="tx1"/>
                </a:solidFill>
                <a:latin typeface="Century Gothic" panose="020B0502020202020204" pitchFamily="34" charset="0"/>
              </a:rPr>
              <a:t>n</a:t>
            </a:r>
            <a:endParaRPr kumimoji="0" lang="en-GB"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4318835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4659086" cy="647577"/>
          </a:xfrm>
        </p:spPr>
        <p:txBody>
          <a:bodyPr>
            <a:noAutofit/>
          </a:bodyPr>
          <a:lstStyle/>
          <a:p>
            <a:r>
              <a:rPr lang="en-GB" sz="2800" b="1" dirty="0">
                <a:solidFill>
                  <a:schemeClr val="bg1"/>
                </a:solidFill>
              </a:rPr>
              <a:t>Ludwig von Beethoven</a:t>
            </a:r>
          </a:p>
        </p:txBody>
      </p:sp>
      <p:sp>
        <p:nvSpPr>
          <p:cNvPr id="9" name="Rectangle 8">
            <a:extLst>
              <a:ext uri="{FF2B5EF4-FFF2-40B4-BE49-F238E27FC236}">
                <a16:creationId xmlns:a16="http://schemas.microsoft.com/office/drawing/2014/main" id="{BD7D8007-2327-494E-AF6C-41AA959672C5}"/>
              </a:ext>
            </a:extLst>
          </p:cNvPr>
          <p:cNvSpPr/>
          <p:nvPr/>
        </p:nvSpPr>
        <p:spPr>
          <a:xfrm>
            <a:off x="3611104" y="1888141"/>
            <a:ext cx="6007029" cy="3133310"/>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Ich </a:t>
            </a:r>
            <a:r>
              <a:rPr lang="en-US" sz="2000" dirty="0" err="1">
                <a:solidFill>
                  <a:schemeClr val="tx1"/>
                </a:solidFill>
              </a:rPr>
              <a:t>heiße</a:t>
            </a:r>
            <a:r>
              <a:rPr lang="en-US" sz="2000" dirty="0">
                <a:solidFill>
                  <a:schemeClr val="tx1"/>
                </a:solidFill>
              </a:rPr>
              <a:t> Ludwig von Beethoven und </a:t>
            </a:r>
            <a:r>
              <a:rPr lang="en-US" sz="2000" dirty="0" err="1">
                <a:solidFill>
                  <a:schemeClr val="tx1"/>
                </a:solidFill>
              </a:rPr>
              <a:t>komme</a:t>
            </a:r>
            <a:r>
              <a:rPr lang="en-US" sz="2000" dirty="0">
                <a:solidFill>
                  <a:schemeClr val="tx1"/>
                </a:solidFill>
              </a:rPr>
              <a:t> </a:t>
            </a:r>
            <a:r>
              <a:rPr lang="en-US" sz="2000" dirty="0" err="1">
                <a:solidFill>
                  <a:schemeClr val="tx1"/>
                </a:solidFill>
              </a:rPr>
              <a:t>aus</a:t>
            </a:r>
            <a:r>
              <a:rPr lang="en-US" sz="2000" dirty="0">
                <a:solidFill>
                  <a:schemeClr val="tx1"/>
                </a:solidFill>
              </a:rPr>
              <a:t> Bonn, das </a:t>
            </a:r>
            <a:r>
              <a:rPr lang="en-US" sz="2000" dirty="0" err="1">
                <a:solidFill>
                  <a:schemeClr val="tx1"/>
                </a:solidFill>
              </a:rPr>
              <a:t>liegt</a:t>
            </a:r>
            <a:r>
              <a:rPr lang="en-US" sz="2000" dirty="0">
                <a:solidFill>
                  <a:schemeClr val="tx1"/>
                </a:solidFill>
              </a:rPr>
              <a:t> in Deutschland. Ich </a:t>
            </a:r>
            <a:r>
              <a:rPr lang="en-US" sz="2000" dirty="0" err="1">
                <a:solidFill>
                  <a:schemeClr val="tx1"/>
                </a:solidFill>
              </a:rPr>
              <a:t>lebe</a:t>
            </a:r>
            <a:r>
              <a:rPr lang="en-US" sz="2000" dirty="0">
                <a:solidFill>
                  <a:schemeClr val="tx1"/>
                </a:solidFill>
              </a:rPr>
              <a:t> </a:t>
            </a:r>
            <a:r>
              <a:rPr lang="en-US" sz="2000" dirty="0" err="1">
                <a:solidFill>
                  <a:schemeClr val="tx1"/>
                </a:solidFill>
              </a:rPr>
              <a:t>im</a:t>
            </a:r>
            <a:r>
              <a:rPr lang="en-US" sz="2000" dirty="0">
                <a:solidFill>
                  <a:schemeClr val="tx1"/>
                </a:solidFill>
              </a:rPr>
              <a:t> 18. und 19. </a:t>
            </a:r>
            <a:r>
              <a:rPr lang="en-US" sz="2000" dirty="0" err="1">
                <a:solidFill>
                  <a:schemeClr val="tx1"/>
                </a:solidFill>
              </a:rPr>
              <a:t>Jahrhundert</a:t>
            </a:r>
            <a:r>
              <a:rPr lang="en-US" sz="2000" dirty="0">
                <a:solidFill>
                  <a:schemeClr val="tx1"/>
                </a:solidFill>
              </a:rPr>
              <a:t>. Ich </a:t>
            </a:r>
            <a:r>
              <a:rPr lang="en-US" sz="2000" dirty="0" err="1">
                <a:solidFill>
                  <a:schemeClr val="tx1"/>
                </a:solidFill>
              </a:rPr>
              <a:t>spiele</a:t>
            </a:r>
            <a:r>
              <a:rPr lang="en-US" sz="2000" dirty="0">
                <a:solidFill>
                  <a:schemeClr val="tx1"/>
                </a:solidFill>
              </a:rPr>
              <a:t> </a:t>
            </a:r>
            <a:r>
              <a:rPr lang="en-US" sz="2000" dirty="0" err="1">
                <a:solidFill>
                  <a:schemeClr val="tx1"/>
                </a:solidFill>
              </a:rPr>
              <a:t>sehr</a:t>
            </a:r>
            <a:r>
              <a:rPr lang="en-US" sz="2000" dirty="0">
                <a:solidFill>
                  <a:schemeClr val="tx1"/>
                </a:solidFill>
              </a:rPr>
              <a:t> </a:t>
            </a:r>
            <a:r>
              <a:rPr lang="en-US" sz="2000" dirty="0" err="1">
                <a:solidFill>
                  <a:schemeClr val="tx1"/>
                </a:solidFill>
              </a:rPr>
              <a:t>gern</a:t>
            </a:r>
            <a:r>
              <a:rPr lang="en-US" sz="2000" dirty="0">
                <a:solidFill>
                  <a:schemeClr val="tx1"/>
                </a:solidFill>
              </a:rPr>
              <a:t> </a:t>
            </a:r>
            <a:r>
              <a:rPr lang="en-US" sz="2000" dirty="0" err="1">
                <a:solidFill>
                  <a:schemeClr val="tx1"/>
                </a:solidFill>
              </a:rPr>
              <a:t>Musik</a:t>
            </a:r>
            <a:r>
              <a:rPr lang="en-US" sz="2000" dirty="0">
                <a:solidFill>
                  <a:schemeClr val="tx1"/>
                </a:solidFill>
              </a:rPr>
              <a:t> und bin </a:t>
            </a:r>
            <a:r>
              <a:rPr lang="en-US" sz="2000" dirty="0" err="1">
                <a:solidFill>
                  <a:schemeClr val="tx1"/>
                </a:solidFill>
              </a:rPr>
              <a:t>Klavierspieler</a:t>
            </a:r>
            <a:r>
              <a:rPr lang="en-US" sz="2000" dirty="0">
                <a:solidFill>
                  <a:schemeClr val="tx1"/>
                </a:solidFill>
              </a:rPr>
              <a:t>. </a:t>
            </a:r>
            <a:r>
              <a:rPr lang="en-GB" sz="2000" dirty="0">
                <a:solidFill>
                  <a:schemeClr val="tx1"/>
                </a:solidFill>
              </a:rPr>
              <a:t>Ich </a:t>
            </a:r>
            <a:r>
              <a:rPr lang="en-GB" sz="2000" dirty="0" err="1">
                <a:solidFill>
                  <a:schemeClr val="tx1"/>
                </a:solidFill>
              </a:rPr>
              <a:t>komponiere</a:t>
            </a:r>
            <a:r>
              <a:rPr lang="en-GB" sz="2000" dirty="0">
                <a:solidFill>
                  <a:schemeClr val="tx1"/>
                </a:solidFill>
              </a:rPr>
              <a:t> 1824 ‘Ode an die </a:t>
            </a:r>
            <a:r>
              <a:rPr lang="en-GB" sz="2000" dirty="0" err="1">
                <a:solidFill>
                  <a:schemeClr val="tx1"/>
                </a:solidFill>
              </a:rPr>
              <a:t>Freude</a:t>
            </a:r>
            <a:r>
              <a:rPr lang="en-GB" sz="2000" dirty="0">
                <a:solidFill>
                  <a:schemeClr val="tx1"/>
                </a:solidFill>
              </a:rPr>
              <a:t>’, das Lied der </a:t>
            </a:r>
            <a:r>
              <a:rPr lang="en-GB" sz="2000" dirty="0" err="1">
                <a:solidFill>
                  <a:schemeClr val="tx1"/>
                </a:solidFill>
              </a:rPr>
              <a:t>Europaïschen</a:t>
            </a:r>
            <a:r>
              <a:rPr lang="en-GB" sz="2000" dirty="0">
                <a:solidFill>
                  <a:schemeClr val="tx1"/>
                </a:solidFill>
              </a:rPr>
              <a:t> Union, und </a:t>
            </a:r>
            <a:r>
              <a:rPr lang="en-GB" sz="2000" dirty="0" err="1">
                <a:solidFill>
                  <a:schemeClr val="tx1"/>
                </a:solidFill>
              </a:rPr>
              <a:t>viele</a:t>
            </a:r>
            <a:r>
              <a:rPr lang="en-GB" sz="2000" dirty="0">
                <a:solidFill>
                  <a:schemeClr val="tx1"/>
                </a:solidFill>
              </a:rPr>
              <a:t> </a:t>
            </a:r>
            <a:r>
              <a:rPr lang="en-GB" sz="2000" dirty="0" err="1">
                <a:solidFill>
                  <a:schemeClr val="tx1"/>
                </a:solidFill>
              </a:rPr>
              <a:t>andere</a:t>
            </a:r>
            <a:r>
              <a:rPr lang="en-GB" sz="2000" dirty="0">
                <a:solidFill>
                  <a:schemeClr val="tx1"/>
                </a:solidFill>
              </a:rPr>
              <a:t> </a:t>
            </a:r>
            <a:r>
              <a:rPr lang="en-GB" sz="2000" dirty="0" err="1">
                <a:solidFill>
                  <a:schemeClr val="tx1"/>
                </a:solidFill>
              </a:rPr>
              <a:t>Musikstücke</a:t>
            </a:r>
            <a:r>
              <a:rPr lang="en-GB" sz="2000" dirty="0">
                <a:solidFill>
                  <a:schemeClr val="tx1"/>
                </a:solidFill>
              </a:rPr>
              <a:t>.  Ich </a:t>
            </a:r>
            <a:r>
              <a:rPr lang="en-GB" sz="2000" dirty="0" err="1">
                <a:solidFill>
                  <a:schemeClr val="tx1"/>
                </a:solidFill>
              </a:rPr>
              <a:t>höre</a:t>
            </a:r>
            <a:r>
              <a:rPr lang="en-GB" sz="2000" dirty="0">
                <a:solidFill>
                  <a:schemeClr val="tx1"/>
                </a:solidFill>
              </a:rPr>
              <a:t> l</a:t>
            </a:r>
            <a:r>
              <a:rPr lang="en-US" sz="2000" dirty="0">
                <a:solidFill>
                  <a:schemeClr val="tx1"/>
                </a:solidFill>
              </a:rPr>
              <a:t>eider </a:t>
            </a:r>
            <a:r>
              <a:rPr lang="en-US" sz="2000" dirty="0" err="1">
                <a:solidFill>
                  <a:schemeClr val="tx1"/>
                </a:solidFill>
              </a:rPr>
              <a:t>nicht</a:t>
            </a:r>
            <a:r>
              <a:rPr lang="en-US" sz="2000" dirty="0">
                <a:solidFill>
                  <a:schemeClr val="tx1"/>
                </a:solidFill>
              </a:rPr>
              <a:t> gut. </a:t>
            </a:r>
          </a:p>
        </p:txBody>
      </p:sp>
      <p:pic>
        <p:nvPicPr>
          <p:cNvPr id="6" name="Picture 5" descr="A person wearing a suit and tie holding a cell phone&#10;&#10;Description automatically generated">
            <a:extLst>
              <a:ext uri="{FF2B5EF4-FFF2-40B4-BE49-F238E27FC236}">
                <a16:creationId xmlns:a16="http://schemas.microsoft.com/office/drawing/2014/main" id="{BF5FA54C-DCE8-A644-AA7D-CF22802565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7937" y="1888141"/>
            <a:ext cx="2605663" cy="3133310"/>
          </a:xfrm>
          <a:prstGeom prst="rect">
            <a:avLst/>
          </a:prstGeom>
        </p:spPr>
      </p:pic>
      <p:sp>
        <p:nvSpPr>
          <p:cNvPr id="10" name="Rounded Rectangle 11">
            <a:extLst>
              <a:ext uri="{FF2B5EF4-FFF2-40B4-BE49-F238E27FC236}">
                <a16:creationId xmlns:a16="http://schemas.microsoft.com/office/drawing/2014/main" id="{483D7EB9-C2AA-4190-98DE-925F861600E9}"/>
              </a:ext>
            </a:extLst>
          </p:cNvPr>
          <p:cNvSpPr/>
          <p:nvPr/>
        </p:nvSpPr>
        <p:spPr>
          <a:xfrm>
            <a:off x="9853684" y="247046"/>
            <a:ext cx="2103644"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r>
              <a:rPr kumimoji="0" lang="en-GB"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kumimoji="0" lang="en-GB"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a:t>
            </a:r>
            <a:r>
              <a:rPr lang="en-GB" b="1" dirty="0">
                <a:solidFill>
                  <a:schemeClr val="tx1"/>
                </a:solidFill>
                <a:latin typeface="Century Gothic" panose="020B0502020202020204" pitchFamily="34" charset="0"/>
              </a:rPr>
              <a:t>n</a:t>
            </a:r>
            <a:endParaRPr kumimoji="0" lang="en-GB"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5844034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GB" sz="2800" b="1" dirty="0">
                <a:solidFill>
                  <a:schemeClr val="bg1"/>
                </a:solidFill>
              </a:rPr>
              <a:t>Wolfgang von Goethe</a:t>
            </a:r>
          </a:p>
        </p:txBody>
      </p:sp>
      <p:sp>
        <p:nvSpPr>
          <p:cNvPr id="9" name="Rectangle 8">
            <a:extLst>
              <a:ext uri="{FF2B5EF4-FFF2-40B4-BE49-F238E27FC236}">
                <a16:creationId xmlns:a16="http://schemas.microsoft.com/office/drawing/2014/main" id="{BD7D8007-2327-494E-AF6C-41AA959672C5}"/>
              </a:ext>
            </a:extLst>
          </p:cNvPr>
          <p:cNvSpPr/>
          <p:nvPr/>
        </p:nvSpPr>
        <p:spPr>
          <a:xfrm>
            <a:off x="3611104" y="1888141"/>
            <a:ext cx="5842861" cy="3133310"/>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rPr>
              <a:t>Ich</a:t>
            </a:r>
            <a:r>
              <a:rPr lang="en-US" sz="2000" dirty="0">
                <a:solidFill>
                  <a:schemeClr val="tx1"/>
                </a:solidFill>
              </a:rPr>
              <a:t> </a:t>
            </a:r>
            <a:r>
              <a:rPr lang="en-US" sz="2000" dirty="0" err="1">
                <a:solidFill>
                  <a:schemeClr val="tx1"/>
                </a:solidFill>
              </a:rPr>
              <a:t>heiße</a:t>
            </a:r>
            <a:r>
              <a:rPr lang="en-US" sz="2000" dirty="0">
                <a:solidFill>
                  <a:schemeClr val="tx1"/>
                </a:solidFill>
              </a:rPr>
              <a:t> Wolfgang von Goethe und </a:t>
            </a:r>
            <a:r>
              <a:rPr lang="en-US" sz="2000" dirty="0" err="1">
                <a:solidFill>
                  <a:schemeClr val="tx1"/>
                </a:solidFill>
              </a:rPr>
              <a:t>ich</a:t>
            </a:r>
            <a:r>
              <a:rPr lang="en-US" sz="2000" dirty="0">
                <a:solidFill>
                  <a:schemeClr val="tx1"/>
                </a:solidFill>
              </a:rPr>
              <a:t> </a:t>
            </a:r>
            <a:r>
              <a:rPr lang="en-US" sz="2000" dirty="0" err="1">
                <a:solidFill>
                  <a:schemeClr val="tx1"/>
                </a:solidFill>
              </a:rPr>
              <a:t>habe</a:t>
            </a:r>
            <a:r>
              <a:rPr lang="en-US" sz="2000" dirty="0">
                <a:solidFill>
                  <a:schemeClr val="tx1"/>
                </a:solidFill>
              </a:rPr>
              <a:t> </a:t>
            </a:r>
            <a:r>
              <a:rPr lang="en-US" sz="2000" dirty="0" err="1">
                <a:solidFill>
                  <a:schemeClr val="tx1"/>
                </a:solidFill>
              </a:rPr>
              <a:t>viele</a:t>
            </a:r>
            <a:r>
              <a:rPr lang="en-US" sz="2000" dirty="0">
                <a:solidFill>
                  <a:schemeClr val="tx1"/>
                </a:solidFill>
              </a:rPr>
              <a:t> Jobs. </a:t>
            </a:r>
            <a:r>
              <a:rPr lang="en-US" sz="2000" dirty="0" err="1">
                <a:solidFill>
                  <a:schemeClr val="tx1"/>
                </a:solidFill>
              </a:rPr>
              <a:t>Ich</a:t>
            </a:r>
            <a:r>
              <a:rPr lang="en-US" sz="2000" dirty="0">
                <a:solidFill>
                  <a:schemeClr val="tx1"/>
                </a:solidFill>
              </a:rPr>
              <a:t> </a:t>
            </a:r>
            <a:r>
              <a:rPr lang="en-US" sz="2000" dirty="0" err="1">
                <a:solidFill>
                  <a:schemeClr val="tx1"/>
                </a:solidFill>
              </a:rPr>
              <a:t>arbeite</a:t>
            </a:r>
            <a:r>
              <a:rPr lang="en-US" sz="2000" dirty="0">
                <a:solidFill>
                  <a:schemeClr val="tx1"/>
                </a:solidFill>
              </a:rPr>
              <a:t> </a:t>
            </a:r>
            <a:r>
              <a:rPr lang="en-US" sz="2000" dirty="0" err="1">
                <a:solidFill>
                  <a:schemeClr val="tx1"/>
                </a:solidFill>
              </a:rPr>
              <a:t>als</a:t>
            </a:r>
            <a:r>
              <a:rPr lang="en-US" sz="2000" dirty="0">
                <a:solidFill>
                  <a:schemeClr val="tx1"/>
                </a:solidFill>
              </a:rPr>
              <a:t> Diplomat und mag </a:t>
            </a:r>
            <a:r>
              <a:rPr lang="en-US" sz="2000" dirty="0" err="1">
                <a:solidFill>
                  <a:schemeClr val="tx1"/>
                </a:solidFill>
              </a:rPr>
              <a:t>Naturwissenschaften</a:t>
            </a:r>
            <a:r>
              <a:rPr lang="en-US" sz="2000" dirty="0">
                <a:solidFill>
                  <a:schemeClr val="tx1"/>
                </a:solidFill>
              </a:rPr>
              <a:t>. </a:t>
            </a:r>
            <a:r>
              <a:rPr lang="en-US" sz="2000" dirty="0" err="1">
                <a:solidFill>
                  <a:schemeClr val="tx1"/>
                </a:solidFill>
              </a:rPr>
              <a:t>Ich</a:t>
            </a:r>
            <a:r>
              <a:rPr lang="en-US" sz="2000" dirty="0">
                <a:solidFill>
                  <a:schemeClr val="tx1"/>
                </a:solidFill>
              </a:rPr>
              <a:t> </a:t>
            </a:r>
            <a:r>
              <a:rPr lang="en-US" sz="2000" dirty="0" err="1">
                <a:solidFill>
                  <a:schemeClr val="tx1"/>
                </a:solidFill>
              </a:rPr>
              <a:t>schreibe</a:t>
            </a:r>
            <a:r>
              <a:rPr lang="en-US" sz="2000" dirty="0">
                <a:solidFill>
                  <a:schemeClr val="tx1"/>
                </a:solidFill>
              </a:rPr>
              <a:t> </a:t>
            </a:r>
            <a:r>
              <a:rPr lang="en-US" sz="2000" dirty="0" err="1">
                <a:solidFill>
                  <a:schemeClr val="tx1"/>
                </a:solidFill>
              </a:rPr>
              <a:t>auch</a:t>
            </a:r>
            <a:r>
              <a:rPr lang="en-US" sz="2000" dirty="0">
                <a:solidFill>
                  <a:schemeClr val="tx1"/>
                </a:solidFill>
              </a:rPr>
              <a:t> </a:t>
            </a:r>
            <a:r>
              <a:rPr lang="en-US" sz="2000" dirty="0" err="1">
                <a:solidFill>
                  <a:schemeClr val="tx1"/>
                </a:solidFill>
              </a:rPr>
              <a:t>Bücher</a:t>
            </a:r>
            <a:r>
              <a:rPr lang="en-US" sz="2000" dirty="0">
                <a:solidFill>
                  <a:schemeClr val="tx1"/>
                </a:solidFill>
              </a:rPr>
              <a:t>, </a:t>
            </a:r>
            <a:r>
              <a:rPr lang="en-US" sz="2000" dirty="0" err="1">
                <a:solidFill>
                  <a:schemeClr val="tx1"/>
                </a:solidFill>
              </a:rPr>
              <a:t>Theaterstücke</a:t>
            </a:r>
            <a:r>
              <a:rPr lang="en-US" sz="2000" dirty="0">
                <a:solidFill>
                  <a:schemeClr val="tx1"/>
                </a:solidFill>
              </a:rPr>
              <a:t>, und </a:t>
            </a:r>
            <a:r>
              <a:rPr lang="en-US" sz="2000" dirty="0" err="1">
                <a:solidFill>
                  <a:schemeClr val="tx1"/>
                </a:solidFill>
              </a:rPr>
              <a:t>andere</a:t>
            </a:r>
            <a:r>
              <a:rPr lang="en-US" sz="2000" dirty="0">
                <a:solidFill>
                  <a:schemeClr val="tx1"/>
                </a:solidFill>
              </a:rPr>
              <a:t> </a:t>
            </a:r>
            <a:r>
              <a:rPr lang="en-US" sz="2000" dirty="0" err="1">
                <a:solidFill>
                  <a:schemeClr val="tx1"/>
                </a:solidFill>
              </a:rPr>
              <a:t>Literatur</a:t>
            </a:r>
            <a:r>
              <a:rPr lang="en-US" sz="2000" dirty="0">
                <a:solidFill>
                  <a:schemeClr val="tx1"/>
                </a:solidFill>
              </a:rPr>
              <a:t>. </a:t>
            </a:r>
            <a:r>
              <a:rPr lang="en-US" sz="2000" dirty="0" err="1">
                <a:solidFill>
                  <a:schemeClr val="tx1"/>
                </a:solidFill>
              </a:rPr>
              <a:t>Ich</a:t>
            </a:r>
            <a:r>
              <a:rPr lang="en-US" sz="2000" dirty="0">
                <a:solidFill>
                  <a:schemeClr val="tx1"/>
                </a:solidFill>
              </a:rPr>
              <a:t> </a:t>
            </a:r>
            <a:r>
              <a:rPr lang="en-US" sz="2000" dirty="0" err="1">
                <a:solidFill>
                  <a:schemeClr val="tx1"/>
                </a:solidFill>
              </a:rPr>
              <a:t>schreibe</a:t>
            </a:r>
            <a:r>
              <a:rPr lang="en-US" sz="2000" dirty="0">
                <a:solidFill>
                  <a:schemeClr val="tx1"/>
                </a:solidFill>
              </a:rPr>
              <a:t> das </a:t>
            </a:r>
            <a:r>
              <a:rPr lang="en-US" sz="2000" dirty="0" err="1">
                <a:solidFill>
                  <a:schemeClr val="tx1"/>
                </a:solidFill>
              </a:rPr>
              <a:t>Stück</a:t>
            </a:r>
            <a:r>
              <a:rPr lang="en-US" sz="2000" dirty="0">
                <a:solidFill>
                  <a:schemeClr val="tx1"/>
                </a:solidFill>
              </a:rPr>
              <a:t> </a:t>
            </a:r>
            <a:r>
              <a:rPr lang="en-US" sz="2000" dirty="0" err="1">
                <a:solidFill>
                  <a:schemeClr val="tx1"/>
                </a:solidFill>
              </a:rPr>
              <a:t>Doktor</a:t>
            </a:r>
            <a:r>
              <a:rPr lang="en-US" sz="2000" dirty="0">
                <a:solidFill>
                  <a:schemeClr val="tx1"/>
                </a:solidFill>
              </a:rPr>
              <a:t> Faustus. </a:t>
            </a:r>
            <a:r>
              <a:rPr lang="en-US" sz="2000" dirty="0" err="1">
                <a:solidFill>
                  <a:schemeClr val="tx1"/>
                </a:solidFill>
              </a:rPr>
              <a:t>Ich</a:t>
            </a:r>
            <a:r>
              <a:rPr lang="en-US" sz="2000" dirty="0">
                <a:solidFill>
                  <a:schemeClr val="tx1"/>
                </a:solidFill>
              </a:rPr>
              <a:t> </a:t>
            </a:r>
            <a:r>
              <a:rPr lang="en-US" sz="2000" dirty="0" err="1">
                <a:solidFill>
                  <a:schemeClr val="tx1"/>
                </a:solidFill>
              </a:rPr>
              <a:t>reise</a:t>
            </a:r>
            <a:r>
              <a:rPr lang="en-US" sz="2000" dirty="0">
                <a:solidFill>
                  <a:schemeClr val="tx1"/>
                </a:solidFill>
              </a:rPr>
              <a:t> </a:t>
            </a:r>
            <a:r>
              <a:rPr lang="en-US" sz="2000" dirty="0" err="1">
                <a:solidFill>
                  <a:schemeClr val="tx1"/>
                </a:solidFill>
              </a:rPr>
              <a:t>manchmal</a:t>
            </a:r>
            <a:r>
              <a:rPr lang="en-US" sz="2000" dirty="0">
                <a:solidFill>
                  <a:schemeClr val="tx1"/>
                </a:solidFill>
              </a:rPr>
              <a:t> </a:t>
            </a:r>
            <a:r>
              <a:rPr lang="en-US" sz="2000" dirty="0" err="1">
                <a:solidFill>
                  <a:schemeClr val="tx1"/>
                </a:solidFill>
              </a:rPr>
              <a:t>nach</a:t>
            </a:r>
            <a:r>
              <a:rPr lang="en-US" sz="2000" dirty="0">
                <a:solidFill>
                  <a:schemeClr val="tx1"/>
                </a:solidFill>
              </a:rPr>
              <a:t> </a:t>
            </a:r>
            <a:r>
              <a:rPr lang="en-US" sz="2000" dirty="0" err="1">
                <a:solidFill>
                  <a:schemeClr val="tx1"/>
                </a:solidFill>
              </a:rPr>
              <a:t>Italien</a:t>
            </a:r>
            <a:r>
              <a:rPr lang="en-US" sz="2000" dirty="0">
                <a:solidFill>
                  <a:schemeClr val="tx1"/>
                </a:solidFill>
              </a:rPr>
              <a:t> und mag </a:t>
            </a:r>
            <a:r>
              <a:rPr lang="en-US" sz="2000" dirty="0" err="1">
                <a:solidFill>
                  <a:schemeClr val="tx1"/>
                </a:solidFill>
              </a:rPr>
              <a:t>es</a:t>
            </a:r>
            <a:r>
              <a:rPr lang="en-US" sz="2000" dirty="0">
                <a:solidFill>
                  <a:schemeClr val="tx1"/>
                </a:solidFill>
              </a:rPr>
              <a:t> </a:t>
            </a:r>
            <a:r>
              <a:rPr lang="en-US" sz="2000" dirty="0" err="1">
                <a:solidFill>
                  <a:schemeClr val="tx1"/>
                </a:solidFill>
              </a:rPr>
              <a:t>sehr</a:t>
            </a:r>
            <a:r>
              <a:rPr lang="en-US" sz="2000" dirty="0">
                <a:solidFill>
                  <a:schemeClr val="tx1"/>
                </a:solidFill>
              </a:rPr>
              <a:t>. </a:t>
            </a:r>
          </a:p>
        </p:txBody>
      </p:sp>
      <p:pic>
        <p:nvPicPr>
          <p:cNvPr id="8" name="Picture 7" descr="A person sitting on a table&#10;&#10;Description automatically generated">
            <a:extLst>
              <a:ext uri="{FF2B5EF4-FFF2-40B4-BE49-F238E27FC236}">
                <a16:creationId xmlns:a16="http://schemas.microsoft.com/office/drawing/2014/main" id="{5E1E3842-CB38-A340-BFD8-712B1DAFC7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6381" y="1888141"/>
            <a:ext cx="2557219" cy="3153730"/>
          </a:xfrm>
          <a:prstGeom prst="rect">
            <a:avLst/>
          </a:prstGeom>
        </p:spPr>
      </p:pic>
      <p:sp>
        <p:nvSpPr>
          <p:cNvPr id="11" name="Rounded Rectangle 11">
            <a:extLst>
              <a:ext uri="{FF2B5EF4-FFF2-40B4-BE49-F238E27FC236}">
                <a16:creationId xmlns:a16="http://schemas.microsoft.com/office/drawing/2014/main" id="{483D7EB9-C2AA-4190-98DE-925F861600E9}"/>
              </a:ext>
            </a:extLst>
          </p:cNvPr>
          <p:cNvSpPr/>
          <p:nvPr/>
        </p:nvSpPr>
        <p:spPr>
          <a:xfrm>
            <a:off x="9853684" y="247046"/>
            <a:ext cx="2103644"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r>
              <a:rPr kumimoji="0" lang="en-GB"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kumimoji="0" lang="en-GB"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a:t>
            </a:r>
            <a:r>
              <a:rPr lang="en-GB" b="1" dirty="0">
                <a:solidFill>
                  <a:schemeClr val="tx1"/>
                </a:solidFill>
                <a:latin typeface="Century Gothic" panose="020B0502020202020204" pitchFamily="34" charset="0"/>
              </a:rPr>
              <a:t>n</a:t>
            </a:r>
            <a:endParaRPr kumimoji="0" lang="en-GB"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858249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216468" cy="647577"/>
          </a:xfrm>
        </p:spPr>
        <p:txBody>
          <a:bodyPr>
            <a:normAutofit/>
          </a:bodyPr>
          <a:lstStyle/>
          <a:p>
            <a:r>
              <a:rPr lang="en-GB" sz="2800" b="1" dirty="0" err="1">
                <a:solidFill>
                  <a:schemeClr val="bg1"/>
                </a:solidFill>
              </a:rPr>
              <a:t>Vokabeln</a:t>
            </a:r>
            <a:endParaRPr lang="en-GB" sz="2800" b="1" dirty="0">
              <a:solidFill>
                <a:schemeClr val="bg1"/>
              </a:solidFill>
            </a:endParaRPr>
          </a:p>
        </p:txBody>
      </p:sp>
      <p:sp>
        <p:nvSpPr>
          <p:cNvPr id="9" name="Title 11">
            <a:extLst>
              <a:ext uri="{FF2B5EF4-FFF2-40B4-BE49-F238E27FC236}">
                <a16:creationId xmlns:a16="http://schemas.microsoft.com/office/drawing/2014/main" id="{0AFB82CD-1537-054F-95F7-4B45C81900AF}"/>
              </a:ext>
            </a:extLst>
          </p:cNvPr>
          <p:cNvSpPr txBox="1">
            <a:spLocks noChangeAspect="1"/>
          </p:cNvSpPr>
          <p:nvPr/>
        </p:nvSpPr>
        <p:spPr>
          <a:xfrm>
            <a:off x="488061" y="1382984"/>
            <a:ext cx="2803779" cy="1440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50000"/>
              </a:lnSpc>
              <a:spcBef>
                <a:spcPts val="0"/>
              </a:spcBef>
            </a:pPr>
            <a:endParaRPr lang="en-US" sz="5100" dirty="0"/>
          </a:p>
        </p:txBody>
      </p:sp>
      <p:pic>
        <p:nvPicPr>
          <p:cNvPr id="10" name="Picture 9" descr="A drawing of a cartoon character&#10;&#10;Description automatically generated">
            <a:extLst>
              <a:ext uri="{FF2B5EF4-FFF2-40B4-BE49-F238E27FC236}">
                <a16:creationId xmlns:a16="http://schemas.microsoft.com/office/drawing/2014/main" id="{41E78DC7-E895-4846-A530-D546A81080A2}"/>
              </a:ext>
            </a:extLst>
          </p:cNvPr>
          <p:cNvPicPr>
            <a:picLocks noChangeAspect="1"/>
          </p:cNvPicPr>
          <p:nvPr/>
        </p:nvPicPr>
        <p:blipFill>
          <a:blip r:embed="rId3" cstate="print">
            <a:clrChange>
              <a:clrFrom>
                <a:srgbClr val="FCFAFB"/>
              </a:clrFrom>
              <a:clrTo>
                <a:srgbClr val="FCFAFB">
                  <a:alpha val="0"/>
                </a:srgbClr>
              </a:clrTo>
            </a:clrChange>
            <a:extLst>
              <a:ext uri="{28A0092B-C50C-407E-A947-70E740481C1C}">
                <a14:useLocalDpi xmlns:a14="http://schemas.microsoft.com/office/drawing/2010/main" val="0"/>
              </a:ext>
            </a:extLst>
          </a:blip>
          <a:stretch>
            <a:fillRect/>
          </a:stretch>
        </p:blipFill>
        <p:spPr>
          <a:xfrm>
            <a:off x="843600" y="1440694"/>
            <a:ext cx="2560000" cy="1440000"/>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213B23F9-A597-0442-A59A-8427114E1FC2}"/>
              </a:ext>
            </a:extLst>
          </p:cNvPr>
          <p:cNvPicPr>
            <a:picLocks noChangeAspect="1"/>
          </p:cNvPicPr>
          <p:nvPr/>
        </p:nvPicPr>
        <p:blipFill>
          <a:blip r:embed="rId4" cstate="print">
            <a:clrChange>
              <a:clrFrom>
                <a:srgbClr val="FCFAFB"/>
              </a:clrFrom>
              <a:clrTo>
                <a:srgbClr val="FCFAFB">
                  <a:alpha val="0"/>
                </a:srgbClr>
              </a:clrTo>
            </a:clrChange>
            <a:extLst>
              <a:ext uri="{28A0092B-C50C-407E-A947-70E740481C1C}">
                <a14:useLocalDpi xmlns:a14="http://schemas.microsoft.com/office/drawing/2010/main" val="0"/>
              </a:ext>
            </a:extLst>
          </a:blip>
          <a:stretch>
            <a:fillRect/>
          </a:stretch>
        </p:blipFill>
        <p:spPr>
          <a:xfrm>
            <a:off x="178714" y="3894793"/>
            <a:ext cx="2560000" cy="1440000"/>
          </a:xfrm>
          <a:prstGeom prst="rect">
            <a:avLst/>
          </a:prstGeom>
        </p:spPr>
      </p:pic>
      <p:sp>
        <p:nvSpPr>
          <p:cNvPr id="13" name="Title 11">
            <a:extLst>
              <a:ext uri="{FF2B5EF4-FFF2-40B4-BE49-F238E27FC236}">
                <a16:creationId xmlns:a16="http://schemas.microsoft.com/office/drawing/2014/main" id="{FE1BDDBE-9FE9-4747-966A-BBFFD141FAFB}"/>
              </a:ext>
            </a:extLst>
          </p:cNvPr>
          <p:cNvSpPr txBox="1">
            <a:spLocks/>
          </p:cNvSpPr>
          <p:nvPr/>
        </p:nvSpPr>
        <p:spPr>
          <a:xfrm>
            <a:off x="9286976" y="866240"/>
            <a:ext cx="2995766" cy="5349551"/>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60000"/>
              </a:lnSpc>
              <a:spcBef>
                <a:spcPts val="0"/>
              </a:spcBef>
            </a:pPr>
            <a:r>
              <a:rPr lang="en-GB" sz="2400" dirty="0" err="1">
                <a:solidFill>
                  <a:schemeClr val="tx1"/>
                </a:solidFill>
                <a:latin typeface="Century Gothic" panose="020F0302020204030204"/>
                <a:ea typeface="+mn-ea"/>
                <a:cs typeface="+mn-cs"/>
              </a:rPr>
              <a:t>hören</a:t>
            </a:r>
            <a:endParaRPr lang="en-GB" sz="2400" dirty="0">
              <a:solidFill>
                <a:schemeClr val="tx1"/>
              </a:solidFill>
              <a:latin typeface="Century Gothic" panose="020F0302020204030204"/>
              <a:ea typeface="+mn-ea"/>
              <a:cs typeface="+mn-cs"/>
            </a:endParaRPr>
          </a:p>
          <a:p>
            <a:pPr>
              <a:lnSpc>
                <a:spcPct val="160000"/>
              </a:lnSpc>
              <a:spcBef>
                <a:spcPts val="0"/>
              </a:spcBef>
            </a:pPr>
            <a:r>
              <a:rPr lang="en-GB" sz="2400" dirty="0" err="1">
                <a:solidFill>
                  <a:schemeClr val="tx1"/>
                </a:solidFill>
                <a:latin typeface="Century Gothic" panose="020F0302020204030204"/>
                <a:ea typeface="+mn-ea"/>
                <a:cs typeface="+mn-cs"/>
              </a:rPr>
              <a:t>tanzen</a:t>
            </a:r>
            <a:endParaRPr lang="en-GB" sz="2400" dirty="0">
              <a:solidFill>
                <a:schemeClr val="tx1"/>
              </a:solidFill>
              <a:latin typeface="Century Gothic" panose="020F0302020204030204"/>
              <a:ea typeface="+mn-ea"/>
              <a:cs typeface="+mn-cs"/>
            </a:endParaRPr>
          </a:p>
          <a:p>
            <a:pPr>
              <a:lnSpc>
                <a:spcPct val="160000"/>
              </a:lnSpc>
              <a:spcBef>
                <a:spcPts val="0"/>
              </a:spcBef>
            </a:pPr>
            <a:r>
              <a:rPr lang="en-GB" sz="2400" dirty="0" err="1">
                <a:solidFill>
                  <a:schemeClr val="tx1"/>
                </a:solidFill>
                <a:latin typeface="Century Gothic" panose="020F0302020204030204"/>
                <a:ea typeface="+mn-ea"/>
                <a:cs typeface="+mn-cs"/>
              </a:rPr>
              <a:t>spielen</a:t>
            </a:r>
            <a:endParaRPr lang="en-GB" sz="2400" dirty="0">
              <a:solidFill>
                <a:schemeClr val="tx1"/>
              </a:solidFill>
              <a:latin typeface="Century Gothic" panose="020F0302020204030204"/>
              <a:ea typeface="+mn-ea"/>
              <a:cs typeface="+mn-cs"/>
            </a:endParaRPr>
          </a:p>
          <a:p>
            <a:pPr>
              <a:lnSpc>
                <a:spcPct val="160000"/>
              </a:lnSpc>
              <a:spcBef>
                <a:spcPts val="0"/>
              </a:spcBef>
            </a:pPr>
            <a:r>
              <a:rPr lang="en-GB" sz="2400" dirty="0" err="1">
                <a:solidFill>
                  <a:schemeClr val="tx1"/>
                </a:solidFill>
                <a:latin typeface="Century Gothic" panose="020F0302020204030204"/>
                <a:ea typeface="+mn-ea"/>
                <a:cs typeface="+mn-cs"/>
              </a:rPr>
              <a:t>arbeiten</a:t>
            </a:r>
            <a:endParaRPr lang="en-GB" sz="2400" dirty="0">
              <a:solidFill>
                <a:schemeClr val="tx1"/>
              </a:solidFill>
              <a:latin typeface="Century Gothic" panose="020F0302020204030204"/>
              <a:ea typeface="+mn-ea"/>
              <a:cs typeface="+mn-cs"/>
            </a:endParaRPr>
          </a:p>
          <a:p>
            <a:pPr>
              <a:lnSpc>
                <a:spcPct val="160000"/>
              </a:lnSpc>
              <a:spcBef>
                <a:spcPts val="0"/>
              </a:spcBef>
            </a:pPr>
            <a:r>
              <a:rPr lang="en-GB" sz="2400" dirty="0">
                <a:solidFill>
                  <a:schemeClr val="tx1"/>
                </a:solidFill>
                <a:latin typeface="Century Gothic" panose="020F0302020204030204"/>
                <a:ea typeface="+mn-ea"/>
                <a:cs typeface="+mn-cs"/>
              </a:rPr>
              <a:t>schreiben</a:t>
            </a:r>
          </a:p>
          <a:p>
            <a:pPr>
              <a:lnSpc>
                <a:spcPct val="160000"/>
              </a:lnSpc>
              <a:spcBef>
                <a:spcPts val="0"/>
              </a:spcBef>
            </a:pPr>
            <a:r>
              <a:rPr lang="en-GB" sz="2400" dirty="0" err="1">
                <a:solidFill>
                  <a:schemeClr val="tx1"/>
                </a:solidFill>
                <a:latin typeface="Century Gothic" panose="020F0302020204030204"/>
                <a:ea typeface="+mn-ea"/>
                <a:cs typeface="+mn-cs"/>
              </a:rPr>
              <a:t>reden</a:t>
            </a:r>
            <a:endParaRPr lang="en-GB" sz="2400" dirty="0">
              <a:solidFill>
                <a:schemeClr val="tx1"/>
              </a:solidFill>
              <a:latin typeface="Century Gothic" panose="020F0302020204030204"/>
              <a:ea typeface="+mn-ea"/>
              <a:cs typeface="+mn-cs"/>
            </a:endParaRPr>
          </a:p>
          <a:p>
            <a:pPr>
              <a:lnSpc>
                <a:spcPct val="160000"/>
              </a:lnSpc>
              <a:spcBef>
                <a:spcPts val="0"/>
              </a:spcBef>
            </a:pPr>
            <a:r>
              <a:rPr lang="en-GB" sz="2400" dirty="0" err="1">
                <a:solidFill>
                  <a:schemeClr val="tx1"/>
                </a:solidFill>
                <a:latin typeface="Century Gothic" panose="020F0302020204030204"/>
                <a:ea typeface="+mn-ea"/>
                <a:cs typeface="+mn-cs"/>
              </a:rPr>
              <a:t>kochen</a:t>
            </a:r>
            <a:endParaRPr lang="en-GB" sz="2400" dirty="0">
              <a:solidFill>
                <a:schemeClr val="tx1"/>
              </a:solidFill>
              <a:latin typeface="Century Gothic" panose="020F0302020204030204"/>
              <a:ea typeface="+mn-ea"/>
              <a:cs typeface="+mn-cs"/>
            </a:endParaRPr>
          </a:p>
          <a:p>
            <a:pPr>
              <a:lnSpc>
                <a:spcPct val="160000"/>
              </a:lnSpc>
              <a:spcBef>
                <a:spcPts val="0"/>
              </a:spcBef>
            </a:pPr>
            <a:r>
              <a:rPr lang="en-GB" sz="2400" dirty="0" err="1">
                <a:solidFill>
                  <a:schemeClr val="tx1"/>
                </a:solidFill>
                <a:latin typeface="Century Gothic" panose="020F0302020204030204"/>
                <a:ea typeface="+mn-ea"/>
                <a:cs typeface="+mn-cs"/>
              </a:rPr>
              <a:t>putzen</a:t>
            </a:r>
            <a:endParaRPr lang="en-GB" sz="2400" dirty="0">
              <a:solidFill>
                <a:schemeClr val="tx1"/>
              </a:solidFill>
              <a:latin typeface="Century Gothic" panose="020F0302020204030204"/>
              <a:ea typeface="+mn-ea"/>
              <a:cs typeface="+mn-cs"/>
            </a:endParaRPr>
          </a:p>
          <a:p>
            <a:pPr>
              <a:lnSpc>
                <a:spcPct val="160000"/>
              </a:lnSpc>
              <a:spcBef>
                <a:spcPts val="0"/>
              </a:spcBef>
            </a:pPr>
            <a:r>
              <a:rPr lang="en-GB" sz="2400" dirty="0" err="1">
                <a:solidFill>
                  <a:schemeClr val="tx1"/>
                </a:solidFill>
                <a:latin typeface="Century Gothic" panose="020F0302020204030204"/>
                <a:ea typeface="+mn-ea"/>
                <a:cs typeface="+mn-cs"/>
              </a:rPr>
              <a:t>gehen</a:t>
            </a:r>
            <a:endParaRPr lang="en-GB" sz="2400" dirty="0">
              <a:solidFill>
                <a:schemeClr val="tx1"/>
              </a:solidFill>
              <a:latin typeface="Century Gothic" panose="020F0302020204030204"/>
              <a:ea typeface="+mn-ea"/>
              <a:cs typeface="+mn-cs"/>
            </a:endParaRPr>
          </a:p>
          <a:p>
            <a:pPr>
              <a:lnSpc>
                <a:spcPct val="160000"/>
              </a:lnSpc>
              <a:spcBef>
                <a:spcPts val="0"/>
              </a:spcBef>
            </a:pPr>
            <a:r>
              <a:rPr lang="en-GB" sz="2400" dirty="0" err="1">
                <a:solidFill>
                  <a:schemeClr val="tx1"/>
                </a:solidFill>
                <a:latin typeface="Century Gothic" panose="020F0302020204030204"/>
                <a:ea typeface="+mn-ea"/>
                <a:cs typeface="+mn-cs"/>
              </a:rPr>
              <a:t>lernen</a:t>
            </a:r>
            <a:endParaRPr lang="en-GB" sz="2400" dirty="0">
              <a:solidFill>
                <a:schemeClr val="tx1"/>
              </a:solidFill>
              <a:latin typeface="Century Gothic" panose="020F0302020204030204"/>
              <a:ea typeface="+mn-ea"/>
              <a:cs typeface="+mn-cs"/>
            </a:endParaRPr>
          </a:p>
        </p:txBody>
      </p:sp>
      <p:pic>
        <p:nvPicPr>
          <p:cNvPr id="15" name="Picture 14" descr="A drawing of a cartoon character&#10;&#10;Description automatically generated">
            <a:extLst>
              <a:ext uri="{FF2B5EF4-FFF2-40B4-BE49-F238E27FC236}">
                <a16:creationId xmlns:a16="http://schemas.microsoft.com/office/drawing/2014/main" id="{D2DA1AA9-B9A1-9E48-A73F-38A997CA70C9}"/>
              </a:ext>
            </a:extLst>
          </p:cNvPr>
          <p:cNvPicPr>
            <a:picLocks noChangeAspect="1"/>
          </p:cNvPicPr>
          <p:nvPr/>
        </p:nvPicPr>
        <p:blipFill>
          <a:blip r:embed="rId5" cstate="print">
            <a:clrChange>
              <a:clrFrom>
                <a:srgbClr val="FCFAFB"/>
              </a:clrFrom>
              <a:clrTo>
                <a:srgbClr val="FCFAFB">
                  <a:alpha val="0"/>
                </a:srgbClr>
              </a:clrTo>
            </a:clrChange>
            <a:extLst>
              <a:ext uri="{28A0092B-C50C-407E-A947-70E740481C1C}">
                <a14:useLocalDpi xmlns:a14="http://schemas.microsoft.com/office/drawing/2010/main" val="0"/>
              </a:ext>
            </a:extLst>
          </a:blip>
          <a:stretch>
            <a:fillRect/>
          </a:stretch>
        </p:blipFill>
        <p:spPr>
          <a:xfrm>
            <a:off x="4567850" y="1460414"/>
            <a:ext cx="2560000" cy="1440000"/>
          </a:xfrm>
          <a:prstGeom prst="rect">
            <a:avLst/>
          </a:prstGeom>
        </p:spPr>
      </p:pic>
      <p:pic>
        <p:nvPicPr>
          <p:cNvPr id="17" name="Picture 16" descr="A close up of a toy&#10;&#10;Description automatically generated">
            <a:extLst>
              <a:ext uri="{FF2B5EF4-FFF2-40B4-BE49-F238E27FC236}">
                <a16:creationId xmlns:a16="http://schemas.microsoft.com/office/drawing/2014/main" id="{98D11C6A-3D6A-5546-8109-1DEBEA925A22}"/>
              </a:ext>
            </a:extLst>
          </p:cNvPr>
          <p:cNvPicPr>
            <a:picLocks noChangeAspect="1"/>
          </p:cNvPicPr>
          <p:nvPr/>
        </p:nvPicPr>
        <p:blipFill>
          <a:blip r:embed="rId6" cstate="print">
            <a:clrChange>
              <a:clrFrom>
                <a:srgbClr val="FCFAFB"/>
              </a:clrFrom>
              <a:clrTo>
                <a:srgbClr val="FCFAFB">
                  <a:alpha val="0"/>
                </a:srgbClr>
              </a:clrTo>
            </a:clrChange>
            <a:extLst>
              <a:ext uri="{28A0092B-C50C-407E-A947-70E740481C1C}">
                <a14:useLocalDpi xmlns:a14="http://schemas.microsoft.com/office/drawing/2010/main" val="0"/>
              </a:ext>
            </a:extLst>
          </a:blip>
          <a:stretch>
            <a:fillRect/>
          </a:stretch>
        </p:blipFill>
        <p:spPr>
          <a:xfrm>
            <a:off x="4122028" y="3167354"/>
            <a:ext cx="2560000" cy="1440000"/>
          </a:xfrm>
          <a:prstGeom prst="rect">
            <a:avLst/>
          </a:prstGeom>
        </p:spPr>
      </p:pic>
      <p:pic>
        <p:nvPicPr>
          <p:cNvPr id="19" name="Picture 18" descr="A close up of a toy&#10;&#10;Description automatically generated">
            <a:extLst>
              <a:ext uri="{FF2B5EF4-FFF2-40B4-BE49-F238E27FC236}">
                <a16:creationId xmlns:a16="http://schemas.microsoft.com/office/drawing/2014/main" id="{E8E6B61C-EDE2-BF4C-AC1B-CBDF1BF3AAC7}"/>
              </a:ext>
            </a:extLst>
          </p:cNvPr>
          <p:cNvPicPr>
            <a:picLocks noChangeAspect="1"/>
          </p:cNvPicPr>
          <p:nvPr/>
        </p:nvPicPr>
        <p:blipFill>
          <a:blip r:embed="rId7" cstate="print">
            <a:clrChange>
              <a:clrFrom>
                <a:srgbClr val="FCFAFB"/>
              </a:clrFrom>
              <a:clrTo>
                <a:srgbClr val="FCFAFB">
                  <a:alpha val="0"/>
                </a:srgbClr>
              </a:clrTo>
            </a:clrChange>
            <a:extLst>
              <a:ext uri="{28A0092B-C50C-407E-A947-70E740481C1C}">
                <a14:useLocalDpi xmlns:a14="http://schemas.microsoft.com/office/drawing/2010/main" val="0"/>
              </a:ext>
            </a:extLst>
          </a:blip>
          <a:stretch>
            <a:fillRect/>
          </a:stretch>
        </p:blipFill>
        <p:spPr>
          <a:xfrm>
            <a:off x="4364389" y="4778430"/>
            <a:ext cx="2560000" cy="1440000"/>
          </a:xfrm>
          <a:prstGeom prst="rect">
            <a:avLst/>
          </a:prstGeom>
        </p:spPr>
      </p:pic>
      <p:pic>
        <p:nvPicPr>
          <p:cNvPr id="21" name="Picture 20" descr="A drawing of a cartoon character&#10;&#10;Description automatically generated">
            <a:extLst>
              <a:ext uri="{FF2B5EF4-FFF2-40B4-BE49-F238E27FC236}">
                <a16:creationId xmlns:a16="http://schemas.microsoft.com/office/drawing/2014/main" id="{81A3B86F-BF0C-534B-83CF-CFEA4BB27E4D}"/>
              </a:ext>
            </a:extLst>
          </p:cNvPr>
          <p:cNvPicPr>
            <a:picLocks noChangeAspect="1"/>
          </p:cNvPicPr>
          <p:nvPr/>
        </p:nvPicPr>
        <p:blipFill>
          <a:blip r:embed="rId8" cstate="print">
            <a:clrChange>
              <a:clrFrom>
                <a:srgbClr val="FCFAFB"/>
              </a:clrFrom>
              <a:clrTo>
                <a:srgbClr val="FCFAFB">
                  <a:alpha val="0"/>
                </a:srgbClr>
              </a:clrTo>
            </a:clrChange>
            <a:extLst>
              <a:ext uri="{28A0092B-C50C-407E-A947-70E740481C1C}">
                <a14:useLocalDpi xmlns:a14="http://schemas.microsoft.com/office/drawing/2010/main" val="0"/>
              </a:ext>
            </a:extLst>
          </a:blip>
          <a:stretch>
            <a:fillRect/>
          </a:stretch>
        </p:blipFill>
        <p:spPr>
          <a:xfrm>
            <a:off x="2873401" y="1979163"/>
            <a:ext cx="2559999" cy="1440000"/>
          </a:xfrm>
          <a:prstGeom prst="rect">
            <a:avLst/>
          </a:prstGeom>
        </p:spPr>
      </p:pic>
      <p:pic>
        <p:nvPicPr>
          <p:cNvPr id="23" name="Picture 22" descr="A picture containing chair, table, drawing&#10;&#10;Description automatically generated">
            <a:extLst>
              <a:ext uri="{FF2B5EF4-FFF2-40B4-BE49-F238E27FC236}">
                <a16:creationId xmlns:a16="http://schemas.microsoft.com/office/drawing/2014/main" id="{D298982C-067A-0940-A723-309D92C5E8D5}"/>
              </a:ext>
            </a:extLst>
          </p:cNvPr>
          <p:cNvPicPr>
            <a:picLocks noChangeAspect="1"/>
          </p:cNvPicPr>
          <p:nvPr/>
        </p:nvPicPr>
        <p:blipFill>
          <a:blip r:embed="rId9" cstate="print">
            <a:clrChange>
              <a:clrFrom>
                <a:srgbClr val="FCFAFB"/>
              </a:clrFrom>
              <a:clrTo>
                <a:srgbClr val="FCFAFB">
                  <a:alpha val="0"/>
                </a:srgbClr>
              </a:clrTo>
            </a:clrChange>
            <a:extLst>
              <a:ext uri="{28A0092B-C50C-407E-A947-70E740481C1C}">
                <a14:useLocalDpi xmlns:a14="http://schemas.microsoft.com/office/drawing/2010/main" val="0"/>
              </a:ext>
            </a:extLst>
          </a:blip>
          <a:stretch>
            <a:fillRect/>
          </a:stretch>
        </p:blipFill>
        <p:spPr>
          <a:xfrm>
            <a:off x="1952006" y="2870931"/>
            <a:ext cx="2560000" cy="1440000"/>
          </a:xfrm>
          <a:prstGeom prst="rect">
            <a:avLst/>
          </a:prstGeom>
        </p:spPr>
      </p:pic>
      <p:pic>
        <p:nvPicPr>
          <p:cNvPr id="25" name="Picture 24" descr="A picture containing table&#10;&#10;Description automatically generated">
            <a:extLst>
              <a:ext uri="{FF2B5EF4-FFF2-40B4-BE49-F238E27FC236}">
                <a16:creationId xmlns:a16="http://schemas.microsoft.com/office/drawing/2014/main" id="{1E4C95F2-E3DF-6245-A784-64492E8F136F}"/>
              </a:ext>
            </a:extLst>
          </p:cNvPr>
          <p:cNvPicPr>
            <a:picLocks noChangeAspect="1"/>
          </p:cNvPicPr>
          <p:nvPr/>
        </p:nvPicPr>
        <p:blipFill>
          <a:blip r:embed="rId10" cstate="print">
            <a:clrChange>
              <a:clrFrom>
                <a:srgbClr val="FCFAFB"/>
              </a:clrFrom>
              <a:clrTo>
                <a:srgbClr val="FCFAFB">
                  <a:alpha val="0"/>
                </a:srgbClr>
              </a:clrTo>
            </a:clrChange>
            <a:extLst>
              <a:ext uri="{28A0092B-C50C-407E-A947-70E740481C1C}">
                <a14:useLocalDpi xmlns:a14="http://schemas.microsoft.com/office/drawing/2010/main" val="0"/>
              </a:ext>
            </a:extLst>
          </a:blip>
          <a:stretch>
            <a:fillRect/>
          </a:stretch>
        </p:blipFill>
        <p:spPr>
          <a:xfrm>
            <a:off x="1625280" y="4775792"/>
            <a:ext cx="2560000" cy="1440000"/>
          </a:xfrm>
          <a:prstGeom prst="rect">
            <a:avLst/>
          </a:prstGeom>
        </p:spPr>
      </p:pic>
      <p:pic>
        <p:nvPicPr>
          <p:cNvPr id="27" name="Picture 26" descr="A picture containing toy, drawing&#10;&#10;Description automatically generated">
            <a:extLst>
              <a:ext uri="{FF2B5EF4-FFF2-40B4-BE49-F238E27FC236}">
                <a16:creationId xmlns:a16="http://schemas.microsoft.com/office/drawing/2014/main" id="{C5CC185A-61F9-3549-BB3A-384C6423FBBD}"/>
              </a:ext>
            </a:extLst>
          </p:cNvPr>
          <p:cNvPicPr>
            <a:picLocks noChangeAspect="1"/>
          </p:cNvPicPr>
          <p:nvPr/>
        </p:nvPicPr>
        <p:blipFill>
          <a:blip r:embed="rId11" cstate="print">
            <a:clrChange>
              <a:clrFrom>
                <a:srgbClr val="FCFAFB"/>
              </a:clrFrom>
              <a:clrTo>
                <a:srgbClr val="FCFAFB">
                  <a:alpha val="0"/>
                </a:srgbClr>
              </a:clrTo>
            </a:clrChange>
            <a:extLst>
              <a:ext uri="{28A0092B-C50C-407E-A947-70E740481C1C}">
                <a14:useLocalDpi xmlns:a14="http://schemas.microsoft.com/office/drawing/2010/main" val="0"/>
              </a:ext>
            </a:extLst>
          </a:blip>
          <a:stretch>
            <a:fillRect/>
          </a:stretch>
        </p:blipFill>
        <p:spPr>
          <a:xfrm>
            <a:off x="2216468" y="3914513"/>
            <a:ext cx="2560000" cy="1440000"/>
          </a:xfrm>
          <a:prstGeom prst="rect">
            <a:avLst/>
          </a:prstGeom>
        </p:spPr>
      </p:pic>
      <p:pic>
        <p:nvPicPr>
          <p:cNvPr id="29" name="Picture 28" descr="A picture containing drawing, table&#10;&#10;Description automatically generated">
            <a:extLst>
              <a:ext uri="{FF2B5EF4-FFF2-40B4-BE49-F238E27FC236}">
                <a16:creationId xmlns:a16="http://schemas.microsoft.com/office/drawing/2014/main" id="{97D8BFFB-F832-1F42-BF1F-CBF71F8896BE}"/>
              </a:ext>
            </a:extLst>
          </p:cNvPr>
          <p:cNvPicPr>
            <a:picLocks noChangeAspect="1"/>
          </p:cNvPicPr>
          <p:nvPr/>
        </p:nvPicPr>
        <p:blipFill>
          <a:blip r:embed="rId12" cstate="print">
            <a:clrChange>
              <a:clrFrom>
                <a:srgbClr val="FCFAFB"/>
              </a:clrFrom>
              <a:clrTo>
                <a:srgbClr val="FCFAFB">
                  <a:alpha val="0"/>
                </a:srgbClr>
              </a:clrTo>
            </a:clrChange>
            <a:extLst>
              <a:ext uri="{28A0092B-C50C-407E-A947-70E740481C1C}">
                <a14:useLocalDpi xmlns:a14="http://schemas.microsoft.com/office/drawing/2010/main" val="0"/>
              </a:ext>
            </a:extLst>
          </a:blip>
          <a:stretch>
            <a:fillRect/>
          </a:stretch>
        </p:blipFill>
        <p:spPr>
          <a:xfrm>
            <a:off x="5292088" y="3905582"/>
            <a:ext cx="2560000" cy="1440000"/>
          </a:xfrm>
          <a:prstGeom prst="rect">
            <a:avLst/>
          </a:prstGeom>
        </p:spPr>
      </p:pic>
      <p:cxnSp>
        <p:nvCxnSpPr>
          <p:cNvPr id="33" name="Straight Connector 32">
            <a:extLst>
              <a:ext uri="{FF2B5EF4-FFF2-40B4-BE49-F238E27FC236}">
                <a16:creationId xmlns:a16="http://schemas.microsoft.com/office/drawing/2014/main" id="{2F838E29-00A8-294E-B98A-5AD3835F7397}"/>
              </a:ext>
            </a:extLst>
          </p:cNvPr>
          <p:cNvCxnSpPr>
            <a:cxnSpLocks/>
          </p:cNvCxnSpPr>
          <p:nvPr/>
        </p:nvCxnSpPr>
        <p:spPr>
          <a:xfrm>
            <a:off x="9286976" y="1325832"/>
            <a:ext cx="1162594" cy="0"/>
          </a:xfrm>
          <a:prstGeom prst="line">
            <a:avLst/>
          </a:prstGeom>
          <a:ln w="38100">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DBE8E390-52F6-7644-A4B2-80681ECB8DFD}"/>
              </a:ext>
            </a:extLst>
          </p:cNvPr>
          <p:cNvCxnSpPr>
            <a:cxnSpLocks/>
          </p:cNvCxnSpPr>
          <p:nvPr/>
        </p:nvCxnSpPr>
        <p:spPr>
          <a:xfrm>
            <a:off x="9286976" y="1861955"/>
            <a:ext cx="1162594" cy="0"/>
          </a:xfrm>
          <a:prstGeom prst="line">
            <a:avLst/>
          </a:prstGeom>
          <a:ln w="38100">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93A1B16-B3F5-5142-8D1E-CAC60F664515}"/>
              </a:ext>
            </a:extLst>
          </p:cNvPr>
          <p:cNvCxnSpPr>
            <a:cxnSpLocks/>
          </p:cNvCxnSpPr>
          <p:nvPr/>
        </p:nvCxnSpPr>
        <p:spPr>
          <a:xfrm>
            <a:off x="9322525" y="2352765"/>
            <a:ext cx="1162594" cy="0"/>
          </a:xfrm>
          <a:prstGeom prst="line">
            <a:avLst/>
          </a:prstGeom>
          <a:ln w="38100">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74BE6293-0D43-0D4E-A82C-3031E56CBCDB}"/>
              </a:ext>
            </a:extLst>
          </p:cNvPr>
          <p:cNvCxnSpPr>
            <a:cxnSpLocks/>
          </p:cNvCxnSpPr>
          <p:nvPr/>
        </p:nvCxnSpPr>
        <p:spPr>
          <a:xfrm>
            <a:off x="9322525" y="2856643"/>
            <a:ext cx="1349829" cy="0"/>
          </a:xfrm>
          <a:prstGeom prst="line">
            <a:avLst/>
          </a:prstGeom>
          <a:ln w="38100">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CC72A23-E7EA-6D48-B65F-FA5F5ADFFB8D}"/>
              </a:ext>
            </a:extLst>
          </p:cNvPr>
          <p:cNvCxnSpPr>
            <a:cxnSpLocks/>
          </p:cNvCxnSpPr>
          <p:nvPr/>
        </p:nvCxnSpPr>
        <p:spPr>
          <a:xfrm>
            <a:off x="9322525" y="3324996"/>
            <a:ext cx="1464988" cy="0"/>
          </a:xfrm>
          <a:prstGeom prst="line">
            <a:avLst/>
          </a:prstGeom>
          <a:ln w="38100">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30DA861-E5D7-C746-A75D-E7A527B0875F}"/>
              </a:ext>
            </a:extLst>
          </p:cNvPr>
          <p:cNvCxnSpPr>
            <a:cxnSpLocks/>
          </p:cNvCxnSpPr>
          <p:nvPr/>
        </p:nvCxnSpPr>
        <p:spPr>
          <a:xfrm>
            <a:off x="9286976" y="3838043"/>
            <a:ext cx="1162594" cy="0"/>
          </a:xfrm>
          <a:prstGeom prst="line">
            <a:avLst/>
          </a:prstGeom>
          <a:ln w="38100">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569A4422-A160-124C-9D2B-C1EF584FBE5A}"/>
              </a:ext>
            </a:extLst>
          </p:cNvPr>
          <p:cNvCxnSpPr>
            <a:cxnSpLocks/>
          </p:cNvCxnSpPr>
          <p:nvPr/>
        </p:nvCxnSpPr>
        <p:spPr>
          <a:xfrm>
            <a:off x="9286976" y="4348441"/>
            <a:ext cx="1162594" cy="0"/>
          </a:xfrm>
          <a:prstGeom prst="line">
            <a:avLst/>
          </a:prstGeom>
          <a:ln w="38100">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FF203C27-4EC1-3146-86CE-0201CC0284C5}"/>
              </a:ext>
            </a:extLst>
          </p:cNvPr>
          <p:cNvCxnSpPr>
            <a:cxnSpLocks/>
          </p:cNvCxnSpPr>
          <p:nvPr/>
        </p:nvCxnSpPr>
        <p:spPr>
          <a:xfrm>
            <a:off x="9286976" y="4863963"/>
            <a:ext cx="1162594" cy="0"/>
          </a:xfrm>
          <a:prstGeom prst="line">
            <a:avLst/>
          </a:prstGeom>
          <a:ln w="38100">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D24086D6-845C-174F-9A53-6DB8FE9233C4}"/>
              </a:ext>
            </a:extLst>
          </p:cNvPr>
          <p:cNvCxnSpPr>
            <a:cxnSpLocks/>
          </p:cNvCxnSpPr>
          <p:nvPr/>
        </p:nvCxnSpPr>
        <p:spPr>
          <a:xfrm>
            <a:off x="9286976" y="5354513"/>
            <a:ext cx="1162594" cy="0"/>
          </a:xfrm>
          <a:prstGeom prst="line">
            <a:avLst/>
          </a:prstGeom>
          <a:ln w="38100">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9E1BB478-DC60-AC42-9CCB-D0B990806DEB}"/>
              </a:ext>
            </a:extLst>
          </p:cNvPr>
          <p:cNvCxnSpPr>
            <a:cxnSpLocks/>
          </p:cNvCxnSpPr>
          <p:nvPr/>
        </p:nvCxnSpPr>
        <p:spPr>
          <a:xfrm>
            <a:off x="9286976" y="5876607"/>
            <a:ext cx="1162594" cy="0"/>
          </a:xfrm>
          <a:prstGeom prst="line">
            <a:avLst/>
          </a:prstGeom>
          <a:ln w="38100">
            <a:solidFill>
              <a:srgbClr val="FFCC00"/>
            </a:solidFill>
          </a:ln>
        </p:spPr>
        <p:style>
          <a:lnRef idx="1">
            <a:schemeClr val="accent1"/>
          </a:lnRef>
          <a:fillRef idx="0">
            <a:schemeClr val="accent1"/>
          </a:fillRef>
          <a:effectRef idx="0">
            <a:schemeClr val="accent1"/>
          </a:effectRef>
          <a:fontRef idx="minor">
            <a:schemeClr val="tx1"/>
          </a:fontRef>
        </p:style>
      </p:cxnSp>
      <p:sp>
        <p:nvSpPr>
          <p:cNvPr id="30"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440100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9"/>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29"/>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10"/>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23"/>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21"/>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1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nodeType="clickEffect">
                                  <p:stCondLst>
                                    <p:cond delay="0"/>
                                  </p:stCondLst>
                                  <p:childTnLst>
                                    <p:set>
                                      <p:cBhvr>
                                        <p:cTn id="64" dur="1" fill="hold">
                                          <p:stCondLst>
                                            <p:cond delay="0"/>
                                          </p:stCondLst>
                                        </p:cTn>
                                        <p:tgtEl>
                                          <p:spTgt spid="15"/>
                                        </p:tgtEl>
                                        <p:attrNameLst>
                                          <p:attrName>style.visibility</p:attrName>
                                        </p:attrNameLst>
                                      </p:cBhvr>
                                      <p:to>
                                        <p:strVal val="hidden"/>
                                      </p:to>
                                    </p:set>
                                  </p:childTnLst>
                                </p:cTn>
                              </p:par>
                              <p:par>
                                <p:cTn id="65" presetID="1" presetClass="entr" presetSubtype="0" fill="hold" nodeType="withEffect">
                                  <p:stCondLst>
                                    <p:cond delay="0"/>
                                  </p:stCondLst>
                                  <p:childTnLst>
                                    <p:set>
                                      <p:cBhvr>
                                        <p:cTn id="66" dur="1" fill="hold">
                                          <p:stCondLst>
                                            <p:cond delay="0"/>
                                          </p:stCondLst>
                                        </p:cTn>
                                        <p:tgtEl>
                                          <p:spTgt spid="1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nodeType="clickEffect">
                                  <p:stCondLst>
                                    <p:cond delay="0"/>
                                  </p:stCondLst>
                                  <p:childTnLst>
                                    <p:set>
                                      <p:cBhvr>
                                        <p:cTn id="74" dur="1" fill="hold">
                                          <p:stCondLst>
                                            <p:cond delay="0"/>
                                          </p:stCondLst>
                                        </p:cTn>
                                        <p:tgtEl>
                                          <p:spTgt spid="12"/>
                                        </p:tgtEl>
                                        <p:attrNameLst>
                                          <p:attrName>style.visibility</p:attrName>
                                        </p:attrNameLst>
                                      </p:cBhvr>
                                      <p:to>
                                        <p:strVal val="hidden"/>
                                      </p:to>
                                    </p:set>
                                  </p:childTnLst>
                                </p:cTn>
                              </p:par>
                              <p:par>
                                <p:cTn id="75" presetID="1" presetClass="entr" presetSubtype="0" fill="hold" nodeType="withEffect">
                                  <p:stCondLst>
                                    <p:cond delay="0"/>
                                  </p:stCondLst>
                                  <p:childTnLst>
                                    <p:set>
                                      <p:cBhvr>
                                        <p:cTn id="76" dur="1" fill="hold">
                                          <p:stCondLst>
                                            <p:cond delay="0"/>
                                          </p:stCondLst>
                                        </p:cTn>
                                        <p:tgtEl>
                                          <p:spTgt spid="25"/>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41"/>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nodeType="clickEffect">
                                  <p:stCondLst>
                                    <p:cond delay="0"/>
                                  </p:stCondLst>
                                  <p:childTnLst>
                                    <p:set>
                                      <p:cBhvr>
                                        <p:cTn id="84" dur="1" fill="hold">
                                          <p:stCondLst>
                                            <p:cond delay="0"/>
                                          </p:stCondLst>
                                        </p:cTn>
                                        <p:tgtEl>
                                          <p:spTgt spid="25"/>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27"/>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40"/>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nodeType="clickEffect">
                                  <p:stCondLst>
                                    <p:cond delay="0"/>
                                  </p:stCondLst>
                                  <p:childTnLst>
                                    <p:set>
                                      <p:cBhvr>
                                        <p:cTn id="94" dur="1" fill="hold">
                                          <p:stCondLst>
                                            <p:cond delay="0"/>
                                          </p:stCondLst>
                                        </p:cTn>
                                        <p:tgtEl>
                                          <p:spTgt spid="27"/>
                                        </p:tgtEl>
                                        <p:attrNameLst>
                                          <p:attrName>style.visibility</p:attrName>
                                        </p:attrNameLst>
                                      </p:cBhvr>
                                      <p:to>
                                        <p:strVal val="hidden"/>
                                      </p:to>
                                    </p:set>
                                  </p:childTnLst>
                                </p:cTn>
                              </p:par>
                              <p:par>
                                <p:cTn id="95" presetID="1" presetClass="entr" presetSubtype="0" fill="hold" nodeType="withEffect">
                                  <p:stCondLst>
                                    <p:cond delay="0"/>
                                  </p:stCondLst>
                                  <p:childTnLst>
                                    <p:set>
                                      <p:cBhvr>
                                        <p:cTn id="96" dur="1" fill="hold">
                                          <p:stCondLst>
                                            <p:cond delay="0"/>
                                          </p:stCondLst>
                                        </p:cTn>
                                        <p:tgtEl>
                                          <p:spTgt spid="17"/>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37"/>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xit" presetSubtype="0" fill="hold" nodeType="clickEffect">
                                  <p:stCondLst>
                                    <p:cond delay="0"/>
                                  </p:stCondLst>
                                  <p:childTnLst>
                                    <p:set>
                                      <p:cBhvr>
                                        <p:cTn id="104"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213557"/>
            <a:ext cx="4804229" cy="647577"/>
          </a:xfrm>
        </p:spPr>
        <p:txBody>
          <a:bodyPr>
            <a:noAutofit/>
          </a:bodyPr>
          <a:lstStyle/>
          <a:p>
            <a:r>
              <a:rPr lang="en-GB" sz="2800" b="1" dirty="0">
                <a:solidFill>
                  <a:schemeClr val="bg1"/>
                </a:solidFill>
              </a:rPr>
              <a:t>Arnold Schwarzenegger</a:t>
            </a:r>
          </a:p>
        </p:txBody>
      </p:sp>
      <p:sp>
        <p:nvSpPr>
          <p:cNvPr id="9" name="Rectangle 8">
            <a:extLst>
              <a:ext uri="{FF2B5EF4-FFF2-40B4-BE49-F238E27FC236}">
                <a16:creationId xmlns:a16="http://schemas.microsoft.com/office/drawing/2014/main" id="{BD7D8007-2327-494E-AF6C-41AA959672C5}"/>
              </a:ext>
            </a:extLst>
          </p:cNvPr>
          <p:cNvSpPr/>
          <p:nvPr/>
        </p:nvSpPr>
        <p:spPr>
          <a:xfrm>
            <a:off x="3611104" y="1888141"/>
            <a:ext cx="5842861" cy="3133310"/>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Mein Name </a:t>
            </a:r>
            <a:r>
              <a:rPr lang="en-US" sz="2000" dirty="0" err="1"/>
              <a:t>ist</a:t>
            </a:r>
            <a:r>
              <a:rPr lang="en-US" sz="2000" dirty="0"/>
              <a:t> Arnold Schwarzenegger. </a:t>
            </a:r>
            <a:r>
              <a:rPr lang="en-US" sz="2000" dirty="0" err="1"/>
              <a:t>Ich</a:t>
            </a:r>
            <a:r>
              <a:rPr lang="en-US" sz="2000" dirty="0"/>
              <a:t> bin </a:t>
            </a:r>
            <a:r>
              <a:rPr lang="en-US" sz="2000" dirty="0" err="1"/>
              <a:t>Österreicher</a:t>
            </a:r>
            <a:r>
              <a:rPr lang="en-US" sz="2000" dirty="0"/>
              <a:t>, </a:t>
            </a:r>
            <a:r>
              <a:rPr lang="en-US" sz="2000" dirty="0" err="1"/>
              <a:t>aber</a:t>
            </a:r>
            <a:r>
              <a:rPr lang="en-US" sz="2000" dirty="0"/>
              <a:t> </a:t>
            </a:r>
            <a:r>
              <a:rPr lang="en-US" sz="2000" dirty="0" err="1"/>
              <a:t>lebe</a:t>
            </a:r>
            <a:r>
              <a:rPr lang="en-US" sz="2000" dirty="0"/>
              <a:t> </a:t>
            </a:r>
            <a:r>
              <a:rPr lang="en-US" sz="2000" dirty="0" err="1"/>
              <a:t>jetzt</a:t>
            </a:r>
            <a:r>
              <a:rPr lang="en-US" sz="2000" dirty="0"/>
              <a:t> in den USA. </a:t>
            </a:r>
            <a:r>
              <a:rPr lang="en-US" sz="2000" dirty="0" err="1"/>
              <a:t>Ich</a:t>
            </a:r>
            <a:r>
              <a:rPr lang="en-US" sz="2000" dirty="0"/>
              <a:t> bin Bodybuilder und </a:t>
            </a:r>
            <a:r>
              <a:rPr lang="en-US" sz="2000" dirty="0" err="1"/>
              <a:t>werde</a:t>
            </a:r>
            <a:r>
              <a:rPr lang="en-US" sz="2000" dirty="0"/>
              <a:t> 1984 Mister </a:t>
            </a:r>
            <a:r>
              <a:rPr lang="en-US" sz="2000" dirty="0" err="1"/>
              <a:t>Universum</a:t>
            </a:r>
            <a:r>
              <a:rPr lang="en-US" sz="2000" dirty="0"/>
              <a:t>. </a:t>
            </a:r>
            <a:r>
              <a:rPr lang="en-US" sz="2000" dirty="0" err="1"/>
              <a:t>Ich</a:t>
            </a:r>
            <a:r>
              <a:rPr lang="en-US" sz="2000" dirty="0"/>
              <a:t> </a:t>
            </a:r>
            <a:r>
              <a:rPr lang="en-US" sz="2000" dirty="0" err="1"/>
              <a:t>spiele</a:t>
            </a:r>
            <a:r>
              <a:rPr lang="en-US" sz="2000" dirty="0"/>
              <a:t> </a:t>
            </a:r>
            <a:r>
              <a:rPr lang="en-US" sz="2000" dirty="0" err="1"/>
              <a:t>auch</a:t>
            </a:r>
            <a:r>
              <a:rPr lang="en-US" sz="2000" dirty="0"/>
              <a:t> in </a:t>
            </a:r>
            <a:r>
              <a:rPr lang="en-US" sz="2000" dirty="0" err="1"/>
              <a:t>Filmen</a:t>
            </a:r>
            <a:r>
              <a:rPr lang="en-US" sz="2000" dirty="0"/>
              <a:t>, </a:t>
            </a:r>
            <a:r>
              <a:rPr lang="en-US" sz="2000" dirty="0" err="1"/>
              <a:t>zum</a:t>
            </a:r>
            <a:r>
              <a:rPr lang="en-US" sz="2000" dirty="0"/>
              <a:t> </a:t>
            </a:r>
            <a:r>
              <a:rPr lang="en-US" sz="2000" dirty="0" err="1"/>
              <a:t>Beispiel</a:t>
            </a:r>
            <a:r>
              <a:rPr lang="en-US" sz="2000" dirty="0"/>
              <a:t> in ‘Terminator’. </a:t>
            </a:r>
            <a:r>
              <a:rPr lang="en-US" sz="2000" dirty="0" err="1"/>
              <a:t>Ich</a:t>
            </a:r>
            <a:r>
              <a:rPr lang="en-US" sz="2000" dirty="0"/>
              <a:t> </a:t>
            </a:r>
            <a:r>
              <a:rPr lang="en-US" sz="2000" dirty="0" err="1"/>
              <a:t>arbeite</a:t>
            </a:r>
            <a:r>
              <a:rPr lang="en-US" sz="2000" dirty="0"/>
              <a:t> </a:t>
            </a:r>
            <a:r>
              <a:rPr lang="en-US" sz="2000" dirty="0" err="1"/>
              <a:t>auch</a:t>
            </a:r>
            <a:r>
              <a:rPr lang="en-US" sz="2000" dirty="0"/>
              <a:t> von 2003 </a:t>
            </a:r>
            <a:r>
              <a:rPr lang="en-US" sz="2000" dirty="0" err="1"/>
              <a:t>bis</a:t>
            </a:r>
            <a:r>
              <a:rPr lang="en-US" sz="2000" dirty="0"/>
              <a:t> 2011 </a:t>
            </a:r>
            <a:r>
              <a:rPr lang="en-US" sz="2000" dirty="0" err="1"/>
              <a:t>als</a:t>
            </a:r>
            <a:r>
              <a:rPr lang="en-US" sz="2000" dirty="0"/>
              <a:t> </a:t>
            </a:r>
            <a:r>
              <a:rPr lang="en-US" sz="2000" dirty="0" err="1"/>
              <a:t>Politiker</a:t>
            </a:r>
            <a:r>
              <a:rPr lang="en-US" sz="2000" dirty="0"/>
              <a:t> in </a:t>
            </a:r>
            <a:r>
              <a:rPr lang="en-US" sz="2000" dirty="0" err="1"/>
              <a:t>Kalifornien</a:t>
            </a:r>
            <a:r>
              <a:rPr lang="en-US" sz="2000"/>
              <a:t>.</a:t>
            </a:r>
            <a:endParaRPr lang="en-US" sz="2000" dirty="0"/>
          </a:p>
        </p:txBody>
      </p:sp>
      <p:pic>
        <p:nvPicPr>
          <p:cNvPr id="6" name="Picture 5" descr="A person wearing a blue shirt&#10;&#10;Description automatically generated">
            <a:extLst>
              <a:ext uri="{FF2B5EF4-FFF2-40B4-BE49-F238E27FC236}">
                <a16:creationId xmlns:a16="http://schemas.microsoft.com/office/drawing/2014/main" id="{D4E9D068-0894-CA4E-B985-1F8CB2AB57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8413" y="1888141"/>
            <a:ext cx="2465187" cy="3133811"/>
          </a:xfrm>
          <a:prstGeom prst="rect">
            <a:avLst/>
          </a:prstGeom>
        </p:spPr>
      </p:pic>
      <p:sp>
        <p:nvSpPr>
          <p:cNvPr id="8" name="Rectangle 7">
            <a:extLst>
              <a:ext uri="{FF2B5EF4-FFF2-40B4-BE49-F238E27FC236}">
                <a16:creationId xmlns:a16="http://schemas.microsoft.com/office/drawing/2014/main" id="{0F58BF8C-7697-F044-8FD7-D7C193B317DE}"/>
              </a:ext>
            </a:extLst>
          </p:cNvPr>
          <p:cNvSpPr/>
          <p:nvPr/>
        </p:nvSpPr>
        <p:spPr>
          <a:xfrm>
            <a:off x="938413" y="4744452"/>
            <a:ext cx="2674189" cy="276999"/>
          </a:xfrm>
          <a:prstGeom prst="rect">
            <a:avLst/>
          </a:prstGeom>
        </p:spPr>
        <p:txBody>
          <a:bodyPr wrap="square">
            <a:spAutoFit/>
          </a:bodyPr>
          <a:lstStyle/>
          <a:p>
            <a:r>
              <a:rPr lang="en-GB" sz="1200" dirty="0">
                <a:solidFill>
                  <a:schemeClr val="bg1">
                    <a:lumMod val="85000"/>
                  </a:schemeClr>
                </a:solidFill>
              </a:rPr>
              <a:t>© Gage Skidmore CC BY-SA 3.0</a:t>
            </a:r>
          </a:p>
        </p:txBody>
      </p:sp>
      <p:sp>
        <p:nvSpPr>
          <p:cNvPr id="11" name="Rounded Rectangle 11">
            <a:extLst>
              <a:ext uri="{FF2B5EF4-FFF2-40B4-BE49-F238E27FC236}">
                <a16:creationId xmlns:a16="http://schemas.microsoft.com/office/drawing/2014/main" id="{483D7EB9-C2AA-4190-98DE-925F861600E9}"/>
              </a:ext>
            </a:extLst>
          </p:cNvPr>
          <p:cNvSpPr/>
          <p:nvPr/>
        </p:nvSpPr>
        <p:spPr>
          <a:xfrm>
            <a:off x="9853684" y="247046"/>
            <a:ext cx="2103644"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r>
              <a:rPr kumimoji="0" lang="en-GB"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kumimoji="0" lang="en-GB"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a:t>
            </a:r>
            <a:r>
              <a:rPr lang="en-GB" b="1" dirty="0">
                <a:solidFill>
                  <a:schemeClr val="tx1"/>
                </a:solidFill>
                <a:latin typeface="Century Gothic" panose="020B0502020202020204" pitchFamily="34" charset="0"/>
              </a:rPr>
              <a:t>n</a:t>
            </a:r>
            <a:endParaRPr kumimoji="0" lang="en-GB"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026893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2C3A6C-E4B7-419D-B4EB-18F1DD2CA8CD}"/>
              </a:ext>
            </a:extLst>
          </p:cNvPr>
          <p:cNvSpPr>
            <a:spLocks noGrp="1"/>
          </p:cNvSpPr>
          <p:nvPr>
            <p:ph type="body" sz="quarter" idx="12"/>
          </p:nvPr>
        </p:nvSpPr>
        <p:spPr>
          <a:xfrm>
            <a:off x="363538" y="5478219"/>
            <a:ext cx="4101782" cy="1330394"/>
          </a:xfrm>
        </p:spPr>
        <p:txBody>
          <a:bodyPr>
            <a:normAutofit fontScale="85000" lnSpcReduction="2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900" b="1" i="0" u="none" strike="noStrike" kern="1200" cap="none" spc="0" normalizeH="0" baseline="0" noProof="0" dirty="0">
                <a:ln>
                  <a:noFill/>
                </a:ln>
                <a:solidFill>
                  <a:srgbClr val="525050"/>
                </a:solidFill>
                <a:effectLst/>
                <a:uLnTx/>
                <a:uFillTx/>
                <a:latin typeface="Century Gothic" panose="020F0302020204030204"/>
                <a:ea typeface="+mn-ea"/>
                <a:cs typeface="+mn-cs"/>
              </a:rPr>
              <a:t>Y7 German </a:t>
            </a:r>
          </a:p>
          <a:p>
            <a:pPr>
              <a:defRPr/>
            </a:pPr>
            <a:r>
              <a:rPr kumimoji="0" lang="en-GB" sz="1900" b="0" i="0" u="none" strike="noStrike" kern="1200" cap="none" spc="0" normalizeH="0" baseline="0" noProof="0" dirty="0">
                <a:ln>
                  <a:noFill/>
                </a:ln>
                <a:solidFill>
                  <a:srgbClr val="525050"/>
                </a:solidFill>
                <a:effectLst/>
                <a:uLnTx/>
                <a:uFillTx/>
                <a:latin typeface="Century Gothic" panose="020F0302020204030204"/>
                <a:ea typeface="+mn-ea"/>
                <a:cs typeface="+mn-cs"/>
              </a:rPr>
              <a:t>Term 2.1 – Week 5 - Lesson 38</a:t>
            </a:r>
            <a:br>
              <a:rPr kumimoji="0" lang="en-GB" sz="1900" b="0" i="0" u="none" strike="noStrike" kern="1200" cap="none" spc="0" normalizeH="0" baseline="0" noProof="0" dirty="0">
                <a:ln>
                  <a:noFill/>
                </a:ln>
                <a:solidFill>
                  <a:srgbClr val="525050"/>
                </a:solidFill>
                <a:effectLst/>
                <a:uLnTx/>
                <a:uFillTx/>
                <a:latin typeface="Century Gothic" panose="020F0302020204030204"/>
                <a:ea typeface="+mn-ea"/>
                <a:cs typeface="+mn-cs"/>
              </a:rPr>
            </a:br>
            <a:br>
              <a:rPr kumimoji="0" lang="en-GB" sz="1900" b="0" i="0" u="none" strike="noStrike" kern="1200" cap="none" spc="0" normalizeH="0" baseline="0" noProof="0" dirty="0">
                <a:ln>
                  <a:noFill/>
                </a:ln>
                <a:solidFill>
                  <a:srgbClr val="525050"/>
                </a:solidFill>
                <a:effectLst/>
                <a:uLnTx/>
                <a:uFillTx/>
                <a:latin typeface="Century Gothic" panose="020F0302020204030204"/>
                <a:ea typeface="+mn-ea"/>
                <a:cs typeface="+mn-cs"/>
              </a:rPr>
            </a:br>
            <a:r>
              <a:rPr lang="en-GB" sz="1200" dirty="0">
                <a:solidFill>
                  <a:schemeClr val="tx1"/>
                </a:solidFill>
                <a:latin typeface="Century Gothic" panose="020B0502020202020204" pitchFamily="34" charset="0"/>
              </a:rPr>
              <a:t>Author name(s):  Inge Alferink / Rachel Hawkes</a:t>
            </a:r>
          </a:p>
          <a:p>
            <a:pPr>
              <a:defRPr/>
            </a:pPr>
            <a:r>
              <a:rPr lang="en-GB" sz="1200" dirty="0">
                <a:solidFill>
                  <a:schemeClr val="tx1"/>
                </a:solidFill>
                <a:latin typeface="Century Gothic" panose="020B0502020202020204" pitchFamily="34" charset="0"/>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l" defTabSz="914400" rtl="0" eaLnBrk="1" fontAlgn="auto" latinLnBrk="0" hangingPunct="1">
              <a:lnSpc>
                <a:spcPct val="90000"/>
              </a:lnSpc>
              <a:spcBef>
                <a:spcPts val="0"/>
              </a:spcBef>
              <a:spcAft>
                <a:spcPts val="0"/>
              </a:spcAft>
              <a:buClr>
                <a:srgbClr val="FFFFFF"/>
              </a:buClr>
              <a:buSzPts val="1400"/>
              <a:buFontTx/>
              <a:buNone/>
              <a:tabLst/>
              <a:defRPr/>
            </a:pP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Date updated: 28.01.24</a:t>
            </a:r>
            <a:endParaRPr kumimoji="0" lang="en-GB" sz="1200" b="0" i="0" u="none" strike="noStrike" kern="1200" cap="none" spc="0" normalizeH="0" baseline="0" noProof="0" dirty="0">
              <a:ln>
                <a:noFill/>
              </a:ln>
              <a:solidFill>
                <a:srgbClr val="525050"/>
              </a:solidFill>
              <a:effectLst/>
              <a:uLnTx/>
              <a:uFillTx/>
              <a:latin typeface="Century Gothic" panose="020F0302020204030204"/>
              <a:ea typeface="Century Gothic"/>
              <a:cs typeface="Century Gothic"/>
              <a:sym typeface="Century Gothic"/>
            </a:endParaRPr>
          </a:p>
        </p:txBody>
      </p:sp>
      <p:sp>
        <p:nvSpPr>
          <p:cNvPr id="3" name="Text Placeholder 2">
            <a:extLst>
              <a:ext uri="{FF2B5EF4-FFF2-40B4-BE49-F238E27FC236}">
                <a16:creationId xmlns:a16="http://schemas.microsoft.com/office/drawing/2014/main" id="{72D5BDAC-FB59-4421-B85A-A4A4F1DEB327}"/>
              </a:ext>
            </a:extLst>
          </p:cNvPr>
          <p:cNvSpPr>
            <a:spLocks noGrp="1"/>
          </p:cNvSpPr>
          <p:nvPr>
            <p:ph type="body" sz="quarter" idx="13"/>
          </p:nvPr>
        </p:nvSpPr>
        <p:spPr>
          <a:xfrm>
            <a:off x="363538" y="2182834"/>
            <a:ext cx="7352256" cy="1836494"/>
          </a:xfrm>
        </p:spPr>
        <p:txBody>
          <a:bodyPr>
            <a:normAutofit lnSpcReduction="10000"/>
          </a:bodyPr>
          <a:lstStyle/>
          <a:p>
            <a:pPr algn="l"/>
            <a:r>
              <a:rPr lang="en-GB" sz="2400" i="1" dirty="0">
                <a:solidFill>
                  <a:schemeClr val="tx1"/>
                </a:solidFill>
              </a:rPr>
              <a:t>Talking about yourself and someone else</a:t>
            </a:r>
            <a:br>
              <a:rPr lang="en-GB" sz="2400" i="1" dirty="0">
                <a:solidFill>
                  <a:schemeClr val="tx1"/>
                </a:solidFill>
              </a:rPr>
            </a:br>
            <a:br>
              <a:rPr lang="en-GB" sz="2400" dirty="0">
                <a:solidFill>
                  <a:schemeClr val="tx1"/>
                </a:solidFill>
              </a:rPr>
            </a:br>
            <a:r>
              <a:rPr lang="en-GB" sz="2400" dirty="0">
                <a:solidFill>
                  <a:schemeClr val="tx1"/>
                </a:solidFill>
              </a:rPr>
              <a:t>Present tense weak verbs: 1st, 2nd, 3rd persons singular</a:t>
            </a:r>
            <a:endParaRPr lang="en-US" dirty="0">
              <a:solidFill>
                <a:schemeClr val="tx1"/>
              </a:solidFill>
            </a:endParaRPr>
          </a:p>
          <a:p>
            <a:pPr algn="l"/>
            <a:r>
              <a:rPr lang="en-GB" dirty="0">
                <a:solidFill>
                  <a:schemeClr val="tx1"/>
                </a:solidFill>
              </a:rPr>
              <a:t>SSC [er], stressed and unstressed</a:t>
            </a:r>
          </a:p>
          <a:p>
            <a:endParaRPr lang="en-GB" dirty="0">
              <a:solidFill>
                <a:schemeClr val="tx1"/>
              </a:solidFill>
            </a:endParaRPr>
          </a:p>
        </p:txBody>
      </p:sp>
      <p:sp>
        <p:nvSpPr>
          <p:cNvPr id="4" name="Text Placeholder 3">
            <a:extLst>
              <a:ext uri="{FF2B5EF4-FFF2-40B4-BE49-F238E27FC236}">
                <a16:creationId xmlns:a16="http://schemas.microsoft.com/office/drawing/2014/main" id="{201F9164-9015-487C-8971-3B19003D8893}"/>
              </a:ext>
            </a:extLst>
          </p:cNvPr>
          <p:cNvSpPr>
            <a:spLocks noGrp="1"/>
          </p:cNvSpPr>
          <p:nvPr>
            <p:ph type="body" sz="quarter" idx="14"/>
          </p:nvPr>
        </p:nvSpPr>
        <p:spPr>
          <a:xfrm>
            <a:off x="363538" y="1530349"/>
            <a:ext cx="7657056" cy="980403"/>
          </a:xfrm>
        </p:spPr>
        <p:txBody>
          <a:bodyPr>
            <a:normAutofit/>
          </a:bodyPr>
          <a:lstStyle/>
          <a:p>
            <a:r>
              <a:rPr lang="en-GB" sz="4800" dirty="0" err="1"/>
              <a:t>Wer</a:t>
            </a:r>
            <a:r>
              <a:rPr lang="en-GB" sz="4800" dirty="0"/>
              <a:t> bin ich?</a:t>
            </a:r>
            <a:endParaRPr lang="en-GB" sz="4800" dirty="0">
              <a:solidFill>
                <a:schemeClr val="tx1"/>
              </a:solidFill>
            </a:endParaRPr>
          </a:p>
        </p:txBody>
      </p:sp>
      <p:pic>
        <p:nvPicPr>
          <p:cNvPr id="14" name="Picture 13" descr="A close up of a toy&#10;&#10;Description automatically generated">
            <a:extLst>
              <a:ext uri="{FF2B5EF4-FFF2-40B4-BE49-F238E27FC236}">
                <a16:creationId xmlns:a16="http://schemas.microsoft.com/office/drawing/2014/main" id="{9C72B003-7E44-4839-9496-F74C26D483D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097486" y="1479769"/>
            <a:ext cx="6079040" cy="4123175"/>
          </a:xfrm>
          <a:prstGeom prst="rect">
            <a:avLst/>
          </a:prstGeom>
        </p:spPr>
      </p:pic>
      <p:sp>
        <p:nvSpPr>
          <p:cNvPr id="5" name="TextBox 4">
            <a:extLst>
              <a:ext uri="{FF2B5EF4-FFF2-40B4-BE49-F238E27FC236}">
                <a16:creationId xmlns:a16="http://schemas.microsoft.com/office/drawing/2014/main" id="{956B7603-6AEF-47C9-87EA-1D5AC140B12F}"/>
              </a:ext>
            </a:extLst>
          </p:cNvPr>
          <p:cNvSpPr txBox="1"/>
          <p:nvPr/>
        </p:nvSpPr>
        <p:spPr>
          <a:xfrm>
            <a:off x="8845234" y="5016554"/>
            <a:ext cx="2583543" cy="461665"/>
          </a:xfrm>
          <a:prstGeom prst="rect">
            <a:avLst/>
          </a:prstGeom>
          <a:noFill/>
        </p:spPr>
        <p:txBody>
          <a:bodyPr wrap="square" rtlCol="0">
            <a:spAutoFit/>
          </a:bodyPr>
          <a:lstStyle/>
          <a:p>
            <a:pPr algn="ctr"/>
            <a:r>
              <a:rPr lang="en-GB" sz="2400" b="1" dirty="0"/>
              <a:t>Papa </a:t>
            </a:r>
            <a:r>
              <a:rPr lang="en-GB" sz="2400" b="1" dirty="0" err="1"/>
              <a:t>Schlumpf</a:t>
            </a:r>
            <a:endParaRPr lang="en-GB" sz="2400" b="1" dirty="0"/>
          </a:p>
        </p:txBody>
      </p:sp>
    </p:spTree>
    <p:extLst>
      <p:ext uri="{BB962C8B-B14F-4D97-AF65-F5344CB8AC3E}">
        <p14:creationId xmlns:p14="http://schemas.microsoft.com/office/powerpoint/2010/main" val="6794784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21920" y="455773"/>
            <a:ext cx="10515600" cy="1325563"/>
          </a:xfrm>
        </p:spPr>
        <p:txBody>
          <a:bodyPr>
            <a:normAutofit fontScale="90000"/>
          </a:bodyPr>
          <a:lstStyle/>
          <a:p>
            <a:r>
              <a:rPr lang="en-GB" sz="22200" b="1" dirty="0" err="1">
                <a:solidFill>
                  <a:srgbClr val="FFCC00"/>
                </a:solidFill>
              </a:rPr>
              <a:t>er</a:t>
            </a:r>
            <a:br>
              <a:rPr lang="en-GB" sz="9600" b="1" dirty="0"/>
            </a:br>
            <a:endParaRPr lang="en-GB" dirty="0"/>
          </a:p>
        </p:txBody>
      </p:sp>
      <p:pic>
        <p:nvPicPr>
          <p:cNvPr id="2" name="Picture 1" descr="boy pointing to another boy"/>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52216" y="926829"/>
            <a:ext cx="5687568" cy="3904488"/>
          </a:xfrm>
          <a:prstGeom prst="rect">
            <a:avLst/>
          </a:prstGeom>
        </p:spPr>
      </p:pic>
      <p:sp>
        <p:nvSpPr>
          <p:cNvPr id="3" name="Rectangle 2"/>
          <p:cNvSpPr/>
          <p:nvPr/>
        </p:nvSpPr>
        <p:spPr>
          <a:xfrm>
            <a:off x="5271896" y="4232958"/>
            <a:ext cx="1648207"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er</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360778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er source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3" name="er source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subTnLst>
                                    <p:audio>
                                      <p:cMediaNode>
                                        <p:cTn display="0" masterRel="sameClick">
                                          <p:stCondLst>
                                            <p:cond evt="begin" delay="0">
                                              <p:tn val="15"/>
                                            </p:cond>
                                          </p:stCondLst>
                                          <p:endCondLst>
                                            <p:cond evt="onStopAudio" delay="0">
                                              <p:tgtEl>
                                                <p:sldTgt/>
                                              </p:tgtEl>
                                            </p:cond>
                                          </p:endCondLst>
                                        </p:cTn>
                                        <p:tgtEl>
                                          <p:sndTgt r:embed="rId3" name="er source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21920" y="455773"/>
            <a:ext cx="10515600" cy="1325563"/>
          </a:xfrm>
        </p:spPr>
        <p:txBody>
          <a:bodyPr>
            <a:normAutofit fontScale="90000"/>
          </a:bodyPr>
          <a:lstStyle/>
          <a:p>
            <a:r>
              <a:rPr lang="en-GB" sz="22200" b="1" dirty="0" err="1">
                <a:solidFill>
                  <a:srgbClr val="FFCC00"/>
                </a:solidFill>
              </a:rPr>
              <a:t>er</a:t>
            </a:r>
            <a:br>
              <a:rPr lang="en-GB" sz="9600" b="1" dirty="0"/>
            </a:br>
            <a:endParaRPr lang="en-GB" dirty="0"/>
          </a:p>
        </p:txBody>
      </p:sp>
      <p:sp>
        <p:nvSpPr>
          <p:cNvPr id="3" name="Rectangle 2"/>
          <p:cNvSpPr/>
          <p:nvPr/>
        </p:nvSpPr>
        <p:spPr>
          <a:xfrm>
            <a:off x="5271896" y="4232958"/>
            <a:ext cx="1648207"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er</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399028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er source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3" name="er source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21920" y="455773"/>
            <a:ext cx="10515600" cy="1325563"/>
          </a:xfrm>
        </p:spPr>
        <p:txBody>
          <a:bodyPr>
            <a:normAutofit fontScale="90000"/>
          </a:bodyPr>
          <a:lstStyle/>
          <a:p>
            <a:r>
              <a:rPr lang="en-GB" sz="22200" b="1" dirty="0" err="1">
                <a:solidFill>
                  <a:srgbClr val="FFCC00"/>
                </a:solidFill>
              </a:rPr>
              <a:t>er</a:t>
            </a:r>
            <a:br>
              <a:rPr lang="en-GB" sz="9600" b="1" dirty="0"/>
            </a:br>
            <a:endParaRPr lang="en-GB" dirty="0"/>
          </a:p>
        </p:txBody>
      </p:sp>
      <p:pic>
        <p:nvPicPr>
          <p:cNvPr id="2" name="Picture 1" descr="boy pointing to another boy"/>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52216" y="926829"/>
            <a:ext cx="5687568" cy="3904488"/>
          </a:xfrm>
          <a:prstGeom prst="rect">
            <a:avLst/>
          </a:prstGeom>
        </p:spPr>
      </p:pic>
      <p:sp>
        <p:nvSpPr>
          <p:cNvPr id="3" name="Rectangle 2"/>
          <p:cNvSpPr/>
          <p:nvPr/>
        </p:nvSpPr>
        <p:spPr>
          <a:xfrm>
            <a:off x="5271896" y="4232958"/>
            <a:ext cx="1648207"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er</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85233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1BFCD4F8-9A9D-EF4A-BC1A-1C58D48C4E5E}"/>
              </a:ext>
            </a:extLst>
          </p:cNvPr>
          <p:cNvSpPr>
            <a:spLocks noGrp="1"/>
          </p:cNvSpPr>
          <p:nvPr>
            <p:ph type="title"/>
          </p:nvPr>
        </p:nvSpPr>
        <p:spPr>
          <a:xfrm>
            <a:off x="5164775" y="0"/>
            <a:ext cx="1899659" cy="1459096"/>
          </a:xfrm>
        </p:spPr>
        <p:txBody>
          <a:bodyPr>
            <a:noAutofit/>
          </a:bodyPr>
          <a:lstStyle/>
          <a:p>
            <a:pPr algn="ctr"/>
            <a:r>
              <a:rPr lang="en-GB" sz="12000" b="1" dirty="0" err="1">
                <a:solidFill>
                  <a:srgbClr val="002060"/>
                </a:solidFill>
                <a:cs typeface="Calibri" panose="020F0502020204030204" pitchFamily="34" charset="0"/>
              </a:rPr>
              <a:t>er</a:t>
            </a:r>
            <a:endParaRPr lang="en-US" sz="12000" dirty="0"/>
          </a:p>
        </p:txBody>
      </p:sp>
      <p:sp>
        <p:nvSpPr>
          <p:cNvPr id="4" name="Rounded Rectangle 3"/>
          <p:cNvSpPr/>
          <p:nvPr/>
        </p:nvSpPr>
        <p:spPr>
          <a:xfrm>
            <a:off x="4271110" y="1547822"/>
            <a:ext cx="3802879" cy="2930173"/>
          </a:xfrm>
          <a:prstGeom prst="roundRect">
            <a:avLst/>
          </a:prstGeom>
          <a:solidFill>
            <a:schemeClr val="accent4">
              <a:lumMod val="20000"/>
              <a:lumOff val="80000"/>
            </a:schemeClr>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FFCC00"/>
                </a:solidFill>
                <a:latin typeface="Century Gothic" panose="020B0502020202020204" pitchFamily="34" charset="0"/>
              </a:rPr>
              <a:t>er</a:t>
            </a:r>
            <a:endParaRPr lang="en-GB" sz="6600" dirty="0">
              <a:solidFill>
                <a:srgbClr val="002060"/>
              </a:solidFill>
              <a:latin typeface="Century Gothic" panose="020B0502020202020204" pitchFamily="34" charset="0"/>
            </a:endParaRPr>
          </a:p>
        </p:txBody>
      </p:sp>
      <p:sp>
        <p:nvSpPr>
          <p:cNvPr id="5" name="Rectangle 4"/>
          <p:cNvSpPr/>
          <p:nvPr/>
        </p:nvSpPr>
        <p:spPr>
          <a:xfrm>
            <a:off x="881716" y="616835"/>
            <a:ext cx="2557110"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schw</a:t>
            </a:r>
            <a:r>
              <a:rPr lang="en-GB" sz="5400" dirty="0" err="1">
                <a:solidFill>
                  <a:srgbClr val="FFCC00"/>
                </a:solidFill>
                <a:latin typeface="Century Gothic" panose="020B0502020202020204" pitchFamily="34" charset="0"/>
              </a:rPr>
              <a:t>er</a:t>
            </a:r>
            <a:endParaRPr lang="en-GB" sz="5400" dirty="0">
              <a:solidFill>
                <a:srgbClr val="002060"/>
              </a:solidFill>
              <a:latin typeface="Century Gothic" panose="020B0502020202020204" pitchFamily="34" charset="0"/>
            </a:endParaRPr>
          </a:p>
        </p:txBody>
      </p:sp>
      <p:sp>
        <p:nvSpPr>
          <p:cNvPr id="6" name="Rectangle 5"/>
          <p:cNvSpPr/>
          <p:nvPr/>
        </p:nvSpPr>
        <p:spPr>
          <a:xfrm>
            <a:off x="8915201" y="3434327"/>
            <a:ext cx="2703594"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l</a:t>
            </a:r>
            <a:r>
              <a:rPr lang="en-GB" sz="5400" dirty="0" err="1">
                <a:solidFill>
                  <a:srgbClr val="FFCC00"/>
                </a:solidFill>
                <a:latin typeface="Century Gothic" panose="020B0502020202020204" pitchFamily="34" charset="0"/>
              </a:rPr>
              <a:t>er</a:t>
            </a:r>
            <a:r>
              <a:rPr lang="en-GB" sz="5400" dirty="0" err="1">
                <a:solidFill>
                  <a:srgbClr val="002060"/>
                </a:solidFill>
                <a:latin typeface="Century Gothic" panose="020B0502020202020204" pitchFamily="34" charset="0"/>
              </a:rPr>
              <a:t>nen</a:t>
            </a:r>
            <a:endParaRPr lang="en-GB" sz="5400" dirty="0">
              <a:solidFill>
                <a:srgbClr val="002060"/>
              </a:solidFill>
              <a:latin typeface="Century Gothic" panose="020B0502020202020204" pitchFamily="34" charset="0"/>
            </a:endParaRPr>
          </a:p>
        </p:txBody>
      </p:sp>
      <p:sp>
        <p:nvSpPr>
          <p:cNvPr id="7" name="Rectangle 6"/>
          <p:cNvSpPr/>
          <p:nvPr/>
        </p:nvSpPr>
        <p:spPr>
          <a:xfrm>
            <a:off x="4918452" y="4526243"/>
            <a:ext cx="2392307"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er</a:t>
            </a:r>
            <a:r>
              <a:rPr lang="en-GB" sz="5400" dirty="0" err="1">
                <a:solidFill>
                  <a:srgbClr val="002060"/>
                </a:solidFill>
                <a:latin typeface="Century Gothic" panose="020B0502020202020204" pitchFamily="34" charset="0"/>
              </a:rPr>
              <a:t>st</a:t>
            </a:r>
            <a:endParaRPr lang="en-GB" sz="5400" i="1" dirty="0">
              <a:solidFill>
                <a:srgbClr val="002060"/>
              </a:solidFill>
              <a:latin typeface="Century Gothic" panose="020B0502020202020204" pitchFamily="34" charset="0"/>
            </a:endParaRPr>
          </a:p>
        </p:txBody>
      </p:sp>
      <p:sp>
        <p:nvSpPr>
          <p:cNvPr id="8" name="Rectangle 7"/>
          <p:cNvSpPr/>
          <p:nvPr/>
        </p:nvSpPr>
        <p:spPr>
          <a:xfrm>
            <a:off x="286028" y="3532936"/>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H</a:t>
            </a:r>
            <a:r>
              <a:rPr lang="en-GB" sz="5400" dirty="0" err="1">
                <a:solidFill>
                  <a:srgbClr val="FFCC00"/>
                </a:solidFill>
                <a:latin typeface="Century Gothic" panose="020B0502020202020204" pitchFamily="34" charset="0"/>
              </a:rPr>
              <a:t>er</a:t>
            </a:r>
            <a:r>
              <a:rPr lang="en-GB" sz="5400" dirty="0" err="1">
                <a:solidFill>
                  <a:srgbClr val="002060"/>
                </a:solidFill>
                <a:latin typeface="Century Gothic" panose="020B0502020202020204" pitchFamily="34" charset="0"/>
              </a:rPr>
              <a:t>z</a:t>
            </a:r>
            <a:endParaRPr lang="en-GB" sz="5400" dirty="0">
              <a:solidFill>
                <a:srgbClr val="002060"/>
              </a:solidFill>
              <a:latin typeface="Century Gothic" panose="020B0502020202020204" pitchFamily="34" charset="0"/>
            </a:endParaRPr>
          </a:p>
        </p:txBody>
      </p:sp>
      <p:sp>
        <p:nvSpPr>
          <p:cNvPr id="9" name="Rectangle 8"/>
          <p:cNvSpPr/>
          <p:nvPr/>
        </p:nvSpPr>
        <p:spPr>
          <a:xfrm>
            <a:off x="9353126" y="624492"/>
            <a:ext cx="1827744"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w</a:t>
            </a:r>
            <a:r>
              <a:rPr lang="en-GB" sz="5400" dirty="0" err="1">
                <a:solidFill>
                  <a:srgbClr val="FFCC00"/>
                </a:solidFill>
                <a:latin typeface="Century Gothic" panose="020B0502020202020204" pitchFamily="34" charset="0"/>
              </a:rPr>
              <a:t>er</a:t>
            </a:r>
            <a:r>
              <a:rPr lang="en-GB" sz="5400" dirty="0">
                <a:solidFill>
                  <a:srgbClr val="002060"/>
                </a:solidFill>
                <a:latin typeface="Century Gothic" panose="020B0502020202020204" pitchFamily="34" charset="0"/>
              </a:rPr>
              <a:t>?</a:t>
            </a:r>
          </a:p>
        </p:txBody>
      </p:sp>
      <p:pic>
        <p:nvPicPr>
          <p:cNvPr id="10" name="Picture 9" descr="boy pointing to another boy"/>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07843" y="1666121"/>
            <a:ext cx="3213526" cy="2206070"/>
          </a:xfrm>
          <a:prstGeom prst="rect">
            <a:avLst/>
          </a:prstGeom>
        </p:spPr>
      </p:pic>
      <p:pic>
        <p:nvPicPr>
          <p:cNvPr id="2" name="Picture 1" descr="heart"/>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89243" y="4621250"/>
            <a:ext cx="1410222" cy="1309156"/>
          </a:xfrm>
          <a:prstGeom prst="rect">
            <a:avLst/>
          </a:prstGeom>
        </p:spPr>
      </p:pic>
      <p:pic>
        <p:nvPicPr>
          <p:cNvPr id="3" name="Picture 2" descr="girl learning"/>
          <p:cNvPicPr>
            <a:picLocks noChangeAspect="1"/>
          </p:cNvPicPr>
          <p:nvPr/>
        </p:nvPicPr>
        <p:blipFill>
          <a:blip r:embed="rId11">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9290642" y="4380683"/>
            <a:ext cx="1790289" cy="1790289"/>
          </a:xfrm>
          <a:prstGeom prst="rect">
            <a:avLst/>
          </a:prstGeom>
        </p:spPr>
      </p:pic>
      <p:pic>
        <p:nvPicPr>
          <p:cNvPr id="11" name="Picture 10" descr="man lifting a box"/>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28801" y="1540165"/>
            <a:ext cx="1531106" cy="1531106"/>
          </a:xfrm>
          <a:prstGeom prst="rect">
            <a:avLst/>
          </a:prstGeom>
        </p:spPr>
      </p:pic>
      <p:pic>
        <p:nvPicPr>
          <p:cNvPr id="12" name="Picture 11" descr="number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726671" y="5409411"/>
            <a:ext cx="473318" cy="675679"/>
          </a:xfrm>
          <a:prstGeom prst="rect">
            <a:avLst/>
          </a:prstGeom>
        </p:spPr>
      </p:pic>
      <p:pic>
        <p:nvPicPr>
          <p:cNvPr id="13" name="Picture 12" descr="silhouette with question mark"/>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606734" y="1570848"/>
            <a:ext cx="1320528" cy="1250100"/>
          </a:xfrm>
          <a:prstGeom prst="rect">
            <a:avLst/>
          </a:prstGeom>
        </p:spPr>
      </p:pic>
      <p:sp>
        <p:nvSpPr>
          <p:cNvPr id="14" name="TextBox 13"/>
          <p:cNvSpPr txBox="1"/>
          <p:nvPr/>
        </p:nvSpPr>
        <p:spPr>
          <a:xfrm>
            <a:off x="6114606" y="5337625"/>
            <a:ext cx="841409" cy="400110"/>
          </a:xfrm>
          <a:prstGeom prst="rect">
            <a:avLst/>
          </a:prstGeom>
          <a:noFill/>
        </p:spPr>
        <p:txBody>
          <a:bodyPr wrap="square" rtlCol="0">
            <a:spAutoFit/>
          </a:bodyPr>
          <a:lstStyle/>
          <a:p>
            <a:r>
              <a:rPr lang="en-GB" sz="2000" b="1" dirty="0" err="1">
                <a:solidFill>
                  <a:srgbClr val="FF0000"/>
                </a:solidFill>
                <a:latin typeface="Century Gothic" panose="020B0502020202020204" pitchFamily="34" charset="0"/>
              </a:rPr>
              <a:t>st</a:t>
            </a:r>
            <a:endParaRPr lang="en-GB" sz="2000" b="1" dirty="0">
              <a:solidFill>
                <a:srgbClr val="FF0000"/>
              </a:solidFill>
              <a:latin typeface="Century Gothic" panose="020B0502020202020204" pitchFamily="34" charset="0"/>
            </a:endParaRPr>
          </a:p>
        </p:txBody>
      </p:sp>
    </p:spTree>
    <p:extLst>
      <p:ext uri="{BB962C8B-B14F-4D97-AF65-F5344CB8AC3E}">
        <p14:creationId xmlns:p14="http://schemas.microsoft.com/office/powerpoint/2010/main" val="949924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3" name="er source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3" name="er source new.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4" name="schwer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subTnLst>
                                    <p:audio>
                                      <p:cMediaNode>
                                        <p:cTn display="0" masterRel="sameClick">
                                          <p:stCondLst>
                                            <p:cond evt="begin" delay="0">
                                              <p:tn val="23"/>
                                            </p:cond>
                                          </p:stCondLst>
                                          <p:endCondLst>
                                            <p:cond evt="onStopAudio" delay="0">
                                              <p:tgtEl>
                                                <p:sldTgt/>
                                              </p:tgtEl>
                                            </p:cond>
                                          </p:endCondLst>
                                        </p:cTn>
                                        <p:tgtEl>
                                          <p:sndTgt r:embed="rId4" name="schwer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5" name="wer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subTnLst>
                                    <p:audio>
                                      <p:cMediaNode>
                                        <p:cTn display="0" masterRel="sameClick">
                                          <p:stCondLst>
                                            <p:cond evt="begin" delay="0">
                                              <p:tn val="33"/>
                                            </p:cond>
                                          </p:stCondLst>
                                          <p:endCondLst>
                                            <p:cond evt="onStopAudio" delay="0">
                                              <p:tgtEl>
                                                <p:sldTgt/>
                                              </p:tgtEl>
                                            </p:cond>
                                          </p:endCondLst>
                                        </p:cTn>
                                        <p:tgtEl>
                                          <p:sndTgt r:embed="rId5" name="wer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subTnLst>
                                    <p:audio>
                                      <p:cMediaNode>
                                        <p:cTn display="0" masterRel="sameClick">
                                          <p:stCondLst>
                                            <p:cond evt="begin" delay="0">
                                              <p:tn val="38"/>
                                            </p:cond>
                                          </p:stCondLst>
                                          <p:endCondLst>
                                            <p:cond evt="onStopAudio" delay="0">
                                              <p:tgtEl>
                                                <p:sldTgt/>
                                              </p:tgtEl>
                                            </p:cond>
                                          </p:endCondLst>
                                        </p:cTn>
                                        <p:tgtEl>
                                          <p:sndTgt r:embed="rId6" name="Herz new.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fade">
                                      <p:cBhvr>
                                        <p:cTn id="45" dur="500"/>
                                        <p:tgtEl>
                                          <p:spTgt spid="2"/>
                                        </p:tgtEl>
                                      </p:cBhvr>
                                    </p:animEffect>
                                  </p:childTnLst>
                                  <p:subTnLst>
                                    <p:audio>
                                      <p:cMediaNode>
                                        <p:cTn display="0" masterRel="sameClick">
                                          <p:stCondLst>
                                            <p:cond evt="begin" delay="0">
                                              <p:tn val="43"/>
                                            </p:cond>
                                          </p:stCondLst>
                                          <p:endCondLst>
                                            <p:cond evt="onStopAudio" delay="0">
                                              <p:tgtEl>
                                                <p:sldTgt/>
                                              </p:tgtEl>
                                            </p:cond>
                                          </p:endCondLst>
                                        </p:cTn>
                                        <p:tgtEl>
                                          <p:sndTgt r:embed="rId6" name="Herz new.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fade">
                                      <p:cBhvr>
                                        <p:cTn id="50" dur="500"/>
                                        <p:tgtEl>
                                          <p:spTgt spid="7"/>
                                        </p:tgtEl>
                                      </p:cBhvr>
                                    </p:animEffect>
                                  </p:childTnLst>
                                  <p:subTnLst>
                                    <p:audio>
                                      <p:cMediaNode>
                                        <p:cTn display="0" masterRel="sameClick">
                                          <p:stCondLst>
                                            <p:cond evt="begin" delay="0">
                                              <p:tn val="48"/>
                                            </p:cond>
                                          </p:stCondLst>
                                          <p:endCondLst>
                                            <p:cond evt="onStopAudio" delay="0">
                                              <p:tgtEl>
                                                <p:sldTgt/>
                                              </p:tgtEl>
                                            </p:cond>
                                          </p:endCondLst>
                                        </p:cTn>
                                        <p:tgtEl>
                                          <p:sndTgt r:embed="rId7" name="erst new.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500"/>
                                        <p:tgtEl>
                                          <p:spTgt spid="12"/>
                                        </p:tgtEl>
                                      </p:cBhvr>
                                    </p:animEffect>
                                  </p:childTnLst>
                                  <p:subTnLst>
                                    <p:audio>
                                      <p:cMediaNode>
                                        <p:cTn display="0" masterRel="sameClick">
                                          <p:stCondLst>
                                            <p:cond evt="begin" delay="0">
                                              <p:tn val="53"/>
                                            </p:cond>
                                          </p:stCondLst>
                                          <p:endCondLst>
                                            <p:cond evt="onStopAudio" delay="0">
                                              <p:tgtEl>
                                                <p:sldTgt/>
                                              </p:tgtEl>
                                            </p:cond>
                                          </p:endCondLst>
                                        </p:cTn>
                                        <p:tgtEl>
                                          <p:sndTgt r:embed="rId7" name="erst new.wav"/>
                                        </p:tgtEl>
                                      </p:cMediaNode>
                                    </p:audio>
                                  </p:subTnLst>
                                </p:cTn>
                              </p:par>
                              <p:par>
                                <p:cTn id="56" presetID="10" presetClass="entr" presetSubtype="0" fill="hold" grpId="0" nodeType="with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500"/>
                                        <p:tgtEl>
                                          <p:spTgt spid="14"/>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childTnLst>
                                  <p:subTnLst>
                                    <p:audio>
                                      <p:cMediaNode>
                                        <p:cTn display="0" masterRel="sameClick">
                                          <p:stCondLst>
                                            <p:cond evt="begin" delay="0">
                                              <p:tn val="61"/>
                                            </p:cond>
                                          </p:stCondLst>
                                          <p:endCondLst>
                                            <p:cond evt="onStopAudio" delay="0">
                                              <p:tgtEl>
                                                <p:sldTgt/>
                                              </p:tgtEl>
                                            </p:cond>
                                          </p:endCondLst>
                                        </p:cTn>
                                        <p:tgtEl>
                                          <p:sndTgt r:embed="rId8" name="lernen new.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fade">
                                      <p:cBhvr>
                                        <p:cTn id="68" dur="500"/>
                                        <p:tgtEl>
                                          <p:spTgt spid="3"/>
                                        </p:tgtEl>
                                      </p:cBhvr>
                                    </p:animEffect>
                                  </p:childTnLst>
                                  <p:subTnLst>
                                    <p:audio>
                                      <p:cMediaNode>
                                        <p:cTn display="0" masterRel="sameClick">
                                          <p:stCondLst>
                                            <p:cond evt="begin" delay="0">
                                              <p:tn val="66"/>
                                            </p:cond>
                                          </p:stCondLst>
                                          <p:endCondLst>
                                            <p:cond evt="onStopAudio" delay="0">
                                              <p:tgtEl>
                                                <p:sldTgt/>
                                              </p:tgtEl>
                                            </p:cond>
                                          </p:endCondLst>
                                        </p:cTn>
                                        <p:tgtEl>
                                          <p:sndTgt r:embed="rId8" name="lernen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 grpId="0" animBg="1"/>
      <p:bldP spid="5" grpId="0"/>
      <p:bldP spid="6" grpId="0"/>
      <p:bldP spid="7" grpId="0"/>
      <p:bldP spid="8" grpId="0"/>
      <p:bldP spid="9" grpId="0"/>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13869-239C-C649-BFC0-CAA6DA8886C7}"/>
              </a:ext>
            </a:extLst>
          </p:cNvPr>
          <p:cNvSpPr>
            <a:spLocks noGrp="1"/>
          </p:cNvSpPr>
          <p:nvPr>
            <p:ph type="title"/>
          </p:nvPr>
        </p:nvSpPr>
        <p:spPr>
          <a:xfrm>
            <a:off x="5186168" y="-139805"/>
            <a:ext cx="1856874" cy="1722609"/>
          </a:xfrm>
        </p:spPr>
        <p:txBody>
          <a:bodyPr>
            <a:noAutofit/>
          </a:bodyPr>
          <a:lstStyle/>
          <a:p>
            <a:pPr algn="ctr"/>
            <a:r>
              <a:rPr lang="en-GB" sz="12000" b="1" dirty="0" err="1">
                <a:solidFill>
                  <a:srgbClr val="002060"/>
                </a:solidFill>
                <a:cs typeface="Calibri" panose="020F0502020204030204" pitchFamily="34" charset="0"/>
              </a:rPr>
              <a:t>er</a:t>
            </a:r>
            <a:endParaRPr lang="en-US" sz="12000" dirty="0"/>
          </a:p>
        </p:txBody>
      </p:sp>
      <p:sp>
        <p:nvSpPr>
          <p:cNvPr id="4" name="Rounded Rectangle 3"/>
          <p:cNvSpPr/>
          <p:nvPr/>
        </p:nvSpPr>
        <p:spPr>
          <a:xfrm>
            <a:off x="4271110" y="1547822"/>
            <a:ext cx="3802879" cy="2930173"/>
          </a:xfrm>
          <a:prstGeom prst="roundRect">
            <a:avLst/>
          </a:prstGeom>
          <a:solidFill>
            <a:schemeClr val="accent4">
              <a:lumMod val="20000"/>
              <a:lumOff val="80000"/>
            </a:schemeClr>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FFCC00"/>
                </a:solidFill>
                <a:latin typeface="Century Gothic" panose="020B0502020202020204" pitchFamily="34" charset="0"/>
              </a:rPr>
              <a:t>er</a:t>
            </a:r>
            <a:endParaRPr lang="en-GB" sz="6600" dirty="0">
              <a:solidFill>
                <a:srgbClr val="002060"/>
              </a:solidFill>
              <a:latin typeface="Century Gothic" panose="020B0502020202020204" pitchFamily="34" charset="0"/>
            </a:endParaRPr>
          </a:p>
        </p:txBody>
      </p:sp>
      <p:sp>
        <p:nvSpPr>
          <p:cNvPr id="5" name="Rectangle 4"/>
          <p:cNvSpPr/>
          <p:nvPr/>
        </p:nvSpPr>
        <p:spPr>
          <a:xfrm>
            <a:off x="881716" y="616835"/>
            <a:ext cx="2557110"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schw</a:t>
            </a:r>
            <a:r>
              <a:rPr lang="en-GB" sz="5400" dirty="0" err="1">
                <a:solidFill>
                  <a:srgbClr val="FFCC00"/>
                </a:solidFill>
                <a:latin typeface="Century Gothic" panose="020B0502020202020204" pitchFamily="34" charset="0"/>
              </a:rPr>
              <a:t>er</a:t>
            </a:r>
            <a:endParaRPr lang="en-GB" sz="5400" dirty="0">
              <a:solidFill>
                <a:srgbClr val="002060"/>
              </a:solidFill>
              <a:latin typeface="Century Gothic" panose="020B0502020202020204" pitchFamily="34" charset="0"/>
            </a:endParaRPr>
          </a:p>
        </p:txBody>
      </p:sp>
      <p:sp>
        <p:nvSpPr>
          <p:cNvPr id="6" name="Rectangle 5"/>
          <p:cNvSpPr/>
          <p:nvPr/>
        </p:nvSpPr>
        <p:spPr>
          <a:xfrm>
            <a:off x="8915201" y="3434327"/>
            <a:ext cx="2703594"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l</a:t>
            </a:r>
            <a:r>
              <a:rPr lang="en-GB" sz="5400" dirty="0" err="1">
                <a:solidFill>
                  <a:srgbClr val="FFCC00"/>
                </a:solidFill>
                <a:latin typeface="Century Gothic" panose="020B0502020202020204" pitchFamily="34" charset="0"/>
              </a:rPr>
              <a:t>er</a:t>
            </a:r>
            <a:r>
              <a:rPr lang="en-GB" sz="5400" dirty="0" err="1">
                <a:solidFill>
                  <a:srgbClr val="002060"/>
                </a:solidFill>
                <a:latin typeface="Century Gothic" panose="020B0502020202020204" pitchFamily="34" charset="0"/>
              </a:rPr>
              <a:t>nen</a:t>
            </a:r>
            <a:endParaRPr lang="en-GB" sz="5400" dirty="0">
              <a:solidFill>
                <a:srgbClr val="002060"/>
              </a:solidFill>
              <a:latin typeface="Century Gothic" panose="020B0502020202020204" pitchFamily="34" charset="0"/>
            </a:endParaRPr>
          </a:p>
        </p:txBody>
      </p:sp>
      <p:sp>
        <p:nvSpPr>
          <p:cNvPr id="7" name="Rectangle 6"/>
          <p:cNvSpPr/>
          <p:nvPr/>
        </p:nvSpPr>
        <p:spPr>
          <a:xfrm>
            <a:off x="4918452" y="4526243"/>
            <a:ext cx="2392307"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er</a:t>
            </a:r>
            <a:r>
              <a:rPr lang="en-GB" sz="5400" dirty="0" err="1">
                <a:solidFill>
                  <a:srgbClr val="002060"/>
                </a:solidFill>
                <a:latin typeface="Century Gothic" panose="020B0502020202020204" pitchFamily="34" charset="0"/>
              </a:rPr>
              <a:t>st</a:t>
            </a:r>
            <a:endParaRPr lang="en-GB" sz="5400" i="1" dirty="0">
              <a:solidFill>
                <a:srgbClr val="002060"/>
              </a:solidFill>
              <a:latin typeface="Century Gothic" panose="020B0502020202020204" pitchFamily="34" charset="0"/>
            </a:endParaRPr>
          </a:p>
        </p:txBody>
      </p:sp>
      <p:sp>
        <p:nvSpPr>
          <p:cNvPr id="8" name="Rectangle 7"/>
          <p:cNvSpPr/>
          <p:nvPr/>
        </p:nvSpPr>
        <p:spPr>
          <a:xfrm>
            <a:off x="286028" y="3532936"/>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H</a:t>
            </a:r>
            <a:r>
              <a:rPr lang="en-GB" sz="5400" dirty="0" err="1">
                <a:solidFill>
                  <a:srgbClr val="FFCC00"/>
                </a:solidFill>
                <a:latin typeface="Century Gothic" panose="020B0502020202020204" pitchFamily="34" charset="0"/>
              </a:rPr>
              <a:t>er</a:t>
            </a:r>
            <a:r>
              <a:rPr lang="en-GB" sz="5400" dirty="0" err="1">
                <a:solidFill>
                  <a:srgbClr val="002060"/>
                </a:solidFill>
                <a:latin typeface="Century Gothic" panose="020B0502020202020204" pitchFamily="34" charset="0"/>
              </a:rPr>
              <a:t>z</a:t>
            </a:r>
            <a:endParaRPr lang="en-GB" sz="5400" dirty="0">
              <a:solidFill>
                <a:srgbClr val="002060"/>
              </a:solidFill>
              <a:latin typeface="Century Gothic" panose="020B0502020202020204" pitchFamily="34" charset="0"/>
            </a:endParaRPr>
          </a:p>
        </p:txBody>
      </p:sp>
      <p:sp>
        <p:nvSpPr>
          <p:cNvPr id="9" name="Rectangle 8"/>
          <p:cNvSpPr/>
          <p:nvPr/>
        </p:nvSpPr>
        <p:spPr>
          <a:xfrm>
            <a:off x="9353126" y="624492"/>
            <a:ext cx="1827744"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w</a:t>
            </a:r>
            <a:r>
              <a:rPr lang="en-GB" sz="5400" dirty="0" err="1">
                <a:solidFill>
                  <a:srgbClr val="FFCC00"/>
                </a:solidFill>
                <a:latin typeface="Century Gothic" panose="020B0502020202020204" pitchFamily="34" charset="0"/>
              </a:rPr>
              <a:t>er</a:t>
            </a:r>
            <a:r>
              <a:rPr lang="en-GB" sz="5400" dirty="0">
                <a:solidFill>
                  <a:srgbClr val="002060"/>
                </a:solidFill>
                <a:latin typeface="Century Gothic" panose="020B0502020202020204" pitchFamily="34" charset="0"/>
              </a:rPr>
              <a:t>?</a:t>
            </a:r>
          </a:p>
        </p:txBody>
      </p:sp>
      <p:pic>
        <p:nvPicPr>
          <p:cNvPr id="10" name="Picture 9" descr="boy pointing to another boy"/>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07843" y="1666121"/>
            <a:ext cx="3213526" cy="2206070"/>
          </a:xfrm>
          <a:prstGeom prst="rect">
            <a:avLst/>
          </a:prstGeom>
        </p:spPr>
      </p:pic>
    </p:spTree>
    <p:extLst>
      <p:ext uri="{BB962C8B-B14F-4D97-AF65-F5344CB8AC3E}">
        <p14:creationId xmlns:p14="http://schemas.microsoft.com/office/powerpoint/2010/main" val="2141155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er source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3" name="er source new.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4" name="schwer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5" name="wer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subTnLst>
                                    <p:audio>
                                      <p:cMediaNode>
                                        <p:cTn display="0" masterRel="sameClick">
                                          <p:stCondLst>
                                            <p:cond evt="begin" delay="0">
                                              <p:tn val="28"/>
                                            </p:cond>
                                          </p:stCondLst>
                                          <p:endCondLst>
                                            <p:cond evt="onStopAudio" delay="0">
                                              <p:tgtEl>
                                                <p:sldTgt/>
                                              </p:tgtEl>
                                            </p:cond>
                                          </p:endCondLst>
                                        </p:cTn>
                                        <p:tgtEl>
                                          <p:sndTgt r:embed="rId6" name="Herz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subTnLst>
                                    <p:audio>
                                      <p:cMediaNode>
                                        <p:cTn display="0" masterRel="sameClick">
                                          <p:stCondLst>
                                            <p:cond evt="begin" delay="0">
                                              <p:tn val="33"/>
                                            </p:cond>
                                          </p:stCondLst>
                                          <p:endCondLst>
                                            <p:cond evt="onStopAudio" delay="0">
                                              <p:tgtEl>
                                                <p:sldTgt/>
                                              </p:tgtEl>
                                            </p:cond>
                                          </p:endCondLst>
                                        </p:cTn>
                                        <p:tgtEl>
                                          <p:sndTgt r:embed="rId7" name="erst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subTnLst>
                                    <p:audio>
                                      <p:cMediaNode>
                                        <p:cTn display="0" masterRel="sameClick">
                                          <p:stCondLst>
                                            <p:cond evt="begin" delay="0">
                                              <p:tn val="38"/>
                                            </p:cond>
                                          </p:stCondLst>
                                          <p:endCondLst>
                                            <p:cond evt="onStopAudio" delay="0">
                                              <p:tgtEl>
                                                <p:sldTgt/>
                                              </p:tgtEl>
                                            </p:cond>
                                          </p:endCondLst>
                                        </p:cTn>
                                        <p:tgtEl>
                                          <p:sndTgt r:embed="rId8" name="lernen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7A8F9-D29D-D440-B72F-D59007DA62FD}"/>
              </a:ext>
            </a:extLst>
          </p:cNvPr>
          <p:cNvSpPr>
            <a:spLocks noGrp="1"/>
          </p:cNvSpPr>
          <p:nvPr>
            <p:ph type="title"/>
          </p:nvPr>
        </p:nvSpPr>
        <p:spPr>
          <a:xfrm>
            <a:off x="5092785" y="-70149"/>
            <a:ext cx="2037884" cy="1610314"/>
          </a:xfrm>
        </p:spPr>
        <p:txBody>
          <a:bodyPr>
            <a:noAutofit/>
          </a:bodyPr>
          <a:lstStyle/>
          <a:p>
            <a:pPr algn="ctr"/>
            <a:r>
              <a:rPr lang="en-GB" sz="12000" b="1" dirty="0" err="1">
                <a:solidFill>
                  <a:srgbClr val="002060"/>
                </a:solidFill>
                <a:cs typeface="Calibri" panose="020F0502020204030204" pitchFamily="34" charset="0"/>
              </a:rPr>
              <a:t>er</a:t>
            </a:r>
            <a:endParaRPr lang="en-US" sz="12000" dirty="0"/>
          </a:p>
        </p:txBody>
      </p:sp>
      <p:sp>
        <p:nvSpPr>
          <p:cNvPr id="4" name="Rounded Rectangle 3"/>
          <p:cNvSpPr/>
          <p:nvPr/>
        </p:nvSpPr>
        <p:spPr>
          <a:xfrm>
            <a:off x="4271110" y="1547822"/>
            <a:ext cx="3802879" cy="2930173"/>
          </a:xfrm>
          <a:prstGeom prst="roundRect">
            <a:avLst/>
          </a:prstGeom>
          <a:solidFill>
            <a:schemeClr val="accent4">
              <a:lumMod val="20000"/>
              <a:lumOff val="80000"/>
            </a:schemeClr>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er</a:t>
            </a:r>
            <a:endPar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 name="Rectangle 4"/>
          <p:cNvSpPr/>
          <p:nvPr/>
        </p:nvSpPr>
        <p:spPr>
          <a:xfrm>
            <a:off x="881716" y="616835"/>
            <a:ext cx="2557110"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schw</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er</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 name="Rectangle 5"/>
          <p:cNvSpPr/>
          <p:nvPr/>
        </p:nvSpPr>
        <p:spPr>
          <a:xfrm>
            <a:off x="8915201" y="3434327"/>
            <a:ext cx="2703594"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er</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nen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 name="Rectangle 6"/>
          <p:cNvSpPr/>
          <p:nvPr/>
        </p:nvSpPr>
        <p:spPr>
          <a:xfrm>
            <a:off x="4918452" y="4526243"/>
            <a:ext cx="2392307"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er</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st</a:t>
            </a:r>
            <a:endParaRPr kumimoji="0" lang="en-GB" sz="5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Rectangle 7"/>
          <p:cNvSpPr/>
          <p:nvPr/>
        </p:nvSpPr>
        <p:spPr>
          <a:xfrm>
            <a:off x="286028" y="3532936"/>
            <a:ext cx="3616652"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er</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z</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Rectangle 8"/>
          <p:cNvSpPr/>
          <p:nvPr/>
        </p:nvSpPr>
        <p:spPr>
          <a:xfrm>
            <a:off x="9353126" y="624492"/>
            <a:ext cx="1827744"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er</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10" name="Picture 9" descr="boy pointing to another boy"/>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07843" y="1666121"/>
            <a:ext cx="3213526" cy="2206070"/>
          </a:xfrm>
          <a:prstGeom prst="rect">
            <a:avLst/>
          </a:prstGeom>
        </p:spPr>
      </p:pic>
    </p:spTree>
    <p:extLst>
      <p:ext uri="{BB962C8B-B14F-4D97-AF65-F5344CB8AC3E}">
        <p14:creationId xmlns:p14="http://schemas.microsoft.com/office/powerpoint/2010/main" val="2978893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2852" y="491192"/>
            <a:ext cx="10515600" cy="1325563"/>
          </a:xfrm>
        </p:spPr>
        <p:txBody>
          <a:bodyPr>
            <a:normAutofit fontScale="90000"/>
          </a:bodyPr>
          <a:lstStyle/>
          <a:p>
            <a:r>
              <a:rPr lang="en-GB" sz="22200" b="1" dirty="0" err="1">
                <a:solidFill>
                  <a:srgbClr val="FFCC00"/>
                </a:solidFill>
              </a:rPr>
              <a:t>er</a:t>
            </a:r>
            <a:br>
              <a:rPr lang="en-GB" sz="9600" b="1" dirty="0"/>
            </a:br>
            <a:endParaRPr lang="en-GB" dirty="0"/>
          </a:p>
        </p:txBody>
      </p:sp>
      <p:pic>
        <p:nvPicPr>
          <p:cNvPr id="4" name="Picture 3" descr="arrows going in a circle"/>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34492" y="99753"/>
            <a:ext cx="4523014" cy="4523014"/>
          </a:xfrm>
          <a:prstGeom prst="rect">
            <a:avLst/>
          </a:prstGeom>
        </p:spPr>
      </p:pic>
      <p:sp>
        <p:nvSpPr>
          <p:cNvPr id="2" name="Rectangle 1"/>
          <p:cNvSpPr/>
          <p:nvPr/>
        </p:nvSpPr>
        <p:spPr>
          <a:xfrm>
            <a:off x="3450884" y="4298866"/>
            <a:ext cx="5290231"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wied</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er</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593439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er short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wieder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wieder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2852" y="491192"/>
            <a:ext cx="10515600" cy="1325563"/>
          </a:xfrm>
        </p:spPr>
        <p:txBody>
          <a:bodyPr>
            <a:normAutofit fontScale="90000"/>
          </a:bodyPr>
          <a:lstStyle/>
          <a:p>
            <a:r>
              <a:rPr lang="en-GB" sz="22200" b="1" dirty="0" err="1">
                <a:solidFill>
                  <a:srgbClr val="FFCC00"/>
                </a:solidFill>
              </a:rPr>
              <a:t>er</a:t>
            </a:r>
            <a:br>
              <a:rPr lang="en-GB" sz="9600" b="1" dirty="0"/>
            </a:br>
            <a:endParaRPr lang="en-GB" dirty="0"/>
          </a:p>
        </p:txBody>
      </p:sp>
      <p:sp>
        <p:nvSpPr>
          <p:cNvPr id="2" name="Rectangle 1"/>
          <p:cNvSpPr/>
          <p:nvPr/>
        </p:nvSpPr>
        <p:spPr>
          <a:xfrm>
            <a:off x="3450884" y="4298866"/>
            <a:ext cx="5290231"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wied</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er</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83319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er short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wieder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133600" cy="647577"/>
          </a:xfrm>
        </p:spPr>
        <p:txBody>
          <a:bodyPr>
            <a:normAutofit/>
          </a:bodyPr>
          <a:lstStyle/>
          <a:p>
            <a:r>
              <a:rPr lang="en-GB" sz="2800" b="1" dirty="0" err="1">
                <a:solidFill>
                  <a:schemeClr val="bg1"/>
                </a:solidFill>
              </a:rPr>
              <a:t>Vokabeln</a:t>
            </a:r>
            <a:endParaRPr lang="en-GB" sz="2800" b="1" dirty="0">
              <a:solidFill>
                <a:schemeClr val="bg1"/>
              </a:solidFill>
            </a:endParaRPr>
          </a:p>
        </p:txBody>
      </p:sp>
      <p:sp>
        <p:nvSpPr>
          <p:cNvPr id="9" name="Title 11">
            <a:extLst>
              <a:ext uri="{FF2B5EF4-FFF2-40B4-BE49-F238E27FC236}">
                <a16:creationId xmlns:a16="http://schemas.microsoft.com/office/drawing/2014/main" id="{0AFB82CD-1537-054F-95F7-4B45C81900AF}"/>
              </a:ext>
            </a:extLst>
          </p:cNvPr>
          <p:cNvSpPr txBox="1">
            <a:spLocks/>
          </p:cNvSpPr>
          <p:nvPr/>
        </p:nvSpPr>
        <p:spPr>
          <a:xfrm>
            <a:off x="488061" y="1382984"/>
            <a:ext cx="2803779" cy="4913313"/>
          </a:xfrm>
          <a:prstGeom prst="rect">
            <a:avLst/>
          </a:prstGeom>
        </p:spPr>
        <p:txBody>
          <a:bodyPr vert="horz" lIns="91440" tIns="45720" rIns="91440" bIns="45720" rtlCol="0" anchor="ctr">
            <a:normAutofit fontScale="40000" lnSpcReduction="2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50000"/>
              </a:lnSpc>
              <a:spcBef>
                <a:spcPts val="0"/>
              </a:spcBef>
            </a:pPr>
            <a:r>
              <a:rPr lang="en-US" sz="5100" b="1" dirty="0" err="1">
                <a:solidFill>
                  <a:schemeClr val="tx1"/>
                </a:solidFill>
              </a:rPr>
              <a:t>nach</a:t>
            </a:r>
            <a:endParaRPr lang="en-US" sz="5100" b="1" dirty="0">
              <a:solidFill>
                <a:schemeClr val="tx1"/>
              </a:solidFill>
            </a:endParaRPr>
          </a:p>
          <a:p>
            <a:pPr>
              <a:lnSpc>
                <a:spcPct val="150000"/>
              </a:lnSpc>
              <a:spcBef>
                <a:spcPts val="0"/>
              </a:spcBef>
            </a:pPr>
            <a:r>
              <a:rPr lang="en-US" sz="5100" b="1" dirty="0" err="1">
                <a:solidFill>
                  <a:schemeClr val="tx1"/>
                </a:solidFill>
              </a:rPr>
              <a:t>zwölf</a:t>
            </a:r>
            <a:endParaRPr lang="en-US" sz="5100" b="1" dirty="0">
              <a:solidFill>
                <a:schemeClr val="tx1"/>
              </a:solidFill>
            </a:endParaRPr>
          </a:p>
          <a:p>
            <a:pPr>
              <a:lnSpc>
                <a:spcPct val="150000"/>
              </a:lnSpc>
              <a:spcBef>
                <a:spcPts val="0"/>
              </a:spcBef>
            </a:pPr>
            <a:r>
              <a:rPr lang="en-US" sz="5100" b="1" dirty="0" err="1">
                <a:solidFill>
                  <a:schemeClr val="tx1"/>
                </a:solidFill>
              </a:rPr>
              <a:t>nach</a:t>
            </a:r>
            <a:r>
              <a:rPr lang="en-US" sz="5100" b="1" dirty="0">
                <a:solidFill>
                  <a:schemeClr val="tx1"/>
                </a:solidFill>
              </a:rPr>
              <a:t> </a:t>
            </a:r>
            <a:r>
              <a:rPr lang="en-US" sz="5100" b="1" dirty="0" err="1">
                <a:solidFill>
                  <a:schemeClr val="tx1"/>
                </a:solidFill>
              </a:rPr>
              <a:t>Hause</a:t>
            </a:r>
            <a:endParaRPr lang="en-US" sz="5100" b="1" dirty="0">
              <a:solidFill>
                <a:schemeClr val="tx1"/>
              </a:solidFill>
            </a:endParaRPr>
          </a:p>
          <a:p>
            <a:pPr>
              <a:lnSpc>
                <a:spcPct val="150000"/>
              </a:lnSpc>
              <a:spcBef>
                <a:spcPts val="0"/>
              </a:spcBef>
            </a:pPr>
            <a:r>
              <a:rPr lang="en-US" sz="5100" b="1" dirty="0" err="1">
                <a:solidFill>
                  <a:schemeClr val="tx1"/>
                </a:solidFill>
              </a:rPr>
              <a:t>jeden</a:t>
            </a:r>
            <a:r>
              <a:rPr lang="en-US" sz="5100" b="1" dirty="0">
                <a:solidFill>
                  <a:schemeClr val="tx1"/>
                </a:solidFill>
              </a:rPr>
              <a:t> Tag</a:t>
            </a:r>
          </a:p>
          <a:p>
            <a:pPr>
              <a:lnSpc>
                <a:spcPct val="150000"/>
              </a:lnSpc>
              <a:spcBef>
                <a:spcPts val="0"/>
              </a:spcBef>
            </a:pPr>
            <a:r>
              <a:rPr lang="en-US" sz="5100" b="1" dirty="0" err="1">
                <a:solidFill>
                  <a:schemeClr val="tx1"/>
                </a:solidFill>
              </a:rPr>
              <a:t>einmal</a:t>
            </a:r>
            <a:r>
              <a:rPr lang="en-US" sz="5100" b="1" dirty="0">
                <a:solidFill>
                  <a:schemeClr val="tx1"/>
                </a:solidFill>
              </a:rPr>
              <a:t> die </a:t>
            </a:r>
            <a:r>
              <a:rPr lang="en-US" sz="5100" b="1" dirty="0" err="1">
                <a:solidFill>
                  <a:schemeClr val="tx1"/>
                </a:solidFill>
              </a:rPr>
              <a:t>Woche</a:t>
            </a:r>
            <a:endParaRPr lang="en-US" sz="5100" b="1" dirty="0">
              <a:solidFill>
                <a:schemeClr val="tx1"/>
              </a:solidFill>
            </a:endParaRPr>
          </a:p>
          <a:p>
            <a:pPr>
              <a:lnSpc>
                <a:spcPct val="150000"/>
              </a:lnSpc>
              <a:spcBef>
                <a:spcPts val="0"/>
              </a:spcBef>
            </a:pPr>
            <a:r>
              <a:rPr lang="en-US" sz="5100" b="1" dirty="0" err="1">
                <a:solidFill>
                  <a:schemeClr val="tx1"/>
                </a:solidFill>
              </a:rPr>
              <a:t>nie</a:t>
            </a:r>
            <a:endParaRPr lang="en-US" sz="5100" b="1" dirty="0">
              <a:solidFill>
                <a:schemeClr val="tx1"/>
              </a:solidFill>
            </a:endParaRPr>
          </a:p>
          <a:p>
            <a:pPr>
              <a:lnSpc>
                <a:spcPct val="150000"/>
              </a:lnSpc>
              <a:spcBef>
                <a:spcPts val="0"/>
              </a:spcBef>
            </a:pPr>
            <a:r>
              <a:rPr lang="en-US" sz="5100" b="1" dirty="0" err="1">
                <a:solidFill>
                  <a:schemeClr val="tx1"/>
                </a:solidFill>
              </a:rPr>
              <a:t>kaum</a:t>
            </a:r>
            <a:endParaRPr lang="en-US" sz="5100" b="1" dirty="0">
              <a:solidFill>
                <a:schemeClr val="tx1"/>
              </a:solidFill>
            </a:endParaRPr>
          </a:p>
          <a:p>
            <a:pPr>
              <a:lnSpc>
                <a:spcPct val="150000"/>
              </a:lnSpc>
              <a:spcBef>
                <a:spcPts val="0"/>
              </a:spcBef>
            </a:pPr>
            <a:r>
              <a:rPr lang="en-US" sz="5100" b="1" dirty="0">
                <a:solidFill>
                  <a:schemeClr val="tx1"/>
                </a:solidFill>
              </a:rPr>
              <a:t>elf</a:t>
            </a:r>
          </a:p>
          <a:p>
            <a:pPr>
              <a:lnSpc>
                <a:spcPct val="150000"/>
              </a:lnSpc>
              <a:spcBef>
                <a:spcPts val="0"/>
              </a:spcBef>
            </a:pPr>
            <a:r>
              <a:rPr lang="en-US" sz="5100" b="1" dirty="0" err="1">
                <a:solidFill>
                  <a:schemeClr val="tx1"/>
                </a:solidFill>
              </a:rPr>
              <a:t>manchmal</a:t>
            </a:r>
            <a:endParaRPr lang="en-US" sz="5100" b="1" dirty="0">
              <a:solidFill>
                <a:schemeClr val="tx1"/>
              </a:solidFill>
            </a:endParaRPr>
          </a:p>
          <a:p>
            <a:pPr>
              <a:lnSpc>
                <a:spcPct val="150000"/>
              </a:lnSpc>
              <a:spcBef>
                <a:spcPts val="0"/>
              </a:spcBef>
            </a:pPr>
            <a:r>
              <a:rPr lang="en-US" sz="5100" b="1" dirty="0">
                <a:solidFill>
                  <a:schemeClr val="tx1"/>
                </a:solidFill>
              </a:rPr>
              <a:t>oft</a:t>
            </a:r>
          </a:p>
          <a:p>
            <a:pPr>
              <a:lnSpc>
                <a:spcPct val="150000"/>
              </a:lnSpc>
              <a:spcBef>
                <a:spcPts val="0"/>
              </a:spcBef>
            </a:pPr>
            <a:r>
              <a:rPr lang="en-US" sz="5100" b="1" dirty="0" err="1">
                <a:solidFill>
                  <a:schemeClr val="tx1"/>
                </a:solidFill>
              </a:rPr>
              <a:t>neun</a:t>
            </a:r>
            <a:endParaRPr lang="en-US" sz="5100" b="1" dirty="0">
              <a:solidFill>
                <a:schemeClr val="tx1"/>
              </a:solidFill>
            </a:endParaRPr>
          </a:p>
          <a:p>
            <a:pPr>
              <a:lnSpc>
                <a:spcPct val="100000"/>
              </a:lnSpc>
              <a:spcBef>
                <a:spcPts val="0"/>
              </a:spcBef>
            </a:pPr>
            <a:endParaRPr lang="en-US" b="1" dirty="0">
              <a:solidFill>
                <a:schemeClr val="tx1"/>
              </a:solidFill>
            </a:endParaRPr>
          </a:p>
        </p:txBody>
      </p:sp>
      <p:sp>
        <p:nvSpPr>
          <p:cNvPr id="12" name="Title 11">
            <a:extLst>
              <a:ext uri="{FF2B5EF4-FFF2-40B4-BE49-F238E27FC236}">
                <a16:creationId xmlns:a16="http://schemas.microsoft.com/office/drawing/2014/main" id="{C69EF80F-E37C-EF44-BD2A-D7AC6D7826E4}"/>
              </a:ext>
            </a:extLst>
          </p:cNvPr>
          <p:cNvSpPr txBox="1">
            <a:spLocks/>
          </p:cNvSpPr>
          <p:nvPr/>
        </p:nvSpPr>
        <p:spPr>
          <a:xfrm>
            <a:off x="3155061" y="1382983"/>
            <a:ext cx="2803779" cy="4913313"/>
          </a:xfrm>
          <a:prstGeom prst="rect">
            <a:avLst/>
          </a:prstGeom>
        </p:spPr>
        <p:txBody>
          <a:bodyPr vert="horz" lIns="91440" tIns="45720" rIns="91440" bIns="45720" rtlCol="0" anchor="ctr">
            <a:normAutofit fontScale="40000" lnSpcReduction="2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50000"/>
              </a:lnSpc>
              <a:spcBef>
                <a:spcPts val="0"/>
              </a:spcBef>
            </a:pPr>
            <a:r>
              <a:rPr lang="en-US" sz="5100" b="1" dirty="0">
                <a:solidFill>
                  <a:srgbClr val="FFCC00"/>
                </a:solidFill>
              </a:rPr>
              <a:t>to, towards</a:t>
            </a:r>
          </a:p>
          <a:p>
            <a:pPr>
              <a:lnSpc>
                <a:spcPct val="150000"/>
              </a:lnSpc>
              <a:spcBef>
                <a:spcPts val="0"/>
              </a:spcBef>
            </a:pPr>
            <a:r>
              <a:rPr lang="en-US" sz="5100" b="1" dirty="0">
                <a:solidFill>
                  <a:srgbClr val="FFCC00"/>
                </a:solidFill>
              </a:rPr>
              <a:t>twelve</a:t>
            </a:r>
          </a:p>
          <a:p>
            <a:pPr>
              <a:lnSpc>
                <a:spcPct val="150000"/>
              </a:lnSpc>
              <a:spcBef>
                <a:spcPts val="0"/>
              </a:spcBef>
            </a:pPr>
            <a:r>
              <a:rPr lang="en-US" sz="5100" b="1" dirty="0">
                <a:solidFill>
                  <a:srgbClr val="FFCC00"/>
                </a:solidFill>
              </a:rPr>
              <a:t>(to) home</a:t>
            </a:r>
          </a:p>
          <a:p>
            <a:pPr>
              <a:lnSpc>
                <a:spcPct val="150000"/>
              </a:lnSpc>
              <a:spcBef>
                <a:spcPts val="0"/>
              </a:spcBef>
            </a:pPr>
            <a:r>
              <a:rPr lang="en-US" sz="5100" b="1" dirty="0">
                <a:solidFill>
                  <a:srgbClr val="FFCC00"/>
                </a:solidFill>
              </a:rPr>
              <a:t>every day</a:t>
            </a:r>
          </a:p>
          <a:p>
            <a:pPr>
              <a:lnSpc>
                <a:spcPct val="150000"/>
              </a:lnSpc>
              <a:spcBef>
                <a:spcPts val="0"/>
              </a:spcBef>
            </a:pPr>
            <a:r>
              <a:rPr lang="en-US" sz="5100" b="1" dirty="0">
                <a:solidFill>
                  <a:srgbClr val="FFCC00"/>
                </a:solidFill>
              </a:rPr>
              <a:t>once a week</a:t>
            </a:r>
          </a:p>
          <a:p>
            <a:pPr>
              <a:lnSpc>
                <a:spcPct val="150000"/>
              </a:lnSpc>
              <a:spcBef>
                <a:spcPts val="0"/>
              </a:spcBef>
            </a:pPr>
            <a:r>
              <a:rPr lang="en-US" sz="5100" b="1" dirty="0">
                <a:solidFill>
                  <a:srgbClr val="FFCC00"/>
                </a:solidFill>
              </a:rPr>
              <a:t>never</a:t>
            </a:r>
          </a:p>
          <a:p>
            <a:pPr>
              <a:lnSpc>
                <a:spcPct val="150000"/>
              </a:lnSpc>
              <a:spcBef>
                <a:spcPts val="0"/>
              </a:spcBef>
            </a:pPr>
            <a:r>
              <a:rPr lang="en-US" sz="5100" b="1" dirty="0">
                <a:solidFill>
                  <a:srgbClr val="FFCC00"/>
                </a:solidFill>
              </a:rPr>
              <a:t>hardly</a:t>
            </a:r>
          </a:p>
          <a:p>
            <a:pPr>
              <a:lnSpc>
                <a:spcPct val="150000"/>
              </a:lnSpc>
              <a:spcBef>
                <a:spcPts val="0"/>
              </a:spcBef>
            </a:pPr>
            <a:r>
              <a:rPr lang="en-US" sz="5100" b="1" dirty="0">
                <a:solidFill>
                  <a:srgbClr val="FFCC00"/>
                </a:solidFill>
              </a:rPr>
              <a:t>eleven</a:t>
            </a:r>
          </a:p>
          <a:p>
            <a:pPr>
              <a:lnSpc>
                <a:spcPct val="150000"/>
              </a:lnSpc>
              <a:spcBef>
                <a:spcPts val="0"/>
              </a:spcBef>
            </a:pPr>
            <a:r>
              <a:rPr lang="en-US" sz="5100" b="1" dirty="0">
                <a:solidFill>
                  <a:srgbClr val="FFCC00"/>
                </a:solidFill>
              </a:rPr>
              <a:t>sometimes</a:t>
            </a:r>
          </a:p>
          <a:p>
            <a:pPr>
              <a:lnSpc>
                <a:spcPct val="150000"/>
              </a:lnSpc>
              <a:spcBef>
                <a:spcPts val="0"/>
              </a:spcBef>
            </a:pPr>
            <a:r>
              <a:rPr lang="en-US" sz="5100" b="1" dirty="0">
                <a:solidFill>
                  <a:srgbClr val="FFCC00"/>
                </a:solidFill>
              </a:rPr>
              <a:t>often</a:t>
            </a:r>
          </a:p>
          <a:p>
            <a:pPr>
              <a:lnSpc>
                <a:spcPct val="150000"/>
              </a:lnSpc>
              <a:spcBef>
                <a:spcPts val="0"/>
              </a:spcBef>
            </a:pPr>
            <a:r>
              <a:rPr lang="en-US" sz="5100" b="1" dirty="0">
                <a:solidFill>
                  <a:srgbClr val="FFCC00"/>
                </a:solidFill>
              </a:rPr>
              <a:t>nine</a:t>
            </a:r>
          </a:p>
          <a:p>
            <a:pPr>
              <a:lnSpc>
                <a:spcPct val="100000"/>
              </a:lnSpc>
              <a:spcBef>
                <a:spcPts val="0"/>
              </a:spcBef>
            </a:pPr>
            <a:endParaRPr lang="en-US" b="1" dirty="0">
              <a:solidFill>
                <a:srgbClr val="FFCC00"/>
              </a:solidFill>
            </a:endParaRPr>
          </a:p>
        </p:txBody>
      </p:sp>
      <p:sp>
        <p:nvSpPr>
          <p:cNvPr id="10"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endParaRPr>
          </a:p>
        </p:txBody>
      </p:sp>
      <p:sp>
        <p:nvSpPr>
          <p:cNvPr id="11"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rgbClr val="FFCC00"/>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endParaRPr>
          </a:p>
        </p:txBody>
      </p:sp>
      <p:sp>
        <p:nvSpPr>
          <p:cNvPr id="13"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4"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latin typeface="Century Gothic" panose="020B0502020202020204" pitchFamily="34" charset="0"/>
              </a:rPr>
              <a:t>60</a:t>
            </a:r>
          </a:p>
        </p:txBody>
      </p:sp>
      <p:sp>
        <p:nvSpPr>
          <p:cNvPr id="15"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6"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latin typeface="Century Gothic" panose="020B0502020202020204" pitchFamily="34" charset="0"/>
              </a:rPr>
              <a:t>Sekunden</a:t>
            </a:r>
            <a:endParaRPr lang="en-GB" b="1" dirty="0">
              <a:latin typeface="Century Gothic" panose="020B0502020202020204" pitchFamily="34" charset="0"/>
            </a:endParaRPr>
          </a:p>
        </p:txBody>
      </p:sp>
      <p:sp>
        <p:nvSpPr>
          <p:cNvPr id="17"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8"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latin typeface="Century Gothic" panose="020B0502020202020204" pitchFamily="34" charset="0"/>
              </a:rPr>
              <a:t>0</a:t>
            </a:r>
          </a:p>
        </p:txBody>
      </p:sp>
      <p:sp>
        <p:nvSpPr>
          <p:cNvPr id="19" name="Rectangle 18" descr="box to hide timer as it goes off the page">
            <a:extLst>
              <a:ext uri="{FF2B5EF4-FFF2-40B4-BE49-F238E27FC236}">
                <a16:creationId xmlns:a16="http://schemas.microsoft.com/office/drawing/2014/main" id="{80BB973F-93FA-4A26-B850-9E1862347B2F}"/>
              </a:ext>
            </a:extLst>
          </p:cNvPr>
          <p:cNvSpPr/>
          <p:nvPr/>
        </p:nvSpPr>
        <p:spPr>
          <a:xfrm>
            <a:off x="9958365" y="5499444"/>
            <a:ext cx="745068" cy="76587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0"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chemeClr val="tx1"/>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rPr>
              <a:t>LOS!</a:t>
            </a:r>
          </a:p>
        </p:txBody>
      </p:sp>
      <p:cxnSp>
        <p:nvCxnSpPr>
          <p:cNvPr id="21" name="Straight Connector 20"/>
          <p:cNvCxnSpPr/>
          <p:nvPr/>
        </p:nvCxnSpPr>
        <p:spPr>
          <a:xfrm>
            <a:off x="10109593" y="5489143"/>
            <a:ext cx="503528" cy="0"/>
          </a:xfrm>
          <a:prstGeom prst="line">
            <a:avLst/>
          </a:prstGeom>
          <a:ln>
            <a:solidFill>
              <a:srgbClr val="1F4E79"/>
            </a:solidFill>
          </a:ln>
        </p:spPr>
        <p:style>
          <a:lnRef idx="1">
            <a:schemeClr val="accent1"/>
          </a:lnRef>
          <a:fillRef idx="0">
            <a:schemeClr val="accent1"/>
          </a:fillRef>
          <a:effectRef idx="0">
            <a:schemeClr val="accent1"/>
          </a:effectRef>
          <a:fontRef idx="minor">
            <a:schemeClr val="tx1"/>
          </a:fontRef>
        </p:style>
      </p:cxnSp>
      <p:sp>
        <p:nvSpPr>
          <p:cNvPr id="23"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28566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20"/>
                    </p:tgtEl>
                  </p:cond>
                </p:stCondLst>
                <p:endSync evt="end" delay="0">
                  <p:rtn val="all"/>
                </p:endSync>
                <p:childTnLst>
                  <p:par>
                    <p:cTn id="48" fill="hold">
                      <p:stCondLst>
                        <p:cond delay="0"/>
                      </p:stCondLst>
                      <p:childTnLst>
                        <p:par>
                          <p:cTn id="49" fill="hold">
                            <p:stCondLst>
                              <p:cond delay="0"/>
                            </p:stCondLst>
                            <p:childTnLst>
                              <p:par>
                                <p:cTn id="50" presetID="12" presetClass="exit" presetSubtype="4" fill="remove" nodeType="afterEffect">
                                  <p:stCondLst>
                                    <p:cond delay="0"/>
                                  </p:stCondLst>
                                  <p:childTnLst>
                                    <p:animEffect transition="out" filter="slide(fromBottom)">
                                      <p:cBhvr>
                                        <p:cTn id="51" dur="59000"/>
                                        <p:tgtEl>
                                          <p:spTgt spid="11"/>
                                        </p:tgtEl>
                                      </p:cBhvr>
                                    </p:animEffect>
                                    <p:set>
                                      <p:cBhvr>
                                        <p:cTn id="52" dur="1" fill="hold">
                                          <p:stCondLst>
                                            <p:cond delay="58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2852" y="491192"/>
            <a:ext cx="10515600" cy="1325563"/>
          </a:xfrm>
        </p:spPr>
        <p:txBody>
          <a:bodyPr>
            <a:normAutofit fontScale="90000"/>
          </a:bodyPr>
          <a:lstStyle/>
          <a:p>
            <a:r>
              <a:rPr lang="en-GB" sz="22200" b="1" dirty="0" err="1">
                <a:solidFill>
                  <a:srgbClr val="FFCC00"/>
                </a:solidFill>
              </a:rPr>
              <a:t>er</a:t>
            </a:r>
            <a:br>
              <a:rPr lang="en-GB" sz="9600" b="1" dirty="0"/>
            </a:br>
            <a:endParaRPr lang="en-GB" dirty="0"/>
          </a:p>
        </p:txBody>
      </p:sp>
      <p:pic>
        <p:nvPicPr>
          <p:cNvPr id="4" name="Picture 3" descr="boy pointing to another boy"/>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34492" y="99753"/>
            <a:ext cx="4523014" cy="4523014"/>
          </a:xfrm>
          <a:prstGeom prst="rect">
            <a:avLst/>
          </a:prstGeom>
        </p:spPr>
      </p:pic>
      <p:sp>
        <p:nvSpPr>
          <p:cNvPr id="2" name="Rectangle 1"/>
          <p:cNvSpPr/>
          <p:nvPr/>
        </p:nvSpPr>
        <p:spPr>
          <a:xfrm>
            <a:off x="3450884" y="4298866"/>
            <a:ext cx="5290231"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wied</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er</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91568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A picture containing text, room, scene, gambling house&#10;&#10;Description automatically generated">
            <a:extLst>
              <a:ext uri="{FF2B5EF4-FFF2-40B4-BE49-F238E27FC236}">
                <a16:creationId xmlns:a16="http://schemas.microsoft.com/office/drawing/2014/main" id="{56AF4B20-FDF3-A41F-F473-8D221A38E7B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9156" y="4315109"/>
            <a:ext cx="3403554" cy="1569600"/>
          </a:xfrm>
          <a:prstGeom prst="rect">
            <a:avLst/>
          </a:prstGeom>
        </p:spPr>
      </p:pic>
      <p:sp>
        <p:nvSpPr>
          <p:cNvPr id="16" name="Title 15">
            <a:extLst>
              <a:ext uri="{FF2B5EF4-FFF2-40B4-BE49-F238E27FC236}">
                <a16:creationId xmlns:a16="http://schemas.microsoft.com/office/drawing/2014/main" id="{438AF041-7289-9B41-8333-D18F457BE46E}"/>
              </a:ext>
            </a:extLst>
          </p:cNvPr>
          <p:cNvSpPr>
            <a:spLocks noGrp="1"/>
          </p:cNvSpPr>
          <p:nvPr>
            <p:ph type="title"/>
          </p:nvPr>
        </p:nvSpPr>
        <p:spPr>
          <a:xfrm>
            <a:off x="5046186" y="246585"/>
            <a:ext cx="2111116" cy="1341797"/>
          </a:xfrm>
        </p:spPr>
        <p:txBody>
          <a:bodyPr>
            <a:noAutofit/>
          </a:bodyPr>
          <a:lstStyle/>
          <a:p>
            <a:pPr algn="ctr"/>
            <a:r>
              <a:rPr lang="en-GB" sz="12000" b="1" dirty="0" err="1">
                <a:solidFill>
                  <a:srgbClr val="002060"/>
                </a:solidFill>
                <a:cs typeface="Calibri" panose="020F0502020204030204" pitchFamily="34" charset="0"/>
              </a:rPr>
              <a:t>er</a:t>
            </a:r>
            <a:endParaRPr lang="en-US" sz="12000" dirty="0"/>
          </a:p>
        </p:txBody>
      </p:sp>
      <p:sp>
        <p:nvSpPr>
          <p:cNvPr id="4" name="Rounded Rectangle 3"/>
          <p:cNvSpPr/>
          <p:nvPr/>
        </p:nvSpPr>
        <p:spPr>
          <a:xfrm>
            <a:off x="4203502" y="2104937"/>
            <a:ext cx="3802879" cy="2350092"/>
          </a:xfrm>
          <a:prstGeom prst="roundRect">
            <a:avLst/>
          </a:prstGeom>
          <a:solidFill>
            <a:schemeClr val="accent4">
              <a:lumMod val="20000"/>
              <a:lumOff val="80000"/>
            </a:schemeClr>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002060"/>
                </a:solidFill>
                <a:latin typeface="Century Gothic" panose="020B0502020202020204" pitchFamily="34" charset="0"/>
              </a:rPr>
              <a:t>wied</a:t>
            </a:r>
            <a:r>
              <a:rPr lang="en-GB" sz="6600" dirty="0" err="1">
                <a:solidFill>
                  <a:srgbClr val="FFCC00"/>
                </a:solidFill>
                <a:latin typeface="Century Gothic" panose="020B0502020202020204" pitchFamily="34" charset="0"/>
              </a:rPr>
              <a:t>er</a:t>
            </a:r>
            <a:endParaRPr lang="en-GB" sz="6600" dirty="0">
              <a:solidFill>
                <a:srgbClr val="002060"/>
              </a:solidFill>
              <a:latin typeface="Century Gothic" panose="020B0502020202020204" pitchFamily="34" charset="0"/>
            </a:endParaRPr>
          </a:p>
        </p:txBody>
      </p:sp>
      <p:sp>
        <p:nvSpPr>
          <p:cNvPr id="5" name="Rectangle 4"/>
          <p:cNvSpPr/>
          <p:nvPr/>
        </p:nvSpPr>
        <p:spPr>
          <a:xfrm>
            <a:off x="1073611" y="322180"/>
            <a:ext cx="2008884"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Elt</a:t>
            </a:r>
            <a:r>
              <a:rPr lang="en-GB" sz="5400" dirty="0" err="1">
                <a:solidFill>
                  <a:srgbClr val="FFCC00"/>
                </a:solidFill>
                <a:latin typeface="Century Gothic" panose="020B0502020202020204" pitchFamily="34" charset="0"/>
              </a:rPr>
              <a:t>er</a:t>
            </a:r>
            <a:r>
              <a:rPr lang="en-GB" sz="5400" dirty="0" err="1">
                <a:solidFill>
                  <a:srgbClr val="002060"/>
                </a:solidFill>
                <a:latin typeface="Century Gothic" panose="020B0502020202020204" pitchFamily="34" charset="0"/>
              </a:rPr>
              <a:t>n</a:t>
            </a:r>
            <a:endParaRPr lang="en-GB" sz="5400" dirty="0">
              <a:solidFill>
                <a:srgbClr val="002060"/>
              </a:solidFill>
              <a:latin typeface="Century Gothic" panose="020B0502020202020204" pitchFamily="34" charset="0"/>
            </a:endParaRPr>
          </a:p>
        </p:txBody>
      </p:sp>
      <p:sp>
        <p:nvSpPr>
          <p:cNvPr id="6" name="Rectangle 5"/>
          <p:cNvSpPr/>
          <p:nvPr/>
        </p:nvSpPr>
        <p:spPr>
          <a:xfrm>
            <a:off x="4613780" y="4701301"/>
            <a:ext cx="2964439"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hund</a:t>
            </a:r>
            <a:r>
              <a:rPr lang="en-GB" sz="5400" dirty="0" err="1">
                <a:solidFill>
                  <a:srgbClr val="FFCC00"/>
                </a:solidFill>
                <a:latin typeface="Century Gothic" panose="020B0502020202020204" pitchFamily="34" charset="0"/>
              </a:rPr>
              <a:t>er</a:t>
            </a:r>
            <a:r>
              <a:rPr lang="en-GB" sz="5400" dirty="0" err="1">
                <a:solidFill>
                  <a:srgbClr val="002060"/>
                </a:solidFill>
                <a:latin typeface="Century Gothic" panose="020B0502020202020204" pitchFamily="34" charset="0"/>
              </a:rPr>
              <a:t>t</a:t>
            </a:r>
            <a:endParaRPr lang="en-GB" sz="5400" dirty="0">
              <a:solidFill>
                <a:srgbClr val="002060"/>
              </a:solidFill>
              <a:latin typeface="Century Gothic" panose="020B0502020202020204" pitchFamily="34" charset="0"/>
            </a:endParaRPr>
          </a:p>
        </p:txBody>
      </p:sp>
      <p:sp>
        <p:nvSpPr>
          <p:cNvPr id="7" name="Rectangle 6"/>
          <p:cNvSpPr/>
          <p:nvPr/>
        </p:nvSpPr>
        <p:spPr>
          <a:xfrm>
            <a:off x="8821749" y="3133317"/>
            <a:ext cx="2392307"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od</a:t>
            </a:r>
            <a:r>
              <a:rPr lang="en-GB" sz="5400" dirty="0" err="1">
                <a:solidFill>
                  <a:srgbClr val="FFCC00"/>
                </a:solidFill>
                <a:latin typeface="Century Gothic" panose="020B0502020202020204" pitchFamily="34" charset="0"/>
              </a:rPr>
              <a:t>er</a:t>
            </a:r>
            <a:endParaRPr lang="en-GB" sz="5400" i="1" dirty="0">
              <a:solidFill>
                <a:srgbClr val="002060"/>
              </a:solidFill>
              <a:latin typeface="Century Gothic" panose="020B0502020202020204" pitchFamily="34" charset="0"/>
            </a:endParaRPr>
          </a:p>
        </p:txBody>
      </p:sp>
      <p:sp>
        <p:nvSpPr>
          <p:cNvPr id="8" name="Rectangle 7"/>
          <p:cNvSpPr/>
          <p:nvPr/>
        </p:nvSpPr>
        <p:spPr>
          <a:xfrm>
            <a:off x="253188" y="3133317"/>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and</a:t>
            </a:r>
            <a:r>
              <a:rPr lang="en-GB" sz="5400" dirty="0" err="1">
                <a:solidFill>
                  <a:srgbClr val="FFCC00"/>
                </a:solidFill>
                <a:latin typeface="Century Gothic" panose="020B0502020202020204" pitchFamily="34" charset="0"/>
              </a:rPr>
              <a:t>er</a:t>
            </a:r>
            <a:r>
              <a:rPr lang="en-GB" sz="5400" dirty="0" err="1">
                <a:solidFill>
                  <a:srgbClr val="002060"/>
                </a:solidFill>
                <a:latin typeface="Century Gothic" panose="020B0502020202020204" pitchFamily="34" charset="0"/>
              </a:rPr>
              <a:t>s</a:t>
            </a:r>
            <a:endParaRPr lang="en-GB" sz="5400" dirty="0">
              <a:solidFill>
                <a:srgbClr val="002060"/>
              </a:solidFill>
              <a:latin typeface="Century Gothic" panose="020B0502020202020204" pitchFamily="34" charset="0"/>
            </a:endParaRPr>
          </a:p>
        </p:txBody>
      </p:sp>
      <p:sp>
        <p:nvSpPr>
          <p:cNvPr id="9" name="Rectangle 8"/>
          <p:cNvSpPr/>
          <p:nvPr/>
        </p:nvSpPr>
        <p:spPr>
          <a:xfrm>
            <a:off x="9123266" y="322180"/>
            <a:ext cx="1789272"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ab</a:t>
            </a:r>
            <a:r>
              <a:rPr lang="en-GB" sz="5400" dirty="0" err="1">
                <a:solidFill>
                  <a:srgbClr val="FFCC00"/>
                </a:solidFill>
                <a:latin typeface="Century Gothic" panose="020B0502020202020204" pitchFamily="34" charset="0"/>
              </a:rPr>
              <a:t>er</a:t>
            </a:r>
            <a:endParaRPr lang="en-GB" sz="5400" dirty="0">
              <a:solidFill>
                <a:srgbClr val="002060"/>
              </a:solidFill>
              <a:latin typeface="Century Gothic" panose="020B0502020202020204" pitchFamily="34" charset="0"/>
            </a:endParaRPr>
          </a:p>
        </p:txBody>
      </p:sp>
      <p:pic>
        <p:nvPicPr>
          <p:cNvPr id="10" name="Picture 9" descr="arrows going in a circle"/>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23789" y="2156339"/>
            <a:ext cx="1344421" cy="1344421"/>
          </a:xfrm>
          <a:prstGeom prst="rect">
            <a:avLst/>
          </a:prstGeom>
        </p:spPr>
      </p:pic>
      <p:pic>
        <p:nvPicPr>
          <p:cNvPr id="2" name="Picture 1" descr="but"/>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60565" y="1141268"/>
            <a:ext cx="1651973" cy="1651973"/>
          </a:xfrm>
          <a:prstGeom prst="rect">
            <a:avLst/>
          </a:prstGeom>
        </p:spPr>
      </p:pic>
      <p:pic>
        <p:nvPicPr>
          <p:cNvPr id="11" name="Picture 10" descr="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542768" y="5635518"/>
            <a:ext cx="355602" cy="507635"/>
          </a:xfrm>
          <a:prstGeom prst="rect">
            <a:avLst/>
          </a:prstGeom>
        </p:spPr>
      </p:pic>
      <p:pic>
        <p:nvPicPr>
          <p:cNvPr id="12" name="Picture 11" descr="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898373" y="5628260"/>
            <a:ext cx="360423" cy="514890"/>
          </a:xfrm>
          <a:prstGeom prst="rect">
            <a:avLst/>
          </a:prstGeom>
        </p:spPr>
      </p:pic>
      <p:pic>
        <p:nvPicPr>
          <p:cNvPr id="13" name="Picture 12" descr="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258796" y="5628260"/>
            <a:ext cx="360423" cy="514890"/>
          </a:xfrm>
          <a:prstGeom prst="rect">
            <a:avLst/>
          </a:prstGeom>
        </p:spPr>
      </p:pic>
      <p:pic>
        <p:nvPicPr>
          <p:cNvPr id="3" name="Picture 2" descr="man"/>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92394" y="1380330"/>
            <a:ext cx="1191335" cy="1213622"/>
          </a:xfrm>
          <a:prstGeom prst="rect">
            <a:avLst/>
          </a:prstGeom>
        </p:spPr>
      </p:pic>
      <p:pic>
        <p:nvPicPr>
          <p:cNvPr id="14" name="Picture 13" descr="woman"/>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058165" y="1367574"/>
            <a:ext cx="1222265" cy="1226381"/>
          </a:xfrm>
          <a:prstGeom prst="rect">
            <a:avLst/>
          </a:prstGeom>
        </p:spPr>
      </p:pic>
      <p:cxnSp>
        <p:nvCxnSpPr>
          <p:cNvPr id="15" name="Straight Arrow Connector 14" descr="arrow pointing to green shoes"/>
          <p:cNvCxnSpPr/>
          <p:nvPr/>
        </p:nvCxnSpPr>
        <p:spPr>
          <a:xfrm>
            <a:off x="10244203" y="4133577"/>
            <a:ext cx="636520" cy="773120"/>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descr="arrow pointing to blue shoes"/>
          <p:cNvCxnSpPr/>
          <p:nvPr/>
        </p:nvCxnSpPr>
        <p:spPr>
          <a:xfrm flipH="1">
            <a:off x="9372317" y="4151666"/>
            <a:ext cx="538224" cy="853019"/>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18" descr="blue shoes"/>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821749" y="5021572"/>
            <a:ext cx="1101136" cy="691881"/>
          </a:xfrm>
          <a:prstGeom prst="rect">
            <a:avLst/>
          </a:prstGeom>
        </p:spPr>
      </p:pic>
      <p:pic>
        <p:nvPicPr>
          <p:cNvPr id="20" name="Picture 19" descr="green shoes"/>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182064" y="4906700"/>
            <a:ext cx="1096792" cy="636139"/>
          </a:xfrm>
          <a:prstGeom prst="rect">
            <a:avLst/>
          </a:prstGeom>
        </p:spPr>
      </p:pic>
      <p:sp>
        <p:nvSpPr>
          <p:cNvPr id="21" name="TextBox 20" descr="question mark"/>
          <p:cNvSpPr txBox="1"/>
          <p:nvPr/>
        </p:nvSpPr>
        <p:spPr>
          <a:xfrm>
            <a:off x="9858015" y="4098239"/>
            <a:ext cx="539877" cy="923330"/>
          </a:xfrm>
          <a:prstGeom prst="rect">
            <a:avLst/>
          </a:prstGeom>
          <a:noFill/>
        </p:spPr>
        <p:txBody>
          <a:bodyPr wrap="square" rtlCol="0">
            <a:spAutoFit/>
          </a:bodyPr>
          <a:lstStyle/>
          <a:p>
            <a:r>
              <a:rPr lang="en-GB" sz="5400" b="1" dirty="0">
                <a:solidFill>
                  <a:srgbClr val="002060"/>
                </a:solidFill>
                <a:latin typeface="Century Gothic" panose="020B0502020202020204" pitchFamily="34" charset="0"/>
              </a:rPr>
              <a:t>?</a:t>
            </a:r>
          </a:p>
        </p:txBody>
      </p:sp>
      <p:cxnSp>
        <p:nvCxnSpPr>
          <p:cNvPr id="27" name="Straight Arrow Connector 26" descr="arrow pointing at colourful sheep"/>
          <p:cNvCxnSpPr>
            <a:cxnSpLocks/>
          </p:cNvCxnSpPr>
          <p:nvPr/>
        </p:nvCxnSpPr>
        <p:spPr>
          <a:xfrm>
            <a:off x="2327277" y="4028519"/>
            <a:ext cx="82127" cy="1338993"/>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0843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3" name="-er short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wieder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Eltern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subTnLst>
                                    <p:audio>
                                      <p:cMediaNode>
                                        <p:cTn display="0" masterRel="sameClick">
                                          <p:stCondLst>
                                            <p:cond evt="begin" delay="0">
                                              <p:tn val="23"/>
                                            </p:cond>
                                          </p:stCondLst>
                                          <p:endCondLst>
                                            <p:cond evt="onStopAudio" delay="0">
                                              <p:tgtEl>
                                                <p:sldTgt/>
                                              </p:tgtEl>
                                            </p:cond>
                                          </p:endCondLst>
                                        </p:cTn>
                                        <p:tgtEl>
                                          <p:sndTgt r:embed="rId5" name="Eltern new.wav"/>
                                        </p:tgtEl>
                                      </p:cMediaNode>
                                    </p:audio>
                                  </p:subTnLst>
                                </p:cTn>
                              </p:par>
                              <p:par>
                                <p:cTn id="26" presetID="10"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subTnLst>
                                    <p:audio>
                                      <p:cMediaNode>
                                        <p:cTn display="0" masterRel="sameClick">
                                          <p:stCondLst>
                                            <p:cond evt="begin" delay="0">
                                              <p:tn val="31"/>
                                            </p:cond>
                                          </p:stCondLst>
                                          <p:endCondLst>
                                            <p:cond evt="onStopAudio" delay="0">
                                              <p:tgtEl>
                                                <p:sldTgt/>
                                              </p:tgtEl>
                                            </p:cond>
                                          </p:endCondLst>
                                        </p:cTn>
                                        <p:tgtEl>
                                          <p:sndTgt r:embed="rId6" name="aber new.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500"/>
                                        <p:tgtEl>
                                          <p:spTgt spid="2"/>
                                        </p:tgtEl>
                                      </p:cBhvr>
                                    </p:animEffect>
                                  </p:childTnLst>
                                  <p:subTnLst>
                                    <p:audio>
                                      <p:cMediaNode>
                                        <p:cTn display="0" masterRel="sameClick">
                                          <p:stCondLst>
                                            <p:cond evt="begin" delay="0">
                                              <p:tn val="36"/>
                                            </p:cond>
                                          </p:stCondLst>
                                          <p:endCondLst>
                                            <p:cond evt="onStopAudio" delay="0">
                                              <p:tgtEl>
                                                <p:sldTgt/>
                                              </p:tgtEl>
                                            </p:cond>
                                          </p:endCondLst>
                                        </p:cTn>
                                        <p:tgtEl>
                                          <p:sndTgt r:embed="rId6" name="aber new.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subTnLst>
                                    <p:audio>
                                      <p:cMediaNode>
                                        <p:cTn display="0" masterRel="sameClick">
                                          <p:stCondLst>
                                            <p:cond evt="begin" delay="0">
                                              <p:tn val="41"/>
                                            </p:cond>
                                          </p:stCondLst>
                                          <p:endCondLst>
                                            <p:cond evt="onStopAudio" delay="0">
                                              <p:tgtEl>
                                                <p:sldTgt/>
                                              </p:tgtEl>
                                            </p:cond>
                                          </p:endCondLst>
                                        </p:cTn>
                                        <p:tgtEl>
                                          <p:sndTgt r:embed="rId7" name="anders new.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500"/>
                                        <p:tgtEl>
                                          <p:spTgt spid="27"/>
                                        </p:tgtEl>
                                      </p:cBhvr>
                                    </p:animEffect>
                                  </p:childTnLst>
                                  <p:subTnLst>
                                    <p:audio>
                                      <p:cMediaNode>
                                        <p:cTn display="0" masterRel="sameClick">
                                          <p:stCondLst>
                                            <p:cond evt="begin" delay="0">
                                              <p:tn val="46"/>
                                            </p:cond>
                                          </p:stCondLst>
                                          <p:endCondLst>
                                            <p:cond evt="onStopAudio" delay="0">
                                              <p:tgtEl>
                                                <p:sldTgt/>
                                              </p:tgtEl>
                                            </p:cond>
                                          </p:endCondLst>
                                        </p:cTn>
                                        <p:tgtEl>
                                          <p:sndTgt r:embed="rId7" name="anders new.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fade">
                                      <p:cBhvr>
                                        <p:cTn id="53" dur="500"/>
                                        <p:tgtEl>
                                          <p:spTgt spid="6"/>
                                        </p:tgtEl>
                                      </p:cBhvr>
                                    </p:animEffect>
                                  </p:childTnLst>
                                  <p:subTnLst>
                                    <p:audio>
                                      <p:cMediaNode>
                                        <p:cTn display="0" masterRel="sameClick">
                                          <p:stCondLst>
                                            <p:cond evt="begin" delay="0">
                                              <p:tn val="51"/>
                                            </p:cond>
                                          </p:stCondLst>
                                          <p:endCondLst>
                                            <p:cond evt="onStopAudio" delay="0">
                                              <p:tgtEl>
                                                <p:sldTgt/>
                                              </p:tgtEl>
                                            </p:cond>
                                          </p:endCondLst>
                                        </p:cTn>
                                        <p:tgtEl>
                                          <p:sndTgt r:embed="rId8" name="hundert new.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500"/>
                                        <p:tgtEl>
                                          <p:spTgt spid="11"/>
                                        </p:tgtEl>
                                      </p:cBhvr>
                                    </p:animEffect>
                                  </p:childTnLst>
                                  <p:subTnLst>
                                    <p:audio>
                                      <p:cMediaNode>
                                        <p:cTn display="0" masterRel="sameClick">
                                          <p:stCondLst>
                                            <p:cond evt="begin" delay="0">
                                              <p:tn val="56"/>
                                            </p:cond>
                                          </p:stCondLst>
                                          <p:endCondLst>
                                            <p:cond evt="onStopAudio" delay="0">
                                              <p:tgtEl>
                                                <p:sldTgt/>
                                              </p:tgtEl>
                                            </p:cond>
                                          </p:endCondLst>
                                        </p:cTn>
                                        <p:tgtEl>
                                          <p:sndTgt r:embed="rId8" name="hundert new.wav"/>
                                        </p:tgtEl>
                                      </p:cMediaNode>
                                    </p:audio>
                                  </p:subTnLst>
                                </p:cTn>
                              </p:par>
                              <p:par>
                                <p:cTn id="59" presetID="10" presetClass="entr" presetSubtype="0" fill="hold" nodeType="with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fade">
                                      <p:cBhvr>
                                        <p:cTn id="61" dur="500"/>
                                        <p:tgtEl>
                                          <p:spTgt spid="12"/>
                                        </p:tgtEl>
                                      </p:cBhvr>
                                    </p:animEffect>
                                  </p:childTnLst>
                                </p:cTn>
                              </p:par>
                              <p:par>
                                <p:cTn id="62" presetID="10" presetClass="entr" presetSubtype="0" fill="hold" nodeType="with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fade">
                                      <p:cBhvr>
                                        <p:cTn id="64" dur="500"/>
                                        <p:tgtEl>
                                          <p:spTgt spid="13"/>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7"/>
                                        </p:tgtEl>
                                        <p:attrNameLst>
                                          <p:attrName>style.visibility</p:attrName>
                                        </p:attrNameLst>
                                      </p:cBhvr>
                                      <p:to>
                                        <p:strVal val="visible"/>
                                      </p:to>
                                    </p:set>
                                    <p:animEffect transition="in" filter="fade">
                                      <p:cBhvr>
                                        <p:cTn id="69" dur="500"/>
                                        <p:tgtEl>
                                          <p:spTgt spid="7"/>
                                        </p:tgtEl>
                                      </p:cBhvr>
                                    </p:animEffect>
                                  </p:childTnLst>
                                  <p:subTnLst>
                                    <p:audio>
                                      <p:cMediaNode>
                                        <p:cTn display="0" masterRel="sameClick">
                                          <p:stCondLst>
                                            <p:cond evt="begin" delay="0">
                                              <p:tn val="67"/>
                                            </p:cond>
                                          </p:stCondLst>
                                          <p:endCondLst>
                                            <p:cond evt="onStopAudio" delay="0">
                                              <p:tgtEl>
                                                <p:sldTgt/>
                                              </p:tgtEl>
                                            </p:cond>
                                          </p:endCondLst>
                                        </p:cTn>
                                        <p:tgtEl>
                                          <p:sndTgt r:embed="rId9" name="oder new.wav"/>
                                        </p:tgtEl>
                                      </p:cMediaNode>
                                    </p:audio>
                                  </p:sub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17"/>
                                        </p:tgtEl>
                                        <p:attrNameLst>
                                          <p:attrName>style.visibility</p:attrName>
                                        </p:attrNameLst>
                                      </p:cBhvr>
                                      <p:to>
                                        <p:strVal val="visible"/>
                                      </p:to>
                                    </p:set>
                                    <p:animEffect transition="in" filter="fade">
                                      <p:cBhvr>
                                        <p:cTn id="74" dur="500"/>
                                        <p:tgtEl>
                                          <p:spTgt spid="17"/>
                                        </p:tgtEl>
                                      </p:cBhvr>
                                    </p:animEffect>
                                  </p:childTnLst>
                                  <p:subTnLst>
                                    <p:audio>
                                      <p:cMediaNode>
                                        <p:cTn display="0" masterRel="sameClick">
                                          <p:stCondLst>
                                            <p:cond evt="begin" delay="0">
                                              <p:tn val="72"/>
                                            </p:cond>
                                          </p:stCondLst>
                                          <p:endCondLst>
                                            <p:cond evt="onStopAudio" delay="0">
                                              <p:tgtEl>
                                                <p:sldTgt/>
                                              </p:tgtEl>
                                            </p:cond>
                                          </p:endCondLst>
                                        </p:cTn>
                                        <p:tgtEl>
                                          <p:sndTgt r:embed="rId9" name="oder new.wav"/>
                                        </p:tgtEl>
                                      </p:cMediaNode>
                                    </p:audio>
                                  </p:subTnLst>
                                </p:cTn>
                              </p:par>
                              <p:par>
                                <p:cTn id="75" presetID="10" presetClass="entr" presetSubtype="0" fill="hold" grpId="0" nodeType="with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fade">
                                      <p:cBhvr>
                                        <p:cTn id="77" dur="500"/>
                                        <p:tgtEl>
                                          <p:spTgt spid="21"/>
                                        </p:tgtEl>
                                      </p:cBhvr>
                                    </p:animEffect>
                                  </p:childTnLst>
                                </p:cTn>
                              </p:par>
                              <p:par>
                                <p:cTn id="78" presetID="10" presetClass="entr" presetSubtype="0" fill="hold" nodeType="withEffect">
                                  <p:stCondLst>
                                    <p:cond delay="0"/>
                                  </p:stCondLst>
                                  <p:childTnLst>
                                    <p:set>
                                      <p:cBhvr>
                                        <p:cTn id="79" dur="1" fill="hold">
                                          <p:stCondLst>
                                            <p:cond delay="0"/>
                                          </p:stCondLst>
                                        </p:cTn>
                                        <p:tgtEl>
                                          <p:spTgt spid="15"/>
                                        </p:tgtEl>
                                        <p:attrNameLst>
                                          <p:attrName>style.visibility</p:attrName>
                                        </p:attrNameLst>
                                      </p:cBhvr>
                                      <p:to>
                                        <p:strVal val="visible"/>
                                      </p:to>
                                    </p:set>
                                    <p:animEffect transition="in" filter="fade">
                                      <p:cBhvr>
                                        <p:cTn id="80" dur="500"/>
                                        <p:tgtEl>
                                          <p:spTgt spid="15"/>
                                        </p:tgtEl>
                                      </p:cBhvr>
                                    </p:animEffect>
                                  </p:childTnLst>
                                </p:cTn>
                              </p:par>
                              <p:par>
                                <p:cTn id="81" presetID="10" presetClass="entr" presetSubtype="0" fill="hold" nodeType="withEffect">
                                  <p:stCondLst>
                                    <p:cond delay="0"/>
                                  </p:stCondLst>
                                  <p:childTnLst>
                                    <p:set>
                                      <p:cBhvr>
                                        <p:cTn id="82" dur="1" fill="hold">
                                          <p:stCondLst>
                                            <p:cond delay="0"/>
                                          </p:stCondLst>
                                        </p:cTn>
                                        <p:tgtEl>
                                          <p:spTgt spid="19"/>
                                        </p:tgtEl>
                                        <p:attrNameLst>
                                          <p:attrName>style.visibility</p:attrName>
                                        </p:attrNameLst>
                                      </p:cBhvr>
                                      <p:to>
                                        <p:strVal val="visible"/>
                                      </p:to>
                                    </p:set>
                                    <p:animEffect transition="in" filter="fade">
                                      <p:cBhvr>
                                        <p:cTn id="83" dur="500"/>
                                        <p:tgtEl>
                                          <p:spTgt spid="19"/>
                                        </p:tgtEl>
                                      </p:cBhvr>
                                    </p:animEffect>
                                  </p:childTnLst>
                                </p:cTn>
                              </p:par>
                              <p:par>
                                <p:cTn id="84" presetID="10" presetClass="entr" presetSubtype="0" fill="hold" nodeType="withEffect">
                                  <p:stCondLst>
                                    <p:cond delay="0"/>
                                  </p:stCondLst>
                                  <p:childTnLst>
                                    <p:set>
                                      <p:cBhvr>
                                        <p:cTn id="85" dur="1" fill="hold">
                                          <p:stCondLst>
                                            <p:cond delay="0"/>
                                          </p:stCondLst>
                                        </p:cTn>
                                        <p:tgtEl>
                                          <p:spTgt spid="20"/>
                                        </p:tgtEl>
                                        <p:attrNameLst>
                                          <p:attrName>style.visibility</p:attrName>
                                        </p:attrNameLst>
                                      </p:cBhvr>
                                      <p:to>
                                        <p:strVal val="visible"/>
                                      </p:to>
                                    </p:set>
                                    <p:animEffect transition="in" filter="fade">
                                      <p:cBhvr>
                                        <p:cTn id="8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 grpId="0" animBg="1"/>
      <p:bldP spid="5" grpId="0"/>
      <p:bldP spid="6" grpId="0"/>
      <p:bldP spid="7" grpId="0"/>
      <p:bldP spid="8" grpId="0"/>
      <p:bldP spid="9" grpId="0"/>
      <p:bldP spid="2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9CD95-FF59-CF46-819C-0D6A5ED4062B}"/>
              </a:ext>
            </a:extLst>
          </p:cNvPr>
          <p:cNvSpPr>
            <a:spLocks noGrp="1"/>
          </p:cNvSpPr>
          <p:nvPr>
            <p:ph type="title"/>
          </p:nvPr>
        </p:nvSpPr>
        <p:spPr>
          <a:xfrm>
            <a:off x="4862762" y="233528"/>
            <a:ext cx="2466474" cy="1373363"/>
          </a:xfrm>
        </p:spPr>
        <p:txBody>
          <a:bodyPr>
            <a:noAutofit/>
          </a:bodyPr>
          <a:lstStyle/>
          <a:p>
            <a:pPr algn="ctr"/>
            <a:r>
              <a:rPr lang="en-GB" sz="12000" b="1" dirty="0" err="1">
                <a:solidFill>
                  <a:srgbClr val="002060"/>
                </a:solidFill>
                <a:cs typeface="Calibri" panose="020F0502020204030204" pitchFamily="34" charset="0"/>
              </a:rPr>
              <a:t>er</a:t>
            </a:r>
            <a:endParaRPr lang="en-US" sz="12000" dirty="0"/>
          </a:p>
        </p:txBody>
      </p:sp>
      <p:sp>
        <p:nvSpPr>
          <p:cNvPr id="4" name="Rounded Rectangle 3"/>
          <p:cNvSpPr/>
          <p:nvPr/>
        </p:nvSpPr>
        <p:spPr>
          <a:xfrm>
            <a:off x="4203502" y="2104937"/>
            <a:ext cx="3802879" cy="2350092"/>
          </a:xfrm>
          <a:prstGeom prst="roundRect">
            <a:avLst/>
          </a:prstGeom>
          <a:solidFill>
            <a:schemeClr val="accent4">
              <a:lumMod val="20000"/>
              <a:lumOff val="80000"/>
            </a:schemeClr>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002060"/>
                </a:solidFill>
                <a:latin typeface="Century Gothic" panose="020B0502020202020204" pitchFamily="34" charset="0"/>
              </a:rPr>
              <a:t>wied</a:t>
            </a:r>
            <a:r>
              <a:rPr lang="en-GB" sz="6600" dirty="0" err="1">
                <a:solidFill>
                  <a:srgbClr val="FFCC00"/>
                </a:solidFill>
                <a:latin typeface="Century Gothic" panose="020B0502020202020204" pitchFamily="34" charset="0"/>
              </a:rPr>
              <a:t>er</a:t>
            </a:r>
            <a:endParaRPr lang="en-GB" sz="6600" dirty="0">
              <a:solidFill>
                <a:srgbClr val="002060"/>
              </a:solidFill>
              <a:latin typeface="Century Gothic" panose="020B0502020202020204" pitchFamily="34" charset="0"/>
            </a:endParaRPr>
          </a:p>
        </p:txBody>
      </p:sp>
      <p:sp>
        <p:nvSpPr>
          <p:cNvPr id="5" name="Rectangle 4"/>
          <p:cNvSpPr/>
          <p:nvPr/>
        </p:nvSpPr>
        <p:spPr>
          <a:xfrm>
            <a:off x="1073611" y="322180"/>
            <a:ext cx="2008884"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Elt</a:t>
            </a:r>
            <a:r>
              <a:rPr lang="en-GB" sz="5400" dirty="0" err="1">
                <a:solidFill>
                  <a:srgbClr val="FFCC00"/>
                </a:solidFill>
                <a:latin typeface="Century Gothic" panose="020B0502020202020204" pitchFamily="34" charset="0"/>
              </a:rPr>
              <a:t>er</a:t>
            </a:r>
            <a:r>
              <a:rPr lang="en-GB" sz="5400" dirty="0" err="1">
                <a:solidFill>
                  <a:srgbClr val="002060"/>
                </a:solidFill>
                <a:latin typeface="Century Gothic" panose="020B0502020202020204" pitchFamily="34" charset="0"/>
              </a:rPr>
              <a:t>n</a:t>
            </a:r>
            <a:endParaRPr lang="en-GB" sz="5400" dirty="0">
              <a:solidFill>
                <a:srgbClr val="002060"/>
              </a:solidFill>
              <a:latin typeface="Century Gothic" panose="020B0502020202020204" pitchFamily="34" charset="0"/>
            </a:endParaRPr>
          </a:p>
        </p:txBody>
      </p:sp>
      <p:sp>
        <p:nvSpPr>
          <p:cNvPr id="6" name="Rectangle 5"/>
          <p:cNvSpPr/>
          <p:nvPr/>
        </p:nvSpPr>
        <p:spPr>
          <a:xfrm>
            <a:off x="4613780" y="4701301"/>
            <a:ext cx="2964439"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hund</a:t>
            </a:r>
            <a:r>
              <a:rPr lang="en-GB" sz="5400" dirty="0" err="1">
                <a:solidFill>
                  <a:srgbClr val="FFCC00"/>
                </a:solidFill>
                <a:latin typeface="Century Gothic" panose="020B0502020202020204" pitchFamily="34" charset="0"/>
              </a:rPr>
              <a:t>er</a:t>
            </a:r>
            <a:r>
              <a:rPr lang="en-GB" sz="5400" dirty="0" err="1">
                <a:solidFill>
                  <a:srgbClr val="002060"/>
                </a:solidFill>
                <a:latin typeface="Century Gothic" panose="020B0502020202020204" pitchFamily="34" charset="0"/>
              </a:rPr>
              <a:t>t</a:t>
            </a:r>
            <a:endParaRPr lang="en-GB" sz="5400" dirty="0">
              <a:solidFill>
                <a:srgbClr val="002060"/>
              </a:solidFill>
              <a:latin typeface="Century Gothic" panose="020B0502020202020204" pitchFamily="34" charset="0"/>
            </a:endParaRPr>
          </a:p>
        </p:txBody>
      </p:sp>
      <p:sp>
        <p:nvSpPr>
          <p:cNvPr id="7" name="Rectangle 6"/>
          <p:cNvSpPr/>
          <p:nvPr/>
        </p:nvSpPr>
        <p:spPr>
          <a:xfrm>
            <a:off x="8821749" y="3133317"/>
            <a:ext cx="2392307"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od</a:t>
            </a:r>
            <a:r>
              <a:rPr lang="en-GB" sz="5400" dirty="0" err="1">
                <a:solidFill>
                  <a:srgbClr val="FFCC00"/>
                </a:solidFill>
                <a:latin typeface="Century Gothic" panose="020B0502020202020204" pitchFamily="34" charset="0"/>
              </a:rPr>
              <a:t>er</a:t>
            </a:r>
            <a:endParaRPr lang="en-GB" sz="5400" i="1" dirty="0">
              <a:solidFill>
                <a:srgbClr val="002060"/>
              </a:solidFill>
              <a:latin typeface="Century Gothic" panose="020B0502020202020204" pitchFamily="34" charset="0"/>
            </a:endParaRPr>
          </a:p>
        </p:txBody>
      </p:sp>
      <p:sp>
        <p:nvSpPr>
          <p:cNvPr id="8" name="Rectangle 7"/>
          <p:cNvSpPr/>
          <p:nvPr/>
        </p:nvSpPr>
        <p:spPr>
          <a:xfrm>
            <a:off x="253188" y="3133317"/>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and</a:t>
            </a:r>
            <a:r>
              <a:rPr lang="en-GB" sz="5400" dirty="0" err="1">
                <a:solidFill>
                  <a:srgbClr val="FFCC00"/>
                </a:solidFill>
                <a:latin typeface="Century Gothic" panose="020B0502020202020204" pitchFamily="34" charset="0"/>
              </a:rPr>
              <a:t>er</a:t>
            </a:r>
            <a:r>
              <a:rPr lang="en-GB" sz="5400" dirty="0" err="1">
                <a:solidFill>
                  <a:srgbClr val="002060"/>
                </a:solidFill>
                <a:latin typeface="Century Gothic" panose="020B0502020202020204" pitchFamily="34" charset="0"/>
              </a:rPr>
              <a:t>s</a:t>
            </a:r>
            <a:endParaRPr lang="en-GB" sz="5400" dirty="0">
              <a:solidFill>
                <a:srgbClr val="002060"/>
              </a:solidFill>
              <a:latin typeface="Century Gothic" panose="020B0502020202020204" pitchFamily="34" charset="0"/>
            </a:endParaRPr>
          </a:p>
        </p:txBody>
      </p:sp>
      <p:sp>
        <p:nvSpPr>
          <p:cNvPr id="9" name="Rectangle 8"/>
          <p:cNvSpPr/>
          <p:nvPr/>
        </p:nvSpPr>
        <p:spPr>
          <a:xfrm>
            <a:off x="9123266" y="322180"/>
            <a:ext cx="1789272"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ab</a:t>
            </a:r>
            <a:r>
              <a:rPr lang="en-GB" sz="5400" dirty="0" err="1">
                <a:solidFill>
                  <a:srgbClr val="FFCC00"/>
                </a:solidFill>
                <a:latin typeface="Century Gothic" panose="020B0502020202020204" pitchFamily="34" charset="0"/>
              </a:rPr>
              <a:t>er</a:t>
            </a:r>
            <a:endParaRPr lang="en-GB" sz="5400" dirty="0">
              <a:solidFill>
                <a:srgbClr val="002060"/>
              </a:solidFill>
              <a:latin typeface="Century Gothic" panose="020B0502020202020204" pitchFamily="34" charset="0"/>
            </a:endParaRPr>
          </a:p>
        </p:txBody>
      </p:sp>
      <p:pic>
        <p:nvPicPr>
          <p:cNvPr id="10" name="Picture 9" descr="arrows going in a circle"/>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23789" y="2156339"/>
            <a:ext cx="1344421" cy="1344421"/>
          </a:xfrm>
          <a:prstGeom prst="rect">
            <a:avLst/>
          </a:prstGeom>
        </p:spPr>
      </p:pic>
    </p:spTree>
    <p:extLst>
      <p:ext uri="{BB962C8B-B14F-4D97-AF65-F5344CB8AC3E}">
        <p14:creationId xmlns:p14="http://schemas.microsoft.com/office/powerpoint/2010/main" val="185994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er short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wieder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Eltern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6" name="aber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subTnLst>
                                    <p:audio>
                                      <p:cMediaNode>
                                        <p:cTn display="0" masterRel="sameClick">
                                          <p:stCondLst>
                                            <p:cond evt="begin" delay="0">
                                              <p:tn val="28"/>
                                            </p:cond>
                                          </p:stCondLst>
                                          <p:endCondLst>
                                            <p:cond evt="onStopAudio" delay="0">
                                              <p:tgtEl>
                                                <p:sldTgt/>
                                              </p:tgtEl>
                                            </p:cond>
                                          </p:endCondLst>
                                        </p:cTn>
                                        <p:tgtEl>
                                          <p:sndTgt r:embed="rId7" name="anders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subTnLst>
                                    <p:audio>
                                      <p:cMediaNode>
                                        <p:cTn display="0" masterRel="sameClick">
                                          <p:stCondLst>
                                            <p:cond evt="begin" delay="0">
                                              <p:tn val="33"/>
                                            </p:cond>
                                          </p:stCondLst>
                                          <p:endCondLst>
                                            <p:cond evt="onStopAudio" delay="0">
                                              <p:tgtEl>
                                                <p:sldTgt/>
                                              </p:tgtEl>
                                            </p:cond>
                                          </p:endCondLst>
                                        </p:cTn>
                                        <p:tgtEl>
                                          <p:sndTgt r:embed="rId8" name="hundert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subTnLst>
                                    <p:audio>
                                      <p:cMediaNode>
                                        <p:cTn display="0" masterRel="sameClick">
                                          <p:stCondLst>
                                            <p:cond evt="begin" delay="0">
                                              <p:tn val="38"/>
                                            </p:cond>
                                          </p:stCondLst>
                                          <p:endCondLst>
                                            <p:cond evt="onStopAudio" delay="0">
                                              <p:tgtEl>
                                                <p:sldTgt/>
                                              </p:tgtEl>
                                            </p:cond>
                                          </p:endCondLst>
                                        </p:cTn>
                                        <p:tgtEl>
                                          <p:sndTgt r:embed="rId9" name="oder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C1B17-E320-674F-8B39-556321C879ED}"/>
              </a:ext>
            </a:extLst>
          </p:cNvPr>
          <p:cNvSpPr>
            <a:spLocks noGrp="1"/>
          </p:cNvSpPr>
          <p:nvPr>
            <p:ph type="title"/>
          </p:nvPr>
        </p:nvSpPr>
        <p:spPr>
          <a:xfrm>
            <a:off x="4862762" y="163543"/>
            <a:ext cx="2466474" cy="1498020"/>
          </a:xfrm>
        </p:spPr>
        <p:txBody>
          <a:bodyPr>
            <a:noAutofit/>
          </a:bodyPr>
          <a:lstStyle/>
          <a:p>
            <a:pPr algn="ctr"/>
            <a:r>
              <a:rPr lang="en-GB" sz="12000" b="1" dirty="0" err="1">
                <a:solidFill>
                  <a:srgbClr val="002060"/>
                </a:solidFill>
                <a:cs typeface="Calibri" panose="020F0502020204030204" pitchFamily="34" charset="0"/>
              </a:rPr>
              <a:t>er</a:t>
            </a:r>
            <a:endParaRPr lang="en-US" sz="12000" dirty="0"/>
          </a:p>
        </p:txBody>
      </p:sp>
      <p:sp>
        <p:nvSpPr>
          <p:cNvPr id="4" name="Rounded Rectangle 3"/>
          <p:cNvSpPr/>
          <p:nvPr/>
        </p:nvSpPr>
        <p:spPr>
          <a:xfrm>
            <a:off x="4203502" y="2104937"/>
            <a:ext cx="3802879" cy="2350092"/>
          </a:xfrm>
          <a:prstGeom prst="roundRect">
            <a:avLst/>
          </a:prstGeom>
          <a:solidFill>
            <a:schemeClr val="accent4">
              <a:lumMod val="20000"/>
              <a:lumOff val="80000"/>
            </a:schemeClr>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002060"/>
                </a:solidFill>
                <a:latin typeface="Century Gothic" panose="020B0502020202020204" pitchFamily="34" charset="0"/>
              </a:rPr>
              <a:t>wied</a:t>
            </a:r>
            <a:r>
              <a:rPr lang="en-GB" sz="6600" dirty="0" err="1">
                <a:solidFill>
                  <a:srgbClr val="FFCC00"/>
                </a:solidFill>
                <a:latin typeface="Century Gothic" panose="020B0502020202020204" pitchFamily="34" charset="0"/>
              </a:rPr>
              <a:t>er</a:t>
            </a:r>
            <a:endParaRPr lang="en-GB" sz="6600" dirty="0">
              <a:solidFill>
                <a:srgbClr val="002060"/>
              </a:solidFill>
              <a:latin typeface="Century Gothic" panose="020B0502020202020204" pitchFamily="34" charset="0"/>
            </a:endParaRPr>
          </a:p>
        </p:txBody>
      </p:sp>
      <p:sp>
        <p:nvSpPr>
          <p:cNvPr id="5" name="Rectangle 4"/>
          <p:cNvSpPr/>
          <p:nvPr/>
        </p:nvSpPr>
        <p:spPr>
          <a:xfrm>
            <a:off x="1073611" y="322180"/>
            <a:ext cx="2008884"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Elt</a:t>
            </a:r>
            <a:r>
              <a:rPr lang="en-GB" sz="5400" dirty="0" err="1">
                <a:solidFill>
                  <a:srgbClr val="FFCC00"/>
                </a:solidFill>
                <a:latin typeface="Century Gothic" panose="020B0502020202020204" pitchFamily="34" charset="0"/>
              </a:rPr>
              <a:t>er</a:t>
            </a:r>
            <a:r>
              <a:rPr lang="en-GB" sz="5400" dirty="0" err="1">
                <a:solidFill>
                  <a:srgbClr val="002060"/>
                </a:solidFill>
                <a:latin typeface="Century Gothic" panose="020B0502020202020204" pitchFamily="34" charset="0"/>
              </a:rPr>
              <a:t>n</a:t>
            </a:r>
            <a:endParaRPr lang="en-GB" sz="5400" dirty="0">
              <a:solidFill>
                <a:srgbClr val="002060"/>
              </a:solidFill>
              <a:latin typeface="Century Gothic" panose="020B0502020202020204" pitchFamily="34" charset="0"/>
            </a:endParaRPr>
          </a:p>
        </p:txBody>
      </p:sp>
      <p:sp>
        <p:nvSpPr>
          <p:cNvPr id="6" name="Rectangle 5"/>
          <p:cNvSpPr/>
          <p:nvPr/>
        </p:nvSpPr>
        <p:spPr>
          <a:xfrm>
            <a:off x="4613780" y="4701301"/>
            <a:ext cx="2964439"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hund</a:t>
            </a:r>
            <a:r>
              <a:rPr lang="en-GB" sz="5400" dirty="0" err="1">
                <a:solidFill>
                  <a:srgbClr val="FFCC00"/>
                </a:solidFill>
                <a:latin typeface="Century Gothic" panose="020B0502020202020204" pitchFamily="34" charset="0"/>
              </a:rPr>
              <a:t>er</a:t>
            </a:r>
            <a:r>
              <a:rPr lang="en-GB" sz="5400" dirty="0" err="1">
                <a:solidFill>
                  <a:srgbClr val="002060"/>
                </a:solidFill>
                <a:latin typeface="Century Gothic" panose="020B0502020202020204" pitchFamily="34" charset="0"/>
              </a:rPr>
              <a:t>t</a:t>
            </a:r>
            <a:endParaRPr lang="en-GB" sz="5400" dirty="0">
              <a:solidFill>
                <a:srgbClr val="002060"/>
              </a:solidFill>
              <a:latin typeface="Century Gothic" panose="020B0502020202020204" pitchFamily="34" charset="0"/>
            </a:endParaRPr>
          </a:p>
        </p:txBody>
      </p:sp>
      <p:sp>
        <p:nvSpPr>
          <p:cNvPr id="7" name="Rectangle 6"/>
          <p:cNvSpPr/>
          <p:nvPr/>
        </p:nvSpPr>
        <p:spPr>
          <a:xfrm>
            <a:off x="8821749" y="3133317"/>
            <a:ext cx="2392307"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od</a:t>
            </a:r>
            <a:r>
              <a:rPr lang="en-GB" sz="5400" dirty="0" err="1">
                <a:solidFill>
                  <a:srgbClr val="FFCC00"/>
                </a:solidFill>
                <a:latin typeface="Century Gothic" panose="020B0502020202020204" pitchFamily="34" charset="0"/>
              </a:rPr>
              <a:t>er</a:t>
            </a:r>
            <a:endParaRPr lang="en-GB" sz="5400" i="1" dirty="0">
              <a:solidFill>
                <a:srgbClr val="002060"/>
              </a:solidFill>
              <a:latin typeface="Century Gothic" panose="020B0502020202020204" pitchFamily="34" charset="0"/>
            </a:endParaRPr>
          </a:p>
        </p:txBody>
      </p:sp>
      <p:sp>
        <p:nvSpPr>
          <p:cNvPr id="8" name="Rectangle 7"/>
          <p:cNvSpPr/>
          <p:nvPr/>
        </p:nvSpPr>
        <p:spPr>
          <a:xfrm>
            <a:off x="253188" y="3133317"/>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and</a:t>
            </a:r>
            <a:r>
              <a:rPr lang="en-GB" sz="5400" dirty="0" err="1">
                <a:solidFill>
                  <a:srgbClr val="FFCC00"/>
                </a:solidFill>
                <a:latin typeface="Century Gothic" panose="020B0502020202020204" pitchFamily="34" charset="0"/>
              </a:rPr>
              <a:t>er</a:t>
            </a:r>
            <a:r>
              <a:rPr lang="en-GB" sz="5400" dirty="0" err="1">
                <a:solidFill>
                  <a:srgbClr val="002060"/>
                </a:solidFill>
                <a:latin typeface="Century Gothic" panose="020B0502020202020204" pitchFamily="34" charset="0"/>
              </a:rPr>
              <a:t>s</a:t>
            </a:r>
            <a:endParaRPr lang="en-GB" sz="5400" dirty="0">
              <a:solidFill>
                <a:srgbClr val="002060"/>
              </a:solidFill>
              <a:latin typeface="Century Gothic" panose="020B0502020202020204" pitchFamily="34" charset="0"/>
            </a:endParaRPr>
          </a:p>
        </p:txBody>
      </p:sp>
      <p:sp>
        <p:nvSpPr>
          <p:cNvPr id="9" name="Rectangle 8"/>
          <p:cNvSpPr/>
          <p:nvPr/>
        </p:nvSpPr>
        <p:spPr>
          <a:xfrm>
            <a:off x="9123266" y="322180"/>
            <a:ext cx="1789272"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ab</a:t>
            </a:r>
            <a:r>
              <a:rPr lang="en-GB" sz="5400" dirty="0" err="1">
                <a:solidFill>
                  <a:srgbClr val="FFCC00"/>
                </a:solidFill>
                <a:latin typeface="Century Gothic" panose="020B0502020202020204" pitchFamily="34" charset="0"/>
              </a:rPr>
              <a:t>er</a:t>
            </a:r>
            <a:endParaRPr lang="en-GB" sz="5400" dirty="0">
              <a:solidFill>
                <a:srgbClr val="002060"/>
              </a:solidFill>
              <a:latin typeface="Century Gothic" panose="020B0502020202020204" pitchFamily="34" charset="0"/>
            </a:endParaRPr>
          </a:p>
        </p:txBody>
      </p:sp>
      <p:pic>
        <p:nvPicPr>
          <p:cNvPr id="10" name="Picture 9" descr="arrows going in a circle"/>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23789" y="2156339"/>
            <a:ext cx="1344421" cy="1344421"/>
          </a:xfrm>
          <a:prstGeom prst="rect">
            <a:avLst/>
          </a:prstGeom>
        </p:spPr>
      </p:pic>
    </p:spTree>
    <p:extLst>
      <p:ext uri="{BB962C8B-B14F-4D97-AF65-F5344CB8AC3E}">
        <p14:creationId xmlns:p14="http://schemas.microsoft.com/office/powerpoint/2010/main" val="3097406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3">
            <a:extLst>
              <a:ext uri="{FF2B5EF4-FFF2-40B4-BE49-F238E27FC236}">
                <a16:creationId xmlns:a16="http://schemas.microsoft.com/office/drawing/2014/main" id="{2912057D-9E59-D043-B46D-A5CC792D0677}"/>
              </a:ext>
            </a:extLst>
          </p:cNvPr>
          <p:cNvSpPr txBox="1">
            <a:spLocks/>
          </p:cNvSpPr>
          <p:nvPr/>
        </p:nvSpPr>
        <p:spPr>
          <a:xfrm>
            <a:off x="0" y="294041"/>
            <a:ext cx="7010400"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a:solidFill>
                  <a:prstClr val="white"/>
                </a:solidFill>
              </a:rPr>
              <a:t> </a:t>
            </a:r>
          </a:p>
        </p:txBody>
      </p:sp>
      <p:sp>
        <p:nvSpPr>
          <p:cNvPr id="36" name="Action Button: Custom 35">
            <a:hlinkClick r:id="" action="ppaction://noaction" highlightClick="1">
              <a:snd r:embed="rId3" name="1.wav"/>
            </a:hlinkClick>
            <a:extLst>
              <a:ext uri="{FF2B5EF4-FFF2-40B4-BE49-F238E27FC236}">
                <a16:creationId xmlns:a16="http://schemas.microsoft.com/office/drawing/2014/main" id="{3E7FD74E-CBE4-8245-9645-863DD06BD74D}"/>
              </a:ext>
            </a:extLst>
          </p:cNvPr>
          <p:cNvSpPr/>
          <p:nvPr/>
        </p:nvSpPr>
        <p:spPr>
          <a:xfrm>
            <a:off x="406354" y="1315313"/>
            <a:ext cx="432000" cy="432000"/>
          </a:xfrm>
          <a:prstGeom prst="actionButtonBlank">
            <a:avLst/>
          </a:prstGeom>
          <a:solidFill>
            <a:srgbClr val="FFCC00"/>
          </a:solidFill>
          <a:ln w="1270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1</a:t>
            </a:r>
          </a:p>
        </p:txBody>
      </p:sp>
      <p:sp>
        <p:nvSpPr>
          <p:cNvPr id="37" name="Action Button: Custom 36">
            <a:hlinkClick r:id="" action="ppaction://noaction" highlightClick="1">
              <a:snd r:embed="rId4" name="2.wav"/>
            </a:hlinkClick>
            <a:extLst>
              <a:ext uri="{FF2B5EF4-FFF2-40B4-BE49-F238E27FC236}">
                <a16:creationId xmlns:a16="http://schemas.microsoft.com/office/drawing/2014/main" id="{5E7D7D66-94D6-8B45-ACF3-8C233B5C64A0}"/>
              </a:ext>
            </a:extLst>
          </p:cNvPr>
          <p:cNvSpPr/>
          <p:nvPr/>
        </p:nvSpPr>
        <p:spPr>
          <a:xfrm>
            <a:off x="394395" y="2128938"/>
            <a:ext cx="432000" cy="432000"/>
          </a:xfrm>
          <a:prstGeom prst="actionButtonBlank">
            <a:avLst/>
          </a:prstGeom>
          <a:solidFill>
            <a:srgbClr val="FFCC00"/>
          </a:solidFill>
          <a:ln w="1270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2</a:t>
            </a:r>
          </a:p>
        </p:txBody>
      </p:sp>
      <p:sp>
        <p:nvSpPr>
          <p:cNvPr id="38" name="Action Button: Custom 37">
            <a:hlinkClick r:id="" action="ppaction://noaction" highlightClick="1">
              <a:snd r:embed="rId5" name="3.wav"/>
            </a:hlinkClick>
            <a:extLst>
              <a:ext uri="{FF2B5EF4-FFF2-40B4-BE49-F238E27FC236}">
                <a16:creationId xmlns:a16="http://schemas.microsoft.com/office/drawing/2014/main" id="{D23AD026-850F-654C-8A3F-390BF35FC444}"/>
              </a:ext>
            </a:extLst>
          </p:cNvPr>
          <p:cNvSpPr/>
          <p:nvPr/>
        </p:nvSpPr>
        <p:spPr>
          <a:xfrm>
            <a:off x="394396" y="2917383"/>
            <a:ext cx="432000" cy="432000"/>
          </a:xfrm>
          <a:prstGeom prst="actionButtonBlank">
            <a:avLst/>
          </a:prstGeom>
          <a:solidFill>
            <a:srgbClr val="FFCC00"/>
          </a:solidFill>
          <a:ln w="1270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3</a:t>
            </a:r>
          </a:p>
        </p:txBody>
      </p:sp>
      <p:sp>
        <p:nvSpPr>
          <p:cNvPr id="39" name="Action Button: Custom 38">
            <a:hlinkClick r:id="" action="ppaction://noaction" highlightClick="1">
              <a:snd r:embed="rId6" name="4.wav"/>
            </a:hlinkClick>
            <a:extLst>
              <a:ext uri="{FF2B5EF4-FFF2-40B4-BE49-F238E27FC236}">
                <a16:creationId xmlns:a16="http://schemas.microsoft.com/office/drawing/2014/main" id="{4530F914-DADF-2845-8188-60AD9711C2F3}"/>
              </a:ext>
            </a:extLst>
          </p:cNvPr>
          <p:cNvSpPr/>
          <p:nvPr/>
        </p:nvSpPr>
        <p:spPr>
          <a:xfrm>
            <a:off x="394397" y="3806119"/>
            <a:ext cx="432000" cy="432000"/>
          </a:xfrm>
          <a:prstGeom prst="actionButtonBlank">
            <a:avLst/>
          </a:prstGeom>
          <a:solidFill>
            <a:srgbClr val="FFCC00"/>
          </a:solidFill>
          <a:ln w="1270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4</a:t>
            </a:r>
          </a:p>
        </p:txBody>
      </p:sp>
      <p:sp>
        <p:nvSpPr>
          <p:cNvPr id="40" name="Action Button: Custom 39">
            <a:hlinkClick r:id="" action="ppaction://noaction" highlightClick="1">
              <a:snd r:embed="rId7" name="5.wav"/>
            </a:hlinkClick>
            <a:extLst>
              <a:ext uri="{FF2B5EF4-FFF2-40B4-BE49-F238E27FC236}">
                <a16:creationId xmlns:a16="http://schemas.microsoft.com/office/drawing/2014/main" id="{BB1FB23B-1A1A-5A47-8811-60ABE247EE9E}"/>
              </a:ext>
            </a:extLst>
          </p:cNvPr>
          <p:cNvSpPr/>
          <p:nvPr/>
        </p:nvSpPr>
        <p:spPr>
          <a:xfrm>
            <a:off x="406354" y="4617955"/>
            <a:ext cx="432000" cy="432000"/>
          </a:xfrm>
          <a:prstGeom prst="actionButtonBlank">
            <a:avLst/>
          </a:prstGeom>
          <a:solidFill>
            <a:srgbClr val="FFCC00"/>
          </a:solidFill>
          <a:ln w="1270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5</a:t>
            </a:r>
          </a:p>
        </p:txBody>
      </p:sp>
      <p:sp>
        <p:nvSpPr>
          <p:cNvPr id="41" name="Action Button: Custom 40">
            <a:hlinkClick r:id="" action="ppaction://noaction" highlightClick="1">
              <a:snd r:embed="rId8" name="6.wav"/>
            </a:hlinkClick>
            <a:extLst>
              <a:ext uri="{FF2B5EF4-FFF2-40B4-BE49-F238E27FC236}">
                <a16:creationId xmlns:a16="http://schemas.microsoft.com/office/drawing/2014/main" id="{7D978AEC-56E7-2748-8A19-B8514CE92CFC}"/>
              </a:ext>
            </a:extLst>
          </p:cNvPr>
          <p:cNvSpPr/>
          <p:nvPr/>
        </p:nvSpPr>
        <p:spPr>
          <a:xfrm>
            <a:off x="394398" y="5467545"/>
            <a:ext cx="432000" cy="432000"/>
          </a:xfrm>
          <a:prstGeom prst="actionButtonBlank">
            <a:avLst/>
          </a:prstGeom>
          <a:solidFill>
            <a:srgbClr val="FFCC00"/>
          </a:solidFill>
          <a:ln w="1270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6</a:t>
            </a:r>
          </a:p>
        </p:txBody>
      </p:sp>
      <p:sp>
        <p:nvSpPr>
          <p:cNvPr id="42" name="Title 11">
            <a:extLst>
              <a:ext uri="{FF2B5EF4-FFF2-40B4-BE49-F238E27FC236}">
                <a16:creationId xmlns:a16="http://schemas.microsoft.com/office/drawing/2014/main" id="{36D8CF75-D070-694B-9D36-653E443DCDE6}"/>
              </a:ext>
            </a:extLst>
          </p:cNvPr>
          <p:cNvSpPr txBox="1">
            <a:spLocks/>
          </p:cNvSpPr>
          <p:nvPr/>
        </p:nvSpPr>
        <p:spPr>
          <a:xfrm>
            <a:off x="1167922" y="2128938"/>
            <a:ext cx="10515600" cy="530298"/>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3000" dirty="0" err="1">
                <a:solidFill>
                  <a:schemeClr val="tx1"/>
                </a:solidFill>
              </a:rPr>
              <a:t>Er</a:t>
            </a:r>
            <a:r>
              <a:rPr lang="en-US" sz="3000" dirty="0">
                <a:solidFill>
                  <a:schemeClr val="tx1"/>
                </a:solidFill>
              </a:rPr>
              <a:t> </a:t>
            </a:r>
            <a:r>
              <a:rPr lang="en-US" sz="3000" dirty="0" err="1">
                <a:solidFill>
                  <a:schemeClr val="tx1"/>
                </a:solidFill>
              </a:rPr>
              <a:t>lernt</a:t>
            </a:r>
            <a:r>
              <a:rPr lang="en-US" sz="3000" dirty="0">
                <a:solidFill>
                  <a:schemeClr val="tx1"/>
                </a:solidFill>
              </a:rPr>
              <a:t> </a:t>
            </a:r>
            <a:r>
              <a:rPr lang="en-US" sz="3000" dirty="0" err="1">
                <a:solidFill>
                  <a:schemeClr val="tx1"/>
                </a:solidFill>
              </a:rPr>
              <a:t>nichts</a:t>
            </a:r>
            <a:r>
              <a:rPr lang="en-US" sz="3000" dirty="0">
                <a:solidFill>
                  <a:schemeClr val="tx1"/>
                </a:solidFill>
              </a:rPr>
              <a:t>.</a:t>
            </a:r>
          </a:p>
        </p:txBody>
      </p:sp>
      <p:sp>
        <p:nvSpPr>
          <p:cNvPr id="43" name="Title 11">
            <a:extLst>
              <a:ext uri="{FF2B5EF4-FFF2-40B4-BE49-F238E27FC236}">
                <a16:creationId xmlns:a16="http://schemas.microsoft.com/office/drawing/2014/main" id="{5E412F48-2E39-2B48-AD27-558616ACB68C}"/>
              </a:ext>
            </a:extLst>
          </p:cNvPr>
          <p:cNvSpPr txBox="1">
            <a:spLocks/>
          </p:cNvSpPr>
          <p:nvPr/>
        </p:nvSpPr>
        <p:spPr>
          <a:xfrm>
            <a:off x="1167922" y="2898833"/>
            <a:ext cx="10515600" cy="530298"/>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3000" dirty="0">
                <a:solidFill>
                  <a:schemeClr val="tx1"/>
                </a:solidFill>
              </a:rPr>
              <a:t>Die </a:t>
            </a:r>
            <a:r>
              <a:rPr lang="en-US" sz="3000" dirty="0" err="1">
                <a:solidFill>
                  <a:schemeClr val="tx1"/>
                </a:solidFill>
              </a:rPr>
              <a:t>Eltern</a:t>
            </a:r>
            <a:r>
              <a:rPr lang="en-US" sz="3000" dirty="0">
                <a:solidFill>
                  <a:schemeClr val="tx1"/>
                </a:solidFill>
              </a:rPr>
              <a:t> </a:t>
            </a:r>
            <a:r>
              <a:rPr lang="en-US" sz="3000" dirty="0" err="1">
                <a:solidFill>
                  <a:schemeClr val="tx1"/>
                </a:solidFill>
              </a:rPr>
              <a:t>putzen</a:t>
            </a:r>
            <a:r>
              <a:rPr lang="en-US" sz="3000" dirty="0">
                <a:solidFill>
                  <a:schemeClr val="tx1"/>
                </a:solidFill>
              </a:rPr>
              <a:t> das Fenster.</a:t>
            </a:r>
          </a:p>
        </p:txBody>
      </p:sp>
      <p:sp>
        <p:nvSpPr>
          <p:cNvPr id="44" name="Title 11">
            <a:extLst>
              <a:ext uri="{FF2B5EF4-FFF2-40B4-BE49-F238E27FC236}">
                <a16:creationId xmlns:a16="http://schemas.microsoft.com/office/drawing/2014/main" id="{DC610FCF-D008-8A4F-BAC6-22469C903601}"/>
              </a:ext>
            </a:extLst>
          </p:cNvPr>
          <p:cNvSpPr txBox="1">
            <a:spLocks/>
          </p:cNvSpPr>
          <p:nvPr/>
        </p:nvSpPr>
        <p:spPr>
          <a:xfrm>
            <a:off x="1167922" y="3806119"/>
            <a:ext cx="10515600" cy="530298"/>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3000" dirty="0">
                <a:solidFill>
                  <a:schemeClr val="tx1"/>
                </a:solidFill>
              </a:rPr>
              <a:t>Die Mutter </a:t>
            </a:r>
            <a:r>
              <a:rPr lang="en-US" sz="3000" dirty="0" err="1">
                <a:solidFill>
                  <a:schemeClr val="tx1"/>
                </a:solidFill>
              </a:rPr>
              <a:t>ist</a:t>
            </a:r>
            <a:r>
              <a:rPr lang="en-US" sz="3000" dirty="0">
                <a:solidFill>
                  <a:schemeClr val="tx1"/>
                </a:solidFill>
              </a:rPr>
              <a:t> </a:t>
            </a:r>
            <a:r>
              <a:rPr lang="en-US" sz="3000" dirty="0" err="1">
                <a:solidFill>
                  <a:schemeClr val="tx1"/>
                </a:solidFill>
              </a:rPr>
              <a:t>groß</a:t>
            </a:r>
            <a:r>
              <a:rPr lang="en-US" sz="3000" dirty="0">
                <a:solidFill>
                  <a:schemeClr val="tx1"/>
                </a:solidFill>
              </a:rPr>
              <a:t>, </a:t>
            </a:r>
            <a:r>
              <a:rPr lang="en-US" sz="3000" dirty="0" err="1">
                <a:solidFill>
                  <a:schemeClr val="tx1"/>
                </a:solidFill>
              </a:rPr>
              <a:t>aber</a:t>
            </a:r>
            <a:r>
              <a:rPr lang="en-US" sz="3000" dirty="0">
                <a:solidFill>
                  <a:schemeClr val="tx1"/>
                </a:solidFill>
              </a:rPr>
              <a:t> das Kind </a:t>
            </a:r>
            <a:r>
              <a:rPr lang="en-US" sz="3000" dirty="0" err="1">
                <a:solidFill>
                  <a:schemeClr val="tx1"/>
                </a:solidFill>
              </a:rPr>
              <a:t>ist</a:t>
            </a:r>
            <a:r>
              <a:rPr lang="en-US" sz="3000" dirty="0">
                <a:solidFill>
                  <a:schemeClr val="tx1"/>
                </a:solidFill>
              </a:rPr>
              <a:t> </a:t>
            </a:r>
            <a:r>
              <a:rPr lang="en-US" sz="3000" dirty="0" err="1">
                <a:solidFill>
                  <a:schemeClr val="tx1"/>
                </a:solidFill>
              </a:rPr>
              <a:t>klein</a:t>
            </a:r>
            <a:r>
              <a:rPr lang="en-US" sz="3000" dirty="0">
                <a:solidFill>
                  <a:schemeClr val="tx1"/>
                </a:solidFill>
              </a:rPr>
              <a:t>.</a:t>
            </a:r>
          </a:p>
        </p:txBody>
      </p:sp>
      <p:sp>
        <p:nvSpPr>
          <p:cNvPr id="45" name="Title 11">
            <a:extLst>
              <a:ext uri="{FF2B5EF4-FFF2-40B4-BE49-F238E27FC236}">
                <a16:creationId xmlns:a16="http://schemas.microsoft.com/office/drawing/2014/main" id="{EFFEC0B7-C7E4-1944-8C31-3345595E71DA}"/>
              </a:ext>
            </a:extLst>
          </p:cNvPr>
          <p:cNvSpPr txBox="1">
            <a:spLocks/>
          </p:cNvSpPr>
          <p:nvPr/>
        </p:nvSpPr>
        <p:spPr>
          <a:xfrm>
            <a:off x="1167920" y="4657143"/>
            <a:ext cx="10515600" cy="530298"/>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3000" dirty="0" err="1">
                <a:solidFill>
                  <a:schemeClr val="tx1"/>
                </a:solidFill>
              </a:rPr>
              <a:t>Wer</a:t>
            </a:r>
            <a:r>
              <a:rPr lang="en-US" sz="3000" dirty="0">
                <a:solidFill>
                  <a:schemeClr val="tx1"/>
                </a:solidFill>
              </a:rPr>
              <a:t> hat </a:t>
            </a:r>
            <a:r>
              <a:rPr lang="en-US" sz="3000" dirty="0" err="1">
                <a:solidFill>
                  <a:schemeClr val="tx1"/>
                </a:solidFill>
              </a:rPr>
              <a:t>leider</a:t>
            </a:r>
            <a:r>
              <a:rPr lang="en-US" sz="3000" dirty="0">
                <a:solidFill>
                  <a:schemeClr val="tx1"/>
                </a:solidFill>
              </a:rPr>
              <a:t> </a:t>
            </a:r>
            <a:r>
              <a:rPr lang="en-US" sz="3000" dirty="0" err="1">
                <a:solidFill>
                  <a:schemeClr val="tx1"/>
                </a:solidFill>
              </a:rPr>
              <a:t>kein</a:t>
            </a:r>
            <a:r>
              <a:rPr lang="en-US" sz="3000" dirty="0">
                <a:solidFill>
                  <a:schemeClr val="tx1"/>
                </a:solidFill>
              </a:rPr>
              <a:t> </a:t>
            </a:r>
            <a:r>
              <a:rPr lang="en-US" sz="3000" dirty="0" err="1">
                <a:solidFill>
                  <a:schemeClr val="tx1"/>
                </a:solidFill>
              </a:rPr>
              <a:t>Herz</a:t>
            </a:r>
            <a:r>
              <a:rPr lang="en-US" sz="3000" dirty="0">
                <a:solidFill>
                  <a:schemeClr val="tx1"/>
                </a:solidFill>
              </a:rPr>
              <a:t>?</a:t>
            </a:r>
          </a:p>
        </p:txBody>
      </p:sp>
      <p:sp>
        <p:nvSpPr>
          <p:cNvPr id="46" name="Title 11">
            <a:extLst>
              <a:ext uri="{FF2B5EF4-FFF2-40B4-BE49-F238E27FC236}">
                <a16:creationId xmlns:a16="http://schemas.microsoft.com/office/drawing/2014/main" id="{778B6A97-552B-0C4D-87F8-47F66F7B7593}"/>
              </a:ext>
            </a:extLst>
          </p:cNvPr>
          <p:cNvSpPr txBox="1">
            <a:spLocks/>
          </p:cNvSpPr>
          <p:nvPr/>
        </p:nvSpPr>
        <p:spPr>
          <a:xfrm>
            <a:off x="1167922" y="5478775"/>
            <a:ext cx="10515600"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3000" dirty="0">
                <a:solidFill>
                  <a:schemeClr val="tx1"/>
                </a:solidFill>
              </a:rPr>
              <a:t>Der </a:t>
            </a:r>
            <a:r>
              <a:rPr lang="en-US" sz="3000" dirty="0" err="1">
                <a:solidFill>
                  <a:schemeClr val="tx1"/>
                </a:solidFill>
              </a:rPr>
              <a:t>Fußballspieler</a:t>
            </a:r>
            <a:r>
              <a:rPr lang="en-US" sz="3000" dirty="0">
                <a:solidFill>
                  <a:schemeClr val="tx1"/>
                </a:solidFill>
              </a:rPr>
              <a:t> </a:t>
            </a:r>
            <a:r>
              <a:rPr lang="en-US" sz="3000" dirty="0" err="1">
                <a:solidFill>
                  <a:schemeClr val="tx1"/>
                </a:solidFill>
              </a:rPr>
              <a:t>gewinnt</a:t>
            </a:r>
            <a:r>
              <a:rPr lang="en-US" sz="3000" dirty="0">
                <a:solidFill>
                  <a:schemeClr val="tx1"/>
                </a:solidFill>
              </a:rPr>
              <a:t> </a:t>
            </a:r>
            <a:r>
              <a:rPr lang="en-US" sz="3000" dirty="0" err="1">
                <a:solidFill>
                  <a:schemeClr val="tx1"/>
                </a:solidFill>
              </a:rPr>
              <a:t>wieder</a:t>
            </a:r>
            <a:r>
              <a:rPr lang="en-US" sz="3000" dirty="0">
                <a:solidFill>
                  <a:schemeClr val="tx1"/>
                </a:solidFill>
              </a:rPr>
              <a:t> </a:t>
            </a:r>
            <a:r>
              <a:rPr lang="en-US" sz="3000" dirty="0" err="1">
                <a:solidFill>
                  <a:schemeClr val="tx1"/>
                </a:solidFill>
              </a:rPr>
              <a:t>hundert</a:t>
            </a:r>
            <a:r>
              <a:rPr lang="en-US" sz="3000" dirty="0">
                <a:solidFill>
                  <a:schemeClr val="tx1"/>
                </a:solidFill>
              </a:rPr>
              <a:t> </a:t>
            </a:r>
            <a:r>
              <a:rPr lang="en-US" sz="3000" dirty="0" err="1">
                <a:solidFill>
                  <a:schemeClr val="tx1"/>
                </a:solidFill>
              </a:rPr>
              <a:t>Trophäen</a:t>
            </a:r>
            <a:r>
              <a:rPr lang="en-US" sz="3000" dirty="0">
                <a:solidFill>
                  <a:schemeClr val="tx1"/>
                </a:solidFill>
              </a:rPr>
              <a:t>.</a:t>
            </a:r>
          </a:p>
        </p:txBody>
      </p:sp>
      <p:sp>
        <p:nvSpPr>
          <p:cNvPr id="47" name="Title 11">
            <a:extLst>
              <a:ext uri="{FF2B5EF4-FFF2-40B4-BE49-F238E27FC236}">
                <a16:creationId xmlns:a16="http://schemas.microsoft.com/office/drawing/2014/main" id="{075DDA5F-D1A1-EA40-B0E7-3489CB9CBB5F}"/>
              </a:ext>
            </a:extLst>
          </p:cNvPr>
          <p:cNvSpPr txBox="1">
            <a:spLocks/>
          </p:cNvSpPr>
          <p:nvPr/>
        </p:nvSpPr>
        <p:spPr>
          <a:xfrm>
            <a:off x="1167916" y="1303932"/>
            <a:ext cx="10515600"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3000" dirty="0">
                <a:solidFill>
                  <a:schemeClr val="tx1"/>
                </a:solidFill>
              </a:rPr>
              <a:t>Der Herr </a:t>
            </a:r>
            <a:r>
              <a:rPr lang="en-US" sz="3000" dirty="0" err="1">
                <a:solidFill>
                  <a:schemeClr val="tx1"/>
                </a:solidFill>
              </a:rPr>
              <a:t>versteht</a:t>
            </a:r>
            <a:r>
              <a:rPr lang="en-US" sz="3000" dirty="0">
                <a:solidFill>
                  <a:schemeClr val="tx1"/>
                </a:solidFill>
              </a:rPr>
              <a:t> </a:t>
            </a:r>
            <a:r>
              <a:rPr lang="en-US" sz="3000" dirty="0" err="1">
                <a:solidFill>
                  <a:schemeClr val="tx1"/>
                </a:solidFill>
              </a:rPr>
              <a:t>kein</a:t>
            </a:r>
            <a:r>
              <a:rPr lang="en-US" sz="3000" dirty="0">
                <a:solidFill>
                  <a:schemeClr val="tx1"/>
                </a:solidFill>
              </a:rPr>
              <a:t> Deutsch.</a:t>
            </a:r>
          </a:p>
        </p:txBody>
      </p:sp>
      <p:sp>
        <p:nvSpPr>
          <p:cNvPr id="48" name="Title 11">
            <a:extLst>
              <a:ext uri="{FF2B5EF4-FFF2-40B4-BE49-F238E27FC236}">
                <a16:creationId xmlns:a16="http://schemas.microsoft.com/office/drawing/2014/main" id="{65A09A21-A656-194C-8217-DE7913810DFC}"/>
              </a:ext>
            </a:extLst>
          </p:cNvPr>
          <p:cNvSpPr txBox="1">
            <a:spLocks/>
          </p:cNvSpPr>
          <p:nvPr/>
        </p:nvSpPr>
        <p:spPr>
          <a:xfrm>
            <a:off x="1167916" y="1303932"/>
            <a:ext cx="10515600"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3000" dirty="0">
                <a:solidFill>
                  <a:schemeClr val="tx1"/>
                </a:solidFill>
              </a:rPr>
              <a:t>D</a:t>
            </a:r>
            <a:r>
              <a:rPr lang="en-US" sz="3000" b="1" u="sng" dirty="0">
                <a:solidFill>
                  <a:srgbClr val="FFCC00"/>
                </a:solidFill>
              </a:rPr>
              <a:t>er</a:t>
            </a:r>
            <a:r>
              <a:rPr lang="en-US" sz="3000" dirty="0">
                <a:solidFill>
                  <a:schemeClr val="tx1"/>
                </a:solidFill>
              </a:rPr>
              <a:t> H</a:t>
            </a:r>
            <a:r>
              <a:rPr lang="en-US" sz="3000" b="1" u="sng" dirty="0">
                <a:solidFill>
                  <a:srgbClr val="FFCC00"/>
                </a:solidFill>
              </a:rPr>
              <a:t>er</a:t>
            </a:r>
            <a:r>
              <a:rPr lang="en-US" sz="3000" dirty="0">
                <a:solidFill>
                  <a:schemeClr val="tx1"/>
                </a:solidFill>
              </a:rPr>
              <a:t>r </a:t>
            </a:r>
            <a:r>
              <a:rPr lang="en-US" sz="3000" dirty="0" err="1">
                <a:solidFill>
                  <a:schemeClr val="tx1"/>
                </a:solidFill>
              </a:rPr>
              <a:t>v</a:t>
            </a:r>
            <a:r>
              <a:rPr lang="en-US" sz="3000" b="1" u="sng" dirty="0" err="1">
                <a:solidFill>
                  <a:srgbClr val="FFCC00"/>
                </a:solidFill>
              </a:rPr>
              <a:t>er</a:t>
            </a:r>
            <a:r>
              <a:rPr lang="en-US" sz="3000" dirty="0" err="1">
                <a:solidFill>
                  <a:schemeClr val="tx1"/>
                </a:solidFill>
              </a:rPr>
              <a:t>steht</a:t>
            </a:r>
            <a:r>
              <a:rPr lang="en-US" sz="3000" dirty="0">
                <a:solidFill>
                  <a:schemeClr val="tx1"/>
                </a:solidFill>
              </a:rPr>
              <a:t> </a:t>
            </a:r>
            <a:r>
              <a:rPr lang="en-US" sz="3000" dirty="0" err="1">
                <a:solidFill>
                  <a:schemeClr val="tx1"/>
                </a:solidFill>
              </a:rPr>
              <a:t>kein</a:t>
            </a:r>
            <a:r>
              <a:rPr lang="en-US" sz="3000" dirty="0">
                <a:solidFill>
                  <a:schemeClr val="tx1"/>
                </a:solidFill>
              </a:rPr>
              <a:t> Deutsch.</a:t>
            </a:r>
          </a:p>
        </p:txBody>
      </p:sp>
      <p:sp>
        <p:nvSpPr>
          <p:cNvPr id="49" name="Title 11">
            <a:extLst>
              <a:ext uri="{FF2B5EF4-FFF2-40B4-BE49-F238E27FC236}">
                <a16:creationId xmlns:a16="http://schemas.microsoft.com/office/drawing/2014/main" id="{83FC5CCB-ABA4-D044-9DFB-EA6B3A02B629}"/>
              </a:ext>
            </a:extLst>
          </p:cNvPr>
          <p:cNvSpPr txBox="1">
            <a:spLocks/>
          </p:cNvSpPr>
          <p:nvPr/>
        </p:nvSpPr>
        <p:spPr>
          <a:xfrm>
            <a:off x="1167916" y="2115875"/>
            <a:ext cx="10515600" cy="530298"/>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3000" b="1" u="sng" dirty="0" err="1">
                <a:solidFill>
                  <a:srgbClr val="FFCC00"/>
                </a:solidFill>
              </a:rPr>
              <a:t>Er</a:t>
            </a:r>
            <a:r>
              <a:rPr lang="en-US" sz="3000" dirty="0">
                <a:solidFill>
                  <a:schemeClr val="tx1"/>
                </a:solidFill>
              </a:rPr>
              <a:t> </a:t>
            </a:r>
            <a:r>
              <a:rPr lang="en-US" sz="3000" dirty="0" err="1">
                <a:solidFill>
                  <a:schemeClr val="tx1"/>
                </a:solidFill>
              </a:rPr>
              <a:t>l</a:t>
            </a:r>
            <a:r>
              <a:rPr lang="en-US" sz="3000" b="1" u="sng" dirty="0" err="1">
                <a:solidFill>
                  <a:srgbClr val="FFCC00"/>
                </a:solidFill>
              </a:rPr>
              <a:t>er</a:t>
            </a:r>
            <a:r>
              <a:rPr lang="en-US" sz="3000" dirty="0" err="1">
                <a:solidFill>
                  <a:schemeClr val="tx1"/>
                </a:solidFill>
              </a:rPr>
              <a:t>nt</a:t>
            </a:r>
            <a:r>
              <a:rPr lang="en-US" sz="3000" dirty="0">
                <a:solidFill>
                  <a:schemeClr val="tx1"/>
                </a:solidFill>
              </a:rPr>
              <a:t> </a:t>
            </a:r>
            <a:r>
              <a:rPr lang="en-US" sz="3000" dirty="0" err="1">
                <a:solidFill>
                  <a:schemeClr val="tx1"/>
                </a:solidFill>
              </a:rPr>
              <a:t>nichts</a:t>
            </a:r>
            <a:r>
              <a:rPr lang="en-US" sz="3000" dirty="0">
                <a:solidFill>
                  <a:schemeClr val="tx1"/>
                </a:solidFill>
              </a:rPr>
              <a:t>.</a:t>
            </a:r>
          </a:p>
        </p:txBody>
      </p:sp>
      <p:sp>
        <p:nvSpPr>
          <p:cNvPr id="50" name="Title 11">
            <a:extLst>
              <a:ext uri="{FF2B5EF4-FFF2-40B4-BE49-F238E27FC236}">
                <a16:creationId xmlns:a16="http://schemas.microsoft.com/office/drawing/2014/main" id="{7B9B8607-FA28-3F43-A91E-8B7759CBC095}"/>
              </a:ext>
            </a:extLst>
          </p:cNvPr>
          <p:cNvSpPr txBox="1">
            <a:spLocks/>
          </p:cNvSpPr>
          <p:nvPr/>
        </p:nvSpPr>
        <p:spPr>
          <a:xfrm>
            <a:off x="1167916" y="2902869"/>
            <a:ext cx="10515600" cy="530298"/>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3000" dirty="0">
                <a:solidFill>
                  <a:schemeClr val="tx1"/>
                </a:solidFill>
              </a:rPr>
              <a:t>Die </a:t>
            </a:r>
            <a:r>
              <a:rPr lang="en-US" sz="3000" dirty="0" err="1">
                <a:solidFill>
                  <a:schemeClr val="tx1"/>
                </a:solidFill>
              </a:rPr>
              <a:t>Elt</a:t>
            </a:r>
            <a:r>
              <a:rPr lang="en-US" sz="3000" b="1" dirty="0" err="1">
                <a:solidFill>
                  <a:srgbClr val="FFCC00"/>
                </a:solidFill>
              </a:rPr>
              <a:t>er</a:t>
            </a:r>
            <a:r>
              <a:rPr lang="en-US" sz="3000" dirty="0" err="1">
                <a:solidFill>
                  <a:schemeClr val="tx1"/>
                </a:solidFill>
              </a:rPr>
              <a:t>n</a:t>
            </a:r>
            <a:r>
              <a:rPr lang="en-US" sz="3000" dirty="0">
                <a:solidFill>
                  <a:schemeClr val="tx1"/>
                </a:solidFill>
              </a:rPr>
              <a:t> </a:t>
            </a:r>
            <a:r>
              <a:rPr lang="en-US" sz="3000" dirty="0" err="1">
                <a:solidFill>
                  <a:schemeClr val="tx1"/>
                </a:solidFill>
              </a:rPr>
              <a:t>putzen</a:t>
            </a:r>
            <a:r>
              <a:rPr lang="en-US" sz="3000" dirty="0">
                <a:solidFill>
                  <a:schemeClr val="tx1"/>
                </a:solidFill>
              </a:rPr>
              <a:t> das Fenst</a:t>
            </a:r>
            <a:r>
              <a:rPr lang="en-US" sz="3000" b="1" dirty="0">
                <a:solidFill>
                  <a:srgbClr val="FFCC00"/>
                </a:solidFill>
              </a:rPr>
              <a:t>er</a:t>
            </a:r>
            <a:r>
              <a:rPr lang="en-US" sz="3000" b="1" dirty="0">
                <a:solidFill>
                  <a:schemeClr val="tx1"/>
                </a:solidFill>
              </a:rPr>
              <a:t>.</a:t>
            </a:r>
            <a:endParaRPr lang="en-US" sz="3000" b="1" dirty="0">
              <a:solidFill>
                <a:srgbClr val="FFCC00"/>
              </a:solidFill>
            </a:endParaRPr>
          </a:p>
        </p:txBody>
      </p:sp>
      <p:sp>
        <p:nvSpPr>
          <p:cNvPr id="51" name="Title 11">
            <a:extLst>
              <a:ext uri="{FF2B5EF4-FFF2-40B4-BE49-F238E27FC236}">
                <a16:creationId xmlns:a16="http://schemas.microsoft.com/office/drawing/2014/main" id="{B5631F65-BE5E-3242-8E2D-83ED19A14AC9}"/>
              </a:ext>
            </a:extLst>
          </p:cNvPr>
          <p:cNvSpPr txBox="1">
            <a:spLocks/>
          </p:cNvSpPr>
          <p:nvPr/>
        </p:nvSpPr>
        <p:spPr>
          <a:xfrm>
            <a:off x="1167922" y="3798677"/>
            <a:ext cx="10515600" cy="530298"/>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3000" dirty="0">
                <a:solidFill>
                  <a:schemeClr val="tx1"/>
                </a:solidFill>
              </a:rPr>
              <a:t>Die Mutt</a:t>
            </a:r>
            <a:r>
              <a:rPr lang="en-US" sz="3000" b="1" dirty="0">
                <a:solidFill>
                  <a:srgbClr val="FFCC00"/>
                </a:solidFill>
              </a:rPr>
              <a:t>er</a:t>
            </a:r>
            <a:r>
              <a:rPr lang="en-US" sz="3000" dirty="0">
                <a:solidFill>
                  <a:schemeClr val="tx1"/>
                </a:solidFill>
              </a:rPr>
              <a:t> </a:t>
            </a:r>
            <a:r>
              <a:rPr lang="en-US" sz="3000" dirty="0" err="1">
                <a:solidFill>
                  <a:schemeClr val="tx1"/>
                </a:solidFill>
              </a:rPr>
              <a:t>ist</a:t>
            </a:r>
            <a:r>
              <a:rPr lang="en-US" sz="3000" dirty="0">
                <a:solidFill>
                  <a:schemeClr val="tx1"/>
                </a:solidFill>
              </a:rPr>
              <a:t> </a:t>
            </a:r>
            <a:r>
              <a:rPr lang="en-US" sz="3000" dirty="0" err="1">
                <a:solidFill>
                  <a:schemeClr val="tx1"/>
                </a:solidFill>
              </a:rPr>
              <a:t>groß</a:t>
            </a:r>
            <a:r>
              <a:rPr lang="en-US" sz="3000" dirty="0">
                <a:solidFill>
                  <a:schemeClr val="tx1"/>
                </a:solidFill>
              </a:rPr>
              <a:t>, </a:t>
            </a:r>
            <a:r>
              <a:rPr lang="en-US" sz="3000" dirty="0" err="1">
                <a:solidFill>
                  <a:schemeClr val="tx1"/>
                </a:solidFill>
              </a:rPr>
              <a:t>ab</a:t>
            </a:r>
            <a:r>
              <a:rPr lang="en-US" sz="3000" b="1" dirty="0" err="1">
                <a:solidFill>
                  <a:srgbClr val="FFCC00"/>
                </a:solidFill>
              </a:rPr>
              <a:t>er</a:t>
            </a:r>
            <a:r>
              <a:rPr lang="en-US" sz="3000" dirty="0">
                <a:solidFill>
                  <a:schemeClr val="tx1"/>
                </a:solidFill>
              </a:rPr>
              <a:t> das Kind </a:t>
            </a:r>
            <a:r>
              <a:rPr lang="en-US" sz="3000" dirty="0" err="1">
                <a:solidFill>
                  <a:schemeClr val="tx1"/>
                </a:solidFill>
              </a:rPr>
              <a:t>ist</a:t>
            </a:r>
            <a:r>
              <a:rPr lang="en-US" sz="3000" dirty="0">
                <a:solidFill>
                  <a:schemeClr val="tx1"/>
                </a:solidFill>
              </a:rPr>
              <a:t> </a:t>
            </a:r>
            <a:r>
              <a:rPr lang="en-US" sz="3000" dirty="0" err="1">
                <a:solidFill>
                  <a:schemeClr val="tx1"/>
                </a:solidFill>
              </a:rPr>
              <a:t>klein</a:t>
            </a:r>
            <a:r>
              <a:rPr lang="en-US" sz="3000" dirty="0">
                <a:solidFill>
                  <a:schemeClr val="tx1"/>
                </a:solidFill>
              </a:rPr>
              <a:t>.</a:t>
            </a:r>
          </a:p>
        </p:txBody>
      </p:sp>
      <p:sp>
        <p:nvSpPr>
          <p:cNvPr id="52" name="Title 11">
            <a:extLst>
              <a:ext uri="{FF2B5EF4-FFF2-40B4-BE49-F238E27FC236}">
                <a16:creationId xmlns:a16="http://schemas.microsoft.com/office/drawing/2014/main" id="{9004E99B-2D10-B348-8E8F-A7F5D4609C77}"/>
              </a:ext>
            </a:extLst>
          </p:cNvPr>
          <p:cNvSpPr txBox="1">
            <a:spLocks/>
          </p:cNvSpPr>
          <p:nvPr/>
        </p:nvSpPr>
        <p:spPr>
          <a:xfrm>
            <a:off x="1167922" y="4644080"/>
            <a:ext cx="10515600" cy="530298"/>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3000" dirty="0" err="1">
                <a:solidFill>
                  <a:schemeClr val="tx1"/>
                </a:solidFill>
              </a:rPr>
              <a:t>W</a:t>
            </a:r>
            <a:r>
              <a:rPr lang="en-US" sz="3000" b="1" u="sng" dirty="0" err="1">
                <a:solidFill>
                  <a:srgbClr val="FFCC00"/>
                </a:solidFill>
              </a:rPr>
              <a:t>er</a:t>
            </a:r>
            <a:r>
              <a:rPr lang="en-US" sz="3000" b="1" dirty="0">
                <a:solidFill>
                  <a:schemeClr val="tx1"/>
                </a:solidFill>
              </a:rPr>
              <a:t> </a:t>
            </a:r>
            <a:r>
              <a:rPr lang="en-US" sz="3000" dirty="0">
                <a:solidFill>
                  <a:schemeClr val="tx1"/>
                </a:solidFill>
              </a:rPr>
              <a:t>hat </a:t>
            </a:r>
            <a:r>
              <a:rPr lang="en-US" sz="3000" dirty="0" err="1">
                <a:solidFill>
                  <a:schemeClr val="tx1"/>
                </a:solidFill>
              </a:rPr>
              <a:t>leid</a:t>
            </a:r>
            <a:r>
              <a:rPr lang="en-US" sz="3000" b="1" dirty="0" err="1">
                <a:solidFill>
                  <a:srgbClr val="FFCC00"/>
                </a:solidFill>
              </a:rPr>
              <a:t>er</a:t>
            </a:r>
            <a:r>
              <a:rPr lang="en-US" sz="3000" dirty="0">
                <a:solidFill>
                  <a:schemeClr val="tx1"/>
                </a:solidFill>
              </a:rPr>
              <a:t> </a:t>
            </a:r>
            <a:r>
              <a:rPr lang="en-US" sz="3000" dirty="0" err="1">
                <a:solidFill>
                  <a:schemeClr val="tx1"/>
                </a:solidFill>
              </a:rPr>
              <a:t>kein</a:t>
            </a:r>
            <a:r>
              <a:rPr lang="en-US" sz="3000" dirty="0">
                <a:solidFill>
                  <a:schemeClr val="tx1"/>
                </a:solidFill>
              </a:rPr>
              <a:t> </a:t>
            </a:r>
            <a:r>
              <a:rPr lang="en-US" sz="3000" dirty="0" err="1">
                <a:solidFill>
                  <a:schemeClr val="tx1"/>
                </a:solidFill>
              </a:rPr>
              <a:t>H</a:t>
            </a:r>
            <a:r>
              <a:rPr lang="en-US" sz="3000" b="1" u="sng" dirty="0" err="1">
                <a:solidFill>
                  <a:srgbClr val="FFCC00"/>
                </a:solidFill>
              </a:rPr>
              <a:t>er</a:t>
            </a:r>
            <a:r>
              <a:rPr lang="en-US" sz="3000" dirty="0" err="1">
                <a:solidFill>
                  <a:schemeClr val="tx1"/>
                </a:solidFill>
              </a:rPr>
              <a:t>z</a:t>
            </a:r>
            <a:r>
              <a:rPr lang="en-US" sz="3000" dirty="0">
                <a:solidFill>
                  <a:schemeClr val="tx1"/>
                </a:solidFill>
              </a:rPr>
              <a:t>?</a:t>
            </a:r>
          </a:p>
        </p:txBody>
      </p:sp>
      <p:sp>
        <p:nvSpPr>
          <p:cNvPr id="53" name="Title 11">
            <a:extLst>
              <a:ext uri="{FF2B5EF4-FFF2-40B4-BE49-F238E27FC236}">
                <a16:creationId xmlns:a16="http://schemas.microsoft.com/office/drawing/2014/main" id="{009A3512-72BB-894C-9418-9D03EBB23641}"/>
              </a:ext>
            </a:extLst>
          </p:cNvPr>
          <p:cNvSpPr txBox="1">
            <a:spLocks/>
          </p:cNvSpPr>
          <p:nvPr/>
        </p:nvSpPr>
        <p:spPr>
          <a:xfrm>
            <a:off x="1167922" y="5476420"/>
            <a:ext cx="10515600"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3000" dirty="0">
                <a:solidFill>
                  <a:schemeClr val="tx1"/>
                </a:solidFill>
              </a:rPr>
              <a:t>D</a:t>
            </a:r>
            <a:r>
              <a:rPr lang="en-US" sz="3000" b="1" u="sng" dirty="0">
                <a:solidFill>
                  <a:srgbClr val="FFCC00"/>
                </a:solidFill>
              </a:rPr>
              <a:t>er</a:t>
            </a:r>
            <a:r>
              <a:rPr lang="en-US" sz="3000" dirty="0">
                <a:solidFill>
                  <a:schemeClr val="tx1"/>
                </a:solidFill>
              </a:rPr>
              <a:t> </a:t>
            </a:r>
            <a:r>
              <a:rPr lang="en-US" sz="3000" dirty="0" err="1">
                <a:solidFill>
                  <a:schemeClr val="tx1"/>
                </a:solidFill>
              </a:rPr>
              <a:t>Fußballspiel</a:t>
            </a:r>
            <a:r>
              <a:rPr lang="en-US" sz="3000" b="1" dirty="0" err="1">
                <a:solidFill>
                  <a:srgbClr val="FFCC00"/>
                </a:solidFill>
              </a:rPr>
              <a:t>er</a:t>
            </a:r>
            <a:r>
              <a:rPr lang="en-US" sz="3000" b="1" dirty="0">
                <a:solidFill>
                  <a:schemeClr val="tx1"/>
                </a:solidFill>
              </a:rPr>
              <a:t> </a:t>
            </a:r>
            <a:r>
              <a:rPr lang="en-US" sz="3000" dirty="0" err="1">
                <a:solidFill>
                  <a:schemeClr val="tx1"/>
                </a:solidFill>
              </a:rPr>
              <a:t>gewinnt</a:t>
            </a:r>
            <a:r>
              <a:rPr lang="en-US" sz="3000" dirty="0">
                <a:solidFill>
                  <a:schemeClr val="tx1"/>
                </a:solidFill>
              </a:rPr>
              <a:t> </a:t>
            </a:r>
            <a:r>
              <a:rPr lang="en-US" sz="3000" dirty="0" err="1">
                <a:solidFill>
                  <a:schemeClr val="tx1"/>
                </a:solidFill>
              </a:rPr>
              <a:t>wied</a:t>
            </a:r>
            <a:r>
              <a:rPr lang="en-US" sz="3000" b="1" dirty="0" err="1">
                <a:solidFill>
                  <a:srgbClr val="FFCC00"/>
                </a:solidFill>
              </a:rPr>
              <a:t>er</a:t>
            </a:r>
            <a:r>
              <a:rPr lang="en-US" sz="3000" dirty="0">
                <a:solidFill>
                  <a:schemeClr val="tx1"/>
                </a:solidFill>
              </a:rPr>
              <a:t> </a:t>
            </a:r>
            <a:r>
              <a:rPr lang="en-US" sz="3000" dirty="0" err="1">
                <a:solidFill>
                  <a:schemeClr val="tx1"/>
                </a:solidFill>
              </a:rPr>
              <a:t>hund</a:t>
            </a:r>
            <a:r>
              <a:rPr lang="en-US" sz="3000" b="1" dirty="0" err="1">
                <a:solidFill>
                  <a:srgbClr val="FFCC00"/>
                </a:solidFill>
              </a:rPr>
              <a:t>er</a:t>
            </a:r>
            <a:r>
              <a:rPr lang="en-US" sz="3000" dirty="0" err="1">
                <a:solidFill>
                  <a:schemeClr val="tx1"/>
                </a:solidFill>
              </a:rPr>
              <a:t>t</a:t>
            </a:r>
            <a:r>
              <a:rPr lang="en-US" sz="3000" dirty="0">
                <a:solidFill>
                  <a:schemeClr val="tx1"/>
                </a:solidFill>
              </a:rPr>
              <a:t> </a:t>
            </a:r>
            <a:r>
              <a:rPr lang="en-US" sz="3000" dirty="0" err="1">
                <a:solidFill>
                  <a:schemeClr val="tx1"/>
                </a:solidFill>
              </a:rPr>
              <a:t>Trophäen</a:t>
            </a:r>
            <a:r>
              <a:rPr lang="en-US" sz="3000" dirty="0">
                <a:solidFill>
                  <a:schemeClr val="tx1"/>
                </a:solidFill>
              </a:rPr>
              <a:t>.</a:t>
            </a:r>
          </a:p>
        </p:txBody>
      </p:sp>
      <p:sp>
        <p:nvSpPr>
          <p:cNvPr id="2" name="Title 1">
            <a:extLst>
              <a:ext uri="{FF2B5EF4-FFF2-40B4-BE49-F238E27FC236}">
                <a16:creationId xmlns:a16="http://schemas.microsoft.com/office/drawing/2014/main" id="{09992D9C-3B57-5246-A46A-2366AAE84BF0}"/>
              </a:ext>
            </a:extLst>
          </p:cNvPr>
          <p:cNvSpPr>
            <a:spLocks noGrp="1"/>
          </p:cNvSpPr>
          <p:nvPr>
            <p:ph type="title"/>
          </p:nvPr>
        </p:nvSpPr>
        <p:spPr>
          <a:xfrm>
            <a:off x="0" y="213557"/>
            <a:ext cx="2931886" cy="647577"/>
          </a:xfrm>
        </p:spPr>
        <p:txBody>
          <a:bodyPr>
            <a:normAutofit/>
          </a:bodyPr>
          <a:lstStyle/>
          <a:p>
            <a:r>
              <a:rPr lang="en-GB" sz="2800" b="1" dirty="0" err="1">
                <a:solidFill>
                  <a:schemeClr val="bg1"/>
                </a:solidFill>
              </a:rPr>
              <a:t>Wie</a:t>
            </a:r>
            <a:r>
              <a:rPr lang="en-GB" sz="2800" b="1" dirty="0">
                <a:solidFill>
                  <a:schemeClr val="bg1"/>
                </a:solidFill>
              </a:rPr>
              <a:t> </a:t>
            </a:r>
            <a:r>
              <a:rPr lang="en-GB" sz="2800" b="1" dirty="0" err="1">
                <a:solidFill>
                  <a:schemeClr val="bg1"/>
                </a:solidFill>
              </a:rPr>
              <a:t>viele</a:t>
            </a:r>
            <a:r>
              <a:rPr lang="en-GB" sz="2800" b="1" dirty="0">
                <a:solidFill>
                  <a:schemeClr val="bg1"/>
                </a:solidFill>
              </a:rPr>
              <a:t> … ?</a:t>
            </a:r>
            <a:endParaRPr lang="en-US" sz="2800" dirty="0"/>
          </a:p>
        </p:txBody>
      </p:sp>
      <p:sp>
        <p:nvSpPr>
          <p:cNvPr id="3" name="Rectangle 2"/>
          <p:cNvSpPr/>
          <p:nvPr/>
        </p:nvSpPr>
        <p:spPr>
          <a:xfrm>
            <a:off x="2772229" y="232048"/>
            <a:ext cx="8076083" cy="523220"/>
          </a:xfrm>
          <a:prstGeom prst="rect">
            <a:avLst/>
          </a:prstGeom>
        </p:spPr>
        <p:txBody>
          <a:bodyPr wrap="square">
            <a:spAutoFit/>
          </a:bodyPr>
          <a:lstStyle/>
          <a:p>
            <a:r>
              <a:rPr lang="en-GB" sz="2800" dirty="0"/>
              <a:t> </a:t>
            </a:r>
            <a:r>
              <a:rPr lang="en-GB" sz="2800" dirty="0" err="1"/>
              <a:t>Wie</a:t>
            </a:r>
            <a:r>
              <a:rPr lang="en-GB" sz="2800" dirty="0"/>
              <a:t> </a:t>
            </a:r>
            <a:r>
              <a:rPr lang="en-GB" sz="2800" dirty="0" err="1"/>
              <a:t>viele</a:t>
            </a:r>
            <a:r>
              <a:rPr lang="en-GB" sz="2800" dirty="0"/>
              <a:t> [Stressed and unstressed –</a:t>
            </a:r>
            <a:r>
              <a:rPr lang="en-GB" sz="2800" dirty="0" err="1"/>
              <a:t>er</a:t>
            </a:r>
            <a:r>
              <a:rPr lang="en-GB" sz="2800" dirty="0"/>
              <a:t>]?</a:t>
            </a:r>
          </a:p>
        </p:txBody>
      </p:sp>
      <p:sp>
        <p:nvSpPr>
          <p:cNvPr id="26"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9214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7"/>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4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42"/>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43"/>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5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44"/>
                                        </p:tgtEl>
                                        <p:attrNameLst>
                                          <p:attrName>style.visibility</p:attrName>
                                        </p:attrNameLst>
                                      </p:cBhvr>
                                      <p:to>
                                        <p:strVal val="hidden"/>
                                      </p:to>
                                    </p:set>
                                  </p:childTnLst>
                                </p:cTn>
                              </p:par>
                              <p:par>
                                <p:cTn id="41" presetID="1" presetClass="entr" presetSubtype="0" fill="hold" grpId="0" nodeType="withEffect">
                                  <p:stCondLst>
                                    <p:cond delay="0"/>
                                  </p:stCondLst>
                                  <p:childTnLst>
                                    <p:set>
                                      <p:cBhvr>
                                        <p:cTn id="42" dur="1" fill="hold">
                                          <p:stCondLst>
                                            <p:cond delay="0"/>
                                          </p:stCondLst>
                                        </p:cTn>
                                        <p:tgtEl>
                                          <p:spTgt spid="5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45"/>
                                        </p:tgtEl>
                                        <p:attrNameLst>
                                          <p:attrName>style.visibility</p:attrName>
                                        </p:attrNameLst>
                                      </p:cBhvr>
                                      <p:to>
                                        <p:strVal val="hidden"/>
                                      </p:to>
                                    </p:set>
                                  </p:childTnLst>
                                </p:cTn>
                              </p:par>
                              <p:par>
                                <p:cTn id="51" presetID="1" presetClass="entr" presetSubtype="0" fill="hold" grpId="0" nodeType="withEffect">
                                  <p:stCondLst>
                                    <p:cond delay="0"/>
                                  </p:stCondLst>
                                  <p:childTnLst>
                                    <p:set>
                                      <p:cBhvr>
                                        <p:cTn id="52" dur="1" fill="hold">
                                          <p:stCondLst>
                                            <p:cond delay="0"/>
                                          </p:stCondLst>
                                        </p:cTn>
                                        <p:tgtEl>
                                          <p:spTgt spid="5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1" nodeType="clickEffect">
                                  <p:stCondLst>
                                    <p:cond delay="0"/>
                                  </p:stCondLst>
                                  <p:childTnLst>
                                    <p:set>
                                      <p:cBhvr>
                                        <p:cTn id="60" dur="1" fill="hold">
                                          <p:stCondLst>
                                            <p:cond delay="0"/>
                                          </p:stCondLst>
                                        </p:cTn>
                                        <p:tgtEl>
                                          <p:spTgt spid="46"/>
                                        </p:tgtEl>
                                        <p:attrNameLst>
                                          <p:attrName>style.visibility</p:attrName>
                                        </p:attrNameLst>
                                      </p:cBhvr>
                                      <p:to>
                                        <p:strVal val="hidden"/>
                                      </p:to>
                                    </p:set>
                                  </p:childTnLst>
                                </p:cTn>
                              </p:par>
                              <p:par>
                                <p:cTn id="61" presetID="1" presetClass="entr" presetSubtype="0" fill="hold" grpId="0" nodeType="withEffect">
                                  <p:stCondLst>
                                    <p:cond delay="0"/>
                                  </p:stCondLst>
                                  <p:childTnLst>
                                    <p:set>
                                      <p:cBhvr>
                                        <p:cTn id="62"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2" grpId="1"/>
      <p:bldP spid="43" grpId="0"/>
      <p:bldP spid="43" grpId="1"/>
      <p:bldP spid="44" grpId="0"/>
      <p:bldP spid="44" grpId="1"/>
      <p:bldP spid="45" grpId="0"/>
      <p:bldP spid="45" grpId="1"/>
      <p:bldP spid="46" grpId="0"/>
      <p:bldP spid="46" grpId="1"/>
      <p:bldP spid="47" grpId="0"/>
      <p:bldP spid="47" grpId="1"/>
      <p:bldP spid="48" grpId="0"/>
      <p:bldP spid="49" grpId="0"/>
      <p:bldP spid="50" grpId="0"/>
      <p:bldP spid="51" grpId="0"/>
      <p:bldP spid="52" grpId="0"/>
      <p:bldP spid="5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7837C97D-F6F6-427A-A2FC-CE5CB72C1511}"/>
              </a:ext>
            </a:extLst>
          </p:cNvPr>
          <p:cNvSpPr txBox="1"/>
          <p:nvPr/>
        </p:nvSpPr>
        <p:spPr>
          <a:xfrm>
            <a:off x="236062" y="1207285"/>
            <a:ext cx="11719875" cy="535596"/>
          </a:xfrm>
          <a:prstGeom prst="rect">
            <a:avLst/>
          </a:prstGeom>
          <a:noFill/>
        </p:spPr>
        <p:txBody>
          <a:bodyPr wrap="square" rtlCol="0">
            <a:spAutoFit/>
          </a:bodyPr>
          <a:lstStyle/>
          <a:p>
            <a:pPr>
              <a:lnSpc>
                <a:spcPct val="150000"/>
              </a:lnSpc>
            </a:pPr>
            <a:r>
              <a:rPr lang="en-US" sz="2200" b="1" dirty="0">
                <a:ea typeface="SimSun" panose="02010600030101010101" pitchFamily="2" charset="-122"/>
                <a:cs typeface="Times New Roman" panose="02020603050405020304" pitchFamily="18" charset="0"/>
              </a:rPr>
              <a:t>Closed (yes /no)</a:t>
            </a:r>
            <a:r>
              <a:rPr lang="en-US" sz="2200" dirty="0">
                <a:ea typeface="SimSun" panose="02010600030101010101" pitchFamily="2" charset="-122"/>
                <a:cs typeface="Times New Roman" panose="02020603050405020304" pitchFamily="18" charset="0"/>
              </a:rPr>
              <a:t> questions are formed by swapping the </a:t>
            </a:r>
            <a:r>
              <a:rPr lang="en-US" sz="2200" b="1" dirty="0">
                <a:ea typeface="SimSun" panose="02010600030101010101" pitchFamily="2" charset="-122"/>
                <a:cs typeface="Times New Roman" panose="02020603050405020304" pitchFamily="18" charset="0"/>
              </a:rPr>
              <a:t>verb</a:t>
            </a:r>
            <a:r>
              <a:rPr lang="en-US" sz="2200" dirty="0">
                <a:ea typeface="SimSun" panose="02010600030101010101" pitchFamily="2" charset="-122"/>
                <a:cs typeface="Times New Roman" panose="02020603050405020304" pitchFamily="18" charset="0"/>
              </a:rPr>
              <a:t> and </a:t>
            </a:r>
            <a:r>
              <a:rPr lang="en-US" sz="2200" b="1" dirty="0">
                <a:ea typeface="SimSun" panose="02010600030101010101" pitchFamily="2" charset="-122"/>
                <a:cs typeface="Times New Roman" panose="02020603050405020304" pitchFamily="18" charset="0"/>
              </a:rPr>
              <a:t>subject</a:t>
            </a:r>
            <a:r>
              <a:rPr lang="en-US" sz="2200" dirty="0">
                <a:ea typeface="SimSun" panose="02010600030101010101" pitchFamily="2" charset="-122"/>
                <a:cs typeface="Times New Roman" panose="02020603050405020304" pitchFamily="18" charset="0"/>
              </a:rPr>
              <a:t>:</a:t>
            </a:r>
          </a:p>
        </p:txBody>
      </p:sp>
      <p:sp>
        <p:nvSpPr>
          <p:cNvPr id="10" name="Title 3"/>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prstClr val="white"/>
              </a:solidFill>
            </a:endParaRPr>
          </a:p>
        </p:txBody>
      </p:sp>
      <p:sp>
        <p:nvSpPr>
          <p:cNvPr id="27" name="Title 3">
            <a:extLst>
              <a:ext uri="{FF2B5EF4-FFF2-40B4-BE49-F238E27FC236}">
                <a16:creationId xmlns:a16="http://schemas.microsoft.com/office/drawing/2014/main" id="{7BDC1FD7-616D-45F7-9886-47FA05A680B3}"/>
              </a:ext>
            </a:extLst>
          </p:cNvPr>
          <p:cNvSpPr>
            <a:spLocks noGrp="1"/>
          </p:cNvSpPr>
          <p:nvPr>
            <p:ph type="title"/>
          </p:nvPr>
        </p:nvSpPr>
        <p:spPr>
          <a:xfrm>
            <a:off x="0" y="213557"/>
            <a:ext cx="1625972" cy="647577"/>
          </a:xfrm>
        </p:spPr>
        <p:txBody>
          <a:bodyPr>
            <a:normAutofit/>
          </a:bodyPr>
          <a:lstStyle/>
          <a:p>
            <a:r>
              <a:rPr lang="en-GB" sz="2800" b="1" dirty="0" err="1">
                <a:solidFill>
                  <a:schemeClr val="bg1"/>
                </a:solidFill>
              </a:rPr>
              <a:t>Fragen</a:t>
            </a:r>
            <a:endParaRPr lang="en-GB" sz="2800" b="1" dirty="0">
              <a:solidFill>
                <a:schemeClr val="bg1"/>
              </a:solidFill>
            </a:endParaRPr>
          </a:p>
        </p:txBody>
      </p:sp>
      <p:graphicFrame>
        <p:nvGraphicFramePr>
          <p:cNvPr id="16" name="Table 15">
            <a:extLst>
              <a:ext uri="{FF2B5EF4-FFF2-40B4-BE49-F238E27FC236}">
                <a16:creationId xmlns:a16="http://schemas.microsoft.com/office/drawing/2014/main" id="{C3585864-D256-194D-B21F-4B7FD087D4F3}"/>
              </a:ext>
            </a:extLst>
          </p:cNvPr>
          <p:cNvGraphicFramePr>
            <a:graphicFrameLocks noGrp="1"/>
          </p:cNvGraphicFramePr>
          <p:nvPr>
            <p:extLst>
              <p:ext uri="{D42A27DB-BD31-4B8C-83A1-F6EECF244321}">
                <p14:modId xmlns:p14="http://schemas.microsoft.com/office/powerpoint/2010/main" val="3662927920"/>
              </p:ext>
            </p:extLst>
          </p:nvPr>
        </p:nvGraphicFramePr>
        <p:xfrm>
          <a:off x="2263290" y="2544259"/>
          <a:ext cx="5023803" cy="361302"/>
        </p:xfrm>
        <a:graphic>
          <a:graphicData uri="http://schemas.openxmlformats.org/drawingml/2006/table">
            <a:tbl>
              <a:tblPr firstRow="1" firstCol="1" bandRow="1"/>
              <a:tblGrid>
                <a:gridCol w="1433682">
                  <a:extLst>
                    <a:ext uri="{9D8B030D-6E8A-4147-A177-3AD203B41FA5}">
                      <a16:colId xmlns:a16="http://schemas.microsoft.com/office/drawing/2014/main" val="1349661642"/>
                    </a:ext>
                  </a:extLst>
                </a:gridCol>
                <a:gridCol w="1432836">
                  <a:extLst>
                    <a:ext uri="{9D8B030D-6E8A-4147-A177-3AD203B41FA5}">
                      <a16:colId xmlns:a16="http://schemas.microsoft.com/office/drawing/2014/main" val="1476335593"/>
                    </a:ext>
                  </a:extLst>
                </a:gridCol>
                <a:gridCol w="2157285">
                  <a:extLst>
                    <a:ext uri="{9D8B030D-6E8A-4147-A177-3AD203B41FA5}">
                      <a16:colId xmlns:a16="http://schemas.microsoft.com/office/drawing/2014/main" val="1472177381"/>
                    </a:ext>
                  </a:extLst>
                </a:gridCol>
              </a:tblGrid>
              <a:tr h="361302">
                <a:tc>
                  <a:txBody>
                    <a:bodyPr/>
                    <a:lstStyle/>
                    <a:p>
                      <a:pPr>
                        <a:lnSpc>
                          <a:spcPct val="107000"/>
                        </a:lnSpc>
                        <a:spcAft>
                          <a:spcPts val="0"/>
                        </a:spcAft>
                      </a:pPr>
                      <a:r>
                        <a:rPr lang="en-US" sz="2200" b="1" dirty="0" err="1">
                          <a:solidFill>
                            <a:srgbClr val="FFCC00"/>
                          </a:solidFill>
                          <a:effectLst/>
                          <a:latin typeface="Century Gothic" panose="020B0502020202020204" pitchFamily="34" charset="0"/>
                          <a:ea typeface="SimSun" panose="02010600030101010101" pitchFamily="2" charset="-122"/>
                          <a:cs typeface="Times New Roman" panose="02020603050405020304" pitchFamily="18" charset="0"/>
                        </a:rPr>
                        <a:t>Spielst</a:t>
                      </a:r>
                      <a:endParaRPr lang="en-GB" sz="2200" dirty="0">
                        <a:solidFill>
                          <a:srgbClr val="FFCC0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du</a:t>
                      </a:r>
                      <a:endParaRPr lang="en-GB" sz="22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oft Tennis?</a:t>
                      </a:r>
                      <a:endParaRPr lang="en-GB" sz="22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1850227387"/>
                  </a:ext>
                </a:extLst>
              </a:tr>
            </a:tbl>
          </a:graphicData>
        </a:graphic>
      </p:graphicFrame>
      <p:graphicFrame>
        <p:nvGraphicFramePr>
          <p:cNvPr id="18" name="Table 17">
            <a:extLst>
              <a:ext uri="{FF2B5EF4-FFF2-40B4-BE49-F238E27FC236}">
                <a16:creationId xmlns:a16="http://schemas.microsoft.com/office/drawing/2014/main" id="{975D2124-681A-5249-9889-59E7FAB1C77C}"/>
              </a:ext>
            </a:extLst>
          </p:cNvPr>
          <p:cNvGraphicFramePr>
            <a:graphicFrameLocks noGrp="1"/>
          </p:cNvGraphicFramePr>
          <p:nvPr>
            <p:extLst>
              <p:ext uri="{D42A27DB-BD31-4B8C-83A1-F6EECF244321}">
                <p14:modId xmlns:p14="http://schemas.microsoft.com/office/powerpoint/2010/main" val="1900579270"/>
              </p:ext>
            </p:extLst>
          </p:nvPr>
        </p:nvGraphicFramePr>
        <p:xfrm>
          <a:off x="2263290" y="1991545"/>
          <a:ext cx="5023803" cy="331089"/>
        </p:xfrm>
        <a:graphic>
          <a:graphicData uri="http://schemas.openxmlformats.org/drawingml/2006/table">
            <a:tbl>
              <a:tblPr firstRow="1" firstCol="1" bandRow="1"/>
              <a:tblGrid>
                <a:gridCol w="1433682">
                  <a:extLst>
                    <a:ext uri="{9D8B030D-6E8A-4147-A177-3AD203B41FA5}">
                      <a16:colId xmlns:a16="http://schemas.microsoft.com/office/drawing/2014/main" val="3299332981"/>
                    </a:ext>
                  </a:extLst>
                </a:gridCol>
                <a:gridCol w="1432836">
                  <a:extLst>
                    <a:ext uri="{9D8B030D-6E8A-4147-A177-3AD203B41FA5}">
                      <a16:colId xmlns:a16="http://schemas.microsoft.com/office/drawing/2014/main" val="2339081122"/>
                    </a:ext>
                  </a:extLst>
                </a:gridCol>
                <a:gridCol w="2157285">
                  <a:extLst>
                    <a:ext uri="{9D8B030D-6E8A-4147-A177-3AD203B41FA5}">
                      <a16:colId xmlns:a16="http://schemas.microsoft.com/office/drawing/2014/main" val="1873099146"/>
                    </a:ext>
                  </a:extLst>
                </a:gridCol>
              </a:tblGrid>
              <a:tr h="0">
                <a:tc>
                  <a:txBody>
                    <a:bodyPr/>
                    <a:lstStyle/>
                    <a:p>
                      <a:pPr>
                        <a:lnSpc>
                          <a:spcPct val="107000"/>
                        </a:lnSpc>
                        <a:spcAft>
                          <a:spcPts val="0"/>
                        </a:spcAft>
                      </a:pPr>
                      <a:r>
                        <a:rPr lang="en-US" sz="22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Du</a:t>
                      </a:r>
                      <a:endParaRPr lang="en-GB" sz="22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b="1" dirty="0" err="1">
                          <a:solidFill>
                            <a:srgbClr val="FFCC00"/>
                          </a:solidFill>
                          <a:effectLst/>
                          <a:latin typeface="Century Gothic" panose="020B0502020202020204" pitchFamily="34" charset="0"/>
                          <a:ea typeface="SimSun" panose="02010600030101010101" pitchFamily="2" charset="-122"/>
                          <a:cs typeface="Times New Roman" panose="02020603050405020304" pitchFamily="18" charset="0"/>
                        </a:rPr>
                        <a:t>spielst</a:t>
                      </a:r>
                      <a:endParaRPr lang="en-GB" sz="2200" dirty="0">
                        <a:solidFill>
                          <a:srgbClr val="FFCC0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oft</a:t>
                      </a:r>
                      <a:r>
                        <a:rPr lang="en-US" sz="2200" baseline="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r>
                        <a:rPr lang="en-US" sz="22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Tennis.</a:t>
                      </a:r>
                      <a:endParaRPr lang="en-GB" sz="22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2376750465"/>
                  </a:ext>
                </a:extLst>
              </a:tr>
            </a:tbl>
          </a:graphicData>
        </a:graphic>
      </p:graphicFrame>
      <p:sp>
        <p:nvSpPr>
          <p:cNvPr id="19" name="TextBox 18"/>
          <p:cNvSpPr txBox="1"/>
          <p:nvPr/>
        </p:nvSpPr>
        <p:spPr>
          <a:xfrm>
            <a:off x="370603" y="1991545"/>
            <a:ext cx="1485900" cy="400110"/>
          </a:xfrm>
          <a:prstGeom prst="rect">
            <a:avLst/>
          </a:prstGeom>
          <a:noFill/>
          <a:ln w="38100">
            <a:solidFill>
              <a:srgbClr val="FFCC00"/>
            </a:solidFill>
          </a:ln>
        </p:spPr>
        <p:txBody>
          <a:bodyPr wrap="square" rtlCol="0">
            <a:spAutoFit/>
          </a:bodyPr>
          <a:lstStyle/>
          <a:p>
            <a:pPr algn="ctr"/>
            <a:r>
              <a:rPr lang="en-GB" sz="2000" b="1" dirty="0"/>
              <a:t>Statement</a:t>
            </a:r>
          </a:p>
        </p:txBody>
      </p:sp>
      <p:sp>
        <p:nvSpPr>
          <p:cNvPr id="20" name="TextBox 19"/>
          <p:cNvSpPr txBox="1"/>
          <p:nvPr/>
        </p:nvSpPr>
        <p:spPr>
          <a:xfrm>
            <a:off x="359670" y="2577282"/>
            <a:ext cx="1473530" cy="400110"/>
          </a:xfrm>
          <a:prstGeom prst="rect">
            <a:avLst/>
          </a:prstGeom>
          <a:noFill/>
          <a:ln w="38100">
            <a:solidFill>
              <a:srgbClr val="FFCC00"/>
            </a:solidFill>
          </a:ln>
        </p:spPr>
        <p:txBody>
          <a:bodyPr wrap="square" rtlCol="0">
            <a:spAutoFit/>
          </a:bodyPr>
          <a:lstStyle/>
          <a:p>
            <a:pPr algn="ctr"/>
            <a:r>
              <a:rPr lang="en-GB" sz="2000" b="1" dirty="0"/>
              <a:t>Closed </a:t>
            </a:r>
          </a:p>
        </p:txBody>
      </p:sp>
      <p:sp>
        <p:nvSpPr>
          <p:cNvPr id="21" name="TextBox 20"/>
          <p:cNvSpPr txBox="1"/>
          <p:nvPr/>
        </p:nvSpPr>
        <p:spPr>
          <a:xfrm>
            <a:off x="7162799" y="1964761"/>
            <a:ext cx="5346893" cy="430887"/>
          </a:xfrm>
          <a:prstGeom prst="rect">
            <a:avLst/>
          </a:prstGeom>
          <a:noFill/>
        </p:spPr>
        <p:txBody>
          <a:bodyPr wrap="square" rtlCol="0">
            <a:spAutoFit/>
          </a:bodyPr>
          <a:lstStyle/>
          <a:p>
            <a:r>
              <a:rPr lang="en-GB" sz="2200" i="1" dirty="0"/>
              <a:t>You often play tennis.</a:t>
            </a:r>
          </a:p>
        </p:txBody>
      </p:sp>
      <p:sp>
        <p:nvSpPr>
          <p:cNvPr id="24" name="TextBox 23"/>
          <p:cNvSpPr txBox="1"/>
          <p:nvPr/>
        </p:nvSpPr>
        <p:spPr>
          <a:xfrm>
            <a:off x="7162800" y="2513407"/>
            <a:ext cx="5346893" cy="430887"/>
          </a:xfrm>
          <a:prstGeom prst="rect">
            <a:avLst/>
          </a:prstGeom>
          <a:noFill/>
        </p:spPr>
        <p:txBody>
          <a:bodyPr wrap="square" rtlCol="0">
            <a:spAutoFit/>
          </a:bodyPr>
          <a:lstStyle/>
          <a:p>
            <a:r>
              <a:rPr lang="en-GB" sz="2200" b="1" i="1" dirty="0"/>
              <a:t>Do</a:t>
            </a:r>
            <a:r>
              <a:rPr lang="en-GB" sz="2200" i="1" dirty="0"/>
              <a:t> you often play tennis?</a:t>
            </a:r>
          </a:p>
        </p:txBody>
      </p:sp>
      <p:sp>
        <p:nvSpPr>
          <p:cNvPr id="28" name="TextBox 27">
            <a:extLst>
              <a:ext uri="{FF2B5EF4-FFF2-40B4-BE49-F238E27FC236}">
                <a16:creationId xmlns:a16="http://schemas.microsoft.com/office/drawing/2014/main" id="{02DD3416-BD65-084B-8508-E8FF9FDC43E7}"/>
              </a:ext>
            </a:extLst>
          </p:cNvPr>
          <p:cNvSpPr txBox="1"/>
          <p:nvPr/>
        </p:nvSpPr>
        <p:spPr>
          <a:xfrm>
            <a:off x="236061" y="3675830"/>
            <a:ext cx="11719875" cy="535596"/>
          </a:xfrm>
          <a:prstGeom prst="rect">
            <a:avLst/>
          </a:prstGeom>
          <a:noFill/>
        </p:spPr>
        <p:txBody>
          <a:bodyPr wrap="square" rtlCol="0">
            <a:spAutoFit/>
          </a:bodyPr>
          <a:lstStyle/>
          <a:p>
            <a:pPr>
              <a:lnSpc>
                <a:spcPct val="150000"/>
              </a:lnSpc>
            </a:pPr>
            <a:r>
              <a:rPr lang="en-US" sz="2200" dirty="0">
                <a:ea typeface="SimSun" panose="02010600030101010101" pitchFamily="2" charset="-122"/>
                <a:cs typeface="Times New Roman" panose="02020603050405020304" pitchFamily="18" charset="0"/>
              </a:rPr>
              <a:t>To ask an </a:t>
            </a:r>
            <a:r>
              <a:rPr lang="en-US" sz="2200" b="1" dirty="0">
                <a:ea typeface="SimSun" panose="02010600030101010101" pitchFamily="2" charset="-122"/>
                <a:cs typeface="Times New Roman" panose="02020603050405020304" pitchFamily="18" charset="0"/>
              </a:rPr>
              <a:t>open question</a:t>
            </a:r>
            <a:r>
              <a:rPr lang="en-US" sz="2200" dirty="0">
                <a:ea typeface="SimSun" panose="02010600030101010101" pitchFamily="2" charset="-122"/>
                <a:cs typeface="Times New Roman" panose="02020603050405020304" pitchFamily="18" charset="0"/>
              </a:rPr>
              <a:t>, place a </a:t>
            </a:r>
            <a:r>
              <a:rPr lang="en-US" sz="2200" b="1" dirty="0">
                <a:ea typeface="SimSun" panose="02010600030101010101" pitchFamily="2" charset="-122"/>
                <a:cs typeface="Times New Roman" panose="02020603050405020304" pitchFamily="18" charset="0"/>
              </a:rPr>
              <a:t>question word </a:t>
            </a:r>
            <a:r>
              <a:rPr lang="en-US" sz="2200" dirty="0">
                <a:ea typeface="SimSun" panose="02010600030101010101" pitchFamily="2" charset="-122"/>
                <a:cs typeface="Times New Roman" panose="02020603050405020304" pitchFamily="18" charset="0"/>
              </a:rPr>
              <a:t>directly in front of the </a:t>
            </a:r>
            <a:r>
              <a:rPr lang="en-US" sz="2200" b="1" dirty="0">
                <a:ea typeface="SimSun" panose="02010600030101010101" pitchFamily="2" charset="-122"/>
                <a:cs typeface="Times New Roman" panose="02020603050405020304" pitchFamily="18" charset="0"/>
              </a:rPr>
              <a:t>verb:</a:t>
            </a:r>
            <a:endParaRPr lang="en-US" sz="2200" dirty="0">
              <a:ea typeface="SimSun" panose="02010600030101010101" pitchFamily="2" charset="-122"/>
              <a:cs typeface="Times New Roman" panose="02020603050405020304" pitchFamily="18" charset="0"/>
            </a:endParaRPr>
          </a:p>
        </p:txBody>
      </p:sp>
      <p:sp>
        <p:nvSpPr>
          <p:cNvPr id="29" name="TextBox 28">
            <a:extLst>
              <a:ext uri="{FF2B5EF4-FFF2-40B4-BE49-F238E27FC236}">
                <a16:creationId xmlns:a16="http://schemas.microsoft.com/office/drawing/2014/main" id="{C45CF95A-95A2-3246-9554-C4AAC0A2CF3F}"/>
              </a:ext>
            </a:extLst>
          </p:cNvPr>
          <p:cNvSpPr txBox="1"/>
          <p:nvPr/>
        </p:nvSpPr>
        <p:spPr>
          <a:xfrm>
            <a:off x="359670" y="4561649"/>
            <a:ext cx="1473530" cy="400110"/>
          </a:xfrm>
          <a:prstGeom prst="rect">
            <a:avLst/>
          </a:prstGeom>
          <a:noFill/>
          <a:ln w="38100">
            <a:solidFill>
              <a:srgbClr val="FFCC00"/>
            </a:solidFill>
          </a:ln>
        </p:spPr>
        <p:txBody>
          <a:bodyPr wrap="square" rtlCol="0">
            <a:spAutoFit/>
          </a:bodyPr>
          <a:lstStyle/>
          <a:p>
            <a:pPr algn="ctr"/>
            <a:r>
              <a:rPr lang="en-GB" sz="2000" b="1" dirty="0"/>
              <a:t>Open</a:t>
            </a:r>
          </a:p>
        </p:txBody>
      </p:sp>
      <p:graphicFrame>
        <p:nvGraphicFramePr>
          <p:cNvPr id="30" name="Table 29">
            <a:extLst>
              <a:ext uri="{FF2B5EF4-FFF2-40B4-BE49-F238E27FC236}">
                <a16:creationId xmlns:a16="http://schemas.microsoft.com/office/drawing/2014/main" id="{43A1B317-8796-4142-9404-421E26E2DEF3}"/>
              </a:ext>
            </a:extLst>
          </p:cNvPr>
          <p:cNvGraphicFramePr>
            <a:graphicFrameLocks noGrp="1"/>
          </p:cNvGraphicFramePr>
          <p:nvPr>
            <p:extLst>
              <p:ext uri="{D42A27DB-BD31-4B8C-83A1-F6EECF244321}">
                <p14:modId xmlns:p14="http://schemas.microsoft.com/office/powerpoint/2010/main" val="1330292280"/>
              </p:ext>
            </p:extLst>
          </p:nvPr>
        </p:nvGraphicFramePr>
        <p:xfrm>
          <a:off x="3719557" y="4531373"/>
          <a:ext cx="3443243" cy="361302"/>
        </p:xfrm>
        <a:graphic>
          <a:graphicData uri="http://schemas.openxmlformats.org/drawingml/2006/table">
            <a:tbl>
              <a:tblPr firstRow="1" firstCol="1" bandRow="1"/>
              <a:tblGrid>
                <a:gridCol w="1433682">
                  <a:extLst>
                    <a:ext uri="{9D8B030D-6E8A-4147-A177-3AD203B41FA5}">
                      <a16:colId xmlns:a16="http://schemas.microsoft.com/office/drawing/2014/main" val="1349661642"/>
                    </a:ext>
                  </a:extLst>
                </a:gridCol>
                <a:gridCol w="2009561">
                  <a:extLst>
                    <a:ext uri="{9D8B030D-6E8A-4147-A177-3AD203B41FA5}">
                      <a16:colId xmlns:a16="http://schemas.microsoft.com/office/drawing/2014/main" val="1476335593"/>
                    </a:ext>
                  </a:extLst>
                </a:gridCol>
              </a:tblGrid>
              <a:tr h="361302">
                <a:tc>
                  <a:txBody>
                    <a:bodyPr/>
                    <a:lstStyle/>
                    <a:p>
                      <a:pPr>
                        <a:lnSpc>
                          <a:spcPct val="107000"/>
                        </a:lnSpc>
                        <a:spcAft>
                          <a:spcPts val="0"/>
                        </a:spcAft>
                      </a:pPr>
                      <a:r>
                        <a:rPr lang="en-US" sz="2200" b="1" dirty="0" err="1">
                          <a:solidFill>
                            <a:srgbClr val="FFCC00"/>
                          </a:solidFill>
                          <a:effectLst/>
                          <a:latin typeface="Century Gothic" panose="020B0502020202020204" pitchFamily="34" charset="0"/>
                          <a:ea typeface="SimSun" panose="02010600030101010101" pitchFamily="2" charset="-122"/>
                          <a:cs typeface="Times New Roman" panose="02020603050405020304" pitchFamily="18" charset="0"/>
                        </a:rPr>
                        <a:t>spielst</a:t>
                      </a:r>
                      <a:endParaRPr lang="en-GB" sz="2200" dirty="0">
                        <a:solidFill>
                          <a:srgbClr val="FFCC0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22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du oft Tennis?</a:t>
                      </a:r>
                      <a:endParaRPr lang="en-GB" sz="22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1850227387"/>
                  </a:ext>
                </a:extLst>
              </a:tr>
            </a:tbl>
          </a:graphicData>
        </a:graphic>
      </p:graphicFrame>
      <p:sp>
        <p:nvSpPr>
          <p:cNvPr id="33" name="TextBox 32">
            <a:extLst>
              <a:ext uri="{FF2B5EF4-FFF2-40B4-BE49-F238E27FC236}">
                <a16:creationId xmlns:a16="http://schemas.microsoft.com/office/drawing/2014/main" id="{AB3B1B90-C32B-C04D-B19B-73978DED55CD}"/>
              </a:ext>
            </a:extLst>
          </p:cNvPr>
          <p:cNvSpPr txBox="1"/>
          <p:nvPr/>
        </p:nvSpPr>
        <p:spPr>
          <a:xfrm>
            <a:off x="2263290" y="4496580"/>
            <a:ext cx="998497" cy="430887"/>
          </a:xfrm>
          <a:prstGeom prst="rect">
            <a:avLst/>
          </a:prstGeom>
          <a:solidFill>
            <a:schemeClr val="bg2"/>
          </a:solidFill>
        </p:spPr>
        <p:txBody>
          <a:bodyPr wrap="square" rtlCol="0">
            <a:spAutoFit/>
          </a:bodyPr>
          <a:lstStyle/>
          <a:p>
            <a:r>
              <a:rPr lang="en-GB" sz="2200" b="1" dirty="0"/>
              <a:t>Wo</a:t>
            </a:r>
          </a:p>
        </p:txBody>
      </p:sp>
      <p:sp>
        <p:nvSpPr>
          <p:cNvPr id="34" name="TextBox 33">
            <a:extLst>
              <a:ext uri="{FF2B5EF4-FFF2-40B4-BE49-F238E27FC236}">
                <a16:creationId xmlns:a16="http://schemas.microsoft.com/office/drawing/2014/main" id="{B50CFD14-9E24-2842-8F27-77B752CBDB20}"/>
              </a:ext>
            </a:extLst>
          </p:cNvPr>
          <p:cNvSpPr txBox="1"/>
          <p:nvPr/>
        </p:nvSpPr>
        <p:spPr>
          <a:xfrm>
            <a:off x="7287093" y="4461788"/>
            <a:ext cx="4668843" cy="430887"/>
          </a:xfrm>
          <a:prstGeom prst="rect">
            <a:avLst/>
          </a:prstGeom>
          <a:noFill/>
        </p:spPr>
        <p:txBody>
          <a:bodyPr wrap="square" rtlCol="0">
            <a:spAutoFit/>
          </a:bodyPr>
          <a:lstStyle/>
          <a:p>
            <a:r>
              <a:rPr lang="en-GB" sz="2200" b="1" i="1" dirty="0"/>
              <a:t>Where do</a:t>
            </a:r>
            <a:r>
              <a:rPr lang="en-GB" sz="2200" i="1" dirty="0"/>
              <a:t> you often play tennis?</a:t>
            </a:r>
          </a:p>
        </p:txBody>
      </p:sp>
      <p:sp>
        <p:nvSpPr>
          <p:cNvPr id="26" name="Rounded Rectangle 11">
            <a:extLst>
              <a:ext uri="{FF2B5EF4-FFF2-40B4-BE49-F238E27FC236}">
                <a16:creationId xmlns:a16="http://schemas.microsoft.com/office/drawing/2014/main" id="{483D7EB9-C2AA-4190-98DE-925F861600E9}"/>
              </a:ext>
            </a:extLst>
          </p:cNvPr>
          <p:cNvSpPr/>
          <p:nvPr/>
        </p:nvSpPr>
        <p:spPr>
          <a:xfrm>
            <a:off x="10331356" y="247046"/>
            <a:ext cx="1625972"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Grammatik</a:t>
            </a:r>
          </a:p>
        </p:txBody>
      </p:sp>
    </p:spTree>
    <p:extLst>
      <p:ext uri="{BB962C8B-B14F-4D97-AF65-F5344CB8AC3E}">
        <p14:creationId xmlns:p14="http://schemas.microsoft.com/office/powerpoint/2010/main" val="2076111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9" grpId="0" animBg="1"/>
      <p:bldP spid="20" grpId="0" animBg="1"/>
      <p:bldP spid="21" grpId="0"/>
      <p:bldP spid="24" grpId="0"/>
      <p:bldP spid="28" grpId="0"/>
      <p:bldP spid="29" grpId="0" animBg="1"/>
      <p:bldP spid="33" grpId="0" animBg="1"/>
      <p:bldP spid="3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38">
            <a:extLst>
              <a:ext uri="{FF2B5EF4-FFF2-40B4-BE49-F238E27FC236}">
                <a16:creationId xmlns:a16="http://schemas.microsoft.com/office/drawing/2014/main" id="{B92DE56B-226C-AF4D-B76C-7790AC8CC025}"/>
              </a:ext>
            </a:extLst>
          </p:cNvPr>
          <p:cNvSpPr txBox="1"/>
          <p:nvPr/>
        </p:nvSpPr>
        <p:spPr>
          <a:xfrm>
            <a:off x="394395" y="252695"/>
            <a:ext cx="9155386" cy="461665"/>
          </a:xfrm>
          <a:prstGeom prst="rect">
            <a:avLst/>
          </a:prstGeom>
          <a:noFill/>
        </p:spPr>
        <p:txBody>
          <a:bodyPr wrap="square" rtlCol="0">
            <a:spAutoFit/>
          </a:bodyPr>
          <a:lstStyle/>
          <a:p>
            <a:r>
              <a:rPr lang="en-GB" sz="2400" b="1" dirty="0" err="1">
                <a:latin typeface="Century Gothic" panose="020B0502020202020204" pitchFamily="34" charset="0"/>
              </a:rPr>
              <a:t>Schreib</a:t>
            </a:r>
            <a:r>
              <a:rPr lang="en-GB" sz="2400" b="1" dirty="0">
                <a:latin typeface="Century Gothic" panose="020B0502020202020204" pitchFamily="34" charset="0"/>
              </a:rPr>
              <a:t> auf Deutsch.</a:t>
            </a:r>
            <a:endParaRPr lang="en-US" sz="2400" b="1" dirty="0"/>
          </a:p>
        </p:txBody>
      </p:sp>
      <p:sp>
        <p:nvSpPr>
          <p:cNvPr id="40" name="TextBox 39">
            <a:extLst>
              <a:ext uri="{FF2B5EF4-FFF2-40B4-BE49-F238E27FC236}">
                <a16:creationId xmlns:a16="http://schemas.microsoft.com/office/drawing/2014/main" id="{7B9F0872-8B50-1342-92E4-B72413F71EB5}"/>
              </a:ext>
            </a:extLst>
          </p:cNvPr>
          <p:cNvSpPr txBox="1"/>
          <p:nvPr/>
        </p:nvSpPr>
        <p:spPr>
          <a:xfrm>
            <a:off x="11976100" y="5588000"/>
            <a:ext cx="184731" cy="369332"/>
          </a:xfrm>
          <a:prstGeom prst="rect">
            <a:avLst/>
          </a:prstGeom>
          <a:noFill/>
        </p:spPr>
        <p:txBody>
          <a:bodyPr wrap="none" rtlCol="0">
            <a:spAutoFit/>
          </a:bodyPr>
          <a:lstStyle/>
          <a:p>
            <a:endParaRPr lang="en-US" dirty="0">
              <a:solidFill>
                <a:srgbClr val="FFCC00"/>
              </a:solidFill>
            </a:endParaRPr>
          </a:p>
        </p:txBody>
      </p:sp>
      <p:sp>
        <p:nvSpPr>
          <p:cNvPr id="5" name="Title 11">
            <a:extLst>
              <a:ext uri="{FF2B5EF4-FFF2-40B4-BE49-F238E27FC236}">
                <a16:creationId xmlns:a16="http://schemas.microsoft.com/office/drawing/2014/main" id="{72D4803A-00E3-FA40-BCB3-AA84F29A9EEC}"/>
              </a:ext>
            </a:extLst>
          </p:cNvPr>
          <p:cNvSpPr>
            <a:spLocks noGrp="1"/>
          </p:cNvSpPr>
          <p:nvPr>
            <p:ph type="title"/>
          </p:nvPr>
        </p:nvSpPr>
        <p:spPr>
          <a:xfrm>
            <a:off x="1270046" y="1013285"/>
            <a:ext cx="3793021" cy="530298"/>
          </a:xfrm>
        </p:spPr>
        <p:txBody>
          <a:bodyPr>
            <a:normAutofit/>
          </a:bodyPr>
          <a:lstStyle/>
          <a:p>
            <a:pPr lvl="0">
              <a:lnSpc>
                <a:spcPct val="100000"/>
              </a:lnSpc>
              <a:spcBef>
                <a:spcPts val="0"/>
              </a:spcBef>
            </a:pPr>
            <a:r>
              <a:rPr lang="en-US" sz="2400" b="0" dirty="0">
                <a:solidFill>
                  <a:schemeClr val="tx1"/>
                </a:solidFill>
              </a:rPr>
              <a:t>Who never dances?</a:t>
            </a:r>
          </a:p>
        </p:txBody>
      </p:sp>
      <p:sp>
        <p:nvSpPr>
          <p:cNvPr id="6" name="Action Button: Custom 5">
            <a:hlinkClick r:id="" action="ppaction://noaction" highlightClick="1"/>
            <a:extLst>
              <a:ext uri="{FF2B5EF4-FFF2-40B4-BE49-F238E27FC236}">
                <a16:creationId xmlns:a16="http://schemas.microsoft.com/office/drawing/2014/main" id="{1501CDC9-55A8-974C-89CC-019DCC44AF61}"/>
              </a:ext>
            </a:extLst>
          </p:cNvPr>
          <p:cNvSpPr/>
          <p:nvPr/>
        </p:nvSpPr>
        <p:spPr>
          <a:xfrm>
            <a:off x="406354" y="1050163"/>
            <a:ext cx="432000" cy="432000"/>
          </a:xfrm>
          <a:prstGeom prst="actionButtonBlank">
            <a:avLst/>
          </a:prstGeom>
          <a:solidFill>
            <a:srgbClr val="FFCC00"/>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1</a:t>
            </a:r>
          </a:p>
        </p:txBody>
      </p:sp>
      <p:sp>
        <p:nvSpPr>
          <p:cNvPr id="7" name="Action Button: Custom 6">
            <a:hlinkClick r:id="" action="ppaction://noaction" highlightClick="1"/>
            <a:extLst>
              <a:ext uri="{FF2B5EF4-FFF2-40B4-BE49-F238E27FC236}">
                <a16:creationId xmlns:a16="http://schemas.microsoft.com/office/drawing/2014/main" id="{0A7A7B6A-E344-4046-8B69-4685296DF08D}"/>
              </a:ext>
            </a:extLst>
          </p:cNvPr>
          <p:cNvSpPr/>
          <p:nvPr/>
        </p:nvSpPr>
        <p:spPr>
          <a:xfrm>
            <a:off x="394395" y="1739126"/>
            <a:ext cx="432000" cy="432000"/>
          </a:xfrm>
          <a:prstGeom prst="actionButtonBlank">
            <a:avLst/>
          </a:prstGeom>
          <a:solidFill>
            <a:srgbClr val="FFCC00"/>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2</a:t>
            </a:r>
          </a:p>
        </p:txBody>
      </p:sp>
      <p:sp>
        <p:nvSpPr>
          <p:cNvPr id="8" name="Action Button: Custom 7">
            <a:hlinkClick r:id="" action="ppaction://noaction" highlightClick="1"/>
            <a:extLst>
              <a:ext uri="{FF2B5EF4-FFF2-40B4-BE49-F238E27FC236}">
                <a16:creationId xmlns:a16="http://schemas.microsoft.com/office/drawing/2014/main" id="{CC049F48-B4BF-3C49-B357-0EE16EB0A33F}"/>
              </a:ext>
            </a:extLst>
          </p:cNvPr>
          <p:cNvSpPr/>
          <p:nvPr/>
        </p:nvSpPr>
        <p:spPr>
          <a:xfrm>
            <a:off x="394395" y="2429012"/>
            <a:ext cx="432000" cy="432000"/>
          </a:xfrm>
          <a:prstGeom prst="actionButtonBlank">
            <a:avLst/>
          </a:prstGeom>
          <a:solidFill>
            <a:srgbClr val="FFCC00"/>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3</a:t>
            </a:r>
          </a:p>
        </p:txBody>
      </p:sp>
      <p:sp>
        <p:nvSpPr>
          <p:cNvPr id="9" name="Action Button: Custom 8">
            <a:hlinkClick r:id="" action="ppaction://noaction" highlightClick="1"/>
            <a:extLst>
              <a:ext uri="{FF2B5EF4-FFF2-40B4-BE49-F238E27FC236}">
                <a16:creationId xmlns:a16="http://schemas.microsoft.com/office/drawing/2014/main" id="{B787D918-140D-394A-AE21-043A59FFFE02}"/>
              </a:ext>
            </a:extLst>
          </p:cNvPr>
          <p:cNvSpPr/>
          <p:nvPr/>
        </p:nvSpPr>
        <p:spPr>
          <a:xfrm>
            <a:off x="394395" y="3118898"/>
            <a:ext cx="432000" cy="432000"/>
          </a:xfrm>
          <a:prstGeom prst="actionButtonBlank">
            <a:avLst/>
          </a:prstGeom>
          <a:solidFill>
            <a:srgbClr val="FFCC00"/>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4</a:t>
            </a:r>
          </a:p>
        </p:txBody>
      </p:sp>
      <p:sp>
        <p:nvSpPr>
          <p:cNvPr id="10" name="Action Button: Custom 9">
            <a:hlinkClick r:id="" action="ppaction://noaction" highlightClick="1"/>
            <a:extLst>
              <a:ext uri="{FF2B5EF4-FFF2-40B4-BE49-F238E27FC236}">
                <a16:creationId xmlns:a16="http://schemas.microsoft.com/office/drawing/2014/main" id="{15476CCE-065F-5E49-9077-B1235FA0AC03}"/>
              </a:ext>
            </a:extLst>
          </p:cNvPr>
          <p:cNvSpPr/>
          <p:nvPr/>
        </p:nvSpPr>
        <p:spPr>
          <a:xfrm>
            <a:off x="406354" y="3808784"/>
            <a:ext cx="432000" cy="432000"/>
          </a:xfrm>
          <a:prstGeom prst="actionButtonBlank">
            <a:avLst/>
          </a:prstGeom>
          <a:solidFill>
            <a:srgbClr val="FFCC00"/>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5</a:t>
            </a:r>
          </a:p>
        </p:txBody>
      </p:sp>
      <p:sp>
        <p:nvSpPr>
          <p:cNvPr id="11" name="Action Button: Custom 10">
            <a:hlinkClick r:id="" action="ppaction://noaction" highlightClick="1"/>
            <a:extLst>
              <a:ext uri="{FF2B5EF4-FFF2-40B4-BE49-F238E27FC236}">
                <a16:creationId xmlns:a16="http://schemas.microsoft.com/office/drawing/2014/main" id="{0CF055BC-6FE5-B44C-8B34-B58FDAF66EC1}"/>
              </a:ext>
            </a:extLst>
          </p:cNvPr>
          <p:cNvSpPr/>
          <p:nvPr/>
        </p:nvSpPr>
        <p:spPr>
          <a:xfrm>
            <a:off x="406354" y="4497747"/>
            <a:ext cx="432000" cy="432000"/>
          </a:xfrm>
          <a:prstGeom prst="actionButtonBlank">
            <a:avLst/>
          </a:prstGeom>
          <a:solidFill>
            <a:srgbClr val="FFCC00"/>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6</a:t>
            </a:r>
          </a:p>
        </p:txBody>
      </p:sp>
      <p:sp>
        <p:nvSpPr>
          <p:cNvPr id="12" name="Action Button: Custom 11">
            <a:hlinkClick r:id="" action="ppaction://noaction" highlightClick="1"/>
            <a:extLst>
              <a:ext uri="{FF2B5EF4-FFF2-40B4-BE49-F238E27FC236}">
                <a16:creationId xmlns:a16="http://schemas.microsoft.com/office/drawing/2014/main" id="{05F57C66-9725-384D-AAEC-D9B95F276BD3}"/>
              </a:ext>
            </a:extLst>
          </p:cNvPr>
          <p:cNvSpPr/>
          <p:nvPr/>
        </p:nvSpPr>
        <p:spPr>
          <a:xfrm>
            <a:off x="382434" y="5846523"/>
            <a:ext cx="432000" cy="432000"/>
          </a:xfrm>
          <a:prstGeom prst="actionButtonBlank">
            <a:avLst/>
          </a:prstGeom>
          <a:solidFill>
            <a:srgbClr val="FFCC00"/>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7</a:t>
            </a:r>
          </a:p>
        </p:txBody>
      </p:sp>
      <p:sp>
        <p:nvSpPr>
          <p:cNvPr id="13" name="Title 11">
            <a:extLst>
              <a:ext uri="{FF2B5EF4-FFF2-40B4-BE49-F238E27FC236}">
                <a16:creationId xmlns:a16="http://schemas.microsoft.com/office/drawing/2014/main" id="{90C25D42-4832-9247-AC46-0ACF184EB7B5}"/>
              </a:ext>
            </a:extLst>
          </p:cNvPr>
          <p:cNvSpPr txBox="1">
            <a:spLocks/>
          </p:cNvSpPr>
          <p:nvPr/>
        </p:nvSpPr>
        <p:spPr>
          <a:xfrm>
            <a:off x="1270046" y="1702757"/>
            <a:ext cx="3793021" cy="5302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GB" sz="2400" dirty="0">
                <a:solidFill>
                  <a:schemeClr val="tx1"/>
                </a:solidFill>
                <a:latin typeface="Century Gothic" panose="020F0302020204030204"/>
                <a:ea typeface="+mn-ea"/>
                <a:cs typeface="+mn-cs"/>
              </a:rPr>
              <a:t>How do you write that?</a:t>
            </a:r>
            <a:endParaRPr lang="en-US" dirty="0">
              <a:solidFill>
                <a:schemeClr val="tx1"/>
              </a:solidFill>
            </a:endParaRPr>
          </a:p>
        </p:txBody>
      </p:sp>
      <p:sp>
        <p:nvSpPr>
          <p:cNvPr id="14" name="Title 11">
            <a:extLst>
              <a:ext uri="{FF2B5EF4-FFF2-40B4-BE49-F238E27FC236}">
                <a16:creationId xmlns:a16="http://schemas.microsoft.com/office/drawing/2014/main" id="{3F752013-0E8B-7047-BC60-14580B69F655}"/>
              </a:ext>
            </a:extLst>
          </p:cNvPr>
          <p:cNvSpPr txBox="1">
            <a:spLocks/>
          </p:cNvSpPr>
          <p:nvPr/>
        </p:nvSpPr>
        <p:spPr>
          <a:xfrm>
            <a:off x="1270046" y="2390326"/>
            <a:ext cx="3793021" cy="5302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GB" sz="2400" dirty="0">
                <a:solidFill>
                  <a:schemeClr val="tx1"/>
                </a:solidFill>
                <a:latin typeface="Century Gothic" panose="020F0302020204030204"/>
                <a:ea typeface="+mn-ea"/>
                <a:cs typeface="+mn-cs"/>
              </a:rPr>
              <a:t>Are you going home?</a:t>
            </a:r>
            <a:endParaRPr lang="en-US" dirty="0">
              <a:solidFill>
                <a:schemeClr val="tx1"/>
              </a:solidFill>
            </a:endParaRPr>
          </a:p>
        </p:txBody>
      </p:sp>
      <p:sp>
        <p:nvSpPr>
          <p:cNvPr id="15" name="Title 11">
            <a:extLst>
              <a:ext uri="{FF2B5EF4-FFF2-40B4-BE49-F238E27FC236}">
                <a16:creationId xmlns:a16="http://schemas.microsoft.com/office/drawing/2014/main" id="{C1350FB3-CDD9-FA4E-939A-CC34BEE53D3C}"/>
              </a:ext>
            </a:extLst>
          </p:cNvPr>
          <p:cNvSpPr txBox="1">
            <a:spLocks/>
          </p:cNvSpPr>
          <p:nvPr/>
        </p:nvSpPr>
        <p:spPr>
          <a:xfrm>
            <a:off x="1270046" y="3085416"/>
            <a:ext cx="4047021" cy="5302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GB" sz="2400" dirty="0">
                <a:solidFill>
                  <a:schemeClr val="tx1"/>
                </a:solidFill>
                <a:latin typeface="Century Gothic" panose="020F0302020204030204"/>
                <a:ea typeface="+mn-ea"/>
                <a:cs typeface="+mn-cs"/>
              </a:rPr>
              <a:t>What do you cook often?</a:t>
            </a:r>
            <a:endParaRPr lang="en-US" dirty="0">
              <a:solidFill>
                <a:schemeClr val="tx1"/>
              </a:solidFill>
            </a:endParaRPr>
          </a:p>
        </p:txBody>
      </p:sp>
      <p:sp>
        <p:nvSpPr>
          <p:cNvPr id="16" name="Title 11">
            <a:extLst>
              <a:ext uri="{FF2B5EF4-FFF2-40B4-BE49-F238E27FC236}">
                <a16:creationId xmlns:a16="http://schemas.microsoft.com/office/drawing/2014/main" id="{BC09B6D7-79BC-9849-B4CF-E8D8523A6CCE}"/>
              </a:ext>
            </a:extLst>
          </p:cNvPr>
          <p:cNvSpPr txBox="1">
            <a:spLocks/>
          </p:cNvSpPr>
          <p:nvPr/>
        </p:nvSpPr>
        <p:spPr>
          <a:xfrm>
            <a:off x="1270046" y="3770098"/>
            <a:ext cx="4047021" cy="5302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400" dirty="0">
                <a:solidFill>
                  <a:schemeClr val="tx1"/>
                </a:solidFill>
              </a:rPr>
              <a:t>Do you work every day?</a:t>
            </a:r>
          </a:p>
        </p:txBody>
      </p:sp>
      <p:sp>
        <p:nvSpPr>
          <p:cNvPr id="17" name="Title 11">
            <a:extLst>
              <a:ext uri="{FF2B5EF4-FFF2-40B4-BE49-F238E27FC236}">
                <a16:creationId xmlns:a16="http://schemas.microsoft.com/office/drawing/2014/main" id="{B79D63AE-07A8-4147-AC09-297FC9A9D2D4}"/>
              </a:ext>
            </a:extLst>
          </p:cNvPr>
          <p:cNvSpPr txBox="1">
            <a:spLocks/>
          </p:cNvSpPr>
          <p:nvPr/>
        </p:nvSpPr>
        <p:spPr>
          <a:xfrm>
            <a:off x="1270046" y="4452934"/>
            <a:ext cx="4047021" cy="5302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400" dirty="0">
                <a:solidFill>
                  <a:schemeClr val="tx1"/>
                </a:solidFill>
              </a:rPr>
              <a:t>Where do you live now?</a:t>
            </a:r>
          </a:p>
        </p:txBody>
      </p:sp>
      <p:sp>
        <p:nvSpPr>
          <p:cNvPr id="18" name="Title 11">
            <a:extLst>
              <a:ext uri="{FF2B5EF4-FFF2-40B4-BE49-F238E27FC236}">
                <a16:creationId xmlns:a16="http://schemas.microsoft.com/office/drawing/2014/main" id="{3F981CA5-FAA4-5C47-B1BB-D8A0E0FA096C}"/>
              </a:ext>
            </a:extLst>
          </p:cNvPr>
          <p:cNvSpPr txBox="1">
            <a:spLocks/>
          </p:cNvSpPr>
          <p:nvPr/>
        </p:nvSpPr>
        <p:spPr>
          <a:xfrm>
            <a:off x="1270046" y="5807837"/>
            <a:ext cx="2573821" cy="5302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GB" sz="2400" b="1" dirty="0" err="1">
                <a:solidFill>
                  <a:schemeClr val="tx1"/>
                </a:solidFill>
                <a:latin typeface="Century Gothic" panose="020F0302020204030204"/>
                <a:ea typeface="+mn-ea"/>
                <a:cs typeface="+mn-cs"/>
              </a:rPr>
              <a:t>Wie</a:t>
            </a:r>
            <a:r>
              <a:rPr lang="en-GB" sz="2400" dirty="0">
                <a:solidFill>
                  <a:schemeClr val="tx1"/>
                </a:solidFill>
                <a:latin typeface="Century Gothic" panose="020F0302020204030204"/>
                <a:ea typeface="+mn-ea"/>
                <a:cs typeface="+mn-cs"/>
              </a:rPr>
              <a:t> </a:t>
            </a:r>
            <a:r>
              <a:rPr lang="en-GB" sz="2400" dirty="0" err="1">
                <a:solidFill>
                  <a:schemeClr val="tx1"/>
                </a:solidFill>
                <a:latin typeface="Century Gothic" panose="020F0302020204030204"/>
                <a:ea typeface="+mn-ea"/>
                <a:cs typeface="+mn-cs"/>
              </a:rPr>
              <a:t>heißt</a:t>
            </a:r>
            <a:r>
              <a:rPr lang="en-GB" sz="2400" dirty="0">
                <a:solidFill>
                  <a:schemeClr val="tx1"/>
                </a:solidFill>
                <a:latin typeface="Century Gothic" panose="020F0302020204030204"/>
                <a:ea typeface="+mn-ea"/>
                <a:cs typeface="+mn-cs"/>
              </a:rPr>
              <a:t> du?</a:t>
            </a:r>
            <a:endParaRPr lang="en-US" dirty="0">
              <a:solidFill>
                <a:schemeClr val="tx1"/>
              </a:solidFill>
            </a:endParaRPr>
          </a:p>
        </p:txBody>
      </p:sp>
      <p:sp>
        <p:nvSpPr>
          <p:cNvPr id="19" name="Title 11">
            <a:extLst>
              <a:ext uri="{FF2B5EF4-FFF2-40B4-BE49-F238E27FC236}">
                <a16:creationId xmlns:a16="http://schemas.microsoft.com/office/drawing/2014/main" id="{6FEC2D78-BC62-534D-8304-95B926AC78EC}"/>
              </a:ext>
            </a:extLst>
          </p:cNvPr>
          <p:cNvSpPr txBox="1">
            <a:spLocks/>
          </p:cNvSpPr>
          <p:nvPr/>
        </p:nvSpPr>
        <p:spPr>
          <a:xfrm>
            <a:off x="1293966" y="5294473"/>
            <a:ext cx="4937501" cy="5302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GB" sz="2400" dirty="0">
                <a:solidFill>
                  <a:schemeClr val="tx1"/>
                </a:solidFill>
                <a:latin typeface="Century Gothic" panose="020F0302020204030204"/>
                <a:ea typeface="+mn-ea"/>
                <a:cs typeface="+mn-cs"/>
              </a:rPr>
              <a:t>Fill in the correct question word:</a:t>
            </a:r>
            <a:endParaRPr lang="en-US" dirty="0">
              <a:solidFill>
                <a:schemeClr val="tx1"/>
              </a:solidFill>
            </a:endParaRPr>
          </a:p>
        </p:txBody>
      </p:sp>
      <p:sp>
        <p:nvSpPr>
          <p:cNvPr id="20" name="Title 11">
            <a:extLst>
              <a:ext uri="{FF2B5EF4-FFF2-40B4-BE49-F238E27FC236}">
                <a16:creationId xmlns:a16="http://schemas.microsoft.com/office/drawing/2014/main" id="{C2C7F8DC-D182-0C4D-8D3C-32C26D3C9A0F}"/>
              </a:ext>
            </a:extLst>
          </p:cNvPr>
          <p:cNvSpPr txBox="1">
            <a:spLocks/>
          </p:cNvSpPr>
          <p:nvPr/>
        </p:nvSpPr>
        <p:spPr>
          <a:xfrm>
            <a:off x="5621913" y="1013285"/>
            <a:ext cx="3793021" cy="5302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400" b="1" dirty="0" err="1">
                <a:solidFill>
                  <a:srgbClr val="FFCC00"/>
                </a:solidFill>
              </a:rPr>
              <a:t>Wer</a:t>
            </a:r>
            <a:r>
              <a:rPr lang="en-US" sz="2400" b="1" dirty="0">
                <a:solidFill>
                  <a:srgbClr val="FFCC00"/>
                </a:solidFill>
              </a:rPr>
              <a:t> </a:t>
            </a:r>
            <a:r>
              <a:rPr lang="en-US" sz="2400" b="1" dirty="0" err="1">
                <a:solidFill>
                  <a:srgbClr val="FFCC00"/>
                </a:solidFill>
              </a:rPr>
              <a:t>tanzt</a:t>
            </a:r>
            <a:r>
              <a:rPr lang="en-US" sz="2400" b="1" dirty="0">
                <a:solidFill>
                  <a:srgbClr val="FFCC00"/>
                </a:solidFill>
              </a:rPr>
              <a:t> </a:t>
            </a:r>
            <a:r>
              <a:rPr lang="en-US" sz="2400" b="1" dirty="0" err="1">
                <a:solidFill>
                  <a:srgbClr val="FFCC00"/>
                </a:solidFill>
              </a:rPr>
              <a:t>nie</a:t>
            </a:r>
            <a:r>
              <a:rPr lang="en-US" sz="2400" b="1" dirty="0">
                <a:solidFill>
                  <a:srgbClr val="FFCC00"/>
                </a:solidFill>
              </a:rPr>
              <a:t>?</a:t>
            </a:r>
          </a:p>
        </p:txBody>
      </p:sp>
      <p:sp>
        <p:nvSpPr>
          <p:cNvPr id="21" name="Title 11">
            <a:extLst>
              <a:ext uri="{FF2B5EF4-FFF2-40B4-BE49-F238E27FC236}">
                <a16:creationId xmlns:a16="http://schemas.microsoft.com/office/drawing/2014/main" id="{0C100A84-9BB5-3941-9F9A-22C256A62C81}"/>
              </a:ext>
            </a:extLst>
          </p:cNvPr>
          <p:cNvSpPr txBox="1">
            <a:spLocks/>
          </p:cNvSpPr>
          <p:nvPr/>
        </p:nvSpPr>
        <p:spPr>
          <a:xfrm>
            <a:off x="5621912" y="1702757"/>
            <a:ext cx="3793021" cy="5302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400" b="1" dirty="0">
                <a:solidFill>
                  <a:srgbClr val="FFCC00"/>
                </a:solidFill>
              </a:rPr>
              <a:t>Wie </a:t>
            </a:r>
            <a:r>
              <a:rPr lang="en-US" sz="2400" b="1" dirty="0" err="1">
                <a:solidFill>
                  <a:srgbClr val="FFCC00"/>
                </a:solidFill>
              </a:rPr>
              <a:t>schreibt</a:t>
            </a:r>
            <a:r>
              <a:rPr lang="en-US" sz="2400" b="1" dirty="0">
                <a:solidFill>
                  <a:srgbClr val="FFCC00"/>
                </a:solidFill>
              </a:rPr>
              <a:t> man das?</a:t>
            </a:r>
          </a:p>
        </p:txBody>
      </p:sp>
      <p:sp>
        <p:nvSpPr>
          <p:cNvPr id="22" name="Title 11">
            <a:extLst>
              <a:ext uri="{FF2B5EF4-FFF2-40B4-BE49-F238E27FC236}">
                <a16:creationId xmlns:a16="http://schemas.microsoft.com/office/drawing/2014/main" id="{BD3B7ACD-178E-B246-8152-E9C83BEA2B44}"/>
              </a:ext>
            </a:extLst>
          </p:cNvPr>
          <p:cNvSpPr txBox="1">
            <a:spLocks/>
          </p:cNvSpPr>
          <p:nvPr/>
        </p:nvSpPr>
        <p:spPr>
          <a:xfrm>
            <a:off x="5621911" y="2429012"/>
            <a:ext cx="3793021" cy="5302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400" b="1" dirty="0" err="1">
                <a:solidFill>
                  <a:srgbClr val="FFCC00"/>
                </a:solidFill>
              </a:rPr>
              <a:t>Gehst</a:t>
            </a:r>
            <a:r>
              <a:rPr lang="en-US" sz="2400" b="1" dirty="0">
                <a:solidFill>
                  <a:srgbClr val="FFCC00"/>
                </a:solidFill>
              </a:rPr>
              <a:t> du </a:t>
            </a:r>
            <a:r>
              <a:rPr lang="en-US" sz="2400" b="1" dirty="0" err="1">
                <a:solidFill>
                  <a:srgbClr val="FFCC00"/>
                </a:solidFill>
              </a:rPr>
              <a:t>nach</a:t>
            </a:r>
            <a:r>
              <a:rPr lang="en-US" sz="2400" b="1" dirty="0">
                <a:solidFill>
                  <a:srgbClr val="FFCC00"/>
                </a:solidFill>
              </a:rPr>
              <a:t> </a:t>
            </a:r>
            <a:r>
              <a:rPr lang="en-US" sz="2400" b="1" dirty="0" err="1">
                <a:solidFill>
                  <a:srgbClr val="FFCC00"/>
                </a:solidFill>
              </a:rPr>
              <a:t>Hause</a:t>
            </a:r>
            <a:r>
              <a:rPr lang="en-US" sz="2400" b="1" dirty="0">
                <a:solidFill>
                  <a:srgbClr val="FFCC00"/>
                </a:solidFill>
              </a:rPr>
              <a:t>?</a:t>
            </a:r>
          </a:p>
        </p:txBody>
      </p:sp>
      <p:sp>
        <p:nvSpPr>
          <p:cNvPr id="23" name="Title 11">
            <a:extLst>
              <a:ext uri="{FF2B5EF4-FFF2-40B4-BE49-F238E27FC236}">
                <a16:creationId xmlns:a16="http://schemas.microsoft.com/office/drawing/2014/main" id="{8506149C-8BDD-4F45-AFFC-2ACC2CF76720}"/>
              </a:ext>
            </a:extLst>
          </p:cNvPr>
          <p:cNvSpPr txBox="1">
            <a:spLocks/>
          </p:cNvSpPr>
          <p:nvPr/>
        </p:nvSpPr>
        <p:spPr>
          <a:xfrm>
            <a:off x="5608953" y="3074763"/>
            <a:ext cx="3793021" cy="5302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400" b="1" dirty="0">
                <a:solidFill>
                  <a:srgbClr val="FFCC00"/>
                </a:solidFill>
              </a:rPr>
              <a:t>Was </a:t>
            </a:r>
            <a:r>
              <a:rPr lang="en-US" sz="2400" b="1" dirty="0" err="1">
                <a:solidFill>
                  <a:srgbClr val="FFCC00"/>
                </a:solidFill>
              </a:rPr>
              <a:t>kochst</a:t>
            </a:r>
            <a:r>
              <a:rPr lang="en-US" sz="2400" b="1" dirty="0">
                <a:solidFill>
                  <a:srgbClr val="FFCC00"/>
                </a:solidFill>
              </a:rPr>
              <a:t> du oft?</a:t>
            </a:r>
          </a:p>
        </p:txBody>
      </p:sp>
      <p:sp>
        <p:nvSpPr>
          <p:cNvPr id="24" name="Title 11">
            <a:extLst>
              <a:ext uri="{FF2B5EF4-FFF2-40B4-BE49-F238E27FC236}">
                <a16:creationId xmlns:a16="http://schemas.microsoft.com/office/drawing/2014/main" id="{4B2AA0E0-85E5-6444-BA18-C0EF99A31F26}"/>
              </a:ext>
            </a:extLst>
          </p:cNvPr>
          <p:cNvSpPr txBox="1">
            <a:spLocks/>
          </p:cNvSpPr>
          <p:nvPr/>
        </p:nvSpPr>
        <p:spPr>
          <a:xfrm>
            <a:off x="5621911" y="3770098"/>
            <a:ext cx="3793021" cy="5302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400" b="1" dirty="0" err="1">
                <a:solidFill>
                  <a:srgbClr val="FFCC00"/>
                </a:solidFill>
              </a:rPr>
              <a:t>Arbeitest</a:t>
            </a:r>
            <a:r>
              <a:rPr lang="en-US" sz="2400" b="1" dirty="0">
                <a:solidFill>
                  <a:srgbClr val="FFCC00"/>
                </a:solidFill>
              </a:rPr>
              <a:t> du </a:t>
            </a:r>
            <a:r>
              <a:rPr lang="en-US" sz="2400" b="1" dirty="0" err="1">
                <a:solidFill>
                  <a:srgbClr val="FFCC00"/>
                </a:solidFill>
              </a:rPr>
              <a:t>jeden</a:t>
            </a:r>
            <a:r>
              <a:rPr lang="en-US" sz="2400" b="1" dirty="0">
                <a:solidFill>
                  <a:srgbClr val="FFCC00"/>
                </a:solidFill>
              </a:rPr>
              <a:t> Tag?</a:t>
            </a:r>
          </a:p>
        </p:txBody>
      </p:sp>
      <p:sp>
        <p:nvSpPr>
          <p:cNvPr id="26" name="Title 11">
            <a:extLst>
              <a:ext uri="{FF2B5EF4-FFF2-40B4-BE49-F238E27FC236}">
                <a16:creationId xmlns:a16="http://schemas.microsoft.com/office/drawing/2014/main" id="{AE84D142-786D-4F4F-B15D-D012EC39A6B5}"/>
              </a:ext>
            </a:extLst>
          </p:cNvPr>
          <p:cNvSpPr txBox="1">
            <a:spLocks/>
          </p:cNvSpPr>
          <p:nvPr/>
        </p:nvSpPr>
        <p:spPr>
          <a:xfrm>
            <a:off x="5621911" y="4446769"/>
            <a:ext cx="3793021" cy="5302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400" b="1" dirty="0">
                <a:solidFill>
                  <a:srgbClr val="FFCC00"/>
                </a:solidFill>
              </a:rPr>
              <a:t>Wo </a:t>
            </a:r>
            <a:r>
              <a:rPr lang="en-US" sz="2400" b="1" dirty="0" err="1">
                <a:solidFill>
                  <a:srgbClr val="FFCC00"/>
                </a:solidFill>
              </a:rPr>
              <a:t>wohnst</a:t>
            </a:r>
            <a:r>
              <a:rPr lang="en-US" sz="2400" b="1" dirty="0">
                <a:solidFill>
                  <a:srgbClr val="FFCC00"/>
                </a:solidFill>
              </a:rPr>
              <a:t> du </a:t>
            </a:r>
            <a:r>
              <a:rPr lang="en-US" sz="2400" b="1" dirty="0" err="1">
                <a:solidFill>
                  <a:srgbClr val="FFCC00"/>
                </a:solidFill>
              </a:rPr>
              <a:t>jetzt</a:t>
            </a:r>
            <a:r>
              <a:rPr lang="en-US" sz="2400" b="1" dirty="0">
                <a:solidFill>
                  <a:srgbClr val="FFCC00"/>
                </a:solidFill>
              </a:rPr>
              <a:t>?</a:t>
            </a:r>
          </a:p>
        </p:txBody>
      </p:sp>
      <p:sp>
        <p:nvSpPr>
          <p:cNvPr id="27" name="Title 11">
            <a:extLst>
              <a:ext uri="{FF2B5EF4-FFF2-40B4-BE49-F238E27FC236}">
                <a16:creationId xmlns:a16="http://schemas.microsoft.com/office/drawing/2014/main" id="{F62C050B-4605-6847-A347-1042CF1A32B9}"/>
              </a:ext>
            </a:extLst>
          </p:cNvPr>
          <p:cNvSpPr txBox="1">
            <a:spLocks/>
          </p:cNvSpPr>
          <p:nvPr/>
        </p:nvSpPr>
        <p:spPr>
          <a:xfrm>
            <a:off x="1241714" y="5816304"/>
            <a:ext cx="756768" cy="530298"/>
          </a:xfrm>
          <a:prstGeom prst="rect">
            <a:avLst/>
          </a:prstGeom>
          <a:solidFill>
            <a:schemeClr val="bg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r">
              <a:lnSpc>
                <a:spcPct val="100000"/>
              </a:lnSpc>
              <a:spcBef>
                <a:spcPts val="0"/>
              </a:spcBef>
            </a:pPr>
            <a:r>
              <a:rPr lang="en-US" sz="2800" b="1" dirty="0">
                <a:solidFill>
                  <a:srgbClr val="1F4E79"/>
                </a:solidFill>
              </a:rPr>
              <a:t>___</a:t>
            </a:r>
          </a:p>
        </p:txBody>
      </p:sp>
      <p:sp>
        <p:nvSpPr>
          <p:cNvPr id="29"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28" name="Rounded Rectangular Callout 4">
            <a:extLst>
              <a:ext uri="{FF2B5EF4-FFF2-40B4-BE49-F238E27FC236}">
                <a16:creationId xmlns:a16="http://schemas.microsoft.com/office/drawing/2014/main" id="{2A84B3ED-4140-9549-8237-C548BC398038}"/>
              </a:ext>
            </a:extLst>
          </p:cNvPr>
          <p:cNvSpPr/>
          <p:nvPr/>
        </p:nvSpPr>
        <p:spPr>
          <a:xfrm>
            <a:off x="5506718" y="1025601"/>
            <a:ext cx="6582297" cy="3922292"/>
          </a:xfrm>
          <a:prstGeom prst="wedgeRoundRectCallout">
            <a:avLst>
              <a:gd name="adj1" fmla="val -42795"/>
              <a:gd name="adj2" fmla="val 72225"/>
              <a:gd name="adj3" fmla="val 16667"/>
            </a:avLst>
          </a:prstGeom>
          <a:solidFill>
            <a:schemeClr val="accent4">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FFCC00"/>
                </a:solidFill>
              </a:rPr>
              <a:t>Wie</a:t>
            </a:r>
            <a:r>
              <a:rPr lang="en-GB" sz="2400" b="1" i="1" dirty="0">
                <a:solidFill>
                  <a:srgbClr val="FFCC00"/>
                </a:solidFill>
              </a:rPr>
              <a:t> </a:t>
            </a:r>
            <a:r>
              <a:rPr lang="en-GB" sz="2400" dirty="0">
                <a:solidFill>
                  <a:schemeClr val="bg1"/>
                </a:solidFill>
              </a:rPr>
              <a:t>can mean </a:t>
            </a:r>
            <a:r>
              <a:rPr lang="en-GB" sz="2400" b="1" dirty="0">
                <a:solidFill>
                  <a:srgbClr val="FFCC00"/>
                </a:solidFill>
              </a:rPr>
              <a:t>how</a:t>
            </a:r>
            <a:r>
              <a:rPr lang="en-GB" sz="2400" dirty="0">
                <a:solidFill>
                  <a:srgbClr val="FFCC00"/>
                </a:solidFill>
              </a:rPr>
              <a:t>: </a:t>
            </a:r>
          </a:p>
          <a:p>
            <a:pPr algn="ctr"/>
            <a:r>
              <a:rPr lang="en-GB" sz="2400" i="1" dirty="0">
                <a:solidFill>
                  <a:schemeClr val="bg1"/>
                </a:solidFill>
              </a:rPr>
              <a:t>Wie </a:t>
            </a:r>
            <a:r>
              <a:rPr lang="en-GB" sz="2400" i="1" dirty="0" err="1">
                <a:solidFill>
                  <a:schemeClr val="bg1"/>
                </a:solidFill>
              </a:rPr>
              <a:t>geht’s</a:t>
            </a:r>
            <a:r>
              <a:rPr lang="en-GB" sz="2400" i="1" dirty="0">
                <a:solidFill>
                  <a:schemeClr val="bg1"/>
                </a:solidFill>
              </a:rPr>
              <a:t>? Gut, </a:t>
            </a:r>
            <a:r>
              <a:rPr lang="en-GB" sz="2400" i="1" dirty="0" err="1">
                <a:solidFill>
                  <a:schemeClr val="bg1"/>
                </a:solidFill>
              </a:rPr>
              <a:t>danke</a:t>
            </a:r>
            <a:r>
              <a:rPr lang="en-GB" sz="2400" i="1" dirty="0">
                <a:solidFill>
                  <a:schemeClr val="bg1"/>
                </a:solidFill>
              </a:rPr>
              <a:t>.</a:t>
            </a:r>
          </a:p>
          <a:p>
            <a:pPr algn="ctr"/>
            <a:endParaRPr lang="en-GB" sz="2400" i="1" dirty="0">
              <a:solidFill>
                <a:schemeClr val="bg1"/>
              </a:solidFill>
            </a:endParaRPr>
          </a:p>
          <a:p>
            <a:pPr algn="ctr"/>
            <a:r>
              <a:rPr lang="en-GB" sz="2400" b="1" dirty="0">
                <a:solidFill>
                  <a:srgbClr val="FFCC00"/>
                </a:solidFill>
              </a:rPr>
              <a:t>Wie</a:t>
            </a:r>
            <a:r>
              <a:rPr lang="en-GB" sz="2400" i="1" dirty="0">
                <a:solidFill>
                  <a:schemeClr val="bg1"/>
                </a:solidFill>
              </a:rPr>
              <a:t> </a:t>
            </a:r>
            <a:r>
              <a:rPr lang="en-GB" sz="2400" dirty="0">
                <a:solidFill>
                  <a:schemeClr val="bg1"/>
                </a:solidFill>
              </a:rPr>
              <a:t>can mean </a:t>
            </a:r>
            <a:r>
              <a:rPr lang="en-GB" sz="2400" b="1" dirty="0">
                <a:solidFill>
                  <a:srgbClr val="FFCC00"/>
                </a:solidFill>
              </a:rPr>
              <a:t>what like:</a:t>
            </a:r>
          </a:p>
          <a:p>
            <a:pPr algn="ctr"/>
            <a:r>
              <a:rPr lang="en-GB" sz="2400" i="1" dirty="0">
                <a:solidFill>
                  <a:schemeClr val="bg1"/>
                </a:solidFill>
              </a:rPr>
              <a:t>Wie </a:t>
            </a:r>
            <a:r>
              <a:rPr lang="en-GB" sz="2400" i="1" dirty="0" err="1">
                <a:solidFill>
                  <a:schemeClr val="bg1"/>
                </a:solidFill>
              </a:rPr>
              <a:t>ist</a:t>
            </a:r>
            <a:r>
              <a:rPr lang="en-GB" sz="2400" i="1" dirty="0">
                <a:solidFill>
                  <a:schemeClr val="bg1"/>
                </a:solidFill>
              </a:rPr>
              <a:t> der Mann? </a:t>
            </a:r>
            <a:r>
              <a:rPr lang="en-GB" sz="2400" i="1" dirty="0" err="1">
                <a:solidFill>
                  <a:schemeClr val="bg1"/>
                </a:solidFill>
              </a:rPr>
              <a:t>Er</a:t>
            </a:r>
            <a:r>
              <a:rPr lang="en-GB" sz="2400" i="1" dirty="0">
                <a:solidFill>
                  <a:schemeClr val="bg1"/>
                </a:solidFill>
              </a:rPr>
              <a:t> </a:t>
            </a:r>
            <a:r>
              <a:rPr lang="en-GB" sz="2400" i="1" dirty="0" err="1">
                <a:solidFill>
                  <a:schemeClr val="bg1"/>
                </a:solidFill>
              </a:rPr>
              <a:t>ist</a:t>
            </a:r>
            <a:r>
              <a:rPr lang="en-GB" sz="2400" i="1" dirty="0">
                <a:solidFill>
                  <a:schemeClr val="bg1"/>
                </a:solidFill>
              </a:rPr>
              <a:t> </a:t>
            </a:r>
            <a:r>
              <a:rPr lang="en-GB" sz="2400" i="1" dirty="0" err="1">
                <a:solidFill>
                  <a:schemeClr val="bg1"/>
                </a:solidFill>
              </a:rPr>
              <a:t>groß</a:t>
            </a:r>
            <a:r>
              <a:rPr lang="en-GB" sz="2400" i="1" dirty="0">
                <a:solidFill>
                  <a:schemeClr val="bg1"/>
                </a:solidFill>
              </a:rPr>
              <a:t>.</a:t>
            </a:r>
          </a:p>
          <a:p>
            <a:pPr algn="ctr"/>
            <a:endParaRPr lang="en-GB" sz="2400" i="1" dirty="0">
              <a:solidFill>
                <a:schemeClr val="bg1"/>
              </a:solidFill>
            </a:endParaRPr>
          </a:p>
          <a:p>
            <a:pPr algn="ctr"/>
            <a:r>
              <a:rPr lang="en-GB" sz="2400" dirty="0">
                <a:solidFill>
                  <a:schemeClr val="bg1"/>
                </a:solidFill>
              </a:rPr>
              <a:t>Here we get </a:t>
            </a:r>
            <a:r>
              <a:rPr lang="en-GB" sz="2400" b="1" dirty="0" err="1">
                <a:solidFill>
                  <a:srgbClr val="FFCC00"/>
                </a:solidFill>
              </a:rPr>
              <a:t>wie</a:t>
            </a:r>
            <a:r>
              <a:rPr lang="en-GB" sz="2400" dirty="0">
                <a:solidFill>
                  <a:schemeClr val="bg1"/>
                </a:solidFill>
              </a:rPr>
              <a:t> instead of </a:t>
            </a:r>
            <a:r>
              <a:rPr lang="en-GB" sz="2400" b="1" dirty="0">
                <a:solidFill>
                  <a:srgbClr val="FFCC00"/>
                </a:solidFill>
              </a:rPr>
              <a:t>was</a:t>
            </a:r>
            <a:r>
              <a:rPr lang="en-GB" sz="2400" dirty="0">
                <a:solidFill>
                  <a:schemeClr val="bg1"/>
                </a:solidFill>
              </a:rPr>
              <a:t>:</a:t>
            </a:r>
            <a:r>
              <a:rPr lang="en-GB" sz="2400" i="1" dirty="0">
                <a:solidFill>
                  <a:srgbClr val="DAA520"/>
                </a:solidFill>
              </a:rPr>
              <a:t>  </a:t>
            </a:r>
          </a:p>
          <a:p>
            <a:pPr algn="ctr"/>
            <a:r>
              <a:rPr lang="en-GB" sz="2400" i="1" dirty="0">
                <a:solidFill>
                  <a:schemeClr val="bg1"/>
                </a:solidFill>
              </a:rPr>
              <a:t>Wie </a:t>
            </a:r>
            <a:r>
              <a:rPr lang="en-GB" sz="2400" i="1" dirty="0" err="1">
                <a:solidFill>
                  <a:schemeClr val="bg1"/>
                </a:solidFill>
              </a:rPr>
              <a:t>heißt</a:t>
            </a:r>
            <a:r>
              <a:rPr lang="en-GB" sz="2400" i="1" dirty="0">
                <a:solidFill>
                  <a:schemeClr val="bg1"/>
                </a:solidFill>
              </a:rPr>
              <a:t> du? (What are you called?)</a:t>
            </a:r>
          </a:p>
        </p:txBody>
      </p:sp>
    </p:spTree>
    <p:extLst>
      <p:ext uri="{BB962C8B-B14F-4D97-AF65-F5344CB8AC3E}">
        <p14:creationId xmlns:p14="http://schemas.microsoft.com/office/powerpoint/2010/main" val="2451117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1" nodeType="clickEffect">
                                  <p:stCondLst>
                                    <p:cond delay="0"/>
                                  </p:stCondLst>
                                  <p:childTnLst>
                                    <p:set>
                                      <p:cBhvr>
                                        <p:cTn id="62" dur="1" fill="hold">
                                          <p:stCondLst>
                                            <p:cond delay="0"/>
                                          </p:stCondLst>
                                        </p:cTn>
                                        <p:tgtEl>
                                          <p:spTgt spid="27"/>
                                        </p:tgtEl>
                                        <p:attrNameLst>
                                          <p:attrName>style.visibility</p:attrName>
                                        </p:attrNameLst>
                                      </p:cBhvr>
                                      <p:to>
                                        <p:strVal val="visible"/>
                                      </p:to>
                                    </p:set>
                                  </p:childTnLst>
                                </p:cTn>
                              </p:par>
                              <p:par>
                                <p:cTn id="63" presetID="1" presetClass="entr" presetSubtype="0" fill="hold" grpId="0" nodeType="withEffect">
                                  <p:stCondLst>
                                    <p:cond delay="400"/>
                                  </p:stCondLst>
                                  <p:childTnLst>
                                    <p:set>
                                      <p:cBhvr>
                                        <p:cTn id="64" dur="1" fill="hold">
                                          <p:stCondLst>
                                            <p:cond delay="0"/>
                                          </p:stCondLst>
                                        </p:cTn>
                                        <p:tgtEl>
                                          <p:spTgt spid="18"/>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grpId="0" nodeType="clickEffect">
                                  <p:stCondLst>
                                    <p:cond delay="0"/>
                                  </p:stCondLst>
                                  <p:childTnLst>
                                    <p:animEffect transition="out" filter="fade">
                                      <p:cBhvr>
                                        <p:cTn id="68" dur="500"/>
                                        <p:tgtEl>
                                          <p:spTgt spid="27"/>
                                        </p:tgtEl>
                                      </p:cBhvr>
                                    </p:animEffect>
                                    <p:set>
                                      <p:cBhvr>
                                        <p:cTn id="69" dur="1" fill="hold">
                                          <p:stCondLst>
                                            <p:cond delay="499"/>
                                          </p:stCondLst>
                                        </p:cTn>
                                        <p:tgtEl>
                                          <p:spTgt spid="27"/>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animBg="1"/>
      <p:bldP spid="13" grpId="0"/>
      <p:bldP spid="14" grpId="0"/>
      <p:bldP spid="15" grpId="0"/>
      <p:bldP spid="16" grpId="0"/>
      <p:bldP spid="17" grpId="0"/>
      <p:bldP spid="18" grpId="0"/>
      <p:bldP spid="19" grpId="0"/>
      <p:bldP spid="20" grpId="0"/>
      <p:bldP spid="21" grpId="0"/>
      <p:bldP spid="22" grpId="0"/>
      <p:bldP spid="23" grpId="0"/>
      <p:bldP spid="24" grpId="0"/>
      <p:bldP spid="26" grpId="0"/>
      <p:bldP spid="27" grpId="0" animBg="1"/>
      <p:bldP spid="27" grpId="1" animBg="1"/>
      <p:bldP spid="2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toy&#10;&#10;Description automatically generated">
            <a:extLst>
              <a:ext uri="{FF2B5EF4-FFF2-40B4-BE49-F238E27FC236}">
                <a16:creationId xmlns:a16="http://schemas.microsoft.com/office/drawing/2014/main" id="{6556C5FF-3BA6-E64E-A420-BFDEFA65C5E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994445" y="447505"/>
            <a:ext cx="9604481" cy="6514344"/>
          </a:xfrm>
          <a:prstGeom prst="rect">
            <a:avLst/>
          </a:prstGeom>
        </p:spPr>
      </p:pic>
      <p:sp>
        <p:nvSpPr>
          <p:cNvPr id="4" name="Title 3"/>
          <p:cNvSpPr>
            <a:spLocks noGrp="1"/>
          </p:cNvSpPr>
          <p:nvPr>
            <p:ph type="title"/>
          </p:nvPr>
        </p:nvSpPr>
        <p:spPr>
          <a:xfrm>
            <a:off x="-1" y="0"/>
            <a:ext cx="12192001" cy="1354667"/>
          </a:xfrm>
          <a:solidFill>
            <a:srgbClr val="FFCC00"/>
          </a:solidFill>
        </p:spPr>
        <p:txBody>
          <a:bodyPr>
            <a:normAutofit/>
          </a:bodyPr>
          <a:lstStyle/>
          <a:p>
            <a:r>
              <a:rPr lang="en-GB" b="1" dirty="0" err="1">
                <a:solidFill>
                  <a:schemeClr val="bg1"/>
                </a:solidFill>
              </a:rPr>
              <a:t>Exklusives</a:t>
            </a:r>
            <a:r>
              <a:rPr lang="en-GB" b="1" dirty="0">
                <a:solidFill>
                  <a:schemeClr val="bg1"/>
                </a:solidFill>
              </a:rPr>
              <a:t> Interview!</a:t>
            </a:r>
          </a:p>
        </p:txBody>
      </p:sp>
      <p:sp>
        <p:nvSpPr>
          <p:cNvPr id="2" name="Rectangle 1">
            <a:extLst>
              <a:ext uri="{FF2B5EF4-FFF2-40B4-BE49-F238E27FC236}">
                <a16:creationId xmlns:a16="http://schemas.microsoft.com/office/drawing/2014/main" id="{27C71757-A0A7-6148-998E-CCCF4C774B8A}"/>
              </a:ext>
            </a:extLst>
          </p:cNvPr>
          <p:cNvSpPr/>
          <p:nvPr/>
        </p:nvSpPr>
        <p:spPr>
          <a:xfrm>
            <a:off x="-1" y="1354667"/>
            <a:ext cx="6961994" cy="501226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bg2"/>
                </a:solidFill>
                <a:latin typeface="Times New Roman" panose="02020603050405020304" pitchFamily="18" charset="0"/>
                <a:cs typeface="Times New Roman" panose="02020603050405020304" pitchFamily="18" charset="0"/>
              </a:rPr>
              <a:t>PAPA SCHLUMPF: </a:t>
            </a:r>
            <a:r>
              <a:rPr lang="en-US" sz="3600" b="1" dirty="0">
                <a:solidFill>
                  <a:schemeClr val="bg2"/>
                </a:solidFill>
                <a:latin typeface="Times New Roman" panose="02020603050405020304" pitchFamily="18" charset="0"/>
                <a:cs typeface="Times New Roman" panose="02020603050405020304" pitchFamily="18" charset="0"/>
              </a:rPr>
              <a:t>“ICH LERNE JAPANISCH</a:t>
            </a:r>
            <a:r>
              <a:rPr lang="en-US" sz="3600" b="1" dirty="0">
                <a:latin typeface="Times New Roman" panose="02020603050405020304" pitchFamily="18" charset="0"/>
                <a:cs typeface="Times New Roman" panose="02020603050405020304" pitchFamily="18" charset="0"/>
              </a:rPr>
              <a:t>”</a:t>
            </a:r>
          </a:p>
          <a:p>
            <a:pPr algn="ctr"/>
            <a:endParaRPr lang="en-US" sz="3600" b="1" dirty="0">
              <a:latin typeface="Times New Roman" panose="02020603050405020304" pitchFamily="18" charset="0"/>
              <a:cs typeface="Times New Roman" panose="02020603050405020304" pitchFamily="18" charset="0"/>
            </a:endParaRPr>
          </a:p>
          <a:p>
            <a:pPr marL="571500" indent="-571500">
              <a:buClr>
                <a:srgbClr val="E00000"/>
              </a:buClr>
              <a:buSzPct val="200000"/>
              <a:buFont typeface="Arial" panose="020B0604020202020204" pitchFamily="34" charset="0"/>
              <a:buChar char="•"/>
            </a:pPr>
            <a:r>
              <a:rPr lang="en-US" sz="3600" dirty="0" err="1">
                <a:solidFill>
                  <a:schemeClr val="bg2"/>
                </a:solidFill>
                <a:cs typeface="Times New Roman" panose="02020603050405020304" pitchFamily="18" charset="0"/>
              </a:rPr>
              <a:t>Hör</a:t>
            </a:r>
            <a:r>
              <a:rPr lang="en-US" sz="3600" dirty="0">
                <a:solidFill>
                  <a:schemeClr val="bg2"/>
                </a:solidFill>
                <a:cs typeface="Times New Roman" panose="02020603050405020304" pitchFamily="18" charset="0"/>
              </a:rPr>
              <a:t> </a:t>
            </a:r>
            <a:r>
              <a:rPr lang="en-US" sz="3600" dirty="0" err="1">
                <a:solidFill>
                  <a:schemeClr val="bg2"/>
                </a:solidFill>
                <a:cs typeface="Times New Roman" panose="02020603050405020304" pitchFamily="18" charset="0"/>
              </a:rPr>
              <a:t>jetzt</a:t>
            </a:r>
            <a:r>
              <a:rPr lang="en-US" sz="3600" dirty="0">
                <a:solidFill>
                  <a:schemeClr val="bg2"/>
                </a:solidFill>
                <a:cs typeface="Times New Roman" panose="02020603050405020304" pitchFamily="18" charset="0"/>
              </a:rPr>
              <a:t> das </a:t>
            </a:r>
            <a:r>
              <a:rPr lang="en-US" sz="3600" dirty="0" err="1">
                <a:solidFill>
                  <a:schemeClr val="bg2"/>
                </a:solidFill>
                <a:cs typeface="Times New Roman" panose="02020603050405020304" pitchFamily="18" charset="0"/>
              </a:rPr>
              <a:t>exklusive</a:t>
            </a:r>
            <a:r>
              <a:rPr lang="en-US" sz="3600" dirty="0">
                <a:solidFill>
                  <a:schemeClr val="bg2"/>
                </a:solidFill>
                <a:cs typeface="Times New Roman" panose="02020603050405020304" pitchFamily="18" charset="0"/>
              </a:rPr>
              <a:t> Interview an!</a:t>
            </a:r>
          </a:p>
        </p:txBody>
      </p:sp>
      <p:pic>
        <p:nvPicPr>
          <p:cNvPr id="3" name="Online Media 2" descr="dictagloss version 1.mp3">
            <a:hlinkClick r:id="" action="ppaction://media"/>
            <a:extLst>
              <a:ext uri="{FF2B5EF4-FFF2-40B4-BE49-F238E27FC236}">
                <a16:creationId xmlns:a16="http://schemas.microsoft.com/office/drawing/2014/main" id="{2D143E02-EB1B-7244-9ED3-7E31AD7AABD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913887" y="4454585"/>
            <a:ext cx="812800" cy="812800"/>
          </a:xfrm>
          <a:prstGeom prst="rect">
            <a:avLst/>
          </a:prstGeom>
        </p:spPr>
      </p:pic>
      <p:sp>
        <p:nvSpPr>
          <p:cNvPr id="8" name="Rounded Rectangle 11">
            <a:extLst>
              <a:ext uri="{FF2B5EF4-FFF2-40B4-BE49-F238E27FC236}">
                <a16:creationId xmlns:a16="http://schemas.microsoft.com/office/drawing/2014/main" id="{483D7EB9-C2AA-4190-98DE-925F861600E9}"/>
              </a:ext>
            </a:extLst>
          </p:cNvPr>
          <p:cNvSpPr/>
          <p:nvPr/>
        </p:nvSpPr>
        <p:spPr>
          <a:xfrm>
            <a:off x="8475260" y="247046"/>
            <a:ext cx="3482068"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r>
              <a:rPr kumimoji="0" lang="en-GB" b="1" i="0" u="none" strike="noStrike" kern="1200" cap="none" spc="0" normalizeH="0" noProof="0" dirty="0">
                <a:ln>
                  <a:noFill/>
                </a:ln>
                <a:solidFill>
                  <a:schemeClr val="tx1"/>
                </a:solidFill>
                <a:effectLst/>
                <a:uLnTx/>
                <a:uFillTx/>
                <a:latin typeface="Century Gothic" panose="020B0502020202020204" pitchFamily="34" charset="0"/>
                <a:ea typeface="+mn-ea"/>
                <a:cs typeface="+mn-cs"/>
              </a:rPr>
              <a:t> / </a:t>
            </a:r>
            <a:r>
              <a:rPr kumimoji="0" lang="en-GB" b="1" i="0" u="none" strike="noStrike" kern="1200" cap="none" spc="0" normalizeH="0" noProof="0" dirty="0" err="1">
                <a:ln>
                  <a:noFill/>
                </a:ln>
                <a:solidFill>
                  <a:schemeClr val="tx1"/>
                </a:solidFill>
                <a:effectLst/>
                <a:uLnTx/>
                <a:uFillTx/>
                <a:latin typeface="Century Gothic" panose="020B0502020202020204" pitchFamily="34" charset="0"/>
                <a:ea typeface="+mn-ea"/>
                <a:cs typeface="+mn-cs"/>
              </a:rPr>
              <a:t>schreiben</a:t>
            </a:r>
            <a:r>
              <a:rPr kumimoji="0" lang="en-GB" b="1" i="0" u="none" strike="noStrike" kern="1200" cap="none" spc="0" normalizeH="0" noProof="0" dirty="0">
                <a:ln>
                  <a:noFill/>
                </a:ln>
                <a:solidFill>
                  <a:schemeClr val="tx1"/>
                </a:solidFill>
                <a:effectLst/>
                <a:uLnTx/>
                <a:uFillTx/>
                <a:latin typeface="Century Gothic" panose="020B0502020202020204" pitchFamily="34" charset="0"/>
                <a:ea typeface="+mn-ea"/>
                <a:cs typeface="+mn-cs"/>
              </a:rPr>
              <a:t> / </a:t>
            </a:r>
            <a:r>
              <a:rPr kumimoji="0" lang="en-GB" b="1" i="0" u="none" strike="noStrike" kern="1200" cap="none" spc="0" normalizeH="0" noProof="0" dirty="0" err="1">
                <a:ln>
                  <a:noFill/>
                </a:ln>
                <a:solidFill>
                  <a:schemeClr val="tx1"/>
                </a:solidFill>
                <a:effectLst/>
                <a:uLnTx/>
                <a:uFillTx/>
                <a:latin typeface="Century Gothic" panose="020B0502020202020204" pitchFamily="34" charset="0"/>
                <a:ea typeface="+mn-ea"/>
                <a:cs typeface="+mn-cs"/>
              </a:rPr>
              <a:t>sprechen</a:t>
            </a:r>
            <a:endParaRPr kumimoji="0" lang="en-GB"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71592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7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133600" cy="647577"/>
          </a:xfrm>
        </p:spPr>
        <p:txBody>
          <a:bodyPr>
            <a:normAutofit/>
          </a:bodyPr>
          <a:lstStyle/>
          <a:p>
            <a:r>
              <a:rPr lang="en-GB" sz="2800" b="1" dirty="0">
                <a:solidFill>
                  <a:schemeClr val="bg1"/>
                </a:solidFill>
              </a:rPr>
              <a:t>Transcript</a:t>
            </a:r>
          </a:p>
        </p:txBody>
      </p:sp>
      <p:sp>
        <p:nvSpPr>
          <p:cNvPr id="6" name="Title 11">
            <a:extLst>
              <a:ext uri="{FF2B5EF4-FFF2-40B4-BE49-F238E27FC236}">
                <a16:creationId xmlns:a16="http://schemas.microsoft.com/office/drawing/2014/main" id="{CF89DD41-A9E5-1943-AE98-3699D57BA07D}"/>
              </a:ext>
            </a:extLst>
          </p:cNvPr>
          <p:cNvSpPr txBox="1">
            <a:spLocks/>
          </p:cNvSpPr>
          <p:nvPr/>
        </p:nvSpPr>
        <p:spPr>
          <a:xfrm>
            <a:off x="1624185" y="1310065"/>
            <a:ext cx="9702753" cy="8699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de-DE" sz="2000" b="1" dirty="0">
                <a:solidFill>
                  <a:schemeClr val="tx1"/>
                </a:solidFill>
              </a:rPr>
              <a:t>Was sind deine Hobbys?</a:t>
            </a:r>
            <a:endParaRPr lang="en-GB" sz="2000" dirty="0">
              <a:solidFill>
                <a:schemeClr val="tx1"/>
              </a:solidFill>
            </a:endParaRPr>
          </a:p>
          <a:p>
            <a:r>
              <a:rPr lang="de-DE" sz="2000" dirty="0">
                <a:solidFill>
                  <a:schemeClr val="tx1"/>
                </a:solidFill>
              </a:rPr>
              <a:t>Ich mag reisen und ich reise oft. Ich sitze oder liege auch manchmal im Wald und denke an das Leben.</a:t>
            </a:r>
            <a:endParaRPr lang="en-GB" sz="2000" dirty="0">
              <a:solidFill>
                <a:schemeClr val="tx1"/>
              </a:solidFill>
            </a:endParaRPr>
          </a:p>
        </p:txBody>
      </p:sp>
      <p:sp>
        <p:nvSpPr>
          <p:cNvPr id="7" name="Title 11">
            <a:extLst>
              <a:ext uri="{FF2B5EF4-FFF2-40B4-BE49-F238E27FC236}">
                <a16:creationId xmlns:a16="http://schemas.microsoft.com/office/drawing/2014/main" id="{23059608-78D4-2240-88D6-694507B9E9E4}"/>
              </a:ext>
            </a:extLst>
          </p:cNvPr>
          <p:cNvSpPr txBox="1">
            <a:spLocks/>
          </p:cNvSpPr>
          <p:nvPr/>
        </p:nvSpPr>
        <p:spPr>
          <a:xfrm>
            <a:off x="1624179" y="2318930"/>
            <a:ext cx="9702752" cy="119436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de-DE" sz="2000" b="1" dirty="0">
                <a:solidFill>
                  <a:schemeClr val="tx1"/>
                </a:solidFill>
              </a:rPr>
              <a:t>Hast du Familie?</a:t>
            </a:r>
            <a:endParaRPr lang="en-GB" sz="2000" dirty="0">
              <a:solidFill>
                <a:schemeClr val="tx1"/>
              </a:solidFill>
            </a:endParaRPr>
          </a:p>
          <a:p>
            <a:r>
              <a:rPr lang="de-DE" sz="2000" dirty="0">
                <a:solidFill>
                  <a:schemeClr val="tx1"/>
                </a:solidFill>
              </a:rPr>
              <a:t>Ja. </a:t>
            </a:r>
            <a:r>
              <a:rPr lang="en-GB" sz="2000" dirty="0">
                <a:solidFill>
                  <a:schemeClr val="tx1"/>
                </a:solidFill>
              </a:rPr>
              <a:t>  </a:t>
            </a:r>
            <a:r>
              <a:rPr lang="de-DE" sz="2000" dirty="0">
                <a:solidFill>
                  <a:schemeClr val="tx1"/>
                </a:solidFill>
              </a:rPr>
              <a:t>Ich habe auch einen Freund. Er heißt </a:t>
            </a:r>
            <a:r>
              <a:rPr lang="de-DE" sz="2000" dirty="0" err="1">
                <a:solidFill>
                  <a:schemeClr val="tx1"/>
                </a:solidFill>
              </a:rPr>
              <a:t>Hiro</a:t>
            </a:r>
            <a:r>
              <a:rPr lang="de-DE" sz="2000" dirty="0">
                <a:solidFill>
                  <a:schemeClr val="tx1"/>
                </a:solidFill>
              </a:rPr>
              <a:t>. Er wohnt leider in Japan, aber wir reden oft. </a:t>
            </a:r>
            <a:endParaRPr lang="en-GB" sz="2000" dirty="0">
              <a:solidFill>
                <a:schemeClr val="tx1"/>
              </a:solidFill>
            </a:endParaRPr>
          </a:p>
          <a:p>
            <a:r>
              <a:rPr lang="en-GB" sz="2000" dirty="0">
                <a:solidFill>
                  <a:schemeClr val="tx1"/>
                </a:solidFill>
              </a:rPr>
              <a:t> </a:t>
            </a:r>
          </a:p>
        </p:txBody>
      </p:sp>
      <p:sp>
        <p:nvSpPr>
          <p:cNvPr id="8" name="Title 11">
            <a:extLst>
              <a:ext uri="{FF2B5EF4-FFF2-40B4-BE49-F238E27FC236}">
                <a16:creationId xmlns:a16="http://schemas.microsoft.com/office/drawing/2014/main" id="{B2708BFA-3197-E845-9E32-915AF2EFD15F}"/>
              </a:ext>
            </a:extLst>
          </p:cNvPr>
          <p:cNvSpPr txBox="1">
            <a:spLocks/>
          </p:cNvSpPr>
          <p:nvPr/>
        </p:nvSpPr>
        <p:spPr>
          <a:xfrm>
            <a:off x="1624180" y="3222057"/>
            <a:ext cx="9978798" cy="119436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de-DE" sz="2000" b="1" dirty="0">
                <a:solidFill>
                  <a:schemeClr val="tx1"/>
                </a:solidFill>
              </a:rPr>
              <a:t>Was ist deine Lieblingsfarbe?</a:t>
            </a:r>
            <a:endParaRPr lang="en-GB" sz="2000" dirty="0">
              <a:solidFill>
                <a:schemeClr val="tx1"/>
              </a:solidFill>
            </a:endParaRPr>
          </a:p>
          <a:p>
            <a:r>
              <a:rPr lang="de-DE" sz="2000" dirty="0">
                <a:solidFill>
                  <a:schemeClr val="tx1"/>
                </a:solidFill>
              </a:rPr>
              <a:t>Es gibt viel Blau in meiner Welt. Aber Blau ist langweilig. Ich mag Schwarz sehr!</a:t>
            </a:r>
            <a:endParaRPr lang="en-GB" sz="2000" dirty="0">
              <a:solidFill>
                <a:schemeClr val="tx1"/>
              </a:solidFill>
            </a:endParaRPr>
          </a:p>
        </p:txBody>
      </p:sp>
      <p:sp>
        <p:nvSpPr>
          <p:cNvPr id="9" name="Title 11">
            <a:extLst>
              <a:ext uri="{FF2B5EF4-FFF2-40B4-BE49-F238E27FC236}">
                <a16:creationId xmlns:a16="http://schemas.microsoft.com/office/drawing/2014/main" id="{21EADB93-C098-0440-ABBF-0415EB079DE2}"/>
              </a:ext>
            </a:extLst>
          </p:cNvPr>
          <p:cNvSpPr txBox="1">
            <a:spLocks/>
          </p:cNvSpPr>
          <p:nvPr/>
        </p:nvSpPr>
        <p:spPr>
          <a:xfrm>
            <a:off x="1624181" y="4269483"/>
            <a:ext cx="9702751" cy="119436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de-DE" sz="2000" b="1" dirty="0">
                <a:solidFill>
                  <a:schemeClr val="tx1"/>
                </a:solidFill>
              </a:rPr>
              <a:t>Wie viele Schlümpfe gibt es?</a:t>
            </a:r>
            <a:endParaRPr lang="en-GB" sz="2000" dirty="0">
              <a:solidFill>
                <a:schemeClr val="tx1"/>
              </a:solidFill>
            </a:endParaRPr>
          </a:p>
          <a:p>
            <a:r>
              <a:rPr lang="de-DE" sz="2000" dirty="0">
                <a:solidFill>
                  <a:schemeClr val="tx1"/>
                </a:solidFill>
              </a:rPr>
              <a:t>Ich glaube, es gibt rund eine Million, aber ich weiß es nicht! Ein Schlumpf kocht, ein Schlumpf putzt, ein Schlumpf tanzt...</a:t>
            </a:r>
            <a:endParaRPr lang="en-GB" sz="2000" dirty="0">
              <a:solidFill>
                <a:schemeClr val="tx1"/>
              </a:solidFill>
            </a:endParaRPr>
          </a:p>
        </p:txBody>
      </p:sp>
      <p:sp>
        <p:nvSpPr>
          <p:cNvPr id="10" name="Title 11">
            <a:extLst>
              <a:ext uri="{FF2B5EF4-FFF2-40B4-BE49-F238E27FC236}">
                <a16:creationId xmlns:a16="http://schemas.microsoft.com/office/drawing/2014/main" id="{5F846F03-7A62-474A-A792-7F641026A829}"/>
              </a:ext>
            </a:extLst>
          </p:cNvPr>
          <p:cNvSpPr txBox="1">
            <a:spLocks/>
          </p:cNvSpPr>
          <p:nvPr/>
        </p:nvSpPr>
        <p:spPr>
          <a:xfrm>
            <a:off x="1624182" y="5319550"/>
            <a:ext cx="9702751" cy="119436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de-DE" sz="2000" b="1" dirty="0">
                <a:solidFill>
                  <a:schemeClr val="tx1"/>
                </a:solidFill>
              </a:rPr>
              <a:t>Arbeitest du jeden Tag?</a:t>
            </a:r>
            <a:endParaRPr lang="en-GB" sz="2000" dirty="0">
              <a:solidFill>
                <a:schemeClr val="tx1"/>
              </a:solidFill>
            </a:endParaRPr>
          </a:p>
          <a:p>
            <a:r>
              <a:rPr lang="de-DE" sz="2000" dirty="0">
                <a:solidFill>
                  <a:schemeClr val="tx1"/>
                </a:solidFill>
              </a:rPr>
              <a:t>Ja, ich arbeite viel, aber ich mag das. Es gibt viele Schlümpfe und sie haben viele Fragen. </a:t>
            </a:r>
            <a:endParaRPr lang="en-GB" sz="2000" dirty="0">
              <a:solidFill>
                <a:schemeClr val="tx1"/>
              </a:solidFill>
            </a:endParaRPr>
          </a:p>
        </p:txBody>
      </p:sp>
      <p:pic>
        <p:nvPicPr>
          <p:cNvPr id="2" name="Online Media 1" descr="Was sind deine Hobbys.wav">
            <a:hlinkClick r:id="" action="ppaction://media"/>
            <a:extLst>
              <a:ext uri="{FF2B5EF4-FFF2-40B4-BE49-F238E27FC236}">
                <a16:creationId xmlns:a16="http://schemas.microsoft.com/office/drawing/2014/main" id="{BE0937BF-7352-3D43-94F0-99197BBAEBBA}"/>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553912" y="1310065"/>
            <a:ext cx="720000" cy="720000"/>
          </a:xfrm>
          <a:prstGeom prst="rect">
            <a:avLst/>
          </a:prstGeom>
          <a:solidFill>
            <a:srgbClr val="FFCC00"/>
          </a:solidFill>
          <a:ln>
            <a:solidFill>
              <a:schemeClr val="tx1"/>
            </a:solidFill>
          </a:ln>
          <a:effectLst>
            <a:outerShdw blurRad="50800" dist="38100" dir="5400000" algn="t" rotWithShape="0">
              <a:prstClr val="black">
                <a:alpha val="40000"/>
              </a:prstClr>
            </a:outerShdw>
          </a:effectLst>
        </p:spPr>
      </p:pic>
      <p:pic>
        <p:nvPicPr>
          <p:cNvPr id="11" name="Online Media 10" descr="Hast du Familie.wav">
            <a:hlinkClick r:id="" action="ppaction://media"/>
            <a:extLst>
              <a:ext uri="{FF2B5EF4-FFF2-40B4-BE49-F238E27FC236}">
                <a16:creationId xmlns:a16="http://schemas.microsoft.com/office/drawing/2014/main" id="{04BD99A5-9B74-5841-91BF-A25B73CE411E}"/>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553912" y="2360132"/>
            <a:ext cx="720000" cy="720000"/>
          </a:xfrm>
          <a:prstGeom prst="rect">
            <a:avLst/>
          </a:prstGeom>
          <a:solidFill>
            <a:srgbClr val="FFCC00"/>
          </a:solidFill>
          <a:ln>
            <a:solidFill>
              <a:schemeClr val="tx1"/>
            </a:solidFill>
          </a:ln>
          <a:effectLst>
            <a:outerShdw blurRad="50800" dist="38100" dir="5400000" algn="t" rotWithShape="0">
              <a:prstClr val="black">
                <a:alpha val="40000"/>
              </a:prstClr>
            </a:outerShdw>
          </a:effectLst>
        </p:spPr>
      </p:pic>
      <p:pic>
        <p:nvPicPr>
          <p:cNvPr id="12" name="Online Media 11" descr="Was ist deine Lieblingsfarbe.wav">
            <a:hlinkClick r:id="" action="ppaction://media"/>
            <a:extLst>
              <a:ext uri="{FF2B5EF4-FFF2-40B4-BE49-F238E27FC236}">
                <a16:creationId xmlns:a16="http://schemas.microsoft.com/office/drawing/2014/main" id="{12449FF0-9760-9B42-950F-86B334678359}"/>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553912" y="3410199"/>
            <a:ext cx="720000" cy="720000"/>
          </a:xfrm>
          <a:prstGeom prst="rect">
            <a:avLst/>
          </a:prstGeom>
          <a:solidFill>
            <a:srgbClr val="FFCC00"/>
          </a:solidFill>
          <a:ln>
            <a:solidFill>
              <a:schemeClr val="tx1"/>
            </a:solidFill>
          </a:ln>
          <a:effectLst>
            <a:outerShdw blurRad="50800" dist="38100" dir="5400000" algn="t" rotWithShape="0">
              <a:prstClr val="black">
                <a:alpha val="40000"/>
              </a:prstClr>
            </a:outerShdw>
          </a:effectLst>
        </p:spPr>
      </p:pic>
      <p:pic>
        <p:nvPicPr>
          <p:cNvPr id="13" name="Online Media 12" descr="Wie viele Schlümpfe gibt es.wav">
            <a:hlinkClick r:id="" action="ppaction://media"/>
            <a:extLst>
              <a:ext uri="{FF2B5EF4-FFF2-40B4-BE49-F238E27FC236}">
                <a16:creationId xmlns:a16="http://schemas.microsoft.com/office/drawing/2014/main" id="{05BA5DC2-B425-A745-954D-EE24F7244949}"/>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553912" y="4460266"/>
            <a:ext cx="720000" cy="720000"/>
          </a:xfrm>
          <a:prstGeom prst="rect">
            <a:avLst/>
          </a:prstGeom>
          <a:solidFill>
            <a:srgbClr val="FFCC00"/>
          </a:solidFill>
          <a:ln>
            <a:solidFill>
              <a:schemeClr val="tx1"/>
            </a:solidFill>
          </a:ln>
          <a:effectLst>
            <a:outerShdw blurRad="50800" dist="38100" dir="5400000" algn="t" rotWithShape="0">
              <a:prstClr val="black">
                <a:alpha val="40000"/>
              </a:prstClr>
            </a:outerShdw>
          </a:effectLst>
        </p:spPr>
      </p:pic>
      <p:pic>
        <p:nvPicPr>
          <p:cNvPr id="14" name="Online Media 13" descr="Arbeitest du jeden tag.wav">
            <a:hlinkClick r:id="" action="ppaction://media"/>
            <a:extLst>
              <a:ext uri="{FF2B5EF4-FFF2-40B4-BE49-F238E27FC236}">
                <a16:creationId xmlns:a16="http://schemas.microsoft.com/office/drawing/2014/main" id="{BBEEC492-B4A4-4D48-A14D-554446458D75}"/>
              </a:ext>
            </a:extLst>
          </p:cNvPr>
          <p:cNvPicPr>
            <a:picLocks noChangeAspect="1"/>
          </p:cNvPicPr>
          <p:nvPr>
            <a:audioFile r:link="rId10"/>
            <p:extLst>
              <p:ext uri="{DAA4B4D4-6D71-4841-9C94-3DE7FCFB9230}">
                <p14:media xmlns:p14="http://schemas.microsoft.com/office/powerpoint/2010/main" r:embed="rId9"/>
              </p:ext>
            </p:extLst>
          </p:nvPr>
        </p:nvPicPr>
        <p:blipFill>
          <a:blip r:embed="rId13"/>
          <a:stretch>
            <a:fillRect/>
          </a:stretch>
        </p:blipFill>
        <p:spPr>
          <a:xfrm>
            <a:off x="553912" y="5510333"/>
            <a:ext cx="720000" cy="720000"/>
          </a:xfrm>
          <a:prstGeom prst="rect">
            <a:avLst/>
          </a:prstGeom>
          <a:solidFill>
            <a:srgbClr val="FFCC00"/>
          </a:solidFill>
          <a:ln>
            <a:solidFill>
              <a:schemeClr val="tx1"/>
            </a:solidFill>
          </a:ln>
          <a:effectLst>
            <a:outerShdw blurRad="50800" dist="38100" dir="5400000" algn="t" rotWithShape="0">
              <a:prstClr val="black">
                <a:alpha val="40000"/>
              </a:prstClr>
            </a:outerShdw>
          </a:effectLst>
        </p:spPr>
      </p:pic>
      <p:sp>
        <p:nvSpPr>
          <p:cNvPr id="16"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94123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3700" fill="hold"/>
                                        <p:tgtEl>
                                          <p:spTgt spid="2"/>
                                        </p:tgtEl>
                                      </p:cBhvr>
                                    </p:cmd>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4227" fill="hold"/>
                                        <p:tgtEl>
                                          <p:spTgt spid="11"/>
                                        </p:tgtEl>
                                      </p:cBhvr>
                                    </p:cmd>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13489" fill="hold"/>
                                        <p:tgtEl>
                                          <p:spTgt spid="12"/>
                                        </p:tgtEl>
                                      </p:cBhvr>
                                    </p:cmd>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16967" fill="hold"/>
                                        <p:tgtEl>
                                          <p:spTgt spid="13"/>
                                        </p:tgtEl>
                                      </p:cBhvr>
                                    </p:cmd>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mediacall" presetSubtype="0" fill="hold" nodeType="clickEffect">
                                  <p:stCondLst>
                                    <p:cond delay="0"/>
                                  </p:stCondLst>
                                  <p:childTnLst>
                                    <p:cmd type="call" cmd="playFrom(0.0)">
                                      <p:cBhvr>
                                        <p:cTn id="52" dur="1391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3" fill="hold" display="0">
                  <p:stCondLst>
                    <p:cond delay="indefinite"/>
                  </p:stCondLst>
                  <p:endCondLst>
                    <p:cond evt="onStopAudio" delay="0">
                      <p:tgtEl>
                        <p:sldTgt/>
                      </p:tgtEl>
                    </p:cond>
                  </p:endCondLst>
                </p:cTn>
                <p:tgtEl>
                  <p:spTgt spid="2"/>
                </p:tgtEl>
              </p:cMediaNode>
            </p:audio>
            <p:audio>
              <p:cMediaNode vol="80000">
                <p:cTn id="54" fill="hold" display="0">
                  <p:stCondLst>
                    <p:cond delay="indefinite"/>
                  </p:stCondLst>
                  <p:endCondLst>
                    <p:cond evt="onStopAudio" delay="0">
                      <p:tgtEl>
                        <p:sldTgt/>
                      </p:tgtEl>
                    </p:cond>
                  </p:endCondLst>
                </p:cTn>
                <p:tgtEl>
                  <p:spTgt spid="11"/>
                </p:tgtEl>
              </p:cMediaNode>
            </p:audio>
            <p:audio>
              <p:cMediaNode vol="80000">
                <p:cTn id="55" fill="hold" display="0">
                  <p:stCondLst>
                    <p:cond delay="indefinite"/>
                  </p:stCondLst>
                  <p:endCondLst>
                    <p:cond evt="onStopAudio" delay="0">
                      <p:tgtEl>
                        <p:sldTgt/>
                      </p:tgtEl>
                    </p:cond>
                  </p:endCondLst>
                </p:cTn>
                <p:tgtEl>
                  <p:spTgt spid="12"/>
                </p:tgtEl>
              </p:cMediaNode>
            </p:audio>
            <p:audio>
              <p:cMediaNode vol="80000">
                <p:cTn id="56" fill="hold" display="0">
                  <p:stCondLst>
                    <p:cond delay="indefinite"/>
                  </p:stCondLst>
                  <p:endCondLst>
                    <p:cond evt="onStopAudio" delay="0">
                      <p:tgtEl>
                        <p:sldTgt/>
                      </p:tgtEl>
                    </p:cond>
                  </p:endCondLst>
                </p:cTn>
                <p:tgtEl>
                  <p:spTgt spid="13"/>
                </p:tgtEl>
              </p:cMediaNode>
            </p:audio>
            <p:audio>
              <p:cMediaNode vol="80000">
                <p:cTn id="57" fill="hold" display="0">
                  <p:stCondLst>
                    <p:cond delay="indefinite"/>
                  </p:stCondLst>
                  <p:endCondLst>
                    <p:cond evt="onStopAudio" delay="0">
                      <p:tgtEl>
                        <p:sldTgt/>
                      </p:tgtEl>
                    </p:cond>
                  </p:endCondLst>
                </p:cTn>
                <p:tgtEl>
                  <p:spTgt spid="14"/>
                </p:tgtEl>
              </p:cMediaNode>
            </p:audio>
          </p:childTnLst>
        </p:cTn>
      </p:par>
    </p:tnLst>
    <p:bldLst>
      <p:bldP spid="6" grpId="0"/>
      <p:bldP spid="7" grpId="0"/>
      <p:bldP spid="8" grpId="0"/>
      <p:bldP spid="9" grpId="0"/>
      <p:bldP spid="1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162629" cy="647577"/>
          </a:xfrm>
        </p:spPr>
        <p:txBody>
          <a:bodyPr>
            <a:normAutofit/>
          </a:bodyPr>
          <a:lstStyle/>
          <a:p>
            <a:r>
              <a:rPr lang="en-GB" sz="2800" b="1" dirty="0">
                <a:solidFill>
                  <a:schemeClr val="bg1"/>
                </a:solidFill>
              </a:rPr>
              <a:t>Transcript</a:t>
            </a:r>
          </a:p>
        </p:txBody>
      </p:sp>
      <p:sp>
        <p:nvSpPr>
          <p:cNvPr id="6" name="Title 11">
            <a:extLst>
              <a:ext uri="{FF2B5EF4-FFF2-40B4-BE49-F238E27FC236}">
                <a16:creationId xmlns:a16="http://schemas.microsoft.com/office/drawing/2014/main" id="{CF89DD41-A9E5-1943-AE98-3699D57BA07D}"/>
              </a:ext>
            </a:extLst>
          </p:cNvPr>
          <p:cNvSpPr txBox="1">
            <a:spLocks/>
          </p:cNvSpPr>
          <p:nvPr/>
        </p:nvSpPr>
        <p:spPr>
          <a:xfrm>
            <a:off x="1580589" y="1230257"/>
            <a:ext cx="9702753" cy="8699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de-DE" sz="2000" b="1" dirty="0">
                <a:solidFill>
                  <a:schemeClr val="tx1"/>
                </a:solidFill>
              </a:rPr>
              <a:t>Was magst du nicht?</a:t>
            </a:r>
            <a:endParaRPr lang="en-GB" sz="2000" dirty="0">
              <a:solidFill>
                <a:schemeClr val="tx1"/>
              </a:solidFill>
            </a:endParaRPr>
          </a:p>
          <a:p>
            <a:r>
              <a:rPr lang="de-DE" sz="2000" dirty="0">
                <a:solidFill>
                  <a:schemeClr val="tx1"/>
                </a:solidFill>
              </a:rPr>
              <a:t>Ich mag Hunde nicht.</a:t>
            </a:r>
            <a:r>
              <a:rPr lang="en-GB" sz="2000" dirty="0">
                <a:solidFill>
                  <a:schemeClr val="tx1"/>
                </a:solidFill>
              </a:rPr>
              <a:t>  </a:t>
            </a:r>
          </a:p>
        </p:txBody>
      </p:sp>
      <p:sp>
        <p:nvSpPr>
          <p:cNvPr id="7" name="Title 11">
            <a:extLst>
              <a:ext uri="{FF2B5EF4-FFF2-40B4-BE49-F238E27FC236}">
                <a16:creationId xmlns:a16="http://schemas.microsoft.com/office/drawing/2014/main" id="{23059608-78D4-2240-88D6-694507B9E9E4}"/>
              </a:ext>
            </a:extLst>
          </p:cNvPr>
          <p:cNvSpPr txBox="1">
            <a:spLocks/>
          </p:cNvSpPr>
          <p:nvPr/>
        </p:nvSpPr>
        <p:spPr>
          <a:xfrm>
            <a:off x="1580586" y="2100206"/>
            <a:ext cx="9702752" cy="119436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de-DE" sz="2000" b="1" dirty="0">
                <a:solidFill>
                  <a:schemeClr val="tx1"/>
                </a:solidFill>
              </a:rPr>
              <a:t>Was machst du jeden Tag?</a:t>
            </a:r>
            <a:endParaRPr lang="en-GB" sz="2000" dirty="0">
              <a:solidFill>
                <a:schemeClr val="tx1"/>
              </a:solidFill>
            </a:endParaRPr>
          </a:p>
          <a:p>
            <a:r>
              <a:rPr lang="de-DE" sz="2000" dirty="0">
                <a:solidFill>
                  <a:schemeClr val="tx1"/>
                </a:solidFill>
              </a:rPr>
              <a:t>Ich gehe jeden Tag in den Wald. Ich mache Yoga, ich tanze, und ich gehe wieder nach Hause.</a:t>
            </a:r>
            <a:endParaRPr lang="en-GB" sz="2000" dirty="0">
              <a:solidFill>
                <a:schemeClr val="tx1"/>
              </a:solidFill>
            </a:endParaRPr>
          </a:p>
        </p:txBody>
      </p:sp>
      <p:sp>
        <p:nvSpPr>
          <p:cNvPr id="8" name="Title 11">
            <a:extLst>
              <a:ext uri="{FF2B5EF4-FFF2-40B4-BE49-F238E27FC236}">
                <a16:creationId xmlns:a16="http://schemas.microsoft.com/office/drawing/2014/main" id="{B2708BFA-3197-E845-9E32-915AF2EFD15F}"/>
              </a:ext>
            </a:extLst>
          </p:cNvPr>
          <p:cNvSpPr txBox="1">
            <a:spLocks/>
          </p:cNvSpPr>
          <p:nvPr/>
        </p:nvSpPr>
        <p:spPr>
          <a:xfrm>
            <a:off x="1580587" y="3152802"/>
            <a:ext cx="9978798" cy="119436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de-DE" sz="2000" b="1" dirty="0">
                <a:solidFill>
                  <a:schemeClr val="tx1"/>
                </a:solidFill>
              </a:rPr>
              <a:t>Verstehst du Fremdsprachen?</a:t>
            </a:r>
            <a:endParaRPr lang="en-GB" sz="2000" dirty="0">
              <a:solidFill>
                <a:schemeClr val="tx1"/>
              </a:solidFill>
            </a:endParaRPr>
          </a:p>
          <a:p>
            <a:r>
              <a:rPr lang="de-DE" sz="2000" dirty="0">
                <a:solidFill>
                  <a:schemeClr val="tx1"/>
                </a:solidFill>
              </a:rPr>
              <a:t>Ich spreche </a:t>
            </a:r>
            <a:r>
              <a:rPr lang="de-DE" sz="2000" dirty="0" err="1">
                <a:solidFill>
                  <a:schemeClr val="tx1"/>
                </a:solidFill>
              </a:rPr>
              <a:t>Schlümpfisch</a:t>
            </a:r>
            <a:r>
              <a:rPr lang="de-DE" sz="2000" dirty="0">
                <a:solidFill>
                  <a:schemeClr val="tx1"/>
                </a:solidFill>
              </a:rPr>
              <a:t>, aber ich verstehe auch sehr gut Deutsch. Ich lerne jetzt Japanisch und ich gehe einmal die Woche in die Schule.</a:t>
            </a:r>
            <a:endParaRPr lang="en-GB" sz="2000" dirty="0">
              <a:solidFill>
                <a:schemeClr val="tx1"/>
              </a:solidFill>
            </a:endParaRPr>
          </a:p>
        </p:txBody>
      </p:sp>
      <p:sp>
        <p:nvSpPr>
          <p:cNvPr id="9" name="Title 11">
            <a:extLst>
              <a:ext uri="{FF2B5EF4-FFF2-40B4-BE49-F238E27FC236}">
                <a16:creationId xmlns:a16="http://schemas.microsoft.com/office/drawing/2014/main" id="{21EADB93-C098-0440-ABBF-0415EB079DE2}"/>
              </a:ext>
            </a:extLst>
          </p:cNvPr>
          <p:cNvSpPr txBox="1">
            <a:spLocks/>
          </p:cNvSpPr>
          <p:nvPr/>
        </p:nvSpPr>
        <p:spPr>
          <a:xfrm>
            <a:off x="1580588" y="4131820"/>
            <a:ext cx="9702751" cy="119436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de-DE" sz="2000" b="1" dirty="0">
                <a:solidFill>
                  <a:schemeClr val="tx1"/>
                </a:solidFill>
              </a:rPr>
              <a:t>Hörst du Musik?</a:t>
            </a:r>
            <a:endParaRPr lang="en-GB" sz="2000" dirty="0">
              <a:solidFill>
                <a:schemeClr val="tx1"/>
              </a:solidFill>
            </a:endParaRPr>
          </a:p>
          <a:p>
            <a:r>
              <a:rPr lang="de-DE" sz="2000" dirty="0">
                <a:solidFill>
                  <a:schemeClr val="tx1"/>
                </a:solidFill>
              </a:rPr>
              <a:t>Ja, aber ich habe leider kaum Zeit.</a:t>
            </a:r>
            <a:endParaRPr lang="en-GB" sz="2000" dirty="0">
              <a:solidFill>
                <a:schemeClr val="tx1"/>
              </a:solidFill>
            </a:endParaRPr>
          </a:p>
        </p:txBody>
      </p:sp>
      <p:sp>
        <p:nvSpPr>
          <p:cNvPr id="11" name="Title 11">
            <a:extLst>
              <a:ext uri="{FF2B5EF4-FFF2-40B4-BE49-F238E27FC236}">
                <a16:creationId xmlns:a16="http://schemas.microsoft.com/office/drawing/2014/main" id="{4B837C17-D28D-EB4A-B530-6DD7E66E77AA}"/>
              </a:ext>
            </a:extLst>
          </p:cNvPr>
          <p:cNvSpPr txBox="1">
            <a:spLocks/>
          </p:cNvSpPr>
          <p:nvPr/>
        </p:nvSpPr>
        <p:spPr>
          <a:xfrm>
            <a:off x="1580589" y="5184416"/>
            <a:ext cx="9702751" cy="119436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pPr>
            <a:r>
              <a:rPr lang="de-DE" sz="2000" b="1" dirty="0">
                <a:solidFill>
                  <a:schemeClr val="tx1"/>
                </a:solidFill>
              </a:rPr>
              <a:t>Was gibt es auf deiner ‘</a:t>
            </a:r>
            <a:r>
              <a:rPr lang="de-DE" sz="2000" b="1" dirty="0" err="1">
                <a:solidFill>
                  <a:schemeClr val="tx1"/>
                </a:solidFill>
              </a:rPr>
              <a:t>Bucketliste</a:t>
            </a:r>
            <a:r>
              <a:rPr lang="en-GB" sz="2000" b="1" dirty="0">
                <a:solidFill>
                  <a:schemeClr val="tx1"/>
                </a:solidFill>
              </a:rPr>
              <a:t>’?</a:t>
            </a:r>
          </a:p>
          <a:p>
            <a:r>
              <a:rPr lang="de-DE" sz="2000" dirty="0">
                <a:solidFill>
                  <a:schemeClr val="tx1"/>
                </a:solidFill>
              </a:rPr>
              <a:t>Ich denke manchmal: “Ich schreibe ein Buch!”, aber ich weiß nicht.</a:t>
            </a:r>
            <a:endParaRPr lang="en-GB" sz="2000" dirty="0">
              <a:solidFill>
                <a:schemeClr val="tx1"/>
              </a:solidFill>
            </a:endParaRPr>
          </a:p>
        </p:txBody>
      </p:sp>
      <p:pic>
        <p:nvPicPr>
          <p:cNvPr id="12" name="Online Media 11" descr="Was magst du nicht.wav">
            <a:hlinkClick r:id="" action="ppaction://media"/>
            <a:extLst>
              <a:ext uri="{FF2B5EF4-FFF2-40B4-BE49-F238E27FC236}">
                <a16:creationId xmlns:a16="http://schemas.microsoft.com/office/drawing/2014/main" id="{CAC1C461-23C7-C842-B025-A0B460354974}"/>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558240" y="1309632"/>
            <a:ext cx="720000" cy="720000"/>
          </a:xfrm>
          <a:prstGeom prst="rect">
            <a:avLst/>
          </a:prstGeom>
          <a:solidFill>
            <a:srgbClr val="FFCC00"/>
          </a:solidFill>
          <a:ln>
            <a:solidFill>
              <a:schemeClr val="tx1"/>
            </a:solidFill>
          </a:ln>
          <a:effectLst>
            <a:outerShdw blurRad="50800" dist="38100" dir="5400000" algn="t" rotWithShape="0">
              <a:prstClr val="black">
                <a:alpha val="40000"/>
              </a:prstClr>
            </a:outerShdw>
          </a:effectLst>
        </p:spPr>
      </p:pic>
      <p:pic>
        <p:nvPicPr>
          <p:cNvPr id="13" name="Online Media 12" descr="Was machst du jeden tag.wav">
            <a:hlinkClick r:id="" action="ppaction://media"/>
            <a:extLst>
              <a:ext uri="{FF2B5EF4-FFF2-40B4-BE49-F238E27FC236}">
                <a16:creationId xmlns:a16="http://schemas.microsoft.com/office/drawing/2014/main" id="{0A8D0ABB-7E22-0D49-8532-D9AC21A87948}"/>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558240" y="2368989"/>
            <a:ext cx="720000" cy="720000"/>
          </a:xfrm>
          <a:prstGeom prst="rect">
            <a:avLst/>
          </a:prstGeom>
          <a:solidFill>
            <a:srgbClr val="FFCC00"/>
          </a:solidFill>
          <a:ln>
            <a:solidFill>
              <a:schemeClr val="tx1"/>
            </a:solidFill>
          </a:ln>
          <a:effectLst>
            <a:outerShdw blurRad="50800" dist="38100" dir="5400000" algn="t" rotWithShape="0">
              <a:prstClr val="black">
                <a:alpha val="40000"/>
              </a:prstClr>
            </a:outerShdw>
          </a:effectLst>
        </p:spPr>
      </p:pic>
      <p:pic>
        <p:nvPicPr>
          <p:cNvPr id="14" name="Online Media 13" descr="Verstehst du Fremdsprachen.wav">
            <a:hlinkClick r:id="" action="ppaction://media"/>
            <a:extLst>
              <a:ext uri="{FF2B5EF4-FFF2-40B4-BE49-F238E27FC236}">
                <a16:creationId xmlns:a16="http://schemas.microsoft.com/office/drawing/2014/main" id="{E2CA08FD-8CCF-5549-B860-C521A8A85ADF}"/>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545540" y="3402946"/>
            <a:ext cx="720000" cy="720000"/>
          </a:xfrm>
          <a:prstGeom prst="rect">
            <a:avLst/>
          </a:prstGeom>
          <a:solidFill>
            <a:srgbClr val="FFCC00"/>
          </a:solidFill>
          <a:ln>
            <a:solidFill>
              <a:schemeClr val="tx1"/>
            </a:solidFill>
          </a:ln>
          <a:effectLst>
            <a:outerShdw blurRad="50800" dist="38100" dir="5400000" algn="t" rotWithShape="0">
              <a:prstClr val="black">
                <a:alpha val="40000"/>
              </a:prstClr>
            </a:outerShdw>
          </a:effectLst>
        </p:spPr>
      </p:pic>
      <p:pic>
        <p:nvPicPr>
          <p:cNvPr id="15" name="Online Media 14" descr="Hörst du Musik.wav">
            <a:hlinkClick r:id="" action="ppaction://media"/>
            <a:extLst>
              <a:ext uri="{FF2B5EF4-FFF2-40B4-BE49-F238E27FC236}">
                <a16:creationId xmlns:a16="http://schemas.microsoft.com/office/drawing/2014/main" id="{4C14ED36-50E9-AC41-B404-796CED1D0512}"/>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558240" y="4462303"/>
            <a:ext cx="720000" cy="720000"/>
          </a:xfrm>
          <a:prstGeom prst="rect">
            <a:avLst/>
          </a:prstGeom>
          <a:solidFill>
            <a:srgbClr val="FFCC00"/>
          </a:solidFill>
          <a:ln>
            <a:solidFill>
              <a:schemeClr val="tx1"/>
            </a:solidFill>
          </a:ln>
          <a:effectLst>
            <a:outerShdw blurRad="50800" dist="38100" dir="5400000" algn="t" rotWithShape="0">
              <a:prstClr val="black">
                <a:alpha val="40000"/>
              </a:prstClr>
            </a:outerShdw>
          </a:effectLst>
        </p:spPr>
      </p:pic>
      <p:pic>
        <p:nvPicPr>
          <p:cNvPr id="16" name="Online Media 15" descr="Was gibt es auf deine Bucketliste.wav">
            <a:hlinkClick r:id="" action="ppaction://media"/>
            <a:extLst>
              <a:ext uri="{FF2B5EF4-FFF2-40B4-BE49-F238E27FC236}">
                <a16:creationId xmlns:a16="http://schemas.microsoft.com/office/drawing/2014/main" id="{ECB4F48F-DEA1-7B4B-A637-4CA1824FAFA4}"/>
              </a:ext>
            </a:extLst>
          </p:cNvPr>
          <p:cNvPicPr>
            <a:picLocks noChangeAspect="1"/>
          </p:cNvPicPr>
          <p:nvPr>
            <a:audioFile r:link="rId10"/>
            <p:extLst>
              <p:ext uri="{DAA4B4D4-6D71-4841-9C94-3DE7FCFB9230}">
                <p14:media xmlns:p14="http://schemas.microsoft.com/office/powerpoint/2010/main" r:embed="rId9"/>
              </p:ext>
            </p:extLst>
          </p:nvPr>
        </p:nvPicPr>
        <p:blipFill>
          <a:blip r:embed="rId13"/>
          <a:stretch>
            <a:fillRect/>
          </a:stretch>
        </p:blipFill>
        <p:spPr>
          <a:xfrm>
            <a:off x="545540" y="5508960"/>
            <a:ext cx="720000" cy="720000"/>
          </a:xfrm>
          <a:prstGeom prst="rect">
            <a:avLst/>
          </a:prstGeom>
          <a:solidFill>
            <a:srgbClr val="FFCC00"/>
          </a:solidFill>
          <a:ln>
            <a:solidFill>
              <a:schemeClr val="tx1"/>
            </a:solidFill>
          </a:ln>
          <a:effectLst>
            <a:outerShdw blurRad="50800" dist="38100" dir="5400000" algn="t" rotWithShape="0">
              <a:prstClr val="black">
                <a:alpha val="40000"/>
              </a:prstClr>
            </a:outerShdw>
          </a:effectLst>
        </p:spPr>
      </p:pic>
      <p:sp>
        <p:nvSpPr>
          <p:cNvPr id="7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84513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534" fill="hold"/>
                                        <p:tgtEl>
                                          <p:spTgt spid="12"/>
                                        </p:tgtEl>
                                      </p:cBhvr>
                                    </p:cmd>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3911" fill="hold"/>
                                        <p:tgtEl>
                                          <p:spTgt spid="13"/>
                                        </p:tgtEl>
                                      </p:cBhvr>
                                    </p:cmd>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15175" fill="hold"/>
                                        <p:tgtEl>
                                          <p:spTgt spid="14"/>
                                        </p:tgtEl>
                                      </p:cBhvr>
                                    </p:cmd>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7904" fill="hold"/>
                                        <p:tgtEl>
                                          <p:spTgt spid="15"/>
                                        </p:tgtEl>
                                      </p:cBhvr>
                                    </p:cmd>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mediacall" presetSubtype="0" fill="hold" nodeType="clickEffect">
                                  <p:stCondLst>
                                    <p:cond delay="0"/>
                                  </p:stCondLst>
                                  <p:childTnLst>
                                    <p:cmd type="call" cmd="playFrom(0.0)">
                                      <p:cBhvr>
                                        <p:cTn id="52" dur="11487"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3" fill="hold" display="0">
                  <p:stCondLst>
                    <p:cond delay="indefinite"/>
                  </p:stCondLst>
                  <p:endCondLst>
                    <p:cond evt="onStopAudio" delay="0">
                      <p:tgtEl>
                        <p:sldTgt/>
                      </p:tgtEl>
                    </p:cond>
                  </p:endCondLst>
                </p:cTn>
                <p:tgtEl>
                  <p:spTgt spid="12"/>
                </p:tgtEl>
              </p:cMediaNode>
            </p:audio>
            <p:audio>
              <p:cMediaNode vol="80000">
                <p:cTn id="54" fill="hold" display="0">
                  <p:stCondLst>
                    <p:cond delay="indefinite"/>
                  </p:stCondLst>
                  <p:endCondLst>
                    <p:cond evt="onStopAudio" delay="0">
                      <p:tgtEl>
                        <p:sldTgt/>
                      </p:tgtEl>
                    </p:cond>
                  </p:endCondLst>
                </p:cTn>
                <p:tgtEl>
                  <p:spTgt spid="13"/>
                </p:tgtEl>
              </p:cMediaNode>
            </p:audio>
            <p:audio>
              <p:cMediaNode vol="80000">
                <p:cTn id="55" fill="hold" display="0">
                  <p:stCondLst>
                    <p:cond delay="indefinite"/>
                  </p:stCondLst>
                  <p:endCondLst>
                    <p:cond evt="onStopAudio" delay="0">
                      <p:tgtEl>
                        <p:sldTgt/>
                      </p:tgtEl>
                    </p:cond>
                  </p:endCondLst>
                </p:cTn>
                <p:tgtEl>
                  <p:spTgt spid="14"/>
                </p:tgtEl>
              </p:cMediaNode>
            </p:audio>
            <p:audio>
              <p:cMediaNode vol="80000">
                <p:cTn id="56" fill="hold" display="0">
                  <p:stCondLst>
                    <p:cond delay="indefinite"/>
                  </p:stCondLst>
                  <p:endCondLst>
                    <p:cond evt="onStopAudio" delay="0">
                      <p:tgtEl>
                        <p:sldTgt/>
                      </p:tgtEl>
                    </p:cond>
                  </p:endCondLst>
                </p:cTn>
                <p:tgtEl>
                  <p:spTgt spid="15"/>
                </p:tgtEl>
              </p:cMediaNode>
            </p:audio>
            <p:audio>
              <p:cMediaNode vol="80000">
                <p:cTn id="57" fill="hold" display="0">
                  <p:stCondLst>
                    <p:cond delay="indefinite"/>
                  </p:stCondLst>
                  <p:endCondLst>
                    <p:cond evt="onStopAudio" delay="0">
                      <p:tgtEl>
                        <p:sldTgt/>
                      </p:tgtEl>
                    </p:cond>
                  </p:endCondLst>
                </p:cTn>
                <p:tgtEl>
                  <p:spTgt spid="16"/>
                </p:tgtEl>
              </p:cMediaNode>
            </p:audio>
          </p:childTnLst>
        </p:cTn>
      </p:par>
    </p:tnLst>
    <p:bldLst>
      <p:bldP spid="6" grpId="0"/>
      <p:bldP spid="7" grpId="0"/>
      <p:bldP spid="8" grpId="0"/>
      <p:bldP spid="9"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3865" y="-378617"/>
            <a:ext cx="351691" cy="236603"/>
          </a:xfrm>
        </p:spPr>
        <p:txBody>
          <a:bodyPr>
            <a:normAutofit/>
          </a:bodyPr>
          <a:lstStyle/>
          <a:p>
            <a:pPr lvl="0" algn="ctr">
              <a:lnSpc>
                <a:spcPct val="100000"/>
              </a:lnSpc>
              <a:spcBef>
                <a:spcPts val="0"/>
              </a:spcBef>
              <a:defRPr/>
            </a:pPr>
            <a:r>
              <a:rPr lang="en-GB" sz="100" b="1" dirty="0">
                <a:solidFill>
                  <a:srgbClr val="FDFDFD"/>
                </a:solidFill>
                <a:ea typeface="+mn-ea"/>
                <a:cs typeface="+mn-cs"/>
              </a:rPr>
              <a:t>werden</a:t>
            </a:r>
            <a:endParaRPr lang="en-GB" sz="100" dirty="0">
              <a:solidFill>
                <a:srgbClr val="FDFDFD"/>
              </a:solidFill>
            </a:endParaRPr>
          </a:p>
        </p:txBody>
      </p:sp>
      <p:sp>
        <p:nvSpPr>
          <p:cNvPr id="7" name="TextBox 6"/>
          <p:cNvSpPr txBox="1"/>
          <p:nvPr/>
        </p:nvSpPr>
        <p:spPr>
          <a:xfrm>
            <a:off x="0" y="2167200"/>
            <a:ext cx="12191999" cy="584775"/>
          </a:xfrm>
          <a:prstGeom prst="rect">
            <a:avLst/>
          </a:prstGeom>
          <a:solidFill>
            <a:schemeClr val="bg2"/>
          </a:solidFill>
        </p:spPr>
        <p:txBody>
          <a:bodyPr wrap="square" rtlCol="0">
            <a:spAutoFit/>
          </a:bodyPr>
          <a:lstStyle/>
          <a:p>
            <a:pPr algn="ctr">
              <a:defRPr/>
            </a:pPr>
            <a:r>
              <a:rPr lang="en-GB" sz="3200" dirty="0">
                <a:solidFill>
                  <a:srgbClr val="5B9BD5">
                    <a:lumMod val="50000"/>
                  </a:srgbClr>
                </a:solidFill>
              </a:rPr>
              <a:t>[to become | becoming]</a:t>
            </a:r>
          </a:p>
        </p:txBody>
      </p:sp>
      <p:sp>
        <p:nvSpPr>
          <p:cNvPr id="8" name="TextBox 7"/>
          <p:cNvSpPr txBox="1"/>
          <p:nvPr/>
        </p:nvSpPr>
        <p:spPr>
          <a:xfrm>
            <a:off x="0" y="3358800"/>
            <a:ext cx="12192000" cy="1862048"/>
          </a:xfrm>
          <a:prstGeom prst="rect">
            <a:avLst/>
          </a:prstGeom>
          <a:noFill/>
        </p:spPr>
        <p:txBody>
          <a:bodyPr wrap="square" rtlCol="0">
            <a:spAutoFit/>
          </a:bodyPr>
          <a:lstStyle/>
          <a:p>
            <a:pPr algn="ctr">
              <a:defRPr/>
            </a:pPr>
            <a:r>
              <a:rPr lang="en-GB" sz="11500" b="1" dirty="0" err="1">
                <a:solidFill>
                  <a:srgbClr val="5B9BD5">
                    <a:lumMod val="50000"/>
                  </a:srgbClr>
                </a:solidFill>
              </a:rPr>
              <a:t>wird</a:t>
            </a:r>
            <a:endParaRPr lang="en-GB" sz="11500" b="1" dirty="0">
              <a:solidFill>
                <a:srgbClr val="5B9BD5">
                  <a:lumMod val="50000"/>
                </a:srgbClr>
              </a:solidFill>
            </a:endParaRPr>
          </a:p>
        </p:txBody>
      </p:sp>
      <p:sp>
        <p:nvSpPr>
          <p:cNvPr id="9" name="TextBox 8"/>
          <p:cNvSpPr txBox="1"/>
          <p:nvPr/>
        </p:nvSpPr>
        <p:spPr>
          <a:xfrm>
            <a:off x="0" y="5034090"/>
            <a:ext cx="12191999" cy="584775"/>
          </a:xfrm>
          <a:prstGeom prst="rect">
            <a:avLst/>
          </a:prstGeom>
          <a:solidFill>
            <a:schemeClr val="bg2"/>
          </a:solidFill>
        </p:spPr>
        <p:txBody>
          <a:bodyPr wrap="square" rtlCol="0">
            <a:spAutoFit/>
          </a:bodyPr>
          <a:lstStyle/>
          <a:p>
            <a:pPr algn="ctr">
              <a:defRPr/>
            </a:pPr>
            <a:r>
              <a:rPr lang="en-GB" sz="3200" dirty="0">
                <a:solidFill>
                  <a:srgbClr val="5B9BD5">
                    <a:lumMod val="50000"/>
                  </a:srgbClr>
                </a:solidFill>
              </a:rPr>
              <a:t>[becomes | is becoming]</a:t>
            </a:r>
          </a:p>
        </p:txBody>
      </p:sp>
      <p:sp>
        <p:nvSpPr>
          <p:cNvPr id="14" name="Title 3"/>
          <p:cNvSpPr txBox="1">
            <a:spLocks/>
          </p:cNvSpPr>
          <p:nvPr/>
        </p:nvSpPr>
        <p:spPr>
          <a:xfrm>
            <a:off x="842068" y="813932"/>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11500" b="1" dirty="0">
                <a:solidFill>
                  <a:srgbClr val="1F4E79"/>
                </a:solidFill>
              </a:rPr>
              <a:t>werden</a:t>
            </a:r>
          </a:p>
        </p:txBody>
      </p:sp>
      <p:sp>
        <p:nvSpPr>
          <p:cNvPr id="3" name="Rectangle 2"/>
          <p:cNvSpPr/>
          <p:nvPr/>
        </p:nvSpPr>
        <p:spPr>
          <a:xfrm>
            <a:off x="4346917" y="-576777"/>
            <a:ext cx="787791" cy="520505"/>
          </a:xfrm>
          <a:prstGeom prst="rect">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3036153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1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p:txBody>
          <a:bodyPr>
            <a:normAutofit/>
          </a:bodyPr>
          <a:lstStyle/>
          <a:p>
            <a:r>
              <a:rPr lang="en-GB" sz="3600" b="1" dirty="0" err="1">
                <a:solidFill>
                  <a:schemeClr val="bg1"/>
                </a:solidFill>
              </a:rPr>
              <a:t>Hausaufgaben</a:t>
            </a:r>
            <a:endParaRPr lang="en-GB" sz="3600" b="1" dirty="0">
              <a:solidFill>
                <a:schemeClr val="bg1"/>
              </a:solidFill>
            </a:endParaRPr>
          </a:p>
        </p:txBody>
      </p:sp>
      <p:sp>
        <p:nvSpPr>
          <p:cNvPr id="6" name="TextBox 5"/>
          <p:cNvSpPr txBox="1"/>
          <p:nvPr/>
        </p:nvSpPr>
        <p:spPr>
          <a:xfrm>
            <a:off x="175149" y="1130745"/>
            <a:ext cx="9750706" cy="3970318"/>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Calibri" panose="020F0502020204030204" pitchFamily="34" charset="0"/>
              </a:rPr>
              <a:t>No new vocabulary for 7.2.1.6</a:t>
            </a:r>
          </a:p>
          <a:p>
            <a:pPr marL="0" marR="0" lvl="0" indent="0" defTabSz="914400" rtl="0" eaLnBrk="1" fontAlgn="auto" latinLnBrk="0" hangingPunct="1">
              <a:lnSpc>
                <a:spcPct val="100000"/>
              </a:lnSpc>
              <a:spcBef>
                <a:spcPts val="0"/>
              </a:spcBef>
              <a:spcAft>
                <a:spcPts val="0"/>
              </a:spcAft>
              <a:buClrTx/>
              <a:buSzTx/>
              <a:buFontTx/>
              <a:buNone/>
              <a:tabLst>
                <a:tab pos="2865755" algn="ctr"/>
                <a:tab pos="5731510" algn="r"/>
              </a:tabLst>
              <a:defRPr/>
            </a:pPr>
            <a:endParaRPr lang="en-GB" sz="2800" b="1" dirty="0">
              <a:solidFill>
                <a:srgbClr val="525050"/>
              </a:solidFill>
              <a:latin typeface="Century Gothic" panose="020B0502020202020204" pitchFamily="34" charset="0"/>
              <a:ea typeface="Calibri" panose="020F0502020204030204" pitchFamily="34" charset="0"/>
              <a:cs typeface="Calibri" panose="020F0502020204030204" pitchFamily="34" charset="0"/>
            </a:endParaRPr>
          </a:p>
          <a:p>
            <a:pPr marL="0" marR="0" lvl="0" indent="0"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Calibri" panose="020F0502020204030204" pitchFamily="34" charset="0"/>
              </a:rPr>
              <a:t>Revisit vocabulary from this term:</a:t>
            </a:r>
            <a:br>
              <a:rPr kumimoji="0" lang="en-GB" sz="2800" b="1" i="0" u="none" strike="noStrike" kern="120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Calibri" panose="020F0502020204030204" pitchFamily="34" charset="0"/>
              </a:rPr>
            </a:br>
            <a:br>
              <a:rPr kumimoji="0" lang="en-GB" sz="2800" b="1" i="0" u="none" strike="noStrike" kern="120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Calibri" panose="020F0502020204030204" pitchFamily="34" charset="0"/>
              </a:rPr>
            </a:br>
            <a:r>
              <a:rPr kumimoji="0" lang="en-GB" sz="2800" b="1" i="0" u="none" strike="noStrike" kern="120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Calibri" panose="020F0502020204030204" pitchFamily="34" charset="0"/>
              </a:rPr>
              <a:t>7.2.1.1</a:t>
            </a:r>
            <a:br>
              <a:rPr kumimoji="0" lang="en-GB" sz="2800" b="1" i="0" u="none" strike="noStrike" kern="120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Calibri" panose="020F0502020204030204" pitchFamily="34" charset="0"/>
              </a:rPr>
            </a:br>
            <a:r>
              <a:rPr kumimoji="0" lang="en-GB" sz="2800" b="1" i="0" u="none" strike="noStrike" kern="120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Calibri" panose="020F0502020204030204" pitchFamily="34" charset="0"/>
              </a:rPr>
              <a:t>7.2.1.2</a:t>
            </a:r>
            <a:br>
              <a:rPr kumimoji="0" lang="en-GB" sz="2800" b="1" i="0" u="none" strike="noStrike" kern="120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Calibri" panose="020F0502020204030204" pitchFamily="34" charset="0"/>
              </a:rPr>
            </a:br>
            <a:r>
              <a:rPr kumimoji="0" lang="en-GB" sz="2800" b="1" i="0" u="none" strike="noStrike" kern="120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Calibri" panose="020F0502020204030204" pitchFamily="34" charset="0"/>
              </a:rPr>
              <a:t>7.2.1.3</a:t>
            </a:r>
            <a:br>
              <a:rPr kumimoji="0" lang="en-GB" sz="2800" b="1" i="0" u="none" strike="noStrike" kern="120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Calibri" panose="020F0502020204030204" pitchFamily="34" charset="0"/>
              </a:rPr>
            </a:br>
            <a:r>
              <a:rPr kumimoji="0" lang="en-GB" sz="2800" b="1" i="0" u="none" strike="noStrike" kern="120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Calibri" panose="020F0502020204030204" pitchFamily="34" charset="0"/>
              </a:rPr>
              <a:t>7.2.1.4</a:t>
            </a:r>
          </a:p>
          <a:p>
            <a:pPr marL="0" marR="0" lvl="0" indent="0" defTabSz="914400" rtl="0" eaLnBrk="1" fontAlgn="auto" latinLnBrk="0" hangingPunct="1">
              <a:lnSpc>
                <a:spcPct val="100000"/>
              </a:lnSpc>
              <a:spcBef>
                <a:spcPts val="0"/>
              </a:spcBef>
              <a:spcAft>
                <a:spcPts val="0"/>
              </a:spcAft>
              <a:buClrTx/>
              <a:buSzTx/>
              <a:buFontTx/>
              <a:buNone/>
              <a:tabLst>
                <a:tab pos="2865755" algn="ctr"/>
                <a:tab pos="5731510" algn="r"/>
              </a:tabLst>
              <a:defRPr/>
            </a:pPr>
            <a:r>
              <a:rPr lang="en-GB" sz="2800" b="1" dirty="0">
                <a:solidFill>
                  <a:srgbClr val="525050"/>
                </a:solidFill>
                <a:latin typeface="Century Gothic" panose="020B0502020202020204" pitchFamily="34" charset="0"/>
                <a:ea typeface="Calibri" panose="020F0502020204030204" pitchFamily="34" charset="0"/>
                <a:cs typeface="Calibri" panose="020F0502020204030204" pitchFamily="34" charset="0"/>
              </a:rPr>
              <a:t>7.2.1.5</a:t>
            </a:r>
            <a:endParaRPr kumimoji="0" lang="en-GB" sz="2800" b="0" i="0" u="none" strike="noStrike" kern="120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pic>
        <p:nvPicPr>
          <p:cNvPr id="8" name="Picture 7" descr="A blue cartoon face with orange headphones&#10;&#10;Description automatically generated">
            <a:extLst>
              <a:ext uri="{FF2B5EF4-FFF2-40B4-BE49-F238E27FC236}">
                <a16:creationId xmlns:a16="http://schemas.microsoft.com/office/drawing/2014/main" id="{432C1C16-D86C-4B0B-AADF-2482EE7138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2200" y="89426"/>
            <a:ext cx="1143160" cy="1286054"/>
          </a:xfrm>
          <a:prstGeom prst="rect">
            <a:avLst/>
          </a:prstGeom>
        </p:spPr>
      </p:pic>
    </p:spTree>
    <p:extLst>
      <p:ext uri="{BB962C8B-B14F-4D97-AF65-F5344CB8AC3E}">
        <p14:creationId xmlns:p14="http://schemas.microsoft.com/office/powerpoint/2010/main" val="39074898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p:txBody>
          <a:bodyPr>
            <a:normAutofit/>
          </a:bodyPr>
          <a:lstStyle/>
          <a:p>
            <a:r>
              <a:rPr lang="en-GB" sz="3600" b="1" dirty="0" err="1">
                <a:solidFill>
                  <a:schemeClr val="bg1"/>
                </a:solidFill>
              </a:rPr>
              <a:t>Hausaufgaben</a:t>
            </a:r>
            <a:endParaRPr lang="en-GB" sz="3600" b="1" dirty="0">
              <a:solidFill>
                <a:schemeClr val="bg1"/>
              </a:solidFill>
            </a:endParaRPr>
          </a:p>
        </p:txBody>
      </p:sp>
      <p:sp>
        <p:nvSpPr>
          <p:cNvPr id="6" name="TextBox 5"/>
          <p:cNvSpPr txBox="1"/>
          <p:nvPr/>
        </p:nvSpPr>
        <p:spPr>
          <a:xfrm>
            <a:off x="175149" y="1130745"/>
            <a:ext cx="975070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Calibri" panose="020F0502020204030204" pitchFamily="34" charset="0"/>
              </a:rPr>
              <a:t>New vocabulary for Term 7.2.2.1</a:t>
            </a:r>
            <a:endParaRPr kumimoji="0" lang="en-GB" sz="2800" b="0" i="0" u="none" strike="noStrike" kern="120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175149" y="1971779"/>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hlinkClick r:id="rId3"/>
              </a:rPr>
              <a:t>Audio file</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2" name="TextBox 11"/>
          <p:cNvSpPr txBox="1"/>
          <p:nvPr/>
        </p:nvSpPr>
        <p:spPr>
          <a:xfrm>
            <a:off x="175149" y="3849829"/>
            <a:ext cx="11066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hlinkClick r:id="rId4"/>
              </a:rPr>
              <a:t>Student worksheet</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 name="Rectangle 1"/>
          <p:cNvSpPr/>
          <p:nvPr/>
        </p:nvSpPr>
        <p:spPr>
          <a:xfrm>
            <a:off x="175149" y="5373936"/>
            <a:ext cx="11066804"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In addition, revisit:   Term 2.1 Week 3 | Term 1.2 Week 4</a:t>
            </a:r>
            <a:endParaRPr kumimoji="0" lang="en-GB" sz="1800" b="0" i="0" u="none" strike="noStrike" kern="1200" cap="none" spc="0" normalizeH="0" baseline="0" noProof="0" dirty="0">
              <a:ln>
                <a:noFill/>
              </a:ln>
              <a:solidFill>
                <a:srgbClr val="525050"/>
              </a:solidFill>
              <a:effectLst/>
              <a:uLnTx/>
              <a:uFillTx/>
              <a:latin typeface="Century Gothic"/>
              <a:ea typeface="+mn-ea"/>
              <a:cs typeface="+mn-cs"/>
            </a:endParaRPr>
          </a:p>
        </p:txBody>
      </p:sp>
      <p:pic>
        <p:nvPicPr>
          <p:cNvPr id="8" name="Picture 7" descr="A blue cartoon face with orange headphones&#10;&#10;Description automatically generated">
            <a:extLst>
              <a:ext uri="{FF2B5EF4-FFF2-40B4-BE49-F238E27FC236}">
                <a16:creationId xmlns:a16="http://schemas.microsoft.com/office/drawing/2014/main" id="{432C1C16-D86C-4B0B-AADF-2482EE7138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52200" y="89426"/>
            <a:ext cx="1143160" cy="1286054"/>
          </a:xfrm>
          <a:prstGeom prst="rect">
            <a:avLst/>
          </a:prstGeom>
        </p:spPr>
      </p:pic>
    </p:spTree>
    <p:extLst>
      <p:ext uri="{BB962C8B-B14F-4D97-AF65-F5344CB8AC3E}">
        <p14:creationId xmlns:p14="http://schemas.microsoft.com/office/powerpoint/2010/main" val="13641551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ction Button: Help 13" descr="question mark action button">
            <a:hlinkClick r:id="" action="ppaction://noaction" highlightClick="1">
              <a:snd r:embed="rId3" name="werden.wav"/>
            </a:hlinkClick>
          </p:cNvPr>
          <p:cNvSpPr/>
          <p:nvPr/>
        </p:nvSpPr>
        <p:spPr>
          <a:xfrm>
            <a:off x="1260000" y="2255296"/>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prstClr val="white"/>
              </a:solidFill>
            </a:endParaRPr>
          </a:p>
        </p:txBody>
      </p:sp>
      <p:sp>
        <p:nvSpPr>
          <p:cNvPr id="11" name="TextBox 10"/>
          <p:cNvSpPr txBox="1"/>
          <p:nvPr/>
        </p:nvSpPr>
        <p:spPr>
          <a:xfrm>
            <a:off x="1995053" y="2168684"/>
            <a:ext cx="8212975" cy="584775"/>
          </a:xfrm>
          <a:prstGeom prst="rect">
            <a:avLst/>
          </a:prstGeom>
          <a:solidFill>
            <a:schemeClr val="bg2"/>
          </a:solidFill>
        </p:spPr>
        <p:txBody>
          <a:bodyPr wrap="square" rtlCol="0">
            <a:spAutoFit/>
          </a:bodyPr>
          <a:lstStyle/>
          <a:p>
            <a:pPr algn="ctr">
              <a:defRPr/>
            </a:pPr>
            <a:r>
              <a:rPr lang="en-GB" sz="3200" dirty="0">
                <a:solidFill>
                  <a:srgbClr val="5B9BD5">
                    <a:lumMod val="50000"/>
                  </a:srgbClr>
                </a:solidFill>
              </a:rPr>
              <a:t>[to become | becoming]</a:t>
            </a:r>
          </a:p>
        </p:txBody>
      </p:sp>
      <p:sp>
        <p:nvSpPr>
          <p:cNvPr id="15" name="Action Button: Help 14" descr="question mark action button">
            <a:hlinkClick r:id="" action="ppaction://noaction" highlightClick="1">
              <a:snd r:embed="rId4" name="wird.wav"/>
            </a:hlinkClick>
          </p:cNvPr>
          <p:cNvSpPr/>
          <p:nvPr/>
        </p:nvSpPr>
        <p:spPr>
          <a:xfrm>
            <a:off x="1260000" y="5150939"/>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srgbClr val="EEC100"/>
              </a:solidFill>
            </a:endParaRPr>
          </a:p>
        </p:txBody>
      </p:sp>
      <p:sp>
        <p:nvSpPr>
          <p:cNvPr id="12" name="TextBox 11"/>
          <p:cNvSpPr txBox="1"/>
          <p:nvPr/>
        </p:nvSpPr>
        <p:spPr>
          <a:xfrm>
            <a:off x="0" y="3358325"/>
            <a:ext cx="12192000" cy="1862048"/>
          </a:xfrm>
          <a:prstGeom prst="rect">
            <a:avLst/>
          </a:prstGeom>
          <a:noFill/>
        </p:spPr>
        <p:txBody>
          <a:bodyPr wrap="square" rtlCol="0">
            <a:spAutoFit/>
          </a:bodyPr>
          <a:lstStyle/>
          <a:p>
            <a:pPr algn="ctr">
              <a:defRPr/>
            </a:pPr>
            <a:r>
              <a:rPr lang="en-GB" sz="11500" b="1" dirty="0" err="1">
                <a:solidFill>
                  <a:srgbClr val="5B9BD5">
                    <a:lumMod val="50000"/>
                  </a:srgbClr>
                </a:solidFill>
              </a:rPr>
              <a:t>wird</a:t>
            </a:r>
            <a:endParaRPr lang="en-GB" sz="11500" b="1" dirty="0">
              <a:solidFill>
                <a:srgbClr val="5B9BD5">
                  <a:lumMod val="50000"/>
                </a:srgbClr>
              </a:solidFill>
            </a:endParaRPr>
          </a:p>
        </p:txBody>
      </p:sp>
      <p:sp>
        <p:nvSpPr>
          <p:cNvPr id="13" name="TextBox 12"/>
          <p:cNvSpPr txBox="1"/>
          <p:nvPr/>
        </p:nvSpPr>
        <p:spPr>
          <a:xfrm>
            <a:off x="1878678" y="5027561"/>
            <a:ext cx="8429106" cy="584775"/>
          </a:xfrm>
          <a:prstGeom prst="rect">
            <a:avLst/>
          </a:prstGeom>
          <a:solidFill>
            <a:schemeClr val="bg2"/>
          </a:solidFill>
        </p:spPr>
        <p:txBody>
          <a:bodyPr wrap="square" rtlCol="0">
            <a:spAutoFit/>
          </a:bodyPr>
          <a:lstStyle/>
          <a:p>
            <a:pPr algn="ctr">
              <a:defRPr/>
            </a:pPr>
            <a:r>
              <a:rPr lang="en-GB" sz="3200" dirty="0">
                <a:solidFill>
                  <a:srgbClr val="5B9BD5">
                    <a:lumMod val="50000"/>
                  </a:srgbClr>
                </a:solidFill>
              </a:rPr>
              <a:t>[becomes | is becoming]</a:t>
            </a:r>
          </a:p>
        </p:txBody>
      </p:sp>
      <p:sp>
        <p:nvSpPr>
          <p:cNvPr id="4" name="Title 3"/>
          <p:cNvSpPr>
            <a:spLocks noGrp="1"/>
          </p:cNvSpPr>
          <p:nvPr>
            <p:ph type="title"/>
          </p:nvPr>
        </p:nvSpPr>
        <p:spPr>
          <a:xfrm>
            <a:off x="4678680" y="-404898"/>
            <a:ext cx="228951" cy="223618"/>
          </a:xfrm>
        </p:spPr>
        <p:txBody>
          <a:bodyPr>
            <a:normAutofit/>
          </a:bodyPr>
          <a:lstStyle/>
          <a:p>
            <a:r>
              <a:rPr lang="en-GB" sz="100" dirty="0">
                <a:solidFill>
                  <a:srgbClr val="FDFDFD"/>
                </a:solidFill>
              </a:rPr>
              <a:t>werden</a:t>
            </a:r>
          </a:p>
        </p:txBody>
      </p:sp>
      <p:sp>
        <p:nvSpPr>
          <p:cNvPr id="19" name="Title 3"/>
          <p:cNvSpPr txBox="1">
            <a:spLocks/>
          </p:cNvSpPr>
          <p:nvPr/>
        </p:nvSpPr>
        <p:spPr>
          <a:xfrm>
            <a:off x="842068" y="813932"/>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11500" b="1" dirty="0">
                <a:solidFill>
                  <a:srgbClr val="1F4E79"/>
                </a:solidFill>
              </a:rPr>
              <a:t>werden</a:t>
            </a:r>
          </a:p>
        </p:txBody>
      </p:sp>
      <p:sp>
        <p:nvSpPr>
          <p:cNvPr id="6" name="Rectangle 5"/>
          <p:cNvSpPr/>
          <p:nvPr/>
        </p:nvSpPr>
        <p:spPr>
          <a:xfrm>
            <a:off x="4529798" y="-487702"/>
            <a:ext cx="448174" cy="404898"/>
          </a:xfrm>
          <a:prstGeom prst="rect">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3479283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1" grpId="0" animBg="1"/>
      <p:bldP spid="15" grpId="0" animBg="1"/>
      <p:bldP spid="12" grpId="0"/>
      <p:bldP spid="13" grpId="0" animBg="1"/>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28000"/>
            <a:ext cx="12192000" cy="1325563"/>
          </a:xfrm>
        </p:spPr>
        <p:txBody>
          <a:bodyPr>
            <a:noAutofit/>
          </a:bodyPr>
          <a:lstStyle/>
          <a:p>
            <a:pPr algn="ctr"/>
            <a:r>
              <a:rPr lang="en-GB" sz="11500" b="1" dirty="0" err="1">
                <a:solidFill>
                  <a:srgbClr val="5B9BD5">
                    <a:lumMod val="50000"/>
                  </a:srgbClr>
                </a:solidFill>
              </a:rPr>
              <a:t>wird</a:t>
            </a:r>
            <a:endParaRPr lang="en-GB" sz="11500" dirty="0"/>
          </a:p>
        </p:txBody>
      </p:sp>
      <p:sp>
        <p:nvSpPr>
          <p:cNvPr id="4" name="TextBox 3"/>
          <p:cNvSpPr txBox="1"/>
          <p:nvPr/>
        </p:nvSpPr>
        <p:spPr>
          <a:xfrm>
            <a:off x="0" y="2167200"/>
            <a:ext cx="12055642" cy="584775"/>
          </a:xfrm>
          <a:prstGeom prst="rect">
            <a:avLst/>
          </a:prstGeom>
          <a:solidFill>
            <a:schemeClr val="bg2"/>
          </a:solidFill>
        </p:spPr>
        <p:txBody>
          <a:bodyPr wrap="square" rtlCol="0">
            <a:spAutoFit/>
          </a:bodyPr>
          <a:lstStyle/>
          <a:p>
            <a:pPr algn="ctr">
              <a:defRPr/>
            </a:pPr>
            <a:r>
              <a:rPr lang="en-GB" sz="3200" dirty="0">
                <a:solidFill>
                  <a:srgbClr val="5B9BD5">
                    <a:lumMod val="50000"/>
                  </a:srgbClr>
                </a:solidFill>
              </a:rPr>
              <a:t>[becomes | is becoming]</a:t>
            </a:r>
          </a:p>
        </p:txBody>
      </p:sp>
      <p:sp>
        <p:nvSpPr>
          <p:cNvPr id="5" name="TextBox 4"/>
          <p:cNvSpPr txBox="1"/>
          <p:nvPr/>
        </p:nvSpPr>
        <p:spPr>
          <a:xfrm>
            <a:off x="0" y="4082400"/>
            <a:ext cx="12192000" cy="1015663"/>
          </a:xfrm>
          <a:prstGeom prst="rect">
            <a:avLst/>
          </a:prstGeom>
          <a:solidFill>
            <a:schemeClr val="bg2"/>
          </a:solidFill>
        </p:spPr>
        <p:txBody>
          <a:bodyPr wrap="square" rtlCol="0">
            <a:spAutoFit/>
          </a:bodyPr>
          <a:lstStyle/>
          <a:p>
            <a:pPr algn="ctr">
              <a:defRPr/>
            </a:pPr>
            <a:r>
              <a:rPr lang="en-GB" sz="6000" dirty="0" err="1">
                <a:solidFill>
                  <a:srgbClr val="5B9BD5">
                    <a:lumMod val="50000"/>
                  </a:srgbClr>
                </a:solidFill>
              </a:rPr>
              <a:t>Es</a:t>
            </a:r>
            <a:r>
              <a:rPr lang="en-GB" sz="6000" dirty="0">
                <a:solidFill>
                  <a:srgbClr val="5B9BD5">
                    <a:lumMod val="50000"/>
                  </a:srgbClr>
                </a:solidFill>
              </a:rPr>
              <a:t> </a:t>
            </a:r>
            <a:r>
              <a:rPr lang="en-GB" sz="6000" b="1" dirty="0" err="1">
                <a:solidFill>
                  <a:srgbClr val="DAA520"/>
                </a:solidFill>
              </a:rPr>
              <a:t>wird</a:t>
            </a:r>
            <a:r>
              <a:rPr lang="en-GB" sz="6000" dirty="0">
                <a:solidFill>
                  <a:srgbClr val="5B9BD5">
                    <a:lumMod val="50000"/>
                  </a:srgbClr>
                </a:solidFill>
              </a:rPr>
              <a:t> </a:t>
            </a:r>
            <a:r>
              <a:rPr lang="en-GB" sz="6000" dirty="0" err="1">
                <a:solidFill>
                  <a:srgbClr val="5B9BD5">
                    <a:lumMod val="50000"/>
                  </a:srgbClr>
                </a:solidFill>
              </a:rPr>
              <a:t>dunkel</a:t>
            </a:r>
            <a:r>
              <a:rPr lang="en-GB" sz="6000" dirty="0">
                <a:solidFill>
                  <a:srgbClr val="5B9BD5">
                    <a:lumMod val="50000"/>
                  </a:srgbClr>
                </a:solidFill>
              </a:rPr>
              <a:t>.</a:t>
            </a:r>
            <a:endParaRPr lang="fr-FR" sz="6000" dirty="0">
              <a:solidFill>
                <a:srgbClr val="EA5F00"/>
              </a:solidFill>
              <a:cs typeface="Calibri" panose="020F0502020204030204" pitchFamily="34" charset="0"/>
            </a:endParaRPr>
          </a:p>
        </p:txBody>
      </p:sp>
      <p:sp>
        <p:nvSpPr>
          <p:cNvPr id="7" name="TextBox 6"/>
          <p:cNvSpPr txBox="1"/>
          <p:nvPr/>
        </p:nvSpPr>
        <p:spPr>
          <a:xfrm>
            <a:off x="2541649" y="5001181"/>
            <a:ext cx="7108701" cy="584775"/>
          </a:xfrm>
          <a:prstGeom prst="rect">
            <a:avLst/>
          </a:prstGeom>
          <a:solidFill>
            <a:schemeClr val="bg2"/>
          </a:solidFill>
        </p:spPr>
        <p:txBody>
          <a:bodyPr wrap="square" rtlCol="0">
            <a:spAutoFit/>
          </a:bodyPr>
          <a:lstStyle/>
          <a:p>
            <a:pPr algn="ctr">
              <a:defRPr/>
            </a:pPr>
            <a:r>
              <a:rPr lang="en-GB" sz="3200" dirty="0">
                <a:solidFill>
                  <a:srgbClr val="5B9BD5">
                    <a:lumMod val="50000"/>
                  </a:srgbClr>
                </a:solidFill>
              </a:rPr>
              <a:t>[It </a:t>
            </a:r>
            <a:r>
              <a:rPr lang="en-GB" sz="3200" b="1" dirty="0">
                <a:solidFill>
                  <a:srgbClr val="DAA520"/>
                </a:solidFill>
              </a:rPr>
              <a:t>become</a:t>
            </a:r>
            <a:r>
              <a:rPr lang="en-GB" sz="3200" b="1" dirty="0">
                <a:solidFill>
                  <a:srgbClr val="DAA520"/>
                </a:solidFill>
                <a:cs typeface="Calibri" panose="020F0502020204030204" pitchFamily="34" charset="0"/>
              </a:rPr>
              <a:t>s</a:t>
            </a:r>
            <a:r>
              <a:rPr lang="en-GB" sz="3200" b="1" dirty="0">
                <a:solidFill>
                  <a:srgbClr val="EEC100"/>
                </a:solidFill>
                <a:cs typeface="Calibri" panose="020F0502020204030204" pitchFamily="34" charset="0"/>
              </a:rPr>
              <a:t> </a:t>
            </a:r>
            <a:r>
              <a:rPr lang="en-GB" sz="3200" dirty="0">
                <a:solidFill>
                  <a:srgbClr val="5B9BD5">
                    <a:lumMod val="50000"/>
                  </a:srgbClr>
                </a:solidFill>
              </a:rPr>
              <a:t>|</a:t>
            </a:r>
            <a:r>
              <a:rPr lang="en-GB" sz="3200" b="1" dirty="0">
                <a:solidFill>
                  <a:srgbClr val="EEC100"/>
                </a:solidFill>
                <a:cs typeface="Calibri" panose="020F0502020204030204" pitchFamily="34" charset="0"/>
              </a:rPr>
              <a:t> </a:t>
            </a:r>
            <a:r>
              <a:rPr lang="en-GB" sz="3200" b="1" dirty="0">
                <a:solidFill>
                  <a:srgbClr val="DAA520"/>
                </a:solidFill>
                <a:cs typeface="Calibri" panose="020F0502020204030204" pitchFamily="34" charset="0"/>
              </a:rPr>
              <a:t>is becoming </a:t>
            </a:r>
            <a:r>
              <a:rPr lang="en-GB" sz="3200" dirty="0">
                <a:solidFill>
                  <a:srgbClr val="1F4E79"/>
                </a:solidFill>
                <a:cs typeface="Calibri" panose="020F0502020204030204" pitchFamily="34" charset="0"/>
              </a:rPr>
              <a:t>dark</a:t>
            </a:r>
            <a:r>
              <a:rPr lang="en-GB" sz="3200" dirty="0">
                <a:solidFill>
                  <a:srgbClr val="5B9BD5">
                    <a:lumMod val="50000"/>
                  </a:srgbClr>
                </a:solidFill>
              </a:rPr>
              <a:t>.]</a:t>
            </a:r>
          </a:p>
        </p:txBody>
      </p:sp>
    </p:spTree>
    <p:extLst>
      <p:ext uri="{BB962C8B-B14F-4D97-AF65-F5344CB8AC3E}">
        <p14:creationId xmlns:p14="http://schemas.microsoft.com/office/powerpoint/2010/main" val="3005204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28000"/>
            <a:ext cx="12192000" cy="1325563"/>
          </a:xfrm>
        </p:spPr>
        <p:txBody>
          <a:bodyPr>
            <a:normAutofit fontScale="90000"/>
          </a:bodyPr>
          <a:lstStyle/>
          <a:p>
            <a:pPr algn="ctr"/>
            <a:r>
              <a:rPr lang="en-GB" sz="12800" b="1" dirty="0">
                <a:solidFill>
                  <a:srgbClr val="5B9BD5">
                    <a:lumMod val="50000"/>
                  </a:srgbClr>
                </a:solidFill>
              </a:rPr>
              <a:t>werden</a:t>
            </a:r>
            <a:endParaRPr lang="en-GB" dirty="0"/>
          </a:p>
        </p:txBody>
      </p:sp>
      <p:sp>
        <p:nvSpPr>
          <p:cNvPr id="4" name="TextBox 3"/>
          <p:cNvSpPr txBox="1"/>
          <p:nvPr/>
        </p:nvSpPr>
        <p:spPr>
          <a:xfrm>
            <a:off x="0" y="2167200"/>
            <a:ext cx="12192000" cy="584775"/>
          </a:xfrm>
          <a:prstGeom prst="rect">
            <a:avLst/>
          </a:prstGeom>
          <a:solidFill>
            <a:schemeClr val="bg2"/>
          </a:solidFill>
        </p:spPr>
        <p:txBody>
          <a:bodyPr wrap="square" rtlCol="0">
            <a:spAutoFit/>
          </a:bodyPr>
          <a:lstStyle/>
          <a:p>
            <a:pPr algn="ctr">
              <a:defRPr/>
            </a:pPr>
            <a:r>
              <a:rPr lang="en-GB" sz="3200" dirty="0">
                <a:solidFill>
                  <a:srgbClr val="5B9BD5">
                    <a:lumMod val="50000"/>
                  </a:srgbClr>
                </a:solidFill>
              </a:rPr>
              <a:t>[to read | reading]</a:t>
            </a:r>
          </a:p>
        </p:txBody>
      </p:sp>
      <p:sp>
        <p:nvSpPr>
          <p:cNvPr id="5" name="TextBox 4"/>
          <p:cNvSpPr txBox="1"/>
          <p:nvPr/>
        </p:nvSpPr>
        <p:spPr>
          <a:xfrm>
            <a:off x="0" y="4082400"/>
            <a:ext cx="12192000" cy="1015663"/>
          </a:xfrm>
          <a:prstGeom prst="rect">
            <a:avLst/>
          </a:prstGeom>
          <a:solidFill>
            <a:schemeClr val="bg2"/>
          </a:solidFill>
        </p:spPr>
        <p:txBody>
          <a:bodyPr wrap="square" rtlCol="0">
            <a:spAutoFit/>
          </a:bodyPr>
          <a:lstStyle/>
          <a:p>
            <a:pPr algn="ctr">
              <a:defRPr/>
            </a:pPr>
            <a:r>
              <a:rPr lang="de-DE" sz="6000" dirty="0">
                <a:solidFill>
                  <a:srgbClr val="5B9BD5">
                    <a:lumMod val="50000"/>
                  </a:srgbClr>
                </a:solidFill>
              </a:rPr>
              <a:t>Es kann dunkel </a:t>
            </a:r>
            <a:r>
              <a:rPr lang="de-DE" sz="6000" b="1" dirty="0">
                <a:solidFill>
                  <a:srgbClr val="DAA520"/>
                </a:solidFill>
              </a:rPr>
              <a:t>werden</a:t>
            </a:r>
            <a:r>
              <a:rPr lang="de-DE" sz="6000" dirty="0">
                <a:solidFill>
                  <a:srgbClr val="5B9BD5">
                    <a:lumMod val="50000"/>
                  </a:srgbClr>
                </a:solidFill>
              </a:rPr>
              <a:t>.</a:t>
            </a:r>
            <a:endParaRPr lang="en-GB" sz="6000" b="1" dirty="0">
              <a:solidFill>
                <a:srgbClr val="5B9BD5">
                  <a:lumMod val="50000"/>
                </a:srgbClr>
              </a:solidFill>
            </a:endParaRPr>
          </a:p>
        </p:txBody>
      </p:sp>
      <p:sp>
        <p:nvSpPr>
          <p:cNvPr id="7" name="TextBox 6"/>
          <p:cNvSpPr txBox="1"/>
          <p:nvPr/>
        </p:nvSpPr>
        <p:spPr>
          <a:xfrm>
            <a:off x="3671217" y="4996800"/>
            <a:ext cx="4849565" cy="584775"/>
          </a:xfrm>
          <a:prstGeom prst="rect">
            <a:avLst/>
          </a:prstGeom>
          <a:solidFill>
            <a:schemeClr val="bg2"/>
          </a:solidFill>
        </p:spPr>
        <p:txBody>
          <a:bodyPr wrap="square" rtlCol="0">
            <a:spAutoFit/>
          </a:bodyPr>
          <a:lstStyle/>
          <a:p>
            <a:pPr algn="ctr">
              <a:defRPr/>
            </a:pPr>
            <a:r>
              <a:rPr lang="en-GB" sz="3200" dirty="0">
                <a:solidFill>
                  <a:srgbClr val="5B9BD5">
                    <a:lumMod val="50000"/>
                  </a:srgbClr>
                </a:solidFill>
              </a:rPr>
              <a:t>[It can </a:t>
            </a:r>
            <a:r>
              <a:rPr lang="en-GB" sz="3200" b="1" dirty="0">
                <a:solidFill>
                  <a:srgbClr val="DAA520"/>
                </a:solidFill>
              </a:rPr>
              <a:t>become</a:t>
            </a:r>
            <a:r>
              <a:rPr lang="en-GB" sz="3200" dirty="0">
                <a:solidFill>
                  <a:srgbClr val="5B9BD5">
                    <a:lumMod val="50000"/>
                  </a:srgbClr>
                </a:solidFill>
              </a:rPr>
              <a:t> dark.]</a:t>
            </a:r>
          </a:p>
        </p:txBody>
      </p:sp>
    </p:spTree>
    <p:extLst>
      <p:ext uri="{BB962C8B-B14F-4D97-AF65-F5344CB8AC3E}">
        <p14:creationId xmlns:p14="http://schemas.microsoft.com/office/powerpoint/2010/main" val="218598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ction Button: Help 4" descr="question mark action button">
            <a:hlinkClick r:id="" action="ppaction://noaction" highlightClick="1">
              <a:snd r:embed="rId3" name="wird.wav"/>
            </a:hlinkClick>
          </p:cNvPr>
          <p:cNvSpPr/>
          <p:nvPr/>
        </p:nvSpPr>
        <p:spPr>
          <a:xfrm>
            <a:off x="900000" y="2222060"/>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
        <p:nvSpPr>
          <p:cNvPr id="6" name="Title 5"/>
          <p:cNvSpPr>
            <a:spLocks noGrp="1"/>
          </p:cNvSpPr>
          <p:nvPr>
            <p:ph type="title"/>
          </p:nvPr>
        </p:nvSpPr>
        <p:spPr>
          <a:xfrm>
            <a:off x="0" y="828000"/>
            <a:ext cx="12192000" cy="1325563"/>
          </a:xfrm>
        </p:spPr>
        <p:txBody>
          <a:bodyPr>
            <a:noAutofit/>
          </a:bodyPr>
          <a:lstStyle/>
          <a:p>
            <a:pPr algn="ctr"/>
            <a:r>
              <a:rPr lang="en-GB" sz="11500" b="1" dirty="0" err="1">
                <a:solidFill>
                  <a:srgbClr val="5B9BD5">
                    <a:lumMod val="50000"/>
                  </a:srgbClr>
                </a:solidFill>
              </a:rPr>
              <a:t>wird</a:t>
            </a:r>
            <a:endParaRPr lang="en-GB" sz="11500" dirty="0"/>
          </a:p>
        </p:txBody>
      </p:sp>
      <p:sp>
        <p:nvSpPr>
          <p:cNvPr id="4" name="TextBox 3"/>
          <p:cNvSpPr txBox="1"/>
          <p:nvPr/>
        </p:nvSpPr>
        <p:spPr>
          <a:xfrm>
            <a:off x="1562794" y="2168684"/>
            <a:ext cx="9127373" cy="584775"/>
          </a:xfrm>
          <a:prstGeom prst="rect">
            <a:avLst/>
          </a:prstGeom>
          <a:solidFill>
            <a:schemeClr val="bg2"/>
          </a:solidFill>
        </p:spPr>
        <p:txBody>
          <a:bodyPr wrap="square" rtlCol="0">
            <a:spAutoFit/>
          </a:bodyPr>
          <a:lstStyle/>
          <a:p>
            <a:pPr algn="ctr">
              <a:defRPr/>
            </a:pPr>
            <a:r>
              <a:rPr lang="en-GB" sz="3200" dirty="0">
                <a:solidFill>
                  <a:srgbClr val="5B9BD5">
                    <a:lumMod val="50000"/>
                  </a:srgbClr>
                </a:solidFill>
              </a:rPr>
              <a:t>[becomes | is becoming]</a:t>
            </a:r>
          </a:p>
        </p:txBody>
      </p:sp>
      <p:sp>
        <p:nvSpPr>
          <p:cNvPr id="7" name="Action Button: Help 6" descr="question mark action button">
            <a:hlinkClick r:id="" action="ppaction://noaction" highlightClick="1">
              <a:snd r:embed="rId4" name="es_wird.wav"/>
            </a:hlinkClick>
          </p:cNvPr>
          <p:cNvSpPr/>
          <p:nvPr/>
        </p:nvSpPr>
        <p:spPr>
          <a:xfrm>
            <a:off x="900000" y="5103310"/>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
        <p:nvSpPr>
          <p:cNvPr id="8" name="TextBox 7"/>
          <p:cNvSpPr txBox="1"/>
          <p:nvPr/>
        </p:nvSpPr>
        <p:spPr>
          <a:xfrm>
            <a:off x="2832614" y="4064754"/>
            <a:ext cx="7189565" cy="1015663"/>
          </a:xfrm>
          <a:prstGeom prst="rect">
            <a:avLst/>
          </a:prstGeom>
          <a:solidFill>
            <a:schemeClr val="bg2"/>
          </a:solidFill>
        </p:spPr>
        <p:txBody>
          <a:bodyPr wrap="square" rtlCol="0">
            <a:spAutoFit/>
          </a:bodyPr>
          <a:lstStyle/>
          <a:p>
            <a:pPr algn="ctr">
              <a:defRPr/>
            </a:pPr>
            <a:r>
              <a:rPr lang="en-GB" sz="6000" dirty="0" err="1">
                <a:solidFill>
                  <a:srgbClr val="5B9BD5">
                    <a:lumMod val="50000"/>
                  </a:srgbClr>
                </a:solidFill>
              </a:rPr>
              <a:t>Es</a:t>
            </a:r>
            <a:r>
              <a:rPr lang="en-GB" sz="6000" dirty="0">
                <a:solidFill>
                  <a:srgbClr val="5B9BD5">
                    <a:lumMod val="50000"/>
                  </a:srgbClr>
                </a:solidFill>
              </a:rPr>
              <a:t> </a:t>
            </a:r>
            <a:r>
              <a:rPr lang="en-GB" sz="6000" b="1" dirty="0" err="1">
                <a:solidFill>
                  <a:srgbClr val="DAA520"/>
                </a:solidFill>
              </a:rPr>
              <a:t>wird</a:t>
            </a:r>
            <a:r>
              <a:rPr lang="en-GB" sz="6000" dirty="0">
                <a:solidFill>
                  <a:srgbClr val="5B9BD5">
                    <a:lumMod val="50000"/>
                  </a:srgbClr>
                </a:solidFill>
              </a:rPr>
              <a:t> </a:t>
            </a:r>
            <a:r>
              <a:rPr lang="en-GB" sz="6000" dirty="0" err="1">
                <a:solidFill>
                  <a:srgbClr val="5B9BD5">
                    <a:lumMod val="50000"/>
                  </a:srgbClr>
                </a:solidFill>
              </a:rPr>
              <a:t>dunkel</a:t>
            </a:r>
            <a:r>
              <a:rPr lang="en-GB" sz="6000" dirty="0">
                <a:solidFill>
                  <a:srgbClr val="5B9BD5">
                    <a:lumMod val="50000"/>
                  </a:srgbClr>
                </a:solidFill>
              </a:rPr>
              <a:t>.</a:t>
            </a:r>
            <a:endParaRPr lang="fr-FR" sz="6000" dirty="0">
              <a:solidFill>
                <a:srgbClr val="EA5F00"/>
              </a:solidFill>
              <a:cs typeface="Calibri" panose="020F0502020204030204" pitchFamily="34" charset="0"/>
            </a:endParaRPr>
          </a:p>
        </p:txBody>
      </p:sp>
      <p:sp>
        <p:nvSpPr>
          <p:cNvPr id="9" name="TextBox 8"/>
          <p:cNvSpPr txBox="1"/>
          <p:nvPr/>
        </p:nvSpPr>
        <p:spPr>
          <a:xfrm>
            <a:off x="1562794" y="4996557"/>
            <a:ext cx="9729206" cy="584775"/>
          </a:xfrm>
          <a:prstGeom prst="rect">
            <a:avLst/>
          </a:prstGeom>
          <a:solidFill>
            <a:schemeClr val="bg2"/>
          </a:solidFill>
        </p:spPr>
        <p:txBody>
          <a:bodyPr wrap="square" rtlCol="0">
            <a:spAutoFit/>
          </a:bodyPr>
          <a:lstStyle/>
          <a:p>
            <a:pPr algn="ctr">
              <a:defRPr/>
            </a:pPr>
            <a:r>
              <a:rPr lang="en-GB" sz="3200" dirty="0">
                <a:solidFill>
                  <a:srgbClr val="5B9BD5">
                    <a:lumMod val="50000"/>
                  </a:srgbClr>
                </a:solidFill>
              </a:rPr>
              <a:t>[It </a:t>
            </a:r>
            <a:r>
              <a:rPr lang="en-GB" sz="3200" b="1" dirty="0">
                <a:solidFill>
                  <a:srgbClr val="DAA520"/>
                </a:solidFill>
              </a:rPr>
              <a:t>becomes</a:t>
            </a:r>
            <a:r>
              <a:rPr lang="en-GB" sz="3200" dirty="0">
                <a:solidFill>
                  <a:srgbClr val="5B9BD5">
                    <a:lumMod val="50000"/>
                  </a:srgbClr>
                </a:solidFill>
              </a:rPr>
              <a:t> | is </a:t>
            </a:r>
            <a:r>
              <a:rPr lang="en-GB" sz="3200" b="1" dirty="0">
                <a:solidFill>
                  <a:srgbClr val="DAA520"/>
                </a:solidFill>
              </a:rPr>
              <a:t>becoming</a:t>
            </a:r>
            <a:r>
              <a:rPr lang="en-GB" sz="3200" dirty="0">
                <a:solidFill>
                  <a:srgbClr val="5B9BD5">
                    <a:lumMod val="50000"/>
                  </a:srgbClr>
                </a:solidFill>
              </a:rPr>
              <a:t> dark.]</a:t>
            </a:r>
          </a:p>
        </p:txBody>
      </p:sp>
      <p:sp>
        <p:nvSpPr>
          <p:cNvPr id="2" name="TextBox 1"/>
          <p:cNvSpPr txBox="1"/>
          <p:nvPr/>
        </p:nvSpPr>
        <p:spPr>
          <a:xfrm>
            <a:off x="4499894" y="4093080"/>
            <a:ext cx="1901744" cy="954107"/>
          </a:xfrm>
          <a:prstGeom prst="rect">
            <a:avLst/>
          </a:prstGeom>
          <a:solidFill>
            <a:schemeClr val="bg2"/>
          </a:solidFill>
        </p:spPr>
        <p:txBody>
          <a:bodyPr wrap="square" rtlCol="0">
            <a:spAutoFit/>
          </a:bodyPr>
          <a:lstStyle/>
          <a:p>
            <a:pPr algn="ctr"/>
            <a:endParaRPr lang="en-GB" sz="2800" dirty="0">
              <a:solidFill>
                <a:srgbClr val="1F4E79"/>
              </a:solidFill>
            </a:endParaRPr>
          </a:p>
          <a:p>
            <a:pPr algn="ctr"/>
            <a:r>
              <a:rPr lang="en-GB" sz="2800" dirty="0">
                <a:solidFill>
                  <a:srgbClr val="1F4E79"/>
                </a:solidFill>
              </a:rPr>
              <a:t>_________</a:t>
            </a:r>
          </a:p>
        </p:txBody>
      </p:sp>
    </p:spTree>
    <p:extLst>
      <p:ext uri="{BB962C8B-B14F-4D97-AF65-F5344CB8AC3E}">
        <p14:creationId xmlns:p14="http://schemas.microsoft.com/office/powerpoint/2010/main" val="3496543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10" presetClass="entr" presetSubtype="0" fill="hold" grpId="0" nodeType="withEffect">
                                  <p:stCondLst>
                                    <p:cond delay="25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2"/>
                                        </p:tgtEl>
                                      </p:cBhvr>
                                    </p:animEffect>
                                    <p:set>
                                      <p:cBhvr>
                                        <p:cTn id="30" dur="1" fill="hold">
                                          <p:stCondLst>
                                            <p:cond delay="499"/>
                                          </p:stCondLst>
                                        </p:cTn>
                                        <p:tgtEl>
                                          <p:spTgt spid="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4" grpId="0" animBg="1"/>
      <p:bldP spid="7" grpId="0" animBg="1"/>
      <p:bldP spid="8" grpId="0" animBg="1"/>
      <p:bldP spid="9" grpId="0" animBg="1"/>
      <p:bldP spid="2" grpId="0" animBg="1"/>
      <p:bldP spid="2"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ction Button: Help 7" descr="question mark action button">
            <a:hlinkClick r:id="" action="ppaction://noaction" highlightClick="1">
              <a:snd r:embed="rId3" name="werden.wav"/>
            </a:hlinkClick>
          </p:cNvPr>
          <p:cNvSpPr/>
          <p:nvPr/>
        </p:nvSpPr>
        <p:spPr>
          <a:xfrm>
            <a:off x="900000" y="2222061"/>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
        <p:nvSpPr>
          <p:cNvPr id="11" name="Title 10"/>
          <p:cNvSpPr>
            <a:spLocks noGrp="1"/>
          </p:cNvSpPr>
          <p:nvPr>
            <p:ph type="title"/>
          </p:nvPr>
        </p:nvSpPr>
        <p:spPr>
          <a:xfrm>
            <a:off x="0" y="828399"/>
            <a:ext cx="12192000" cy="1325563"/>
          </a:xfrm>
        </p:spPr>
        <p:txBody>
          <a:bodyPr>
            <a:noAutofit/>
          </a:bodyPr>
          <a:lstStyle/>
          <a:p>
            <a:pPr algn="ctr"/>
            <a:r>
              <a:rPr lang="en-GB" sz="11500" b="1" dirty="0">
                <a:solidFill>
                  <a:srgbClr val="5B9BD5">
                    <a:lumMod val="50000"/>
                  </a:srgbClr>
                </a:solidFill>
              </a:rPr>
              <a:t>werden</a:t>
            </a:r>
            <a:endParaRPr lang="en-GB" sz="11500" dirty="0"/>
          </a:p>
        </p:txBody>
      </p:sp>
      <p:sp>
        <p:nvSpPr>
          <p:cNvPr id="4" name="TextBox 3"/>
          <p:cNvSpPr txBox="1"/>
          <p:nvPr/>
        </p:nvSpPr>
        <p:spPr>
          <a:xfrm>
            <a:off x="3462566" y="2167200"/>
            <a:ext cx="5351087" cy="584775"/>
          </a:xfrm>
          <a:prstGeom prst="rect">
            <a:avLst/>
          </a:prstGeom>
          <a:solidFill>
            <a:schemeClr val="bg2"/>
          </a:solidFill>
        </p:spPr>
        <p:txBody>
          <a:bodyPr wrap="square" rtlCol="0">
            <a:spAutoFit/>
          </a:bodyPr>
          <a:lstStyle/>
          <a:p>
            <a:pPr algn="ctr">
              <a:defRPr/>
            </a:pPr>
            <a:r>
              <a:rPr lang="en-GB" sz="3200" dirty="0">
                <a:solidFill>
                  <a:srgbClr val="5B9BD5">
                    <a:lumMod val="50000"/>
                  </a:srgbClr>
                </a:solidFill>
              </a:rPr>
              <a:t>[to read | reading]</a:t>
            </a:r>
          </a:p>
        </p:txBody>
      </p:sp>
      <p:sp>
        <p:nvSpPr>
          <p:cNvPr id="9" name="Action Button: Help 8" descr="question mark action button">
            <a:hlinkClick r:id="" action="ppaction://noaction" highlightClick="1">
              <a:snd r:embed="rId4" name="es_kann.wav"/>
            </a:hlinkClick>
          </p:cNvPr>
          <p:cNvSpPr/>
          <p:nvPr/>
        </p:nvSpPr>
        <p:spPr>
          <a:xfrm>
            <a:off x="900000" y="5104800"/>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
        <p:nvSpPr>
          <p:cNvPr id="5" name="TextBox 4"/>
          <p:cNvSpPr txBox="1"/>
          <p:nvPr/>
        </p:nvSpPr>
        <p:spPr>
          <a:xfrm>
            <a:off x="0" y="4082400"/>
            <a:ext cx="12192000" cy="1015663"/>
          </a:xfrm>
          <a:prstGeom prst="rect">
            <a:avLst/>
          </a:prstGeom>
          <a:solidFill>
            <a:schemeClr val="bg2"/>
          </a:solidFill>
        </p:spPr>
        <p:txBody>
          <a:bodyPr wrap="square" rtlCol="0">
            <a:spAutoFit/>
          </a:bodyPr>
          <a:lstStyle/>
          <a:p>
            <a:pPr algn="ctr">
              <a:defRPr/>
            </a:pPr>
            <a:r>
              <a:rPr lang="en-GB" sz="6000" dirty="0" err="1">
                <a:solidFill>
                  <a:srgbClr val="5B9BD5">
                    <a:lumMod val="50000"/>
                  </a:srgbClr>
                </a:solidFill>
              </a:rPr>
              <a:t>Es</a:t>
            </a:r>
            <a:r>
              <a:rPr lang="en-GB" sz="6000" dirty="0">
                <a:solidFill>
                  <a:srgbClr val="5B9BD5">
                    <a:lumMod val="50000"/>
                  </a:srgbClr>
                </a:solidFill>
              </a:rPr>
              <a:t> </a:t>
            </a:r>
            <a:r>
              <a:rPr lang="en-GB" sz="6000" dirty="0" err="1">
                <a:solidFill>
                  <a:srgbClr val="5B9BD5">
                    <a:lumMod val="50000"/>
                  </a:srgbClr>
                </a:solidFill>
              </a:rPr>
              <a:t>kann</a:t>
            </a:r>
            <a:r>
              <a:rPr lang="en-GB" sz="6000" dirty="0">
                <a:solidFill>
                  <a:srgbClr val="5B9BD5">
                    <a:lumMod val="50000"/>
                  </a:srgbClr>
                </a:solidFill>
              </a:rPr>
              <a:t> </a:t>
            </a:r>
            <a:r>
              <a:rPr lang="en-GB" sz="6000" dirty="0" err="1">
                <a:solidFill>
                  <a:srgbClr val="5B9BD5">
                    <a:lumMod val="50000"/>
                  </a:srgbClr>
                </a:solidFill>
              </a:rPr>
              <a:t>dunkel</a:t>
            </a:r>
            <a:r>
              <a:rPr lang="en-GB" sz="6000" dirty="0">
                <a:solidFill>
                  <a:srgbClr val="5B9BD5">
                    <a:lumMod val="50000"/>
                  </a:srgbClr>
                </a:solidFill>
              </a:rPr>
              <a:t> </a:t>
            </a:r>
            <a:r>
              <a:rPr lang="en-GB" sz="6000" b="1" dirty="0">
                <a:solidFill>
                  <a:srgbClr val="DAA520"/>
                </a:solidFill>
              </a:rPr>
              <a:t>werden</a:t>
            </a:r>
            <a:r>
              <a:rPr lang="en-GB" sz="6000" dirty="0">
                <a:solidFill>
                  <a:srgbClr val="5B9BD5">
                    <a:lumMod val="50000"/>
                  </a:srgbClr>
                </a:solidFill>
              </a:rPr>
              <a:t>.</a:t>
            </a:r>
            <a:endParaRPr lang="en-GB" sz="6000" b="1" dirty="0">
              <a:solidFill>
                <a:srgbClr val="5B9BD5">
                  <a:lumMod val="50000"/>
                </a:srgbClr>
              </a:solidFill>
            </a:endParaRPr>
          </a:p>
        </p:txBody>
      </p:sp>
      <p:sp>
        <p:nvSpPr>
          <p:cNvPr id="7" name="TextBox 6"/>
          <p:cNvSpPr txBox="1"/>
          <p:nvPr/>
        </p:nvSpPr>
        <p:spPr>
          <a:xfrm>
            <a:off x="3738313" y="4996800"/>
            <a:ext cx="4799592" cy="584775"/>
          </a:xfrm>
          <a:prstGeom prst="rect">
            <a:avLst/>
          </a:prstGeom>
          <a:solidFill>
            <a:schemeClr val="bg2"/>
          </a:solidFill>
        </p:spPr>
        <p:txBody>
          <a:bodyPr wrap="square" rtlCol="0">
            <a:spAutoFit/>
          </a:bodyPr>
          <a:lstStyle/>
          <a:p>
            <a:pPr algn="ctr">
              <a:defRPr/>
            </a:pPr>
            <a:r>
              <a:rPr lang="en-GB" sz="3200" dirty="0">
                <a:solidFill>
                  <a:srgbClr val="5B9BD5">
                    <a:lumMod val="50000"/>
                  </a:srgbClr>
                </a:solidFill>
              </a:rPr>
              <a:t>[It can </a:t>
            </a:r>
            <a:r>
              <a:rPr lang="en-GB" sz="3200" b="1" dirty="0">
                <a:solidFill>
                  <a:srgbClr val="DAA520"/>
                </a:solidFill>
              </a:rPr>
              <a:t>become</a:t>
            </a:r>
            <a:r>
              <a:rPr lang="en-GB" sz="3200" b="1" dirty="0">
                <a:solidFill>
                  <a:srgbClr val="EEC100"/>
                </a:solidFill>
              </a:rPr>
              <a:t> </a:t>
            </a:r>
            <a:r>
              <a:rPr lang="en-GB" sz="3200" dirty="0">
                <a:solidFill>
                  <a:srgbClr val="5B9BD5">
                    <a:lumMod val="50000"/>
                  </a:srgbClr>
                </a:solidFill>
              </a:rPr>
              <a:t>dark.]</a:t>
            </a:r>
          </a:p>
        </p:txBody>
      </p:sp>
      <p:sp>
        <p:nvSpPr>
          <p:cNvPr id="12" name="TextBox 11"/>
          <p:cNvSpPr txBox="1"/>
          <p:nvPr/>
        </p:nvSpPr>
        <p:spPr>
          <a:xfrm>
            <a:off x="7276390" y="4101383"/>
            <a:ext cx="2952205" cy="954107"/>
          </a:xfrm>
          <a:prstGeom prst="rect">
            <a:avLst/>
          </a:prstGeom>
          <a:solidFill>
            <a:schemeClr val="bg2"/>
          </a:solidFill>
        </p:spPr>
        <p:txBody>
          <a:bodyPr wrap="square" rtlCol="0">
            <a:spAutoFit/>
          </a:bodyPr>
          <a:lstStyle/>
          <a:p>
            <a:pPr algn="ctr"/>
            <a:endParaRPr lang="en-GB" sz="2800" dirty="0">
              <a:solidFill>
                <a:srgbClr val="1F4E79"/>
              </a:solidFill>
            </a:endParaRPr>
          </a:p>
          <a:p>
            <a:pPr algn="r"/>
            <a:r>
              <a:rPr lang="en-GB" sz="2800" dirty="0">
                <a:solidFill>
                  <a:srgbClr val="1F4E79"/>
                </a:solidFill>
              </a:rPr>
              <a:t>_______________</a:t>
            </a:r>
          </a:p>
        </p:txBody>
      </p:sp>
    </p:spTree>
    <p:extLst>
      <p:ext uri="{BB962C8B-B14F-4D97-AF65-F5344CB8AC3E}">
        <p14:creationId xmlns:p14="http://schemas.microsoft.com/office/powerpoint/2010/main" val="4049526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grpId="0" nodeType="withEffect">
                                  <p:stCondLst>
                                    <p:cond delay="25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12"/>
                                        </p:tgtEl>
                                      </p:cBhvr>
                                    </p:animEffect>
                                    <p:set>
                                      <p:cBhvr>
                                        <p:cTn id="30" dur="1" fill="hold">
                                          <p:stCondLst>
                                            <p:cond delay="499"/>
                                          </p:stCondLst>
                                        </p:cTn>
                                        <p:tgtEl>
                                          <p:spTgt spid="1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P spid="4" grpId="0" animBg="1"/>
      <p:bldP spid="9" grpId="0" animBg="1"/>
      <p:bldP spid="5" grpId="0" animBg="1"/>
      <p:bldP spid="7" grpId="0" animBg="1"/>
      <p:bldP spid="12" grpId="0" animBg="1"/>
      <p:bldP spid="12" grpId="1" animBg="1"/>
    </p:bldLst>
  </p:timing>
</p:sld>
</file>

<file path=ppt/theme/theme1.xml><?xml version="1.0" encoding="utf-8"?>
<a:theme xmlns:a="http://schemas.openxmlformats.org/drawingml/2006/main" name="1_NCELP_German_2022">
  <a:themeElements>
    <a:clrScheme name="NCELP_German">
      <a:dk1>
        <a:srgbClr val="525050"/>
      </a:dk1>
      <a:lt1>
        <a:srgbClr val="3D3C3C"/>
      </a:lt1>
      <a:dk2>
        <a:srgbClr val="FFCC00"/>
      </a:dk2>
      <a:lt2>
        <a:srgbClr val="FFFFFF"/>
      </a:lt2>
      <a:accent1>
        <a:srgbClr val="FFCC00"/>
      </a:accent1>
      <a:accent2>
        <a:srgbClr val="AD1519"/>
      </a:accent2>
      <a:accent3>
        <a:srgbClr val="525050"/>
      </a:accent3>
      <a:accent4>
        <a:srgbClr val="FEE599"/>
      </a:accent4>
      <a:accent5>
        <a:srgbClr val="EA5559"/>
      </a:accent5>
      <a:accent6>
        <a:srgbClr val="FFF2CC"/>
      </a:accent6>
      <a:hlink>
        <a:srgbClr val="0071DC"/>
      </a:hlink>
      <a:folHlink>
        <a:srgbClr val="6F3B55"/>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52638B47-9C48-4E39-B248-D93845352569}" vid="{9BFAA737-D31B-4598-B06A-1D167B8500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874</TotalTime>
  <Words>6026</Words>
  <Application>Microsoft Office PowerPoint</Application>
  <PresentationFormat>Widescreen</PresentationFormat>
  <Paragraphs>600</Paragraphs>
  <Slides>41</Slides>
  <Notes>41</Notes>
  <HiddenSlides>0</HiddenSlides>
  <MMClips>12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41</vt:i4>
      </vt:variant>
    </vt:vector>
  </HeadingPairs>
  <TitlesOfParts>
    <vt:vector size="46" baseType="lpstr">
      <vt:lpstr>Arial</vt:lpstr>
      <vt:lpstr>Calibri</vt:lpstr>
      <vt:lpstr>Century Gothic</vt:lpstr>
      <vt:lpstr>Times New Roman</vt:lpstr>
      <vt:lpstr>1_NCELP_German_2022</vt:lpstr>
      <vt:lpstr>PowerPoint Presentation</vt:lpstr>
      <vt:lpstr>Vokabeln</vt:lpstr>
      <vt:lpstr>Vokabeln</vt:lpstr>
      <vt:lpstr>werden</vt:lpstr>
      <vt:lpstr>werden</vt:lpstr>
      <vt:lpstr>wird</vt:lpstr>
      <vt:lpstr>werden</vt:lpstr>
      <vt:lpstr>wird</vt:lpstr>
      <vt:lpstr>werden</vt:lpstr>
      <vt:lpstr>Wer bin ich? Beispiel</vt:lpstr>
      <vt:lpstr>Wer bin ich? Beispiel</vt:lpstr>
      <vt:lpstr>Wer bin ich?</vt:lpstr>
      <vt:lpstr>Steffi Graf</vt:lpstr>
      <vt:lpstr>Ida Pfeiffer</vt:lpstr>
      <vt:lpstr>Hedy Lamarr</vt:lpstr>
      <vt:lpstr>Angela Merkel</vt:lpstr>
      <vt:lpstr>Mesut Özil</vt:lpstr>
      <vt:lpstr>Ludwig von Beethoven</vt:lpstr>
      <vt:lpstr>Wolfgang von Goethe</vt:lpstr>
      <vt:lpstr>Arnold Schwarzenegger</vt:lpstr>
      <vt:lpstr>PowerPoint Presentation</vt:lpstr>
      <vt:lpstr>er </vt:lpstr>
      <vt:lpstr>er </vt:lpstr>
      <vt:lpstr>er </vt:lpstr>
      <vt:lpstr>er</vt:lpstr>
      <vt:lpstr>er</vt:lpstr>
      <vt:lpstr>er</vt:lpstr>
      <vt:lpstr>er </vt:lpstr>
      <vt:lpstr>er </vt:lpstr>
      <vt:lpstr>er </vt:lpstr>
      <vt:lpstr>er</vt:lpstr>
      <vt:lpstr>er</vt:lpstr>
      <vt:lpstr>er</vt:lpstr>
      <vt:lpstr>Wie viele … ?</vt:lpstr>
      <vt:lpstr>Fragen</vt:lpstr>
      <vt:lpstr>Who never dances?</vt:lpstr>
      <vt:lpstr>Exklusives Interview!</vt:lpstr>
      <vt:lpstr>Transcript</vt:lpstr>
      <vt:lpstr>Transcript</vt:lpstr>
      <vt:lpstr>Hausaufgaben</vt:lpstr>
      <vt:lpstr>Hausaufgaben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9</cp:revision>
  <dcterms:created xsi:type="dcterms:W3CDTF">2024-01-27T15:09:36Z</dcterms:created>
  <dcterms:modified xsi:type="dcterms:W3CDTF">2024-01-28T05:43:47Z</dcterms:modified>
</cp:coreProperties>
</file>