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788" r:id="rId2"/>
    <p:sldId id="449" r:id="rId3"/>
    <p:sldId id="450" r:id="rId4"/>
    <p:sldId id="451" r:id="rId5"/>
    <p:sldId id="452" r:id="rId6"/>
    <p:sldId id="453" r:id="rId7"/>
    <p:sldId id="454" r:id="rId8"/>
    <p:sldId id="455" r:id="rId9"/>
    <p:sldId id="456" r:id="rId10"/>
    <p:sldId id="457" r:id="rId11"/>
    <p:sldId id="458" r:id="rId12"/>
    <p:sldId id="459" r:id="rId13"/>
    <p:sldId id="460" r:id="rId14"/>
    <p:sldId id="382" r:id="rId15"/>
    <p:sldId id="383" r:id="rId16"/>
    <p:sldId id="789" r:id="rId17"/>
    <p:sldId id="790" r:id="rId18"/>
    <p:sldId id="791" r:id="rId19"/>
    <p:sldId id="792" r:id="rId20"/>
    <p:sldId id="793" r:id="rId21"/>
    <p:sldId id="389" r:id="rId22"/>
    <p:sldId id="794" r:id="rId23"/>
    <p:sldId id="291" r:id="rId24"/>
    <p:sldId id="403" r:id="rId25"/>
    <p:sldId id="392" r:id="rId26"/>
    <p:sldId id="405" r:id="rId27"/>
    <p:sldId id="394" r:id="rId28"/>
    <p:sldId id="431" r:id="rId29"/>
    <p:sldId id="408" r:id="rId30"/>
    <p:sldId id="409" r:id="rId31"/>
    <p:sldId id="391" r:id="rId32"/>
    <p:sldId id="410" r:id="rId33"/>
    <p:sldId id="404" r:id="rId34"/>
    <p:sldId id="411" r:id="rId35"/>
    <p:sldId id="795" r:id="rId36"/>
    <p:sldId id="796" r:id="rId37"/>
    <p:sldId id="797" r:id="rId38"/>
    <p:sldId id="798" r:id="rId39"/>
    <p:sldId id="799" r:id="rId40"/>
    <p:sldId id="800" r:id="rId41"/>
    <p:sldId id="801" r:id="rId42"/>
    <p:sldId id="285" r:id="rId43"/>
    <p:sldId id="288" r:id="rId44"/>
    <p:sldId id="287" r:id="rId45"/>
    <p:sldId id="286" r:id="rId46"/>
    <p:sldId id="397" r:id="rId47"/>
    <p:sldId id="448" r:id="rId48"/>
    <p:sldId id="444" r:id="rId49"/>
    <p:sldId id="398" r:id="rId50"/>
    <p:sldId id="400" r:id="rId51"/>
    <p:sldId id="401" r:id="rId52"/>
    <p:sldId id="6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5711" autoAdjust="0"/>
  </p:normalViewPr>
  <p:slideViewPr>
    <p:cSldViewPr snapToGrid="0">
      <p:cViewPr varScale="1">
        <p:scale>
          <a:sx n="48" d="100"/>
          <a:sy n="48" d="100"/>
        </p:scale>
        <p:origin x="2796" y="54"/>
      </p:cViewPr>
      <p:guideLst/>
    </p:cSldViewPr>
  </p:slideViewPr>
  <p:notesTextViewPr>
    <p:cViewPr>
      <p:scale>
        <a:sx n="3" d="2"/>
        <a:sy n="3" d="2"/>
      </p:scale>
      <p:origin x="0" y="0"/>
    </p:cViewPr>
  </p:notesTextViewPr>
  <p:sorterViewPr>
    <p:cViewPr>
      <p:scale>
        <a:sx n="100" d="100"/>
        <a:sy n="100" d="100"/>
      </p:scale>
      <p:origin x="0" y="-3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35944-2EBD-4B60-87CB-70E7BF12BDA3}"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01F4F-B30E-462B-A257-E1996538588F}" type="slidenum">
              <a:rPr lang="en-GB" smtClean="0"/>
              <a:t>‹#›</a:t>
            </a:fld>
            <a:endParaRPr lang="en-GB"/>
          </a:p>
        </p:txBody>
      </p:sp>
    </p:spTree>
    <p:extLst>
      <p:ext uri="{BB962C8B-B14F-4D97-AF65-F5344CB8AC3E}">
        <p14:creationId xmlns:p14="http://schemas.microsoft.com/office/powerpoint/2010/main" val="102669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AQA list does not have </a:t>
            </a:r>
            <a:r>
              <a:rPr lang="en-GB" sz="1200" b="1" u="sng" baseline="0" dirty="0" err="1"/>
              <a:t>Gutschein</a:t>
            </a:r>
            <a:r>
              <a:rPr lang="en-GB" sz="1200" b="1" u="sng" baseline="0" dirty="0"/>
              <a:t>, </a:t>
            </a:r>
            <a:r>
              <a:rPr lang="en-GB" sz="1200" b="1" u="sng" baseline="0" dirty="0" err="1"/>
              <a:t>putzen</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Gutschein</a:t>
            </a:r>
            <a:r>
              <a:rPr lang="en-GB" sz="1200" b="1" u="sng" baseline="0" dirty="0"/>
              <a:t>, </a:t>
            </a:r>
            <a:r>
              <a:rPr lang="en-GB" sz="1200" b="1" u="sng" baseline="0" dirty="0" err="1"/>
              <a:t>hässlich</a:t>
            </a:r>
            <a:r>
              <a:rPr lang="en-GB" sz="1200" b="1" u="sng" baseline="0" dirty="0"/>
              <a:t>, in </a:t>
            </a:r>
            <a:r>
              <a:rPr lang="en-GB" sz="1200" b="1" u="sng" baseline="0" dirty="0" err="1"/>
              <a:t>Ordnung</a:t>
            </a:r>
            <a:r>
              <a:rPr lang="en-GB" sz="1200" b="1" u="sng" baseline="0" dirty="0"/>
              <a:t>, </a:t>
            </a:r>
            <a:r>
              <a:rPr lang="en-GB" sz="1200" b="1" u="sng" baseline="0" dirty="0" err="1"/>
              <a:t>putzen</a:t>
            </a:r>
            <a:r>
              <a:rPr lang="en-GB" sz="1200" b="1" baseline="0" dirty="0"/>
              <a:t>.</a:t>
            </a:r>
            <a:br>
              <a:rPr lang="en-GB" sz="1200" b="1" baseline="0" dirty="0"/>
            </a:br>
            <a:r>
              <a:rPr lang="en-GB" sz="1200" b="1" baseline="0" dirty="0"/>
              <a:t>iii) </a:t>
            </a:r>
            <a:r>
              <a:rPr lang="en-GB" sz="1200" b="1" baseline="0" dirty="0" err="1"/>
              <a:t>Eduqas</a:t>
            </a:r>
            <a:r>
              <a:rPr lang="en-GB" sz="1200" b="1" baseline="0" dirty="0"/>
              <a:t> list does not have list does not have </a:t>
            </a:r>
            <a:r>
              <a:rPr lang="en-GB" sz="1200" b="1" u="sng" baseline="0" dirty="0" err="1"/>
              <a:t>Gutschein</a:t>
            </a:r>
            <a:r>
              <a:rPr lang="en-GB" sz="1200" b="1" u="sng" baseline="0" dirty="0"/>
              <a:t>, </a:t>
            </a:r>
            <a:r>
              <a:rPr lang="en-GB" sz="1200" b="1" u="sng" baseline="0" dirty="0" err="1"/>
              <a:t>hässlich</a:t>
            </a:r>
            <a:r>
              <a:rPr lang="en-GB" sz="1200" b="1" u="sng" baseline="0" dirty="0"/>
              <a:t>.</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[s</a:t>
            </a:r>
            <a:r>
              <a:rPr lang="en-GB" sz="1200" b="1" baseline="0" dirty="0"/>
              <a:t> like z</a:t>
            </a:r>
            <a:r>
              <a:rPr lang="en-GB" sz="1200" b="1" dirty="0"/>
              <a:t>]</a:t>
            </a:r>
            <a:r>
              <a:rPr lang="en-GB" sz="1200" b="0" dirty="0"/>
              <a:t>, </a:t>
            </a:r>
            <a:r>
              <a:rPr lang="en-GB" sz="1200" b="1" dirty="0"/>
              <a:t>[ß]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FINDEN</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br>
              <a:rPr lang="en-GB" sz="1200" b="0" dirty="0"/>
            </a:br>
            <a:r>
              <a:rPr lang="en-GB" sz="1200" b="0" dirty="0"/>
              <a:t>Consolidation of singular object pronouns, and introduction to plural object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de-DE" sz="1200" b="0" i="0" kern="1200" dirty="0">
                <a:solidFill>
                  <a:schemeClr val="tx1"/>
                </a:solidFill>
                <a:effectLst/>
                <a:latin typeface="+mn-lt"/>
                <a:ea typeface="+mn-ea"/>
                <a:cs typeface="+mn-cs"/>
              </a:rPr>
              <a:t>finden [103] Essen1 [323] Uniform [3857] gesund [1275] langweilig [3019] lecker [&gt;5009] leicht [311] nett [1565] praktisch [840] schwierig [580] schlecht [327] streng [1375] wichtig [144] zu1 [21]  ein bisschen [n/a]  Additional known vocabulary or cognates to recycle: Schule [359] Lehrer [695] (plural) Unterricht [1823] schön [188] hässlich [3542]  toll [972] ganz [69] ziemlich [605] jetzt [72] interessant [810] gut [76] super [1772] total [1021] in Ordnung [n/a]</a:t>
            </a:r>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7.</a:t>
            </a:r>
            <a:r>
              <a:rPr lang="en-GB" sz="1200" b="1" i="0" u="none" strike="noStrike" kern="1200" cap="none" dirty="0">
                <a:solidFill>
                  <a:schemeClr val="tx1"/>
                </a:solidFill>
                <a:effectLst/>
                <a:latin typeface="+mn-lt"/>
                <a:ea typeface="Calibri"/>
                <a:cs typeface="Calibri"/>
                <a:sym typeface="Calibri"/>
              </a:rPr>
              <a:t>2.1.1 (revisit)</a:t>
            </a:r>
            <a:r>
              <a:rPr lang="en-GB" sz="1200" b="1"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arbeiten [234] kochen [1481] putzen [3586] sitzen [231] Auto [361] Boden [536] Garten [1158] Liste [1792] Zimmer [665] nochmal [1984] ich verstehe nicht [n/a] zu Hause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Note: </a:t>
            </a:r>
            <a:r>
              <a:rPr lang="de-DE" sz="1200" b="0" i="0" kern="1200" dirty="0">
                <a:solidFill>
                  <a:schemeClr val="tx1"/>
                </a:solidFill>
                <a:effectLst/>
                <a:latin typeface="+mn-lt"/>
                <a:ea typeface="+mn-ea"/>
                <a:cs typeface="+mn-cs"/>
              </a:rPr>
              <a:t>interessant [531] and gut [78] have been introduced as phonics words and will be re-used in the lessons,</a:t>
            </a:r>
            <a:r>
              <a:rPr lang="de-DE" sz="1200" b="0" i="0" kern="1200" baseline="0" dirty="0">
                <a:solidFill>
                  <a:schemeClr val="tx1"/>
                </a:solidFill>
                <a:effectLst/>
                <a:latin typeface="+mn-lt"/>
                <a:ea typeface="+mn-ea"/>
                <a:cs typeface="+mn-cs"/>
              </a:rPr>
              <a:t> here.  However, they have not been added to the quizlet list for 7.2.1.4, so as not to overload it.</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baseline="0" dirty="0">
              <a:solidFill>
                <a:sysClr val="windowText" lastClr="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Additional known vocabulary or cognates to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wohnen [380] schreiben [245] spielen [197] reden [356] lernen [203] machen [49] im Klassenzimmer [609/619]  im Unterricht [1107] in der Schule [208] mit Freunden [13/327]</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2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ß</a:t>
            </a:r>
            <a:r>
              <a:rPr lang="en-GB" sz="1200" b="1" dirty="0">
                <a:solidFill>
                  <a:srgbClr val="002060"/>
                </a:solidFill>
                <a:latin typeface="Century Gothic" panose="020B050202020202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ß</a:t>
            </a:r>
            <a:r>
              <a:rPr lang="en-GB" b="1" baseline="0" dirty="0"/>
              <a:t>] </a:t>
            </a:r>
            <a:r>
              <a:rPr lang="en-GB" baseline="0" dirty="0"/>
              <a:t>and then the </a:t>
            </a:r>
            <a:r>
              <a:rPr lang="en-GB" b="1" baseline="0" dirty="0"/>
              <a:t>source</a:t>
            </a:r>
            <a:r>
              <a:rPr lang="en-GB" baseline="0" dirty="0"/>
              <a:t> word again ‘</a:t>
            </a:r>
            <a:r>
              <a:rPr lang="en-GB" b="1" baseline="0" dirty="0" err="1"/>
              <a:t>gro</a:t>
            </a:r>
            <a:r>
              <a:rPr lang="en-GB" sz="1200" b="1" dirty="0" err="1">
                <a:solidFill>
                  <a:srgbClr val="002060"/>
                </a:solidFill>
                <a:latin typeface="Century Gothic" panose="020B0502020202020204" pitchFamily="34" charset="0"/>
              </a:rPr>
              <a:t>ß</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 </a:t>
            </a:r>
            <a:r>
              <a:rPr lang="en-GB" sz="1200" b="1" baseline="0" dirty="0" err="1"/>
              <a:t>Fußball</a:t>
            </a:r>
            <a:r>
              <a:rPr lang="en-GB" sz="1200" b="1" baseline="0" dirty="0"/>
              <a:t> </a:t>
            </a:r>
            <a:r>
              <a:rPr lang="en-GB" sz="1200" b="0" baseline="0" dirty="0"/>
              <a:t>[1497] </a:t>
            </a:r>
            <a:r>
              <a:rPr lang="en-GB" sz="1200" b="1" baseline="0" dirty="0" err="1"/>
              <a:t>ein</a:t>
            </a:r>
            <a:r>
              <a:rPr lang="en-GB" sz="1200" b="1" baseline="0" dirty="0"/>
              <a:t> </a:t>
            </a:r>
            <a:r>
              <a:rPr lang="en-GB" sz="1200" b="1" baseline="0" dirty="0" err="1"/>
              <a:t>bisschen</a:t>
            </a:r>
            <a:r>
              <a:rPr lang="en-GB" sz="1200" b="1" baseline="0" dirty="0"/>
              <a:t> </a:t>
            </a:r>
            <a:r>
              <a:rPr lang="en-GB" sz="1200" baseline="0" dirty="0"/>
              <a:t>[194]; </a:t>
            </a:r>
            <a:r>
              <a:rPr lang="en-GB" sz="1200" b="1" baseline="0" dirty="0" err="1"/>
              <a:t>heißen</a:t>
            </a:r>
            <a:r>
              <a:rPr lang="en-GB" sz="1200" b="1" baseline="0" dirty="0"/>
              <a:t> </a:t>
            </a:r>
            <a:r>
              <a:rPr lang="en-GB" sz="1200" baseline="0" dirty="0"/>
              <a:t>[123]; </a:t>
            </a:r>
            <a:r>
              <a:rPr lang="en-GB" sz="1200" b="1" baseline="0" dirty="0" err="1"/>
              <a:t>damals</a:t>
            </a:r>
            <a:r>
              <a:rPr lang="en-GB" sz="1200" b="1" baseline="0" dirty="0"/>
              <a:t> </a:t>
            </a:r>
            <a:r>
              <a:rPr lang="en-GB" sz="1200" baseline="0" dirty="0"/>
              <a:t>[271]; </a:t>
            </a:r>
            <a:r>
              <a:rPr lang="en-GB" sz="1200" b="1" baseline="0" dirty="0" err="1"/>
              <a:t>lassen</a:t>
            </a:r>
            <a:r>
              <a:rPr lang="en-GB" sz="1200" b="1" baseline="0" dirty="0"/>
              <a:t> </a:t>
            </a:r>
            <a:r>
              <a:rPr lang="en-GB" sz="1200" baseline="0" dirty="0"/>
              <a:t>[82].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52854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54969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93526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Words</a:t>
            </a:r>
            <a:r>
              <a:rPr lang="en-GB" baseline="0"/>
              <a:t> for this task are taken from the introduced and revisited vocabulary sets for this week, or previously taught words (es, sie) and two cognates (super, interessant) to challenge decoding skills further.</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Students </a:t>
            </a:r>
            <a:r>
              <a:rPr lang="en-GB" dirty="0"/>
              <a:t>must decide whether the sounds in the words match to the bee (buzz) or the snake (hiss).</a:t>
            </a:r>
            <a:br>
              <a:rPr lang="en-GB"/>
            </a:br>
            <a:r>
              <a:rPr lang="en-GB"/>
              <a:t>2. Teachers </a:t>
            </a:r>
            <a:r>
              <a:rPr lang="en-GB" dirty="0"/>
              <a:t>can elicit the sound [zzzz]</a:t>
            </a:r>
            <a:r>
              <a:rPr lang="en-GB" baseline="0" dirty="0"/>
              <a:t> or [</a:t>
            </a:r>
            <a:r>
              <a:rPr lang="en-GB" baseline="0" dirty="0" err="1"/>
              <a:t>ssss</a:t>
            </a:r>
            <a:r>
              <a:rPr lang="en-GB" baseline="0" dirty="0"/>
              <a:t>] first from the students, then the full word.</a:t>
            </a:r>
            <a:br>
              <a:rPr lang="en-GB" baseline="0"/>
            </a:br>
            <a:r>
              <a:rPr lang="en-GB" baseline="0"/>
              <a:t>3. Answers </a:t>
            </a:r>
            <a:r>
              <a:rPr lang="en-GB" baseline="0" dirty="0"/>
              <a:t>are animated one by one to move to the correct image.</a:t>
            </a:r>
            <a:endParaRPr lang="en-GB" dirty="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sz="1200" b="0" baseline="0"/>
              <a:t>interessant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26045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Students identify if the sounds highlighted in yellow are a match, ‘snap’ (like the card game) by pronouncing the words aloud and comparing them. </a:t>
            </a:r>
            <a:br>
              <a:rPr lang="en-GB" dirty="0"/>
            </a:br>
            <a:r>
              <a:rPr lang="en-GB" dirty="0"/>
              <a:t>2. Play FOUR times with class and give students a few seconds to pronounce in pairs and decide, before taking the class answer</a:t>
            </a:r>
            <a:r>
              <a:rPr lang="en-GB" baseline="0" dirty="0"/>
              <a:t> each time. The answers are animated.</a:t>
            </a:r>
            <a:br>
              <a:rPr lang="en-GB" dirty="0"/>
            </a:br>
            <a:r>
              <a:rPr lang="en-GB" baseline="0" dirty="0"/>
              <a:t>3. </a:t>
            </a:r>
            <a:r>
              <a:rPr lang="en-GB" dirty="0"/>
              <a:t>Then pairs can play against each other – one student choosing and pronouncing two words and the other student deciding whether they make a matching snap pair or not. </a:t>
            </a:r>
          </a:p>
          <a:p>
            <a:r>
              <a:rPr lang="en-GB" dirty="0"/>
              <a:t>4. The words have been chosen from the pre-learn and consolidation and cluster lists as well as the vocabulary students are expected to have learnt in advance of this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essen</a:t>
            </a:r>
            <a:r>
              <a:rPr lang="en-GB" baseline="0" dirty="0"/>
              <a:t> [323] </a:t>
            </a:r>
            <a:r>
              <a:rPr lang="en-GB" sz="1200" dirty="0" err="1">
                <a:solidFill>
                  <a:srgbClr val="1F4E79"/>
                </a:solidFill>
                <a:latin typeface="Century Gothic" panose="020B0502020202020204" pitchFamily="34" charset="0"/>
              </a:rPr>
              <a:t>Fu</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ball</a:t>
            </a:r>
            <a:r>
              <a:rPr lang="en-GB" sz="1200" baseline="0" dirty="0">
                <a:solidFill>
                  <a:srgbClr val="1F4E79"/>
                </a:solidFill>
                <a:latin typeface="Century Gothic" panose="020B0502020202020204" pitchFamily="34" charset="0"/>
              </a:rPr>
              <a:t> [1277] </a:t>
            </a:r>
            <a:r>
              <a:rPr lang="en-GB" sz="1200" baseline="0" dirty="0" err="1">
                <a:solidFill>
                  <a:srgbClr val="1F4E79"/>
                </a:solidFill>
                <a:latin typeface="Century Gothic" panose="020B0502020202020204" pitchFamily="34" charset="0"/>
              </a:rPr>
              <a:t>reisen</a:t>
            </a:r>
            <a:r>
              <a:rPr lang="en-GB" sz="1200" baseline="0" dirty="0">
                <a:solidFill>
                  <a:srgbClr val="1F4E79"/>
                </a:solidFill>
                <a:latin typeface="Century Gothic" panose="020B0502020202020204" pitchFamily="34" charset="0"/>
              </a:rPr>
              <a:t> [933] </a:t>
            </a:r>
            <a:r>
              <a:rPr lang="en-GB" sz="1200" dirty="0" err="1">
                <a:solidFill>
                  <a:srgbClr val="1F4E79"/>
                </a:solidFill>
                <a:latin typeface="Century Gothic" panose="020B0502020202020204" pitchFamily="34" charset="0"/>
              </a:rPr>
              <a:t>hei</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en</a:t>
            </a:r>
            <a:r>
              <a:rPr lang="en-GB" sz="1200" dirty="0">
                <a:solidFill>
                  <a:srgbClr val="1F4E79"/>
                </a:solidFill>
                <a:latin typeface="Century Gothic" panose="020B0502020202020204" pitchFamily="34" charset="0"/>
              </a:rPr>
              <a:t> [126] </a:t>
            </a:r>
            <a:r>
              <a:rPr lang="en-GB" sz="1200" dirty="0" err="1">
                <a:solidFill>
                  <a:srgbClr val="1F4E79"/>
                </a:solidFill>
                <a:latin typeface="Century Gothic" panose="020B0502020202020204" pitchFamily="34" charset="0"/>
              </a:rPr>
              <a:t>gesund</a:t>
            </a:r>
            <a:r>
              <a:rPr lang="en-GB" sz="1200" dirty="0">
                <a:solidFill>
                  <a:srgbClr val="1F4E79"/>
                </a:solidFill>
                <a:latin typeface="Century Gothic" panose="020B0502020202020204" pitchFamily="34" charset="0"/>
              </a:rPr>
              <a:t> [1275] </a:t>
            </a:r>
            <a:r>
              <a:rPr lang="en-GB" sz="1200" dirty="0" err="1">
                <a:solidFill>
                  <a:srgbClr val="1F4E79"/>
                </a:solidFill>
                <a:latin typeface="Century Gothic" panose="020B0502020202020204" pitchFamily="34" charset="0"/>
              </a:rPr>
              <a:t>lassen</a:t>
            </a:r>
            <a:r>
              <a:rPr lang="en-GB" sz="1200" dirty="0">
                <a:solidFill>
                  <a:srgbClr val="1F4E79"/>
                </a:solidFill>
                <a:latin typeface="Century Gothic" panose="020B0502020202020204" pitchFamily="34" charset="0"/>
              </a:rPr>
              <a:t> [83] </a:t>
            </a:r>
            <a:r>
              <a:rPr lang="en-GB" sz="1200" dirty="0" err="1">
                <a:solidFill>
                  <a:srgbClr val="1F4E79"/>
                </a:solidFill>
                <a:latin typeface="Century Gothic" panose="020B0502020202020204" pitchFamily="34" charset="0"/>
              </a:rPr>
              <a:t>sitzen</a:t>
            </a:r>
            <a:r>
              <a:rPr lang="en-GB" sz="1200" dirty="0">
                <a:solidFill>
                  <a:srgbClr val="1F4E79"/>
                </a:solidFill>
                <a:latin typeface="Century Gothic" panose="020B0502020202020204" pitchFamily="34" charset="0"/>
              </a:rPr>
              <a:t> [231] </a:t>
            </a:r>
            <a:r>
              <a:rPr lang="en-GB" sz="1200" dirty="0" err="1">
                <a:solidFill>
                  <a:srgbClr val="1F4E79"/>
                </a:solidFill>
                <a:latin typeface="Century Gothic" panose="020B0502020202020204" pitchFamily="34" charset="0"/>
              </a:rPr>
              <a:t>langsam</a:t>
            </a:r>
            <a:r>
              <a:rPr lang="en-GB" sz="1200" baseline="0" dirty="0">
                <a:solidFill>
                  <a:srgbClr val="1F4E79"/>
                </a:solidFill>
                <a:latin typeface="Century Gothic" panose="020B0502020202020204" pitchFamily="34" charset="0"/>
              </a:rPr>
              <a:t> [526] </a:t>
            </a:r>
            <a:r>
              <a:rPr lang="en-GB" sz="1200" baseline="0" dirty="0" err="1">
                <a:solidFill>
                  <a:srgbClr val="1F4E79"/>
                </a:solidFill>
                <a:latin typeface="Century Gothic" panose="020B0502020202020204" pitchFamily="34" charset="0"/>
              </a:rPr>
              <a:t>Seite</a:t>
            </a:r>
            <a:r>
              <a:rPr lang="en-GB" sz="1200" baseline="0" dirty="0">
                <a:solidFill>
                  <a:srgbClr val="1F4E79"/>
                </a:solidFill>
                <a:latin typeface="Century Gothic" panose="020B0502020202020204" pitchFamily="34" charset="0"/>
              </a:rPr>
              <a:t> [197] </a:t>
            </a:r>
            <a:r>
              <a:rPr lang="en-GB" sz="1200" dirty="0" err="1">
                <a:solidFill>
                  <a:srgbClr val="1F4E79"/>
                </a:solidFill>
                <a:latin typeface="Century Gothic" panose="020B0502020202020204" pitchFamily="34" charset="0"/>
              </a:rPr>
              <a:t>hä</a:t>
            </a:r>
            <a:r>
              <a:rPr lang="en-GB" sz="1200" dirty="0" err="1">
                <a:solidFill>
                  <a:srgbClr val="EEC100"/>
                </a:solidFill>
                <a:latin typeface="Century Gothic" panose="020B0502020202020204" pitchFamily="34" charset="0"/>
              </a:rPr>
              <a:t>ss</a:t>
            </a:r>
            <a:r>
              <a:rPr lang="en-GB" sz="1200" dirty="0" err="1">
                <a:solidFill>
                  <a:srgbClr val="1F4E79"/>
                </a:solidFill>
                <a:latin typeface="Century Gothic" panose="020B0502020202020204" pitchFamily="34" charset="0"/>
              </a:rPr>
              <a:t>lich</a:t>
            </a:r>
            <a:r>
              <a:rPr lang="en-GB" sz="1200" dirty="0">
                <a:solidFill>
                  <a:srgbClr val="1F4E79"/>
                </a:solidFill>
                <a:latin typeface="Century Gothic" panose="020B0502020202020204" pitchFamily="34" charset="0"/>
              </a:rPr>
              <a:t> [3542] </a:t>
            </a:r>
            <a:r>
              <a:rPr lang="en-GB" sz="1200" dirty="0" err="1">
                <a:solidFill>
                  <a:srgbClr val="1F4E79"/>
                </a:solidFill>
                <a:latin typeface="Century Gothic" panose="020B0502020202020204" pitchFamily="34" charset="0"/>
              </a:rPr>
              <a:t>Gesetz</a:t>
            </a:r>
            <a:r>
              <a:rPr lang="en-GB" sz="1200" dirty="0">
                <a:solidFill>
                  <a:srgbClr val="1F4E79"/>
                </a:solidFill>
                <a:latin typeface="Century Gothic" panose="020B0502020202020204" pitchFamily="34" charset="0"/>
              </a:rPr>
              <a:t> [578] </a:t>
            </a:r>
            <a:r>
              <a:rPr lang="en-GB" sz="1200" baseline="0" dirty="0" err="1">
                <a:solidFill>
                  <a:srgbClr val="1F4E79"/>
                </a:solidFill>
                <a:latin typeface="Century Gothic" panose="020B0502020202020204" pitchFamily="34" charset="0"/>
              </a:rPr>
              <a:t>Satz</a:t>
            </a:r>
            <a:r>
              <a:rPr lang="en-GB" sz="1200" baseline="0" dirty="0">
                <a:solidFill>
                  <a:srgbClr val="1F4E79"/>
                </a:solidFill>
                <a:latin typeface="Century Gothic" panose="020B0502020202020204" pitchFamily="34" charset="0"/>
              </a:rPr>
              <a:t> [432] </a:t>
            </a:r>
            <a:r>
              <a:rPr lang="en-GB" sz="1200" b="0" baseline="0" dirty="0" err="1"/>
              <a:t>interessant</a:t>
            </a:r>
            <a:r>
              <a:rPr lang="en-GB" sz="1200" b="0" baseline="0" dirty="0"/>
              <a: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61311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a:t>
            </a:r>
            <a:r>
              <a:rPr lang="en-GB" baseline="0" dirty="0"/>
              <a:t> introduce </a:t>
            </a:r>
            <a:r>
              <a:rPr lang="en-GB" dirty="0"/>
              <a:t>the verb FINDEN.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Teachers to read the slide with students,</a:t>
            </a:r>
            <a:r>
              <a:rPr lang="en-GB" baseline="0" dirty="0"/>
              <a:t> drawing attention to the spelling change and explaining it.</a:t>
            </a:r>
            <a:br>
              <a:rPr lang="en-GB" baseline="0" dirty="0"/>
            </a:br>
            <a:r>
              <a:rPr lang="en-GB" baseline="0" dirty="0"/>
              <a:t>2. Elicit the English meaning of each speech bubble from students, both the literal (less frequent) English translation, ‘How do you find…?’ and the more idiomatic ‘What do you think of…?’</a:t>
            </a:r>
            <a:br>
              <a:rPr lang="en-GB" baseline="0" dirty="0"/>
            </a:br>
            <a:r>
              <a:rPr lang="en-GB" baseline="0" dirty="0"/>
              <a:t>3. Explain to students that FINDEN is often used when they want to say ‘What do you think of?’</a:t>
            </a:r>
            <a:br>
              <a:rPr lang="en-GB" baseline="0" dirty="0"/>
            </a:br>
            <a:br>
              <a:rPr lang="en-GB" dirty="0"/>
            </a:br>
            <a:r>
              <a:rPr lang="en-GB" b="1" dirty="0"/>
              <a:t>Note:</a:t>
            </a:r>
            <a:r>
              <a:rPr lang="en-GB" b="1" baseline="0" dirty="0"/>
              <a:t> </a:t>
            </a:r>
            <a:r>
              <a:rPr lang="en-GB" baseline="0" dirty="0"/>
              <a:t>The following slides recap singular object pronouns that students were taught last week, alongside MÖGEN, before introducing the plural object pronoun.</a:t>
            </a:r>
            <a:br>
              <a:rPr lang="en-GB" baseline="0" dirty="0"/>
            </a:br>
            <a:r>
              <a:rPr lang="en-GB" baseline="0" dirty="0"/>
              <a:t>Pronouns are tricky because they are more numerous in German than English, and rely on students’ secure knowledge of each noun’s gender.</a:t>
            </a:r>
            <a:br>
              <a:rPr lang="en-GB" baseline="0" dirty="0"/>
            </a:br>
            <a:r>
              <a:rPr lang="en-GB" baseline="0" dirty="0"/>
              <a:t>There will therefore be sustained practice of these throughout KS3.</a:t>
            </a:r>
          </a:p>
          <a:p>
            <a:endParaRPr lang="en-GB" dirty="0"/>
          </a:p>
        </p:txBody>
      </p:sp>
      <p:sp>
        <p:nvSpPr>
          <p:cNvPr id="4" name="Slide Number Placeholder 3"/>
          <p:cNvSpPr>
            <a:spLocks noGrp="1"/>
          </p:cNvSpPr>
          <p:nvPr>
            <p:ph type="sldNum" sz="quarter" idx="5"/>
          </p:nvPr>
        </p:nvSpPr>
        <p:spPr/>
        <p:txBody>
          <a:bodyPr/>
          <a:lstStyle/>
          <a:p>
            <a:fld id="{9CC01F4F-B30E-462B-A257-E1996538588F}" type="slidenum">
              <a:rPr lang="en-GB" smtClean="0"/>
              <a:t>16</a:t>
            </a:fld>
            <a:endParaRPr lang="en-GB"/>
          </a:p>
        </p:txBody>
      </p:sp>
    </p:spTree>
    <p:extLst>
      <p:ext uri="{BB962C8B-B14F-4D97-AF65-F5344CB8AC3E}">
        <p14:creationId xmlns:p14="http://schemas.microsoft.com/office/powerpoint/2010/main" val="29090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a:t>
            </a:r>
            <a:r>
              <a:rPr lang="en-GB" baseline="0" dirty="0"/>
              <a:t>o model all three forms of FINDEN, together with singular object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are further involved as they are prompted to respond to complete the utterances using a choice of suitable words from this week’s vocabulary sets (both new and revisited), adverbs and adjectives.</a:t>
            </a:r>
            <a:br>
              <a:rPr lang="en-GB"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aseline="0" dirty="0"/>
              <a:t>Teachers can elicit two or three responses and their translations from other students, to keep all involved, and provide additional practice of the new vocabulary in the oral modality.</a:t>
            </a:r>
            <a:endParaRPr lang="en-GB" dirty="0"/>
          </a:p>
          <a:p>
            <a:endParaRPr lang="en-GB" dirty="0"/>
          </a:p>
          <a:p>
            <a:r>
              <a:rPr lang="en-GB" b="1" dirty="0"/>
              <a:t>Note: </a:t>
            </a:r>
            <a:r>
              <a:rPr lang="en-GB" dirty="0"/>
              <a:t>These</a:t>
            </a:r>
            <a:r>
              <a:rPr lang="en-GB" baseline="0" dirty="0"/>
              <a:t> sentences also recycle subject pronouns, that students have now revisited several times.</a:t>
            </a:r>
            <a:endParaRPr lang="en-GB" dirty="0"/>
          </a:p>
          <a:p>
            <a:endParaRPr lang="en-GB" dirty="0"/>
          </a:p>
        </p:txBody>
      </p:sp>
      <p:sp>
        <p:nvSpPr>
          <p:cNvPr id="4" name="Slide Number Placeholder 3"/>
          <p:cNvSpPr>
            <a:spLocks noGrp="1"/>
          </p:cNvSpPr>
          <p:nvPr>
            <p:ph type="sldNum" sz="quarter" idx="5"/>
          </p:nvPr>
        </p:nvSpPr>
        <p:spPr/>
        <p:txBody>
          <a:bodyPr/>
          <a:lstStyle/>
          <a:p>
            <a:fld id="{9CC01F4F-B30E-462B-A257-E1996538588F}" type="slidenum">
              <a:rPr lang="en-GB" smtClean="0"/>
              <a:t>17</a:t>
            </a:fld>
            <a:endParaRPr lang="en-GB"/>
          </a:p>
        </p:txBody>
      </p:sp>
    </p:spTree>
    <p:extLst>
      <p:ext uri="{BB962C8B-B14F-4D97-AF65-F5344CB8AC3E}">
        <p14:creationId xmlns:p14="http://schemas.microsoft.com/office/powerpoint/2010/main" val="16371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a:t>
            </a:r>
          </a:p>
        </p:txBody>
      </p:sp>
      <p:sp>
        <p:nvSpPr>
          <p:cNvPr id="4" name="Slide Number Placeholder 3"/>
          <p:cNvSpPr>
            <a:spLocks noGrp="1"/>
          </p:cNvSpPr>
          <p:nvPr>
            <p:ph type="sldNum" sz="quarter" idx="5"/>
          </p:nvPr>
        </p:nvSpPr>
        <p:spPr/>
        <p:txBody>
          <a:bodyPr/>
          <a:lstStyle/>
          <a:p>
            <a:fld id="{9CC01F4F-B30E-462B-A257-E1996538588F}" type="slidenum">
              <a:rPr lang="en-GB" smtClean="0"/>
              <a:t>18</a:t>
            </a:fld>
            <a:endParaRPr lang="en-GB"/>
          </a:p>
        </p:txBody>
      </p:sp>
    </p:spTree>
    <p:extLst>
      <p:ext uri="{BB962C8B-B14F-4D97-AF65-F5344CB8AC3E}">
        <p14:creationId xmlns:p14="http://schemas.microsoft.com/office/powerpoint/2010/main" val="105497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[3/4]</a:t>
            </a:r>
          </a:p>
        </p:txBody>
      </p:sp>
      <p:sp>
        <p:nvSpPr>
          <p:cNvPr id="4" name="Slide Number Placeholder 3"/>
          <p:cNvSpPr>
            <a:spLocks noGrp="1"/>
          </p:cNvSpPr>
          <p:nvPr>
            <p:ph type="sldNum" sz="quarter" idx="5"/>
          </p:nvPr>
        </p:nvSpPr>
        <p:spPr/>
        <p:txBody>
          <a:bodyPr/>
          <a:lstStyle/>
          <a:p>
            <a:fld id="{9CC01F4F-B30E-462B-A257-E1996538588F}" type="slidenum">
              <a:rPr lang="en-GB" smtClean="0"/>
              <a:t>19</a:t>
            </a:fld>
            <a:endParaRPr lang="en-GB"/>
          </a:p>
        </p:txBody>
      </p:sp>
    </p:spTree>
    <p:extLst>
      <p:ext uri="{BB962C8B-B14F-4D97-AF65-F5344CB8AC3E}">
        <p14:creationId xmlns:p14="http://schemas.microsoft.com/office/powerpoint/2010/main" val="22498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sollen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telling someone what s/he should do, by wagging your finger, and looking serious.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[s] </a:t>
            </a:r>
            <a:r>
              <a:rPr lang="en-GB" baseline="0" dirty="0"/>
              <a:t>sound, pronouncing </a:t>
            </a:r>
            <a:r>
              <a:rPr lang="en-GB" b="0" baseline="0" dirty="0"/>
              <a:t>”</a:t>
            </a:r>
            <a:r>
              <a:rPr lang="en-GB" b="1" baseline="0" dirty="0" err="1"/>
              <a:t>sollen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72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[4/4]</a:t>
            </a:r>
          </a:p>
        </p:txBody>
      </p:sp>
      <p:sp>
        <p:nvSpPr>
          <p:cNvPr id="4" name="Slide Number Placeholder 3"/>
          <p:cNvSpPr>
            <a:spLocks noGrp="1"/>
          </p:cNvSpPr>
          <p:nvPr>
            <p:ph type="sldNum" sz="quarter" idx="5"/>
          </p:nvPr>
        </p:nvSpPr>
        <p:spPr/>
        <p:txBody>
          <a:bodyPr/>
          <a:lstStyle/>
          <a:p>
            <a:fld id="{9CC01F4F-B30E-462B-A257-E1996538588F}" type="slidenum">
              <a:rPr lang="en-GB" smtClean="0"/>
              <a:t>20</a:t>
            </a:fld>
            <a:endParaRPr lang="en-GB"/>
          </a:p>
        </p:txBody>
      </p:sp>
    </p:spTree>
    <p:extLst>
      <p:ext uri="{BB962C8B-B14F-4D97-AF65-F5344CB8AC3E}">
        <p14:creationId xmlns:p14="http://schemas.microsoft.com/office/powerpoint/2010/main" val="375828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o focus on the three singular object pronouns. It revises nouns taken from the revisited vocabulary sets, and importantly requires them to know their genders to select the correct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Students listen and determine which of the items (or whether both) in each case is/are referred to, ticking those that match the accusative pronoun heard, and crossing those that do not match.</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a:t>
            </a:r>
            <a:r>
              <a:rPr lang="en-GB" sz="1200" b="0" kern="1200" baseline="0" dirty="0">
                <a:solidFill>
                  <a:schemeClr val="tx1"/>
                </a:solidFill>
                <a:effectLst/>
                <a:latin typeface="+mn-lt"/>
                <a:ea typeface="+mn-ea"/>
                <a:cs typeface="+mn-cs"/>
              </a:rPr>
              <a:t> Ensure all students understand that the ticks and crosses do not reflect positive and negative opinions (both of which they will hear) respectively.</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2. Click to reveal the answers. Before the answer for each is revealed, the sentence appears, so that students have additional opportunity to connect speech and writing (if they or the teacher reads the sentence aloud).</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 </a:t>
            </a:r>
            <a:r>
              <a:rPr lang="en-GB" sz="1200" kern="1200" baseline="0" dirty="0">
                <a:solidFill>
                  <a:schemeClr val="tx1"/>
                </a:solidFill>
                <a:effectLst/>
                <a:latin typeface="+mn-lt"/>
                <a:ea typeface="+mn-ea"/>
                <a:cs typeface="+mn-cs"/>
              </a:rPr>
              <a:t>For lower attaining groups, this task could first be completed as a reading task, by removing the animations on the sentences.  </a:t>
            </a:r>
            <a:br>
              <a:rPr lang="en-GB" sz="1200" kern="1200" baseline="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8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a:t>
            </a:r>
            <a:r>
              <a:rPr lang="en-US" b="0" baseline="0" dirty="0"/>
              <a:t> recap</a:t>
            </a:r>
            <a:r>
              <a:rPr lang="en-US" baseline="0" dirty="0"/>
              <a:t> singular subject and object pronouns and present the plural object pronoun ‘</a:t>
            </a:r>
            <a:r>
              <a:rPr lang="en-US" baseline="0" dirty="0" err="1"/>
              <a:t>sie</a:t>
            </a:r>
            <a:r>
              <a:rPr lang="en-US" baseline="0" dirty="0"/>
              <a:t>’.</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Cycle through the information on the slide using the animation sequence.</a:t>
            </a:r>
          </a:p>
          <a:p>
            <a:pPr marL="0" lvl="0" indent="0" algn="l" rtl="0">
              <a:spcBef>
                <a:spcPts val="0"/>
              </a:spcBef>
              <a:spcAft>
                <a:spcPts val="0"/>
              </a:spcAft>
              <a:buNone/>
            </a:pPr>
            <a:r>
              <a:rPr lang="en-US" baseline="0" dirty="0"/>
              <a:t>2. Teachers can prompt students to provide the English before revealing it, compelling them to process vocabulary and grammar from this week.</a:t>
            </a:r>
            <a:endParaRPr lang="en-US" dirty="0"/>
          </a:p>
          <a:p>
            <a:endParaRPr lang="en-GB" dirty="0"/>
          </a:p>
        </p:txBody>
      </p:sp>
      <p:sp>
        <p:nvSpPr>
          <p:cNvPr id="4" name="Slide Number Placeholder 3"/>
          <p:cNvSpPr>
            <a:spLocks noGrp="1"/>
          </p:cNvSpPr>
          <p:nvPr>
            <p:ph type="sldNum" sz="quarter" idx="5"/>
          </p:nvPr>
        </p:nvSpPr>
        <p:spPr/>
        <p:txBody>
          <a:bodyPr/>
          <a:lstStyle/>
          <a:p>
            <a:fld id="{9CC01F4F-B30E-462B-A257-E1996538588F}" type="slidenum">
              <a:rPr lang="en-GB" smtClean="0"/>
              <a:t>22</a:t>
            </a:fld>
            <a:endParaRPr lang="en-GB"/>
          </a:p>
        </p:txBody>
      </p:sp>
    </p:spTree>
    <p:extLst>
      <p:ext uri="{BB962C8B-B14F-4D97-AF65-F5344CB8AC3E}">
        <p14:creationId xmlns:p14="http://schemas.microsoft.com/office/powerpoint/2010/main" val="299875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9 minutes</a:t>
            </a:r>
            <a:r>
              <a:rPr lang="en-US" b="1" baseline="0" dirty="0"/>
              <a:t> (for 6 slides)</a:t>
            </a:r>
            <a:endParaRPr lang="en-US" b="1" dirty="0"/>
          </a:p>
          <a:p>
            <a:endParaRPr lang="en-US" b="1" dirty="0"/>
          </a:p>
          <a:p>
            <a:r>
              <a:rPr lang="en-US" b="1" dirty="0"/>
              <a:t>Aim: </a:t>
            </a: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o practise </a:t>
            </a:r>
            <a:r>
              <a:rPr lang="en-GB" sz="1200" kern="1200" baseline="0" dirty="0" err="1">
                <a:solidFill>
                  <a:schemeClr val="tx1"/>
                </a:solidFill>
                <a:effectLst/>
                <a:latin typeface="+mn-lt"/>
                <a:ea typeface="+mn-ea"/>
                <a:cs typeface="+mn-cs"/>
              </a:rPr>
              <a:t>distinuishing</a:t>
            </a:r>
            <a:r>
              <a:rPr lang="en-GB" sz="1200" kern="1200" baseline="0" dirty="0">
                <a:solidFill>
                  <a:schemeClr val="tx1"/>
                </a:solidFill>
                <a:effectLst/>
                <a:latin typeface="+mn-lt"/>
                <a:ea typeface="+mn-ea"/>
                <a:cs typeface="+mn-cs"/>
              </a:rPr>
              <a:t> between the different forms of FINDEN. </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 The context is continued from last week.  Mehmet is a new arrival at Mia and Wolfgang’s school.</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Mia and Mehmet are getting to know each other and talking about their views of school, and referring also to Wolfgang’s views.</a:t>
            </a:r>
          </a:p>
          <a:p>
            <a:endParaRPr lang="en-GB" sz="1200" b="1" kern="1200" baseline="0" dirty="0">
              <a:solidFill>
                <a:schemeClr val="tx1"/>
              </a:solidFill>
              <a:effectLst/>
              <a:latin typeface="+mn-lt"/>
              <a:ea typeface="+mn-ea"/>
              <a:cs typeface="+mn-cs"/>
            </a:endParaRPr>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a:t>
            </a:r>
            <a:r>
              <a:rPr lang="en-GB" sz="1200" kern="1200" baseline="0" dirty="0">
                <a:solidFill>
                  <a:schemeClr val="tx1"/>
                </a:solidFill>
                <a:effectLst/>
                <a:latin typeface="+mn-lt"/>
                <a:ea typeface="+mn-ea"/>
                <a:cs typeface="+mn-cs"/>
              </a:rPr>
              <a:t>Click number 1 to hear a gapped version of the dialogue.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2. Students focus on the form of FINDEN to decide whether the subject is ‘ich, du </a:t>
            </a:r>
            <a:r>
              <a:rPr lang="en-GB" sz="1200" kern="1200" baseline="0" dirty="0" err="1">
                <a:solidFill>
                  <a:schemeClr val="tx1"/>
                </a:solidFill>
                <a:effectLst/>
                <a:latin typeface="+mn-lt"/>
                <a:ea typeface="+mn-ea"/>
                <a:cs typeface="+mn-cs"/>
              </a:rPr>
              <a:t>oder</a:t>
            </a:r>
            <a:r>
              <a:rPr lang="en-GB" sz="1200" kern="1200" baseline="0" dirty="0">
                <a:solidFill>
                  <a:schemeClr val="tx1"/>
                </a:solidFill>
                <a:effectLst/>
                <a:latin typeface="+mn-lt"/>
                <a:ea typeface="+mn-ea"/>
                <a:cs typeface="+mn-cs"/>
              </a:rPr>
              <a:t> Wolfgang’.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This needs to be very clear to students before they start this set of six short listening passages.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3. To record their answers, they write, for example: 1.  Wolfgang, ich</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4. Each dialogue is corrected immediately, to provide instant feedback, and monitor understanding.</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Teachers click the ‘</a:t>
            </a:r>
            <a:r>
              <a:rPr lang="en-GB" sz="1200" kern="1200" baseline="0" dirty="0" err="1">
                <a:solidFill>
                  <a:schemeClr val="tx1"/>
                </a:solidFill>
                <a:effectLst/>
                <a:latin typeface="+mn-lt"/>
                <a:ea typeface="+mn-ea"/>
                <a:cs typeface="+mn-cs"/>
              </a:rPr>
              <a:t>Antwort</a:t>
            </a:r>
            <a:r>
              <a:rPr lang="en-GB" sz="1200" kern="1200" baseline="0" dirty="0">
                <a:solidFill>
                  <a:schemeClr val="tx1"/>
                </a:solidFill>
                <a:effectLst/>
                <a:latin typeface="+mn-lt"/>
                <a:ea typeface="+mn-ea"/>
                <a:cs typeface="+mn-cs"/>
              </a:rPr>
              <a:t>’ button to hear the full dialogue, with the name / pronouns added in.</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Then the answers appear in written form.</a:t>
            </a:r>
            <a:br>
              <a:rPr lang="en-GB" sz="1200" kern="1200" baseline="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After the listening, the same</a:t>
            </a:r>
            <a:r>
              <a:rPr lang="en-GB" sz="1200" b="0" kern="1200" baseline="0" dirty="0">
                <a:solidFill>
                  <a:schemeClr val="tx1"/>
                </a:solidFill>
                <a:effectLst/>
                <a:latin typeface="+mn-lt"/>
                <a:ea typeface="+mn-ea"/>
                <a:cs typeface="+mn-cs"/>
              </a:rPr>
              <a:t> dialogue is revisited to focus on object pronouns.  That might be the best opportunity to elicit English translations, rather than when correcting this listening task.</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Mehmet (male voice):</a:t>
            </a:r>
            <a:r>
              <a:rPr lang="en-GB" sz="1200" b="1" kern="1200" dirty="0">
                <a:solidFill>
                  <a:schemeClr val="tx1"/>
                </a:solidFill>
                <a:effectLst/>
                <a:latin typeface="+mn-lt"/>
                <a:ea typeface="+mn-ea"/>
                <a:cs typeface="+mn-cs"/>
              </a:rPr>
              <a:t>  Wie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du das Essen?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(Female):</a:t>
            </a:r>
            <a:r>
              <a:rPr lang="en-GB" sz="1200" b="1" kern="1200" dirty="0">
                <a:solidFill>
                  <a:schemeClr val="tx1"/>
                </a:solidFill>
                <a:effectLst/>
                <a:latin typeface="+mn-lt"/>
                <a:ea typeface="+mn-ea"/>
                <a:cs typeface="+mn-cs"/>
              </a:rPr>
              <a:t> Ich mag das Essen!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das Essen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lecker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es </a:t>
            </a:r>
            <a:r>
              <a:rPr lang="en-GB" sz="1200" b="1" kern="1200" dirty="0" err="1">
                <a:solidFill>
                  <a:schemeClr val="tx1"/>
                </a:solidFill>
                <a:effectLst/>
                <a:latin typeface="+mn-lt"/>
                <a:ea typeface="+mn-ea"/>
                <a:cs typeface="+mn-cs"/>
              </a:rPr>
              <a:t>gesund</a:t>
            </a:r>
            <a:r>
              <a:rPr lang="en-GB" sz="1200" b="1"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787394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Slide 2 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This slide offers a cultural insight.  German state</a:t>
            </a:r>
            <a:r>
              <a:rPr lang="en-GB" sz="1200" b="0" kern="1200" baseline="0" dirty="0">
                <a:solidFill>
                  <a:schemeClr val="tx1"/>
                </a:solidFill>
                <a:effectLst/>
                <a:latin typeface="+mn-lt"/>
                <a:ea typeface="+mn-ea"/>
                <a:cs typeface="+mn-cs"/>
              </a:rPr>
              <a:t> schools students (there are very </a:t>
            </a:r>
            <a:r>
              <a:rPr lang="en-GB" sz="1200" b="0" kern="1200" baseline="0" dirty="0" err="1">
                <a:solidFill>
                  <a:schemeClr val="tx1"/>
                </a:solidFill>
                <a:effectLst/>
                <a:latin typeface="+mn-lt"/>
                <a:ea typeface="+mn-ea"/>
                <a:cs typeface="+mn-cs"/>
              </a:rPr>
              <a:t>very</a:t>
            </a:r>
            <a:r>
              <a:rPr lang="en-GB" sz="1200" b="0" kern="1200" baseline="0" dirty="0">
                <a:solidFill>
                  <a:schemeClr val="tx1"/>
                </a:solidFill>
                <a:effectLst/>
                <a:latin typeface="+mn-lt"/>
                <a:ea typeface="+mn-ea"/>
                <a:cs typeface="+mn-cs"/>
              </a:rPr>
              <a:t> few private schools, too) don’t have to wear uniform.  They therefore find it strange that English students do.</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Teachers may also like to prompt students to suggest what the poster is about.</a:t>
            </a:r>
            <a:br>
              <a:rPr lang="en-GB" sz="1200" b="0" kern="1200" baseline="0" dirty="0">
                <a:solidFill>
                  <a:schemeClr val="tx1"/>
                </a:solidFill>
                <a:effectLst/>
                <a:latin typeface="+mn-lt"/>
                <a:ea typeface="+mn-ea"/>
                <a:cs typeface="+mn-cs"/>
              </a:rPr>
            </a:br>
            <a:r>
              <a:rPr lang="en-GB" sz="1200" b="0" i="1" kern="1200" baseline="0" dirty="0" err="1">
                <a:solidFill>
                  <a:schemeClr val="tx1"/>
                </a:solidFill>
                <a:effectLst/>
                <a:latin typeface="+mn-lt"/>
                <a:ea typeface="+mn-ea"/>
                <a:cs typeface="+mn-cs"/>
              </a:rPr>
              <a:t>Englandaustausch</a:t>
            </a:r>
            <a:r>
              <a:rPr lang="en-GB" sz="1200" b="0" i="1" kern="1200" baseline="0" dirty="0">
                <a:solidFill>
                  <a:schemeClr val="tx1"/>
                </a:solidFill>
                <a:effectLst/>
                <a:latin typeface="+mn-lt"/>
                <a:ea typeface="+mn-ea"/>
                <a:cs typeface="+mn-cs"/>
              </a:rPr>
              <a:t> - England exchange.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This is another opportunity to remind students that German often puts two nouns together to create compound nouns.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They have met several of these already, and will do some further work on this during Y7.</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With higher attaining students, it may be useful to tell them that, when two nouns of different genders combine, the gender of the new noun is always that of the second/final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In this case, England is neuter, </a:t>
            </a:r>
            <a:r>
              <a:rPr lang="en-GB" sz="1200" b="0" kern="1200" baseline="0" dirty="0" err="1">
                <a:solidFill>
                  <a:schemeClr val="tx1"/>
                </a:solidFill>
                <a:effectLst/>
                <a:latin typeface="+mn-lt"/>
                <a:ea typeface="+mn-ea"/>
                <a:cs typeface="+mn-cs"/>
              </a:rPr>
              <a:t>Austausch</a:t>
            </a:r>
            <a:r>
              <a:rPr lang="en-GB" sz="1200" b="0" kern="1200" baseline="0" dirty="0">
                <a:solidFill>
                  <a:schemeClr val="tx1"/>
                </a:solidFill>
                <a:effectLst/>
                <a:latin typeface="+mn-lt"/>
                <a:ea typeface="+mn-ea"/>
                <a:cs typeface="+mn-cs"/>
              </a:rPr>
              <a:t> [2744] is masculine, so the new noun </a:t>
            </a:r>
            <a:r>
              <a:rPr lang="en-GB" sz="1200" b="0" kern="1200" baseline="0" dirty="0" err="1">
                <a:solidFill>
                  <a:schemeClr val="tx1"/>
                </a:solidFill>
                <a:effectLst/>
                <a:latin typeface="+mn-lt"/>
                <a:ea typeface="+mn-ea"/>
                <a:cs typeface="+mn-cs"/>
              </a:rPr>
              <a:t>Englandaustausch</a:t>
            </a:r>
            <a:r>
              <a:rPr lang="en-GB" sz="1200" b="0" kern="1200" baseline="0" dirty="0">
                <a:solidFill>
                  <a:schemeClr val="tx1"/>
                </a:solidFill>
                <a:effectLst/>
                <a:latin typeface="+mn-lt"/>
                <a:ea typeface="+mn-ea"/>
                <a:cs typeface="+mn-cs"/>
              </a:rPr>
              <a:t> is…? </a:t>
            </a:r>
            <a:r>
              <a:rPr lang="en-GB" sz="1200" b="0" kern="1200" baseline="0" dirty="0">
                <a:solidFill>
                  <a:schemeClr val="tx1"/>
                </a:solidFill>
                <a:effectLst/>
                <a:latin typeface="+mn-lt"/>
                <a:ea typeface="+mn-ea"/>
                <a:cs typeface="+mn-cs"/>
                <a:sym typeface="Wingdings" panose="05000000000000000000" pitchFamily="2" charset="2"/>
              </a:rPr>
              <a:t> der </a:t>
            </a:r>
            <a:r>
              <a:rPr lang="en-GB" sz="1200" b="0" kern="1200" baseline="0" dirty="0" err="1">
                <a:solidFill>
                  <a:schemeClr val="tx1"/>
                </a:solidFill>
                <a:effectLst/>
                <a:latin typeface="+mn-lt"/>
                <a:ea typeface="+mn-ea"/>
                <a:cs typeface="+mn-cs"/>
                <a:sym typeface="Wingdings" panose="05000000000000000000" pitchFamily="2" charset="2"/>
              </a:rPr>
              <a:t>Englandaustausch</a:t>
            </a:r>
            <a:r>
              <a:rPr lang="en-GB" sz="1200" b="0" kern="1200" baseline="0" dirty="0">
                <a:solidFill>
                  <a:schemeClr val="tx1"/>
                </a:solidFill>
                <a:effectLst/>
                <a:latin typeface="+mn-lt"/>
                <a:ea typeface="+mn-ea"/>
                <a:cs typeface="+mn-cs"/>
                <a:sym typeface="Wingdings" panose="05000000000000000000" pitchFamily="2" charset="2"/>
              </a:rPr>
              <a:t>.</a:t>
            </a:r>
            <a:br>
              <a:rPr lang="en-GB" sz="1200" b="0" kern="1200" baseline="0">
                <a:solidFill>
                  <a:schemeClr val="tx1"/>
                </a:solidFill>
                <a:effectLst/>
                <a:latin typeface="+mn-lt"/>
                <a:ea typeface="+mn-ea"/>
                <a:cs typeface="+mn-cs"/>
                <a:sym typeface="Wingdings" panose="05000000000000000000" pitchFamily="2" charset="2"/>
              </a:rPr>
            </a:br>
            <a:endParaRPr lang="en-GB" sz="1200" b="0"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mag die Uniform. Und du?</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Uniform gut?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Uniform </a:t>
            </a:r>
            <a:r>
              <a:rPr lang="en-GB" sz="1200" b="1" kern="1200" dirty="0" err="1">
                <a:solidFill>
                  <a:schemeClr val="tx1"/>
                </a:solidFill>
                <a:effectLst/>
                <a:latin typeface="+mn-lt"/>
                <a:ea typeface="+mn-ea"/>
                <a:cs typeface="+mn-cs"/>
              </a:rPr>
              <a:t>hässlich</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du, </a:t>
            </a:r>
            <a:r>
              <a:rPr lang="en-GB" sz="1200" b="1" kern="1200" dirty="0" err="1">
                <a:solidFill>
                  <a:schemeClr val="tx1"/>
                </a:solidFill>
                <a:effectLst/>
                <a:latin typeface="+mn-lt"/>
                <a:ea typeface="+mn-ea"/>
                <a:cs typeface="+mn-cs"/>
              </a:rPr>
              <a:t>ich</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13125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3 </a:t>
            </a:r>
            <a:r>
              <a:rPr lang="en-GB" sz="1200" b="0" kern="1200">
                <a:solidFill>
                  <a:schemeClr val="tx1"/>
                </a:solidFill>
                <a:effectLst/>
                <a:latin typeface="+mn-lt"/>
                <a:ea typeface="+mn-ea"/>
                <a:cs typeface="+mn-cs"/>
              </a:rPr>
              <a:t>of 6.</a:t>
            </a:r>
            <a:r>
              <a:rPr lang="en-GB" sz="1200" b="0" kern="1200" baseline="0">
                <a:solidFill>
                  <a:schemeClr val="tx1"/>
                </a:solidFill>
                <a:effectLst/>
                <a:latin typeface="+mn-lt"/>
                <a:ea typeface="+mn-ea"/>
                <a:cs typeface="+mn-cs"/>
              </a:rPr>
              <a:t>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err="1">
                <a:solidFill>
                  <a:schemeClr val="tx1"/>
                </a:solidFill>
                <a:effectLst/>
                <a:latin typeface="+mn-lt"/>
                <a:ea typeface="+mn-ea"/>
                <a:cs typeface="+mn-cs"/>
              </a:rPr>
              <a:t>Fremdsprache</a:t>
            </a:r>
            <a:r>
              <a:rPr lang="en-GB" sz="1200" b="0" kern="1200" dirty="0">
                <a:solidFill>
                  <a:schemeClr val="tx1"/>
                </a:solidFill>
                <a:effectLst/>
                <a:latin typeface="+mn-lt"/>
                <a:ea typeface="+mn-ea"/>
                <a:cs typeface="+mn-cs"/>
              </a:rPr>
              <a:t> was in last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Der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 is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 Mia,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den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ziemlich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interessant</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3. du, </a:t>
            </a:r>
            <a:r>
              <a:rPr lang="en-GB" sz="1200" b="1" kern="1200" dirty="0" err="1">
                <a:solidFill>
                  <a:schemeClr val="tx1"/>
                </a:solidFill>
                <a:effectLst/>
                <a:latin typeface="+mn-lt"/>
                <a:ea typeface="+mn-ea"/>
                <a:cs typeface="+mn-cs"/>
              </a:rPr>
              <a:t>ich</a:t>
            </a:r>
            <a:r>
              <a:rPr lang="en-GB" sz="1200" b="1" kern="1200" dirty="0">
                <a:solidFill>
                  <a:schemeClr val="tx1"/>
                </a:solidFill>
                <a:effectLst/>
                <a:latin typeface="+mn-lt"/>
                <a:ea typeface="+mn-ea"/>
                <a:cs typeface="+mn-cs"/>
              </a:rPr>
              <a:t>,</a:t>
            </a:r>
            <a:r>
              <a:rPr lang="en-GB" sz="1200" b="1" kern="1200" baseline="0" dirty="0">
                <a:solidFill>
                  <a:schemeClr val="tx1"/>
                </a:solidFill>
                <a:effectLst/>
                <a:latin typeface="+mn-lt"/>
                <a:ea typeface="+mn-ea"/>
                <a:cs typeface="+mn-cs"/>
              </a:rPr>
              <a:t> Wolfgang</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4216037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4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iPads </a:t>
            </a:r>
            <a:r>
              <a:rPr lang="en-GB" sz="1200" b="1" kern="1200" dirty="0" err="1">
                <a:solidFill>
                  <a:schemeClr val="tx1"/>
                </a:solidFill>
                <a:effectLst/>
                <a:latin typeface="+mn-lt"/>
                <a:ea typeface="+mn-ea"/>
                <a:cs typeface="+mn-cs"/>
              </a:rPr>
              <a:t>ganz</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praktisch</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mag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ein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bisschen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langsam</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4. </a:t>
            </a:r>
            <a:r>
              <a:rPr lang="en-GB" sz="1200" b="1" kern="1200" dirty="0" err="1">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ich</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422553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5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Und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 </a:t>
            </a:r>
            <a:r>
              <a:rPr lang="en-GB" sz="1200" b="1" kern="1200" dirty="0">
                <a:solidFill>
                  <a:schemeClr val="tx1"/>
                </a:solidFill>
                <a:effectLst/>
                <a:latin typeface="+mn-lt"/>
                <a:ea typeface="+mn-ea"/>
                <a:cs typeface="+mn-cs"/>
              </a:rPr>
              <a:t>die Lehrer </a:t>
            </a:r>
            <a:r>
              <a:rPr lang="en-GB" sz="1200" b="1" kern="1200" dirty="0" err="1">
                <a:solidFill>
                  <a:schemeClr val="tx1"/>
                </a:solidFill>
                <a:effectLst/>
                <a:latin typeface="+mn-lt"/>
                <a:ea typeface="+mn-ea"/>
                <a:cs typeface="+mn-cs"/>
              </a:rPr>
              <a:t>hier</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Ach,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Lehrer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streng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Lehrer in </a:t>
            </a:r>
            <a:r>
              <a:rPr lang="en-GB" sz="1200" b="1" kern="1200" dirty="0" err="1">
                <a:solidFill>
                  <a:schemeClr val="tx1"/>
                </a:solidFill>
                <a:effectLst/>
                <a:latin typeface="+mn-lt"/>
                <a:ea typeface="+mn-ea"/>
                <a:cs typeface="+mn-cs"/>
              </a:rPr>
              <a:t>Ordnung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r>
              <a:rPr lang="en-GB" b="1" dirty="0"/>
              <a:t>Answers:</a:t>
            </a:r>
            <a:br>
              <a:rPr lang="en-GB" b="1" dirty="0"/>
            </a:br>
            <a:r>
              <a:rPr lang="en-GB" b="1" dirty="0"/>
              <a:t>5. du, Wolfgang, </a:t>
            </a:r>
            <a:r>
              <a:rPr lang="en-GB" b="1" dirty="0" err="1"/>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39100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6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r>
              <a:rPr lang="en-GB" sz="1200" b="1" kern="1200">
                <a:solidFill>
                  <a:schemeClr val="tx1"/>
                </a:solidFill>
                <a:effectLst/>
                <a:latin typeface="+mn-lt"/>
                <a:ea typeface="+mn-ea"/>
                <a:cs typeface="+mn-cs"/>
              </a:rPr>
              <a:t>Mia</a:t>
            </a:r>
            <a:r>
              <a:rPr lang="en-GB" sz="1200" b="1" kern="1200" dirty="0">
                <a:solidFill>
                  <a:schemeClr val="tx1"/>
                </a:solidFill>
                <a:effectLst/>
                <a:latin typeface="+mn-lt"/>
                <a:ea typeface="+mn-ea"/>
                <a:cs typeface="+mn-cs"/>
              </a:rPr>
              <a:t>: [Wolfgang]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schlecht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Mehmet,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wichtig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wahr</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Mehmet: </a:t>
            </a:r>
            <a:r>
              <a:rPr lang="en-GB" sz="1200" b="1" kern="1200" dirty="0" err="1">
                <a:solidFill>
                  <a:schemeClr val="tx1"/>
                </a:solidFill>
                <a:effectLst/>
                <a:latin typeface="+mn-lt"/>
                <a:ea typeface="+mn-ea"/>
                <a:cs typeface="+mn-cs"/>
              </a:rPr>
              <a:t>Ja</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Hausaufgaben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r>
              <a:rPr lang="en-GB" b="1" dirty="0"/>
              <a:t>Answers:</a:t>
            </a:r>
          </a:p>
          <a:p>
            <a:r>
              <a:rPr lang="en-GB" b="1" dirty="0"/>
              <a:t>6. Wolfgang, du, </a:t>
            </a:r>
            <a:r>
              <a:rPr lang="en-GB" b="1" dirty="0" err="1"/>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812859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(12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b="0" kern="1200" baseline="0" dirty="0">
                <a:solidFill>
                  <a:schemeClr val="tx1"/>
                </a:solidFill>
                <a:effectLst/>
                <a:latin typeface="+mn-lt"/>
                <a:ea typeface="+mn-ea"/>
                <a:cs typeface="+mn-cs"/>
              </a:rPr>
              <a:t>To f</a:t>
            </a:r>
            <a:r>
              <a:rPr lang="en-GB" sz="1200" kern="1200" dirty="0">
                <a:solidFill>
                  <a:schemeClr val="tx1"/>
                </a:solidFill>
                <a:effectLst/>
                <a:latin typeface="+mn-lt"/>
                <a:ea typeface="+mn-ea"/>
                <a:cs typeface="+mn-cs"/>
              </a:rPr>
              <a:t>ocus on object pronouns.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Procedure:</a:t>
            </a:r>
            <a:br>
              <a:rPr lang="en-GB" b="0" dirty="0"/>
            </a:br>
            <a:r>
              <a:rPr lang="en-GB" b="0" dirty="0"/>
              <a:t>1. </a:t>
            </a:r>
            <a:r>
              <a:rPr lang="en-GB" sz="1200" kern="1200" dirty="0">
                <a:solidFill>
                  <a:schemeClr val="tx1"/>
                </a:solidFill>
                <a:effectLst/>
                <a:latin typeface="+mn-lt"/>
                <a:ea typeface="+mn-ea"/>
                <a:cs typeface="+mn-cs"/>
              </a:rPr>
              <a:t>In this activity,</a:t>
            </a:r>
            <a:r>
              <a:rPr lang="en-GB" sz="1200" kern="1200" baseline="0" dirty="0">
                <a:solidFill>
                  <a:schemeClr val="tx1"/>
                </a:solidFill>
                <a:effectLst/>
                <a:latin typeface="+mn-lt"/>
                <a:ea typeface="+mn-ea"/>
                <a:cs typeface="+mn-cs"/>
              </a:rPr>
              <a:t> the dialogue is revisited, and students are prompted to replace identified nouns with the appropriate pronoun.</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This is a scaffolded task, as the gender of each noun is given by the article in the dialogue, but given the number of different German pronouns, structured practice like this is needed.</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2. Teachers may want to use this opportunity to elicit English translations of the dialogue from students orally, as this will prompt additional noticing of the target grammar features.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70434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92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[2/12]</a:t>
            </a:r>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93607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86628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504134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951261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630673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2465639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655128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474439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3104575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146137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3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[12/12]</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4157182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AQA list does not have </a:t>
            </a:r>
            <a:r>
              <a:rPr lang="en-GB" sz="1200" b="1" u="sng" baseline="0" dirty="0" err="1"/>
              <a:t>Gutschein</a:t>
            </a:r>
            <a:r>
              <a:rPr lang="en-GB" sz="1200" b="1" u="sng" baseline="0" dirty="0"/>
              <a:t>, </a:t>
            </a:r>
            <a:r>
              <a:rPr lang="en-GB" sz="1200" b="1" u="sng" baseline="0" dirty="0" err="1"/>
              <a:t>putzen</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Gutschein</a:t>
            </a:r>
            <a:r>
              <a:rPr lang="en-GB" sz="1200" b="1" u="sng" baseline="0" dirty="0"/>
              <a:t>, </a:t>
            </a:r>
            <a:r>
              <a:rPr lang="en-GB" sz="1200" b="1" u="sng" baseline="0" dirty="0" err="1"/>
              <a:t>hässlich</a:t>
            </a:r>
            <a:r>
              <a:rPr lang="en-GB" sz="1200" b="1" u="sng" baseline="0" dirty="0"/>
              <a:t>, in </a:t>
            </a:r>
            <a:r>
              <a:rPr lang="en-GB" sz="1200" b="1" u="sng" baseline="0" dirty="0" err="1"/>
              <a:t>Ordnung</a:t>
            </a:r>
            <a:r>
              <a:rPr lang="en-GB" sz="1200" b="1" u="sng" baseline="0" dirty="0"/>
              <a:t>, </a:t>
            </a:r>
            <a:r>
              <a:rPr lang="en-GB" sz="1200" b="1" u="sng" baseline="0" dirty="0" err="1"/>
              <a:t>putzen</a:t>
            </a:r>
            <a:r>
              <a:rPr lang="en-GB" sz="1200" b="1" baseline="0" dirty="0"/>
              <a:t>.</a:t>
            </a:r>
            <a:br>
              <a:rPr lang="en-GB" sz="1200" b="1" baseline="0" dirty="0"/>
            </a:br>
            <a:r>
              <a:rPr lang="en-GB" sz="1200" b="1" baseline="0" dirty="0"/>
              <a:t>iii) </a:t>
            </a:r>
            <a:r>
              <a:rPr lang="en-GB" sz="1200" b="1" baseline="0" dirty="0" err="1"/>
              <a:t>Eduqas</a:t>
            </a:r>
            <a:r>
              <a:rPr lang="en-GB" sz="1200" b="1" baseline="0" dirty="0"/>
              <a:t> list does not have list does not have </a:t>
            </a:r>
            <a:r>
              <a:rPr lang="en-GB" sz="1200" b="1" u="sng" baseline="0" dirty="0" err="1"/>
              <a:t>Gutschein</a:t>
            </a:r>
            <a:r>
              <a:rPr lang="en-GB" sz="1200" b="1" u="sng" baseline="0" dirty="0"/>
              <a:t>, </a:t>
            </a:r>
            <a:r>
              <a:rPr lang="en-GB" sz="1200" b="1" u="sng" baseline="0" dirty="0" err="1"/>
              <a:t>hässlich</a:t>
            </a:r>
            <a:r>
              <a:rPr lang="en-GB" sz="1200" b="1" u="sng" baseline="0" dirty="0"/>
              <a:t>.</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a:t>
            </a:r>
            <a:r>
              <a:rPr lang="en-GB" sz="1200" b="0" dirty="0"/>
              <a:t>of SSCs </a:t>
            </a:r>
            <a:r>
              <a:rPr lang="en-GB" sz="1200" b="1" dirty="0"/>
              <a:t>[s</a:t>
            </a:r>
            <a:r>
              <a:rPr lang="en-GB" sz="1200" b="1" baseline="0" dirty="0"/>
              <a:t> like z</a:t>
            </a:r>
            <a:r>
              <a:rPr lang="en-GB" sz="1200" b="1" dirty="0"/>
              <a:t>]</a:t>
            </a:r>
            <a:r>
              <a:rPr lang="en-GB" sz="1200" b="0" dirty="0"/>
              <a:t>, </a:t>
            </a:r>
            <a:r>
              <a:rPr lang="en-GB" sz="1200" b="1" dirty="0"/>
              <a:t>[ß]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FINDEN</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br>
              <a:rPr lang="en-GB" sz="1200" b="0" dirty="0"/>
            </a:br>
            <a:r>
              <a:rPr lang="en-GB" sz="1200" b="0" dirty="0"/>
              <a:t>Consolidation of singular object pronouns, and introduction to plural object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de-DE" sz="1200" b="0" i="0" kern="1200" dirty="0">
                <a:solidFill>
                  <a:schemeClr val="tx1"/>
                </a:solidFill>
                <a:effectLst/>
                <a:latin typeface="+mn-lt"/>
                <a:ea typeface="+mn-ea"/>
                <a:cs typeface="+mn-cs"/>
              </a:rPr>
              <a:t>finden [103] Essen1 [323] Uniform [3857] gesund [1275] langweilig [3019] lecker [&gt;5009] leicht [311] nett [1565] praktisch [840] schwierig [580] schlecht [327] streng [1375] wichtig [144] zu1 [21]  ein bisschen [n/a]  Additional known vocabulary or cognates to recycle: Schule [359] Lehrer [695] (plural) Unterricht [1823] schön [188] hässlich [3542]  toll [972] ganz [69] ziemlich [605] jetzt [72] interessant [810] gut [76] super [1772] total [1021] in Ordnung [n/a]</a:t>
            </a:r>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7.</a:t>
            </a:r>
            <a:r>
              <a:rPr lang="en-GB" sz="1200" b="1" i="0" u="none" strike="noStrike" kern="1200" cap="none" dirty="0">
                <a:solidFill>
                  <a:schemeClr val="tx1"/>
                </a:solidFill>
                <a:effectLst/>
                <a:latin typeface="+mn-lt"/>
                <a:ea typeface="Calibri"/>
                <a:cs typeface="Calibri"/>
                <a:sym typeface="Calibri"/>
              </a:rPr>
              <a:t>2.1.1 (revisit)</a:t>
            </a:r>
            <a:r>
              <a:rPr lang="en-GB" sz="1200" b="1"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arbeiten [234] kochen [1481] putzen [3586] sitzen [231] Auto [361] Boden [536] Garten [1158] Liste [1792] Zimmer [665] nochmal [1984] ich verstehe nicht [n/a] zu Hause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Note: </a:t>
            </a:r>
            <a:r>
              <a:rPr lang="de-DE" sz="1200" b="0" i="0" kern="1200" dirty="0">
                <a:solidFill>
                  <a:schemeClr val="tx1"/>
                </a:solidFill>
                <a:effectLst/>
                <a:latin typeface="+mn-lt"/>
                <a:ea typeface="+mn-ea"/>
                <a:cs typeface="+mn-cs"/>
              </a:rPr>
              <a:t>interessant [531] and gut [78] have been introduced as phonics words and will be re-used in the lessons,</a:t>
            </a:r>
            <a:r>
              <a:rPr lang="de-DE" sz="1200" b="0" i="0" kern="1200" baseline="0" dirty="0">
                <a:solidFill>
                  <a:schemeClr val="tx1"/>
                </a:solidFill>
                <a:effectLst/>
                <a:latin typeface="+mn-lt"/>
                <a:ea typeface="+mn-ea"/>
                <a:cs typeface="+mn-cs"/>
              </a:rPr>
              <a:t> here.  However, they have not been added to the quizlet list for 7.2.1.4, so as not to overload it.</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baseline="0" dirty="0">
              <a:solidFill>
                <a:sysClr val="windowText" lastClr="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Additional known vocabulary or cognates to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wohnen [380] schreiben [245] spielen [197] reden [356] lernen [203] machen [49] im Klassenzimmer [609/619]  im Unterricht [1107] in der Schule [208] mit Freunden [13/327]</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755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a:t>To explain how students will know when to pronounce ‘s’ as a ‘z’ and when as an ‘s’.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This</a:t>
            </a:r>
            <a:r>
              <a:rPr lang="en-GB" baseline="0"/>
              <a:t> slide</a:t>
            </a:r>
            <a:r>
              <a:rPr lang="en-GB"/>
              <a:t> also explains the use of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a:t>
            </a:r>
            <a:r>
              <a:rPr lang="en-GB" b="0" baseline="0"/>
              <a:t>There is then an odd one out task to practise applying these SSC on the following slide.</a:t>
            </a:r>
            <a:endParaRPr lang="en-GB" b="1" baseline="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2322369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a:t>To practise distinguishing between ‘s’ as a ‘z’ and when as an ‘s’,</a:t>
            </a:r>
            <a:r>
              <a:rPr lang="en-GB" baseline="0"/>
              <a:t> and</a:t>
            </a:r>
            <a:r>
              <a:rPr lang="en-GB"/>
              <a:t> also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baseline="0"/>
            </a:br>
            <a:r>
              <a:rPr lang="en-GB" baseline="0"/>
              <a:t>1. Students have met this task type before and the instruction ‘Was passt nicht?’  Teachers can elicit the instruction meaning from students.</a:t>
            </a:r>
            <a:br>
              <a:rPr lang="en-GB" baseline="0"/>
            </a:br>
            <a:r>
              <a:rPr lang="en-GB" baseline="0"/>
              <a:t>2. Students </a:t>
            </a:r>
            <a:r>
              <a:rPr lang="en-GB" baseline="0" dirty="0"/>
              <a:t>should be encouraged to practise pronouncing these words out loud, individually or in pairs, to decide which is the odd one out in each row (</a:t>
            </a:r>
            <a:r>
              <a:rPr lang="en-GB" baseline="0" dirty="0" err="1"/>
              <a:t>Reihe</a:t>
            </a:r>
            <a:r>
              <a:rPr lang="en-GB" baseline="0" dirty="0"/>
              <a:t>).</a:t>
            </a:r>
            <a:br>
              <a:rPr lang="en-GB" baseline="0"/>
            </a:br>
            <a:r>
              <a:rPr lang="en-GB" baseline="0"/>
              <a:t>3. Answers </a:t>
            </a:r>
            <a:r>
              <a:rPr lang="en-GB" baseline="0" dirty="0"/>
              <a:t>are animated to shade the odd one out.  Words are from the cluster words practised last lesson</a:t>
            </a:r>
            <a:r>
              <a:rPr lang="en-GB"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There </a:t>
            </a:r>
            <a:r>
              <a:rPr lang="en-GB" baseline="0" dirty="0"/>
              <a:t>is no need to focus on meaning, though teachers might be interested to see which words may have been retained </a:t>
            </a:r>
            <a:r>
              <a:rPr lang="en-GB" baseline="0"/>
              <a:t>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essen [323] </a:t>
            </a:r>
            <a:r>
              <a:rPr lang="en-GB" sz="1200">
                <a:solidFill>
                  <a:srgbClr val="1F4E79"/>
                </a:solidFill>
                <a:latin typeface="Century Gothic" panose="020B0502020202020204" pitchFamily="34" charset="0"/>
              </a:rPr>
              <a:t>Fu</a:t>
            </a:r>
            <a:r>
              <a:rPr lang="en-GB" sz="1200">
                <a:solidFill>
                  <a:srgbClr val="EEC100"/>
                </a:solidFill>
                <a:latin typeface="Century Gothic" panose="020B0502020202020204" pitchFamily="34" charset="0"/>
              </a:rPr>
              <a:t>ß</a:t>
            </a:r>
            <a:r>
              <a:rPr lang="en-GB" sz="1200">
                <a:solidFill>
                  <a:srgbClr val="1F4E79"/>
                </a:solidFill>
                <a:latin typeface="Century Gothic" panose="020B0502020202020204" pitchFamily="34" charset="0"/>
              </a:rPr>
              <a:t>ball</a:t>
            </a:r>
            <a:r>
              <a:rPr lang="en-GB" sz="1200" baseline="0">
                <a:solidFill>
                  <a:srgbClr val="1F4E79"/>
                </a:solidFill>
                <a:latin typeface="Century Gothic" panose="020B0502020202020204" pitchFamily="34" charset="0"/>
              </a:rPr>
              <a:t> [1277] reisen [933] </a:t>
            </a:r>
            <a:r>
              <a:rPr lang="en-GB" sz="1200">
                <a:solidFill>
                  <a:srgbClr val="1F4E79"/>
                </a:solidFill>
                <a:latin typeface="Century Gothic" panose="020B0502020202020204" pitchFamily="34" charset="0"/>
              </a:rPr>
              <a:t>hei</a:t>
            </a:r>
            <a:r>
              <a:rPr lang="en-GB" sz="1200">
                <a:solidFill>
                  <a:srgbClr val="EEC100"/>
                </a:solidFill>
                <a:latin typeface="Century Gothic" panose="020B0502020202020204" pitchFamily="34" charset="0"/>
              </a:rPr>
              <a:t>ß</a:t>
            </a:r>
            <a:r>
              <a:rPr lang="en-GB" sz="1200">
                <a:solidFill>
                  <a:srgbClr val="1F4E79"/>
                </a:solidFill>
                <a:latin typeface="Century Gothic" panose="020B0502020202020204" pitchFamily="34" charset="0"/>
              </a:rPr>
              <a:t>en [126] gesund [1275] lassen [83] sitzen [231] langsam</a:t>
            </a:r>
            <a:r>
              <a:rPr lang="en-GB" sz="1200" baseline="0">
                <a:solidFill>
                  <a:srgbClr val="1F4E79"/>
                </a:solidFill>
                <a:latin typeface="Century Gothic" panose="020B0502020202020204" pitchFamily="34" charset="0"/>
              </a:rPr>
              <a:t> [526] Seite [197] </a:t>
            </a:r>
            <a:r>
              <a:rPr lang="en-GB" sz="1200">
                <a:solidFill>
                  <a:srgbClr val="1F4E79"/>
                </a:solidFill>
                <a:latin typeface="Century Gothic" panose="020B0502020202020204" pitchFamily="34" charset="0"/>
              </a:rPr>
              <a:t>hä</a:t>
            </a:r>
            <a:r>
              <a:rPr lang="en-GB" sz="1200">
                <a:solidFill>
                  <a:srgbClr val="EEC100"/>
                </a:solidFill>
                <a:latin typeface="Century Gothic" panose="020B0502020202020204" pitchFamily="34" charset="0"/>
              </a:rPr>
              <a:t>ss</a:t>
            </a:r>
            <a:r>
              <a:rPr lang="en-GB" sz="1200">
                <a:solidFill>
                  <a:srgbClr val="1F4E79"/>
                </a:solidFill>
                <a:latin typeface="Century Gothic" panose="020B0502020202020204" pitchFamily="34" charset="0"/>
              </a:rPr>
              <a:t>lich [3542] Gesetz [578] </a:t>
            </a:r>
            <a:r>
              <a:rPr lang="en-GB" sz="1200" baseline="0">
                <a:solidFill>
                  <a:srgbClr val="1F4E79"/>
                </a:solidFill>
                <a:latin typeface="Century Gothic" panose="020B0502020202020204" pitchFamily="34" charset="0"/>
              </a:rPr>
              <a:t>Satz [432] </a:t>
            </a:r>
            <a:r>
              <a:rPr lang="en-GB" baseline="0"/>
              <a:t> </a:t>
            </a:r>
            <a:r>
              <a:rPr lang="en-GB" sz="1200" b="0" baseline="0"/>
              <a:t>interessant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1781406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recall</a:t>
            </a:r>
            <a:r>
              <a:rPr lang="en-GB" baseline="0" dirty="0"/>
              <a:t> of adjectives from this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work in pairs to produce these words in German orally.</a:t>
            </a:r>
            <a:br>
              <a:rPr lang="en-GB" dirty="0"/>
            </a:br>
            <a:r>
              <a:rPr lang="en-GB" dirty="0"/>
              <a:t>2. Click</a:t>
            </a:r>
            <a:r>
              <a:rPr lang="en-GB" baseline="0" dirty="0"/>
              <a:t> to bring up the German words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a:t>
            </a:r>
            <a:r>
              <a:rPr lang="en-GB" dirty="0"/>
              <a:t> The teacher can decide whether to do further rounds of practice,</a:t>
            </a:r>
            <a:r>
              <a:rPr lang="en-GB" baseline="0" dirty="0"/>
              <a:t> either whole class or in pairs.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1198857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provide practice in recalling </a:t>
            </a:r>
            <a:r>
              <a:rPr lang="en-GB" baseline="0" dirty="0"/>
              <a:t>the adjectives (new and revisited) from this week’s vocabulary sets.</a:t>
            </a:r>
            <a:br>
              <a:rPr lang="en-GB" baseline="0" dirty="0"/>
            </a:br>
            <a:br>
              <a:rPr lang="en-GB" sz="1200" kern="1200" dirty="0">
                <a:solidFill>
                  <a:schemeClr val="tx1"/>
                </a:solidFill>
                <a:effectLst/>
                <a:latin typeface="+mn-lt"/>
                <a:ea typeface="+mn-ea"/>
                <a:cs typeface="+mn-cs"/>
              </a:rPr>
            </a:b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Draw students’ attention to the word ‘</a:t>
            </a:r>
            <a:r>
              <a:rPr lang="en-GB" baseline="0" dirty="0" err="1"/>
              <a:t>alphabetisch</a:t>
            </a:r>
            <a:r>
              <a:rPr lang="en-GB" baseline="0" dirty="0"/>
              <a:t>’.</a:t>
            </a:r>
          </a:p>
          <a:p>
            <a:r>
              <a:rPr lang="en-GB" baseline="0" dirty="0"/>
              <a:t>2. They need to write the words in German, in alphabetical order of the German. The reason for this is that it will essentially require them to give them longer, more sustained attention; it is likely that students will write them twice, once in rough to generate all the German and again to list them in number order.</a:t>
            </a:r>
          </a:p>
          <a:p>
            <a:r>
              <a:rPr lang="en-GB" baseline="0" dirty="0"/>
              <a:t>3. The German answers are provided in alphabetical order, with the English translation of each also animated to appear after each German answer, to maintain the focus on the meaning of the words.</a:t>
            </a:r>
          </a:p>
          <a:p>
            <a:endParaRPr lang="en-GB" baseline="0" dirty="0"/>
          </a:p>
          <a:p>
            <a:r>
              <a:rPr lang="en-GB" b="1" baseline="0" dirty="0"/>
              <a:t>Note: </a:t>
            </a:r>
            <a:r>
              <a:rPr lang="en-GB" baseline="0" dirty="0"/>
              <a:t>For lower attaining groups, this slide can be modified and the ‘</a:t>
            </a:r>
            <a:r>
              <a:rPr lang="en-GB" baseline="0" dirty="0" err="1"/>
              <a:t>alphabetisch</a:t>
            </a:r>
            <a:r>
              <a:rPr lang="en-GB" baseline="0" dirty="0"/>
              <a:t>’ removed, so that the German answers match the English words, 1-10. Any higher attaining students who finish quickly can be prompted to do an additional task, e.g. order the words by length, or put the words in a sentence.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3085236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(two example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i="0" dirty="0"/>
              <a:t>T</a:t>
            </a:r>
            <a:r>
              <a:rPr lang="en-GB" b="0" i="0" baseline="0" dirty="0"/>
              <a:t>o practise eliciting and responding to opinions using </a:t>
            </a:r>
            <a:r>
              <a:rPr lang="en-GB" b="1" i="0" baseline="0" dirty="0" err="1"/>
              <a:t>finden</a:t>
            </a:r>
            <a:r>
              <a:rPr lang="en-GB" b="0"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i="0" baseline="0" dirty="0"/>
              <a:t>This slide and the next are to model the task.</a:t>
            </a:r>
            <a:br>
              <a:rPr lang="en-GB"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r>
              <a:rPr lang="en-GB" i="0" dirty="0"/>
              <a:t>1. There are two sample</a:t>
            </a:r>
            <a:r>
              <a:rPr lang="en-GB" i="0" baseline="0" dirty="0"/>
              <a:t> items for the teacher to model. This slide demonstrates number 1.</a:t>
            </a:r>
            <a:br>
              <a:rPr lang="en-GB" i="0" baseline="0" dirty="0"/>
            </a:br>
            <a:r>
              <a:rPr lang="en-GB" i="0" baseline="0" dirty="0"/>
              <a:t>2. Person A speaks. S/he has two decisions to make: whether to use a </a:t>
            </a:r>
            <a:r>
              <a:rPr lang="en-GB" b="1" i="0" baseline="0" dirty="0"/>
              <a:t>singular OR plural object pronoun</a:t>
            </a:r>
            <a:r>
              <a:rPr lang="en-GB" i="0" baseline="0" dirty="0"/>
              <a:t>, and </a:t>
            </a:r>
            <a:r>
              <a:rPr lang="en-GB" b="1" i="0" u="sng" baseline="0" dirty="0"/>
              <a:t>which</a:t>
            </a:r>
            <a:r>
              <a:rPr lang="en-GB" b="1" i="0" baseline="0" dirty="0"/>
              <a:t> positive adjective </a:t>
            </a:r>
            <a:r>
              <a:rPr lang="en-GB" i="0" baseline="0" dirty="0"/>
              <a:t>to say.</a:t>
            </a:r>
            <a:br>
              <a:rPr lang="en-GB" i="0" baseline="0" dirty="0"/>
            </a:br>
            <a:r>
              <a:rPr lang="en-GB" i="0" baseline="0" dirty="0"/>
              <a:t>3. Person B writes in English. S/he has two things to understand: whether it is </a:t>
            </a:r>
            <a:r>
              <a:rPr lang="en-GB" b="1" i="0" baseline="0" dirty="0"/>
              <a:t>school</a:t>
            </a:r>
            <a:r>
              <a:rPr lang="en-GB" i="0" baseline="0" dirty="0"/>
              <a:t> </a:t>
            </a:r>
            <a:r>
              <a:rPr lang="en-GB" b="1" i="0" baseline="0" dirty="0"/>
              <a:t>subject (singular) </a:t>
            </a:r>
            <a:r>
              <a:rPr lang="en-GB" i="0" baseline="0" dirty="0"/>
              <a:t>OR </a:t>
            </a:r>
            <a:r>
              <a:rPr lang="en-GB" b="1" i="0" baseline="0" dirty="0"/>
              <a:t>school subjects (plural) </a:t>
            </a:r>
            <a:r>
              <a:rPr lang="en-GB" i="0" baseline="0" dirty="0"/>
              <a:t>and the </a:t>
            </a:r>
            <a:r>
              <a:rPr lang="en-GB" b="1" i="0" baseline="0" dirty="0"/>
              <a:t>meaning of the positive adjective</a:t>
            </a:r>
            <a:r>
              <a:rPr lang="en-GB" i="0" baseline="0" dirty="0"/>
              <a:t>, in this case subjects (plural) and important.</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811996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[2/2]</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81295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(two slides)</a:t>
            </a:r>
          </a:p>
          <a:p>
            <a:endParaRPr lang="en-US" b="1" dirty="0"/>
          </a:p>
          <a:p>
            <a:r>
              <a:rPr lang="en-GB" b="1" i="0" dirty="0"/>
              <a:t>Speaking</a:t>
            </a:r>
            <a:r>
              <a:rPr lang="en-GB" b="1" i="0" baseline="0" dirty="0"/>
              <a:t> task part one – Partner A. </a:t>
            </a:r>
            <a:r>
              <a:rPr lang="en-GB" i="0" dirty="0"/>
              <a:t>Display</a:t>
            </a:r>
            <a:r>
              <a:rPr lang="en-GB" i="0" baseline="0" dirty="0"/>
              <a:t> this slide.  There are </a:t>
            </a:r>
            <a:r>
              <a:rPr lang="en-GB" b="1" i="0" baseline="0" dirty="0"/>
              <a:t>no handouts </a:t>
            </a:r>
            <a:r>
              <a:rPr lang="en-GB" i="0" baseline="0" dirty="0"/>
              <a:t>needed for this speaking task.</a:t>
            </a:r>
            <a:br>
              <a:rPr lang="en-GB" i="0"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r>
              <a:rPr lang="en-GB" i="0" baseline="0" dirty="0"/>
              <a:t>1. Student A speaks, Student B writes for all six items.</a:t>
            </a:r>
            <a:br>
              <a:rPr lang="en-GB" i="0" baseline="0" dirty="0"/>
            </a:br>
            <a:r>
              <a:rPr lang="en-GB" i="0" baseline="0" dirty="0"/>
              <a:t>2. Teachers may want to reinforce the need to be sure about the genders of all the nouns, first.</a:t>
            </a:r>
            <a:br>
              <a:rPr lang="en-GB" i="0" baseline="0" dirty="0"/>
            </a:br>
            <a:r>
              <a:rPr lang="en-GB" i="0" baseline="0" dirty="0"/>
              <a:t>S/he could elicit these first, if needed, with the whole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There are no answers provided as these will vary.</a:t>
            </a:r>
            <a:endParaRPr lang="en-GB" i="0" dirty="0"/>
          </a:p>
          <a:p>
            <a:br>
              <a:rPr lang="en-GB" i="0" baseline="0" dirty="0"/>
            </a:br>
            <a:r>
              <a:rPr lang="en-GB" b="1" i="0" baseline="0" dirty="0"/>
              <a:t>Note: </a:t>
            </a:r>
            <a:r>
              <a:rPr lang="en-GB" b="0" i="0" baseline="0" dirty="0"/>
              <a:t>Students do not produce the nouns themselves in this task, only the correct pronouns that go with them.</a:t>
            </a:r>
            <a:br>
              <a:rPr lang="en-GB" b="0" i="0" baseline="0" dirty="0"/>
            </a:br>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851295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Speaking</a:t>
            </a:r>
            <a:r>
              <a:rPr lang="en-GB" b="1" i="0" baseline="0"/>
              <a:t> task part two – Partner B. </a:t>
            </a:r>
            <a:r>
              <a:rPr lang="en-GB" i="0"/>
              <a:t>Display</a:t>
            </a:r>
            <a:r>
              <a:rPr lang="en-GB" i="0" baseline="0"/>
              <a:t> this slide.  There are </a:t>
            </a:r>
            <a:r>
              <a:rPr lang="en-GB" b="1" i="0" baseline="0"/>
              <a:t>no handouts </a:t>
            </a:r>
            <a:r>
              <a:rPr lang="en-GB" i="0" baseline="0"/>
              <a:t>needed for this speaking task.</a:t>
            </a:r>
            <a:br>
              <a:rPr lang="en-GB" i="0" baseline="0"/>
            </a:br>
            <a:endParaRPr lang="en-GB" b="1" i="0" dirty="0"/>
          </a:p>
        </p:txBody>
      </p:sp>
      <p:sp>
        <p:nvSpPr>
          <p:cNvPr id="4" name="Slide Number Placeholder 3"/>
          <p:cNvSpPr>
            <a:spLocks noGrp="1"/>
          </p:cNvSpPr>
          <p:nvPr>
            <p:ph type="sldNum" sz="quarter" idx="10"/>
          </p:nvPr>
        </p:nvSpPr>
        <p:spPr/>
        <p:txBody>
          <a:bodyPr/>
          <a:lstStyle/>
          <a:p>
            <a:fld id="{672843D9-4757-4631-B0CD-BAA271821DF5}" type="slidenum">
              <a:rPr lang="en-GB" smtClean="0"/>
              <a:t>49</a:t>
            </a:fld>
            <a:endParaRPr lang="en-GB"/>
          </a:p>
        </p:txBody>
      </p:sp>
    </p:spTree>
    <p:extLst>
      <p:ext uri="{BB962C8B-B14F-4D97-AF65-F5344CB8AC3E}">
        <p14:creationId xmlns:p14="http://schemas.microsoft.com/office/powerpoint/2010/main" val="302329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[s] </a:t>
            </a:r>
            <a:r>
              <a:rPr lang="en-GB" baseline="0" dirty="0"/>
              <a:t>and then the </a:t>
            </a:r>
            <a:r>
              <a:rPr lang="en-GB" b="1" baseline="0" dirty="0"/>
              <a:t>source</a:t>
            </a:r>
            <a:r>
              <a:rPr lang="en-GB" baseline="0" dirty="0"/>
              <a:t> word again ‘</a:t>
            </a:r>
            <a:r>
              <a:rPr lang="en-GB" b="1" baseline="0" dirty="0" err="1"/>
              <a:t>sollen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592936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question</a:t>
            </a:r>
            <a:r>
              <a:rPr lang="en-GB" baseline="0" dirty="0"/>
              <a:t> production (writing) to elicit opinions using </a:t>
            </a:r>
            <a:r>
              <a:rPr lang="en-GB" b="1" baseline="0" dirty="0" err="1"/>
              <a:t>finden</a:t>
            </a:r>
            <a:r>
              <a:rPr lang="en-GB" b="0" baseline="0" dirty="0"/>
              <a:t>; to practise answering such questions using direct object pronouns and adjectives learnt.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i="0" baseline="0" dirty="0"/>
              <a:t>this task provides the verb structure and keeps it constant to reduce cognitive load and allow students to focus on their independent knowledge of the nouns (including their gender), the object pronouns and the adjectives.</a:t>
            </a:r>
            <a:br>
              <a:rPr lang="en-GB" i="0"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i="0" dirty="0"/>
            </a:br>
            <a:r>
              <a:rPr lang="en-GB" b="0" i="0" dirty="0"/>
              <a:t>1. Model</a:t>
            </a:r>
            <a:r>
              <a:rPr lang="en-GB" b="0" i="0" baseline="0" dirty="0"/>
              <a:t> the task using the example.</a:t>
            </a:r>
            <a:br>
              <a:rPr lang="en-GB" b="0" i="0" baseline="0" dirty="0"/>
            </a:br>
            <a:r>
              <a:rPr lang="en-GB" b="0" i="0" baseline="0" dirty="0"/>
              <a:t>2. </a:t>
            </a:r>
            <a:r>
              <a:rPr lang="en-GB" b="0" i="0" dirty="0"/>
              <a:t>Students need to write the question to ask ‘What do you think of [noun]?’ and an</a:t>
            </a:r>
            <a:r>
              <a:rPr lang="en-GB" b="0" i="0" baseline="0" dirty="0"/>
              <a:t> answer, using the correct object pronoun and their opinion, using an adjective of their choice.</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a:t>
            </a:r>
            <a:r>
              <a:rPr lang="en-GB" b="1" i="0" baseline="0" dirty="0"/>
              <a:t>. </a:t>
            </a:r>
            <a:r>
              <a:rPr lang="en-GB" i="0" baseline="0" dirty="0"/>
              <a:t>Answers are provided on individual mouse clicks.</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3899618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(task timing is flexible 2-20 minutes)</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question</a:t>
            </a:r>
            <a:r>
              <a:rPr lang="en-GB" baseline="0" dirty="0"/>
              <a:t> production (speaking) to elicit opinions using </a:t>
            </a:r>
            <a:r>
              <a:rPr lang="en-GB" b="1" baseline="0" dirty="0" err="1"/>
              <a:t>finden</a:t>
            </a:r>
            <a:r>
              <a:rPr lang="en-GB" b="0" baseline="0" dirty="0"/>
              <a:t>; to practise answering such questions using direct object pronouns and adjectives learnt.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a:t>
            </a:r>
            <a:r>
              <a:rPr lang="en-GB" b="1" i="0" baseline="0" dirty="0"/>
              <a:t> </a:t>
            </a:r>
            <a:r>
              <a:rPr lang="en-GB" b="0" i="0" baseline="0" dirty="0"/>
              <a:t>this task is open-ended and can last two minutes or 20, depending on how long you have. If you have more than two minutes, it makes sense to move students so that they repeat the task with new partners.</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i="0" dirty="0"/>
            </a:br>
            <a:r>
              <a:rPr lang="en-GB" b="0" i="0" dirty="0"/>
              <a:t>1. </a:t>
            </a:r>
            <a:r>
              <a:rPr lang="en-GB" b="0" i="0" baseline="0" dirty="0"/>
              <a:t>Encourage students not to ask about each aspect of school life in order.</a:t>
            </a:r>
            <a:br>
              <a:rPr lang="en-GB" b="0" i="0" baseline="0" dirty="0"/>
            </a:br>
            <a:r>
              <a:rPr lang="en-GB" b="0" i="0" baseline="0" dirty="0"/>
              <a:t>2. Remind them that they need to use the correct R2 article after FINDEN, depending on the gender of all these nouns.</a:t>
            </a:r>
            <a:br>
              <a:rPr lang="en-GB" b="0" i="0" baseline="0" dirty="0"/>
            </a:br>
            <a:r>
              <a:rPr lang="en-GB" b="0" i="0" baseline="0" dirty="0"/>
              <a:t>3. If necessary, elicit the definite article of each, as follows:</a:t>
            </a:r>
            <a:br>
              <a:rPr lang="en-GB" b="0" i="0" baseline="0" dirty="0"/>
            </a:br>
            <a:r>
              <a:rPr lang="en-GB" b="0" i="0" baseline="0" dirty="0"/>
              <a:t>das Essen</a:t>
            </a:r>
            <a:br>
              <a:rPr lang="en-GB" b="0" i="0" baseline="0" dirty="0"/>
            </a:br>
            <a:r>
              <a:rPr lang="en-GB" b="0" i="0" baseline="0" dirty="0"/>
              <a:t>die Uniform</a:t>
            </a:r>
            <a:br>
              <a:rPr lang="en-GB" b="0" i="0" baseline="0" dirty="0"/>
            </a:br>
            <a:r>
              <a:rPr lang="en-GB" b="0" i="0" baseline="0" dirty="0"/>
              <a:t>die </a:t>
            </a:r>
            <a:r>
              <a:rPr lang="en-GB" b="0" i="0" baseline="0" dirty="0" err="1"/>
              <a:t>Hausaufgaben</a:t>
            </a:r>
            <a:r>
              <a:rPr lang="en-GB" b="0" i="0" baseline="0" dirty="0"/>
              <a:t> (ask if singular or plural)</a:t>
            </a:r>
            <a:br>
              <a:rPr lang="en-GB" b="0" i="0" baseline="0" dirty="0"/>
            </a:br>
            <a:r>
              <a:rPr lang="en-GB" b="0" i="0" baseline="0" dirty="0"/>
              <a:t>der </a:t>
            </a:r>
            <a:r>
              <a:rPr lang="en-GB" b="0" i="0" baseline="0" dirty="0" err="1"/>
              <a:t>Unterricht</a:t>
            </a:r>
            <a:r>
              <a:rPr lang="en-GB" b="0" i="0" baseline="0" dirty="0"/>
              <a:t> (prompt them for the R2 </a:t>
            </a:r>
            <a:r>
              <a:rPr lang="en-GB" b="0" i="0" baseline="0" dirty="0">
                <a:sym typeface="Wingdings" panose="05000000000000000000" pitchFamily="2" charset="2"/>
              </a:rPr>
              <a:t> den)</a:t>
            </a:r>
            <a:br>
              <a:rPr lang="en-GB" b="0" i="0" baseline="0" dirty="0">
                <a:sym typeface="Wingdings" panose="05000000000000000000" pitchFamily="2" charset="2"/>
              </a:rPr>
            </a:br>
            <a:r>
              <a:rPr lang="en-GB" b="0" i="0" baseline="0" dirty="0">
                <a:sym typeface="Wingdings" panose="05000000000000000000" pitchFamily="2" charset="2"/>
              </a:rPr>
              <a:t>der / die Lehrer (prompt them to tell you what it would mean if you asked ‘Wie </a:t>
            </a:r>
            <a:r>
              <a:rPr lang="en-GB" b="0" i="0" baseline="0" dirty="0" err="1">
                <a:sym typeface="Wingdings" panose="05000000000000000000" pitchFamily="2" charset="2"/>
              </a:rPr>
              <a:t>findest</a:t>
            </a:r>
            <a:r>
              <a:rPr lang="en-GB" b="0" i="0" baseline="0" dirty="0">
                <a:sym typeface="Wingdings" panose="05000000000000000000" pitchFamily="2" charset="2"/>
              </a:rPr>
              <a:t> du den Lehrer?’ (What do you think of the male teacher (singular) and if you asked ‘Wie </a:t>
            </a:r>
            <a:r>
              <a:rPr lang="en-GB" b="0" i="0" baseline="0" dirty="0" err="1">
                <a:sym typeface="Wingdings" panose="05000000000000000000" pitchFamily="2" charset="2"/>
              </a:rPr>
              <a:t>findest</a:t>
            </a:r>
            <a:r>
              <a:rPr lang="en-GB" b="0" i="0" baseline="0" dirty="0">
                <a:sym typeface="Wingdings" panose="05000000000000000000" pitchFamily="2" charset="2"/>
              </a:rPr>
              <a:t> du die Lehrer?’ (What do you think of the teachers (plural)?  Use this as an opportunity to stress the importance of getting the articles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sym typeface="Wingdings" panose="05000000000000000000" pitchFamily="2" charset="2"/>
              </a:rPr>
              <a:t>4. The teacher might also want to elicit the words for ‘it’ and ‘them’ that students will need to reply with, if not to need to repeat the noun, e.g.:</a:t>
            </a:r>
            <a:br>
              <a:rPr lang="en-GB" b="0" i="0" baseline="0" dirty="0">
                <a:sym typeface="Wingdings" panose="05000000000000000000" pitchFamily="2" charset="2"/>
              </a:rPr>
            </a:br>
            <a:r>
              <a:rPr lang="en-GB" b="0" i="0" baseline="0" dirty="0">
                <a:sym typeface="Wingdings" panose="05000000000000000000" pitchFamily="2" charset="2"/>
              </a:rPr>
              <a:t>Wie </a:t>
            </a:r>
            <a:r>
              <a:rPr lang="en-GB" b="0" i="0" baseline="0" dirty="0" err="1">
                <a:sym typeface="Wingdings" panose="05000000000000000000" pitchFamily="2" charset="2"/>
              </a:rPr>
              <a:t>findest</a:t>
            </a:r>
            <a:r>
              <a:rPr lang="en-GB" b="0" i="0" baseline="0" dirty="0">
                <a:sym typeface="Wingdings" panose="05000000000000000000" pitchFamily="2" charset="2"/>
              </a:rPr>
              <a:t> du das Essen?  Ich </a:t>
            </a:r>
            <a:r>
              <a:rPr lang="en-GB" b="0" i="0" baseline="0" dirty="0" err="1">
                <a:sym typeface="Wingdings" panose="05000000000000000000" pitchFamily="2" charset="2"/>
              </a:rPr>
              <a:t>finde</a:t>
            </a:r>
            <a:r>
              <a:rPr lang="en-GB" b="0" i="0" baseline="0" dirty="0">
                <a:sym typeface="Wingdings" panose="05000000000000000000" pitchFamily="2" charset="2"/>
              </a:rPr>
              <a:t> das Essen toll.  But in order not to repeat ‘das Essen?’  Ich </a:t>
            </a:r>
            <a:r>
              <a:rPr lang="en-GB" b="0" i="0" baseline="0" dirty="0" err="1">
                <a:sym typeface="Wingdings" panose="05000000000000000000" pitchFamily="2" charset="2"/>
              </a:rPr>
              <a:t>finde</a:t>
            </a:r>
            <a:r>
              <a:rPr lang="en-GB" b="0" i="0" baseline="0" dirty="0">
                <a:sym typeface="Wingdings" panose="05000000000000000000" pitchFamily="2" charset="2"/>
              </a:rPr>
              <a:t> [beep] toll.  Ich </a:t>
            </a:r>
            <a:r>
              <a:rPr lang="en-GB" b="0" i="0" baseline="0" dirty="0" err="1">
                <a:sym typeface="Wingdings" panose="05000000000000000000" pitchFamily="2" charset="2"/>
              </a:rPr>
              <a:t>finde</a:t>
            </a:r>
            <a:r>
              <a:rPr lang="en-GB" b="0" i="0" baseline="0" dirty="0">
                <a:sym typeface="Wingdings" panose="05000000000000000000" pitchFamily="2" charset="2"/>
              </a:rPr>
              <a:t> </a:t>
            </a:r>
            <a:r>
              <a:rPr lang="en-GB" b="1" i="0" baseline="0" dirty="0">
                <a:sym typeface="Wingdings" panose="05000000000000000000" pitchFamily="2" charset="2"/>
              </a:rPr>
              <a:t>es </a:t>
            </a:r>
            <a:r>
              <a:rPr lang="en-GB" b="0" i="0" baseline="0" dirty="0">
                <a:sym typeface="Wingdings" panose="05000000000000000000" pitchFamily="2" charset="2"/>
              </a:rPr>
              <a:t>toll.</a:t>
            </a:r>
            <a:br>
              <a:rPr lang="en-GB" b="0" i="0" baseline="0" dirty="0"/>
            </a:br>
            <a:endParaRPr lang="en-GB" b="0" i="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51</a:t>
            </a:fld>
            <a:endParaRPr lang="en-GB"/>
          </a:p>
        </p:txBody>
      </p:sp>
    </p:spTree>
    <p:extLst>
      <p:ext uri="{BB962C8B-B14F-4D97-AF65-F5344CB8AC3E}">
        <p14:creationId xmlns:p14="http://schemas.microsoft.com/office/powerpoint/2010/main" val="45302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8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4694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26604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ß</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ß</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stretch your hand up high above your head, forming your hand into a right angle to indicate that you are measuring something/one very tall.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ß</a:t>
            </a:r>
            <a:r>
              <a:rPr lang="en-GB" b="1" dirty="0"/>
              <a:t>] </a:t>
            </a:r>
            <a:r>
              <a:rPr lang="en-GB" baseline="0" dirty="0"/>
              <a:t>sound, pronouncing </a:t>
            </a:r>
            <a:r>
              <a:rPr lang="en-GB" b="0" baseline="0" dirty="0"/>
              <a:t>”</a:t>
            </a:r>
            <a:r>
              <a:rPr lang="en-GB" b="1" baseline="0" dirty="0" err="1"/>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83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95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42995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0827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8788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60706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69979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556868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8061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820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25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2877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5853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85280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6979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648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0268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0923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2" Type="http://schemas.openxmlformats.org/officeDocument/2006/relationships/notesSlide" Target="../notesSlides/notesSlide11.xml"/><Relationship Id="rId16"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audio" Target="../media/audio21.wav"/><Relationship Id="rId4" Type="http://schemas.openxmlformats.org/officeDocument/2006/relationships/audio" Target="../media/audio20.wav"/></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audio" Target="../media/audio23.wav"/><Relationship Id="rId4" Type="http://schemas.openxmlformats.org/officeDocument/2006/relationships/audio" Target="../media/audio22.wav"/></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audio" Target="../media/audio25.wav"/><Relationship Id="rId4" Type="http://schemas.openxmlformats.org/officeDocument/2006/relationships/audio" Target="../media/audio24.wav"/></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audio" Target="../media/audio27.wav"/><Relationship Id="rId4"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audio" Target="../media/audio29.wav"/><Relationship Id="rId4" Type="http://schemas.openxmlformats.org/officeDocument/2006/relationships/audio" Target="../media/audio28.wav"/></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audio" Target="../media/audio31.wav"/><Relationship Id="rId4" Type="http://schemas.openxmlformats.org/officeDocument/2006/relationships/audio" Target="../media/audio30.wav"/></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4.jpeg"/><Relationship Id="rId11" Type="http://schemas.openxmlformats.org/officeDocument/2006/relationships/image" Target="../media/image48.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8.png"/><Relationship Id="rId7"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hyperlink" Target="https://www.rachelhawkes.com/LDPresources/Yr7German/German_Y7_Term2i_Wk5_audio.html"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s://www.rachelhawkes.com/LDPresources/Yr7German/German_Y7_Term2i_Wk5_audio_HW_sheet.docx"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4 - Lesson 35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Leigh McClelland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26.01.24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7352256" cy="1836494"/>
          </a:xfrm>
        </p:spPr>
        <p:txBody>
          <a:bodyPr>
            <a:normAutofit/>
          </a:bodyPr>
          <a:lstStyle/>
          <a:p>
            <a:pPr algn="l"/>
            <a:r>
              <a:rPr lang="de-DE" dirty="0">
                <a:solidFill>
                  <a:schemeClr val="bg1"/>
                </a:solidFill>
              </a:rPr>
              <a:t>Object pronouns (singular) ihn, sie, es, sie (plural)</a:t>
            </a:r>
          </a:p>
          <a:p>
            <a:pPr algn="l"/>
            <a:r>
              <a:rPr lang="de-DE" dirty="0">
                <a:solidFill>
                  <a:schemeClr val="bg1"/>
                </a:solidFill>
              </a:rPr>
              <a:t>FINDEN - ich finde / du findest / er &amp; sie findet</a:t>
            </a:r>
            <a:endParaRPr lang="en-US" dirty="0">
              <a:solidFill>
                <a:schemeClr val="bg1"/>
              </a:solidFill>
            </a:endParaRPr>
          </a:p>
          <a:p>
            <a:pPr algn="l"/>
            <a:r>
              <a:rPr lang="en-GB" sz="2400" dirty="0">
                <a:solidFill>
                  <a:schemeClr val="tx1"/>
                </a:solidFill>
              </a:rPr>
              <a:t>SSC [s like z], [ß]</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49"/>
            <a:ext cx="7657056" cy="980403"/>
          </a:xfrm>
        </p:spPr>
        <p:txBody>
          <a:bodyPr>
            <a:normAutofit fontScale="92500"/>
          </a:bodyPr>
          <a:lstStyle/>
          <a:p>
            <a:r>
              <a:rPr lang="en-GB" sz="4800" dirty="0"/>
              <a:t>Wie </a:t>
            </a:r>
            <a:r>
              <a:rPr lang="en-GB" sz="4800" dirty="0" err="1"/>
              <a:t>findest</a:t>
            </a:r>
            <a:r>
              <a:rPr lang="en-GB" sz="4800" dirty="0"/>
              <a:t> du die Schule?</a:t>
            </a:r>
            <a:endParaRPr lang="en-GB" sz="4800" dirty="0">
              <a:solidFill>
                <a:schemeClr val="tx1"/>
              </a:solidFill>
            </a:endParaRPr>
          </a:p>
        </p:txBody>
      </p:sp>
      <p:pic>
        <p:nvPicPr>
          <p:cNvPr id="14" name="Picture 13" descr="A picture containing text, sign&#10;&#10;Description automatically generated">
            <a:extLst>
              <a:ext uri="{FF2B5EF4-FFF2-40B4-BE49-F238E27FC236}">
                <a16:creationId xmlns:a16="http://schemas.microsoft.com/office/drawing/2014/main" id="{2B61F81D-D0B9-4BD1-A7A6-17E2D0990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523" y="1808646"/>
            <a:ext cx="4476477" cy="3947870"/>
          </a:xfrm>
          <a:prstGeom prst="round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56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E57-5800-3D44-8FC4-43F40230E363}"/>
              </a:ext>
            </a:extLst>
          </p:cNvPr>
          <p:cNvSpPr>
            <a:spLocks noGrp="1"/>
          </p:cNvSpPr>
          <p:nvPr>
            <p:ph type="title"/>
          </p:nvPr>
        </p:nvSpPr>
        <p:spPr>
          <a:xfrm>
            <a:off x="4896059" y="378648"/>
            <a:ext cx="2386263" cy="123770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pic>
        <p:nvPicPr>
          <p:cNvPr id="3" name="Picture 2" descr="foot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0717" y="1541757"/>
            <a:ext cx="1208558" cy="1214662"/>
          </a:xfrm>
          <a:prstGeom prst="rect">
            <a:avLst/>
          </a:prstGeom>
        </p:spPr>
      </p:pic>
      <p:pic>
        <p:nvPicPr>
          <p:cNvPr id="11" name="Picture 10" descr="man walking away from parked ca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5294" y="3962403"/>
            <a:ext cx="2108381" cy="2108381"/>
          </a:xfrm>
          <a:prstGeom prst="rect">
            <a:avLst/>
          </a:prstGeom>
        </p:spPr>
      </p:pic>
      <p:sp>
        <p:nvSpPr>
          <p:cNvPr id="12" name="TextBox 11"/>
          <p:cNvSpPr txBox="1"/>
          <p:nvPr/>
        </p:nvSpPr>
        <p:spPr>
          <a:xfrm>
            <a:off x="6124714"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2019</a:t>
            </a:r>
          </a:p>
        </p:txBody>
      </p:sp>
      <p:sp>
        <p:nvSpPr>
          <p:cNvPr id="13" name="TextBox 12"/>
          <p:cNvSpPr txBox="1"/>
          <p:nvPr/>
        </p:nvSpPr>
        <p:spPr>
          <a:xfrm>
            <a:off x="4928560"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1919</a:t>
            </a:r>
          </a:p>
        </p:txBody>
      </p:sp>
      <p:cxnSp>
        <p:nvCxnSpPr>
          <p:cNvPr id="14" name="Straight Arrow Connector 13" descr="arrow pointing to the number 1919"/>
          <p:cNvCxnSpPr/>
          <p:nvPr/>
        </p:nvCxnSpPr>
        <p:spPr>
          <a:xfrm>
            <a:off x="4265708" y="5057275"/>
            <a:ext cx="563208" cy="68968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5295" y="4974299"/>
            <a:ext cx="1376091" cy="1032068"/>
          </a:xfrm>
          <a:prstGeom prst="rect">
            <a:avLst/>
          </a:prstGeom>
        </p:spPr>
      </p:pic>
      <p:sp>
        <p:nvSpPr>
          <p:cNvPr id="16" name="TextBox 15"/>
          <p:cNvSpPr txBox="1"/>
          <p:nvPr/>
        </p:nvSpPr>
        <p:spPr>
          <a:xfrm>
            <a:off x="1021897" y="4167854"/>
            <a:ext cx="1309974" cy="584775"/>
          </a:xfrm>
          <a:prstGeom prst="rect">
            <a:avLst/>
          </a:prstGeom>
          <a:solidFill>
            <a:srgbClr val="FFCC00"/>
          </a:solidFill>
        </p:spPr>
        <p:txBody>
          <a:bodyPr wrap="none" rtlCol="0">
            <a:spAutoFit/>
          </a:bodyPr>
          <a:lstStyle/>
          <a:p>
            <a:r>
              <a:rPr lang="en-GB" sz="3200" b="1" dirty="0" err="1">
                <a:solidFill>
                  <a:srgbClr val="002060"/>
                </a:solidFill>
                <a:latin typeface="Century Gothic" panose="020B0502020202020204" pitchFamily="34" charset="0"/>
              </a:rPr>
              <a:t>Misky</a:t>
            </a:r>
            <a:endParaRPr lang="en-GB" sz="3200" b="1" dirty="0">
              <a:solidFill>
                <a:srgbClr val="002060"/>
              </a:solidFill>
              <a:latin typeface="Century Gothic" panose="020B0502020202020204" pitchFamily="34" charset="0"/>
            </a:endParaRPr>
          </a:p>
        </p:txBody>
      </p:sp>
      <p:cxnSp>
        <p:nvCxnSpPr>
          <p:cNvPr id="17" name="Straight Arrow Connector 16" descr="arrow connecting the cat to its name 'Misky'"/>
          <p:cNvCxnSpPr/>
          <p:nvPr/>
        </p:nvCxnSpPr>
        <p:spPr>
          <a:xfrm>
            <a:off x="1982576" y="4714725"/>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stack of coin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6743" y="1570495"/>
            <a:ext cx="696932" cy="985661"/>
          </a:xfrm>
          <a:prstGeom prst="rect">
            <a:avLst/>
          </a:prstGeom>
        </p:spPr>
      </p:pic>
      <p:pic>
        <p:nvPicPr>
          <p:cNvPr id="22" name="Picture 21" descr="one gold coi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19397" y="2228074"/>
            <a:ext cx="608551" cy="258634"/>
          </a:xfrm>
          <a:prstGeom prst="rect">
            <a:avLst/>
          </a:prstGeom>
        </p:spPr>
      </p:pic>
      <p:cxnSp>
        <p:nvCxnSpPr>
          <p:cNvPr id="23" name="Straight Arrow Connector 22" descr="arrow pointing to one coin"/>
          <p:cNvCxnSpPr/>
          <p:nvPr/>
        </p:nvCxnSpPr>
        <p:spPr>
          <a:xfrm flipH="1">
            <a:off x="9739607" y="1532681"/>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19799" y="2063322"/>
            <a:ext cx="509733" cy="44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8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ußba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bis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bisschen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heiße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subTnLst>
                                    <p:audio>
                                      <p:cMediaNode>
                                        <p:cTn display="0" masterRel="sameClick">
                                          <p:stCondLst>
                                            <p:cond evt="begin" delay="0">
                                              <p:tn val="52"/>
                                            </p:cond>
                                          </p:stCondLst>
                                          <p:endCondLst>
                                            <p:cond evt="onStopAudio" delay="0">
                                              <p:tgtEl>
                                                <p:sldTgt/>
                                              </p:tgtEl>
                                            </p:cond>
                                          </p:endCondLst>
                                        </p:cTn>
                                        <p:tgtEl>
                                          <p:sndTgt r:embed="rId7" name="heißen new.wav"/>
                                        </p:tgtEl>
                                      </p:cMediaNode>
                                    </p:audio>
                                  </p:sub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8" name="damals new.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8" name="damals new.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subTnLst>
                                    <p:audio>
                                      <p:cMediaNode>
                                        <p:cTn display="0" masterRel="sameClick">
                                          <p:stCondLst>
                                            <p:cond evt="begin" delay="0">
                                              <p:tn val="79"/>
                                            </p:cond>
                                          </p:stCondLst>
                                          <p:endCondLst>
                                            <p:cond evt="onStopAudio" delay="0">
                                              <p:tgtEl>
                                                <p:sldTgt/>
                                              </p:tgtEl>
                                            </p:cond>
                                          </p:endCondLst>
                                        </p:cTn>
                                        <p:tgtEl>
                                          <p:sndTgt r:embed="rId9" name="lassen new.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subTnLst>
                                    <p:audio>
                                      <p:cMediaNode>
                                        <p:cTn display="0" masterRel="sameClick">
                                          <p:stCondLst>
                                            <p:cond evt="begin" delay="0">
                                              <p:tn val="84"/>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693C-B70E-5D4E-82E4-FB7EFFD47A35}"/>
              </a:ext>
            </a:extLst>
          </p:cNvPr>
          <p:cNvSpPr>
            <a:spLocks noGrp="1"/>
          </p:cNvSpPr>
          <p:nvPr>
            <p:ph type="title"/>
          </p:nvPr>
        </p:nvSpPr>
        <p:spPr>
          <a:xfrm>
            <a:off x="5189988" y="285757"/>
            <a:ext cx="1812022" cy="1410012"/>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Tree>
    <p:extLst>
      <p:ext uri="{BB962C8B-B14F-4D97-AF65-F5344CB8AC3E}">
        <p14:creationId xmlns:p14="http://schemas.microsoft.com/office/powerpoint/2010/main" val="19848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bis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iß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79A-C22B-5240-BE9E-09CEDEEF562A}"/>
              </a:ext>
            </a:extLst>
          </p:cNvPr>
          <p:cNvSpPr>
            <a:spLocks noGrp="1"/>
          </p:cNvSpPr>
          <p:nvPr>
            <p:ph type="title"/>
          </p:nvPr>
        </p:nvSpPr>
        <p:spPr>
          <a:xfrm>
            <a:off x="5257007" y="226240"/>
            <a:ext cx="1664368" cy="153174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
        <p:nvSpPr>
          <p:cNvPr id="11" name="Rectangle 10"/>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26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8558910" y="2035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9246597" y="704403"/>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9942301" y="1396156"/>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8776548" y="2068787"/>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9179581" y="2850692"/>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3477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317129" y="3253978"/>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9867590" y="40469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81203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970456" y="3430907"/>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10859208" y="5427691"/>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sp>
        <p:nvSpPr>
          <p:cNvPr id="3" name="Rectangle 2"/>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58333E-6 1.11111E-6 L -0.48737 0.48009 " pathEditMode="relative" rAng="0" ptsTypes="AA">
                                      <p:cBhvr>
                                        <p:cTn id="6" dur="2000" fill="hold"/>
                                        <p:tgtEl>
                                          <p:spTgt spid="12"/>
                                        </p:tgtEl>
                                        <p:attrNameLst>
                                          <p:attrName>ppt_x</p:attrName>
                                          <p:attrName>ppt_y</p:attrName>
                                        </p:attrNameLst>
                                      </p:cBhvr>
                                      <p:rCtr x="-24375" y="24005"/>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08333E-7 2.59259E-6 L -0.54674 -0.10185 " pathEditMode="relative" rAng="0" ptsTypes="AA">
                                      <p:cBhvr>
                                        <p:cTn id="10" dur="2000" fill="hold"/>
                                        <p:tgtEl>
                                          <p:spTgt spid="13"/>
                                        </p:tgtEl>
                                        <p:attrNameLst>
                                          <p:attrName>ppt_x</p:attrName>
                                          <p:attrName>ppt_y</p:attrName>
                                        </p:attrNameLst>
                                      </p:cBhvr>
                                      <p:rCtr x="-27344" y="-5093"/>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58333E-6 -3.33333E-6 L -0.60326 -0.10463 " pathEditMode="relative" rAng="0" ptsTypes="AA">
                                      <p:cBhvr>
                                        <p:cTn id="14" dur="2000" fill="hold"/>
                                        <p:tgtEl>
                                          <p:spTgt spid="14"/>
                                        </p:tgtEl>
                                        <p:attrNameLst>
                                          <p:attrName>ppt_x</p:attrName>
                                          <p:attrName>ppt_y</p:attrName>
                                        </p:attrNameLst>
                                      </p:cBhvr>
                                      <p:rCtr x="-30169" y="-5231"/>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4.16667E-7 -1.48148E-6 L -0.50651 -0.11736 " pathEditMode="relative" rAng="0" ptsTypes="AA">
                                      <p:cBhvr>
                                        <p:cTn id="18" dur="2000" fill="hold"/>
                                        <p:tgtEl>
                                          <p:spTgt spid="15"/>
                                        </p:tgtEl>
                                        <p:attrNameLst>
                                          <p:attrName>ppt_x</p:attrName>
                                          <p:attrName>ppt_y</p:attrName>
                                        </p:attrNameLst>
                                      </p:cBhvr>
                                      <p:rCtr x="-25326" y="-588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16667E-6 -3.7037E-7 L -0.53646 0.15208 " pathEditMode="relative" rAng="0" ptsTypes="AA">
                                      <p:cBhvr>
                                        <p:cTn id="22" dur="2000" fill="hold"/>
                                        <p:tgtEl>
                                          <p:spTgt spid="16"/>
                                        </p:tgtEl>
                                        <p:attrNameLst>
                                          <p:attrName>ppt_x</p:attrName>
                                          <p:attrName>ppt_y</p:attrName>
                                        </p:attrNameLst>
                                      </p:cBhvr>
                                      <p:rCtr x="-26823" y="7593"/>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1.04167E-6 -2.59259E-6 L -0.68216 0.15718 " pathEditMode="relative" rAng="0" ptsTypes="AA">
                                      <p:cBhvr>
                                        <p:cTn id="26" dur="2000" fill="hold"/>
                                        <p:tgtEl>
                                          <p:spTgt spid="20"/>
                                        </p:tgtEl>
                                        <p:attrNameLst>
                                          <p:attrName>ppt_x</p:attrName>
                                          <p:attrName>ppt_y</p:attrName>
                                        </p:attrNameLst>
                                      </p:cBhvr>
                                      <p:rCtr x="-34115" y="7847"/>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3.33333E-6 2.59259E-6 L -0.59779 -0.32755 " pathEditMode="relative" rAng="0" ptsTypes="AA">
                                      <p:cBhvr>
                                        <p:cTn id="30" dur="2000" fill="hold"/>
                                        <p:tgtEl>
                                          <p:spTgt spid="18"/>
                                        </p:tgtEl>
                                        <p:attrNameLst>
                                          <p:attrName>ppt_x</p:attrName>
                                          <p:attrName>ppt_y</p:attrName>
                                        </p:attrNameLst>
                                      </p:cBhvr>
                                      <p:rCtr x="-29896" y="-16389"/>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1.875E-6 7.40741E-7 L -0.44492 0.06736 " pathEditMode="relative" rAng="0" ptsTypes="AA">
                                      <p:cBhvr>
                                        <p:cTn id="34" dur="2000" fill="hold"/>
                                        <p:tgtEl>
                                          <p:spTgt spid="19"/>
                                        </p:tgtEl>
                                        <p:attrNameLst>
                                          <p:attrName>ppt_x</p:attrName>
                                          <p:attrName>ppt_y</p:attrName>
                                        </p:attrNameLst>
                                      </p:cBhvr>
                                      <p:rCtr x="-22253" y="3356"/>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3.33333E-6 3.7037E-6 L -0.67864 -0.44491 " pathEditMode="relative" rAng="0" ptsTypes="AA">
                                      <p:cBhvr>
                                        <p:cTn id="38" dur="2000" fill="hold"/>
                                        <p:tgtEl>
                                          <p:spTgt spid="21"/>
                                        </p:tgtEl>
                                        <p:attrNameLst>
                                          <p:attrName>ppt_x</p:attrName>
                                          <p:attrName>ppt_y</p:attrName>
                                        </p:attrNameLst>
                                      </p:cBhvr>
                                      <p:rCtr x="-33932" y="-2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272605" y="322200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3083418" y="3960665"/>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1026812" y="4677604"/>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5914374" y="5362073"/>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2776404" y="5379573"/>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1953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7500456" y="91679"/>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sp>
        <p:nvSpPr>
          <p:cNvPr id="18" name="Rectangle 17">
            <a:extLst>
              <a:ext uri="{FF2B5EF4-FFF2-40B4-BE49-F238E27FC236}">
                <a16:creationId xmlns:a16="http://schemas.microsoft.com/office/drawing/2014/main" id="{084C9D57-A08B-472D-BA09-393938162BBA}"/>
              </a:ext>
            </a:extLst>
          </p:cNvPr>
          <p:cNvSpPr/>
          <p:nvPr/>
        </p:nvSpPr>
        <p:spPr>
          <a:xfrm>
            <a:off x="10039040" y="39707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67487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813608" y="3261280"/>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6132650" y="3960405"/>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496418" y="76201"/>
            <a:ext cx="2164600" cy="3067050"/>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25" name="Group 24">
            <a:extLst>
              <a:ext uri="{FF2B5EF4-FFF2-40B4-BE49-F238E27FC236}">
                <a16:creationId xmlns:a16="http://schemas.microsoft.com/office/drawing/2014/main" id="{D2D17C1F-9A2B-4363-BEE2-BB1BB1998943}"/>
              </a:ext>
            </a:extLst>
          </p:cNvPr>
          <p:cNvGrpSpPr/>
          <p:nvPr/>
        </p:nvGrpSpPr>
        <p:grpSpPr>
          <a:xfrm>
            <a:off x="9852670" y="71306"/>
            <a:ext cx="2235571" cy="3051572"/>
            <a:chOff x="9210675" y="2406849"/>
            <a:chExt cx="2609850" cy="3784402"/>
          </a:xfrm>
        </p:grpSpPr>
        <p:pic>
          <p:nvPicPr>
            <p:cNvPr id="26" name="Picture 4" descr="Image result for hissing snake clipart">
              <a:extLst>
                <a:ext uri="{FF2B5EF4-FFF2-40B4-BE49-F238E27FC236}">
                  <a16:creationId xmlns:a16="http://schemas.microsoft.com/office/drawing/2014/main" id="{A9F21A24-4F97-480E-94C1-B4957C16C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Alternate Process 26">
              <a:extLst>
                <a:ext uri="{FF2B5EF4-FFF2-40B4-BE49-F238E27FC236}">
                  <a16:creationId xmlns:a16="http://schemas.microsoft.com/office/drawing/2014/main" id="{0CAAEBB1-E90C-4487-BDC8-D7EDC121B8C0}"/>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ctangle 27">
            <a:extLst>
              <a:ext uri="{FF2B5EF4-FFF2-40B4-BE49-F238E27FC236}">
                <a16:creationId xmlns:a16="http://schemas.microsoft.com/office/drawing/2014/main" id="{280CB416-56D2-46D7-883E-C2E1CDF32524}"/>
              </a:ext>
            </a:extLst>
          </p:cNvPr>
          <p:cNvSpPr/>
          <p:nvPr/>
        </p:nvSpPr>
        <p:spPr>
          <a:xfrm>
            <a:off x="5002102" y="350907"/>
            <a:ext cx="2305439" cy="923330"/>
          </a:xfrm>
          <a:prstGeom prst="rect">
            <a:avLst/>
          </a:prstGeom>
        </p:spPr>
        <p:txBody>
          <a:bodyPr wrap="none">
            <a:spAutoFit/>
          </a:bodyPr>
          <a:lstStyle/>
          <a:p>
            <a:pPr algn="ctr"/>
            <a:r>
              <a:rPr lang="en-GB" sz="5400" b="1" dirty="0">
                <a:solidFill>
                  <a:srgbClr val="1F4E79"/>
                </a:solidFill>
                <a:latin typeface="Century Gothic" panose="020B0502020202020204" pitchFamily="34" charset="0"/>
              </a:rPr>
              <a:t>Snap?</a:t>
            </a:r>
          </a:p>
        </p:txBody>
      </p:sp>
      <p:sp>
        <p:nvSpPr>
          <p:cNvPr id="29" name="Rectangle 28">
            <a:extLst>
              <a:ext uri="{FF2B5EF4-FFF2-40B4-BE49-F238E27FC236}">
                <a16:creationId xmlns:a16="http://schemas.microsoft.com/office/drawing/2014/main" id="{4BDE6F15-12E6-4E42-AD0E-BB4B1BB99B78}"/>
              </a:ext>
            </a:extLst>
          </p:cNvPr>
          <p:cNvSpPr/>
          <p:nvPr/>
        </p:nvSpPr>
        <p:spPr>
          <a:xfrm>
            <a:off x="4863680" y="1241367"/>
            <a:ext cx="1414170" cy="1754326"/>
          </a:xfrm>
          <a:prstGeom prst="rect">
            <a:avLst/>
          </a:prstGeom>
        </p:spPr>
        <p:txBody>
          <a:bodyPr wrap="none">
            <a:spAutoFit/>
          </a:bodyPr>
          <a:lstStyle/>
          <a:p>
            <a:pPr algn="ctr"/>
            <a:r>
              <a:rPr lang="en-GB" sz="3600" dirty="0" err="1">
                <a:solidFill>
                  <a:srgbClr val="1F4E79"/>
                </a:solidFill>
                <a:latin typeface="Century Gothic" panose="020B0502020202020204" pitchFamily="34" charset="0"/>
              </a:rPr>
              <a:t>Ja</a:t>
            </a:r>
            <a:r>
              <a:rPr lang="en-GB" sz="3600" dirty="0">
                <a:solidFill>
                  <a:srgbClr val="1F4E79"/>
                </a:solidFill>
                <a:latin typeface="Century Gothic" panose="020B0502020202020204" pitchFamily="34" charset="0"/>
              </a:rPr>
              <a:t> </a:t>
            </a:r>
          </a:p>
          <a:p>
            <a:pPr algn="ctr"/>
            <a:r>
              <a:rPr lang="en-GB" sz="3600" dirty="0" err="1">
                <a:solidFill>
                  <a:srgbClr val="1F4E79"/>
                </a:solidFill>
                <a:latin typeface="Century Gothic" panose="020B0502020202020204" pitchFamily="34" charset="0"/>
              </a:rPr>
              <a:t>oder</a:t>
            </a:r>
            <a:endParaRPr lang="en-GB" sz="3600" dirty="0">
              <a:solidFill>
                <a:srgbClr val="1F4E79"/>
              </a:solidFill>
              <a:latin typeface="Century Gothic" panose="020B0502020202020204" pitchFamily="34" charset="0"/>
            </a:endParaRPr>
          </a:p>
          <a:p>
            <a:pPr algn="ctr"/>
            <a:r>
              <a:rPr lang="en-GB" sz="3600" dirty="0" err="1">
                <a:solidFill>
                  <a:srgbClr val="1F4E79"/>
                </a:solidFill>
                <a:latin typeface="Century Gothic" panose="020B0502020202020204" pitchFamily="34" charset="0"/>
              </a:rPr>
              <a:t>nein</a:t>
            </a:r>
            <a:r>
              <a:rPr lang="en-GB" sz="3600" dirty="0">
                <a:solidFill>
                  <a:srgbClr val="1F4E79"/>
                </a:solidFill>
                <a:latin typeface="Century Gothic" panose="020B0502020202020204" pitchFamily="34" charset="0"/>
              </a:rPr>
              <a:t>?</a:t>
            </a:r>
          </a:p>
        </p:txBody>
      </p:sp>
      <p:sp>
        <p:nvSpPr>
          <p:cNvPr id="30" name="Rectangle 29">
            <a:extLst>
              <a:ext uri="{FF2B5EF4-FFF2-40B4-BE49-F238E27FC236}">
                <a16:creationId xmlns:a16="http://schemas.microsoft.com/office/drawing/2014/main" id="{58FD6107-4AA2-4812-8BF6-B20653B811CB}"/>
              </a:ext>
            </a:extLst>
          </p:cNvPr>
          <p:cNvSpPr/>
          <p:nvPr/>
        </p:nvSpPr>
        <p:spPr>
          <a:xfrm>
            <a:off x="3842179" y="3234943"/>
            <a:ext cx="2545890"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Fu</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ball</a:t>
            </a:r>
            <a:endParaRPr lang="en-GB" sz="5400" dirty="0">
              <a:solidFill>
                <a:srgbClr val="1F4E79"/>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hei</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169DF25-5C2F-4D21-B5DC-4FE9EF4FFE9C}"/>
              </a:ext>
            </a:extLst>
          </p:cNvPr>
          <p:cNvSpPr/>
          <p:nvPr/>
        </p:nvSpPr>
        <p:spPr>
          <a:xfrm>
            <a:off x="7436645" y="3958291"/>
            <a:ext cx="251080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3" name="Rectangle 32">
            <a:extLst>
              <a:ext uri="{FF2B5EF4-FFF2-40B4-BE49-F238E27FC236}">
                <a16:creationId xmlns:a16="http://schemas.microsoft.com/office/drawing/2014/main" id="{41CF573F-6BEE-47C4-B490-D434C3A495D1}"/>
              </a:ext>
            </a:extLst>
          </p:cNvPr>
          <p:cNvSpPr/>
          <p:nvPr/>
        </p:nvSpPr>
        <p:spPr>
          <a:xfrm>
            <a:off x="9341226" y="5381123"/>
            <a:ext cx="2488182"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etz</a:t>
            </a:r>
            <a:endParaRPr lang="en-GB" sz="5400" dirty="0">
              <a:solidFill>
                <a:srgbClr val="1F4E79"/>
              </a:solidFill>
              <a:latin typeface="Century Gothic" panose="020B0502020202020204" pitchFamily="34" charset="0"/>
            </a:endParaRPr>
          </a:p>
        </p:txBody>
      </p:sp>
      <p:sp>
        <p:nvSpPr>
          <p:cNvPr id="34" name="Rectangle 33">
            <a:extLst>
              <a:ext uri="{FF2B5EF4-FFF2-40B4-BE49-F238E27FC236}">
                <a16:creationId xmlns:a16="http://schemas.microsoft.com/office/drawing/2014/main" id="{BC252956-738B-469A-B40A-356B30FD02BD}"/>
              </a:ext>
            </a:extLst>
          </p:cNvPr>
          <p:cNvSpPr/>
          <p:nvPr/>
        </p:nvSpPr>
        <p:spPr>
          <a:xfrm>
            <a:off x="3240731" y="4673646"/>
            <a:ext cx="334556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lang</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am</a:t>
            </a:r>
            <a:endParaRPr lang="en-GB" sz="5400" dirty="0">
              <a:solidFill>
                <a:srgbClr val="1F4E79"/>
              </a:solidFill>
              <a:latin typeface="Century Gothic" panose="020B0502020202020204" pitchFamily="34" charset="0"/>
            </a:endParaRPr>
          </a:p>
        </p:txBody>
      </p:sp>
      <p:sp>
        <p:nvSpPr>
          <p:cNvPr id="35" name="Rectangle 34">
            <a:extLst>
              <a:ext uri="{FF2B5EF4-FFF2-40B4-BE49-F238E27FC236}">
                <a16:creationId xmlns:a16="http://schemas.microsoft.com/office/drawing/2014/main" id="{532F6CEA-C0EE-4B3A-964E-0134D6CF843D}"/>
              </a:ext>
            </a:extLst>
          </p:cNvPr>
          <p:cNvSpPr/>
          <p:nvPr/>
        </p:nvSpPr>
        <p:spPr>
          <a:xfrm>
            <a:off x="8636993" y="3242246"/>
            <a:ext cx="2392307" cy="923330"/>
          </a:xfrm>
          <a:prstGeom prst="rect">
            <a:avLst/>
          </a:prstGeom>
        </p:spPr>
        <p:txBody>
          <a:bodyPr wrap="squar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atz</a:t>
            </a:r>
            <a:endParaRPr lang="en-GB" sz="5400" i="1" dirty="0">
              <a:solidFill>
                <a:srgbClr val="1F4E79"/>
              </a:solidFill>
              <a:latin typeface="Century Gothic" panose="020B0502020202020204" pitchFamily="34" charset="0"/>
            </a:endParaRPr>
          </a:p>
        </p:txBody>
      </p:sp>
      <p:sp>
        <p:nvSpPr>
          <p:cNvPr id="36" name="Rectangle 35">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rei</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7" name="Rectangle 36">
            <a:extLst>
              <a:ext uri="{FF2B5EF4-FFF2-40B4-BE49-F238E27FC236}">
                <a16:creationId xmlns:a16="http://schemas.microsoft.com/office/drawing/2014/main" id="{25405B3C-205C-4496-83DD-2A47ECCBB0F2}"/>
              </a:ext>
            </a:extLst>
          </p:cNvPr>
          <p:cNvSpPr/>
          <p:nvPr/>
        </p:nvSpPr>
        <p:spPr>
          <a:xfrm>
            <a:off x="670526" y="5379573"/>
            <a:ext cx="1802096"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eite</a:t>
            </a:r>
            <a:endParaRPr lang="en-GB" sz="5400" dirty="0">
              <a:solidFill>
                <a:srgbClr val="1F4E79"/>
              </a:solidFill>
              <a:latin typeface="Century Gothic" panose="020B0502020202020204" pitchFamily="34" charset="0"/>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81EE6A4C-C5AD-4865-96BE-01AECF2824F8}"/>
              </a:ext>
            </a:extLst>
          </p:cNvPr>
          <p:cNvSpPr/>
          <p:nvPr/>
        </p:nvSpPr>
        <p:spPr>
          <a:xfrm>
            <a:off x="7565061" y="4101175"/>
            <a:ext cx="2392307" cy="74234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833F01FA-5E37-4391-B30B-83ADA3AF8179}"/>
              </a:ext>
            </a:extLst>
          </p:cNvPr>
          <p:cNvSpPr/>
          <p:nvPr/>
        </p:nvSpPr>
        <p:spPr>
          <a:xfrm>
            <a:off x="9355635" y="5517168"/>
            <a:ext cx="2478415" cy="71085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305377" y="4836672"/>
            <a:ext cx="3091605"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791698" y="5481124"/>
            <a:ext cx="2762296"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38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20D25-5AA1-422E-913C-2BB6854771CB}"/>
              </a:ext>
            </a:extLst>
          </p:cNvPr>
          <p:cNvSpPr>
            <a:spLocks noGrp="1"/>
          </p:cNvSpPr>
          <p:nvPr>
            <p:ph type="title"/>
          </p:nvPr>
        </p:nvSpPr>
        <p:spPr>
          <a:xfrm>
            <a:off x="0" y="213557"/>
            <a:ext cx="3081130" cy="647577"/>
          </a:xfrm>
        </p:spPr>
        <p:txBody>
          <a:bodyPr>
            <a:normAutofit/>
          </a:bodyPr>
          <a:lstStyle/>
          <a:p>
            <a:r>
              <a:rPr lang="en-GB" sz="2800" dirty="0" err="1"/>
              <a:t>finden</a:t>
            </a:r>
            <a:r>
              <a:rPr lang="en-GB" sz="2800" dirty="0"/>
              <a:t> – to find</a:t>
            </a:r>
          </a:p>
        </p:txBody>
      </p:sp>
      <p:sp>
        <p:nvSpPr>
          <p:cNvPr id="6" name="Rounded Rectangle 11">
            <a:extLst>
              <a:ext uri="{FF2B5EF4-FFF2-40B4-BE49-F238E27FC236}">
                <a16:creationId xmlns:a16="http://schemas.microsoft.com/office/drawing/2014/main" id="{ACA16CC6-3027-4D3C-AEEF-4DE4DBEC469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Rounded Rectangular Callout 2">
            <a:extLst>
              <a:ext uri="{FF2B5EF4-FFF2-40B4-BE49-F238E27FC236}">
                <a16:creationId xmlns:a16="http://schemas.microsoft.com/office/drawing/2014/main" id="{E8CE1449-286D-4FB3-B7D7-C4E80720E799}"/>
              </a:ext>
            </a:extLst>
          </p:cNvPr>
          <p:cNvSpPr/>
          <p:nvPr/>
        </p:nvSpPr>
        <p:spPr>
          <a:xfrm>
            <a:off x="6474312" y="2495196"/>
            <a:ext cx="2607210" cy="1023145"/>
          </a:xfrm>
          <a:prstGeom prst="wedgeRoundRectCallout">
            <a:avLst>
              <a:gd name="adj1" fmla="val -59180"/>
              <a:gd name="adj2" fmla="val 9782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t>
            </a:r>
            <a:r>
              <a:rPr lang="en-GB" sz="2400" b="1" dirty="0" err="1">
                <a:solidFill>
                  <a:schemeClr val="tx1"/>
                </a:solidFill>
              </a:rPr>
              <a:t>er</a:t>
            </a:r>
            <a:r>
              <a:rPr lang="en-GB" sz="2400" b="1" dirty="0">
                <a:solidFill>
                  <a:schemeClr val="tx1"/>
                </a:solidFill>
              </a:rPr>
              <a:t> </a:t>
            </a:r>
            <a:r>
              <a:rPr lang="en-GB" sz="2400" b="1" dirty="0" err="1">
                <a:solidFill>
                  <a:schemeClr val="tx1"/>
                </a:solidFill>
              </a:rPr>
              <a:t>findet</a:t>
            </a:r>
            <a:r>
              <a:rPr lang="en-GB" sz="2400" b="1" dirty="0">
                <a:solidFill>
                  <a:schemeClr val="tx1"/>
                </a:solidFill>
              </a:rPr>
              <a:t> </a:t>
            </a:r>
            <a:r>
              <a:rPr lang="en-GB" sz="2400" dirty="0" err="1">
                <a:solidFill>
                  <a:schemeClr val="tx1"/>
                </a:solidFill>
              </a:rPr>
              <a:t>sie</a:t>
            </a:r>
            <a:r>
              <a:rPr lang="en-GB" sz="2400" dirty="0">
                <a:solidFill>
                  <a:schemeClr val="tx1"/>
                </a:solidFill>
              </a:rPr>
              <a:t> total super! </a:t>
            </a:r>
          </a:p>
        </p:txBody>
      </p:sp>
      <p:sp>
        <p:nvSpPr>
          <p:cNvPr id="8" name="Rounded Rectangular Callout 6">
            <a:extLst>
              <a:ext uri="{FF2B5EF4-FFF2-40B4-BE49-F238E27FC236}">
                <a16:creationId xmlns:a16="http://schemas.microsoft.com/office/drawing/2014/main" id="{EE04C711-B206-4B35-B75A-A8C795007410}"/>
              </a:ext>
            </a:extLst>
          </p:cNvPr>
          <p:cNvSpPr/>
          <p:nvPr/>
        </p:nvSpPr>
        <p:spPr>
          <a:xfrm flipH="1">
            <a:off x="344773" y="2243839"/>
            <a:ext cx="2846790" cy="1023145"/>
          </a:xfrm>
          <a:prstGeom prst="wedgeRoundRectCallout">
            <a:avLst>
              <a:gd name="adj1" fmla="val 54124"/>
              <a:gd name="adj2" fmla="val 875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Wie </a:t>
            </a:r>
            <a:r>
              <a:rPr lang="en-GB" sz="2400" b="1" dirty="0" err="1">
                <a:solidFill>
                  <a:schemeClr val="tx1"/>
                </a:solidFill>
              </a:rPr>
              <a:t>findest</a:t>
            </a:r>
            <a:r>
              <a:rPr lang="en-GB" sz="2400" b="1" dirty="0">
                <a:solidFill>
                  <a:schemeClr val="tx1"/>
                </a:solidFill>
              </a:rPr>
              <a:t> du </a:t>
            </a:r>
            <a:r>
              <a:rPr lang="en-GB" sz="2400" dirty="0">
                <a:solidFill>
                  <a:schemeClr val="tx1"/>
                </a:solidFill>
              </a:rPr>
              <a:t>die Schule, Mia?</a:t>
            </a:r>
          </a:p>
        </p:txBody>
      </p:sp>
      <p:sp>
        <p:nvSpPr>
          <p:cNvPr id="9" name="Rounded Rectangular Callout 6">
            <a:extLst>
              <a:ext uri="{FF2B5EF4-FFF2-40B4-BE49-F238E27FC236}">
                <a16:creationId xmlns:a16="http://schemas.microsoft.com/office/drawing/2014/main" id="{50044A4E-C2A6-431F-8D3D-B3A488FEA644}"/>
              </a:ext>
            </a:extLst>
          </p:cNvPr>
          <p:cNvSpPr/>
          <p:nvPr/>
        </p:nvSpPr>
        <p:spPr>
          <a:xfrm flipH="1">
            <a:off x="3680634" y="1946484"/>
            <a:ext cx="2371954" cy="1023145"/>
          </a:xfrm>
          <a:prstGeom prst="wedgeRoundRectCallout">
            <a:avLst>
              <a:gd name="adj1" fmla="val 2051"/>
              <a:gd name="adj2" fmla="val 8380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Ich </a:t>
            </a:r>
            <a:r>
              <a:rPr lang="en-GB" sz="2400" b="1" dirty="0" err="1">
                <a:solidFill>
                  <a:schemeClr val="tx1"/>
                </a:solidFill>
              </a:rPr>
              <a:t>finde</a:t>
            </a:r>
            <a:r>
              <a:rPr lang="en-GB" sz="2400" b="1" dirty="0">
                <a:solidFill>
                  <a:schemeClr val="tx1"/>
                </a:solidFill>
              </a:rPr>
              <a:t> </a:t>
            </a:r>
            <a:r>
              <a:rPr lang="en-GB" sz="2400" dirty="0" err="1">
                <a:solidFill>
                  <a:schemeClr val="tx1"/>
                </a:solidFill>
              </a:rPr>
              <a:t>sie</a:t>
            </a:r>
            <a:r>
              <a:rPr lang="en-GB" sz="2400" dirty="0">
                <a:solidFill>
                  <a:schemeClr val="tx1"/>
                </a:solidFill>
              </a:rPr>
              <a:t> gut, </a:t>
            </a:r>
            <a:r>
              <a:rPr lang="en-GB" sz="2400" dirty="0" err="1">
                <a:solidFill>
                  <a:schemeClr val="tx1"/>
                </a:solidFill>
              </a:rPr>
              <a:t>aber</a:t>
            </a:r>
            <a:r>
              <a:rPr lang="en-GB" sz="2400" dirty="0">
                <a:solidFill>
                  <a:schemeClr val="tx1"/>
                </a:solidFill>
              </a:rPr>
              <a:t> …</a:t>
            </a:r>
          </a:p>
        </p:txBody>
      </p:sp>
      <p:sp>
        <p:nvSpPr>
          <p:cNvPr id="10" name="TextBox 9">
            <a:extLst>
              <a:ext uri="{FF2B5EF4-FFF2-40B4-BE49-F238E27FC236}">
                <a16:creationId xmlns:a16="http://schemas.microsoft.com/office/drawing/2014/main" id="{D45CC70A-07A4-4D72-B5A8-C6AFFF5B7226}"/>
              </a:ext>
            </a:extLst>
          </p:cNvPr>
          <p:cNvSpPr txBox="1"/>
          <p:nvPr/>
        </p:nvSpPr>
        <p:spPr>
          <a:xfrm>
            <a:off x="239843" y="1306049"/>
            <a:ext cx="10129539" cy="461665"/>
          </a:xfrm>
          <a:prstGeom prst="rect">
            <a:avLst/>
          </a:prstGeom>
          <a:noFill/>
        </p:spPr>
        <p:txBody>
          <a:bodyPr wrap="square" rtlCol="0">
            <a:spAutoFit/>
          </a:bodyPr>
          <a:lstStyle/>
          <a:p>
            <a:r>
              <a:rPr lang="en-GB" sz="2400" dirty="0">
                <a:latin typeface="Century Gothic" panose="020B0502020202020204" pitchFamily="34" charset="0"/>
              </a:rPr>
              <a:t>The verb </a:t>
            </a:r>
            <a:r>
              <a:rPr lang="en-GB" sz="2400" b="1" i="1" dirty="0" err="1">
                <a:latin typeface="Century Gothic" panose="020B0502020202020204" pitchFamily="34" charset="0"/>
              </a:rPr>
              <a:t>finden</a:t>
            </a:r>
            <a:r>
              <a:rPr lang="en-GB" sz="2400" dirty="0">
                <a:latin typeface="Century Gothic" panose="020B0502020202020204" pitchFamily="34" charset="0"/>
              </a:rPr>
              <a:t> is frequently used to seek and express an opinion.</a:t>
            </a:r>
            <a:endParaRPr lang="en-GB" sz="2400" b="1" dirty="0">
              <a:latin typeface="Century Gothic" panose="020B0502020202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F65226B-83B8-4C53-BF03-3F5E83C7D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934" y="2932557"/>
            <a:ext cx="1416982" cy="1434943"/>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8F4F9B45-F507-4EF6-BD94-CA5A71351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2123" y="1003893"/>
            <a:ext cx="2530793" cy="4850214"/>
          </a:xfrm>
          <a:prstGeom prst="rect">
            <a:avLst/>
          </a:prstGeom>
        </p:spPr>
      </p:pic>
      <p:sp>
        <p:nvSpPr>
          <p:cNvPr id="13" name="TextBox 12">
            <a:extLst>
              <a:ext uri="{FF2B5EF4-FFF2-40B4-BE49-F238E27FC236}">
                <a16:creationId xmlns:a16="http://schemas.microsoft.com/office/drawing/2014/main" id="{E128561F-56F0-443D-85E9-AFC689F4F653}"/>
              </a:ext>
            </a:extLst>
          </p:cNvPr>
          <p:cNvSpPr txBox="1"/>
          <p:nvPr/>
        </p:nvSpPr>
        <p:spPr>
          <a:xfrm>
            <a:off x="257330" y="4330428"/>
            <a:ext cx="10129540" cy="461665"/>
          </a:xfrm>
          <a:prstGeom prst="rect">
            <a:avLst/>
          </a:prstGeom>
          <a:noFill/>
        </p:spPr>
        <p:txBody>
          <a:bodyPr wrap="square" rtlCol="0">
            <a:spAutoFit/>
          </a:bodyPr>
          <a:lstStyle/>
          <a:p>
            <a:r>
              <a:rPr lang="en-GB" sz="2400" dirty="0">
                <a:latin typeface="Century Gothic" panose="020B0502020202020204" pitchFamily="34" charset="0"/>
              </a:rPr>
              <a:t>Notice the extra </a:t>
            </a:r>
            <a:r>
              <a:rPr lang="en-GB" sz="2400" b="1" dirty="0">
                <a:latin typeface="Century Gothic" panose="020B0502020202020204" pitchFamily="34" charset="0"/>
              </a:rPr>
              <a:t>e</a:t>
            </a:r>
            <a:r>
              <a:rPr lang="en-GB" sz="2400" dirty="0">
                <a:latin typeface="Century Gothic" panose="020B0502020202020204" pitchFamily="34" charset="0"/>
              </a:rPr>
              <a:t> before the </a:t>
            </a:r>
            <a:r>
              <a:rPr lang="en-GB" sz="2400" b="1" dirty="0">
                <a:latin typeface="Century Gothic" panose="020B0502020202020204" pitchFamily="34" charset="0"/>
              </a:rPr>
              <a:t>-</a:t>
            </a:r>
            <a:r>
              <a:rPr lang="en-GB" sz="2400" b="1" dirty="0" err="1">
                <a:latin typeface="Century Gothic" panose="020B0502020202020204" pitchFamily="34" charset="0"/>
              </a:rPr>
              <a:t>st</a:t>
            </a:r>
            <a:r>
              <a:rPr lang="en-GB" sz="2400" b="1" dirty="0">
                <a:latin typeface="Century Gothic" panose="020B0502020202020204" pitchFamily="34" charset="0"/>
              </a:rPr>
              <a:t> </a:t>
            </a:r>
            <a:r>
              <a:rPr lang="en-GB" sz="2400" dirty="0">
                <a:latin typeface="Century Gothic" panose="020B0502020202020204" pitchFamily="34" charset="0"/>
              </a:rPr>
              <a:t>and </a:t>
            </a:r>
            <a:r>
              <a:rPr lang="en-GB" sz="2400" b="1" dirty="0">
                <a:latin typeface="Century Gothic" panose="020B0502020202020204" pitchFamily="34" charset="0"/>
              </a:rPr>
              <a:t>-t </a:t>
            </a:r>
            <a:r>
              <a:rPr lang="en-GB" sz="2400" dirty="0">
                <a:latin typeface="Century Gothic" panose="020B0502020202020204" pitchFamily="34" charset="0"/>
              </a:rPr>
              <a:t>endings.</a:t>
            </a:r>
            <a:endParaRPr lang="en-GB" sz="2400" b="1" dirty="0">
              <a:latin typeface="Century Gothic" panose="020B0502020202020204" pitchFamily="34" charset="0"/>
            </a:endParaRPr>
          </a:p>
        </p:txBody>
      </p:sp>
      <p:sp>
        <p:nvSpPr>
          <p:cNvPr id="14" name="TextBox 13">
            <a:extLst>
              <a:ext uri="{FF2B5EF4-FFF2-40B4-BE49-F238E27FC236}">
                <a16:creationId xmlns:a16="http://schemas.microsoft.com/office/drawing/2014/main" id="{D9A20070-C4B9-4910-ADCC-DD93D665FFD2}"/>
              </a:ext>
            </a:extLst>
          </p:cNvPr>
          <p:cNvSpPr txBox="1"/>
          <p:nvPr/>
        </p:nvSpPr>
        <p:spPr>
          <a:xfrm>
            <a:off x="257329" y="4761966"/>
            <a:ext cx="5808198" cy="1200329"/>
          </a:xfrm>
          <a:prstGeom prst="rect">
            <a:avLst/>
          </a:prstGeom>
          <a:noFill/>
        </p:spPr>
        <p:txBody>
          <a:bodyPr wrap="square" rtlCol="0">
            <a:spAutoFit/>
          </a:bodyPr>
          <a:lstStyle/>
          <a:p>
            <a:r>
              <a:rPr lang="en-GB" sz="2400" b="1" dirty="0">
                <a:latin typeface="Century Gothic" panose="020B0502020202020204" pitchFamily="34" charset="0"/>
              </a:rPr>
              <a:t>ich </a:t>
            </a:r>
            <a:r>
              <a:rPr lang="en-GB" sz="2400" b="1" dirty="0" err="1">
                <a:latin typeface="Century Gothic" panose="020B0502020202020204" pitchFamily="34" charset="0"/>
              </a:rPr>
              <a:t>finde</a:t>
            </a:r>
            <a:r>
              <a:rPr lang="en-GB" sz="2400" b="1" dirty="0">
                <a:latin typeface="Century Gothic" panose="020B0502020202020204" pitchFamily="34" charset="0"/>
              </a:rPr>
              <a:t>		</a:t>
            </a:r>
            <a:r>
              <a:rPr lang="en-GB" sz="2400" dirty="0">
                <a:latin typeface="Century Gothic" panose="020B0502020202020204" pitchFamily="34" charset="0"/>
              </a:rPr>
              <a:t>I find</a:t>
            </a:r>
            <a:br>
              <a:rPr lang="en-GB" sz="2400" b="1" dirty="0">
                <a:latin typeface="Century Gothic" panose="020B0502020202020204" pitchFamily="34" charset="0"/>
              </a:rPr>
            </a:br>
            <a:r>
              <a:rPr lang="en-GB" sz="2400" b="1" dirty="0">
                <a:latin typeface="Century Gothic" panose="020B0502020202020204" pitchFamily="34" charset="0"/>
              </a:rPr>
              <a:t>du </a:t>
            </a:r>
            <a:r>
              <a:rPr lang="en-GB" sz="2400" b="1" dirty="0" err="1">
                <a:latin typeface="Century Gothic" panose="020B0502020202020204" pitchFamily="34" charset="0"/>
              </a:rPr>
              <a:t>findest</a:t>
            </a:r>
            <a:r>
              <a:rPr lang="en-GB" sz="2400" b="1" dirty="0">
                <a:latin typeface="Century Gothic" panose="020B0502020202020204" pitchFamily="34" charset="0"/>
              </a:rPr>
              <a:t>		</a:t>
            </a:r>
            <a:r>
              <a:rPr lang="en-GB" sz="2400" dirty="0">
                <a:latin typeface="Century Gothic" panose="020B0502020202020204" pitchFamily="34" charset="0"/>
              </a:rPr>
              <a:t>you find</a:t>
            </a:r>
            <a:br>
              <a:rPr lang="en-GB" sz="2400" b="1" dirty="0">
                <a:latin typeface="Century Gothic" panose="020B0502020202020204" pitchFamily="34" charset="0"/>
              </a:rPr>
            </a:br>
            <a:r>
              <a:rPr lang="en-GB" sz="2400" b="1" dirty="0" err="1">
                <a:latin typeface="Century Gothic" panose="020B0502020202020204" pitchFamily="34" charset="0"/>
              </a:rPr>
              <a:t>er</a:t>
            </a:r>
            <a:r>
              <a:rPr lang="en-GB" sz="2400" b="1" dirty="0">
                <a:latin typeface="Century Gothic" panose="020B0502020202020204" pitchFamily="34" charset="0"/>
              </a:rPr>
              <a:t>/</a:t>
            </a:r>
            <a:r>
              <a:rPr lang="en-GB" sz="2400" b="1" dirty="0" err="1">
                <a:latin typeface="Century Gothic" panose="020B0502020202020204" pitchFamily="34" charset="0"/>
              </a:rPr>
              <a:t>sie</a:t>
            </a:r>
            <a:r>
              <a:rPr lang="en-GB" sz="2400" b="1" dirty="0">
                <a:latin typeface="Century Gothic" panose="020B0502020202020204" pitchFamily="34" charset="0"/>
              </a:rPr>
              <a:t> </a:t>
            </a:r>
            <a:r>
              <a:rPr lang="en-GB" sz="2400" b="1" dirty="0" err="1">
                <a:latin typeface="Century Gothic" panose="020B0502020202020204" pitchFamily="34" charset="0"/>
              </a:rPr>
              <a:t>findet</a:t>
            </a:r>
            <a:r>
              <a:rPr lang="en-GB" sz="2400" b="1" dirty="0">
                <a:latin typeface="Century Gothic" panose="020B0502020202020204" pitchFamily="34" charset="0"/>
              </a:rPr>
              <a:t>		</a:t>
            </a:r>
            <a:r>
              <a:rPr lang="en-GB" sz="2400" dirty="0">
                <a:latin typeface="Century Gothic" panose="020B0502020202020204" pitchFamily="34" charset="0"/>
              </a:rPr>
              <a:t>he/she finds</a:t>
            </a:r>
          </a:p>
        </p:txBody>
      </p:sp>
      <p:sp>
        <p:nvSpPr>
          <p:cNvPr id="15" name="TextBox 14">
            <a:extLst>
              <a:ext uri="{FF2B5EF4-FFF2-40B4-BE49-F238E27FC236}">
                <a16:creationId xmlns:a16="http://schemas.microsoft.com/office/drawing/2014/main" id="{08DD9B6A-1BC3-41B0-9285-8E67EB0B05D8}"/>
              </a:ext>
            </a:extLst>
          </p:cNvPr>
          <p:cNvSpPr txBox="1"/>
          <p:nvPr/>
        </p:nvSpPr>
        <p:spPr>
          <a:xfrm>
            <a:off x="239843" y="5872692"/>
            <a:ext cx="11952157" cy="461665"/>
          </a:xfrm>
          <a:prstGeom prst="rect">
            <a:avLst/>
          </a:prstGeom>
          <a:noFill/>
        </p:spPr>
        <p:txBody>
          <a:bodyPr wrap="square" rtlCol="0">
            <a:spAutoFit/>
          </a:bodyPr>
          <a:lstStyle/>
          <a:p>
            <a:r>
              <a:rPr lang="en-GB" sz="2400" dirty="0">
                <a:latin typeface="Century Gothic" panose="020B0502020202020204" pitchFamily="34" charset="0"/>
              </a:rPr>
              <a:t>This forms a new syllable, making the endings easier to pronounce and to hear.</a:t>
            </a:r>
            <a:endParaRPr lang="en-GB" sz="2400" b="1" dirty="0">
              <a:latin typeface="Century Gothic" panose="020B0502020202020204" pitchFamily="34" charset="0"/>
            </a:endParaRPr>
          </a:p>
        </p:txBody>
      </p:sp>
    </p:spTree>
    <p:extLst>
      <p:ext uri="{BB962C8B-B14F-4D97-AF65-F5344CB8AC3E}">
        <p14:creationId xmlns:p14="http://schemas.microsoft.com/office/powerpoint/2010/main" val="165002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F4D9-5B12-4D9B-8EB8-05EEA9C56E2F}"/>
              </a:ext>
            </a:extLst>
          </p:cNvPr>
          <p:cNvSpPr>
            <a:spLocks noGrp="1"/>
          </p:cNvSpPr>
          <p:nvPr>
            <p:ph type="title"/>
          </p:nvPr>
        </p:nvSpPr>
        <p:spPr/>
        <p:txBody>
          <a:bodyPr>
            <a:normAutofit/>
          </a:bodyPr>
          <a:lstStyle/>
          <a:p>
            <a:r>
              <a:rPr lang="en-GB" sz="2800" dirty="0"/>
              <a:t>Wie </a:t>
            </a:r>
            <a:r>
              <a:rPr lang="en-GB" sz="2800" dirty="0" err="1"/>
              <a:t>findest</a:t>
            </a:r>
            <a:r>
              <a:rPr lang="en-GB" sz="2800" dirty="0"/>
              <a:t> du…?</a:t>
            </a:r>
          </a:p>
        </p:txBody>
      </p:sp>
      <p:sp>
        <p:nvSpPr>
          <p:cNvPr id="4" name="TextBox 3">
            <a:extLst>
              <a:ext uri="{FF2B5EF4-FFF2-40B4-BE49-F238E27FC236}">
                <a16:creationId xmlns:a16="http://schemas.microsoft.com/office/drawing/2014/main" id="{E90E6675-EF4D-4B70-8805-B8EF5837C83C}"/>
              </a:ext>
            </a:extLst>
          </p:cNvPr>
          <p:cNvSpPr txBox="1"/>
          <p:nvPr/>
        </p:nvSpPr>
        <p:spPr>
          <a:xfrm>
            <a:off x="3928776" y="5251531"/>
            <a:ext cx="8046459" cy="954107"/>
          </a:xfrm>
          <a:prstGeom prst="rect">
            <a:avLst/>
          </a:prstGeom>
          <a:noFill/>
          <a:ln>
            <a:noFill/>
          </a:ln>
        </p:spPr>
        <p:txBody>
          <a:bodyPr wrap="square" rtlCol="0">
            <a:spAutoFit/>
          </a:bodyPr>
          <a:lstStyle/>
          <a:p>
            <a:r>
              <a:rPr lang="en-GB" sz="2400" i="1" dirty="0">
                <a:latin typeface="Century Gothic" panose="020B0502020202020204" pitchFamily="34" charset="0"/>
              </a:rPr>
              <a:t>(</a:t>
            </a:r>
            <a:r>
              <a:rPr lang="en-GB" sz="2400" i="1" dirty="0" err="1">
                <a:latin typeface="Century Gothic" panose="020B0502020202020204" pitchFamily="34" charset="0"/>
              </a:rPr>
              <a:t>ziemlich</a:t>
            </a:r>
            <a:r>
              <a:rPr lang="en-GB" sz="2400" i="1" dirty="0">
                <a:latin typeface="Century Gothic" panose="020B0502020202020204" pitchFamily="34" charset="0"/>
              </a:rPr>
              <a:t> / </a:t>
            </a:r>
            <a:r>
              <a:rPr lang="en-GB" sz="2400" i="1" dirty="0" err="1">
                <a:latin typeface="Century Gothic" panose="020B0502020202020204" pitchFamily="34" charset="0"/>
              </a:rPr>
              <a:t>ganz</a:t>
            </a:r>
            <a:r>
              <a:rPr lang="en-GB" sz="2400" i="1" dirty="0">
                <a:latin typeface="Century Gothic" panose="020B0502020202020204" pitchFamily="34" charset="0"/>
              </a:rPr>
              <a:t> / total / </a:t>
            </a:r>
            <a:r>
              <a:rPr lang="en-GB" sz="2400" i="1" dirty="0" err="1">
                <a:latin typeface="Century Gothic" panose="020B0502020202020204" pitchFamily="34" charset="0"/>
              </a:rPr>
              <a:t>ein</a:t>
            </a:r>
            <a:r>
              <a:rPr lang="en-GB" sz="2400" i="1" dirty="0">
                <a:latin typeface="Century Gothic" panose="020B0502020202020204" pitchFamily="34" charset="0"/>
              </a:rPr>
              <a:t> </a:t>
            </a:r>
            <a:r>
              <a:rPr lang="en-GB" sz="2400" i="1" dirty="0" err="1">
                <a:latin typeface="Century Gothic" panose="020B0502020202020204" pitchFamily="34" charset="0"/>
              </a:rPr>
              <a:t>bisschen</a:t>
            </a:r>
            <a:r>
              <a:rPr lang="en-GB" sz="2400" i="1" dirty="0">
                <a:latin typeface="Century Gothic" panose="020B0502020202020204" pitchFamily="34" charset="0"/>
              </a:rPr>
              <a:t>/ </a:t>
            </a:r>
            <a:r>
              <a:rPr lang="en-GB" sz="2400" i="1" dirty="0" err="1">
                <a:latin typeface="Century Gothic" panose="020B0502020202020204" pitchFamily="34" charset="0"/>
              </a:rPr>
              <a:t>zu</a:t>
            </a:r>
            <a:r>
              <a:rPr lang="en-GB" sz="2400" i="1" dirty="0">
                <a:latin typeface="Century Gothic" panose="020B0502020202020204" pitchFamily="34" charset="0"/>
              </a:rPr>
              <a:t> /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3200" dirty="0" err="1">
                <a:latin typeface="Century Gothic" panose="020B0502020202020204" pitchFamily="34" charset="0"/>
              </a:rPr>
              <a:t>lecker</a:t>
            </a:r>
            <a:r>
              <a:rPr lang="en-GB" sz="3200" dirty="0">
                <a:latin typeface="Century Gothic" panose="020B0502020202020204" pitchFamily="34" charset="0"/>
              </a:rPr>
              <a:t> / </a:t>
            </a:r>
            <a:r>
              <a:rPr lang="en-GB" sz="3200" dirty="0" err="1">
                <a:latin typeface="Century Gothic" panose="020B0502020202020204" pitchFamily="34" charset="0"/>
              </a:rPr>
              <a:t>schlecht</a:t>
            </a:r>
            <a:r>
              <a:rPr lang="en-GB" sz="3200" dirty="0">
                <a:latin typeface="Century Gothic" panose="020B0502020202020204" pitchFamily="34" charset="0"/>
              </a:rPr>
              <a:t> / </a:t>
            </a:r>
            <a:r>
              <a:rPr lang="en-GB" sz="3200" dirty="0" err="1">
                <a:latin typeface="Century Gothic" panose="020B0502020202020204" pitchFamily="34" charset="0"/>
              </a:rPr>
              <a:t>gesund</a:t>
            </a:r>
            <a:endParaRPr lang="en-GB" sz="3200" dirty="0">
              <a:latin typeface="Century Gothic" panose="020B0502020202020204" pitchFamily="34" charset="0"/>
            </a:endParaRPr>
          </a:p>
        </p:txBody>
      </p:sp>
      <p:sp>
        <p:nvSpPr>
          <p:cNvPr id="5" name="Rounded Rectangular Callout 6">
            <a:extLst>
              <a:ext uri="{FF2B5EF4-FFF2-40B4-BE49-F238E27FC236}">
                <a16:creationId xmlns:a16="http://schemas.microsoft.com/office/drawing/2014/main" id="{387156D7-6CCC-4256-AC03-4C015503EF32}"/>
              </a:ext>
            </a:extLst>
          </p:cNvPr>
          <p:cNvSpPr/>
          <p:nvPr/>
        </p:nvSpPr>
        <p:spPr>
          <a:xfrm flipH="1">
            <a:off x="239840" y="1416504"/>
            <a:ext cx="2752741" cy="1191784"/>
          </a:xfrm>
          <a:prstGeom prst="wedgeRoundRectCallout">
            <a:avLst>
              <a:gd name="adj1" fmla="val 54124"/>
              <a:gd name="adj2" fmla="val 875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findest</a:t>
            </a:r>
            <a:r>
              <a:rPr lang="en-GB" sz="2800" b="1" dirty="0">
                <a:solidFill>
                  <a:schemeClr val="tx1"/>
                </a:solidFill>
                <a:latin typeface="Century Gothic" panose="020B0502020202020204" pitchFamily="34" charset="0"/>
              </a:rPr>
              <a:t> du </a:t>
            </a:r>
            <a:r>
              <a:rPr lang="en-GB" sz="2800" dirty="0">
                <a:solidFill>
                  <a:schemeClr val="tx1"/>
                </a:solidFill>
                <a:latin typeface="Century Gothic" panose="020B0502020202020204" pitchFamily="34" charset="0"/>
              </a:rPr>
              <a:t>das Essen?</a:t>
            </a:r>
          </a:p>
        </p:txBody>
      </p:sp>
      <p:pic>
        <p:nvPicPr>
          <p:cNvPr id="6" name="Picture 2" descr="Image result for food clipart">
            <a:extLst>
              <a:ext uri="{FF2B5EF4-FFF2-40B4-BE49-F238E27FC236}">
                <a16:creationId xmlns:a16="http://schemas.microsoft.com/office/drawing/2014/main" id="{5D414386-71F6-43F4-B9EB-05507571FA7C}"/>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90105" y="3022519"/>
            <a:ext cx="2486025" cy="1838325"/>
          </a:xfrm>
          <a:prstGeom prst="rect">
            <a:avLst/>
          </a:prstGeom>
          <a:noFill/>
          <a:ln>
            <a:noFill/>
          </a:ln>
        </p:spPr>
      </p:pic>
      <p:pic>
        <p:nvPicPr>
          <p:cNvPr id="7" name="Picture 4" descr="Image result for food clipart">
            <a:extLst>
              <a:ext uri="{FF2B5EF4-FFF2-40B4-BE49-F238E27FC236}">
                <a16:creationId xmlns:a16="http://schemas.microsoft.com/office/drawing/2014/main" id="{8C8F6B3F-A228-4D0E-BA7B-F767984DCE9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160" y="2755135"/>
            <a:ext cx="2628900" cy="1743075"/>
          </a:xfrm>
          <a:prstGeom prst="rect">
            <a:avLst/>
          </a:prstGeom>
          <a:noFill/>
          <a:ln>
            <a:noFill/>
          </a:ln>
        </p:spPr>
      </p:pic>
      <p:pic>
        <p:nvPicPr>
          <p:cNvPr id="8" name="Picture 7">
            <a:extLst>
              <a:ext uri="{FF2B5EF4-FFF2-40B4-BE49-F238E27FC236}">
                <a16:creationId xmlns:a16="http://schemas.microsoft.com/office/drawing/2014/main" id="{3CD8B97A-A8F9-495E-A31B-573242F50E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59328" y="1578222"/>
            <a:ext cx="2724150" cy="1676400"/>
          </a:xfrm>
          <a:prstGeom prst="rect">
            <a:avLst/>
          </a:prstGeom>
          <a:noFill/>
          <a:ln>
            <a:noFill/>
          </a:ln>
        </p:spPr>
      </p:pic>
      <p:pic>
        <p:nvPicPr>
          <p:cNvPr id="9" name="Picture 6" descr="Image result for food clipart">
            <a:extLst>
              <a:ext uri="{FF2B5EF4-FFF2-40B4-BE49-F238E27FC236}">
                <a16:creationId xmlns:a16="http://schemas.microsoft.com/office/drawing/2014/main" id="{CD322428-1F66-4105-897E-3EDA1BE4212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4531" y="1536725"/>
            <a:ext cx="2143125" cy="2143125"/>
          </a:xfrm>
          <a:prstGeom prst="rect">
            <a:avLst/>
          </a:prstGeom>
          <a:noFill/>
          <a:ln>
            <a:noFill/>
          </a:ln>
        </p:spPr>
      </p:pic>
      <p:sp>
        <p:nvSpPr>
          <p:cNvPr id="10" name="Rounded Rectangular Callout 6">
            <a:extLst>
              <a:ext uri="{FF2B5EF4-FFF2-40B4-BE49-F238E27FC236}">
                <a16:creationId xmlns:a16="http://schemas.microsoft.com/office/drawing/2014/main" id="{BBD78D5C-11A3-4628-805A-3BF6BA5CE413}"/>
              </a:ext>
            </a:extLst>
          </p:cNvPr>
          <p:cNvSpPr/>
          <p:nvPr/>
        </p:nvSpPr>
        <p:spPr>
          <a:xfrm flipH="1">
            <a:off x="1122285" y="4963905"/>
            <a:ext cx="2729875" cy="1191784"/>
          </a:xfrm>
          <a:prstGeom prst="wedgeRoundRectCallout">
            <a:avLst>
              <a:gd name="adj1" fmla="val 88023"/>
              <a:gd name="adj2" fmla="val 3726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Ich </a:t>
            </a:r>
            <a:r>
              <a:rPr lang="en-GB" sz="2800" b="1" dirty="0" err="1">
                <a:solidFill>
                  <a:schemeClr val="tx1"/>
                </a:solidFill>
                <a:latin typeface="Century Gothic" panose="020B0502020202020204" pitchFamily="34" charset="0"/>
              </a:rPr>
              <a:t>finde</a:t>
            </a:r>
            <a:r>
              <a:rPr lang="en-GB" sz="2800" b="1" dirty="0">
                <a:solidFill>
                  <a:schemeClr val="tx1"/>
                </a:solidFill>
                <a:latin typeface="Century Gothic" panose="020B0502020202020204" pitchFamily="34" charset="0"/>
              </a:rPr>
              <a:t> es …</a:t>
            </a:r>
            <a:endParaRPr lang="en-GB" sz="2800" dirty="0">
              <a:solidFill>
                <a:schemeClr val="tx1"/>
              </a:solidFill>
              <a:latin typeface="Century Gothic" panose="020B0502020202020204" pitchFamily="34" charset="0"/>
            </a:endParaRPr>
          </a:p>
        </p:txBody>
      </p:sp>
      <p:pic>
        <p:nvPicPr>
          <p:cNvPr id="11" name="Picture 8" descr="Image result for yummy face clipart">
            <a:extLst>
              <a:ext uri="{FF2B5EF4-FFF2-40B4-BE49-F238E27FC236}">
                <a16:creationId xmlns:a16="http://schemas.microsoft.com/office/drawing/2014/main" id="{A52A116A-307D-482D-B704-4713076BE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3010" y="1683708"/>
            <a:ext cx="2562225" cy="1790700"/>
          </a:xfrm>
          <a:prstGeom prst="rect">
            <a:avLst/>
          </a:prstGeom>
          <a:noFill/>
          <a:ln>
            <a:noFill/>
          </a:ln>
        </p:spPr>
      </p:pic>
      <p:sp>
        <p:nvSpPr>
          <p:cNvPr id="12" name="Rounded Rectangular Callout 6">
            <a:extLst>
              <a:ext uri="{FF2B5EF4-FFF2-40B4-BE49-F238E27FC236}">
                <a16:creationId xmlns:a16="http://schemas.microsoft.com/office/drawing/2014/main" id="{14566960-42DB-4024-A070-EF71BEFF42D3}"/>
              </a:ext>
            </a:extLst>
          </p:cNvPr>
          <p:cNvSpPr/>
          <p:nvPr/>
        </p:nvSpPr>
        <p:spPr>
          <a:xfrm flipH="1">
            <a:off x="6680766" y="743852"/>
            <a:ext cx="3461734" cy="647578"/>
          </a:xfrm>
          <a:prstGeom prst="wedgeRoundRectCallout">
            <a:avLst>
              <a:gd name="adj1" fmla="val 5481"/>
              <a:gd name="adj2" fmla="val -10713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er</a:t>
            </a:r>
            <a:r>
              <a:rPr lang="en-GB" sz="2800" b="1" dirty="0">
                <a:solidFill>
                  <a:schemeClr val="tx1"/>
                </a:solidFill>
                <a:latin typeface="Century Gothic" panose="020B0502020202020204" pitchFamily="34" charset="0"/>
              </a:rPr>
              <a:t> </a:t>
            </a:r>
            <a:r>
              <a:rPr lang="en-GB" sz="2800" dirty="0">
                <a:solidFill>
                  <a:schemeClr val="tx1"/>
                </a:solidFill>
                <a:latin typeface="Century Gothic" panose="020B0502020202020204" pitchFamily="34" charset="0"/>
              </a:rPr>
              <a:t>es?</a:t>
            </a:r>
          </a:p>
        </p:txBody>
      </p:sp>
      <p:sp>
        <p:nvSpPr>
          <p:cNvPr id="13" name="Rounded Rectangular Callout 6">
            <a:extLst>
              <a:ext uri="{FF2B5EF4-FFF2-40B4-BE49-F238E27FC236}">
                <a16:creationId xmlns:a16="http://schemas.microsoft.com/office/drawing/2014/main" id="{DC7D0B70-5397-4614-AE0D-7C440D8EDB8A}"/>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Er</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dirty="0">
                <a:solidFill>
                  <a:schemeClr val="tx1"/>
                </a:solidFill>
                <a:latin typeface="Century Gothic" panose="020B0502020202020204" pitchFamily="34" charset="0"/>
              </a:rPr>
              <a:t>es …</a:t>
            </a:r>
          </a:p>
        </p:txBody>
      </p:sp>
      <p:sp>
        <p:nvSpPr>
          <p:cNvPr id="14" name="Rounded Rectangle 11">
            <a:extLst>
              <a:ext uri="{FF2B5EF4-FFF2-40B4-BE49-F238E27FC236}">
                <a16:creationId xmlns:a16="http://schemas.microsoft.com/office/drawing/2014/main" id="{F47586E6-FA51-48A9-9011-F0BDF3A3A821}"/>
              </a:ext>
            </a:extLst>
          </p:cNvPr>
          <p:cNvSpPr/>
          <p:nvPr/>
        </p:nvSpPr>
        <p:spPr>
          <a:xfrm>
            <a:off x="9561443" y="247046"/>
            <a:ext cx="2395885" cy="40531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96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8117-5F71-430B-935F-FA399B88CC91}"/>
              </a:ext>
            </a:extLst>
          </p:cNvPr>
          <p:cNvSpPr>
            <a:spLocks noGrp="1"/>
          </p:cNvSpPr>
          <p:nvPr>
            <p:ph type="title"/>
          </p:nvPr>
        </p:nvSpPr>
        <p:spPr/>
        <p:txBody>
          <a:bodyPr>
            <a:normAutofit/>
          </a:bodyPr>
          <a:lstStyle/>
          <a:p>
            <a:r>
              <a:rPr lang="en-GB" sz="2800" dirty="0"/>
              <a:t>Wie </a:t>
            </a:r>
            <a:r>
              <a:rPr lang="en-GB" sz="2800" dirty="0" err="1"/>
              <a:t>findest</a:t>
            </a:r>
            <a:r>
              <a:rPr lang="en-GB" sz="2800" dirty="0"/>
              <a:t> du…?</a:t>
            </a:r>
          </a:p>
        </p:txBody>
      </p:sp>
      <p:sp>
        <p:nvSpPr>
          <p:cNvPr id="4" name="TextBox 3">
            <a:extLst>
              <a:ext uri="{FF2B5EF4-FFF2-40B4-BE49-F238E27FC236}">
                <a16:creationId xmlns:a16="http://schemas.microsoft.com/office/drawing/2014/main" id="{AAD4E858-5813-48BC-A791-1178A04919F0}"/>
              </a:ext>
            </a:extLst>
          </p:cNvPr>
          <p:cNvSpPr txBox="1"/>
          <p:nvPr/>
        </p:nvSpPr>
        <p:spPr>
          <a:xfrm>
            <a:off x="3962088" y="5238267"/>
            <a:ext cx="8229912" cy="892552"/>
          </a:xfrm>
          <a:prstGeom prst="rect">
            <a:avLst/>
          </a:prstGeom>
          <a:noFill/>
        </p:spPr>
        <p:txBody>
          <a:bodyPr wrap="square" rtlCol="0">
            <a:spAutoFit/>
          </a:bodyPr>
          <a:lstStyle/>
          <a:p>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ziemlich</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ganz</a:t>
            </a:r>
            <a:r>
              <a:rPr lang="en-GB" sz="2400" i="1" dirty="0">
                <a:solidFill>
                  <a:srgbClr val="1F4E79"/>
                </a:solidFill>
                <a:latin typeface="Century Gothic" panose="020B0502020202020204" pitchFamily="34" charset="0"/>
              </a:rPr>
              <a:t> / total / </a:t>
            </a:r>
            <a:r>
              <a:rPr lang="en-GB" sz="2400" i="1" dirty="0" err="1">
                <a:solidFill>
                  <a:srgbClr val="1F4E79"/>
                </a:solidFill>
                <a:latin typeface="Century Gothic" panose="020B0502020202020204" pitchFamily="34" charset="0"/>
              </a:rPr>
              <a:t>ein</a:t>
            </a:r>
            <a:r>
              <a:rPr lang="en-GB" sz="2400" i="1" dirty="0">
                <a:solidFill>
                  <a:srgbClr val="1F4E79"/>
                </a:solidFill>
                <a:latin typeface="Century Gothic" panose="020B0502020202020204" pitchFamily="34" charset="0"/>
              </a:rPr>
              <a:t> </a:t>
            </a:r>
            <a:r>
              <a:rPr lang="en-GB" sz="2400" i="1" dirty="0" err="1">
                <a:solidFill>
                  <a:srgbClr val="1F4E79"/>
                </a:solidFill>
                <a:latin typeface="Century Gothic" panose="020B0502020202020204" pitchFamily="34" charset="0"/>
              </a:rPr>
              <a:t>bisschen</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zu</a:t>
            </a:r>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nicht</a:t>
            </a:r>
            <a:r>
              <a:rPr lang="en-GB" sz="2400" i="1"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schön</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hässlich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praktisch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schlecht</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wichtig</a:t>
            </a:r>
            <a:endParaRPr lang="en-GB" sz="2800" dirty="0">
              <a:solidFill>
                <a:srgbClr val="1F4E79"/>
              </a:solidFill>
              <a:latin typeface="Century Gothic" panose="020B0502020202020204" pitchFamily="34" charset="0"/>
            </a:endParaRPr>
          </a:p>
        </p:txBody>
      </p:sp>
      <p:sp>
        <p:nvSpPr>
          <p:cNvPr id="5" name="Rounded Rectangular Callout 6">
            <a:extLst>
              <a:ext uri="{FF2B5EF4-FFF2-40B4-BE49-F238E27FC236}">
                <a16:creationId xmlns:a16="http://schemas.microsoft.com/office/drawing/2014/main" id="{714C5D31-2F38-4798-9EDD-C78529A16B2A}"/>
              </a:ext>
            </a:extLst>
          </p:cNvPr>
          <p:cNvSpPr/>
          <p:nvPr/>
        </p:nvSpPr>
        <p:spPr>
          <a:xfrm flipH="1">
            <a:off x="200688" y="1416504"/>
            <a:ext cx="3390407" cy="1191784"/>
          </a:xfrm>
          <a:prstGeom prst="wedgeRoundRectCallout">
            <a:avLst>
              <a:gd name="adj1" fmla="val 54124"/>
              <a:gd name="adj2" fmla="val 875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findest</a:t>
            </a:r>
            <a:r>
              <a:rPr lang="en-GB" sz="2800" b="1" dirty="0">
                <a:solidFill>
                  <a:schemeClr val="tx1"/>
                </a:solidFill>
                <a:latin typeface="Century Gothic" panose="020B0502020202020204" pitchFamily="34" charset="0"/>
              </a:rPr>
              <a:t> du </a:t>
            </a:r>
            <a:r>
              <a:rPr lang="en-GB" sz="2800" dirty="0">
                <a:solidFill>
                  <a:schemeClr val="tx1"/>
                </a:solidFill>
                <a:latin typeface="Century Gothic" panose="020B0502020202020204" pitchFamily="34" charset="0"/>
              </a:rPr>
              <a:t>die </a:t>
            </a:r>
            <a:r>
              <a:rPr lang="en-GB" sz="2800" dirty="0" err="1">
                <a:solidFill>
                  <a:schemeClr val="tx1"/>
                </a:solidFill>
                <a:latin typeface="Century Gothic" panose="020B0502020202020204" pitchFamily="34" charset="0"/>
              </a:rPr>
              <a:t>Schuluniform</a:t>
            </a:r>
            <a:r>
              <a:rPr lang="en-GB" sz="2800" dirty="0">
                <a:solidFill>
                  <a:schemeClr val="tx1"/>
                </a:solidFill>
                <a:latin typeface="Century Gothic" panose="020B0502020202020204" pitchFamily="34" charset="0"/>
              </a:rPr>
              <a:t>?</a:t>
            </a:r>
          </a:p>
        </p:txBody>
      </p:sp>
      <p:sp>
        <p:nvSpPr>
          <p:cNvPr id="6" name="Rounded Rectangular Callout 6">
            <a:extLst>
              <a:ext uri="{FF2B5EF4-FFF2-40B4-BE49-F238E27FC236}">
                <a16:creationId xmlns:a16="http://schemas.microsoft.com/office/drawing/2014/main" id="{13EC09D2-EE8A-4973-9909-00C35714979A}"/>
              </a:ext>
            </a:extLst>
          </p:cNvPr>
          <p:cNvSpPr/>
          <p:nvPr/>
        </p:nvSpPr>
        <p:spPr>
          <a:xfrm flipH="1">
            <a:off x="1063990" y="4939035"/>
            <a:ext cx="2898097" cy="1191784"/>
          </a:xfrm>
          <a:prstGeom prst="wedgeRoundRectCallout">
            <a:avLst>
              <a:gd name="adj1" fmla="val 79528"/>
              <a:gd name="adj2" fmla="val 3726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Ich </a:t>
            </a:r>
            <a:r>
              <a:rPr lang="en-GB" sz="2800" b="1" dirty="0" err="1">
                <a:solidFill>
                  <a:schemeClr val="tx1"/>
                </a:solidFill>
                <a:latin typeface="Century Gothic" panose="020B0502020202020204" pitchFamily="34" charset="0"/>
              </a:rPr>
              <a:t>finde</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sie</a:t>
            </a:r>
            <a:r>
              <a:rPr lang="en-GB" sz="2800" b="1" dirty="0">
                <a:solidFill>
                  <a:schemeClr val="tx1"/>
                </a:solidFill>
                <a:latin typeface="Century Gothic" panose="020B0502020202020204" pitchFamily="34" charset="0"/>
              </a:rPr>
              <a:t> …</a:t>
            </a:r>
            <a:endParaRPr lang="en-GB" sz="2800" dirty="0">
              <a:solidFill>
                <a:schemeClr val="tx1"/>
              </a:solidFill>
              <a:latin typeface="Century Gothic" panose="020B0502020202020204" pitchFamily="34" charset="0"/>
            </a:endParaRPr>
          </a:p>
        </p:txBody>
      </p:sp>
      <p:sp>
        <p:nvSpPr>
          <p:cNvPr id="7" name="Rounded Rectangular Callout 6">
            <a:extLst>
              <a:ext uri="{FF2B5EF4-FFF2-40B4-BE49-F238E27FC236}">
                <a16:creationId xmlns:a16="http://schemas.microsoft.com/office/drawing/2014/main" id="{355CA9D5-FA2F-4A5C-9F04-BE8CAD07E55C}"/>
              </a:ext>
            </a:extLst>
          </p:cNvPr>
          <p:cNvSpPr/>
          <p:nvPr/>
        </p:nvSpPr>
        <p:spPr>
          <a:xfrm flipH="1">
            <a:off x="6473531" y="716270"/>
            <a:ext cx="3207026" cy="612240"/>
          </a:xfrm>
          <a:prstGeom prst="wedgeRoundRectCallout">
            <a:avLst>
              <a:gd name="adj1" fmla="val -35564"/>
              <a:gd name="adj2" fmla="val -13411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er</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sie</a:t>
            </a:r>
            <a:r>
              <a:rPr lang="en-GB" sz="2800" dirty="0">
                <a:solidFill>
                  <a:schemeClr val="tx1"/>
                </a:solidFill>
                <a:latin typeface="Century Gothic" panose="020B0502020202020204" pitchFamily="34" charset="0"/>
              </a:rPr>
              <a:t>?</a:t>
            </a:r>
          </a:p>
        </p:txBody>
      </p:sp>
      <p:sp>
        <p:nvSpPr>
          <p:cNvPr id="8" name="Rounded Rectangular Callout 6">
            <a:extLst>
              <a:ext uri="{FF2B5EF4-FFF2-40B4-BE49-F238E27FC236}">
                <a16:creationId xmlns:a16="http://schemas.microsoft.com/office/drawing/2014/main" id="{AA9E46B8-B771-4CE3-ADCE-D780F31B190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Er</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sie</a:t>
            </a:r>
            <a:r>
              <a:rPr lang="en-GB" sz="2800" dirty="0">
                <a:solidFill>
                  <a:schemeClr val="tx1"/>
                </a:solidFill>
                <a:latin typeface="Century Gothic" panose="020B0502020202020204" pitchFamily="34" charset="0"/>
              </a:rPr>
              <a:t> …</a:t>
            </a:r>
          </a:p>
        </p:txBody>
      </p:sp>
      <p:pic>
        <p:nvPicPr>
          <p:cNvPr id="9" name="Picture 2" descr="Image result for yummy face clipart">
            <a:extLst>
              <a:ext uri="{FF2B5EF4-FFF2-40B4-BE49-F238E27FC236}">
                <a16:creationId xmlns:a16="http://schemas.microsoft.com/office/drawing/2014/main" id="{DEFC3007-FA6F-4614-9685-A80C6F9BC2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6005" y="1578222"/>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chool blazer uniform">
            <a:extLst>
              <a:ext uri="{FF2B5EF4-FFF2-40B4-BE49-F238E27FC236}">
                <a16:creationId xmlns:a16="http://schemas.microsoft.com/office/drawing/2014/main" id="{B8A99E57-92D2-4C42-902E-90CBEAF23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886" y="1416504"/>
            <a:ext cx="3610147" cy="3406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ounded Rectangle 11">
            <a:extLst>
              <a:ext uri="{FF2B5EF4-FFF2-40B4-BE49-F238E27FC236}">
                <a16:creationId xmlns:a16="http://schemas.microsoft.com/office/drawing/2014/main" id="{59323F3C-F45C-413B-AAE0-2EFD18B0E76D}"/>
              </a:ext>
            </a:extLst>
          </p:cNvPr>
          <p:cNvSpPr/>
          <p:nvPr/>
        </p:nvSpPr>
        <p:spPr>
          <a:xfrm>
            <a:off x="9561443" y="247046"/>
            <a:ext cx="2395885" cy="40531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89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8D6D-375E-4141-A333-9C3E1D89E1E3}"/>
              </a:ext>
            </a:extLst>
          </p:cNvPr>
          <p:cNvSpPr>
            <a:spLocks noGrp="1"/>
          </p:cNvSpPr>
          <p:nvPr>
            <p:ph type="title"/>
          </p:nvPr>
        </p:nvSpPr>
        <p:spPr/>
        <p:txBody>
          <a:bodyPr>
            <a:normAutofit/>
          </a:bodyPr>
          <a:lstStyle/>
          <a:p>
            <a:r>
              <a:rPr lang="en-GB" sz="2800" dirty="0"/>
              <a:t>Wie </a:t>
            </a:r>
            <a:r>
              <a:rPr lang="en-GB" sz="2800" dirty="0" err="1"/>
              <a:t>findest</a:t>
            </a:r>
            <a:r>
              <a:rPr lang="en-GB" sz="2800" dirty="0"/>
              <a:t> du…?</a:t>
            </a:r>
          </a:p>
        </p:txBody>
      </p:sp>
      <p:sp>
        <p:nvSpPr>
          <p:cNvPr id="4" name="TextBox 3">
            <a:extLst>
              <a:ext uri="{FF2B5EF4-FFF2-40B4-BE49-F238E27FC236}">
                <a16:creationId xmlns:a16="http://schemas.microsoft.com/office/drawing/2014/main" id="{8A6C4934-EC59-47C8-9A9A-4A543F1CDF47}"/>
              </a:ext>
            </a:extLst>
          </p:cNvPr>
          <p:cNvSpPr txBox="1"/>
          <p:nvPr/>
        </p:nvSpPr>
        <p:spPr>
          <a:xfrm>
            <a:off x="3792200" y="5351080"/>
            <a:ext cx="8399800" cy="830997"/>
          </a:xfrm>
          <a:prstGeom prst="rect">
            <a:avLst/>
          </a:prstGeom>
          <a:noFill/>
        </p:spPr>
        <p:txBody>
          <a:bodyPr wrap="square" rtlCol="0">
            <a:spAutoFit/>
          </a:bodyPr>
          <a:lstStyle/>
          <a:p>
            <a:r>
              <a:rPr lang="en-GB" sz="2400" i="1" dirty="0">
                <a:latin typeface="Century Gothic" panose="020B0502020202020204" pitchFamily="34" charset="0"/>
              </a:rPr>
              <a:t>(</a:t>
            </a:r>
            <a:r>
              <a:rPr lang="en-GB" sz="2400" i="1" dirty="0" err="1">
                <a:latin typeface="Century Gothic" panose="020B0502020202020204" pitchFamily="34" charset="0"/>
              </a:rPr>
              <a:t>ziemlich</a:t>
            </a:r>
            <a:r>
              <a:rPr lang="en-GB" sz="2400" i="1" dirty="0">
                <a:latin typeface="Century Gothic" panose="020B0502020202020204" pitchFamily="34" charset="0"/>
              </a:rPr>
              <a:t> / </a:t>
            </a:r>
            <a:r>
              <a:rPr lang="en-GB" sz="2400" i="1" dirty="0" err="1">
                <a:latin typeface="Century Gothic" panose="020B0502020202020204" pitchFamily="34" charset="0"/>
              </a:rPr>
              <a:t>ganz</a:t>
            </a:r>
            <a:r>
              <a:rPr lang="en-GB" sz="2400" i="1" dirty="0">
                <a:latin typeface="Century Gothic" panose="020B0502020202020204" pitchFamily="34" charset="0"/>
              </a:rPr>
              <a:t> / total / </a:t>
            </a:r>
            <a:r>
              <a:rPr lang="en-GB" sz="2400" i="1" dirty="0" err="1">
                <a:latin typeface="Century Gothic" panose="020B0502020202020204" pitchFamily="34" charset="0"/>
              </a:rPr>
              <a:t>ein</a:t>
            </a:r>
            <a:r>
              <a:rPr lang="en-GB" sz="2400" i="1" dirty="0">
                <a:latin typeface="Century Gothic" panose="020B0502020202020204" pitchFamily="34" charset="0"/>
              </a:rPr>
              <a:t> </a:t>
            </a:r>
            <a:r>
              <a:rPr lang="en-GB" sz="2400" i="1" dirty="0" err="1">
                <a:latin typeface="Century Gothic" panose="020B0502020202020204" pitchFamily="34" charset="0"/>
              </a:rPr>
              <a:t>bisschen</a:t>
            </a:r>
            <a:r>
              <a:rPr lang="en-GB" sz="2400" i="1" dirty="0">
                <a:latin typeface="Century Gothic" panose="020B0502020202020204" pitchFamily="34" charset="0"/>
              </a:rPr>
              <a:t> / </a:t>
            </a:r>
            <a:r>
              <a:rPr lang="en-GB" sz="2400" i="1" dirty="0" err="1">
                <a:latin typeface="Century Gothic" panose="020B0502020202020204" pitchFamily="34" charset="0"/>
              </a:rPr>
              <a:t>zu</a:t>
            </a:r>
            <a:r>
              <a:rPr lang="en-GB" sz="2400" i="1" dirty="0">
                <a:latin typeface="Century Gothic" panose="020B0502020202020204" pitchFamily="34" charset="0"/>
              </a:rPr>
              <a:t> /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err="1">
                <a:latin typeface="Century Gothic" panose="020B0502020202020204" pitchFamily="34" charset="0"/>
              </a:rPr>
              <a:t>langweilig</a:t>
            </a:r>
            <a:r>
              <a:rPr lang="en-GB" sz="2400" dirty="0">
                <a:latin typeface="Century Gothic" panose="020B0502020202020204" pitchFamily="34" charset="0"/>
              </a:rPr>
              <a:t> / </a:t>
            </a:r>
            <a:r>
              <a:rPr lang="en-GB" sz="2400" dirty="0" err="1">
                <a:latin typeface="Century Gothic" panose="020B0502020202020204" pitchFamily="34" charset="0"/>
              </a:rPr>
              <a:t>schlecht</a:t>
            </a:r>
            <a:r>
              <a:rPr lang="en-GB" sz="2400" dirty="0">
                <a:latin typeface="Century Gothic" panose="020B0502020202020204" pitchFamily="34" charset="0"/>
              </a:rPr>
              <a:t> / nett / toll / </a:t>
            </a:r>
            <a:r>
              <a:rPr lang="en-GB" sz="2400" dirty="0" err="1">
                <a:latin typeface="Century Gothic" panose="020B0502020202020204" pitchFamily="34" charset="0"/>
              </a:rPr>
              <a:t>streng</a:t>
            </a:r>
            <a:r>
              <a:rPr lang="en-GB" sz="2400" dirty="0">
                <a:latin typeface="Century Gothic" panose="020B0502020202020204" pitchFamily="34" charset="0"/>
              </a:rPr>
              <a:t> / in </a:t>
            </a:r>
            <a:r>
              <a:rPr lang="en-GB" sz="2400" dirty="0" err="1">
                <a:latin typeface="Century Gothic" panose="020B0502020202020204" pitchFamily="34" charset="0"/>
              </a:rPr>
              <a:t>Ordnung</a:t>
            </a:r>
            <a:endParaRPr lang="en-GB" sz="2400" dirty="0">
              <a:latin typeface="Century Gothic" panose="020B0502020202020204" pitchFamily="34" charset="0"/>
            </a:endParaRPr>
          </a:p>
        </p:txBody>
      </p:sp>
      <p:sp>
        <p:nvSpPr>
          <p:cNvPr id="5" name="Rounded Rectangular Callout 6">
            <a:extLst>
              <a:ext uri="{FF2B5EF4-FFF2-40B4-BE49-F238E27FC236}">
                <a16:creationId xmlns:a16="http://schemas.microsoft.com/office/drawing/2014/main" id="{556D1DA2-9466-49DA-9DD8-3EAC98EBE7AC}"/>
              </a:ext>
            </a:extLst>
          </p:cNvPr>
          <p:cNvSpPr/>
          <p:nvPr/>
        </p:nvSpPr>
        <p:spPr>
          <a:xfrm flipH="1">
            <a:off x="372840" y="1416504"/>
            <a:ext cx="2919487" cy="1191784"/>
          </a:xfrm>
          <a:prstGeom prst="wedgeRoundRectCallout">
            <a:avLst>
              <a:gd name="adj1" fmla="val 54124"/>
              <a:gd name="adj2" fmla="val 875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findest</a:t>
            </a:r>
            <a:r>
              <a:rPr lang="en-GB" sz="2800" b="1" dirty="0">
                <a:solidFill>
                  <a:schemeClr val="tx1"/>
                </a:solidFill>
                <a:latin typeface="Century Gothic" panose="020B0502020202020204" pitchFamily="34" charset="0"/>
              </a:rPr>
              <a:t> du </a:t>
            </a:r>
            <a:r>
              <a:rPr lang="en-GB" sz="2800" dirty="0">
                <a:solidFill>
                  <a:schemeClr val="tx1"/>
                </a:solidFill>
                <a:latin typeface="Century Gothic" panose="020B0502020202020204" pitchFamily="34" charset="0"/>
              </a:rPr>
              <a:t>den Lehrer?</a:t>
            </a:r>
          </a:p>
        </p:txBody>
      </p:sp>
      <p:sp>
        <p:nvSpPr>
          <p:cNvPr id="6" name="Rounded Rectangular Callout 6">
            <a:extLst>
              <a:ext uri="{FF2B5EF4-FFF2-40B4-BE49-F238E27FC236}">
                <a16:creationId xmlns:a16="http://schemas.microsoft.com/office/drawing/2014/main" id="{A66906C2-870C-43E4-9B96-874A6EDCB29C}"/>
              </a:ext>
            </a:extLst>
          </p:cNvPr>
          <p:cNvSpPr/>
          <p:nvPr/>
        </p:nvSpPr>
        <p:spPr>
          <a:xfrm flipH="1">
            <a:off x="814612" y="4939035"/>
            <a:ext cx="2921994" cy="1191784"/>
          </a:xfrm>
          <a:prstGeom prst="wedgeRoundRectCallout">
            <a:avLst>
              <a:gd name="adj1" fmla="val 70954"/>
              <a:gd name="adj2" fmla="val 3447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Ich </a:t>
            </a:r>
            <a:r>
              <a:rPr lang="en-GB" sz="2800" b="1" dirty="0" err="1">
                <a:solidFill>
                  <a:schemeClr val="tx1"/>
                </a:solidFill>
                <a:latin typeface="Century Gothic" panose="020B0502020202020204" pitchFamily="34" charset="0"/>
              </a:rPr>
              <a:t>finde</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ihn</a:t>
            </a:r>
            <a:r>
              <a:rPr lang="en-GB" sz="2800" b="1" dirty="0">
                <a:solidFill>
                  <a:schemeClr val="tx1"/>
                </a:solidFill>
                <a:latin typeface="Century Gothic" panose="020B0502020202020204" pitchFamily="34" charset="0"/>
              </a:rPr>
              <a:t> …</a:t>
            </a:r>
            <a:endParaRPr lang="en-GB" sz="2800" dirty="0">
              <a:solidFill>
                <a:schemeClr val="tx1"/>
              </a:solidFill>
              <a:latin typeface="Century Gothic" panose="020B0502020202020204" pitchFamily="34" charset="0"/>
            </a:endParaRPr>
          </a:p>
        </p:txBody>
      </p:sp>
      <p:sp>
        <p:nvSpPr>
          <p:cNvPr id="7" name="Rounded Rectangular Callout 6">
            <a:extLst>
              <a:ext uri="{FF2B5EF4-FFF2-40B4-BE49-F238E27FC236}">
                <a16:creationId xmlns:a16="http://schemas.microsoft.com/office/drawing/2014/main" id="{2A5CC5AA-9374-470E-BC2A-8DF13A8AA2CB}"/>
              </a:ext>
            </a:extLst>
          </p:cNvPr>
          <p:cNvSpPr/>
          <p:nvPr/>
        </p:nvSpPr>
        <p:spPr>
          <a:xfrm flipH="1">
            <a:off x="6753513" y="317354"/>
            <a:ext cx="2653259" cy="1191784"/>
          </a:xfrm>
          <a:prstGeom prst="wedgeRoundRectCallout">
            <a:avLst>
              <a:gd name="adj1" fmla="val -30843"/>
              <a:gd name="adj2" fmla="val -6639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Wie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sie</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ihn</a:t>
            </a:r>
            <a:r>
              <a:rPr lang="en-GB" sz="2800" dirty="0">
                <a:solidFill>
                  <a:schemeClr val="tx1"/>
                </a:solidFill>
                <a:latin typeface="Century Gothic" panose="020B0502020202020204" pitchFamily="34" charset="0"/>
              </a:rPr>
              <a:t>?</a:t>
            </a:r>
          </a:p>
        </p:txBody>
      </p:sp>
      <p:sp>
        <p:nvSpPr>
          <p:cNvPr id="8" name="Rounded Rectangular Callout 6">
            <a:extLst>
              <a:ext uri="{FF2B5EF4-FFF2-40B4-BE49-F238E27FC236}">
                <a16:creationId xmlns:a16="http://schemas.microsoft.com/office/drawing/2014/main" id="{66540A43-2523-42E3-9F8B-1258E3055328}"/>
              </a:ext>
            </a:extLst>
          </p:cNvPr>
          <p:cNvSpPr/>
          <p:nvPr/>
        </p:nvSpPr>
        <p:spPr>
          <a:xfrm flipH="1">
            <a:off x="8583120" y="3685685"/>
            <a:ext cx="2991648" cy="829150"/>
          </a:xfrm>
          <a:prstGeom prst="wedgeRoundRectCallout">
            <a:avLst>
              <a:gd name="adj1" fmla="val -72430"/>
              <a:gd name="adj2" fmla="val -4449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Sie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ihn</a:t>
            </a:r>
            <a:r>
              <a:rPr lang="en-GB" sz="2800" dirty="0">
                <a:solidFill>
                  <a:schemeClr val="tx1"/>
                </a:solidFill>
                <a:latin typeface="Century Gothic" panose="020B0502020202020204" pitchFamily="34" charset="0"/>
              </a:rPr>
              <a:t> …</a:t>
            </a:r>
          </a:p>
        </p:txBody>
      </p:sp>
      <p:pic>
        <p:nvPicPr>
          <p:cNvPr id="9" name="Picture 2" descr="Image result for male teacher">
            <a:extLst>
              <a:ext uri="{FF2B5EF4-FFF2-40B4-BE49-F238E27FC236}">
                <a16:creationId xmlns:a16="http://schemas.microsoft.com/office/drawing/2014/main" id="{2D30C669-E43D-4DC6-8212-D415146C7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250" y="1721153"/>
            <a:ext cx="3986695" cy="2847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ounded Rectangular Callout 54">
            <a:extLst>
              <a:ext uri="{FF2B5EF4-FFF2-40B4-BE49-F238E27FC236}">
                <a16:creationId xmlns:a16="http://schemas.microsoft.com/office/drawing/2014/main" id="{F7785F5B-767B-4B0B-9DCB-1A19A4A30842}"/>
              </a:ext>
            </a:extLst>
          </p:cNvPr>
          <p:cNvSpPr/>
          <p:nvPr/>
        </p:nvSpPr>
        <p:spPr>
          <a:xfrm>
            <a:off x="3985985" y="1650571"/>
            <a:ext cx="3449223" cy="3023724"/>
          </a:xfrm>
          <a:prstGeom prst="wedgeRoundRectCallout">
            <a:avLst>
              <a:gd name="adj1" fmla="val 7989"/>
              <a:gd name="adj2" fmla="val -76446"/>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Remember! </a:t>
            </a:r>
          </a:p>
          <a:p>
            <a:pPr algn="ctr"/>
            <a:endParaRPr lang="en-GB" sz="2200" b="1" dirty="0">
              <a:solidFill>
                <a:schemeClr val="tx1"/>
              </a:solidFill>
              <a:latin typeface="Century Gothic" panose="020B0502020202020204" pitchFamily="34" charset="0"/>
            </a:endParaRPr>
          </a:p>
          <a:p>
            <a:pPr algn="ctr"/>
            <a:r>
              <a:rPr lang="en-GB" sz="2200" dirty="0">
                <a:solidFill>
                  <a:schemeClr val="tx1"/>
                </a:solidFill>
                <a:latin typeface="Century Gothic" panose="020B0502020202020204" pitchFamily="34" charset="0"/>
              </a:rPr>
              <a:t>After a verb, the masculine definite article changes from </a:t>
            </a:r>
            <a:r>
              <a:rPr lang="en-GB" sz="2200" i="1" dirty="0">
                <a:solidFill>
                  <a:schemeClr val="tx1"/>
                </a:solidFill>
                <a:latin typeface="Century Gothic" panose="020B0502020202020204" pitchFamily="34" charset="0"/>
              </a:rPr>
              <a:t>der</a:t>
            </a:r>
            <a:r>
              <a:rPr lang="en-GB" sz="2200" dirty="0">
                <a:solidFill>
                  <a:schemeClr val="tx1"/>
                </a:solidFill>
                <a:latin typeface="Century Gothic" panose="020B0502020202020204" pitchFamily="34" charset="0"/>
              </a:rPr>
              <a:t> to </a:t>
            </a:r>
            <a:r>
              <a:rPr lang="en-GB" sz="2200" b="1" i="1" dirty="0">
                <a:solidFill>
                  <a:schemeClr val="tx1"/>
                </a:solidFill>
                <a:latin typeface="Century Gothic" panose="020B0502020202020204" pitchFamily="34" charset="0"/>
              </a:rPr>
              <a:t>den </a:t>
            </a:r>
            <a:r>
              <a:rPr lang="en-GB" sz="2200" dirty="0">
                <a:solidFill>
                  <a:schemeClr val="tx1"/>
                </a:solidFill>
                <a:latin typeface="Century Gothic" panose="020B0502020202020204" pitchFamily="34" charset="0"/>
              </a:rPr>
              <a:t>and the object pronoun changes from</a:t>
            </a:r>
            <a:r>
              <a:rPr lang="en-GB" sz="2200" b="1" i="1"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er</a:t>
            </a:r>
            <a:r>
              <a:rPr lang="en-GB" sz="2200" dirty="0">
                <a:solidFill>
                  <a:schemeClr val="tx1"/>
                </a:solidFill>
                <a:latin typeface="Century Gothic" panose="020B0502020202020204" pitchFamily="34" charset="0"/>
              </a:rPr>
              <a:t> to </a:t>
            </a:r>
            <a:r>
              <a:rPr lang="en-GB" sz="2200" b="1" i="1" dirty="0" err="1">
                <a:solidFill>
                  <a:schemeClr val="tx1"/>
                </a:solidFill>
                <a:latin typeface="Century Gothic" panose="020B0502020202020204" pitchFamily="34" charset="0"/>
              </a:rPr>
              <a:t>ihn</a:t>
            </a:r>
            <a:r>
              <a:rPr lang="en-GB" sz="2200" b="1" i="1"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p:txBody>
      </p:sp>
      <p:sp>
        <p:nvSpPr>
          <p:cNvPr id="11" name="Oval 10">
            <a:extLst>
              <a:ext uri="{FF2B5EF4-FFF2-40B4-BE49-F238E27FC236}">
                <a16:creationId xmlns:a16="http://schemas.microsoft.com/office/drawing/2014/main" id="{B839E570-3708-4004-86DA-54DCA889B7F1}"/>
              </a:ext>
            </a:extLst>
          </p:cNvPr>
          <p:cNvSpPr/>
          <p:nvPr/>
        </p:nvSpPr>
        <p:spPr>
          <a:xfrm>
            <a:off x="794479" y="1982416"/>
            <a:ext cx="719528"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6D7A8E6E-2D4E-4BF4-BFCD-3F588D51C25B}"/>
              </a:ext>
            </a:extLst>
          </p:cNvPr>
          <p:cNvSpPr/>
          <p:nvPr/>
        </p:nvSpPr>
        <p:spPr>
          <a:xfrm>
            <a:off x="2503358" y="5238099"/>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044D0831-95C5-44C7-B138-4943CA4428E9}"/>
              </a:ext>
            </a:extLst>
          </p:cNvPr>
          <p:cNvSpPr/>
          <p:nvPr/>
        </p:nvSpPr>
        <p:spPr>
          <a:xfrm>
            <a:off x="10341600" y="3816390"/>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Arrow Connector 13">
            <a:extLst>
              <a:ext uri="{FF2B5EF4-FFF2-40B4-BE49-F238E27FC236}">
                <a16:creationId xmlns:a16="http://schemas.microsoft.com/office/drawing/2014/main" id="{9069F107-8A01-4DBD-A5EA-FBA5643D0F41}"/>
              </a:ext>
            </a:extLst>
          </p:cNvPr>
          <p:cNvCxnSpPr/>
          <p:nvPr/>
        </p:nvCxnSpPr>
        <p:spPr>
          <a:xfrm flipH="1" flipV="1">
            <a:off x="1514007" y="2413416"/>
            <a:ext cx="3777521" cy="1015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3626F49-9EEA-4989-8448-91F22340D1CD}"/>
              </a:ext>
            </a:extLst>
          </p:cNvPr>
          <p:cNvCxnSpPr>
            <a:cxnSpLocks/>
          </p:cNvCxnSpPr>
          <p:nvPr/>
        </p:nvCxnSpPr>
        <p:spPr>
          <a:xfrm flipH="1">
            <a:off x="3155750" y="4630896"/>
            <a:ext cx="2247459" cy="742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ABC18EB-0925-407C-92D7-F911FCF9AF84}"/>
              </a:ext>
            </a:extLst>
          </p:cNvPr>
          <p:cNvCxnSpPr>
            <a:cxnSpLocks/>
          </p:cNvCxnSpPr>
          <p:nvPr/>
        </p:nvCxnSpPr>
        <p:spPr>
          <a:xfrm flipV="1">
            <a:off x="5849451" y="1329147"/>
            <a:ext cx="2230691" cy="308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C2CFA6-E8E4-401F-8036-C6C7E643E8E2}"/>
              </a:ext>
            </a:extLst>
          </p:cNvPr>
          <p:cNvCxnSpPr>
            <a:cxnSpLocks/>
          </p:cNvCxnSpPr>
          <p:nvPr/>
        </p:nvCxnSpPr>
        <p:spPr>
          <a:xfrm flipV="1">
            <a:off x="6001851" y="4297092"/>
            <a:ext cx="4297850" cy="267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4" descr="Image result for ok emoticon">
            <a:extLst>
              <a:ext uri="{FF2B5EF4-FFF2-40B4-BE49-F238E27FC236}">
                <a16:creationId xmlns:a16="http://schemas.microsoft.com/office/drawing/2014/main" id="{40BB8ACF-CCC4-4BE0-869A-CA8519A577C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80241" y="1606889"/>
            <a:ext cx="1942837" cy="1942837"/>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1">
            <a:extLst>
              <a:ext uri="{FF2B5EF4-FFF2-40B4-BE49-F238E27FC236}">
                <a16:creationId xmlns:a16="http://schemas.microsoft.com/office/drawing/2014/main" id="{833E1332-830D-4E5D-A878-BCC5C7284F32}"/>
              </a:ext>
            </a:extLst>
          </p:cNvPr>
          <p:cNvSpPr/>
          <p:nvPr/>
        </p:nvSpPr>
        <p:spPr>
          <a:xfrm>
            <a:off x="9561443" y="247046"/>
            <a:ext cx="2395885" cy="40531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04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200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70D1-BC9E-49DE-B2A9-27D063A03A18}"/>
              </a:ext>
            </a:extLst>
          </p:cNvPr>
          <p:cNvSpPr>
            <a:spLocks noGrp="1"/>
          </p:cNvSpPr>
          <p:nvPr>
            <p:ph type="title"/>
          </p:nvPr>
        </p:nvSpPr>
        <p:spPr/>
        <p:txBody>
          <a:bodyPr>
            <a:normAutofit/>
          </a:bodyPr>
          <a:lstStyle/>
          <a:p>
            <a:r>
              <a:rPr lang="en-GB" sz="2800" dirty="0"/>
              <a:t>Wie </a:t>
            </a:r>
            <a:r>
              <a:rPr lang="en-GB" sz="2800" dirty="0" err="1"/>
              <a:t>findest</a:t>
            </a:r>
            <a:r>
              <a:rPr lang="en-GB" sz="2800" dirty="0"/>
              <a:t> du…?</a:t>
            </a:r>
          </a:p>
        </p:txBody>
      </p:sp>
      <p:sp>
        <p:nvSpPr>
          <p:cNvPr id="4" name="TextBox 3">
            <a:extLst>
              <a:ext uri="{FF2B5EF4-FFF2-40B4-BE49-F238E27FC236}">
                <a16:creationId xmlns:a16="http://schemas.microsoft.com/office/drawing/2014/main" id="{3E395317-CC0E-4BB2-9523-0D9745654765}"/>
              </a:ext>
            </a:extLst>
          </p:cNvPr>
          <p:cNvSpPr txBox="1"/>
          <p:nvPr/>
        </p:nvSpPr>
        <p:spPr>
          <a:xfrm>
            <a:off x="3866540" y="5185121"/>
            <a:ext cx="8561532" cy="861774"/>
          </a:xfrm>
          <a:prstGeom prst="rect">
            <a:avLst/>
          </a:prstGeom>
          <a:noFill/>
        </p:spPr>
        <p:txBody>
          <a:bodyPr wrap="square" rtlCol="0">
            <a:spAutoFit/>
          </a:bodyPr>
          <a:lstStyle/>
          <a:p>
            <a:r>
              <a:rPr lang="en-GB" sz="2400" i="1" dirty="0">
                <a:latin typeface="Century Gothic" panose="020B0502020202020204" pitchFamily="34" charset="0"/>
              </a:rPr>
              <a:t>(</a:t>
            </a:r>
            <a:r>
              <a:rPr lang="en-GB" sz="2400" i="1" dirty="0" err="1">
                <a:latin typeface="Century Gothic" panose="020B0502020202020204" pitchFamily="34" charset="0"/>
              </a:rPr>
              <a:t>ziemlich</a:t>
            </a:r>
            <a:r>
              <a:rPr lang="en-GB" sz="2400" i="1" dirty="0">
                <a:latin typeface="Century Gothic" panose="020B0502020202020204" pitchFamily="34" charset="0"/>
              </a:rPr>
              <a:t> / </a:t>
            </a:r>
            <a:r>
              <a:rPr lang="en-GB" sz="2400" i="1" dirty="0" err="1">
                <a:latin typeface="Century Gothic" panose="020B0502020202020204" pitchFamily="34" charset="0"/>
              </a:rPr>
              <a:t>ganz</a:t>
            </a:r>
            <a:r>
              <a:rPr lang="en-GB" sz="2400" i="1" dirty="0">
                <a:latin typeface="Century Gothic" panose="020B0502020202020204" pitchFamily="34" charset="0"/>
              </a:rPr>
              <a:t> / total / </a:t>
            </a:r>
            <a:r>
              <a:rPr lang="en-GB" sz="2400" i="1" dirty="0" err="1">
                <a:latin typeface="Century Gothic" panose="020B0502020202020204" pitchFamily="34" charset="0"/>
              </a:rPr>
              <a:t>ein</a:t>
            </a:r>
            <a:r>
              <a:rPr lang="en-GB" sz="2400" i="1" dirty="0">
                <a:latin typeface="Century Gothic" panose="020B0502020202020204" pitchFamily="34" charset="0"/>
              </a:rPr>
              <a:t> </a:t>
            </a:r>
            <a:r>
              <a:rPr lang="en-GB" sz="2400" i="1" dirty="0" err="1">
                <a:latin typeface="Century Gothic" panose="020B0502020202020204" pitchFamily="34" charset="0"/>
              </a:rPr>
              <a:t>bisschen</a:t>
            </a:r>
            <a:r>
              <a:rPr lang="en-GB" sz="2400" i="1" dirty="0">
                <a:latin typeface="Century Gothic" panose="020B0502020202020204" pitchFamily="34" charset="0"/>
              </a:rPr>
              <a:t> / </a:t>
            </a:r>
            <a:r>
              <a:rPr lang="en-GB" sz="2400" i="1" dirty="0" err="1">
                <a:latin typeface="Century Gothic" panose="020B0502020202020204" pitchFamily="34" charset="0"/>
              </a:rPr>
              <a:t>zu</a:t>
            </a:r>
            <a:r>
              <a:rPr lang="en-GB" sz="2400" i="1" dirty="0">
                <a:latin typeface="Century Gothic" panose="020B0502020202020204" pitchFamily="34" charset="0"/>
              </a:rPr>
              <a:t> /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600" dirty="0" err="1">
                <a:latin typeface="Century Gothic" panose="020B0502020202020204" pitchFamily="34" charset="0"/>
              </a:rPr>
              <a:t>schwierig</a:t>
            </a:r>
            <a:r>
              <a:rPr lang="en-GB" sz="2600" dirty="0">
                <a:latin typeface="Century Gothic" panose="020B0502020202020204" pitchFamily="34" charset="0"/>
              </a:rPr>
              <a:t> / </a:t>
            </a:r>
            <a:r>
              <a:rPr lang="en-GB" sz="2600" dirty="0" err="1">
                <a:latin typeface="Century Gothic" panose="020B0502020202020204" pitchFamily="34" charset="0"/>
              </a:rPr>
              <a:t>langweilig</a:t>
            </a:r>
            <a:r>
              <a:rPr lang="en-GB" sz="2600" dirty="0">
                <a:latin typeface="Century Gothic" panose="020B0502020202020204" pitchFamily="34" charset="0"/>
              </a:rPr>
              <a:t> / </a:t>
            </a:r>
            <a:r>
              <a:rPr lang="en-GB" sz="2600" dirty="0" err="1">
                <a:latin typeface="Century Gothic" panose="020B0502020202020204" pitchFamily="34" charset="0"/>
              </a:rPr>
              <a:t>schlecht</a:t>
            </a:r>
            <a:r>
              <a:rPr lang="en-GB" sz="2600" dirty="0">
                <a:latin typeface="Century Gothic" panose="020B0502020202020204" pitchFamily="34" charset="0"/>
              </a:rPr>
              <a:t> / </a:t>
            </a:r>
            <a:r>
              <a:rPr lang="en-GB" sz="2600" dirty="0" err="1">
                <a:latin typeface="Century Gothic" panose="020B0502020202020204" pitchFamily="34" charset="0"/>
              </a:rPr>
              <a:t>wichtig</a:t>
            </a:r>
            <a:r>
              <a:rPr lang="en-GB" sz="2600" dirty="0">
                <a:latin typeface="Century Gothic" panose="020B0502020202020204" pitchFamily="34" charset="0"/>
              </a:rPr>
              <a:t> / </a:t>
            </a:r>
            <a:r>
              <a:rPr lang="en-GB" sz="2600" dirty="0" err="1">
                <a:latin typeface="Century Gothic" panose="020B0502020202020204" pitchFamily="34" charset="0"/>
              </a:rPr>
              <a:t>leicht</a:t>
            </a:r>
            <a:endParaRPr lang="en-GB" sz="2600" dirty="0">
              <a:latin typeface="Century Gothic" panose="020B0502020202020204" pitchFamily="34" charset="0"/>
            </a:endParaRPr>
          </a:p>
        </p:txBody>
      </p:sp>
      <p:sp>
        <p:nvSpPr>
          <p:cNvPr id="5" name="Rounded Rectangular Callout 6">
            <a:extLst>
              <a:ext uri="{FF2B5EF4-FFF2-40B4-BE49-F238E27FC236}">
                <a16:creationId xmlns:a16="http://schemas.microsoft.com/office/drawing/2014/main" id="{4CD552DC-45A3-4CE9-BEF6-FFAAD6EE448D}"/>
              </a:ext>
            </a:extLst>
          </p:cNvPr>
          <p:cNvSpPr/>
          <p:nvPr/>
        </p:nvSpPr>
        <p:spPr>
          <a:xfrm flipH="1">
            <a:off x="239839" y="1416504"/>
            <a:ext cx="3151753" cy="1191784"/>
          </a:xfrm>
          <a:prstGeom prst="wedgeRoundRectCallout">
            <a:avLst>
              <a:gd name="adj1" fmla="val 54124"/>
              <a:gd name="adj2" fmla="val 875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Wie</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findest</a:t>
            </a:r>
            <a:r>
              <a:rPr lang="en-GB" sz="2800" b="1" dirty="0">
                <a:solidFill>
                  <a:schemeClr val="tx1"/>
                </a:solidFill>
                <a:latin typeface="Century Gothic" panose="020B0502020202020204" pitchFamily="34" charset="0"/>
              </a:rPr>
              <a:t> du </a:t>
            </a:r>
            <a:r>
              <a:rPr lang="en-GB" sz="2800" dirty="0">
                <a:solidFill>
                  <a:schemeClr val="tx1"/>
                </a:solidFill>
                <a:latin typeface="Century Gothic" panose="020B0502020202020204" pitchFamily="34" charset="0"/>
              </a:rPr>
              <a:t>den </a:t>
            </a:r>
            <a:r>
              <a:rPr lang="en-GB" sz="2800" dirty="0" err="1">
                <a:solidFill>
                  <a:schemeClr val="tx1"/>
                </a:solidFill>
                <a:latin typeface="Century Gothic" panose="020B0502020202020204" pitchFamily="34" charset="0"/>
              </a:rPr>
              <a:t>Unterricht</a:t>
            </a:r>
            <a:r>
              <a:rPr lang="en-GB" sz="2800" dirty="0">
                <a:solidFill>
                  <a:schemeClr val="tx1"/>
                </a:solidFill>
                <a:latin typeface="Century Gothic" panose="020B0502020202020204" pitchFamily="34" charset="0"/>
              </a:rPr>
              <a:t>?</a:t>
            </a:r>
          </a:p>
        </p:txBody>
      </p:sp>
      <p:sp>
        <p:nvSpPr>
          <p:cNvPr id="6" name="Rounded Rectangular Callout 6">
            <a:extLst>
              <a:ext uri="{FF2B5EF4-FFF2-40B4-BE49-F238E27FC236}">
                <a16:creationId xmlns:a16="http://schemas.microsoft.com/office/drawing/2014/main" id="{1A97B6A5-54FC-4CE4-95F9-BDBEC5AA58C7}"/>
              </a:ext>
            </a:extLst>
          </p:cNvPr>
          <p:cNvSpPr/>
          <p:nvPr/>
        </p:nvSpPr>
        <p:spPr>
          <a:xfrm flipH="1">
            <a:off x="964275" y="4939035"/>
            <a:ext cx="2902263" cy="1191784"/>
          </a:xfrm>
          <a:prstGeom prst="wedgeRoundRectCallout">
            <a:avLst>
              <a:gd name="adj1" fmla="val 70452"/>
              <a:gd name="adj2" fmla="val 4021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Ich</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ihn</a:t>
            </a:r>
            <a:r>
              <a:rPr lang="en-GB" sz="2800" b="1" dirty="0">
                <a:solidFill>
                  <a:schemeClr val="tx1"/>
                </a:solidFill>
                <a:latin typeface="Century Gothic" panose="020B0502020202020204" pitchFamily="34" charset="0"/>
              </a:rPr>
              <a:t> …</a:t>
            </a:r>
            <a:endParaRPr lang="en-GB" sz="2800" dirty="0">
              <a:solidFill>
                <a:schemeClr val="tx1"/>
              </a:solidFill>
              <a:latin typeface="Century Gothic" panose="020B0502020202020204" pitchFamily="34" charset="0"/>
            </a:endParaRPr>
          </a:p>
        </p:txBody>
      </p:sp>
      <p:sp>
        <p:nvSpPr>
          <p:cNvPr id="7" name="Rounded Rectangular Callout 6">
            <a:extLst>
              <a:ext uri="{FF2B5EF4-FFF2-40B4-BE49-F238E27FC236}">
                <a16:creationId xmlns:a16="http://schemas.microsoft.com/office/drawing/2014/main" id="{14BE5EE4-FB70-44F1-810E-43C7B10A24CD}"/>
              </a:ext>
            </a:extLst>
          </p:cNvPr>
          <p:cNvSpPr/>
          <p:nvPr/>
        </p:nvSpPr>
        <p:spPr>
          <a:xfrm flipH="1">
            <a:off x="6702967" y="381332"/>
            <a:ext cx="2653259" cy="1191784"/>
          </a:xfrm>
          <a:prstGeom prst="wedgeRoundRectCallout">
            <a:avLst>
              <a:gd name="adj1" fmla="val -29345"/>
              <a:gd name="adj2" fmla="val -7306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Wie</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sie</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ihn</a:t>
            </a:r>
            <a:r>
              <a:rPr lang="en-GB" sz="2800" dirty="0">
                <a:solidFill>
                  <a:schemeClr val="tx1"/>
                </a:solidFill>
                <a:latin typeface="Century Gothic" panose="020B0502020202020204" pitchFamily="34" charset="0"/>
              </a:rPr>
              <a:t>?</a:t>
            </a:r>
          </a:p>
        </p:txBody>
      </p:sp>
      <p:sp>
        <p:nvSpPr>
          <p:cNvPr id="8" name="Rounded Rectangular Callout 6">
            <a:extLst>
              <a:ext uri="{FF2B5EF4-FFF2-40B4-BE49-F238E27FC236}">
                <a16:creationId xmlns:a16="http://schemas.microsoft.com/office/drawing/2014/main" id="{2E3D6000-1B19-41EA-9D4E-ED6C0207C67B}"/>
              </a:ext>
            </a:extLst>
          </p:cNvPr>
          <p:cNvSpPr/>
          <p:nvPr/>
        </p:nvSpPr>
        <p:spPr>
          <a:xfrm flipH="1">
            <a:off x="8445730" y="3669059"/>
            <a:ext cx="3358341" cy="1066127"/>
          </a:xfrm>
          <a:prstGeom prst="wedgeRoundRectCallout">
            <a:avLst>
              <a:gd name="adj1" fmla="val -56093"/>
              <a:gd name="adj2" fmla="val -4761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entury Gothic" panose="020B0502020202020204" pitchFamily="34" charset="0"/>
              </a:rPr>
              <a:t>Sie</a:t>
            </a:r>
            <a:r>
              <a:rPr lang="en-GB" sz="2800"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findet</a:t>
            </a:r>
            <a:r>
              <a:rPr lang="en-GB" sz="2800" b="1" dirty="0">
                <a:solidFill>
                  <a:schemeClr val="tx1"/>
                </a:solidFill>
                <a:latin typeface="Century Gothic" panose="020B0502020202020204" pitchFamily="34" charset="0"/>
              </a:rPr>
              <a:t> </a:t>
            </a:r>
            <a:r>
              <a:rPr lang="en-GB" sz="2800" dirty="0" err="1">
                <a:solidFill>
                  <a:schemeClr val="tx1"/>
                </a:solidFill>
                <a:latin typeface="Century Gothic" panose="020B0502020202020204" pitchFamily="34" charset="0"/>
              </a:rPr>
              <a:t>ihn</a:t>
            </a:r>
            <a:r>
              <a:rPr lang="en-GB" sz="2800" dirty="0">
                <a:solidFill>
                  <a:schemeClr val="tx1"/>
                </a:solidFill>
                <a:latin typeface="Century Gothic" panose="020B0502020202020204" pitchFamily="34" charset="0"/>
              </a:rPr>
              <a:t> …</a:t>
            </a:r>
          </a:p>
        </p:txBody>
      </p:sp>
      <p:pic>
        <p:nvPicPr>
          <p:cNvPr id="9" name="Picture 2" descr="Image result for school">
            <a:extLst>
              <a:ext uri="{FF2B5EF4-FFF2-40B4-BE49-F238E27FC236}">
                <a16:creationId xmlns:a16="http://schemas.microsoft.com/office/drawing/2014/main" id="{2DC81991-3727-4471-AEB7-3C678AAF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02" y="1863533"/>
            <a:ext cx="2802482" cy="27407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easy emoticon">
            <a:extLst>
              <a:ext uri="{FF2B5EF4-FFF2-40B4-BE49-F238E27FC236}">
                <a16:creationId xmlns:a16="http://schemas.microsoft.com/office/drawing/2014/main" id="{225A1BD2-1A06-4B7E-8254-F5885048C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1079" y="1549361"/>
            <a:ext cx="1824448" cy="19160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1B54BB-2E67-42FB-AAB5-0142AF1439E1}"/>
              </a:ext>
            </a:extLst>
          </p:cNvPr>
          <p:cNvSpPr txBox="1"/>
          <p:nvPr/>
        </p:nvSpPr>
        <p:spPr>
          <a:xfrm>
            <a:off x="9356226" y="3975693"/>
            <a:ext cx="1080000" cy="523220"/>
          </a:xfrm>
          <a:prstGeom prst="rect">
            <a:avLst/>
          </a:prstGeom>
          <a:solidFill>
            <a:schemeClr val="accent4">
              <a:lumMod val="20000"/>
              <a:lumOff val="80000"/>
            </a:schemeClr>
          </a:solidFill>
          <a:ln>
            <a:noFill/>
          </a:ln>
        </p:spPr>
        <p:txBody>
          <a:bodyPr wrap="square" rtlCol="0">
            <a:spAutoFit/>
          </a:bodyPr>
          <a:lstStyle/>
          <a:p>
            <a:pPr algn="ctr"/>
            <a:r>
              <a:rPr lang="en-GB" sz="2800" b="1" dirty="0">
                <a:latin typeface="Century Gothic" panose="020B0502020202020204" pitchFamily="34" charset="0"/>
              </a:rPr>
              <a:t>_____</a:t>
            </a:r>
            <a:endParaRPr lang="en-GB" b="1" dirty="0">
              <a:latin typeface="Century Gothic" panose="020B0502020202020204" pitchFamily="34" charset="0"/>
            </a:endParaRPr>
          </a:p>
        </p:txBody>
      </p:sp>
      <p:sp>
        <p:nvSpPr>
          <p:cNvPr id="12" name="TextBox 11">
            <a:extLst>
              <a:ext uri="{FF2B5EF4-FFF2-40B4-BE49-F238E27FC236}">
                <a16:creationId xmlns:a16="http://schemas.microsoft.com/office/drawing/2014/main" id="{105F4E24-EF3F-4ACA-9A71-5F0392051EAC}"/>
              </a:ext>
            </a:extLst>
          </p:cNvPr>
          <p:cNvSpPr txBox="1"/>
          <p:nvPr/>
        </p:nvSpPr>
        <p:spPr>
          <a:xfrm>
            <a:off x="1745672" y="5298428"/>
            <a:ext cx="973913" cy="523220"/>
          </a:xfrm>
          <a:prstGeom prst="rect">
            <a:avLst/>
          </a:prstGeom>
          <a:solidFill>
            <a:schemeClr val="accent4">
              <a:lumMod val="20000"/>
              <a:lumOff val="80000"/>
            </a:schemeClr>
          </a:solidFill>
          <a:ln>
            <a:noFill/>
          </a:ln>
        </p:spPr>
        <p:txBody>
          <a:bodyPr wrap="square" rtlCol="0">
            <a:spAutoFit/>
          </a:bodyPr>
          <a:lstStyle/>
          <a:p>
            <a:pPr algn="ctr"/>
            <a:r>
              <a:rPr lang="en-GB" sz="2800" b="1" dirty="0">
                <a:latin typeface="Century Gothic" panose="020B0502020202020204" pitchFamily="34" charset="0"/>
              </a:rPr>
              <a:t>____</a:t>
            </a:r>
            <a:endParaRPr lang="en-GB" b="1" dirty="0">
              <a:latin typeface="Century Gothic" panose="020B0502020202020204" pitchFamily="34" charset="0"/>
            </a:endParaRPr>
          </a:p>
        </p:txBody>
      </p:sp>
      <p:sp>
        <p:nvSpPr>
          <p:cNvPr id="13" name="TextBox 12">
            <a:extLst>
              <a:ext uri="{FF2B5EF4-FFF2-40B4-BE49-F238E27FC236}">
                <a16:creationId xmlns:a16="http://schemas.microsoft.com/office/drawing/2014/main" id="{4FF6166E-EDB4-4E02-A58C-322E821BC7E6}"/>
              </a:ext>
            </a:extLst>
          </p:cNvPr>
          <p:cNvSpPr txBox="1"/>
          <p:nvPr/>
        </p:nvSpPr>
        <p:spPr>
          <a:xfrm>
            <a:off x="1275713" y="1523384"/>
            <a:ext cx="1260000" cy="523220"/>
          </a:xfrm>
          <a:prstGeom prst="rect">
            <a:avLst/>
          </a:prstGeom>
          <a:solidFill>
            <a:schemeClr val="accent4">
              <a:lumMod val="20000"/>
              <a:lumOff val="80000"/>
            </a:schemeClr>
          </a:solidFill>
          <a:ln>
            <a:noFill/>
          </a:ln>
        </p:spPr>
        <p:txBody>
          <a:bodyPr wrap="square" rtlCol="0">
            <a:spAutoFit/>
          </a:bodyPr>
          <a:lstStyle/>
          <a:p>
            <a:pPr algn="ctr"/>
            <a:r>
              <a:rPr lang="en-GB" sz="2800" b="1" dirty="0">
                <a:latin typeface="Century Gothic" panose="020B0502020202020204" pitchFamily="34" charset="0"/>
              </a:rPr>
              <a:t>______</a:t>
            </a:r>
            <a:endParaRPr lang="en-GB" b="1" dirty="0">
              <a:latin typeface="Century Gothic" panose="020B0502020202020204" pitchFamily="34" charset="0"/>
            </a:endParaRPr>
          </a:p>
        </p:txBody>
      </p:sp>
      <p:sp>
        <p:nvSpPr>
          <p:cNvPr id="14" name="Rounded Rectangle 11">
            <a:extLst>
              <a:ext uri="{FF2B5EF4-FFF2-40B4-BE49-F238E27FC236}">
                <a16:creationId xmlns:a16="http://schemas.microsoft.com/office/drawing/2014/main" id="{DB3DEDB1-EF69-4235-BD39-DCAB9643C3AB}"/>
              </a:ext>
            </a:extLst>
          </p:cNvPr>
          <p:cNvSpPr/>
          <p:nvPr/>
        </p:nvSpPr>
        <p:spPr>
          <a:xfrm>
            <a:off x="9561443" y="247046"/>
            <a:ext cx="2395885" cy="40531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12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1" grpId="0" animBg="1"/>
      <p:bldP spid="11" grpId="1" animBg="1"/>
      <p:bldP spid="12" grpId="0" animBg="1"/>
      <p:bldP spid="12"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47" name="TextBox 46">
            <a:extLst>
              <a:ext uri="{FF2B5EF4-FFF2-40B4-BE49-F238E27FC236}">
                <a16:creationId xmlns:a16="http://schemas.microsoft.com/office/drawing/2014/main" id="{6A500173-7AE1-4980-9C52-2DFAE38768EA}"/>
              </a:ext>
            </a:extLst>
          </p:cNvPr>
          <p:cNvSpPr txBox="1"/>
          <p:nvPr/>
        </p:nvSpPr>
        <p:spPr>
          <a:xfrm>
            <a:off x="6720826" y="2389007"/>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rPr>
              <a:t>Ich </a:t>
            </a:r>
            <a:r>
              <a:rPr kumimoji="0" lang="en-US" sz="2400" i="0" u="none" strike="noStrike" kern="1200" cap="none" spc="0" normalizeH="0" baseline="0" noProof="0" dirty="0" err="1">
                <a:ln>
                  <a:noFill/>
                </a:ln>
                <a:effectLst/>
                <a:uLnTx/>
                <a:uFillTx/>
                <a:latin typeface="Century Gothic" panose="020B0502020202020204" pitchFamily="34" charset="0"/>
              </a:rPr>
              <a:t>finde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a:ln>
                  <a:noFill/>
                </a:ln>
                <a:effectLst/>
                <a:uLnTx/>
                <a:uFillTx/>
                <a:latin typeface="Century Gothic" panose="020B0502020202020204" pitchFamily="34" charset="0"/>
              </a:rPr>
              <a:t>es</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schlecht</a:t>
            </a:r>
            <a:r>
              <a:rPr kumimoji="0" lang="en-US" sz="2400" i="0" u="none" strike="noStrike" kern="1200" cap="none" spc="0" normalizeH="0" baseline="0" noProof="0" dirty="0">
                <a:ln>
                  <a:noFill/>
                </a:ln>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85DDACDC-3EF4-4C09-91E6-7CE50E165BD0}"/>
              </a:ext>
            </a:extLst>
          </p:cNvPr>
          <p:cNvSpPr txBox="1"/>
          <p:nvPr/>
        </p:nvSpPr>
        <p:spPr>
          <a:xfrm>
            <a:off x="6720826" y="311103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rPr>
              <a:t>Ich </a:t>
            </a:r>
            <a:r>
              <a:rPr kumimoji="0" lang="en-US" sz="2400" i="0" u="none" strike="noStrike" kern="1200" cap="none" spc="0" normalizeH="0" baseline="0" noProof="0" dirty="0" err="1">
                <a:ln>
                  <a:noFill/>
                </a:ln>
                <a:effectLst/>
                <a:uLnTx/>
                <a:uFillTx/>
                <a:latin typeface="Century Gothic" panose="020B0502020202020204" pitchFamily="34" charset="0"/>
              </a:rPr>
              <a:t>finde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err="1">
                <a:ln>
                  <a:noFill/>
                </a:ln>
                <a:effectLst/>
                <a:uLnTx/>
                <a:uFillTx/>
                <a:latin typeface="Century Gothic" panose="020B0502020202020204" pitchFamily="34" charset="0"/>
              </a:rPr>
              <a:t>sie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ziemlich</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schön</a:t>
            </a:r>
            <a:r>
              <a:rPr kumimoji="0" lang="en-US" sz="2400" i="0" u="none" strike="noStrike" kern="1200" cap="none" spc="0" normalizeH="0" baseline="0" noProof="0" dirty="0">
                <a:ln>
                  <a:noFill/>
                </a:ln>
                <a:effectLst/>
                <a:uLnTx/>
                <a:uFillTx/>
                <a:latin typeface="Century Gothic" panose="020B0502020202020204" pitchFamily="34" charset="0"/>
              </a:rPr>
              <a:t>.</a:t>
            </a:r>
          </a:p>
        </p:txBody>
      </p:sp>
      <p:sp>
        <p:nvSpPr>
          <p:cNvPr id="30" name="TextBox 29">
            <a:extLst>
              <a:ext uri="{FF2B5EF4-FFF2-40B4-BE49-F238E27FC236}">
                <a16:creationId xmlns:a16="http://schemas.microsoft.com/office/drawing/2014/main" id="{D7157B39-98CF-43EF-BBDE-B7D88B500F1D}"/>
              </a:ext>
            </a:extLst>
          </p:cNvPr>
          <p:cNvSpPr txBox="1"/>
          <p:nvPr/>
        </p:nvSpPr>
        <p:spPr>
          <a:xfrm>
            <a:off x="6720826" y="382669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rPr>
              <a:t>Ich </a:t>
            </a:r>
            <a:r>
              <a:rPr kumimoji="0" lang="en-US" sz="2400" i="0" u="none" strike="noStrike" kern="1200" cap="none" spc="0" normalizeH="0" baseline="0" noProof="0" dirty="0" err="1">
                <a:ln>
                  <a:noFill/>
                </a:ln>
                <a:effectLst/>
                <a:uLnTx/>
                <a:uFillTx/>
                <a:latin typeface="Century Gothic" panose="020B0502020202020204" pitchFamily="34" charset="0"/>
              </a:rPr>
              <a:t>finde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err="1">
                <a:ln>
                  <a:noFill/>
                </a:ln>
                <a:effectLst/>
                <a:uLnTx/>
                <a:uFillTx/>
                <a:latin typeface="Century Gothic" panose="020B0502020202020204" pitchFamily="34" charset="0"/>
              </a:rPr>
              <a:t>ihn</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hässlich</a:t>
            </a:r>
            <a:r>
              <a:rPr kumimoji="0" lang="en-US" sz="2400" i="0" u="none" strike="noStrike" kern="1200" cap="none" spc="0" normalizeH="0" baseline="0" noProof="0" dirty="0">
                <a:ln>
                  <a:noFill/>
                </a:ln>
                <a:effectLst/>
                <a:uLnTx/>
                <a:uFillTx/>
                <a:latin typeface="Century Gothic" panose="020B0502020202020204" pitchFamily="34" charset="0"/>
              </a:rPr>
              <a:t>.</a:t>
            </a:r>
          </a:p>
        </p:txBody>
      </p:sp>
      <p:sp>
        <p:nvSpPr>
          <p:cNvPr id="35" name="TextBox 34">
            <a:extLst>
              <a:ext uri="{FF2B5EF4-FFF2-40B4-BE49-F238E27FC236}">
                <a16:creationId xmlns:a16="http://schemas.microsoft.com/office/drawing/2014/main" id="{65038E1C-1238-4C81-B7B5-EB34409DE4F1}"/>
              </a:ext>
            </a:extLst>
          </p:cNvPr>
          <p:cNvSpPr txBox="1"/>
          <p:nvPr/>
        </p:nvSpPr>
        <p:spPr>
          <a:xfrm>
            <a:off x="6720826" y="454032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rPr>
              <a:t>Ich </a:t>
            </a:r>
            <a:r>
              <a:rPr kumimoji="0" lang="en-US" sz="2400" i="0" u="none" strike="noStrike" kern="1200" cap="none" spc="0" normalizeH="0" baseline="0" noProof="0" dirty="0" err="1">
                <a:ln>
                  <a:noFill/>
                </a:ln>
                <a:effectLst/>
                <a:uLnTx/>
                <a:uFillTx/>
                <a:latin typeface="Century Gothic" panose="020B0502020202020204" pitchFamily="34" charset="0"/>
              </a:rPr>
              <a:t>finde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a:ln>
                  <a:noFill/>
                </a:ln>
                <a:effectLst/>
                <a:uLnTx/>
                <a:uFillTx/>
                <a:latin typeface="Century Gothic" panose="020B0502020202020204" pitchFamily="34" charset="0"/>
              </a:rPr>
              <a:t>es</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ganz</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praktisch</a:t>
            </a:r>
            <a:r>
              <a:rPr kumimoji="0" lang="en-US" sz="2400" i="0" u="none" strike="noStrike" kern="1200" cap="none" spc="0" normalizeH="0" baseline="0" noProof="0" dirty="0">
                <a:ln>
                  <a:noFill/>
                </a:ln>
                <a:effectLst/>
                <a:uLnTx/>
                <a:uFillTx/>
                <a:latin typeface="Century Gothic" panose="020B0502020202020204" pitchFamily="34" charset="0"/>
              </a:rPr>
              <a:t>.</a:t>
            </a:r>
          </a:p>
        </p:txBody>
      </p:sp>
      <p:sp>
        <p:nvSpPr>
          <p:cNvPr id="37" name="TextBox 36">
            <a:extLst>
              <a:ext uri="{FF2B5EF4-FFF2-40B4-BE49-F238E27FC236}">
                <a16:creationId xmlns:a16="http://schemas.microsoft.com/office/drawing/2014/main" id="{A09B0A82-7A98-4FFA-A93C-33058A356A20}"/>
              </a:ext>
            </a:extLst>
          </p:cNvPr>
          <p:cNvSpPr txBox="1"/>
          <p:nvPr/>
        </p:nvSpPr>
        <p:spPr>
          <a:xfrm>
            <a:off x="6720826" y="5268942"/>
            <a:ext cx="5898185"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rPr>
              <a:t>Ich </a:t>
            </a:r>
            <a:r>
              <a:rPr kumimoji="0" lang="en-US" sz="2400" i="0" u="none" strike="noStrike" kern="1200" cap="none" spc="0" normalizeH="0" baseline="0" noProof="0" dirty="0" err="1">
                <a:ln>
                  <a:noFill/>
                </a:ln>
                <a:effectLst/>
                <a:uLnTx/>
                <a:uFillTx/>
                <a:latin typeface="Century Gothic" panose="020B0502020202020204" pitchFamily="34" charset="0"/>
              </a:rPr>
              <a:t>finde</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err="1">
                <a:ln>
                  <a:noFill/>
                </a:ln>
                <a:effectLst/>
                <a:uLnTx/>
                <a:uFillTx/>
                <a:latin typeface="Century Gothic" panose="020B0502020202020204" pitchFamily="34" charset="0"/>
              </a:rPr>
              <a:t>ihn</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ein</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bisschen</a:t>
            </a:r>
            <a:r>
              <a:rPr kumimoji="0" lang="en-US" sz="2400" i="0" u="none" strike="noStrike" kern="1200" cap="none" spc="0" normalizeH="0" baseline="0" noProof="0" dirty="0">
                <a:ln>
                  <a:noFill/>
                </a:ln>
                <a:effectLst/>
                <a:uLnTx/>
                <a:uFillTx/>
                <a:latin typeface="Century Gothic" panose="020B0502020202020204" pitchFamily="34" charset="0"/>
              </a:rPr>
              <a:t> </a:t>
            </a:r>
            <a:r>
              <a:rPr kumimoji="0" lang="en-US" sz="2400" i="0" u="none" strike="noStrike" kern="1200" cap="none" spc="0" normalizeH="0" baseline="0" noProof="0" dirty="0" err="1">
                <a:ln>
                  <a:noFill/>
                </a:ln>
                <a:effectLst/>
                <a:uLnTx/>
                <a:uFillTx/>
                <a:latin typeface="Century Gothic" panose="020B0502020202020204" pitchFamily="34" charset="0"/>
              </a:rPr>
              <a:t>langweilig</a:t>
            </a:r>
            <a:r>
              <a:rPr kumimoji="0" lang="en-US" sz="2400" i="0" u="none" strike="noStrike" kern="1200" cap="none" spc="0" normalizeH="0" baseline="0" noProof="0" dirty="0">
                <a:ln>
                  <a:noFill/>
                </a:ln>
                <a:effectLst/>
                <a:uLnTx/>
                <a:uFillTx/>
                <a:latin typeface="Century Gothic" panose="020B0502020202020204" pitchFamily="34" charset="0"/>
              </a:rPr>
              <a:t>.</a:t>
            </a:r>
          </a:p>
        </p:txBody>
      </p:sp>
      <p:sp>
        <p:nvSpPr>
          <p:cNvPr id="38" name="Google Shape;613;p26">
            <a:hlinkClick r:id="" action="ppaction://noaction" highlightClick="1">
              <a:snd r:embed="rId3" name="ex 1 -1 - schlecht.wav"/>
            </a:hlinkClick>
            <a:extLst>
              <a:ext uri="{FF2B5EF4-FFF2-40B4-BE49-F238E27FC236}">
                <a16:creationId xmlns:a16="http://schemas.microsoft.com/office/drawing/2014/main" id="{4E0E082D-BE1D-4C99-B403-A2E0A6F613FE}"/>
              </a:ext>
            </a:extLst>
          </p:cNvPr>
          <p:cNvSpPr/>
          <p:nvPr/>
        </p:nvSpPr>
        <p:spPr>
          <a:xfrm>
            <a:off x="370141" y="238739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1</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1" name="Google Shape;613;p26">
            <a:hlinkClick r:id="" action="ppaction://noaction" highlightClick="1">
              <a:snd r:embed="rId4" name="ex 1 - 2 - ziemlich schoen.wav"/>
            </a:hlinkClick>
            <a:extLst>
              <a:ext uri="{FF2B5EF4-FFF2-40B4-BE49-F238E27FC236}">
                <a16:creationId xmlns:a16="http://schemas.microsoft.com/office/drawing/2014/main" id="{EA7772D0-6CFE-46B8-9673-3E4E2DF7A799}"/>
              </a:ext>
            </a:extLst>
          </p:cNvPr>
          <p:cNvSpPr/>
          <p:nvPr/>
        </p:nvSpPr>
        <p:spPr>
          <a:xfrm>
            <a:off x="370141" y="310430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2</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2" name="Google Shape;613;p26">
            <a:hlinkClick r:id="" action="ppaction://noaction" highlightClick="1">
              <a:snd r:embed="rId5" name="ex 1 - 3 - haesslich.wav"/>
            </a:hlinkClick>
            <a:extLst>
              <a:ext uri="{FF2B5EF4-FFF2-40B4-BE49-F238E27FC236}">
                <a16:creationId xmlns:a16="http://schemas.microsoft.com/office/drawing/2014/main" id="{25275CE4-5273-4114-8D12-1E58E59A6FDC}"/>
              </a:ext>
            </a:extLst>
          </p:cNvPr>
          <p:cNvSpPr/>
          <p:nvPr/>
        </p:nvSpPr>
        <p:spPr>
          <a:xfrm>
            <a:off x="370141" y="382820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3</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3" name="Google Shape;613;p26">
            <a:hlinkClick r:id="" action="ppaction://noaction" highlightClick="1">
              <a:snd r:embed="rId6" name="ex 1 - 4 - ganz praktisch.wav"/>
            </a:hlinkClick>
            <a:extLst>
              <a:ext uri="{FF2B5EF4-FFF2-40B4-BE49-F238E27FC236}">
                <a16:creationId xmlns:a16="http://schemas.microsoft.com/office/drawing/2014/main" id="{8D15E135-3A0C-4D90-8F56-A452B53E4A04}"/>
              </a:ext>
            </a:extLst>
          </p:cNvPr>
          <p:cNvSpPr/>
          <p:nvPr/>
        </p:nvSpPr>
        <p:spPr>
          <a:xfrm>
            <a:off x="370141" y="45262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4</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5" name="Google Shape;613;p26">
            <a:hlinkClick r:id="" action="ppaction://noaction" highlightClick="1">
              <a:snd r:embed="rId7" name="ex 1 - 5 - ganz praktisch.wav"/>
            </a:hlinkClick>
            <a:extLst>
              <a:ext uri="{FF2B5EF4-FFF2-40B4-BE49-F238E27FC236}">
                <a16:creationId xmlns:a16="http://schemas.microsoft.com/office/drawing/2014/main" id="{CDC49EB3-ABC9-41B6-859D-121743FB31EE}"/>
              </a:ext>
            </a:extLst>
          </p:cNvPr>
          <p:cNvSpPr/>
          <p:nvPr/>
        </p:nvSpPr>
        <p:spPr>
          <a:xfrm>
            <a:off x="370141" y="526732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5</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81437D67-ECAD-46E9-A9C5-4C3C5ED2859E}"/>
              </a:ext>
            </a:extLst>
          </p:cNvPr>
          <p:cNvSpPr/>
          <p:nvPr/>
        </p:nvSpPr>
        <p:spPr>
          <a:xfrm>
            <a:off x="2971411"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TextBox 45">
            <a:extLst>
              <a:ext uri="{FF2B5EF4-FFF2-40B4-BE49-F238E27FC236}">
                <a16:creationId xmlns:a16="http://schemas.microsoft.com/office/drawing/2014/main" id="{2C26EFA6-CF50-4713-8A28-33B270833103}"/>
              </a:ext>
            </a:extLst>
          </p:cNvPr>
          <p:cNvSpPr txBox="1"/>
          <p:nvPr/>
        </p:nvSpPr>
        <p:spPr>
          <a:xfrm>
            <a:off x="1251526" y="237628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B0502020202020204" pitchFamily="34" charset="0"/>
              </a:rPr>
              <a:t>Katze</a:t>
            </a:r>
            <a:r>
              <a:rPr kumimoji="0" lang="en-US" sz="2400" b="1" i="0" u="none" strike="noStrike" kern="1200" cap="none" spc="0" normalizeH="0" baseline="0" noProof="0" dirty="0">
                <a:ln>
                  <a:noFill/>
                </a:ln>
                <a:effectLst/>
                <a:uLnTx/>
                <a:uFillTx/>
                <a:latin typeface="Century Gothic" panose="020B0502020202020204" pitchFamily="34" charset="0"/>
              </a:rPr>
              <a:t>			Handy</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49" name="Rectangle 48">
            <a:extLst>
              <a:ext uri="{FF2B5EF4-FFF2-40B4-BE49-F238E27FC236}">
                <a16:creationId xmlns:a16="http://schemas.microsoft.com/office/drawing/2014/main" id="{502A3C3F-1F56-476D-BA65-E121B95B163A}"/>
              </a:ext>
            </a:extLst>
          </p:cNvPr>
          <p:cNvSpPr/>
          <p:nvPr/>
        </p:nvSpPr>
        <p:spPr>
          <a:xfrm>
            <a:off x="5731103"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Rectangle 49">
            <a:extLst>
              <a:ext uri="{FF2B5EF4-FFF2-40B4-BE49-F238E27FC236}">
                <a16:creationId xmlns:a16="http://schemas.microsoft.com/office/drawing/2014/main" id="{ABDFD5E7-5578-4CE9-8167-FEABEDC598DB}"/>
              </a:ext>
            </a:extLst>
          </p:cNvPr>
          <p:cNvSpPr/>
          <p:nvPr/>
        </p:nvSpPr>
        <p:spPr>
          <a:xfrm>
            <a:off x="2971411"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TextBox 50">
            <a:extLst>
              <a:ext uri="{FF2B5EF4-FFF2-40B4-BE49-F238E27FC236}">
                <a16:creationId xmlns:a16="http://schemas.microsoft.com/office/drawing/2014/main" id="{4AA3A541-0CAA-4F9D-BC0E-843562A9A140}"/>
              </a:ext>
            </a:extLst>
          </p:cNvPr>
          <p:cNvSpPr txBox="1"/>
          <p:nvPr/>
        </p:nvSpPr>
        <p:spPr>
          <a:xfrm>
            <a:off x="1232543" y="3100187"/>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a:latin typeface="Century Gothic" panose="020B0502020202020204" pitchFamily="34" charset="0"/>
              </a:rPr>
              <a:t>Auto</a:t>
            </a:r>
            <a:r>
              <a:rPr kumimoji="0" lang="en-US" sz="2400" b="1"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err="1">
                <a:ln>
                  <a:noFill/>
                </a:ln>
                <a:effectLst/>
                <a:uLnTx/>
                <a:uFillTx/>
                <a:latin typeface="Century Gothic" panose="020B0502020202020204" pitchFamily="34" charset="0"/>
              </a:rPr>
              <a:t>Jacke</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52" name="Rectangle 51">
            <a:extLst>
              <a:ext uri="{FF2B5EF4-FFF2-40B4-BE49-F238E27FC236}">
                <a16:creationId xmlns:a16="http://schemas.microsoft.com/office/drawing/2014/main" id="{4838551A-A658-4151-8A3F-4A8C064AA0B4}"/>
              </a:ext>
            </a:extLst>
          </p:cNvPr>
          <p:cNvSpPr/>
          <p:nvPr/>
        </p:nvSpPr>
        <p:spPr>
          <a:xfrm>
            <a:off x="5731103"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3" name="Rectangle 52">
            <a:extLst>
              <a:ext uri="{FF2B5EF4-FFF2-40B4-BE49-F238E27FC236}">
                <a16:creationId xmlns:a16="http://schemas.microsoft.com/office/drawing/2014/main" id="{1C02C512-1F6B-444C-9B41-75C4916CC86A}"/>
              </a:ext>
            </a:extLst>
          </p:cNvPr>
          <p:cNvSpPr/>
          <p:nvPr/>
        </p:nvSpPr>
        <p:spPr>
          <a:xfrm>
            <a:off x="2952361"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TextBox 53">
            <a:extLst>
              <a:ext uri="{FF2B5EF4-FFF2-40B4-BE49-F238E27FC236}">
                <a16:creationId xmlns:a16="http://schemas.microsoft.com/office/drawing/2014/main" id="{6DA6963C-1EE2-4271-A2AC-B4FF5EF89F47}"/>
              </a:ext>
            </a:extLst>
          </p:cNvPr>
          <p:cNvSpPr txBox="1"/>
          <p:nvPr/>
        </p:nvSpPr>
        <p:spPr>
          <a:xfrm>
            <a:off x="1200203" y="3842310"/>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noProof="0" dirty="0">
                <a:latin typeface="Century Gothic" panose="020B0502020202020204" pitchFamily="34" charset="0"/>
              </a:rPr>
              <a:t>Boden</a:t>
            </a:r>
            <a:r>
              <a:rPr kumimoji="0" lang="en-US" sz="2400" b="1" i="0" u="none" strike="noStrike" kern="1200" cap="none" spc="0" normalizeH="0" baseline="0" noProof="0" dirty="0">
                <a:ln>
                  <a:noFill/>
                </a:ln>
                <a:effectLst/>
                <a:uLnTx/>
                <a:uFillTx/>
                <a:latin typeface="Century Gothic" panose="020B0502020202020204" pitchFamily="34" charset="0"/>
              </a:rPr>
              <a:t>		 Hund</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59" name="Rectangle 58">
            <a:extLst>
              <a:ext uri="{FF2B5EF4-FFF2-40B4-BE49-F238E27FC236}">
                <a16:creationId xmlns:a16="http://schemas.microsoft.com/office/drawing/2014/main" id="{E961E632-2FD7-4143-A7EC-3EF66A86AA78}"/>
              </a:ext>
            </a:extLst>
          </p:cNvPr>
          <p:cNvSpPr/>
          <p:nvPr/>
        </p:nvSpPr>
        <p:spPr>
          <a:xfrm>
            <a:off x="5712053"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0" name="Rectangle 59">
            <a:extLst>
              <a:ext uri="{FF2B5EF4-FFF2-40B4-BE49-F238E27FC236}">
                <a16:creationId xmlns:a16="http://schemas.microsoft.com/office/drawing/2014/main" id="{09DE8F9E-8C5B-47D0-8B03-5ED8CCEB058C}"/>
              </a:ext>
            </a:extLst>
          </p:cNvPr>
          <p:cNvSpPr/>
          <p:nvPr/>
        </p:nvSpPr>
        <p:spPr>
          <a:xfrm>
            <a:off x="2952361"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2" name="TextBox 61">
            <a:extLst>
              <a:ext uri="{FF2B5EF4-FFF2-40B4-BE49-F238E27FC236}">
                <a16:creationId xmlns:a16="http://schemas.microsoft.com/office/drawing/2014/main" id="{599F27FA-B447-4A0B-BF86-BD093513D8B1}"/>
              </a:ext>
            </a:extLst>
          </p:cNvPr>
          <p:cNvSpPr txBox="1"/>
          <p:nvPr/>
        </p:nvSpPr>
        <p:spPr>
          <a:xfrm>
            <a:off x="1232476" y="450988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err="1">
                <a:latin typeface="Century Gothic" panose="020B0502020202020204" pitchFamily="34" charset="0"/>
              </a:rPr>
              <a:t>Gutschein</a:t>
            </a:r>
            <a:r>
              <a:rPr kumimoji="0" lang="en-US" sz="2400" b="1" i="0" u="none" strike="noStrike" kern="1200" cap="none" spc="0" normalizeH="0" baseline="0" noProof="0" dirty="0">
                <a:ln>
                  <a:noFill/>
                </a:ln>
                <a:effectLst/>
                <a:uLnTx/>
                <a:uFillTx/>
                <a:latin typeface="Century Gothic" panose="020B0502020202020204" pitchFamily="34" charset="0"/>
              </a:rPr>
              <a:t>		iPad</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99B29242-1254-466F-9743-20AFBA266765}"/>
              </a:ext>
            </a:extLst>
          </p:cNvPr>
          <p:cNvSpPr/>
          <p:nvPr/>
        </p:nvSpPr>
        <p:spPr>
          <a:xfrm>
            <a:off x="5712053"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4" name="Rectangle 63">
            <a:extLst>
              <a:ext uri="{FF2B5EF4-FFF2-40B4-BE49-F238E27FC236}">
                <a16:creationId xmlns:a16="http://schemas.microsoft.com/office/drawing/2014/main" id="{6D62B8EC-D887-4E12-887D-E2DC814B6ABA}"/>
              </a:ext>
            </a:extLst>
          </p:cNvPr>
          <p:cNvSpPr/>
          <p:nvPr/>
        </p:nvSpPr>
        <p:spPr>
          <a:xfrm>
            <a:off x="2952361"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5" name="TextBox 64">
            <a:extLst>
              <a:ext uri="{FF2B5EF4-FFF2-40B4-BE49-F238E27FC236}">
                <a16:creationId xmlns:a16="http://schemas.microsoft.com/office/drawing/2014/main" id="{10C7DB40-362C-42B4-963B-D91B16A5E3EA}"/>
              </a:ext>
            </a:extLst>
          </p:cNvPr>
          <p:cNvSpPr txBox="1"/>
          <p:nvPr/>
        </p:nvSpPr>
        <p:spPr>
          <a:xfrm>
            <a:off x="1232476" y="525283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a:latin typeface="Century Gothic" panose="020B0502020202020204" pitchFamily="34" charset="0"/>
              </a:rPr>
              <a:t>Garten</a:t>
            </a:r>
            <a:r>
              <a:rPr kumimoji="0" lang="en-US" sz="2400" b="1" i="0" u="none" strike="noStrike" kern="1200" cap="none" spc="0" normalizeH="0" baseline="0" noProof="0" dirty="0">
                <a:ln>
                  <a:noFill/>
                </a:ln>
                <a:effectLst/>
                <a:uLnTx/>
                <a:uFillTx/>
                <a:latin typeface="Century Gothic" panose="020B0502020202020204" pitchFamily="34" charset="0"/>
              </a:rPr>
              <a:t>		</a:t>
            </a:r>
            <a:r>
              <a:rPr kumimoji="0" lang="en-US" sz="2400" b="1" i="0" u="none" strike="noStrike" kern="1200" cap="none" spc="0" normalizeH="0" baseline="0" noProof="0" dirty="0" err="1">
                <a:ln>
                  <a:noFill/>
                </a:ln>
                <a:effectLst/>
                <a:uLnTx/>
                <a:uFillTx/>
                <a:latin typeface="Century Gothic" panose="020B0502020202020204" pitchFamily="34" charset="0"/>
              </a:rPr>
              <a:t>Geschenk</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66" name="Rectangle 65">
            <a:extLst>
              <a:ext uri="{FF2B5EF4-FFF2-40B4-BE49-F238E27FC236}">
                <a16:creationId xmlns:a16="http://schemas.microsoft.com/office/drawing/2014/main" id="{D1610436-91CD-4845-BA15-1FEA82D84E8A}"/>
              </a:ext>
            </a:extLst>
          </p:cNvPr>
          <p:cNvSpPr/>
          <p:nvPr/>
        </p:nvSpPr>
        <p:spPr>
          <a:xfrm>
            <a:off x="5712053"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2" name="Picture 2" descr="Image result for tick clipart">
            <a:extLst>
              <a:ext uri="{FF2B5EF4-FFF2-40B4-BE49-F238E27FC236}">
                <a16:creationId xmlns:a16="http://schemas.microsoft.com/office/drawing/2014/main" id="{34AF84C0-B733-437A-8A61-8D7FE36815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588480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tick clipart">
            <a:extLst>
              <a:ext uri="{FF2B5EF4-FFF2-40B4-BE49-F238E27FC236}">
                <a16:creationId xmlns:a16="http://schemas.microsoft.com/office/drawing/2014/main" id="{E92C61B0-B4DA-47BC-B4AC-28469A1585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4903558" y="1142995"/>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tick clipart">
            <a:extLst>
              <a:ext uri="{FF2B5EF4-FFF2-40B4-BE49-F238E27FC236}">
                <a16:creationId xmlns:a16="http://schemas.microsoft.com/office/drawing/2014/main" id="{93EFD491-E4EA-4856-809E-3E1EF3CD79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3056703" y="1187818"/>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tick clipart">
            <a:extLst>
              <a:ext uri="{FF2B5EF4-FFF2-40B4-BE49-F238E27FC236}">
                <a16:creationId xmlns:a16="http://schemas.microsoft.com/office/drawing/2014/main" id="{6A30CCA6-C165-461E-8C18-DC16ECF010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2220682" y="1196367"/>
            <a:ext cx="836021" cy="83498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BB91399D-3454-45E6-8F58-27E3F608C66D}"/>
              </a:ext>
            </a:extLst>
          </p:cNvPr>
          <p:cNvSpPr txBox="1"/>
          <p:nvPr/>
        </p:nvSpPr>
        <p:spPr>
          <a:xfrm>
            <a:off x="3959037" y="1366249"/>
            <a:ext cx="97491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B0502020202020204" pitchFamily="34" charset="0"/>
              </a:rPr>
              <a:t>oder</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FC104A5B-7310-48C5-97BF-A6F9BADC490A}"/>
              </a:ext>
            </a:extLst>
          </p:cNvPr>
          <p:cNvSpPr txBox="1"/>
          <p:nvPr/>
        </p:nvSpPr>
        <p:spPr>
          <a:xfrm>
            <a:off x="6720826" y="1342036"/>
            <a:ext cx="97491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B0502020202020204" pitchFamily="34" charset="0"/>
              </a:rPr>
              <a:t>oder</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pic>
        <p:nvPicPr>
          <p:cNvPr id="78" name="Picture 2" descr="Image result for tick clipart">
            <a:extLst>
              <a:ext uri="{FF2B5EF4-FFF2-40B4-BE49-F238E27FC236}">
                <a16:creationId xmlns:a16="http://schemas.microsoft.com/office/drawing/2014/main" id="{01464A61-97EE-4ED3-8050-C7E88E8FD4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770986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tick clipart">
            <a:extLst>
              <a:ext uri="{FF2B5EF4-FFF2-40B4-BE49-F238E27FC236}">
                <a16:creationId xmlns:a16="http://schemas.microsoft.com/office/drawing/2014/main" id="{2BFB831A-EA94-4FA0-9802-0DD7274F05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8633821"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tick clipart">
            <a:extLst>
              <a:ext uri="{FF2B5EF4-FFF2-40B4-BE49-F238E27FC236}">
                <a16:creationId xmlns:a16="http://schemas.microsoft.com/office/drawing/2014/main" id="{D5C7DCFD-F074-4258-8433-D04E9BE3A5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5669056" y="2258795"/>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tick clipart">
            <a:extLst>
              <a:ext uri="{FF2B5EF4-FFF2-40B4-BE49-F238E27FC236}">
                <a16:creationId xmlns:a16="http://schemas.microsoft.com/office/drawing/2014/main" id="{2BD9020C-BDD3-4FB3-B99E-7CDABC5E8B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2838062" y="2223049"/>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tick clipart">
            <a:extLst>
              <a:ext uri="{FF2B5EF4-FFF2-40B4-BE49-F238E27FC236}">
                <a16:creationId xmlns:a16="http://schemas.microsoft.com/office/drawing/2014/main" id="{DAC396BD-8362-4224-987F-97BF783E3C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5669055" y="2968868"/>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tick clipart">
            <a:extLst>
              <a:ext uri="{FF2B5EF4-FFF2-40B4-BE49-F238E27FC236}">
                <a16:creationId xmlns:a16="http://schemas.microsoft.com/office/drawing/2014/main" id="{56DB3C69-D9BD-477E-8146-00857B4989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5669055" y="369317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tick clipart">
            <a:extLst>
              <a:ext uri="{FF2B5EF4-FFF2-40B4-BE49-F238E27FC236}">
                <a16:creationId xmlns:a16="http://schemas.microsoft.com/office/drawing/2014/main" id="{061558DB-0F94-4A78-AE58-EAD7186EF6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5669054" y="438383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tick clipart">
            <a:extLst>
              <a:ext uri="{FF2B5EF4-FFF2-40B4-BE49-F238E27FC236}">
                <a16:creationId xmlns:a16="http://schemas.microsoft.com/office/drawing/2014/main" id="{8732B324-EAF9-451F-A8FE-23DE107E26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93" r="56964"/>
          <a:stretch/>
        </p:blipFill>
        <p:spPr bwMode="auto">
          <a:xfrm>
            <a:off x="2908667" y="5133115"/>
            <a:ext cx="739655" cy="70110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tick clipart">
            <a:extLst>
              <a:ext uri="{FF2B5EF4-FFF2-40B4-BE49-F238E27FC236}">
                <a16:creationId xmlns:a16="http://schemas.microsoft.com/office/drawing/2014/main" id="{935FE103-A7C2-4A49-9A34-F9A7D81667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5589995" y="5049534"/>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tick clipart">
            <a:extLst>
              <a:ext uri="{FF2B5EF4-FFF2-40B4-BE49-F238E27FC236}">
                <a16:creationId xmlns:a16="http://schemas.microsoft.com/office/drawing/2014/main" id="{2CCA6D22-E5A3-4F2C-ACF2-5D12122FD5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2823773" y="4376025"/>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tick clipart">
            <a:extLst>
              <a:ext uri="{FF2B5EF4-FFF2-40B4-BE49-F238E27FC236}">
                <a16:creationId xmlns:a16="http://schemas.microsoft.com/office/drawing/2014/main" id="{2BD9020C-BDD3-4FB3-B99E-7CDABC5E8B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99"/>
          <a:stretch/>
        </p:blipFill>
        <p:spPr bwMode="auto">
          <a:xfrm>
            <a:off x="2838062" y="2936370"/>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tick clipart">
            <a:extLst>
              <a:ext uri="{FF2B5EF4-FFF2-40B4-BE49-F238E27FC236}">
                <a16:creationId xmlns:a16="http://schemas.microsoft.com/office/drawing/2014/main" id="{D5C7DCFD-F074-4258-8433-D04E9BE3A5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964"/>
          <a:stretch/>
        </p:blipFill>
        <p:spPr bwMode="auto">
          <a:xfrm>
            <a:off x="2908667" y="3714529"/>
            <a:ext cx="739655" cy="738734"/>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88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5" grpId="0"/>
      <p:bldP spid="30" grpId="0"/>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9EF7-8925-4707-B597-8680D7336DE0}"/>
              </a:ext>
            </a:extLst>
          </p:cNvPr>
          <p:cNvSpPr>
            <a:spLocks noGrp="1"/>
          </p:cNvSpPr>
          <p:nvPr>
            <p:ph type="title"/>
          </p:nvPr>
        </p:nvSpPr>
        <p:spPr/>
        <p:txBody>
          <a:bodyPr>
            <a:normAutofit/>
          </a:bodyPr>
          <a:lstStyle/>
          <a:p>
            <a:r>
              <a:rPr lang="en-GB" sz="2800" dirty="0"/>
              <a:t>Object pronouns</a:t>
            </a:r>
          </a:p>
        </p:txBody>
      </p:sp>
      <p:sp>
        <p:nvSpPr>
          <p:cNvPr id="4" name="Rounded Rectangle 11">
            <a:extLst>
              <a:ext uri="{FF2B5EF4-FFF2-40B4-BE49-F238E27FC236}">
                <a16:creationId xmlns:a16="http://schemas.microsoft.com/office/drawing/2014/main" id="{2724A2CE-B119-40C8-9FBF-2EF525F75753}"/>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44D5179F-EC7A-48E3-9454-415EF0709B51}"/>
              </a:ext>
            </a:extLst>
          </p:cNvPr>
          <p:cNvSpPr txBox="1"/>
          <p:nvPr/>
        </p:nvSpPr>
        <p:spPr>
          <a:xfrm>
            <a:off x="130180" y="1615956"/>
            <a:ext cx="11952636" cy="415498"/>
          </a:xfrm>
          <a:prstGeom prst="rect">
            <a:avLst/>
          </a:prstGeom>
          <a:noFill/>
        </p:spPr>
        <p:txBody>
          <a:bodyPr wrap="square" rtlCol="0">
            <a:spAutoFit/>
          </a:bodyPr>
          <a:lstStyle/>
          <a:p>
            <a:r>
              <a:rPr lang="en-GB" sz="2100" dirty="0">
                <a:latin typeface="Century Gothic" panose="020B0502020202020204" pitchFamily="34" charset="0"/>
              </a:rPr>
              <a:t>As you already know, singular </a:t>
            </a:r>
            <a:r>
              <a:rPr lang="en-GB" sz="2100" b="1" dirty="0">
                <a:latin typeface="Century Gothic" panose="020B0502020202020204" pitchFamily="34" charset="0"/>
              </a:rPr>
              <a:t>subject pronouns</a:t>
            </a:r>
            <a:r>
              <a:rPr lang="en-GB" sz="2100" dirty="0">
                <a:latin typeface="Century Gothic" panose="020B0502020202020204" pitchFamily="34" charset="0"/>
              </a:rPr>
              <a:t> (</a:t>
            </a:r>
            <a:r>
              <a:rPr lang="en-GB" sz="2100" dirty="0" err="1">
                <a:latin typeface="Century Gothic" panose="020B0502020202020204" pitchFamily="34" charset="0"/>
              </a:rPr>
              <a:t>er</a:t>
            </a:r>
            <a:r>
              <a:rPr lang="en-GB" sz="2100" dirty="0">
                <a:latin typeface="Century Gothic" panose="020B0502020202020204" pitchFamily="34" charset="0"/>
              </a:rPr>
              <a:t>, </a:t>
            </a:r>
            <a:r>
              <a:rPr lang="en-GB" sz="2100" dirty="0" err="1">
                <a:latin typeface="Century Gothic" panose="020B0502020202020204" pitchFamily="34" charset="0"/>
              </a:rPr>
              <a:t>sie</a:t>
            </a:r>
            <a:r>
              <a:rPr lang="en-GB" sz="2100" dirty="0">
                <a:latin typeface="Century Gothic" panose="020B0502020202020204" pitchFamily="34" charset="0"/>
              </a:rPr>
              <a:t>, es) show the gender of nouns. </a:t>
            </a:r>
          </a:p>
        </p:txBody>
      </p:sp>
      <p:sp>
        <p:nvSpPr>
          <p:cNvPr id="6" name="TextBox 5">
            <a:extLst>
              <a:ext uri="{FF2B5EF4-FFF2-40B4-BE49-F238E27FC236}">
                <a16:creationId xmlns:a16="http://schemas.microsoft.com/office/drawing/2014/main" id="{3DFA4E43-9585-41F4-B191-97B863F48439}"/>
              </a:ext>
            </a:extLst>
          </p:cNvPr>
          <p:cNvSpPr txBox="1"/>
          <p:nvPr/>
        </p:nvSpPr>
        <p:spPr>
          <a:xfrm>
            <a:off x="130180" y="2644571"/>
            <a:ext cx="11952636" cy="415498"/>
          </a:xfrm>
          <a:prstGeom prst="rect">
            <a:avLst/>
          </a:prstGeom>
          <a:noFill/>
        </p:spPr>
        <p:txBody>
          <a:bodyPr wrap="square" rtlCol="0">
            <a:spAutoFit/>
          </a:bodyPr>
          <a:lstStyle/>
          <a:p>
            <a:r>
              <a:rPr lang="en-GB" sz="2100" dirty="0">
                <a:latin typeface="Century Gothic" panose="020B0502020202020204" pitchFamily="34" charset="0"/>
              </a:rPr>
              <a:t>The</a:t>
            </a:r>
            <a:r>
              <a:rPr lang="en-GB" sz="2100" b="1" dirty="0">
                <a:latin typeface="Century Gothic" panose="020B0502020202020204" pitchFamily="34" charset="0"/>
              </a:rPr>
              <a:t> plural object pronoun </a:t>
            </a:r>
            <a:r>
              <a:rPr lang="en-GB" sz="2100" dirty="0">
                <a:latin typeface="Century Gothic" panose="020B0502020202020204" pitchFamily="34" charset="0"/>
              </a:rPr>
              <a:t>is always </a:t>
            </a:r>
            <a:r>
              <a:rPr lang="en-GB" sz="2100" b="1" i="1" dirty="0" err="1">
                <a:latin typeface="Century Gothic" panose="020B0502020202020204" pitchFamily="34" charset="0"/>
              </a:rPr>
              <a:t>sie</a:t>
            </a:r>
            <a:r>
              <a:rPr lang="en-GB" sz="2100" b="1" dirty="0">
                <a:latin typeface="Century Gothic" panose="020B0502020202020204" pitchFamily="34" charset="0"/>
              </a:rPr>
              <a:t> </a:t>
            </a:r>
            <a:r>
              <a:rPr lang="en-GB" sz="2100" dirty="0">
                <a:latin typeface="Century Gothic" panose="020B0502020202020204" pitchFamily="34" charset="0"/>
              </a:rPr>
              <a:t>(them), regardless of the gender in the singular.</a:t>
            </a:r>
          </a:p>
        </p:txBody>
      </p:sp>
      <p:sp>
        <p:nvSpPr>
          <p:cNvPr id="7" name="TextBox 6">
            <a:extLst>
              <a:ext uri="{FF2B5EF4-FFF2-40B4-BE49-F238E27FC236}">
                <a16:creationId xmlns:a16="http://schemas.microsoft.com/office/drawing/2014/main" id="{78A69CA9-20AC-49C0-88F0-A191F727B804}"/>
              </a:ext>
            </a:extLst>
          </p:cNvPr>
          <p:cNvSpPr txBox="1"/>
          <p:nvPr/>
        </p:nvSpPr>
        <p:spPr>
          <a:xfrm>
            <a:off x="130180" y="2111996"/>
            <a:ext cx="11952636" cy="415498"/>
          </a:xfrm>
          <a:prstGeom prst="rect">
            <a:avLst/>
          </a:prstGeom>
          <a:noFill/>
        </p:spPr>
        <p:txBody>
          <a:bodyPr wrap="square" rtlCol="0">
            <a:spAutoFit/>
          </a:bodyPr>
          <a:lstStyle/>
          <a:p>
            <a:r>
              <a:rPr lang="en-GB" sz="2100" b="1" dirty="0">
                <a:latin typeface="Century Gothic" panose="020B0502020202020204" pitchFamily="34" charset="0"/>
              </a:rPr>
              <a:t>Object pronouns </a:t>
            </a:r>
            <a:r>
              <a:rPr lang="en-GB" sz="2100" dirty="0">
                <a:latin typeface="Century Gothic" panose="020B0502020202020204" pitchFamily="34" charset="0"/>
              </a:rPr>
              <a:t>come after a verb, and the </a:t>
            </a:r>
            <a:r>
              <a:rPr lang="en-GB" sz="2100" b="1" dirty="0">
                <a:latin typeface="Century Gothic" panose="020B0502020202020204" pitchFamily="34" charset="0"/>
              </a:rPr>
              <a:t>masculine</a:t>
            </a:r>
            <a:r>
              <a:rPr lang="en-GB" sz="2100" dirty="0">
                <a:latin typeface="Century Gothic" panose="020B0502020202020204" pitchFamily="34" charset="0"/>
              </a:rPr>
              <a:t> subject pronoun changes to </a:t>
            </a:r>
            <a:r>
              <a:rPr lang="en-GB" sz="2100" b="1" i="1" dirty="0" err="1">
                <a:latin typeface="Century Gothic" panose="020B0502020202020204" pitchFamily="34" charset="0"/>
              </a:rPr>
              <a:t>ihn</a:t>
            </a:r>
            <a:r>
              <a:rPr lang="en-GB" sz="2100" b="1" dirty="0">
                <a:latin typeface="Century Gothic" panose="020B0502020202020204" pitchFamily="34" charset="0"/>
              </a:rPr>
              <a:t>. </a:t>
            </a:r>
          </a:p>
        </p:txBody>
      </p:sp>
      <p:sp>
        <p:nvSpPr>
          <p:cNvPr id="8" name="TextBox 7">
            <a:extLst>
              <a:ext uri="{FF2B5EF4-FFF2-40B4-BE49-F238E27FC236}">
                <a16:creationId xmlns:a16="http://schemas.microsoft.com/office/drawing/2014/main" id="{704FD1E0-BE5C-4C9E-9140-02DFBF57C4BA}"/>
              </a:ext>
            </a:extLst>
          </p:cNvPr>
          <p:cNvSpPr txBox="1"/>
          <p:nvPr/>
        </p:nvSpPr>
        <p:spPr>
          <a:xfrm>
            <a:off x="130180" y="5303647"/>
            <a:ext cx="11952636" cy="415498"/>
          </a:xfrm>
          <a:prstGeom prst="rect">
            <a:avLst/>
          </a:prstGeom>
          <a:noFill/>
        </p:spPr>
        <p:txBody>
          <a:bodyPr wrap="square" rtlCol="0">
            <a:spAutoFit/>
          </a:bodyPr>
          <a:lstStyle/>
          <a:p>
            <a:r>
              <a:rPr lang="en-GB" sz="2100" dirty="0">
                <a:latin typeface="Century Gothic" panose="020B0502020202020204" pitchFamily="34" charset="0"/>
              </a:rPr>
              <a:t>(singular = </a:t>
            </a:r>
            <a:r>
              <a:rPr lang="en-GB" sz="2100" b="1" dirty="0">
                <a:latin typeface="Century Gothic" panose="020B0502020202020204" pitchFamily="34" charset="0"/>
              </a:rPr>
              <a:t>das Spiel</a:t>
            </a:r>
            <a:r>
              <a:rPr lang="en-GB" sz="2100" dirty="0">
                <a:latin typeface="Century Gothic" panose="020B0502020202020204" pitchFamily="34" charset="0"/>
              </a:rPr>
              <a:t>)		Wie </a:t>
            </a:r>
            <a:r>
              <a:rPr lang="en-GB" sz="2100" dirty="0" err="1">
                <a:latin typeface="Century Gothic" panose="020B0502020202020204" pitchFamily="34" charset="0"/>
              </a:rPr>
              <a:t>findest</a:t>
            </a:r>
            <a:r>
              <a:rPr lang="en-GB" sz="2100" dirty="0">
                <a:latin typeface="Century Gothic" panose="020B0502020202020204" pitchFamily="34" charset="0"/>
              </a:rPr>
              <a:t> du </a:t>
            </a:r>
            <a:r>
              <a:rPr lang="en-GB" sz="2100" b="1" dirty="0" err="1">
                <a:latin typeface="Century Gothic" panose="020B0502020202020204" pitchFamily="34" charset="0"/>
              </a:rPr>
              <a:t>Spiele</a:t>
            </a:r>
            <a:r>
              <a:rPr lang="en-GB" sz="2100" dirty="0">
                <a:latin typeface="Century Gothic" panose="020B0502020202020204" pitchFamily="34" charset="0"/>
              </a:rPr>
              <a:t>?	Ich </a:t>
            </a:r>
            <a:r>
              <a:rPr lang="en-GB" sz="2100" dirty="0" err="1">
                <a:latin typeface="Century Gothic" panose="020B0502020202020204" pitchFamily="34" charset="0"/>
              </a:rPr>
              <a:t>finde</a:t>
            </a:r>
            <a:r>
              <a:rPr lang="en-GB" sz="2100" dirty="0">
                <a:latin typeface="Century Gothic" panose="020B0502020202020204" pitchFamily="34" charset="0"/>
              </a:rPr>
              <a:t> </a:t>
            </a:r>
            <a:r>
              <a:rPr lang="en-GB" sz="2100" b="1" dirty="0" err="1">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leicht</a:t>
            </a:r>
            <a:r>
              <a:rPr lang="en-GB" sz="2100" dirty="0">
                <a:latin typeface="Century Gothic" panose="020B0502020202020204" pitchFamily="34" charset="0"/>
              </a:rPr>
              <a:t>.</a:t>
            </a:r>
          </a:p>
        </p:txBody>
      </p:sp>
      <p:sp>
        <p:nvSpPr>
          <p:cNvPr id="9" name="TextBox 8">
            <a:extLst>
              <a:ext uri="{FF2B5EF4-FFF2-40B4-BE49-F238E27FC236}">
                <a16:creationId xmlns:a16="http://schemas.microsoft.com/office/drawing/2014/main" id="{D3B5AEF7-7C51-4D31-A686-EA4ECC580FEB}"/>
              </a:ext>
            </a:extLst>
          </p:cNvPr>
          <p:cNvSpPr txBox="1"/>
          <p:nvPr/>
        </p:nvSpPr>
        <p:spPr>
          <a:xfrm>
            <a:off x="119682" y="3357575"/>
            <a:ext cx="11952636" cy="415498"/>
          </a:xfrm>
          <a:prstGeom prst="rect">
            <a:avLst/>
          </a:prstGeom>
          <a:noFill/>
        </p:spPr>
        <p:txBody>
          <a:bodyPr wrap="square" rtlCol="0">
            <a:spAutoFit/>
          </a:bodyPr>
          <a:lstStyle/>
          <a:p>
            <a:r>
              <a:rPr lang="en-GB" sz="2100" dirty="0">
                <a:latin typeface="Century Gothic" panose="020B0502020202020204" pitchFamily="34" charset="0"/>
              </a:rPr>
              <a:t>(singular = </a:t>
            </a:r>
            <a:r>
              <a:rPr lang="en-GB" sz="2100" b="1" dirty="0">
                <a:latin typeface="Century Gothic" panose="020B0502020202020204" pitchFamily="34" charset="0"/>
              </a:rPr>
              <a:t>der Hund</a:t>
            </a:r>
            <a:r>
              <a:rPr lang="en-GB" sz="2100" dirty="0">
                <a:latin typeface="Century Gothic" panose="020B0502020202020204" pitchFamily="34" charset="0"/>
              </a:rPr>
              <a:t>)		Wie </a:t>
            </a:r>
            <a:r>
              <a:rPr lang="en-GB" sz="2100" dirty="0" err="1">
                <a:latin typeface="Century Gothic" panose="020B0502020202020204" pitchFamily="34" charset="0"/>
              </a:rPr>
              <a:t>findest</a:t>
            </a:r>
            <a:r>
              <a:rPr lang="en-GB" sz="2100" dirty="0">
                <a:latin typeface="Century Gothic" panose="020B0502020202020204" pitchFamily="34" charset="0"/>
              </a:rPr>
              <a:t> du </a:t>
            </a:r>
            <a:r>
              <a:rPr lang="en-GB" sz="2100" b="1" dirty="0" err="1">
                <a:latin typeface="Century Gothic" panose="020B0502020202020204" pitchFamily="34" charset="0"/>
              </a:rPr>
              <a:t>Hunde</a:t>
            </a:r>
            <a:r>
              <a:rPr lang="en-GB" sz="2100" dirty="0">
                <a:latin typeface="Century Gothic" panose="020B0502020202020204" pitchFamily="34" charset="0"/>
              </a:rPr>
              <a:t>?	Ich </a:t>
            </a:r>
            <a:r>
              <a:rPr lang="en-GB" sz="2100" dirty="0" err="1">
                <a:latin typeface="Century Gothic" panose="020B0502020202020204" pitchFamily="34" charset="0"/>
              </a:rPr>
              <a:t>finde</a:t>
            </a:r>
            <a:r>
              <a:rPr lang="en-GB" sz="2100" dirty="0">
                <a:latin typeface="Century Gothic" panose="020B0502020202020204" pitchFamily="34" charset="0"/>
              </a:rPr>
              <a:t> </a:t>
            </a:r>
            <a:r>
              <a:rPr lang="en-GB" sz="2100" b="1" dirty="0" err="1">
                <a:latin typeface="Century Gothic" panose="020B0502020202020204" pitchFamily="34" charset="0"/>
              </a:rPr>
              <a:t>sie</a:t>
            </a:r>
            <a:r>
              <a:rPr lang="en-GB" sz="2100" dirty="0">
                <a:latin typeface="Century Gothic" panose="020B0502020202020204" pitchFamily="34" charset="0"/>
              </a:rPr>
              <a:t> nett.</a:t>
            </a:r>
          </a:p>
        </p:txBody>
      </p:sp>
      <p:sp>
        <p:nvSpPr>
          <p:cNvPr id="10" name="TextBox 9">
            <a:extLst>
              <a:ext uri="{FF2B5EF4-FFF2-40B4-BE49-F238E27FC236}">
                <a16:creationId xmlns:a16="http://schemas.microsoft.com/office/drawing/2014/main" id="{8D444CA9-8AE9-4998-AFCB-4E68F8CAEA9D}"/>
              </a:ext>
            </a:extLst>
          </p:cNvPr>
          <p:cNvSpPr txBox="1"/>
          <p:nvPr/>
        </p:nvSpPr>
        <p:spPr>
          <a:xfrm>
            <a:off x="133330" y="4347076"/>
            <a:ext cx="11952636" cy="415498"/>
          </a:xfrm>
          <a:prstGeom prst="rect">
            <a:avLst/>
          </a:prstGeom>
          <a:noFill/>
        </p:spPr>
        <p:txBody>
          <a:bodyPr wrap="square" rtlCol="0">
            <a:spAutoFit/>
          </a:bodyPr>
          <a:lstStyle/>
          <a:p>
            <a:r>
              <a:rPr lang="en-GB" sz="2100" dirty="0">
                <a:latin typeface="Century Gothic" panose="020B0502020202020204" pitchFamily="34" charset="0"/>
              </a:rPr>
              <a:t>(singular = </a:t>
            </a:r>
            <a:r>
              <a:rPr lang="en-GB" sz="2100" b="1" dirty="0">
                <a:latin typeface="Century Gothic" panose="020B0502020202020204" pitchFamily="34" charset="0"/>
              </a:rPr>
              <a:t>die </a:t>
            </a:r>
            <a:r>
              <a:rPr lang="en-GB" sz="2100" b="1" dirty="0" err="1">
                <a:latin typeface="Century Gothic" panose="020B0502020202020204" pitchFamily="34" charset="0"/>
              </a:rPr>
              <a:t>Liste</a:t>
            </a:r>
            <a:r>
              <a:rPr lang="en-GB" sz="2100" dirty="0">
                <a:latin typeface="Century Gothic" panose="020B0502020202020204" pitchFamily="34" charset="0"/>
              </a:rPr>
              <a:t>)		Wie </a:t>
            </a:r>
            <a:r>
              <a:rPr lang="en-GB" sz="2100" dirty="0" err="1">
                <a:latin typeface="Century Gothic" panose="020B0502020202020204" pitchFamily="34" charset="0"/>
              </a:rPr>
              <a:t>findest</a:t>
            </a:r>
            <a:r>
              <a:rPr lang="en-GB" sz="2100" dirty="0">
                <a:latin typeface="Century Gothic" panose="020B0502020202020204" pitchFamily="34" charset="0"/>
              </a:rPr>
              <a:t> du </a:t>
            </a:r>
            <a:r>
              <a:rPr lang="en-GB" sz="2100" b="1" dirty="0">
                <a:latin typeface="Century Gothic" panose="020B0502020202020204" pitchFamily="34" charset="0"/>
              </a:rPr>
              <a:t>Listen</a:t>
            </a:r>
            <a:r>
              <a:rPr lang="en-GB" sz="2100" dirty="0">
                <a:latin typeface="Century Gothic" panose="020B0502020202020204" pitchFamily="34" charset="0"/>
              </a:rPr>
              <a:t>?	Ich </a:t>
            </a:r>
            <a:r>
              <a:rPr lang="en-GB" sz="2100" dirty="0" err="1">
                <a:latin typeface="Century Gothic" panose="020B0502020202020204" pitchFamily="34" charset="0"/>
              </a:rPr>
              <a:t>finde</a:t>
            </a:r>
            <a:r>
              <a:rPr lang="en-GB" sz="2100" dirty="0">
                <a:latin typeface="Century Gothic" panose="020B0502020202020204" pitchFamily="34" charset="0"/>
              </a:rPr>
              <a:t> </a:t>
            </a:r>
            <a:r>
              <a:rPr lang="en-GB" sz="2100" b="1" dirty="0" err="1">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wichtig</a:t>
            </a:r>
            <a:r>
              <a:rPr lang="en-GB" sz="2100" dirty="0">
                <a:latin typeface="Century Gothic" panose="020B0502020202020204" pitchFamily="34" charset="0"/>
              </a:rPr>
              <a:t>.</a:t>
            </a:r>
          </a:p>
        </p:txBody>
      </p:sp>
      <p:sp>
        <p:nvSpPr>
          <p:cNvPr id="11" name="TextBox 10">
            <a:extLst>
              <a:ext uri="{FF2B5EF4-FFF2-40B4-BE49-F238E27FC236}">
                <a16:creationId xmlns:a16="http://schemas.microsoft.com/office/drawing/2014/main" id="{F092B1D9-7FDC-4B09-95FE-C2585F045BCB}"/>
              </a:ext>
            </a:extLst>
          </p:cNvPr>
          <p:cNvSpPr txBox="1"/>
          <p:nvPr/>
        </p:nvSpPr>
        <p:spPr>
          <a:xfrm>
            <a:off x="130180" y="3782762"/>
            <a:ext cx="11952636" cy="415498"/>
          </a:xfrm>
          <a:prstGeom prst="rect">
            <a:avLst/>
          </a:prstGeom>
          <a:noFill/>
        </p:spPr>
        <p:txBody>
          <a:bodyPr wrap="square" rtlCol="0">
            <a:spAutoFit/>
          </a:bodyPr>
          <a:lstStyle/>
          <a:p>
            <a:r>
              <a:rPr lang="en-GB" sz="2100" dirty="0">
                <a:latin typeface="Century Gothic" panose="020B0502020202020204" pitchFamily="34" charset="0"/>
              </a:rPr>
              <a:t>				</a:t>
            </a:r>
            <a:r>
              <a:rPr lang="en-GB" sz="2100" i="1" dirty="0">
                <a:latin typeface="Century Gothic" panose="020B0502020202020204" pitchFamily="34" charset="0"/>
              </a:rPr>
              <a:t>(How do you find dogs?	I find them nice.)</a:t>
            </a:r>
          </a:p>
        </p:txBody>
      </p:sp>
      <p:sp>
        <p:nvSpPr>
          <p:cNvPr id="12" name="TextBox 11">
            <a:extLst>
              <a:ext uri="{FF2B5EF4-FFF2-40B4-BE49-F238E27FC236}">
                <a16:creationId xmlns:a16="http://schemas.microsoft.com/office/drawing/2014/main" id="{DE14D5F6-D7B3-4181-B36A-85D9488FFF7D}"/>
              </a:ext>
            </a:extLst>
          </p:cNvPr>
          <p:cNvSpPr txBox="1"/>
          <p:nvPr/>
        </p:nvSpPr>
        <p:spPr>
          <a:xfrm>
            <a:off x="130180" y="4769276"/>
            <a:ext cx="11952636" cy="415498"/>
          </a:xfrm>
          <a:prstGeom prst="rect">
            <a:avLst/>
          </a:prstGeom>
          <a:noFill/>
        </p:spPr>
        <p:txBody>
          <a:bodyPr wrap="square" rtlCol="0">
            <a:spAutoFit/>
          </a:bodyPr>
          <a:lstStyle/>
          <a:p>
            <a:r>
              <a:rPr lang="en-GB" sz="2100" dirty="0">
                <a:latin typeface="Century Gothic" panose="020B0502020202020204" pitchFamily="34" charset="0"/>
              </a:rPr>
              <a:t>				</a:t>
            </a:r>
            <a:r>
              <a:rPr lang="en-GB" sz="2100" i="1" dirty="0">
                <a:latin typeface="Century Gothic" panose="020B0502020202020204" pitchFamily="34" charset="0"/>
              </a:rPr>
              <a:t>(How do you find lists?	I find them important.)</a:t>
            </a:r>
          </a:p>
        </p:txBody>
      </p:sp>
      <p:sp>
        <p:nvSpPr>
          <p:cNvPr id="13" name="TextBox 12">
            <a:extLst>
              <a:ext uri="{FF2B5EF4-FFF2-40B4-BE49-F238E27FC236}">
                <a16:creationId xmlns:a16="http://schemas.microsoft.com/office/drawing/2014/main" id="{79C79A9E-5BD7-44C9-8753-75BEA703A8F9}"/>
              </a:ext>
            </a:extLst>
          </p:cNvPr>
          <p:cNvSpPr txBox="1"/>
          <p:nvPr/>
        </p:nvSpPr>
        <p:spPr>
          <a:xfrm>
            <a:off x="132452" y="5756301"/>
            <a:ext cx="11952636" cy="415498"/>
          </a:xfrm>
          <a:prstGeom prst="rect">
            <a:avLst/>
          </a:prstGeom>
          <a:noFill/>
        </p:spPr>
        <p:txBody>
          <a:bodyPr wrap="square" rtlCol="0">
            <a:spAutoFit/>
          </a:bodyPr>
          <a:lstStyle/>
          <a:p>
            <a:r>
              <a:rPr lang="en-GB" sz="2100" dirty="0">
                <a:latin typeface="Century Gothic" panose="020B0502020202020204" pitchFamily="34" charset="0"/>
              </a:rPr>
              <a:t>				</a:t>
            </a:r>
            <a:r>
              <a:rPr lang="en-GB" sz="2100" i="1" dirty="0">
                <a:latin typeface="Century Gothic" panose="020B0502020202020204" pitchFamily="34" charset="0"/>
              </a:rPr>
              <a:t>(How do you find games?	I find them easy.)</a:t>
            </a:r>
          </a:p>
        </p:txBody>
      </p:sp>
      <p:sp>
        <p:nvSpPr>
          <p:cNvPr id="14" name="Rectangle 13">
            <a:extLst>
              <a:ext uri="{FF2B5EF4-FFF2-40B4-BE49-F238E27FC236}">
                <a16:creationId xmlns:a16="http://schemas.microsoft.com/office/drawing/2014/main" id="{3A646140-EB12-46DF-9AF4-92D6B08111B2}"/>
              </a:ext>
            </a:extLst>
          </p:cNvPr>
          <p:cNvSpPr/>
          <p:nvPr/>
        </p:nvSpPr>
        <p:spPr>
          <a:xfrm>
            <a:off x="119682" y="1119250"/>
            <a:ext cx="7906332" cy="461665"/>
          </a:xfrm>
          <a:prstGeom prst="rect">
            <a:avLst/>
          </a:prstGeom>
        </p:spPr>
        <p:txBody>
          <a:bodyPr wrap="none">
            <a:spAutoFit/>
          </a:bodyPr>
          <a:lstStyle/>
          <a:p>
            <a:pPr lvl="0"/>
            <a:r>
              <a:rPr lang="en-GB" sz="2400" b="1" dirty="0">
                <a:latin typeface="Century Gothic" panose="020B0502020202020204" pitchFamily="34" charset="0"/>
              </a:rPr>
              <a:t>Singular &amp; plural object pronouns (him, her, it, them)</a:t>
            </a:r>
            <a:endParaRPr lang="en-GB" sz="2400" dirty="0">
              <a:latin typeface="Century Gothic" panose="020B0502020202020204" pitchFamily="34" charset="0"/>
            </a:endParaRPr>
          </a:p>
        </p:txBody>
      </p:sp>
    </p:spTree>
    <p:extLst>
      <p:ext uri="{BB962C8B-B14F-4D97-AF65-F5344CB8AC3E}">
        <p14:creationId xmlns:p14="http://schemas.microsoft.com/office/powerpoint/2010/main" val="31932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989443"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Wie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das Essen</a:t>
            </a:r>
            <a:r>
              <a:rPr lang="en-GB" sz="2800" dirty="0">
                <a:solidFill>
                  <a:schemeClr val="bg1"/>
                </a:solidFill>
                <a:latin typeface="Century Gothic" panose="020B0502020202020204" pitchFamily="34" charset="0"/>
              </a:rPr>
              <a:t>?</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267364" y="1255594"/>
            <a:ext cx="3613506" cy="2610553"/>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solidFill>
                  <a:schemeClr val="bg1"/>
                </a:solidFill>
                <a:latin typeface="Century Gothic" panose="020B0502020202020204" pitchFamily="34" charset="0"/>
              </a:rPr>
              <a:t>Ich</a:t>
            </a:r>
            <a:r>
              <a:rPr lang="en-GB" sz="2600" b="1" dirty="0">
                <a:solidFill>
                  <a:schemeClr val="bg1"/>
                </a:solidFill>
                <a:latin typeface="Century Gothic" panose="020B0502020202020204" pitchFamily="34" charset="0"/>
              </a:rPr>
              <a:t> mag das Essen! Wolfgang</a:t>
            </a:r>
            <a:r>
              <a:rPr lang="en-GB" sz="2600"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findet</a:t>
            </a:r>
            <a:r>
              <a:rPr lang="en-GB" sz="2600" b="1" dirty="0">
                <a:solidFill>
                  <a:schemeClr val="bg1"/>
                </a:solidFill>
                <a:latin typeface="Century Gothic" panose="020B0502020202020204" pitchFamily="34" charset="0"/>
              </a:rPr>
              <a:t> das Essen </a:t>
            </a:r>
            <a:r>
              <a:rPr lang="en-GB" sz="2600" b="1" dirty="0" err="1">
                <a:solidFill>
                  <a:schemeClr val="bg1"/>
                </a:solidFill>
                <a:latin typeface="Century Gothic" panose="020B0502020202020204" pitchFamily="34" charset="0"/>
              </a:rPr>
              <a:t>nicht</a:t>
            </a: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lecker</a:t>
            </a: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aber</a:t>
            </a:r>
            <a:endParaRPr lang="en-GB" sz="2600" b="1" dirty="0">
              <a:solidFill>
                <a:schemeClr val="bg1"/>
              </a:solidFill>
              <a:latin typeface="Century Gothic" panose="020B0502020202020204" pitchFamily="34" charset="0"/>
            </a:endParaRPr>
          </a:p>
          <a:p>
            <a:pPr algn="ct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ich</a:t>
            </a:r>
            <a:r>
              <a:rPr lang="en-GB" sz="2600" b="1" dirty="0">
                <a:solidFill>
                  <a:schemeClr val="bg1"/>
                </a:solidFill>
                <a:latin typeface="Century Gothic" panose="020B0502020202020204" pitchFamily="34" charset="0"/>
              </a:rPr>
              <a:t>----</a:t>
            </a:r>
            <a:r>
              <a:rPr lang="en-GB" sz="2600"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finde</a:t>
            </a:r>
            <a:r>
              <a:rPr lang="en-GB" sz="2600" b="1" dirty="0">
                <a:solidFill>
                  <a:schemeClr val="bg1"/>
                </a:solidFill>
                <a:latin typeface="Century Gothic" panose="020B0502020202020204" pitchFamily="34" charset="0"/>
              </a:rPr>
              <a:t> es </a:t>
            </a:r>
            <a:r>
              <a:rPr lang="en-GB" sz="2600" b="1" dirty="0" err="1">
                <a:solidFill>
                  <a:schemeClr val="bg1"/>
                </a:solidFill>
                <a:latin typeface="Century Gothic" panose="020B0502020202020204" pitchFamily="34" charset="0"/>
              </a:rPr>
              <a:t>gesund</a:t>
            </a:r>
            <a:r>
              <a:rPr lang="en-GB" sz="2600" b="1" dirty="0">
                <a:solidFill>
                  <a:schemeClr val="bg1"/>
                </a:solidFill>
                <a:latin typeface="Century Gothic" panose="020B0502020202020204" pitchFamily="34" charset="0"/>
              </a:rPr>
              <a:t>.</a:t>
            </a:r>
            <a:endParaRPr lang="en-GB" sz="2600" dirty="0">
              <a:solidFill>
                <a:schemeClr val="bg1"/>
              </a:solidFill>
              <a:latin typeface="Century Gothic" panose="020B0502020202020204" pitchFamily="34" charset="0"/>
            </a:endParaRPr>
          </a:p>
        </p:txBody>
      </p:sp>
      <p:sp>
        <p:nvSpPr>
          <p:cNvPr id="36" name="Google Shape;613;p26">
            <a:hlinkClick r:id="" action="ppaction://noaction" highlightClick="1">
              <a:snd r:embed="rId4" name="ex 2 - answ - wie findest du das essen.wav"/>
            </a:hlinkClick>
            <a:extLst>
              <a:ext uri="{FF2B5EF4-FFF2-40B4-BE49-F238E27FC236}">
                <a16:creationId xmlns:a16="http://schemas.microsoft.com/office/drawing/2014/main" id="{0EEB17F5-8F85-4303-9664-22033A769207}"/>
              </a:ext>
            </a:extLst>
          </p:cNvPr>
          <p:cNvSpPr/>
          <p:nvPr/>
        </p:nvSpPr>
        <p:spPr>
          <a:xfrm>
            <a:off x="8818195"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7" name="Google Shape;613;p26">
            <a:hlinkClick r:id="" action="ppaction://noaction" highlightClick="1">
              <a:snd r:embed="rId5" name="ex 2 - q - wie findest du das essen.wav"/>
            </a:hlinkClick>
            <a:extLst>
              <a:ext uri="{FF2B5EF4-FFF2-40B4-BE49-F238E27FC236}">
                <a16:creationId xmlns:a16="http://schemas.microsoft.com/office/drawing/2014/main" id="{6C5FC663-B68A-4E6E-867E-4F121DF85B81}"/>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1</a:t>
            </a:r>
            <a:endParaRPr kumimoji="0" sz="3200" b="1" i="0" u="none" strike="noStrike" kern="1200" cap="none" spc="0" normalizeH="0" baseline="0" noProof="0" dirty="0">
              <a:ln>
                <a:noFill/>
              </a:ln>
              <a:effectLst/>
              <a:uLnTx/>
              <a:uFillTx/>
              <a:latin typeface="Century Gothic" panose="020B0502020202020204" pitchFamily="34" charset="0"/>
            </a:endParaRPr>
          </a:p>
        </p:txBody>
      </p:sp>
      <p:sp>
        <p:nvSpPr>
          <p:cNvPr id="2" name="TextBox 1"/>
          <p:cNvSpPr txBox="1"/>
          <p:nvPr/>
        </p:nvSpPr>
        <p:spPr>
          <a:xfrm>
            <a:off x="8622704" y="1821297"/>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grpSp>
        <p:nvGrpSpPr>
          <p:cNvPr id="7" name="Group 6"/>
          <p:cNvGrpSpPr/>
          <p:nvPr/>
        </p:nvGrpSpPr>
        <p:grpSpPr>
          <a:xfrm>
            <a:off x="8574578" y="3137112"/>
            <a:ext cx="1726259" cy="162366"/>
            <a:chOff x="8446583" y="1507958"/>
            <a:chExt cx="1726259" cy="162366"/>
          </a:xfrm>
          <a:solidFill>
            <a:schemeClr val="accent4">
              <a:lumMod val="20000"/>
              <a:lumOff val="80000"/>
            </a:schemeClr>
          </a:solidFill>
        </p:grpSpPr>
        <p:sp>
          <p:nvSpPr>
            <p:cNvPr id="6" name="Rectangle 5"/>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8286578" y="2970433"/>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6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671391"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Century Gothic" panose="020B0502020202020204" pitchFamily="34" charset="0"/>
              </a:rPr>
              <a:t>Ich mag die Uniform. Und du?</a:t>
            </a:r>
            <a:endParaRPr lang="en-GB" sz="2800" dirty="0">
              <a:solidFill>
                <a:schemeClr val="tx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tx1"/>
                </a:solidFill>
                <a:latin typeface="Century Gothic" panose="020B0502020202020204" pitchFamily="34" charset="0"/>
              </a:rPr>
              <a:t>----Du---- findest die Uniform gut? </a:t>
            </a:r>
          </a:p>
          <a:p>
            <a:pPr algn="ctr"/>
            <a:r>
              <a:rPr lang="de-DE" sz="2600" b="1" dirty="0">
                <a:solidFill>
                  <a:schemeClr val="tx1"/>
                </a:solidFill>
                <a:latin typeface="Century Gothic" panose="020B0502020202020204" pitchFamily="34" charset="0"/>
              </a:rPr>
              <a:t>----Ich---- finde die Uniform hässlich.</a:t>
            </a:r>
          </a:p>
        </p:txBody>
      </p:sp>
      <p:sp>
        <p:nvSpPr>
          <p:cNvPr id="13" name="Google Shape;613;p26">
            <a:hlinkClick r:id="" action="ppaction://noaction" highlightClick="1">
              <a:snd r:embed="rId4" name="ex 2 - q - ich mag die uniform.wav"/>
            </a:hlinkClick>
            <a:extLst>
              <a:ext uri="{FF2B5EF4-FFF2-40B4-BE49-F238E27FC236}">
                <a16:creationId xmlns:a16="http://schemas.microsoft.com/office/drawing/2014/main" id="{7AD9E4BA-B802-40EF-B673-69B572B40E71}"/>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2</a:t>
            </a:r>
            <a:endParaRPr kumimoji="0"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5" name="ex 2 - answ - ich mag die uniform.wav"/>
            </a:hlinkClick>
            <a:extLst>
              <a:ext uri="{FF2B5EF4-FFF2-40B4-BE49-F238E27FC236}">
                <a16:creationId xmlns:a16="http://schemas.microsoft.com/office/drawing/2014/main" id="{854E05BF-8010-472B-AB41-FE5D5FCA5A20}"/>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18" name="Group 17"/>
          <p:cNvGrpSpPr/>
          <p:nvPr/>
        </p:nvGrpSpPr>
        <p:grpSpPr>
          <a:xfrm>
            <a:off x="8831745" y="2432866"/>
            <a:ext cx="1726259" cy="162366"/>
            <a:chOff x="8446583" y="1507958"/>
            <a:chExt cx="1726259" cy="162366"/>
          </a:xfrm>
          <a:solidFill>
            <a:schemeClr val="accent4">
              <a:lumMod val="20000"/>
              <a:lumOff val="80000"/>
            </a:schemeClr>
          </a:solidFill>
        </p:grpSpPr>
        <p:sp>
          <p:nvSpPr>
            <p:cNvPr id="20" name="Rectangle 19"/>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8747104" y="1568757"/>
            <a:ext cx="1656000" cy="257647"/>
            <a:chOff x="8446583" y="1507958"/>
            <a:chExt cx="1726259" cy="162366"/>
          </a:xfrm>
          <a:solidFill>
            <a:schemeClr val="accent4">
              <a:lumMod val="20000"/>
              <a:lumOff val="80000"/>
            </a:schemeClr>
          </a:solidFill>
        </p:grpSpPr>
        <p:sp>
          <p:nvSpPr>
            <p:cNvPr id="26" name="Rectangle 25"/>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p:nvSpPr>
        <p:spPr>
          <a:xfrm>
            <a:off x="8499522" y="1490513"/>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sp>
        <p:nvSpPr>
          <p:cNvPr id="29" name="TextBox 28"/>
          <p:cNvSpPr txBox="1"/>
          <p:nvPr/>
        </p:nvSpPr>
        <p:spPr>
          <a:xfrm>
            <a:off x="8623138" y="2289985"/>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sp>
        <p:nvSpPr>
          <p:cNvPr id="4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18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572000"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049" y="987179"/>
            <a:ext cx="6246712" cy="4883641"/>
          </a:xfrm>
          <a:prstGeom prst="rect">
            <a:avLst/>
          </a:prstGeom>
        </p:spPr>
      </p:pic>
      <p:sp>
        <p:nvSpPr>
          <p:cNvPr id="8" name="Google Shape;613;p26">
            <a:hlinkClick r:id="" action="ppaction://noaction" highlightClick="1">
              <a:snd r:embed="rId4" name="ex 2 - q - der Unterricht ist zu schwierig.wav"/>
            </a:hlinkClick>
            <a:extLst>
              <a:ext uri="{FF2B5EF4-FFF2-40B4-BE49-F238E27FC236}">
                <a16:creationId xmlns:a16="http://schemas.microsoft.com/office/drawing/2014/main" id="{6FD5F972-9BC0-4DF9-B36C-3D40F452AC15}"/>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3</a:t>
            </a:r>
            <a:endParaRPr kumimoji="0"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Google Shape;613;p26">
            <a:hlinkClick r:id="" action="ppaction://noaction" highlightClick="1">
              <a:snd r:embed="rId5" name="ex 2 - answ - der Unterricht ist zu schwierig.wav"/>
            </a:hlinkClick>
            <a:extLst>
              <a:ext uri="{FF2B5EF4-FFF2-40B4-BE49-F238E27FC236}">
                <a16:creationId xmlns:a16="http://schemas.microsoft.com/office/drawing/2014/main" id="{E9E98897-4B39-4841-9934-A8BAFF6BF68B}"/>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tx1"/>
                </a:solidFill>
                <a:latin typeface="Century Gothic" panose="020B0502020202020204" pitchFamily="34" charset="0"/>
              </a:rPr>
              <a:t>Der Unterricht ist zu schwierig. Mia, wie findest ---  du----</a:t>
            </a:r>
            <a:br>
              <a:rPr lang="de-DE" sz="2600" b="1" dirty="0">
                <a:solidFill>
                  <a:schemeClr val="tx1"/>
                </a:solidFill>
                <a:latin typeface="Century Gothic" panose="020B0502020202020204" pitchFamily="34" charset="0"/>
              </a:rPr>
            </a:br>
            <a:r>
              <a:rPr lang="de-DE" sz="2600" b="1" dirty="0">
                <a:solidFill>
                  <a:schemeClr val="tx1"/>
                </a:solidFill>
                <a:latin typeface="Century Gothic" panose="020B0502020202020204" pitchFamily="34" charset="0"/>
              </a:rPr>
              <a:t>den Unterricht?</a:t>
            </a:r>
            <a:endParaRPr lang="en-GB" sz="2600" dirty="0">
              <a:solidFill>
                <a:schemeClr val="tx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406062" y="987179"/>
            <a:ext cx="3744993" cy="2806899"/>
          </a:xfrm>
          <a:prstGeom prst="wedgeRoundRectCallout">
            <a:avLst>
              <a:gd name="adj1" fmla="val 59579"/>
              <a:gd name="adj2" fmla="val 2202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tx1"/>
                </a:solidFill>
                <a:latin typeface="Century Gothic" panose="020B0502020202020204" pitchFamily="34" charset="0"/>
              </a:rPr>
              <a:t>----Ich---- finde Fremdsprachen ziemlich leicht, aber Wolfgang findet Fremdsprachen nicht interessant.</a:t>
            </a:r>
          </a:p>
        </p:txBody>
      </p:sp>
      <p:sp>
        <p:nvSpPr>
          <p:cNvPr id="18" name="TextBox 17"/>
          <p:cNvSpPr txBox="1"/>
          <p:nvPr/>
        </p:nvSpPr>
        <p:spPr>
          <a:xfrm>
            <a:off x="8822501" y="2433965"/>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grpSp>
        <p:nvGrpSpPr>
          <p:cNvPr id="20" name="Group 19"/>
          <p:cNvGrpSpPr/>
          <p:nvPr/>
        </p:nvGrpSpPr>
        <p:grpSpPr>
          <a:xfrm>
            <a:off x="1498656" y="2332583"/>
            <a:ext cx="1656000" cy="257647"/>
            <a:chOff x="8446583" y="1507958"/>
            <a:chExt cx="1726259" cy="162366"/>
          </a:xfrm>
          <a:solidFill>
            <a:schemeClr val="accent4">
              <a:lumMod val="20000"/>
              <a:lumOff val="80000"/>
            </a:schemeClr>
          </a:solidFill>
        </p:grpSpPr>
        <p:sp>
          <p:nvSpPr>
            <p:cNvPr id="21" name="Rectangle 20"/>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8966154" y="1362001"/>
            <a:ext cx="1726259" cy="162366"/>
            <a:chOff x="8446583" y="1507958"/>
            <a:chExt cx="1726259" cy="162366"/>
          </a:xfrm>
          <a:solidFill>
            <a:schemeClr val="accent4">
              <a:lumMod val="20000"/>
              <a:lumOff val="80000"/>
            </a:schemeClr>
          </a:solidFill>
        </p:grpSpPr>
        <p:sp>
          <p:nvSpPr>
            <p:cNvPr id="24" name="Rectangle 23"/>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8678087" y="1249524"/>
            <a:ext cx="1800000" cy="369332"/>
          </a:xfrm>
          <a:prstGeom prst="rect">
            <a:avLst/>
          </a:prstGeom>
          <a:solidFill>
            <a:schemeClr val="accent4">
              <a:lumMod val="20000"/>
              <a:lumOff val="80000"/>
            </a:schemeClr>
          </a:solidFill>
        </p:spPr>
        <p:txBody>
          <a:bodyPr wrap="square" rtlCol="0">
            <a:spAutoFit/>
          </a:bodyPr>
          <a:lstStyle/>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endParaRPr lang="en-GB" sz="300" dirty="0">
              <a:latin typeface="Century Gothic" panose="020B0502020202020204" pitchFamily="34" charset="0"/>
            </a:endParaRPr>
          </a:p>
          <a:p>
            <a:pPr algn="r"/>
            <a:r>
              <a:rPr lang="en-GB" sz="300" dirty="0">
                <a:latin typeface="Century Gothic" panose="020B0502020202020204" pitchFamily="34" charset="0"/>
              </a:rPr>
              <a:t>_____________________________________________________________________________</a:t>
            </a:r>
          </a:p>
        </p:txBody>
      </p:sp>
      <p:sp>
        <p:nvSpPr>
          <p:cNvPr id="27" name="TextBox 26"/>
          <p:cNvSpPr txBox="1"/>
          <p:nvPr/>
        </p:nvSpPr>
        <p:spPr>
          <a:xfrm>
            <a:off x="1538738" y="2291011"/>
            <a:ext cx="1800000" cy="369332"/>
          </a:xfrm>
          <a:prstGeom prst="rect">
            <a:avLst/>
          </a:prstGeom>
          <a:solidFill>
            <a:schemeClr val="accent4">
              <a:lumMod val="20000"/>
              <a:lumOff val="80000"/>
            </a:schemeClr>
          </a:solidFill>
        </p:spPr>
        <p:txBody>
          <a:bodyPr wrap="square" rtlCol="0">
            <a:spAutoFit/>
          </a:bodyPr>
          <a:lstStyle/>
          <a:p>
            <a:endParaRPr lang="en-GB" sz="300" dirty="0">
              <a:latin typeface="Century Gothic" panose="020B0502020202020204" pitchFamily="34" charset="0"/>
            </a:endParaRPr>
          </a:p>
          <a:p>
            <a:endParaRPr lang="en-GB" sz="300" dirty="0">
              <a:latin typeface="Century Gothic" panose="020B0502020202020204" pitchFamily="34" charset="0"/>
            </a:endParaRPr>
          </a:p>
          <a:p>
            <a:endParaRPr lang="en-GB" sz="300" dirty="0">
              <a:latin typeface="Century Gothic" panose="020B0502020202020204" pitchFamily="34" charset="0"/>
            </a:endParaRPr>
          </a:p>
          <a:p>
            <a:endParaRPr lang="en-GB" sz="300" dirty="0">
              <a:latin typeface="Century Gothic" panose="020B0502020202020204" pitchFamily="34" charset="0"/>
            </a:endParaRPr>
          </a:p>
          <a:p>
            <a:endParaRPr lang="en-GB" sz="300" dirty="0">
              <a:latin typeface="Century Gothic" panose="020B0502020202020204" pitchFamily="34" charset="0"/>
            </a:endParaRPr>
          </a:p>
          <a:p>
            <a:r>
              <a:rPr lang="en-GB" sz="300" dirty="0">
                <a:latin typeface="Century Gothic" panose="020B0502020202020204" pitchFamily="34" charset="0"/>
              </a:rPr>
              <a:t>_____________________________________________________________________________</a:t>
            </a:r>
          </a:p>
        </p:txBody>
      </p:sp>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8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31026"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6" name="Picture 5" descr="A picture containing room&#10;&#10;Description automatically generated">
            <a:extLst>
              <a:ext uri="{FF2B5EF4-FFF2-40B4-BE49-F238E27FC236}">
                <a16:creationId xmlns:a16="http://schemas.microsoft.com/office/drawing/2014/main" id="{9DC42F91-FF91-41CD-BACA-B33EEB778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id="{F08252B4-C22F-4CD7-B88A-03AC3031775B}"/>
              </a:ext>
            </a:extLst>
          </p:cNvPr>
          <p:cNvSpPr/>
          <p:nvPr/>
        </p:nvSpPr>
        <p:spPr>
          <a:xfrm flipH="1">
            <a:off x="481263" y="1230512"/>
            <a:ext cx="2984105" cy="1550010"/>
          </a:xfrm>
          <a:prstGeom prst="wedgeRoundRectCallout">
            <a:avLst>
              <a:gd name="adj1" fmla="val -93631"/>
              <a:gd name="adj2" fmla="val 6907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----Ich---- finde </a:t>
            </a:r>
            <a:br>
              <a:rPr lang="de-DE" sz="2600" b="1" dirty="0">
                <a:solidFill>
                  <a:schemeClr val="bg1"/>
                </a:solidFill>
                <a:latin typeface="Century Gothic" panose="020B0502020202020204" pitchFamily="34" charset="0"/>
              </a:rPr>
            </a:br>
            <a:r>
              <a:rPr lang="de-DE" sz="2600" b="1" dirty="0">
                <a:solidFill>
                  <a:schemeClr val="bg1"/>
                </a:solidFill>
                <a:latin typeface="Century Gothic" panose="020B0502020202020204" pitchFamily="34" charset="0"/>
              </a:rPr>
              <a:t>die iPads </a:t>
            </a:r>
            <a:br>
              <a:rPr lang="de-DE" sz="2600" b="1" dirty="0">
                <a:solidFill>
                  <a:schemeClr val="bg1"/>
                </a:solidFill>
                <a:latin typeface="Century Gothic" panose="020B0502020202020204" pitchFamily="34" charset="0"/>
              </a:rPr>
            </a:br>
            <a:r>
              <a:rPr lang="de-DE" sz="2600" b="1" dirty="0">
                <a:solidFill>
                  <a:schemeClr val="bg1"/>
                </a:solidFill>
                <a:latin typeface="Century Gothic" panose="020B0502020202020204" pitchFamily="34" charset="0"/>
              </a:rPr>
              <a:t>ganz praktisch.</a:t>
            </a:r>
            <a:endParaRPr lang="en-GB" sz="26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006EE20B-52EB-408D-A0B2-CFDE11E51C3B}"/>
              </a:ext>
            </a:extLst>
          </p:cNvPr>
          <p:cNvSpPr/>
          <p:nvPr/>
        </p:nvSpPr>
        <p:spPr>
          <a:xfrm flipH="1">
            <a:off x="8598568" y="1230512"/>
            <a:ext cx="3552486" cy="2442078"/>
          </a:xfrm>
          <a:prstGeom prst="wedgeRoundRectCallout">
            <a:avLst>
              <a:gd name="adj1" fmla="val 68146"/>
              <a:gd name="adj2" fmla="val 439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Ich mag die iPads nicht.  </a:t>
            </a:r>
          </a:p>
          <a:p>
            <a:pPr algn="ctr"/>
            <a:r>
              <a:rPr lang="de-DE" sz="2600" b="1" dirty="0">
                <a:solidFill>
                  <a:schemeClr val="bg1"/>
                </a:solidFill>
                <a:latin typeface="Century Gothic" panose="020B0502020202020204" pitchFamily="34" charset="0"/>
              </a:rPr>
              <a:t>----Ich---- finde die iPads ein bisschen zu langsam.</a:t>
            </a:r>
          </a:p>
        </p:txBody>
      </p:sp>
      <p:sp>
        <p:nvSpPr>
          <p:cNvPr id="10" name="Google Shape;613;p26">
            <a:hlinkClick r:id="" action="ppaction://noaction" highlightClick="1">
              <a:snd r:embed="rId4" name="ex 2 - q - ich finde die ipads praktisch.wav"/>
            </a:hlinkClick>
            <a:extLst>
              <a:ext uri="{FF2B5EF4-FFF2-40B4-BE49-F238E27FC236}">
                <a16:creationId xmlns:a16="http://schemas.microsoft.com/office/drawing/2014/main" id="{1277ABBA-2778-46A4-9589-5EBAD21EF07F}"/>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4</a:t>
            </a:r>
            <a:endParaRPr kumimoji="0"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Google Shape;613;p26">
            <a:hlinkClick r:id="" action="ppaction://noaction" highlightClick="1">
              <a:snd r:embed="rId5" name="ex 2 - answ - ich finde die ipads praktisch.wav"/>
            </a:hlinkClick>
            <a:extLst>
              <a:ext uri="{FF2B5EF4-FFF2-40B4-BE49-F238E27FC236}">
                <a16:creationId xmlns:a16="http://schemas.microsoft.com/office/drawing/2014/main" id="{5922A59B-AD2C-49CC-A5E6-5E9091D7832A}"/>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14" name="Group 13"/>
          <p:cNvGrpSpPr/>
          <p:nvPr/>
        </p:nvGrpSpPr>
        <p:grpSpPr>
          <a:xfrm>
            <a:off x="8793635" y="2322727"/>
            <a:ext cx="1656000" cy="257647"/>
            <a:chOff x="8446583" y="1507958"/>
            <a:chExt cx="1726259" cy="162366"/>
          </a:xfrm>
          <a:solidFill>
            <a:schemeClr val="accent4">
              <a:lumMod val="20000"/>
              <a:lumOff val="80000"/>
            </a:schemeClr>
          </a:solidFill>
        </p:grpSpPr>
        <p:sp>
          <p:nvSpPr>
            <p:cNvPr id="16" name="Rectangle 15"/>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665374" y="1600199"/>
            <a:ext cx="1726259" cy="162366"/>
            <a:chOff x="8446583" y="1507958"/>
            <a:chExt cx="1726259" cy="162366"/>
          </a:xfrm>
          <a:solidFill>
            <a:schemeClr val="accent4">
              <a:lumMod val="20000"/>
              <a:lumOff val="80000"/>
            </a:schemeClr>
          </a:solidFill>
        </p:grpSpPr>
        <p:sp>
          <p:nvSpPr>
            <p:cNvPr id="19" name="Rectangle 18"/>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539508" y="1442081"/>
            <a:ext cx="1800000" cy="369332"/>
          </a:xfrm>
          <a:prstGeom prst="rect">
            <a:avLst/>
          </a:prstGeom>
          <a:solidFill>
            <a:schemeClr val="accent4">
              <a:lumMod val="20000"/>
              <a:lumOff val="8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2" name="TextBox 21"/>
          <p:cNvSpPr txBox="1"/>
          <p:nvPr/>
        </p:nvSpPr>
        <p:spPr>
          <a:xfrm>
            <a:off x="8732992" y="2281155"/>
            <a:ext cx="1800000" cy="369332"/>
          </a:xfrm>
          <a:prstGeom prst="rect">
            <a:avLst/>
          </a:prstGeom>
          <a:solidFill>
            <a:schemeClr val="accent4">
              <a:lumMod val="20000"/>
              <a:lumOff val="8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03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11148"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id="{03889086-C4A8-48AB-A899-4E5418385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id="{EBA0F217-4CFC-493A-80CB-33EB558533D4}"/>
              </a:ext>
            </a:extLst>
          </p:cNvPr>
          <p:cNvSpPr/>
          <p:nvPr/>
        </p:nvSpPr>
        <p:spPr>
          <a:xfrm flipH="1">
            <a:off x="433953" y="1548882"/>
            <a:ext cx="3291556" cy="1631046"/>
          </a:xfrm>
          <a:prstGeom prst="wedgeRoundRectCallout">
            <a:avLst>
              <a:gd name="adj1" fmla="val -95683"/>
              <a:gd name="adj2" fmla="val 6907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Century Gothic" panose="020B0502020202020204" pitchFamily="34" charset="0"/>
              </a:rPr>
              <a:t>Und wie </a:t>
            </a:r>
          </a:p>
          <a:p>
            <a:pPr algn="ctr"/>
            <a:r>
              <a:rPr lang="de-DE" sz="2800" b="1" dirty="0">
                <a:solidFill>
                  <a:schemeClr val="bg1"/>
                </a:solidFill>
                <a:latin typeface="Century Gothic" panose="020B0502020202020204" pitchFamily="34" charset="0"/>
              </a:rPr>
              <a:t>findest ----du---- die Lehrer hier?</a:t>
            </a:r>
            <a:endParaRPr lang="en-GB" sz="28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7F3B7CB3-D89F-4DE6-9AB0-03F043CF4B85}"/>
              </a:ext>
            </a:extLst>
          </p:cNvPr>
          <p:cNvSpPr/>
          <p:nvPr/>
        </p:nvSpPr>
        <p:spPr>
          <a:xfrm flipH="1">
            <a:off x="8316813" y="1037109"/>
            <a:ext cx="3834242" cy="2554256"/>
          </a:xfrm>
          <a:prstGeom prst="wedgeRoundRectCallout">
            <a:avLst>
              <a:gd name="adj1" fmla="val 68146"/>
              <a:gd name="adj2" fmla="val 439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Century Gothic" panose="020B0502020202020204" pitchFamily="34" charset="0"/>
              </a:rPr>
              <a:t>Ach, Wolfgang findet die Lehrer zu streng, aber </a:t>
            </a:r>
          </a:p>
          <a:p>
            <a:pPr algn="ctr"/>
            <a:r>
              <a:rPr lang="de-DE" sz="2800" b="1" dirty="0">
                <a:solidFill>
                  <a:schemeClr val="bg1"/>
                </a:solidFill>
                <a:latin typeface="Century Gothic" panose="020B0502020202020204" pitchFamily="34" charset="0"/>
              </a:rPr>
              <a:t>----ich---- finde </a:t>
            </a:r>
          </a:p>
          <a:p>
            <a:pPr algn="ctr"/>
            <a:r>
              <a:rPr lang="de-DE" sz="2800" b="1" dirty="0">
                <a:solidFill>
                  <a:schemeClr val="bg1"/>
                </a:solidFill>
                <a:latin typeface="Century Gothic" panose="020B0502020202020204" pitchFamily="34" charset="0"/>
              </a:rPr>
              <a:t>die Lehrer</a:t>
            </a:r>
            <a:br>
              <a:rPr lang="de-DE" sz="2800" b="1" dirty="0">
                <a:solidFill>
                  <a:schemeClr val="bg1"/>
                </a:solidFill>
                <a:latin typeface="Century Gothic" panose="020B0502020202020204" pitchFamily="34" charset="0"/>
              </a:rPr>
            </a:br>
            <a:r>
              <a:rPr lang="de-DE" sz="2800" b="1" dirty="0">
                <a:solidFill>
                  <a:schemeClr val="bg1"/>
                </a:solidFill>
                <a:latin typeface="Century Gothic" panose="020B0502020202020204" pitchFamily="34" charset="0"/>
              </a:rPr>
              <a:t>in Ordnung.</a:t>
            </a:r>
          </a:p>
        </p:txBody>
      </p:sp>
      <p:sp>
        <p:nvSpPr>
          <p:cNvPr id="14" name="Google Shape;613;p26">
            <a:hlinkClick r:id="" action="ppaction://noaction" highlightClick="1">
              <a:snd r:embed="rId4" name="ex 2 - q - wie findest du die lehrer.wav"/>
            </a:hlinkClick>
            <a:extLst>
              <a:ext uri="{FF2B5EF4-FFF2-40B4-BE49-F238E27FC236}">
                <a16:creationId xmlns:a16="http://schemas.microsoft.com/office/drawing/2014/main" id="{2E47E58E-1213-4AFC-A1D9-314710A37224}"/>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5</a:t>
            </a:r>
            <a:endParaRPr kumimoji="0"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5" name="ex 2 - answ - wie findest du die lehrer.wav"/>
            </a:hlinkClick>
            <a:extLst>
              <a:ext uri="{FF2B5EF4-FFF2-40B4-BE49-F238E27FC236}">
                <a16:creationId xmlns:a16="http://schemas.microsoft.com/office/drawing/2014/main" id="{2342424A-F334-410B-A9B7-B7012D4B065F}"/>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13" name="Group 12"/>
          <p:cNvGrpSpPr/>
          <p:nvPr/>
        </p:nvGrpSpPr>
        <p:grpSpPr>
          <a:xfrm>
            <a:off x="1840588" y="2285350"/>
            <a:ext cx="1656000" cy="257647"/>
            <a:chOff x="8446583" y="1507958"/>
            <a:chExt cx="1726259" cy="162366"/>
          </a:xfrm>
          <a:solidFill>
            <a:schemeClr val="accent4">
              <a:lumMod val="20000"/>
              <a:lumOff val="80000"/>
            </a:schemeClr>
          </a:solidFill>
        </p:grpSpPr>
        <p:sp>
          <p:nvSpPr>
            <p:cNvPr id="17" name="Rectangle 16"/>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8879605" y="2448770"/>
            <a:ext cx="1726259" cy="162366"/>
            <a:chOff x="8446583" y="1507958"/>
            <a:chExt cx="1726259" cy="162366"/>
          </a:xfrm>
          <a:solidFill>
            <a:schemeClr val="accent4">
              <a:lumMod val="20000"/>
              <a:lumOff val="80000"/>
            </a:schemeClr>
          </a:solidFill>
        </p:grpSpPr>
        <p:sp>
          <p:nvSpPr>
            <p:cNvPr id="20" name="Rectangle 19"/>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4658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872147" y="2223817"/>
            <a:ext cx="1800000" cy="369332"/>
          </a:xfrm>
          <a:prstGeom prst="rect">
            <a:avLst/>
          </a:prstGeom>
          <a:solidFill>
            <a:schemeClr val="accent4">
              <a:lumMod val="20000"/>
              <a:lumOff val="80000"/>
            </a:schemeClr>
          </a:solidFill>
        </p:spPr>
        <p:txBody>
          <a:bodyPr wrap="square" rtlCol="0">
            <a:spAutoFit/>
          </a:bodyPr>
          <a:lstStyle/>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TextBox 22"/>
          <p:cNvSpPr txBox="1"/>
          <p:nvPr/>
        </p:nvSpPr>
        <p:spPr>
          <a:xfrm>
            <a:off x="8758384" y="2354280"/>
            <a:ext cx="1800000" cy="369332"/>
          </a:xfrm>
          <a:prstGeom prst="rect">
            <a:avLst/>
          </a:prstGeom>
          <a:solidFill>
            <a:schemeClr val="accent4">
              <a:lumMod val="20000"/>
              <a:lumOff val="8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4" name="TextBox 23"/>
          <p:cNvSpPr txBox="1"/>
          <p:nvPr/>
        </p:nvSpPr>
        <p:spPr>
          <a:xfrm>
            <a:off x="9850130" y="1094452"/>
            <a:ext cx="1800000" cy="369332"/>
          </a:xfrm>
          <a:prstGeom prst="rect">
            <a:avLst/>
          </a:prstGeom>
          <a:solidFill>
            <a:schemeClr val="accent4">
              <a:lumMod val="20000"/>
              <a:lumOff val="80000"/>
            </a:schemeClr>
          </a:solidFill>
        </p:spPr>
        <p:txBody>
          <a:bodyPr wrap="square" rtlCol="0">
            <a:spAutoFit/>
          </a:bodyPr>
          <a:lstStyle/>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r>
              <a:rPr lang="en-GB" sz="300" dirty="0">
                <a:solidFill>
                  <a:schemeClr val="bg1"/>
                </a:solidFill>
                <a:latin typeface="Century Gothic" panose="020B0502020202020204" pitchFamily="34" charset="0"/>
              </a:rPr>
              <a:t>_____________________________________________________________________________</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8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631635" cy="647577"/>
          </a:xfrm>
        </p:spPr>
        <p:txBody>
          <a:bodyPr>
            <a:noAutofit/>
          </a:bodyPr>
          <a:lstStyle/>
          <a:p>
            <a:r>
              <a:rPr lang="en-GB" sz="2800" b="1" dirty="0">
                <a:solidFill>
                  <a:schemeClr val="bg1"/>
                </a:solidFill>
              </a:rPr>
              <a:t>Ich, du </a:t>
            </a:r>
            <a:r>
              <a:rPr lang="en-GB" sz="2800" b="1" dirty="0" err="1">
                <a:solidFill>
                  <a:schemeClr val="bg1"/>
                </a:solidFill>
              </a:rPr>
              <a:t>oder</a:t>
            </a:r>
            <a:r>
              <a:rPr lang="en-GB" sz="2800" b="1" dirty="0">
                <a:solidFill>
                  <a:schemeClr val="bg1"/>
                </a:solidFill>
              </a:rPr>
              <a:t> Wolfgang?</a:t>
            </a:r>
          </a:p>
        </p:txBody>
      </p:sp>
      <p:pic>
        <p:nvPicPr>
          <p:cNvPr id="6" name="Picture 5" descr="A picture containing text, sign&#10;&#10;Description automatically generated">
            <a:extLst>
              <a:ext uri="{FF2B5EF4-FFF2-40B4-BE49-F238E27FC236}">
                <a16:creationId xmlns:a16="http://schemas.microsoft.com/office/drawing/2014/main" id="{DBF64767-C0D1-4CA6-9E28-12D7E6818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669" y="1183712"/>
            <a:ext cx="5203782" cy="4589291"/>
          </a:xfrm>
          <a:prstGeom prst="rect">
            <a:avLst/>
          </a:prstGeom>
        </p:spPr>
      </p:pic>
      <p:sp>
        <p:nvSpPr>
          <p:cNvPr id="8" name="Google Shape;613;p26">
            <a:hlinkClick r:id="" action="ppaction://noaction" highlightClick="1">
              <a:snd r:embed="rId4" name="extra - beep und mehmet.wav"/>
            </a:hlinkClick>
            <a:extLst>
              <a:ext uri="{FF2B5EF4-FFF2-40B4-BE49-F238E27FC236}">
                <a16:creationId xmlns:a16="http://schemas.microsoft.com/office/drawing/2014/main" id="{14883514-9B6A-4B75-B96F-BA6C0C8B0FD7}"/>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latin typeface="Century Gothic" panose="020B0502020202020204" pitchFamily="34" charset="0"/>
              </a:rPr>
              <a:t>6</a:t>
            </a:r>
            <a:endParaRPr sz="3200" b="1" dirty="0">
              <a:latin typeface="Century Gothic" panose="020B0502020202020204" pitchFamily="34" charset="0"/>
            </a:endParaRPr>
          </a:p>
        </p:txBody>
      </p:sp>
      <p:sp>
        <p:nvSpPr>
          <p:cNvPr id="9" name="Google Shape;613;p26">
            <a:hlinkClick r:id="" action="ppaction://noaction" highlightClick="1">
              <a:snd r:embed="rId5" name="extra - wolfgang und mehmet.wav"/>
            </a:hlinkClick>
            <a:extLst>
              <a:ext uri="{FF2B5EF4-FFF2-40B4-BE49-F238E27FC236}">
                <a16:creationId xmlns:a16="http://schemas.microsoft.com/office/drawing/2014/main" id="{5E904FC5-9946-4902-AE58-AB34D6684997}"/>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92D05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err="1">
                <a:latin typeface="Century Gothic" panose="020B0502020202020204" pitchFamily="34" charset="0"/>
              </a:rPr>
              <a:t>Antworten</a:t>
            </a:r>
            <a:endParaRPr sz="2400" b="1" dirty="0">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5AF13A2C-4F0E-4567-AA1B-1E65B050C942}"/>
              </a:ext>
            </a:extLst>
          </p:cNvPr>
          <p:cNvSpPr/>
          <p:nvPr/>
        </p:nvSpPr>
        <p:spPr>
          <a:xfrm flipH="1">
            <a:off x="40943" y="1276120"/>
            <a:ext cx="3168000" cy="3090607"/>
          </a:xfrm>
          <a:prstGeom prst="wedgeRoundRectCallout">
            <a:avLst>
              <a:gd name="adj1" fmla="val -79279"/>
              <a:gd name="adj2" fmla="val 340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tx1"/>
                </a:solidFill>
                <a:latin typeface="Century Gothic" panose="020B0502020202020204" pitchFamily="34" charset="0"/>
              </a:rPr>
              <a:t>Wolfgang findet Schule in Ordnung, und Mehmet, </a:t>
            </a:r>
          </a:p>
          <a:p>
            <a:pPr algn="ctr"/>
            <a:r>
              <a:rPr lang="de-DE" sz="2600" b="1" dirty="0">
                <a:solidFill>
                  <a:schemeClr val="tx1"/>
                </a:solidFill>
                <a:latin typeface="Century Gothic" panose="020B0502020202020204" pitchFamily="34" charset="0"/>
              </a:rPr>
              <a:t>----du---- findest Schule wichtig, nicht wahr?</a:t>
            </a:r>
          </a:p>
        </p:txBody>
      </p:sp>
      <p:sp>
        <p:nvSpPr>
          <p:cNvPr id="11" name="Rounded Rectangular Callout 6">
            <a:extLst>
              <a:ext uri="{FF2B5EF4-FFF2-40B4-BE49-F238E27FC236}">
                <a16:creationId xmlns:a16="http://schemas.microsoft.com/office/drawing/2014/main" id="{D0B5ADF3-3E1F-4AC3-989E-575724A68B30}"/>
              </a:ext>
            </a:extLst>
          </p:cNvPr>
          <p:cNvSpPr/>
          <p:nvPr/>
        </p:nvSpPr>
        <p:spPr>
          <a:xfrm flipH="1">
            <a:off x="8524661" y="1230512"/>
            <a:ext cx="3600000" cy="2198488"/>
          </a:xfrm>
          <a:prstGeom prst="wedgeRoundRectCallout">
            <a:avLst>
              <a:gd name="adj1" fmla="val 68146"/>
              <a:gd name="adj2" fmla="val 439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Century Gothic" panose="020B0502020202020204" pitchFamily="34" charset="0"/>
              </a:rPr>
              <a:t>Ja, aber </a:t>
            </a:r>
          </a:p>
          <a:p>
            <a:pPr algn="ctr"/>
            <a:r>
              <a:rPr lang="de-DE" sz="2800" b="1" dirty="0">
                <a:solidFill>
                  <a:schemeClr val="tx1"/>
                </a:solidFill>
                <a:latin typeface="Century Gothic" panose="020B0502020202020204" pitchFamily="34" charset="0"/>
              </a:rPr>
              <a:t>----ich---- finde die Hausaufgaben schwierig.</a:t>
            </a:r>
          </a:p>
        </p:txBody>
      </p:sp>
      <p:grpSp>
        <p:nvGrpSpPr>
          <p:cNvPr id="14" name="Group 13"/>
          <p:cNvGrpSpPr/>
          <p:nvPr/>
        </p:nvGrpSpPr>
        <p:grpSpPr>
          <a:xfrm>
            <a:off x="247298" y="3171352"/>
            <a:ext cx="1641010" cy="257647"/>
            <a:chOff x="8462209" y="1507958"/>
            <a:chExt cx="1710633" cy="162366"/>
          </a:xfrm>
          <a:solidFill>
            <a:schemeClr val="accent4">
              <a:lumMod val="20000"/>
              <a:lumOff val="80000"/>
            </a:schemeClr>
          </a:solidFill>
        </p:grpSpPr>
        <p:sp>
          <p:nvSpPr>
            <p:cNvPr id="17" name="Rectangle 16"/>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62209" y="1525945"/>
              <a:ext cx="612001"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8960063" y="2080802"/>
            <a:ext cx="1741249" cy="162366"/>
            <a:chOff x="8431593" y="1507958"/>
            <a:chExt cx="1741249" cy="162366"/>
          </a:xfrm>
          <a:solidFill>
            <a:schemeClr val="accent4">
              <a:lumMod val="20000"/>
              <a:lumOff val="80000"/>
            </a:schemeClr>
          </a:solidFill>
        </p:grpSpPr>
        <p:sp>
          <p:nvSpPr>
            <p:cNvPr id="20" name="Rectangle 19"/>
            <p:cNvSpPr/>
            <p:nvPr/>
          </p:nvSpPr>
          <p:spPr>
            <a:xfrm>
              <a:off x="9560842" y="1507958"/>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31593" y="1525945"/>
              <a:ext cx="612000" cy="144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04171" y="3061712"/>
            <a:ext cx="1800000" cy="369332"/>
          </a:xfrm>
          <a:prstGeom prst="rect">
            <a:avLst/>
          </a:prstGeom>
          <a:solidFill>
            <a:schemeClr val="accent4">
              <a:lumMod val="20000"/>
              <a:lumOff val="8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TextBox 22"/>
          <p:cNvSpPr txBox="1"/>
          <p:nvPr/>
        </p:nvSpPr>
        <p:spPr>
          <a:xfrm>
            <a:off x="8901312" y="1968325"/>
            <a:ext cx="1800000" cy="369332"/>
          </a:xfrm>
          <a:prstGeom prst="rect">
            <a:avLst/>
          </a:prstGeom>
          <a:solidFill>
            <a:schemeClr val="accent4">
              <a:lumMod val="20000"/>
              <a:lumOff val="8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9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870174"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dirty="0" err="1">
                <a:solidFill>
                  <a:schemeClr val="bg1"/>
                </a:solidFill>
                <a:latin typeface="Century Gothic" panose="020B0502020202020204" pitchFamily="34" charset="0"/>
              </a:rPr>
              <a:t>findest</a:t>
            </a:r>
            <a:r>
              <a:rPr lang="en-GB" sz="2800" dirty="0">
                <a:solidFill>
                  <a:schemeClr val="bg1"/>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090452" y="1163991"/>
            <a:ext cx="3790418" cy="2479962"/>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mag das Essen! Wolfgang </a:t>
            </a:r>
            <a:r>
              <a:rPr lang="en-GB" sz="2800" dirty="0" err="1">
                <a:solidFill>
                  <a:schemeClr val="bg1"/>
                </a:solidFill>
                <a:latin typeface="Century Gothic" panose="020B0502020202020204" pitchFamily="34" charset="0"/>
              </a:rPr>
              <a:t>findet</a:t>
            </a:r>
            <a:r>
              <a:rPr lang="en-GB" sz="2800" dirty="0">
                <a:solidFill>
                  <a:schemeClr val="bg1"/>
                </a:solidFill>
                <a:latin typeface="Century Gothic" panose="020B0502020202020204" pitchFamily="34" charset="0"/>
              </a:rPr>
              <a:t> </a:t>
            </a:r>
            <a:r>
              <a:rPr lang="en-GB" sz="2800" b="1" u="sng" dirty="0">
                <a:solidFill>
                  <a:schemeClr val="bg1"/>
                </a:solidFill>
                <a:latin typeface="Century Gothic" panose="020B0502020202020204" pitchFamily="34" charset="0"/>
              </a:rPr>
              <a:t>das Essen</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nicht</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lecker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aber</a:t>
            </a:r>
            <a:r>
              <a:rPr lang="en-GB" sz="2800" dirty="0">
                <a:solidFill>
                  <a:schemeClr val="bg1"/>
                </a:solidFill>
                <a:latin typeface="Century Gothic" panose="020B0502020202020204" pitchFamily="34" charset="0"/>
              </a:rPr>
              <a:t> ich </a:t>
            </a:r>
            <a:r>
              <a:rPr lang="en-GB" sz="2800" dirty="0" err="1">
                <a:solidFill>
                  <a:schemeClr val="bg1"/>
                </a:solidFill>
                <a:latin typeface="Century Gothic" panose="020B0502020202020204" pitchFamily="34" charset="0"/>
              </a:rPr>
              <a:t>finde</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gesund</a:t>
            </a:r>
            <a:r>
              <a:rPr lang="en-GB" sz="2800" dirty="0">
                <a:solidFill>
                  <a:schemeClr val="bg1"/>
                </a:solidFill>
                <a:latin typeface="Century Gothic" panose="020B0502020202020204" pitchFamily="34" charset="0"/>
              </a:rPr>
              <a:t>.</a:t>
            </a:r>
          </a:p>
        </p:txBody>
      </p:sp>
      <p:sp>
        <p:nvSpPr>
          <p:cNvPr id="9" name="Rounded Rectangle 11">
            <a:extLst>
              <a:ext uri="{FF2B5EF4-FFF2-40B4-BE49-F238E27FC236}">
                <a16:creationId xmlns:a16="http://schemas.microsoft.com/office/drawing/2014/main" id="{0F9F8E40-27A3-47C5-9679-492E2F1AF92B}"/>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811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12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09930"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dirty="0" err="1">
                <a:solidFill>
                  <a:schemeClr val="bg1"/>
                </a:solidFill>
                <a:latin typeface="Century Gothic" panose="020B0502020202020204" pitchFamily="34" charset="0"/>
              </a:rPr>
              <a:t>findest</a:t>
            </a:r>
            <a:r>
              <a:rPr lang="en-GB" sz="2800" dirty="0">
                <a:solidFill>
                  <a:schemeClr val="bg1"/>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445637" y="1310185"/>
            <a:ext cx="3465369" cy="2333768"/>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mag das Essen! Wolfgang </a:t>
            </a:r>
            <a:r>
              <a:rPr lang="en-GB" sz="2800" dirty="0" err="1">
                <a:solidFill>
                  <a:schemeClr val="bg1"/>
                </a:solidFill>
                <a:latin typeface="Century Gothic" panose="020B0502020202020204" pitchFamily="34" charset="0"/>
              </a:rPr>
              <a:t>findet</a:t>
            </a:r>
            <a:r>
              <a:rPr lang="en-GB" sz="2800" dirty="0">
                <a:solidFill>
                  <a:schemeClr val="bg1"/>
                </a:solidFill>
                <a:latin typeface="Century Gothic" panose="020B0502020202020204" pitchFamily="34" charset="0"/>
              </a:rPr>
              <a:t> </a:t>
            </a:r>
            <a:r>
              <a:rPr lang="en-GB" sz="2800" b="1" u="sng" dirty="0">
                <a:solidFill>
                  <a:schemeClr val="bg1"/>
                </a:solidFill>
                <a:latin typeface="Century Gothic" panose="020B0502020202020204" pitchFamily="34" charset="0"/>
              </a:rPr>
              <a:t>es </a:t>
            </a:r>
            <a:r>
              <a:rPr lang="en-GB" sz="2800" dirty="0" err="1">
                <a:solidFill>
                  <a:schemeClr val="bg1"/>
                </a:solidFill>
                <a:latin typeface="Century Gothic" panose="020B0502020202020204" pitchFamily="34" charset="0"/>
              </a:rPr>
              <a:t>nicht</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lecker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aber</a:t>
            </a:r>
            <a:r>
              <a:rPr lang="en-GB" sz="2800" dirty="0">
                <a:solidFill>
                  <a:schemeClr val="bg1"/>
                </a:solidFill>
                <a:latin typeface="Century Gothic" panose="020B0502020202020204" pitchFamily="34" charset="0"/>
              </a:rPr>
              <a:t> ich </a:t>
            </a:r>
            <a:r>
              <a:rPr lang="en-GB" sz="2800" dirty="0" err="1">
                <a:solidFill>
                  <a:schemeClr val="bg1"/>
                </a:solidFill>
                <a:latin typeface="Century Gothic" panose="020B0502020202020204" pitchFamily="34" charset="0"/>
              </a:rPr>
              <a:t>finde</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gesund</a:t>
            </a:r>
            <a:r>
              <a:rPr lang="en-GB" sz="2800" dirty="0">
                <a:solidFill>
                  <a:schemeClr val="bg1"/>
                </a:solidFill>
                <a:latin typeface="Century Gothic" panose="020B0502020202020204" pitchFamily="34" charset="0"/>
              </a:rPr>
              <a:t>.</a:t>
            </a:r>
          </a:p>
        </p:txBody>
      </p:sp>
      <p:sp>
        <p:nvSpPr>
          <p:cNvPr id="10" name="Rounded Rectangle 11">
            <a:extLst>
              <a:ext uri="{FF2B5EF4-FFF2-40B4-BE49-F238E27FC236}">
                <a16:creationId xmlns:a16="http://schemas.microsoft.com/office/drawing/2014/main" id="{30CFA89E-84E4-4791-8876-73429F1A71A7}"/>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969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Uniform. Und du?</a:t>
            </a:r>
            <a:endParaRPr lang="en-GB" sz="2800" dirty="0">
              <a:solidFill>
                <a:schemeClr val="bg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Du findest die Uniform gut? Ich finde </a:t>
            </a:r>
            <a:r>
              <a:rPr lang="de-DE" sz="2800" b="1" u="sng" dirty="0">
                <a:solidFill>
                  <a:schemeClr val="bg1"/>
                </a:solidFill>
                <a:latin typeface="Century Gothic" panose="020B0502020202020204" pitchFamily="34" charset="0"/>
              </a:rPr>
              <a:t>die Uniform </a:t>
            </a:r>
            <a:r>
              <a:rPr lang="de-DE" sz="2800" dirty="0">
                <a:solidFill>
                  <a:schemeClr val="bg1"/>
                </a:solidFill>
                <a:latin typeface="Century Gothic" panose="020B0502020202020204" pitchFamily="34" charset="0"/>
              </a:rPr>
              <a:t>hässlich.</a:t>
            </a:r>
          </a:p>
        </p:txBody>
      </p:sp>
      <p:sp>
        <p:nvSpPr>
          <p:cNvPr id="2" name="Title 1">
            <a:extLst>
              <a:ext uri="{FF2B5EF4-FFF2-40B4-BE49-F238E27FC236}">
                <a16:creationId xmlns:a16="http://schemas.microsoft.com/office/drawing/2014/main" id="{58E13D53-0BFB-4258-8660-585EF2AD9978}"/>
              </a:ext>
            </a:extLst>
          </p:cNvPr>
          <p:cNvSpPr>
            <a:spLocks noGrp="1"/>
          </p:cNvSpPr>
          <p:nvPr>
            <p:ph type="title"/>
          </p:nvPr>
        </p:nvSpPr>
        <p:spPr>
          <a:xfrm>
            <a:off x="0" y="213557"/>
            <a:ext cx="4909930"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1" name="Rounded Rectangle 11">
            <a:extLst>
              <a:ext uri="{FF2B5EF4-FFF2-40B4-BE49-F238E27FC236}">
                <a16:creationId xmlns:a16="http://schemas.microsoft.com/office/drawing/2014/main" id="{848E0C15-1E2F-4420-B0B6-3C3580920A62}"/>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5996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Uniform. Und du?</a:t>
            </a:r>
            <a:endParaRPr lang="en-GB" sz="2800" dirty="0">
              <a:solidFill>
                <a:schemeClr val="bg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Du findest die Uniform gut? Ich finde </a:t>
            </a:r>
            <a:r>
              <a:rPr lang="de-DE" sz="2800" b="1" u="sng" dirty="0">
                <a:solidFill>
                  <a:schemeClr val="bg1"/>
                </a:solidFill>
                <a:latin typeface="Century Gothic" panose="020B0502020202020204" pitchFamily="34" charset="0"/>
              </a:rPr>
              <a:t>sie </a:t>
            </a:r>
            <a:r>
              <a:rPr lang="de-DE" sz="2800" dirty="0">
                <a:solidFill>
                  <a:schemeClr val="bg1"/>
                </a:solidFill>
                <a:latin typeface="Century Gothic" panose="020B0502020202020204" pitchFamily="34" charset="0"/>
              </a:rPr>
              <a:t>hässlich.</a:t>
            </a:r>
          </a:p>
        </p:txBody>
      </p:sp>
      <p:sp>
        <p:nvSpPr>
          <p:cNvPr id="11" name="Rounded Rectangle 11">
            <a:extLst>
              <a:ext uri="{FF2B5EF4-FFF2-40B4-BE49-F238E27FC236}">
                <a16:creationId xmlns:a16="http://schemas.microsoft.com/office/drawing/2014/main" id="{950BC0BC-165F-4C95-92DD-C62D2800189C}"/>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F9B2011-948D-4AF7-82C1-A6A8CD829E5F}"/>
              </a:ext>
            </a:extLst>
          </p:cNvPr>
          <p:cNvSpPr>
            <a:spLocks noGrp="1"/>
          </p:cNvSpPr>
          <p:nvPr>
            <p:ph type="title"/>
          </p:nvPr>
        </p:nvSpPr>
        <p:spPr>
          <a:xfrm>
            <a:off x="-1" y="213557"/>
            <a:ext cx="4830417"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Tree>
    <p:extLst>
      <p:ext uri="{BB962C8B-B14F-4D97-AF65-F5344CB8AC3E}">
        <p14:creationId xmlns:p14="http://schemas.microsoft.com/office/powerpoint/2010/main" val="251588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Der Unterricht ist zu schwierig. Mia, wie findest du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den Unterricht</a:t>
            </a:r>
            <a:r>
              <a:rPr lang="de-DE" sz="2800"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250666" y="1104031"/>
            <a:ext cx="3881700" cy="2979069"/>
          </a:xfrm>
          <a:prstGeom prst="wedgeRoundRectCallout">
            <a:avLst>
              <a:gd name="adj1" fmla="val 68146"/>
              <a:gd name="adj2" fmla="val 2088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Fremdsprachen ziemlich leicht, aber Wolfgang findet </a:t>
            </a:r>
            <a:r>
              <a:rPr lang="de-DE" sz="2800" b="1" u="sng" dirty="0">
                <a:solidFill>
                  <a:schemeClr val="bg1"/>
                </a:solidFill>
                <a:latin typeface="Century Gothic" panose="020B0502020202020204" pitchFamily="34" charset="0"/>
              </a:rPr>
              <a:t>Fremdsprachen</a:t>
            </a:r>
            <a:r>
              <a:rPr lang="de-DE" sz="2800" dirty="0">
                <a:solidFill>
                  <a:schemeClr val="bg1"/>
                </a:solidFill>
                <a:latin typeface="Century Gothic" panose="020B0502020202020204" pitchFamily="34" charset="0"/>
              </a:rPr>
              <a:t> nicht interessant.</a:t>
            </a:r>
          </a:p>
        </p:txBody>
      </p:sp>
      <p:sp>
        <p:nvSpPr>
          <p:cNvPr id="9" name="Rounded Rectangle 11">
            <a:extLst>
              <a:ext uri="{FF2B5EF4-FFF2-40B4-BE49-F238E27FC236}">
                <a16:creationId xmlns:a16="http://schemas.microsoft.com/office/drawing/2014/main" id="{CDDCA986-9BEC-41EF-AAB2-B6CA1D7649DF}"/>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20F5348-1210-416C-BFD6-D578A857F73D}"/>
              </a:ext>
            </a:extLst>
          </p:cNvPr>
          <p:cNvSpPr>
            <a:spLocks noGrp="1"/>
          </p:cNvSpPr>
          <p:nvPr>
            <p:ph type="title"/>
          </p:nvPr>
        </p:nvSpPr>
        <p:spPr>
          <a:xfrm>
            <a:off x="-1" y="213557"/>
            <a:ext cx="4790661"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Tree>
    <p:extLst>
      <p:ext uri="{BB962C8B-B14F-4D97-AF65-F5344CB8AC3E}">
        <p14:creationId xmlns:p14="http://schemas.microsoft.com/office/powerpoint/2010/main" val="879765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Der Unterricht ist zu schwierig. Mia, wie findest du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ihn</a:t>
            </a:r>
            <a:r>
              <a:rPr lang="de-DE" sz="2800"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685688" y="1230512"/>
            <a:ext cx="3465369" cy="2563566"/>
          </a:xfrm>
          <a:prstGeom prst="wedgeRoundRectCallout">
            <a:avLst>
              <a:gd name="adj1" fmla="val 68146"/>
              <a:gd name="adj2" fmla="val 2088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Fremdsprachen ziemlich leicht, aber Wolfgang findet </a:t>
            </a:r>
            <a:r>
              <a:rPr lang="de-DE" sz="2800" b="1" u="sng" dirty="0">
                <a:solidFill>
                  <a:schemeClr val="bg1"/>
                </a:solidFill>
                <a:latin typeface="Century Gothic" panose="020B0502020202020204" pitchFamily="34" charset="0"/>
              </a:rPr>
              <a:t>sie</a:t>
            </a:r>
            <a:r>
              <a:rPr lang="de-DE" sz="2800" dirty="0">
                <a:solidFill>
                  <a:schemeClr val="bg1"/>
                </a:solidFill>
                <a:latin typeface="Century Gothic" panose="020B0502020202020204" pitchFamily="34" charset="0"/>
              </a:rPr>
              <a:t> nicht interessant.</a:t>
            </a:r>
          </a:p>
        </p:txBody>
      </p:sp>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45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8" name="Picture 7" descr="A picture containing room&#10;&#10;Description automatically generated">
            <a:extLst>
              <a:ext uri="{FF2B5EF4-FFF2-40B4-BE49-F238E27FC236}">
                <a16:creationId xmlns:a16="http://schemas.microsoft.com/office/drawing/2014/main" id="{61DE5691-DFE0-4D8A-82DB-C6A33E79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9" name="Rounded Rectangular Callout 6">
            <a:extLst>
              <a:ext uri="{FF2B5EF4-FFF2-40B4-BE49-F238E27FC236}">
                <a16:creationId xmlns:a16="http://schemas.microsoft.com/office/drawing/2014/main" id="{A2A108AD-1DF5-469E-A78F-CBF14BEDA4A5}"/>
              </a:ext>
            </a:extLst>
          </p:cNvPr>
          <p:cNvSpPr/>
          <p:nvPr/>
        </p:nvSpPr>
        <p:spPr>
          <a:xfrm flipH="1">
            <a:off x="397565" y="1230512"/>
            <a:ext cx="3060000" cy="1691592"/>
          </a:xfrm>
          <a:prstGeom prst="wedgeRoundRectCallout">
            <a:avLst>
              <a:gd name="adj1" fmla="val -87784"/>
              <a:gd name="adj2" fmla="val 4761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die iPads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ganz praktisch</a:t>
            </a:r>
            <a:r>
              <a:rPr lang="de-DE"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3" name="Rounded Rectangular Callout 6">
            <a:extLst>
              <a:ext uri="{FF2B5EF4-FFF2-40B4-BE49-F238E27FC236}">
                <a16:creationId xmlns:a16="http://schemas.microsoft.com/office/drawing/2014/main" id="{18D29B15-9739-467D-8DB2-13B92C14D720}"/>
              </a:ext>
            </a:extLst>
          </p:cNvPr>
          <p:cNvSpPr/>
          <p:nvPr/>
        </p:nvSpPr>
        <p:spPr>
          <a:xfrm flipH="1">
            <a:off x="8156568" y="997149"/>
            <a:ext cx="3881699" cy="2158317"/>
          </a:xfrm>
          <a:prstGeom prst="wedgeRoundRectCallout">
            <a:avLst>
              <a:gd name="adj1" fmla="val 42541"/>
              <a:gd name="adj2" fmla="val 6701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iPads nicht.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die iPads</a:t>
            </a:r>
            <a:r>
              <a:rPr lang="de-DE" sz="2800" b="1" dirty="0">
                <a:solidFill>
                  <a:schemeClr val="bg1"/>
                </a:solidFill>
                <a:latin typeface="Century Gothic" panose="020B0502020202020204" pitchFamily="34" charset="0"/>
              </a:rPr>
              <a:t> </a:t>
            </a:r>
            <a:r>
              <a:rPr lang="de-DE" sz="2800" dirty="0">
                <a:solidFill>
                  <a:schemeClr val="bg1"/>
                </a:solidFill>
                <a:latin typeface="Century Gothic" panose="020B0502020202020204" pitchFamily="34" charset="0"/>
              </a:rPr>
              <a:t>ein bisschen zu langsam.</a:t>
            </a:r>
          </a:p>
        </p:txBody>
      </p:sp>
    </p:spTree>
    <p:extLst>
      <p:ext uri="{BB962C8B-B14F-4D97-AF65-F5344CB8AC3E}">
        <p14:creationId xmlns:p14="http://schemas.microsoft.com/office/powerpoint/2010/main" val="814813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4" name="Picture 3" descr="A picture containing room&#10;&#10;Description automatically generated">
            <a:extLst>
              <a:ext uri="{FF2B5EF4-FFF2-40B4-BE49-F238E27FC236}">
                <a16:creationId xmlns:a16="http://schemas.microsoft.com/office/drawing/2014/main" id="{4217E4A0-EF59-41C7-99E9-2B7C07E3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5" name="Rounded Rectangular Callout 6">
            <a:extLst>
              <a:ext uri="{FF2B5EF4-FFF2-40B4-BE49-F238E27FC236}">
                <a16:creationId xmlns:a16="http://schemas.microsoft.com/office/drawing/2014/main" id="{7888E047-9F85-4E2B-9FDB-161CF4805898}"/>
              </a:ext>
            </a:extLst>
          </p:cNvPr>
          <p:cNvSpPr/>
          <p:nvPr/>
        </p:nvSpPr>
        <p:spPr>
          <a:xfrm flipH="1">
            <a:off x="8309461" y="1021611"/>
            <a:ext cx="3663039" cy="2158317"/>
          </a:xfrm>
          <a:prstGeom prst="wedgeRoundRectCallout">
            <a:avLst>
              <a:gd name="adj1" fmla="val 52951"/>
              <a:gd name="adj2" fmla="val 6701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iPads nicht.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sie</a:t>
            </a:r>
            <a:r>
              <a:rPr lang="de-DE" sz="2800" b="1" dirty="0">
                <a:solidFill>
                  <a:schemeClr val="bg1"/>
                </a:solidFill>
                <a:latin typeface="Century Gothic" panose="020B0502020202020204" pitchFamily="34" charset="0"/>
              </a:rPr>
              <a:t> </a:t>
            </a:r>
            <a:r>
              <a:rPr lang="de-DE" sz="2800" dirty="0">
                <a:solidFill>
                  <a:schemeClr val="bg1"/>
                </a:solidFill>
                <a:latin typeface="Century Gothic" panose="020B0502020202020204" pitchFamily="34" charset="0"/>
              </a:rPr>
              <a:t>ein bisschen zu langsam.</a:t>
            </a:r>
          </a:p>
        </p:txBody>
      </p:sp>
      <p:sp>
        <p:nvSpPr>
          <p:cNvPr id="6" name="Rounded Rectangular Callout 6">
            <a:extLst>
              <a:ext uri="{FF2B5EF4-FFF2-40B4-BE49-F238E27FC236}">
                <a16:creationId xmlns:a16="http://schemas.microsoft.com/office/drawing/2014/main" id="{63F0F7B9-2B38-46AB-9090-F4357B24F9C3}"/>
              </a:ext>
            </a:extLst>
          </p:cNvPr>
          <p:cNvSpPr/>
          <p:nvPr/>
        </p:nvSpPr>
        <p:spPr>
          <a:xfrm flipH="1">
            <a:off x="397565" y="1230512"/>
            <a:ext cx="3060000" cy="1691592"/>
          </a:xfrm>
          <a:prstGeom prst="wedgeRoundRectCallout">
            <a:avLst>
              <a:gd name="adj1" fmla="val -87784"/>
              <a:gd name="adj2" fmla="val 4761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die iPads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ganz praktisch</a:t>
            </a:r>
            <a:r>
              <a:rPr lang="de-DE"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5393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DA99A131-73CE-4434-99B4-C0A7961FC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5" name="Rounded Rectangular Callout 6">
            <a:extLst>
              <a:ext uri="{FF2B5EF4-FFF2-40B4-BE49-F238E27FC236}">
                <a16:creationId xmlns:a16="http://schemas.microsoft.com/office/drawing/2014/main" id="{6761F5CC-E3C9-43BD-9EDE-30B7AFF925C1}"/>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Und wie findest du die Lehrer hier?</a:t>
            </a:r>
            <a:endParaRPr lang="en-GB" sz="2800" dirty="0">
              <a:solidFill>
                <a:schemeClr val="bg1"/>
              </a:solidFill>
              <a:latin typeface="Century Gothic" panose="020B0502020202020204" pitchFamily="34" charset="0"/>
            </a:endParaRPr>
          </a:p>
        </p:txBody>
      </p:sp>
      <p:sp>
        <p:nvSpPr>
          <p:cNvPr id="6" name="Rounded Rectangular Callout 6">
            <a:extLst>
              <a:ext uri="{FF2B5EF4-FFF2-40B4-BE49-F238E27FC236}">
                <a16:creationId xmlns:a16="http://schemas.microsoft.com/office/drawing/2014/main" id="{1AD1502A-246B-4029-9EB2-87460991FBD6}"/>
              </a:ext>
            </a:extLst>
          </p:cNvPr>
          <p:cNvSpPr/>
          <p:nvPr/>
        </p:nvSpPr>
        <p:spPr>
          <a:xfrm flipH="1">
            <a:off x="8316813" y="859924"/>
            <a:ext cx="3834242" cy="2569076"/>
          </a:xfrm>
          <a:prstGeom prst="wedgeRoundRectCallout">
            <a:avLst>
              <a:gd name="adj1" fmla="val 73330"/>
              <a:gd name="adj2" fmla="val 4166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Ach, Wolfgang findet die Lehrer zu streng, aber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die Lehrer</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in Ordnung.</a:t>
            </a:r>
          </a:p>
        </p:txBody>
      </p:sp>
    </p:spTree>
    <p:extLst>
      <p:ext uri="{BB962C8B-B14F-4D97-AF65-F5344CB8AC3E}">
        <p14:creationId xmlns:p14="http://schemas.microsoft.com/office/powerpoint/2010/main" val="1655340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B0A8D2B0-04DA-4567-9088-279B73A53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5" name="Rounded Rectangular Callout 6">
            <a:extLst>
              <a:ext uri="{FF2B5EF4-FFF2-40B4-BE49-F238E27FC236}">
                <a16:creationId xmlns:a16="http://schemas.microsoft.com/office/drawing/2014/main" id="{50FE1CFC-2B01-4CD8-9655-49FCEABC9F9C}"/>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Und wie findest du die Lehrer hier?</a:t>
            </a:r>
            <a:endParaRPr lang="en-GB" sz="2800" dirty="0">
              <a:solidFill>
                <a:schemeClr val="bg1"/>
              </a:solidFill>
              <a:latin typeface="Century Gothic" panose="020B0502020202020204" pitchFamily="34" charset="0"/>
            </a:endParaRPr>
          </a:p>
        </p:txBody>
      </p:sp>
      <p:sp>
        <p:nvSpPr>
          <p:cNvPr id="6" name="Rounded Rectangular Callout 6">
            <a:extLst>
              <a:ext uri="{FF2B5EF4-FFF2-40B4-BE49-F238E27FC236}">
                <a16:creationId xmlns:a16="http://schemas.microsoft.com/office/drawing/2014/main" id="{2556145F-CB80-49BD-9E58-03B6EB632F0A}"/>
              </a:ext>
            </a:extLst>
          </p:cNvPr>
          <p:cNvSpPr/>
          <p:nvPr/>
        </p:nvSpPr>
        <p:spPr>
          <a:xfrm flipH="1">
            <a:off x="7991061" y="1156763"/>
            <a:ext cx="4020846" cy="2569076"/>
          </a:xfrm>
          <a:prstGeom prst="wedgeRoundRectCallout">
            <a:avLst>
              <a:gd name="adj1" fmla="val 64685"/>
              <a:gd name="adj2" fmla="val 3315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Ach, Wolfgang findet die Lehrer zu streng, aber ich finde </a:t>
            </a:r>
            <a:r>
              <a:rPr lang="de-DE" sz="2800" b="1" u="sng" dirty="0">
                <a:solidFill>
                  <a:schemeClr val="bg1"/>
                </a:solidFill>
                <a:latin typeface="Century Gothic" panose="020B0502020202020204" pitchFamily="34" charset="0"/>
              </a:rPr>
              <a:t>sie</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in Ordnung.</a:t>
            </a:r>
          </a:p>
        </p:txBody>
      </p:sp>
    </p:spTree>
    <p:extLst>
      <p:ext uri="{BB962C8B-B14F-4D97-AF65-F5344CB8AC3E}">
        <p14:creationId xmlns:p14="http://schemas.microsoft.com/office/powerpoint/2010/main" val="2985838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4" name="Picture 3" descr="A picture containing text, sign&#10;&#10;Description automatically generated">
            <a:extLst>
              <a:ext uri="{FF2B5EF4-FFF2-40B4-BE49-F238E27FC236}">
                <a16:creationId xmlns:a16="http://schemas.microsoft.com/office/drawing/2014/main" id="{54D48FF3-0C2C-454F-A458-B1371D88C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a:solidFill>
            <a:schemeClr val="accent4">
              <a:lumMod val="20000"/>
              <a:lumOff val="80000"/>
            </a:schemeClr>
          </a:solidFill>
          <a:ln>
            <a:solidFill>
              <a:schemeClr val="tx1"/>
            </a:solidFill>
          </a:ln>
        </p:spPr>
      </p:pic>
      <p:sp>
        <p:nvSpPr>
          <p:cNvPr id="5" name="Rounded Rectangular Callout 6">
            <a:extLst>
              <a:ext uri="{FF2B5EF4-FFF2-40B4-BE49-F238E27FC236}">
                <a16:creationId xmlns:a16="http://schemas.microsoft.com/office/drawing/2014/main" id="{F61D1BAF-BAF7-4786-9B6F-28CE55685FE7}"/>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Century Gothic" panose="020B0502020202020204" pitchFamily="34" charset="0"/>
              </a:rPr>
              <a:t>Wolfgang findet Schule in Ordnung, und Mehmet, du findest </a:t>
            </a:r>
            <a:r>
              <a:rPr lang="de-DE" sz="2800" b="1" u="sng" dirty="0">
                <a:solidFill>
                  <a:schemeClr val="tx1"/>
                </a:solidFill>
                <a:latin typeface="Century Gothic" panose="020B0502020202020204" pitchFamily="34" charset="0"/>
              </a:rPr>
              <a:t>Schule</a:t>
            </a:r>
            <a:r>
              <a:rPr lang="de-DE" sz="2800" dirty="0">
                <a:solidFill>
                  <a:schemeClr val="tx1"/>
                </a:solidFill>
                <a:latin typeface="Century Gothic" panose="020B0502020202020204" pitchFamily="34" charset="0"/>
              </a:rPr>
              <a:t> wichtig, nicht wahr?</a:t>
            </a:r>
          </a:p>
        </p:txBody>
      </p:sp>
      <p:sp>
        <p:nvSpPr>
          <p:cNvPr id="6" name="Rounded Rectangular Callout 6">
            <a:extLst>
              <a:ext uri="{FF2B5EF4-FFF2-40B4-BE49-F238E27FC236}">
                <a16:creationId xmlns:a16="http://schemas.microsoft.com/office/drawing/2014/main" id="{1628A023-12DF-4191-A180-3F91C24DBC39}"/>
              </a:ext>
            </a:extLst>
          </p:cNvPr>
          <p:cNvSpPr/>
          <p:nvPr/>
        </p:nvSpPr>
        <p:spPr>
          <a:xfrm flipH="1">
            <a:off x="8388000" y="1224000"/>
            <a:ext cx="3708000" cy="1764000"/>
          </a:xfrm>
          <a:prstGeom prst="wedgeRoundRectCallout">
            <a:avLst>
              <a:gd name="adj1" fmla="val 109277"/>
              <a:gd name="adj2" fmla="val 4162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Century Gothic" panose="020B0502020202020204" pitchFamily="34" charset="0"/>
              </a:rPr>
              <a:t>Ja, aber ich finde die Hausaufgaben schwierig.</a:t>
            </a:r>
          </a:p>
        </p:txBody>
      </p:sp>
    </p:spTree>
    <p:extLst>
      <p:ext uri="{BB962C8B-B14F-4D97-AF65-F5344CB8AC3E}">
        <p14:creationId xmlns:p14="http://schemas.microsoft.com/office/powerpoint/2010/main" val="137763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90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FA7-03FA-4C34-B677-8EB5F804C02A}"/>
              </a:ext>
            </a:extLst>
          </p:cNvPr>
          <p:cNvSpPr>
            <a:spLocks noGrp="1"/>
          </p:cNvSpPr>
          <p:nvPr>
            <p:ph type="title"/>
          </p:nvPr>
        </p:nvSpPr>
        <p:spPr>
          <a:xfrm>
            <a:off x="-1" y="213557"/>
            <a:ext cx="4810539" cy="647577"/>
          </a:xfrm>
        </p:spPr>
        <p:txBody>
          <a:bodyPr>
            <a:noAutofit/>
          </a:bodyPr>
          <a:lstStyle/>
          <a:p>
            <a:r>
              <a:rPr lang="en-GB" sz="2800" b="1" dirty="0" err="1">
                <a:solidFill>
                  <a:schemeClr val="bg1"/>
                </a:solidFill>
              </a:rPr>
              <a:t>ihn</a:t>
            </a:r>
            <a:r>
              <a:rPr lang="en-GB" sz="2800" b="1" dirty="0">
                <a:solidFill>
                  <a:schemeClr val="bg1"/>
                </a:solidFill>
              </a:rPr>
              <a:t>, es, </a:t>
            </a:r>
            <a:r>
              <a:rPr lang="en-GB" sz="2800" b="1" dirty="0" err="1">
                <a:solidFill>
                  <a:schemeClr val="bg1"/>
                </a:solidFill>
              </a:rPr>
              <a:t>sie</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sie</a:t>
            </a:r>
            <a:r>
              <a:rPr lang="en-GB" sz="2800" b="1" dirty="0">
                <a:solidFill>
                  <a:schemeClr val="bg1"/>
                </a:solidFill>
              </a:rPr>
              <a:t> (Pl.)?</a:t>
            </a:r>
            <a:br>
              <a:rPr lang="en-GB" sz="2800" b="1" dirty="0">
                <a:solidFill>
                  <a:schemeClr val="bg1"/>
                </a:solidFill>
              </a:rPr>
            </a:br>
            <a:endParaRPr lang="en-GB" sz="2800" dirty="0"/>
          </a:p>
        </p:txBody>
      </p:sp>
      <p:sp>
        <p:nvSpPr>
          <p:cNvPr id="12" name="Rounded Rectangle 11">
            <a:extLst>
              <a:ext uri="{FF2B5EF4-FFF2-40B4-BE49-F238E27FC236}">
                <a16:creationId xmlns:a16="http://schemas.microsoft.com/office/drawing/2014/main" id="{AFFF03C0-A415-4E3B-8202-A9EA96CF9B5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4" name="Picture 3" descr="A picture containing text, sign&#10;&#10;Description automatically generated">
            <a:extLst>
              <a:ext uri="{FF2B5EF4-FFF2-40B4-BE49-F238E27FC236}">
                <a16:creationId xmlns:a16="http://schemas.microsoft.com/office/drawing/2014/main" id="{AAB89A7C-A745-4BAD-9CD0-70BF7F8A7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a:solidFill>
            <a:schemeClr val="accent4">
              <a:lumMod val="20000"/>
              <a:lumOff val="80000"/>
            </a:schemeClr>
          </a:solidFill>
          <a:ln>
            <a:solidFill>
              <a:schemeClr val="tx1"/>
            </a:solidFill>
          </a:ln>
        </p:spPr>
      </p:pic>
      <p:sp>
        <p:nvSpPr>
          <p:cNvPr id="5" name="Rounded Rectangular Callout 6">
            <a:extLst>
              <a:ext uri="{FF2B5EF4-FFF2-40B4-BE49-F238E27FC236}">
                <a16:creationId xmlns:a16="http://schemas.microsoft.com/office/drawing/2014/main" id="{7D6C2DD8-4EB1-4E0D-9B29-E5E690A00EB8}"/>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Century Gothic" panose="020B0502020202020204" pitchFamily="34" charset="0"/>
              </a:rPr>
              <a:t>Wolfgang findet Schule in Ordnung, und Mehmet, du findest </a:t>
            </a:r>
            <a:r>
              <a:rPr lang="de-DE" sz="2800" b="1" u="sng" dirty="0">
                <a:solidFill>
                  <a:schemeClr val="tx1"/>
                </a:solidFill>
                <a:latin typeface="Century Gothic" panose="020B0502020202020204" pitchFamily="34" charset="0"/>
              </a:rPr>
              <a:t>sie </a:t>
            </a:r>
            <a:r>
              <a:rPr lang="de-DE" sz="2800" dirty="0">
                <a:solidFill>
                  <a:schemeClr val="tx1"/>
                </a:solidFill>
                <a:latin typeface="Century Gothic" panose="020B0502020202020204" pitchFamily="34" charset="0"/>
              </a:rPr>
              <a:t>wichtig, nicht wahr?</a:t>
            </a:r>
          </a:p>
        </p:txBody>
      </p:sp>
      <p:sp>
        <p:nvSpPr>
          <p:cNvPr id="6" name="Rounded Rectangular Callout 6">
            <a:extLst>
              <a:ext uri="{FF2B5EF4-FFF2-40B4-BE49-F238E27FC236}">
                <a16:creationId xmlns:a16="http://schemas.microsoft.com/office/drawing/2014/main" id="{80DBB6F6-E52D-4980-8E22-B6A393FAEBD3}"/>
              </a:ext>
            </a:extLst>
          </p:cNvPr>
          <p:cNvSpPr/>
          <p:nvPr/>
        </p:nvSpPr>
        <p:spPr>
          <a:xfrm flipH="1">
            <a:off x="8388000" y="1224000"/>
            <a:ext cx="3708000" cy="1764000"/>
          </a:xfrm>
          <a:prstGeom prst="wedgeRoundRectCallout">
            <a:avLst>
              <a:gd name="adj1" fmla="val 109277"/>
              <a:gd name="adj2" fmla="val 4162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Century Gothic" panose="020B0502020202020204" pitchFamily="34" charset="0"/>
              </a:rPr>
              <a:t>Ja, aber ich finde die Hausaufgaben schwierig.</a:t>
            </a:r>
          </a:p>
        </p:txBody>
      </p:sp>
    </p:spTree>
    <p:extLst>
      <p:ext uri="{BB962C8B-B14F-4D97-AF65-F5344CB8AC3E}">
        <p14:creationId xmlns:p14="http://schemas.microsoft.com/office/powerpoint/2010/main" val="139531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4 - Lesson 35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Leigh McClelland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26.01.24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7352256" cy="1836494"/>
          </a:xfrm>
        </p:spPr>
        <p:txBody>
          <a:bodyPr>
            <a:normAutofit/>
          </a:bodyPr>
          <a:lstStyle/>
          <a:p>
            <a:pPr algn="l"/>
            <a:r>
              <a:rPr lang="de-DE" dirty="0">
                <a:solidFill>
                  <a:schemeClr val="bg1"/>
                </a:solidFill>
              </a:rPr>
              <a:t>Object pronouns (singular) ihn, sie, es, sie (plural)</a:t>
            </a:r>
          </a:p>
          <a:p>
            <a:pPr algn="l"/>
            <a:r>
              <a:rPr lang="de-DE" dirty="0">
                <a:solidFill>
                  <a:schemeClr val="bg1"/>
                </a:solidFill>
              </a:rPr>
              <a:t>FINDEN - ich finde / du findest / er &amp; sie findet</a:t>
            </a:r>
            <a:endParaRPr lang="en-US" dirty="0">
              <a:solidFill>
                <a:schemeClr val="bg1"/>
              </a:solidFill>
            </a:endParaRPr>
          </a:p>
          <a:p>
            <a:pPr algn="l"/>
            <a:r>
              <a:rPr lang="en-GB" sz="2400" dirty="0">
                <a:solidFill>
                  <a:schemeClr val="tx1"/>
                </a:solidFill>
              </a:rPr>
              <a:t>SSC [s like z], [ß]</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49"/>
            <a:ext cx="7657056" cy="980403"/>
          </a:xfrm>
        </p:spPr>
        <p:txBody>
          <a:bodyPr>
            <a:normAutofit/>
          </a:bodyPr>
          <a:lstStyle/>
          <a:p>
            <a:r>
              <a:rPr lang="en-GB" sz="4800" dirty="0"/>
              <a:t>Wie </a:t>
            </a:r>
            <a:r>
              <a:rPr lang="en-GB" sz="4800" dirty="0" err="1"/>
              <a:t>findest</a:t>
            </a:r>
            <a:r>
              <a:rPr lang="en-GB" sz="4800" dirty="0"/>
              <a:t> du Schule?</a:t>
            </a:r>
            <a:endParaRPr lang="en-GB" sz="4800" dirty="0">
              <a:solidFill>
                <a:schemeClr val="tx1"/>
              </a:solidFill>
            </a:endParaRPr>
          </a:p>
        </p:txBody>
      </p:sp>
      <p:pic>
        <p:nvPicPr>
          <p:cNvPr id="6" name="Picture 2" descr="Image result for lined up talking clipart">
            <a:extLst>
              <a:ext uri="{FF2B5EF4-FFF2-40B4-BE49-F238E27FC236}">
                <a16:creationId xmlns:a16="http://schemas.microsoft.com/office/drawing/2014/main" id="{AD3DEF8C-AA02-4D62-AACB-DE091E3D0BE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4351" y="3978459"/>
            <a:ext cx="2691218" cy="136696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DB3F13D4-1925-4E31-9025-7E8E499F2150}"/>
              </a:ext>
            </a:extLst>
          </p:cNvPr>
          <p:cNvSpPr/>
          <p:nvPr/>
        </p:nvSpPr>
        <p:spPr>
          <a:xfrm>
            <a:off x="4690262" y="5678480"/>
            <a:ext cx="2817174" cy="929871"/>
          </a:xfrm>
          <a:prstGeom prst="wedgeEllipseCallout">
            <a:avLst>
              <a:gd name="adj1" fmla="val 36321"/>
              <a:gd name="adj2" fmla="val -6021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Uniform?</a:t>
            </a:r>
            <a:endParaRPr lang="en-GB" sz="3200" dirty="0">
              <a:latin typeface="Century Gothic" panose="020B0502020202020204" pitchFamily="34" charset="0"/>
            </a:endParaRPr>
          </a:p>
        </p:txBody>
      </p:sp>
      <p:sp>
        <p:nvSpPr>
          <p:cNvPr id="9" name="Speech Bubble: Oval 8">
            <a:extLst>
              <a:ext uri="{FF2B5EF4-FFF2-40B4-BE49-F238E27FC236}">
                <a16:creationId xmlns:a16="http://schemas.microsoft.com/office/drawing/2014/main" id="{351916DF-522D-409B-A481-845102F39AC2}"/>
              </a:ext>
            </a:extLst>
          </p:cNvPr>
          <p:cNvSpPr/>
          <p:nvPr/>
        </p:nvSpPr>
        <p:spPr>
          <a:xfrm>
            <a:off x="7131103" y="2796048"/>
            <a:ext cx="4855488" cy="929871"/>
          </a:xfrm>
          <a:prstGeom prst="wedgeEllipseCallout">
            <a:avLst>
              <a:gd name="adj1" fmla="val -6960"/>
              <a:gd name="adj2" fmla="val 6973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Hausaufgaben</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10" name="Speech Bubble: Oval 9">
            <a:extLst>
              <a:ext uri="{FF2B5EF4-FFF2-40B4-BE49-F238E27FC236}">
                <a16:creationId xmlns:a16="http://schemas.microsoft.com/office/drawing/2014/main" id="{1C432F93-8C3E-45D8-89C3-29ACA3AAACBF}"/>
              </a:ext>
            </a:extLst>
          </p:cNvPr>
          <p:cNvSpPr/>
          <p:nvPr/>
        </p:nvSpPr>
        <p:spPr>
          <a:xfrm>
            <a:off x="7507436" y="5678480"/>
            <a:ext cx="3254496" cy="929871"/>
          </a:xfrm>
          <a:prstGeom prst="wedgeEllipseCallout">
            <a:avLst>
              <a:gd name="adj1" fmla="val -14733"/>
              <a:gd name="adj2" fmla="val -9013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Unterricht</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11" name="Speech Bubble: Oval 10">
            <a:extLst>
              <a:ext uri="{FF2B5EF4-FFF2-40B4-BE49-F238E27FC236}">
                <a16:creationId xmlns:a16="http://schemas.microsoft.com/office/drawing/2014/main" id="{5768678F-03FC-4D78-B13B-75421549BE65}"/>
              </a:ext>
            </a:extLst>
          </p:cNvPr>
          <p:cNvSpPr/>
          <p:nvPr/>
        </p:nvSpPr>
        <p:spPr>
          <a:xfrm>
            <a:off x="4817962" y="4591585"/>
            <a:ext cx="2380816" cy="890897"/>
          </a:xfrm>
          <a:prstGeom prst="wedgeEllipseCallout">
            <a:avLst>
              <a:gd name="adj1" fmla="val 59039"/>
              <a:gd name="adj2" fmla="val -7340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Lehrer?</a:t>
            </a:r>
            <a:endParaRPr lang="en-GB" sz="3200" dirty="0">
              <a:latin typeface="Century Gothic" panose="020B0502020202020204" pitchFamily="34" charset="0"/>
            </a:endParaRPr>
          </a:p>
        </p:txBody>
      </p:sp>
      <p:sp>
        <p:nvSpPr>
          <p:cNvPr id="7" name="Speech Bubble: Oval 6">
            <a:extLst>
              <a:ext uri="{FF2B5EF4-FFF2-40B4-BE49-F238E27FC236}">
                <a16:creationId xmlns:a16="http://schemas.microsoft.com/office/drawing/2014/main" id="{02422B50-6262-4176-BA54-838E264EF747}"/>
              </a:ext>
            </a:extLst>
          </p:cNvPr>
          <p:cNvSpPr/>
          <p:nvPr/>
        </p:nvSpPr>
        <p:spPr>
          <a:xfrm>
            <a:off x="9918354" y="4836490"/>
            <a:ext cx="2168525" cy="841990"/>
          </a:xfrm>
          <a:prstGeom prst="wedgeEllipseCallout">
            <a:avLst>
              <a:gd name="adj1" fmla="val -45889"/>
              <a:gd name="adj2" fmla="val -6924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Essen?</a:t>
            </a:r>
            <a:endParaRPr lang="en-GB" sz="3200" dirty="0">
              <a:latin typeface="Century Gothic" panose="020B0502020202020204" pitchFamily="34" charset="0"/>
            </a:endParaRPr>
          </a:p>
        </p:txBody>
      </p:sp>
    </p:spTree>
    <p:extLst>
      <p:ext uri="{BB962C8B-B14F-4D97-AF65-F5344CB8AC3E}">
        <p14:creationId xmlns:p14="http://schemas.microsoft.com/office/powerpoint/2010/main" val="171651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28800" cy="647577"/>
          </a:xfrm>
        </p:spPr>
        <p:txBody>
          <a:bodyPr>
            <a:normAutofit/>
          </a:bodyPr>
          <a:lstStyle/>
          <a:p>
            <a:r>
              <a:rPr lang="en-GB" b="1" dirty="0">
                <a:solidFill>
                  <a:schemeClr val="bg1"/>
                </a:solidFill>
              </a:rPr>
              <a:t>s, ss, ß</a:t>
            </a:r>
          </a:p>
        </p:txBody>
      </p:sp>
      <p:sp>
        <p:nvSpPr>
          <p:cNvPr id="2" name="TextBox 1"/>
          <p:cNvSpPr txBox="1"/>
          <p:nvPr/>
        </p:nvSpPr>
        <p:spPr>
          <a:xfrm>
            <a:off x="336884" y="1333836"/>
            <a:ext cx="11710737" cy="1261884"/>
          </a:xfrm>
          <a:prstGeom prst="rect">
            <a:avLst/>
          </a:prstGeom>
          <a:noFill/>
        </p:spPr>
        <p:txBody>
          <a:bodyPr wrap="square" rtlCol="0">
            <a:spAutoFit/>
          </a:bodyPr>
          <a:lstStyle/>
          <a:p>
            <a:r>
              <a:rPr lang="en-GB" sz="2400" dirty="0">
                <a:latin typeface="Century Gothic" panose="020B0502020202020204" pitchFamily="34" charset="0"/>
              </a:rPr>
              <a:t>When it comes </a:t>
            </a:r>
            <a:r>
              <a:rPr lang="en-GB" sz="2400" b="1" dirty="0">
                <a:latin typeface="Century Gothic" panose="020B0502020202020204" pitchFamily="34" charset="0"/>
              </a:rPr>
              <a:t>before a vowel</a:t>
            </a:r>
            <a:r>
              <a:rPr lang="en-GB" sz="2400" dirty="0">
                <a:latin typeface="Century Gothic" panose="020B0502020202020204" pitchFamily="34" charset="0"/>
              </a:rPr>
              <a:t>, 's' is pronounced like the English ‘z’.</a:t>
            </a:r>
          </a:p>
          <a:p>
            <a:r>
              <a:rPr lang="en-GB" sz="2400" dirty="0">
                <a:latin typeface="Century Gothic" panose="020B0502020202020204" pitchFamily="34" charset="0"/>
              </a:rPr>
              <a:t>e.g. </a:t>
            </a:r>
            <a:r>
              <a:rPr lang="en-GB" sz="2400" b="1" dirty="0" err="1">
                <a:latin typeface="Century Gothic" panose="020B0502020202020204" pitchFamily="34" charset="0"/>
              </a:rPr>
              <a:t>s</a:t>
            </a:r>
            <a:r>
              <a:rPr lang="en-GB" sz="2400" dirty="0" err="1">
                <a:latin typeface="Century Gothic" panose="020B0502020202020204" pitchFamily="34" charset="0"/>
              </a:rPr>
              <a:t>agen</a:t>
            </a:r>
            <a:r>
              <a:rPr lang="en-GB" sz="2400" dirty="0">
                <a:latin typeface="Century Gothic" panose="020B0502020202020204" pitchFamily="34" charset="0"/>
              </a:rPr>
              <a:t>, </a:t>
            </a:r>
            <a:r>
              <a:rPr lang="en-GB" sz="2400" b="1" dirty="0" err="1">
                <a:latin typeface="Century Gothic" panose="020B0502020202020204" pitchFamily="34" charset="0"/>
              </a:rPr>
              <a:t>s</a:t>
            </a:r>
            <a:r>
              <a:rPr lang="en-GB" sz="2400" dirty="0" err="1">
                <a:latin typeface="Century Gothic" panose="020B0502020202020204" pitchFamily="34" charset="0"/>
              </a:rPr>
              <a:t>ehr</a:t>
            </a:r>
            <a:r>
              <a:rPr lang="en-GB" sz="2400" dirty="0">
                <a:latin typeface="Century Gothic" panose="020B0502020202020204" pitchFamily="34" charset="0"/>
              </a:rPr>
              <a:t>, </a:t>
            </a:r>
            <a:r>
              <a:rPr lang="en-GB" sz="2400" b="1" dirty="0">
                <a:latin typeface="Century Gothic" panose="020B0502020202020204" pitchFamily="34" charset="0"/>
              </a:rPr>
              <a:t>s</a:t>
            </a:r>
            <a:r>
              <a:rPr lang="en-GB" sz="2400" dirty="0">
                <a:latin typeface="Century Gothic" panose="020B0502020202020204" pitchFamily="34" charset="0"/>
              </a:rPr>
              <a:t>ein, </a:t>
            </a:r>
            <a:r>
              <a:rPr lang="en-GB" sz="2400" b="1" dirty="0" err="1">
                <a:latin typeface="Century Gothic" panose="020B0502020202020204" pitchFamily="34" charset="0"/>
              </a:rPr>
              <a:t>s</a:t>
            </a:r>
            <a:r>
              <a:rPr lang="en-GB" sz="2400" dirty="0" err="1">
                <a:latin typeface="Century Gothic" panose="020B0502020202020204" pitchFamily="34" charset="0"/>
              </a:rPr>
              <a:t>ie</a:t>
            </a:r>
            <a:r>
              <a:rPr lang="en-GB" sz="2400" dirty="0">
                <a:latin typeface="Century Gothic" panose="020B0502020202020204" pitchFamily="34" charset="0"/>
              </a:rPr>
              <a:t>, </a:t>
            </a:r>
            <a:r>
              <a:rPr lang="en-GB" sz="2400" b="1" dirty="0" err="1">
                <a:latin typeface="Century Gothic" panose="020B0502020202020204" pitchFamily="34" charset="0"/>
              </a:rPr>
              <a:t>s</a:t>
            </a:r>
            <a:r>
              <a:rPr lang="en-GB" sz="2400" dirty="0" err="1">
                <a:latin typeface="Century Gothic" panose="020B0502020202020204" pitchFamily="34" charset="0"/>
              </a:rPr>
              <a:t>itzen</a:t>
            </a:r>
            <a:r>
              <a:rPr lang="en-GB" sz="2400" dirty="0">
                <a:latin typeface="Century Gothic" panose="020B0502020202020204" pitchFamily="34" charset="0"/>
              </a:rPr>
              <a:t>, </a:t>
            </a:r>
            <a:r>
              <a:rPr lang="en-GB" sz="2400" b="1" dirty="0" err="1">
                <a:latin typeface="Century Gothic" panose="020B0502020202020204" pitchFamily="34" charset="0"/>
              </a:rPr>
              <a:t>s</a:t>
            </a:r>
            <a:r>
              <a:rPr lang="en-GB" sz="2400" dirty="0" err="1">
                <a:latin typeface="Century Gothic" panose="020B0502020202020204" pitchFamily="34" charset="0"/>
              </a:rPr>
              <a:t>ollen</a:t>
            </a:r>
            <a:r>
              <a:rPr lang="en-GB" sz="2400" dirty="0">
                <a:latin typeface="Century Gothic" panose="020B0502020202020204" pitchFamily="34" charset="0"/>
              </a:rPr>
              <a:t>, </a:t>
            </a:r>
            <a:r>
              <a:rPr lang="en-GB" sz="2400" dirty="0" err="1">
                <a:latin typeface="Century Gothic" panose="020B0502020202020204" pitchFamily="34" charset="0"/>
              </a:rPr>
              <a:t>ge</a:t>
            </a:r>
            <a:r>
              <a:rPr lang="en-GB" sz="2400" b="1" dirty="0" err="1">
                <a:latin typeface="Century Gothic" panose="020B0502020202020204" pitchFamily="34" charset="0"/>
              </a:rPr>
              <a:t>s</a:t>
            </a:r>
            <a:r>
              <a:rPr lang="en-GB" sz="2400" dirty="0" err="1">
                <a:latin typeface="Century Gothic" panose="020B0502020202020204" pitchFamily="34" charset="0"/>
              </a:rPr>
              <a:t>und</a:t>
            </a:r>
            <a:r>
              <a:rPr lang="en-GB" sz="2400" b="1" dirty="0">
                <a:latin typeface="Century Gothic" panose="020B0502020202020204" pitchFamily="34" charset="0"/>
              </a:rPr>
              <a:t>, s</a:t>
            </a:r>
            <a:r>
              <a:rPr lang="en-GB" sz="2400" dirty="0">
                <a:latin typeface="Century Gothic" panose="020B0502020202020204" pitchFamily="34" charset="0"/>
              </a:rPr>
              <a:t>uper, </a:t>
            </a:r>
            <a:r>
              <a:rPr lang="en-GB" sz="2400" dirty="0" err="1">
                <a:latin typeface="Century Gothic" panose="020B0502020202020204" pitchFamily="34" charset="0"/>
              </a:rPr>
              <a:t>Rei</a:t>
            </a:r>
            <a:r>
              <a:rPr lang="en-GB" sz="2400" b="1" dirty="0" err="1">
                <a:latin typeface="Century Gothic" panose="020B0502020202020204" pitchFamily="34" charset="0"/>
              </a:rPr>
              <a:t>s</a:t>
            </a:r>
            <a:r>
              <a:rPr lang="en-GB" sz="2400" dirty="0" err="1">
                <a:latin typeface="Century Gothic" panose="020B0502020202020204" pitchFamily="34" charset="0"/>
              </a:rPr>
              <a:t>e</a:t>
            </a:r>
            <a:r>
              <a:rPr lang="en-GB" sz="2400" dirty="0">
                <a:latin typeface="Century Gothic" panose="020B0502020202020204" pitchFamily="34" charset="0"/>
              </a:rPr>
              <a:t> </a:t>
            </a:r>
            <a:br>
              <a:rPr lang="en-GB" sz="2800" dirty="0">
                <a:latin typeface="Century Gothic" panose="020B0502020202020204" pitchFamily="34" charset="0"/>
              </a:rPr>
            </a:br>
            <a:endParaRPr lang="en-GB" sz="2800" dirty="0">
              <a:latin typeface="Century Gothic" panose="020B0502020202020204" pitchFamily="34" charset="0"/>
            </a:endParaRPr>
          </a:p>
        </p:txBody>
      </p:sp>
      <p:sp>
        <p:nvSpPr>
          <p:cNvPr id="17" name="TextBox 16">
            <a:extLst>
              <a:ext uri="{FF2B5EF4-FFF2-40B4-BE49-F238E27FC236}">
                <a16:creationId xmlns:a16="http://schemas.microsoft.com/office/drawing/2014/main" id="{7C91ABAD-02B1-46EB-994C-EA62D9CC68CF}"/>
              </a:ext>
            </a:extLst>
          </p:cNvPr>
          <p:cNvSpPr txBox="1"/>
          <p:nvPr/>
        </p:nvSpPr>
        <p:spPr>
          <a:xfrm>
            <a:off x="336884" y="2376394"/>
            <a:ext cx="11710736" cy="1200329"/>
          </a:xfrm>
          <a:prstGeom prst="rect">
            <a:avLst/>
          </a:prstGeom>
          <a:noFill/>
        </p:spPr>
        <p:txBody>
          <a:bodyPr wrap="square" rtlCol="0">
            <a:spAutoFit/>
          </a:bodyPr>
          <a:lstStyle/>
          <a:p>
            <a:r>
              <a:rPr lang="en-GB" sz="2400" dirty="0">
                <a:latin typeface="Century Gothic" panose="020B0502020202020204" pitchFamily="34" charset="0"/>
              </a:rPr>
              <a:t>Elsewhere, the German ‘s’, as well as all instances of ‘ss’ and ‘ß’ are pronounced like an English ‘s’.</a:t>
            </a:r>
          </a:p>
          <a:p>
            <a:r>
              <a:rPr lang="en-GB" sz="2400" dirty="0">
                <a:latin typeface="Century Gothic" panose="020B0502020202020204" pitchFamily="34" charset="0"/>
              </a:rPr>
              <a:t>e.g. </a:t>
            </a:r>
            <a:r>
              <a:rPr lang="en-GB" sz="2400" dirty="0" err="1">
                <a:latin typeface="Century Gothic" panose="020B0502020202020204" pitchFamily="34" charset="0"/>
              </a:rPr>
              <a:t>ein</a:t>
            </a:r>
            <a:r>
              <a:rPr lang="en-GB" sz="2400" b="1" dirty="0" err="1">
                <a:latin typeface="Century Gothic" panose="020B0502020202020204" pitchFamily="34" charset="0"/>
              </a:rPr>
              <a:t>s</a:t>
            </a:r>
            <a:r>
              <a:rPr lang="en-GB" sz="2400" dirty="0">
                <a:latin typeface="Century Gothic" panose="020B0502020202020204" pitchFamily="34" charset="0"/>
              </a:rPr>
              <a:t>, ha</a:t>
            </a:r>
            <a:r>
              <a:rPr lang="en-GB" sz="2400" b="1" dirty="0">
                <a:latin typeface="Century Gothic" panose="020B0502020202020204" pitchFamily="34" charset="0"/>
              </a:rPr>
              <a:t>s</a:t>
            </a:r>
            <a:r>
              <a:rPr lang="en-GB" sz="2400" dirty="0">
                <a:latin typeface="Century Gothic" panose="020B0502020202020204" pitchFamily="34" charset="0"/>
              </a:rPr>
              <a:t>t, da</a:t>
            </a:r>
            <a:r>
              <a:rPr lang="en-GB" sz="2400" b="1" dirty="0">
                <a:latin typeface="Century Gothic" panose="020B0502020202020204" pitchFamily="34" charset="0"/>
              </a:rPr>
              <a:t>s</a:t>
            </a:r>
            <a:r>
              <a:rPr lang="en-GB" sz="2400" dirty="0">
                <a:latin typeface="Century Gothic" panose="020B0502020202020204" pitchFamily="34" charset="0"/>
              </a:rPr>
              <a:t>, </a:t>
            </a:r>
            <a:r>
              <a:rPr lang="en-GB" sz="2400" dirty="0" err="1">
                <a:latin typeface="Century Gothic" panose="020B0502020202020204" pitchFamily="34" charset="0"/>
              </a:rPr>
              <a:t>da</a:t>
            </a:r>
            <a:r>
              <a:rPr lang="en-GB" sz="2400" b="1" dirty="0" err="1">
                <a:latin typeface="Century Gothic" panose="020B0502020202020204" pitchFamily="34" charset="0"/>
              </a:rPr>
              <a:t>ss</a:t>
            </a:r>
            <a:r>
              <a:rPr lang="en-GB" sz="2400" dirty="0">
                <a:latin typeface="Century Gothic" panose="020B0502020202020204" pitchFamily="34" charset="0"/>
              </a:rPr>
              <a:t>, </a:t>
            </a:r>
            <a:r>
              <a:rPr lang="en-GB" sz="2400" dirty="0" err="1">
                <a:latin typeface="Century Gothic" panose="020B0502020202020204" pitchFamily="34" charset="0"/>
              </a:rPr>
              <a:t>gro</a:t>
            </a:r>
            <a:r>
              <a:rPr lang="en-GB" sz="2400" b="1" dirty="0" err="1">
                <a:latin typeface="Century Gothic" panose="020B0502020202020204" pitchFamily="34" charset="0"/>
              </a:rPr>
              <a:t>ß</a:t>
            </a:r>
            <a:r>
              <a:rPr lang="en-GB" sz="2400" dirty="0">
                <a:latin typeface="Century Gothic" panose="020B0502020202020204" pitchFamily="34" charset="0"/>
              </a:rPr>
              <a:t>, </a:t>
            </a:r>
            <a:r>
              <a:rPr lang="en-GB" sz="2400" dirty="0" err="1">
                <a:latin typeface="Century Gothic" panose="020B0502020202020204" pitchFamily="34" charset="0"/>
              </a:rPr>
              <a:t>la</a:t>
            </a:r>
            <a:r>
              <a:rPr lang="en-GB" sz="2400" b="1" dirty="0" err="1">
                <a:latin typeface="Century Gothic" panose="020B0502020202020204" pitchFamily="34" charset="0"/>
              </a:rPr>
              <a:t>ss</a:t>
            </a:r>
            <a:r>
              <a:rPr lang="en-GB" sz="2400" dirty="0" err="1">
                <a:latin typeface="Century Gothic" panose="020B0502020202020204" pitchFamily="34" charset="0"/>
              </a:rPr>
              <a:t>en</a:t>
            </a:r>
            <a:r>
              <a:rPr lang="en-GB" sz="2400" dirty="0">
                <a:latin typeface="Century Gothic" panose="020B0502020202020204" pitchFamily="34" charset="0"/>
              </a:rPr>
              <a:t>, Hau</a:t>
            </a:r>
            <a:r>
              <a:rPr lang="en-GB" sz="2400" b="1" dirty="0">
                <a:latin typeface="Century Gothic" panose="020B0502020202020204" pitchFamily="34" charset="0"/>
              </a:rPr>
              <a:t>s</a:t>
            </a:r>
            <a:r>
              <a:rPr lang="en-GB" sz="2400" dirty="0">
                <a:latin typeface="Century Gothic" panose="020B0502020202020204" pitchFamily="34" charset="0"/>
              </a:rPr>
              <a:t>, Wa</a:t>
            </a:r>
            <a:r>
              <a:rPr lang="en-GB" sz="2400" b="1" dirty="0">
                <a:latin typeface="Century Gothic" panose="020B0502020202020204" pitchFamily="34" charset="0"/>
              </a:rPr>
              <a:t>ss</a:t>
            </a:r>
            <a:r>
              <a:rPr lang="en-GB" sz="2400" dirty="0">
                <a:latin typeface="Century Gothic" panose="020B0502020202020204" pitchFamily="34" charset="0"/>
              </a:rPr>
              <a:t>er, </a:t>
            </a:r>
            <a:r>
              <a:rPr lang="en-GB" sz="2400" dirty="0" err="1">
                <a:latin typeface="Century Gothic" panose="020B0502020202020204" pitchFamily="34" charset="0"/>
              </a:rPr>
              <a:t>hei</a:t>
            </a:r>
            <a:r>
              <a:rPr lang="en-GB" sz="2400" b="1" dirty="0" err="1">
                <a:latin typeface="Century Gothic" panose="020B0502020202020204" pitchFamily="34" charset="0"/>
              </a:rPr>
              <a:t>ß</a:t>
            </a:r>
            <a:r>
              <a:rPr lang="en-GB" sz="2400" dirty="0" err="1">
                <a:latin typeface="Century Gothic" panose="020B0502020202020204" pitchFamily="34" charset="0"/>
              </a:rPr>
              <a:t>en</a:t>
            </a:r>
            <a:r>
              <a:rPr lang="en-GB" sz="2400" dirty="0">
                <a:latin typeface="Century Gothic" panose="020B0502020202020204" pitchFamily="34" charset="0"/>
              </a:rPr>
              <a:t>, </a:t>
            </a:r>
            <a:r>
              <a:rPr lang="en-GB" sz="2400" dirty="0" err="1">
                <a:latin typeface="Century Gothic" panose="020B0502020202020204" pitchFamily="34" charset="0"/>
              </a:rPr>
              <a:t>wei</a:t>
            </a:r>
            <a:r>
              <a:rPr lang="en-GB" sz="2400" b="1" dirty="0" err="1">
                <a:latin typeface="Century Gothic" panose="020B0502020202020204" pitchFamily="34" charset="0"/>
              </a:rPr>
              <a:t>ß</a:t>
            </a:r>
            <a:endParaRPr lang="en-GB" sz="2400" b="1" dirty="0">
              <a:latin typeface="Century Gothic" panose="020B0502020202020204" pitchFamily="34" charset="0"/>
            </a:endParaRPr>
          </a:p>
        </p:txBody>
      </p:sp>
      <p:sp>
        <p:nvSpPr>
          <p:cNvPr id="21" name="TextBox 20">
            <a:extLst>
              <a:ext uri="{FF2B5EF4-FFF2-40B4-BE49-F238E27FC236}">
                <a16:creationId xmlns:a16="http://schemas.microsoft.com/office/drawing/2014/main" id="{44683AFB-B328-4B5A-AF1F-521C2ECB6182}"/>
              </a:ext>
            </a:extLst>
          </p:cNvPr>
          <p:cNvSpPr txBox="1"/>
          <p:nvPr/>
        </p:nvSpPr>
        <p:spPr>
          <a:xfrm>
            <a:off x="336883" y="3798698"/>
            <a:ext cx="11710737" cy="1200329"/>
          </a:xfrm>
          <a:prstGeom prst="rect">
            <a:avLst/>
          </a:prstGeom>
          <a:noFill/>
        </p:spPr>
        <p:txBody>
          <a:bodyPr wrap="square" rtlCol="0">
            <a:spAutoFit/>
          </a:bodyPr>
          <a:lstStyle/>
          <a:p>
            <a:r>
              <a:rPr lang="en-GB" sz="2400" dirty="0">
                <a:latin typeface="Century Gothic" panose="020B0502020202020204" pitchFamily="34" charset="0"/>
              </a:rPr>
              <a:t>'ss’ is used when the preceding vowel in a word is short, </a:t>
            </a:r>
            <a:br>
              <a:rPr lang="en-GB" sz="2400" dirty="0">
                <a:latin typeface="Century Gothic" panose="020B0502020202020204" pitchFamily="34" charset="0"/>
              </a:rPr>
            </a:br>
            <a:r>
              <a:rPr lang="en-GB" sz="2400" dirty="0">
                <a:latin typeface="Century Gothic" panose="020B0502020202020204" pitchFamily="34" charset="0"/>
              </a:rPr>
              <a:t>but is written 'ß’ after a long vowel e.g. '</a:t>
            </a:r>
            <a:r>
              <a:rPr lang="en-GB" sz="2400" dirty="0" err="1">
                <a:latin typeface="Century Gothic" panose="020B0502020202020204" pitchFamily="34" charset="0"/>
              </a:rPr>
              <a:t>Fu</a:t>
            </a:r>
            <a:r>
              <a:rPr lang="en-GB" sz="2400" b="1" dirty="0" err="1">
                <a:latin typeface="Century Gothic" panose="020B0502020202020204" pitchFamily="34" charset="0"/>
              </a:rPr>
              <a:t>ß</a:t>
            </a:r>
            <a:r>
              <a:rPr lang="en-GB" sz="2400" dirty="0">
                <a:latin typeface="Century Gothic" panose="020B0502020202020204" pitchFamily="34" charset="0"/>
              </a:rPr>
              <a:t>', '</a:t>
            </a:r>
            <a:r>
              <a:rPr lang="en-GB" sz="2400" dirty="0" err="1">
                <a:latin typeface="Century Gothic" panose="020B0502020202020204" pitchFamily="34" charset="0"/>
              </a:rPr>
              <a:t>Ma</a:t>
            </a:r>
            <a:r>
              <a:rPr lang="en-GB" sz="2400" b="1" dirty="0" err="1">
                <a:latin typeface="Century Gothic" panose="020B0502020202020204" pitchFamily="34" charset="0"/>
              </a:rPr>
              <a:t>ß</a:t>
            </a:r>
            <a:r>
              <a:rPr lang="en-GB" sz="2400" dirty="0">
                <a:latin typeface="Century Gothic" panose="020B0502020202020204" pitchFamily="34" charset="0"/>
              </a:rPr>
              <a:t>', '</a:t>
            </a:r>
            <a:r>
              <a:rPr lang="en-GB" sz="2400" dirty="0" err="1">
                <a:latin typeface="Century Gothic" panose="020B0502020202020204" pitchFamily="34" charset="0"/>
              </a:rPr>
              <a:t>Spa</a:t>
            </a:r>
            <a:r>
              <a:rPr lang="en-GB" sz="2400" b="1" dirty="0" err="1">
                <a:latin typeface="Century Gothic" panose="020B0502020202020204" pitchFamily="34" charset="0"/>
              </a:rPr>
              <a:t>ß</a:t>
            </a:r>
            <a:r>
              <a:rPr lang="en-GB" sz="2400" dirty="0">
                <a:latin typeface="Century Gothic" panose="020B0502020202020204" pitchFamily="34" charset="0"/>
              </a:rPr>
              <a:t>’</a:t>
            </a:r>
          </a:p>
          <a:p>
            <a:r>
              <a:rPr lang="en-GB" sz="2400" dirty="0">
                <a:latin typeface="Century Gothic" panose="020B0502020202020204" pitchFamily="34" charset="0"/>
              </a:rPr>
              <a:t>or two vowels together e.g. '</a:t>
            </a:r>
            <a:r>
              <a:rPr lang="en-GB" sz="2400" dirty="0" err="1">
                <a:latin typeface="Century Gothic" panose="020B0502020202020204" pitchFamily="34" charset="0"/>
              </a:rPr>
              <a:t>wei</a:t>
            </a:r>
            <a:r>
              <a:rPr lang="en-GB" sz="2400" b="1" dirty="0" err="1">
                <a:latin typeface="Century Gothic" panose="020B0502020202020204" pitchFamily="34" charset="0"/>
              </a:rPr>
              <a:t>ß</a:t>
            </a:r>
            <a:r>
              <a:rPr lang="en-GB" sz="2400" dirty="0">
                <a:latin typeface="Century Gothic" panose="020B0502020202020204" pitchFamily="34" charset="0"/>
              </a:rPr>
              <a:t>', '</a:t>
            </a:r>
            <a:r>
              <a:rPr lang="en-GB" sz="2400" dirty="0" err="1">
                <a:latin typeface="Century Gothic" panose="020B0502020202020204" pitchFamily="34" charset="0"/>
              </a:rPr>
              <a:t>hei</a:t>
            </a:r>
            <a:r>
              <a:rPr lang="en-GB" sz="2400" b="1" dirty="0" err="1">
                <a:latin typeface="Century Gothic" panose="020B0502020202020204" pitchFamily="34" charset="0"/>
              </a:rPr>
              <a:t>ß</a:t>
            </a:r>
            <a:r>
              <a:rPr lang="en-GB" sz="2400" dirty="0">
                <a:latin typeface="Century Gothic" panose="020B0502020202020204" pitchFamily="34" charset="0"/>
              </a:rPr>
              <a:t>', '</a:t>
            </a:r>
            <a:r>
              <a:rPr lang="en-GB" sz="2400" dirty="0" err="1">
                <a:latin typeface="Century Gothic" panose="020B0502020202020204" pitchFamily="34" charset="0"/>
              </a:rPr>
              <a:t>hei</a:t>
            </a:r>
            <a:r>
              <a:rPr lang="en-GB" sz="2400" b="1" dirty="0" err="1">
                <a:latin typeface="Century Gothic" panose="020B0502020202020204" pitchFamily="34" charset="0"/>
              </a:rPr>
              <a:t>ß</a:t>
            </a:r>
            <a:r>
              <a:rPr lang="en-GB" sz="2400" dirty="0" err="1">
                <a:latin typeface="Century Gothic" panose="020B0502020202020204" pitchFamily="34" charset="0"/>
              </a:rPr>
              <a:t>t</a:t>
            </a:r>
            <a:r>
              <a:rPr lang="en-GB" sz="2400" dirty="0">
                <a:latin typeface="Century Gothic" panose="020B0502020202020204" pitchFamily="34" charset="0"/>
              </a:rPr>
              <a:t>'</a:t>
            </a:r>
          </a:p>
        </p:txBody>
      </p:sp>
      <p:sp>
        <p:nvSpPr>
          <p:cNvPr id="22" name="Rounded Rectangular Callout 6">
            <a:extLst>
              <a:ext uri="{FF2B5EF4-FFF2-40B4-BE49-F238E27FC236}">
                <a16:creationId xmlns:a16="http://schemas.microsoft.com/office/drawing/2014/main" id="{083D7E83-A5F1-4AF4-AC85-8BB5B0C0B753}"/>
              </a:ext>
            </a:extLst>
          </p:cNvPr>
          <p:cNvSpPr/>
          <p:nvPr/>
        </p:nvSpPr>
        <p:spPr>
          <a:xfrm flipH="1">
            <a:off x="7374834" y="4757549"/>
            <a:ext cx="4672785" cy="1498025"/>
          </a:xfrm>
          <a:prstGeom prst="wedgeRoundRectCallout">
            <a:avLst>
              <a:gd name="adj1" fmla="val -52584"/>
              <a:gd name="adj2" fmla="val -8764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sch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a:t>
            </a:r>
          </a:p>
          <a:p>
            <a:pPr algn="ctr"/>
            <a:r>
              <a:rPr lang="en-GB" sz="2400" dirty="0">
                <a:solidFill>
                  <a:schemeClr val="bg1"/>
                </a:solidFill>
                <a:latin typeface="Century Gothic" panose="020B0502020202020204" pitchFamily="34" charset="0"/>
              </a:rPr>
              <a:t>are pronounced in their own way at the start of a word!</a:t>
            </a:r>
          </a:p>
        </p:txBody>
      </p:sp>
      <p:sp>
        <p:nvSpPr>
          <p:cNvPr id="10" name="Rounded Rectangle 11">
            <a:extLst>
              <a:ext uri="{FF2B5EF4-FFF2-40B4-BE49-F238E27FC236}">
                <a16:creationId xmlns:a16="http://schemas.microsoft.com/office/drawing/2014/main" id="{86433095-52A0-4548-8ECD-863DFC3024E0}"/>
              </a:ext>
            </a:extLst>
          </p:cNvPr>
          <p:cNvSpPr/>
          <p:nvPr/>
        </p:nvSpPr>
        <p:spPr>
          <a:xfrm>
            <a:off x="10515600" y="247047"/>
            <a:ext cx="1441727" cy="355380"/>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19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4AA1785D-C49B-4264-9746-32682271F02D}"/>
              </a:ext>
            </a:extLst>
          </p:cNvPr>
          <p:cNvSpPr txBox="1"/>
          <p:nvPr/>
        </p:nvSpPr>
        <p:spPr>
          <a:xfrm>
            <a:off x="5430257" y="4900858"/>
            <a:ext cx="1837115"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gesund</a:t>
            </a:r>
            <a:endParaRPr lang="en-GB" dirty="0"/>
          </a:p>
        </p:txBody>
      </p:sp>
      <p:sp>
        <p:nvSpPr>
          <p:cNvPr id="43" name="Rectangle 42">
            <a:extLst>
              <a:ext uri="{FF2B5EF4-FFF2-40B4-BE49-F238E27FC236}">
                <a16:creationId xmlns:a16="http://schemas.microsoft.com/office/drawing/2014/main" id="{C7C1C9B9-4589-4A70-8B34-67EE44C691D9}"/>
              </a:ext>
            </a:extLst>
          </p:cNvPr>
          <p:cNvSpPr/>
          <p:nvPr/>
        </p:nvSpPr>
        <p:spPr>
          <a:xfrm>
            <a:off x="1060822" y="4162921"/>
            <a:ext cx="1839753" cy="523220"/>
          </a:xfrm>
          <a:prstGeom prst="rect">
            <a:avLst/>
          </a:prstGeom>
          <a:ln>
            <a:noFill/>
          </a:ln>
        </p:spPr>
        <p:txBody>
          <a:bodyPr wrap="square">
            <a:spAutoFit/>
          </a:bodyPr>
          <a:lstStyle/>
          <a:p>
            <a:pPr algn="ctr"/>
            <a:r>
              <a:rPr lang="de-DE" sz="2800" dirty="0">
                <a:latin typeface="Century Gothic" panose="020B0502020202020204" pitchFamily="34" charset="0"/>
              </a:rPr>
              <a:t>lassen</a:t>
            </a:r>
            <a:endParaRPr lang="en-GB" dirty="0"/>
          </a:p>
        </p:txBody>
      </p:sp>
      <p:sp>
        <p:nvSpPr>
          <p:cNvPr id="42" name="TextBox 41">
            <a:extLst>
              <a:ext uri="{FF2B5EF4-FFF2-40B4-BE49-F238E27FC236}">
                <a16:creationId xmlns:a16="http://schemas.microsoft.com/office/drawing/2014/main" id="{DC5663C7-9D29-490D-B0E0-46BB26924B40}"/>
              </a:ext>
            </a:extLst>
          </p:cNvPr>
          <p:cNvSpPr txBox="1"/>
          <p:nvPr/>
        </p:nvSpPr>
        <p:spPr>
          <a:xfrm>
            <a:off x="5430255" y="3457071"/>
            <a:ext cx="1821075"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heißen</a:t>
            </a:r>
            <a:endParaRPr lang="en-GB" dirty="0"/>
          </a:p>
        </p:txBody>
      </p:sp>
      <p:sp>
        <p:nvSpPr>
          <p:cNvPr id="38" name="TextBox 37">
            <a:extLst>
              <a:ext uri="{FF2B5EF4-FFF2-40B4-BE49-F238E27FC236}">
                <a16:creationId xmlns:a16="http://schemas.microsoft.com/office/drawing/2014/main" id="{9DC4E42E-842D-4336-BD62-DB96EEC99CEA}"/>
              </a:ext>
            </a:extLst>
          </p:cNvPr>
          <p:cNvSpPr txBox="1"/>
          <p:nvPr/>
        </p:nvSpPr>
        <p:spPr>
          <a:xfrm>
            <a:off x="3269956" y="2735177"/>
            <a:ext cx="1818029"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Satz</a:t>
            </a:r>
            <a:endParaRPr lang="en-GB" dirty="0"/>
          </a:p>
        </p:txBody>
      </p:sp>
      <p:sp>
        <p:nvSpPr>
          <p:cNvPr id="4" name="Title 3"/>
          <p:cNvSpPr>
            <a:spLocks noGrp="1"/>
          </p:cNvSpPr>
          <p:nvPr>
            <p:ph type="title"/>
          </p:nvPr>
        </p:nvSpPr>
        <p:spPr>
          <a:xfrm>
            <a:off x="0" y="213557"/>
            <a:ext cx="6096000" cy="647577"/>
          </a:xfrm>
        </p:spPr>
        <p:txBody>
          <a:bodyPr>
            <a:noAutofit/>
          </a:bodyPr>
          <a:lstStyle/>
          <a:p>
            <a:r>
              <a:rPr lang="en-GB" sz="2800" b="1" dirty="0">
                <a:solidFill>
                  <a:schemeClr val="bg1"/>
                </a:solidFill>
              </a:rPr>
              <a:t>Was </a:t>
            </a:r>
            <a:r>
              <a:rPr lang="en-GB" sz="2800" b="1" dirty="0" err="1">
                <a:solidFill>
                  <a:schemeClr val="bg1"/>
                </a:solidFill>
              </a:rPr>
              <a:t>passt</a:t>
            </a:r>
            <a:r>
              <a:rPr lang="en-GB" sz="2800" b="1" dirty="0">
                <a:solidFill>
                  <a:schemeClr val="bg1"/>
                </a:solidFill>
              </a:rPr>
              <a:t> </a:t>
            </a:r>
            <a:r>
              <a:rPr lang="en-GB" sz="2800" b="1" dirty="0" err="1">
                <a:solidFill>
                  <a:schemeClr val="bg1"/>
                </a:solidFill>
              </a:rPr>
              <a:t>nicht</a:t>
            </a:r>
            <a:r>
              <a:rPr lang="en-GB" sz="2800" b="1" dirty="0">
                <a:solidFill>
                  <a:schemeClr val="bg1"/>
                </a:solidFill>
              </a:rPr>
              <a:t> in die </a:t>
            </a:r>
            <a:r>
              <a:rPr lang="en-GB" sz="2800" b="1" dirty="0" err="1">
                <a:solidFill>
                  <a:schemeClr val="bg1"/>
                </a:solidFill>
              </a:rPr>
              <a:t>Reihe</a:t>
            </a:r>
            <a:r>
              <a:rPr lang="en-GB" sz="28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503357" y="1989221"/>
            <a:ext cx="987771" cy="523220"/>
          </a:xfrm>
          <a:prstGeom prst="rect">
            <a:avLst/>
          </a:prstGeom>
          <a:ln>
            <a:noFill/>
          </a:ln>
        </p:spPr>
        <p:txBody>
          <a:bodyPr wrap="none">
            <a:spAutoFit/>
          </a:bodyPr>
          <a:lstStyle/>
          <a:p>
            <a:r>
              <a:rPr lang="de-DE" sz="2800" dirty="0">
                <a:latin typeface="Century Gothic" panose="020B0502020202020204" pitchFamily="34" charset="0"/>
              </a:rPr>
              <a:t>weiß</a:t>
            </a:r>
            <a:endParaRPr lang="en-GB" dirty="0"/>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TextBox 9">
            <a:extLst>
              <a:ext uri="{FF2B5EF4-FFF2-40B4-BE49-F238E27FC236}">
                <a16:creationId xmlns:a16="http://schemas.microsoft.com/office/drawing/2014/main" id="{7BF2A7D6-2336-4E7D-9472-EE1DEB5C4BBF}"/>
              </a:ext>
            </a:extLst>
          </p:cNvPr>
          <p:cNvSpPr txBox="1"/>
          <p:nvPr/>
        </p:nvSpPr>
        <p:spPr>
          <a:xfrm>
            <a:off x="3416968" y="2005263"/>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groß</a:t>
            </a:r>
            <a:endParaRPr lang="en-GB" dirty="0"/>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Seite</a:t>
            </a:r>
            <a:endParaRPr lang="en-GB" dirty="0"/>
          </a:p>
        </p:txBody>
      </p:sp>
      <p:sp>
        <p:nvSpPr>
          <p:cNvPr id="37" name="Rectangle 36">
            <a:extLst>
              <a:ext uri="{FF2B5EF4-FFF2-40B4-BE49-F238E27FC236}">
                <a16:creationId xmlns:a16="http://schemas.microsoft.com/office/drawing/2014/main" id="{28763ADE-9401-4CE0-8B8A-0221BF719B22}"/>
              </a:ext>
            </a:extLst>
          </p:cNvPr>
          <p:cNvSpPr/>
          <p:nvPr/>
        </p:nvSpPr>
        <p:spPr>
          <a:xfrm>
            <a:off x="1190539" y="2703093"/>
            <a:ext cx="1686680" cy="523220"/>
          </a:xfrm>
          <a:prstGeom prst="rect">
            <a:avLst/>
          </a:prstGeom>
          <a:ln>
            <a:noFill/>
          </a:ln>
        </p:spPr>
        <p:txBody>
          <a:bodyPr wrap="none">
            <a:spAutoFit/>
          </a:bodyPr>
          <a:lstStyle/>
          <a:p>
            <a:r>
              <a:rPr lang="de-DE" sz="2800" dirty="0">
                <a:latin typeface="Century Gothic" panose="020B0502020202020204" pitchFamily="34" charset="0"/>
              </a:rPr>
              <a:t>bisschen</a:t>
            </a:r>
            <a:endParaRPr lang="en-GB" dirty="0"/>
          </a:p>
        </p:txBody>
      </p:sp>
      <p:sp>
        <p:nvSpPr>
          <p:cNvPr id="39" name="TextBox 38">
            <a:extLst>
              <a:ext uri="{FF2B5EF4-FFF2-40B4-BE49-F238E27FC236}">
                <a16:creationId xmlns:a16="http://schemas.microsoft.com/office/drawing/2014/main" id="{C805BD17-E35F-4F2D-88A5-EC0A7DECF477}"/>
              </a:ext>
            </a:extLst>
          </p:cNvPr>
          <p:cNvSpPr txBox="1"/>
          <p:nvPr/>
        </p:nvSpPr>
        <p:spPr>
          <a:xfrm>
            <a:off x="5454317" y="2727157"/>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Fußball</a:t>
            </a:r>
            <a:endParaRPr lang="en-GB" dirty="0"/>
          </a:p>
        </p:txBody>
      </p:sp>
      <p:sp>
        <p:nvSpPr>
          <p:cNvPr id="40" name="Rectangle 39">
            <a:extLst>
              <a:ext uri="{FF2B5EF4-FFF2-40B4-BE49-F238E27FC236}">
                <a16:creationId xmlns:a16="http://schemas.microsoft.com/office/drawing/2014/main" id="{E1A56F11-D34F-4C48-8C69-E38C5559F5FC}"/>
              </a:ext>
            </a:extLst>
          </p:cNvPr>
          <p:cNvSpPr/>
          <p:nvPr/>
        </p:nvSpPr>
        <p:spPr>
          <a:xfrm>
            <a:off x="1182519" y="3449049"/>
            <a:ext cx="1685077" cy="523220"/>
          </a:xfrm>
          <a:prstGeom prst="rect">
            <a:avLst/>
          </a:prstGeom>
          <a:ln>
            <a:noFill/>
          </a:ln>
        </p:spPr>
        <p:txBody>
          <a:bodyPr wrap="none">
            <a:spAutoFit/>
          </a:bodyPr>
          <a:lstStyle/>
          <a:p>
            <a:r>
              <a:rPr lang="de-DE" sz="2800" dirty="0">
                <a:latin typeface="Century Gothic" panose="020B0502020202020204" pitchFamily="34" charset="0"/>
              </a:rPr>
              <a:t>langsam</a:t>
            </a:r>
            <a:endParaRPr lang="en-GB" dirty="0"/>
          </a:p>
        </p:txBody>
      </p:sp>
      <p:sp>
        <p:nvSpPr>
          <p:cNvPr id="41" name="TextBox 40">
            <a:extLst>
              <a:ext uri="{FF2B5EF4-FFF2-40B4-BE49-F238E27FC236}">
                <a16:creationId xmlns:a16="http://schemas.microsoft.com/office/drawing/2014/main" id="{D8379A18-1EBA-4FFF-8A41-4F1A61B42212}"/>
              </a:ext>
            </a:extLst>
          </p:cNvPr>
          <p:cNvSpPr txBox="1"/>
          <p:nvPr/>
        </p:nvSpPr>
        <p:spPr>
          <a:xfrm>
            <a:off x="3400928" y="3465091"/>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reisen</a:t>
            </a:r>
            <a:endParaRPr lang="en-GB" dirty="0"/>
          </a:p>
        </p:txBody>
      </p:sp>
      <p:sp>
        <p:nvSpPr>
          <p:cNvPr id="44" name="TextBox 43">
            <a:extLst>
              <a:ext uri="{FF2B5EF4-FFF2-40B4-BE49-F238E27FC236}">
                <a16:creationId xmlns:a16="http://schemas.microsoft.com/office/drawing/2014/main" id="{3862937D-C342-453F-A200-B9B523FC03A6}"/>
              </a:ext>
            </a:extLst>
          </p:cNvPr>
          <p:cNvSpPr txBox="1"/>
          <p:nvPr/>
        </p:nvSpPr>
        <p:spPr>
          <a:xfrm>
            <a:off x="3392908" y="4178963"/>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Gesetz</a:t>
            </a:r>
            <a:endParaRPr lang="en-GB" dirty="0"/>
          </a:p>
        </p:txBody>
      </p:sp>
      <p:sp>
        <p:nvSpPr>
          <p:cNvPr id="45" name="TextBox 44">
            <a:extLst>
              <a:ext uri="{FF2B5EF4-FFF2-40B4-BE49-F238E27FC236}">
                <a16:creationId xmlns:a16="http://schemas.microsoft.com/office/drawing/2014/main" id="{E04B853A-7D2E-4D4B-BD10-A14DC432EB9F}"/>
              </a:ext>
            </a:extLst>
          </p:cNvPr>
          <p:cNvSpPr txBox="1"/>
          <p:nvPr/>
        </p:nvSpPr>
        <p:spPr>
          <a:xfrm>
            <a:off x="5438277" y="4186985"/>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sollen</a:t>
            </a:r>
            <a:endParaRPr lang="en-GB" dirty="0"/>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468672" cy="523220"/>
          </a:xfrm>
          <a:prstGeom prst="rect">
            <a:avLst/>
          </a:prstGeom>
          <a:ln>
            <a:noFill/>
          </a:ln>
        </p:spPr>
        <p:txBody>
          <a:bodyPr wrap="none">
            <a:spAutoFit/>
          </a:bodyPr>
          <a:lstStyle/>
          <a:p>
            <a:r>
              <a:rPr lang="de-DE" sz="2800" dirty="0">
                <a:latin typeface="Century Gothic" panose="020B0502020202020204" pitchFamily="34" charset="0"/>
              </a:rPr>
              <a:t>damals</a:t>
            </a:r>
            <a:endParaRPr lang="en-GB" dirty="0"/>
          </a:p>
        </p:txBody>
      </p:sp>
      <p:sp>
        <p:nvSpPr>
          <p:cNvPr id="47" name="TextBox 46">
            <a:extLst>
              <a:ext uri="{FF2B5EF4-FFF2-40B4-BE49-F238E27FC236}">
                <a16:creationId xmlns:a16="http://schemas.microsoft.com/office/drawing/2014/main" id="{5DF3E474-A1AA-4C67-B681-B27850414B8E}"/>
              </a:ext>
            </a:extLst>
          </p:cNvPr>
          <p:cNvSpPr txBox="1"/>
          <p:nvPr/>
        </p:nvSpPr>
        <p:spPr>
          <a:xfrm>
            <a:off x="3400930" y="4924920"/>
            <a:ext cx="1679037" cy="523220"/>
          </a:xfrm>
          <a:prstGeom prst="rect">
            <a:avLst/>
          </a:prstGeom>
          <a:noFill/>
          <a:ln>
            <a:noFill/>
          </a:ln>
        </p:spPr>
        <p:txBody>
          <a:bodyPr wrap="square" rtlCol="0">
            <a:spAutoFit/>
          </a:bodyPr>
          <a:lstStyle/>
          <a:p>
            <a:pPr algn="ctr"/>
            <a:r>
              <a:rPr lang="de-DE" sz="2800" dirty="0">
                <a:latin typeface="Century Gothic" panose="020B0502020202020204" pitchFamily="34" charset="0"/>
              </a:rPr>
              <a:t>findest</a:t>
            </a:r>
            <a:endParaRPr lang="en-GB" dirty="0"/>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latin typeface="Century Gothic" panose="020B0502020202020204" pitchFamily="34" charset="0"/>
              </a:rPr>
              <a:t>1.</a:t>
            </a:r>
          </a:p>
        </p:txBody>
      </p:sp>
      <p:sp>
        <p:nvSpPr>
          <p:cNvPr id="52" name="TextBox 51">
            <a:extLst>
              <a:ext uri="{FF2B5EF4-FFF2-40B4-BE49-F238E27FC236}">
                <a16:creationId xmlns:a16="http://schemas.microsoft.com/office/drawing/2014/main" id="{52CF8D0E-FB6C-4F98-AEE0-0AC0046E5C89}"/>
              </a:ext>
            </a:extLst>
          </p:cNvPr>
          <p:cNvSpPr txBox="1"/>
          <p:nvPr/>
        </p:nvSpPr>
        <p:spPr>
          <a:xfrm>
            <a:off x="425116" y="2743199"/>
            <a:ext cx="627982" cy="461665"/>
          </a:xfrm>
          <a:prstGeom prst="rect">
            <a:avLst/>
          </a:prstGeom>
          <a:noFill/>
        </p:spPr>
        <p:txBody>
          <a:bodyPr wrap="square" rtlCol="0">
            <a:spAutoFit/>
          </a:bodyPr>
          <a:lstStyle/>
          <a:p>
            <a:r>
              <a:rPr lang="en-GB" sz="2400" dirty="0">
                <a:latin typeface="Century Gothic" panose="020B0502020202020204" pitchFamily="34" charset="0"/>
              </a:rPr>
              <a:t>2.</a:t>
            </a:r>
          </a:p>
        </p:txBody>
      </p:sp>
      <p:sp>
        <p:nvSpPr>
          <p:cNvPr id="53" name="TextBox 52">
            <a:extLst>
              <a:ext uri="{FF2B5EF4-FFF2-40B4-BE49-F238E27FC236}">
                <a16:creationId xmlns:a16="http://schemas.microsoft.com/office/drawing/2014/main" id="{B9C725FE-AD70-4FF1-A52A-C3B741E93809}"/>
              </a:ext>
            </a:extLst>
          </p:cNvPr>
          <p:cNvSpPr txBox="1"/>
          <p:nvPr/>
        </p:nvSpPr>
        <p:spPr>
          <a:xfrm>
            <a:off x="449180" y="3489155"/>
            <a:ext cx="627982" cy="461665"/>
          </a:xfrm>
          <a:prstGeom prst="rect">
            <a:avLst/>
          </a:prstGeom>
          <a:noFill/>
        </p:spPr>
        <p:txBody>
          <a:bodyPr wrap="square" rtlCol="0">
            <a:spAutoFit/>
          </a:bodyPr>
          <a:lstStyle/>
          <a:p>
            <a:r>
              <a:rPr lang="en-GB" sz="2400" dirty="0">
                <a:latin typeface="Century Gothic" panose="020B0502020202020204" pitchFamily="34" charset="0"/>
              </a:rPr>
              <a:t>3.</a:t>
            </a:r>
          </a:p>
        </p:txBody>
      </p:sp>
      <p:sp>
        <p:nvSpPr>
          <p:cNvPr id="54" name="TextBox 53">
            <a:extLst>
              <a:ext uri="{FF2B5EF4-FFF2-40B4-BE49-F238E27FC236}">
                <a16:creationId xmlns:a16="http://schemas.microsoft.com/office/drawing/2014/main" id="{38BFFB54-2F9B-4697-BF8D-E678FCD76A44}"/>
              </a:ext>
            </a:extLst>
          </p:cNvPr>
          <p:cNvSpPr txBox="1"/>
          <p:nvPr/>
        </p:nvSpPr>
        <p:spPr>
          <a:xfrm>
            <a:off x="441160" y="4170942"/>
            <a:ext cx="627982" cy="461665"/>
          </a:xfrm>
          <a:prstGeom prst="rect">
            <a:avLst/>
          </a:prstGeom>
          <a:noFill/>
        </p:spPr>
        <p:txBody>
          <a:bodyPr wrap="square" rtlCol="0">
            <a:spAutoFit/>
          </a:bodyPr>
          <a:lstStyle/>
          <a:p>
            <a:r>
              <a:rPr lang="en-GB" sz="2400" dirty="0">
                <a:latin typeface="Century Gothic" panose="020B0502020202020204" pitchFamily="34" charset="0"/>
              </a:rPr>
              <a:t>4.</a:t>
            </a:r>
          </a:p>
        </p:txBody>
      </p:sp>
      <p:sp>
        <p:nvSpPr>
          <p:cNvPr id="55" name="TextBox 54">
            <a:extLst>
              <a:ext uri="{FF2B5EF4-FFF2-40B4-BE49-F238E27FC236}">
                <a16:creationId xmlns:a16="http://schemas.microsoft.com/office/drawing/2014/main" id="{52154E82-87C3-4827-B3B1-43DF0DE4DD21}"/>
              </a:ext>
            </a:extLst>
          </p:cNvPr>
          <p:cNvSpPr txBox="1"/>
          <p:nvPr/>
        </p:nvSpPr>
        <p:spPr>
          <a:xfrm>
            <a:off x="449182" y="4916896"/>
            <a:ext cx="627982" cy="461665"/>
          </a:xfrm>
          <a:prstGeom prst="rect">
            <a:avLst/>
          </a:prstGeom>
          <a:noFill/>
        </p:spPr>
        <p:txBody>
          <a:bodyPr wrap="square" rtlCol="0">
            <a:spAutoFit/>
          </a:bodyPr>
          <a:lstStyle/>
          <a:p>
            <a:r>
              <a:rPr lang="en-GB" sz="2400" dirty="0">
                <a:latin typeface="Century Gothic" panose="020B0502020202020204" pitchFamily="34" charset="0"/>
              </a:rPr>
              <a:t>5.</a:t>
            </a:r>
          </a:p>
        </p:txBody>
      </p:sp>
      <p:sp>
        <p:nvSpPr>
          <p:cNvPr id="49" name="Rounded Rectangle 11">
            <a:extLst>
              <a:ext uri="{FF2B5EF4-FFF2-40B4-BE49-F238E27FC236}">
                <a16:creationId xmlns:a16="http://schemas.microsoft.com/office/drawing/2014/main" id="{74039E30-7CD8-40B7-8C5B-7B07B1338D25}"/>
              </a:ext>
            </a:extLst>
          </p:cNvPr>
          <p:cNvSpPr/>
          <p:nvPr/>
        </p:nvSpPr>
        <p:spPr>
          <a:xfrm>
            <a:off x="10515600" y="247047"/>
            <a:ext cx="1441727" cy="355380"/>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1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CC66"/>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8"/>
                                        </p:tgtEl>
                                        <p:attrNameLst>
                                          <p:attrName>fillcolor</p:attrName>
                                        </p:attrNameLst>
                                      </p:cBhvr>
                                      <p:to>
                                        <a:srgbClr val="FFCC66"/>
                                      </p:to>
                                    </p:animClr>
                                    <p:set>
                                      <p:cBhvr>
                                        <p:cTn id="13" dur="2000" fill="hold"/>
                                        <p:tgtEl>
                                          <p:spTgt spid="38"/>
                                        </p:tgtEl>
                                        <p:attrNameLst>
                                          <p:attrName>fill.type</p:attrName>
                                        </p:attrNameLst>
                                      </p:cBhvr>
                                      <p:to>
                                        <p:strVal val="solid"/>
                                      </p:to>
                                    </p:set>
                                    <p:set>
                                      <p:cBhvr>
                                        <p:cTn id="14" dur="2000" fill="hold"/>
                                        <p:tgtEl>
                                          <p:spTgt spid="3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FFCC66"/>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3"/>
                                        </p:tgtEl>
                                        <p:attrNameLst>
                                          <p:attrName>fillcolor</p:attrName>
                                        </p:attrNameLst>
                                      </p:cBhvr>
                                      <p:to>
                                        <a:srgbClr val="FFCC66"/>
                                      </p:to>
                                    </p:animClr>
                                    <p:set>
                                      <p:cBhvr>
                                        <p:cTn id="25" dur="2000" fill="hold"/>
                                        <p:tgtEl>
                                          <p:spTgt spid="43"/>
                                        </p:tgtEl>
                                        <p:attrNameLst>
                                          <p:attrName>fill.type</p:attrName>
                                        </p:attrNameLst>
                                      </p:cBhvr>
                                      <p:to>
                                        <p:strVal val="solid"/>
                                      </p:to>
                                    </p:set>
                                    <p:set>
                                      <p:cBhvr>
                                        <p:cTn id="26" dur="2000" fill="hold"/>
                                        <p:tgtEl>
                                          <p:spTgt spid="4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8"/>
                                        </p:tgtEl>
                                        <p:attrNameLst>
                                          <p:attrName>fillcolor</p:attrName>
                                        </p:attrNameLst>
                                      </p:cBhvr>
                                      <p:to>
                                        <a:srgbClr val="FFCC66"/>
                                      </p:to>
                                    </p:animClr>
                                    <p:set>
                                      <p:cBhvr>
                                        <p:cTn id="31" dur="2000" fill="hold"/>
                                        <p:tgtEl>
                                          <p:spTgt spid="48"/>
                                        </p:tgtEl>
                                        <p:attrNameLst>
                                          <p:attrName>fill.type</p:attrName>
                                        </p:attrNameLst>
                                      </p:cBhvr>
                                      <p:to>
                                        <p:strVal val="solid"/>
                                      </p:to>
                                    </p:set>
                                    <p:set>
                                      <p:cBhvr>
                                        <p:cTn id="32"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2514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37" name="TextBox 36">
            <a:extLst>
              <a:ext uri="{FF2B5EF4-FFF2-40B4-BE49-F238E27FC236}">
                <a16:creationId xmlns:a16="http://schemas.microsoft.com/office/drawing/2014/main" id="{81CDE686-DD02-4BEA-ADB0-E998012756AF}"/>
              </a:ext>
            </a:extLst>
          </p:cNvPr>
          <p:cNvSpPr txBox="1"/>
          <p:nvPr/>
        </p:nvSpPr>
        <p:spPr>
          <a:xfrm>
            <a:off x="3223194" y="1538817"/>
            <a:ext cx="2275691" cy="523220"/>
          </a:xfrm>
          <a:prstGeom prst="rect">
            <a:avLst/>
          </a:prstGeom>
          <a:noFill/>
        </p:spPr>
        <p:txBody>
          <a:bodyPr wrap="square" rtlCol="0">
            <a:spAutoFit/>
          </a:bodyPr>
          <a:lstStyle/>
          <a:p>
            <a:r>
              <a:rPr lang="en-GB" sz="2800" dirty="0" err="1">
                <a:latin typeface="Century Gothic" panose="020B0502020202020204" pitchFamily="34" charset="0"/>
              </a:rPr>
              <a:t>schwierig</a:t>
            </a:r>
            <a:endParaRPr lang="en-GB" sz="2800" dirty="0">
              <a:latin typeface="Century Gothic" panose="020B0502020202020204" pitchFamily="34" charset="0"/>
            </a:endParaRPr>
          </a:p>
        </p:txBody>
      </p:sp>
      <p:sp>
        <p:nvSpPr>
          <p:cNvPr id="8" name="TextBox 7">
            <a:extLst>
              <a:ext uri="{FF2B5EF4-FFF2-40B4-BE49-F238E27FC236}">
                <a16:creationId xmlns:a16="http://schemas.microsoft.com/office/drawing/2014/main" id="{9CD88EE5-045A-4B16-9AFE-4A709A0077B4}"/>
              </a:ext>
            </a:extLst>
          </p:cNvPr>
          <p:cNvSpPr txBox="1"/>
          <p:nvPr/>
        </p:nvSpPr>
        <p:spPr>
          <a:xfrm>
            <a:off x="409433" y="1556781"/>
            <a:ext cx="3027852" cy="4401205"/>
          </a:xfrm>
          <a:prstGeom prst="rect">
            <a:avLst/>
          </a:prstGeom>
          <a:noFill/>
        </p:spPr>
        <p:txBody>
          <a:bodyPr wrap="square" rtlCol="0">
            <a:spAutoFit/>
          </a:bodyPr>
          <a:lstStyle/>
          <a:p>
            <a:pPr marL="514350" indent="-514350">
              <a:buAutoNum type="arabicPeriod"/>
            </a:pPr>
            <a:r>
              <a:rPr lang="en-GB" sz="2800" dirty="0">
                <a:latin typeface="Century Gothic" panose="020B0502020202020204" pitchFamily="34" charset="0"/>
              </a:rPr>
              <a:t> difficult</a:t>
            </a:r>
          </a:p>
          <a:p>
            <a:pPr marL="514350" indent="-514350">
              <a:buAutoNum type="arabicPeriod"/>
            </a:pPr>
            <a:r>
              <a:rPr lang="en-GB" sz="2800" dirty="0">
                <a:latin typeface="Century Gothic" panose="020B0502020202020204" pitchFamily="34" charset="0"/>
              </a:rPr>
              <a:t> bad</a:t>
            </a:r>
          </a:p>
          <a:p>
            <a:pPr marL="514350" indent="-514350">
              <a:buAutoNum type="arabicPeriod"/>
            </a:pPr>
            <a:r>
              <a:rPr lang="en-GB" sz="2800" dirty="0">
                <a:latin typeface="Century Gothic" panose="020B0502020202020204" pitchFamily="34" charset="0"/>
              </a:rPr>
              <a:t> important</a:t>
            </a:r>
          </a:p>
          <a:p>
            <a:pPr marL="514350" indent="-514350">
              <a:buAutoNum type="arabicPeriod"/>
            </a:pPr>
            <a:r>
              <a:rPr lang="en-GB" sz="2800" dirty="0">
                <a:latin typeface="Century Gothic" panose="020B0502020202020204" pitchFamily="34" charset="0"/>
              </a:rPr>
              <a:t> practical</a:t>
            </a:r>
          </a:p>
          <a:p>
            <a:pPr marL="514350" indent="-514350">
              <a:buAutoNum type="arabicPeriod"/>
            </a:pPr>
            <a:r>
              <a:rPr lang="en-GB" sz="2800" dirty="0">
                <a:latin typeface="Century Gothic" panose="020B0502020202020204" pitchFamily="34" charset="0"/>
              </a:rPr>
              <a:t> boring</a:t>
            </a:r>
          </a:p>
          <a:p>
            <a:pPr marL="514350" indent="-514350">
              <a:buAutoNum type="arabicPeriod"/>
            </a:pPr>
            <a:r>
              <a:rPr lang="en-GB" sz="2800" dirty="0">
                <a:latin typeface="Century Gothic" panose="020B0502020202020204" pitchFamily="34" charset="0"/>
              </a:rPr>
              <a:t> easy</a:t>
            </a:r>
          </a:p>
          <a:p>
            <a:pPr marL="514350" indent="-514350">
              <a:buAutoNum type="arabicPeriod"/>
            </a:pPr>
            <a:r>
              <a:rPr lang="en-GB" sz="2800" dirty="0">
                <a:latin typeface="Century Gothic" panose="020B0502020202020204" pitchFamily="34" charset="0"/>
              </a:rPr>
              <a:t> nice</a:t>
            </a:r>
          </a:p>
          <a:p>
            <a:pPr marL="514350" indent="-514350">
              <a:buAutoNum type="arabicPeriod"/>
            </a:pPr>
            <a:r>
              <a:rPr lang="en-GB" sz="2800" dirty="0">
                <a:latin typeface="Century Gothic" panose="020B0502020202020204" pitchFamily="34" charset="0"/>
              </a:rPr>
              <a:t> strict</a:t>
            </a:r>
          </a:p>
          <a:p>
            <a:pPr marL="514350" indent="-514350">
              <a:buAutoNum type="arabicPeriod"/>
            </a:pPr>
            <a:r>
              <a:rPr lang="en-GB" sz="2800" dirty="0">
                <a:latin typeface="Century Gothic" panose="020B0502020202020204" pitchFamily="34" charset="0"/>
              </a:rPr>
              <a:t> healthy</a:t>
            </a:r>
          </a:p>
          <a:p>
            <a:pPr marL="514350" indent="-514350">
              <a:buAutoNum type="arabicPeriod"/>
            </a:pPr>
            <a:r>
              <a:rPr lang="en-GB" sz="2800" dirty="0">
                <a:latin typeface="Century Gothic" panose="020B0502020202020204" pitchFamily="34" charset="0"/>
              </a:rPr>
              <a:t> tasty</a:t>
            </a:r>
          </a:p>
        </p:txBody>
      </p:sp>
      <p:sp>
        <p:nvSpPr>
          <p:cNvPr id="43" name="TextBox 42">
            <a:extLst>
              <a:ext uri="{FF2B5EF4-FFF2-40B4-BE49-F238E27FC236}">
                <a16:creationId xmlns:a16="http://schemas.microsoft.com/office/drawing/2014/main" id="{E3BAC131-60F1-42DC-93F2-19307719E265}"/>
              </a:ext>
            </a:extLst>
          </p:cNvPr>
          <p:cNvSpPr txBox="1"/>
          <p:nvPr/>
        </p:nvSpPr>
        <p:spPr>
          <a:xfrm>
            <a:off x="3230591" y="1965785"/>
            <a:ext cx="2275691" cy="523220"/>
          </a:xfrm>
          <a:prstGeom prst="rect">
            <a:avLst/>
          </a:prstGeom>
          <a:noFill/>
        </p:spPr>
        <p:txBody>
          <a:bodyPr wrap="square" rtlCol="0">
            <a:spAutoFit/>
          </a:bodyPr>
          <a:lstStyle/>
          <a:p>
            <a:r>
              <a:rPr lang="en-GB" sz="2800" dirty="0" err="1">
                <a:latin typeface="Century Gothic" panose="020B0502020202020204" pitchFamily="34" charset="0"/>
              </a:rPr>
              <a:t>schlecht</a:t>
            </a:r>
            <a:endParaRPr lang="en-GB" sz="2800" dirty="0">
              <a:latin typeface="Century Gothic" panose="020B0502020202020204" pitchFamily="34" charset="0"/>
            </a:endParaRPr>
          </a:p>
        </p:txBody>
      </p:sp>
      <p:sp>
        <p:nvSpPr>
          <p:cNvPr id="44" name="TextBox 43">
            <a:extLst>
              <a:ext uri="{FF2B5EF4-FFF2-40B4-BE49-F238E27FC236}">
                <a16:creationId xmlns:a16="http://schemas.microsoft.com/office/drawing/2014/main" id="{EAA93F27-6465-4AE8-B5EA-413FC06494FA}"/>
              </a:ext>
            </a:extLst>
          </p:cNvPr>
          <p:cNvSpPr txBox="1"/>
          <p:nvPr/>
        </p:nvSpPr>
        <p:spPr>
          <a:xfrm>
            <a:off x="3237988" y="2392753"/>
            <a:ext cx="2275691" cy="523220"/>
          </a:xfrm>
          <a:prstGeom prst="rect">
            <a:avLst/>
          </a:prstGeom>
          <a:noFill/>
        </p:spPr>
        <p:txBody>
          <a:bodyPr wrap="square" rtlCol="0">
            <a:spAutoFit/>
          </a:bodyPr>
          <a:lstStyle/>
          <a:p>
            <a:r>
              <a:rPr lang="en-GB" sz="2800" dirty="0" err="1">
                <a:latin typeface="Century Gothic" panose="020B0502020202020204" pitchFamily="34" charset="0"/>
              </a:rPr>
              <a:t>wichtig</a:t>
            </a:r>
            <a:endParaRPr lang="en-GB" sz="2800" dirty="0">
              <a:latin typeface="Century Gothic" panose="020B0502020202020204" pitchFamily="34" charset="0"/>
            </a:endParaRPr>
          </a:p>
        </p:txBody>
      </p:sp>
      <p:sp>
        <p:nvSpPr>
          <p:cNvPr id="45" name="TextBox 44">
            <a:extLst>
              <a:ext uri="{FF2B5EF4-FFF2-40B4-BE49-F238E27FC236}">
                <a16:creationId xmlns:a16="http://schemas.microsoft.com/office/drawing/2014/main" id="{A74D0B24-1D38-4C94-97EF-45FB524D9EE5}"/>
              </a:ext>
            </a:extLst>
          </p:cNvPr>
          <p:cNvSpPr txBox="1"/>
          <p:nvPr/>
        </p:nvSpPr>
        <p:spPr>
          <a:xfrm>
            <a:off x="3229343" y="2798213"/>
            <a:ext cx="2275691" cy="523220"/>
          </a:xfrm>
          <a:prstGeom prst="rect">
            <a:avLst/>
          </a:prstGeom>
          <a:noFill/>
        </p:spPr>
        <p:txBody>
          <a:bodyPr wrap="square" rtlCol="0">
            <a:spAutoFit/>
          </a:bodyPr>
          <a:lstStyle/>
          <a:p>
            <a:r>
              <a:rPr lang="en-GB" sz="2800" dirty="0" err="1">
                <a:latin typeface="Century Gothic" panose="020B0502020202020204" pitchFamily="34" charset="0"/>
              </a:rPr>
              <a:t>praktisch</a:t>
            </a:r>
            <a:endParaRPr lang="en-GB" sz="2800" dirty="0">
              <a:latin typeface="Century Gothic" panose="020B0502020202020204" pitchFamily="34" charset="0"/>
            </a:endParaRPr>
          </a:p>
        </p:txBody>
      </p:sp>
      <p:sp>
        <p:nvSpPr>
          <p:cNvPr id="46" name="TextBox 45">
            <a:extLst>
              <a:ext uri="{FF2B5EF4-FFF2-40B4-BE49-F238E27FC236}">
                <a16:creationId xmlns:a16="http://schemas.microsoft.com/office/drawing/2014/main" id="{7A97793D-3479-48A8-BC16-1957B55419AF}"/>
              </a:ext>
            </a:extLst>
          </p:cNvPr>
          <p:cNvSpPr txBox="1"/>
          <p:nvPr/>
        </p:nvSpPr>
        <p:spPr>
          <a:xfrm>
            <a:off x="3220698" y="3258715"/>
            <a:ext cx="2275691" cy="523220"/>
          </a:xfrm>
          <a:prstGeom prst="rect">
            <a:avLst/>
          </a:prstGeom>
          <a:noFill/>
        </p:spPr>
        <p:txBody>
          <a:bodyPr wrap="square" rtlCol="0">
            <a:spAutoFit/>
          </a:bodyPr>
          <a:lstStyle/>
          <a:p>
            <a:r>
              <a:rPr lang="en-GB" sz="2800" dirty="0" err="1">
                <a:latin typeface="Century Gothic" panose="020B0502020202020204" pitchFamily="34" charset="0"/>
              </a:rPr>
              <a:t>langweilig</a:t>
            </a:r>
            <a:endParaRPr lang="en-GB" sz="2800" dirty="0">
              <a:latin typeface="Century Gothic" panose="020B0502020202020204" pitchFamily="34" charset="0"/>
            </a:endParaRPr>
          </a:p>
        </p:txBody>
      </p:sp>
      <p:sp>
        <p:nvSpPr>
          <p:cNvPr id="47" name="TextBox 46">
            <a:extLst>
              <a:ext uri="{FF2B5EF4-FFF2-40B4-BE49-F238E27FC236}">
                <a16:creationId xmlns:a16="http://schemas.microsoft.com/office/drawing/2014/main" id="{F8D5F6A8-F5A6-4418-B441-E81CCBDB088D}"/>
              </a:ext>
            </a:extLst>
          </p:cNvPr>
          <p:cNvSpPr txBox="1"/>
          <p:nvPr/>
        </p:nvSpPr>
        <p:spPr>
          <a:xfrm>
            <a:off x="3229342" y="3685683"/>
            <a:ext cx="2275691" cy="523220"/>
          </a:xfrm>
          <a:prstGeom prst="rect">
            <a:avLst/>
          </a:prstGeom>
          <a:noFill/>
        </p:spPr>
        <p:txBody>
          <a:bodyPr wrap="square" rtlCol="0">
            <a:spAutoFit/>
          </a:bodyPr>
          <a:lstStyle/>
          <a:p>
            <a:r>
              <a:rPr lang="en-GB" sz="2800" dirty="0" err="1">
                <a:latin typeface="Century Gothic" panose="020B0502020202020204" pitchFamily="34" charset="0"/>
              </a:rPr>
              <a:t>leicht</a:t>
            </a:r>
            <a:endParaRPr lang="en-GB" sz="2800" dirty="0">
              <a:latin typeface="Century Gothic" panose="020B0502020202020204" pitchFamily="34" charset="0"/>
            </a:endParaRPr>
          </a:p>
        </p:txBody>
      </p:sp>
      <p:sp>
        <p:nvSpPr>
          <p:cNvPr id="48" name="TextBox 47">
            <a:extLst>
              <a:ext uri="{FF2B5EF4-FFF2-40B4-BE49-F238E27FC236}">
                <a16:creationId xmlns:a16="http://schemas.microsoft.com/office/drawing/2014/main" id="{89517722-4143-40AF-8D3E-1AFC9B4ED45C}"/>
              </a:ext>
            </a:extLst>
          </p:cNvPr>
          <p:cNvSpPr txBox="1"/>
          <p:nvPr/>
        </p:nvSpPr>
        <p:spPr>
          <a:xfrm>
            <a:off x="3237655" y="4112651"/>
            <a:ext cx="2275691" cy="523220"/>
          </a:xfrm>
          <a:prstGeom prst="rect">
            <a:avLst/>
          </a:prstGeom>
          <a:noFill/>
        </p:spPr>
        <p:txBody>
          <a:bodyPr wrap="square" rtlCol="0">
            <a:spAutoFit/>
          </a:bodyPr>
          <a:lstStyle/>
          <a:p>
            <a:r>
              <a:rPr lang="en-GB" sz="2800" dirty="0">
                <a:latin typeface="Century Gothic" panose="020B0502020202020204" pitchFamily="34" charset="0"/>
              </a:rPr>
              <a:t>nett</a:t>
            </a:r>
          </a:p>
        </p:txBody>
      </p:sp>
      <p:sp>
        <p:nvSpPr>
          <p:cNvPr id="49" name="TextBox 48">
            <a:extLst>
              <a:ext uri="{FF2B5EF4-FFF2-40B4-BE49-F238E27FC236}">
                <a16:creationId xmlns:a16="http://schemas.microsoft.com/office/drawing/2014/main" id="{2A8A2EAF-AD80-4CFB-8CF0-3F7AC6AA4F0F}"/>
              </a:ext>
            </a:extLst>
          </p:cNvPr>
          <p:cNvSpPr txBox="1"/>
          <p:nvPr/>
        </p:nvSpPr>
        <p:spPr>
          <a:xfrm>
            <a:off x="3245968" y="4518188"/>
            <a:ext cx="2275691" cy="523220"/>
          </a:xfrm>
          <a:prstGeom prst="rect">
            <a:avLst/>
          </a:prstGeom>
          <a:noFill/>
        </p:spPr>
        <p:txBody>
          <a:bodyPr wrap="square" rtlCol="0">
            <a:spAutoFit/>
          </a:bodyPr>
          <a:lstStyle/>
          <a:p>
            <a:r>
              <a:rPr lang="en-GB" sz="2800" dirty="0" err="1">
                <a:latin typeface="Century Gothic" panose="020B0502020202020204" pitchFamily="34" charset="0"/>
              </a:rPr>
              <a:t>streng</a:t>
            </a:r>
            <a:endParaRPr lang="en-GB" sz="2800" dirty="0">
              <a:latin typeface="Century Gothic" panose="020B0502020202020204" pitchFamily="34" charset="0"/>
            </a:endParaRPr>
          </a:p>
        </p:txBody>
      </p:sp>
      <p:sp>
        <p:nvSpPr>
          <p:cNvPr id="50" name="TextBox 49">
            <a:extLst>
              <a:ext uri="{FF2B5EF4-FFF2-40B4-BE49-F238E27FC236}">
                <a16:creationId xmlns:a16="http://schemas.microsoft.com/office/drawing/2014/main" id="{22ED61F5-1EB4-46CE-801E-AD60D53B58A3}"/>
              </a:ext>
            </a:extLst>
          </p:cNvPr>
          <p:cNvSpPr txBox="1"/>
          <p:nvPr/>
        </p:nvSpPr>
        <p:spPr>
          <a:xfrm>
            <a:off x="3224840" y="4923725"/>
            <a:ext cx="2275691" cy="523220"/>
          </a:xfrm>
          <a:prstGeom prst="rect">
            <a:avLst/>
          </a:prstGeom>
          <a:noFill/>
        </p:spPr>
        <p:txBody>
          <a:bodyPr wrap="square" rtlCol="0">
            <a:spAutoFit/>
          </a:bodyPr>
          <a:lstStyle/>
          <a:p>
            <a:r>
              <a:rPr lang="en-GB" sz="2800" dirty="0" err="1">
                <a:latin typeface="Century Gothic" panose="020B0502020202020204" pitchFamily="34" charset="0"/>
              </a:rPr>
              <a:t>gesund</a:t>
            </a:r>
            <a:endParaRPr lang="en-GB" sz="2800" dirty="0">
              <a:latin typeface="Century Gothic" panose="020B0502020202020204" pitchFamily="34" charset="0"/>
            </a:endParaRPr>
          </a:p>
        </p:txBody>
      </p:sp>
      <p:sp>
        <p:nvSpPr>
          <p:cNvPr id="51" name="TextBox 50">
            <a:extLst>
              <a:ext uri="{FF2B5EF4-FFF2-40B4-BE49-F238E27FC236}">
                <a16:creationId xmlns:a16="http://schemas.microsoft.com/office/drawing/2014/main" id="{74C3683C-501C-4D59-874E-D21E65DADA8D}"/>
              </a:ext>
            </a:extLst>
          </p:cNvPr>
          <p:cNvSpPr txBox="1"/>
          <p:nvPr/>
        </p:nvSpPr>
        <p:spPr>
          <a:xfrm>
            <a:off x="3210652" y="5350693"/>
            <a:ext cx="2275691" cy="523220"/>
          </a:xfrm>
          <a:prstGeom prst="rect">
            <a:avLst/>
          </a:prstGeom>
          <a:noFill/>
        </p:spPr>
        <p:txBody>
          <a:bodyPr wrap="square" rtlCol="0">
            <a:spAutoFit/>
          </a:bodyPr>
          <a:lstStyle/>
          <a:p>
            <a:r>
              <a:rPr lang="en-GB" sz="2800" dirty="0" err="1">
                <a:latin typeface="Century Gothic" panose="020B0502020202020204" pitchFamily="34" charset="0"/>
              </a:rPr>
              <a:t>lecker</a:t>
            </a:r>
            <a:endParaRPr lang="en-GB" sz="2800" dirty="0">
              <a:latin typeface="Century Gothic" panose="020B0502020202020204" pitchFamily="34" charset="0"/>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60" name="Rectangle 59"/>
          <p:cNvSpPr/>
          <p:nvPr/>
        </p:nvSpPr>
        <p:spPr>
          <a:xfrm>
            <a:off x="10792073" y="1312991"/>
            <a:ext cx="244800" cy="4176000"/>
          </a:xfrm>
          <a:prstGeom prst="rect">
            <a:avLst/>
          </a:prstGeom>
          <a:solidFill>
            <a:srgbClr val="1F4E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61"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ndParaRPr>
          </a:p>
        </p:txBody>
      </p:sp>
      <p:sp>
        <p:nvSpPr>
          <p:cNvPr id="62"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15</a:t>
            </a:r>
          </a:p>
        </p:txBody>
      </p:sp>
      <p:sp>
        <p:nvSpPr>
          <p:cNvPr id="64"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65" name="Rectangle 64"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rPr>
              <a:t>LOS!</a:t>
            </a:r>
          </a:p>
        </p:txBody>
      </p:sp>
      <p:sp>
        <p:nvSpPr>
          <p:cNvPr id="67" name="Rectangle 66"/>
          <p:cNvSpPr/>
          <p:nvPr/>
        </p:nvSpPr>
        <p:spPr>
          <a:xfrm>
            <a:off x="9982147" y="5493881"/>
            <a:ext cx="720000" cy="1820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68" name="Straight Connector 67"/>
          <p:cNvCxnSpPr/>
          <p:nvPr/>
        </p:nvCxnSpPr>
        <p:spPr>
          <a:xfrm>
            <a:off x="10103675" y="5489143"/>
            <a:ext cx="525600" cy="0"/>
          </a:xfrm>
          <a:prstGeom prst="line">
            <a:avLst/>
          </a:prstGeom>
          <a:noFill/>
          <a:ln w="19050" cap="flat" cmpd="sng" algn="ctr">
            <a:solidFill>
              <a:srgbClr val="02456F"/>
            </a:solidFill>
            <a:prstDash val="solid"/>
            <a:miter lim="800000"/>
          </a:ln>
          <a:effectLst/>
        </p:spPr>
      </p:cxnSp>
      <p:sp>
        <p:nvSpPr>
          <p:cNvPr id="69" name="Rectangle 68"/>
          <p:cNvSpPr/>
          <p:nvPr/>
        </p:nvSpPr>
        <p:spPr>
          <a:xfrm>
            <a:off x="10813222" y="1337218"/>
            <a:ext cx="293759" cy="41292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Tree>
    <p:extLst>
      <p:ext uri="{BB962C8B-B14F-4D97-AF65-F5344CB8AC3E}">
        <p14:creationId xmlns:p14="http://schemas.microsoft.com/office/powerpoint/2010/main" val="1710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6"/>
                    </p:tgtEl>
                  </p:cond>
                </p:stCondLst>
                <p:endSync evt="end" delay="0">
                  <p:rtn val="all"/>
                </p:endSync>
                <p:childTnLst>
                  <p:par>
                    <p:cTn id="44" fill="hold">
                      <p:stCondLst>
                        <p:cond delay="0"/>
                      </p:stCondLst>
                      <p:childTnLst>
                        <p:par>
                          <p:cTn id="45" fill="hold">
                            <p:stCondLst>
                              <p:cond delay="0"/>
                            </p:stCondLst>
                            <p:childTnLst>
                              <p:par>
                                <p:cTn id="46" presetID="12" presetClass="exit" presetSubtype="4" fill="hold" nodeType="afterEffect">
                                  <p:stCondLst>
                                    <p:cond delay="0"/>
                                  </p:stCondLst>
                                  <p:childTnLst>
                                    <p:animEffect transition="out" filter="slide(fromBottom)">
                                      <p:cBhvr>
                                        <p:cTn id="47" dur="15000"/>
                                        <p:tgtEl>
                                          <p:spTgt spid="62"/>
                                        </p:tgtEl>
                                      </p:cBhvr>
                                    </p:animEffect>
                                    <p:set>
                                      <p:cBhvr>
                                        <p:cTn id="48" dur="1" fill="hold">
                                          <p:stCondLst>
                                            <p:cond delay="14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7" grpId="0"/>
      <p:bldP spid="43" grpId="0"/>
      <p:bldP spid="44" grpId="0"/>
      <p:bldP spid="45" grpId="0"/>
      <p:bldP spid="46" grpId="0"/>
      <p:bldP spid="47" grpId="0"/>
      <p:bldP spid="48" grpId="0"/>
      <p:bldP spid="49" grpId="0"/>
      <p:bldP spid="50" grpId="0"/>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4016" y="2669071"/>
            <a:ext cx="2275691" cy="523220"/>
          </a:xfrm>
          <a:prstGeom prst="rect">
            <a:avLst/>
          </a:prstGeom>
          <a:noFill/>
        </p:spPr>
        <p:txBody>
          <a:bodyPr wrap="square" rtlCol="0">
            <a:spAutoFit/>
          </a:bodyPr>
          <a:lstStyle/>
          <a:p>
            <a:r>
              <a:rPr lang="en-GB" sz="2800" dirty="0">
                <a:latin typeface="Century Gothic" panose="020B0502020202020204" pitchFamily="34" charset="0"/>
              </a:rPr>
              <a:t>4. difficult</a:t>
            </a:r>
          </a:p>
        </p:txBody>
      </p:sp>
      <p:sp>
        <p:nvSpPr>
          <p:cNvPr id="20" name="TextBox 19">
            <a:extLst>
              <a:ext uri="{FF2B5EF4-FFF2-40B4-BE49-F238E27FC236}">
                <a16:creationId xmlns:a16="http://schemas.microsoft.com/office/drawing/2014/main" id="{1F848F16-185D-4FC1-B0E5-BC5D3AF66BD4}"/>
              </a:ext>
            </a:extLst>
          </p:cNvPr>
          <p:cNvSpPr txBox="1"/>
          <p:nvPr/>
        </p:nvSpPr>
        <p:spPr>
          <a:xfrm>
            <a:off x="2974016" y="1574492"/>
            <a:ext cx="2275691" cy="523220"/>
          </a:xfrm>
          <a:prstGeom prst="rect">
            <a:avLst/>
          </a:prstGeom>
          <a:noFill/>
        </p:spPr>
        <p:txBody>
          <a:bodyPr wrap="square" rtlCol="0">
            <a:spAutoFit/>
          </a:bodyPr>
          <a:lstStyle/>
          <a:p>
            <a:r>
              <a:rPr lang="en-GB" sz="2800" dirty="0">
                <a:latin typeface="Century Gothic" panose="020B0502020202020204" pitchFamily="34" charset="0"/>
              </a:rPr>
              <a:t>2. boring</a:t>
            </a:r>
          </a:p>
        </p:txBody>
      </p:sp>
      <p:sp>
        <p:nvSpPr>
          <p:cNvPr id="21" name="TextBox 20">
            <a:extLst>
              <a:ext uri="{FF2B5EF4-FFF2-40B4-BE49-F238E27FC236}">
                <a16:creationId xmlns:a16="http://schemas.microsoft.com/office/drawing/2014/main" id="{014F3687-D357-4AFF-A07D-F27C3C38034B}"/>
              </a:ext>
            </a:extLst>
          </p:cNvPr>
          <p:cNvSpPr txBox="1"/>
          <p:nvPr/>
        </p:nvSpPr>
        <p:spPr>
          <a:xfrm>
            <a:off x="2974015" y="5351496"/>
            <a:ext cx="2275691" cy="523220"/>
          </a:xfrm>
          <a:prstGeom prst="rect">
            <a:avLst/>
          </a:prstGeom>
          <a:noFill/>
        </p:spPr>
        <p:txBody>
          <a:bodyPr wrap="square" rtlCol="0">
            <a:spAutoFit/>
          </a:bodyPr>
          <a:lstStyle/>
          <a:p>
            <a:r>
              <a:rPr lang="en-GB" sz="2800" dirty="0">
                <a:latin typeface="Century Gothic" panose="020B0502020202020204" pitchFamily="34" charset="0"/>
              </a:rPr>
              <a:t>9. practical</a:t>
            </a:r>
          </a:p>
        </p:txBody>
      </p:sp>
      <p:sp>
        <p:nvSpPr>
          <p:cNvPr id="22" name="TextBox 21">
            <a:extLst>
              <a:ext uri="{FF2B5EF4-FFF2-40B4-BE49-F238E27FC236}">
                <a16:creationId xmlns:a16="http://schemas.microsoft.com/office/drawing/2014/main" id="{26EE8CD7-95F2-4121-B7DA-EDD6B8DCEDAF}"/>
              </a:ext>
            </a:extLst>
          </p:cNvPr>
          <p:cNvSpPr txBox="1"/>
          <p:nvPr/>
        </p:nvSpPr>
        <p:spPr>
          <a:xfrm>
            <a:off x="2974016" y="4312112"/>
            <a:ext cx="2275691" cy="523220"/>
          </a:xfrm>
          <a:prstGeom prst="rect">
            <a:avLst/>
          </a:prstGeom>
          <a:noFill/>
        </p:spPr>
        <p:txBody>
          <a:bodyPr wrap="square" rtlCol="0">
            <a:spAutoFit/>
          </a:bodyPr>
          <a:lstStyle/>
          <a:p>
            <a:r>
              <a:rPr lang="en-GB" sz="2800" dirty="0">
                <a:latin typeface="Century Gothic" panose="020B0502020202020204" pitchFamily="34" charset="0"/>
              </a:rPr>
              <a:t>7. important</a:t>
            </a:r>
          </a:p>
        </p:txBody>
      </p:sp>
      <p:sp>
        <p:nvSpPr>
          <p:cNvPr id="23" name="TextBox 22">
            <a:extLst>
              <a:ext uri="{FF2B5EF4-FFF2-40B4-BE49-F238E27FC236}">
                <a16:creationId xmlns:a16="http://schemas.microsoft.com/office/drawing/2014/main" id="{8AB3A1FF-A3DD-47C2-98DF-BA9634B8F36B}"/>
              </a:ext>
            </a:extLst>
          </p:cNvPr>
          <p:cNvSpPr txBox="1"/>
          <p:nvPr/>
        </p:nvSpPr>
        <p:spPr>
          <a:xfrm>
            <a:off x="2974017" y="1074481"/>
            <a:ext cx="2275691" cy="523220"/>
          </a:xfrm>
          <a:prstGeom prst="rect">
            <a:avLst/>
          </a:prstGeom>
          <a:noFill/>
        </p:spPr>
        <p:txBody>
          <a:bodyPr wrap="square" rtlCol="0">
            <a:spAutoFit/>
          </a:bodyPr>
          <a:lstStyle/>
          <a:p>
            <a:r>
              <a:rPr lang="en-GB" sz="2800" dirty="0">
                <a:latin typeface="Century Gothic" panose="020B0502020202020204" pitchFamily="34" charset="0"/>
              </a:rPr>
              <a:t>1. bad</a:t>
            </a:r>
          </a:p>
        </p:txBody>
      </p:sp>
      <p:sp>
        <p:nvSpPr>
          <p:cNvPr id="24" name="TextBox 23">
            <a:extLst>
              <a:ext uri="{FF2B5EF4-FFF2-40B4-BE49-F238E27FC236}">
                <a16:creationId xmlns:a16="http://schemas.microsoft.com/office/drawing/2014/main" id="{76250EF8-7955-4D45-B13F-167A0D420AB9}"/>
              </a:ext>
            </a:extLst>
          </p:cNvPr>
          <p:cNvSpPr txBox="1"/>
          <p:nvPr/>
        </p:nvSpPr>
        <p:spPr>
          <a:xfrm>
            <a:off x="2974016" y="3207714"/>
            <a:ext cx="2275691" cy="523220"/>
          </a:xfrm>
          <a:prstGeom prst="rect">
            <a:avLst/>
          </a:prstGeom>
          <a:noFill/>
        </p:spPr>
        <p:txBody>
          <a:bodyPr wrap="square" rtlCol="0">
            <a:spAutoFit/>
          </a:bodyPr>
          <a:lstStyle/>
          <a:p>
            <a:r>
              <a:rPr lang="en-GB" sz="2800" dirty="0">
                <a:latin typeface="Century Gothic" panose="020B0502020202020204" pitchFamily="34" charset="0"/>
              </a:rPr>
              <a:t>5. easy</a:t>
            </a:r>
          </a:p>
        </p:txBody>
      </p:sp>
      <p:sp>
        <p:nvSpPr>
          <p:cNvPr id="25" name="TextBox 24">
            <a:extLst>
              <a:ext uri="{FF2B5EF4-FFF2-40B4-BE49-F238E27FC236}">
                <a16:creationId xmlns:a16="http://schemas.microsoft.com/office/drawing/2014/main" id="{E793F8E9-BB00-4C56-B9D3-503BE19B6927}"/>
              </a:ext>
            </a:extLst>
          </p:cNvPr>
          <p:cNvSpPr txBox="1"/>
          <p:nvPr/>
        </p:nvSpPr>
        <p:spPr>
          <a:xfrm>
            <a:off x="2974015" y="4831361"/>
            <a:ext cx="2275691" cy="523220"/>
          </a:xfrm>
          <a:prstGeom prst="rect">
            <a:avLst/>
          </a:prstGeom>
          <a:noFill/>
        </p:spPr>
        <p:txBody>
          <a:bodyPr wrap="square" rtlCol="0">
            <a:spAutoFit/>
          </a:bodyPr>
          <a:lstStyle/>
          <a:p>
            <a:r>
              <a:rPr lang="en-GB" sz="2800" dirty="0">
                <a:latin typeface="Century Gothic" panose="020B0502020202020204" pitchFamily="34" charset="0"/>
              </a:rPr>
              <a:t>8. nice</a:t>
            </a:r>
          </a:p>
        </p:txBody>
      </p:sp>
      <p:sp>
        <p:nvSpPr>
          <p:cNvPr id="26" name="TextBox 25">
            <a:extLst>
              <a:ext uri="{FF2B5EF4-FFF2-40B4-BE49-F238E27FC236}">
                <a16:creationId xmlns:a16="http://schemas.microsoft.com/office/drawing/2014/main" id="{ABFDCAE2-D630-45C9-B9F9-E2722D9A2B92}"/>
              </a:ext>
            </a:extLst>
          </p:cNvPr>
          <p:cNvSpPr txBox="1"/>
          <p:nvPr/>
        </p:nvSpPr>
        <p:spPr>
          <a:xfrm>
            <a:off x="2974015" y="5878347"/>
            <a:ext cx="2275691" cy="523220"/>
          </a:xfrm>
          <a:prstGeom prst="rect">
            <a:avLst/>
          </a:prstGeom>
          <a:noFill/>
        </p:spPr>
        <p:txBody>
          <a:bodyPr wrap="square" rtlCol="0">
            <a:spAutoFit/>
          </a:bodyPr>
          <a:lstStyle/>
          <a:p>
            <a:r>
              <a:rPr lang="en-GB" sz="2800" dirty="0">
                <a:latin typeface="Century Gothic" panose="020B0502020202020204" pitchFamily="34" charset="0"/>
              </a:rPr>
              <a:t>10. strict</a:t>
            </a:r>
          </a:p>
        </p:txBody>
      </p:sp>
      <p:sp>
        <p:nvSpPr>
          <p:cNvPr id="27" name="TextBox 26">
            <a:extLst>
              <a:ext uri="{FF2B5EF4-FFF2-40B4-BE49-F238E27FC236}">
                <a16:creationId xmlns:a16="http://schemas.microsoft.com/office/drawing/2014/main" id="{674AAC19-57A9-4646-98A6-C3996E090BB2}"/>
              </a:ext>
            </a:extLst>
          </p:cNvPr>
          <p:cNvSpPr txBox="1"/>
          <p:nvPr/>
        </p:nvSpPr>
        <p:spPr>
          <a:xfrm>
            <a:off x="2974016" y="3759913"/>
            <a:ext cx="2275691" cy="523220"/>
          </a:xfrm>
          <a:prstGeom prst="rect">
            <a:avLst/>
          </a:prstGeom>
          <a:noFill/>
        </p:spPr>
        <p:txBody>
          <a:bodyPr wrap="square" rtlCol="0">
            <a:spAutoFit/>
          </a:bodyPr>
          <a:lstStyle/>
          <a:p>
            <a:r>
              <a:rPr lang="en-GB" sz="2800" dirty="0">
                <a:latin typeface="Century Gothic" panose="020B0502020202020204" pitchFamily="34" charset="0"/>
              </a:rPr>
              <a:t>6. healthy</a:t>
            </a:r>
          </a:p>
        </p:txBody>
      </p:sp>
      <p:sp>
        <p:nvSpPr>
          <p:cNvPr id="28" name="TextBox 27">
            <a:extLst>
              <a:ext uri="{FF2B5EF4-FFF2-40B4-BE49-F238E27FC236}">
                <a16:creationId xmlns:a16="http://schemas.microsoft.com/office/drawing/2014/main" id="{C1A40388-4F4A-4E38-B9AD-DA48D5F91EFC}"/>
              </a:ext>
            </a:extLst>
          </p:cNvPr>
          <p:cNvSpPr txBox="1"/>
          <p:nvPr/>
        </p:nvSpPr>
        <p:spPr>
          <a:xfrm>
            <a:off x="2974016" y="2095938"/>
            <a:ext cx="2275691" cy="523220"/>
          </a:xfrm>
          <a:prstGeom prst="rect">
            <a:avLst/>
          </a:prstGeom>
          <a:noFill/>
        </p:spPr>
        <p:txBody>
          <a:bodyPr wrap="square" rtlCol="0">
            <a:spAutoFit/>
          </a:bodyPr>
          <a:lstStyle/>
          <a:p>
            <a:r>
              <a:rPr lang="en-GB" sz="2800" dirty="0">
                <a:latin typeface="Century Gothic" panose="020B0502020202020204" pitchFamily="34" charset="0"/>
              </a:rPr>
              <a:t>3. delicious</a:t>
            </a:r>
          </a:p>
        </p:txBody>
      </p:sp>
      <p:pic>
        <p:nvPicPr>
          <p:cNvPr id="9218" name="Picture 2" descr="Image result for british flag">
            <a:extLst>
              <a:ext uri="{FF2B5EF4-FFF2-40B4-BE49-F238E27FC236}">
                <a16:creationId xmlns:a16="http://schemas.microsoft.com/office/drawing/2014/main" id="{79D02246-E2FD-433B-BF1B-8A17AFABE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5" y="2486551"/>
            <a:ext cx="28003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German flag">
            <a:extLst>
              <a:ext uri="{FF2B5EF4-FFF2-40B4-BE49-F238E27FC236}">
                <a16:creationId xmlns:a16="http://schemas.microsoft.com/office/drawing/2014/main" id="{2745476E-E1FD-41FC-91D0-1080DDE41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170" y="2486551"/>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4FA0872-D68A-4E09-B447-1A4806CC77EF}"/>
              </a:ext>
            </a:extLst>
          </p:cNvPr>
          <p:cNvSpPr txBox="1"/>
          <p:nvPr/>
        </p:nvSpPr>
        <p:spPr>
          <a:xfrm>
            <a:off x="8404266" y="2693135"/>
            <a:ext cx="2275691" cy="523220"/>
          </a:xfrm>
          <a:prstGeom prst="rect">
            <a:avLst/>
          </a:prstGeom>
          <a:noFill/>
        </p:spPr>
        <p:txBody>
          <a:bodyPr wrap="square" rtlCol="0">
            <a:spAutoFit/>
          </a:bodyPr>
          <a:lstStyle/>
          <a:p>
            <a:r>
              <a:rPr lang="en-GB" sz="2800" dirty="0">
                <a:latin typeface="Century Gothic" panose="020B0502020202020204" pitchFamily="34" charset="0"/>
              </a:rPr>
              <a:t>4. </a:t>
            </a:r>
            <a:r>
              <a:rPr lang="en-GB" sz="2800" dirty="0" err="1">
                <a:latin typeface="Century Gothic" panose="020B0502020202020204" pitchFamily="34" charset="0"/>
              </a:rPr>
              <a:t>leicht</a:t>
            </a:r>
            <a:endParaRPr lang="en-GB" sz="2800" dirty="0">
              <a:latin typeface="Century Gothic" panose="020B0502020202020204" pitchFamily="34" charset="0"/>
            </a:endParaRPr>
          </a:p>
        </p:txBody>
      </p:sp>
      <p:sp>
        <p:nvSpPr>
          <p:cNvPr id="31" name="TextBox 30">
            <a:extLst>
              <a:ext uri="{FF2B5EF4-FFF2-40B4-BE49-F238E27FC236}">
                <a16:creationId xmlns:a16="http://schemas.microsoft.com/office/drawing/2014/main" id="{8279BC53-018D-4D46-BD18-44E54F306342}"/>
              </a:ext>
            </a:extLst>
          </p:cNvPr>
          <p:cNvSpPr txBox="1"/>
          <p:nvPr/>
        </p:nvSpPr>
        <p:spPr>
          <a:xfrm>
            <a:off x="8404266" y="1598556"/>
            <a:ext cx="2562409" cy="523220"/>
          </a:xfrm>
          <a:prstGeom prst="rect">
            <a:avLst/>
          </a:prstGeom>
          <a:noFill/>
        </p:spPr>
        <p:txBody>
          <a:bodyPr wrap="square" rtlCol="0">
            <a:spAutoFit/>
          </a:bodyPr>
          <a:lstStyle/>
          <a:p>
            <a:r>
              <a:rPr lang="en-GB" sz="2800" dirty="0">
                <a:latin typeface="Century Gothic" panose="020B0502020202020204" pitchFamily="34" charset="0"/>
              </a:rPr>
              <a:t>2. </a:t>
            </a:r>
            <a:r>
              <a:rPr lang="en-GB" sz="2800" dirty="0" err="1">
                <a:latin typeface="Century Gothic" panose="020B0502020202020204" pitchFamily="34" charset="0"/>
              </a:rPr>
              <a:t>langweilig</a:t>
            </a:r>
            <a:endParaRPr lang="en-GB" sz="2800" dirty="0">
              <a:latin typeface="Century Gothic" panose="020B0502020202020204" pitchFamily="34" charset="0"/>
            </a:endParaRPr>
          </a:p>
        </p:txBody>
      </p:sp>
      <p:sp>
        <p:nvSpPr>
          <p:cNvPr id="32" name="TextBox 31">
            <a:extLst>
              <a:ext uri="{FF2B5EF4-FFF2-40B4-BE49-F238E27FC236}">
                <a16:creationId xmlns:a16="http://schemas.microsoft.com/office/drawing/2014/main" id="{8FECA6A7-C959-4B0D-B7E1-C03CEC1BF944}"/>
              </a:ext>
            </a:extLst>
          </p:cNvPr>
          <p:cNvSpPr txBox="1"/>
          <p:nvPr/>
        </p:nvSpPr>
        <p:spPr>
          <a:xfrm>
            <a:off x="8404265" y="5375560"/>
            <a:ext cx="2275691" cy="523220"/>
          </a:xfrm>
          <a:prstGeom prst="rect">
            <a:avLst/>
          </a:prstGeom>
          <a:noFill/>
        </p:spPr>
        <p:txBody>
          <a:bodyPr wrap="square" rtlCol="0">
            <a:spAutoFit/>
          </a:bodyPr>
          <a:lstStyle/>
          <a:p>
            <a:r>
              <a:rPr lang="en-GB" sz="2800" dirty="0">
                <a:latin typeface="Century Gothic" panose="020B0502020202020204" pitchFamily="34" charset="0"/>
              </a:rPr>
              <a:t>9. </a:t>
            </a:r>
            <a:r>
              <a:rPr lang="en-GB" sz="2800" dirty="0" err="1">
                <a:latin typeface="Century Gothic" panose="020B0502020202020204" pitchFamily="34" charset="0"/>
              </a:rPr>
              <a:t>streng</a:t>
            </a:r>
            <a:endParaRPr lang="en-GB" sz="2800" dirty="0">
              <a:latin typeface="Century Gothic" panose="020B0502020202020204" pitchFamily="34" charset="0"/>
            </a:endParaRPr>
          </a:p>
        </p:txBody>
      </p:sp>
      <p:sp>
        <p:nvSpPr>
          <p:cNvPr id="33" name="TextBox 32">
            <a:extLst>
              <a:ext uri="{FF2B5EF4-FFF2-40B4-BE49-F238E27FC236}">
                <a16:creationId xmlns:a16="http://schemas.microsoft.com/office/drawing/2014/main" id="{8419AFE8-0D54-4E3B-AB80-74020D5F05FA}"/>
              </a:ext>
            </a:extLst>
          </p:cNvPr>
          <p:cNvSpPr txBox="1"/>
          <p:nvPr/>
        </p:nvSpPr>
        <p:spPr>
          <a:xfrm>
            <a:off x="8404266" y="4336176"/>
            <a:ext cx="2275691" cy="523220"/>
          </a:xfrm>
          <a:prstGeom prst="rect">
            <a:avLst/>
          </a:prstGeom>
          <a:noFill/>
        </p:spPr>
        <p:txBody>
          <a:bodyPr wrap="square" rtlCol="0">
            <a:spAutoFit/>
          </a:bodyPr>
          <a:lstStyle/>
          <a:p>
            <a:r>
              <a:rPr lang="en-GB" sz="2800" dirty="0">
                <a:latin typeface="Century Gothic" panose="020B0502020202020204" pitchFamily="34" charset="0"/>
              </a:rPr>
              <a:t>7. </a:t>
            </a:r>
            <a:r>
              <a:rPr lang="en-GB" sz="2800" dirty="0" err="1">
                <a:latin typeface="Century Gothic" panose="020B0502020202020204" pitchFamily="34" charset="0"/>
              </a:rPr>
              <a:t>schlecht</a:t>
            </a:r>
            <a:endParaRPr lang="en-GB" sz="2800" dirty="0">
              <a:latin typeface="Century Gothic" panose="020B0502020202020204" pitchFamily="34" charset="0"/>
            </a:endParaRPr>
          </a:p>
        </p:txBody>
      </p:sp>
      <p:sp>
        <p:nvSpPr>
          <p:cNvPr id="34" name="TextBox 33">
            <a:extLst>
              <a:ext uri="{FF2B5EF4-FFF2-40B4-BE49-F238E27FC236}">
                <a16:creationId xmlns:a16="http://schemas.microsoft.com/office/drawing/2014/main" id="{E92859B6-FB1E-4C09-9465-186DF83EF09B}"/>
              </a:ext>
            </a:extLst>
          </p:cNvPr>
          <p:cNvSpPr txBox="1"/>
          <p:nvPr/>
        </p:nvSpPr>
        <p:spPr>
          <a:xfrm>
            <a:off x="8404267" y="1098545"/>
            <a:ext cx="2275691" cy="523220"/>
          </a:xfrm>
          <a:prstGeom prst="rect">
            <a:avLst/>
          </a:prstGeom>
          <a:noFill/>
        </p:spPr>
        <p:txBody>
          <a:bodyPr wrap="square" rtlCol="0">
            <a:spAutoFit/>
          </a:bodyPr>
          <a:lstStyle/>
          <a:p>
            <a:r>
              <a:rPr lang="en-GB" sz="2800" dirty="0">
                <a:latin typeface="Century Gothic" panose="020B0502020202020204" pitchFamily="34" charset="0"/>
              </a:rPr>
              <a:t>1. </a:t>
            </a:r>
            <a:r>
              <a:rPr lang="en-GB" sz="2800" dirty="0" err="1">
                <a:latin typeface="Century Gothic" panose="020B0502020202020204" pitchFamily="34" charset="0"/>
              </a:rPr>
              <a:t>gesund</a:t>
            </a:r>
            <a:endParaRPr lang="en-GB" sz="2800" dirty="0">
              <a:latin typeface="Century Gothic" panose="020B0502020202020204" pitchFamily="34" charset="0"/>
            </a:endParaRPr>
          </a:p>
        </p:txBody>
      </p:sp>
      <p:sp>
        <p:nvSpPr>
          <p:cNvPr id="35" name="TextBox 34">
            <a:extLst>
              <a:ext uri="{FF2B5EF4-FFF2-40B4-BE49-F238E27FC236}">
                <a16:creationId xmlns:a16="http://schemas.microsoft.com/office/drawing/2014/main" id="{249B9C1B-C0A3-4F43-97EC-5C48E4AE7EFB}"/>
              </a:ext>
            </a:extLst>
          </p:cNvPr>
          <p:cNvSpPr txBox="1"/>
          <p:nvPr/>
        </p:nvSpPr>
        <p:spPr>
          <a:xfrm>
            <a:off x="8404266" y="3231778"/>
            <a:ext cx="2275691" cy="523220"/>
          </a:xfrm>
          <a:prstGeom prst="rect">
            <a:avLst/>
          </a:prstGeom>
          <a:noFill/>
        </p:spPr>
        <p:txBody>
          <a:bodyPr wrap="square" rtlCol="0">
            <a:spAutoFit/>
          </a:bodyPr>
          <a:lstStyle/>
          <a:p>
            <a:r>
              <a:rPr lang="en-GB" sz="2800" dirty="0">
                <a:latin typeface="Century Gothic" panose="020B0502020202020204" pitchFamily="34" charset="0"/>
              </a:rPr>
              <a:t>5. nett</a:t>
            </a:r>
          </a:p>
        </p:txBody>
      </p:sp>
      <p:sp>
        <p:nvSpPr>
          <p:cNvPr id="36" name="TextBox 35">
            <a:extLst>
              <a:ext uri="{FF2B5EF4-FFF2-40B4-BE49-F238E27FC236}">
                <a16:creationId xmlns:a16="http://schemas.microsoft.com/office/drawing/2014/main" id="{96F8D4FA-E58B-4E9D-90CF-B7B5FCB11DD1}"/>
              </a:ext>
            </a:extLst>
          </p:cNvPr>
          <p:cNvSpPr txBox="1"/>
          <p:nvPr/>
        </p:nvSpPr>
        <p:spPr>
          <a:xfrm>
            <a:off x="8404265" y="4855425"/>
            <a:ext cx="2275691" cy="523220"/>
          </a:xfrm>
          <a:prstGeom prst="rect">
            <a:avLst/>
          </a:prstGeom>
          <a:noFill/>
        </p:spPr>
        <p:txBody>
          <a:bodyPr wrap="square" rtlCol="0">
            <a:spAutoFit/>
          </a:bodyPr>
          <a:lstStyle/>
          <a:p>
            <a:r>
              <a:rPr lang="en-GB" sz="2800" dirty="0">
                <a:latin typeface="Century Gothic" panose="020B0502020202020204" pitchFamily="34" charset="0"/>
              </a:rPr>
              <a:t>8. </a:t>
            </a:r>
            <a:r>
              <a:rPr lang="en-GB" sz="2800" dirty="0" err="1">
                <a:latin typeface="Century Gothic" panose="020B0502020202020204" pitchFamily="34" charset="0"/>
              </a:rPr>
              <a:t>schwierig</a:t>
            </a:r>
            <a:endParaRPr lang="en-GB" sz="2800" dirty="0">
              <a:latin typeface="Century Gothic" panose="020B0502020202020204" pitchFamily="34" charset="0"/>
            </a:endParaRPr>
          </a:p>
        </p:txBody>
      </p:sp>
      <p:sp>
        <p:nvSpPr>
          <p:cNvPr id="37" name="TextBox 36">
            <a:extLst>
              <a:ext uri="{FF2B5EF4-FFF2-40B4-BE49-F238E27FC236}">
                <a16:creationId xmlns:a16="http://schemas.microsoft.com/office/drawing/2014/main" id="{5F188EDC-7FF6-4848-812E-69EB504D5341}"/>
              </a:ext>
            </a:extLst>
          </p:cNvPr>
          <p:cNvSpPr txBox="1"/>
          <p:nvPr/>
        </p:nvSpPr>
        <p:spPr>
          <a:xfrm>
            <a:off x="8404265" y="5902411"/>
            <a:ext cx="2275691" cy="523220"/>
          </a:xfrm>
          <a:prstGeom prst="rect">
            <a:avLst/>
          </a:prstGeom>
          <a:noFill/>
        </p:spPr>
        <p:txBody>
          <a:bodyPr wrap="square" rtlCol="0">
            <a:spAutoFit/>
          </a:bodyPr>
          <a:lstStyle/>
          <a:p>
            <a:r>
              <a:rPr lang="en-GB" sz="2800" dirty="0">
                <a:latin typeface="Century Gothic" panose="020B0502020202020204" pitchFamily="34" charset="0"/>
              </a:rPr>
              <a:t>10. </a:t>
            </a:r>
            <a:r>
              <a:rPr lang="en-GB" sz="2800" dirty="0" err="1">
                <a:latin typeface="Century Gothic" panose="020B0502020202020204" pitchFamily="34" charset="0"/>
              </a:rPr>
              <a:t>wichtig</a:t>
            </a:r>
            <a:endParaRPr lang="en-GB" sz="2800" dirty="0">
              <a:latin typeface="Century Gothic" panose="020B0502020202020204" pitchFamily="34" charset="0"/>
            </a:endParaRPr>
          </a:p>
        </p:txBody>
      </p:sp>
      <p:sp>
        <p:nvSpPr>
          <p:cNvPr id="38" name="TextBox 37">
            <a:extLst>
              <a:ext uri="{FF2B5EF4-FFF2-40B4-BE49-F238E27FC236}">
                <a16:creationId xmlns:a16="http://schemas.microsoft.com/office/drawing/2014/main" id="{7F6B33BB-A492-43B5-BF76-D09C421F63C2}"/>
              </a:ext>
            </a:extLst>
          </p:cNvPr>
          <p:cNvSpPr txBox="1"/>
          <p:nvPr/>
        </p:nvSpPr>
        <p:spPr>
          <a:xfrm>
            <a:off x="8404266" y="3783977"/>
            <a:ext cx="2275691" cy="523220"/>
          </a:xfrm>
          <a:prstGeom prst="rect">
            <a:avLst/>
          </a:prstGeom>
          <a:noFill/>
        </p:spPr>
        <p:txBody>
          <a:bodyPr wrap="square" rtlCol="0">
            <a:spAutoFit/>
          </a:bodyPr>
          <a:lstStyle/>
          <a:p>
            <a:r>
              <a:rPr lang="en-GB" sz="2800" dirty="0">
                <a:latin typeface="Century Gothic" panose="020B0502020202020204" pitchFamily="34" charset="0"/>
              </a:rPr>
              <a:t>6. </a:t>
            </a:r>
            <a:r>
              <a:rPr lang="en-GB" sz="2800" dirty="0" err="1">
                <a:latin typeface="Century Gothic" panose="020B0502020202020204" pitchFamily="34" charset="0"/>
              </a:rPr>
              <a:t>praktisch</a:t>
            </a:r>
            <a:endParaRPr lang="en-GB" sz="2800" dirty="0">
              <a:latin typeface="Century Gothic" panose="020B0502020202020204" pitchFamily="34" charset="0"/>
            </a:endParaRPr>
          </a:p>
        </p:txBody>
      </p:sp>
      <p:sp>
        <p:nvSpPr>
          <p:cNvPr id="39" name="TextBox 38">
            <a:extLst>
              <a:ext uri="{FF2B5EF4-FFF2-40B4-BE49-F238E27FC236}">
                <a16:creationId xmlns:a16="http://schemas.microsoft.com/office/drawing/2014/main" id="{2B57021E-4F5D-41B9-9D0B-A7961B56C4FE}"/>
              </a:ext>
            </a:extLst>
          </p:cNvPr>
          <p:cNvSpPr txBox="1"/>
          <p:nvPr/>
        </p:nvSpPr>
        <p:spPr>
          <a:xfrm>
            <a:off x="8404266" y="2120002"/>
            <a:ext cx="2275691" cy="523220"/>
          </a:xfrm>
          <a:prstGeom prst="rect">
            <a:avLst/>
          </a:prstGeom>
          <a:noFill/>
        </p:spPr>
        <p:txBody>
          <a:bodyPr wrap="square" rtlCol="0">
            <a:spAutoFit/>
          </a:bodyPr>
          <a:lstStyle/>
          <a:p>
            <a:r>
              <a:rPr lang="en-GB" sz="2800" dirty="0">
                <a:latin typeface="Century Gothic" panose="020B0502020202020204" pitchFamily="34" charset="0"/>
              </a:rPr>
              <a:t>3. </a:t>
            </a:r>
            <a:r>
              <a:rPr lang="en-GB" sz="2800" dirty="0" err="1">
                <a:latin typeface="Century Gothic" panose="020B0502020202020204" pitchFamily="34" charset="0"/>
              </a:rPr>
              <a:t>lecker</a:t>
            </a:r>
            <a:endParaRPr lang="en-GB" sz="2800" dirty="0">
              <a:latin typeface="Century Gothic" panose="020B0502020202020204" pitchFamily="34" charset="0"/>
            </a:endParaRPr>
          </a:p>
        </p:txBody>
      </p:sp>
      <p:sp>
        <p:nvSpPr>
          <p:cNvPr id="4" name="Title 3"/>
          <p:cNvSpPr>
            <a:spLocks noGrp="1"/>
          </p:cNvSpPr>
          <p:nvPr>
            <p:ph type="title"/>
          </p:nvPr>
        </p:nvSpPr>
        <p:spPr/>
        <p:txBody>
          <a:bodyPr>
            <a:normAutofit/>
          </a:bodyPr>
          <a:lstStyle/>
          <a:p>
            <a:r>
              <a:rPr lang="en-GB" sz="3600" b="1" dirty="0" err="1">
                <a:solidFill>
                  <a:schemeClr val="bg1"/>
                </a:solidFill>
              </a:rPr>
              <a:t>Schreib</a:t>
            </a:r>
            <a:r>
              <a:rPr lang="en-GB" sz="3600" b="1" dirty="0">
                <a:solidFill>
                  <a:schemeClr val="bg1"/>
                </a:solidFill>
              </a:rPr>
              <a:t> die </a:t>
            </a:r>
            <a:r>
              <a:rPr lang="en-GB" sz="3600" b="1" dirty="0" err="1">
                <a:solidFill>
                  <a:schemeClr val="bg1"/>
                </a:solidFill>
              </a:rPr>
              <a:t>Liste</a:t>
            </a:r>
            <a:r>
              <a:rPr lang="en-GB" sz="3600" b="1" dirty="0">
                <a:solidFill>
                  <a:schemeClr val="bg1"/>
                </a:solidFill>
              </a:rPr>
              <a:t>!</a:t>
            </a:r>
          </a:p>
        </p:txBody>
      </p:sp>
      <p:sp>
        <p:nvSpPr>
          <p:cNvPr id="5" name="Rectangle 4"/>
          <p:cNvSpPr/>
          <p:nvPr/>
        </p:nvSpPr>
        <p:spPr>
          <a:xfrm>
            <a:off x="5748169" y="94235"/>
            <a:ext cx="4931787" cy="954107"/>
          </a:xfrm>
          <a:prstGeom prst="rect">
            <a:avLst/>
          </a:prstGeom>
        </p:spPr>
        <p:txBody>
          <a:bodyPr wrap="square">
            <a:spAutoFit/>
          </a:bodyPr>
          <a:lstStyle/>
          <a:p>
            <a:r>
              <a:rPr lang="en-GB" sz="2800" b="1" dirty="0" err="1">
                <a:latin typeface="Century Gothic" panose="020B0502020202020204" pitchFamily="34" charset="0"/>
              </a:rPr>
              <a:t>Schreib</a:t>
            </a:r>
            <a:r>
              <a:rPr lang="en-GB" sz="2800" b="1" dirty="0">
                <a:latin typeface="Century Gothic" panose="020B0502020202020204" pitchFamily="34" charset="0"/>
              </a:rPr>
              <a:t> die </a:t>
            </a:r>
            <a:r>
              <a:rPr lang="en-GB" sz="2800" b="1" dirty="0" err="1">
                <a:latin typeface="Century Gothic" panose="020B0502020202020204" pitchFamily="34" charset="0"/>
              </a:rPr>
              <a:t>Liste</a:t>
            </a:r>
            <a:r>
              <a:rPr lang="en-GB" sz="2800" b="1" dirty="0">
                <a:latin typeface="Century Gothic" panose="020B0502020202020204" pitchFamily="34" charset="0"/>
              </a:rPr>
              <a:t> </a:t>
            </a:r>
            <a:r>
              <a:rPr lang="en-GB" sz="2800" b="1" dirty="0" err="1">
                <a:latin typeface="Century Gothic" panose="020B0502020202020204" pitchFamily="34" charset="0"/>
              </a:rPr>
              <a:t>alphabetisch</a:t>
            </a:r>
            <a:r>
              <a:rPr lang="en-GB" sz="2800" b="1" dirty="0">
                <a:latin typeface="Century Gothic" panose="020B0502020202020204" pitchFamily="34" charset="0"/>
              </a:rPr>
              <a:t> auf Deutsch!</a:t>
            </a:r>
            <a:endParaRPr lang="en-GB" sz="2800" dirty="0">
              <a:latin typeface="Century Gothic" panose="020B0502020202020204" pitchFamily="34" charset="0"/>
            </a:endParaRPr>
          </a:p>
        </p:txBody>
      </p:sp>
      <p:sp>
        <p:nvSpPr>
          <p:cNvPr id="43"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0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30" grpId="0"/>
      <p:bldP spid="31" grpId="0"/>
      <p:bldP spid="32" grpId="0"/>
      <p:bldP spid="33" grpId="0"/>
      <p:bldP spid="34" grpId="0"/>
      <p:bldP spid="35" grpId="0"/>
      <p:bldP spid="36" grpId="0"/>
      <p:bldP spid="37" grpId="0"/>
      <p:bldP spid="38"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823047F-AB50-405F-B605-A033612CF82B}"/>
              </a:ext>
            </a:extLst>
          </p:cNvPr>
          <p:cNvGrpSpPr/>
          <p:nvPr/>
        </p:nvGrpSpPr>
        <p:grpSpPr>
          <a:xfrm>
            <a:off x="6096000" y="4307809"/>
            <a:ext cx="2334345" cy="2040237"/>
            <a:chOff x="6096000" y="4184714"/>
            <a:chExt cx="2334345" cy="2040237"/>
          </a:xfrm>
        </p:grpSpPr>
        <p:pic>
          <p:nvPicPr>
            <p:cNvPr id="8" name="Picture 7">
              <a:extLst>
                <a:ext uri="{FF2B5EF4-FFF2-40B4-BE49-F238E27FC236}">
                  <a16:creationId xmlns:a16="http://schemas.microsoft.com/office/drawing/2014/main" id="{A6F96F1E-1273-46BF-955E-F2AAE6429D0D}"/>
                </a:ext>
              </a:extLst>
            </p:cNvPr>
            <p:cNvPicPr>
              <a:picLocks noChangeAspect="1"/>
            </p:cNvPicPr>
            <p:nvPr/>
          </p:nvPicPr>
          <p:blipFill rotWithShape="1">
            <a:blip r:embed="rId3"/>
            <a:srcRect b="4800"/>
            <a:stretch/>
          </p:blipFill>
          <p:spPr>
            <a:xfrm>
              <a:off x="6096000" y="4184714"/>
              <a:ext cx="2334345" cy="2040237"/>
            </a:xfrm>
            <a:prstGeom prst="rect">
              <a:avLst/>
            </a:prstGeom>
          </p:spPr>
        </p:pic>
        <p:sp>
          <p:nvSpPr>
            <p:cNvPr id="9" name="TextBox 8">
              <a:extLst>
                <a:ext uri="{FF2B5EF4-FFF2-40B4-BE49-F238E27FC236}">
                  <a16:creationId xmlns:a16="http://schemas.microsoft.com/office/drawing/2014/main"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a:latin typeface="Century Gothic" panose="020B0502020202020204" pitchFamily="34" charset="0"/>
                </a:rPr>
                <a:t>subjects, important</a:t>
              </a:r>
            </a:p>
          </p:txBody>
        </p:sp>
      </p:grpSp>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3957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val="1382863087"/>
                    </a:ext>
                  </a:extLst>
                </a:gridCol>
                <a:gridCol w="3600047">
                  <a:extLst>
                    <a:ext uri="{9D8B030D-6E8A-4147-A177-3AD203B41FA5}">
                      <a16:colId xmlns:a16="http://schemas.microsoft.com/office/drawing/2014/main" val="3160858911"/>
                    </a:ext>
                  </a:extLst>
                </a:gridCol>
                <a:gridCol w="967407">
                  <a:extLst>
                    <a:ext uri="{9D8B030D-6E8A-4147-A177-3AD203B41FA5}">
                      <a16:colId xmlns:a16="http://schemas.microsoft.com/office/drawing/2014/main" val="1750440250"/>
                    </a:ext>
                  </a:extLst>
                </a:gridCol>
              </a:tblGrid>
              <a:tr h="115564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84460981"/>
                  </a:ext>
                </a:extLst>
              </a:tr>
              <a:tr h="1155646">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401794971"/>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findest</a:t>
            </a:r>
            <a:r>
              <a:rPr lang="en-GB" sz="2800" b="1" dirty="0">
                <a:solidFill>
                  <a:schemeClr val="bg1"/>
                </a:solidFill>
              </a:rPr>
              <a:t> du das?</a:t>
            </a:r>
          </a:p>
        </p:txBody>
      </p:sp>
      <p:sp>
        <p:nvSpPr>
          <p:cNvPr id="10" name="Rectangle 9">
            <a:extLst>
              <a:ext uri="{FF2B5EF4-FFF2-40B4-BE49-F238E27FC236}">
                <a16:creationId xmlns:a16="http://schemas.microsoft.com/office/drawing/2014/main" id="{ABDCFA8B-E35E-4A38-872E-8DC44B2EC8E2}"/>
              </a:ext>
            </a:extLst>
          </p:cNvPr>
          <p:cNvSpPr/>
          <p:nvPr/>
        </p:nvSpPr>
        <p:spPr>
          <a:xfrm>
            <a:off x="6665826" y="1240884"/>
            <a:ext cx="572594" cy="923330"/>
          </a:xfrm>
          <a:prstGeom prst="rect">
            <a:avLst/>
          </a:prstGeom>
          <a:noFill/>
        </p:spPr>
        <p:txBody>
          <a:bodyPr wrap="none" lIns="91440" tIns="45720" rIns="91440" bIns="45720">
            <a:spAutoFit/>
          </a:bodyPr>
          <a:lstStyle/>
          <a:p>
            <a:pPr algn="ctr"/>
            <a:r>
              <a:rPr lang="en-US" sz="5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878806" y="2502924"/>
            <a:ext cx="330379" cy="923330"/>
          </a:xfrm>
          <a:prstGeom prst="rect">
            <a:avLst/>
          </a:prstGeom>
          <a:noFill/>
        </p:spPr>
        <p:txBody>
          <a:bodyPr wrap="square" lIns="91440" tIns="45720" rIns="91440" bIns="45720">
            <a:spAutoFit/>
          </a:bodyPr>
          <a:lstStyle/>
          <a:p>
            <a:pPr algn="ctr"/>
            <a:r>
              <a:rPr lang="en-US" sz="5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7" name="Picture 4" descr="Image result for German flag">
            <a:extLst>
              <a:ext uri="{FF2B5EF4-FFF2-40B4-BE49-F238E27FC236}">
                <a16:creationId xmlns:a16="http://schemas.microsoft.com/office/drawing/2014/main" id="{140C984F-C974-4A2F-A265-09060124FB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000" y="143419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id="{B5B40453-453D-4410-8BFA-DD6F1C40A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4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id="{B3661CF1-8F4B-48A6-A7B9-529A76BA3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132" y="244499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id="{83B65296-84CE-4462-AFF8-CBC30DFB8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50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id="{36C5E9AB-0363-4689-9FFC-A2C4D4B5F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228"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P = </a:t>
            </a:r>
            <a:r>
              <a:rPr lang="en-GB" sz="2200" b="1" dirty="0" err="1">
                <a:solidFill>
                  <a:schemeClr val="tx1"/>
                </a:solidFill>
                <a:latin typeface="Century Gothic" panose="020B0502020202020204" pitchFamily="34" charset="0"/>
              </a:rPr>
              <a:t>positiv</a:t>
            </a:r>
            <a:endParaRPr lang="en-GB" sz="2200" b="1" dirty="0">
              <a:solidFill>
                <a:schemeClr val="tx1"/>
              </a:solidFill>
              <a:latin typeface="Century Gothic" panose="020B0502020202020204" pitchFamily="34" charset="0"/>
            </a:endParaRPr>
          </a:p>
          <a:p>
            <a:pPr algn="ctr"/>
            <a:r>
              <a:rPr lang="en-GB" sz="2200" b="1" dirty="0">
                <a:solidFill>
                  <a:schemeClr val="tx1"/>
                </a:solidFill>
                <a:latin typeface="Century Gothic" panose="020B0502020202020204" pitchFamily="34" charset="0"/>
              </a:rPr>
              <a:t>N = </a:t>
            </a:r>
            <a:r>
              <a:rPr lang="en-GB" sz="2200" b="1" dirty="0" err="1">
                <a:solidFill>
                  <a:schemeClr val="tx1"/>
                </a:solidFill>
                <a:latin typeface="Century Gothic" panose="020B0502020202020204" pitchFamily="34" charset="0"/>
              </a:rPr>
              <a:t>negativ</a:t>
            </a:r>
            <a:endParaRPr lang="en-GB" sz="2200" dirty="0">
              <a:solidFill>
                <a:schemeClr val="tx1"/>
              </a:solidFill>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id="{E11F03E1-EDA4-420B-8174-03359C238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092" y="37485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9D92F35-1CA7-4BAE-B97B-B8D6E8EDD6ED}"/>
              </a:ext>
            </a:extLst>
          </p:cNvPr>
          <p:cNvSpPr txBox="1"/>
          <p:nvPr/>
        </p:nvSpPr>
        <p:spPr>
          <a:xfrm>
            <a:off x="192144" y="3643406"/>
            <a:ext cx="2275691" cy="523220"/>
          </a:xfrm>
          <a:prstGeom prst="rect">
            <a:avLst/>
          </a:prstGeom>
          <a:noFill/>
        </p:spPr>
        <p:txBody>
          <a:bodyPr wrap="square" rtlCol="0">
            <a:spAutoFit/>
          </a:bodyPr>
          <a:lstStyle/>
          <a:p>
            <a:r>
              <a:rPr lang="en-GB" sz="2800" dirty="0">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id="{DAA2559F-EAE8-4E70-9FD9-5F5337FAB257}"/>
              </a:ext>
            </a:extLst>
          </p:cNvPr>
          <p:cNvSpPr/>
          <p:nvPr/>
        </p:nvSpPr>
        <p:spPr>
          <a:xfrm>
            <a:off x="1870865" y="3835666"/>
            <a:ext cx="914400" cy="612648"/>
          </a:xfrm>
          <a:prstGeom prst="wedgeEllipseCallout">
            <a:avLst>
              <a:gd name="adj1" fmla="val -55920"/>
              <a:gd name="adj2" fmla="val -42239"/>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TextBox 49">
            <a:extLst>
              <a:ext uri="{FF2B5EF4-FFF2-40B4-BE49-F238E27FC236}">
                <a16:creationId xmlns:a16="http://schemas.microsoft.com/office/drawing/2014/main" id="{7A309768-77D0-4D67-A77D-FBB895CC54C9}"/>
              </a:ext>
            </a:extLst>
          </p:cNvPr>
          <p:cNvSpPr txBox="1"/>
          <p:nvPr/>
        </p:nvSpPr>
        <p:spPr>
          <a:xfrm>
            <a:off x="3254132" y="3644596"/>
            <a:ext cx="2275691" cy="523220"/>
          </a:xfrm>
          <a:prstGeom prst="rect">
            <a:avLst/>
          </a:prstGeom>
          <a:noFill/>
        </p:spPr>
        <p:txBody>
          <a:bodyPr wrap="square" rtlCol="0">
            <a:spAutoFit/>
          </a:bodyPr>
          <a:lstStyle/>
          <a:p>
            <a:r>
              <a:rPr lang="en-GB" sz="2800" dirty="0">
                <a:latin typeface="Century Gothic" panose="020B0502020202020204" pitchFamily="34" charset="0"/>
              </a:rPr>
              <a:t>Person B </a:t>
            </a:r>
          </a:p>
        </p:txBody>
      </p:sp>
      <p:sp>
        <p:nvSpPr>
          <p:cNvPr id="52" name="TextBox 51">
            <a:extLst>
              <a:ext uri="{FF2B5EF4-FFF2-40B4-BE49-F238E27FC236}">
                <a16:creationId xmlns:a16="http://schemas.microsoft.com/office/drawing/2014/main" id="{7A10876C-61AA-4B9E-B315-3DF0D534D4B5}"/>
              </a:ext>
            </a:extLst>
          </p:cNvPr>
          <p:cNvSpPr txBox="1"/>
          <p:nvPr/>
        </p:nvSpPr>
        <p:spPr>
          <a:xfrm>
            <a:off x="108000" y="4153435"/>
            <a:ext cx="2275691" cy="954107"/>
          </a:xfrm>
          <a:prstGeom prst="rect">
            <a:avLst/>
          </a:prstGeom>
          <a:noFill/>
        </p:spPr>
        <p:txBody>
          <a:bodyPr wrap="square" rtlCol="0">
            <a:spAutoFit/>
          </a:bodyPr>
          <a:lstStyle/>
          <a:p>
            <a:r>
              <a:rPr lang="en-GB" sz="2800" dirty="0" err="1">
                <a:latin typeface="Century Gothic" panose="020B0502020202020204" pitchFamily="34" charset="0"/>
              </a:rPr>
              <a:t>zum</a:t>
            </a:r>
            <a:br>
              <a:rPr lang="en-GB" sz="2800" dirty="0">
                <a:latin typeface="Century Gothic" panose="020B0502020202020204" pitchFamily="34" charset="0"/>
              </a:rPr>
            </a:br>
            <a:r>
              <a:rPr lang="en-GB" sz="2800" dirty="0" err="1">
                <a:latin typeface="Century Gothic" panose="020B0502020202020204" pitchFamily="34" charset="0"/>
              </a:rPr>
              <a:t>Beispiel</a:t>
            </a:r>
            <a:endParaRPr lang="en-GB" sz="2800" dirty="0">
              <a:latin typeface="Century Gothic" panose="020B0502020202020204" pitchFamily="34" charset="0"/>
            </a:endParaRPr>
          </a:p>
        </p:txBody>
      </p:sp>
      <p:grpSp>
        <p:nvGrpSpPr>
          <p:cNvPr id="11" name="Group 10">
            <a:extLst>
              <a:ext uri="{FF2B5EF4-FFF2-40B4-BE49-F238E27FC236}">
                <a16:creationId xmlns:a16="http://schemas.microsoft.com/office/drawing/2014/main" id="{75A808F7-5D78-46A5-ACF7-02F99EBDCE71}"/>
              </a:ext>
            </a:extLst>
          </p:cNvPr>
          <p:cNvGrpSpPr/>
          <p:nvPr/>
        </p:nvGrpSpPr>
        <p:grpSpPr>
          <a:xfrm>
            <a:off x="1160877" y="4865710"/>
            <a:ext cx="2275690" cy="1442854"/>
            <a:chOff x="1160877" y="4637104"/>
            <a:chExt cx="2275690" cy="1610417"/>
          </a:xfrm>
        </p:grpSpPr>
        <p:sp>
          <p:nvSpPr>
            <p:cNvPr id="53" name="Speech Bubble: Oval 52">
              <a:extLst>
                <a:ext uri="{FF2B5EF4-FFF2-40B4-BE49-F238E27FC236}">
                  <a16:creationId xmlns:a16="http://schemas.microsoft.com/office/drawing/2014/main"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TextBox 6">
              <a:extLst>
                <a:ext uri="{FF2B5EF4-FFF2-40B4-BE49-F238E27FC236}">
                  <a16:creationId xmlns:a16="http://schemas.microsoft.com/office/drawing/2014/main" id="{11B298FD-6661-43F7-94A1-43B34DE72896}"/>
                </a:ext>
              </a:extLst>
            </p:cNvPr>
            <p:cNvSpPr txBox="1"/>
            <p:nvPr/>
          </p:nvSpPr>
          <p:spPr>
            <a:xfrm>
              <a:off x="1285364" y="4918793"/>
              <a:ext cx="1924143" cy="927503"/>
            </a:xfrm>
            <a:prstGeom prst="rect">
              <a:avLst/>
            </a:prstGeom>
            <a:noFill/>
          </p:spPr>
          <p:txBody>
            <a:bodyPr wrap="square" rtlCol="0">
              <a:spAutoFit/>
            </a:bodyPr>
            <a:lstStyle/>
            <a:p>
              <a:pPr algn="ctr"/>
              <a:r>
                <a:rPr lang="en-GB" sz="2400" dirty="0">
                  <a:latin typeface="Century Gothic" panose="020B0502020202020204" pitchFamily="34" charset="0"/>
                </a:rPr>
                <a:t>Ich </a:t>
              </a:r>
              <a:r>
                <a:rPr lang="en-GB" sz="2400" dirty="0" err="1">
                  <a:latin typeface="Century Gothic" panose="020B0502020202020204" pitchFamily="34" charset="0"/>
                </a:rPr>
                <a:t>finde</a:t>
              </a:r>
              <a:r>
                <a:rPr lang="en-GB" sz="2400" dirty="0">
                  <a:latin typeface="Century Gothic" panose="020B0502020202020204" pitchFamily="34" charset="0"/>
                </a:rPr>
                <a:t> </a:t>
              </a:r>
              <a:r>
                <a:rPr lang="en-GB" sz="2400" dirty="0" err="1">
                  <a:latin typeface="Century Gothic" panose="020B0502020202020204" pitchFamily="34" charset="0"/>
                </a:rPr>
                <a:t>sie</a:t>
              </a:r>
              <a:r>
                <a:rPr lang="en-GB" sz="2400" dirty="0">
                  <a:latin typeface="Century Gothic" panose="020B0502020202020204" pitchFamily="34" charset="0"/>
                </a:rPr>
                <a:t> </a:t>
              </a:r>
              <a:r>
                <a:rPr lang="en-GB" sz="2400" dirty="0" err="1">
                  <a:latin typeface="Century Gothic" panose="020B0502020202020204" pitchFamily="34" charset="0"/>
                </a:rPr>
                <a:t>wichtig</a:t>
              </a:r>
              <a:r>
                <a:rPr lang="en-GB" sz="2400" dirty="0">
                  <a:latin typeface="Century Gothic" panose="020B0502020202020204" pitchFamily="34" charset="0"/>
                </a:rPr>
                <a:t>!</a:t>
              </a:r>
            </a:p>
          </p:txBody>
        </p:sp>
      </p:grpSp>
      <p:sp>
        <p:nvSpPr>
          <p:cNvPr id="54" name="TextBox 53">
            <a:extLst>
              <a:ext uri="{FF2B5EF4-FFF2-40B4-BE49-F238E27FC236}">
                <a16:creationId xmlns:a16="http://schemas.microsoft.com/office/drawing/2014/main" id="{06CD29D0-03D9-448B-8EAF-95FA8106D06F}"/>
              </a:ext>
            </a:extLst>
          </p:cNvPr>
          <p:cNvSpPr txBox="1"/>
          <p:nvPr/>
        </p:nvSpPr>
        <p:spPr>
          <a:xfrm>
            <a:off x="5701983" y="3650854"/>
            <a:ext cx="2275691" cy="523220"/>
          </a:xfrm>
          <a:prstGeom prst="rect">
            <a:avLst/>
          </a:prstGeom>
          <a:noFill/>
        </p:spPr>
        <p:txBody>
          <a:bodyPr wrap="square" rtlCol="0">
            <a:spAutoFit/>
          </a:bodyPr>
          <a:lstStyle/>
          <a:p>
            <a:r>
              <a:rPr lang="en-GB" sz="2800" dirty="0">
                <a:latin typeface="Century Gothic" panose="020B0502020202020204" pitchFamily="34" charset="0"/>
              </a:rPr>
              <a:t>auf </a:t>
            </a:r>
            <a:r>
              <a:rPr lang="en-GB" sz="2800" dirty="0" err="1">
                <a:latin typeface="Century Gothic" panose="020B0502020202020204" pitchFamily="34" charset="0"/>
              </a:rPr>
              <a:t>Englisch</a:t>
            </a:r>
            <a:endParaRPr lang="en-GB" sz="2800" dirty="0">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id="{1ED145C9-CD5E-4567-885E-999BC2B385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1080" y="131323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id="{B84B269A-4CDC-4F21-AFE1-67D8362506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933" y="128539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815" y="1248398"/>
            <a:ext cx="656019" cy="1015663"/>
          </a:xfrm>
          <a:prstGeom prst="rect">
            <a:avLst/>
          </a:prstGeom>
          <a:noFill/>
        </p:spPr>
        <p:txBody>
          <a:bodyPr wrap="square" rtlCol="0">
            <a:spAutoFit/>
          </a:bodyPr>
          <a:lstStyle/>
          <a:p>
            <a:r>
              <a:rPr lang="en-GB" sz="6000" b="1" dirty="0">
                <a:latin typeface="Century Gothic" panose="020B0502020202020204" pitchFamily="34" charset="0"/>
              </a:rPr>
              <a:t>1</a:t>
            </a:r>
          </a:p>
        </p:txBody>
      </p:sp>
      <p:sp>
        <p:nvSpPr>
          <p:cNvPr id="31" name="TextBox 30"/>
          <p:cNvSpPr txBox="1"/>
          <p:nvPr/>
        </p:nvSpPr>
        <p:spPr>
          <a:xfrm>
            <a:off x="265037" y="2455605"/>
            <a:ext cx="656019" cy="1015663"/>
          </a:xfrm>
          <a:prstGeom prst="rect">
            <a:avLst/>
          </a:prstGeom>
          <a:noFill/>
        </p:spPr>
        <p:txBody>
          <a:bodyPr wrap="square" rtlCol="0">
            <a:spAutoFit/>
          </a:bodyPr>
          <a:lstStyle/>
          <a:p>
            <a:r>
              <a:rPr lang="en-GB" sz="6000" b="1" dirty="0">
                <a:latin typeface="Century Gothic" panose="020B0502020202020204" pitchFamily="34" charset="0"/>
              </a:rPr>
              <a:t>2</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5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animBg="1"/>
      <p:bldP spid="50" grpId="0"/>
      <p:bldP spid="52" grpId="0"/>
      <p:bldP spid="54" grpId="0"/>
      <p:bldP spid="5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823047F-AB50-405F-B605-A033612CF82B}"/>
              </a:ext>
            </a:extLst>
          </p:cNvPr>
          <p:cNvGrpSpPr/>
          <p:nvPr/>
        </p:nvGrpSpPr>
        <p:grpSpPr>
          <a:xfrm>
            <a:off x="6096000" y="4307809"/>
            <a:ext cx="2334345" cy="2040237"/>
            <a:chOff x="6096000" y="4184714"/>
            <a:chExt cx="2334345" cy="2040237"/>
          </a:xfrm>
        </p:grpSpPr>
        <p:pic>
          <p:nvPicPr>
            <p:cNvPr id="8" name="Picture 7">
              <a:extLst>
                <a:ext uri="{FF2B5EF4-FFF2-40B4-BE49-F238E27FC236}">
                  <a16:creationId xmlns:a16="http://schemas.microsoft.com/office/drawing/2014/main" id="{A6F96F1E-1273-46BF-955E-F2AAE6429D0D}"/>
                </a:ext>
              </a:extLst>
            </p:cNvPr>
            <p:cNvPicPr>
              <a:picLocks noChangeAspect="1"/>
            </p:cNvPicPr>
            <p:nvPr/>
          </p:nvPicPr>
          <p:blipFill rotWithShape="1">
            <a:blip r:embed="rId3"/>
            <a:srcRect b="4800"/>
            <a:stretch/>
          </p:blipFill>
          <p:spPr>
            <a:xfrm>
              <a:off x="6096000" y="4184714"/>
              <a:ext cx="2334345" cy="2040237"/>
            </a:xfrm>
            <a:prstGeom prst="rect">
              <a:avLst/>
            </a:prstGeom>
          </p:spPr>
        </p:pic>
        <p:sp>
          <p:nvSpPr>
            <p:cNvPr id="9" name="TextBox 8">
              <a:extLst>
                <a:ext uri="{FF2B5EF4-FFF2-40B4-BE49-F238E27FC236}">
                  <a16:creationId xmlns:a16="http://schemas.microsoft.com/office/drawing/2014/main"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a:latin typeface="Century Gothic" panose="020B0502020202020204" pitchFamily="34" charset="0"/>
                </a:rPr>
                <a:t>present, bad</a:t>
              </a:r>
            </a:p>
          </p:txBody>
        </p:sp>
      </p:grpSp>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3957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val="1382863087"/>
                    </a:ext>
                  </a:extLst>
                </a:gridCol>
                <a:gridCol w="3600047">
                  <a:extLst>
                    <a:ext uri="{9D8B030D-6E8A-4147-A177-3AD203B41FA5}">
                      <a16:colId xmlns:a16="http://schemas.microsoft.com/office/drawing/2014/main" val="3160858911"/>
                    </a:ext>
                  </a:extLst>
                </a:gridCol>
                <a:gridCol w="967407">
                  <a:extLst>
                    <a:ext uri="{9D8B030D-6E8A-4147-A177-3AD203B41FA5}">
                      <a16:colId xmlns:a16="http://schemas.microsoft.com/office/drawing/2014/main" val="1750440250"/>
                    </a:ext>
                  </a:extLst>
                </a:gridCol>
              </a:tblGrid>
              <a:tr h="115564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84460981"/>
                  </a:ext>
                </a:extLst>
              </a:tr>
              <a:tr h="1155646">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401794971"/>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findest</a:t>
            </a:r>
            <a:r>
              <a:rPr lang="en-GB" sz="2800" b="1" dirty="0">
                <a:solidFill>
                  <a:schemeClr val="bg1"/>
                </a:solidFill>
              </a:rPr>
              <a:t> du das?</a:t>
            </a:r>
          </a:p>
        </p:txBody>
      </p:sp>
      <p:sp>
        <p:nvSpPr>
          <p:cNvPr id="10" name="Rectangle 9">
            <a:extLst>
              <a:ext uri="{FF2B5EF4-FFF2-40B4-BE49-F238E27FC236}">
                <a16:creationId xmlns:a16="http://schemas.microsoft.com/office/drawing/2014/main" id="{ABDCFA8B-E35E-4A38-872E-8DC44B2EC8E2}"/>
              </a:ext>
            </a:extLst>
          </p:cNvPr>
          <p:cNvSpPr/>
          <p:nvPr/>
        </p:nvSpPr>
        <p:spPr>
          <a:xfrm>
            <a:off x="6665826" y="1240884"/>
            <a:ext cx="572594" cy="923330"/>
          </a:xfrm>
          <a:prstGeom prst="rect">
            <a:avLst/>
          </a:prstGeom>
          <a:noFill/>
        </p:spPr>
        <p:txBody>
          <a:bodyPr wrap="none" lIns="91440" tIns="45720" rIns="91440" bIns="45720">
            <a:spAutoFit/>
          </a:bodyPr>
          <a:lstStyle/>
          <a:p>
            <a:pPr algn="ctr"/>
            <a:r>
              <a:rPr lang="en-US" sz="5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878806" y="2502924"/>
            <a:ext cx="330379" cy="923330"/>
          </a:xfrm>
          <a:prstGeom prst="rect">
            <a:avLst/>
          </a:prstGeom>
          <a:noFill/>
        </p:spPr>
        <p:txBody>
          <a:bodyPr wrap="square" lIns="91440" tIns="45720" rIns="91440" bIns="45720">
            <a:spAutoFit/>
          </a:bodyPr>
          <a:lstStyle/>
          <a:p>
            <a:pPr algn="ctr"/>
            <a:r>
              <a:rPr lang="en-US" sz="5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7" name="Picture 4" descr="Image result for German flag">
            <a:extLst>
              <a:ext uri="{FF2B5EF4-FFF2-40B4-BE49-F238E27FC236}">
                <a16:creationId xmlns:a16="http://schemas.microsoft.com/office/drawing/2014/main" id="{140C984F-C974-4A2F-A265-09060124FB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000" y="143419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id="{B5B40453-453D-4410-8BFA-DD6F1C40A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4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id="{B3661CF1-8F4B-48A6-A7B9-529A76BA3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132" y="244499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id="{83B65296-84CE-4462-AFF8-CBC30DFB8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50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id="{36C5E9AB-0363-4689-9FFC-A2C4D4B5F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228"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P = </a:t>
            </a:r>
            <a:r>
              <a:rPr lang="en-GB" sz="2200" b="1" dirty="0" err="1">
                <a:solidFill>
                  <a:schemeClr val="tx1"/>
                </a:solidFill>
                <a:latin typeface="Century Gothic" panose="020B0502020202020204" pitchFamily="34" charset="0"/>
              </a:rPr>
              <a:t>positiv</a:t>
            </a:r>
            <a:endParaRPr lang="en-GB" sz="2200" b="1" dirty="0">
              <a:solidFill>
                <a:schemeClr val="tx1"/>
              </a:solidFill>
              <a:latin typeface="Century Gothic" panose="020B0502020202020204" pitchFamily="34" charset="0"/>
            </a:endParaRPr>
          </a:p>
          <a:p>
            <a:pPr algn="ctr"/>
            <a:r>
              <a:rPr lang="en-GB" sz="2200" b="1" dirty="0">
                <a:solidFill>
                  <a:schemeClr val="tx1"/>
                </a:solidFill>
                <a:latin typeface="Century Gothic" panose="020B0502020202020204" pitchFamily="34" charset="0"/>
              </a:rPr>
              <a:t>N = </a:t>
            </a:r>
            <a:r>
              <a:rPr lang="en-GB" sz="2200" b="1" dirty="0" err="1">
                <a:solidFill>
                  <a:schemeClr val="tx1"/>
                </a:solidFill>
                <a:latin typeface="Century Gothic" panose="020B0502020202020204" pitchFamily="34" charset="0"/>
              </a:rPr>
              <a:t>negativ</a:t>
            </a:r>
            <a:endParaRPr lang="en-GB" sz="2200" dirty="0">
              <a:solidFill>
                <a:schemeClr val="tx1"/>
              </a:solidFill>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id="{E11F03E1-EDA4-420B-8174-03359C238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092" y="37485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9D92F35-1CA7-4BAE-B97B-B8D6E8EDD6ED}"/>
              </a:ext>
            </a:extLst>
          </p:cNvPr>
          <p:cNvSpPr txBox="1"/>
          <p:nvPr/>
        </p:nvSpPr>
        <p:spPr>
          <a:xfrm>
            <a:off x="192144" y="3643406"/>
            <a:ext cx="2275691" cy="523220"/>
          </a:xfrm>
          <a:prstGeom prst="rect">
            <a:avLst/>
          </a:prstGeom>
          <a:noFill/>
        </p:spPr>
        <p:txBody>
          <a:bodyPr wrap="square" rtlCol="0">
            <a:spAutoFit/>
          </a:bodyPr>
          <a:lstStyle/>
          <a:p>
            <a:r>
              <a:rPr lang="en-GB" sz="2800" dirty="0">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id="{DAA2559F-EAE8-4E70-9FD9-5F5337FAB257}"/>
              </a:ext>
            </a:extLst>
          </p:cNvPr>
          <p:cNvSpPr/>
          <p:nvPr/>
        </p:nvSpPr>
        <p:spPr>
          <a:xfrm>
            <a:off x="1870865" y="3835666"/>
            <a:ext cx="914400" cy="612648"/>
          </a:xfrm>
          <a:prstGeom prst="wedgeEllipseCallout">
            <a:avLst>
              <a:gd name="adj1" fmla="val -55920"/>
              <a:gd name="adj2" fmla="val -42239"/>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TextBox 49">
            <a:extLst>
              <a:ext uri="{FF2B5EF4-FFF2-40B4-BE49-F238E27FC236}">
                <a16:creationId xmlns:a16="http://schemas.microsoft.com/office/drawing/2014/main" id="{7A309768-77D0-4D67-A77D-FBB895CC54C9}"/>
              </a:ext>
            </a:extLst>
          </p:cNvPr>
          <p:cNvSpPr txBox="1"/>
          <p:nvPr/>
        </p:nvSpPr>
        <p:spPr>
          <a:xfrm>
            <a:off x="3254132" y="3644596"/>
            <a:ext cx="2275691" cy="523220"/>
          </a:xfrm>
          <a:prstGeom prst="rect">
            <a:avLst/>
          </a:prstGeom>
          <a:noFill/>
        </p:spPr>
        <p:txBody>
          <a:bodyPr wrap="square" rtlCol="0">
            <a:spAutoFit/>
          </a:bodyPr>
          <a:lstStyle/>
          <a:p>
            <a:r>
              <a:rPr lang="en-GB" sz="2800" dirty="0">
                <a:latin typeface="Century Gothic" panose="020B0502020202020204" pitchFamily="34" charset="0"/>
              </a:rPr>
              <a:t>Person B </a:t>
            </a:r>
          </a:p>
        </p:txBody>
      </p:sp>
      <p:sp>
        <p:nvSpPr>
          <p:cNvPr id="52" name="TextBox 51">
            <a:extLst>
              <a:ext uri="{FF2B5EF4-FFF2-40B4-BE49-F238E27FC236}">
                <a16:creationId xmlns:a16="http://schemas.microsoft.com/office/drawing/2014/main" id="{7A10876C-61AA-4B9E-B315-3DF0D534D4B5}"/>
              </a:ext>
            </a:extLst>
          </p:cNvPr>
          <p:cNvSpPr txBox="1"/>
          <p:nvPr/>
        </p:nvSpPr>
        <p:spPr>
          <a:xfrm>
            <a:off x="108000" y="4153435"/>
            <a:ext cx="2275691" cy="954107"/>
          </a:xfrm>
          <a:prstGeom prst="rect">
            <a:avLst/>
          </a:prstGeom>
          <a:noFill/>
        </p:spPr>
        <p:txBody>
          <a:bodyPr wrap="square" rtlCol="0">
            <a:spAutoFit/>
          </a:bodyPr>
          <a:lstStyle/>
          <a:p>
            <a:r>
              <a:rPr lang="en-GB" sz="2800" dirty="0" err="1">
                <a:latin typeface="Century Gothic" panose="020B0502020202020204" pitchFamily="34" charset="0"/>
              </a:rPr>
              <a:t>zum</a:t>
            </a:r>
            <a:br>
              <a:rPr lang="en-GB" sz="2800" dirty="0">
                <a:latin typeface="Century Gothic" panose="020B0502020202020204" pitchFamily="34" charset="0"/>
              </a:rPr>
            </a:br>
            <a:r>
              <a:rPr lang="en-GB" sz="2800" dirty="0" err="1">
                <a:latin typeface="Century Gothic" panose="020B0502020202020204" pitchFamily="34" charset="0"/>
              </a:rPr>
              <a:t>Beispiel</a:t>
            </a:r>
            <a:endParaRPr lang="en-GB" sz="2800" dirty="0">
              <a:latin typeface="Century Gothic" panose="020B0502020202020204" pitchFamily="34" charset="0"/>
            </a:endParaRPr>
          </a:p>
        </p:txBody>
      </p:sp>
      <p:sp>
        <p:nvSpPr>
          <p:cNvPr id="54" name="TextBox 53">
            <a:extLst>
              <a:ext uri="{FF2B5EF4-FFF2-40B4-BE49-F238E27FC236}">
                <a16:creationId xmlns:a16="http://schemas.microsoft.com/office/drawing/2014/main" id="{06CD29D0-03D9-448B-8EAF-95FA8106D06F}"/>
              </a:ext>
            </a:extLst>
          </p:cNvPr>
          <p:cNvSpPr txBox="1"/>
          <p:nvPr/>
        </p:nvSpPr>
        <p:spPr>
          <a:xfrm>
            <a:off x="5701983" y="3650854"/>
            <a:ext cx="2275691" cy="523220"/>
          </a:xfrm>
          <a:prstGeom prst="rect">
            <a:avLst/>
          </a:prstGeom>
          <a:noFill/>
        </p:spPr>
        <p:txBody>
          <a:bodyPr wrap="square" rtlCol="0">
            <a:spAutoFit/>
          </a:bodyPr>
          <a:lstStyle/>
          <a:p>
            <a:r>
              <a:rPr lang="en-GB" sz="2800" dirty="0">
                <a:latin typeface="Century Gothic" panose="020B0502020202020204" pitchFamily="34" charset="0"/>
              </a:rPr>
              <a:t>auf </a:t>
            </a:r>
            <a:r>
              <a:rPr lang="en-GB" sz="2800" dirty="0" err="1">
                <a:latin typeface="Century Gothic" panose="020B0502020202020204" pitchFamily="34" charset="0"/>
              </a:rPr>
              <a:t>Englisch</a:t>
            </a:r>
            <a:endParaRPr lang="en-GB" sz="2800" dirty="0">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id="{1ED145C9-CD5E-4567-885E-999BC2B385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1080" y="131323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id="{B84B269A-4CDC-4F21-AFE1-67D8362506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933" y="128539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815" y="1248398"/>
            <a:ext cx="656019" cy="1015663"/>
          </a:xfrm>
          <a:prstGeom prst="rect">
            <a:avLst/>
          </a:prstGeom>
          <a:noFill/>
        </p:spPr>
        <p:txBody>
          <a:bodyPr wrap="square" rtlCol="0">
            <a:spAutoFit/>
          </a:bodyPr>
          <a:lstStyle/>
          <a:p>
            <a:r>
              <a:rPr lang="en-GB" sz="6000" b="1" dirty="0">
                <a:latin typeface="Century Gothic" panose="020B0502020202020204" pitchFamily="34" charset="0"/>
              </a:rPr>
              <a:t>1</a:t>
            </a:r>
          </a:p>
        </p:txBody>
      </p:sp>
      <p:sp>
        <p:nvSpPr>
          <p:cNvPr id="31" name="TextBox 30"/>
          <p:cNvSpPr txBox="1"/>
          <p:nvPr/>
        </p:nvSpPr>
        <p:spPr>
          <a:xfrm>
            <a:off x="265037" y="2455605"/>
            <a:ext cx="656019" cy="1015663"/>
          </a:xfrm>
          <a:prstGeom prst="rect">
            <a:avLst/>
          </a:prstGeom>
          <a:noFill/>
        </p:spPr>
        <p:txBody>
          <a:bodyPr wrap="square" rtlCol="0">
            <a:spAutoFit/>
          </a:bodyPr>
          <a:lstStyle/>
          <a:p>
            <a:r>
              <a:rPr lang="en-GB" sz="6000" b="1" dirty="0">
                <a:latin typeface="Century Gothic" panose="020B0502020202020204" pitchFamily="34" charset="0"/>
              </a:rPr>
              <a:t>2</a:t>
            </a:r>
          </a:p>
        </p:txBody>
      </p:sp>
      <p:grpSp>
        <p:nvGrpSpPr>
          <p:cNvPr id="32" name="Group 31">
            <a:extLst>
              <a:ext uri="{FF2B5EF4-FFF2-40B4-BE49-F238E27FC236}">
                <a16:creationId xmlns:a16="http://schemas.microsoft.com/office/drawing/2014/main" id="{EB84251A-2849-4FEB-BB1E-4DD2CE1E46E3}"/>
              </a:ext>
            </a:extLst>
          </p:cNvPr>
          <p:cNvGrpSpPr/>
          <p:nvPr/>
        </p:nvGrpSpPr>
        <p:grpSpPr>
          <a:xfrm>
            <a:off x="1160877" y="5033681"/>
            <a:ext cx="2275690" cy="1227512"/>
            <a:chOff x="1160877" y="4637104"/>
            <a:chExt cx="2275690" cy="1610417"/>
          </a:xfrm>
        </p:grpSpPr>
        <p:sp>
          <p:nvSpPr>
            <p:cNvPr id="33" name="Speech Bubble: Oval 52">
              <a:extLst>
                <a:ext uri="{FF2B5EF4-FFF2-40B4-BE49-F238E27FC236}">
                  <a16:creationId xmlns:a16="http://schemas.microsoft.com/office/drawing/2014/main"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TextBox 33">
              <a:extLst>
                <a:ext uri="{FF2B5EF4-FFF2-40B4-BE49-F238E27FC236}">
                  <a16:creationId xmlns:a16="http://schemas.microsoft.com/office/drawing/2014/main" id="{11B298FD-6661-43F7-94A1-43B34DE72896}"/>
                </a:ext>
              </a:extLst>
            </p:cNvPr>
            <p:cNvSpPr txBox="1"/>
            <p:nvPr/>
          </p:nvSpPr>
          <p:spPr>
            <a:xfrm>
              <a:off x="1285364" y="4918792"/>
              <a:ext cx="1924143" cy="1090215"/>
            </a:xfrm>
            <a:prstGeom prst="rect">
              <a:avLst/>
            </a:prstGeom>
            <a:noFill/>
          </p:spPr>
          <p:txBody>
            <a:bodyPr wrap="square" rtlCol="0">
              <a:spAutoFit/>
            </a:bodyPr>
            <a:lstStyle/>
            <a:p>
              <a:pPr algn="ctr"/>
              <a:r>
                <a:rPr lang="en-GB" sz="2400" dirty="0">
                  <a:latin typeface="Century Gothic" panose="020B0502020202020204" pitchFamily="34" charset="0"/>
                </a:rPr>
                <a:t>Ich </a:t>
              </a:r>
              <a:r>
                <a:rPr lang="en-GB" sz="2400" dirty="0" err="1">
                  <a:latin typeface="Century Gothic" panose="020B0502020202020204" pitchFamily="34" charset="0"/>
                </a:rPr>
                <a:t>finde</a:t>
              </a:r>
              <a:r>
                <a:rPr lang="en-GB" sz="2400" dirty="0">
                  <a:latin typeface="Century Gothic" panose="020B0502020202020204" pitchFamily="34" charset="0"/>
                </a:rPr>
                <a:t> </a:t>
              </a:r>
              <a:r>
                <a:rPr lang="en-GB" sz="2400" dirty="0" err="1">
                  <a:latin typeface="Century Gothic" panose="020B0502020202020204" pitchFamily="34" charset="0"/>
                </a:rPr>
                <a:t>es</a:t>
              </a:r>
              <a:r>
                <a:rPr lang="en-GB" sz="2400" dirty="0">
                  <a:latin typeface="Century Gothic" panose="020B0502020202020204" pitchFamily="34" charset="0"/>
                </a:rPr>
                <a:t> </a:t>
              </a:r>
              <a:r>
                <a:rPr lang="en-GB" sz="2400" dirty="0" err="1">
                  <a:latin typeface="Century Gothic" panose="020B0502020202020204" pitchFamily="34" charset="0"/>
                </a:rPr>
                <a:t>schlecht</a:t>
              </a:r>
              <a:r>
                <a:rPr lang="en-GB" sz="2400" dirty="0">
                  <a:latin typeface="Century Gothic" panose="020B0502020202020204" pitchFamily="34" charset="0"/>
                </a:rPr>
                <a:t>!</a:t>
              </a:r>
            </a:p>
          </p:txBody>
        </p:sp>
      </p:grpSp>
      <p:sp>
        <p:nvSpPr>
          <p:cNvPr id="36"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4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animBg="1"/>
      <p:bldP spid="50" grpId="0"/>
      <p:bldP spid="52" grpId="0"/>
      <p:bldP spid="54" grpId="0"/>
      <p:bldP spid="5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Image result for dog clipart">
            <a:extLst>
              <a:ext uri="{FF2B5EF4-FFF2-40B4-BE49-F238E27FC236}">
                <a16:creationId xmlns:a16="http://schemas.microsoft.com/office/drawing/2014/main" id="{A35EC835-7B0E-4AC6-81B7-BC84C55DD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22" b="20444"/>
          <a:stretch/>
        </p:blipFill>
        <p:spPr bwMode="auto">
          <a:xfrm>
            <a:off x="968073" y="5624048"/>
            <a:ext cx="1042301" cy="6622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dog clipart">
            <a:extLst>
              <a:ext uri="{FF2B5EF4-FFF2-40B4-BE49-F238E27FC236}">
                <a16:creationId xmlns:a16="http://schemas.microsoft.com/office/drawing/2014/main" id="{1BEE203A-FC3B-4E78-8EEE-56C61E5F066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022" b="20444"/>
          <a:stretch/>
        </p:blipFill>
        <p:spPr bwMode="auto">
          <a:xfrm>
            <a:off x="3674689" y="5660920"/>
            <a:ext cx="984264" cy="625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16783"/>
          <a:ext cx="7127359" cy="5123832"/>
        </p:xfrm>
        <a:graphic>
          <a:graphicData uri="http://schemas.openxmlformats.org/drawingml/2006/table">
            <a:tbl>
              <a:tblPr firstRow="1" bandRow="1">
                <a:tableStyleId>{5940675A-B579-460E-94D1-54222C63F5DA}</a:tableStyleId>
              </a:tblPr>
              <a:tblGrid>
                <a:gridCol w="2763532">
                  <a:extLst>
                    <a:ext uri="{9D8B030D-6E8A-4147-A177-3AD203B41FA5}">
                      <a16:colId xmlns:a16="http://schemas.microsoft.com/office/drawing/2014/main" val="1382863087"/>
                    </a:ext>
                  </a:extLst>
                </a:gridCol>
                <a:gridCol w="3439549">
                  <a:extLst>
                    <a:ext uri="{9D8B030D-6E8A-4147-A177-3AD203B41FA5}">
                      <a16:colId xmlns:a16="http://schemas.microsoft.com/office/drawing/2014/main" val="3160858911"/>
                    </a:ext>
                  </a:extLst>
                </a:gridCol>
                <a:gridCol w="924278">
                  <a:extLst>
                    <a:ext uri="{9D8B030D-6E8A-4147-A177-3AD203B41FA5}">
                      <a16:colId xmlns:a16="http://schemas.microsoft.com/office/drawing/2014/main" val="1750440250"/>
                    </a:ext>
                  </a:extLst>
                </a:gridCol>
              </a:tblGrid>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84460981"/>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1794971"/>
                  </a:ext>
                </a:extLst>
              </a:tr>
              <a:tr h="8539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89912328"/>
                  </a:ext>
                </a:extLst>
              </a:tr>
              <a:tr h="85397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5383039"/>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48177944"/>
                  </a:ext>
                </a:extLst>
              </a:tr>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46047"/>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findest</a:t>
            </a:r>
            <a:r>
              <a:rPr lang="en-GB" sz="2800" b="1" dirty="0">
                <a:solidFill>
                  <a:schemeClr val="bg1"/>
                </a:solidFill>
              </a:rPr>
              <a:t> du das?</a:t>
            </a:r>
          </a:p>
        </p:txBody>
      </p:sp>
      <p:pic>
        <p:nvPicPr>
          <p:cNvPr id="17412" name="Picture 4" descr="Image result for book clipart">
            <a:extLst>
              <a:ext uri="{FF2B5EF4-FFF2-40B4-BE49-F238E27FC236}">
                <a16:creationId xmlns:a16="http://schemas.microsoft.com/office/drawing/2014/main" id="{4722C8A9-1488-4AA9-B5BF-180432480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536" y="1384155"/>
            <a:ext cx="762276" cy="5231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id="{19C06685-7AF5-4B10-B6E1-B2ADE9576F0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4" y="4719670"/>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id="{3E2EAB08-6357-44BB-A383-6F8EEFF041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21" y="1281632"/>
            <a:ext cx="1115099" cy="78934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id="{813CD93E-DC97-4D84-8A8F-93A52CABE9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970870" y="2174199"/>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id="{67C69FA6-6207-4E8B-AF18-C0CCD0651B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395988"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id="{ADD3785D-53EA-4C16-8297-E504B87426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7908" y="3034989"/>
            <a:ext cx="779816" cy="658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id="{53E1CA00-1279-4F65-8FD4-24846A6DB1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494835"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id="{E3D6A244-C5B1-499B-971B-C9B663C72C7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6" y="4733366"/>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id="{A4DDECD2-01AA-406D-9888-D2CE7E7F92C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9" y="4738739"/>
            <a:ext cx="991084" cy="65354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id="{C627C0E7-6990-4CF0-965B-754E7484F0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830" y="3860676"/>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id="{5E9E5DA8-8981-43CB-8F39-DFAC968CF7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3285299" y="2175046"/>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id="{597632EF-F1E2-4113-940D-D7E8DA3E55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4818246" y="2175627"/>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id="{A7ED6E77-BFD8-4DDD-BA20-275E37DDCE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7865"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id="{DE1E5494-8CC5-4EEF-BEA4-D7D35495A9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060"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id="{74C367B9-8799-4E32-8208-83EE23B063AC}"/>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5116" y="5533568"/>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id="{ADBAD8E2-4FD6-4B27-8EC1-A58738942EF7}"/>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302" y="5544759"/>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id="{2EAFBC12-54FE-4FC8-A199-4386AF2770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558666" y="2973042"/>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id="{90E92FD6-1F02-44BA-85C8-040E57C373E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362" y="5547468"/>
            <a:ext cx="779816" cy="7798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DCFA8B-E35E-4A38-872E-8DC44B2EC8E2}"/>
              </a:ext>
            </a:extLst>
          </p:cNvPr>
          <p:cNvSpPr/>
          <p:nvPr/>
        </p:nvSpPr>
        <p:spPr>
          <a:xfrm>
            <a:off x="6684268" y="2086780"/>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1" name="Rectangle 40">
            <a:extLst>
              <a:ext uri="{FF2B5EF4-FFF2-40B4-BE49-F238E27FC236}">
                <a16:creationId xmlns:a16="http://schemas.microsoft.com/office/drawing/2014/main" id="{A0305418-CA04-4DC5-BAC6-B8D0DED1BC33}"/>
              </a:ext>
            </a:extLst>
          </p:cNvPr>
          <p:cNvSpPr/>
          <p:nvPr/>
        </p:nvSpPr>
        <p:spPr>
          <a:xfrm>
            <a:off x="6628961" y="1262565"/>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2" name="Rectangle 41">
            <a:extLst>
              <a:ext uri="{FF2B5EF4-FFF2-40B4-BE49-F238E27FC236}">
                <a16:creationId xmlns:a16="http://schemas.microsoft.com/office/drawing/2014/main" id="{8234464F-073B-46B3-9AFC-BE006881CF7A}"/>
              </a:ext>
            </a:extLst>
          </p:cNvPr>
          <p:cNvSpPr/>
          <p:nvPr/>
        </p:nvSpPr>
        <p:spPr>
          <a:xfrm>
            <a:off x="6684268" y="2922599"/>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3" name="Rectangle 42">
            <a:extLst>
              <a:ext uri="{FF2B5EF4-FFF2-40B4-BE49-F238E27FC236}">
                <a16:creationId xmlns:a16="http://schemas.microsoft.com/office/drawing/2014/main" id="{15F6FDBA-5CFD-490E-AC37-D5CB3633572A}"/>
              </a:ext>
            </a:extLst>
          </p:cNvPr>
          <p:cNvSpPr/>
          <p:nvPr/>
        </p:nvSpPr>
        <p:spPr>
          <a:xfrm>
            <a:off x="6621748" y="3812963"/>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4" name="Rectangle 43">
            <a:extLst>
              <a:ext uri="{FF2B5EF4-FFF2-40B4-BE49-F238E27FC236}">
                <a16:creationId xmlns:a16="http://schemas.microsoft.com/office/drawing/2014/main" id="{D04A733A-815D-4DAC-833F-54CBB1EDF86C}"/>
              </a:ext>
            </a:extLst>
          </p:cNvPr>
          <p:cNvSpPr/>
          <p:nvPr/>
        </p:nvSpPr>
        <p:spPr>
          <a:xfrm>
            <a:off x="6684268" y="4638123"/>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5" name="Rectangle 44">
            <a:extLst>
              <a:ext uri="{FF2B5EF4-FFF2-40B4-BE49-F238E27FC236}">
                <a16:creationId xmlns:a16="http://schemas.microsoft.com/office/drawing/2014/main" id="{A9112759-6B01-4505-9CDF-21D73A4F0F60}"/>
              </a:ext>
            </a:extLst>
          </p:cNvPr>
          <p:cNvSpPr/>
          <p:nvPr/>
        </p:nvSpPr>
        <p:spPr>
          <a:xfrm>
            <a:off x="6621748" y="5547468"/>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pic>
        <p:nvPicPr>
          <p:cNvPr id="32" name="Picture 6" descr="Image result for person writing clipart">
            <a:extLst>
              <a:ext uri="{FF2B5EF4-FFF2-40B4-BE49-F238E27FC236}">
                <a16:creationId xmlns:a16="http://schemas.microsoft.com/office/drawing/2014/main" id="{204184FC-CEB3-42DE-BA08-B1083C15E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6167" y="21937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6F989E0-B301-4459-AAAD-4A0AA0BD18F8}"/>
              </a:ext>
            </a:extLst>
          </p:cNvPr>
          <p:cNvSpPr txBox="1"/>
          <p:nvPr/>
        </p:nvSpPr>
        <p:spPr>
          <a:xfrm>
            <a:off x="7511266" y="1216783"/>
            <a:ext cx="2275691" cy="523220"/>
          </a:xfrm>
          <a:prstGeom prst="rect">
            <a:avLst/>
          </a:prstGeom>
          <a:noFill/>
        </p:spPr>
        <p:txBody>
          <a:bodyPr wrap="square" rtlCol="0">
            <a:spAutoFit/>
          </a:bodyPr>
          <a:lstStyle/>
          <a:p>
            <a:r>
              <a:rPr lang="en-GB" sz="2800" dirty="0">
                <a:latin typeface="Century Gothic" panose="020B0502020202020204" pitchFamily="34" charset="0"/>
              </a:rPr>
              <a:t>Person B</a:t>
            </a:r>
          </a:p>
        </p:txBody>
      </p:sp>
      <p:sp>
        <p:nvSpPr>
          <p:cNvPr id="38" name="Speech Bubble: Oval 37">
            <a:extLst>
              <a:ext uri="{FF2B5EF4-FFF2-40B4-BE49-F238E27FC236}">
                <a16:creationId xmlns:a16="http://schemas.microsoft.com/office/drawing/2014/main" id="{B8C32F19-122D-440D-A49F-4F87ABF39682}"/>
              </a:ext>
            </a:extLst>
          </p:cNvPr>
          <p:cNvSpPr/>
          <p:nvPr/>
        </p:nvSpPr>
        <p:spPr>
          <a:xfrm>
            <a:off x="9189987" y="1409043"/>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TextBox 39">
            <a:extLst>
              <a:ext uri="{FF2B5EF4-FFF2-40B4-BE49-F238E27FC236}">
                <a16:creationId xmlns:a16="http://schemas.microsoft.com/office/drawing/2014/main" id="{709B7FB3-83FE-48D0-B26E-4DA3D7514B35}"/>
              </a:ext>
            </a:extLst>
          </p:cNvPr>
          <p:cNvSpPr txBox="1"/>
          <p:nvPr/>
        </p:nvSpPr>
        <p:spPr>
          <a:xfrm>
            <a:off x="7491663" y="2083748"/>
            <a:ext cx="2275691" cy="523220"/>
          </a:xfrm>
          <a:prstGeom prst="rect">
            <a:avLst/>
          </a:prstGeom>
          <a:noFill/>
        </p:spPr>
        <p:txBody>
          <a:bodyPr wrap="square" rtlCol="0">
            <a:spAutoFit/>
          </a:bodyPr>
          <a:lstStyle/>
          <a:p>
            <a:r>
              <a:rPr lang="en-GB" sz="2800" dirty="0">
                <a:latin typeface="Century Gothic" panose="020B0502020202020204" pitchFamily="34" charset="0"/>
              </a:rPr>
              <a:t>Person A </a:t>
            </a:r>
          </a:p>
        </p:txBody>
      </p:sp>
      <p:sp>
        <p:nvSpPr>
          <p:cNvPr id="46" name="TextBox 45">
            <a:extLst>
              <a:ext uri="{FF2B5EF4-FFF2-40B4-BE49-F238E27FC236}">
                <a16:creationId xmlns:a16="http://schemas.microsoft.com/office/drawing/2014/main" id="{C7080445-FDA4-4DC1-A59F-6363FE1D10A8}"/>
              </a:ext>
            </a:extLst>
          </p:cNvPr>
          <p:cNvSpPr txBox="1"/>
          <p:nvPr/>
        </p:nvSpPr>
        <p:spPr>
          <a:xfrm>
            <a:off x="9939514" y="2090006"/>
            <a:ext cx="2275691" cy="523220"/>
          </a:xfrm>
          <a:prstGeom prst="rect">
            <a:avLst/>
          </a:prstGeom>
          <a:noFill/>
        </p:spPr>
        <p:txBody>
          <a:bodyPr wrap="square" rtlCol="0">
            <a:spAutoFit/>
          </a:bodyPr>
          <a:lstStyle/>
          <a:p>
            <a:r>
              <a:rPr lang="en-GB" sz="2800" dirty="0">
                <a:latin typeface="Century Gothic" panose="020B0502020202020204" pitchFamily="34" charset="0"/>
              </a:rPr>
              <a:t>auf </a:t>
            </a:r>
            <a:r>
              <a:rPr lang="en-GB" sz="2800" dirty="0" err="1">
                <a:latin typeface="Century Gothic" panose="020B0502020202020204" pitchFamily="34" charset="0"/>
              </a:rPr>
              <a:t>Englisch</a:t>
            </a:r>
            <a:endParaRPr lang="en-GB" sz="2800" dirty="0">
              <a:latin typeface="Century Gothic" panose="020B0502020202020204" pitchFamily="34" charset="0"/>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4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p:bldP spid="46" grpId="0"/>
      <p:bldP spid="4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16783"/>
          <a:ext cx="7127359" cy="5123832"/>
        </p:xfrm>
        <a:graphic>
          <a:graphicData uri="http://schemas.openxmlformats.org/drawingml/2006/table">
            <a:tbl>
              <a:tblPr firstRow="1" bandRow="1">
                <a:tableStyleId>{5940675A-B579-460E-94D1-54222C63F5DA}</a:tableStyleId>
              </a:tblPr>
              <a:tblGrid>
                <a:gridCol w="2763532">
                  <a:extLst>
                    <a:ext uri="{9D8B030D-6E8A-4147-A177-3AD203B41FA5}">
                      <a16:colId xmlns:a16="http://schemas.microsoft.com/office/drawing/2014/main" val="1382863087"/>
                    </a:ext>
                  </a:extLst>
                </a:gridCol>
                <a:gridCol w="3439549">
                  <a:extLst>
                    <a:ext uri="{9D8B030D-6E8A-4147-A177-3AD203B41FA5}">
                      <a16:colId xmlns:a16="http://schemas.microsoft.com/office/drawing/2014/main" val="3160858911"/>
                    </a:ext>
                  </a:extLst>
                </a:gridCol>
                <a:gridCol w="924278">
                  <a:extLst>
                    <a:ext uri="{9D8B030D-6E8A-4147-A177-3AD203B41FA5}">
                      <a16:colId xmlns:a16="http://schemas.microsoft.com/office/drawing/2014/main" val="1750440250"/>
                    </a:ext>
                  </a:extLst>
                </a:gridCol>
              </a:tblGrid>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84460981"/>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1794971"/>
                  </a:ext>
                </a:extLst>
              </a:tr>
              <a:tr h="8539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89912328"/>
                  </a:ext>
                </a:extLst>
              </a:tr>
              <a:tr h="85397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5383039"/>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48177944"/>
                  </a:ext>
                </a:extLst>
              </a:tr>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46047"/>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findest</a:t>
            </a:r>
            <a:r>
              <a:rPr lang="en-GB" sz="2800" b="1" dirty="0">
                <a:solidFill>
                  <a:schemeClr val="bg1"/>
                </a:solidFill>
              </a:rPr>
              <a:t> du das?</a:t>
            </a:r>
          </a:p>
        </p:txBody>
      </p:sp>
      <p:pic>
        <p:nvPicPr>
          <p:cNvPr id="17412" name="Picture 4" descr="Image result for book clipart">
            <a:extLst>
              <a:ext uri="{FF2B5EF4-FFF2-40B4-BE49-F238E27FC236}">
                <a16:creationId xmlns:a16="http://schemas.microsoft.com/office/drawing/2014/main" id="{4722C8A9-1488-4AA9-B5BF-180432480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536" y="1384155"/>
            <a:ext cx="762276" cy="5231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id="{19C06685-7AF5-4B10-B6E1-B2ADE9576F0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4" y="4719670"/>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id="{3E2EAB08-6357-44BB-A383-6F8EEFF041C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21" y="1281632"/>
            <a:ext cx="1115099" cy="78934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id="{813CD93E-DC97-4D84-8A8F-93A52CABE9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111" b="27749"/>
          <a:stretch/>
        </p:blipFill>
        <p:spPr bwMode="auto">
          <a:xfrm>
            <a:off x="970870" y="2174199"/>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id="{67C69FA6-6207-4E8B-AF18-C0CCD0651B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395988"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id="{ADD3785D-53EA-4C16-8297-E504B87426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908" y="3034989"/>
            <a:ext cx="779816" cy="658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id="{53E1CA00-1279-4F65-8FD4-24846A6DB1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494835"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id="{E3D6A244-C5B1-499B-971B-C9B663C72C7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6" y="4733366"/>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id="{A4DDECD2-01AA-406D-9888-D2CE7E7F92C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9" y="4738739"/>
            <a:ext cx="991084" cy="65354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id="{C627C0E7-6990-4CF0-965B-754E7484F0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830" y="3860676"/>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id="{5E9E5DA8-8981-43CB-8F39-DFAC968CF7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111" b="27749"/>
          <a:stretch/>
        </p:blipFill>
        <p:spPr bwMode="auto">
          <a:xfrm>
            <a:off x="3285299" y="2175046"/>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id="{597632EF-F1E2-4113-940D-D7E8DA3E55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111" b="27749"/>
          <a:stretch/>
        </p:blipFill>
        <p:spPr bwMode="auto">
          <a:xfrm>
            <a:off x="4818246" y="2175627"/>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id="{A7ED6E77-BFD8-4DDD-BA20-275E37DDCE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7865"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id="{DE1E5494-8CC5-4EEF-BEA4-D7D35495A9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4060"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Image result for cat clipart">
            <a:extLst>
              <a:ext uri="{FF2B5EF4-FFF2-40B4-BE49-F238E27FC236}">
                <a16:creationId xmlns:a16="http://schemas.microsoft.com/office/drawing/2014/main" id="{A4566F49-8363-476A-A056-650130B363B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025" y="5533702"/>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id="{74C367B9-8799-4E32-8208-83EE23B063A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5116" y="5533568"/>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Image result for cat clipart">
            <a:extLst>
              <a:ext uri="{FF2B5EF4-FFF2-40B4-BE49-F238E27FC236}">
                <a16:creationId xmlns:a16="http://schemas.microsoft.com/office/drawing/2014/main" id="{4AB1EDF9-4955-4273-8B17-E7FC6807D77B}"/>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3099" y="5554264"/>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id="{ADBAD8E2-4FD6-4B27-8EC1-A58738942EF7}"/>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302" y="5544759"/>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id="{2EAFBC12-54FE-4FC8-A199-4386AF2770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558666" y="2973042"/>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id="{90E92FD6-1F02-44BA-85C8-040E57C373E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362" y="5547468"/>
            <a:ext cx="779816" cy="7798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DCFA8B-E35E-4A38-872E-8DC44B2EC8E2}"/>
              </a:ext>
            </a:extLst>
          </p:cNvPr>
          <p:cNvSpPr/>
          <p:nvPr/>
        </p:nvSpPr>
        <p:spPr>
          <a:xfrm>
            <a:off x="6684268" y="2086780"/>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628961" y="1262565"/>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2" name="Rectangle 41">
            <a:extLst>
              <a:ext uri="{FF2B5EF4-FFF2-40B4-BE49-F238E27FC236}">
                <a16:creationId xmlns:a16="http://schemas.microsoft.com/office/drawing/2014/main" id="{8234464F-073B-46B3-9AFC-BE006881CF7A}"/>
              </a:ext>
            </a:extLst>
          </p:cNvPr>
          <p:cNvSpPr/>
          <p:nvPr/>
        </p:nvSpPr>
        <p:spPr>
          <a:xfrm>
            <a:off x="6684268" y="2922599"/>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3" name="Rectangle 42">
            <a:extLst>
              <a:ext uri="{FF2B5EF4-FFF2-40B4-BE49-F238E27FC236}">
                <a16:creationId xmlns:a16="http://schemas.microsoft.com/office/drawing/2014/main" id="{15F6FDBA-5CFD-490E-AC37-D5CB3633572A}"/>
              </a:ext>
            </a:extLst>
          </p:cNvPr>
          <p:cNvSpPr/>
          <p:nvPr/>
        </p:nvSpPr>
        <p:spPr>
          <a:xfrm>
            <a:off x="6621748" y="3812963"/>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4" name="Rectangle 43">
            <a:extLst>
              <a:ext uri="{FF2B5EF4-FFF2-40B4-BE49-F238E27FC236}">
                <a16:creationId xmlns:a16="http://schemas.microsoft.com/office/drawing/2014/main" id="{D04A733A-815D-4DAC-833F-54CBB1EDF86C}"/>
              </a:ext>
            </a:extLst>
          </p:cNvPr>
          <p:cNvSpPr/>
          <p:nvPr/>
        </p:nvSpPr>
        <p:spPr>
          <a:xfrm>
            <a:off x="6684268" y="4638123"/>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5" name="Rectangle 44">
            <a:extLst>
              <a:ext uri="{FF2B5EF4-FFF2-40B4-BE49-F238E27FC236}">
                <a16:creationId xmlns:a16="http://schemas.microsoft.com/office/drawing/2014/main" id="{A9112759-6B01-4505-9CDF-21D73A4F0F60}"/>
              </a:ext>
            </a:extLst>
          </p:cNvPr>
          <p:cNvSpPr/>
          <p:nvPr/>
        </p:nvSpPr>
        <p:spPr>
          <a:xfrm>
            <a:off x="6621748" y="5547468"/>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2" name="Picture 6" descr="Image result for person writing clipart">
            <a:extLst>
              <a:ext uri="{FF2B5EF4-FFF2-40B4-BE49-F238E27FC236}">
                <a16:creationId xmlns:a16="http://schemas.microsoft.com/office/drawing/2014/main" id="{204184FC-CEB3-42DE-BA08-B1083C15E3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6167" y="21937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6F989E0-B301-4459-AAAD-4A0AA0BD18F8}"/>
              </a:ext>
            </a:extLst>
          </p:cNvPr>
          <p:cNvSpPr txBox="1"/>
          <p:nvPr/>
        </p:nvSpPr>
        <p:spPr>
          <a:xfrm>
            <a:off x="7511266" y="1216783"/>
            <a:ext cx="2275691" cy="523220"/>
          </a:xfrm>
          <a:prstGeom prst="rect">
            <a:avLst/>
          </a:prstGeom>
          <a:noFill/>
        </p:spPr>
        <p:txBody>
          <a:bodyPr wrap="square" rtlCol="0">
            <a:spAutoFit/>
          </a:bodyPr>
          <a:lstStyle/>
          <a:p>
            <a:r>
              <a:rPr lang="en-GB" sz="2800" dirty="0">
                <a:latin typeface="Century Gothic" panose="020B0502020202020204" pitchFamily="34" charset="0"/>
              </a:rPr>
              <a:t>Person B</a:t>
            </a:r>
          </a:p>
        </p:txBody>
      </p:sp>
      <p:sp>
        <p:nvSpPr>
          <p:cNvPr id="38" name="Speech Bubble: Oval 37">
            <a:extLst>
              <a:ext uri="{FF2B5EF4-FFF2-40B4-BE49-F238E27FC236}">
                <a16:creationId xmlns:a16="http://schemas.microsoft.com/office/drawing/2014/main" id="{B8C32F19-122D-440D-A49F-4F87ABF39682}"/>
              </a:ext>
            </a:extLst>
          </p:cNvPr>
          <p:cNvSpPr/>
          <p:nvPr/>
        </p:nvSpPr>
        <p:spPr>
          <a:xfrm>
            <a:off x="9189987" y="1409043"/>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TextBox 39">
            <a:extLst>
              <a:ext uri="{FF2B5EF4-FFF2-40B4-BE49-F238E27FC236}">
                <a16:creationId xmlns:a16="http://schemas.microsoft.com/office/drawing/2014/main" id="{709B7FB3-83FE-48D0-B26E-4DA3D7514B35}"/>
              </a:ext>
            </a:extLst>
          </p:cNvPr>
          <p:cNvSpPr txBox="1"/>
          <p:nvPr/>
        </p:nvSpPr>
        <p:spPr>
          <a:xfrm>
            <a:off x="7491663" y="2083748"/>
            <a:ext cx="2275691" cy="523220"/>
          </a:xfrm>
          <a:prstGeom prst="rect">
            <a:avLst/>
          </a:prstGeom>
          <a:noFill/>
        </p:spPr>
        <p:txBody>
          <a:bodyPr wrap="square" rtlCol="0">
            <a:spAutoFit/>
          </a:bodyPr>
          <a:lstStyle/>
          <a:p>
            <a:r>
              <a:rPr lang="en-GB" sz="2800" dirty="0">
                <a:latin typeface="Century Gothic" panose="020B0502020202020204" pitchFamily="34" charset="0"/>
              </a:rPr>
              <a:t>Person A </a:t>
            </a:r>
          </a:p>
        </p:txBody>
      </p:sp>
      <p:sp>
        <p:nvSpPr>
          <p:cNvPr id="46" name="TextBox 45">
            <a:extLst>
              <a:ext uri="{FF2B5EF4-FFF2-40B4-BE49-F238E27FC236}">
                <a16:creationId xmlns:a16="http://schemas.microsoft.com/office/drawing/2014/main" id="{C7080445-FDA4-4DC1-A59F-6363FE1D10A8}"/>
              </a:ext>
            </a:extLst>
          </p:cNvPr>
          <p:cNvSpPr txBox="1"/>
          <p:nvPr/>
        </p:nvSpPr>
        <p:spPr>
          <a:xfrm>
            <a:off x="9939514" y="2090006"/>
            <a:ext cx="2275691" cy="523220"/>
          </a:xfrm>
          <a:prstGeom prst="rect">
            <a:avLst/>
          </a:prstGeom>
          <a:noFill/>
        </p:spPr>
        <p:txBody>
          <a:bodyPr wrap="square" rtlCol="0">
            <a:spAutoFit/>
          </a:bodyPr>
          <a:lstStyle/>
          <a:p>
            <a:r>
              <a:rPr lang="en-GB" sz="2800" dirty="0">
                <a:latin typeface="Century Gothic" panose="020B0502020202020204" pitchFamily="34" charset="0"/>
              </a:rPr>
              <a:t>auf </a:t>
            </a:r>
            <a:r>
              <a:rPr lang="en-GB" sz="2800" dirty="0" err="1">
                <a:latin typeface="Century Gothic" panose="020B0502020202020204" pitchFamily="34" charset="0"/>
              </a:rPr>
              <a:t>Englisch</a:t>
            </a:r>
            <a:endParaRPr lang="en-GB" sz="2800" dirty="0">
              <a:latin typeface="Century Gothic" panose="020B0502020202020204" pitchFamily="34" charset="0"/>
            </a:endParaRPr>
          </a:p>
        </p:txBody>
      </p:sp>
      <p:sp>
        <p:nvSpPr>
          <p:cNvPr id="4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19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p:bldP spid="46" grpId="0"/>
      <p:bldP spid="4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E8E308C-D17C-184F-B156-26492BED0F25}"/>
              </a:ext>
            </a:extLst>
          </p:cNvPr>
          <p:cNvSpPr>
            <a:spLocks noGrp="1"/>
          </p:cNvSpPr>
          <p:nvPr>
            <p:ph type="title"/>
          </p:nvPr>
        </p:nvSpPr>
        <p:spPr>
          <a:xfrm>
            <a:off x="5043391" y="46228"/>
            <a:ext cx="2106673"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pic>
        <p:nvPicPr>
          <p:cNvPr id="2" name="Picture 1" descr="p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4569" y="1638951"/>
            <a:ext cx="1091333" cy="1382822"/>
          </a:xfrm>
          <a:prstGeom prst="rect">
            <a:avLst/>
          </a:prstGeom>
        </p:spPr>
      </p:pic>
      <p:pic>
        <p:nvPicPr>
          <p:cNvPr id="3" name="Picture 2" descr="London and a touris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448" y="3981033"/>
            <a:ext cx="2050972" cy="2050972"/>
          </a:xfrm>
          <a:prstGeom prst="rect">
            <a:avLst/>
          </a:prstGeom>
        </p:spPr>
      </p:pic>
      <p:sp>
        <p:nvSpPr>
          <p:cNvPr id="11" name="TextBox 10"/>
          <p:cNvSpPr txBox="1"/>
          <p:nvPr/>
        </p:nvSpPr>
        <p:spPr>
          <a:xfrm>
            <a:off x="10291352" y="2724977"/>
            <a:ext cx="348343" cy="261610"/>
          </a:xfrm>
          <a:prstGeom prst="rect">
            <a:avLst/>
          </a:prstGeom>
          <a:noFill/>
        </p:spPr>
        <p:txBody>
          <a:bodyPr wrap="square" rtlCol="0">
            <a:spAutoFit/>
          </a:bodyPr>
          <a:lstStyle/>
          <a:p>
            <a:r>
              <a:rPr lang="en-GB" sz="1100" dirty="0">
                <a:latin typeface="Century Gothic" panose="020B0502020202020204" pitchFamily="34" charset="0"/>
              </a:rPr>
              <a:t>54</a:t>
            </a:r>
          </a:p>
        </p:txBody>
      </p:sp>
      <p:pic>
        <p:nvPicPr>
          <p:cNvPr id="12" name="Picture 11" descr="old wo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528" y="1378243"/>
            <a:ext cx="1268275" cy="1230227"/>
          </a:xfrm>
          <a:prstGeom prst="rect">
            <a:avLst/>
          </a:prstGeom>
        </p:spPr>
      </p:pic>
      <p:pic>
        <p:nvPicPr>
          <p:cNvPr id="13" name="Picture 12" descr="set of balance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774" y="1741629"/>
            <a:ext cx="1593804" cy="1030660"/>
          </a:xfrm>
          <a:prstGeom prst="rect">
            <a:avLst/>
          </a:prstGeom>
        </p:spPr>
      </p:pic>
      <p:pic>
        <p:nvPicPr>
          <p:cNvPr id="14" name="Picture 13" descr="tur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6890" y="5449728"/>
            <a:ext cx="1572076" cy="833200"/>
          </a:xfrm>
          <a:prstGeom prst="rect">
            <a:avLst/>
          </a:prstGeom>
        </p:spPr>
      </p:pic>
      <p:sp>
        <p:nvSpPr>
          <p:cNvPr id="15" name="TextBox 14"/>
          <p:cNvSpPr txBox="1"/>
          <p:nvPr/>
        </p:nvSpPr>
        <p:spPr>
          <a:xfrm>
            <a:off x="8727300" y="5119198"/>
            <a:ext cx="32664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Hunger.</a:t>
            </a:r>
          </a:p>
        </p:txBody>
      </p:sp>
      <p:cxnSp>
        <p:nvCxnSpPr>
          <p:cNvPr id="17" name="Straight Arrow Connector 16" descr="arrow pointing to part of a sentence"/>
          <p:cNvCxnSpPr/>
          <p:nvPr/>
        </p:nvCxnSpPr>
        <p:spPr>
          <a:xfrm flipH="1">
            <a:off x="9016189" y="4651177"/>
            <a:ext cx="66298" cy="4680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of a sentence"/>
          <p:cNvCxnSpPr/>
          <p:nvPr/>
        </p:nvCxnSpPr>
        <p:spPr>
          <a:xfrm flipH="1">
            <a:off x="9771725" y="4662099"/>
            <a:ext cx="165130" cy="5252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part of a sentence"/>
          <p:cNvCxnSpPr/>
          <p:nvPr/>
        </p:nvCxnSpPr>
        <p:spPr>
          <a:xfrm flipH="1">
            <a:off x="10690328" y="4665772"/>
            <a:ext cx="124849" cy="521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3003" y="4202331"/>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Subjekt</a:t>
            </a:r>
            <a:endParaRPr lang="en-GB" dirty="0">
              <a:solidFill>
                <a:srgbClr val="002060"/>
              </a:solidFill>
              <a:latin typeface="Century Gothic" panose="020B0502020202020204" pitchFamily="34" charset="0"/>
            </a:endParaRPr>
          </a:p>
        </p:txBody>
      </p:sp>
      <p:sp>
        <p:nvSpPr>
          <p:cNvPr id="24" name="TextBox 23"/>
          <p:cNvSpPr txBox="1"/>
          <p:nvPr/>
        </p:nvSpPr>
        <p:spPr>
          <a:xfrm>
            <a:off x="10535251" y="4326647"/>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Objekt</a:t>
            </a:r>
            <a:endParaRPr lang="en-GB" dirty="0">
              <a:solidFill>
                <a:srgbClr val="002060"/>
              </a:solidFill>
              <a:latin typeface="Century Gothic" panose="020B0502020202020204" pitchFamily="34" charset="0"/>
            </a:endParaRPr>
          </a:p>
        </p:txBody>
      </p:sp>
      <p:sp>
        <p:nvSpPr>
          <p:cNvPr id="25" name="TextBox 24"/>
          <p:cNvSpPr txBox="1"/>
          <p:nvPr/>
        </p:nvSpPr>
        <p:spPr>
          <a:xfrm>
            <a:off x="9616648" y="4326647"/>
            <a:ext cx="134940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Verb</a:t>
            </a:r>
          </a:p>
        </p:txBody>
      </p:sp>
    </p:spTree>
    <p:extLst>
      <p:ext uri="{BB962C8B-B14F-4D97-AF65-F5344CB8AC3E}">
        <p14:creationId xmlns:p14="http://schemas.microsoft.com/office/powerpoint/2010/main" val="347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Gesetz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eit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Seite new.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reis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reisen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langsam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8" name="langsam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atz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Satz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11" grpId="0"/>
      <p:bldP spid="15"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findest</a:t>
            </a:r>
            <a:r>
              <a:rPr lang="en-GB" sz="2800" b="1" dirty="0">
                <a:solidFill>
                  <a:schemeClr val="bg1"/>
                </a:solidFill>
              </a:rPr>
              <a:t> du das?</a:t>
            </a:r>
          </a:p>
        </p:txBody>
      </p:sp>
      <p:sp>
        <p:nvSpPr>
          <p:cNvPr id="6" name="TextBox 5">
            <a:extLst>
              <a:ext uri="{FF2B5EF4-FFF2-40B4-BE49-F238E27FC236}">
                <a16:creationId xmlns:a16="http://schemas.microsoft.com/office/drawing/2014/main" id="{F1E412CB-4C52-4B6B-8E44-906B5A4CF265}"/>
              </a:ext>
            </a:extLst>
          </p:cNvPr>
          <p:cNvSpPr txBox="1"/>
          <p:nvPr/>
        </p:nvSpPr>
        <p:spPr>
          <a:xfrm>
            <a:off x="329784" y="2011571"/>
            <a:ext cx="11287593" cy="461665"/>
          </a:xfrm>
          <a:prstGeom prst="rect">
            <a:avLst/>
          </a:prstGeom>
          <a:noFill/>
        </p:spPr>
        <p:txBody>
          <a:bodyPr wrap="square" rtlCol="0">
            <a:spAutoFit/>
          </a:bodyPr>
          <a:lstStyle/>
          <a:p>
            <a:r>
              <a:rPr lang="en-GB" sz="2400" dirty="0">
                <a:latin typeface="Century Gothic" panose="020B0502020202020204" pitchFamily="34" charset="0"/>
              </a:rPr>
              <a:t>1.		      ?    __________________________________________________ </a:t>
            </a:r>
          </a:p>
        </p:txBody>
      </p:sp>
      <p:pic>
        <p:nvPicPr>
          <p:cNvPr id="47" name="Picture 4" descr="Image result for food clipart">
            <a:extLst>
              <a:ext uri="{FF2B5EF4-FFF2-40B4-BE49-F238E27FC236}">
                <a16:creationId xmlns:a16="http://schemas.microsoft.com/office/drawing/2014/main" id="{B602D6A6-B9F9-4E0B-9462-1824648A566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4232" y="4450330"/>
            <a:ext cx="1151476" cy="76347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B583DD9-4A25-4405-86B9-747AF831DD2C}"/>
              </a:ext>
            </a:extLst>
          </p:cNvPr>
          <p:cNvSpPr txBox="1"/>
          <p:nvPr/>
        </p:nvSpPr>
        <p:spPr>
          <a:xfrm>
            <a:off x="329784" y="2826143"/>
            <a:ext cx="11287593" cy="461665"/>
          </a:xfrm>
          <a:prstGeom prst="rect">
            <a:avLst/>
          </a:prstGeom>
          <a:noFill/>
        </p:spPr>
        <p:txBody>
          <a:bodyPr wrap="square" rtlCol="0">
            <a:spAutoFit/>
          </a:bodyPr>
          <a:lstStyle/>
          <a:p>
            <a:r>
              <a:rPr lang="en-GB" sz="2400" dirty="0">
                <a:latin typeface="Century Gothic" panose="020B0502020202020204" pitchFamily="34" charset="0"/>
              </a:rPr>
              <a:t>2.	                 ?    __________________________________________________ </a:t>
            </a:r>
          </a:p>
        </p:txBody>
      </p:sp>
      <p:pic>
        <p:nvPicPr>
          <p:cNvPr id="49" name="Picture 10" descr="Image result for school building clipart">
            <a:extLst>
              <a:ext uri="{FF2B5EF4-FFF2-40B4-BE49-F238E27FC236}">
                <a16:creationId xmlns:a16="http://schemas.microsoft.com/office/drawing/2014/main" id="{0DC5CA8B-7D2A-4053-94CA-36F1594B9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11" b="27749"/>
          <a:stretch/>
        </p:blipFill>
        <p:spPr bwMode="auto">
          <a:xfrm>
            <a:off x="1163422" y="2720269"/>
            <a:ext cx="1433491" cy="76174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2B09494-7F7F-452B-9793-ABA887502199}"/>
              </a:ext>
            </a:extLst>
          </p:cNvPr>
          <p:cNvSpPr txBox="1"/>
          <p:nvPr/>
        </p:nvSpPr>
        <p:spPr>
          <a:xfrm>
            <a:off x="329783" y="3718812"/>
            <a:ext cx="11287593" cy="461665"/>
          </a:xfrm>
          <a:prstGeom prst="rect">
            <a:avLst/>
          </a:prstGeom>
          <a:noFill/>
        </p:spPr>
        <p:txBody>
          <a:bodyPr wrap="square" rtlCol="0">
            <a:spAutoFit/>
          </a:bodyPr>
          <a:lstStyle/>
          <a:p>
            <a:r>
              <a:rPr lang="en-GB" sz="2400" dirty="0">
                <a:latin typeface="Century Gothic" panose="020B0502020202020204" pitchFamily="34" charset="0"/>
              </a:rPr>
              <a:t>3.	                 ?    __________________________________________________ </a:t>
            </a:r>
          </a:p>
        </p:txBody>
      </p:sp>
      <p:pic>
        <p:nvPicPr>
          <p:cNvPr id="1026" name="Picture 2" descr="Image result for tie uniform clipart">
            <a:extLst>
              <a:ext uri="{FF2B5EF4-FFF2-40B4-BE49-F238E27FC236}">
                <a16:creationId xmlns:a16="http://schemas.microsoft.com/office/drawing/2014/main" id="{8C69DAE1-B0B3-4DD2-8DC6-1AC98DB2B2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5834"/>
          <a:stretch/>
        </p:blipFill>
        <p:spPr bwMode="auto">
          <a:xfrm>
            <a:off x="1312544" y="3580369"/>
            <a:ext cx="1135248" cy="83566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D5B718C-B24C-4562-BCB2-D8A737DF5526}"/>
              </a:ext>
            </a:extLst>
          </p:cNvPr>
          <p:cNvSpPr txBox="1"/>
          <p:nvPr/>
        </p:nvSpPr>
        <p:spPr>
          <a:xfrm>
            <a:off x="329783" y="4587699"/>
            <a:ext cx="11287593" cy="461665"/>
          </a:xfrm>
          <a:prstGeom prst="rect">
            <a:avLst/>
          </a:prstGeom>
          <a:noFill/>
        </p:spPr>
        <p:txBody>
          <a:bodyPr wrap="square" rtlCol="0">
            <a:spAutoFit/>
          </a:bodyPr>
          <a:lstStyle/>
          <a:p>
            <a:r>
              <a:rPr lang="en-GB" sz="2400" dirty="0">
                <a:latin typeface="Century Gothic" panose="020B0502020202020204" pitchFamily="34" charset="0"/>
              </a:rPr>
              <a:t>4.	                 ?    __________________________________________________ </a:t>
            </a:r>
          </a:p>
        </p:txBody>
      </p:sp>
      <p:pic>
        <p:nvPicPr>
          <p:cNvPr id="52" name="Picture 18" descr="Image result for male teacher clipart">
            <a:extLst>
              <a:ext uri="{FF2B5EF4-FFF2-40B4-BE49-F238E27FC236}">
                <a16:creationId xmlns:a16="http://schemas.microsoft.com/office/drawing/2014/main" id="{010E9C2C-8C60-4A2D-9AEE-E4591720A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7" y="1916809"/>
            <a:ext cx="1060865" cy="85717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88C18962-0BAA-4F9F-BD26-5489AC12B087}"/>
              </a:ext>
            </a:extLst>
          </p:cNvPr>
          <p:cNvSpPr txBox="1"/>
          <p:nvPr/>
        </p:nvSpPr>
        <p:spPr>
          <a:xfrm>
            <a:off x="329782" y="5604448"/>
            <a:ext cx="11287593" cy="461665"/>
          </a:xfrm>
          <a:prstGeom prst="rect">
            <a:avLst/>
          </a:prstGeom>
          <a:noFill/>
        </p:spPr>
        <p:txBody>
          <a:bodyPr wrap="square" rtlCol="0">
            <a:spAutoFit/>
          </a:bodyPr>
          <a:lstStyle/>
          <a:p>
            <a:r>
              <a:rPr lang="en-GB" sz="2400" dirty="0">
                <a:latin typeface="Century Gothic" panose="020B0502020202020204" pitchFamily="34" charset="0"/>
              </a:rPr>
              <a:t>5.	                 ?    __________________________________________________ </a:t>
            </a:r>
          </a:p>
        </p:txBody>
      </p:sp>
      <p:pic>
        <p:nvPicPr>
          <p:cNvPr id="1028" name="Picture 4" descr="Image result for classroom clipart">
            <a:extLst>
              <a:ext uri="{FF2B5EF4-FFF2-40B4-BE49-F238E27FC236}">
                <a16:creationId xmlns:a16="http://schemas.microsoft.com/office/drawing/2014/main" id="{BCE726CB-4A7C-467E-84E4-12F94AC4E38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452" y="5238243"/>
            <a:ext cx="1566444" cy="11946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mework clipart">
            <a:extLst>
              <a:ext uri="{FF2B5EF4-FFF2-40B4-BE49-F238E27FC236}">
                <a16:creationId xmlns:a16="http://schemas.microsoft.com/office/drawing/2014/main" id="{1490EBCF-38FA-492A-A0E4-38498F78E5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9715" y="1138309"/>
            <a:ext cx="842545" cy="70379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5CAB796-DB82-44FD-9D30-DCFF677DC4C4}"/>
              </a:ext>
            </a:extLst>
          </p:cNvPr>
          <p:cNvSpPr txBox="1"/>
          <p:nvPr/>
        </p:nvSpPr>
        <p:spPr>
          <a:xfrm>
            <a:off x="329782" y="1369624"/>
            <a:ext cx="11862218" cy="461665"/>
          </a:xfrm>
          <a:prstGeom prst="rect">
            <a:avLst/>
          </a:prstGeom>
          <a:noFill/>
        </p:spPr>
        <p:txBody>
          <a:bodyPr wrap="square" rtlCol="0">
            <a:spAutoFit/>
          </a:bodyPr>
          <a:lstStyle/>
          <a:p>
            <a:r>
              <a:rPr lang="en-GB" sz="2400" b="1" dirty="0" err="1">
                <a:latin typeface="Century Gothic" panose="020B0502020202020204" pitchFamily="34" charset="0"/>
              </a:rPr>
              <a:t>Beispiel</a:t>
            </a:r>
            <a:r>
              <a:rPr lang="en-GB" sz="2400" dirty="0">
                <a:latin typeface="Century Gothic" panose="020B0502020202020204" pitchFamily="34" charset="0"/>
              </a:rPr>
              <a:t>	      ?    __________________________________________________</a:t>
            </a:r>
          </a:p>
        </p:txBody>
      </p:sp>
      <p:sp>
        <p:nvSpPr>
          <p:cNvPr id="7" name="TextBox 6">
            <a:extLst>
              <a:ext uri="{FF2B5EF4-FFF2-40B4-BE49-F238E27FC236}">
                <a16:creationId xmlns:a16="http://schemas.microsoft.com/office/drawing/2014/main" id="{829AAA88-6F9E-4F4E-97AA-1FD35096F340}"/>
              </a:ext>
            </a:extLst>
          </p:cNvPr>
          <p:cNvSpPr txBox="1"/>
          <p:nvPr/>
        </p:nvSpPr>
        <p:spPr>
          <a:xfrm>
            <a:off x="3162923" y="1368556"/>
            <a:ext cx="9067008"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die </a:t>
            </a:r>
            <a:r>
              <a:rPr lang="en-GB" sz="2200" b="1" dirty="0" err="1">
                <a:latin typeface="Century Gothic" panose="020B0502020202020204" pitchFamily="34" charset="0"/>
              </a:rPr>
              <a:t>Hausaufgaben</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a:t>
            </a:r>
            <a:r>
              <a:rPr lang="en-GB" sz="2200" dirty="0" err="1">
                <a:latin typeface="Century Gothic" panose="020B0502020202020204" pitchFamily="34" charset="0"/>
              </a:rPr>
              <a:t>wichtig</a:t>
            </a:r>
            <a:r>
              <a:rPr lang="en-GB" sz="2200" dirty="0">
                <a:latin typeface="Century Gothic" panose="020B0502020202020204" pitchFamily="34" charset="0"/>
              </a:rPr>
              <a:t>. </a:t>
            </a:r>
          </a:p>
        </p:txBody>
      </p:sp>
      <p:sp>
        <p:nvSpPr>
          <p:cNvPr id="55" name="TextBox 54">
            <a:extLst>
              <a:ext uri="{FF2B5EF4-FFF2-40B4-BE49-F238E27FC236}">
                <a16:creationId xmlns:a16="http://schemas.microsoft.com/office/drawing/2014/main" id="{CE8858AA-B2B7-4E44-9909-7BD88BE6040C}"/>
              </a:ext>
            </a:extLst>
          </p:cNvPr>
          <p:cNvSpPr txBox="1"/>
          <p:nvPr/>
        </p:nvSpPr>
        <p:spPr>
          <a:xfrm>
            <a:off x="6754833" y="74377"/>
            <a:ext cx="3320618" cy="830997"/>
          </a:xfrm>
          <a:prstGeom prst="rect">
            <a:avLst/>
          </a:prstGeom>
          <a:noFill/>
        </p:spPr>
        <p:txBody>
          <a:bodyPr wrap="square" rtlCol="0">
            <a:spAutoFit/>
          </a:bodyPr>
          <a:lstStyle/>
          <a:p>
            <a:pPr>
              <a:spcAft>
                <a:spcPts val="1200"/>
              </a:spcAft>
            </a:pPr>
            <a:r>
              <a:rPr lang="en-GB" sz="2400" b="1" dirty="0" err="1">
                <a:latin typeface="Century Gothic" panose="020B0502020202020204" pitchFamily="34" charset="0"/>
              </a:rPr>
              <a:t>Schreib</a:t>
            </a:r>
            <a:r>
              <a:rPr lang="en-GB" sz="2400" b="1" dirty="0">
                <a:latin typeface="Century Gothic" panose="020B0502020202020204" pitchFamily="34" charset="0"/>
              </a:rPr>
              <a:t> die </a:t>
            </a:r>
            <a:r>
              <a:rPr lang="en-GB" sz="2400" b="1" dirty="0" err="1">
                <a:latin typeface="Century Gothic" panose="020B0502020202020204" pitchFamily="34" charset="0"/>
              </a:rPr>
              <a:t>Frage</a:t>
            </a:r>
            <a:r>
              <a:rPr lang="en-GB" sz="2400" b="1" dirty="0">
                <a:latin typeface="Century Gothic" panose="020B0502020202020204" pitchFamily="34" charset="0"/>
              </a:rPr>
              <a:t> </a:t>
            </a:r>
            <a:br>
              <a:rPr lang="en-GB" sz="2400" b="1" dirty="0">
                <a:latin typeface="Century Gothic" panose="020B0502020202020204" pitchFamily="34" charset="0"/>
              </a:rPr>
            </a:br>
            <a:r>
              <a:rPr lang="en-GB" sz="2400" b="1" dirty="0">
                <a:latin typeface="Century Gothic" panose="020B0502020202020204" pitchFamily="34" charset="0"/>
              </a:rPr>
              <a:t>und </a:t>
            </a:r>
            <a:r>
              <a:rPr lang="en-GB" sz="2400" b="1" dirty="0" err="1">
                <a:latin typeface="Century Gothic" panose="020B0502020202020204" pitchFamily="34" charset="0"/>
              </a:rPr>
              <a:t>eine</a:t>
            </a:r>
            <a:r>
              <a:rPr lang="en-GB" sz="2400" b="1" dirty="0">
                <a:latin typeface="Century Gothic" panose="020B0502020202020204" pitchFamily="34" charset="0"/>
              </a:rPr>
              <a:t> </a:t>
            </a:r>
            <a:r>
              <a:rPr lang="en-GB" sz="2400" b="1" dirty="0" err="1">
                <a:latin typeface="Century Gothic" panose="020B0502020202020204" pitchFamily="34" charset="0"/>
              </a:rPr>
              <a:t>Antwort</a:t>
            </a:r>
            <a:r>
              <a:rPr lang="en-GB" sz="2400" b="1" dirty="0">
                <a:latin typeface="Century Gothic" panose="020B0502020202020204" pitchFamily="34" charset="0"/>
              </a:rPr>
              <a:t>.</a:t>
            </a:r>
          </a:p>
        </p:txBody>
      </p:sp>
      <p:sp>
        <p:nvSpPr>
          <p:cNvPr id="56" name="TextBox 55">
            <a:extLst>
              <a:ext uri="{FF2B5EF4-FFF2-40B4-BE49-F238E27FC236}">
                <a16:creationId xmlns:a16="http://schemas.microsoft.com/office/drawing/2014/main" id="{2088EEBE-4E15-4C0B-8330-9D8446018BC4}"/>
              </a:ext>
            </a:extLst>
          </p:cNvPr>
          <p:cNvSpPr txBox="1"/>
          <p:nvPr/>
        </p:nvSpPr>
        <p:spPr>
          <a:xfrm>
            <a:off x="3195403" y="2015629"/>
            <a:ext cx="7742227"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a:t>
            </a:r>
            <a:r>
              <a:rPr lang="en-GB" sz="2200" b="1" dirty="0">
                <a:latin typeface="Century Gothic" panose="020B0502020202020204" pitchFamily="34" charset="0"/>
              </a:rPr>
              <a:t>den Lehrer</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err="1">
                <a:latin typeface="Century Gothic" panose="020B0502020202020204" pitchFamily="34" charset="0"/>
              </a:rPr>
              <a:t>ihn</a:t>
            </a:r>
            <a:r>
              <a:rPr lang="en-GB" sz="2200" dirty="0">
                <a:latin typeface="Century Gothic" panose="020B0502020202020204" pitchFamily="34" charset="0"/>
              </a:rPr>
              <a:t> </a:t>
            </a:r>
            <a:r>
              <a:rPr lang="en-GB" sz="2200" dirty="0" err="1">
                <a:latin typeface="Century Gothic" panose="020B0502020202020204" pitchFamily="34" charset="0"/>
              </a:rPr>
              <a:t>interessant</a:t>
            </a:r>
            <a:r>
              <a:rPr lang="en-GB" sz="2200" dirty="0">
                <a:latin typeface="Century Gothic" panose="020B0502020202020204" pitchFamily="34" charset="0"/>
              </a:rPr>
              <a:t>. </a:t>
            </a:r>
          </a:p>
        </p:txBody>
      </p:sp>
      <p:sp>
        <p:nvSpPr>
          <p:cNvPr id="57" name="TextBox 56">
            <a:extLst>
              <a:ext uri="{FF2B5EF4-FFF2-40B4-BE49-F238E27FC236}">
                <a16:creationId xmlns:a16="http://schemas.microsoft.com/office/drawing/2014/main" id="{41059219-EB06-4502-B068-98D5F4291518}"/>
              </a:ext>
            </a:extLst>
          </p:cNvPr>
          <p:cNvSpPr txBox="1"/>
          <p:nvPr/>
        </p:nvSpPr>
        <p:spPr>
          <a:xfrm>
            <a:off x="3197903" y="2827594"/>
            <a:ext cx="7742227"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a:t>
            </a:r>
            <a:r>
              <a:rPr lang="en-GB" sz="2200" b="1" dirty="0">
                <a:latin typeface="Century Gothic" panose="020B0502020202020204" pitchFamily="34" charset="0"/>
              </a:rPr>
              <a:t>die Schule</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a:t>
            </a:r>
            <a:r>
              <a:rPr lang="en-GB" sz="2200" dirty="0" err="1">
                <a:latin typeface="Century Gothic" panose="020B0502020202020204" pitchFamily="34" charset="0"/>
              </a:rPr>
              <a:t>schwierig</a:t>
            </a:r>
            <a:r>
              <a:rPr lang="en-GB" sz="2200" dirty="0">
                <a:latin typeface="Century Gothic" panose="020B0502020202020204" pitchFamily="34" charset="0"/>
              </a:rPr>
              <a:t>. </a:t>
            </a:r>
          </a:p>
        </p:txBody>
      </p:sp>
      <p:sp>
        <p:nvSpPr>
          <p:cNvPr id="58" name="TextBox 57">
            <a:extLst>
              <a:ext uri="{FF2B5EF4-FFF2-40B4-BE49-F238E27FC236}">
                <a16:creationId xmlns:a16="http://schemas.microsoft.com/office/drawing/2014/main" id="{32794B17-EBF3-40B1-9A15-07D68DF968EA}"/>
              </a:ext>
            </a:extLst>
          </p:cNvPr>
          <p:cNvSpPr txBox="1"/>
          <p:nvPr/>
        </p:nvSpPr>
        <p:spPr>
          <a:xfrm>
            <a:off x="3200403" y="3729498"/>
            <a:ext cx="7742227"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a:t>
            </a:r>
            <a:r>
              <a:rPr lang="en-GB" sz="2200" b="1" dirty="0">
                <a:latin typeface="Century Gothic" panose="020B0502020202020204" pitchFamily="34" charset="0"/>
              </a:rPr>
              <a:t>die Uniform</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a:t>
            </a:r>
            <a:r>
              <a:rPr lang="en-GB" sz="2200" dirty="0" err="1">
                <a:latin typeface="Century Gothic" panose="020B0502020202020204" pitchFamily="34" charset="0"/>
              </a:rPr>
              <a:t>praktisch</a:t>
            </a:r>
            <a:r>
              <a:rPr lang="en-GB" sz="2200" dirty="0">
                <a:latin typeface="Century Gothic" panose="020B0502020202020204" pitchFamily="34" charset="0"/>
              </a:rPr>
              <a:t>. </a:t>
            </a:r>
          </a:p>
        </p:txBody>
      </p:sp>
      <p:sp>
        <p:nvSpPr>
          <p:cNvPr id="59" name="TextBox 58">
            <a:extLst>
              <a:ext uri="{FF2B5EF4-FFF2-40B4-BE49-F238E27FC236}">
                <a16:creationId xmlns:a16="http://schemas.microsoft.com/office/drawing/2014/main" id="{ED1843C7-E006-4664-AE49-A469ADD8F040}"/>
              </a:ext>
            </a:extLst>
          </p:cNvPr>
          <p:cNvSpPr txBox="1"/>
          <p:nvPr/>
        </p:nvSpPr>
        <p:spPr>
          <a:xfrm>
            <a:off x="3202903" y="4601423"/>
            <a:ext cx="7742227"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a:t>
            </a:r>
            <a:r>
              <a:rPr lang="en-GB" sz="2200" b="1" dirty="0">
                <a:latin typeface="Century Gothic" panose="020B0502020202020204" pitchFamily="34" charset="0"/>
              </a:rPr>
              <a:t>das Essen</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a:latin typeface="Century Gothic" panose="020B0502020202020204" pitchFamily="34" charset="0"/>
              </a:rPr>
              <a:t>es</a:t>
            </a:r>
            <a:r>
              <a:rPr lang="en-GB" sz="2200" dirty="0">
                <a:latin typeface="Century Gothic" panose="020B0502020202020204" pitchFamily="34" charset="0"/>
              </a:rPr>
              <a:t> </a:t>
            </a:r>
            <a:r>
              <a:rPr lang="en-GB" sz="2200" dirty="0" err="1">
                <a:latin typeface="Century Gothic" panose="020B0502020202020204" pitchFamily="34" charset="0"/>
              </a:rPr>
              <a:t>lecker</a:t>
            </a:r>
            <a:r>
              <a:rPr lang="en-GB" sz="2200" dirty="0">
                <a:latin typeface="Century Gothic" panose="020B0502020202020204" pitchFamily="34" charset="0"/>
              </a:rPr>
              <a:t>. </a:t>
            </a:r>
          </a:p>
        </p:txBody>
      </p:sp>
      <p:sp>
        <p:nvSpPr>
          <p:cNvPr id="60" name="TextBox 59">
            <a:extLst>
              <a:ext uri="{FF2B5EF4-FFF2-40B4-BE49-F238E27FC236}">
                <a16:creationId xmlns:a16="http://schemas.microsoft.com/office/drawing/2014/main" id="{0BC0CEA9-D792-4117-82F9-DA5CF08B0659}"/>
              </a:ext>
            </a:extLst>
          </p:cNvPr>
          <p:cNvSpPr txBox="1"/>
          <p:nvPr/>
        </p:nvSpPr>
        <p:spPr>
          <a:xfrm>
            <a:off x="3162923" y="5614248"/>
            <a:ext cx="7742227" cy="430887"/>
          </a:xfrm>
          <a:prstGeom prst="rect">
            <a:avLst/>
          </a:prstGeom>
          <a:noFill/>
        </p:spPr>
        <p:txBody>
          <a:bodyPr wrap="square" rtlCol="0">
            <a:spAutoFit/>
          </a:bodyPr>
          <a:lstStyle/>
          <a:p>
            <a:r>
              <a:rPr lang="en-GB" sz="2200" dirty="0">
                <a:latin typeface="Century Gothic" panose="020B0502020202020204" pitchFamily="34" charset="0"/>
              </a:rPr>
              <a:t>Wie </a:t>
            </a:r>
            <a:r>
              <a:rPr lang="en-GB" sz="2200" dirty="0" err="1">
                <a:latin typeface="Century Gothic" panose="020B0502020202020204" pitchFamily="34" charset="0"/>
              </a:rPr>
              <a:t>findest</a:t>
            </a:r>
            <a:r>
              <a:rPr lang="en-GB" sz="2200" dirty="0">
                <a:latin typeface="Century Gothic" panose="020B0502020202020204" pitchFamily="34" charset="0"/>
              </a:rPr>
              <a:t> du </a:t>
            </a:r>
            <a:r>
              <a:rPr lang="en-GB" sz="2200" b="1" dirty="0">
                <a:latin typeface="Century Gothic" panose="020B0502020202020204" pitchFamily="34" charset="0"/>
              </a:rPr>
              <a:t>den </a:t>
            </a:r>
            <a:r>
              <a:rPr lang="en-GB" sz="2200" b="1" dirty="0" err="1">
                <a:latin typeface="Century Gothic" panose="020B0502020202020204" pitchFamily="34" charset="0"/>
              </a:rPr>
              <a:t>Unterricht</a:t>
            </a:r>
            <a:r>
              <a:rPr lang="en-GB" sz="2200" dirty="0">
                <a:latin typeface="Century Gothic" panose="020B0502020202020204" pitchFamily="34" charset="0"/>
              </a:rPr>
              <a:t>? Ich </a:t>
            </a:r>
            <a:r>
              <a:rPr lang="en-GB" sz="2200" dirty="0" err="1">
                <a:latin typeface="Century Gothic" panose="020B0502020202020204" pitchFamily="34" charset="0"/>
              </a:rPr>
              <a:t>finde</a:t>
            </a:r>
            <a:r>
              <a:rPr lang="en-GB" sz="2200" dirty="0">
                <a:latin typeface="Century Gothic" panose="020B0502020202020204" pitchFamily="34" charset="0"/>
              </a:rPr>
              <a:t> </a:t>
            </a:r>
            <a:r>
              <a:rPr lang="en-GB" sz="2200" b="1" dirty="0" err="1">
                <a:latin typeface="Century Gothic" panose="020B0502020202020204" pitchFamily="34" charset="0"/>
              </a:rPr>
              <a:t>ihn</a:t>
            </a:r>
            <a:r>
              <a:rPr lang="en-GB" sz="2200" dirty="0">
                <a:latin typeface="Century Gothic" panose="020B0502020202020204" pitchFamily="34" charset="0"/>
              </a:rPr>
              <a:t> </a:t>
            </a:r>
            <a:r>
              <a:rPr lang="en-GB" sz="2200" dirty="0" err="1">
                <a:latin typeface="Century Gothic" panose="020B0502020202020204" pitchFamily="34" charset="0"/>
              </a:rPr>
              <a:t>leicht</a:t>
            </a:r>
            <a:r>
              <a:rPr lang="en-GB" sz="2200" dirty="0">
                <a:latin typeface="Century Gothic" panose="020B0502020202020204" pitchFamily="34" charset="0"/>
              </a:rPr>
              <a:t>. </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08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P spid="56" grpId="0"/>
      <p:bldP spid="57" grpId="0"/>
      <p:bldP spid="58" grpId="0"/>
      <p:bldP spid="59" grpId="0"/>
      <p:bldP spid="6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Ein</a:t>
            </a:r>
            <a:r>
              <a:rPr lang="en-GB" sz="3600" b="1" dirty="0">
                <a:solidFill>
                  <a:schemeClr val="bg1"/>
                </a:solidFill>
              </a:rPr>
              <a:t> Dialog</a:t>
            </a:r>
          </a:p>
        </p:txBody>
      </p:sp>
      <p:pic>
        <p:nvPicPr>
          <p:cNvPr id="2050" name="Picture 2" descr="Image result for lined up talking clipart">
            <a:extLst>
              <a:ext uri="{FF2B5EF4-FFF2-40B4-BE49-F238E27FC236}">
                <a16:creationId xmlns:a16="http://schemas.microsoft.com/office/drawing/2014/main" id="{B15ABC47-34B5-4721-A625-621D5AD87EB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6" y="1249878"/>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lined up talking clipart">
            <a:extLst>
              <a:ext uri="{FF2B5EF4-FFF2-40B4-BE49-F238E27FC236}">
                <a16:creationId xmlns:a16="http://schemas.microsoft.com/office/drawing/2014/main" id="{11B87876-D844-4512-A4C6-FDCF677DB22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2091747"/>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lined up talking clipart">
            <a:extLst>
              <a:ext uri="{FF2B5EF4-FFF2-40B4-BE49-F238E27FC236}">
                <a16:creationId xmlns:a16="http://schemas.microsoft.com/office/drawing/2014/main" id="{F4B417F4-6D9E-4C4C-8C59-537430A6A21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2918626"/>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ined up talking clipart">
            <a:extLst>
              <a:ext uri="{FF2B5EF4-FFF2-40B4-BE49-F238E27FC236}">
                <a16:creationId xmlns:a16="http://schemas.microsoft.com/office/drawing/2014/main" id="{C0D98D55-065E-42A7-9332-520B56117DF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3762726"/>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lined up talking clipart">
            <a:extLst>
              <a:ext uri="{FF2B5EF4-FFF2-40B4-BE49-F238E27FC236}">
                <a16:creationId xmlns:a16="http://schemas.microsoft.com/office/drawing/2014/main" id="{437E9AD0-53A9-4EF9-BCC5-8FE3B28E63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300" y="4589680"/>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ined up talking clipart">
            <a:extLst>
              <a:ext uri="{FF2B5EF4-FFF2-40B4-BE49-F238E27FC236}">
                <a16:creationId xmlns:a16="http://schemas.microsoft.com/office/drawing/2014/main" id="{3F7DF04C-1444-498C-BAB7-9A50D9D816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5433705"/>
            <a:ext cx="1804987" cy="916819"/>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a:extLst>
              <a:ext uri="{FF2B5EF4-FFF2-40B4-BE49-F238E27FC236}">
                <a16:creationId xmlns:a16="http://schemas.microsoft.com/office/drawing/2014/main" id="{9131E583-BF1F-4EEC-AFE2-98AC39758EDD}"/>
              </a:ext>
            </a:extLst>
          </p:cNvPr>
          <p:cNvSpPr/>
          <p:nvPr/>
        </p:nvSpPr>
        <p:spPr>
          <a:xfrm>
            <a:off x="8032972" y="1464290"/>
            <a:ext cx="2826577" cy="1683644"/>
          </a:xfrm>
          <a:prstGeom prst="wedgeRoundRectCallout">
            <a:avLst>
              <a:gd name="adj1" fmla="val 94985"/>
              <a:gd name="adj2" fmla="val 11291"/>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Aha, </a:t>
            </a:r>
            <a:r>
              <a:rPr lang="en-GB" sz="2400" dirty="0" err="1">
                <a:latin typeface="Century Gothic" panose="020B0502020202020204" pitchFamily="34" charset="0"/>
              </a:rPr>
              <a:t>interessant</a:t>
            </a:r>
            <a:r>
              <a:rPr lang="en-GB" sz="2400" dirty="0">
                <a:latin typeface="Century Gothic" panose="020B0502020202020204" pitchFamily="34" charset="0"/>
              </a:rPr>
              <a:t>! </a:t>
            </a:r>
          </a:p>
          <a:p>
            <a:pPr algn="ctr"/>
            <a:r>
              <a:rPr lang="en-GB" sz="2400" dirty="0">
                <a:latin typeface="Century Gothic" panose="020B0502020202020204" pitchFamily="34" charset="0"/>
              </a:rPr>
              <a:t>Toll! </a:t>
            </a:r>
          </a:p>
          <a:p>
            <a:pPr algn="ctr"/>
            <a:r>
              <a:rPr lang="en-GB" sz="2400" dirty="0" err="1">
                <a:latin typeface="Century Gothic" panose="020B0502020202020204" pitchFamily="34" charset="0"/>
              </a:rPr>
              <a:t>Echt</a:t>
            </a:r>
            <a:r>
              <a:rPr lang="en-GB" sz="2400" dirty="0">
                <a:latin typeface="Century Gothic" panose="020B0502020202020204" pitchFamily="34" charset="0"/>
              </a:rPr>
              <a:t>? </a:t>
            </a:r>
          </a:p>
          <a:p>
            <a:pPr algn="ctr"/>
            <a:r>
              <a:rPr lang="en-GB" sz="2400" dirty="0">
                <a:latin typeface="Century Gothic" panose="020B0502020202020204" pitchFamily="34" charset="0"/>
              </a:rPr>
              <a:t>Ach so!</a:t>
            </a:r>
            <a:endParaRPr lang="en-GB" sz="2800" dirty="0">
              <a:latin typeface="Century Gothic" panose="020B0502020202020204" pitchFamily="34" charset="0"/>
            </a:endParaRPr>
          </a:p>
        </p:txBody>
      </p:sp>
      <p:pic>
        <p:nvPicPr>
          <p:cNvPr id="2054" name="Picture 6" descr="Image result for two thumbs up emoji clipart">
            <a:extLst>
              <a:ext uri="{FF2B5EF4-FFF2-40B4-BE49-F238E27FC236}">
                <a16:creationId xmlns:a16="http://schemas.microsoft.com/office/drawing/2014/main" id="{2C7F6BB7-179C-44DE-8C1D-9D6C27FDBDD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9549" y="992802"/>
            <a:ext cx="1214438" cy="9429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3533180-1475-4E66-90BF-522A6E40D8DE}"/>
              </a:ext>
            </a:extLst>
          </p:cNvPr>
          <p:cNvSpPr/>
          <p:nvPr/>
        </p:nvSpPr>
        <p:spPr>
          <a:xfrm>
            <a:off x="3165567" y="1316443"/>
            <a:ext cx="2374933" cy="1094189"/>
          </a:xfrm>
          <a:prstGeom prst="wedgeEllipseCallout">
            <a:avLst>
              <a:gd name="adj1" fmla="val -53222"/>
              <a:gd name="adj2" fmla="val 4408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Essen?</a:t>
            </a:r>
            <a:endParaRPr lang="en-GB" sz="3200" dirty="0">
              <a:latin typeface="Century Gothic" panose="020B0502020202020204" pitchFamily="34" charset="0"/>
            </a:endParaRPr>
          </a:p>
        </p:txBody>
      </p:sp>
      <p:sp>
        <p:nvSpPr>
          <p:cNvPr id="28" name="Speech Bubble: Oval 27">
            <a:extLst>
              <a:ext uri="{FF2B5EF4-FFF2-40B4-BE49-F238E27FC236}">
                <a16:creationId xmlns:a16="http://schemas.microsoft.com/office/drawing/2014/main" id="{AF4852A6-1CF9-4FE4-ADB1-7875F79BD5C6}"/>
              </a:ext>
            </a:extLst>
          </p:cNvPr>
          <p:cNvSpPr/>
          <p:nvPr/>
        </p:nvSpPr>
        <p:spPr>
          <a:xfrm>
            <a:off x="4978165" y="2073791"/>
            <a:ext cx="2833992" cy="1154243"/>
          </a:xfrm>
          <a:prstGeom prst="wedgeEllipseCallout">
            <a:avLst>
              <a:gd name="adj1" fmla="val 51844"/>
              <a:gd name="adj2" fmla="val 4667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Uniform?</a:t>
            </a:r>
            <a:endParaRPr lang="en-GB" sz="3200" dirty="0">
              <a:latin typeface="Century Gothic" panose="020B0502020202020204" pitchFamily="34" charset="0"/>
            </a:endParaRPr>
          </a:p>
        </p:txBody>
      </p:sp>
      <p:sp>
        <p:nvSpPr>
          <p:cNvPr id="29" name="Speech Bubble: Oval 28">
            <a:extLst>
              <a:ext uri="{FF2B5EF4-FFF2-40B4-BE49-F238E27FC236}">
                <a16:creationId xmlns:a16="http://schemas.microsoft.com/office/drawing/2014/main" id="{BE53F87C-3132-4850-9451-F4BD0D39DA40}"/>
              </a:ext>
            </a:extLst>
          </p:cNvPr>
          <p:cNvSpPr/>
          <p:nvPr/>
        </p:nvSpPr>
        <p:spPr>
          <a:xfrm>
            <a:off x="3374112" y="3322288"/>
            <a:ext cx="4855488" cy="929871"/>
          </a:xfrm>
          <a:prstGeom prst="wedgeEllipseCallout">
            <a:avLst>
              <a:gd name="adj1" fmla="val -53222"/>
              <a:gd name="adj2" fmla="val 4408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Hausaufgaben</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30" name="Speech Bubble: Oval 29">
            <a:extLst>
              <a:ext uri="{FF2B5EF4-FFF2-40B4-BE49-F238E27FC236}">
                <a16:creationId xmlns:a16="http://schemas.microsoft.com/office/drawing/2014/main" id="{3B11FD0F-3D5D-4DD8-B454-7AD22A39BA92}"/>
              </a:ext>
            </a:extLst>
          </p:cNvPr>
          <p:cNvSpPr/>
          <p:nvPr/>
        </p:nvSpPr>
        <p:spPr>
          <a:xfrm>
            <a:off x="4676931" y="4313350"/>
            <a:ext cx="3356041" cy="1154243"/>
          </a:xfrm>
          <a:prstGeom prst="wedgeEllipseCallout">
            <a:avLst>
              <a:gd name="adj1" fmla="val 51844"/>
              <a:gd name="adj2" fmla="val 4667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Unterricht</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31" name="Speech Bubble: Oval 30">
            <a:extLst>
              <a:ext uri="{FF2B5EF4-FFF2-40B4-BE49-F238E27FC236}">
                <a16:creationId xmlns:a16="http://schemas.microsoft.com/office/drawing/2014/main" id="{AA049075-E582-401D-8D1E-CC33B79BA182}"/>
              </a:ext>
            </a:extLst>
          </p:cNvPr>
          <p:cNvSpPr/>
          <p:nvPr/>
        </p:nvSpPr>
        <p:spPr>
          <a:xfrm>
            <a:off x="2933305" y="5135845"/>
            <a:ext cx="2407934" cy="1154243"/>
          </a:xfrm>
          <a:prstGeom prst="wedgeEllipseCallout">
            <a:avLst>
              <a:gd name="adj1" fmla="val -53222"/>
              <a:gd name="adj2" fmla="val 4408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Lehrer?</a:t>
            </a:r>
            <a:endParaRPr lang="en-GB" sz="3200" dirty="0">
              <a:latin typeface="Century Gothic" panose="020B0502020202020204" pitchFamily="34" charset="0"/>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07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 addition, revisit:   Term 2.1 Week 2 | Term 1.2 Week 3</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D67-6F80-C64C-882B-E9811C1229A0}"/>
              </a:ext>
            </a:extLst>
          </p:cNvPr>
          <p:cNvSpPr>
            <a:spLocks noGrp="1"/>
          </p:cNvSpPr>
          <p:nvPr>
            <p:ph type="title"/>
          </p:nvPr>
        </p:nvSpPr>
        <p:spPr>
          <a:xfrm>
            <a:off x="5374710" y="-235712"/>
            <a:ext cx="1455821" cy="204345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29452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ei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ei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langsam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at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1676-1CD1-DE49-87FF-80F7693BB9F7}"/>
              </a:ext>
            </a:extLst>
          </p:cNvPr>
          <p:cNvSpPr>
            <a:spLocks noGrp="1"/>
          </p:cNvSpPr>
          <p:nvPr>
            <p:ph type="title"/>
          </p:nvPr>
        </p:nvSpPr>
        <p:spPr>
          <a:xfrm>
            <a:off x="5158005" y="44285"/>
            <a:ext cx="1888958"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accent4">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17757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99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5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7890</Words>
  <Application>Microsoft Office PowerPoint</Application>
  <PresentationFormat>Widescreen</PresentationFormat>
  <Paragraphs>857</Paragraphs>
  <Slides>52</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Century Gothic</vt:lpstr>
      <vt:lpstr>1_NCELP_German_2022</vt:lpstr>
      <vt:lpstr>PowerPoint Presentation</vt:lpstr>
      <vt:lpstr>s </vt:lpstr>
      <vt:lpstr>s </vt:lpstr>
      <vt:lpstr>s </vt:lpstr>
      <vt:lpstr>s</vt:lpstr>
      <vt:lpstr>s</vt:lpstr>
      <vt:lpstr>s</vt:lpstr>
      <vt:lpstr>ß </vt:lpstr>
      <vt:lpstr>ß </vt:lpstr>
      <vt:lpstr>ß </vt:lpstr>
      <vt:lpstr>ß</vt:lpstr>
      <vt:lpstr>ß</vt:lpstr>
      <vt:lpstr>ß</vt:lpstr>
      <vt:lpstr>PowerPoint Presentation</vt:lpstr>
      <vt:lpstr>PowerPoint Presentation</vt:lpstr>
      <vt:lpstr>finden – to find</vt:lpstr>
      <vt:lpstr>Wie findest du…?</vt:lpstr>
      <vt:lpstr>Wie findest du…?</vt:lpstr>
      <vt:lpstr>Wie findest du…?</vt:lpstr>
      <vt:lpstr>Wie findest du…?</vt:lpstr>
      <vt:lpstr>Wie findest du …?</vt:lpstr>
      <vt:lpstr>Object pronouns</vt:lpstr>
      <vt:lpstr>Ich, du oder Wolfgang?</vt:lpstr>
      <vt:lpstr>Ich, du oder Wolfgang?</vt:lpstr>
      <vt:lpstr>Ich, du oder Wolfgang?</vt:lpstr>
      <vt:lpstr>Ich, du oder Wolfgang?</vt:lpstr>
      <vt:lpstr>Ich, du oder Wolfgang?</vt:lpstr>
      <vt:lpstr>Ich, du oder Wolfgang?</vt:lpstr>
      <vt:lpstr>ihn, es, sie oder sie (Pl.)?</vt:lpstr>
      <vt:lpstr>ihn, es, sie oder sie (Pl.)?</vt:lpstr>
      <vt:lpstr>ihn, es, sie oder sie (Pl.)? </vt:lpstr>
      <vt:lpstr>ihn, es, sie oder sie (Pl.)? </vt:lpstr>
      <vt:lpstr>ihn, es, sie oder sie (Pl.)? </vt:lpstr>
      <vt:lpstr>ihn, es, sie oder sie (Pl.)? </vt:lpstr>
      <vt:lpstr>ihn, es, sie oder sie (Pl.)? </vt:lpstr>
      <vt:lpstr>ihn, es, sie oder sie (Pl.)? </vt:lpstr>
      <vt:lpstr>ihn, es, sie oder sie (Pl.)? </vt:lpstr>
      <vt:lpstr>ihn, es, sie oder sie (Pl.)? </vt:lpstr>
      <vt:lpstr>ihn, es, sie oder sie (Pl.)? </vt:lpstr>
      <vt:lpstr>ihn, es, sie oder sie (Pl.)? </vt:lpstr>
      <vt:lpstr>PowerPoint Presentation</vt:lpstr>
      <vt:lpstr>s, ss, ß</vt:lpstr>
      <vt:lpstr>Was passt nicht in die Reihe?</vt:lpstr>
      <vt:lpstr>Vokabeln</vt:lpstr>
      <vt:lpstr>Schreib die Liste!</vt:lpstr>
      <vt:lpstr>Wie findest du das?</vt:lpstr>
      <vt:lpstr>Wie findest du das?</vt:lpstr>
      <vt:lpstr>Wie findest du das?</vt:lpstr>
      <vt:lpstr>Wie findest du das?</vt:lpstr>
      <vt:lpstr>Wie findest du das?</vt:lpstr>
      <vt:lpstr>Ein Dialog</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2024-01-26T19:14:56Z</dcterms:created>
  <dcterms:modified xsi:type="dcterms:W3CDTF">2024-01-28T05:35:17Z</dcterms:modified>
</cp:coreProperties>
</file>