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Lst>
  <p:notesMasterIdLst>
    <p:notesMasterId r:id="rId62"/>
  </p:notesMasterIdLst>
  <p:sldIdLst>
    <p:sldId id="788" r:id="rId3"/>
    <p:sldId id="347" r:id="rId4"/>
    <p:sldId id="348" r:id="rId5"/>
    <p:sldId id="349" r:id="rId6"/>
    <p:sldId id="350" r:id="rId7"/>
    <p:sldId id="351" r:id="rId8"/>
    <p:sldId id="352" r:id="rId9"/>
    <p:sldId id="353" r:id="rId10"/>
    <p:sldId id="354" r:id="rId11"/>
    <p:sldId id="355" r:id="rId12"/>
    <p:sldId id="356" r:id="rId13"/>
    <p:sldId id="357" r:id="rId14"/>
    <p:sldId id="358" r:id="rId15"/>
    <p:sldId id="284" r:id="rId16"/>
    <p:sldId id="346" r:id="rId17"/>
    <p:sldId id="345" r:id="rId18"/>
    <p:sldId id="289" r:id="rId19"/>
    <p:sldId id="286" r:id="rId20"/>
    <p:sldId id="285" r:id="rId21"/>
    <p:sldId id="288" r:id="rId22"/>
    <p:sldId id="287" r:id="rId23"/>
    <p:sldId id="305" r:id="rId24"/>
    <p:sldId id="292" r:id="rId25"/>
    <p:sldId id="297" r:id="rId26"/>
    <p:sldId id="326" r:id="rId27"/>
    <p:sldId id="789" r:id="rId28"/>
    <p:sldId id="790" r:id="rId29"/>
    <p:sldId id="302" r:id="rId30"/>
    <p:sldId id="303" r:id="rId31"/>
    <p:sldId id="319" r:id="rId32"/>
    <p:sldId id="318" r:id="rId33"/>
    <p:sldId id="256" r:id="rId34"/>
    <p:sldId id="791" r:id="rId35"/>
    <p:sldId id="792" r:id="rId36"/>
    <p:sldId id="282" r:id="rId37"/>
    <p:sldId id="283" r:id="rId38"/>
    <p:sldId id="793" r:id="rId39"/>
    <p:sldId id="794" r:id="rId40"/>
    <p:sldId id="795" r:id="rId41"/>
    <p:sldId id="796" r:id="rId42"/>
    <p:sldId id="797" r:id="rId43"/>
    <p:sldId id="798" r:id="rId44"/>
    <p:sldId id="799" r:id="rId45"/>
    <p:sldId id="800" r:id="rId46"/>
    <p:sldId id="801" r:id="rId47"/>
    <p:sldId id="802" r:id="rId48"/>
    <p:sldId id="803" r:id="rId49"/>
    <p:sldId id="804" r:id="rId50"/>
    <p:sldId id="805" r:id="rId51"/>
    <p:sldId id="806" r:id="rId52"/>
    <p:sldId id="807" r:id="rId53"/>
    <p:sldId id="808" r:id="rId54"/>
    <p:sldId id="809" r:id="rId55"/>
    <p:sldId id="810" r:id="rId56"/>
    <p:sldId id="811" r:id="rId57"/>
    <p:sldId id="812" r:id="rId58"/>
    <p:sldId id="652" r:id="rId59"/>
    <p:sldId id="257" r:id="rId60"/>
    <p:sldId id="258"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82256" autoAdjust="0"/>
  </p:normalViewPr>
  <p:slideViewPr>
    <p:cSldViewPr snapToGrid="0">
      <p:cViewPr>
        <p:scale>
          <a:sx n="86" d="100"/>
          <a:sy n="86" d="100"/>
        </p:scale>
        <p:origin x="672" y="174"/>
      </p:cViewPr>
      <p:guideLst/>
    </p:cSldViewPr>
  </p:slideViewPr>
  <p:notesTextViewPr>
    <p:cViewPr>
      <p:scale>
        <a:sx n="1" d="1"/>
        <a:sy n="1" d="1"/>
      </p:scale>
      <p:origin x="0" y="0"/>
    </p:cViewPr>
  </p:notesTextViewPr>
  <p:sorterViewPr>
    <p:cViewPr>
      <p:scale>
        <a:sx n="100" d="100"/>
        <a:sy n="100" d="100"/>
      </p:scale>
      <p:origin x="0" y="-1176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529E87-C344-4A70-891F-8D63D5C54499}" type="datetimeFigureOut">
              <a:rPr lang="en-GB" smtClean="0"/>
              <a:t>26/01/2024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F1C717-6DD5-4EC5-AACC-FBE629CE7711}" type="slidenum">
              <a:rPr lang="en-GB" smtClean="0"/>
              <a:t>‹#›</a:t>
            </a:fld>
            <a:endParaRPr lang="en-GB"/>
          </a:p>
        </p:txBody>
      </p:sp>
    </p:spTree>
    <p:extLst>
      <p:ext uri="{BB962C8B-B14F-4D97-AF65-F5344CB8AC3E}">
        <p14:creationId xmlns:p14="http://schemas.microsoft.com/office/powerpoint/2010/main" val="32070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Calibri" panose="020F0502020204030204" pitchFamily="34" charset="0"/>
                <a:cs typeface="Calibri" panose="020F0502020204030204" pitchFamily="34" charset="0"/>
              </a:rPr>
              <a:t>Artwork by Steve Clarke.  All additional pictures selected are available</a:t>
            </a:r>
            <a:r>
              <a:rPr lang="en-GB" baseline="0" dirty="0">
                <a:latin typeface="Calibri" panose="020F0502020204030204" pitchFamily="34" charset="0"/>
                <a:cs typeface="Calibri" panose="020F0502020204030204" pitchFamily="34" charset="0"/>
              </a:rPr>
              <a:t> under a Creative Commons license; no attribution required.</a:t>
            </a:r>
            <a:br>
              <a:rPr lang="en-GB" baseline="0" dirty="0">
                <a:latin typeface="Calibri" panose="020F0502020204030204" pitchFamily="34" charset="0"/>
                <a:cs typeface="Calibri" panose="020F0502020204030204" pitchFamily="34" charset="0"/>
              </a:rPr>
            </a:br>
            <a:endParaRPr lang="en-GB" sz="1200" b="1"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Note</a:t>
            </a:r>
            <a:r>
              <a:rPr lang="en-GB" sz="1200" b="0" baseline="0" dirty="0"/>
              <a:t>: </a:t>
            </a:r>
            <a:r>
              <a:rPr lang="en-GB" sz="1200" b="1" baseline="0" dirty="0"/>
              <a:t>All words listed below for this week’s learning (new and revisited) appear on all three Awarding Organisations’ word lists, with the following exceptions.</a:t>
            </a:r>
            <a:br>
              <a:rPr lang="en-GB" sz="1200" b="1" baseline="0" dirty="0"/>
            </a:br>
            <a:r>
              <a:rPr lang="en-GB" sz="1200" b="1" baseline="0" dirty="0"/>
              <a:t>i) AQA list does not have </a:t>
            </a:r>
            <a:r>
              <a:rPr lang="en-GB" sz="1200" b="1" baseline="0" dirty="0" err="1"/>
              <a:t>Fremdsprache</a:t>
            </a:r>
            <a:r>
              <a:rPr lang="en-GB" sz="1200" b="1" baseline="0" dirty="0"/>
              <a:t>, </a:t>
            </a:r>
            <a:r>
              <a:rPr lang="en-GB" sz="1200" b="1" baseline="0" dirty="0" err="1"/>
              <a:t>Klassenzimmer</a:t>
            </a:r>
            <a:r>
              <a:rPr lang="en-GB" sz="1200" b="1" baseline="0" dirty="0"/>
              <a:t>, </a:t>
            </a:r>
            <a:r>
              <a:rPr lang="en-GB" sz="1200" b="1" baseline="0" dirty="0" err="1"/>
              <a:t>Naturwissenschaft</a:t>
            </a:r>
            <a:r>
              <a:rPr lang="en-GB" sz="1200" b="1" baseline="0" dirty="0"/>
              <a:t> (though the first two are acceptable compounds).</a:t>
            </a:r>
            <a:br>
              <a:rPr lang="en-GB" sz="1200" b="1" baseline="0" dirty="0"/>
            </a:br>
            <a:r>
              <a:rPr lang="en-GB" sz="1200" b="1" baseline="0" dirty="0"/>
              <a:t>ii) Edexcel list does not have </a:t>
            </a:r>
            <a:r>
              <a:rPr lang="en-GB" sz="1200" b="1" baseline="0" dirty="0" err="1"/>
              <a:t>Fremdsprache</a:t>
            </a:r>
            <a:r>
              <a:rPr lang="en-GB" sz="1200" b="1" baseline="0" dirty="0"/>
              <a:t>, </a:t>
            </a:r>
            <a:r>
              <a:rPr lang="en-GB" sz="1200" b="1" baseline="0" dirty="0" err="1"/>
              <a:t>Kirche</a:t>
            </a:r>
            <a:r>
              <a:rPr lang="en-GB" sz="1200" b="1" baseline="0" dirty="0"/>
              <a:t>, </a:t>
            </a:r>
            <a:r>
              <a:rPr lang="en-GB" sz="1200" b="1" baseline="0" dirty="0" err="1"/>
              <a:t>Klassenzimmer</a:t>
            </a:r>
            <a:r>
              <a:rPr lang="en-GB" sz="1200" b="1" baseline="0" dirty="0"/>
              <a:t>, </a:t>
            </a:r>
            <a:r>
              <a:rPr lang="en-GB" sz="1200" b="1" baseline="0" dirty="0" err="1"/>
              <a:t>Naturwissenschaft</a:t>
            </a:r>
            <a:r>
              <a:rPr lang="en-GB" sz="1200" b="1" baseline="0" dirty="0"/>
              <a:t> (though the first and third are acceptable compounds). </a:t>
            </a:r>
            <a:br>
              <a:rPr lang="en-GB" sz="1200" b="1" baseline="0" dirty="0"/>
            </a:br>
            <a:r>
              <a:rPr lang="en-GB" sz="1200" b="1" baseline="0" dirty="0"/>
              <a:t>iii) </a:t>
            </a:r>
            <a:r>
              <a:rPr lang="en-GB" sz="1200" b="1" baseline="0" dirty="0" err="1"/>
              <a:t>Eduqas</a:t>
            </a:r>
            <a:r>
              <a:rPr lang="en-GB" sz="1200" b="1" baseline="0" dirty="0"/>
              <a:t> list does not have list does not have </a:t>
            </a:r>
            <a:r>
              <a:rPr lang="en-GB" sz="1200" b="1" baseline="0" dirty="0" err="1"/>
              <a:t>Fremdsprache</a:t>
            </a:r>
            <a:r>
              <a:rPr lang="en-GB" sz="1200" b="1" baseline="0" dirty="0"/>
              <a:t>, </a:t>
            </a:r>
            <a:r>
              <a:rPr lang="en-GB" sz="1200" b="1" baseline="0" dirty="0" err="1"/>
              <a:t>Klassenzimmer</a:t>
            </a:r>
            <a:r>
              <a:rPr lang="en-GB" sz="1200" b="1" baseline="0" dirty="0"/>
              <a:t> (though these are acceptable compounds).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 of SSCs </a:t>
            </a:r>
            <a:r>
              <a:rPr lang="en-GB" sz="1200" b="1" dirty="0"/>
              <a:t>[</a:t>
            </a:r>
            <a:r>
              <a:rPr lang="en-GB" sz="1200" b="1" dirty="0" err="1"/>
              <a:t>sch</a:t>
            </a:r>
            <a:r>
              <a:rPr lang="en-GB" sz="1200" b="1" dirty="0"/>
              <a:t>], [</a:t>
            </a:r>
            <a:r>
              <a:rPr lang="en-GB" sz="1200" b="1" dirty="0" err="1"/>
              <a:t>sp</a:t>
            </a:r>
            <a:r>
              <a:rPr lang="en-GB" sz="1200"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 of </a:t>
            </a:r>
            <a:r>
              <a:rPr lang="de-DE" dirty="0">
                <a:solidFill>
                  <a:schemeClr val="bg1"/>
                </a:solidFill>
              </a:rPr>
              <a:t>object pronouns (singular) ihn, sie, es.</a:t>
            </a: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 of verb MÖGEN (ich mag vs. du </a:t>
            </a:r>
            <a:r>
              <a:rPr lang="en-GB" sz="1200" b="0" dirty="0" err="1"/>
              <a:t>magst</a:t>
            </a:r>
            <a:r>
              <a:rPr lang="en-GB" sz="1200" b="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7.2.1.3 (introduce)</a:t>
            </a:r>
            <a:r>
              <a:rPr lang="en-GB" sz="1200" b="0" i="0" u="none" strike="noStrike" kern="1200" cap="none" baseline="0" dirty="0">
                <a:solidFill>
                  <a:schemeClr val="tx1"/>
                </a:solidFill>
                <a:effectLst/>
                <a:latin typeface="+mn-lt"/>
                <a:ea typeface="Calibri"/>
                <a:cs typeface="Calibri"/>
                <a:sym typeface="Calibri"/>
              </a:rPr>
              <a:t> </a:t>
            </a:r>
            <a:r>
              <a:rPr lang="de-DE" sz="1200" b="0" i="0" kern="1200" dirty="0">
                <a:solidFill>
                  <a:schemeClr val="tx1"/>
                </a:solidFill>
                <a:effectLst/>
                <a:latin typeface="+mn-lt"/>
                <a:ea typeface="+mn-ea"/>
                <a:cs typeface="+mn-cs"/>
              </a:rPr>
              <a:t>mögen, mag, magst [168] ihn [92] sie [7] Deutsch [112] Fach [1731] Fremdsprache [3770] Kunst [554] Mathematik [1636] Naturwissenschaft [4425] Additional known vocabulary or cognates to recycle: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Sport [945] Englisch [662] Spanisch [&gt;5009] lernen [288] Lehrer [695] Lehrerin [695] nicht [11] sehr [81]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7.1.2.7 (revisit)</a:t>
            </a:r>
            <a:r>
              <a:rPr lang="en-GB" sz="1200" b="0" i="0" u="none" strike="noStrike" kern="1200" cap="none" baseline="0" dirty="0">
                <a:solidFill>
                  <a:schemeClr val="tx1"/>
                </a:solidFill>
                <a:effectLst/>
                <a:latin typeface="+mn-lt"/>
                <a:ea typeface="Calibri"/>
                <a:cs typeface="Calibri"/>
                <a:sym typeface="Calibri"/>
              </a:rPr>
              <a:t> </a:t>
            </a:r>
            <a:r>
              <a:rPr lang="de-DE" sz="1200" b="0" i="0" kern="1200" dirty="0">
                <a:solidFill>
                  <a:schemeClr val="tx1"/>
                </a:solidFill>
                <a:effectLst/>
                <a:latin typeface="+mn-lt"/>
                <a:ea typeface="+mn-ea"/>
                <a:cs typeface="+mn-cs"/>
              </a:rPr>
              <a:t>bekommen [212] sind [4] Familie [329] Hund [825] Idee [451] Katze [2235] Kirche [892] Woche [219] früh [366] schön [188] spät [169]  ich wünsche mir [n/a]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7.1.2.1 (revisit)</a:t>
            </a:r>
            <a:r>
              <a:rPr lang="en-GB" sz="1200" b="0" i="0" u="none" strike="noStrike" kern="1200" cap="none" baseline="0" dirty="0">
                <a:solidFill>
                  <a:schemeClr val="tx1"/>
                </a:solidFill>
                <a:effectLst/>
                <a:latin typeface="+mn-lt"/>
                <a:ea typeface="Calibri"/>
                <a:cs typeface="Calibri"/>
                <a:sym typeface="Calibri"/>
              </a:rPr>
              <a:t> </a:t>
            </a:r>
            <a:r>
              <a:rPr lang="de-DE" sz="1200" b="0" i="0" kern="1200" dirty="0">
                <a:solidFill>
                  <a:schemeClr val="tx1"/>
                </a:solidFill>
                <a:effectLst/>
                <a:latin typeface="+mn-lt"/>
                <a:ea typeface="+mn-ea"/>
                <a:cs typeface="+mn-cs"/>
              </a:rPr>
              <a:t>lernen [288] machen [58] reden [368] schreiben [184] spielen [205] wohnen [560] Aufgabe [256] Klassenzimmer [&gt;5009] Montag [794] Unterricht1 [1823] mit1 [13] im Klassenzimmer [n/a] im Unterricht [n/a] in der Schule [n/a] mit Freunden [n/a]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524EC0-78A1-4B0E-B96D-0D905194825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2551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t>10</a:t>
            </a:fld>
            <a:endParaRPr lang="en-GB"/>
          </a:p>
        </p:txBody>
      </p:sp>
    </p:spTree>
    <p:extLst>
      <p:ext uri="{BB962C8B-B14F-4D97-AF65-F5344CB8AC3E}">
        <p14:creationId xmlns:p14="http://schemas.microsoft.com/office/powerpoint/2010/main" val="35720725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sp</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sp</a:t>
            </a:r>
            <a:r>
              <a:rPr lang="en-GB" b="1" baseline="0" dirty="0"/>
              <a:t>] </a:t>
            </a:r>
            <a:r>
              <a:rPr lang="en-GB" baseline="0" dirty="0"/>
              <a:t>and then the </a:t>
            </a:r>
            <a:r>
              <a:rPr lang="en-GB" b="1" baseline="0" dirty="0"/>
              <a:t>source</a:t>
            </a:r>
            <a:r>
              <a:rPr lang="en-GB" baseline="0" dirty="0"/>
              <a:t> word again ‘</a:t>
            </a:r>
            <a:r>
              <a:rPr lang="en-GB" b="1" baseline="0" dirty="0" err="1"/>
              <a:t>spielen</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err="1"/>
              <a:t>spielen</a:t>
            </a:r>
            <a:r>
              <a:rPr lang="en-GB" sz="1200" b="0" baseline="0" dirty="0"/>
              <a:t> [197</a:t>
            </a:r>
            <a:r>
              <a:rPr lang="en-GB" sz="1200" baseline="0" dirty="0"/>
              <a:t>]; </a:t>
            </a:r>
            <a:r>
              <a:rPr lang="en-GB" sz="1200" b="1" baseline="0" dirty="0" err="1"/>
              <a:t>Spaß</a:t>
            </a:r>
            <a:r>
              <a:rPr lang="en-GB" sz="1200" b="1" baseline="0" dirty="0"/>
              <a:t> </a:t>
            </a:r>
            <a:r>
              <a:rPr lang="en-GB" sz="1200" b="0" baseline="0" dirty="0"/>
              <a:t>[666] </a:t>
            </a:r>
            <a:r>
              <a:rPr lang="en-GB" sz="1200" b="1" baseline="0" dirty="0" err="1"/>
              <a:t>Sprache</a:t>
            </a:r>
            <a:r>
              <a:rPr lang="en-GB" sz="1200" b="1" baseline="0" dirty="0"/>
              <a:t> </a:t>
            </a:r>
            <a:r>
              <a:rPr lang="en-GB" sz="1200" baseline="0" dirty="0"/>
              <a:t>[367]; </a:t>
            </a:r>
            <a:r>
              <a:rPr lang="en-GB" sz="1200" b="1" baseline="0" dirty="0" err="1"/>
              <a:t>sprechen</a:t>
            </a:r>
            <a:r>
              <a:rPr lang="en-GB" sz="1200" b="1" baseline="0" dirty="0"/>
              <a:t> </a:t>
            </a:r>
            <a:r>
              <a:rPr lang="en-GB" sz="1200" baseline="0" dirty="0"/>
              <a:t>[157]; </a:t>
            </a:r>
            <a:r>
              <a:rPr lang="en-GB" sz="1200" b="1" baseline="0" dirty="0"/>
              <a:t>Sport </a:t>
            </a:r>
            <a:r>
              <a:rPr lang="en-GB" sz="1200" baseline="0" dirty="0"/>
              <a:t>[845]; </a:t>
            </a:r>
            <a:r>
              <a:rPr lang="en-GB" sz="1200" b="1" baseline="0" dirty="0"/>
              <a:t>Spiel </a:t>
            </a:r>
            <a:r>
              <a:rPr lang="en-GB" sz="1200" baseline="0" dirty="0"/>
              <a:t>[500].</a:t>
            </a:r>
            <a:br>
              <a:rPr lang="en-GB" sz="1200"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11</a:t>
            </a:fld>
            <a:endParaRPr lang="en-GB"/>
          </a:p>
        </p:txBody>
      </p:sp>
    </p:spTree>
    <p:extLst>
      <p:ext uri="{BB962C8B-B14F-4D97-AF65-F5344CB8AC3E}">
        <p14:creationId xmlns:p14="http://schemas.microsoft.com/office/powerpoint/2010/main" val="2151172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12</a:t>
            </a:fld>
            <a:endParaRPr lang="en-GB"/>
          </a:p>
        </p:txBody>
      </p:sp>
    </p:spTree>
    <p:extLst>
      <p:ext uri="{BB962C8B-B14F-4D97-AF65-F5344CB8AC3E}">
        <p14:creationId xmlns:p14="http://schemas.microsoft.com/office/powerpoint/2010/main" val="15103243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13</a:t>
            </a:fld>
            <a:endParaRPr lang="en-GB">
              <a:solidFill>
                <a:prstClr val="black"/>
              </a:solidFill>
            </a:endParaRPr>
          </a:p>
        </p:txBody>
      </p:sp>
    </p:spTree>
    <p:extLst>
      <p:ext uri="{BB962C8B-B14F-4D97-AF65-F5344CB8AC3E}">
        <p14:creationId xmlns:p14="http://schemas.microsoft.com/office/powerpoint/2010/main" val="4693991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4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practise SSC </a:t>
            </a:r>
            <a:r>
              <a:rPr lang="en-GB" b="1" baseline="0" dirty="0"/>
              <a:t>[</a:t>
            </a:r>
            <a:r>
              <a:rPr lang="en-GB" b="1" baseline="0" dirty="0" err="1"/>
              <a:t>sp</a:t>
            </a:r>
            <a:r>
              <a:rPr lang="en-GB" b="1" baseline="0" dirty="0"/>
              <a:t>]</a:t>
            </a:r>
            <a:r>
              <a:rPr lang="en-GB" b="0" baseline="0" dirty="0"/>
              <a:t>.</a:t>
            </a:r>
            <a:r>
              <a:rPr lang="en-GB" dirty="0"/>
              <a:t> this pronunciation activity, students must correctly</a:t>
            </a:r>
            <a:r>
              <a:rPr lang="en-GB" baseline="0" dirty="0"/>
              <a:t> pronounce as many words as they can in 15 seconds.</a:t>
            </a:r>
            <a:endParaRPr lang="en-GB" i="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i="0" baseline="0" dirty="0"/>
              <a:t>1. Students work in pairs, and decide who will go first (Student A).</a:t>
            </a:r>
          </a:p>
          <a:p>
            <a:r>
              <a:rPr lang="en-GB" i="0" baseline="0" dirty="0"/>
              <a:t>2. Teacher starts the timer begins by clicking on ‘</a:t>
            </a:r>
            <a:r>
              <a:rPr lang="en-GB" i="0" baseline="0" dirty="0" err="1"/>
              <a:t>los</a:t>
            </a:r>
            <a:r>
              <a:rPr lang="en-GB" i="0" baseline="0" dirty="0"/>
              <a:t>!’</a:t>
            </a:r>
          </a:p>
          <a:p>
            <a:r>
              <a:rPr lang="en-GB" i="0" baseline="0" dirty="0"/>
              <a:t>3. Student A reads words at random from the screen. Their partner (Student B) counts the number of words Student A says, and acts as a ‘juror’ by listening for any ‘English’ pronunciations of </a:t>
            </a:r>
            <a:r>
              <a:rPr lang="en-GB" i="0" baseline="0" dirty="0" err="1"/>
              <a:t>sp</a:t>
            </a:r>
            <a:r>
              <a:rPr lang="en-GB" i="0" baseline="0" dirty="0"/>
              <a:t>-. If Student A makes a mistake, the game is stopped and their total number of words counted.</a:t>
            </a:r>
          </a:p>
          <a:p>
            <a:r>
              <a:rPr lang="en-GB" i="0" baseline="0" dirty="0"/>
              <a:t>4. Students swap roles. Teacher restarts the timer.</a:t>
            </a:r>
          </a:p>
          <a:p>
            <a:r>
              <a:rPr lang="en-GB" i="0" baseline="0" dirty="0"/>
              <a:t>5. The student with the most words wins.</a:t>
            </a:r>
          </a:p>
          <a:p>
            <a:endParaRPr lang="en-GB" i="0" baseline="0" dirty="0"/>
          </a:p>
          <a:p>
            <a:r>
              <a:rPr lang="en-GB" i="0" baseline="0" dirty="0"/>
              <a:t>The teacher may wish to run this activity two or three times.</a:t>
            </a:r>
          </a:p>
          <a:p>
            <a:endParaRPr lang="en-GB"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baseline="0" dirty="0"/>
              <a:t>NB</a:t>
            </a:r>
            <a:r>
              <a:rPr lang="en-GB" b="0" i="0" baseline="0" dirty="0"/>
              <a:t>: For differentiation purposes, a mix of known words, cognates, and unknown words (illustrated with pictures) are used. With the exception of [r] in </a:t>
            </a:r>
            <a:r>
              <a:rPr lang="en-GB" b="0" i="1" baseline="0" dirty="0" err="1"/>
              <a:t>Spa</a:t>
            </a:r>
            <a:r>
              <a:rPr lang="en-GB" b="1" i="1" baseline="0" dirty="0" err="1"/>
              <a:t>r</a:t>
            </a:r>
            <a:r>
              <a:rPr lang="en-GB" b="0" i="1" baseline="0" dirty="0" err="1"/>
              <a:t>gel</a:t>
            </a:r>
            <a:r>
              <a:rPr lang="en-GB" b="0" i="0" baseline="0" dirty="0"/>
              <a:t> and </a:t>
            </a:r>
            <a:r>
              <a:rPr lang="en-GB" b="0" i="1" baseline="0" dirty="0" err="1"/>
              <a:t>sp</a:t>
            </a:r>
            <a:r>
              <a:rPr lang="en-GB" b="1" i="1" baseline="0" dirty="0" err="1"/>
              <a:t>r</a:t>
            </a:r>
            <a:r>
              <a:rPr lang="en-GB" b="0" i="1" baseline="0" dirty="0" err="1"/>
              <a:t>ingen</a:t>
            </a:r>
            <a:r>
              <a:rPr lang="en-GB" b="0" i="0" baseline="0" dirty="0"/>
              <a:t>, the words chosen contain previously studied SSCs and transferable consonants only.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der </a:t>
            </a:r>
            <a:r>
              <a:rPr lang="en-GB" b="1" i="0" baseline="0" dirty="0"/>
              <a:t>Spiegel</a:t>
            </a:r>
            <a:r>
              <a:rPr lang="en-GB" b="0" i="0" baseline="0" dirty="0"/>
              <a:t> [2046]; der </a:t>
            </a:r>
            <a:r>
              <a:rPr lang="en-GB" b="1" i="0" baseline="0" dirty="0" err="1"/>
              <a:t>Spargel</a:t>
            </a:r>
            <a:r>
              <a:rPr lang="en-GB" b="1" i="0" baseline="0" dirty="0"/>
              <a:t> </a:t>
            </a:r>
            <a:r>
              <a:rPr lang="en-GB" b="0" i="0" baseline="0" dirty="0"/>
              <a:t>[&gt;4037]; </a:t>
            </a:r>
            <a:r>
              <a:rPr lang="en-GB" b="1" i="0" baseline="0" dirty="0" err="1"/>
              <a:t>springen</a:t>
            </a:r>
            <a:r>
              <a:rPr lang="en-GB" b="0" i="0" baseline="0" dirty="0"/>
              <a:t> [1468]; der </a:t>
            </a:r>
            <a:r>
              <a:rPr lang="en-GB" b="1" i="0" baseline="0" dirty="0"/>
              <a:t>Speck</a:t>
            </a:r>
            <a:r>
              <a:rPr lang="en-GB" b="0" i="0" baseline="0" dirty="0"/>
              <a:t> [&gt;4037]; die </a:t>
            </a:r>
            <a:r>
              <a:rPr lang="en-GB" b="1" i="0" baseline="0" dirty="0" err="1"/>
              <a:t>Spinne</a:t>
            </a:r>
            <a:r>
              <a:rPr lang="en-GB" b="0" i="0" baseline="0" dirty="0"/>
              <a:t> [&gt;4037]</a:t>
            </a:r>
            <a:endParaRPr lang="en-GB" b="1"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(2011)). A frequency dictionary of German: Core vocabulary for learners. London: Routledge.</a:t>
            </a:r>
            <a:endParaRPr lang="en-GB" sz="1200" i="1" baseline="0" dirty="0">
              <a:solidFill>
                <a:sysClr val="windowText" lastClr="000000"/>
              </a:solidFill>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t>14</a:t>
            </a:fld>
            <a:endParaRPr lang="en-GB"/>
          </a:p>
        </p:txBody>
      </p:sp>
    </p:spTree>
    <p:extLst>
      <p:ext uri="{BB962C8B-B14F-4D97-AF65-F5344CB8AC3E}">
        <p14:creationId xmlns:p14="http://schemas.microsoft.com/office/powerpoint/2010/main" val="1334702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a:br>
              <a:rPr lang="en-GB" b="1" baseline="0" dirty="0"/>
            </a:br>
            <a:r>
              <a:rPr lang="en-GB" b="1" baseline="0" dirty="0"/>
              <a:t>Aim: </a:t>
            </a:r>
            <a:r>
              <a:rPr lang="en-GB" b="0" baseline="0" dirty="0"/>
              <a:t>To practise understanding the vocabulary for this week in the oral modality.</a:t>
            </a:r>
          </a:p>
          <a:p>
            <a:pPr marL="0"/>
            <a:r>
              <a:rPr lang="en-GB" sz="1200" b="1" i="0" kern="1200" dirty="0">
                <a:solidFill>
                  <a:schemeClr val="tx1"/>
                </a:solidFill>
                <a:effectLst/>
                <a:latin typeface="+mn-lt"/>
                <a:ea typeface="+mn-ea"/>
                <a:cs typeface="+mn-cs"/>
              </a:rPr>
              <a:t>Note: </a:t>
            </a:r>
            <a:r>
              <a:rPr lang="en-GB" sz="1200" kern="1200" dirty="0">
                <a:solidFill>
                  <a:schemeClr val="tx1"/>
                </a:solidFill>
                <a:effectLst/>
                <a:latin typeface="+mn-lt"/>
                <a:ea typeface="+mn-ea"/>
                <a:cs typeface="+mn-cs"/>
              </a:rPr>
              <a:t>Students in Y8 pre-learn vocabulary on Quizlet, additionally completing several tasks.  This activity provides an additional step; listening and understanding the new vocabulary.</a:t>
            </a:r>
          </a:p>
          <a:p>
            <a:pPr marL="0"/>
            <a:endParaRPr lang="en-GB" sz="1200" kern="1200" dirty="0">
              <a:solidFill>
                <a:schemeClr val="tx1"/>
              </a:solidFill>
              <a:effectLst/>
              <a:latin typeface="+mn-lt"/>
              <a:ea typeface="+mn-ea"/>
              <a:cs typeface="+mn-cs"/>
            </a:endParaRPr>
          </a:p>
          <a:p>
            <a:pPr marL="0"/>
            <a:r>
              <a:rPr lang="en-GB" sz="1200" b="1" kern="1200" dirty="0">
                <a:solidFill>
                  <a:schemeClr val="tx1"/>
                </a:solidFill>
                <a:effectLst/>
                <a:latin typeface="+mn-lt"/>
                <a:ea typeface="+mn-ea"/>
                <a:cs typeface="+mn-cs"/>
              </a:rPr>
              <a:t>Procedure:</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1. Click to hear the word in German.</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2. Write down the meaning in English.</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3. Click to check answers.</a:t>
            </a: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Transcript:</a:t>
            </a:r>
          </a:p>
          <a:p>
            <a:pPr rtl="0" eaLnBrk="1" fontAlgn="ctr" latinLnBrk="0" hangingPunct="1"/>
            <a:r>
              <a:rPr lang="en-GB" sz="1200" b="0" i="0" u="none" strike="noStrike" kern="1200" dirty="0">
                <a:solidFill>
                  <a:schemeClr val="tx1"/>
                </a:solidFill>
                <a:effectLst/>
                <a:latin typeface="+mn-lt"/>
                <a:ea typeface="+mn-ea"/>
                <a:cs typeface="+mn-cs"/>
              </a:rPr>
              <a:t>1. das Deutsch</a:t>
            </a:r>
          </a:p>
          <a:p>
            <a:pPr rtl="0" eaLnBrk="1" fontAlgn="ctr" latinLnBrk="0" hangingPunct="1"/>
            <a:r>
              <a:rPr lang="en-GB" sz="1200" b="0" i="0" u="none" strike="noStrike" kern="1200" dirty="0">
                <a:solidFill>
                  <a:schemeClr val="tx1"/>
                </a:solidFill>
                <a:effectLst/>
                <a:latin typeface="+mn-lt"/>
                <a:ea typeface="+mn-ea"/>
                <a:cs typeface="+mn-cs"/>
              </a:rPr>
              <a:t>2. die</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Naturwissenschaft</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3. die </a:t>
            </a:r>
            <a:r>
              <a:rPr lang="en-GB" sz="1200" b="0" i="0" u="none" strike="noStrike" kern="1200" dirty="0" err="1">
                <a:solidFill>
                  <a:schemeClr val="tx1"/>
                </a:solidFill>
                <a:effectLst/>
                <a:latin typeface="+mn-lt"/>
                <a:ea typeface="+mn-ea"/>
                <a:cs typeface="+mn-cs"/>
              </a:rPr>
              <a:t>Mathematik</a:t>
            </a:r>
            <a:endParaRPr lang="en-GB" sz="1200" b="0" i="0" u="none" strike="noStrike" kern="1200" dirty="0">
              <a:solidFill>
                <a:schemeClr val="tx1"/>
              </a:solidFill>
              <a:effectLst/>
              <a:latin typeface="+mn-lt"/>
              <a:ea typeface="+mn-ea"/>
              <a:cs typeface="+mn-cs"/>
            </a:endParaRPr>
          </a:p>
          <a:p>
            <a:pPr rtl="0" eaLnBrk="1" fontAlgn="ctr" latinLnBrk="0" hangingPunct="1"/>
            <a:r>
              <a:rPr lang="de-DE" sz="1200" b="0" i="0" u="none" strike="noStrike" kern="1200" dirty="0">
                <a:solidFill>
                  <a:schemeClr val="tx1"/>
                </a:solidFill>
                <a:effectLst/>
                <a:latin typeface="+mn-lt"/>
                <a:ea typeface="+mn-ea"/>
                <a:cs typeface="+mn-cs"/>
              </a:rPr>
              <a:t>4. mögen</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5. </a:t>
            </a:r>
            <a:r>
              <a:rPr lang="en-GB" sz="1200" b="0" i="0" u="none" strike="noStrike" kern="1200" dirty="0" err="1">
                <a:solidFill>
                  <a:schemeClr val="tx1"/>
                </a:solidFill>
                <a:effectLst/>
                <a:latin typeface="+mn-lt"/>
                <a:ea typeface="+mn-ea"/>
                <a:cs typeface="+mn-cs"/>
              </a:rPr>
              <a:t>ihn</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6. die Kunst</a:t>
            </a:r>
          </a:p>
          <a:p>
            <a:pPr rtl="0" eaLnBrk="1" fontAlgn="ctr" latinLnBrk="0" hangingPunct="1"/>
            <a:r>
              <a:rPr lang="en-GB" sz="1200" b="0" i="0" u="none" strike="noStrike" kern="1200" dirty="0">
                <a:solidFill>
                  <a:schemeClr val="tx1"/>
                </a:solidFill>
                <a:effectLst/>
                <a:latin typeface="+mn-lt"/>
                <a:ea typeface="+mn-ea"/>
                <a:cs typeface="+mn-cs"/>
              </a:rPr>
              <a:t>7.</a:t>
            </a:r>
            <a:r>
              <a:rPr lang="en-GB" sz="1200" b="0" i="0" u="none" strike="noStrike" kern="1200" baseline="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rPr>
              <a:t>die </a:t>
            </a:r>
            <a:r>
              <a:rPr lang="en-GB" sz="1200" b="0" i="0" u="none" strike="noStrike" kern="1200" dirty="0" err="1">
                <a:solidFill>
                  <a:schemeClr val="tx1"/>
                </a:solidFill>
                <a:effectLst/>
                <a:latin typeface="+mn-lt"/>
                <a:ea typeface="+mn-ea"/>
                <a:cs typeface="+mn-cs"/>
              </a:rPr>
              <a:t>Fremdsprache</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8. </a:t>
            </a:r>
            <a:r>
              <a:rPr lang="en-GB" sz="1200" b="0" i="0" u="none" strike="noStrike" kern="1200" dirty="0" err="1">
                <a:solidFill>
                  <a:schemeClr val="tx1"/>
                </a:solidFill>
                <a:effectLst/>
                <a:latin typeface="+mn-lt"/>
                <a:ea typeface="+mn-ea"/>
                <a:cs typeface="+mn-cs"/>
              </a:rPr>
              <a:t>sie</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9. mag</a:t>
            </a:r>
          </a:p>
          <a:p>
            <a:pPr rtl="0" eaLnBrk="1" fontAlgn="ctr" latinLnBrk="0" hangingPunct="1"/>
            <a:r>
              <a:rPr lang="en-GB" sz="1200" b="0" i="0" u="none" strike="noStrike" kern="1200" dirty="0">
                <a:solidFill>
                  <a:schemeClr val="tx1"/>
                </a:solidFill>
                <a:effectLst/>
                <a:latin typeface="+mn-lt"/>
                <a:ea typeface="+mn-ea"/>
                <a:cs typeface="+mn-cs"/>
              </a:rPr>
              <a:t>10.</a:t>
            </a:r>
            <a:r>
              <a:rPr lang="en-GB" sz="1200" b="0" i="0" u="none" strike="noStrike" kern="1200" baseline="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rPr>
              <a:t>das </a:t>
            </a:r>
            <a:r>
              <a:rPr lang="en-GB" sz="1200" b="0" i="0" u="none" strike="noStrike" kern="1200" dirty="0" err="1">
                <a:solidFill>
                  <a:schemeClr val="tx1"/>
                </a:solidFill>
                <a:effectLst/>
                <a:latin typeface="+mn-lt"/>
                <a:ea typeface="+mn-ea"/>
                <a:cs typeface="+mn-cs"/>
              </a:rPr>
              <a:t>Fach</a:t>
            </a:r>
            <a:endParaRPr lang="en-GB" sz="1200" b="0" i="0" u="none" strike="noStrike" kern="1200" dirty="0">
              <a:solidFill>
                <a:schemeClr val="tx1"/>
              </a:solidFill>
              <a:effectLst/>
              <a:latin typeface="+mn-lt"/>
              <a:ea typeface="+mn-ea"/>
              <a:cs typeface="+mn-cs"/>
            </a:endParaRPr>
          </a:p>
          <a:p>
            <a:pPr marL="0"/>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23563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Timing</a:t>
            </a:r>
            <a:r>
              <a:rPr lang="en-US" b="1" dirty="0"/>
              <a:t>: </a:t>
            </a:r>
            <a:r>
              <a:rPr lang="en-US" b="1" i="0" dirty="0"/>
              <a:t>3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recognition and cued productive oral recall </a:t>
            </a:r>
            <a:r>
              <a:rPr lang="en-GB" b="0"/>
              <a:t>of the new (and some of the revisited)</a:t>
            </a:r>
            <a:r>
              <a:rPr lang="en-GB" b="0" baseline="0"/>
              <a:t> </a:t>
            </a:r>
            <a:r>
              <a:rPr lang="en-GB" b="0"/>
              <a:t>vocabulary.</a:t>
            </a:r>
            <a:br>
              <a:rPr lang="en-GB" b="0" dirty="0"/>
            </a:br>
            <a:endParaRPr lang="en-GB" b="0" baseline="0" dirty="0"/>
          </a:p>
          <a:p>
            <a:r>
              <a:rPr lang="en-US" b="1" dirty="0"/>
              <a:t>Procedure:</a:t>
            </a:r>
          </a:p>
          <a:p>
            <a:r>
              <a:rPr lang="en-US" b="0" dirty="0"/>
              <a:t>1. Students supply the German</a:t>
            </a:r>
            <a:r>
              <a:rPr lang="en-US" b="0" baseline="0" dirty="0"/>
              <a:t> for the word which appears in English.  The aim is to be able to give the German before the teacher counts </a:t>
            </a:r>
            <a:r>
              <a:rPr lang="en-US" b="0" baseline="0" dirty="0" err="1"/>
              <a:t>drei</a:t>
            </a:r>
            <a:r>
              <a:rPr lang="en-US" b="0" baseline="0" dirty="0"/>
              <a:t> – </a:t>
            </a:r>
            <a:r>
              <a:rPr lang="en-US" b="0" baseline="0" dirty="0" err="1"/>
              <a:t>zwei</a:t>
            </a:r>
            <a:r>
              <a:rPr lang="en-US" b="0" baseline="0" dirty="0"/>
              <a:t> – </a:t>
            </a:r>
            <a:r>
              <a:rPr lang="en-US" b="0" baseline="0" dirty="0" err="1"/>
              <a:t>eins</a:t>
            </a:r>
            <a:r>
              <a:rPr lang="en-US" b="0" baseline="0" dirty="0"/>
              <a:t>.  Note: it may be helpful to give students a few moments to look through the list of German words before starting the exercise.  </a:t>
            </a:r>
            <a:endParaRPr lang="en-US" b="0" dirty="0"/>
          </a:p>
          <a:p>
            <a:endParaRPr lang="en-US" b="0" dirty="0"/>
          </a:p>
          <a:p>
            <a:r>
              <a:rPr lang="en-US" b="1" dirty="0"/>
              <a:t>Notes:</a:t>
            </a:r>
          </a:p>
          <a:p>
            <a:pPr marL="228600" indent="-228600">
              <a:buAutoNum type="arabicPeriod"/>
            </a:pPr>
            <a:r>
              <a:rPr lang="en-US" b="0" baseline="0" dirty="0"/>
              <a:t>T</a:t>
            </a:r>
            <a:r>
              <a:rPr lang="en-US" b="0" dirty="0"/>
              <a:t>he</a:t>
            </a:r>
            <a:r>
              <a:rPr lang="en-US" b="0" baseline="0" dirty="0"/>
              <a:t> activity</a:t>
            </a:r>
            <a:r>
              <a:rPr lang="en-US" b="0" dirty="0"/>
              <a:t> can be repeated,</a:t>
            </a:r>
            <a:r>
              <a:rPr lang="en-US" b="0" baseline="0" dirty="0"/>
              <a:t> clicking faster through the animations to increase speed of recall.</a:t>
            </a:r>
          </a:p>
          <a:p>
            <a:pPr marL="228600" indent="-228600">
              <a:buAutoNum type="arabicPeriod"/>
            </a:pPr>
            <a:r>
              <a:rPr lang="en-US" b="0" baseline="0" dirty="0"/>
              <a:t>Teachers may wish to give students 30 seconds to look at the German words before showing the </a:t>
            </a:r>
            <a:r>
              <a:rPr lang="en-US" b="0" baseline="0"/>
              <a:t>English prompts</a:t>
            </a:r>
            <a:r>
              <a:rPr lang="en-GB" b="0" baseline="0"/>
              <a:t>.</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08986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practise recognition of this week’s new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i="0" baseline="0" dirty="0"/>
              <a:t>1. S</a:t>
            </a:r>
            <a:r>
              <a:rPr lang="en-GB" dirty="0"/>
              <a:t>tudents read the clues</a:t>
            </a:r>
            <a:r>
              <a:rPr lang="en-GB" baseline="0" dirty="0"/>
              <a:t> and decide which picture is the best match.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 They </a:t>
            </a:r>
            <a:r>
              <a:rPr lang="en-GB" b="1" baseline="0" dirty="0"/>
              <a:t>write</a:t>
            </a:r>
            <a:r>
              <a:rPr lang="en-GB" b="0" baseline="0" dirty="0"/>
              <a:t> the target word.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Teacher asks ‘</a:t>
            </a:r>
            <a:r>
              <a:rPr lang="en-GB" b="0" i="1" baseline="0" dirty="0"/>
              <a:t>Was </a:t>
            </a:r>
            <a:r>
              <a:rPr lang="en-GB" b="0" i="1" baseline="0" dirty="0" err="1"/>
              <a:t>ist</a:t>
            </a:r>
            <a:r>
              <a:rPr lang="en-GB" b="0" i="1" baseline="0" dirty="0"/>
              <a:t> </a:t>
            </a:r>
            <a:r>
              <a:rPr lang="en-GB" b="0" i="1" baseline="0" dirty="0" err="1"/>
              <a:t>Mathematik</a:t>
            </a:r>
            <a:r>
              <a:rPr lang="en-GB" b="0" baseline="0" dirty="0"/>
              <a:t>?’ to elicit the response ‘</a:t>
            </a:r>
            <a:r>
              <a:rPr lang="en-GB" b="0" i="1" baseline="0" dirty="0" err="1"/>
              <a:t>Mathematik</a:t>
            </a:r>
            <a:r>
              <a:rPr lang="en-GB" b="0" i="1" baseline="0" dirty="0"/>
              <a:t> </a:t>
            </a:r>
            <a:r>
              <a:rPr lang="en-GB" b="0" i="1" baseline="0" dirty="0" err="1"/>
              <a:t>ist</a:t>
            </a:r>
            <a:r>
              <a:rPr lang="en-GB" b="0" i="1" baseline="0" dirty="0"/>
              <a:t> </a:t>
            </a:r>
            <a:r>
              <a:rPr lang="en-GB" b="0" i="1" baseline="0" dirty="0" err="1"/>
              <a:t>ein</a:t>
            </a:r>
            <a:r>
              <a:rPr lang="en-GB" b="0" i="1" baseline="0" dirty="0"/>
              <a:t> </a:t>
            </a:r>
            <a:r>
              <a:rPr lang="en-GB" b="0" i="1" baseline="0" dirty="0" err="1"/>
              <a:t>Fach</a:t>
            </a:r>
            <a:r>
              <a:rPr lang="en-GB" b="0" baseline="0" dirty="0"/>
              <a:t>’. Teacher to note that when used as a school subject, the article is not used.</a:t>
            </a:r>
          </a:p>
          <a:p>
            <a:r>
              <a:rPr lang="en-GB" b="0" baseline="0" dirty="0"/>
              <a:t>4. Answers revealed on click, students check spelling.</a:t>
            </a:r>
          </a:p>
          <a:p>
            <a:r>
              <a:rPr lang="en-GB" b="0" baseline="0" dirty="0"/>
              <a:t>5. This activity continues over the next four slides.</a:t>
            </a:r>
          </a:p>
        </p:txBody>
      </p:sp>
      <p:sp>
        <p:nvSpPr>
          <p:cNvPr id="4" name="Slide Number Placeholder 3"/>
          <p:cNvSpPr>
            <a:spLocks noGrp="1"/>
          </p:cNvSpPr>
          <p:nvPr>
            <p:ph type="sldNum" sz="quarter" idx="10"/>
          </p:nvPr>
        </p:nvSpPr>
        <p:spPr/>
        <p:txBody>
          <a:bodyPr/>
          <a:lstStyle/>
          <a:p>
            <a:fld id="{672843D9-4757-4631-B0CD-BAA271821DF5}" type="slidenum">
              <a:rPr lang="en-GB" smtClean="0"/>
              <a:t>17</a:t>
            </a:fld>
            <a:endParaRPr lang="en-GB"/>
          </a:p>
        </p:txBody>
      </p:sp>
    </p:spTree>
    <p:extLst>
      <p:ext uri="{BB962C8B-B14F-4D97-AF65-F5344CB8AC3E}">
        <p14:creationId xmlns:p14="http://schemas.microsoft.com/office/powerpoint/2010/main" val="29698412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This is the continuation of the activity on the previous slide.</a:t>
            </a:r>
            <a:endParaRPr lang="en-GB" b="0" baseline="0"/>
          </a:p>
          <a:p>
            <a:endParaRPr lang="en-GB" b="0" baseline="0"/>
          </a:p>
          <a:p>
            <a:r>
              <a:rPr lang="en-GB" b="0" baseline="0"/>
              <a:t>Teacher asks ‘</a:t>
            </a:r>
            <a:r>
              <a:rPr lang="en-GB" b="0" i="1" baseline="0"/>
              <a:t>Was ist Physik</a:t>
            </a:r>
            <a:r>
              <a:rPr lang="en-GB" b="0" baseline="0"/>
              <a:t>?’ to elicit the response ‘</a:t>
            </a:r>
            <a:r>
              <a:rPr lang="en-GB" b="0" i="1" baseline="0"/>
              <a:t>Physik ist ein Fach</a:t>
            </a:r>
            <a:r>
              <a:rPr lang="en-GB" b="0" baseline="0"/>
              <a:t>’. Alternatively, to practise negation: ‘</a:t>
            </a:r>
            <a:r>
              <a:rPr lang="en-GB" b="0" i="1" baseline="0"/>
              <a:t>Ist Physik eine Fremdsprache? Nein, Physik ist keine Fremdsprache. Physik ist ein Fach.</a:t>
            </a:r>
            <a:endParaRPr lang="en-GB" b="0" baseline="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18</a:t>
            </a:fld>
            <a:endParaRPr lang="en-GB"/>
          </a:p>
        </p:txBody>
      </p:sp>
    </p:spTree>
    <p:extLst>
      <p:ext uri="{BB962C8B-B14F-4D97-AF65-F5344CB8AC3E}">
        <p14:creationId xmlns:p14="http://schemas.microsoft.com/office/powerpoint/2010/main" val="30852362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This is the continuation of the activity on the previous slide.</a:t>
            </a:r>
            <a:endParaRPr lang="en-GB" b="0" baseline="0"/>
          </a:p>
          <a:p>
            <a:endParaRPr lang="en-GB" b="0" baseline="0" dirty="0"/>
          </a:p>
          <a:p>
            <a:r>
              <a:rPr lang="en-GB" b="0" baseline="0" dirty="0"/>
              <a:t>Teacher asks ‘</a:t>
            </a:r>
            <a:r>
              <a:rPr lang="en-GB" b="0" i="1" baseline="0" dirty="0"/>
              <a:t>Was </a:t>
            </a:r>
            <a:r>
              <a:rPr lang="en-GB" b="0" i="1" baseline="0" dirty="0" err="1"/>
              <a:t>ist</a:t>
            </a:r>
            <a:r>
              <a:rPr lang="en-GB" b="0" i="1" baseline="0" dirty="0"/>
              <a:t> </a:t>
            </a:r>
            <a:r>
              <a:rPr lang="en-GB" b="0" i="1" baseline="0" dirty="0" err="1"/>
              <a:t>Spanisch</a:t>
            </a:r>
            <a:r>
              <a:rPr lang="en-GB" b="0" baseline="0" dirty="0"/>
              <a:t>?’ to elicit the response ‘</a:t>
            </a:r>
            <a:r>
              <a:rPr lang="en-GB" b="0" i="1" baseline="0" dirty="0" err="1"/>
              <a:t>Spanisch</a:t>
            </a:r>
            <a:r>
              <a:rPr lang="en-GB" b="0" i="1" baseline="0" dirty="0"/>
              <a:t> </a:t>
            </a:r>
            <a:r>
              <a:rPr lang="en-GB" b="0" i="1" baseline="0" dirty="0" err="1"/>
              <a:t>ist</a:t>
            </a:r>
            <a:r>
              <a:rPr lang="en-GB" b="0" i="1" baseline="0" dirty="0"/>
              <a:t> </a:t>
            </a:r>
            <a:r>
              <a:rPr lang="en-GB" b="0" i="1" baseline="0" dirty="0" err="1"/>
              <a:t>eine</a:t>
            </a:r>
            <a:r>
              <a:rPr lang="en-GB" b="0" i="1" baseline="0" dirty="0"/>
              <a:t> </a:t>
            </a:r>
            <a:r>
              <a:rPr lang="en-GB" b="0" i="1" baseline="0" dirty="0" err="1"/>
              <a:t>Fremdsprache</a:t>
            </a:r>
            <a:r>
              <a:rPr lang="en-GB" b="0" baseline="0" dirty="0"/>
              <a:t>’. Alternatively, to practise negation: ‘</a:t>
            </a:r>
            <a:r>
              <a:rPr lang="en-GB" b="0" i="1" baseline="0" dirty="0" err="1"/>
              <a:t>Ist</a:t>
            </a:r>
            <a:r>
              <a:rPr lang="en-GB" b="0" i="1" baseline="0" dirty="0"/>
              <a:t> </a:t>
            </a:r>
            <a:r>
              <a:rPr lang="en-GB" b="0" i="1" baseline="0" dirty="0" err="1"/>
              <a:t>Spanisch</a:t>
            </a:r>
            <a:r>
              <a:rPr lang="en-GB" b="0" i="1" baseline="0" dirty="0"/>
              <a:t> </a:t>
            </a:r>
            <a:r>
              <a:rPr lang="en-GB" b="0" i="1" baseline="0" dirty="0" err="1"/>
              <a:t>ein</a:t>
            </a:r>
            <a:r>
              <a:rPr lang="en-GB" b="0" i="1" baseline="0" dirty="0"/>
              <a:t> Tier? Nein, </a:t>
            </a:r>
            <a:r>
              <a:rPr lang="en-GB" b="0" i="1" baseline="0" dirty="0" err="1"/>
              <a:t>Spanisch</a:t>
            </a:r>
            <a:r>
              <a:rPr lang="en-GB" b="0" i="1" baseline="0" dirty="0"/>
              <a:t> </a:t>
            </a:r>
            <a:r>
              <a:rPr lang="en-GB" b="0" i="1" baseline="0" dirty="0" err="1"/>
              <a:t>ist</a:t>
            </a:r>
            <a:r>
              <a:rPr lang="en-GB" b="0" i="1" baseline="0" dirty="0"/>
              <a:t> </a:t>
            </a:r>
            <a:r>
              <a:rPr lang="en-GB" b="0" i="1" baseline="0" dirty="0" err="1"/>
              <a:t>kein</a:t>
            </a:r>
            <a:r>
              <a:rPr lang="en-GB" b="0" i="1" baseline="0" dirty="0"/>
              <a:t> Tier. </a:t>
            </a:r>
            <a:r>
              <a:rPr lang="en-GB" b="0" i="1" baseline="0" dirty="0" err="1"/>
              <a:t>Spanisch</a:t>
            </a:r>
            <a:r>
              <a:rPr lang="en-GB" b="0" i="1" baseline="0" dirty="0"/>
              <a:t> </a:t>
            </a:r>
            <a:r>
              <a:rPr lang="en-GB" b="0" i="1" baseline="0" dirty="0" err="1"/>
              <a:t>ist</a:t>
            </a:r>
            <a:r>
              <a:rPr lang="en-GB" b="0" i="1" baseline="0" dirty="0"/>
              <a:t> </a:t>
            </a:r>
            <a:r>
              <a:rPr lang="en-GB" b="0" i="1" baseline="0" dirty="0" err="1"/>
              <a:t>eine</a:t>
            </a:r>
            <a:r>
              <a:rPr lang="en-GB" b="0" i="1" baseline="0" dirty="0"/>
              <a:t> </a:t>
            </a:r>
            <a:r>
              <a:rPr lang="en-GB" b="0" i="1" baseline="0" dirty="0" err="1"/>
              <a:t>Fremdsprache</a:t>
            </a:r>
            <a:r>
              <a:rPr lang="en-GB" b="0" i="1" baseline="0" dirty="0"/>
              <a:t>.</a:t>
            </a:r>
            <a:endParaRPr lang="en-GB" b="0" baseline="0" dirty="0"/>
          </a:p>
          <a:p>
            <a:endParaRPr lang="en-GB" b="0" baseline="0" dirty="0"/>
          </a:p>
        </p:txBody>
      </p:sp>
      <p:sp>
        <p:nvSpPr>
          <p:cNvPr id="4" name="Slide Number Placeholder 3"/>
          <p:cNvSpPr>
            <a:spLocks noGrp="1"/>
          </p:cNvSpPr>
          <p:nvPr>
            <p:ph type="sldNum" sz="quarter" idx="10"/>
          </p:nvPr>
        </p:nvSpPr>
        <p:spPr/>
        <p:txBody>
          <a:bodyPr/>
          <a:lstStyle/>
          <a:p>
            <a:fld id="{672843D9-4757-4631-B0CD-BAA271821DF5}" type="slidenum">
              <a:rPr lang="en-GB" smtClean="0"/>
              <a:t>19</a:t>
            </a:fld>
            <a:endParaRPr lang="en-GB"/>
          </a:p>
        </p:txBody>
      </p:sp>
    </p:spTree>
    <p:extLst>
      <p:ext uri="{BB962C8B-B14F-4D97-AF65-F5344CB8AC3E}">
        <p14:creationId xmlns:p14="http://schemas.microsoft.com/office/powerpoint/2010/main" val="2322369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sch</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baseline="0" dirty="0" err="1"/>
              <a:t>sch</a:t>
            </a:r>
            <a:r>
              <a:rPr lang="en-GB" b="1" dirty="0"/>
              <a:t>] </a:t>
            </a:r>
            <a:r>
              <a:rPr lang="en-GB" b="0" dirty="0"/>
              <a:t>sound first, on its own. Students repeat it with you.</a:t>
            </a:r>
            <a:br>
              <a:rPr lang="en-GB" b="0" dirty="0"/>
            </a:br>
            <a:r>
              <a:rPr lang="en-GB" b="0" dirty="0"/>
              <a:t>2. Bring up the word </a:t>
            </a:r>
            <a:r>
              <a:rPr lang="en-GB" b="0" baseline="0" dirty="0"/>
              <a:t>”</a:t>
            </a:r>
            <a:r>
              <a:rPr lang="en-GB" b="1" baseline="0" dirty="0" err="1"/>
              <a:t>schreiben</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mime writing.</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baseline="0" dirty="0" err="1"/>
              <a:t>sch</a:t>
            </a:r>
            <a:r>
              <a:rPr lang="en-GB" b="1" dirty="0"/>
              <a:t>] </a:t>
            </a:r>
            <a:r>
              <a:rPr lang="en-GB" baseline="0" dirty="0"/>
              <a:t>sound, pronouncing </a:t>
            </a:r>
            <a:r>
              <a:rPr lang="en-GB" b="0" baseline="0" dirty="0"/>
              <a:t>”</a:t>
            </a:r>
            <a:r>
              <a:rPr lang="en-GB" b="1" baseline="0" dirty="0" err="1"/>
              <a:t>schreiben</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schreiben</a:t>
            </a:r>
            <a:r>
              <a:rPr lang="en-GB" baseline="0" dirty="0"/>
              <a:t> [245]</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63327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This is the continuation of the activity on the previous slide.</a:t>
            </a:r>
            <a:endParaRPr lang="en-GB" b="0" baseline="0"/>
          </a:p>
          <a:p>
            <a:endParaRPr lang="en-GB" b="0" baseline="0"/>
          </a:p>
          <a:p>
            <a:r>
              <a:rPr lang="en-GB" b="0" baseline="0"/>
              <a:t>Teacher </a:t>
            </a:r>
            <a:r>
              <a:rPr lang="en-GB" b="0" baseline="0" dirty="0"/>
              <a:t>asks ‘</a:t>
            </a:r>
            <a:r>
              <a:rPr lang="en-GB" b="0" i="1" baseline="0" dirty="0"/>
              <a:t>Was </a:t>
            </a:r>
            <a:r>
              <a:rPr lang="en-GB" b="0" i="1" baseline="0" dirty="0" err="1"/>
              <a:t>ist</a:t>
            </a:r>
            <a:r>
              <a:rPr lang="en-GB" b="0" i="1" baseline="0" dirty="0"/>
              <a:t> </a:t>
            </a:r>
            <a:r>
              <a:rPr lang="en-GB" b="0" i="1" baseline="0" dirty="0" err="1"/>
              <a:t>Biologie</a:t>
            </a:r>
            <a:r>
              <a:rPr lang="en-GB" b="0" baseline="0" dirty="0"/>
              <a:t>?’ to elicit the response ‘</a:t>
            </a:r>
            <a:r>
              <a:rPr lang="en-GB" b="0" i="1" baseline="0" dirty="0" err="1"/>
              <a:t>Biologie</a:t>
            </a:r>
            <a:r>
              <a:rPr lang="en-GB" b="0" i="1" baseline="0" dirty="0"/>
              <a:t> </a:t>
            </a:r>
            <a:r>
              <a:rPr lang="en-GB" b="0" i="1" baseline="0" dirty="0" err="1"/>
              <a:t>ist</a:t>
            </a:r>
            <a:r>
              <a:rPr lang="en-GB" b="0" i="1" baseline="0" dirty="0"/>
              <a:t> </a:t>
            </a:r>
            <a:r>
              <a:rPr lang="en-GB" b="0" i="1" baseline="0" dirty="0" err="1"/>
              <a:t>eine</a:t>
            </a:r>
            <a:r>
              <a:rPr lang="en-GB" b="0" i="1" baseline="0" dirty="0"/>
              <a:t> </a:t>
            </a:r>
            <a:r>
              <a:rPr lang="en-GB" b="0" i="1" baseline="0" dirty="0" err="1"/>
              <a:t>Naturwissenschaft</a:t>
            </a:r>
            <a:r>
              <a:rPr lang="en-GB" b="0" baseline="0" dirty="0"/>
              <a:t>’. Alternatively, to practise negation: ‘</a:t>
            </a:r>
            <a:r>
              <a:rPr lang="en-GB" b="0" i="1" baseline="0" dirty="0" err="1"/>
              <a:t>Ist</a:t>
            </a:r>
            <a:r>
              <a:rPr lang="en-GB" b="0" i="1" baseline="0" dirty="0"/>
              <a:t> </a:t>
            </a:r>
            <a:r>
              <a:rPr lang="en-GB" b="0" i="1" baseline="0" dirty="0" err="1"/>
              <a:t>Biologie</a:t>
            </a:r>
            <a:r>
              <a:rPr lang="en-GB" b="0" i="1" baseline="0" dirty="0"/>
              <a:t> </a:t>
            </a:r>
            <a:r>
              <a:rPr lang="en-GB" b="0" i="1" baseline="0" dirty="0" err="1"/>
              <a:t>eine</a:t>
            </a:r>
            <a:r>
              <a:rPr lang="en-GB" b="0" i="1" baseline="0" dirty="0"/>
              <a:t> </a:t>
            </a:r>
            <a:r>
              <a:rPr lang="en-GB" b="0" i="1" baseline="0" dirty="0" err="1"/>
              <a:t>Fremdsprache</a:t>
            </a:r>
            <a:r>
              <a:rPr lang="en-GB" b="0" i="1" baseline="0" dirty="0"/>
              <a:t>? Nein, </a:t>
            </a:r>
            <a:r>
              <a:rPr lang="en-GB" b="0" i="1" baseline="0" dirty="0" err="1"/>
              <a:t>Biologie</a:t>
            </a:r>
            <a:r>
              <a:rPr lang="en-GB" b="0" i="1" baseline="0" dirty="0"/>
              <a:t> </a:t>
            </a:r>
            <a:r>
              <a:rPr lang="en-GB" b="0" i="1" baseline="0" dirty="0" err="1"/>
              <a:t>ist</a:t>
            </a:r>
            <a:r>
              <a:rPr lang="en-GB" b="0" i="1" baseline="0" dirty="0"/>
              <a:t> </a:t>
            </a:r>
            <a:r>
              <a:rPr lang="en-GB" b="0" i="1" baseline="0" dirty="0" err="1"/>
              <a:t>keine</a:t>
            </a:r>
            <a:r>
              <a:rPr lang="en-GB" b="0" i="1" baseline="0" dirty="0"/>
              <a:t> </a:t>
            </a:r>
            <a:r>
              <a:rPr lang="en-GB" b="0" i="1" baseline="0" dirty="0" err="1"/>
              <a:t>Fremdsprache</a:t>
            </a:r>
            <a:r>
              <a:rPr lang="en-GB" b="0" i="1" baseline="0" dirty="0"/>
              <a:t>. </a:t>
            </a:r>
            <a:r>
              <a:rPr lang="en-GB" b="0" i="1" baseline="0" dirty="0" err="1"/>
              <a:t>Biologie</a:t>
            </a:r>
            <a:r>
              <a:rPr lang="en-GB" b="0" i="1" baseline="0" dirty="0"/>
              <a:t> </a:t>
            </a:r>
            <a:r>
              <a:rPr lang="en-GB" b="0" i="1" baseline="0" dirty="0" err="1"/>
              <a:t>ist</a:t>
            </a:r>
            <a:r>
              <a:rPr lang="en-GB" b="0" i="1" baseline="0" dirty="0"/>
              <a:t> </a:t>
            </a:r>
            <a:r>
              <a:rPr lang="en-GB" b="0" i="1" baseline="0" dirty="0" err="1"/>
              <a:t>eine</a:t>
            </a:r>
            <a:r>
              <a:rPr lang="en-GB" b="0" i="1" baseline="0" dirty="0"/>
              <a:t> </a:t>
            </a:r>
            <a:r>
              <a:rPr lang="en-GB" b="0" i="1" baseline="0" dirty="0" err="1"/>
              <a:t>Naturwissenschaft</a:t>
            </a:r>
            <a:r>
              <a:rPr lang="en-GB" b="0" i="1" baseline="0" dirty="0"/>
              <a:t>.</a:t>
            </a:r>
            <a:endParaRPr lang="en-GB" b="0" baseline="0" dirty="0"/>
          </a:p>
          <a:p>
            <a:endParaRPr lang="en-GB" b="0" baseline="0" dirty="0"/>
          </a:p>
        </p:txBody>
      </p:sp>
      <p:sp>
        <p:nvSpPr>
          <p:cNvPr id="4" name="Slide Number Placeholder 3"/>
          <p:cNvSpPr>
            <a:spLocks noGrp="1"/>
          </p:cNvSpPr>
          <p:nvPr>
            <p:ph type="sldNum" sz="quarter" idx="10"/>
          </p:nvPr>
        </p:nvSpPr>
        <p:spPr/>
        <p:txBody>
          <a:bodyPr/>
          <a:lstStyle/>
          <a:p>
            <a:fld id="{672843D9-4757-4631-B0CD-BAA271821DF5}" type="slidenum">
              <a:rPr lang="en-GB" smtClean="0"/>
              <a:t>20</a:t>
            </a:fld>
            <a:endParaRPr lang="en-GB"/>
          </a:p>
        </p:txBody>
      </p:sp>
    </p:spTree>
    <p:extLst>
      <p:ext uri="{BB962C8B-B14F-4D97-AF65-F5344CB8AC3E}">
        <p14:creationId xmlns:p14="http://schemas.microsoft.com/office/powerpoint/2010/main" val="17814063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This is the continuation of the activity on the previous slide.</a:t>
            </a:r>
            <a:endParaRPr lang="en-GB" b="0" baseline="0"/>
          </a:p>
          <a:p>
            <a:endParaRPr lang="en-GB" b="0" baseline="0"/>
          </a:p>
          <a:p>
            <a:r>
              <a:rPr lang="en-GB" b="0" baseline="0"/>
              <a:t>Teacher </a:t>
            </a:r>
            <a:r>
              <a:rPr lang="en-GB" b="0" baseline="0" dirty="0"/>
              <a:t>asks ‘</a:t>
            </a:r>
            <a:r>
              <a:rPr lang="en-GB" b="0" i="1" baseline="0" dirty="0"/>
              <a:t>Was </a:t>
            </a:r>
            <a:r>
              <a:rPr lang="en-GB" b="0" i="1" baseline="0" dirty="0" err="1"/>
              <a:t>ist</a:t>
            </a:r>
            <a:r>
              <a:rPr lang="en-GB" b="0" i="1" baseline="0" dirty="0"/>
              <a:t> </a:t>
            </a:r>
            <a:r>
              <a:rPr lang="en-GB" b="0" i="1" baseline="0" dirty="0" err="1"/>
              <a:t>Musik</a:t>
            </a:r>
            <a:r>
              <a:rPr lang="en-GB" b="0" baseline="0" dirty="0"/>
              <a:t>?’ to elicit the response ‘</a:t>
            </a:r>
            <a:r>
              <a:rPr lang="en-GB" b="0" i="1" baseline="0" dirty="0" err="1"/>
              <a:t>Musik</a:t>
            </a:r>
            <a:r>
              <a:rPr lang="en-GB" b="0" i="1" baseline="0" dirty="0"/>
              <a:t> </a:t>
            </a:r>
            <a:r>
              <a:rPr lang="en-GB" b="0" i="1" baseline="0" dirty="0" err="1"/>
              <a:t>ist</a:t>
            </a:r>
            <a:r>
              <a:rPr lang="en-GB" b="0" i="1" baseline="0" dirty="0"/>
              <a:t> </a:t>
            </a:r>
            <a:r>
              <a:rPr lang="en-GB" b="0" i="1" baseline="0" dirty="0" err="1"/>
              <a:t>eine</a:t>
            </a:r>
            <a:r>
              <a:rPr lang="en-GB" b="0" i="1" baseline="0" dirty="0"/>
              <a:t> </a:t>
            </a:r>
            <a:r>
              <a:rPr lang="en-GB" b="0" i="1" baseline="0" dirty="0" err="1"/>
              <a:t>Kunst</a:t>
            </a:r>
            <a:r>
              <a:rPr lang="en-GB" b="0" baseline="0" dirty="0"/>
              <a:t>’. Alternatively, to practise negation: ‘</a:t>
            </a:r>
            <a:r>
              <a:rPr lang="en-GB" b="0" i="1" baseline="0" dirty="0" err="1"/>
              <a:t>Ist</a:t>
            </a:r>
            <a:r>
              <a:rPr lang="en-GB" b="0" i="1" baseline="0" dirty="0"/>
              <a:t> </a:t>
            </a:r>
            <a:r>
              <a:rPr lang="en-GB" b="0" i="1" baseline="0" dirty="0" err="1"/>
              <a:t>Musik</a:t>
            </a:r>
            <a:r>
              <a:rPr lang="en-GB" b="0" i="1" baseline="0" dirty="0"/>
              <a:t> </a:t>
            </a:r>
            <a:r>
              <a:rPr lang="en-GB" b="0" i="1" baseline="0" dirty="0" err="1"/>
              <a:t>eine</a:t>
            </a:r>
            <a:r>
              <a:rPr lang="en-GB" b="0" i="1" baseline="0" dirty="0"/>
              <a:t> </a:t>
            </a:r>
            <a:r>
              <a:rPr lang="en-GB" b="0" i="1" baseline="0" dirty="0" err="1"/>
              <a:t>Fremdsprache</a:t>
            </a:r>
            <a:r>
              <a:rPr lang="en-GB" b="0" i="1" baseline="0" dirty="0"/>
              <a:t>? Nein, </a:t>
            </a:r>
            <a:r>
              <a:rPr lang="en-GB" b="0" i="1" baseline="0" dirty="0" err="1"/>
              <a:t>Musik</a:t>
            </a:r>
            <a:r>
              <a:rPr lang="en-GB" b="0" i="1" baseline="0" dirty="0"/>
              <a:t> </a:t>
            </a:r>
            <a:r>
              <a:rPr lang="en-GB" b="0" i="1" baseline="0" dirty="0" err="1"/>
              <a:t>ist</a:t>
            </a:r>
            <a:r>
              <a:rPr lang="en-GB" b="0" i="1" baseline="0" dirty="0"/>
              <a:t> </a:t>
            </a:r>
            <a:r>
              <a:rPr lang="en-GB" b="0" i="1" baseline="0" dirty="0" err="1"/>
              <a:t>keine</a:t>
            </a:r>
            <a:r>
              <a:rPr lang="en-GB" b="0" i="1" baseline="0" dirty="0"/>
              <a:t> </a:t>
            </a:r>
            <a:r>
              <a:rPr lang="en-GB" b="0" i="1" baseline="0" dirty="0" err="1"/>
              <a:t>Fremdsprache</a:t>
            </a:r>
            <a:r>
              <a:rPr lang="en-GB" b="0" i="1" baseline="0" dirty="0"/>
              <a:t>. </a:t>
            </a:r>
            <a:r>
              <a:rPr lang="en-GB" b="0" i="1" baseline="0" dirty="0" err="1"/>
              <a:t>Musik</a:t>
            </a:r>
            <a:r>
              <a:rPr lang="en-GB" b="0" i="1" baseline="0" dirty="0"/>
              <a:t> </a:t>
            </a:r>
            <a:r>
              <a:rPr lang="en-GB" b="0" i="1" baseline="0" dirty="0" err="1"/>
              <a:t>ist</a:t>
            </a:r>
            <a:r>
              <a:rPr lang="en-GB" b="0" i="1" baseline="0" dirty="0"/>
              <a:t> </a:t>
            </a:r>
            <a:r>
              <a:rPr lang="en-GB" b="0" i="1" baseline="0" dirty="0" err="1"/>
              <a:t>eine</a:t>
            </a:r>
            <a:r>
              <a:rPr lang="en-GB" b="0" i="1" baseline="0" dirty="0"/>
              <a:t> </a:t>
            </a:r>
            <a:r>
              <a:rPr lang="en-GB" b="0" i="1" baseline="0" err="1"/>
              <a:t>Kunst</a:t>
            </a:r>
            <a:r>
              <a:rPr lang="en-GB" b="0" i="1" baseline="0"/>
              <a:t>.</a:t>
            </a:r>
            <a:endParaRPr lang="en-GB" b="0" baseline="0" dirty="0"/>
          </a:p>
        </p:txBody>
      </p:sp>
      <p:sp>
        <p:nvSpPr>
          <p:cNvPr id="4" name="Slide Number Placeholder 3"/>
          <p:cNvSpPr>
            <a:spLocks noGrp="1"/>
          </p:cNvSpPr>
          <p:nvPr>
            <p:ph type="sldNum" sz="quarter" idx="10"/>
          </p:nvPr>
        </p:nvSpPr>
        <p:spPr/>
        <p:txBody>
          <a:bodyPr/>
          <a:lstStyle/>
          <a:p>
            <a:fld id="{672843D9-4757-4631-B0CD-BAA271821DF5}" type="slidenum">
              <a:rPr lang="en-GB" smtClean="0"/>
              <a:t>21</a:t>
            </a:fld>
            <a:endParaRPr lang="en-GB"/>
          </a:p>
        </p:txBody>
      </p:sp>
    </p:spTree>
    <p:extLst>
      <p:ext uri="{BB962C8B-B14F-4D97-AF65-F5344CB8AC3E}">
        <p14:creationId xmlns:p14="http://schemas.microsoft.com/office/powerpoint/2010/main" val="11988579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4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practise </a:t>
            </a:r>
            <a:r>
              <a:rPr lang="en-GB" baseline="0" dirty="0"/>
              <a:t>new vocabulary and revise prefix </a:t>
            </a:r>
            <a:r>
              <a:rPr lang="en-GB" i="1" baseline="0" dirty="0" err="1"/>
              <a:t>Lieblings</a:t>
            </a:r>
            <a:r>
              <a:rPr lang="en-GB" i="1" baseline="0" dirty="0"/>
              <a:t>-,</a:t>
            </a:r>
            <a:r>
              <a:rPr lang="en-GB" i="0" baseline="0" dirty="0"/>
              <a:t>as well as possessives </a:t>
            </a:r>
            <a:r>
              <a:rPr lang="en-GB" i="1" baseline="0" dirty="0" err="1"/>
              <a:t>mein</a:t>
            </a:r>
            <a:r>
              <a:rPr lang="en-GB" i="1" baseline="0" dirty="0"/>
              <a:t>/</a:t>
            </a:r>
            <a:r>
              <a:rPr lang="en-GB" i="1" baseline="0" dirty="0" err="1"/>
              <a:t>dein</a:t>
            </a:r>
            <a:r>
              <a:rPr lang="en-GB" i="0" baseline="0" dirty="0"/>
              <a:t>.</a:t>
            </a:r>
            <a:endParaRPr lang="en-GB" i="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r>
              <a:rPr lang="en-GB" b="0" baseline="0" dirty="0"/>
              <a:t>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1. Click to remind students of the possessive adjectives needed for this task.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2. Students work in pairs to complete the activity.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3. Teacher can elicit some responses by asking students about their partners., e.g. ‘</a:t>
            </a:r>
            <a:r>
              <a:rPr lang="en-GB" i="1" baseline="0" dirty="0"/>
              <a:t>Was </a:t>
            </a:r>
            <a:r>
              <a:rPr lang="en-GB" i="1" baseline="0" dirty="0" err="1"/>
              <a:t>ist</a:t>
            </a:r>
            <a:r>
              <a:rPr lang="en-GB" i="1" baseline="0" dirty="0"/>
              <a:t> </a:t>
            </a:r>
            <a:r>
              <a:rPr lang="en-GB" i="1" baseline="0" dirty="0" err="1"/>
              <a:t>Sarahs</a:t>
            </a:r>
            <a:r>
              <a:rPr lang="en-GB" i="1" baseline="0" dirty="0"/>
              <a:t> </a:t>
            </a:r>
            <a:r>
              <a:rPr lang="en-GB" i="1" baseline="0" dirty="0" err="1"/>
              <a:t>Lieblingsfach</a:t>
            </a:r>
            <a:r>
              <a:rPr lang="en-GB" i="1" baseline="0" dirty="0"/>
              <a:t>?’ ‘</a:t>
            </a:r>
            <a:r>
              <a:rPr lang="en-GB" i="1" baseline="0" dirty="0" err="1"/>
              <a:t>Sarahs</a:t>
            </a:r>
            <a:r>
              <a:rPr lang="en-GB" i="1" baseline="0" dirty="0"/>
              <a:t> </a:t>
            </a:r>
            <a:r>
              <a:rPr lang="en-GB" i="1" baseline="0" dirty="0" err="1"/>
              <a:t>Lieblingsfach</a:t>
            </a:r>
            <a:r>
              <a:rPr lang="en-GB" i="1" baseline="0" dirty="0"/>
              <a:t> </a:t>
            </a:r>
            <a:r>
              <a:rPr lang="en-GB" i="1" baseline="0" dirty="0" err="1"/>
              <a:t>ist</a:t>
            </a:r>
            <a:r>
              <a:rPr lang="en-GB" i="1" baseline="0" dirty="0"/>
              <a:t> </a:t>
            </a:r>
            <a:r>
              <a:rPr lang="en-GB" i="1" baseline="0" dirty="0" err="1"/>
              <a:t>Kunst</a:t>
            </a:r>
            <a:r>
              <a:rPr lang="en-GB" i="0" baseline="0" dirty="0"/>
              <a:t>’.</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t>22</a:t>
            </a:fld>
            <a:endParaRPr lang="en-GB"/>
          </a:p>
        </p:txBody>
      </p:sp>
    </p:spTree>
    <p:extLst>
      <p:ext uri="{BB962C8B-B14F-4D97-AF65-F5344CB8AC3E}">
        <p14:creationId xmlns:p14="http://schemas.microsoft.com/office/powerpoint/2010/main" val="24995908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the verb </a:t>
            </a:r>
            <a:r>
              <a:rPr lang="en-GB" b="1" baseline="0" dirty="0" err="1"/>
              <a:t>mögen</a:t>
            </a:r>
            <a:r>
              <a:rPr lang="en-GB" b="0" baseline="0" dirty="0"/>
              <a:t>.</a:t>
            </a:r>
            <a:endParaRPr lang="en-GB" i="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r>
              <a:rPr lang="en-GB" b="0" baseline="0" dirty="0"/>
              <a:t>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1. </a:t>
            </a:r>
            <a:r>
              <a:rPr lang="en-GB" b="0" dirty="0"/>
              <a:t>Cycle through the information on the slide by clicking the mouse.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2. </a:t>
            </a:r>
            <a:r>
              <a:rPr lang="en-GB" dirty="0"/>
              <a:t>Point out that students normally use the abbreviation</a:t>
            </a:r>
            <a:r>
              <a:rPr lang="en-GB" baseline="0" dirty="0"/>
              <a:t> </a:t>
            </a:r>
            <a:r>
              <a:rPr lang="en-GB" i="1" baseline="0" dirty="0" err="1"/>
              <a:t>Mathe</a:t>
            </a:r>
            <a:r>
              <a:rPr lang="en-GB" baseline="0" dirty="0"/>
              <a:t>, rather than the full form </a:t>
            </a:r>
            <a:r>
              <a:rPr lang="en-GB" i="1" baseline="0" dirty="0" err="1"/>
              <a:t>Mathematik</a:t>
            </a:r>
            <a:r>
              <a:rPr lang="en-GB" i="1" baseline="0" dirty="0"/>
              <a:t>.</a:t>
            </a:r>
          </a:p>
          <a:p>
            <a:endParaRPr lang="en-GB" i="1" baseline="0" dirty="0"/>
          </a:p>
          <a:p>
            <a:r>
              <a:rPr lang="en-GB" b="1" i="0" baseline="0" dirty="0"/>
              <a:t>Note: </a:t>
            </a:r>
            <a:r>
              <a:rPr lang="en-GB" i="0" baseline="0" dirty="0"/>
              <a:t>Students may wonder why </a:t>
            </a:r>
            <a:r>
              <a:rPr lang="en-GB" i="1" baseline="0" dirty="0" err="1"/>
              <a:t>nicht</a:t>
            </a:r>
            <a:r>
              <a:rPr lang="en-GB" i="0" baseline="0" dirty="0"/>
              <a:t> is used as a negation here rather than </a:t>
            </a:r>
            <a:r>
              <a:rPr lang="en-GB" i="1" baseline="0" dirty="0" err="1"/>
              <a:t>kein</a:t>
            </a:r>
            <a:r>
              <a:rPr lang="en-GB" i="1" baseline="0" dirty="0"/>
              <a:t>, </a:t>
            </a:r>
            <a:r>
              <a:rPr lang="en-GB" i="0" baseline="0" dirty="0"/>
              <a:t>as they have learned to negate nouns with </a:t>
            </a:r>
            <a:r>
              <a:rPr lang="en-GB" i="1" baseline="0" dirty="0" err="1"/>
              <a:t>kein</a:t>
            </a:r>
            <a:r>
              <a:rPr lang="en-GB" i="0" baseline="0" dirty="0"/>
              <a:t>. If asked, teacher explains that </a:t>
            </a:r>
            <a:r>
              <a:rPr lang="en-GB" i="1" baseline="0" dirty="0" err="1"/>
              <a:t>Ich</a:t>
            </a:r>
            <a:r>
              <a:rPr lang="en-GB" i="1" baseline="0" dirty="0"/>
              <a:t> mag </a:t>
            </a:r>
            <a:r>
              <a:rPr lang="en-GB" i="1" baseline="0" dirty="0" err="1"/>
              <a:t>kein</a:t>
            </a:r>
            <a:r>
              <a:rPr lang="en-GB" i="1" baseline="0" dirty="0"/>
              <a:t> </a:t>
            </a:r>
            <a:r>
              <a:rPr lang="en-GB" i="1" baseline="0" dirty="0" err="1"/>
              <a:t>Mathe</a:t>
            </a:r>
            <a:r>
              <a:rPr lang="en-GB" i="0" baseline="0" dirty="0"/>
              <a:t> is also correct, but less common (students have not yet learned that nouns used without articles may be negated using either </a:t>
            </a:r>
            <a:r>
              <a:rPr lang="en-GB" i="1" baseline="0" dirty="0" err="1"/>
              <a:t>nicht</a:t>
            </a:r>
            <a:r>
              <a:rPr lang="en-GB" i="0" baseline="0" dirty="0"/>
              <a:t> or </a:t>
            </a:r>
            <a:r>
              <a:rPr lang="en-GB" i="1" baseline="0" dirty="0" err="1"/>
              <a:t>kein</a:t>
            </a:r>
            <a:r>
              <a:rPr lang="en-GB" i="0" baseline="0" dirty="0"/>
              <a:t>. </a:t>
            </a:r>
            <a:r>
              <a:rPr lang="en-GB" i="1" baseline="0" dirty="0" err="1"/>
              <a:t>Nicht</a:t>
            </a:r>
            <a:r>
              <a:rPr lang="en-GB" i="0" baseline="0" dirty="0"/>
              <a:t> is chosen here as this is the more frequently used option).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t>23</a:t>
            </a:fld>
            <a:endParaRPr lang="en-GB"/>
          </a:p>
        </p:txBody>
      </p:sp>
    </p:spTree>
    <p:extLst>
      <p:ext uri="{BB962C8B-B14F-4D97-AF65-F5344CB8AC3E}">
        <p14:creationId xmlns:p14="http://schemas.microsoft.com/office/powerpoint/2010/main" val="23275564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lvl="0"/>
            <a:r>
              <a:rPr lang="en-GB" b="1" baseline="0" dirty="0"/>
              <a:t>Aim: </a:t>
            </a:r>
            <a:r>
              <a:rPr lang="en-GB" b="0" baseline="0" dirty="0"/>
              <a:t>To </a:t>
            </a:r>
            <a:r>
              <a:rPr lang="en-GB" sz="1200" kern="1200" baseline="0" dirty="0">
                <a:solidFill>
                  <a:schemeClr val="tx1"/>
                </a:solidFill>
                <a:effectLst/>
                <a:latin typeface="+mn-lt"/>
                <a:ea typeface="+mn-ea"/>
                <a:cs typeface="+mn-cs"/>
              </a:rPr>
              <a:t>practise connecting the first and second person singular forms of </a:t>
            </a:r>
            <a:r>
              <a:rPr lang="en-GB" sz="1200" i="1" kern="1200" baseline="0" dirty="0" err="1">
                <a:solidFill>
                  <a:schemeClr val="tx1"/>
                </a:solidFill>
                <a:effectLst/>
                <a:latin typeface="+mn-lt"/>
                <a:ea typeface="+mn-ea"/>
                <a:cs typeface="+mn-cs"/>
              </a:rPr>
              <a:t>mögen</a:t>
            </a:r>
            <a:r>
              <a:rPr lang="en-GB" sz="1200" i="0" kern="1200" baseline="0" dirty="0">
                <a:solidFill>
                  <a:schemeClr val="tx1"/>
                </a:solidFill>
                <a:effectLst/>
                <a:latin typeface="+mn-lt"/>
                <a:ea typeface="+mn-ea"/>
                <a:cs typeface="+mn-cs"/>
              </a:rPr>
              <a:t> with the meaning. Students also practise this week’s vocabulary, and revise use of </a:t>
            </a:r>
            <a:r>
              <a:rPr lang="en-GB" sz="1200" i="1" kern="1200" baseline="0" dirty="0" err="1">
                <a:solidFill>
                  <a:schemeClr val="tx1"/>
                </a:solidFill>
                <a:effectLst/>
                <a:latin typeface="+mn-lt"/>
                <a:ea typeface="+mn-ea"/>
                <a:cs typeface="+mn-cs"/>
              </a:rPr>
              <a:t>nicht</a:t>
            </a:r>
            <a:r>
              <a:rPr lang="en-GB" sz="1200" i="0" kern="1200" baseline="0" dirty="0">
                <a:solidFill>
                  <a:schemeClr val="tx1"/>
                </a:solidFill>
                <a:effectLst/>
                <a:latin typeface="+mn-lt"/>
                <a:ea typeface="+mn-ea"/>
                <a:cs typeface="+mn-cs"/>
              </a:rPr>
              <a:t> to make negative statements.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r>
              <a:rPr lang="en-GB" b="0" baseline="0" dirty="0"/>
              <a:t> </a:t>
            </a:r>
            <a:endParaRPr lang="en-GB" dirty="0"/>
          </a:p>
          <a:p>
            <a:pPr lvl="0"/>
            <a:r>
              <a:rPr lang="en-GB" sz="1200" kern="1200" dirty="0">
                <a:solidFill>
                  <a:schemeClr val="tx1"/>
                </a:solidFill>
                <a:effectLst/>
                <a:latin typeface="+mn-lt"/>
                <a:ea typeface="+mn-ea"/>
                <a:cs typeface="+mn-cs"/>
              </a:rPr>
              <a:t>1. </a:t>
            </a:r>
            <a:r>
              <a:rPr lang="en-GB" sz="1200" i="0" kern="1200" dirty="0">
                <a:solidFill>
                  <a:schemeClr val="tx1"/>
                </a:solidFill>
                <a:effectLst/>
                <a:latin typeface="+mn-lt"/>
                <a:ea typeface="+mn-ea"/>
                <a:cs typeface="+mn-cs"/>
              </a:rPr>
              <a:t>Audio (with pronouns obscured) played</a:t>
            </a:r>
            <a:r>
              <a:rPr lang="en-GB" sz="1200" i="0" kern="1200" baseline="0" dirty="0">
                <a:solidFill>
                  <a:schemeClr val="tx1"/>
                </a:solidFill>
                <a:effectLst/>
                <a:latin typeface="+mn-lt"/>
                <a:ea typeface="+mn-ea"/>
                <a:cs typeface="+mn-cs"/>
              </a:rPr>
              <a:t> on letter clicks.</a:t>
            </a:r>
          </a:p>
          <a:p>
            <a:pPr lvl="0"/>
            <a:r>
              <a:rPr lang="en-GB" sz="1200" kern="1200" dirty="0">
                <a:solidFill>
                  <a:schemeClr val="tx1"/>
                </a:solidFill>
                <a:effectLst/>
                <a:latin typeface="+mn-lt"/>
                <a:ea typeface="+mn-ea"/>
                <a:cs typeface="+mn-cs"/>
              </a:rPr>
              <a:t>2. Teacher to highlight the plural forms of </a:t>
            </a:r>
            <a:r>
              <a:rPr lang="en-GB" sz="1200" i="1" kern="1200" dirty="0" err="1">
                <a:solidFill>
                  <a:schemeClr val="tx1"/>
                </a:solidFill>
                <a:effectLst/>
                <a:latin typeface="+mn-lt"/>
                <a:ea typeface="+mn-ea"/>
                <a:cs typeface="+mn-cs"/>
              </a:rPr>
              <a:t>Fremdsprache</a:t>
            </a:r>
            <a:r>
              <a:rPr lang="en-GB" sz="1200" i="0" kern="1200" dirty="0">
                <a:solidFill>
                  <a:schemeClr val="tx1"/>
                </a:solidFill>
                <a:effectLst/>
                <a:latin typeface="+mn-lt"/>
                <a:ea typeface="+mn-ea"/>
                <a:cs typeface="+mn-cs"/>
              </a:rPr>
              <a:t> and </a:t>
            </a:r>
            <a:r>
              <a:rPr lang="en-GB" sz="1200" i="1" kern="1200" dirty="0" err="1">
                <a:solidFill>
                  <a:schemeClr val="tx1"/>
                </a:solidFill>
                <a:effectLst/>
                <a:latin typeface="+mn-lt"/>
                <a:ea typeface="+mn-ea"/>
                <a:cs typeface="+mn-cs"/>
              </a:rPr>
              <a:t>Naturwissenschaft</a:t>
            </a:r>
            <a:r>
              <a:rPr lang="en-GB" sz="1200" i="0" kern="1200" dirty="0">
                <a:solidFill>
                  <a:schemeClr val="tx1"/>
                </a:solidFill>
                <a:effectLst/>
                <a:latin typeface="+mn-lt"/>
                <a:ea typeface="+mn-ea"/>
                <a:cs typeface="+mn-cs"/>
              </a:rPr>
              <a:t> used here. Teachers can relate this back to the rule</a:t>
            </a:r>
            <a:r>
              <a:rPr lang="en-GB" sz="1200" i="0" kern="1200" baseline="0" dirty="0">
                <a:solidFill>
                  <a:schemeClr val="tx1"/>
                </a:solidFill>
                <a:effectLst/>
                <a:latin typeface="+mn-lt"/>
                <a:ea typeface="+mn-ea"/>
                <a:cs typeface="+mn-cs"/>
              </a:rPr>
              <a:t> for gender for most feminine nouns - add -n/-</a:t>
            </a:r>
            <a:r>
              <a:rPr lang="en-GB" sz="1200" i="0" kern="1200" baseline="0" dirty="0" err="1">
                <a:solidFill>
                  <a:schemeClr val="tx1"/>
                </a:solidFill>
                <a:effectLst/>
                <a:latin typeface="+mn-lt"/>
                <a:ea typeface="+mn-ea"/>
                <a:cs typeface="+mn-cs"/>
              </a:rPr>
              <a:t>en</a:t>
            </a:r>
            <a:r>
              <a:rPr lang="en-GB" sz="1200" i="0" kern="1200" baseline="0" dirty="0">
                <a:solidFill>
                  <a:schemeClr val="tx1"/>
                </a:solidFill>
                <a:effectLst/>
                <a:latin typeface="+mn-lt"/>
                <a:ea typeface="+mn-ea"/>
                <a:cs typeface="+mn-cs"/>
              </a:rPr>
              <a:t>.</a:t>
            </a:r>
          </a:p>
          <a:p>
            <a:pPr lvl="0"/>
            <a:r>
              <a:rPr lang="en-GB" sz="1200" i="0" kern="1200" baseline="0" dirty="0">
                <a:solidFill>
                  <a:schemeClr val="tx1"/>
                </a:solidFill>
                <a:effectLst/>
                <a:latin typeface="+mn-lt"/>
                <a:ea typeface="+mn-ea"/>
                <a:cs typeface="+mn-cs"/>
              </a:rPr>
              <a:t>3. Students tick the column for the person who is speaking (based upon the verb form heard) in each case.</a:t>
            </a:r>
          </a:p>
          <a:p>
            <a:pPr lvl="0"/>
            <a:r>
              <a:rPr lang="en-GB" sz="1200" i="0" kern="1200" baseline="0" dirty="0">
                <a:solidFill>
                  <a:schemeClr val="tx1"/>
                </a:solidFill>
                <a:effectLst/>
                <a:latin typeface="+mn-lt"/>
                <a:ea typeface="+mn-ea"/>
                <a:cs typeface="+mn-cs"/>
              </a:rPr>
              <a:t>4. The answers are revealed on the next slide.</a:t>
            </a:r>
            <a:endParaRPr lang="en-GB" sz="1200" i="0" kern="1200" dirty="0">
              <a:solidFill>
                <a:schemeClr val="tx1"/>
              </a:solidFill>
              <a:effectLst/>
              <a:latin typeface="+mn-lt"/>
              <a:ea typeface="+mn-ea"/>
              <a:cs typeface="+mn-cs"/>
            </a:endParaRPr>
          </a:p>
          <a:p>
            <a:pPr lvl="0"/>
            <a:endParaRPr lang="en-GB" sz="1200" b="1"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Transcript (words in brackets are not voiced):</a:t>
            </a:r>
            <a:br>
              <a:rPr lang="en-GB" sz="1200" b="1"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A. [Du] </a:t>
            </a:r>
            <a:r>
              <a:rPr lang="en-GB" sz="1200" kern="1200" dirty="0" err="1">
                <a:solidFill>
                  <a:schemeClr val="tx1"/>
                </a:solidFill>
                <a:effectLst/>
                <a:latin typeface="+mn-lt"/>
                <a:ea typeface="+mn-ea"/>
                <a:cs typeface="+mn-cs"/>
              </a:rPr>
              <a:t>magst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Naturwissenschaften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nicht</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aber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ich</a:t>
            </a:r>
            <a:r>
              <a:rPr lang="en-GB" sz="1200" kern="1200" baseline="0" dirty="0">
                <a:solidFill>
                  <a:schemeClr val="tx1"/>
                </a:solidFill>
                <a:effectLst/>
                <a:latin typeface="+mn-lt"/>
                <a:ea typeface="+mn-ea"/>
                <a:cs typeface="+mn-cs"/>
              </a:rPr>
              <a:t>] mag </a:t>
            </a:r>
            <a:r>
              <a:rPr lang="en-GB" sz="1200" kern="1200" baseline="0" dirty="0" err="1">
                <a:solidFill>
                  <a:schemeClr val="tx1"/>
                </a:solidFill>
                <a:effectLst/>
                <a:latin typeface="+mn-lt"/>
                <a:ea typeface="+mn-ea"/>
                <a:cs typeface="+mn-cs"/>
              </a:rPr>
              <a:t>Naturwissenschaften</a:t>
            </a:r>
            <a:r>
              <a:rPr lang="en-GB" sz="1200" kern="1200" baseline="0" dirty="0">
                <a:solidFill>
                  <a:schemeClr val="tx1"/>
                </a:solidFill>
                <a:effectLst/>
                <a:latin typeface="+mn-lt"/>
                <a:ea typeface="+mn-ea"/>
                <a:cs typeface="+mn-cs"/>
              </a:rPr>
              <a:t>.</a:t>
            </a:r>
          </a:p>
          <a:p>
            <a:pPr lvl="0"/>
            <a:r>
              <a:rPr lang="en-GB" sz="1200" kern="1200" baseline="0" dirty="0">
                <a:solidFill>
                  <a:schemeClr val="tx1"/>
                </a:solidFill>
                <a:effectLst/>
                <a:latin typeface="+mn-lt"/>
                <a:ea typeface="+mn-ea"/>
                <a:cs typeface="+mn-cs"/>
              </a:rPr>
              <a:t>B. [</a:t>
            </a:r>
            <a:r>
              <a:rPr lang="en-GB" sz="1200" kern="1200" baseline="0" dirty="0" err="1">
                <a:solidFill>
                  <a:schemeClr val="tx1"/>
                </a:solidFill>
                <a:effectLst/>
                <a:latin typeface="+mn-lt"/>
                <a:ea typeface="+mn-ea"/>
                <a:cs typeface="+mn-cs"/>
              </a:rPr>
              <a:t>Ich</a:t>
            </a:r>
            <a:r>
              <a:rPr lang="en-GB" sz="1200" kern="1200" baseline="0" dirty="0">
                <a:solidFill>
                  <a:schemeClr val="tx1"/>
                </a:solidFill>
                <a:effectLst/>
                <a:latin typeface="+mn-lt"/>
                <a:ea typeface="+mn-ea"/>
                <a:cs typeface="+mn-cs"/>
              </a:rPr>
              <a:t>] mag </a:t>
            </a:r>
            <a:r>
              <a:rPr lang="en-GB" sz="1200" kern="1200" baseline="0" dirty="0" err="1">
                <a:solidFill>
                  <a:schemeClr val="tx1"/>
                </a:solidFill>
                <a:effectLst/>
                <a:latin typeface="+mn-lt"/>
                <a:ea typeface="+mn-ea"/>
                <a:cs typeface="+mn-cs"/>
              </a:rPr>
              <a:t>Fremdsprachen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nicht</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aber</a:t>
            </a:r>
            <a:r>
              <a:rPr lang="en-GB" sz="1200" kern="1200" baseline="0" dirty="0">
                <a:solidFill>
                  <a:schemeClr val="tx1"/>
                </a:solidFill>
                <a:effectLst/>
                <a:latin typeface="+mn-lt"/>
                <a:ea typeface="+mn-ea"/>
                <a:cs typeface="+mn-cs"/>
              </a:rPr>
              <a:t> [du] </a:t>
            </a:r>
            <a:r>
              <a:rPr lang="en-GB" sz="1200" kern="1200" baseline="0" dirty="0" err="1">
                <a:solidFill>
                  <a:schemeClr val="tx1"/>
                </a:solidFill>
                <a:effectLst/>
                <a:latin typeface="+mn-lt"/>
                <a:ea typeface="+mn-ea"/>
                <a:cs typeface="+mn-cs"/>
              </a:rPr>
              <a:t>magst</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Fremdsprachen</a:t>
            </a:r>
            <a:r>
              <a:rPr lang="en-GB" sz="1200" kern="1200" baseline="0" dirty="0">
                <a:solidFill>
                  <a:schemeClr val="tx1"/>
                </a:solidFill>
                <a:effectLst/>
                <a:latin typeface="+mn-lt"/>
                <a:ea typeface="+mn-ea"/>
                <a:cs typeface="+mn-cs"/>
              </a:rPr>
              <a:t>.</a:t>
            </a:r>
          </a:p>
          <a:p>
            <a:pPr lvl="0"/>
            <a:r>
              <a:rPr lang="en-GB" sz="1200" kern="1200" baseline="0" dirty="0">
                <a:solidFill>
                  <a:schemeClr val="tx1"/>
                </a:solidFill>
                <a:effectLst/>
                <a:latin typeface="+mn-lt"/>
                <a:ea typeface="+mn-ea"/>
                <a:cs typeface="+mn-cs"/>
              </a:rPr>
              <a:t>C. [Du] </a:t>
            </a:r>
            <a:r>
              <a:rPr lang="en-GB" sz="1200" kern="1200" baseline="0" dirty="0" err="1">
                <a:solidFill>
                  <a:schemeClr val="tx1"/>
                </a:solidFill>
                <a:effectLst/>
                <a:latin typeface="+mn-lt"/>
                <a:ea typeface="+mn-ea"/>
                <a:cs typeface="+mn-cs"/>
              </a:rPr>
              <a:t>magst</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Kunst</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Ich</a:t>
            </a:r>
            <a:r>
              <a:rPr lang="en-GB" sz="1200" kern="1200" baseline="0" dirty="0">
                <a:solidFill>
                  <a:schemeClr val="tx1"/>
                </a:solidFill>
                <a:effectLst/>
                <a:latin typeface="+mn-lt"/>
                <a:ea typeface="+mn-ea"/>
                <a:cs typeface="+mn-cs"/>
              </a:rPr>
              <a:t>] mag </a:t>
            </a:r>
            <a:r>
              <a:rPr lang="en-GB" sz="1200" kern="1200" baseline="0" dirty="0" err="1">
                <a:solidFill>
                  <a:schemeClr val="tx1"/>
                </a:solidFill>
                <a:effectLst/>
                <a:latin typeface="+mn-lt"/>
                <a:ea typeface="+mn-ea"/>
                <a:cs typeface="+mn-cs"/>
              </a:rPr>
              <a:t>auch</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Kunst</a:t>
            </a:r>
            <a:r>
              <a:rPr lang="en-GB" sz="1200" kern="1200" baseline="0" dirty="0">
                <a:solidFill>
                  <a:schemeClr val="tx1"/>
                </a:solidFill>
                <a:effectLst/>
                <a:latin typeface="+mn-lt"/>
                <a:ea typeface="+mn-ea"/>
                <a:cs typeface="+mn-cs"/>
              </a:rPr>
              <a:t>.</a:t>
            </a:r>
          </a:p>
          <a:p>
            <a:pPr lvl="0"/>
            <a:r>
              <a:rPr lang="en-GB" sz="1200" kern="1200" baseline="0" dirty="0">
                <a:solidFill>
                  <a:schemeClr val="tx1"/>
                </a:solidFill>
                <a:effectLst/>
                <a:latin typeface="+mn-lt"/>
                <a:ea typeface="+mn-ea"/>
                <a:cs typeface="+mn-cs"/>
              </a:rPr>
              <a:t>D. [</a:t>
            </a:r>
            <a:r>
              <a:rPr lang="en-GB" sz="1200" kern="1200" baseline="0" dirty="0" err="1">
                <a:solidFill>
                  <a:schemeClr val="tx1"/>
                </a:solidFill>
                <a:effectLst/>
                <a:latin typeface="+mn-lt"/>
                <a:ea typeface="+mn-ea"/>
                <a:cs typeface="+mn-cs"/>
              </a:rPr>
              <a:t>Ich</a:t>
            </a:r>
            <a:r>
              <a:rPr lang="en-GB" sz="1200" kern="1200" baseline="0" dirty="0">
                <a:solidFill>
                  <a:schemeClr val="tx1"/>
                </a:solidFill>
                <a:effectLst/>
                <a:latin typeface="+mn-lt"/>
                <a:ea typeface="+mn-ea"/>
                <a:cs typeface="+mn-cs"/>
              </a:rPr>
              <a:t>] mag den Lehrer. [Du] </a:t>
            </a:r>
            <a:r>
              <a:rPr lang="en-GB" sz="1200" kern="1200" baseline="0" dirty="0" err="1">
                <a:solidFill>
                  <a:schemeClr val="tx1"/>
                </a:solidFill>
                <a:effectLst/>
                <a:latin typeface="+mn-lt"/>
                <a:ea typeface="+mn-ea"/>
                <a:cs typeface="+mn-cs"/>
              </a:rPr>
              <a:t>magst</a:t>
            </a:r>
            <a:r>
              <a:rPr lang="en-GB" sz="1200" kern="1200" baseline="0" dirty="0">
                <a:solidFill>
                  <a:schemeClr val="tx1"/>
                </a:solidFill>
                <a:effectLst/>
                <a:latin typeface="+mn-lt"/>
                <a:ea typeface="+mn-ea"/>
                <a:cs typeface="+mn-cs"/>
              </a:rPr>
              <a:t> den Lehrer </a:t>
            </a:r>
            <a:r>
              <a:rPr lang="en-GB" sz="1200" kern="1200" baseline="0" dirty="0" err="1">
                <a:solidFill>
                  <a:schemeClr val="tx1"/>
                </a:solidFill>
                <a:effectLst/>
                <a:latin typeface="+mn-lt"/>
                <a:ea typeface="+mn-ea"/>
                <a:cs typeface="+mn-cs"/>
              </a:rPr>
              <a:t>nicht</a:t>
            </a:r>
            <a:r>
              <a:rPr lang="en-GB" sz="1200" kern="1200" baseline="0" dirty="0">
                <a:solidFill>
                  <a:schemeClr val="tx1"/>
                </a:solidFill>
                <a:effectLst/>
                <a:latin typeface="+mn-lt"/>
                <a:ea typeface="+mn-ea"/>
                <a:cs typeface="+mn-cs"/>
              </a:rPr>
              <a:t>.</a:t>
            </a:r>
          </a:p>
          <a:p>
            <a:pPr lvl="0"/>
            <a:r>
              <a:rPr lang="en-GB" sz="1200" kern="1200" baseline="0" dirty="0">
                <a:solidFill>
                  <a:schemeClr val="tx1"/>
                </a:solidFill>
                <a:effectLst/>
                <a:latin typeface="+mn-lt"/>
                <a:ea typeface="+mn-ea"/>
                <a:cs typeface="+mn-cs"/>
              </a:rPr>
              <a:t>E. [Du] </a:t>
            </a:r>
            <a:r>
              <a:rPr lang="en-GB" sz="1200" kern="1200" baseline="0" dirty="0" err="1">
                <a:solidFill>
                  <a:schemeClr val="tx1"/>
                </a:solidFill>
                <a:effectLst/>
                <a:latin typeface="+mn-lt"/>
                <a:ea typeface="+mn-ea"/>
                <a:cs typeface="+mn-cs"/>
              </a:rPr>
              <a:t>magst</a:t>
            </a:r>
            <a:r>
              <a:rPr lang="en-GB" sz="1200" kern="1200" baseline="0" dirty="0">
                <a:solidFill>
                  <a:schemeClr val="tx1"/>
                </a:solidFill>
                <a:effectLst/>
                <a:latin typeface="+mn-lt"/>
                <a:ea typeface="+mn-ea"/>
                <a:cs typeface="+mn-cs"/>
              </a:rPr>
              <a:t> Deutsch. [Ich] mag Deutsch </a:t>
            </a:r>
            <a:r>
              <a:rPr lang="en-GB" sz="1200" kern="1200" baseline="0" dirty="0" err="1">
                <a:solidFill>
                  <a:schemeClr val="tx1"/>
                </a:solidFill>
                <a:effectLst/>
                <a:latin typeface="+mn-lt"/>
                <a:ea typeface="+mn-ea"/>
                <a:cs typeface="+mn-cs"/>
              </a:rPr>
              <a:t>leider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nicht</a:t>
            </a:r>
            <a:r>
              <a:rPr lang="en-GB" sz="1200" kern="1200" baseline="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69025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lvl="0"/>
            <a:r>
              <a:rPr lang="en-GB" b="1" baseline="0"/>
              <a:t>Aim: </a:t>
            </a:r>
            <a:r>
              <a:rPr lang="en-GB" b="0" baseline="0"/>
              <a:t>To provide the answers to the activity on the previous slide.</a:t>
            </a:r>
            <a:endParaRPr lang="en-GB" sz="1200" i="0"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r>
              <a:rPr lang="en-GB" b="0" baseline="0"/>
              <a:t> </a:t>
            </a:r>
            <a:endParaRPr lang="en-GB"/>
          </a:p>
          <a:p>
            <a:pPr lvl="0"/>
            <a:r>
              <a:rPr lang="en-GB" sz="1200" kern="1200">
                <a:solidFill>
                  <a:schemeClr val="tx1"/>
                </a:solidFill>
                <a:effectLst/>
                <a:latin typeface="+mn-lt"/>
                <a:ea typeface="+mn-ea"/>
                <a:cs typeface="+mn-cs"/>
              </a:rPr>
              <a:t>1. F</a:t>
            </a:r>
            <a:r>
              <a:rPr lang="en-GB" sz="1200" i="0" kern="1200">
                <a:solidFill>
                  <a:schemeClr val="tx1"/>
                </a:solidFill>
                <a:effectLst/>
                <a:latin typeface="+mn-lt"/>
                <a:ea typeface="+mn-ea"/>
                <a:cs typeface="+mn-cs"/>
              </a:rPr>
              <a:t>ull audio (including pronouns)</a:t>
            </a:r>
            <a:r>
              <a:rPr lang="en-GB" sz="1200" i="0" kern="1200" baseline="0">
                <a:solidFill>
                  <a:schemeClr val="tx1"/>
                </a:solidFill>
                <a:effectLst/>
                <a:latin typeface="+mn-lt"/>
                <a:ea typeface="+mn-ea"/>
                <a:cs typeface="+mn-cs"/>
              </a:rPr>
              <a:t> played on letter clicks.</a:t>
            </a:r>
            <a:endParaRPr lang="en-GB" sz="1200" i="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2. </a:t>
            </a:r>
            <a:r>
              <a:rPr lang="en-GB" sz="1200" i="0" kern="1200" baseline="0">
                <a:solidFill>
                  <a:schemeClr val="tx1"/>
                </a:solidFill>
                <a:effectLst/>
                <a:latin typeface="+mn-lt"/>
                <a:ea typeface="+mn-ea"/>
                <a:cs typeface="+mn-cs"/>
              </a:rPr>
              <a:t>Answers </a:t>
            </a:r>
            <a:r>
              <a:rPr lang="en-GB" sz="1200" i="0" kern="1200" baseline="0" dirty="0">
                <a:solidFill>
                  <a:schemeClr val="tx1"/>
                </a:solidFill>
                <a:effectLst/>
                <a:latin typeface="+mn-lt"/>
                <a:ea typeface="+mn-ea"/>
                <a:cs typeface="+mn-cs"/>
              </a:rPr>
              <a:t>(in pairs) revealed on clicks.</a:t>
            </a:r>
          </a:p>
          <a:p>
            <a:pPr lvl="0"/>
            <a:endParaRPr lang="en-GB" sz="1200" kern="1200">
              <a:solidFill>
                <a:schemeClr val="tx1"/>
              </a:solidFill>
              <a:effectLst/>
              <a:latin typeface="+mn-lt"/>
              <a:ea typeface="+mn-ea"/>
              <a:cs typeface="+mn-cs"/>
            </a:endParaRPr>
          </a:p>
          <a:p>
            <a:pPr lvl="0"/>
            <a:r>
              <a:rPr lang="en-GB" sz="1200" b="1" kern="1200" baseline="0">
                <a:solidFill>
                  <a:schemeClr val="tx1"/>
                </a:solidFill>
                <a:effectLst/>
                <a:latin typeface="+mn-lt"/>
                <a:ea typeface="+mn-ea"/>
                <a:cs typeface="+mn-cs"/>
              </a:rPr>
              <a:t>Note: </a:t>
            </a:r>
            <a:r>
              <a:rPr lang="en-GB" sz="1200" kern="1200" baseline="0">
                <a:solidFill>
                  <a:schemeClr val="tx1"/>
                </a:solidFill>
                <a:effectLst/>
                <a:latin typeface="+mn-lt"/>
                <a:ea typeface="+mn-ea"/>
                <a:cs typeface="+mn-cs"/>
              </a:rPr>
              <a:t>If teachers have time, they could pick up on ‘leider’ from sentence E and elicit its meaning from students.  It was revised for last lesson, but is one of those high frequency words that easily slips off the radar.</a:t>
            </a:r>
            <a:br>
              <a:rPr lang="en-GB" sz="1200" kern="1200" baseline="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Transcript</a:t>
            </a:r>
            <a:br>
              <a:rPr lang="en-GB" sz="1200" b="1" kern="1200">
                <a:solidFill>
                  <a:schemeClr val="tx1"/>
                </a:solidFill>
                <a:effectLst/>
                <a:latin typeface="+mn-lt"/>
                <a:ea typeface="+mn-ea"/>
                <a:cs typeface="+mn-cs"/>
              </a:rPr>
            </a:br>
            <a:r>
              <a:rPr lang="en-GB" sz="1200" kern="1200">
                <a:solidFill>
                  <a:schemeClr val="tx1"/>
                </a:solidFill>
                <a:effectLst/>
                <a:latin typeface="+mn-lt"/>
                <a:ea typeface="+mn-ea"/>
                <a:cs typeface="+mn-cs"/>
              </a:rPr>
              <a:t>A</a:t>
            </a:r>
            <a:r>
              <a:rPr lang="en-GB" sz="1200" kern="1200" dirty="0">
                <a:solidFill>
                  <a:schemeClr val="tx1"/>
                </a:solidFill>
                <a:effectLst/>
                <a:latin typeface="+mn-lt"/>
                <a:ea typeface="+mn-ea"/>
                <a:cs typeface="+mn-cs"/>
              </a:rPr>
              <a:t>. Du </a:t>
            </a:r>
            <a:r>
              <a:rPr lang="en-GB" sz="1200" kern="1200" dirty="0" err="1">
                <a:solidFill>
                  <a:schemeClr val="tx1"/>
                </a:solidFill>
                <a:effectLst/>
                <a:latin typeface="+mn-lt"/>
                <a:ea typeface="+mn-ea"/>
                <a:cs typeface="+mn-cs"/>
              </a:rPr>
              <a:t>magst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Naturwissenschaften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nicht</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aber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ich</a:t>
            </a:r>
            <a:r>
              <a:rPr lang="en-GB" sz="1200" kern="1200" baseline="0" dirty="0">
                <a:solidFill>
                  <a:schemeClr val="tx1"/>
                </a:solidFill>
                <a:effectLst/>
                <a:latin typeface="+mn-lt"/>
                <a:ea typeface="+mn-ea"/>
                <a:cs typeface="+mn-cs"/>
              </a:rPr>
              <a:t> mag </a:t>
            </a:r>
            <a:r>
              <a:rPr lang="en-GB" sz="1200" kern="1200" baseline="0" dirty="0" err="1">
                <a:solidFill>
                  <a:schemeClr val="tx1"/>
                </a:solidFill>
                <a:effectLst/>
                <a:latin typeface="+mn-lt"/>
                <a:ea typeface="+mn-ea"/>
                <a:cs typeface="+mn-cs"/>
              </a:rPr>
              <a:t>Naturwissenschaften</a:t>
            </a:r>
            <a:r>
              <a:rPr lang="en-GB" sz="1200" kern="1200" baseline="0" dirty="0">
                <a:solidFill>
                  <a:schemeClr val="tx1"/>
                </a:solidFill>
                <a:effectLst/>
                <a:latin typeface="+mn-lt"/>
                <a:ea typeface="+mn-ea"/>
                <a:cs typeface="+mn-cs"/>
              </a:rPr>
              <a:t>.</a:t>
            </a:r>
          </a:p>
          <a:p>
            <a:pPr lvl="0"/>
            <a:r>
              <a:rPr lang="en-GB" sz="1200" kern="1200" baseline="0" dirty="0">
                <a:solidFill>
                  <a:schemeClr val="tx1"/>
                </a:solidFill>
                <a:effectLst/>
                <a:latin typeface="+mn-lt"/>
                <a:ea typeface="+mn-ea"/>
                <a:cs typeface="+mn-cs"/>
              </a:rPr>
              <a:t>B. </a:t>
            </a:r>
            <a:r>
              <a:rPr lang="en-GB" sz="1200" kern="1200" baseline="0" dirty="0" err="1">
                <a:solidFill>
                  <a:schemeClr val="tx1"/>
                </a:solidFill>
                <a:effectLst/>
                <a:latin typeface="+mn-lt"/>
                <a:ea typeface="+mn-ea"/>
                <a:cs typeface="+mn-cs"/>
              </a:rPr>
              <a:t>Ich</a:t>
            </a:r>
            <a:r>
              <a:rPr lang="en-GB" sz="1200" kern="1200" baseline="0" dirty="0">
                <a:solidFill>
                  <a:schemeClr val="tx1"/>
                </a:solidFill>
                <a:effectLst/>
                <a:latin typeface="+mn-lt"/>
                <a:ea typeface="+mn-ea"/>
                <a:cs typeface="+mn-cs"/>
              </a:rPr>
              <a:t> mag </a:t>
            </a:r>
            <a:r>
              <a:rPr lang="en-GB" sz="1200" kern="1200" baseline="0" dirty="0" err="1">
                <a:solidFill>
                  <a:schemeClr val="tx1"/>
                </a:solidFill>
                <a:effectLst/>
                <a:latin typeface="+mn-lt"/>
                <a:ea typeface="+mn-ea"/>
                <a:cs typeface="+mn-cs"/>
              </a:rPr>
              <a:t>Fremdsprachen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nicht</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aber</a:t>
            </a:r>
            <a:r>
              <a:rPr lang="en-GB" sz="1200" kern="1200" baseline="0" dirty="0">
                <a:solidFill>
                  <a:schemeClr val="tx1"/>
                </a:solidFill>
                <a:effectLst/>
                <a:latin typeface="+mn-lt"/>
                <a:ea typeface="+mn-ea"/>
                <a:cs typeface="+mn-cs"/>
              </a:rPr>
              <a:t> du </a:t>
            </a:r>
            <a:r>
              <a:rPr lang="en-GB" sz="1200" kern="1200" baseline="0" dirty="0" err="1">
                <a:solidFill>
                  <a:schemeClr val="tx1"/>
                </a:solidFill>
                <a:effectLst/>
                <a:latin typeface="+mn-lt"/>
                <a:ea typeface="+mn-ea"/>
                <a:cs typeface="+mn-cs"/>
              </a:rPr>
              <a:t>magst</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Fremdsprachen</a:t>
            </a:r>
            <a:r>
              <a:rPr lang="en-GB" sz="1200" kern="1200" baseline="0" dirty="0">
                <a:solidFill>
                  <a:schemeClr val="tx1"/>
                </a:solidFill>
                <a:effectLst/>
                <a:latin typeface="+mn-lt"/>
                <a:ea typeface="+mn-ea"/>
                <a:cs typeface="+mn-cs"/>
              </a:rPr>
              <a:t>.</a:t>
            </a:r>
          </a:p>
          <a:p>
            <a:pPr lvl="0"/>
            <a:r>
              <a:rPr lang="en-GB" sz="1200" kern="1200" baseline="0" dirty="0">
                <a:solidFill>
                  <a:schemeClr val="tx1"/>
                </a:solidFill>
                <a:effectLst/>
                <a:latin typeface="+mn-lt"/>
                <a:ea typeface="+mn-ea"/>
                <a:cs typeface="+mn-cs"/>
              </a:rPr>
              <a:t>C. Du </a:t>
            </a:r>
            <a:r>
              <a:rPr lang="en-GB" sz="1200" kern="1200" baseline="0" dirty="0" err="1">
                <a:solidFill>
                  <a:schemeClr val="tx1"/>
                </a:solidFill>
                <a:effectLst/>
                <a:latin typeface="+mn-lt"/>
                <a:ea typeface="+mn-ea"/>
                <a:cs typeface="+mn-cs"/>
              </a:rPr>
              <a:t>magst</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Kunst</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Ich</a:t>
            </a:r>
            <a:r>
              <a:rPr lang="en-GB" sz="1200" kern="1200" baseline="0" dirty="0">
                <a:solidFill>
                  <a:schemeClr val="tx1"/>
                </a:solidFill>
                <a:effectLst/>
                <a:latin typeface="+mn-lt"/>
                <a:ea typeface="+mn-ea"/>
                <a:cs typeface="+mn-cs"/>
              </a:rPr>
              <a:t> mag </a:t>
            </a:r>
            <a:r>
              <a:rPr lang="en-GB" sz="1200" kern="1200" baseline="0" dirty="0" err="1">
                <a:solidFill>
                  <a:schemeClr val="tx1"/>
                </a:solidFill>
                <a:effectLst/>
                <a:latin typeface="+mn-lt"/>
                <a:ea typeface="+mn-ea"/>
                <a:cs typeface="+mn-cs"/>
              </a:rPr>
              <a:t>auch</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Kunst</a:t>
            </a:r>
            <a:r>
              <a:rPr lang="en-GB" sz="1200" kern="1200" baseline="0" dirty="0">
                <a:solidFill>
                  <a:schemeClr val="tx1"/>
                </a:solidFill>
                <a:effectLst/>
                <a:latin typeface="+mn-lt"/>
                <a:ea typeface="+mn-ea"/>
                <a:cs typeface="+mn-cs"/>
              </a:rPr>
              <a:t>.</a:t>
            </a:r>
          </a:p>
          <a:p>
            <a:pPr lvl="0"/>
            <a:r>
              <a:rPr lang="en-GB" sz="1200" kern="1200" baseline="0" dirty="0">
                <a:solidFill>
                  <a:schemeClr val="tx1"/>
                </a:solidFill>
                <a:effectLst/>
                <a:latin typeface="+mn-lt"/>
                <a:ea typeface="+mn-ea"/>
                <a:cs typeface="+mn-cs"/>
              </a:rPr>
              <a:t>D. </a:t>
            </a:r>
            <a:r>
              <a:rPr lang="en-GB" sz="1200" kern="1200" baseline="0" dirty="0" err="1">
                <a:solidFill>
                  <a:schemeClr val="tx1"/>
                </a:solidFill>
                <a:effectLst/>
                <a:latin typeface="+mn-lt"/>
                <a:ea typeface="+mn-ea"/>
                <a:cs typeface="+mn-cs"/>
              </a:rPr>
              <a:t>Ich</a:t>
            </a:r>
            <a:r>
              <a:rPr lang="en-GB" sz="1200" kern="1200" baseline="0" dirty="0">
                <a:solidFill>
                  <a:schemeClr val="tx1"/>
                </a:solidFill>
                <a:effectLst/>
                <a:latin typeface="+mn-lt"/>
                <a:ea typeface="+mn-ea"/>
                <a:cs typeface="+mn-cs"/>
              </a:rPr>
              <a:t> mag den Lehrer. Du </a:t>
            </a:r>
            <a:r>
              <a:rPr lang="en-GB" sz="1200" kern="1200" baseline="0" dirty="0" err="1">
                <a:solidFill>
                  <a:schemeClr val="tx1"/>
                </a:solidFill>
                <a:effectLst/>
                <a:latin typeface="+mn-lt"/>
                <a:ea typeface="+mn-ea"/>
                <a:cs typeface="+mn-cs"/>
              </a:rPr>
              <a:t>magst</a:t>
            </a:r>
            <a:r>
              <a:rPr lang="en-GB" sz="1200" kern="1200" baseline="0" dirty="0">
                <a:solidFill>
                  <a:schemeClr val="tx1"/>
                </a:solidFill>
                <a:effectLst/>
                <a:latin typeface="+mn-lt"/>
                <a:ea typeface="+mn-ea"/>
                <a:cs typeface="+mn-cs"/>
              </a:rPr>
              <a:t> den Lehrer </a:t>
            </a:r>
            <a:r>
              <a:rPr lang="en-GB" sz="1200" kern="1200" baseline="0" dirty="0" err="1">
                <a:solidFill>
                  <a:schemeClr val="tx1"/>
                </a:solidFill>
                <a:effectLst/>
                <a:latin typeface="+mn-lt"/>
                <a:ea typeface="+mn-ea"/>
                <a:cs typeface="+mn-cs"/>
              </a:rPr>
              <a:t>nicht</a:t>
            </a:r>
            <a:r>
              <a:rPr lang="en-GB" sz="1200" kern="1200" baseline="0" dirty="0">
                <a:solidFill>
                  <a:schemeClr val="tx1"/>
                </a:solidFill>
                <a:effectLst/>
                <a:latin typeface="+mn-lt"/>
                <a:ea typeface="+mn-ea"/>
                <a:cs typeface="+mn-cs"/>
              </a:rPr>
              <a:t>.</a:t>
            </a:r>
          </a:p>
          <a:p>
            <a:pPr lvl="0"/>
            <a:r>
              <a:rPr lang="en-GB" sz="1200" kern="1200" baseline="0" dirty="0">
                <a:solidFill>
                  <a:schemeClr val="tx1"/>
                </a:solidFill>
                <a:effectLst/>
                <a:latin typeface="+mn-lt"/>
                <a:ea typeface="+mn-ea"/>
                <a:cs typeface="+mn-cs"/>
              </a:rPr>
              <a:t>E. Du </a:t>
            </a:r>
            <a:r>
              <a:rPr lang="en-GB" sz="1200" kern="1200" baseline="0" dirty="0" err="1">
                <a:solidFill>
                  <a:schemeClr val="tx1"/>
                </a:solidFill>
                <a:effectLst/>
                <a:latin typeface="+mn-lt"/>
                <a:ea typeface="+mn-ea"/>
                <a:cs typeface="+mn-cs"/>
              </a:rPr>
              <a:t>magst</a:t>
            </a:r>
            <a:r>
              <a:rPr lang="en-GB" sz="1200" kern="1200" baseline="0" dirty="0">
                <a:solidFill>
                  <a:schemeClr val="tx1"/>
                </a:solidFill>
                <a:effectLst/>
                <a:latin typeface="+mn-lt"/>
                <a:ea typeface="+mn-ea"/>
                <a:cs typeface="+mn-cs"/>
              </a:rPr>
              <a:t> Deutsch. </a:t>
            </a:r>
            <a:r>
              <a:rPr lang="en-GB" sz="1200" kern="1200" baseline="0" dirty="0" err="1">
                <a:solidFill>
                  <a:schemeClr val="tx1"/>
                </a:solidFill>
                <a:effectLst/>
                <a:latin typeface="+mn-lt"/>
                <a:ea typeface="+mn-ea"/>
                <a:cs typeface="+mn-cs"/>
              </a:rPr>
              <a:t>Ich</a:t>
            </a:r>
            <a:r>
              <a:rPr lang="en-GB" sz="1200" kern="1200" baseline="0" dirty="0">
                <a:solidFill>
                  <a:schemeClr val="tx1"/>
                </a:solidFill>
                <a:effectLst/>
                <a:latin typeface="+mn-lt"/>
                <a:ea typeface="+mn-ea"/>
                <a:cs typeface="+mn-cs"/>
              </a:rPr>
              <a:t> mag Deutsch </a:t>
            </a:r>
            <a:r>
              <a:rPr lang="en-GB" sz="1200" kern="1200" baseline="0" dirty="0" err="1">
                <a:solidFill>
                  <a:schemeClr val="tx1"/>
                </a:solidFill>
                <a:effectLst/>
                <a:latin typeface="+mn-lt"/>
                <a:ea typeface="+mn-ea"/>
                <a:cs typeface="+mn-cs"/>
              </a:rPr>
              <a:t>leider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nicht</a:t>
            </a:r>
            <a:r>
              <a:rPr lang="en-GB" sz="1200" kern="1200" baseline="0" dirty="0">
                <a:solidFill>
                  <a:schemeClr val="tx1"/>
                </a:solidFill>
                <a:effectLst/>
                <a:latin typeface="+mn-lt"/>
                <a:ea typeface="+mn-ea"/>
                <a:cs typeface="+mn-cs"/>
              </a:rPr>
              <a:t>.</a:t>
            </a:r>
          </a:p>
          <a:p>
            <a:pPr lvl="0"/>
            <a:endParaRPr lang="en-GB"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44959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the singular object pronouns.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r>
              <a:rPr lang="en-GB" b="0" baseline="0" dirty="0"/>
              <a:t>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Cycle through the information on the slide by clicking the mouse.</a:t>
            </a:r>
          </a:p>
          <a:p>
            <a:endParaRPr lang="en-GB" dirty="0"/>
          </a:p>
        </p:txBody>
      </p:sp>
      <p:sp>
        <p:nvSpPr>
          <p:cNvPr id="4" name="Slide Number Placeholder 3"/>
          <p:cNvSpPr>
            <a:spLocks noGrp="1"/>
          </p:cNvSpPr>
          <p:nvPr>
            <p:ph type="sldNum" sz="quarter" idx="5"/>
          </p:nvPr>
        </p:nvSpPr>
        <p:spPr/>
        <p:txBody>
          <a:bodyPr/>
          <a:lstStyle/>
          <a:p>
            <a:fld id="{0EF1C717-6DD5-4EC5-AACC-FBE629CE7711}" type="slidenum">
              <a:rPr lang="en-GB" smtClean="0"/>
              <a:t>26</a:t>
            </a:fld>
            <a:endParaRPr lang="en-GB"/>
          </a:p>
        </p:txBody>
      </p:sp>
    </p:spTree>
    <p:extLst>
      <p:ext uri="{BB962C8B-B14F-4D97-AF65-F5344CB8AC3E}">
        <p14:creationId xmlns:p14="http://schemas.microsoft.com/office/powerpoint/2010/main" val="14551385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 (3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practise </a:t>
            </a:r>
            <a:r>
              <a:rPr lang="en-GB" dirty="0"/>
              <a:t>connecting</a:t>
            </a:r>
            <a:r>
              <a:rPr lang="en-GB" baseline="0" dirty="0"/>
              <a:t> accusative pronouns with the meaning of known nouns</a:t>
            </a:r>
            <a:r>
              <a:rPr lang="en-GB" b="0" baseline="0" dirty="0"/>
              <a:t>.</a:t>
            </a:r>
            <a:endParaRPr lang="en-GB" i="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r>
              <a:rPr lang="en-GB" b="0" baseline="0" dirty="0"/>
              <a:t>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1. </a:t>
            </a:r>
            <a:r>
              <a:rPr lang="en-GB" dirty="0"/>
              <a:t>In this activity, students connect</a:t>
            </a:r>
            <a:r>
              <a:rPr lang="en-GB" baseline="0" dirty="0"/>
              <a:t> accusative pronouns with the meaning of known nouns. Teacher to remind students that the pronoun reflects the gender of the noun.</a:t>
            </a: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GB" baseline="0" dirty="0"/>
              <a:t>2. Teacher can elicit answers orally and revise use of the accusative definite articles by asking e.g. ‘</a:t>
            </a:r>
            <a:r>
              <a:rPr lang="en-GB" i="1" baseline="0" dirty="0"/>
              <a:t>Mag Wolfgang den Lehrer / die </a:t>
            </a:r>
            <a:r>
              <a:rPr lang="en-GB" i="1" baseline="0" dirty="0" err="1"/>
              <a:t>Lehrerin</a:t>
            </a:r>
            <a:r>
              <a:rPr lang="en-GB" i="1" baseline="0" dirty="0"/>
              <a:t>?’ </a:t>
            </a:r>
            <a:r>
              <a:rPr lang="en-GB" i="0" baseline="0" dirty="0"/>
              <a:t>to elicit the response ‘</a:t>
            </a:r>
            <a:r>
              <a:rPr lang="en-GB" i="1" baseline="0" dirty="0" err="1"/>
              <a:t>Ja</a:t>
            </a:r>
            <a:r>
              <a:rPr lang="en-GB" i="1" baseline="0" dirty="0"/>
              <a:t>/</a:t>
            </a:r>
            <a:r>
              <a:rPr lang="en-GB" i="1" baseline="0" dirty="0" err="1"/>
              <a:t>nein</a:t>
            </a:r>
            <a:r>
              <a:rPr lang="en-GB" i="1" baseline="0" dirty="0"/>
              <a:t>’. </a:t>
            </a:r>
          </a:p>
          <a:p>
            <a:pPr marL="0" lvl="0" indent="0" algn="l" rtl="0">
              <a:lnSpc>
                <a:spcPct val="100000"/>
              </a:lnSpc>
              <a:spcBef>
                <a:spcPts val="0"/>
              </a:spcBef>
              <a:spcAft>
                <a:spcPts val="0"/>
              </a:spcAft>
              <a:buSzPts val="1400"/>
              <a:buNone/>
            </a:pPr>
            <a:r>
              <a:rPr lang="en-GB" baseline="0" dirty="0"/>
              <a:t>3. Answers (in pairs) revealed on clicks. </a:t>
            </a:r>
          </a:p>
          <a:p>
            <a:pPr marL="0" lvl="0" indent="0" algn="l" rtl="0">
              <a:lnSpc>
                <a:spcPct val="100000"/>
              </a:lnSpc>
              <a:spcBef>
                <a:spcPts val="0"/>
              </a:spcBef>
              <a:spcAft>
                <a:spcPts val="0"/>
              </a:spcAft>
              <a:buSzPts val="1400"/>
              <a:buNone/>
            </a:pPr>
            <a:endParaRPr lang="en-GB" baseline="0" dirty="0"/>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GB" b="1" i="0" baseline="0" dirty="0"/>
              <a:t>Notes: </a:t>
            </a: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GB" sz="1200" i="0" kern="1200" baseline="0" dirty="0">
                <a:solidFill>
                  <a:schemeClr val="tx1"/>
                </a:solidFill>
                <a:effectLst/>
                <a:latin typeface="+mn-lt"/>
                <a:ea typeface="+mn-ea"/>
                <a:cs typeface="+mn-cs"/>
              </a:rPr>
              <a:t>1. </a:t>
            </a:r>
            <a:r>
              <a:rPr lang="en-GB" sz="1200" kern="1200" dirty="0">
                <a:solidFill>
                  <a:schemeClr val="tx1"/>
                </a:solidFill>
                <a:effectLst/>
                <a:latin typeface="+mn-lt"/>
                <a:ea typeface="+mn-ea"/>
                <a:cs typeface="+mn-cs"/>
              </a:rPr>
              <a:t>The only new word here is ‘</a:t>
            </a:r>
            <a:r>
              <a:rPr lang="en-GB" sz="1200" b="1" kern="1200" dirty="0">
                <a:solidFill>
                  <a:schemeClr val="tx1"/>
                </a:solidFill>
                <a:effectLst/>
                <a:latin typeface="+mn-lt"/>
                <a:ea typeface="+mn-ea"/>
                <a:cs typeface="+mn-cs"/>
              </a:rPr>
              <a:t>neu</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which </a:t>
            </a:r>
            <a:r>
              <a:rPr lang="en-GB" sz="1200" kern="1200" dirty="0">
                <a:solidFill>
                  <a:schemeClr val="tx1"/>
                </a:solidFill>
                <a:effectLst/>
                <a:latin typeface="+mn-lt"/>
                <a:ea typeface="+mn-ea"/>
                <a:cs typeface="+mn-cs"/>
              </a:rPr>
              <a:t>students can infer from the familiar context (new student at school is something pupils will be familiar with),</a:t>
            </a:r>
            <a:r>
              <a:rPr lang="en-GB" sz="1200" kern="1200" baseline="0" dirty="0">
                <a:solidFill>
                  <a:schemeClr val="tx1"/>
                </a:solidFill>
                <a:effectLst/>
                <a:latin typeface="+mn-lt"/>
                <a:ea typeface="+mn-ea"/>
                <a:cs typeface="+mn-cs"/>
              </a:rPr>
              <a:t> and its similarity to the English ‘new’.</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It is on the SOW for introduction later this term in 2.2.4.</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2. Each line of the rubric appears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separately to allow teachers to elicit the meanings. </a:t>
            </a:r>
            <a:endParaRPr lang="en-GB" dirty="0"/>
          </a:p>
          <a:p>
            <a:pPr marL="0" lvl="0" indent="0" algn="l" rtl="0">
              <a:lnSpc>
                <a:spcPct val="100000"/>
              </a:lnSpc>
              <a:spcBef>
                <a:spcPts val="0"/>
              </a:spcBef>
              <a:spcAft>
                <a:spcPts val="0"/>
              </a:spcAft>
              <a:buSzPts val="1400"/>
              <a:buNone/>
            </a:pPr>
            <a:endParaRPr lang="en-GB" i="1" baseline="0" dirty="0"/>
          </a:p>
          <a:p>
            <a:pPr marL="0" lvl="0" indent="0" algn="l" rtl="0">
              <a:lnSpc>
                <a:spcPct val="100000"/>
              </a:lnSpc>
              <a:spcBef>
                <a:spcPts val="0"/>
              </a:spcBef>
              <a:spcAft>
                <a:spcPts val="0"/>
              </a:spcAft>
              <a:buSzPts val="1400"/>
              <a:buNone/>
            </a:pPr>
            <a:r>
              <a:rPr lang="en-GB" b="1" i="0" baseline="0" dirty="0"/>
              <a:t>Optional extension: </a:t>
            </a:r>
            <a:r>
              <a:rPr lang="en-GB" i="0" baseline="0" dirty="0"/>
              <a:t>If time permits, students could write full sentences to practise use of the definite article, e.g. ‘</a:t>
            </a:r>
            <a:r>
              <a:rPr lang="en-GB" i="1" baseline="0" dirty="0"/>
              <a:t>Wolfgang mag den Lehrer, </a:t>
            </a:r>
            <a:r>
              <a:rPr lang="en-GB" i="1" baseline="0" dirty="0" err="1"/>
              <a:t>aber</a:t>
            </a:r>
            <a:r>
              <a:rPr lang="en-GB" i="1" baseline="0" dirty="0"/>
              <a:t> er mag die </a:t>
            </a:r>
            <a:r>
              <a:rPr lang="en-GB" i="1" baseline="0" dirty="0" err="1"/>
              <a:t>Lehrerin</a:t>
            </a:r>
            <a:r>
              <a:rPr lang="en-GB" i="1" baseline="0" dirty="0"/>
              <a:t> </a:t>
            </a:r>
            <a:r>
              <a:rPr lang="en-GB" i="1" baseline="0" dirty="0" err="1"/>
              <a:t>nicht</a:t>
            </a:r>
            <a:r>
              <a:rPr lang="en-GB" i="0" baseline="0" dirty="0"/>
              <a:t>.’</a:t>
            </a:r>
            <a:endParaRPr lang="en-GB" dirty="0"/>
          </a:p>
          <a:p>
            <a:endParaRPr lang="en-GB" dirty="0"/>
          </a:p>
        </p:txBody>
      </p:sp>
      <p:sp>
        <p:nvSpPr>
          <p:cNvPr id="4" name="Slide Number Placeholder 3"/>
          <p:cNvSpPr>
            <a:spLocks noGrp="1"/>
          </p:cNvSpPr>
          <p:nvPr>
            <p:ph type="sldNum" sz="quarter" idx="5"/>
          </p:nvPr>
        </p:nvSpPr>
        <p:spPr/>
        <p:txBody>
          <a:bodyPr/>
          <a:lstStyle/>
          <a:p>
            <a:fld id="{0EF1C717-6DD5-4EC5-AACC-FBE629CE7711}" type="slidenum">
              <a:rPr lang="en-GB" smtClean="0"/>
              <a:t>27</a:t>
            </a:fld>
            <a:endParaRPr lang="en-GB"/>
          </a:p>
        </p:txBody>
      </p:sp>
    </p:spTree>
    <p:extLst>
      <p:ext uri="{BB962C8B-B14F-4D97-AF65-F5344CB8AC3E}">
        <p14:creationId xmlns:p14="http://schemas.microsoft.com/office/powerpoint/2010/main" val="24772742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GB" b="1"/>
              <a:t>This is the continuation of the activity on the previous slide.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28</a:t>
            </a:fld>
            <a:endParaRPr lang="en-GB"/>
          </a:p>
        </p:txBody>
      </p:sp>
    </p:spTree>
    <p:extLst>
      <p:ext uri="{BB962C8B-B14F-4D97-AF65-F5344CB8AC3E}">
        <p14:creationId xmlns:p14="http://schemas.microsoft.com/office/powerpoint/2010/main" val="35613217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GB" b="1"/>
              <a:t>This is the continuation of the activity on the previous slide.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29</a:t>
            </a:fld>
            <a:endParaRPr lang="en-GB"/>
          </a:p>
        </p:txBody>
      </p:sp>
    </p:spTree>
    <p:extLst>
      <p:ext uri="{BB962C8B-B14F-4D97-AF65-F5344CB8AC3E}">
        <p14:creationId xmlns:p14="http://schemas.microsoft.com/office/powerpoint/2010/main" val="1938022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23999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GB" b="1" baseline="0"/>
              <a:t>Aim: </a:t>
            </a:r>
            <a:r>
              <a:rPr lang="en-GB"/>
              <a:t>This</a:t>
            </a:r>
            <a:r>
              <a:rPr lang="en-GB" baseline="0"/>
              <a:t> example slide draws attention to the use of object pronouns after verbs other than </a:t>
            </a:r>
            <a:r>
              <a:rPr lang="en-GB" i="1" baseline="0"/>
              <a:t>mögen</a:t>
            </a:r>
            <a:r>
              <a:rPr lang="en-GB" i="0" baseline="0"/>
              <a:t>. </a:t>
            </a:r>
          </a:p>
          <a:p>
            <a:pPr marL="0" marR="0" lvl="0" indent="0" algn="l" defTabSz="914400" rtl="0" eaLnBrk="1" fontAlgn="auto" latinLnBrk="0" hangingPunct="1">
              <a:lnSpc>
                <a:spcPct val="100000"/>
              </a:lnSpc>
              <a:spcBef>
                <a:spcPts val="0"/>
              </a:spcBef>
              <a:spcAft>
                <a:spcPts val="0"/>
              </a:spcAft>
              <a:buClrTx/>
              <a:buSzPts val="1400"/>
              <a:buFontTx/>
              <a:buNone/>
              <a:tabLst/>
              <a:defRPr/>
            </a:pPr>
            <a:endParaRPr lang="en-GB" i="0" baseline="0"/>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GB" b="1" i="0" baseline="0"/>
              <a:t>Note: </a:t>
            </a:r>
            <a:r>
              <a:rPr lang="en-GB" i="0" baseline="0"/>
              <a:t>This slide also provides a model for the spoken production activity that follows, in which students are asked to describe a situation using </a:t>
            </a:r>
            <a:r>
              <a:rPr lang="en-GB" b="1" i="0" baseline="0"/>
              <a:t>pronouns</a:t>
            </a:r>
            <a:r>
              <a:rPr lang="en-GB" b="0" i="0" baseline="0"/>
              <a:t> only. </a:t>
            </a:r>
          </a:p>
          <a:p>
            <a:pPr marL="0" lvl="0" indent="0" algn="l" rtl="0">
              <a:lnSpc>
                <a:spcPct val="100000"/>
              </a:lnSpc>
              <a:spcBef>
                <a:spcPts val="0"/>
              </a:spcBef>
              <a:spcAft>
                <a:spcPts val="0"/>
              </a:spcAft>
              <a:buSzPts val="1400"/>
              <a:buNone/>
            </a:pPr>
            <a:endParaRPr lang="en-GB" i="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r>
              <a:rPr lang="en-GB" b="0" baseline="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a:t>1. </a:t>
            </a:r>
            <a:r>
              <a:rPr lang="en-GB" b="0" i="0" baseline="0"/>
              <a:t>In </a:t>
            </a:r>
            <a:r>
              <a:rPr lang="en-GB" b="0" i="0" baseline="0" dirty="0"/>
              <a:t>this example, students are asked to consider the pronoun </a:t>
            </a:r>
            <a:r>
              <a:rPr lang="en-GB" b="1" i="1" baseline="0" dirty="0" err="1"/>
              <a:t>ihn</a:t>
            </a:r>
            <a:r>
              <a:rPr lang="en-GB" b="1" i="1" baseline="0" dirty="0"/>
              <a:t>, </a:t>
            </a:r>
            <a:r>
              <a:rPr lang="en-GB" b="0" i="0" baseline="0" dirty="0"/>
              <a:t>and decide to which of two known nouns </a:t>
            </a:r>
            <a:r>
              <a:rPr lang="en-GB" b="0" i="1" baseline="0" dirty="0"/>
              <a:t>(der Boden </a:t>
            </a:r>
            <a:r>
              <a:rPr lang="en-GB" b="0" i="0" baseline="0" dirty="0"/>
              <a:t>and </a:t>
            </a:r>
            <a:r>
              <a:rPr lang="en-GB" b="0" i="1" baseline="0" dirty="0"/>
              <a:t>das </a:t>
            </a:r>
            <a:r>
              <a:rPr lang="en-GB" b="0" i="1" baseline="0" dirty="0" err="1"/>
              <a:t>Fahrrad</a:t>
            </a:r>
            <a:r>
              <a:rPr lang="en-GB" b="0" i="0" baseline="0" dirty="0"/>
              <a:t>) it refers. Student should use the </a:t>
            </a:r>
            <a:r>
              <a:rPr lang="en-GB" b="1" i="0" baseline="0" dirty="0"/>
              <a:t>accusative article</a:t>
            </a:r>
            <a:r>
              <a:rPr lang="en-GB" b="0" i="0" baseline="0" dirty="0"/>
              <a:t> in the answer, as the article comes after a verb. Students will likely need reminding of this </a:t>
            </a:r>
            <a:r>
              <a:rPr lang="en-GB" b="0" i="0" baseline="0"/>
              <a:t>rule.</a:t>
            </a:r>
            <a:r>
              <a:rPr lang="en-GB" b="0"/>
              <a:t> Cycle through the information on the slide by clicking the mouse.</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baseline="0" dirty="0"/>
          </a:p>
        </p:txBody>
      </p:sp>
      <p:sp>
        <p:nvSpPr>
          <p:cNvPr id="4" name="Slide Number Placeholder 3"/>
          <p:cNvSpPr>
            <a:spLocks noGrp="1"/>
          </p:cNvSpPr>
          <p:nvPr>
            <p:ph type="sldNum" sz="quarter" idx="10"/>
          </p:nvPr>
        </p:nvSpPr>
        <p:spPr/>
        <p:txBody>
          <a:bodyPr/>
          <a:lstStyle/>
          <a:p>
            <a:fld id="{672843D9-4757-4631-B0CD-BAA271821DF5}" type="slidenum">
              <a:rPr lang="en-GB" smtClean="0"/>
              <a:t>30</a:t>
            </a:fld>
            <a:endParaRPr lang="en-GB"/>
          </a:p>
        </p:txBody>
      </p:sp>
    </p:spTree>
    <p:extLst>
      <p:ext uri="{BB962C8B-B14F-4D97-AF65-F5344CB8AC3E}">
        <p14:creationId xmlns:p14="http://schemas.microsoft.com/office/powerpoint/2010/main" val="29229738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DISPLAY THIS SLIDE DURING THE SPEAKING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lvl="0" indent="0" algn="l" rtl="0">
              <a:lnSpc>
                <a:spcPct val="100000"/>
              </a:lnSpc>
              <a:spcBef>
                <a:spcPts val="0"/>
              </a:spcBef>
              <a:spcAft>
                <a:spcPts val="0"/>
              </a:spcAft>
              <a:buSzPts val="1400"/>
              <a:buNone/>
            </a:pPr>
            <a:r>
              <a:rPr lang="en-GB" b="1" baseline="0" dirty="0"/>
              <a:t>Aim: </a:t>
            </a:r>
            <a:r>
              <a:rPr lang="en-GB" dirty="0"/>
              <a:t>In</a:t>
            </a:r>
            <a:r>
              <a:rPr lang="en-GB" baseline="0" dirty="0"/>
              <a:t> this spoken activity, students work in pairs to connect pronouns with meaning.</a:t>
            </a:r>
          </a:p>
          <a:p>
            <a:pPr marL="0" lvl="0" indent="0" algn="l" rtl="0">
              <a:lnSpc>
                <a:spcPct val="100000"/>
              </a:lnSpc>
              <a:spcBef>
                <a:spcPts val="0"/>
              </a:spcBef>
              <a:spcAft>
                <a:spcPts val="0"/>
              </a:spcAft>
              <a:buSzPts val="1400"/>
              <a:buNone/>
            </a:pPr>
            <a:endParaRPr lang="en-GB"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r>
              <a:rPr lang="en-GB" b="0" baseline="0" dirty="0"/>
              <a:t> </a:t>
            </a:r>
          </a:p>
          <a:p>
            <a:pPr marL="0" lvl="0" indent="0" algn="l" rtl="0">
              <a:lnSpc>
                <a:spcPct val="100000"/>
              </a:lnSpc>
              <a:spcBef>
                <a:spcPts val="0"/>
              </a:spcBef>
              <a:spcAft>
                <a:spcPts val="0"/>
              </a:spcAft>
              <a:buSzPts val="1400"/>
              <a:buNone/>
            </a:pPr>
            <a:r>
              <a:rPr lang="en-GB" baseline="0" dirty="0"/>
              <a:t>1. Students are either given the prompts below (see the following slides – 1 copy of each slide is enough for the whole class) OR they choose for themselves which pronoun to use.  The latter is more challenging as it requires them to know the gender for at least one of the items shown.</a:t>
            </a:r>
          </a:p>
          <a:p>
            <a:pPr marL="0" lvl="0" indent="0" algn="l" rtl="0">
              <a:lnSpc>
                <a:spcPct val="100000"/>
              </a:lnSpc>
              <a:spcBef>
                <a:spcPts val="0"/>
              </a:spcBef>
              <a:spcAft>
                <a:spcPts val="0"/>
              </a:spcAft>
              <a:buSzPts val="1400"/>
              <a:buNone/>
            </a:pPr>
            <a:r>
              <a:rPr lang="en-GB" baseline="0" dirty="0"/>
              <a:t>2. Students take it in turns to ask and answer questions using the verbs on the slide. </a:t>
            </a:r>
          </a:p>
          <a:p>
            <a:pPr marL="0" lvl="0" indent="0" algn="l" rtl="0">
              <a:lnSpc>
                <a:spcPct val="100000"/>
              </a:lnSpc>
              <a:spcBef>
                <a:spcPts val="0"/>
              </a:spcBef>
              <a:spcAft>
                <a:spcPts val="0"/>
              </a:spcAft>
              <a:buSzPts val="1400"/>
              <a:buNone/>
            </a:pPr>
            <a:r>
              <a:rPr lang="en-GB" baseline="0" dirty="0"/>
              <a:t>3. The asking student first forms a question in the </a:t>
            </a:r>
            <a:r>
              <a:rPr lang="en-GB" i="1" baseline="0" dirty="0"/>
              <a:t>du</a:t>
            </a:r>
            <a:r>
              <a:rPr lang="en-GB" i="0" baseline="0" dirty="0"/>
              <a:t> form (</a:t>
            </a:r>
            <a:r>
              <a:rPr lang="en-GB" i="1" baseline="0" dirty="0"/>
              <a:t>Was </a:t>
            </a:r>
            <a:r>
              <a:rPr lang="en-GB" i="1" baseline="0" dirty="0" err="1"/>
              <a:t>machst</a:t>
            </a:r>
            <a:r>
              <a:rPr lang="en-GB" i="1" baseline="0" dirty="0"/>
              <a:t> du?</a:t>
            </a:r>
            <a:r>
              <a:rPr lang="en-GB" i="0" baseline="0" dirty="0"/>
              <a:t>) Students may need a reminder of question formation prior to beginning the task.</a:t>
            </a:r>
          </a:p>
          <a:p>
            <a:pPr marL="0" lvl="0" indent="0" algn="l" rtl="0">
              <a:lnSpc>
                <a:spcPct val="100000"/>
              </a:lnSpc>
              <a:spcBef>
                <a:spcPts val="0"/>
              </a:spcBef>
              <a:spcAft>
                <a:spcPts val="0"/>
              </a:spcAft>
              <a:buSzPts val="1400"/>
              <a:buNone/>
            </a:pPr>
            <a:r>
              <a:rPr lang="en-GB" i="0" baseline="0" dirty="0"/>
              <a:t>4. </a:t>
            </a:r>
            <a:r>
              <a:rPr lang="en-GB" baseline="0" dirty="0"/>
              <a:t>The answering student forms a sentence using the given verb in the </a:t>
            </a:r>
            <a:r>
              <a:rPr lang="en-GB" i="1" baseline="0" dirty="0"/>
              <a:t>ich</a:t>
            </a:r>
            <a:r>
              <a:rPr lang="en-GB" i="0" baseline="0" dirty="0"/>
              <a:t> form, replacing</a:t>
            </a:r>
            <a:r>
              <a:rPr lang="en-GB" baseline="0" dirty="0"/>
              <a:t> the noun on their card with the object pronoun, </a:t>
            </a:r>
            <a:r>
              <a:rPr lang="en-GB" i="1" baseline="0" dirty="0" err="1"/>
              <a:t>ihn</a:t>
            </a:r>
            <a:r>
              <a:rPr lang="en-GB" i="1" baseline="0" dirty="0"/>
              <a:t>, </a:t>
            </a:r>
            <a:r>
              <a:rPr lang="en-GB" i="1" baseline="0" dirty="0" err="1"/>
              <a:t>sie</a:t>
            </a:r>
            <a:r>
              <a:rPr lang="en-GB" i="0" baseline="0" dirty="0"/>
              <a:t> or </a:t>
            </a:r>
            <a:r>
              <a:rPr lang="en-GB" i="1" baseline="0" dirty="0"/>
              <a:t>es. </a:t>
            </a:r>
            <a:r>
              <a:rPr lang="en-GB" i="0" baseline="0" dirty="0"/>
              <a:t>(</a:t>
            </a:r>
            <a:r>
              <a:rPr lang="en-GB" i="1" baseline="0" dirty="0"/>
              <a:t>Ich </a:t>
            </a:r>
            <a:r>
              <a:rPr lang="en-GB" i="1" baseline="0" dirty="0" err="1"/>
              <a:t>putze</a:t>
            </a:r>
            <a:r>
              <a:rPr lang="en-GB" i="1" baseline="0" dirty="0"/>
              <a:t> </a:t>
            </a:r>
            <a:r>
              <a:rPr lang="en-GB" i="1" baseline="0" dirty="0" err="1"/>
              <a:t>ihn</a:t>
            </a:r>
            <a:r>
              <a:rPr lang="en-GB" i="0" baseline="0" dirty="0"/>
              <a:t>).</a:t>
            </a:r>
            <a:endParaRPr lang="en-GB" i="1" baseline="0" dirty="0"/>
          </a:p>
          <a:p>
            <a:pPr marL="0" lvl="0" indent="0" algn="l" rtl="0">
              <a:lnSpc>
                <a:spcPct val="100000"/>
              </a:lnSpc>
              <a:spcBef>
                <a:spcPts val="0"/>
              </a:spcBef>
              <a:spcAft>
                <a:spcPts val="0"/>
              </a:spcAft>
              <a:buSzPts val="1400"/>
              <a:buNone/>
            </a:pPr>
            <a:r>
              <a:rPr lang="en-GB" i="0" baseline="0" dirty="0"/>
              <a:t>5.</a:t>
            </a:r>
            <a:r>
              <a:rPr lang="en-GB" i="1" baseline="0" dirty="0"/>
              <a:t> </a:t>
            </a:r>
            <a:r>
              <a:rPr lang="en-GB" i="0" baseline="0" dirty="0"/>
              <a:t>The asking student must choose between the two items pictured, based on the gender indicated by the pronoun given by their partner. The asking student confirms their understanding by forming a sentence in the </a:t>
            </a:r>
            <a:r>
              <a:rPr lang="en-GB" i="1" baseline="0" dirty="0"/>
              <a:t>du</a:t>
            </a:r>
            <a:r>
              <a:rPr lang="en-GB" i="0" baseline="0" dirty="0"/>
              <a:t> form, with the noun + accusative article (</a:t>
            </a:r>
            <a:r>
              <a:rPr lang="en-GB" i="1" baseline="0" dirty="0"/>
              <a:t>Ah, du </a:t>
            </a:r>
            <a:r>
              <a:rPr lang="en-GB" i="1" baseline="0" dirty="0" err="1"/>
              <a:t>putzt</a:t>
            </a:r>
            <a:r>
              <a:rPr lang="en-GB" i="1" baseline="0" dirty="0"/>
              <a:t> den Tisch</a:t>
            </a:r>
            <a:r>
              <a:rPr lang="en-GB" i="0" baseline="0" dirty="0"/>
              <a:t>!)</a:t>
            </a:r>
          </a:p>
          <a:p>
            <a:pPr marL="0" lvl="0" indent="0" algn="l" rtl="0">
              <a:lnSpc>
                <a:spcPct val="100000"/>
              </a:lnSpc>
              <a:spcBef>
                <a:spcPts val="0"/>
              </a:spcBef>
              <a:spcAft>
                <a:spcPts val="0"/>
              </a:spcAft>
              <a:buSzPts val="1400"/>
              <a:buNone/>
            </a:pPr>
            <a:r>
              <a:rPr lang="en-GB" i="0" baseline="0" dirty="0"/>
              <a:t>6. The answering student confirms or corrects by forming a sentence in the </a:t>
            </a:r>
            <a:r>
              <a:rPr lang="en-GB" i="1" baseline="0" dirty="0"/>
              <a:t>ich</a:t>
            </a:r>
            <a:r>
              <a:rPr lang="en-GB" i="0" baseline="0" dirty="0"/>
              <a:t> form (</a:t>
            </a:r>
            <a:r>
              <a:rPr lang="en-GB" i="1" baseline="0" dirty="0" err="1"/>
              <a:t>Ja</a:t>
            </a:r>
            <a:r>
              <a:rPr lang="en-GB" i="1" baseline="0" dirty="0"/>
              <a:t>, ich </a:t>
            </a:r>
            <a:r>
              <a:rPr lang="en-GB" i="1" baseline="0" dirty="0" err="1"/>
              <a:t>putze</a:t>
            </a:r>
            <a:r>
              <a:rPr lang="en-GB" i="1" baseline="0" dirty="0"/>
              <a:t> den Tisch</a:t>
            </a:r>
            <a:r>
              <a:rPr lang="en-GB" i="0" baseline="0" dirty="0"/>
              <a:t>.)</a:t>
            </a:r>
          </a:p>
          <a:p>
            <a:pPr marL="0" lvl="0" indent="0" algn="l" rtl="0">
              <a:lnSpc>
                <a:spcPct val="100000"/>
              </a:lnSpc>
              <a:spcBef>
                <a:spcPts val="0"/>
              </a:spcBef>
              <a:spcAft>
                <a:spcPts val="0"/>
              </a:spcAft>
              <a:buSzPts val="1400"/>
              <a:buNone/>
            </a:pPr>
            <a:endParaRPr lang="en-GB" i="0" baseline="0" dirty="0"/>
          </a:p>
          <a:p>
            <a:pPr marL="0" lvl="0" indent="0" algn="l" rtl="0">
              <a:lnSpc>
                <a:spcPct val="100000"/>
              </a:lnSpc>
              <a:spcBef>
                <a:spcPts val="0"/>
              </a:spcBef>
              <a:spcAft>
                <a:spcPts val="0"/>
              </a:spcAft>
              <a:buSzPts val="1400"/>
              <a:buNone/>
            </a:pPr>
            <a:r>
              <a:rPr lang="en-GB" i="0" baseline="0" dirty="0"/>
              <a:t>Student B: Was </a:t>
            </a:r>
            <a:r>
              <a:rPr lang="en-GB" i="0" baseline="0" dirty="0" err="1"/>
              <a:t>machst</a:t>
            </a:r>
            <a:r>
              <a:rPr lang="en-GB" i="0" baseline="0" dirty="0"/>
              <a:t> du?</a:t>
            </a:r>
          </a:p>
          <a:p>
            <a:pPr marL="0" lvl="0" indent="0" algn="l" rtl="0">
              <a:lnSpc>
                <a:spcPct val="100000"/>
              </a:lnSpc>
              <a:spcBef>
                <a:spcPts val="0"/>
              </a:spcBef>
              <a:spcAft>
                <a:spcPts val="0"/>
              </a:spcAft>
              <a:buSzPts val="1400"/>
              <a:buNone/>
            </a:pPr>
            <a:r>
              <a:rPr lang="en-GB" i="0" baseline="0" dirty="0"/>
              <a:t>Student A: </a:t>
            </a:r>
            <a:r>
              <a:rPr lang="en-GB" i="0" baseline="0" dirty="0" err="1"/>
              <a:t>Ich</a:t>
            </a:r>
            <a:r>
              <a:rPr lang="en-GB" i="0" baseline="0" dirty="0"/>
              <a:t> </a:t>
            </a:r>
            <a:r>
              <a:rPr lang="en-GB" i="0" baseline="0" dirty="0" err="1"/>
              <a:t>putze</a:t>
            </a:r>
            <a:r>
              <a:rPr lang="en-GB" i="0" baseline="0" dirty="0"/>
              <a:t> </a:t>
            </a:r>
            <a:r>
              <a:rPr lang="en-GB" i="0" baseline="0" dirty="0" err="1"/>
              <a:t>ihn</a:t>
            </a:r>
            <a:r>
              <a:rPr lang="en-GB" i="0" baseline="0" dirty="0"/>
              <a:t>.</a:t>
            </a:r>
          </a:p>
          <a:p>
            <a:pPr marL="0" lvl="0" indent="0" algn="l" rtl="0">
              <a:lnSpc>
                <a:spcPct val="100000"/>
              </a:lnSpc>
              <a:spcBef>
                <a:spcPts val="0"/>
              </a:spcBef>
              <a:spcAft>
                <a:spcPts val="0"/>
              </a:spcAft>
              <a:buSzPts val="1400"/>
              <a:buNone/>
            </a:pPr>
            <a:r>
              <a:rPr lang="en-GB" i="0" baseline="0" dirty="0"/>
              <a:t>Student B: Ah, du </a:t>
            </a:r>
            <a:r>
              <a:rPr lang="en-GB" i="0" baseline="0" dirty="0" err="1"/>
              <a:t>putzt</a:t>
            </a:r>
            <a:r>
              <a:rPr lang="en-GB" i="0" baseline="0" dirty="0"/>
              <a:t> den </a:t>
            </a:r>
            <a:r>
              <a:rPr lang="en-GB" i="0" baseline="0" dirty="0" err="1"/>
              <a:t>Tisch</a:t>
            </a:r>
            <a:r>
              <a:rPr lang="en-GB" i="0" baseline="0" dirty="0"/>
              <a:t>!</a:t>
            </a:r>
          </a:p>
          <a:p>
            <a:pPr marL="0" lvl="0" indent="0" algn="l" rtl="0">
              <a:lnSpc>
                <a:spcPct val="100000"/>
              </a:lnSpc>
              <a:spcBef>
                <a:spcPts val="0"/>
              </a:spcBef>
              <a:spcAft>
                <a:spcPts val="0"/>
              </a:spcAft>
              <a:buSzPts val="1400"/>
              <a:buNone/>
            </a:pPr>
            <a:r>
              <a:rPr lang="en-GB" i="0" baseline="0" dirty="0"/>
              <a:t>Student A: </a:t>
            </a:r>
            <a:r>
              <a:rPr lang="en-GB" i="0" baseline="0" dirty="0" err="1"/>
              <a:t>Ja</a:t>
            </a:r>
            <a:r>
              <a:rPr lang="en-GB" i="0" baseline="0" dirty="0"/>
              <a:t>, ich </a:t>
            </a:r>
            <a:r>
              <a:rPr lang="en-GB" i="0" baseline="0" dirty="0" err="1"/>
              <a:t>putze</a:t>
            </a:r>
            <a:r>
              <a:rPr lang="en-GB" i="0" baseline="0" dirty="0"/>
              <a:t> den Tisch.</a:t>
            </a:r>
          </a:p>
          <a:p>
            <a:pPr marL="0" lvl="0" indent="0" algn="l" rtl="0">
              <a:lnSpc>
                <a:spcPct val="100000"/>
              </a:lnSpc>
              <a:spcBef>
                <a:spcPts val="0"/>
              </a:spcBef>
              <a:spcAft>
                <a:spcPts val="0"/>
              </a:spcAft>
              <a:buSzPts val="1400"/>
              <a:buNone/>
            </a:pPr>
            <a:endParaRPr lang="en-GB" baseline="0" dirty="0"/>
          </a:p>
          <a:p>
            <a:pPr marL="0" lvl="0" indent="0" algn="l" rtl="0">
              <a:lnSpc>
                <a:spcPct val="100000"/>
              </a:lnSpc>
              <a:spcBef>
                <a:spcPts val="0"/>
              </a:spcBef>
              <a:spcAft>
                <a:spcPts val="0"/>
              </a:spcAft>
              <a:buSzPts val="1400"/>
              <a:buNone/>
            </a:pPr>
            <a:r>
              <a:rPr lang="en-GB" b="1" baseline="0" dirty="0"/>
              <a:t>Student A prompts: </a:t>
            </a:r>
            <a:r>
              <a:rPr lang="en-GB" b="0" baseline="0" dirty="0"/>
              <a:t>L) der </a:t>
            </a:r>
            <a:r>
              <a:rPr lang="en-GB" b="0" baseline="0" dirty="0" err="1"/>
              <a:t>Tisch</a:t>
            </a:r>
            <a:r>
              <a:rPr lang="en-GB" b="0" baseline="0" dirty="0"/>
              <a:t>, M) die </a:t>
            </a:r>
            <a:r>
              <a:rPr lang="en-GB" b="0" baseline="0" dirty="0" err="1"/>
              <a:t>Fremdsprache</a:t>
            </a:r>
            <a:r>
              <a:rPr lang="en-GB" b="0" baseline="0" dirty="0"/>
              <a:t>, N) das </a:t>
            </a:r>
            <a:r>
              <a:rPr lang="en-GB" b="0" baseline="0" dirty="0" err="1"/>
              <a:t>Buch</a:t>
            </a:r>
            <a:r>
              <a:rPr lang="en-GB" b="0" baseline="0" dirty="0"/>
              <a:t>, O) die Band, P) das Handy, Q) der </a:t>
            </a:r>
            <a:r>
              <a:rPr lang="en-GB" b="0" baseline="0" dirty="0" err="1"/>
              <a:t>Fußball</a:t>
            </a:r>
            <a:r>
              <a:rPr lang="en-GB" b="0" baseline="0" dirty="0"/>
              <a:t>.</a:t>
            </a: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GB" b="1" baseline="0" dirty="0"/>
              <a:t>Student B prompts: </a:t>
            </a:r>
            <a:r>
              <a:rPr lang="en-GB" b="0" baseline="0" dirty="0"/>
              <a:t>L) der Tisch, M) das Spiel, N) die </a:t>
            </a:r>
            <a:r>
              <a:rPr lang="en-GB" b="0" baseline="0" dirty="0" err="1"/>
              <a:t>Liste</a:t>
            </a:r>
            <a:r>
              <a:rPr lang="en-GB" b="0" baseline="0" dirty="0"/>
              <a:t>, O) der Film, P) das Handy, Q) das </a:t>
            </a:r>
            <a:r>
              <a:rPr lang="en-GB" b="0" baseline="0" dirty="0" err="1"/>
              <a:t>Geschenk</a:t>
            </a:r>
            <a:r>
              <a:rPr lang="en-GB" b="0" baseline="0" dirty="0"/>
              <a:t>.</a:t>
            </a:r>
            <a:endParaRPr lang="en-GB" b="1" dirty="0"/>
          </a:p>
          <a:p>
            <a:pPr marL="0" lvl="0" indent="0" algn="l" rtl="0">
              <a:lnSpc>
                <a:spcPct val="100000"/>
              </a:lnSpc>
              <a:spcBef>
                <a:spcPts val="0"/>
              </a:spcBef>
              <a:spcAft>
                <a:spcPts val="0"/>
              </a:spcAft>
              <a:buSzPts val="1400"/>
              <a:buNone/>
            </a:pP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31</a:t>
            </a:fld>
            <a:endParaRPr lang="en-GB"/>
          </a:p>
        </p:txBody>
      </p:sp>
    </p:spTree>
    <p:extLst>
      <p:ext uri="{BB962C8B-B14F-4D97-AF65-F5344CB8AC3E}">
        <p14:creationId xmlns:p14="http://schemas.microsoft.com/office/powerpoint/2010/main" val="11339444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Calibri" panose="020F0502020204030204" pitchFamily="34" charset="0"/>
                <a:cs typeface="Calibri" panose="020F0502020204030204" pitchFamily="34" charset="0"/>
              </a:rPr>
              <a:t>Artwork by Steve Clarke.  All additional pictures selected are available</a:t>
            </a:r>
            <a:r>
              <a:rPr lang="en-GB" baseline="0" dirty="0">
                <a:latin typeface="Calibri" panose="020F0502020204030204" pitchFamily="34" charset="0"/>
                <a:cs typeface="Calibri" panose="020F0502020204030204" pitchFamily="34" charset="0"/>
              </a:rPr>
              <a:t> under a Creative Commons license; no attribution required.</a:t>
            </a:r>
            <a:br>
              <a:rPr lang="en-GB" baseline="0" dirty="0">
                <a:latin typeface="Calibri" panose="020F0502020204030204" pitchFamily="34" charset="0"/>
                <a:cs typeface="Calibri" panose="020F0502020204030204" pitchFamily="34" charset="0"/>
              </a:rPr>
            </a:br>
            <a:endParaRPr lang="en-GB" sz="1200" b="1"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Note</a:t>
            </a:r>
            <a:r>
              <a:rPr lang="en-GB" sz="1200" b="0" baseline="0" dirty="0"/>
              <a:t>: </a:t>
            </a:r>
            <a:r>
              <a:rPr lang="en-GB" sz="1200" b="1" baseline="0" dirty="0"/>
              <a:t>All words listed below for this week’s learning (new and revisited) appear on all three Awarding Organisations’ word lists, with the following exceptions.</a:t>
            </a:r>
            <a:br>
              <a:rPr lang="en-GB" sz="1200" b="1" baseline="0" dirty="0"/>
            </a:br>
            <a:r>
              <a:rPr lang="en-GB" sz="1200" b="1" baseline="0" dirty="0"/>
              <a:t>i) AQA list does not have </a:t>
            </a:r>
            <a:r>
              <a:rPr lang="en-GB" sz="1200" b="1" baseline="0" dirty="0" err="1"/>
              <a:t>Fremdsprache</a:t>
            </a:r>
            <a:r>
              <a:rPr lang="en-GB" sz="1200" b="1" baseline="0" dirty="0"/>
              <a:t>, </a:t>
            </a:r>
            <a:r>
              <a:rPr lang="en-GB" sz="1200" b="1" baseline="0" dirty="0" err="1"/>
              <a:t>Klassenzimmer</a:t>
            </a:r>
            <a:r>
              <a:rPr lang="en-GB" sz="1200" b="1" baseline="0" dirty="0"/>
              <a:t>, </a:t>
            </a:r>
            <a:r>
              <a:rPr lang="en-GB" sz="1200" b="1" baseline="0" dirty="0" err="1"/>
              <a:t>Naturwissenschaft</a:t>
            </a:r>
            <a:r>
              <a:rPr lang="en-GB" sz="1200" b="1" baseline="0" dirty="0"/>
              <a:t> (though the first two are acceptable compounds).</a:t>
            </a:r>
            <a:br>
              <a:rPr lang="en-GB" sz="1200" b="1" baseline="0" dirty="0"/>
            </a:br>
            <a:r>
              <a:rPr lang="en-GB" sz="1200" b="1" baseline="0" dirty="0"/>
              <a:t>ii) Edexcel list does not have </a:t>
            </a:r>
            <a:r>
              <a:rPr lang="en-GB" sz="1200" b="1" baseline="0" dirty="0" err="1"/>
              <a:t>Fremdsprache</a:t>
            </a:r>
            <a:r>
              <a:rPr lang="en-GB" sz="1200" b="1" baseline="0" dirty="0"/>
              <a:t>, </a:t>
            </a:r>
            <a:r>
              <a:rPr lang="en-GB" sz="1200" b="1" baseline="0" dirty="0" err="1"/>
              <a:t>Kirche</a:t>
            </a:r>
            <a:r>
              <a:rPr lang="en-GB" sz="1200" b="1" baseline="0" dirty="0"/>
              <a:t>, </a:t>
            </a:r>
            <a:r>
              <a:rPr lang="en-GB" sz="1200" b="1" baseline="0" dirty="0" err="1"/>
              <a:t>Klassenzimmer</a:t>
            </a:r>
            <a:r>
              <a:rPr lang="en-GB" sz="1200" b="1" baseline="0" dirty="0"/>
              <a:t>, </a:t>
            </a:r>
            <a:r>
              <a:rPr lang="en-GB" sz="1200" b="1" baseline="0" dirty="0" err="1"/>
              <a:t>Naturwissenschaft</a:t>
            </a:r>
            <a:r>
              <a:rPr lang="en-GB" sz="1200" b="1" baseline="0" dirty="0"/>
              <a:t> (though the first and third are acceptable compounds). </a:t>
            </a:r>
            <a:br>
              <a:rPr lang="en-GB" sz="1200" b="1" baseline="0" dirty="0"/>
            </a:br>
            <a:r>
              <a:rPr lang="en-GB" sz="1200" b="1" baseline="0" dirty="0"/>
              <a:t>iii) </a:t>
            </a:r>
            <a:r>
              <a:rPr lang="en-GB" sz="1200" b="1" baseline="0" dirty="0" err="1"/>
              <a:t>Eduqas</a:t>
            </a:r>
            <a:r>
              <a:rPr lang="en-GB" sz="1200" b="1" baseline="0" dirty="0"/>
              <a:t> list does not have list does not have </a:t>
            </a:r>
            <a:r>
              <a:rPr lang="en-GB" sz="1200" b="1" baseline="0" dirty="0" err="1"/>
              <a:t>Fremdsprache</a:t>
            </a:r>
            <a:r>
              <a:rPr lang="en-GB" sz="1200" b="1" baseline="0" dirty="0"/>
              <a:t>, </a:t>
            </a:r>
            <a:r>
              <a:rPr lang="en-GB" sz="1200" b="1" baseline="0" dirty="0" err="1"/>
              <a:t>Klassenzimmer</a:t>
            </a:r>
            <a:r>
              <a:rPr lang="en-GB" sz="1200" b="1" baseline="0" dirty="0"/>
              <a:t> (though these are acceptable compounds).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SSCs </a:t>
            </a:r>
            <a:r>
              <a:rPr lang="en-GB" sz="1200" b="1" dirty="0"/>
              <a:t>[</a:t>
            </a:r>
            <a:r>
              <a:rPr lang="en-GB" sz="1200" b="1" dirty="0" err="1"/>
              <a:t>sch</a:t>
            </a:r>
            <a:r>
              <a:rPr lang="en-GB" sz="1200" b="1" dirty="0"/>
              <a:t>], [</a:t>
            </a:r>
            <a:r>
              <a:rPr lang="en-GB" sz="1200" b="1" dirty="0" err="1"/>
              <a:t>sp</a:t>
            </a:r>
            <a:r>
              <a:rPr lang="en-GB" sz="1200"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 of </a:t>
            </a:r>
            <a:r>
              <a:rPr lang="de-DE" dirty="0">
                <a:solidFill>
                  <a:schemeClr val="bg1"/>
                </a:solidFill>
              </a:rPr>
              <a:t>object pronoun (plural) - sie.</a:t>
            </a: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 of verb MÖGEN (er/</a:t>
            </a:r>
            <a:r>
              <a:rPr lang="en-GB" sz="1200" b="0" dirty="0" err="1"/>
              <a:t>sie</a:t>
            </a:r>
            <a:r>
              <a:rPr lang="en-GB" sz="1200" b="0" dirty="0"/>
              <a: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7.2.1.3 (introduce)</a:t>
            </a:r>
            <a:r>
              <a:rPr lang="en-GB" sz="1200" b="0" i="0" u="none" strike="noStrike" kern="1200" cap="none" baseline="0" dirty="0">
                <a:solidFill>
                  <a:schemeClr val="tx1"/>
                </a:solidFill>
                <a:effectLst/>
                <a:latin typeface="+mn-lt"/>
                <a:ea typeface="Calibri"/>
                <a:cs typeface="Calibri"/>
                <a:sym typeface="Calibri"/>
              </a:rPr>
              <a:t> </a:t>
            </a:r>
            <a:r>
              <a:rPr lang="de-DE" sz="1200" b="0" i="0" kern="1200" dirty="0">
                <a:solidFill>
                  <a:schemeClr val="tx1"/>
                </a:solidFill>
                <a:effectLst/>
                <a:latin typeface="+mn-lt"/>
                <a:ea typeface="+mn-ea"/>
                <a:cs typeface="+mn-cs"/>
              </a:rPr>
              <a:t>mögen, mag, magst [168] ihn [92] sie [7] Deutsch [112] Fach [1731] Fremdsprache [3770] Kunst [554] Mathematik [1636] Naturwissenschaft [4425] Additional known vocabulary or cognates to recycle: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Sport [945] Englisch [662] Spanisch [&gt;5009] lernen [288] Lehrer [695] Lehrerin [695] nicht [11] sehr [81]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7.1.2.7 (revisit)</a:t>
            </a:r>
            <a:r>
              <a:rPr lang="en-GB" sz="1200" b="0" i="0" u="none" strike="noStrike" kern="1200" cap="none" baseline="0" dirty="0">
                <a:solidFill>
                  <a:schemeClr val="tx1"/>
                </a:solidFill>
                <a:effectLst/>
                <a:latin typeface="+mn-lt"/>
                <a:ea typeface="Calibri"/>
                <a:cs typeface="Calibri"/>
                <a:sym typeface="Calibri"/>
              </a:rPr>
              <a:t> </a:t>
            </a:r>
            <a:r>
              <a:rPr lang="de-DE" sz="1200" b="0" i="0" kern="1200" dirty="0">
                <a:solidFill>
                  <a:schemeClr val="tx1"/>
                </a:solidFill>
                <a:effectLst/>
                <a:latin typeface="+mn-lt"/>
                <a:ea typeface="+mn-ea"/>
                <a:cs typeface="+mn-cs"/>
              </a:rPr>
              <a:t>bekommen [212] sind [4] Familie [329] Hund [825] Idee [451] Katze [2235] Kirche [892] Woche [219] früh [366] schön [188] spät [169]  ich wünsche mir [n/a]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7.1.2.1 (revisit)</a:t>
            </a:r>
            <a:r>
              <a:rPr lang="en-GB" sz="1200" b="0" i="0" u="none" strike="noStrike" kern="1200" cap="none" baseline="0" dirty="0">
                <a:solidFill>
                  <a:schemeClr val="tx1"/>
                </a:solidFill>
                <a:effectLst/>
                <a:latin typeface="+mn-lt"/>
                <a:ea typeface="Calibri"/>
                <a:cs typeface="Calibri"/>
                <a:sym typeface="Calibri"/>
              </a:rPr>
              <a:t> </a:t>
            </a:r>
            <a:r>
              <a:rPr lang="de-DE" sz="1200" b="0" i="0" kern="1200" dirty="0">
                <a:solidFill>
                  <a:schemeClr val="tx1"/>
                </a:solidFill>
                <a:effectLst/>
                <a:latin typeface="+mn-lt"/>
                <a:ea typeface="+mn-ea"/>
                <a:cs typeface="+mn-cs"/>
              </a:rPr>
              <a:t>lernen [288] machen [58] reden [368] schreiben [184] spielen [205] wohnen [560] Aufgabe [256] Klassenzimmer [&gt;5009] Montag [794] Unterricht1 [1823] mit1 [13] im Klassenzimmer [n/a] im Unterricht [n/a] in der Schule [n/a] mit Freunden [n/a]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524EC0-78A1-4B0E-B96D-0D905194825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88905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a:t>
            </a:r>
            <a:r>
              <a:rPr lang="en-GB" b="1" baseline="0"/>
              <a:t>: </a:t>
            </a:r>
            <a:r>
              <a:rPr lang="en-GB"/>
              <a:t>To offer </a:t>
            </a:r>
            <a:r>
              <a:rPr lang="en-GB" dirty="0"/>
              <a:t>practice of this week’s SSCs in a full sentence</a:t>
            </a:r>
            <a:r>
              <a:rPr lang="en-GB"/>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a:t>Note:</a:t>
            </a:r>
            <a:r>
              <a:rPr lang="en-GB"/>
              <a:t> This </a:t>
            </a:r>
            <a:r>
              <a:rPr lang="en-GB" dirty="0"/>
              <a:t>consists of previously </a:t>
            </a:r>
            <a:r>
              <a:rPr lang="en-GB"/>
              <a:t>encountered </a:t>
            </a:r>
            <a:r>
              <a:rPr lang="en-GB" baseline="0"/>
              <a:t>vocabulary, </a:t>
            </a:r>
            <a:r>
              <a:rPr lang="en-GB" baseline="0" dirty="0"/>
              <a:t>with the exception of </a:t>
            </a:r>
            <a:r>
              <a:rPr lang="en-GB" b="1" i="1" baseline="0" dirty="0" err="1"/>
              <a:t>schauen</a:t>
            </a:r>
            <a:r>
              <a:rPr lang="en-GB" i="1" baseline="0" dirty="0"/>
              <a:t> </a:t>
            </a:r>
            <a:r>
              <a:rPr lang="en-GB" i="0" baseline="0" dirty="0"/>
              <a:t>[470] to look (at) and </a:t>
            </a:r>
            <a:r>
              <a:rPr lang="en-GB" b="1" i="1" baseline="0" dirty="0" err="1"/>
              <a:t>Spinne</a:t>
            </a:r>
            <a:r>
              <a:rPr lang="en-GB" i="0" baseline="0" dirty="0"/>
              <a:t> [&gt;</a:t>
            </a:r>
            <a:r>
              <a:rPr lang="en-GB" i="0" baseline="0"/>
              <a:t>4037], </a:t>
            </a:r>
            <a:r>
              <a:rPr lang="en-GB" i="0" baseline="0" dirty="0"/>
              <a:t>which will need to be translated for students.</a:t>
            </a:r>
          </a:p>
          <a:p>
            <a:pPr marL="0" lvl="0" indent="0" algn="l" rtl="0">
              <a:lnSpc>
                <a:spcPct val="100000"/>
              </a:lnSpc>
              <a:spcBef>
                <a:spcPts val="0"/>
              </a:spcBef>
              <a:spcAft>
                <a:spcPts val="0"/>
              </a:spcAft>
              <a:buSzPts val="1400"/>
              <a:buNone/>
            </a:pPr>
            <a:endParaRPr lang="en-GB"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r>
              <a:rPr lang="en-GB" b="0"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1. Recordings of the tongue twister said at various speeds play on clicking numbers 1 (slow) to 4 (very fast). All students should start by listening and repeating recording 1. Higher level students may enjoy the challenge of trying the faster versions.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English translation:  </a:t>
            </a:r>
            <a:r>
              <a:rPr lang="en-GB" i="1" baseline="0" dirty="0"/>
              <a:t>Seven Spanish spiders are watching a Spanish football match.</a:t>
            </a:r>
            <a:br>
              <a:rPr lang="en-GB" i="0" baseline="0" dirty="0"/>
            </a:br>
            <a:br>
              <a:rPr lang="en-GB" i="0" baseline="0" dirty="0"/>
            </a:b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r>
              <a:rPr lang="en-GB" dirty="0" err="1"/>
              <a:t>sieben</a:t>
            </a:r>
            <a:r>
              <a:rPr lang="en-GB" dirty="0"/>
              <a:t> [570], </a:t>
            </a:r>
            <a:r>
              <a:rPr lang="en-GB" dirty="0" err="1"/>
              <a:t>spanisch</a:t>
            </a:r>
            <a:r>
              <a:rPr lang="en-GB" dirty="0"/>
              <a:t> [1865], </a:t>
            </a:r>
            <a:r>
              <a:rPr lang="en-GB" dirty="0" err="1"/>
              <a:t>Spinne</a:t>
            </a:r>
            <a:r>
              <a:rPr lang="en-GB" dirty="0"/>
              <a:t> [&gt;4037] </a:t>
            </a:r>
            <a:r>
              <a:rPr lang="en-GB" dirty="0" err="1"/>
              <a:t>anschauen</a:t>
            </a:r>
            <a:r>
              <a:rPr lang="en-GB" baseline="0" dirty="0"/>
              <a:t> [1271], </a:t>
            </a:r>
            <a:r>
              <a:rPr lang="en-GB" baseline="0" dirty="0" err="1"/>
              <a:t>schauen</a:t>
            </a:r>
            <a:r>
              <a:rPr lang="en-GB" baseline="0" dirty="0"/>
              <a:t> [470], </a:t>
            </a:r>
            <a:r>
              <a:rPr lang="en-GB" baseline="0" dirty="0" err="1"/>
              <a:t>Fußball</a:t>
            </a:r>
            <a:r>
              <a:rPr lang="en-GB" baseline="0" dirty="0"/>
              <a:t> [1497], Spiel [500]</a:t>
            </a:r>
          </a:p>
          <a:p>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a:t>
            </a:r>
            <a:r>
              <a:rPr lang="en-GB" sz="1200" i="1">
                <a:solidFill>
                  <a:sysClr val="windowText" lastClr="000000"/>
                </a:solidFill>
                <a:effectLst/>
                <a:latin typeface="+mn-lt"/>
                <a:ea typeface="+mn-ea"/>
                <a:cs typeface="+mn-cs"/>
              </a:rPr>
              <a:t>. (2011)). </a:t>
            </a:r>
            <a:r>
              <a:rPr lang="en-GB" sz="1200" i="1" dirty="0">
                <a:solidFill>
                  <a:sysClr val="windowText" lastClr="000000"/>
                </a:solidFill>
                <a:effectLst/>
                <a:latin typeface="+mn-lt"/>
                <a:ea typeface="+mn-ea"/>
                <a:cs typeface="+mn-cs"/>
              </a:rPr>
              <a:t>A frequency dictionary of German: Core vocabulary for learners. London: Routledge.</a:t>
            </a:r>
            <a:endParaRPr lang="en-GB" dirty="0"/>
          </a:p>
          <a:p>
            <a:pPr marL="0" lvl="0" indent="0" algn="l" rtl="0">
              <a:lnSpc>
                <a:spcPct val="100000"/>
              </a:lnSpc>
              <a:spcBef>
                <a:spcPts val="0"/>
              </a:spcBef>
              <a:spcAft>
                <a:spcPts val="0"/>
              </a:spcAft>
              <a:buSzPts val="1400"/>
              <a:buNone/>
            </a:pP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35</a:t>
            </a:fld>
            <a:endParaRPr lang="en-GB"/>
          </a:p>
        </p:txBody>
      </p:sp>
    </p:spTree>
    <p:extLst>
      <p:ext uri="{BB962C8B-B14F-4D97-AF65-F5344CB8AC3E}">
        <p14:creationId xmlns:p14="http://schemas.microsoft.com/office/powerpoint/2010/main" val="39314345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a:t>
            </a:r>
            <a:r>
              <a:rPr lang="en-GB" b="1" baseline="0"/>
              <a:t>: </a:t>
            </a:r>
            <a:r>
              <a:rPr lang="en-GB"/>
              <a:t>To offer </a:t>
            </a:r>
            <a:r>
              <a:rPr lang="en-GB" dirty="0"/>
              <a:t>practice of the SSCs</a:t>
            </a:r>
            <a:r>
              <a:rPr lang="en-GB" baseline="0" dirty="0"/>
              <a:t> </a:t>
            </a:r>
            <a:r>
              <a:rPr lang="en-GB" b="1" baseline="0" dirty="0"/>
              <a:t>[</a:t>
            </a:r>
            <a:r>
              <a:rPr lang="en-GB" b="1" baseline="0" dirty="0" err="1"/>
              <a:t>sch</a:t>
            </a:r>
            <a:r>
              <a:rPr lang="en-GB" b="1" baseline="0" dirty="0"/>
              <a:t>] </a:t>
            </a:r>
            <a:r>
              <a:rPr lang="en-GB" baseline="0" dirty="0"/>
              <a:t>and </a:t>
            </a:r>
            <a:r>
              <a:rPr lang="en-GB" b="1" baseline="0" dirty="0"/>
              <a:t>[</a:t>
            </a:r>
            <a:r>
              <a:rPr lang="en-GB" b="1" baseline="0" dirty="0" err="1"/>
              <a:t>st</a:t>
            </a:r>
            <a:r>
              <a:rPr lang="en-GB" b="1" baseline="0" dirty="0"/>
              <a:t>-] </a:t>
            </a:r>
            <a:r>
              <a:rPr lang="en-GB" dirty="0"/>
              <a:t>in a full sentence.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r>
              <a:rPr lang="en-GB" b="0"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1. Recordings of the tongue twister said at various speeds play on clicking numbers 1 (slow) to 4 (very fast). All students should start by listening and repeating recording 1. Higher level students may enjoy the challenge of trying the faster versions.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baseline="0" dirty="0"/>
          </a:p>
          <a:p>
            <a:r>
              <a:rPr lang="en-GB" dirty="0"/>
              <a:t>English translation: </a:t>
            </a:r>
            <a:r>
              <a:rPr lang="en-GB" i="1" dirty="0"/>
              <a:t>a porcupine, a porcupine, that must be a pig with spines!</a:t>
            </a:r>
            <a:br>
              <a:rPr lang="en-GB" i="1" dirty="0"/>
            </a:b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r>
              <a:rPr lang="en-GB" i="0" dirty="0" err="1"/>
              <a:t>Schwein</a:t>
            </a:r>
            <a:r>
              <a:rPr lang="en-GB" i="0" dirty="0"/>
              <a:t> [4009], </a:t>
            </a:r>
            <a:r>
              <a:rPr lang="en-GB" i="0" dirty="0" err="1"/>
              <a:t>Stachel</a:t>
            </a:r>
            <a:r>
              <a:rPr lang="en-GB" i="0" dirty="0"/>
              <a:t> [&gt;4037],</a:t>
            </a:r>
            <a:r>
              <a:rPr lang="en-GB" i="0" baseline="0" dirty="0"/>
              <a:t> </a:t>
            </a:r>
            <a:r>
              <a:rPr lang="en-GB" i="0" baseline="0" dirty="0" err="1"/>
              <a:t>müssen</a:t>
            </a:r>
            <a:r>
              <a:rPr lang="en-GB" i="0" baseline="0" dirty="0"/>
              <a:t> [45], </a:t>
            </a:r>
            <a:r>
              <a:rPr lang="en-GB" i="0" baseline="0" dirty="0" err="1"/>
              <a:t>mit</a:t>
            </a:r>
            <a:r>
              <a:rPr lang="en-GB" i="0" baseline="0" dirty="0"/>
              <a:t> [13], sein [3]</a:t>
            </a:r>
          </a:p>
          <a:p>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a:t>
            </a:r>
            <a:r>
              <a:rPr lang="en-GB" sz="1200" i="1">
                <a:solidFill>
                  <a:sysClr val="windowText" lastClr="000000"/>
                </a:solidFill>
                <a:effectLst/>
                <a:latin typeface="+mn-lt"/>
                <a:ea typeface="+mn-ea"/>
                <a:cs typeface="+mn-cs"/>
              </a:rPr>
              <a:t>. (2011)). </a:t>
            </a:r>
            <a:r>
              <a:rPr lang="en-GB" sz="1200" i="1" dirty="0">
                <a:solidFill>
                  <a:sysClr val="windowText" lastClr="000000"/>
                </a:solidFill>
                <a:effectLst/>
                <a:latin typeface="+mn-lt"/>
                <a:ea typeface="+mn-ea"/>
                <a:cs typeface="+mn-cs"/>
              </a:rPr>
              <a:t>A frequency dictionary of German: Core vocabulary for learners. London: Routledge.</a:t>
            </a:r>
            <a:endParaRPr lang="en-GB" dirty="0"/>
          </a:p>
          <a:p>
            <a:pPr marL="0" lvl="0" indent="0" algn="l" rtl="0">
              <a:lnSpc>
                <a:spcPct val="100000"/>
              </a:lnSpc>
              <a:spcBef>
                <a:spcPts val="0"/>
              </a:spcBef>
              <a:spcAft>
                <a:spcPts val="0"/>
              </a:spcAft>
              <a:buSzPts val="1400"/>
              <a:buNone/>
            </a:pPr>
            <a:endParaRPr lang="en-GB" dirty="0"/>
          </a:p>
          <a:p>
            <a:endParaRPr lang="en-GB" dirty="0"/>
          </a:p>
          <a:p>
            <a:endParaRPr lang="en-GB" i="1" dirty="0"/>
          </a:p>
        </p:txBody>
      </p:sp>
      <p:sp>
        <p:nvSpPr>
          <p:cNvPr id="4" name="Slide Number Placeholder 3"/>
          <p:cNvSpPr>
            <a:spLocks noGrp="1"/>
          </p:cNvSpPr>
          <p:nvPr>
            <p:ph type="sldNum" sz="quarter" idx="10"/>
          </p:nvPr>
        </p:nvSpPr>
        <p:spPr/>
        <p:txBody>
          <a:bodyPr/>
          <a:lstStyle/>
          <a:p>
            <a:fld id="{672843D9-4757-4631-B0CD-BAA271821DF5}" type="slidenum">
              <a:rPr lang="en-GB" smtClean="0"/>
              <a:t>36</a:t>
            </a:fld>
            <a:endParaRPr lang="en-GB"/>
          </a:p>
        </p:txBody>
      </p:sp>
    </p:spTree>
    <p:extLst>
      <p:ext uri="{BB962C8B-B14F-4D97-AF65-F5344CB8AC3E}">
        <p14:creationId xmlns:p14="http://schemas.microsoft.com/office/powerpoint/2010/main" val="42847002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GB" i="0" dirty="0"/>
              <a:t>To prepare students for the vocabulary revisiting task that follows</a:t>
            </a:r>
            <a:r>
              <a:rPr lang="en-GB" i="0" baseline="0" dirty="0"/>
              <a:t> by revising definite and indefinite articles in the nominative case, and negative forms.</a:t>
            </a: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r>
              <a:rPr lang="en-GB" b="0" baseline="0" dirty="0"/>
              <a:t> </a:t>
            </a:r>
          </a:p>
          <a:p>
            <a:r>
              <a:rPr lang="en-GB" i="0" dirty="0"/>
              <a:t>1. Students read Wolfgang’s question and try to think of a suitable answer. They may guess </a:t>
            </a:r>
            <a:r>
              <a:rPr lang="en-GB" i="1" dirty="0"/>
              <a:t>der Zug, das </a:t>
            </a:r>
            <a:r>
              <a:rPr lang="en-GB" i="1" dirty="0" err="1"/>
              <a:t>Fahrrad</a:t>
            </a:r>
            <a:r>
              <a:rPr lang="en-GB" i="1" dirty="0"/>
              <a:t> …</a:t>
            </a:r>
          </a:p>
          <a:p>
            <a:r>
              <a:rPr lang="en-GB" i="0" dirty="0"/>
              <a:t>2. Teacher brings up a</a:t>
            </a:r>
            <a:r>
              <a:rPr lang="en-GB" i="0" baseline="0" dirty="0"/>
              <a:t> possible</a:t>
            </a:r>
            <a:r>
              <a:rPr lang="en-GB" i="0" dirty="0"/>
              <a:t> answer, </a:t>
            </a:r>
            <a:r>
              <a:rPr lang="en-GB" i="1" dirty="0"/>
              <a:t>das </a:t>
            </a:r>
            <a:r>
              <a:rPr lang="en-GB" i="1" dirty="0" err="1"/>
              <a:t>Fahrrad</a:t>
            </a:r>
            <a:r>
              <a:rPr lang="en-GB" i="0" dirty="0"/>
              <a:t>, and the partial sentence ‘</a:t>
            </a:r>
            <a:r>
              <a:rPr lang="en-GB" i="1" dirty="0"/>
              <a:t>Du </a:t>
            </a:r>
            <a:r>
              <a:rPr lang="en-GB" i="1" dirty="0" err="1"/>
              <a:t>bist</a:t>
            </a:r>
            <a:r>
              <a:rPr lang="en-GB" i="1" dirty="0"/>
              <a:t> ___ </a:t>
            </a:r>
            <a:r>
              <a:rPr lang="en-GB" i="1" dirty="0" err="1"/>
              <a:t>Fahrrad</a:t>
            </a:r>
            <a:r>
              <a:rPr lang="en-GB" i="0" dirty="0"/>
              <a:t>.’</a:t>
            </a:r>
          </a:p>
          <a:p>
            <a:r>
              <a:rPr lang="en-GB" i="0" dirty="0"/>
              <a:t>3.</a:t>
            </a:r>
            <a:r>
              <a:rPr lang="en-GB" i="0" baseline="0" dirty="0"/>
              <a:t> Ask students to guess the missing word. They may need a reminder about the difference in meaning between </a:t>
            </a:r>
            <a:r>
              <a:rPr lang="en-GB" i="1" baseline="0" dirty="0"/>
              <a:t>das</a:t>
            </a:r>
            <a:r>
              <a:rPr lang="en-GB" i="0" baseline="0" dirty="0"/>
              <a:t> and </a:t>
            </a:r>
            <a:r>
              <a:rPr lang="en-GB" i="1" baseline="0" dirty="0" err="1"/>
              <a:t>ein</a:t>
            </a:r>
            <a:r>
              <a:rPr lang="en-GB" i="0" baseline="0" dirty="0"/>
              <a:t>. Which is more natural in English here? ‘a’ or ‘the’? And what is the translation? </a:t>
            </a:r>
          </a:p>
          <a:p>
            <a:r>
              <a:rPr lang="en-GB" i="0" baseline="0" dirty="0"/>
              <a:t>4. Reveal answer (</a:t>
            </a:r>
            <a:r>
              <a:rPr lang="en-GB" i="1" baseline="0" dirty="0" err="1"/>
              <a:t>ein</a:t>
            </a:r>
            <a:r>
              <a:rPr lang="en-GB" i="0" baseline="0" dirty="0"/>
              <a:t>) on click.</a:t>
            </a:r>
          </a:p>
          <a:p>
            <a:r>
              <a:rPr lang="en-GB" i="0" baseline="0" dirty="0"/>
              <a:t>5. Bring up the third speech bubble. What is the negation of ‘</a:t>
            </a:r>
            <a:r>
              <a:rPr lang="en-GB" i="1" baseline="0" dirty="0" err="1"/>
              <a:t>ein</a:t>
            </a:r>
            <a:r>
              <a:rPr lang="en-GB" i="1" baseline="0" dirty="0"/>
              <a:t> </a:t>
            </a:r>
            <a:r>
              <a:rPr lang="en-GB" i="1" baseline="0" dirty="0" err="1"/>
              <a:t>Fahrrad</a:t>
            </a:r>
            <a:r>
              <a:rPr lang="en-GB" i="0" baseline="0" dirty="0"/>
              <a:t>?’</a:t>
            </a:r>
          </a:p>
          <a:p>
            <a:r>
              <a:rPr lang="en-GB" i="0" baseline="0" dirty="0"/>
              <a:t>6. Bring up solution.</a:t>
            </a:r>
          </a:p>
          <a:p>
            <a:r>
              <a:rPr lang="en-GB" i="0" baseline="0" dirty="0"/>
              <a:t>7. Repeat steps 1-4 for </a:t>
            </a:r>
            <a:r>
              <a:rPr lang="en-GB" i="1" baseline="0" dirty="0"/>
              <a:t>der</a:t>
            </a:r>
            <a:r>
              <a:rPr lang="en-GB" i="0" baseline="0" dirty="0"/>
              <a:t> </a:t>
            </a:r>
            <a:r>
              <a:rPr lang="en-GB" i="1" baseline="0" dirty="0"/>
              <a:t>Zug</a:t>
            </a:r>
            <a:r>
              <a:rPr lang="en-GB" i="1" u="sng" baseline="0" dirty="0"/>
              <a:t>.</a:t>
            </a:r>
            <a:endParaRPr lang="en-GB" dirty="0"/>
          </a:p>
        </p:txBody>
      </p:sp>
      <p:sp>
        <p:nvSpPr>
          <p:cNvPr id="4" name="Slide Number Placeholder 3"/>
          <p:cNvSpPr>
            <a:spLocks noGrp="1"/>
          </p:cNvSpPr>
          <p:nvPr>
            <p:ph type="sldNum" sz="quarter" idx="5"/>
          </p:nvPr>
        </p:nvSpPr>
        <p:spPr/>
        <p:txBody>
          <a:bodyPr/>
          <a:lstStyle/>
          <a:p>
            <a:fld id="{0EF1C717-6DD5-4EC5-AACC-FBE629CE7711}" type="slidenum">
              <a:rPr lang="en-GB" smtClean="0"/>
              <a:t>37</a:t>
            </a:fld>
            <a:endParaRPr lang="en-GB"/>
          </a:p>
        </p:txBody>
      </p:sp>
    </p:spTree>
    <p:extLst>
      <p:ext uri="{BB962C8B-B14F-4D97-AF65-F5344CB8AC3E}">
        <p14:creationId xmlns:p14="http://schemas.microsoft.com/office/powerpoint/2010/main" val="30887792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lvl="0" indent="0" algn="l" rtl="0">
              <a:spcBef>
                <a:spcPts val="0"/>
              </a:spcBef>
              <a:spcAft>
                <a:spcPts val="0"/>
              </a:spcAft>
              <a:buNone/>
            </a:pPr>
            <a:r>
              <a:rPr lang="en-GB" b="1" baseline="0" dirty="0"/>
              <a:t>Aim: </a:t>
            </a:r>
            <a:r>
              <a:rPr lang="en-GB" b="0" baseline="0" dirty="0"/>
              <a:t>To </a:t>
            </a:r>
            <a:r>
              <a:rPr lang="en-GB" b="0" dirty="0"/>
              <a:t>revisit vocabulary </a:t>
            </a:r>
            <a:r>
              <a:rPr lang="en-GB" b="0" baseline="0" dirty="0"/>
              <a:t>using the </a:t>
            </a:r>
            <a:r>
              <a:rPr lang="en-GB" b="1" i="1" baseline="0" dirty="0"/>
              <a:t>Was bin ich? </a:t>
            </a:r>
            <a:r>
              <a:rPr lang="en-GB" b="0" baseline="0" dirty="0"/>
              <a:t>role cards, which can be found on the portal alongside this resource.</a:t>
            </a:r>
          </a:p>
          <a:p>
            <a:pPr marL="0" lvl="0" indent="0" algn="l" rtl="0">
              <a:spcBef>
                <a:spcPts val="0"/>
              </a:spcBef>
              <a:spcAft>
                <a:spcPts val="0"/>
              </a:spcAft>
              <a:buNone/>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r>
              <a:rPr lang="en-GB" b="0"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Partner A reads the sentences on their role card. </a:t>
            </a:r>
            <a:r>
              <a:rPr lang="en-GB" b="0" baseline="0"/>
              <a:t>(See end of this presentation for photocopiable handout)</a:t>
            </a:r>
            <a:endParaRPr lang="en-GB" b="0" baseline="0" dirty="0"/>
          </a:p>
          <a:p>
            <a:pPr marL="0" lvl="0" indent="0" algn="l" rtl="0">
              <a:spcBef>
                <a:spcPts val="0"/>
              </a:spcBef>
              <a:spcAft>
                <a:spcPts val="0"/>
              </a:spcAft>
              <a:buNone/>
            </a:pPr>
            <a:r>
              <a:rPr lang="en-GB" b="0" baseline="0" dirty="0"/>
              <a:t>2. Partner B listens and answers ‘</a:t>
            </a:r>
            <a:r>
              <a:rPr lang="en-GB" b="0" i="1" baseline="0" dirty="0"/>
              <a:t>Du </a:t>
            </a:r>
            <a:r>
              <a:rPr lang="en-GB" b="0" i="1" baseline="0" dirty="0" err="1"/>
              <a:t>bist</a:t>
            </a:r>
            <a:r>
              <a:rPr lang="en-GB" b="0" i="1" baseline="0" dirty="0"/>
              <a:t> …</a:t>
            </a:r>
            <a:r>
              <a:rPr lang="en-GB" b="0" i="0" baseline="0" dirty="0"/>
              <a:t>’ followed by one of the words on the board.</a:t>
            </a:r>
            <a:endParaRPr lang="en-GB" b="0"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Prompts</a:t>
            </a:r>
            <a:r>
              <a:rPr lang="en-GB" b="1" baseline="0" dirty="0"/>
              <a:t> (</a:t>
            </a:r>
            <a:r>
              <a:rPr lang="en-GB" b="1" dirty="0"/>
              <a:t>Partner(in) A</a:t>
            </a:r>
            <a:r>
              <a:rPr lang="en-GB" b="1" baseline="0" dirty="0"/>
              <a:t>)</a:t>
            </a:r>
          </a:p>
          <a:p>
            <a:pPr marL="0" lvl="0" indent="0" algn="l" rtl="0">
              <a:spcBef>
                <a:spcPts val="0"/>
              </a:spcBef>
              <a:spcAft>
                <a:spcPts val="0"/>
              </a:spcAft>
              <a:buNone/>
            </a:pPr>
            <a:endParaRPr lang="en-GB" baseline="0" dirty="0"/>
          </a:p>
          <a:p>
            <a:pPr marL="0" lvl="0" indent="0" algn="l" rtl="0">
              <a:spcBef>
                <a:spcPts val="0"/>
              </a:spcBef>
              <a:spcAft>
                <a:spcPts val="0"/>
              </a:spcAft>
              <a:buNone/>
            </a:pPr>
            <a:r>
              <a:rPr lang="en-GB" sz="1200" b="0" i="0" kern="1200" dirty="0">
                <a:solidFill>
                  <a:schemeClr val="tx1"/>
                </a:solidFill>
                <a:effectLst/>
                <a:latin typeface="+mn-lt"/>
                <a:ea typeface="+mn-ea"/>
                <a:cs typeface="+mn-cs"/>
              </a:rPr>
              <a:t>1) Ich bin </a:t>
            </a:r>
            <a:r>
              <a:rPr lang="en-GB" sz="1200" b="0" i="0" kern="1200" dirty="0" err="1">
                <a:solidFill>
                  <a:schemeClr val="tx1"/>
                </a:solidFill>
                <a:effectLst/>
                <a:latin typeface="+mn-lt"/>
                <a:ea typeface="+mn-ea"/>
                <a:cs typeface="+mn-cs"/>
              </a:rPr>
              <a:t>ein</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Vater</a:t>
            </a:r>
            <a:r>
              <a:rPr lang="en-GB" sz="1200" b="0" i="0" kern="1200" dirty="0">
                <a:solidFill>
                  <a:schemeClr val="tx1"/>
                </a:solidFill>
                <a:effectLst/>
                <a:latin typeface="+mn-lt"/>
                <a:ea typeface="+mn-ea"/>
                <a:cs typeface="+mn-cs"/>
              </a:rPr>
              <a:t>, eine</a:t>
            </a:r>
            <a:r>
              <a:rPr lang="en-GB" sz="1200" b="0" i="0" kern="1200" baseline="0" dirty="0">
                <a:solidFill>
                  <a:schemeClr val="tx1"/>
                </a:solidFill>
                <a:effectLst/>
                <a:latin typeface="+mn-lt"/>
                <a:ea typeface="+mn-ea"/>
                <a:cs typeface="+mn-cs"/>
              </a:rPr>
              <a:t> Mutter, </a:t>
            </a:r>
            <a:r>
              <a:rPr lang="en-GB" sz="1200" b="0" i="0" kern="1200" baseline="0" dirty="0" err="1">
                <a:solidFill>
                  <a:schemeClr val="tx1"/>
                </a:solidFill>
                <a:effectLst/>
                <a:latin typeface="+mn-lt"/>
                <a:ea typeface="+mn-ea"/>
                <a:cs typeface="+mn-cs"/>
              </a:rPr>
              <a:t>ein</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Junge</a:t>
            </a:r>
            <a:r>
              <a:rPr lang="en-GB" sz="1200" b="0" i="0" kern="1200" baseline="0" dirty="0">
                <a:solidFill>
                  <a:schemeClr val="tx1"/>
                </a:solidFill>
                <a:effectLst/>
                <a:latin typeface="+mn-lt"/>
                <a:ea typeface="+mn-ea"/>
                <a:cs typeface="+mn-cs"/>
              </a:rPr>
              <a:t> und </a:t>
            </a:r>
            <a:r>
              <a:rPr lang="en-GB" sz="1200" b="0" i="0" kern="1200" baseline="0" dirty="0" err="1">
                <a:solidFill>
                  <a:schemeClr val="tx1"/>
                </a:solidFill>
                <a:effectLst/>
                <a:latin typeface="+mn-lt"/>
                <a:ea typeface="+mn-ea"/>
                <a:cs typeface="+mn-cs"/>
              </a:rPr>
              <a:t>ein</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M</a:t>
            </a:r>
            <a:r>
              <a:rPr lang="en-GB" sz="1200" b="0" i="0" kern="1200" dirty="0" err="1">
                <a:solidFill>
                  <a:schemeClr val="tx1"/>
                </a:solidFill>
                <a:effectLst/>
                <a:latin typeface="+mn-lt"/>
                <a:ea typeface="+mn-ea"/>
                <a:cs typeface="+mn-cs"/>
              </a:rPr>
              <a:t>ädchen</a:t>
            </a:r>
            <a:r>
              <a:rPr lang="en-GB" sz="1200" b="0" i="0" kern="1200" dirty="0">
                <a:solidFill>
                  <a:schemeClr val="tx1"/>
                </a:solidFill>
                <a:effectLst/>
                <a:latin typeface="+mn-lt"/>
                <a:ea typeface="+mn-ea"/>
                <a:cs typeface="+mn-cs"/>
              </a:rPr>
              <a:t>. Was bin ich? (</a:t>
            </a:r>
            <a:r>
              <a:rPr lang="en-GB" sz="1200" b="0" i="1" kern="1200" dirty="0">
                <a:solidFill>
                  <a:schemeClr val="tx1"/>
                </a:solidFill>
                <a:effectLst/>
                <a:latin typeface="+mn-lt"/>
                <a:ea typeface="+mn-ea"/>
                <a:cs typeface="+mn-cs"/>
              </a:rPr>
              <a:t>die</a:t>
            </a:r>
            <a:r>
              <a:rPr lang="en-GB" sz="1200" b="0" i="1" kern="1200" dirty="0">
                <a:solidFill>
                  <a:schemeClr val="tx1"/>
                </a:solidFill>
                <a:effectLst/>
                <a:latin typeface="+mn-lt"/>
                <a:ea typeface="+mn-ea"/>
                <a:cs typeface="+mn-cs"/>
                <a:sym typeface="Wingdings" panose="05000000000000000000" pitchFamily="2" charset="2"/>
              </a:rPr>
              <a:t> eine</a:t>
            </a:r>
            <a:r>
              <a:rPr lang="en-GB" sz="1200" b="0" i="1" kern="1200" dirty="0">
                <a:solidFill>
                  <a:schemeClr val="tx1"/>
                </a:solidFill>
                <a:effectLst/>
                <a:latin typeface="+mn-lt"/>
                <a:ea typeface="+mn-ea"/>
                <a:cs typeface="+mn-cs"/>
              </a:rPr>
              <a:t> </a:t>
            </a:r>
            <a:r>
              <a:rPr lang="en-GB" sz="1200" b="0" i="1" kern="1200" dirty="0" err="1">
                <a:solidFill>
                  <a:schemeClr val="tx1"/>
                </a:solidFill>
                <a:effectLst/>
                <a:latin typeface="+mn-lt"/>
                <a:ea typeface="+mn-ea"/>
                <a:cs typeface="+mn-cs"/>
              </a:rPr>
              <a:t>Familie</a:t>
            </a:r>
            <a:r>
              <a:rPr lang="en-GB" sz="1200" b="0" i="1" kern="1200" dirty="0">
                <a:solidFill>
                  <a:schemeClr val="tx1"/>
                </a:solidFill>
                <a:effectLst/>
                <a:latin typeface="+mn-lt"/>
                <a:ea typeface="+mn-ea"/>
                <a:cs typeface="+mn-cs"/>
              </a:rPr>
              <a:t>)</a:t>
            </a:r>
            <a:endParaRPr lang="en-GB" sz="1200" b="0" i="0" kern="1200" dirty="0">
              <a:solidFill>
                <a:schemeClr val="tx1"/>
              </a:solidFill>
              <a:effectLst/>
              <a:latin typeface="+mn-lt"/>
              <a:ea typeface="+mn-ea"/>
              <a:cs typeface="+mn-cs"/>
            </a:endParaRPr>
          </a:p>
          <a:p>
            <a:pPr marL="0" lvl="0" indent="0" algn="l" rtl="0">
              <a:spcBef>
                <a:spcPts val="0"/>
              </a:spcBef>
              <a:spcAft>
                <a:spcPts val="0"/>
              </a:spcAft>
              <a:buNone/>
            </a:pPr>
            <a:r>
              <a:rPr lang="en-GB" sz="1200" b="0" i="0" kern="1200" dirty="0">
                <a:solidFill>
                  <a:schemeClr val="tx1"/>
                </a:solidFill>
                <a:effectLst/>
                <a:latin typeface="+mn-lt"/>
                <a:ea typeface="+mn-ea"/>
                <a:cs typeface="+mn-cs"/>
              </a:rPr>
              <a:t>2) Ich</a:t>
            </a:r>
            <a:r>
              <a:rPr lang="en-GB" sz="1200" b="0" i="0" kern="1200" baseline="0" dirty="0">
                <a:solidFill>
                  <a:schemeClr val="tx1"/>
                </a:solidFill>
                <a:effectLst/>
                <a:latin typeface="+mn-lt"/>
                <a:ea typeface="+mn-ea"/>
                <a:cs typeface="+mn-cs"/>
              </a:rPr>
              <a:t> bin </a:t>
            </a:r>
            <a:r>
              <a:rPr lang="en-GB" sz="1200" b="0" i="0" kern="1200" baseline="0" dirty="0" err="1">
                <a:solidFill>
                  <a:schemeClr val="tx1"/>
                </a:solidFill>
                <a:effectLst/>
                <a:latin typeface="+mn-lt"/>
                <a:ea typeface="+mn-ea"/>
                <a:cs typeface="+mn-cs"/>
              </a:rPr>
              <a:t>sieben</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Tage</a:t>
            </a:r>
            <a:r>
              <a:rPr lang="en-GB" sz="1200" b="0" i="0" kern="1200" baseline="0" dirty="0">
                <a:solidFill>
                  <a:schemeClr val="tx1"/>
                </a:solidFill>
                <a:effectLst/>
                <a:latin typeface="+mn-lt"/>
                <a:ea typeface="+mn-ea"/>
                <a:cs typeface="+mn-cs"/>
              </a:rPr>
              <a:t>. Was bin ich? (</a:t>
            </a:r>
            <a:r>
              <a:rPr lang="en-GB" sz="1200" b="0" i="1" kern="1200" baseline="0" dirty="0">
                <a:solidFill>
                  <a:schemeClr val="tx1"/>
                </a:solidFill>
                <a:effectLst/>
                <a:latin typeface="+mn-lt"/>
                <a:ea typeface="+mn-ea"/>
                <a:cs typeface="+mn-cs"/>
              </a:rPr>
              <a:t>die </a:t>
            </a:r>
            <a:r>
              <a:rPr lang="en-GB" sz="1200" b="0" i="1" kern="1200" baseline="0" dirty="0">
                <a:solidFill>
                  <a:schemeClr val="tx1"/>
                </a:solidFill>
                <a:effectLst/>
                <a:latin typeface="+mn-lt"/>
                <a:ea typeface="+mn-ea"/>
                <a:cs typeface="+mn-cs"/>
                <a:sym typeface="Wingdings" panose="05000000000000000000" pitchFamily="2" charset="2"/>
              </a:rPr>
              <a:t> eine </a:t>
            </a:r>
            <a:r>
              <a:rPr lang="en-GB" sz="1200" b="0" i="1" kern="1200" baseline="0" dirty="0" err="1">
                <a:solidFill>
                  <a:schemeClr val="tx1"/>
                </a:solidFill>
                <a:effectLst/>
                <a:latin typeface="+mn-lt"/>
                <a:ea typeface="+mn-ea"/>
                <a:cs typeface="+mn-cs"/>
              </a:rPr>
              <a:t>Woche</a:t>
            </a:r>
            <a:r>
              <a:rPr lang="en-GB" sz="1200" b="0" i="0" kern="1200" baseline="0" dirty="0">
                <a:solidFill>
                  <a:schemeClr val="tx1"/>
                </a:solidFill>
                <a:effectLst/>
                <a:latin typeface="+mn-lt"/>
                <a:ea typeface="+mn-ea"/>
                <a:cs typeface="+mn-cs"/>
              </a:rPr>
              <a:t>)</a:t>
            </a:r>
            <a:endParaRPr lang="en-GB" sz="1200" b="0" i="0" kern="1200" dirty="0">
              <a:solidFill>
                <a:schemeClr val="tx1"/>
              </a:solidFill>
              <a:effectLst/>
              <a:latin typeface="+mn-lt"/>
              <a:ea typeface="+mn-ea"/>
              <a:cs typeface="+mn-cs"/>
            </a:endParaRPr>
          </a:p>
          <a:p>
            <a:pPr marL="0" lvl="0" indent="0" algn="l" rtl="0">
              <a:spcBef>
                <a:spcPts val="0"/>
              </a:spcBef>
              <a:spcAft>
                <a:spcPts val="0"/>
              </a:spcAft>
              <a:buNone/>
            </a:pPr>
            <a:r>
              <a:rPr lang="en-GB" sz="1200" b="0" i="0" kern="1200" dirty="0">
                <a:solidFill>
                  <a:schemeClr val="tx1"/>
                </a:solidFill>
                <a:effectLst/>
                <a:latin typeface="+mn-lt"/>
                <a:ea typeface="+mn-ea"/>
                <a:cs typeface="+mn-cs"/>
              </a:rPr>
              <a:t>3) Ich</a:t>
            </a:r>
            <a:r>
              <a:rPr lang="en-GB" sz="1200" b="0" i="0" kern="1200" baseline="0" dirty="0">
                <a:solidFill>
                  <a:schemeClr val="tx1"/>
                </a:solidFill>
                <a:effectLst/>
                <a:latin typeface="+mn-lt"/>
                <a:ea typeface="+mn-ea"/>
                <a:cs typeface="+mn-cs"/>
              </a:rPr>
              <a:t> bin Arbeit. Was bin ich? (</a:t>
            </a:r>
            <a:r>
              <a:rPr lang="en-GB" sz="1200" b="0" i="1" kern="1200" baseline="0" dirty="0">
                <a:solidFill>
                  <a:schemeClr val="tx1"/>
                </a:solidFill>
                <a:effectLst/>
                <a:latin typeface="+mn-lt"/>
                <a:ea typeface="+mn-ea"/>
                <a:cs typeface="+mn-cs"/>
              </a:rPr>
              <a:t>die </a:t>
            </a:r>
            <a:r>
              <a:rPr lang="en-GB" sz="1200" b="0" i="1" kern="1200" baseline="0" dirty="0">
                <a:solidFill>
                  <a:schemeClr val="tx1"/>
                </a:solidFill>
                <a:effectLst/>
                <a:latin typeface="+mn-lt"/>
                <a:ea typeface="+mn-ea"/>
                <a:cs typeface="+mn-cs"/>
                <a:sym typeface="Wingdings" panose="05000000000000000000" pitchFamily="2" charset="2"/>
              </a:rPr>
              <a:t> eine </a:t>
            </a:r>
            <a:r>
              <a:rPr lang="en-GB" sz="1200" b="0" i="1" kern="1200" baseline="0" dirty="0">
                <a:solidFill>
                  <a:schemeClr val="tx1"/>
                </a:solidFill>
                <a:effectLst/>
                <a:latin typeface="+mn-lt"/>
                <a:ea typeface="+mn-ea"/>
                <a:cs typeface="+mn-cs"/>
              </a:rPr>
              <a:t>Aufgabe</a:t>
            </a:r>
            <a:r>
              <a:rPr lang="en-GB" sz="1200" b="0" i="0" kern="1200" baseline="0" dirty="0">
                <a:solidFill>
                  <a:schemeClr val="tx1"/>
                </a:solidFill>
                <a:effectLst/>
                <a:latin typeface="+mn-lt"/>
                <a:ea typeface="+mn-ea"/>
                <a:cs typeface="+mn-cs"/>
              </a:rPr>
              <a:t>)</a:t>
            </a:r>
            <a:endParaRPr lang="en-GB" sz="1200" b="0" i="0" kern="1200" dirty="0">
              <a:solidFill>
                <a:schemeClr val="tx1"/>
              </a:solidFill>
              <a:effectLst/>
              <a:latin typeface="+mn-lt"/>
              <a:ea typeface="+mn-ea"/>
              <a:cs typeface="+mn-cs"/>
            </a:endParaRPr>
          </a:p>
          <a:p>
            <a:pPr marL="0" lvl="0" indent="0" algn="l" rtl="0">
              <a:spcBef>
                <a:spcPts val="0"/>
              </a:spcBef>
              <a:spcAft>
                <a:spcPts val="0"/>
              </a:spcAft>
              <a:buNone/>
            </a:pPr>
            <a:r>
              <a:rPr lang="en-GB" sz="1200" b="0" i="0" kern="1200" dirty="0">
                <a:solidFill>
                  <a:schemeClr val="tx1"/>
                </a:solidFill>
                <a:effectLst/>
                <a:latin typeface="+mn-lt"/>
                <a:ea typeface="+mn-ea"/>
                <a:cs typeface="+mn-cs"/>
              </a:rPr>
              <a:t>4) Ich</a:t>
            </a:r>
            <a:r>
              <a:rPr lang="en-GB" sz="1200" b="0" i="0" kern="1200" baseline="0" dirty="0">
                <a:solidFill>
                  <a:schemeClr val="tx1"/>
                </a:solidFill>
                <a:effectLst/>
                <a:latin typeface="+mn-lt"/>
                <a:ea typeface="+mn-ea"/>
                <a:cs typeface="+mn-cs"/>
              </a:rPr>
              <a:t> bin </a:t>
            </a:r>
            <a:r>
              <a:rPr lang="en-GB" sz="1200" b="0" i="0" kern="1200" baseline="0" dirty="0" err="1">
                <a:solidFill>
                  <a:schemeClr val="tx1"/>
                </a:solidFill>
                <a:effectLst/>
                <a:latin typeface="+mn-lt"/>
                <a:ea typeface="+mn-ea"/>
                <a:cs typeface="+mn-cs"/>
              </a:rPr>
              <a:t>n</a:t>
            </a:r>
            <a:r>
              <a:rPr lang="en-GB" sz="1200" b="0" i="0" kern="1200" dirty="0" err="1">
                <a:solidFill>
                  <a:schemeClr val="tx1"/>
                </a:solidFill>
                <a:effectLst/>
                <a:latin typeface="+mn-lt"/>
                <a:ea typeface="+mn-ea"/>
                <a:cs typeface="+mn-cs"/>
              </a:rPr>
              <a:t>icht</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hässlich</a:t>
            </a:r>
            <a:r>
              <a:rPr lang="en-GB" sz="1200" b="0" i="0" kern="1200" dirty="0">
                <a:solidFill>
                  <a:schemeClr val="tx1"/>
                </a:solidFill>
                <a:effectLst/>
                <a:latin typeface="+mn-lt"/>
                <a:ea typeface="+mn-ea"/>
                <a:cs typeface="+mn-cs"/>
              </a:rPr>
              <a:t>. Was bin ich? (</a:t>
            </a:r>
            <a:r>
              <a:rPr lang="en-GB" sz="1200" b="0" i="1" kern="1200" dirty="0" err="1">
                <a:solidFill>
                  <a:schemeClr val="tx1"/>
                </a:solidFill>
                <a:effectLst/>
                <a:latin typeface="+mn-lt"/>
                <a:ea typeface="+mn-ea"/>
                <a:cs typeface="+mn-cs"/>
              </a:rPr>
              <a:t>schön</a:t>
            </a:r>
            <a:r>
              <a:rPr lang="en-GB" sz="1200" b="0" i="0" kern="1200" dirty="0">
                <a:solidFill>
                  <a:schemeClr val="tx1"/>
                </a:solidFill>
                <a:effectLst/>
                <a:latin typeface="+mn-lt"/>
                <a:ea typeface="+mn-ea"/>
                <a:cs typeface="+mn-cs"/>
              </a:rPr>
              <a:t>)</a:t>
            </a:r>
          </a:p>
          <a:p>
            <a:pPr marL="0" lvl="0" indent="0" algn="l" rtl="0">
              <a:spcBef>
                <a:spcPts val="0"/>
              </a:spcBef>
              <a:spcAft>
                <a:spcPts val="0"/>
              </a:spcAft>
              <a:buNone/>
            </a:pPr>
            <a:r>
              <a:rPr lang="en-GB" sz="1200" b="0" i="0" kern="1200" dirty="0">
                <a:solidFill>
                  <a:schemeClr val="tx1"/>
                </a:solidFill>
                <a:effectLst/>
                <a:latin typeface="+mn-lt"/>
                <a:ea typeface="+mn-ea"/>
                <a:cs typeface="+mn-cs"/>
              </a:rPr>
              <a:t>5) Ich </a:t>
            </a:r>
            <a:r>
              <a:rPr lang="en-GB" sz="1200" b="0" i="0" kern="1200" dirty="0" err="1">
                <a:solidFill>
                  <a:schemeClr val="tx1"/>
                </a:solidFill>
                <a:effectLst/>
                <a:latin typeface="+mn-lt"/>
                <a:ea typeface="+mn-ea"/>
                <a:cs typeface="+mn-cs"/>
              </a:rPr>
              <a:t>habe</a:t>
            </a:r>
            <a:r>
              <a:rPr lang="en-GB" sz="1200" b="0" i="0" kern="1200" dirty="0">
                <a:solidFill>
                  <a:schemeClr val="tx1"/>
                </a:solidFill>
                <a:effectLst/>
                <a:latin typeface="+mn-lt"/>
                <a:ea typeface="+mn-ea"/>
                <a:cs typeface="+mn-cs"/>
              </a:rPr>
              <a:t> eine </a:t>
            </a:r>
            <a:r>
              <a:rPr lang="en-GB" sz="1200" b="0" i="0" kern="1200" dirty="0" err="1">
                <a:solidFill>
                  <a:schemeClr val="tx1"/>
                </a:solidFill>
                <a:effectLst/>
                <a:latin typeface="+mn-lt"/>
                <a:ea typeface="+mn-ea"/>
                <a:cs typeface="+mn-cs"/>
              </a:rPr>
              <a:t>Tür</a:t>
            </a:r>
            <a:r>
              <a:rPr lang="en-GB" sz="1200" b="0" i="0" kern="1200" dirty="0">
                <a:solidFill>
                  <a:schemeClr val="tx1"/>
                </a:solidFill>
                <a:effectLst/>
                <a:latin typeface="+mn-lt"/>
                <a:ea typeface="+mn-ea"/>
                <a:cs typeface="+mn-cs"/>
              </a:rPr>
              <a:t>.</a:t>
            </a:r>
            <a:r>
              <a:rPr lang="en-GB" sz="1200" b="0" i="0" kern="1200" baseline="0" dirty="0">
                <a:solidFill>
                  <a:schemeClr val="tx1"/>
                </a:solidFill>
                <a:effectLst/>
                <a:latin typeface="+mn-lt"/>
                <a:ea typeface="+mn-ea"/>
                <a:cs typeface="+mn-cs"/>
              </a:rPr>
              <a:t> Was bin ich? (</a:t>
            </a:r>
            <a:r>
              <a:rPr lang="en-GB" sz="1200" b="0" i="1" kern="1200" baseline="0" dirty="0">
                <a:solidFill>
                  <a:schemeClr val="tx1"/>
                </a:solidFill>
                <a:effectLst/>
                <a:latin typeface="+mn-lt"/>
                <a:ea typeface="+mn-ea"/>
                <a:cs typeface="+mn-cs"/>
              </a:rPr>
              <a:t>die </a:t>
            </a:r>
            <a:r>
              <a:rPr lang="en-GB" sz="1200" b="0" i="1" kern="1200" baseline="0" dirty="0">
                <a:solidFill>
                  <a:schemeClr val="tx1"/>
                </a:solidFill>
                <a:effectLst/>
                <a:latin typeface="+mn-lt"/>
                <a:ea typeface="+mn-ea"/>
                <a:cs typeface="+mn-cs"/>
                <a:sym typeface="Wingdings" panose="05000000000000000000" pitchFamily="2" charset="2"/>
              </a:rPr>
              <a:t> eine</a:t>
            </a:r>
            <a:r>
              <a:rPr lang="en-GB" sz="1200" b="0" i="1" kern="1200" baseline="0" dirty="0">
                <a:solidFill>
                  <a:schemeClr val="tx1"/>
                </a:solidFill>
                <a:effectLst/>
                <a:latin typeface="+mn-lt"/>
                <a:ea typeface="+mn-ea"/>
                <a:cs typeface="+mn-cs"/>
              </a:rPr>
              <a:t> </a:t>
            </a:r>
            <a:r>
              <a:rPr lang="en-GB" sz="1200" b="0" i="1" kern="1200" baseline="0" dirty="0" err="1">
                <a:solidFill>
                  <a:schemeClr val="tx1"/>
                </a:solidFill>
                <a:effectLst/>
                <a:latin typeface="+mn-lt"/>
                <a:ea typeface="+mn-ea"/>
                <a:cs typeface="+mn-cs"/>
              </a:rPr>
              <a:t>Kirche</a:t>
            </a:r>
            <a:r>
              <a:rPr lang="en-GB" sz="1200" b="0" i="0" kern="1200" baseline="0" dirty="0">
                <a:solidFill>
                  <a:schemeClr val="tx1"/>
                </a:solidFill>
                <a:effectLst/>
                <a:latin typeface="+mn-lt"/>
                <a:ea typeface="+mn-ea"/>
                <a:cs typeface="+mn-cs"/>
              </a:rPr>
              <a:t>)</a:t>
            </a:r>
            <a:endParaRPr lang="en-GB"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0EF1C717-6DD5-4EC5-AACC-FBE629CE7711}" type="slidenum">
              <a:rPr lang="en-GB" smtClean="0"/>
              <a:t>38</a:t>
            </a:fld>
            <a:endParaRPr lang="en-GB"/>
          </a:p>
        </p:txBody>
      </p:sp>
    </p:spTree>
    <p:extLst>
      <p:ext uri="{BB962C8B-B14F-4D97-AF65-F5344CB8AC3E}">
        <p14:creationId xmlns:p14="http://schemas.microsoft.com/office/powerpoint/2010/main" val="39830751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GB" b="0" i="0" baseline="0" dirty="0"/>
              <a:t>T</a:t>
            </a:r>
            <a:r>
              <a:rPr lang="en-GB" i="0" dirty="0"/>
              <a:t>o reveal the answers to the activity on the previous slide.</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r>
              <a:rPr lang="en-GB" b="0" baseline="0" dirty="0"/>
              <a:t> </a:t>
            </a:r>
          </a:p>
          <a:p>
            <a:pPr marL="0" lvl="0" indent="0" algn="l" rtl="0">
              <a:spcBef>
                <a:spcPts val="0"/>
              </a:spcBef>
              <a:spcAft>
                <a:spcPts val="0"/>
              </a:spcAft>
              <a:buNone/>
            </a:pPr>
            <a:r>
              <a:rPr lang="en-GB" baseline="0" dirty="0"/>
              <a:t>Answers revealed on clicks.</a:t>
            </a:r>
          </a:p>
          <a:p>
            <a:endParaRPr lang="en-GB" dirty="0"/>
          </a:p>
        </p:txBody>
      </p:sp>
      <p:sp>
        <p:nvSpPr>
          <p:cNvPr id="4" name="Slide Number Placeholder 3"/>
          <p:cNvSpPr>
            <a:spLocks noGrp="1"/>
          </p:cNvSpPr>
          <p:nvPr>
            <p:ph type="sldNum" sz="quarter" idx="5"/>
          </p:nvPr>
        </p:nvSpPr>
        <p:spPr/>
        <p:txBody>
          <a:bodyPr/>
          <a:lstStyle/>
          <a:p>
            <a:fld id="{0EF1C717-6DD5-4EC5-AACC-FBE629CE7711}" type="slidenum">
              <a:rPr lang="en-GB" smtClean="0"/>
              <a:t>39</a:t>
            </a:fld>
            <a:endParaRPr lang="en-GB"/>
          </a:p>
        </p:txBody>
      </p:sp>
    </p:spTree>
    <p:extLst>
      <p:ext uri="{BB962C8B-B14F-4D97-AF65-F5344CB8AC3E}">
        <p14:creationId xmlns:p14="http://schemas.microsoft.com/office/powerpoint/2010/main" val="41785385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GB" i="0" dirty="0"/>
              <a:t>To prepare students for the vocabulary revisit task that follows</a:t>
            </a:r>
            <a:r>
              <a:rPr lang="en-GB" i="0" baseline="0" dirty="0"/>
              <a:t> by revising closed question formation, and use of </a:t>
            </a:r>
            <a:r>
              <a:rPr lang="en-GB" i="1" baseline="0" dirty="0" err="1"/>
              <a:t>nicht</a:t>
            </a:r>
            <a:r>
              <a:rPr lang="en-GB" i="0" baseline="0" dirty="0"/>
              <a:t> to negate a sentence.</a:t>
            </a: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r>
              <a:rPr lang="en-GB" b="0" baseline="0" dirty="0"/>
              <a:t> </a:t>
            </a:r>
          </a:p>
          <a:p>
            <a:r>
              <a:rPr lang="en-GB" i="0" dirty="0"/>
              <a:t>1.</a:t>
            </a:r>
            <a:r>
              <a:rPr lang="en-GB" i="0" baseline="0" dirty="0"/>
              <a:t> </a:t>
            </a:r>
            <a:r>
              <a:rPr lang="en-GB" i="0" dirty="0"/>
              <a:t>Students read Wolfgang’s question and try to think of a suitable answer. They may guess </a:t>
            </a:r>
            <a:r>
              <a:rPr lang="en-GB" i="1" dirty="0"/>
              <a:t>in der Schule, in der </a:t>
            </a:r>
            <a:r>
              <a:rPr lang="en-GB" i="1" dirty="0" err="1"/>
              <a:t>Kirche</a:t>
            </a:r>
            <a:r>
              <a:rPr lang="en-GB" i="1" dirty="0"/>
              <a:t>, </a:t>
            </a:r>
            <a:r>
              <a:rPr lang="en-GB" i="1" dirty="0" err="1"/>
              <a:t>im</a:t>
            </a:r>
            <a:r>
              <a:rPr lang="en-GB" i="1" baseline="0" dirty="0"/>
              <a:t> Zimmer …</a:t>
            </a:r>
            <a:endParaRPr lang="en-GB" i="1" dirty="0"/>
          </a:p>
          <a:p>
            <a:r>
              <a:rPr lang="en-GB" i="0" dirty="0"/>
              <a:t>2.</a:t>
            </a:r>
            <a:r>
              <a:rPr lang="en-GB" i="0" baseline="0" dirty="0"/>
              <a:t> </a:t>
            </a:r>
            <a:r>
              <a:rPr lang="en-GB" i="0" dirty="0"/>
              <a:t>Teacher brings up a</a:t>
            </a:r>
            <a:r>
              <a:rPr lang="en-GB" i="0" baseline="0" dirty="0"/>
              <a:t> possible</a:t>
            </a:r>
            <a:r>
              <a:rPr lang="en-GB" i="0" dirty="0"/>
              <a:t> answer, </a:t>
            </a:r>
            <a:r>
              <a:rPr lang="en-GB" i="1" dirty="0"/>
              <a:t>in der Schule</a:t>
            </a:r>
            <a:r>
              <a:rPr lang="en-GB" i="0" dirty="0"/>
              <a:t>, and the partial sentence ‘</a:t>
            </a:r>
            <a:r>
              <a:rPr lang="en-GB" i="1" dirty="0"/>
              <a:t>___ ___ in der Schule</a:t>
            </a:r>
            <a:r>
              <a:rPr lang="en-GB" i="0" dirty="0"/>
              <a:t>.’</a:t>
            </a:r>
          </a:p>
          <a:p>
            <a:r>
              <a:rPr lang="en-GB" i="0" dirty="0"/>
              <a:t>3.</a:t>
            </a:r>
            <a:r>
              <a:rPr lang="en-GB" i="0" baseline="0" dirty="0"/>
              <a:t> Ask students to guess the missing word. </a:t>
            </a:r>
            <a:r>
              <a:rPr lang="en-GB" i="0" dirty="0"/>
              <a:t>Students may need reminding about word order change in question formation, and the</a:t>
            </a:r>
            <a:r>
              <a:rPr lang="en-GB" i="0" baseline="0" dirty="0"/>
              <a:t> </a:t>
            </a:r>
            <a:r>
              <a:rPr lang="en-GB" i="1" baseline="0" dirty="0"/>
              <a:t>du</a:t>
            </a:r>
            <a:r>
              <a:rPr lang="en-GB" i="0" baseline="0" dirty="0"/>
              <a:t> form of </a:t>
            </a:r>
            <a:r>
              <a:rPr lang="en-GB" i="1" baseline="0" dirty="0"/>
              <a:t>sein</a:t>
            </a:r>
            <a:r>
              <a:rPr lang="en-GB" i="0" baseline="0" dirty="0"/>
              <a:t>.</a:t>
            </a:r>
          </a:p>
          <a:p>
            <a:r>
              <a:rPr lang="en-GB" i="0" baseline="0" dirty="0"/>
              <a:t>4. Reveal answer (</a:t>
            </a:r>
            <a:r>
              <a:rPr lang="en-GB" i="1" baseline="0" dirty="0" err="1"/>
              <a:t>bist</a:t>
            </a:r>
            <a:r>
              <a:rPr lang="en-GB" i="1" baseline="0" dirty="0"/>
              <a:t> du</a:t>
            </a:r>
            <a:r>
              <a:rPr lang="en-GB" i="0" baseline="0" dirty="0"/>
              <a:t>) on click.</a:t>
            </a:r>
          </a:p>
          <a:p>
            <a:r>
              <a:rPr lang="en-GB" i="0" baseline="0" dirty="0"/>
              <a:t>5. Bring up the third speech bubble. What is the negation of ‘</a:t>
            </a:r>
            <a:r>
              <a:rPr lang="en-GB" i="1" baseline="0" dirty="0"/>
              <a:t>Ich bin in der Schule</a:t>
            </a:r>
            <a:r>
              <a:rPr lang="en-GB" i="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6. Bring up solution.</a:t>
            </a:r>
            <a:endParaRPr lang="en-GB" i="1" baseline="0" dirty="0"/>
          </a:p>
          <a:p>
            <a:r>
              <a:rPr lang="en-GB" i="0" baseline="0" dirty="0"/>
              <a:t>7. Repeat steps 1-4 for </a:t>
            </a:r>
            <a:r>
              <a:rPr lang="en-GB" i="1" baseline="0" dirty="0"/>
              <a:t>in der </a:t>
            </a:r>
            <a:r>
              <a:rPr lang="en-GB" i="1" baseline="0" dirty="0" err="1"/>
              <a:t>Kirche</a:t>
            </a:r>
            <a:r>
              <a:rPr lang="en-GB" i="1" baseline="0" dirty="0"/>
              <a:t>.</a:t>
            </a:r>
            <a:endParaRPr lang="en-GB" dirty="0"/>
          </a:p>
        </p:txBody>
      </p:sp>
      <p:sp>
        <p:nvSpPr>
          <p:cNvPr id="4" name="Slide Number Placeholder 3"/>
          <p:cNvSpPr>
            <a:spLocks noGrp="1"/>
          </p:cNvSpPr>
          <p:nvPr>
            <p:ph type="sldNum" sz="quarter" idx="5"/>
          </p:nvPr>
        </p:nvSpPr>
        <p:spPr/>
        <p:txBody>
          <a:bodyPr/>
          <a:lstStyle/>
          <a:p>
            <a:fld id="{0EF1C717-6DD5-4EC5-AACC-FBE629CE7711}" type="slidenum">
              <a:rPr lang="en-GB" smtClean="0"/>
              <a:t>40</a:t>
            </a:fld>
            <a:endParaRPr lang="en-GB"/>
          </a:p>
        </p:txBody>
      </p:sp>
    </p:spTree>
    <p:extLst>
      <p:ext uri="{BB962C8B-B14F-4D97-AF65-F5344CB8AC3E}">
        <p14:creationId xmlns:p14="http://schemas.microsoft.com/office/powerpoint/2010/main" val="7120190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lvl="0" indent="0" algn="l" rtl="0">
              <a:spcBef>
                <a:spcPts val="0"/>
              </a:spcBef>
              <a:spcAft>
                <a:spcPts val="0"/>
              </a:spcAft>
              <a:buNone/>
            </a:pPr>
            <a:r>
              <a:rPr lang="en-GB" b="1" baseline="0" dirty="0"/>
              <a:t>Aim: </a:t>
            </a:r>
            <a:r>
              <a:rPr lang="en-GB" b="0" baseline="0" dirty="0"/>
              <a:t>To revisit v</a:t>
            </a:r>
            <a:r>
              <a:rPr lang="en-GB" b="0" dirty="0"/>
              <a:t>ocabulary </a:t>
            </a:r>
            <a:r>
              <a:rPr lang="en-GB" b="0" baseline="0" dirty="0"/>
              <a:t>using the </a:t>
            </a:r>
            <a:r>
              <a:rPr lang="en-GB" b="1" i="1" baseline="0" dirty="0"/>
              <a:t>Wo bin ich? </a:t>
            </a:r>
            <a:r>
              <a:rPr lang="en-GB" b="0" baseline="0" dirty="0"/>
              <a:t>role cards, which can be found on the portal alongside this resource.</a:t>
            </a:r>
          </a:p>
          <a:p>
            <a:pPr marL="0" lvl="0" indent="0" algn="l" rtl="0">
              <a:spcBef>
                <a:spcPts val="0"/>
              </a:spcBef>
              <a:spcAft>
                <a:spcPts val="0"/>
              </a:spcAft>
              <a:buNone/>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r>
              <a:rPr lang="en-GB" b="0" baseline="0" dirty="0"/>
              <a:t> </a:t>
            </a:r>
          </a:p>
          <a:p>
            <a:pPr marL="0" lvl="0" indent="0" algn="l" rtl="0">
              <a:spcBef>
                <a:spcPts val="0"/>
              </a:spcBef>
              <a:spcAft>
                <a:spcPts val="0"/>
              </a:spcAft>
              <a:buNone/>
            </a:pPr>
            <a:r>
              <a:rPr lang="en-GB" b="0" baseline="0" dirty="0"/>
              <a:t>1. Partner B reads the sentences on their role card. (See end of this presentation for photocopiable handout)</a:t>
            </a:r>
          </a:p>
          <a:p>
            <a:pPr marL="0" lvl="0" indent="0" algn="l" rtl="0">
              <a:spcBef>
                <a:spcPts val="0"/>
              </a:spcBef>
              <a:spcAft>
                <a:spcPts val="0"/>
              </a:spcAft>
              <a:buNone/>
            </a:pPr>
            <a:r>
              <a:rPr lang="en-GB" b="0" baseline="0" dirty="0"/>
              <a:t>2. Partner A listens and answers ‘</a:t>
            </a:r>
            <a:r>
              <a:rPr lang="en-GB" b="0" i="1" baseline="0" dirty="0"/>
              <a:t>Du </a:t>
            </a:r>
            <a:r>
              <a:rPr lang="en-GB" b="0" i="1" baseline="0" dirty="0" err="1"/>
              <a:t>bist</a:t>
            </a:r>
            <a:r>
              <a:rPr lang="en-GB" b="0" i="1" baseline="0" dirty="0"/>
              <a:t> …</a:t>
            </a:r>
            <a:r>
              <a:rPr lang="en-GB" b="0" i="0" baseline="0" dirty="0"/>
              <a:t>’ followed by one of the words on the board.</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Prompts </a:t>
            </a:r>
            <a:r>
              <a:rPr lang="en-GB" b="1" baseline="0" dirty="0"/>
              <a:t>(</a:t>
            </a:r>
            <a:r>
              <a:rPr lang="en-GB" b="1" dirty="0"/>
              <a:t>Partner(in)</a:t>
            </a:r>
            <a:r>
              <a:rPr lang="en-GB" b="1" baseline="0" dirty="0"/>
              <a:t> B)</a:t>
            </a:r>
          </a:p>
          <a:p>
            <a:pPr marL="0" lvl="0" indent="0" algn="l" rtl="0">
              <a:spcBef>
                <a:spcPts val="0"/>
              </a:spcBef>
              <a:spcAft>
                <a:spcPts val="0"/>
              </a:spcAft>
              <a:buNone/>
            </a:pPr>
            <a:endParaRPr lang="en-GB" b="1" baseline="0" dirty="0"/>
          </a:p>
          <a:p>
            <a:pPr marL="0" lvl="0" indent="0" algn="l" rtl="0">
              <a:spcBef>
                <a:spcPts val="0"/>
              </a:spcBef>
              <a:spcAft>
                <a:spcPts val="0"/>
              </a:spcAft>
              <a:buNone/>
            </a:pPr>
            <a:r>
              <a:rPr lang="en-GB" b="0" baseline="0" dirty="0"/>
              <a:t>1) </a:t>
            </a:r>
            <a:r>
              <a:rPr lang="en-GB" baseline="0" dirty="0"/>
              <a:t>Es </a:t>
            </a:r>
            <a:r>
              <a:rPr lang="en-GB" baseline="0" dirty="0" err="1"/>
              <a:t>gibt</a:t>
            </a:r>
            <a:r>
              <a:rPr lang="en-GB" baseline="0" dirty="0"/>
              <a:t> </a:t>
            </a:r>
            <a:r>
              <a:rPr lang="en-GB" baseline="0" dirty="0" err="1"/>
              <a:t>hier</a:t>
            </a:r>
            <a:r>
              <a:rPr lang="en-GB" baseline="0" dirty="0"/>
              <a:t> </a:t>
            </a:r>
            <a:r>
              <a:rPr lang="en-GB" baseline="0" dirty="0" err="1"/>
              <a:t>ein</a:t>
            </a:r>
            <a:r>
              <a:rPr lang="en-GB" baseline="0" dirty="0"/>
              <a:t> </a:t>
            </a:r>
            <a:r>
              <a:rPr lang="en-GB" baseline="0" dirty="0" err="1"/>
              <a:t>Klassenzimmer</a:t>
            </a:r>
            <a:r>
              <a:rPr lang="en-GB" baseline="0" dirty="0"/>
              <a:t>. Wo bin ich? </a:t>
            </a:r>
            <a:r>
              <a:rPr lang="en-GB" i="1" baseline="0" dirty="0"/>
              <a:t>(in der Schule)</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 Der Lehrer </a:t>
            </a:r>
            <a:r>
              <a:rPr lang="en-GB" baseline="0" dirty="0" err="1"/>
              <a:t>redet</a:t>
            </a:r>
            <a:r>
              <a:rPr lang="en-GB" baseline="0" dirty="0"/>
              <a:t> </a:t>
            </a:r>
            <a:r>
              <a:rPr lang="en-GB" baseline="0" dirty="0" err="1"/>
              <a:t>viel</a:t>
            </a:r>
            <a:r>
              <a:rPr lang="en-GB" baseline="0" dirty="0"/>
              <a:t>. Wo bin ich? </a:t>
            </a:r>
            <a:r>
              <a:rPr lang="en-GB" i="1" baseline="0" dirty="0"/>
              <a:t>(</a:t>
            </a:r>
            <a:r>
              <a:rPr lang="en-GB" i="1" baseline="0" dirty="0" err="1"/>
              <a:t>im</a:t>
            </a:r>
            <a:r>
              <a:rPr lang="en-GB" i="1" baseline="0" dirty="0"/>
              <a:t> </a:t>
            </a:r>
            <a:r>
              <a:rPr lang="en-GB" i="1" baseline="0" dirty="0" err="1"/>
              <a:t>Unterricht</a:t>
            </a:r>
            <a:r>
              <a:rPr lang="en-GB" i="1" baseline="0" dirty="0"/>
              <a:t>)</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Ich </a:t>
            </a:r>
            <a:r>
              <a:rPr lang="en-GB" baseline="0" dirty="0" err="1"/>
              <a:t>spiele</a:t>
            </a:r>
            <a:r>
              <a:rPr lang="en-GB" baseline="0" dirty="0"/>
              <a:t> </a:t>
            </a:r>
            <a:r>
              <a:rPr lang="en-GB" baseline="0" dirty="0" err="1"/>
              <a:t>mit</a:t>
            </a:r>
            <a:r>
              <a:rPr lang="en-GB" baseline="0" dirty="0"/>
              <a:t> </a:t>
            </a:r>
            <a:r>
              <a:rPr lang="en-GB" baseline="0" dirty="0" err="1"/>
              <a:t>Freunden</a:t>
            </a:r>
            <a:r>
              <a:rPr lang="en-GB" baseline="0" dirty="0"/>
              <a:t> </a:t>
            </a:r>
            <a:r>
              <a:rPr lang="en-GB" baseline="0" dirty="0" err="1"/>
              <a:t>Fußball</a:t>
            </a:r>
            <a:r>
              <a:rPr lang="en-GB" baseline="0" dirty="0"/>
              <a:t>. Wo bin ich? </a:t>
            </a:r>
            <a:r>
              <a:rPr lang="en-GB" i="1" baseline="0" dirty="0"/>
              <a:t>(</a:t>
            </a:r>
            <a:r>
              <a:rPr lang="en-GB" i="1" baseline="0" dirty="0" err="1"/>
              <a:t>im</a:t>
            </a:r>
            <a:r>
              <a:rPr lang="en-GB" i="1" baseline="0" dirty="0"/>
              <a:t> Garten)</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Ich </a:t>
            </a:r>
            <a:r>
              <a:rPr lang="en-GB" baseline="0" dirty="0" err="1"/>
              <a:t>wohne</a:t>
            </a:r>
            <a:r>
              <a:rPr lang="en-GB" baseline="0" dirty="0"/>
              <a:t> </a:t>
            </a:r>
            <a:r>
              <a:rPr lang="en-GB" baseline="0" dirty="0" err="1"/>
              <a:t>hier</a:t>
            </a:r>
            <a:r>
              <a:rPr lang="en-GB" baseline="0" dirty="0"/>
              <a:t>. Wo bin ich? </a:t>
            </a:r>
            <a:r>
              <a:rPr lang="en-GB" i="1" baseline="0" dirty="0"/>
              <a:t>(</a:t>
            </a:r>
            <a:r>
              <a:rPr lang="en-GB" i="1" baseline="0" dirty="0" err="1"/>
              <a:t>zu</a:t>
            </a:r>
            <a:r>
              <a:rPr lang="en-GB" i="1" baseline="0" dirty="0"/>
              <a:t> </a:t>
            </a:r>
            <a:r>
              <a:rPr lang="en-GB" i="1" baseline="0" dirty="0" err="1"/>
              <a:t>Hause</a:t>
            </a:r>
            <a:r>
              <a:rPr lang="en-GB" i="1" baseline="0" dirty="0"/>
              <a:t>)</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5) Es </a:t>
            </a:r>
            <a:r>
              <a:rPr lang="en-GB" baseline="0" dirty="0" err="1"/>
              <a:t>gibt</a:t>
            </a:r>
            <a:r>
              <a:rPr lang="en-GB" baseline="0" dirty="0"/>
              <a:t> </a:t>
            </a:r>
            <a:r>
              <a:rPr lang="en-GB" baseline="0" dirty="0" err="1"/>
              <a:t>hier</a:t>
            </a:r>
            <a:r>
              <a:rPr lang="en-GB" baseline="0" dirty="0"/>
              <a:t> eine </a:t>
            </a:r>
            <a:r>
              <a:rPr lang="en-GB" baseline="0" dirty="0" err="1"/>
              <a:t>Kirche</a:t>
            </a:r>
            <a:r>
              <a:rPr lang="en-GB" baseline="0" dirty="0"/>
              <a:t>. Wo bin ich? </a:t>
            </a:r>
            <a:r>
              <a:rPr lang="en-GB" i="1" baseline="0" dirty="0"/>
              <a:t>(am </a:t>
            </a:r>
            <a:r>
              <a:rPr lang="en-GB" i="1" baseline="0" dirty="0" err="1"/>
              <a:t>Marktplatz</a:t>
            </a:r>
            <a:r>
              <a:rPr lang="en-GB" i="1" baseline="0" dirty="0"/>
              <a:t>)</a:t>
            </a:r>
            <a:endParaRPr lang="en-GB" baseline="0" dirty="0"/>
          </a:p>
          <a:p>
            <a:endParaRPr lang="en-GB" dirty="0"/>
          </a:p>
        </p:txBody>
      </p:sp>
      <p:sp>
        <p:nvSpPr>
          <p:cNvPr id="4" name="Slide Number Placeholder 3"/>
          <p:cNvSpPr>
            <a:spLocks noGrp="1"/>
          </p:cNvSpPr>
          <p:nvPr>
            <p:ph type="sldNum" sz="quarter" idx="5"/>
          </p:nvPr>
        </p:nvSpPr>
        <p:spPr/>
        <p:txBody>
          <a:bodyPr/>
          <a:lstStyle/>
          <a:p>
            <a:fld id="{0EF1C717-6DD5-4EC5-AACC-FBE629CE7711}" type="slidenum">
              <a:rPr lang="en-GB" smtClean="0"/>
              <a:t>41</a:t>
            </a:fld>
            <a:endParaRPr lang="en-GB"/>
          </a:p>
        </p:txBody>
      </p:sp>
    </p:spTree>
    <p:extLst>
      <p:ext uri="{BB962C8B-B14F-4D97-AF65-F5344CB8AC3E}">
        <p14:creationId xmlns:p14="http://schemas.microsoft.com/office/powerpoint/2010/main" val="1349173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96867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GB" b="0" i="0" baseline="0" dirty="0"/>
              <a:t>T</a:t>
            </a:r>
            <a:r>
              <a:rPr lang="en-GB" i="0" dirty="0"/>
              <a:t>o reveal the answers to the activity on the previous slide.</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r>
              <a:rPr lang="en-GB" b="0" baseline="0" dirty="0"/>
              <a:t> </a:t>
            </a:r>
          </a:p>
          <a:p>
            <a:pPr marL="0" lvl="0" indent="0" algn="l" rtl="0">
              <a:spcBef>
                <a:spcPts val="0"/>
              </a:spcBef>
              <a:spcAft>
                <a:spcPts val="0"/>
              </a:spcAft>
              <a:buNone/>
            </a:pPr>
            <a:r>
              <a:rPr lang="en-GB" baseline="0" dirty="0"/>
              <a:t>Answers revealed on clicks.</a:t>
            </a:r>
          </a:p>
          <a:p>
            <a:endParaRPr lang="en-GB" dirty="0"/>
          </a:p>
        </p:txBody>
      </p:sp>
      <p:sp>
        <p:nvSpPr>
          <p:cNvPr id="4" name="Slide Number Placeholder 3"/>
          <p:cNvSpPr>
            <a:spLocks noGrp="1"/>
          </p:cNvSpPr>
          <p:nvPr>
            <p:ph type="sldNum" sz="quarter" idx="5"/>
          </p:nvPr>
        </p:nvSpPr>
        <p:spPr/>
        <p:txBody>
          <a:bodyPr/>
          <a:lstStyle/>
          <a:p>
            <a:fld id="{0EF1C717-6DD5-4EC5-AACC-FBE629CE7711}" type="slidenum">
              <a:rPr lang="en-GB" smtClean="0"/>
              <a:t>42</a:t>
            </a:fld>
            <a:endParaRPr lang="en-GB"/>
          </a:p>
        </p:txBody>
      </p:sp>
    </p:spTree>
    <p:extLst>
      <p:ext uri="{BB962C8B-B14F-4D97-AF65-F5344CB8AC3E}">
        <p14:creationId xmlns:p14="http://schemas.microsoft.com/office/powerpoint/2010/main" val="34818183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the third person singular form of </a:t>
            </a:r>
            <a:r>
              <a:rPr lang="en-GB" b="1" baseline="0" dirty="0" err="1"/>
              <a:t>mögen</a:t>
            </a:r>
            <a:r>
              <a:rPr lang="en-GB"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r>
              <a:rPr lang="en-GB" b="0" baseline="0" dirty="0"/>
              <a:t>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Cycle through the information on the slide by clicking the mouse.</a:t>
            </a:r>
          </a:p>
          <a:p>
            <a:endParaRPr lang="en-GB" dirty="0"/>
          </a:p>
        </p:txBody>
      </p:sp>
      <p:sp>
        <p:nvSpPr>
          <p:cNvPr id="4" name="Slide Number Placeholder 3"/>
          <p:cNvSpPr>
            <a:spLocks noGrp="1"/>
          </p:cNvSpPr>
          <p:nvPr>
            <p:ph type="sldNum" sz="quarter" idx="5"/>
          </p:nvPr>
        </p:nvSpPr>
        <p:spPr/>
        <p:txBody>
          <a:bodyPr/>
          <a:lstStyle/>
          <a:p>
            <a:fld id="{0EF1C717-6DD5-4EC5-AACC-FBE629CE7711}" type="slidenum">
              <a:rPr lang="en-GB" smtClean="0"/>
              <a:t>43</a:t>
            </a:fld>
            <a:endParaRPr lang="en-GB"/>
          </a:p>
        </p:txBody>
      </p:sp>
    </p:spTree>
    <p:extLst>
      <p:ext uri="{BB962C8B-B14F-4D97-AF65-F5344CB8AC3E}">
        <p14:creationId xmlns:p14="http://schemas.microsoft.com/office/powerpoint/2010/main" val="9622200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4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practise distinguishing between the second and third person forms of </a:t>
            </a:r>
            <a:r>
              <a:rPr lang="en-GB" b="1" baseline="0" dirty="0" err="1"/>
              <a:t>mögen</a:t>
            </a:r>
            <a:r>
              <a:rPr lang="en-GB" b="1" baseline="0" dirty="0"/>
              <a:t> </a:t>
            </a:r>
            <a:r>
              <a:rPr lang="en-GB" b="0" baseline="0" dirty="0"/>
              <a:t>(reading).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r>
              <a:rPr lang="en-GB" b="0" baseline="0" dirty="0"/>
              <a:t>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1. </a:t>
            </a:r>
            <a:r>
              <a:rPr lang="en-GB" b="0" dirty="0"/>
              <a:t>Students decide whether </a:t>
            </a:r>
            <a:r>
              <a:rPr lang="en-GB" b="1" dirty="0"/>
              <a:t>du</a:t>
            </a:r>
            <a:r>
              <a:rPr lang="en-GB" b="0" dirty="0"/>
              <a:t> or </a:t>
            </a:r>
            <a:r>
              <a:rPr lang="en-GB" b="1" dirty="0" err="1"/>
              <a:t>sie</a:t>
            </a:r>
            <a:r>
              <a:rPr lang="en-GB" b="0" dirty="0"/>
              <a:t> should go in each gap in the</a:t>
            </a:r>
            <a:r>
              <a:rPr lang="en-GB" b="0" baseline="0" dirty="0"/>
              <a:t> text where the pronoun should be (based upon a consideration of the verb form).</a:t>
            </a:r>
            <a:endParaRPr lang="en-GB" b="0" dirty="0"/>
          </a:p>
          <a:p>
            <a:pPr marL="0" lvl="0" indent="0" algn="l" rtl="0">
              <a:spcBef>
                <a:spcPts val="0"/>
              </a:spcBef>
              <a:spcAft>
                <a:spcPts val="0"/>
              </a:spcAft>
              <a:buNone/>
            </a:pPr>
            <a:r>
              <a:rPr lang="en-GB" baseline="0" dirty="0"/>
              <a:t>2. Students can check their answers by listening to the recording of the text, which plays on clicking the speaker icon (pronouns included).</a:t>
            </a:r>
          </a:p>
          <a:p>
            <a:pPr marL="0" lvl="0" indent="0" algn="l" rtl="0">
              <a:spcBef>
                <a:spcPts val="0"/>
              </a:spcBef>
              <a:spcAft>
                <a:spcPts val="0"/>
              </a:spcAft>
              <a:buNone/>
            </a:pPr>
            <a:r>
              <a:rPr lang="en-GB" baseline="0" dirty="0"/>
              <a:t>3. Answers revealed individually on clicks. These can be revealed while the audio plays.  The audio is in two parts, for convenience.</a:t>
            </a:r>
          </a:p>
          <a:p>
            <a:pPr marL="0" lvl="0" indent="0" algn="l" rtl="0">
              <a:spcBef>
                <a:spcPts val="0"/>
              </a:spcBef>
              <a:spcAft>
                <a:spcPts val="0"/>
              </a:spcAft>
              <a:buNone/>
            </a:pPr>
            <a:r>
              <a:rPr lang="en-GB" baseline="0" dirty="0"/>
              <a:t>4. Teacher to draw attention to use of </a:t>
            </a:r>
            <a:r>
              <a:rPr lang="en-GB" i="1" baseline="0" dirty="0" err="1"/>
              <a:t>oder</a:t>
            </a:r>
            <a:r>
              <a:rPr lang="en-GB" i="1" baseline="0" dirty="0"/>
              <a:t>?</a:t>
            </a:r>
            <a:r>
              <a:rPr lang="en-GB" i="0" baseline="0" dirty="0"/>
              <a:t> instead of </a:t>
            </a:r>
            <a:r>
              <a:rPr lang="en-GB" i="1" baseline="0" dirty="0" err="1"/>
              <a:t>nicht</a:t>
            </a:r>
            <a:r>
              <a:rPr lang="en-GB" i="1" baseline="0" dirty="0"/>
              <a:t> </a:t>
            </a:r>
            <a:r>
              <a:rPr lang="en-GB" i="1" baseline="0" dirty="0" err="1"/>
              <a:t>wahr</a:t>
            </a:r>
            <a:r>
              <a:rPr lang="en-GB" i="0" baseline="0" dirty="0"/>
              <a:t>?</a:t>
            </a:r>
          </a:p>
          <a:p>
            <a:pPr marL="0" lvl="0" indent="0" algn="l" rtl="0">
              <a:spcBef>
                <a:spcPts val="0"/>
              </a:spcBef>
              <a:spcAft>
                <a:spcPts val="0"/>
              </a:spcAft>
              <a:buNone/>
            </a:pPr>
            <a:r>
              <a:rPr lang="en-GB" i="0" baseline="0" dirty="0"/>
              <a:t>5. Teacher to explain the use of </a:t>
            </a:r>
            <a:r>
              <a:rPr lang="en-GB" i="1" baseline="0" dirty="0"/>
              <a:t>es</a:t>
            </a:r>
            <a:r>
              <a:rPr lang="en-GB" i="0" baseline="0" dirty="0"/>
              <a:t> in </a:t>
            </a:r>
            <a:r>
              <a:rPr lang="en-GB" i="1" baseline="0" dirty="0"/>
              <a:t>Ich </a:t>
            </a:r>
            <a:r>
              <a:rPr lang="en-GB" i="1" baseline="0" dirty="0" err="1"/>
              <a:t>verstehe</a:t>
            </a:r>
            <a:r>
              <a:rPr lang="en-GB" i="1" baseline="0" dirty="0"/>
              <a:t> es </a:t>
            </a:r>
            <a:r>
              <a:rPr lang="en-GB" i="1" baseline="0" dirty="0" err="1"/>
              <a:t>nicht</a:t>
            </a:r>
            <a:r>
              <a:rPr lang="en-GB" i="0" baseline="0" dirty="0"/>
              <a:t>. Here, </a:t>
            </a:r>
            <a:r>
              <a:rPr lang="en-GB" i="1" baseline="0" dirty="0"/>
              <a:t>es</a:t>
            </a:r>
            <a:r>
              <a:rPr lang="en-GB" i="0" baseline="0" dirty="0"/>
              <a:t> does not refer to a neuter subject or object, but to a general idea, ‘</a:t>
            </a:r>
            <a:r>
              <a:rPr lang="en-GB" i="1" baseline="0" dirty="0"/>
              <a:t>it</a:t>
            </a:r>
            <a:r>
              <a:rPr lang="en-GB" i="0" baseline="0" dirty="0"/>
              <a:t>’. Students have encountered this before in structures such as </a:t>
            </a:r>
            <a:r>
              <a:rPr lang="en-GB" i="1" baseline="0" dirty="0" err="1"/>
              <a:t>Ist</a:t>
            </a:r>
            <a:r>
              <a:rPr lang="en-GB" i="1" baseline="0" dirty="0"/>
              <a:t> es warm/</a:t>
            </a:r>
            <a:r>
              <a:rPr lang="en-GB" i="1" baseline="0" dirty="0" err="1"/>
              <a:t>kalt</a:t>
            </a:r>
            <a:r>
              <a:rPr lang="en-GB" i="1" baseline="0" dirty="0"/>
              <a:t> </a:t>
            </a:r>
            <a:r>
              <a:rPr lang="en-GB" i="1" baseline="0" dirty="0" err="1"/>
              <a:t>heute</a:t>
            </a:r>
            <a:r>
              <a:rPr lang="en-GB" i="1" baseline="0" dirty="0"/>
              <a:t> </a:t>
            </a:r>
            <a:r>
              <a:rPr lang="en-GB" i="0" baseline="0" dirty="0"/>
              <a:t>and </a:t>
            </a:r>
            <a:r>
              <a:rPr lang="en-GB" i="1" baseline="0" dirty="0"/>
              <a:t>Wie </a:t>
            </a:r>
            <a:r>
              <a:rPr lang="en-GB" i="1" baseline="0" dirty="0" err="1"/>
              <a:t>geht</a:t>
            </a:r>
            <a:r>
              <a:rPr lang="en-GB" i="1" baseline="0" dirty="0"/>
              <a:t> es </a:t>
            </a:r>
            <a:r>
              <a:rPr lang="en-GB" i="1" baseline="0" dirty="0" err="1"/>
              <a:t>dir</a:t>
            </a:r>
            <a:r>
              <a:rPr lang="en-GB" i="0" baseline="0" dirty="0"/>
              <a:t>?</a:t>
            </a:r>
            <a:r>
              <a:rPr lang="en-GB" i="1" baseline="0" dirty="0"/>
              <a:t> </a:t>
            </a:r>
            <a:endParaRPr lang="en-GB" baseline="0" dirty="0"/>
          </a:p>
          <a:p>
            <a:endParaRPr lang="en-GB" dirty="0"/>
          </a:p>
        </p:txBody>
      </p:sp>
      <p:sp>
        <p:nvSpPr>
          <p:cNvPr id="4" name="Slide Number Placeholder 3"/>
          <p:cNvSpPr>
            <a:spLocks noGrp="1"/>
          </p:cNvSpPr>
          <p:nvPr>
            <p:ph type="sldNum" sz="quarter" idx="5"/>
          </p:nvPr>
        </p:nvSpPr>
        <p:spPr/>
        <p:txBody>
          <a:bodyPr/>
          <a:lstStyle/>
          <a:p>
            <a:fld id="{0EF1C717-6DD5-4EC5-AACC-FBE629CE7711}" type="slidenum">
              <a:rPr lang="en-GB" smtClean="0"/>
              <a:t>44</a:t>
            </a:fld>
            <a:endParaRPr lang="en-GB"/>
          </a:p>
        </p:txBody>
      </p:sp>
    </p:spTree>
    <p:extLst>
      <p:ext uri="{BB962C8B-B14F-4D97-AF65-F5344CB8AC3E}">
        <p14:creationId xmlns:p14="http://schemas.microsoft.com/office/powerpoint/2010/main" val="17231840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GB" b="0" i="0" dirty="0"/>
              <a:t>To bring together the first, second and third person forms of </a:t>
            </a:r>
            <a:r>
              <a:rPr lang="en-GB" b="0" i="1" dirty="0" err="1"/>
              <a:t>mögen</a:t>
            </a:r>
            <a:r>
              <a:rPr lang="en-GB" b="0" i="0" dirty="0"/>
              <a:t>,</a:t>
            </a:r>
            <a:r>
              <a:rPr lang="en-GB" b="0" i="0" baseline="0" dirty="0"/>
              <a:t> and practise speaking and writing this week’s vocabulary.</a:t>
            </a:r>
            <a:endParaRPr lang="en-GB" b="0"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r>
              <a:rPr lang="en-GB" b="0" baseline="0" dirty="0"/>
              <a:t> </a:t>
            </a:r>
            <a:endParaRPr lang="en-GB" dirty="0"/>
          </a:p>
          <a:p>
            <a:r>
              <a:rPr lang="en-GB" b="0" i="0" dirty="0"/>
              <a:t>1.</a:t>
            </a:r>
            <a:r>
              <a:rPr lang="en-GB" b="0" i="0" baseline="0" dirty="0"/>
              <a:t> </a:t>
            </a:r>
            <a:r>
              <a:rPr lang="en-GB" b="0" i="0" dirty="0"/>
              <a:t>The slide can be printed and given to pupils, or they can simply complete this task in their workbooks.</a:t>
            </a:r>
            <a:endParaRPr lang="en-GB" b="0" dirty="0"/>
          </a:p>
          <a:p>
            <a:r>
              <a:rPr lang="en-GB" b="0" dirty="0"/>
              <a:t>2.</a:t>
            </a:r>
            <a:r>
              <a:rPr lang="en-GB" b="0" baseline="0" dirty="0"/>
              <a:t> Students ask each other whether they like the things pictured, then write sentences accordingly, as per the example on the slide.</a:t>
            </a:r>
          </a:p>
          <a:p>
            <a:r>
              <a:rPr lang="en-GB" b="0" baseline="0" dirty="0"/>
              <a:t>3. </a:t>
            </a:r>
            <a:r>
              <a:rPr lang="en-GB" b="0" dirty="0"/>
              <a:t>On completion, teacher can elicit oral responses, e.g. </a:t>
            </a:r>
            <a:r>
              <a:rPr lang="en-GB" b="0" i="1" dirty="0"/>
              <a:t>‘Mag Mary </a:t>
            </a:r>
            <a:r>
              <a:rPr lang="en-GB" b="0" i="1" dirty="0" err="1"/>
              <a:t>Musik</a:t>
            </a:r>
            <a:r>
              <a:rPr lang="en-GB" b="0" i="1" dirty="0"/>
              <a:t>?  </a:t>
            </a:r>
            <a:r>
              <a:rPr lang="en-GB" b="0" i="1" dirty="0" err="1"/>
              <a:t>Ja</a:t>
            </a:r>
            <a:r>
              <a:rPr lang="en-GB" b="0" i="1" dirty="0"/>
              <a:t>, Mary mag </a:t>
            </a:r>
            <a:r>
              <a:rPr lang="en-GB" b="0" i="1" dirty="0" err="1"/>
              <a:t>Musik</a:t>
            </a:r>
            <a:r>
              <a:rPr lang="en-GB" b="0" i="0" dirty="0"/>
              <a:t>‘</a:t>
            </a:r>
            <a:r>
              <a:rPr lang="en-GB" b="0" i="1" baseline="0" dirty="0"/>
              <a:t> </a:t>
            </a:r>
            <a:r>
              <a:rPr lang="en-GB" b="0" i="1" dirty="0"/>
              <a:t>etc.</a:t>
            </a:r>
          </a:p>
          <a:p>
            <a:endParaRPr lang="en-GB" dirty="0"/>
          </a:p>
        </p:txBody>
      </p:sp>
      <p:sp>
        <p:nvSpPr>
          <p:cNvPr id="4" name="Slide Number Placeholder 3"/>
          <p:cNvSpPr>
            <a:spLocks noGrp="1"/>
          </p:cNvSpPr>
          <p:nvPr>
            <p:ph type="sldNum" sz="quarter" idx="5"/>
          </p:nvPr>
        </p:nvSpPr>
        <p:spPr/>
        <p:txBody>
          <a:bodyPr/>
          <a:lstStyle/>
          <a:p>
            <a:fld id="{0EF1C717-6DD5-4EC5-AACC-FBE629CE7711}" type="slidenum">
              <a:rPr lang="en-GB" smtClean="0"/>
              <a:t>45</a:t>
            </a:fld>
            <a:endParaRPr lang="en-GB"/>
          </a:p>
        </p:txBody>
      </p:sp>
    </p:spTree>
    <p:extLst>
      <p:ext uri="{BB962C8B-B14F-4D97-AF65-F5344CB8AC3E}">
        <p14:creationId xmlns:p14="http://schemas.microsoft.com/office/powerpoint/2010/main" val="25133347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GB" b="0" i="0" dirty="0"/>
              <a:t>To explain the use of the plural object pronoun ‘</a:t>
            </a:r>
            <a:r>
              <a:rPr lang="en-GB" b="0" i="0" dirty="0" err="1"/>
              <a:t>sie</a:t>
            </a:r>
            <a:r>
              <a:rPr lang="en-GB" b="0" i="0" dirty="0"/>
              <a:t>’</a:t>
            </a:r>
            <a:endParaRPr lang="en-GB" b="0"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r>
              <a:rPr lang="en-GB" b="0" baseline="0" dirty="0"/>
              <a:t>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Cycle through the information on the slide by clicking the mouse.</a:t>
            </a:r>
          </a:p>
          <a:p>
            <a:endParaRPr lang="en-GB" dirty="0"/>
          </a:p>
        </p:txBody>
      </p:sp>
      <p:sp>
        <p:nvSpPr>
          <p:cNvPr id="4" name="Slide Number Placeholder 3"/>
          <p:cNvSpPr>
            <a:spLocks noGrp="1"/>
          </p:cNvSpPr>
          <p:nvPr>
            <p:ph type="sldNum" sz="quarter" idx="5"/>
          </p:nvPr>
        </p:nvSpPr>
        <p:spPr/>
        <p:txBody>
          <a:bodyPr/>
          <a:lstStyle/>
          <a:p>
            <a:fld id="{0EF1C717-6DD5-4EC5-AACC-FBE629CE7711}" type="slidenum">
              <a:rPr lang="en-GB" smtClean="0"/>
              <a:t>46</a:t>
            </a:fld>
            <a:endParaRPr lang="en-GB"/>
          </a:p>
        </p:txBody>
      </p:sp>
    </p:spTree>
    <p:extLst>
      <p:ext uri="{BB962C8B-B14F-4D97-AF65-F5344CB8AC3E}">
        <p14:creationId xmlns:p14="http://schemas.microsoft.com/office/powerpoint/2010/main" val="28299176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GB" b="0" i="0" dirty="0"/>
              <a:t>To practise distinguishing between the four object </a:t>
            </a:r>
            <a:r>
              <a:rPr lang="en-GB" b="0" i="0" dirty="0" err="1"/>
              <a:t>prononuns</a:t>
            </a:r>
            <a:r>
              <a:rPr lang="en-GB" b="0" i="0" dirty="0"/>
              <a:t>.</a:t>
            </a:r>
            <a:endParaRPr lang="en-GB" b="0"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r>
              <a:rPr lang="en-GB" b="0" baseline="0" dirty="0"/>
              <a:t>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1. </a:t>
            </a:r>
            <a:r>
              <a:rPr lang="en-GB" sz="1200" kern="1200" dirty="0">
                <a:solidFill>
                  <a:schemeClr val="tx1"/>
                </a:solidFill>
                <a:effectLst/>
                <a:latin typeface="+mn-lt"/>
                <a:ea typeface="+mn-ea"/>
                <a:cs typeface="+mn-cs"/>
              </a:rPr>
              <a:t>All four object pronouns are brought together. Students must</a:t>
            </a:r>
            <a:r>
              <a:rPr lang="en-GB" sz="1200" kern="1200" baseline="0" dirty="0">
                <a:solidFill>
                  <a:schemeClr val="tx1"/>
                </a:solidFill>
                <a:effectLst/>
                <a:latin typeface="+mn-lt"/>
                <a:ea typeface="+mn-ea"/>
                <a:cs typeface="+mn-cs"/>
              </a:rPr>
              <a:t> listen and choose between pairs of pronouns to decide who is doing what. </a:t>
            </a:r>
            <a:r>
              <a:rPr lang="en-GB" sz="1200" kern="1200" dirty="0">
                <a:solidFill>
                  <a:schemeClr val="tx1"/>
                </a:solidFill>
                <a:effectLst/>
                <a:latin typeface="+mn-lt"/>
                <a:ea typeface="+mn-ea"/>
                <a:cs typeface="+mn-cs"/>
              </a:rPr>
              <a:t>It is best to do the first example with students, for practice.</a:t>
            </a:r>
            <a:endParaRPr lang="en-GB" sz="1200" i="0" kern="1200" baseline="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2. To keep responses as simple as possible, students are asked to write ‘ich’ and ‘du’ next to the correct items.  </a:t>
            </a:r>
          </a:p>
          <a:p>
            <a:pPr lvl="0"/>
            <a:r>
              <a:rPr lang="en-GB" sz="1200" kern="1200" dirty="0">
                <a:solidFill>
                  <a:schemeClr val="tx1"/>
                </a:solidFill>
                <a:effectLst/>
                <a:latin typeface="+mn-lt"/>
                <a:ea typeface="+mn-ea"/>
                <a:cs typeface="+mn-cs"/>
              </a:rPr>
              <a:t>3. Click on the numbered</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buttons to play the</a:t>
            </a:r>
            <a:r>
              <a:rPr lang="en-GB" sz="1200" kern="1200" baseline="0" dirty="0">
                <a:solidFill>
                  <a:schemeClr val="tx1"/>
                </a:solidFill>
                <a:effectLst/>
                <a:latin typeface="+mn-lt"/>
                <a:ea typeface="+mn-ea"/>
                <a:cs typeface="+mn-cs"/>
              </a:rPr>
              <a:t> audio. </a:t>
            </a:r>
            <a:r>
              <a:rPr lang="en-GB" sz="1200" kern="1200" dirty="0">
                <a:solidFill>
                  <a:schemeClr val="tx1"/>
                </a:solidFill>
                <a:effectLst/>
                <a:latin typeface="+mn-lt"/>
                <a:ea typeface="+mn-ea"/>
                <a:cs typeface="+mn-cs"/>
              </a:rPr>
              <a:t>Answers are revealed on the next slide.</a:t>
            </a:r>
            <a:br>
              <a:rPr lang="en-GB" sz="1200" kern="1200" dirty="0">
                <a:solidFill>
                  <a:schemeClr val="tx1"/>
                </a:solidFill>
                <a:effectLst/>
                <a:latin typeface="+mn-lt"/>
                <a:ea typeface="+mn-ea"/>
                <a:cs typeface="+mn-cs"/>
              </a:rPr>
            </a:br>
            <a:endParaRPr lang="en-GB" sz="1200" i="0" kern="1200" baseline="0" dirty="0">
              <a:solidFill>
                <a:schemeClr val="tx1"/>
              </a:solidFill>
              <a:effectLst/>
              <a:latin typeface="+mn-lt"/>
              <a:ea typeface="+mn-ea"/>
              <a:cs typeface="+mn-cs"/>
            </a:endParaRPr>
          </a:p>
          <a:p>
            <a:pPr lvl="0"/>
            <a:r>
              <a:rPr lang="en-GB" sz="1200" b="1" i="0" kern="1200" baseline="0" dirty="0">
                <a:solidFill>
                  <a:schemeClr val="tx1"/>
                </a:solidFill>
                <a:effectLst/>
                <a:latin typeface="+mn-lt"/>
                <a:ea typeface="+mn-ea"/>
                <a:cs typeface="+mn-cs"/>
              </a:rPr>
              <a:t>Transcript:</a:t>
            </a:r>
          </a:p>
          <a:p>
            <a:pPr marL="228600" lvl="0" indent="-228600">
              <a:buAutoNum type="arabicParenR"/>
            </a:pPr>
            <a:r>
              <a:rPr lang="en-GB" sz="1200" b="0" i="0" kern="1200" baseline="0" dirty="0">
                <a:solidFill>
                  <a:schemeClr val="tx1"/>
                </a:solidFill>
                <a:effectLst/>
                <a:latin typeface="+mn-lt"/>
                <a:ea typeface="+mn-ea"/>
                <a:cs typeface="+mn-cs"/>
              </a:rPr>
              <a:t>Ich </a:t>
            </a:r>
            <a:r>
              <a:rPr lang="en-GB" sz="1200" b="0" i="0" kern="1200" baseline="0" dirty="0" err="1">
                <a:solidFill>
                  <a:schemeClr val="tx1"/>
                </a:solidFill>
                <a:effectLst/>
                <a:latin typeface="+mn-lt"/>
                <a:ea typeface="+mn-ea"/>
                <a:cs typeface="+mn-cs"/>
              </a:rPr>
              <a:t>putze</a:t>
            </a:r>
            <a:r>
              <a:rPr lang="en-GB" sz="1200" b="0" i="0" kern="1200" baseline="0" dirty="0">
                <a:solidFill>
                  <a:schemeClr val="tx1"/>
                </a:solidFill>
                <a:effectLst/>
                <a:latin typeface="+mn-lt"/>
                <a:ea typeface="+mn-ea"/>
                <a:cs typeface="+mn-cs"/>
              </a:rPr>
              <a:t> es und du </a:t>
            </a:r>
            <a:r>
              <a:rPr lang="en-GB" sz="1200" b="0" i="0" kern="1200" baseline="0" dirty="0" err="1">
                <a:solidFill>
                  <a:schemeClr val="tx1"/>
                </a:solidFill>
                <a:effectLst/>
                <a:latin typeface="+mn-lt"/>
                <a:ea typeface="+mn-ea"/>
                <a:cs typeface="+mn-cs"/>
              </a:rPr>
              <a:t>putzt</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sie</a:t>
            </a:r>
            <a:r>
              <a:rPr lang="en-GB" sz="1200" b="0" i="0" kern="1200" baseline="0" dirty="0">
                <a:solidFill>
                  <a:schemeClr val="tx1"/>
                </a:solidFill>
                <a:effectLst/>
                <a:latin typeface="+mn-lt"/>
                <a:ea typeface="+mn-ea"/>
                <a:cs typeface="+mn-cs"/>
              </a:rPr>
              <a:t>. (</a:t>
            </a:r>
            <a:r>
              <a:rPr lang="en-GB" sz="1200" b="0" i="1" kern="1200" baseline="0" dirty="0">
                <a:solidFill>
                  <a:schemeClr val="tx1"/>
                </a:solidFill>
                <a:effectLst/>
                <a:latin typeface="+mn-lt"/>
                <a:ea typeface="+mn-ea"/>
                <a:cs typeface="+mn-cs"/>
              </a:rPr>
              <a:t>das Zimmer, die Autos</a:t>
            </a:r>
            <a:r>
              <a:rPr lang="en-GB" sz="1200" b="0" i="0" kern="1200" baseline="0" dirty="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b="0" i="0" kern="1200" baseline="0" dirty="0">
                <a:solidFill>
                  <a:schemeClr val="tx1"/>
                </a:solidFill>
                <a:effectLst/>
                <a:latin typeface="+mn-lt"/>
                <a:ea typeface="+mn-ea"/>
                <a:cs typeface="+mn-cs"/>
              </a:rPr>
              <a:t>Du </a:t>
            </a:r>
            <a:r>
              <a:rPr lang="en-GB" sz="1200" b="0" i="0" kern="1200" baseline="0" dirty="0" err="1">
                <a:solidFill>
                  <a:schemeClr val="tx1"/>
                </a:solidFill>
                <a:effectLst/>
                <a:latin typeface="+mn-lt"/>
                <a:ea typeface="+mn-ea"/>
                <a:cs typeface="+mn-cs"/>
              </a:rPr>
              <a:t>kochst</a:t>
            </a:r>
            <a:r>
              <a:rPr lang="en-GB" sz="1200" b="0" i="0" kern="1200" baseline="0" dirty="0">
                <a:solidFill>
                  <a:schemeClr val="tx1"/>
                </a:solidFill>
                <a:effectLst/>
                <a:latin typeface="+mn-lt"/>
                <a:ea typeface="+mn-ea"/>
                <a:cs typeface="+mn-cs"/>
              </a:rPr>
              <a:t> es und ich </a:t>
            </a:r>
            <a:r>
              <a:rPr lang="en-GB" sz="1200" b="0" i="0" kern="1200" baseline="0" dirty="0" err="1">
                <a:solidFill>
                  <a:schemeClr val="tx1"/>
                </a:solidFill>
                <a:effectLst/>
                <a:latin typeface="+mn-lt"/>
                <a:ea typeface="+mn-ea"/>
                <a:cs typeface="+mn-cs"/>
              </a:rPr>
              <a:t>koche</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sie</a:t>
            </a:r>
            <a:r>
              <a:rPr lang="en-GB" sz="1200" b="0" i="0" kern="1200" baseline="0" dirty="0">
                <a:solidFill>
                  <a:schemeClr val="tx1"/>
                </a:solidFill>
                <a:effectLst/>
                <a:latin typeface="+mn-lt"/>
                <a:ea typeface="+mn-ea"/>
                <a:cs typeface="+mn-cs"/>
              </a:rPr>
              <a:t>. (</a:t>
            </a:r>
            <a:r>
              <a:rPr lang="en-GB" sz="1200" b="0" i="1" kern="1200" baseline="0" dirty="0">
                <a:solidFill>
                  <a:schemeClr val="tx1"/>
                </a:solidFill>
                <a:effectLst/>
                <a:latin typeface="+mn-lt"/>
                <a:ea typeface="+mn-ea"/>
                <a:cs typeface="+mn-cs"/>
              </a:rPr>
              <a:t>das Wasser, die </a:t>
            </a:r>
            <a:r>
              <a:rPr lang="en-GB" sz="1200" b="0" i="1" kern="1200" baseline="0" dirty="0" err="1">
                <a:solidFill>
                  <a:schemeClr val="tx1"/>
                </a:solidFill>
                <a:effectLst/>
                <a:latin typeface="+mn-lt"/>
                <a:ea typeface="+mn-ea"/>
                <a:cs typeface="+mn-cs"/>
              </a:rPr>
              <a:t>Suppen</a:t>
            </a:r>
            <a:r>
              <a:rPr lang="en-GB" sz="1200" b="0" i="0" kern="1200" baseline="0" dirty="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b="0" i="0" kern="1200" baseline="0" dirty="0">
                <a:solidFill>
                  <a:schemeClr val="tx1"/>
                </a:solidFill>
                <a:effectLst/>
                <a:latin typeface="+mn-lt"/>
                <a:ea typeface="+mn-ea"/>
                <a:cs typeface="+mn-cs"/>
              </a:rPr>
              <a:t>Ich </a:t>
            </a:r>
            <a:r>
              <a:rPr lang="en-GB" sz="1200" b="0" i="0" kern="1200" baseline="0" dirty="0" err="1">
                <a:solidFill>
                  <a:schemeClr val="tx1"/>
                </a:solidFill>
                <a:effectLst/>
                <a:latin typeface="+mn-lt"/>
                <a:ea typeface="+mn-ea"/>
                <a:cs typeface="+mn-cs"/>
              </a:rPr>
              <a:t>schreibe</a:t>
            </a:r>
            <a:r>
              <a:rPr lang="en-GB" sz="1200" b="0" i="0" kern="1200" baseline="0" dirty="0">
                <a:solidFill>
                  <a:schemeClr val="tx1"/>
                </a:solidFill>
                <a:effectLst/>
                <a:latin typeface="+mn-lt"/>
                <a:ea typeface="+mn-ea"/>
                <a:cs typeface="+mn-cs"/>
              </a:rPr>
              <a:t> es und du </a:t>
            </a:r>
            <a:r>
              <a:rPr lang="en-GB" sz="1200" b="0" i="0" kern="1200" baseline="0" dirty="0" err="1">
                <a:solidFill>
                  <a:schemeClr val="tx1"/>
                </a:solidFill>
                <a:effectLst/>
                <a:latin typeface="+mn-lt"/>
                <a:ea typeface="+mn-ea"/>
                <a:cs typeface="+mn-cs"/>
              </a:rPr>
              <a:t>schreibst</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sie</a:t>
            </a:r>
            <a:r>
              <a:rPr lang="en-GB" sz="1200" b="0" i="0" kern="1200" baseline="0" dirty="0">
                <a:solidFill>
                  <a:schemeClr val="tx1"/>
                </a:solidFill>
                <a:effectLst/>
                <a:latin typeface="+mn-lt"/>
                <a:ea typeface="+mn-ea"/>
                <a:cs typeface="+mn-cs"/>
              </a:rPr>
              <a:t>. (</a:t>
            </a:r>
            <a:r>
              <a:rPr lang="en-GB" sz="1200" b="0" i="1" kern="1200" baseline="0" dirty="0">
                <a:solidFill>
                  <a:schemeClr val="tx1"/>
                </a:solidFill>
                <a:effectLst/>
                <a:latin typeface="+mn-lt"/>
                <a:ea typeface="+mn-ea"/>
                <a:cs typeface="+mn-cs"/>
              </a:rPr>
              <a:t>das Buch, die </a:t>
            </a:r>
            <a:r>
              <a:rPr lang="en-GB" sz="1200" b="0" i="1" kern="1200" baseline="0" dirty="0" err="1">
                <a:solidFill>
                  <a:schemeClr val="tx1"/>
                </a:solidFill>
                <a:effectLst/>
                <a:latin typeface="+mn-lt"/>
                <a:ea typeface="+mn-ea"/>
                <a:cs typeface="+mn-cs"/>
              </a:rPr>
              <a:t>Liste</a:t>
            </a:r>
            <a:r>
              <a:rPr lang="en-GB" sz="1200" b="0" i="0" kern="1200" baseline="0" dirty="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b="0" i="0" kern="1200" baseline="0" dirty="0">
                <a:solidFill>
                  <a:schemeClr val="tx1"/>
                </a:solidFill>
                <a:effectLst/>
                <a:latin typeface="+mn-lt"/>
                <a:ea typeface="+mn-ea"/>
                <a:cs typeface="+mn-cs"/>
              </a:rPr>
              <a:t>Du </a:t>
            </a:r>
            <a:r>
              <a:rPr lang="en-GB" sz="1200" b="0" i="0" kern="1200" baseline="0" dirty="0" err="1">
                <a:solidFill>
                  <a:schemeClr val="tx1"/>
                </a:solidFill>
                <a:effectLst/>
                <a:latin typeface="+mn-lt"/>
                <a:ea typeface="+mn-ea"/>
                <a:cs typeface="+mn-cs"/>
              </a:rPr>
              <a:t>putzt</a:t>
            </a:r>
            <a:r>
              <a:rPr lang="en-GB" sz="1200" b="0" i="0" kern="1200" baseline="0" dirty="0">
                <a:solidFill>
                  <a:schemeClr val="tx1"/>
                </a:solidFill>
                <a:effectLst/>
                <a:latin typeface="+mn-lt"/>
                <a:ea typeface="+mn-ea"/>
                <a:cs typeface="+mn-cs"/>
              </a:rPr>
              <a:t> es und ich </a:t>
            </a:r>
            <a:r>
              <a:rPr lang="en-GB" sz="1200" b="0" i="0" kern="1200" baseline="0" dirty="0" err="1">
                <a:solidFill>
                  <a:schemeClr val="tx1"/>
                </a:solidFill>
                <a:effectLst/>
                <a:latin typeface="+mn-lt"/>
                <a:ea typeface="+mn-ea"/>
                <a:cs typeface="+mn-cs"/>
              </a:rPr>
              <a:t>putze</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ihn</a:t>
            </a:r>
            <a:r>
              <a:rPr lang="en-GB" sz="1200" b="0" i="0" kern="1200" baseline="0" dirty="0">
                <a:solidFill>
                  <a:schemeClr val="tx1"/>
                </a:solidFill>
                <a:effectLst/>
                <a:latin typeface="+mn-lt"/>
                <a:ea typeface="+mn-ea"/>
                <a:cs typeface="+mn-cs"/>
              </a:rPr>
              <a:t>. (</a:t>
            </a:r>
            <a:r>
              <a:rPr lang="en-GB" sz="1200" b="0" i="1" kern="1200" baseline="0" dirty="0">
                <a:solidFill>
                  <a:schemeClr val="tx1"/>
                </a:solidFill>
                <a:effectLst/>
                <a:latin typeface="+mn-lt"/>
                <a:ea typeface="+mn-ea"/>
                <a:cs typeface="+mn-cs"/>
              </a:rPr>
              <a:t>das Fenster, den Tisch</a:t>
            </a:r>
            <a:r>
              <a:rPr lang="en-GB" sz="1200" b="0" i="0" kern="1200" baseline="0" dirty="0">
                <a:solidFill>
                  <a:schemeClr val="tx1"/>
                </a:solidFill>
                <a:effectLst/>
                <a:latin typeface="+mn-lt"/>
                <a:ea typeface="+mn-ea"/>
                <a:cs typeface="+mn-cs"/>
              </a:rPr>
              <a:t>)</a:t>
            </a:r>
          </a:p>
          <a:p>
            <a:pPr marL="228600" lvl="0" indent="-228600">
              <a:buAutoNum type="arabicParenR"/>
            </a:pPr>
            <a:r>
              <a:rPr lang="en-GB" sz="1200" b="0" i="0" kern="1200" baseline="0" dirty="0">
                <a:solidFill>
                  <a:schemeClr val="tx1"/>
                </a:solidFill>
                <a:effectLst/>
                <a:latin typeface="+mn-lt"/>
                <a:ea typeface="+mn-ea"/>
                <a:cs typeface="+mn-cs"/>
              </a:rPr>
              <a:t>Ich </a:t>
            </a:r>
            <a:r>
              <a:rPr lang="en-GB" sz="1200" b="0" i="0" kern="1200" baseline="0" dirty="0" err="1">
                <a:solidFill>
                  <a:schemeClr val="tx1"/>
                </a:solidFill>
                <a:effectLst/>
                <a:latin typeface="+mn-lt"/>
                <a:ea typeface="+mn-ea"/>
                <a:cs typeface="+mn-cs"/>
              </a:rPr>
              <a:t>lerne</a:t>
            </a:r>
            <a:r>
              <a:rPr lang="en-GB" sz="1200" b="0" i="0" kern="1200" baseline="0" dirty="0">
                <a:solidFill>
                  <a:schemeClr val="tx1"/>
                </a:solidFill>
                <a:effectLst/>
                <a:latin typeface="+mn-lt"/>
                <a:ea typeface="+mn-ea"/>
                <a:cs typeface="+mn-cs"/>
              </a:rPr>
              <a:t> es und du </a:t>
            </a:r>
            <a:r>
              <a:rPr lang="en-GB" sz="1200" b="0" i="0" kern="1200" baseline="0" dirty="0" err="1">
                <a:solidFill>
                  <a:schemeClr val="tx1"/>
                </a:solidFill>
                <a:effectLst/>
                <a:latin typeface="+mn-lt"/>
                <a:ea typeface="+mn-ea"/>
                <a:cs typeface="+mn-cs"/>
              </a:rPr>
              <a:t>lernst</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sie</a:t>
            </a:r>
            <a:r>
              <a:rPr lang="en-GB" sz="1200" b="0" i="0" kern="1200" baseline="0" dirty="0">
                <a:solidFill>
                  <a:schemeClr val="tx1"/>
                </a:solidFill>
                <a:effectLst/>
                <a:latin typeface="+mn-lt"/>
                <a:ea typeface="+mn-ea"/>
                <a:cs typeface="+mn-cs"/>
              </a:rPr>
              <a:t>. (</a:t>
            </a:r>
            <a:r>
              <a:rPr lang="en-GB" sz="1200" b="0" i="1" kern="1200" baseline="0" dirty="0">
                <a:solidFill>
                  <a:schemeClr val="tx1"/>
                </a:solidFill>
                <a:effectLst/>
                <a:latin typeface="+mn-lt"/>
                <a:ea typeface="+mn-ea"/>
                <a:cs typeface="+mn-cs"/>
              </a:rPr>
              <a:t>das Lied, die </a:t>
            </a:r>
            <a:r>
              <a:rPr lang="en-GB" sz="1200" b="0" i="1" kern="1200" baseline="0" dirty="0" err="1">
                <a:solidFill>
                  <a:schemeClr val="tx1"/>
                </a:solidFill>
                <a:effectLst/>
                <a:latin typeface="+mn-lt"/>
                <a:ea typeface="+mn-ea"/>
                <a:cs typeface="+mn-cs"/>
              </a:rPr>
              <a:t>Fremdsprachen</a:t>
            </a:r>
            <a:r>
              <a:rPr lang="en-GB" sz="1200" b="0" i="0" kern="1200" baseline="0" dirty="0">
                <a:solidFill>
                  <a:schemeClr val="tx1"/>
                </a:solidFill>
                <a:effectLst/>
                <a:latin typeface="+mn-lt"/>
                <a:ea typeface="+mn-ea"/>
                <a:cs typeface="+mn-cs"/>
              </a:rPr>
              <a:t>)</a:t>
            </a:r>
            <a:endParaRPr lang="en-GB" dirty="0"/>
          </a:p>
        </p:txBody>
      </p:sp>
      <p:sp>
        <p:nvSpPr>
          <p:cNvPr id="4" name="Slide Number Placeholder 3"/>
          <p:cNvSpPr>
            <a:spLocks noGrp="1"/>
          </p:cNvSpPr>
          <p:nvPr>
            <p:ph type="sldNum" sz="quarter" idx="5"/>
          </p:nvPr>
        </p:nvSpPr>
        <p:spPr/>
        <p:txBody>
          <a:bodyPr/>
          <a:lstStyle/>
          <a:p>
            <a:fld id="{0EF1C717-6DD5-4EC5-AACC-FBE629CE7711}" type="slidenum">
              <a:rPr lang="en-GB" smtClean="0"/>
              <a:t>47</a:t>
            </a:fld>
            <a:endParaRPr lang="en-GB"/>
          </a:p>
        </p:txBody>
      </p:sp>
    </p:spTree>
    <p:extLst>
      <p:ext uri="{BB962C8B-B14F-4D97-AF65-F5344CB8AC3E}">
        <p14:creationId xmlns:p14="http://schemas.microsoft.com/office/powerpoint/2010/main" val="6970596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GB" b="0" i="0" dirty="0"/>
              <a:t>To reveal the answers to the activity on the previous slide</a:t>
            </a:r>
            <a:r>
              <a:rPr lang="en-GB" b="0" i="0" baseline="0" dirty="0"/>
              <a:t>.</a:t>
            </a:r>
            <a:endParaRPr lang="en-GB" b="0"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r>
              <a:rPr lang="en-GB" b="0" baseline="0" dirty="0"/>
              <a:t>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kern="1200" baseline="0" dirty="0">
                <a:solidFill>
                  <a:schemeClr val="tx1"/>
                </a:solidFill>
                <a:effectLst/>
                <a:latin typeface="+mn-lt"/>
                <a:ea typeface="+mn-ea"/>
                <a:cs typeface="+mn-cs"/>
              </a:rPr>
              <a:t>1. Audio plays on number clicks.</a:t>
            </a:r>
            <a:endParaRPr lang="en-GB" sz="1200" i="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2. Teacher to elicit answers by asking e.g. ‘</a:t>
            </a:r>
            <a:r>
              <a:rPr lang="en-GB" sz="1200" i="1" kern="1200" dirty="0" err="1">
                <a:solidFill>
                  <a:schemeClr val="tx1"/>
                </a:solidFill>
                <a:effectLst/>
                <a:latin typeface="+mn-lt"/>
                <a:ea typeface="+mn-ea"/>
                <a:cs typeface="+mn-cs"/>
              </a:rPr>
              <a:t>Wer</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kocht</a:t>
            </a:r>
            <a:r>
              <a:rPr lang="en-GB" sz="1200" i="1" kern="1200" dirty="0">
                <a:solidFill>
                  <a:schemeClr val="tx1"/>
                </a:solidFill>
                <a:effectLst/>
                <a:latin typeface="+mn-lt"/>
                <a:ea typeface="+mn-ea"/>
                <a:cs typeface="+mn-cs"/>
              </a:rPr>
              <a:t> Wasser?’ ‘Wolfgang </a:t>
            </a:r>
            <a:r>
              <a:rPr lang="en-GB" sz="1200" i="1" kern="1200" dirty="0" err="1">
                <a:solidFill>
                  <a:schemeClr val="tx1"/>
                </a:solidFill>
                <a:effectLst/>
                <a:latin typeface="+mn-lt"/>
                <a:ea typeface="+mn-ea"/>
                <a:cs typeface="+mn-cs"/>
              </a:rPr>
              <a:t>kocht</a:t>
            </a:r>
            <a:r>
              <a:rPr lang="en-GB" sz="1200" i="1" kern="1200" baseline="0" dirty="0">
                <a:solidFill>
                  <a:schemeClr val="tx1"/>
                </a:solidFill>
                <a:effectLst/>
                <a:latin typeface="+mn-lt"/>
                <a:ea typeface="+mn-ea"/>
                <a:cs typeface="+mn-cs"/>
              </a:rPr>
              <a:t> Wasser.’ ‘</a:t>
            </a:r>
            <a:r>
              <a:rPr lang="en-GB" sz="1200" i="1" kern="1200" baseline="0" dirty="0" err="1">
                <a:solidFill>
                  <a:schemeClr val="tx1"/>
                </a:solidFill>
                <a:effectLst/>
                <a:latin typeface="+mn-lt"/>
                <a:ea typeface="+mn-ea"/>
                <a:cs typeface="+mn-cs"/>
              </a:rPr>
              <a:t>Wer</a:t>
            </a:r>
            <a:r>
              <a:rPr lang="en-GB" sz="1200" i="1" kern="1200" baseline="0" dirty="0">
                <a:solidFill>
                  <a:schemeClr val="tx1"/>
                </a:solidFill>
                <a:effectLst/>
                <a:latin typeface="+mn-lt"/>
                <a:ea typeface="+mn-ea"/>
                <a:cs typeface="+mn-cs"/>
              </a:rPr>
              <a:t> </a:t>
            </a:r>
            <a:r>
              <a:rPr lang="en-GB" sz="1200" i="1" kern="1200" baseline="0" dirty="0" err="1">
                <a:solidFill>
                  <a:schemeClr val="tx1"/>
                </a:solidFill>
                <a:effectLst/>
                <a:latin typeface="+mn-lt"/>
                <a:ea typeface="+mn-ea"/>
                <a:cs typeface="+mn-cs"/>
              </a:rPr>
              <a:t>kocht</a:t>
            </a:r>
            <a:r>
              <a:rPr lang="en-GB" sz="1200" i="1" kern="1200" baseline="0" dirty="0">
                <a:solidFill>
                  <a:schemeClr val="tx1"/>
                </a:solidFill>
                <a:effectLst/>
                <a:latin typeface="+mn-lt"/>
                <a:ea typeface="+mn-ea"/>
                <a:cs typeface="+mn-cs"/>
              </a:rPr>
              <a:t> </a:t>
            </a:r>
            <a:r>
              <a:rPr lang="en-GB" sz="1200" i="1" kern="1200" baseline="0" dirty="0" err="1">
                <a:solidFill>
                  <a:schemeClr val="tx1"/>
                </a:solidFill>
                <a:effectLst/>
                <a:latin typeface="+mn-lt"/>
                <a:ea typeface="+mn-ea"/>
                <a:cs typeface="+mn-cs"/>
              </a:rPr>
              <a:t>Suppen</a:t>
            </a:r>
            <a:r>
              <a:rPr lang="en-GB" sz="1200" i="1" kern="1200" baseline="0" dirty="0">
                <a:solidFill>
                  <a:schemeClr val="tx1"/>
                </a:solidFill>
                <a:effectLst/>
                <a:latin typeface="+mn-lt"/>
                <a:ea typeface="+mn-ea"/>
                <a:cs typeface="+mn-cs"/>
              </a:rPr>
              <a:t>?’ ‘</a:t>
            </a:r>
            <a:r>
              <a:rPr lang="en-GB" sz="1200" i="1" kern="1200" baseline="0" dirty="0" err="1">
                <a:solidFill>
                  <a:schemeClr val="tx1"/>
                </a:solidFill>
                <a:effectLst/>
                <a:latin typeface="+mn-lt"/>
                <a:ea typeface="+mn-ea"/>
                <a:cs typeface="+mn-cs"/>
              </a:rPr>
              <a:t>Opa</a:t>
            </a:r>
            <a:r>
              <a:rPr lang="en-GB" sz="1200" i="1" kern="1200" baseline="0" dirty="0">
                <a:solidFill>
                  <a:schemeClr val="tx1"/>
                </a:solidFill>
                <a:effectLst/>
                <a:latin typeface="+mn-lt"/>
                <a:ea typeface="+mn-ea"/>
                <a:cs typeface="+mn-cs"/>
              </a:rPr>
              <a:t> </a:t>
            </a:r>
            <a:r>
              <a:rPr lang="en-GB" sz="1200" i="1" kern="1200" baseline="0" dirty="0" err="1">
                <a:solidFill>
                  <a:schemeClr val="tx1"/>
                </a:solidFill>
                <a:effectLst/>
                <a:latin typeface="+mn-lt"/>
                <a:ea typeface="+mn-ea"/>
                <a:cs typeface="+mn-cs"/>
              </a:rPr>
              <a:t>kocht</a:t>
            </a:r>
            <a:r>
              <a:rPr lang="en-GB" sz="1200" i="1" kern="1200" baseline="0" dirty="0">
                <a:solidFill>
                  <a:schemeClr val="tx1"/>
                </a:solidFill>
                <a:effectLst/>
                <a:latin typeface="+mn-lt"/>
                <a:ea typeface="+mn-ea"/>
                <a:cs typeface="+mn-cs"/>
              </a:rPr>
              <a:t> </a:t>
            </a:r>
            <a:r>
              <a:rPr lang="en-GB" sz="1200" i="1" kern="1200" baseline="0" dirty="0" err="1">
                <a:solidFill>
                  <a:schemeClr val="tx1"/>
                </a:solidFill>
                <a:effectLst/>
                <a:latin typeface="+mn-lt"/>
                <a:ea typeface="+mn-ea"/>
                <a:cs typeface="+mn-cs"/>
              </a:rPr>
              <a:t>Suppen</a:t>
            </a:r>
            <a:r>
              <a:rPr lang="en-GB" sz="1200" i="1" kern="1200" baseline="0" dirty="0">
                <a:solidFill>
                  <a:schemeClr val="tx1"/>
                </a:solidFill>
                <a:effectLst/>
                <a:latin typeface="+mn-lt"/>
                <a:ea typeface="+mn-ea"/>
                <a:cs typeface="+mn-cs"/>
              </a:rPr>
              <a:t>.’</a:t>
            </a:r>
          </a:p>
          <a:p>
            <a:pPr lvl="0"/>
            <a:r>
              <a:rPr lang="en-GB" sz="1200" i="0" kern="1200" baseline="0" dirty="0">
                <a:solidFill>
                  <a:schemeClr val="tx1"/>
                </a:solidFill>
                <a:effectLst/>
                <a:latin typeface="+mn-lt"/>
                <a:ea typeface="+mn-ea"/>
                <a:cs typeface="+mn-cs"/>
              </a:rPr>
              <a:t>3. </a:t>
            </a:r>
            <a:r>
              <a:rPr lang="en-GB" sz="1200" i="0" kern="1200" dirty="0">
                <a:solidFill>
                  <a:schemeClr val="tx1"/>
                </a:solidFill>
                <a:effectLst/>
                <a:latin typeface="+mn-lt"/>
                <a:ea typeface="+mn-ea"/>
                <a:cs typeface="+mn-cs"/>
              </a:rPr>
              <a:t>Answers </a:t>
            </a:r>
            <a:r>
              <a:rPr lang="en-GB" sz="1200" kern="1200" dirty="0">
                <a:solidFill>
                  <a:schemeClr val="tx1"/>
                </a:solidFill>
                <a:effectLst/>
                <a:latin typeface="+mn-lt"/>
                <a:ea typeface="+mn-ea"/>
                <a:cs typeface="+mn-cs"/>
              </a:rPr>
              <a:t>revealed individually on clicks. </a:t>
            </a:r>
          </a:p>
          <a:p>
            <a:pPr lvl="0"/>
            <a:endParaRPr lang="en-GB" sz="1200" i="0" kern="1200" baseline="0" dirty="0">
              <a:solidFill>
                <a:schemeClr val="tx1"/>
              </a:solidFill>
              <a:effectLst/>
              <a:latin typeface="+mn-lt"/>
              <a:ea typeface="+mn-ea"/>
              <a:cs typeface="+mn-cs"/>
            </a:endParaRPr>
          </a:p>
          <a:p>
            <a:pPr lvl="0"/>
            <a:r>
              <a:rPr lang="en-GB" sz="1200" b="1" i="0" kern="1200" baseline="0" dirty="0">
                <a:solidFill>
                  <a:schemeClr val="tx1"/>
                </a:solidFill>
                <a:effectLst/>
                <a:latin typeface="+mn-lt"/>
                <a:ea typeface="+mn-ea"/>
                <a:cs typeface="+mn-cs"/>
              </a:rPr>
              <a:t>Transcript:</a:t>
            </a:r>
          </a:p>
          <a:p>
            <a:pPr marL="228600" lvl="0" indent="-228600">
              <a:buAutoNum type="arabicParenR"/>
            </a:pPr>
            <a:r>
              <a:rPr lang="en-GB" sz="1200" b="0" i="0" kern="1200" baseline="0" dirty="0">
                <a:solidFill>
                  <a:schemeClr val="tx1"/>
                </a:solidFill>
                <a:effectLst/>
                <a:latin typeface="+mn-lt"/>
                <a:ea typeface="+mn-ea"/>
                <a:cs typeface="+mn-cs"/>
              </a:rPr>
              <a:t>Ich </a:t>
            </a:r>
            <a:r>
              <a:rPr lang="en-GB" sz="1200" b="0" i="0" kern="1200" baseline="0" dirty="0" err="1">
                <a:solidFill>
                  <a:schemeClr val="tx1"/>
                </a:solidFill>
                <a:effectLst/>
                <a:latin typeface="+mn-lt"/>
                <a:ea typeface="+mn-ea"/>
                <a:cs typeface="+mn-cs"/>
              </a:rPr>
              <a:t>putze</a:t>
            </a:r>
            <a:r>
              <a:rPr lang="en-GB" sz="1200" b="0" i="0" kern="1200" baseline="0" dirty="0">
                <a:solidFill>
                  <a:schemeClr val="tx1"/>
                </a:solidFill>
                <a:effectLst/>
                <a:latin typeface="+mn-lt"/>
                <a:ea typeface="+mn-ea"/>
                <a:cs typeface="+mn-cs"/>
              </a:rPr>
              <a:t> es und du </a:t>
            </a:r>
            <a:r>
              <a:rPr lang="en-GB" sz="1200" b="0" i="0" kern="1200" baseline="0" dirty="0" err="1">
                <a:solidFill>
                  <a:schemeClr val="tx1"/>
                </a:solidFill>
                <a:effectLst/>
                <a:latin typeface="+mn-lt"/>
                <a:ea typeface="+mn-ea"/>
                <a:cs typeface="+mn-cs"/>
              </a:rPr>
              <a:t>putzt</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sie</a:t>
            </a:r>
            <a:r>
              <a:rPr lang="en-GB" sz="1200" b="0" i="0" kern="1200" baseline="0" dirty="0">
                <a:solidFill>
                  <a:schemeClr val="tx1"/>
                </a:solidFill>
                <a:effectLst/>
                <a:latin typeface="+mn-lt"/>
                <a:ea typeface="+mn-ea"/>
                <a:cs typeface="+mn-cs"/>
              </a:rPr>
              <a:t>. (</a:t>
            </a:r>
            <a:r>
              <a:rPr lang="en-GB" sz="1200" b="0" i="1" kern="1200" baseline="0" dirty="0">
                <a:solidFill>
                  <a:schemeClr val="tx1"/>
                </a:solidFill>
                <a:effectLst/>
                <a:latin typeface="+mn-lt"/>
                <a:ea typeface="+mn-ea"/>
                <a:cs typeface="+mn-cs"/>
              </a:rPr>
              <a:t>das Zimmer, die Autos</a:t>
            </a:r>
            <a:r>
              <a:rPr lang="en-GB" sz="1200" b="0" i="0" kern="1200" baseline="0" dirty="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b="0" i="0" kern="1200" baseline="0" dirty="0">
                <a:solidFill>
                  <a:schemeClr val="tx1"/>
                </a:solidFill>
                <a:effectLst/>
                <a:latin typeface="+mn-lt"/>
                <a:ea typeface="+mn-ea"/>
                <a:cs typeface="+mn-cs"/>
              </a:rPr>
              <a:t>Du </a:t>
            </a:r>
            <a:r>
              <a:rPr lang="en-GB" sz="1200" b="0" i="0" kern="1200" baseline="0" dirty="0" err="1">
                <a:solidFill>
                  <a:schemeClr val="tx1"/>
                </a:solidFill>
                <a:effectLst/>
                <a:latin typeface="+mn-lt"/>
                <a:ea typeface="+mn-ea"/>
                <a:cs typeface="+mn-cs"/>
              </a:rPr>
              <a:t>kochst</a:t>
            </a:r>
            <a:r>
              <a:rPr lang="en-GB" sz="1200" b="0" i="0" kern="1200" baseline="0" dirty="0">
                <a:solidFill>
                  <a:schemeClr val="tx1"/>
                </a:solidFill>
                <a:effectLst/>
                <a:latin typeface="+mn-lt"/>
                <a:ea typeface="+mn-ea"/>
                <a:cs typeface="+mn-cs"/>
              </a:rPr>
              <a:t> es und ich </a:t>
            </a:r>
            <a:r>
              <a:rPr lang="en-GB" sz="1200" b="0" i="0" kern="1200" baseline="0" dirty="0" err="1">
                <a:solidFill>
                  <a:schemeClr val="tx1"/>
                </a:solidFill>
                <a:effectLst/>
                <a:latin typeface="+mn-lt"/>
                <a:ea typeface="+mn-ea"/>
                <a:cs typeface="+mn-cs"/>
              </a:rPr>
              <a:t>koche</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sie</a:t>
            </a:r>
            <a:r>
              <a:rPr lang="en-GB" sz="1200" b="0" i="0" kern="1200" baseline="0" dirty="0">
                <a:solidFill>
                  <a:schemeClr val="tx1"/>
                </a:solidFill>
                <a:effectLst/>
                <a:latin typeface="+mn-lt"/>
                <a:ea typeface="+mn-ea"/>
                <a:cs typeface="+mn-cs"/>
              </a:rPr>
              <a:t>. (</a:t>
            </a:r>
            <a:r>
              <a:rPr lang="en-GB" sz="1200" b="0" i="1" kern="1200" baseline="0" dirty="0">
                <a:solidFill>
                  <a:schemeClr val="tx1"/>
                </a:solidFill>
                <a:effectLst/>
                <a:latin typeface="+mn-lt"/>
                <a:ea typeface="+mn-ea"/>
                <a:cs typeface="+mn-cs"/>
              </a:rPr>
              <a:t>das Wasser, die </a:t>
            </a:r>
            <a:r>
              <a:rPr lang="en-GB" sz="1200" b="0" i="1" kern="1200" baseline="0" dirty="0" err="1">
                <a:solidFill>
                  <a:schemeClr val="tx1"/>
                </a:solidFill>
                <a:effectLst/>
                <a:latin typeface="+mn-lt"/>
                <a:ea typeface="+mn-ea"/>
                <a:cs typeface="+mn-cs"/>
              </a:rPr>
              <a:t>Suppen</a:t>
            </a:r>
            <a:r>
              <a:rPr lang="en-GB" sz="1200" b="0" i="0" kern="1200" baseline="0" dirty="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b="0" i="0" kern="1200" baseline="0" dirty="0">
                <a:solidFill>
                  <a:schemeClr val="tx1"/>
                </a:solidFill>
                <a:effectLst/>
                <a:latin typeface="+mn-lt"/>
                <a:ea typeface="+mn-ea"/>
                <a:cs typeface="+mn-cs"/>
              </a:rPr>
              <a:t>Ich </a:t>
            </a:r>
            <a:r>
              <a:rPr lang="en-GB" sz="1200" b="0" i="0" kern="1200" baseline="0" dirty="0" err="1">
                <a:solidFill>
                  <a:schemeClr val="tx1"/>
                </a:solidFill>
                <a:effectLst/>
                <a:latin typeface="+mn-lt"/>
                <a:ea typeface="+mn-ea"/>
                <a:cs typeface="+mn-cs"/>
              </a:rPr>
              <a:t>schreibe</a:t>
            </a:r>
            <a:r>
              <a:rPr lang="en-GB" sz="1200" b="0" i="0" kern="1200" baseline="0" dirty="0">
                <a:solidFill>
                  <a:schemeClr val="tx1"/>
                </a:solidFill>
                <a:effectLst/>
                <a:latin typeface="+mn-lt"/>
                <a:ea typeface="+mn-ea"/>
                <a:cs typeface="+mn-cs"/>
              </a:rPr>
              <a:t> es und du </a:t>
            </a:r>
            <a:r>
              <a:rPr lang="en-GB" sz="1200" b="0" i="0" kern="1200" baseline="0" dirty="0" err="1">
                <a:solidFill>
                  <a:schemeClr val="tx1"/>
                </a:solidFill>
                <a:effectLst/>
                <a:latin typeface="+mn-lt"/>
                <a:ea typeface="+mn-ea"/>
                <a:cs typeface="+mn-cs"/>
              </a:rPr>
              <a:t>schreibst</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sie</a:t>
            </a:r>
            <a:r>
              <a:rPr lang="en-GB" sz="1200" b="0" i="0" kern="1200" baseline="0" dirty="0">
                <a:solidFill>
                  <a:schemeClr val="tx1"/>
                </a:solidFill>
                <a:effectLst/>
                <a:latin typeface="+mn-lt"/>
                <a:ea typeface="+mn-ea"/>
                <a:cs typeface="+mn-cs"/>
              </a:rPr>
              <a:t>. (</a:t>
            </a:r>
            <a:r>
              <a:rPr lang="en-GB" sz="1200" b="0" i="1" kern="1200" baseline="0" dirty="0">
                <a:solidFill>
                  <a:schemeClr val="tx1"/>
                </a:solidFill>
                <a:effectLst/>
                <a:latin typeface="+mn-lt"/>
                <a:ea typeface="+mn-ea"/>
                <a:cs typeface="+mn-cs"/>
              </a:rPr>
              <a:t>das Buch, die </a:t>
            </a:r>
            <a:r>
              <a:rPr lang="en-GB" sz="1200" b="0" i="1" kern="1200" baseline="0" dirty="0" err="1">
                <a:solidFill>
                  <a:schemeClr val="tx1"/>
                </a:solidFill>
                <a:effectLst/>
                <a:latin typeface="+mn-lt"/>
                <a:ea typeface="+mn-ea"/>
                <a:cs typeface="+mn-cs"/>
              </a:rPr>
              <a:t>Liste</a:t>
            </a:r>
            <a:r>
              <a:rPr lang="en-GB" sz="1200" b="0" i="0" kern="1200" baseline="0" dirty="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b="0" i="0" kern="1200" baseline="0" dirty="0">
                <a:solidFill>
                  <a:schemeClr val="tx1"/>
                </a:solidFill>
                <a:effectLst/>
                <a:latin typeface="+mn-lt"/>
                <a:ea typeface="+mn-ea"/>
                <a:cs typeface="+mn-cs"/>
              </a:rPr>
              <a:t>Du </a:t>
            </a:r>
            <a:r>
              <a:rPr lang="en-GB" sz="1200" b="0" i="0" kern="1200" baseline="0" dirty="0" err="1">
                <a:solidFill>
                  <a:schemeClr val="tx1"/>
                </a:solidFill>
                <a:effectLst/>
                <a:latin typeface="+mn-lt"/>
                <a:ea typeface="+mn-ea"/>
                <a:cs typeface="+mn-cs"/>
              </a:rPr>
              <a:t>putzt</a:t>
            </a:r>
            <a:r>
              <a:rPr lang="en-GB" sz="1200" b="0" i="0" kern="1200" baseline="0" dirty="0">
                <a:solidFill>
                  <a:schemeClr val="tx1"/>
                </a:solidFill>
                <a:effectLst/>
                <a:latin typeface="+mn-lt"/>
                <a:ea typeface="+mn-ea"/>
                <a:cs typeface="+mn-cs"/>
              </a:rPr>
              <a:t> es und ich </a:t>
            </a:r>
            <a:r>
              <a:rPr lang="en-GB" sz="1200" b="0" i="0" kern="1200" baseline="0" dirty="0" err="1">
                <a:solidFill>
                  <a:schemeClr val="tx1"/>
                </a:solidFill>
                <a:effectLst/>
                <a:latin typeface="+mn-lt"/>
                <a:ea typeface="+mn-ea"/>
                <a:cs typeface="+mn-cs"/>
              </a:rPr>
              <a:t>putze</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ihn</a:t>
            </a:r>
            <a:r>
              <a:rPr lang="en-GB" sz="1200" b="0" i="0" kern="1200" baseline="0" dirty="0">
                <a:solidFill>
                  <a:schemeClr val="tx1"/>
                </a:solidFill>
                <a:effectLst/>
                <a:latin typeface="+mn-lt"/>
                <a:ea typeface="+mn-ea"/>
                <a:cs typeface="+mn-cs"/>
              </a:rPr>
              <a:t>. (</a:t>
            </a:r>
            <a:r>
              <a:rPr lang="en-GB" sz="1200" b="0" i="1" kern="1200" baseline="0" dirty="0">
                <a:solidFill>
                  <a:schemeClr val="tx1"/>
                </a:solidFill>
                <a:effectLst/>
                <a:latin typeface="+mn-lt"/>
                <a:ea typeface="+mn-ea"/>
                <a:cs typeface="+mn-cs"/>
              </a:rPr>
              <a:t>das Fenster, den Tisch</a:t>
            </a:r>
            <a:r>
              <a:rPr lang="en-GB" sz="1200" b="0" i="0" kern="1200" baseline="0" dirty="0">
                <a:solidFill>
                  <a:schemeClr val="tx1"/>
                </a:solidFill>
                <a:effectLst/>
                <a:latin typeface="+mn-lt"/>
                <a:ea typeface="+mn-ea"/>
                <a:cs typeface="+mn-cs"/>
              </a:rPr>
              <a:t>)</a:t>
            </a:r>
          </a:p>
          <a:p>
            <a:pPr marL="228600" lvl="0" indent="-228600">
              <a:buAutoNum type="arabicParenR"/>
            </a:pPr>
            <a:r>
              <a:rPr lang="en-GB" sz="1200" b="0" i="0" kern="1200" baseline="0" dirty="0">
                <a:solidFill>
                  <a:schemeClr val="tx1"/>
                </a:solidFill>
                <a:effectLst/>
                <a:latin typeface="+mn-lt"/>
                <a:ea typeface="+mn-ea"/>
                <a:cs typeface="+mn-cs"/>
              </a:rPr>
              <a:t>Ich </a:t>
            </a:r>
            <a:r>
              <a:rPr lang="en-GB" sz="1200" b="0" i="0" kern="1200" baseline="0" dirty="0" err="1">
                <a:solidFill>
                  <a:schemeClr val="tx1"/>
                </a:solidFill>
                <a:effectLst/>
                <a:latin typeface="+mn-lt"/>
                <a:ea typeface="+mn-ea"/>
                <a:cs typeface="+mn-cs"/>
              </a:rPr>
              <a:t>lerne</a:t>
            </a:r>
            <a:r>
              <a:rPr lang="en-GB" sz="1200" b="0" i="0" kern="1200" baseline="0" dirty="0">
                <a:solidFill>
                  <a:schemeClr val="tx1"/>
                </a:solidFill>
                <a:effectLst/>
                <a:latin typeface="+mn-lt"/>
                <a:ea typeface="+mn-ea"/>
                <a:cs typeface="+mn-cs"/>
              </a:rPr>
              <a:t> es und du </a:t>
            </a:r>
            <a:r>
              <a:rPr lang="en-GB" sz="1200" b="0" i="0" kern="1200" baseline="0" dirty="0" err="1">
                <a:solidFill>
                  <a:schemeClr val="tx1"/>
                </a:solidFill>
                <a:effectLst/>
                <a:latin typeface="+mn-lt"/>
                <a:ea typeface="+mn-ea"/>
                <a:cs typeface="+mn-cs"/>
              </a:rPr>
              <a:t>lernst</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sie</a:t>
            </a:r>
            <a:r>
              <a:rPr lang="en-GB" sz="1200" b="0" i="0" kern="1200" baseline="0" dirty="0">
                <a:solidFill>
                  <a:schemeClr val="tx1"/>
                </a:solidFill>
                <a:effectLst/>
                <a:latin typeface="+mn-lt"/>
                <a:ea typeface="+mn-ea"/>
                <a:cs typeface="+mn-cs"/>
              </a:rPr>
              <a:t>. (</a:t>
            </a:r>
            <a:r>
              <a:rPr lang="en-GB" sz="1200" b="0" i="1" kern="1200" baseline="0" dirty="0">
                <a:solidFill>
                  <a:schemeClr val="tx1"/>
                </a:solidFill>
                <a:effectLst/>
                <a:latin typeface="+mn-lt"/>
                <a:ea typeface="+mn-ea"/>
                <a:cs typeface="+mn-cs"/>
              </a:rPr>
              <a:t>das Lied, die </a:t>
            </a:r>
            <a:r>
              <a:rPr lang="en-GB" sz="1200" b="0" i="1" kern="1200" baseline="0" dirty="0" err="1">
                <a:solidFill>
                  <a:schemeClr val="tx1"/>
                </a:solidFill>
                <a:effectLst/>
                <a:latin typeface="+mn-lt"/>
                <a:ea typeface="+mn-ea"/>
                <a:cs typeface="+mn-cs"/>
              </a:rPr>
              <a:t>Fremdsprachen</a:t>
            </a:r>
            <a:r>
              <a:rPr lang="en-GB" sz="1200" b="0" i="0" kern="1200" baseline="0" dirty="0">
                <a:solidFill>
                  <a:schemeClr val="tx1"/>
                </a:solidFill>
                <a:effectLst/>
                <a:latin typeface="+mn-lt"/>
                <a:ea typeface="+mn-ea"/>
                <a:cs typeface="+mn-cs"/>
              </a:rPr>
              <a:t>)</a:t>
            </a:r>
            <a:endParaRPr lang="en-GB" dirty="0"/>
          </a:p>
        </p:txBody>
      </p:sp>
      <p:sp>
        <p:nvSpPr>
          <p:cNvPr id="4" name="Slide Number Placeholder 3"/>
          <p:cNvSpPr>
            <a:spLocks noGrp="1"/>
          </p:cNvSpPr>
          <p:nvPr>
            <p:ph type="sldNum" sz="quarter" idx="5"/>
          </p:nvPr>
        </p:nvSpPr>
        <p:spPr/>
        <p:txBody>
          <a:bodyPr/>
          <a:lstStyle/>
          <a:p>
            <a:fld id="{0EF1C717-6DD5-4EC5-AACC-FBE629CE7711}" type="slidenum">
              <a:rPr lang="en-GB" smtClean="0"/>
              <a:t>48</a:t>
            </a:fld>
            <a:endParaRPr lang="en-GB"/>
          </a:p>
        </p:txBody>
      </p:sp>
    </p:spTree>
    <p:extLst>
      <p:ext uri="{BB962C8B-B14F-4D97-AF65-F5344CB8AC3E}">
        <p14:creationId xmlns:p14="http://schemas.microsoft.com/office/powerpoint/2010/main" val="34170982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h</a:t>
            </a:r>
            <a:r>
              <a:rPr lang="en-US" b="0" dirty="0" err="1"/>
              <a:t>e</a:t>
            </a:r>
            <a:r>
              <a:rPr lang="en-US" dirty="0" err="1"/>
              <a:t>lp</a:t>
            </a:r>
            <a:r>
              <a:rPr lang="en-US" dirty="0"/>
              <a:t> students to use their </a:t>
            </a:r>
            <a:r>
              <a:rPr lang="en-US" baseline="0" dirty="0"/>
              <a:t>previous vocabulary knowledge in a new context.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Note:</a:t>
            </a:r>
            <a:r>
              <a:rPr lang="en-US" baseline="0" dirty="0"/>
              <a:t> Grouping together previously learned vocabulary associated with a particular theme </a:t>
            </a:r>
            <a:r>
              <a:rPr lang="en-US" baseline="0" dirty="0" err="1"/>
              <a:t>organises</a:t>
            </a:r>
            <a:r>
              <a:rPr lang="en-US" baseline="0" dirty="0"/>
              <a:t> words in the semantic memory, and helps students recall them in appropriate contexts.</a:t>
            </a:r>
            <a:endParaRPr lang="en-US" dirty="0"/>
          </a:p>
          <a:p>
            <a:pPr lvl="0"/>
            <a:endParaRPr lang="en-GB"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r>
              <a:rPr lang="en-GB" b="0" baseline="0" dirty="0"/>
              <a:t>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1. </a:t>
            </a:r>
            <a:r>
              <a:rPr lang="en-US" baseline="0" dirty="0"/>
              <a:t>Teacher asks students to write down five </a:t>
            </a:r>
            <a:r>
              <a:rPr lang="en-US" b="1" baseline="0" dirty="0"/>
              <a:t>German</a:t>
            </a:r>
            <a:r>
              <a:rPr lang="en-US" b="0" baseline="0" dirty="0"/>
              <a:t> words they think might appear in the lyrics.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2. Some suggestions are revealed on clicks.</a:t>
            </a:r>
          </a:p>
          <a:p>
            <a:endParaRPr lang="en-GB" dirty="0"/>
          </a:p>
        </p:txBody>
      </p:sp>
      <p:sp>
        <p:nvSpPr>
          <p:cNvPr id="4" name="Slide Number Placeholder 3"/>
          <p:cNvSpPr>
            <a:spLocks noGrp="1"/>
          </p:cNvSpPr>
          <p:nvPr>
            <p:ph type="sldNum" sz="quarter" idx="5"/>
          </p:nvPr>
        </p:nvSpPr>
        <p:spPr/>
        <p:txBody>
          <a:bodyPr/>
          <a:lstStyle/>
          <a:p>
            <a:fld id="{0EF1C717-6DD5-4EC5-AACC-FBE629CE7711}" type="slidenum">
              <a:rPr lang="en-GB" smtClean="0"/>
              <a:t>49</a:t>
            </a:fld>
            <a:endParaRPr lang="en-GB"/>
          </a:p>
        </p:txBody>
      </p:sp>
    </p:spTree>
    <p:extLst>
      <p:ext uri="{BB962C8B-B14F-4D97-AF65-F5344CB8AC3E}">
        <p14:creationId xmlns:p14="http://schemas.microsoft.com/office/powerpoint/2010/main" val="23958626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baseline="0" dirty="0">
                <a:solidFill>
                  <a:schemeClr val="tx1"/>
                </a:solidFill>
                <a:effectLst/>
                <a:latin typeface="+mn-lt"/>
                <a:ea typeface="+mn-ea"/>
                <a:cs typeface="+mn-cs"/>
              </a:rPr>
              <a:t>NOTE: We are seeking permission to use this text, but this is a work in progress.  Therefore we include a link to the song on YouTube.  Please ensure that you view the whole video first and determine whether it is appropriate to show the video in your school context.  It is a cartoon - in the first minute there is a view of an album cover where a surreal version of a woman’s breasts appears fleetingly.  If you decide that you don’t want to show this, please just either download the video and change the format to an mp3 (when we have permissions, we will share it in this format). Alternatively just have the video playing in the background and freeze this slide of the PPT so that this is what students see.</a:t>
            </a:r>
            <a:br>
              <a:rPr lang="en-GB" sz="1200" b="1" i="0" kern="1200" baseline="0" dirty="0">
                <a:solidFill>
                  <a:schemeClr val="tx1"/>
                </a:solidFill>
                <a:effectLst/>
                <a:latin typeface="+mn-lt"/>
                <a:ea typeface="+mn-ea"/>
                <a:cs typeface="+mn-cs"/>
              </a:rPr>
            </a:br>
            <a:endParaRPr lang="en-GB" b="1" baseline="0" dirty="0"/>
          </a:p>
          <a:p>
            <a:pPr lvl="0"/>
            <a:r>
              <a:rPr lang="en-GB" b="1" baseline="0" dirty="0"/>
              <a:t>Aim: </a:t>
            </a:r>
            <a:r>
              <a:rPr lang="en-GB" b="0" baseline="0" dirty="0"/>
              <a:t>To h</a:t>
            </a:r>
            <a:r>
              <a:rPr lang="en-US" dirty="0" err="1"/>
              <a:t>elp</a:t>
            </a:r>
            <a:r>
              <a:rPr lang="en-US" baseline="0" dirty="0"/>
              <a:t> s</a:t>
            </a:r>
            <a:r>
              <a:rPr lang="en-US" dirty="0"/>
              <a:t>tudents to develop their listening skills via a pop song. </a:t>
            </a:r>
            <a:r>
              <a:rPr lang="en-GB" sz="1200" b="0" i="0" kern="1200" baseline="0" dirty="0">
                <a:solidFill>
                  <a:schemeClr val="tx1"/>
                </a:solidFill>
                <a:effectLst/>
                <a:latin typeface="+mn-lt"/>
                <a:ea typeface="+mn-ea"/>
                <a:cs typeface="+mn-cs"/>
              </a:rPr>
              <a:t>Students fill the gaps with a word that makes sense. </a:t>
            </a:r>
          </a:p>
          <a:p>
            <a:pPr lvl="0"/>
            <a:endParaRPr lang="en-GB"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r>
              <a:rPr lang="en-GB" b="0" baseline="0" dirty="0"/>
              <a:t> </a:t>
            </a:r>
            <a:endParaRPr lang="en-GB" dirty="0"/>
          </a:p>
          <a:p>
            <a:pPr lvl="0"/>
            <a:r>
              <a:rPr lang="en-GB" sz="1200" b="0" i="0" kern="1200" baseline="0" dirty="0">
                <a:solidFill>
                  <a:schemeClr val="tx1"/>
                </a:solidFill>
                <a:effectLst/>
                <a:latin typeface="+mn-lt"/>
                <a:ea typeface="+mn-ea"/>
                <a:cs typeface="+mn-cs"/>
              </a:rPr>
              <a:t>1. Teacher to ask students what kind of word is needed in the first gap, before a verb. Students should draw on their knowledge of </a:t>
            </a:r>
            <a:r>
              <a:rPr lang="en-GB" sz="1200" b="0" i="1" kern="1200" baseline="0" dirty="0">
                <a:solidFill>
                  <a:schemeClr val="tx1"/>
                </a:solidFill>
                <a:effectLst/>
                <a:latin typeface="+mn-lt"/>
                <a:ea typeface="+mn-ea"/>
                <a:cs typeface="+mn-cs"/>
              </a:rPr>
              <a:t>m</a:t>
            </a:r>
            <a:r>
              <a:rPr lang="en-US" sz="1200" i="1" dirty="0" err="1">
                <a:solidFill>
                  <a:srgbClr val="115076"/>
                </a:solidFill>
                <a:latin typeface="Century Gothic" panose="020B0502020202020204" pitchFamily="34" charset="0"/>
              </a:rPr>
              <a:t>ögen</a:t>
            </a:r>
            <a:r>
              <a:rPr lang="en-US" sz="1200" i="1" dirty="0">
                <a:solidFill>
                  <a:srgbClr val="115076"/>
                </a:solidFill>
                <a:latin typeface="Century Gothic" panose="020B0502020202020204" pitchFamily="34" charset="0"/>
              </a:rPr>
              <a:t> </a:t>
            </a:r>
            <a:r>
              <a:rPr lang="en-US" sz="1200" dirty="0">
                <a:solidFill>
                  <a:srgbClr val="115076"/>
                </a:solidFill>
                <a:latin typeface="Century Gothic" panose="020B0502020202020204" pitchFamily="34" charset="0"/>
              </a:rPr>
              <a:t>to </a:t>
            </a:r>
            <a:r>
              <a:rPr lang="en-GB" sz="1200" b="0" i="0" kern="1200" baseline="0" dirty="0">
                <a:solidFill>
                  <a:schemeClr val="tx1"/>
                </a:solidFill>
                <a:effectLst/>
                <a:latin typeface="+mn-lt"/>
                <a:ea typeface="+mn-ea"/>
                <a:cs typeface="+mn-cs"/>
              </a:rPr>
              <a:t>suggest an appropriate </a:t>
            </a:r>
            <a:r>
              <a:rPr lang="en-GB" sz="1200" b="1" i="0" kern="1200" baseline="0" dirty="0">
                <a:solidFill>
                  <a:schemeClr val="tx1"/>
                </a:solidFill>
                <a:effectLst/>
                <a:latin typeface="+mn-lt"/>
                <a:ea typeface="+mn-ea"/>
                <a:cs typeface="+mn-cs"/>
              </a:rPr>
              <a:t>pronoun</a:t>
            </a:r>
            <a:r>
              <a:rPr lang="en-GB" sz="1200" b="0" i="0" kern="1200" baseline="0" dirty="0">
                <a:solidFill>
                  <a:schemeClr val="tx1"/>
                </a:solidFill>
                <a:effectLst/>
                <a:latin typeface="+mn-lt"/>
                <a:ea typeface="+mn-ea"/>
                <a:cs typeface="+mn-cs"/>
              </a:rPr>
              <a:t> (</a:t>
            </a:r>
            <a:r>
              <a:rPr lang="en-GB" sz="1200" b="0" i="1" kern="1200" baseline="0" dirty="0">
                <a:solidFill>
                  <a:schemeClr val="tx1"/>
                </a:solidFill>
                <a:effectLst/>
                <a:latin typeface="+mn-lt"/>
                <a:ea typeface="+mn-ea"/>
                <a:cs typeface="+mn-cs"/>
              </a:rPr>
              <a:t>ich/er/</a:t>
            </a:r>
            <a:r>
              <a:rPr lang="en-GB" sz="1200" b="0" i="1" kern="1200" baseline="0" dirty="0" err="1">
                <a:solidFill>
                  <a:schemeClr val="tx1"/>
                </a:solidFill>
                <a:effectLst/>
                <a:latin typeface="+mn-lt"/>
                <a:ea typeface="+mn-ea"/>
                <a:cs typeface="+mn-cs"/>
              </a:rPr>
              <a:t>sie</a:t>
            </a:r>
            <a:r>
              <a:rPr lang="en-GB" sz="1200" b="0" i="1" kern="1200" baseline="0" dirty="0">
                <a:solidFill>
                  <a:schemeClr val="tx1"/>
                </a:solidFill>
                <a:effectLst/>
                <a:latin typeface="+mn-lt"/>
                <a:ea typeface="+mn-ea"/>
                <a:cs typeface="+mn-cs"/>
              </a:rPr>
              <a:t>/es</a:t>
            </a:r>
            <a:r>
              <a:rPr lang="en-GB" sz="1200" b="0" i="0" kern="1200" baseline="0" dirty="0">
                <a:solidFill>
                  <a:schemeClr val="tx1"/>
                </a:solidFill>
                <a:effectLst/>
                <a:latin typeface="+mn-lt"/>
                <a:ea typeface="+mn-ea"/>
                <a:cs typeface="+mn-cs"/>
              </a:rPr>
              <a:t>)</a:t>
            </a:r>
            <a:r>
              <a:rPr lang="en-GB" sz="1200" b="0" i="1" kern="1200" baseline="0" dirty="0">
                <a:solidFill>
                  <a:schemeClr val="tx1"/>
                </a:solidFill>
                <a:effectLst/>
                <a:latin typeface="+mn-lt"/>
                <a:ea typeface="+mn-ea"/>
                <a:cs typeface="+mn-cs"/>
              </a:rPr>
              <a:t> </a:t>
            </a:r>
            <a:r>
              <a:rPr lang="en-GB" sz="1200" b="0" i="0" kern="1200" baseline="0" dirty="0">
                <a:solidFill>
                  <a:schemeClr val="tx1"/>
                </a:solidFill>
                <a:effectLst/>
                <a:latin typeface="+mn-lt"/>
                <a:ea typeface="+mn-ea"/>
                <a:cs typeface="+mn-cs"/>
              </a:rPr>
              <a:t>or a </a:t>
            </a:r>
            <a:r>
              <a:rPr lang="en-GB" sz="1200" b="1" i="0" kern="1200" baseline="0" dirty="0">
                <a:solidFill>
                  <a:schemeClr val="tx1"/>
                </a:solidFill>
                <a:effectLst/>
                <a:latin typeface="+mn-lt"/>
                <a:ea typeface="+mn-ea"/>
                <a:cs typeface="+mn-cs"/>
              </a:rPr>
              <a:t>(proper) noun.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baseline="0" dirty="0">
                <a:solidFill>
                  <a:schemeClr val="tx1"/>
                </a:solidFill>
                <a:effectLst/>
                <a:latin typeface="+mn-lt"/>
                <a:ea typeface="+mn-ea"/>
                <a:cs typeface="+mn-cs"/>
              </a:rPr>
              <a:t>2. Teacher should ask students what kind of word is needed in the second gap, after an </a:t>
            </a:r>
            <a:r>
              <a:rPr lang="en-GB" sz="1200" b="1" i="0" kern="1200" baseline="0" dirty="0">
                <a:solidFill>
                  <a:schemeClr val="tx1"/>
                </a:solidFill>
                <a:effectLst/>
                <a:latin typeface="+mn-lt"/>
                <a:ea typeface="+mn-ea"/>
                <a:cs typeface="+mn-cs"/>
              </a:rPr>
              <a:t>adjective</a:t>
            </a:r>
            <a:r>
              <a:rPr lang="en-GB" sz="1200" b="0" i="0" kern="1200" baseline="0" dirty="0">
                <a:solidFill>
                  <a:schemeClr val="tx1"/>
                </a:solidFill>
                <a:effectLst/>
                <a:latin typeface="+mn-lt"/>
                <a:ea typeface="+mn-ea"/>
                <a:cs typeface="+mn-cs"/>
              </a:rPr>
              <a:t>. Students have previously</a:t>
            </a:r>
            <a:r>
              <a:rPr lang="en-GB" sz="1200" b="0" i="1" kern="1200" baseline="0" dirty="0">
                <a:solidFill>
                  <a:schemeClr val="tx1"/>
                </a:solidFill>
                <a:effectLst/>
                <a:latin typeface="+mn-lt"/>
                <a:ea typeface="+mn-ea"/>
                <a:cs typeface="+mn-cs"/>
              </a:rPr>
              <a:t> </a:t>
            </a:r>
            <a:r>
              <a:rPr lang="en-GB" sz="1200" b="0" i="0" kern="1200" baseline="0" dirty="0">
                <a:solidFill>
                  <a:schemeClr val="tx1"/>
                </a:solidFill>
                <a:effectLst/>
                <a:latin typeface="+mn-lt"/>
                <a:ea typeface="+mn-ea"/>
                <a:cs typeface="+mn-cs"/>
              </a:rPr>
              <a:t>met </a:t>
            </a:r>
            <a:r>
              <a:rPr lang="en-GB" sz="1200" b="0" i="1" kern="1200" baseline="0" dirty="0" err="1">
                <a:solidFill>
                  <a:schemeClr val="tx1"/>
                </a:solidFill>
                <a:effectLst/>
                <a:latin typeface="+mn-lt"/>
                <a:ea typeface="+mn-ea"/>
                <a:cs typeface="+mn-cs"/>
              </a:rPr>
              <a:t>jeden</a:t>
            </a:r>
            <a:r>
              <a:rPr lang="en-GB" sz="1200" b="0" i="1" kern="1200" baseline="0" dirty="0">
                <a:solidFill>
                  <a:schemeClr val="tx1"/>
                </a:solidFill>
                <a:effectLst/>
                <a:latin typeface="+mn-lt"/>
                <a:ea typeface="+mn-ea"/>
                <a:cs typeface="+mn-cs"/>
              </a:rPr>
              <a:t> Tag</a:t>
            </a:r>
            <a:r>
              <a:rPr lang="en-GB" sz="1200" b="0" i="0" kern="1200" baseline="0" dirty="0">
                <a:solidFill>
                  <a:schemeClr val="tx1"/>
                </a:solidFill>
                <a:effectLst/>
                <a:latin typeface="+mn-lt"/>
                <a:ea typeface="+mn-ea"/>
                <a:cs typeface="+mn-cs"/>
              </a:rPr>
              <a:t> as a collocation, and should make the rhyming connection with </a:t>
            </a:r>
            <a:r>
              <a:rPr lang="en-GB" sz="1200" b="0" i="1" kern="1200" baseline="0" dirty="0">
                <a:solidFill>
                  <a:schemeClr val="tx1"/>
                </a:solidFill>
                <a:effectLst/>
                <a:latin typeface="+mn-lt"/>
                <a:ea typeface="+mn-ea"/>
                <a:cs typeface="+mn-cs"/>
              </a:rPr>
              <a:t>mag</a:t>
            </a:r>
            <a:r>
              <a:rPr lang="en-GB" sz="1200" b="0" i="0" kern="1200" baseline="0" dirty="0">
                <a:solidFill>
                  <a:schemeClr val="tx1"/>
                </a:solidFill>
                <a:effectLst/>
                <a:latin typeface="+mn-lt"/>
                <a:ea typeface="+mn-ea"/>
                <a:cs typeface="+mn-cs"/>
              </a:rPr>
              <a:t>. Other appropriate nouns </a:t>
            </a:r>
            <a:r>
              <a:rPr lang="en-GB" sz="1200" b="0" i="1" kern="1200" baseline="0" dirty="0" err="1">
                <a:solidFill>
                  <a:schemeClr val="tx1"/>
                </a:solidFill>
                <a:effectLst/>
                <a:latin typeface="+mn-lt"/>
                <a:ea typeface="+mn-ea"/>
                <a:cs typeface="+mn-cs"/>
              </a:rPr>
              <a:t>Woche</a:t>
            </a:r>
            <a:r>
              <a:rPr lang="en-GB" sz="1200" b="0" i="1" kern="1200" baseline="0" dirty="0">
                <a:solidFill>
                  <a:schemeClr val="tx1"/>
                </a:solidFill>
                <a:effectLst/>
                <a:latin typeface="+mn-lt"/>
                <a:ea typeface="+mn-ea"/>
                <a:cs typeface="+mn-cs"/>
              </a:rPr>
              <a:t>/Montag/Nacht</a:t>
            </a:r>
            <a:r>
              <a:rPr lang="en-GB" sz="1200" b="0" i="0" kern="1200" baseline="0" dirty="0">
                <a:solidFill>
                  <a:schemeClr val="tx1"/>
                </a:solidFill>
                <a:effectLst/>
                <a:latin typeface="+mn-lt"/>
                <a:ea typeface="+mn-ea"/>
                <a:cs typeface="+mn-cs"/>
              </a:rPr>
              <a:t> etc. also acceptable answers (students have not yet learned the gender agreement for </a:t>
            </a:r>
            <a:r>
              <a:rPr lang="en-GB" sz="1200" b="0" i="1" kern="1200" baseline="0" dirty="0" err="1">
                <a:solidFill>
                  <a:schemeClr val="tx1"/>
                </a:solidFill>
                <a:effectLst/>
                <a:latin typeface="+mn-lt"/>
                <a:ea typeface="+mn-ea"/>
                <a:cs typeface="+mn-cs"/>
              </a:rPr>
              <a:t>jeden</a:t>
            </a:r>
            <a:r>
              <a:rPr lang="en-GB" sz="1200" b="0" i="0" kern="1200" baseline="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baseline="0" dirty="0">
                <a:solidFill>
                  <a:schemeClr val="tx1"/>
                </a:solidFill>
                <a:effectLst/>
                <a:latin typeface="+mn-lt"/>
                <a:ea typeface="+mn-ea"/>
                <a:cs typeface="+mn-cs"/>
              </a:rPr>
              <a:t>3. Students then check their responses by listening to the </a:t>
            </a:r>
            <a:r>
              <a:rPr lang="en-GB" sz="1200" b="1" i="0" kern="1200" baseline="0" dirty="0">
                <a:solidFill>
                  <a:schemeClr val="tx1"/>
                </a:solidFill>
                <a:effectLst/>
                <a:latin typeface="+mn-lt"/>
                <a:ea typeface="+mn-ea"/>
                <a:cs typeface="+mn-cs"/>
              </a:rPr>
              <a:t>first two</a:t>
            </a:r>
            <a:r>
              <a:rPr lang="en-GB" sz="1200" b="0" i="0" kern="1200" baseline="0" dirty="0">
                <a:solidFill>
                  <a:schemeClr val="tx1"/>
                </a:solidFill>
                <a:effectLst/>
                <a:latin typeface="+mn-lt"/>
                <a:ea typeface="+mn-ea"/>
                <a:cs typeface="+mn-cs"/>
              </a:rPr>
              <a:t> lines of the song only.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baseline="0" dirty="0">
                <a:solidFill>
                  <a:schemeClr val="tx1"/>
                </a:solidFill>
                <a:effectLst/>
                <a:latin typeface="+mn-lt"/>
                <a:ea typeface="+mn-ea"/>
                <a:cs typeface="+mn-cs"/>
              </a:rPr>
              <a:t>4. Click the disco picture icon on the right to hear the extract.</a:t>
            </a:r>
            <a:br>
              <a:rPr lang="en-GB" sz="1200" b="0" i="0" kern="1200" baseline="0" dirty="0">
                <a:solidFill>
                  <a:schemeClr val="tx1"/>
                </a:solidFill>
                <a:effectLst/>
                <a:latin typeface="+mn-lt"/>
                <a:ea typeface="+mn-ea"/>
                <a:cs typeface="+mn-cs"/>
              </a:rPr>
            </a:br>
            <a:r>
              <a:rPr lang="en-GB" sz="1200" b="0" i="0" kern="1200" baseline="0" dirty="0">
                <a:solidFill>
                  <a:schemeClr val="tx1"/>
                </a:solidFill>
                <a:effectLst/>
                <a:latin typeface="+mn-lt"/>
                <a:ea typeface="+mn-ea"/>
                <a:cs typeface="+mn-cs"/>
              </a:rPr>
              <a:t>5. Answers revealed on clicks.</a:t>
            </a:r>
          </a:p>
          <a:p>
            <a:endParaRPr lang="en-GB" dirty="0"/>
          </a:p>
        </p:txBody>
      </p:sp>
      <p:sp>
        <p:nvSpPr>
          <p:cNvPr id="4" name="Slide Number Placeholder 3"/>
          <p:cNvSpPr>
            <a:spLocks noGrp="1"/>
          </p:cNvSpPr>
          <p:nvPr>
            <p:ph type="sldNum" sz="quarter" idx="5"/>
          </p:nvPr>
        </p:nvSpPr>
        <p:spPr/>
        <p:txBody>
          <a:bodyPr/>
          <a:lstStyle/>
          <a:p>
            <a:fld id="{0EF1C717-6DD5-4EC5-AACC-FBE629CE7711}" type="slidenum">
              <a:rPr lang="en-GB" smtClean="0"/>
              <a:t>50</a:t>
            </a:fld>
            <a:endParaRPr lang="en-GB"/>
          </a:p>
        </p:txBody>
      </p:sp>
    </p:spTree>
    <p:extLst>
      <p:ext uri="{BB962C8B-B14F-4D97-AF65-F5344CB8AC3E}">
        <p14:creationId xmlns:p14="http://schemas.microsoft.com/office/powerpoint/2010/main" val="14064987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OPTIONAL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US" dirty="0"/>
              <a:t>To help students to develop their listening, reading and speaking skills via a pop song.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r>
              <a:rPr lang="en-GB" b="0" baseline="0" dirty="0"/>
              <a:t> </a:t>
            </a:r>
            <a:endParaRPr lang="en-GB" dirty="0"/>
          </a:p>
          <a:p>
            <a:pPr lvl="0"/>
            <a:r>
              <a:rPr lang="en-GB" sz="1200" b="0" i="0" kern="1200" baseline="0" dirty="0">
                <a:solidFill>
                  <a:schemeClr val="tx1"/>
                </a:solidFill>
                <a:effectLst/>
                <a:latin typeface="+mn-lt"/>
                <a:ea typeface="+mn-ea"/>
                <a:cs typeface="+mn-cs"/>
              </a:rPr>
              <a:t>1. listen to the first two (identical) verses of the song.</a:t>
            </a:r>
          </a:p>
          <a:p>
            <a:pPr lvl="0"/>
            <a:r>
              <a:rPr lang="en-GB" sz="1200" b="0" i="0" kern="1200" baseline="0" dirty="0">
                <a:solidFill>
                  <a:schemeClr val="tx1"/>
                </a:solidFill>
                <a:effectLst/>
                <a:latin typeface="+mn-lt"/>
                <a:ea typeface="+mn-ea"/>
                <a:cs typeface="+mn-cs"/>
              </a:rPr>
              <a:t>2. Before asking students to speak in pairs, the teacher should collect appropriate adjectives from the class (</a:t>
            </a:r>
            <a:r>
              <a:rPr lang="en-GB" sz="1200" b="0" i="0" kern="1200" baseline="0" dirty="0" err="1">
                <a:solidFill>
                  <a:schemeClr val="tx1"/>
                </a:solidFill>
                <a:effectLst/>
                <a:latin typeface="+mn-lt"/>
                <a:ea typeface="+mn-ea"/>
                <a:cs typeface="+mn-cs"/>
              </a:rPr>
              <a:t>ganz</a:t>
            </a:r>
            <a:r>
              <a:rPr lang="en-GB" sz="1200" b="0" i="0" kern="1200" baseline="0" dirty="0">
                <a:solidFill>
                  <a:schemeClr val="tx1"/>
                </a:solidFill>
                <a:effectLst/>
                <a:latin typeface="+mn-lt"/>
                <a:ea typeface="+mn-ea"/>
                <a:cs typeface="+mn-cs"/>
              </a:rPr>
              <a:t>/</a:t>
            </a:r>
            <a:r>
              <a:rPr lang="en-GB" sz="1200" b="0" i="0" kern="1200" baseline="0" dirty="0" err="1">
                <a:solidFill>
                  <a:schemeClr val="tx1"/>
                </a:solidFill>
                <a:effectLst/>
                <a:latin typeface="+mn-lt"/>
                <a:ea typeface="+mn-ea"/>
                <a:cs typeface="+mn-cs"/>
              </a:rPr>
              <a:t>sehr</a:t>
            </a:r>
            <a:r>
              <a:rPr lang="en-GB" sz="1200" b="0" i="0" kern="1200" baseline="0" dirty="0">
                <a:solidFill>
                  <a:schemeClr val="tx1"/>
                </a:solidFill>
                <a:effectLst/>
                <a:latin typeface="+mn-lt"/>
                <a:ea typeface="+mn-ea"/>
                <a:cs typeface="+mn-cs"/>
              </a:rPr>
              <a:t>/</a:t>
            </a:r>
            <a:r>
              <a:rPr lang="en-GB" sz="1200" b="0" i="0" kern="1200" baseline="0" dirty="0" err="1">
                <a:solidFill>
                  <a:schemeClr val="tx1"/>
                </a:solidFill>
                <a:effectLst/>
                <a:latin typeface="+mn-lt"/>
                <a:ea typeface="+mn-ea"/>
                <a:cs typeface="+mn-cs"/>
              </a:rPr>
              <a:t>ziemlich</a:t>
            </a:r>
            <a:r>
              <a:rPr lang="en-GB" sz="1200" b="0" i="0" kern="1200" baseline="0" dirty="0">
                <a:solidFill>
                  <a:schemeClr val="tx1"/>
                </a:solidFill>
                <a:effectLst/>
                <a:latin typeface="+mn-lt"/>
                <a:ea typeface="+mn-ea"/>
                <a:cs typeface="+mn-cs"/>
              </a:rPr>
              <a:t>/</a:t>
            </a:r>
            <a:r>
              <a:rPr lang="en-GB" sz="1200" b="0" i="0" kern="1200" baseline="0" dirty="0" err="1">
                <a:solidFill>
                  <a:schemeClr val="tx1"/>
                </a:solidFill>
                <a:effectLst/>
                <a:latin typeface="+mn-lt"/>
                <a:ea typeface="+mn-ea"/>
                <a:cs typeface="+mn-cs"/>
              </a:rPr>
              <a:t>nicht</a:t>
            </a:r>
            <a:r>
              <a:rPr lang="en-GB" sz="1200" b="0" i="0" kern="1200" baseline="0" dirty="0">
                <a:solidFill>
                  <a:schemeClr val="tx1"/>
                </a:solidFill>
                <a:effectLst/>
                <a:latin typeface="+mn-lt"/>
                <a:ea typeface="+mn-ea"/>
                <a:cs typeface="+mn-cs"/>
              </a:rPr>
              <a:t> </a:t>
            </a:r>
            <a:r>
              <a:rPr lang="en-GB" sz="1200" b="0" i="1" kern="1200" baseline="0" dirty="0">
                <a:solidFill>
                  <a:schemeClr val="tx1"/>
                </a:solidFill>
                <a:effectLst/>
                <a:latin typeface="+mn-lt"/>
                <a:ea typeface="+mn-ea"/>
                <a:cs typeface="+mn-cs"/>
              </a:rPr>
              <a:t>| </a:t>
            </a:r>
            <a:r>
              <a:rPr lang="en-GB" sz="1200" b="0" i="0" kern="1200" baseline="0" dirty="0">
                <a:solidFill>
                  <a:schemeClr val="tx1"/>
                </a:solidFill>
                <a:effectLst/>
                <a:latin typeface="+mn-lt"/>
                <a:ea typeface="+mn-ea"/>
                <a:cs typeface="+mn-cs"/>
              </a:rPr>
              <a:t>toll/super/gut/</a:t>
            </a:r>
            <a:r>
              <a:rPr lang="en-GB" sz="1200" b="0" i="0" kern="1200" baseline="0" dirty="0" err="1">
                <a:solidFill>
                  <a:schemeClr val="tx1"/>
                </a:solidFill>
                <a:effectLst/>
                <a:latin typeface="+mn-lt"/>
                <a:ea typeface="+mn-ea"/>
                <a:cs typeface="+mn-cs"/>
              </a:rPr>
              <a:t>nicht</a:t>
            </a:r>
            <a:r>
              <a:rPr lang="en-GB" sz="1200" b="0" i="0" kern="1200" baseline="0" dirty="0">
                <a:solidFill>
                  <a:schemeClr val="tx1"/>
                </a:solidFill>
                <a:effectLst/>
                <a:latin typeface="+mn-lt"/>
                <a:ea typeface="+mn-ea"/>
                <a:cs typeface="+mn-cs"/>
              </a:rPr>
              <a:t> gut etc.).</a:t>
            </a:r>
          </a:p>
          <a:p>
            <a:pPr lvl="0"/>
            <a:r>
              <a:rPr lang="en-GB" sz="1200" b="0" i="0" kern="1200" baseline="0" dirty="0">
                <a:solidFill>
                  <a:schemeClr val="tx1"/>
                </a:solidFill>
                <a:effectLst/>
                <a:latin typeface="+mn-lt"/>
                <a:ea typeface="+mn-ea"/>
                <a:cs typeface="+mn-cs"/>
              </a:rPr>
              <a:t>3. Students are invited to give their opinions on it with a partner to revise use of </a:t>
            </a:r>
            <a:r>
              <a:rPr lang="en-GB" sz="1200" b="0" i="1" kern="1200" baseline="0" dirty="0" err="1">
                <a:solidFill>
                  <a:schemeClr val="tx1"/>
                </a:solidFill>
                <a:effectLst/>
                <a:latin typeface="+mn-lt"/>
                <a:ea typeface="+mn-ea"/>
                <a:cs typeface="+mn-cs"/>
              </a:rPr>
              <a:t>denken</a:t>
            </a:r>
            <a:r>
              <a:rPr lang="en-GB" sz="1200" b="0" i="0" kern="1200" baseline="0" dirty="0">
                <a:solidFill>
                  <a:schemeClr val="tx1"/>
                </a:solidFill>
                <a:effectLst/>
                <a:latin typeface="+mn-lt"/>
                <a:ea typeface="+mn-ea"/>
                <a:cs typeface="+mn-cs"/>
              </a:rPr>
              <a:t> with adjectives.</a:t>
            </a:r>
          </a:p>
          <a:p>
            <a:endParaRPr lang="en-GB" dirty="0"/>
          </a:p>
        </p:txBody>
      </p:sp>
      <p:sp>
        <p:nvSpPr>
          <p:cNvPr id="4" name="Slide Number Placeholder 3"/>
          <p:cNvSpPr>
            <a:spLocks noGrp="1"/>
          </p:cNvSpPr>
          <p:nvPr>
            <p:ph type="sldNum" sz="quarter" idx="5"/>
          </p:nvPr>
        </p:nvSpPr>
        <p:spPr/>
        <p:txBody>
          <a:bodyPr/>
          <a:lstStyle/>
          <a:p>
            <a:fld id="{0EF1C717-6DD5-4EC5-AACC-FBE629CE7711}" type="slidenum">
              <a:rPr lang="en-GB" smtClean="0"/>
              <a:t>51</a:t>
            </a:fld>
            <a:endParaRPr lang="en-GB"/>
          </a:p>
        </p:txBody>
      </p:sp>
    </p:spTree>
    <p:extLst>
      <p:ext uri="{BB962C8B-B14F-4D97-AF65-F5344CB8AC3E}">
        <p14:creationId xmlns:p14="http://schemas.microsoft.com/office/powerpoint/2010/main" val="201616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sch</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sch</a:t>
            </a:r>
            <a:r>
              <a:rPr lang="en-GB" b="1" baseline="0" dirty="0"/>
              <a:t>] </a:t>
            </a:r>
            <a:r>
              <a:rPr lang="en-GB" baseline="0" dirty="0"/>
              <a:t>and then the </a:t>
            </a:r>
            <a:r>
              <a:rPr lang="en-GB" b="1" baseline="0" dirty="0"/>
              <a:t>source</a:t>
            </a:r>
            <a:r>
              <a:rPr lang="en-GB" baseline="0" dirty="0"/>
              <a:t> word again ‘</a:t>
            </a:r>
            <a:r>
              <a:rPr lang="en-GB" b="1" baseline="0" dirty="0" err="1"/>
              <a:t>schreiben</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err="1"/>
              <a:t>schreiben</a:t>
            </a:r>
            <a:r>
              <a:rPr lang="en-GB" b="1" baseline="0" dirty="0"/>
              <a:t> </a:t>
            </a:r>
            <a:r>
              <a:rPr lang="en-GB" baseline="0" dirty="0"/>
              <a:t>[245]; </a:t>
            </a:r>
            <a:r>
              <a:rPr lang="en-GB" b="1" baseline="0" dirty="0" err="1"/>
              <a:t>falsch</a:t>
            </a:r>
            <a:r>
              <a:rPr lang="en-GB" b="1" baseline="0" dirty="0"/>
              <a:t> </a:t>
            </a:r>
            <a:r>
              <a:rPr lang="en-GB" b="0" baseline="0" dirty="0"/>
              <a:t>[638] </a:t>
            </a:r>
            <a:r>
              <a:rPr lang="en-GB" b="1" baseline="0" dirty="0"/>
              <a:t>schnell </a:t>
            </a:r>
            <a:r>
              <a:rPr lang="en-GB" baseline="0" dirty="0"/>
              <a:t>[233]; </a:t>
            </a:r>
            <a:r>
              <a:rPr lang="en-GB" b="1" baseline="0" dirty="0" err="1"/>
              <a:t>zwischen</a:t>
            </a:r>
            <a:r>
              <a:rPr lang="en-GB" b="1" baseline="0" dirty="0"/>
              <a:t> </a:t>
            </a:r>
            <a:r>
              <a:rPr lang="en-GB" baseline="0" dirty="0"/>
              <a:t>[115]; </a:t>
            </a:r>
            <a:r>
              <a:rPr lang="en-GB" b="1" baseline="0" dirty="0"/>
              <a:t>Mensch </a:t>
            </a:r>
            <a:r>
              <a:rPr lang="en-GB" baseline="0" dirty="0"/>
              <a:t>[104]; </a:t>
            </a:r>
            <a:r>
              <a:rPr lang="en-GB" b="1" baseline="0" dirty="0"/>
              <a:t>schwarz </a:t>
            </a:r>
            <a:r>
              <a:rPr lang="en-GB" baseline="0" dirty="0"/>
              <a:t>[451].</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5</a:t>
            </a:fld>
            <a:endParaRPr lang="en-GB"/>
          </a:p>
        </p:txBody>
      </p:sp>
    </p:spTree>
    <p:extLst>
      <p:ext uri="{BB962C8B-B14F-4D97-AF65-F5344CB8AC3E}">
        <p14:creationId xmlns:p14="http://schemas.microsoft.com/office/powerpoint/2010/main" val="29981747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OPTIONAL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lvl="0"/>
            <a:r>
              <a:rPr lang="en-GB" b="1" baseline="0" dirty="0"/>
              <a:t>Aim: </a:t>
            </a:r>
            <a:r>
              <a:rPr lang="en-GB" sz="1200" b="0" i="0" kern="1200" baseline="0" dirty="0">
                <a:solidFill>
                  <a:schemeClr val="tx1"/>
                </a:solidFill>
                <a:effectLst/>
                <a:latin typeface="+mn-lt"/>
                <a:ea typeface="+mn-ea"/>
                <a:cs typeface="+mn-cs"/>
              </a:rPr>
              <a:t>To deduce the meaning of a new word, </a:t>
            </a:r>
            <a:r>
              <a:rPr lang="en-GB" sz="1200" b="0" i="1" kern="1200" baseline="0" dirty="0">
                <a:solidFill>
                  <a:schemeClr val="tx1"/>
                </a:solidFill>
                <a:effectLst/>
                <a:latin typeface="+mn-lt"/>
                <a:ea typeface="+mn-ea"/>
                <a:cs typeface="+mn-cs"/>
              </a:rPr>
              <a:t>das </a:t>
            </a:r>
            <a:r>
              <a:rPr lang="en-GB" sz="1200" b="1" i="0" kern="1200" baseline="0" dirty="0" err="1">
                <a:solidFill>
                  <a:schemeClr val="tx1"/>
                </a:solidFill>
                <a:effectLst/>
                <a:latin typeface="+mn-lt"/>
                <a:ea typeface="+mn-ea"/>
                <a:cs typeface="+mn-cs"/>
              </a:rPr>
              <a:t>Ohr</a:t>
            </a:r>
            <a:r>
              <a:rPr lang="en-GB" sz="1200" b="1" i="0" kern="1200" baseline="0" dirty="0">
                <a:solidFill>
                  <a:schemeClr val="tx1"/>
                </a:solidFill>
                <a:effectLst/>
                <a:latin typeface="+mn-lt"/>
                <a:ea typeface="+mn-ea"/>
                <a:cs typeface="+mn-cs"/>
              </a:rPr>
              <a:t> </a:t>
            </a:r>
            <a:r>
              <a:rPr lang="en-GB" sz="1200" b="0" i="0" kern="1200" baseline="0" dirty="0">
                <a:solidFill>
                  <a:schemeClr val="tx1"/>
                </a:solidFill>
                <a:effectLst/>
                <a:latin typeface="+mn-lt"/>
                <a:ea typeface="+mn-ea"/>
                <a:cs typeface="+mn-cs"/>
              </a:rPr>
              <a:t>[1205] from the context.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r>
              <a:rPr lang="en-GB" b="0" baseline="0" dirty="0"/>
              <a:t> </a:t>
            </a:r>
            <a:endParaRPr lang="en-GB" dirty="0"/>
          </a:p>
          <a:p>
            <a:pPr lvl="0"/>
            <a:r>
              <a:rPr lang="en-GB" sz="1200" b="0" i="0" kern="1200" baseline="0" dirty="0">
                <a:solidFill>
                  <a:schemeClr val="tx1"/>
                </a:solidFill>
                <a:effectLst/>
                <a:latin typeface="+mn-lt"/>
                <a:ea typeface="+mn-ea"/>
                <a:cs typeface="+mn-cs"/>
              </a:rPr>
              <a:t>1. Teacher should first clarify the meaning of the previous lines with students. </a:t>
            </a:r>
          </a:p>
          <a:p>
            <a:pPr marL="171450" lvl="0" indent="-171450">
              <a:buFont typeface="Arial" panose="020B0604020202020204" pitchFamily="34" charset="0"/>
              <a:buChar char="•"/>
            </a:pPr>
            <a:r>
              <a:rPr lang="en-GB" sz="1200" b="0" i="0" kern="1200" baseline="0" dirty="0">
                <a:solidFill>
                  <a:schemeClr val="tx1"/>
                </a:solidFill>
                <a:effectLst/>
                <a:latin typeface="+mn-lt"/>
                <a:ea typeface="+mn-ea"/>
                <a:cs typeface="+mn-cs"/>
              </a:rPr>
              <a:t>Note that ‘</a:t>
            </a:r>
            <a:r>
              <a:rPr lang="en-GB" sz="1200" b="0" i="1" kern="1200" baseline="0" dirty="0" err="1">
                <a:solidFill>
                  <a:schemeClr val="tx1"/>
                </a:solidFill>
                <a:effectLst/>
                <a:latin typeface="+mn-lt"/>
                <a:ea typeface="+mn-ea"/>
                <a:cs typeface="+mn-cs"/>
              </a:rPr>
              <a:t>singen</a:t>
            </a:r>
            <a:r>
              <a:rPr lang="en-GB" sz="1200" b="0" i="0" kern="1200" baseline="0" dirty="0">
                <a:solidFill>
                  <a:schemeClr val="tx1"/>
                </a:solidFill>
                <a:effectLst/>
                <a:latin typeface="+mn-lt"/>
                <a:ea typeface="+mn-ea"/>
                <a:cs typeface="+mn-cs"/>
              </a:rPr>
              <a:t>’ is missing the –e ending. Explain that in informal speech, and here for artistic (rhythmical) reasons verb endings are sometimes dropped (they cannot get away with this in class, however!) Students saw this also in the Christmas lessons.</a:t>
            </a:r>
          </a:p>
          <a:p>
            <a:pPr marL="171450" lvl="0" indent="-171450">
              <a:buFont typeface="Arial" panose="020B0604020202020204" pitchFamily="34" charset="0"/>
              <a:buChar char="•"/>
            </a:pPr>
            <a:r>
              <a:rPr lang="en-GB" sz="1200" b="0" i="1" kern="1200" baseline="0" dirty="0" err="1">
                <a:solidFill>
                  <a:schemeClr val="tx1"/>
                </a:solidFill>
                <a:effectLst/>
                <a:latin typeface="+mn-lt"/>
                <a:ea typeface="+mn-ea"/>
                <a:cs typeface="+mn-cs"/>
              </a:rPr>
              <a:t>dir</a:t>
            </a:r>
            <a:r>
              <a:rPr lang="en-GB" sz="1200" b="0" i="0" kern="1200" baseline="0" dirty="0">
                <a:solidFill>
                  <a:schemeClr val="tx1"/>
                </a:solidFill>
                <a:effectLst/>
                <a:latin typeface="+mn-lt"/>
                <a:ea typeface="+mn-ea"/>
                <a:cs typeface="+mn-cs"/>
              </a:rPr>
              <a:t> – have students encountered this form of </a:t>
            </a:r>
            <a:r>
              <a:rPr lang="en-GB" sz="1200" b="0" i="1" kern="1200" baseline="0" dirty="0">
                <a:solidFill>
                  <a:schemeClr val="tx1"/>
                </a:solidFill>
                <a:effectLst/>
                <a:latin typeface="+mn-lt"/>
                <a:ea typeface="+mn-ea"/>
                <a:cs typeface="+mn-cs"/>
              </a:rPr>
              <a:t>du</a:t>
            </a:r>
            <a:r>
              <a:rPr lang="en-GB" sz="1200" b="0" i="0" kern="1200" baseline="0" dirty="0">
                <a:solidFill>
                  <a:schemeClr val="tx1"/>
                </a:solidFill>
                <a:effectLst/>
                <a:latin typeface="+mn-lt"/>
                <a:ea typeface="+mn-ea"/>
                <a:cs typeface="+mn-cs"/>
              </a:rPr>
              <a:t> before? (</a:t>
            </a:r>
            <a:r>
              <a:rPr lang="de-DE" sz="1200" b="0" i="1" kern="1200" dirty="0">
                <a:solidFill>
                  <a:schemeClr val="tx1"/>
                </a:solidFill>
                <a:effectLst/>
                <a:latin typeface="+mn-lt"/>
                <a:ea typeface="+mn-ea"/>
                <a:cs typeface="+mn-cs"/>
              </a:rPr>
              <a:t>Wir wünschen</a:t>
            </a:r>
            <a:r>
              <a:rPr lang="de-DE" sz="1200" b="1" i="1" kern="1200" dirty="0">
                <a:solidFill>
                  <a:schemeClr val="tx1"/>
                </a:solidFill>
                <a:effectLst/>
                <a:latin typeface="+mn-lt"/>
                <a:ea typeface="+mn-ea"/>
                <a:cs typeface="+mn-cs"/>
              </a:rPr>
              <a:t> dir </a:t>
            </a:r>
            <a:r>
              <a:rPr lang="de-DE" sz="1200" b="0" i="1" kern="1200" dirty="0">
                <a:solidFill>
                  <a:schemeClr val="tx1"/>
                </a:solidFill>
                <a:effectLst/>
                <a:latin typeface="+mn-lt"/>
                <a:ea typeface="+mn-ea"/>
                <a:cs typeface="+mn-cs"/>
              </a:rPr>
              <a:t>frohe Weihnacht, wie geht es </a:t>
            </a:r>
            <a:r>
              <a:rPr lang="de-DE" sz="1200" b="1" i="1" kern="1200" dirty="0">
                <a:solidFill>
                  <a:schemeClr val="tx1"/>
                </a:solidFill>
                <a:effectLst/>
                <a:latin typeface="+mn-lt"/>
                <a:ea typeface="+mn-ea"/>
                <a:cs typeface="+mn-cs"/>
              </a:rPr>
              <a:t>dir</a:t>
            </a:r>
            <a:r>
              <a:rPr lang="de-DE" sz="1200" b="0" i="1" kern="1200" dirty="0">
                <a:solidFill>
                  <a:schemeClr val="tx1"/>
                </a:solidFill>
                <a:effectLst/>
                <a:latin typeface="+mn-lt"/>
                <a:ea typeface="+mn-ea"/>
                <a:cs typeface="+mn-cs"/>
              </a:rPr>
              <a:t> ...</a:t>
            </a:r>
            <a:r>
              <a:rPr lang="de-DE" sz="1200" b="0" i="0" kern="1200" dirty="0">
                <a:solidFill>
                  <a:schemeClr val="tx1"/>
                </a:solidFill>
                <a:effectLst/>
                <a:latin typeface="+mn-lt"/>
                <a:ea typeface="+mn-ea"/>
                <a:cs typeface="+mn-cs"/>
              </a:rPr>
              <a:t>) Explain</a:t>
            </a:r>
            <a:r>
              <a:rPr lang="de-DE" sz="1200" b="0" i="0" kern="1200" baseline="0" dirty="0">
                <a:solidFill>
                  <a:schemeClr val="tx1"/>
                </a:solidFill>
                <a:effectLst/>
                <a:latin typeface="+mn-lt"/>
                <a:ea typeface="+mn-ea"/>
                <a:cs typeface="+mn-cs"/>
              </a:rPr>
              <a:t> that </a:t>
            </a:r>
            <a:r>
              <a:rPr lang="de-DE" sz="1200" b="1" i="1" kern="1200" baseline="0" dirty="0">
                <a:solidFill>
                  <a:schemeClr val="tx1"/>
                </a:solidFill>
                <a:effectLst/>
                <a:latin typeface="+mn-lt"/>
                <a:ea typeface="+mn-ea"/>
                <a:cs typeface="+mn-cs"/>
              </a:rPr>
              <a:t>dir</a:t>
            </a:r>
            <a:r>
              <a:rPr lang="de-DE" sz="1200" b="1" i="0" kern="1200" baseline="0" dirty="0">
                <a:solidFill>
                  <a:schemeClr val="tx1"/>
                </a:solidFill>
                <a:effectLst/>
                <a:latin typeface="+mn-lt"/>
                <a:ea typeface="+mn-ea"/>
                <a:cs typeface="+mn-cs"/>
              </a:rPr>
              <a:t> </a:t>
            </a:r>
            <a:r>
              <a:rPr lang="de-DE" sz="1200" b="0" i="0" kern="1200" baseline="0" dirty="0">
                <a:solidFill>
                  <a:schemeClr val="tx1"/>
                </a:solidFill>
                <a:effectLst/>
                <a:latin typeface="+mn-lt"/>
                <a:ea typeface="+mn-ea"/>
                <a:cs typeface="+mn-cs"/>
              </a:rPr>
              <a:t>means </a:t>
            </a:r>
            <a:r>
              <a:rPr lang="en-GB" sz="1200" b="0" i="0" kern="1200" dirty="0">
                <a:solidFill>
                  <a:schemeClr val="tx1"/>
                </a:solidFill>
                <a:effectLst/>
                <a:latin typeface="+mn-lt"/>
                <a:ea typeface="+mn-ea"/>
                <a:cs typeface="+mn-cs"/>
              </a:rPr>
              <a:t>'</a:t>
            </a:r>
            <a:r>
              <a:rPr lang="de-DE" sz="1200" b="0" i="0" kern="1200" baseline="0" dirty="0">
                <a:solidFill>
                  <a:schemeClr val="tx1"/>
                </a:solidFill>
                <a:effectLst/>
                <a:latin typeface="+mn-lt"/>
                <a:ea typeface="+mn-ea"/>
                <a:cs typeface="+mn-cs"/>
              </a:rPr>
              <a:t>to you</a:t>
            </a:r>
            <a:r>
              <a:rPr lang="en-GB" sz="1200" b="0" i="0" kern="1200" dirty="0">
                <a:solidFill>
                  <a:schemeClr val="tx1"/>
                </a:solidFill>
                <a:effectLst/>
                <a:latin typeface="+mn-lt"/>
                <a:ea typeface="+mn-ea"/>
                <a:cs typeface="+mn-cs"/>
              </a:rPr>
              <a:t>‘ or ‘for you‘, and that students will learn more about this later.</a:t>
            </a:r>
          </a:p>
          <a:p>
            <a:pPr marL="171450" lvl="0" indent="-171450">
              <a:buFont typeface="Arial" panose="020B0604020202020204" pitchFamily="34" charset="0"/>
              <a:buChar char="•"/>
            </a:pPr>
            <a:r>
              <a:rPr lang="en-GB" sz="1200" b="0" i="1" kern="1200" baseline="0" dirty="0">
                <a:solidFill>
                  <a:schemeClr val="tx1"/>
                </a:solidFill>
                <a:effectLst/>
                <a:latin typeface="+mn-lt"/>
                <a:ea typeface="+mn-ea"/>
                <a:cs typeface="+mn-cs"/>
              </a:rPr>
              <a:t>Was</a:t>
            </a:r>
            <a:r>
              <a:rPr lang="en-GB" sz="1200" b="0" i="0" kern="1200" baseline="0" dirty="0">
                <a:solidFill>
                  <a:schemeClr val="tx1"/>
                </a:solidFill>
                <a:effectLst/>
                <a:latin typeface="+mn-lt"/>
                <a:ea typeface="+mn-ea"/>
                <a:cs typeface="+mn-cs"/>
              </a:rPr>
              <a:t> – short for ‘</a:t>
            </a:r>
            <a:r>
              <a:rPr lang="en-GB" sz="1200" b="0" i="0" kern="1200" baseline="0" dirty="0" err="1">
                <a:solidFill>
                  <a:schemeClr val="tx1"/>
                </a:solidFill>
                <a:effectLst/>
                <a:latin typeface="+mn-lt"/>
                <a:ea typeface="+mn-ea"/>
                <a:cs typeface="+mn-cs"/>
              </a:rPr>
              <a:t>etwas</a:t>
            </a:r>
            <a:r>
              <a:rPr lang="en-GB" sz="1200" b="0" i="0" kern="1200" baseline="0" dirty="0">
                <a:solidFill>
                  <a:schemeClr val="tx1"/>
                </a:solidFill>
                <a:effectLst/>
                <a:latin typeface="+mn-lt"/>
                <a:ea typeface="+mn-ea"/>
                <a:cs typeface="+mn-cs"/>
              </a:rPr>
              <a:t>’ (something) which will be encountered in 2.2.2</a:t>
            </a:r>
          </a:p>
          <a:p>
            <a:pPr marL="171450" lvl="0" indent="-171450">
              <a:buFont typeface="Arial" panose="020B0604020202020204" pitchFamily="34" charset="0"/>
              <a:buChar char="•"/>
            </a:pPr>
            <a:r>
              <a:rPr lang="en-GB" sz="1200" b="0" i="1" kern="1200" baseline="0" dirty="0" err="1">
                <a:solidFill>
                  <a:schemeClr val="tx1"/>
                </a:solidFill>
                <a:effectLst/>
                <a:latin typeface="+mn-lt"/>
                <a:ea typeface="+mn-ea"/>
                <a:cs typeface="+mn-cs"/>
              </a:rPr>
              <a:t>vor</a:t>
            </a:r>
            <a:r>
              <a:rPr lang="en-GB" sz="1200" b="0" i="1" kern="1200" baseline="0" dirty="0">
                <a:solidFill>
                  <a:schemeClr val="tx1"/>
                </a:solidFill>
                <a:effectLst/>
                <a:latin typeface="+mn-lt"/>
                <a:ea typeface="+mn-ea"/>
                <a:cs typeface="+mn-cs"/>
              </a:rPr>
              <a:t> </a:t>
            </a:r>
            <a:r>
              <a:rPr lang="en-GB" sz="1200" b="0" i="0" kern="1200" baseline="0" dirty="0">
                <a:solidFill>
                  <a:schemeClr val="tx1"/>
                </a:solidFill>
                <a:effectLst/>
                <a:latin typeface="+mn-lt"/>
                <a:ea typeface="+mn-ea"/>
                <a:cs typeface="+mn-cs"/>
              </a:rPr>
              <a:t>– from ‘</a:t>
            </a:r>
            <a:r>
              <a:rPr lang="en-GB" sz="1200" b="0" i="0" kern="1200" baseline="0" dirty="0" err="1">
                <a:solidFill>
                  <a:schemeClr val="tx1"/>
                </a:solidFill>
                <a:effectLst/>
                <a:latin typeface="+mn-lt"/>
                <a:ea typeface="+mn-ea"/>
                <a:cs typeface="+mn-cs"/>
              </a:rPr>
              <a:t>vorsingen</a:t>
            </a:r>
            <a:r>
              <a:rPr lang="en-GB" sz="1200" b="0" i="0" kern="1200" baseline="0" dirty="0">
                <a:solidFill>
                  <a:schemeClr val="tx1"/>
                </a:solidFill>
                <a:effectLst/>
                <a:latin typeface="+mn-lt"/>
                <a:ea typeface="+mn-ea"/>
                <a:cs typeface="+mn-cs"/>
              </a:rPr>
              <a:t>’ (to sing to/for somebody), students might recognised that it sounds like ‘for’</a:t>
            </a:r>
          </a:p>
          <a:p>
            <a:pPr marL="171450" lvl="0" indent="-171450">
              <a:buFont typeface="Arial" panose="020B0604020202020204" pitchFamily="34" charset="0"/>
              <a:buChar char="•"/>
            </a:pPr>
            <a:r>
              <a:rPr lang="en-GB" sz="1200" b="0" i="1" kern="1200" baseline="0" dirty="0">
                <a:solidFill>
                  <a:schemeClr val="tx1"/>
                </a:solidFill>
                <a:effectLst/>
                <a:latin typeface="+mn-lt"/>
                <a:ea typeface="+mn-ea"/>
                <a:cs typeface="+mn-cs"/>
              </a:rPr>
              <a:t>hast du – </a:t>
            </a:r>
            <a:r>
              <a:rPr lang="en-GB" sz="1200" b="0" i="0" kern="1200" baseline="0" dirty="0">
                <a:solidFill>
                  <a:schemeClr val="tx1"/>
                </a:solidFill>
                <a:effectLst/>
                <a:latin typeface="+mn-lt"/>
                <a:ea typeface="+mn-ea"/>
                <a:cs typeface="+mn-cs"/>
              </a:rPr>
              <a:t>recap the meaning of this question form</a:t>
            </a:r>
          </a:p>
          <a:p>
            <a:pPr marL="171450" lvl="0" indent="-171450">
              <a:buFont typeface="Arial" panose="020B0604020202020204" pitchFamily="34" charset="0"/>
              <a:buChar char="•"/>
            </a:pPr>
            <a:r>
              <a:rPr lang="en-GB" sz="1200" b="0" i="1" kern="1200" baseline="0" dirty="0" err="1">
                <a:solidFill>
                  <a:schemeClr val="tx1"/>
                </a:solidFill>
                <a:effectLst/>
                <a:latin typeface="+mn-lt"/>
                <a:ea typeface="+mn-ea"/>
                <a:cs typeface="+mn-cs"/>
              </a:rPr>
              <a:t>im</a:t>
            </a:r>
            <a:r>
              <a:rPr lang="en-GB" sz="1200" b="0" i="0" kern="1200" baseline="0" dirty="0">
                <a:solidFill>
                  <a:schemeClr val="tx1"/>
                </a:solidFill>
                <a:effectLst/>
                <a:latin typeface="+mn-lt"/>
                <a:ea typeface="+mn-ea"/>
                <a:cs typeface="+mn-cs"/>
              </a:rPr>
              <a:t> – where have students seen this before? (</a:t>
            </a:r>
            <a:r>
              <a:rPr lang="en-GB" sz="1200" b="0" i="1" kern="1200" baseline="0" dirty="0" err="1">
                <a:solidFill>
                  <a:schemeClr val="tx1"/>
                </a:solidFill>
                <a:effectLst/>
                <a:latin typeface="+mn-lt"/>
                <a:ea typeface="+mn-ea"/>
                <a:cs typeface="+mn-cs"/>
              </a:rPr>
              <a:t>im</a:t>
            </a:r>
            <a:r>
              <a:rPr lang="en-GB" sz="1200" b="0" i="1" kern="1200" baseline="0" dirty="0">
                <a:solidFill>
                  <a:schemeClr val="tx1"/>
                </a:solidFill>
                <a:effectLst/>
                <a:latin typeface="+mn-lt"/>
                <a:ea typeface="+mn-ea"/>
                <a:cs typeface="+mn-cs"/>
              </a:rPr>
              <a:t> Garten, </a:t>
            </a:r>
            <a:r>
              <a:rPr lang="en-GB" sz="1200" b="0" i="1" kern="1200" baseline="0" dirty="0" err="1">
                <a:solidFill>
                  <a:schemeClr val="tx1"/>
                </a:solidFill>
                <a:effectLst/>
                <a:latin typeface="+mn-lt"/>
                <a:ea typeface="+mn-ea"/>
                <a:cs typeface="+mn-cs"/>
              </a:rPr>
              <a:t>im</a:t>
            </a:r>
            <a:r>
              <a:rPr lang="en-GB" sz="1200" b="0" i="1" kern="1200" baseline="0" dirty="0">
                <a:solidFill>
                  <a:schemeClr val="tx1"/>
                </a:solidFill>
                <a:effectLst/>
                <a:latin typeface="+mn-lt"/>
                <a:ea typeface="+mn-ea"/>
                <a:cs typeface="+mn-cs"/>
              </a:rPr>
              <a:t> </a:t>
            </a:r>
            <a:r>
              <a:rPr lang="en-GB" sz="1200" b="0" i="1" kern="1200" baseline="0" dirty="0" err="1">
                <a:solidFill>
                  <a:schemeClr val="tx1"/>
                </a:solidFill>
                <a:effectLst/>
                <a:latin typeface="+mn-lt"/>
                <a:ea typeface="+mn-ea"/>
                <a:cs typeface="+mn-cs"/>
              </a:rPr>
              <a:t>Klassenzimmer</a:t>
            </a:r>
            <a:r>
              <a:rPr lang="en-GB" sz="1200" b="0" i="1" kern="1200" baseline="0" dirty="0">
                <a:solidFill>
                  <a:schemeClr val="tx1"/>
                </a:solidFill>
                <a:effectLst/>
                <a:latin typeface="+mn-lt"/>
                <a:ea typeface="+mn-ea"/>
                <a:cs typeface="+mn-cs"/>
              </a:rPr>
              <a:t> …</a:t>
            </a:r>
            <a:r>
              <a:rPr lang="en-GB" sz="1200" b="0" i="0" kern="1200" baseline="0" dirty="0">
                <a:solidFill>
                  <a:schemeClr val="tx1"/>
                </a:solidFill>
                <a:effectLst/>
                <a:latin typeface="+mn-lt"/>
                <a:ea typeface="+mn-ea"/>
                <a:cs typeface="+mn-cs"/>
              </a:rPr>
              <a:t>) = in the</a:t>
            </a:r>
            <a:endParaRPr lang="en-GB" sz="1200" b="0" i="1" kern="1200" baseline="0" dirty="0">
              <a:solidFill>
                <a:schemeClr val="tx1"/>
              </a:solidFill>
              <a:effectLst/>
              <a:latin typeface="+mn-lt"/>
              <a:ea typeface="+mn-ea"/>
              <a:cs typeface="+mn-cs"/>
            </a:endParaRPr>
          </a:p>
          <a:p>
            <a:pPr marL="0" lvl="0" indent="0">
              <a:buFont typeface="Arial" panose="020B0604020202020204" pitchFamily="34" charset="0"/>
              <a:buNone/>
            </a:pPr>
            <a:r>
              <a:rPr lang="en-GB" sz="1200" b="0" i="0" kern="1200" baseline="0" dirty="0">
                <a:solidFill>
                  <a:schemeClr val="tx1"/>
                </a:solidFill>
                <a:effectLst/>
                <a:latin typeface="+mn-lt"/>
                <a:ea typeface="+mn-ea"/>
                <a:cs typeface="+mn-cs"/>
              </a:rPr>
              <a:t>2. Students should now use context to translate </a:t>
            </a:r>
            <a:r>
              <a:rPr lang="en-GB" sz="1200" b="1" i="1" kern="1200" baseline="0" dirty="0" err="1">
                <a:solidFill>
                  <a:schemeClr val="tx1"/>
                </a:solidFill>
                <a:effectLst/>
                <a:latin typeface="+mn-lt"/>
                <a:ea typeface="+mn-ea"/>
                <a:cs typeface="+mn-cs"/>
              </a:rPr>
              <a:t>Ohr</a:t>
            </a:r>
            <a:r>
              <a:rPr lang="en-GB" sz="1200" b="1" i="0" kern="1200" baseline="0" dirty="0">
                <a:solidFill>
                  <a:schemeClr val="tx1"/>
                </a:solidFill>
                <a:effectLst/>
                <a:latin typeface="+mn-lt"/>
                <a:ea typeface="+mn-ea"/>
                <a:cs typeface="+mn-cs"/>
              </a:rPr>
              <a:t>. </a:t>
            </a:r>
            <a:r>
              <a:rPr lang="en-GB" sz="1200" b="0" i="0" kern="1200" baseline="0" dirty="0">
                <a:solidFill>
                  <a:schemeClr val="tx1"/>
                </a:solidFill>
                <a:effectLst/>
                <a:latin typeface="+mn-lt"/>
                <a:ea typeface="+mn-ea"/>
                <a:cs typeface="+mn-cs"/>
              </a:rPr>
              <a:t>Where could you ‘have’ </a:t>
            </a:r>
            <a:r>
              <a:rPr lang="en-GB" sz="1200" b="0" i="0" kern="1200" baseline="0" dirty="0" err="1">
                <a:solidFill>
                  <a:schemeClr val="tx1"/>
                </a:solidFill>
                <a:effectLst/>
                <a:latin typeface="+mn-lt"/>
                <a:ea typeface="+mn-ea"/>
                <a:cs typeface="+mn-cs"/>
              </a:rPr>
              <a:t>Popmusik</a:t>
            </a:r>
            <a:r>
              <a:rPr lang="en-GB" sz="1200" b="0" i="0" kern="1200" baseline="0" dirty="0">
                <a:solidFill>
                  <a:schemeClr val="tx1"/>
                </a:solidFill>
                <a:effectLst/>
                <a:latin typeface="+mn-lt"/>
                <a:ea typeface="+mn-ea"/>
                <a:cs typeface="+mn-cs"/>
              </a:rPr>
              <a:t>?</a:t>
            </a:r>
          </a:p>
          <a:p>
            <a:pPr marL="0" lvl="0" indent="0">
              <a:buFont typeface="Arial" panose="020B0604020202020204" pitchFamily="34" charset="0"/>
              <a:buNone/>
            </a:pPr>
            <a:r>
              <a:rPr lang="en-GB" sz="1200" b="0" i="0" kern="1200" baseline="0" dirty="0">
                <a:solidFill>
                  <a:schemeClr val="tx1"/>
                </a:solidFill>
                <a:effectLst/>
                <a:latin typeface="+mn-lt"/>
                <a:ea typeface="+mn-ea"/>
                <a:cs typeface="+mn-cs"/>
              </a:rPr>
              <a:t>3. If students need an additional hint, they can also use their knowledge of English. Teacher tells students that the English translation sounds similar.</a:t>
            </a:r>
          </a:p>
          <a:p>
            <a:pPr marL="0" lvl="0" indent="0">
              <a:buFont typeface="Arial" panose="020B0604020202020204" pitchFamily="34" charset="0"/>
              <a:buNone/>
            </a:pPr>
            <a:r>
              <a:rPr lang="en-GB" sz="1200" b="0" i="0" kern="1200" baseline="0" dirty="0">
                <a:solidFill>
                  <a:schemeClr val="tx1"/>
                </a:solidFill>
                <a:effectLst/>
                <a:latin typeface="+mn-lt"/>
                <a:ea typeface="+mn-ea"/>
                <a:cs typeface="+mn-cs"/>
              </a:rPr>
              <a:t>4. Teacher now plays the audio again. Students sing along.</a:t>
            </a:r>
            <a:endParaRPr lang="en-GB" sz="1200" b="0" i="1" kern="1200" baseline="0" dirty="0">
              <a:solidFill>
                <a:schemeClr val="tx1"/>
              </a:solidFill>
              <a:effectLst/>
              <a:latin typeface="+mn-lt"/>
              <a:ea typeface="+mn-ea"/>
              <a:cs typeface="+mn-cs"/>
            </a:endParaRPr>
          </a:p>
          <a:p>
            <a:pPr lvl="0"/>
            <a:endParaRPr lang="en-GB" sz="1200" b="0" i="0" kern="1200" baseline="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0EF1C717-6DD5-4EC5-AACC-FBE629CE7711}" type="slidenum">
              <a:rPr lang="en-GB" smtClean="0"/>
              <a:t>52</a:t>
            </a:fld>
            <a:endParaRPr lang="en-GB"/>
          </a:p>
        </p:txBody>
      </p:sp>
    </p:spTree>
    <p:extLst>
      <p:ext uri="{BB962C8B-B14F-4D97-AF65-F5344CB8AC3E}">
        <p14:creationId xmlns:p14="http://schemas.microsoft.com/office/powerpoint/2010/main" val="10490484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OPTIONAL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US" dirty="0"/>
              <a:t>To help students to develop their listening, reading and writing skills via a pop song.</a:t>
            </a:r>
          </a:p>
          <a:p>
            <a:pPr lvl="0"/>
            <a:endParaRPr lang="en-GB" b="1" baseline="0" dirty="0"/>
          </a:p>
          <a:p>
            <a:pPr lvl="0"/>
            <a:r>
              <a:rPr lang="en-GB" b="1" baseline="0" dirty="0"/>
              <a:t>Procedure:</a:t>
            </a:r>
            <a:r>
              <a:rPr lang="en-GB" b="0" baseline="0" dirty="0"/>
              <a:t> </a:t>
            </a:r>
            <a:endParaRPr lang="en-GB" dirty="0"/>
          </a:p>
          <a:p>
            <a:pPr lvl="0"/>
            <a:r>
              <a:rPr lang="en-GB" sz="1200" b="0" i="0" kern="1200" baseline="0" dirty="0">
                <a:solidFill>
                  <a:schemeClr val="tx1"/>
                </a:solidFill>
                <a:effectLst/>
                <a:latin typeface="+mn-lt"/>
                <a:ea typeface="+mn-ea"/>
                <a:cs typeface="+mn-cs"/>
              </a:rPr>
              <a:t>1. Students fill the gaps with a word that makes sense. </a:t>
            </a:r>
          </a:p>
          <a:p>
            <a:pPr lvl="0"/>
            <a:r>
              <a:rPr lang="en-GB" sz="1200" b="0" i="0" kern="1200" baseline="0" dirty="0">
                <a:solidFill>
                  <a:schemeClr val="tx1"/>
                </a:solidFill>
                <a:effectLst/>
                <a:latin typeface="+mn-lt"/>
                <a:ea typeface="+mn-ea"/>
                <a:cs typeface="+mn-cs"/>
              </a:rPr>
              <a:t>2. Again, teacher should check understanding of surrounding vocabulary. Note use of </a:t>
            </a:r>
            <a:r>
              <a:rPr lang="en-GB" sz="1200" b="0" i="1" kern="1200" baseline="0" dirty="0" err="1">
                <a:solidFill>
                  <a:schemeClr val="tx1"/>
                </a:solidFill>
                <a:effectLst/>
                <a:latin typeface="+mn-lt"/>
                <a:ea typeface="+mn-ea"/>
                <a:cs typeface="+mn-cs"/>
              </a:rPr>
              <a:t>sagen</a:t>
            </a:r>
            <a:r>
              <a:rPr lang="en-GB" sz="1200" b="0" i="0" kern="1200" baseline="0" dirty="0">
                <a:solidFill>
                  <a:schemeClr val="tx1"/>
                </a:solidFill>
                <a:effectLst/>
                <a:latin typeface="+mn-lt"/>
                <a:ea typeface="+mn-ea"/>
                <a:cs typeface="+mn-cs"/>
              </a:rPr>
              <a:t> with the missing final –e. </a:t>
            </a:r>
          </a:p>
          <a:p>
            <a:pPr lvl="0"/>
            <a:endParaRPr lang="en-GB" sz="1200" b="0" i="0" kern="1200" baseline="0" dirty="0">
              <a:solidFill>
                <a:schemeClr val="tx1"/>
              </a:solidFill>
              <a:effectLst/>
              <a:latin typeface="+mn-lt"/>
              <a:ea typeface="+mn-ea"/>
              <a:cs typeface="+mn-cs"/>
            </a:endParaRPr>
          </a:p>
          <a:p>
            <a:pPr lvl="0"/>
            <a:r>
              <a:rPr lang="en-GB" sz="1200" b="1" i="0" kern="1200" baseline="0" dirty="0">
                <a:solidFill>
                  <a:schemeClr val="tx1"/>
                </a:solidFill>
                <a:effectLst/>
                <a:latin typeface="+mn-lt"/>
                <a:ea typeface="+mn-ea"/>
                <a:cs typeface="+mn-cs"/>
              </a:rPr>
              <a:t>Note: </a:t>
            </a:r>
            <a:r>
              <a:rPr lang="en-GB" sz="1200" b="0" i="0" kern="1200" baseline="0" dirty="0">
                <a:solidFill>
                  <a:schemeClr val="tx1"/>
                </a:solidFill>
                <a:effectLst/>
                <a:latin typeface="+mn-lt"/>
                <a:ea typeface="+mn-ea"/>
                <a:cs typeface="+mn-cs"/>
              </a:rPr>
              <a:t>Students have not yet encountered the words </a:t>
            </a:r>
            <a:r>
              <a:rPr lang="en-GB" sz="1200" b="0" i="0" kern="1200" baseline="0" dirty="0" err="1">
                <a:solidFill>
                  <a:schemeClr val="tx1"/>
                </a:solidFill>
                <a:effectLst/>
                <a:latin typeface="+mn-lt"/>
                <a:ea typeface="+mn-ea"/>
                <a:cs typeface="+mn-cs"/>
              </a:rPr>
              <a:t>lsited</a:t>
            </a:r>
            <a:r>
              <a:rPr lang="en-GB" sz="1200" b="0" i="0" kern="1200" baseline="0" dirty="0">
                <a:solidFill>
                  <a:schemeClr val="tx1"/>
                </a:solidFill>
                <a:effectLst/>
                <a:latin typeface="+mn-lt"/>
                <a:ea typeface="+mn-ea"/>
                <a:cs typeface="+mn-cs"/>
              </a:rPr>
              <a:t> below, and will need help with their translation.</a:t>
            </a:r>
          </a:p>
          <a:p>
            <a:pPr lvl="0"/>
            <a:endParaRPr lang="en-GB"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lvl="0" indent="0">
              <a:buFont typeface="Arial" panose="020B0604020202020204" pitchFamily="34" charset="0"/>
              <a:buNone/>
            </a:pPr>
            <a:r>
              <a:rPr lang="en-GB" sz="1200" b="1" i="0" kern="1200" baseline="0" dirty="0">
                <a:solidFill>
                  <a:schemeClr val="tx1"/>
                </a:solidFill>
                <a:effectLst/>
                <a:latin typeface="+mn-lt"/>
                <a:ea typeface="+mn-ea"/>
                <a:cs typeface="+mn-cs"/>
              </a:rPr>
              <a:t>dies(</a:t>
            </a:r>
            <a:r>
              <a:rPr lang="en-GB" sz="1200" b="1" i="0" kern="1200" baseline="0" dirty="0" err="1">
                <a:solidFill>
                  <a:schemeClr val="tx1"/>
                </a:solidFill>
                <a:effectLst/>
                <a:latin typeface="+mn-lt"/>
                <a:ea typeface="+mn-ea"/>
                <a:cs typeface="+mn-cs"/>
              </a:rPr>
              <a:t>em</a:t>
            </a:r>
            <a:r>
              <a:rPr lang="en-GB" sz="1200" b="1" i="0" kern="1200" baseline="0" dirty="0">
                <a:solidFill>
                  <a:schemeClr val="tx1"/>
                </a:solidFill>
                <a:effectLst/>
                <a:latin typeface="+mn-lt"/>
                <a:ea typeface="+mn-ea"/>
                <a:cs typeface="+mn-cs"/>
              </a:rPr>
              <a:t>) </a:t>
            </a:r>
            <a:r>
              <a:rPr lang="en-GB" sz="1200" b="0" i="0" kern="1200" baseline="0" dirty="0">
                <a:solidFill>
                  <a:schemeClr val="tx1"/>
                </a:solidFill>
                <a:effectLst/>
                <a:latin typeface="+mn-lt"/>
                <a:ea typeface="+mn-ea"/>
                <a:cs typeface="+mn-cs"/>
              </a:rPr>
              <a:t>[24] ‘this’, </a:t>
            </a:r>
            <a:r>
              <a:rPr lang="en-GB" sz="1200" b="1" i="0" kern="1200" baseline="0" dirty="0" err="1">
                <a:solidFill>
                  <a:schemeClr val="tx1"/>
                </a:solidFill>
                <a:effectLst/>
                <a:latin typeface="+mn-lt"/>
                <a:ea typeface="+mn-ea"/>
                <a:cs typeface="+mn-cs"/>
              </a:rPr>
              <a:t>für</a:t>
            </a:r>
            <a:r>
              <a:rPr lang="en-GB" sz="1200" b="1" i="0" kern="1200" baseline="0" dirty="0">
                <a:solidFill>
                  <a:schemeClr val="tx1"/>
                </a:solidFill>
                <a:effectLst/>
                <a:latin typeface="+mn-lt"/>
                <a:ea typeface="+mn-ea"/>
                <a:cs typeface="+mn-cs"/>
              </a:rPr>
              <a:t> </a:t>
            </a:r>
            <a:r>
              <a:rPr lang="en-GB" sz="1200" b="0" i="0" kern="1200" baseline="0" dirty="0">
                <a:solidFill>
                  <a:schemeClr val="tx1"/>
                </a:solidFill>
                <a:effectLst/>
                <a:latin typeface="+mn-lt"/>
                <a:ea typeface="+mn-ea"/>
                <a:cs typeface="+mn-cs"/>
              </a:rPr>
              <a:t>[18] ‘for’, </a:t>
            </a:r>
            <a:r>
              <a:rPr lang="en-GB" sz="1200" b="1" i="0" kern="1200" baseline="0" dirty="0" err="1">
                <a:solidFill>
                  <a:schemeClr val="tx1"/>
                </a:solidFill>
                <a:effectLst/>
                <a:latin typeface="+mn-lt"/>
                <a:ea typeface="+mn-ea"/>
                <a:cs typeface="+mn-cs"/>
              </a:rPr>
              <a:t>werden</a:t>
            </a:r>
            <a:r>
              <a:rPr lang="en-GB" sz="1200" b="1" i="0" kern="1200" baseline="0" dirty="0">
                <a:solidFill>
                  <a:schemeClr val="tx1"/>
                </a:solidFill>
                <a:effectLst/>
                <a:latin typeface="+mn-lt"/>
                <a:ea typeface="+mn-ea"/>
                <a:cs typeface="+mn-cs"/>
              </a:rPr>
              <a:t> </a:t>
            </a:r>
            <a:r>
              <a:rPr lang="en-GB" sz="1200" b="0" i="0" kern="1200" baseline="0" dirty="0">
                <a:solidFill>
                  <a:schemeClr val="tx1"/>
                </a:solidFill>
                <a:effectLst/>
                <a:latin typeface="+mn-lt"/>
                <a:ea typeface="+mn-ea"/>
                <a:cs typeface="+mn-cs"/>
              </a:rPr>
              <a:t>[9] ‘to become’, </a:t>
            </a:r>
          </a:p>
          <a:p>
            <a:pPr marL="0" lvl="0" indent="0">
              <a:buFont typeface="Arial" panose="020B0604020202020204" pitchFamily="34" charset="0"/>
              <a:buNone/>
            </a:pPr>
            <a:endParaRPr lang="en-GB" sz="1200" b="0" i="0" kern="1200" baseline="0" dirty="0">
              <a:solidFill>
                <a:schemeClr val="tx1"/>
              </a:solidFill>
              <a:effectLst/>
              <a:latin typeface="+mn-lt"/>
              <a:ea typeface="+mn-ea"/>
              <a:cs typeface="+mn-cs"/>
            </a:endParaRPr>
          </a:p>
          <a:p>
            <a:pPr marL="0" lvl="0" indent="0">
              <a:buFont typeface="Arial" panose="020B0604020202020204" pitchFamily="34" charset="0"/>
              <a:buNone/>
            </a:pPr>
            <a:r>
              <a:rPr lang="en-GB" sz="1200" b="0" i="0" kern="1200" baseline="0" dirty="0">
                <a:solidFill>
                  <a:schemeClr val="tx1"/>
                </a:solidFill>
                <a:effectLst/>
                <a:latin typeface="+mn-lt"/>
                <a:ea typeface="+mn-ea"/>
                <a:cs typeface="+mn-cs"/>
              </a:rPr>
              <a:t>Note: </a:t>
            </a:r>
            <a:r>
              <a:rPr lang="en-GB" sz="1200" b="1" i="0" kern="1200" baseline="0" dirty="0">
                <a:solidFill>
                  <a:schemeClr val="accent1">
                    <a:lumMod val="50000"/>
                  </a:schemeClr>
                </a:solidFill>
                <a:latin typeface="+mn-lt"/>
                <a:ea typeface="+mn-ea"/>
                <a:cs typeface="+mn-cs"/>
              </a:rPr>
              <a:t>Star </a:t>
            </a:r>
            <a:r>
              <a:rPr lang="en-GB" sz="1200" b="0" i="0" kern="1200" baseline="0" dirty="0">
                <a:solidFill>
                  <a:schemeClr val="accent1">
                    <a:lumMod val="50000"/>
                  </a:schemeClr>
                </a:solidFill>
                <a:latin typeface="+mn-lt"/>
                <a:ea typeface="+mn-ea"/>
                <a:cs typeface="+mn-cs"/>
              </a:rPr>
              <a:t>[English word] </a:t>
            </a:r>
            <a:r>
              <a:rPr lang="en-GB" sz="1200" i="0" kern="1200" baseline="0" dirty="0">
                <a:solidFill>
                  <a:schemeClr val="accent1">
                    <a:lumMod val="50000"/>
                  </a:schemeClr>
                </a:solidFill>
                <a:latin typeface="+mn-lt"/>
                <a:ea typeface="+mn-ea"/>
                <a:cs typeface="+mn-cs"/>
              </a:rPr>
              <a:t>and </a:t>
            </a:r>
            <a:r>
              <a:rPr lang="en-GB" sz="1200" b="1" i="0" kern="1200" baseline="0" dirty="0">
                <a:solidFill>
                  <a:schemeClr val="accent1">
                    <a:lumMod val="50000"/>
                  </a:schemeClr>
                </a:solidFill>
                <a:latin typeface="+mn-lt"/>
                <a:ea typeface="+mn-ea"/>
                <a:cs typeface="+mn-cs"/>
              </a:rPr>
              <a:t>Minute </a:t>
            </a:r>
            <a:r>
              <a:rPr lang="en-GB" sz="1200" i="0" kern="1200" baseline="0" dirty="0">
                <a:solidFill>
                  <a:schemeClr val="accent1">
                    <a:lumMod val="50000"/>
                  </a:schemeClr>
                </a:solidFill>
                <a:latin typeface="+mn-lt"/>
                <a:ea typeface="+mn-ea"/>
                <a:cs typeface="+mn-cs"/>
              </a:rPr>
              <a:t>[361] are cognates.</a:t>
            </a:r>
            <a:endParaRPr lang="en-GB" sz="1200" b="0" i="1" kern="1200" baseline="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(2011)). A frequency dictionary of German: Core vocabulary for learners. London: Routledge.</a:t>
            </a:r>
            <a:endParaRPr lang="en-GB" sz="1200" b="0" i="0" kern="1200" baseline="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0EF1C717-6DD5-4EC5-AACC-FBE629CE7711}" type="slidenum">
              <a:rPr lang="en-GB" smtClean="0"/>
              <a:t>53</a:t>
            </a:fld>
            <a:endParaRPr lang="en-GB"/>
          </a:p>
        </p:txBody>
      </p:sp>
    </p:spTree>
    <p:extLst>
      <p:ext uri="{BB962C8B-B14F-4D97-AF65-F5344CB8AC3E}">
        <p14:creationId xmlns:p14="http://schemas.microsoft.com/office/powerpoint/2010/main" val="29334636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OPTIONAL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US" b="0" baseline="0" dirty="0"/>
              <a:t>To help</a:t>
            </a:r>
            <a:r>
              <a:rPr lang="en-US" dirty="0"/>
              <a:t> students to develop their translation skills.</a:t>
            </a:r>
          </a:p>
          <a:p>
            <a:pPr lvl="0"/>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 </a:t>
            </a:r>
            <a:r>
              <a:rPr lang="en-GB" sz="1200" b="0" i="0" kern="1200" baseline="0" dirty="0">
                <a:solidFill>
                  <a:schemeClr val="tx1"/>
                </a:solidFill>
                <a:effectLst/>
                <a:latin typeface="+mn-lt"/>
                <a:ea typeface="+mn-ea"/>
                <a:cs typeface="+mn-cs"/>
              </a:rPr>
              <a:t>Additional exploitation, time permitting.</a:t>
            </a:r>
            <a:r>
              <a:rPr lang="en-GB" baseline="0" dirty="0"/>
              <a:t> The text can easily be divided up (with one half of the class working on the first page, and the other on the second).</a:t>
            </a:r>
            <a:endParaRPr lang="en-US" dirty="0"/>
          </a:p>
          <a:p>
            <a:pPr lvl="0"/>
            <a:endParaRPr lang="en-GB" b="1" baseline="0" dirty="0"/>
          </a:p>
          <a:p>
            <a:pPr lvl="0"/>
            <a:r>
              <a:rPr lang="en-GB" b="1" baseline="0" dirty="0"/>
              <a:t>Procedure:</a:t>
            </a:r>
            <a:r>
              <a:rPr lang="en-GB" b="0" baseline="0" dirty="0"/>
              <a:t> </a:t>
            </a:r>
            <a:endParaRPr lang="en-GB" dirty="0"/>
          </a:p>
          <a:p>
            <a:pPr lvl="0"/>
            <a:r>
              <a:rPr lang="en-GB" sz="1200" b="0" i="0" kern="1200" baseline="0" dirty="0">
                <a:solidFill>
                  <a:schemeClr val="tx1"/>
                </a:solidFill>
                <a:effectLst/>
                <a:latin typeface="+mn-lt"/>
                <a:ea typeface="+mn-ea"/>
                <a:cs typeface="+mn-cs"/>
              </a:rPr>
              <a:t>1. Students now translate the text.  </a:t>
            </a:r>
            <a:r>
              <a:rPr lang="en-GB" baseline="0" dirty="0"/>
              <a:t>Students can attempt this individually at first, and then compare translations with a partner.</a:t>
            </a:r>
          </a:p>
          <a:p>
            <a:pPr lvl="0"/>
            <a:r>
              <a:rPr lang="en-GB" baseline="0" dirty="0"/>
              <a:t>2. Teacher to remind students to think about:</a:t>
            </a:r>
          </a:p>
          <a:p>
            <a:pPr marL="171450" lvl="0" indent="-171450">
              <a:buFont typeface="Arial" panose="020B0604020202020204" pitchFamily="34" charset="0"/>
              <a:buChar char="•"/>
            </a:pPr>
            <a:r>
              <a:rPr lang="en-GB" baseline="0" dirty="0"/>
              <a:t>compound nouns – when is a single noun in German two separate nouns in English? (</a:t>
            </a:r>
            <a:r>
              <a:rPr lang="en-GB" baseline="0" dirty="0" err="1"/>
              <a:t>Popmusik</a:t>
            </a:r>
            <a:r>
              <a:rPr lang="en-GB" baseline="0" dirty="0"/>
              <a:t>)</a:t>
            </a:r>
          </a:p>
          <a:p>
            <a:pPr marL="171450" lvl="0" indent="-171450">
              <a:buFont typeface="Arial" panose="020B0604020202020204" pitchFamily="34" charset="0"/>
              <a:buChar char="•"/>
            </a:pPr>
            <a:r>
              <a:rPr lang="en-GB" baseline="0" dirty="0"/>
              <a:t>spelling of cognates – what changes in English (</a:t>
            </a:r>
            <a:r>
              <a:rPr lang="en-GB" baseline="0" dirty="0" err="1"/>
              <a:t>Musik</a:t>
            </a:r>
            <a:r>
              <a:rPr lang="en-GB" baseline="0" dirty="0"/>
              <a:t>)</a:t>
            </a:r>
            <a:endParaRPr lang="en-GB" dirty="0"/>
          </a:p>
        </p:txBody>
      </p:sp>
      <p:sp>
        <p:nvSpPr>
          <p:cNvPr id="4" name="Slide Number Placeholder 3"/>
          <p:cNvSpPr>
            <a:spLocks noGrp="1"/>
          </p:cNvSpPr>
          <p:nvPr>
            <p:ph type="sldNum" sz="quarter" idx="5"/>
          </p:nvPr>
        </p:nvSpPr>
        <p:spPr/>
        <p:txBody>
          <a:bodyPr/>
          <a:lstStyle/>
          <a:p>
            <a:fld id="{0EF1C717-6DD5-4EC5-AACC-FBE629CE7711}" type="slidenum">
              <a:rPr lang="en-GB" smtClean="0"/>
              <a:t>54</a:t>
            </a:fld>
            <a:endParaRPr lang="en-GB"/>
          </a:p>
        </p:txBody>
      </p:sp>
    </p:spTree>
    <p:extLst>
      <p:ext uri="{BB962C8B-B14F-4D97-AF65-F5344CB8AC3E}">
        <p14:creationId xmlns:p14="http://schemas.microsoft.com/office/powerpoint/2010/main" val="6435476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OPTIONAL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US" dirty="0"/>
              <a:t>To provide the answers to the translation exercise.</a:t>
            </a:r>
            <a:r>
              <a:rPr lang="en-GB" b="1" dirty="0"/>
              <a:t> This is answer slide 1 of 2.</a:t>
            </a:r>
          </a:p>
          <a:p>
            <a:pPr lvl="0"/>
            <a:endParaRPr lang="en-US" b="0" dirty="0"/>
          </a:p>
          <a:p>
            <a:pPr lvl="0"/>
            <a:r>
              <a:rPr lang="en-GB" b="1" baseline="0" dirty="0"/>
              <a:t>Procedure:</a:t>
            </a:r>
            <a:r>
              <a:rPr lang="en-GB" b="0" baseline="0" dirty="0"/>
              <a:t>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 Suggested English sentences appear on clicks.</a:t>
            </a:r>
          </a:p>
          <a:p>
            <a:r>
              <a:rPr lang="en-GB" dirty="0"/>
              <a:t>2.</a:t>
            </a:r>
            <a:r>
              <a:rPr lang="en-GB" baseline="0" dirty="0"/>
              <a:t> </a:t>
            </a:r>
            <a:r>
              <a:rPr lang="en-GB" dirty="0"/>
              <a:t>Teacher can present these suggested</a:t>
            </a:r>
            <a:r>
              <a:rPr lang="en-GB" baseline="0" dirty="0"/>
              <a:t> translations after eliciting suggestions from students. Teacher may wish to collect ideas from the class and come up with a class translation on the board instead.</a:t>
            </a:r>
          </a:p>
          <a:p>
            <a:r>
              <a:rPr lang="en-GB" baseline="0" dirty="0"/>
              <a:t>3. Teacher to stress that there could be several solutions, and to encourage and praise structurally sound alternative suggestions.</a:t>
            </a:r>
          </a:p>
          <a:p>
            <a:endParaRPr lang="en-GB" dirty="0"/>
          </a:p>
        </p:txBody>
      </p:sp>
      <p:sp>
        <p:nvSpPr>
          <p:cNvPr id="4" name="Slide Number Placeholder 3"/>
          <p:cNvSpPr>
            <a:spLocks noGrp="1"/>
          </p:cNvSpPr>
          <p:nvPr>
            <p:ph type="sldNum" sz="quarter" idx="5"/>
          </p:nvPr>
        </p:nvSpPr>
        <p:spPr/>
        <p:txBody>
          <a:bodyPr/>
          <a:lstStyle/>
          <a:p>
            <a:fld id="{0EF1C717-6DD5-4EC5-AACC-FBE629CE7711}" type="slidenum">
              <a:rPr lang="en-GB" smtClean="0"/>
              <a:t>55</a:t>
            </a:fld>
            <a:endParaRPr lang="en-GB"/>
          </a:p>
        </p:txBody>
      </p:sp>
    </p:spTree>
    <p:extLst>
      <p:ext uri="{BB962C8B-B14F-4D97-AF65-F5344CB8AC3E}">
        <p14:creationId xmlns:p14="http://schemas.microsoft.com/office/powerpoint/2010/main" val="2472744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OPTIONAL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US" dirty="0"/>
              <a:t>To provide the answers to the translation exercise.</a:t>
            </a:r>
            <a:r>
              <a:rPr lang="en-GB" b="1" dirty="0"/>
              <a:t> This is answer slide 2 of 2.</a:t>
            </a:r>
          </a:p>
          <a:p>
            <a:pPr lvl="0"/>
            <a:endParaRPr lang="en-US" b="0" dirty="0"/>
          </a:p>
          <a:p>
            <a:pPr lvl="0"/>
            <a:r>
              <a:rPr lang="en-GB" b="1" baseline="0" dirty="0"/>
              <a:t>Procedure:</a:t>
            </a:r>
            <a:r>
              <a:rPr lang="en-GB" b="0" baseline="0" dirty="0"/>
              <a:t>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 Suggested English sentences appear on clicks.</a:t>
            </a:r>
          </a:p>
          <a:p>
            <a:r>
              <a:rPr lang="en-GB" dirty="0"/>
              <a:t>2.</a:t>
            </a:r>
            <a:r>
              <a:rPr lang="en-GB" baseline="0" dirty="0"/>
              <a:t> </a:t>
            </a:r>
            <a:r>
              <a:rPr lang="en-GB" dirty="0"/>
              <a:t>Teacher can present these suggested</a:t>
            </a:r>
            <a:r>
              <a:rPr lang="en-GB" baseline="0" dirty="0"/>
              <a:t> translations after eliciting suggestions from students. Teacher may wish to collect ideas from the class and come up with a class translation on the board instead.</a:t>
            </a:r>
          </a:p>
          <a:p>
            <a:r>
              <a:rPr lang="en-GB" baseline="0" dirty="0"/>
              <a:t>3. Teacher to stress that there could be several solutions, and to encourage and praise structurally sound alternative suggestions.</a:t>
            </a:r>
            <a:endParaRPr lang="en-GB" dirty="0"/>
          </a:p>
        </p:txBody>
      </p:sp>
      <p:sp>
        <p:nvSpPr>
          <p:cNvPr id="4" name="Slide Number Placeholder 3"/>
          <p:cNvSpPr>
            <a:spLocks noGrp="1"/>
          </p:cNvSpPr>
          <p:nvPr>
            <p:ph type="sldNum" sz="quarter" idx="5"/>
          </p:nvPr>
        </p:nvSpPr>
        <p:spPr/>
        <p:txBody>
          <a:bodyPr/>
          <a:lstStyle/>
          <a:p>
            <a:fld id="{0EF1C717-6DD5-4EC5-AACC-FBE629CE7711}" type="slidenum">
              <a:rPr lang="en-GB" smtClean="0"/>
              <a:t>56</a:t>
            </a:fld>
            <a:endParaRPr lang="en-GB"/>
          </a:p>
        </p:txBody>
      </p:sp>
    </p:spTree>
    <p:extLst>
      <p:ext uri="{BB962C8B-B14F-4D97-AF65-F5344CB8AC3E}">
        <p14:creationId xmlns:p14="http://schemas.microsoft.com/office/powerpoint/2010/main" val="324142236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1" i="0" dirty="0">
                <a:latin typeface="Calibri" panose="020F0502020204030204" pitchFamily="34" charset="0"/>
                <a:ea typeface="Calibri"/>
                <a:cs typeface="Calibri" panose="020F0502020204030204" pitchFamily="34" charset="0"/>
                <a:sym typeface="Calibri"/>
              </a:rPr>
              <a:t>Timing: 2 minutes</a:t>
            </a:r>
            <a:br>
              <a:rPr lang="en-GB" sz="1200" b="0" i="0" dirty="0">
                <a:latin typeface="Calibri" panose="020F0502020204030204" pitchFamily="34" charset="0"/>
                <a:ea typeface="Calibri"/>
                <a:cs typeface="Calibri" panose="020F0502020204030204" pitchFamily="34" charset="0"/>
                <a:sym typeface="Calibri"/>
              </a:rPr>
            </a:br>
            <a:br>
              <a:rPr lang="en-GB" sz="1200" b="0" i="0" dirty="0">
                <a:latin typeface="Calibri" panose="020F0502020204030204" pitchFamily="34" charset="0"/>
                <a:ea typeface="Calibri"/>
                <a:cs typeface="Calibri" panose="020F0502020204030204" pitchFamily="34" charset="0"/>
                <a:sym typeface="Calibri"/>
              </a:rPr>
            </a:br>
            <a:r>
              <a:rPr lang="en-GB" sz="1200" b="0" i="0" dirty="0">
                <a:latin typeface="Calibri" panose="020F0502020204030204" pitchFamily="34" charset="0"/>
                <a:ea typeface="Calibri"/>
                <a:cs typeface="Calibri" panose="020F0502020204030204" pitchFamily="34" charset="0"/>
                <a:sym typeface="Calibri"/>
              </a:rPr>
              <a:t>Use this slide to set the homework.</a:t>
            </a:r>
          </a:p>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Use this slide to set the homework.</a:t>
            </a:r>
          </a:p>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For Y7, the typical homework will be to pre-learn vocabulary for the next lesson.</a:t>
            </a:r>
            <a:br>
              <a:rPr lang="en-GB" sz="1200" b="0" i="0" dirty="0">
                <a:latin typeface="Calibri"/>
                <a:ea typeface="Calibri"/>
                <a:cs typeface="Calibri"/>
                <a:sym typeface="Calibri"/>
              </a:rPr>
            </a:br>
            <a:r>
              <a:rPr lang="en-GB" sz="1200" b="0" i="0" dirty="0">
                <a:latin typeface="Calibri"/>
                <a:ea typeface="Calibri"/>
                <a:cs typeface="Calibri"/>
                <a:sym typeface="Calibri"/>
              </a:rPr>
              <a:t>There is an audio file to accompany the student worksheet.</a:t>
            </a: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Y7 learners.  From this lesson, for example, learners could practise</a:t>
            </a:r>
            <a:endParaRPr lang="en-GB" sz="1200" b="0" i="0" dirty="0">
              <a:latin typeface="Calibri" panose="020F0502020204030204" pitchFamily="34" charset="0"/>
              <a:ea typeface="Calibri"/>
              <a:cs typeface="Calibri" panose="020F0502020204030204" pitchFamily="34" charset="0"/>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808253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aseline="0" dirty="0"/>
              <a:t>Handout Partner A</a:t>
            </a:r>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59031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aseline="0" dirty="0"/>
              <a:t>Handout Partner B</a:t>
            </a:r>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9841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6</a:t>
            </a:fld>
            <a:endParaRPr lang="en-GB"/>
          </a:p>
        </p:txBody>
      </p:sp>
    </p:spTree>
    <p:extLst>
      <p:ext uri="{BB962C8B-B14F-4D97-AF65-F5344CB8AC3E}">
        <p14:creationId xmlns:p14="http://schemas.microsoft.com/office/powerpoint/2010/main" val="3289070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74408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sp</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sp</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spielen</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mime playing a xylophone.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sp</a:t>
            </a:r>
            <a:r>
              <a:rPr lang="en-GB" b="1" dirty="0"/>
              <a:t>-] </a:t>
            </a:r>
            <a:r>
              <a:rPr lang="en-GB" baseline="0" dirty="0"/>
              <a:t>sound, pronouncing </a:t>
            </a:r>
            <a:r>
              <a:rPr lang="en-GB" b="0" baseline="0" dirty="0"/>
              <a:t>”</a:t>
            </a:r>
            <a:r>
              <a:rPr lang="en-GB" b="1" baseline="0" dirty="0" err="1"/>
              <a:t>spielen</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err="1"/>
              <a:t>spielen</a:t>
            </a:r>
            <a:r>
              <a:rPr lang="en-GB" baseline="0" dirty="0"/>
              <a:t> [197]</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8</a:t>
            </a:fld>
            <a:endParaRPr lang="en-GB"/>
          </a:p>
        </p:txBody>
      </p:sp>
    </p:spTree>
    <p:extLst>
      <p:ext uri="{BB962C8B-B14F-4D97-AF65-F5344CB8AC3E}">
        <p14:creationId xmlns:p14="http://schemas.microsoft.com/office/powerpoint/2010/main" val="40096826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9</a:t>
            </a:fld>
            <a:endParaRPr lang="en-GB"/>
          </a:p>
        </p:txBody>
      </p:sp>
    </p:spTree>
    <p:extLst>
      <p:ext uri="{BB962C8B-B14F-4D97-AF65-F5344CB8AC3E}">
        <p14:creationId xmlns:p14="http://schemas.microsoft.com/office/powerpoint/2010/main" val="23463998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Map&#10;&#10;Description automatically generated">
            <a:extLst>
              <a:ext uri="{FF2B5EF4-FFF2-40B4-BE49-F238E27FC236}">
                <a16:creationId xmlns:a16="http://schemas.microsoft.com/office/drawing/2014/main" id="{3141575F-F2C1-4566-A851-BE20CB6C51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83630" y="161531"/>
            <a:ext cx="921940" cy="118073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3" name="Picture 2">
            <a:extLst>
              <a:ext uri="{FF2B5EF4-FFF2-40B4-BE49-F238E27FC236}">
                <a16:creationId xmlns:a16="http://schemas.microsoft.com/office/drawing/2014/main" id="{8467F76C-DA5B-49DF-A177-918DB6A6C24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854384" y="6009187"/>
            <a:ext cx="1337616" cy="947465"/>
          </a:xfrm>
          <a:prstGeom prst="rect">
            <a:avLst/>
          </a:prstGeom>
        </p:spPr>
      </p:pic>
    </p:spTree>
    <p:extLst>
      <p:ext uri="{BB962C8B-B14F-4D97-AF65-F5344CB8AC3E}">
        <p14:creationId xmlns:p14="http://schemas.microsoft.com/office/powerpoint/2010/main" val="358250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541009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5" name="Title 3">
            <a:extLst>
              <a:ext uri="{FF2B5EF4-FFF2-40B4-BE49-F238E27FC236}">
                <a16:creationId xmlns:a16="http://schemas.microsoft.com/office/drawing/2014/main" id="{50B88E75-CE60-479E-AE59-FAAE8CABA43B}"/>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1913945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22892619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
        <p:nvSpPr>
          <p:cNvPr id="12" name="Title 3">
            <a:extLst>
              <a:ext uri="{FF2B5EF4-FFF2-40B4-BE49-F238E27FC236}">
                <a16:creationId xmlns:a16="http://schemas.microsoft.com/office/drawing/2014/main" id="{F8F179C9-7747-4DA5-BE58-0FD87A2A60B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8658191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50" name="Text Placeholder 15">
            <a:extLst>
              <a:ext uri="{FF2B5EF4-FFF2-40B4-BE49-F238E27FC236}">
                <a16:creationId xmlns:a16="http://schemas.microsoft.com/office/drawing/2014/main" id="{E75A78C3-3EF9-4031-834A-4A152180ADEE}"/>
              </a:ext>
            </a:extLst>
          </p:cNvPr>
          <p:cNvSpPr>
            <a:spLocks noGrp="1"/>
          </p:cNvSpPr>
          <p:nvPr>
            <p:ph type="body" sz="quarter" idx="14" hasCustomPrompt="1"/>
          </p:nvPr>
        </p:nvSpPr>
        <p:spPr>
          <a:xfrm>
            <a:off x="1099128" y="124001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1" name="Text Placeholder 15">
            <a:extLst>
              <a:ext uri="{FF2B5EF4-FFF2-40B4-BE49-F238E27FC236}">
                <a16:creationId xmlns:a16="http://schemas.microsoft.com/office/drawing/2014/main" id="{80C6423B-4D1B-4C13-B607-9F8641A841FE}"/>
              </a:ext>
            </a:extLst>
          </p:cNvPr>
          <p:cNvSpPr>
            <a:spLocks noGrp="1"/>
          </p:cNvSpPr>
          <p:nvPr>
            <p:ph type="body" sz="quarter" idx="43" hasCustomPrompt="1"/>
          </p:nvPr>
        </p:nvSpPr>
        <p:spPr>
          <a:xfrm>
            <a:off x="1082563" y="228693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2" name="Text Placeholder 15">
            <a:extLst>
              <a:ext uri="{FF2B5EF4-FFF2-40B4-BE49-F238E27FC236}">
                <a16:creationId xmlns:a16="http://schemas.microsoft.com/office/drawing/2014/main" id="{33483B4E-89A7-4CAD-AB6E-9B7D9C1A8005}"/>
              </a:ext>
            </a:extLst>
          </p:cNvPr>
          <p:cNvSpPr>
            <a:spLocks noGrp="1"/>
          </p:cNvSpPr>
          <p:nvPr>
            <p:ph type="body" sz="quarter" idx="44" hasCustomPrompt="1"/>
          </p:nvPr>
        </p:nvSpPr>
        <p:spPr>
          <a:xfrm>
            <a:off x="1075937" y="3393495"/>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3" name="Text Placeholder 15">
            <a:extLst>
              <a:ext uri="{FF2B5EF4-FFF2-40B4-BE49-F238E27FC236}">
                <a16:creationId xmlns:a16="http://schemas.microsoft.com/office/drawing/2014/main" id="{E024F041-31DA-4FF4-B7FC-4B081D82E4C3}"/>
              </a:ext>
            </a:extLst>
          </p:cNvPr>
          <p:cNvSpPr>
            <a:spLocks noGrp="1"/>
          </p:cNvSpPr>
          <p:nvPr>
            <p:ph type="body" sz="quarter" idx="45" hasCustomPrompt="1"/>
          </p:nvPr>
        </p:nvSpPr>
        <p:spPr>
          <a:xfrm>
            <a:off x="1089189" y="4609382"/>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4" name="Text Placeholder 15">
            <a:extLst>
              <a:ext uri="{FF2B5EF4-FFF2-40B4-BE49-F238E27FC236}">
                <a16:creationId xmlns:a16="http://schemas.microsoft.com/office/drawing/2014/main" id="{DDBCC5C5-AE2D-4CEC-8340-38F909376B02}"/>
              </a:ext>
            </a:extLst>
          </p:cNvPr>
          <p:cNvSpPr>
            <a:spLocks noGrp="1"/>
          </p:cNvSpPr>
          <p:nvPr>
            <p:ph type="body" sz="quarter" idx="46" hasCustomPrompt="1"/>
          </p:nvPr>
        </p:nvSpPr>
        <p:spPr>
          <a:xfrm>
            <a:off x="6608720" y="125326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55" name="Text Placeholder 15">
            <a:extLst>
              <a:ext uri="{FF2B5EF4-FFF2-40B4-BE49-F238E27FC236}">
                <a16:creationId xmlns:a16="http://schemas.microsoft.com/office/drawing/2014/main" id="{EE11F52F-BA8C-49A7-AB78-242ECCE09DAA}"/>
              </a:ext>
            </a:extLst>
          </p:cNvPr>
          <p:cNvSpPr>
            <a:spLocks noGrp="1"/>
          </p:cNvSpPr>
          <p:nvPr>
            <p:ph type="body" sz="quarter" idx="47" hasCustomPrompt="1"/>
          </p:nvPr>
        </p:nvSpPr>
        <p:spPr>
          <a:xfrm>
            <a:off x="6592155" y="2300190"/>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56" name="Text Placeholder 15">
            <a:extLst>
              <a:ext uri="{FF2B5EF4-FFF2-40B4-BE49-F238E27FC236}">
                <a16:creationId xmlns:a16="http://schemas.microsoft.com/office/drawing/2014/main" id="{C88B6196-AD7E-4C72-A796-2011CA63D099}"/>
              </a:ext>
            </a:extLst>
          </p:cNvPr>
          <p:cNvSpPr>
            <a:spLocks noGrp="1"/>
          </p:cNvSpPr>
          <p:nvPr>
            <p:ph type="body" sz="quarter" idx="48" hasCustomPrompt="1"/>
          </p:nvPr>
        </p:nvSpPr>
        <p:spPr>
          <a:xfrm>
            <a:off x="6585529" y="340674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57" name="Text Placeholder 15">
            <a:extLst>
              <a:ext uri="{FF2B5EF4-FFF2-40B4-BE49-F238E27FC236}">
                <a16:creationId xmlns:a16="http://schemas.microsoft.com/office/drawing/2014/main" id="{21A0D542-98BB-4D26-B7AD-027CB98AE0F9}"/>
              </a:ext>
            </a:extLst>
          </p:cNvPr>
          <p:cNvSpPr>
            <a:spLocks noGrp="1"/>
          </p:cNvSpPr>
          <p:nvPr>
            <p:ph type="body" sz="quarter" idx="49" hasCustomPrompt="1"/>
          </p:nvPr>
        </p:nvSpPr>
        <p:spPr>
          <a:xfrm>
            <a:off x="6598781" y="4622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Tree>
    <p:extLst>
      <p:ext uri="{BB962C8B-B14F-4D97-AF65-F5344CB8AC3E}">
        <p14:creationId xmlns:p14="http://schemas.microsoft.com/office/powerpoint/2010/main" val="8319172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7733010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D8B5D-131C-4787-94E5-F266992956D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A41EE678-5B64-4829-A169-10DAA4EC43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4A20CC77-CF3E-4C48-98E4-B389CC46C2D0}"/>
              </a:ext>
            </a:extLst>
          </p:cNvPr>
          <p:cNvSpPr>
            <a:spLocks noGrp="1"/>
          </p:cNvSpPr>
          <p:nvPr>
            <p:ph type="dt" sz="half" idx="10"/>
          </p:nvPr>
        </p:nvSpPr>
        <p:spPr/>
        <p:txBody>
          <a:bodyPr/>
          <a:lstStyle/>
          <a:p>
            <a:fld id="{CD4446D5-1234-48A8-ABD4-FDCC70FA5D74}" type="datetimeFigureOut">
              <a:rPr lang="en-GB" smtClean="0"/>
              <a:t>26/01/2024</a:t>
            </a:fld>
            <a:endParaRPr lang="en-GB"/>
          </a:p>
        </p:txBody>
      </p:sp>
      <p:sp>
        <p:nvSpPr>
          <p:cNvPr id="5" name="Footer Placeholder 4">
            <a:extLst>
              <a:ext uri="{FF2B5EF4-FFF2-40B4-BE49-F238E27FC236}">
                <a16:creationId xmlns:a16="http://schemas.microsoft.com/office/drawing/2014/main" id="{390002FF-B935-41CD-AC98-F6FF97AE6B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393229-CE0F-4FBD-83D9-CD61147EBBA0}"/>
              </a:ext>
            </a:extLst>
          </p:cNvPr>
          <p:cNvSpPr>
            <a:spLocks noGrp="1"/>
          </p:cNvSpPr>
          <p:nvPr>
            <p:ph type="sldNum" sz="quarter" idx="12"/>
          </p:nvPr>
        </p:nvSpPr>
        <p:spPr/>
        <p:txBody>
          <a:bodyPr/>
          <a:lstStyle/>
          <a:p>
            <a:fld id="{9DD14424-8253-478C-92F0-0EDC23D48022}" type="slidenum">
              <a:rPr lang="en-GB" smtClean="0"/>
              <a:t>‹#›</a:t>
            </a:fld>
            <a:endParaRPr lang="en-GB"/>
          </a:p>
        </p:txBody>
      </p:sp>
    </p:spTree>
    <p:extLst>
      <p:ext uri="{BB962C8B-B14F-4D97-AF65-F5344CB8AC3E}">
        <p14:creationId xmlns:p14="http://schemas.microsoft.com/office/powerpoint/2010/main" val="28308936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A70E9-1EA1-45DB-A110-652582C52022}"/>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26BE1E55-0A02-4062-9887-991FB7D2D83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4D10447-6432-404B-A3B7-78362E1C6CF7}"/>
              </a:ext>
            </a:extLst>
          </p:cNvPr>
          <p:cNvSpPr>
            <a:spLocks noGrp="1"/>
          </p:cNvSpPr>
          <p:nvPr>
            <p:ph type="dt" sz="half" idx="10"/>
          </p:nvPr>
        </p:nvSpPr>
        <p:spPr/>
        <p:txBody>
          <a:bodyPr/>
          <a:lstStyle/>
          <a:p>
            <a:fld id="{CD4446D5-1234-48A8-ABD4-FDCC70FA5D74}" type="datetimeFigureOut">
              <a:rPr lang="en-GB" smtClean="0"/>
              <a:t>26/01/2024</a:t>
            </a:fld>
            <a:endParaRPr lang="en-GB"/>
          </a:p>
        </p:txBody>
      </p:sp>
      <p:sp>
        <p:nvSpPr>
          <p:cNvPr id="5" name="Footer Placeholder 4">
            <a:extLst>
              <a:ext uri="{FF2B5EF4-FFF2-40B4-BE49-F238E27FC236}">
                <a16:creationId xmlns:a16="http://schemas.microsoft.com/office/drawing/2014/main" id="{D066C0B9-4275-4745-8E06-597E881F2AA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788929A-5948-47AB-9D30-01C543CD7551}"/>
              </a:ext>
            </a:extLst>
          </p:cNvPr>
          <p:cNvSpPr>
            <a:spLocks noGrp="1"/>
          </p:cNvSpPr>
          <p:nvPr>
            <p:ph type="sldNum" sz="quarter" idx="12"/>
          </p:nvPr>
        </p:nvSpPr>
        <p:spPr/>
        <p:txBody>
          <a:bodyPr/>
          <a:lstStyle/>
          <a:p>
            <a:fld id="{9DD14424-8253-478C-92F0-0EDC23D48022}" type="slidenum">
              <a:rPr lang="en-GB" smtClean="0"/>
              <a:t>‹#›</a:t>
            </a:fld>
            <a:endParaRPr lang="en-GB"/>
          </a:p>
        </p:txBody>
      </p:sp>
    </p:spTree>
    <p:extLst>
      <p:ext uri="{BB962C8B-B14F-4D97-AF65-F5344CB8AC3E}">
        <p14:creationId xmlns:p14="http://schemas.microsoft.com/office/powerpoint/2010/main" val="5393347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69ACB-03CD-4BD7-BD8C-71A0EC3E8FC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EB25E404-B2F3-481D-BD9C-78BC33905E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D873A9B-7514-43A8-B10C-DF307B52EC85}"/>
              </a:ext>
            </a:extLst>
          </p:cNvPr>
          <p:cNvSpPr>
            <a:spLocks noGrp="1"/>
          </p:cNvSpPr>
          <p:nvPr>
            <p:ph type="dt" sz="half" idx="10"/>
          </p:nvPr>
        </p:nvSpPr>
        <p:spPr/>
        <p:txBody>
          <a:bodyPr/>
          <a:lstStyle/>
          <a:p>
            <a:fld id="{CD4446D5-1234-48A8-ABD4-FDCC70FA5D74}" type="datetimeFigureOut">
              <a:rPr lang="en-GB" smtClean="0"/>
              <a:t>26/01/2024</a:t>
            </a:fld>
            <a:endParaRPr lang="en-GB"/>
          </a:p>
        </p:txBody>
      </p:sp>
      <p:sp>
        <p:nvSpPr>
          <p:cNvPr id="5" name="Footer Placeholder 4">
            <a:extLst>
              <a:ext uri="{FF2B5EF4-FFF2-40B4-BE49-F238E27FC236}">
                <a16:creationId xmlns:a16="http://schemas.microsoft.com/office/drawing/2014/main" id="{7B76DCB3-94DB-4CF4-842E-11A7E07DA91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6294144-BEE0-44DC-A5C5-838485D52E05}"/>
              </a:ext>
            </a:extLst>
          </p:cNvPr>
          <p:cNvSpPr>
            <a:spLocks noGrp="1"/>
          </p:cNvSpPr>
          <p:nvPr>
            <p:ph type="sldNum" sz="quarter" idx="12"/>
          </p:nvPr>
        </p:nvSpPr>
        <p:spPr/>
        <p:txBody>
          <a:bodyPr/>
          <a:lstStyle/>
          <a:p>
            <a:fld id="{9DD14424-8253-478C-92F0-0EDC23D48022}" type="slidenum">
              <a:rPr lang="en-GB" smtClean="0"/>
              <a:t>‹#›</a:t>
            </a:fld>
            <a:endParaRPr lang="en-GB"/>
          </a:p>
        </p:txBody>
      </p:sp>
    </p:spTree>
    <p:extLst>
      <p:ext uri="{BB962C8B-B14F-4D97-AF65-F5344CB8AC3E}">
        <p14:creationId xmlns:p14="http://schemas.microsoft.com/office/powerpoint/2010/main" val="37143517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1C3BF-9E3C-4CC2-B73F-3CD79DD1B531}"/>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58365C56-30F1-44A1-BBB8-3A611ECFC5B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5778D79C-97F2-4FAB-B5EE-20C2F118834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62B812B5-01AC-44F2-BBC7-BB5C7AF6ED3E}"/>
              </a:ext>
            </a:extLst>
          </p:cNvPr>
          <p:cNvSpPr>
            <a:spLocks noGrp="1"/>
          </p:cNvSpPr>
          <p:nvPr>
            <p:ph type="dt" sz="half" idx="10"/>
          </p:nvPr>
        </p:nvSpPr>
        <p:spPr/>
        <p:txBody>
          <a:bodyPr/>
          <a:lstStyle/>
          <a:p>
            <a:fld id="{CD4446D5-1234-48A8-ABD4-FDCC70FA5D74}" type="datetimeFigureOut">
              <a:rPr lang="en-GB" smtClean="0"/>
              <a:t>26/01/2024</a:t>
            </a:fld>
            <a:endParaRPr lang="en-GB"/>
          </a:p>
        </p:txBody>
      </p:sp>
      <p:sp>
        <p:nvSpPr>
          <p:cNvPr id="6" name="Footer Placeholder 5">
            <a:extLst>
              <a:ext uri="{FF2B5EF4-FFF2-40B4-BE49-F238E27FC236}">
                <a16:creationId xmlns:a16="http://schemas.microsoft.com/office/drawing/2014/main" id="{1BDEE161-6B18-4839-9D35-AEF9FA2C09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CB4A57A-A04C-420C-BA87-774547B27527}"/>
              </a:ext>
            </a:extLst>
          </p:cNvPr>
          <p:cNvSpPr>
            <a:spLocks noGrp="1"/>
          </p:cNvSpPr>
          <p:nvPr>
            <p:ph type="sldNum" sz="quarter" idx="12"/>
          </p:nvPr>
        </p:nvSpPr>
        <p:spPr/>
        <p:txBody>
          <a:bodyPr/>
          <a:lstStyle/>
          <a:p>
            <a:fld id="{9DD14424-8253-478C-92F0-0EDC23D48022}" type="slidenum">
              <a:rPr lang="en-GB" smtClean="0"/>
              <a:t>‹#›</a:t>
            </a:fld>
            <a:endParaRPr lang="en-GB"/>
          </a:p>
        </p:txBody>
      </p:sp>
    </p:spTree>
    <p:extLst>
      <p:ext uri="{BB962C8B-B14F-4D97-AF65-F5344CB8AC3E}">
        <p14:creationId xmlns:p14="http://schemas.microsoft.com/office/powerpoint/2010/main" val="4060990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24939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EC10C-F8B3-4D98-9F6A-6610926D29F6}"/>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F2CB5682-5AF5-4CAA-8BEE-FA060700E8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748086E-937E-4353-B9A2-43F33860597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094C9E4E-D20E-4F7B-B67D-A5BCDFB0AD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4073DB5-6EE0-43FC-9257-129E695108D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4A81A4F6-1100-4D22-ADA8-58B5BF1A4FCD}"/>
              </a:ext>
            </a:extLst>
          </p:cNvPr>
          <p:cNvSpPr>
            <a:spLocks noGrp="1"/>
          </p:cNvSpPr>
          <p:nvPr>
            <p:ph type="dt" sz="half" idx="10"/>
          </p:nvPr>
        </p:nvSpPr>
        <p:spPr/>
        <p:txBody>
          <a:bodyPr/>
          <a:lstStyle/>
          <a:p>
            <a:fld id="{CD4446D5-1234-48A8-ABD4-FDCC70FA5D74}" type="datetimeFigureOut">
              <a:rPr lang="en-GB" smtClean="0"/>
              <a:t>26/01/2024</a:t>
            </a:fld>
            <a:endParaRPr lang="en-GB"/>
          </a:p>
        </p:txBody>
      </p:sp>
      <p:sp>
        <p:nvSpPr>
          <p:cNvPr id="8" name="Footer Placeholder 7">
            <a:extLst>
              <a:ext uri="{FF2B5EF4-FFF2-40B4-BE49-F238E27FC236}">
                <a16:creationId xmlns:a16="http://schemas.microsoft.com/office/drawing/2014/main" id="{D7FDD3C0-2385-4EE7-A609-82763BA8EF3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1CCCDEA-728F-4AD1-ABC8-C07BB3241EE1}"/>
              </a:ext>
            </a:extLst>
          </p:cNvPr>
          <p:cNvSpPr>
            <a:spLocks noGrp="1"/>
          </p:cNvSpPr>
          <p:nvPr>
            <p:ph type="sldNum" sz="quarter" idx="12"/>
          </p:nvPr>
        </p:nvSpPr>
        <p:spPr/>
        <p:txBody>
          <a:bodyPr/>
          <a:lstStyle/>
          <a:p>
            <a:fld id="{9DD14424-8253-478C-92F0-0EDC23D48022}" type="slidenum">
              <a:rPr lang="en-GB" smtClean="0"/>
              <a:t>‹#›</a:t>
            </a:fld>
            <a:endParaRPr lang="en-GB"/>
          </a:p>
        </p:txBody>
      </p:sp>
    </p:spTree>
    <p:extLst>
      <p:ext uri="{BB962C8B-B14F-4D97-AF65-F5344CB8AC3E}">
        <p14:creationId xmlns:p14="http://schemas.microsoft.com/office/powerpoint/2010/main" val="38715913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A058A-2DF5-43E0-8588-C8A3954AFF52}"/>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08B087A7-8247-4586-8F42-A9FF15C20D5F}"/>
              </a:ext>
            </a:extLst>
          </p:cNvPr>
          <p:cNvSpPr>
            <a:spLocks noGrp="1"/>
          </p:cNvSpPr>
          <p:nvPr>
            <p:ph type="dt" sz="half" idx="10"/>
          </p:nvPr>
        </p:nvSpPr>
        <p:spPr/>
        <p:txBody>
          <a:bodyPr/>
          <a:lstStyle/>
          <a:p>
            <a:fld id="{CD4446D5-1234-48A8-ABD4-FDCC70FA5D74}" type="datetimeFigureOut">
              <a:rPr lang="en-GB" smtClean="0"/>
              <a:t>26/01/2024</a:t>
            </a:fld>
            <a:endParaRPr lang="en-GB"/>
          </a:p>
        </p:txBody>
      </p:sp>
      <p:sp>
        <p:nvSpPr>
          <p:cNvPr id="4" name="Footer Placeholder 3">
            <a:extLst>
              <a:ext uri="{FF2B5EF4-FFF2-40B4-BE49-F238E27FC236}">
                <a16:creationId xmlns:a16="http://schemas.microsoft.com/office/drawing/2014/main" id="{2720BF60-1D55-4301-AF16-3E7E7F94DF3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56AF583-89C0-4BAB-90B1-C8C4E60654B8}"/>
              </a:ext>
            </a:extLst>
          </p:cNvPr>
          <p:cNvSpPr>
            <a:spLocks noGrp="1"/>
          </p:cNvSpPr>
          <p:nvPr>
            <p:ph type="sldNum" sz="quarter" idx="12"/>
          </p:nvPr>
        </p:nvSpPr>
        <p:spPr/>
        <p:txBody>
          <a:bodyPr/>
          <a:lstStyle/>
          <a:p>
            <a:fld id="{9DD14424-8253-478C-92F0-0EDC23D48022}" type="slidenum">
              <a:rPr lang="en-GB" smtClean="0"/>
              <a:t>‹#›</a:t>
            </a:fld>
            <a:endParaRPr lang="en-GB"/>
          </a:p>
        </p:txBody>
      </p:sp>
    </p:spTree>
    <p:extLst>
      <p:ext uri="{BB962C8B-B14F-4D97-AF65-F5344CB8AC3E}">
        <p14:creationId xmlns:p14="http://schemas.microsoft.com/office/powerpoint/2010/main" val="3218984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B3E5B7-8AD0-4278-8F1C-006242CE5135}"/>
              </a:ext>
            </a:extLst>
          </p:cNvPr>
          <p:cNvSpPr>
            <a:spLocks noGrp="1"/>
          </p:cNvSpPr>
          <p:nvPr>
            <p:ph type="dt" sz="half" idx="10"/>
          </p:nvPr>
        </p:nvSpPr>
        <p:spPr/>
        <p:txBody>
          <a:bodyPr/>
          <a:lstStyle/>
          <a:p>
            <a:fld id="{CD4446D5-1234-48A8-ABD4-FDCC70FA5D74}" type="datetimeFigureOut">
              <a:rPr lang="en-GB" smtClean="0"/>
              <a:t>26/01/2024</a:t>
            </a:fld>
            <a:endParaRPr lang="en-GB"/>
          </a:p>
        </p:txBody>
      </p:sp>
      <p:sp>
        <p:nvSpPr>
          <p:cNvPr id="3" name="Footer Placeholder 2">
            <a:extLst>
              <a:ext uri="{FF2B5EF4-FFF2-40B4-BE49-F238E27FC236}">
                <a16:creationId xmlns:a16="http://schemas.microsoft.com/office/drawing/2014/main" id="{357F69C5-77CB-4F2C-9784-B46FE7EBA44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FEFBEF8-46FD-40BE-BC3F-007EFCDE2157}"/>
              </a:ext>
            </a:extLst>
          </p:cNvPr>
          <p:cNvSpPr>
            <a:spLocks noGrp="1"/>
          </p:cNvSpPr>
          <p:nvPr>
            <p:ph type="sldNum" sz="quarter" idx="12"/>
          </p:nvPr>
        </p:nvSpPr>
        <p:spPr/>
        <p:txBody>
          <a:bodyPr/>
          <a:lstStyle/>
          <a:p>
            <a:fld id="{9DD14424-8253-478C-92F0-0EDC23D48022}" type="slidenum">
              <a:rPr lang="en-GB" smtClean="0"/>
              <a:t>‹#›</a:t>
            </a:fld>
            <a:endParaRPr lang="en-GB"/>
          </a:p>
        </p:txBody>
      </p:sp>
    </p:spTree>
    <p:extLst>
      <p:ext uri="{BB962C8B-B14F-4D97-AF65-F5344CB8AC3E}">
        <p14:creationId xmlns:p14="http://schemas.microsoft.com/office/powerpoint/2010/main" val="19202442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81D71-7350-4821-967F-CC0F5125718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322E513B-6E7B-47C1-8072-1E0182CCCB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D006CD76-7F27-46A6-991E-B3E70232D2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3C58B19-8480-4B7D-A8A2-A53258B9A9F2}"/>
              </a:ext>
            </a:extLst>
          </p:cNvPr>
          <p:cNvSpPr>
            <a:spLocks noGrp="1"/>
          </p:cNvSpPr>
          <p:nvPr>
            <p:ph type="dt" sz="half" idx="10"/>
          </p:nvPr>
        </p:nvSpPr>
        <p:spPr/>
        <p:txBody>
          <a:bodyPr/>
          <a:lstStyle/>
          <a:p>
            <a:fld id="{CD4446D5-1234-48A8-ABD4-FDCC70FA5D74}" type="datetimeFigureOut">
              <a:rPr lang="en-GB" smtClean="0"/>
              <a:t>26/01/2024</a:t>
            </a:fld>
            <a:endParaRPr lang="en-GB"/>
          </a:p>
        </p:txBody>
      </p:sp>
      <p:sp>
        <p:nvSpPr>
          <p:cNvPr id="6" name="Footer Placeholder 5">
            <a:extLst>
              <a:ext uri="{FF2B5EF4-FFF2-40B4-BE49-F238E27FC236}">
                <a16:creationId xmlns:a16="http://schemas.microsoft.com/office/drawing/2014/main" id="{95C3B807-8F13-459D-BA4D-9CF215EF17C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1378F0A-1F87-4466-BF2E-B1D0009D8CBC}"/>
              </a:ext>
            </a:extLst>
          </p:cNvPr>
          <p:cNvSpPr>
            <a:spLocks noGrp="1"/>
          </p:cNvSpPr>
          <p:nvPr>
            <p:ph type="sldNum" sz="quarter" idx="12"/>
          </p:nvPr>
        </p:nvSpPr>
        <p:spPr/>
        <p:txBody>
          <a:bodyPr/>
          <a:lstStyle/>
          <a:p>
            <a:fld id="{9DD14424-8253-478C-92F0-0EDC23D48022}" type="slidenum">
              <a:rPr lang="en-GB" smtClean="0"/>
              <a:t>‹#›</a:t>
            </a:fld>
            <a:endParaRPr lang="en-GB"/>
          </a:p>
        </p:txBody>
      </p:sp>
    </p:spTree>
    <p:extLst>
      <p:ext uri="{BB962C8B-B14F-4D97-AF65-F5344CB8AC3E}">
        <p14:creationId xmlns:p14="http://schemas.microsoft.com/office/powerpoint/2010/main" val="24117648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71442-624B-4722-A098-AF9E2205CEB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E6EBAE75-473A-49C6-A843-AA43C6C864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3660F3B-43FB-48EC-8634-EF7CAD03D3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59FA61B-31F7-4F57-BBD7-3ED072CE1F4B}"/>
              </a:ext>
            </a:extLst>
          </p:cNvPr>
          <p:cNvSpPr>
            <a:spLocks noGrp="1"/>
          </p:cNvSpPr>
          <p:nvPr>
            <p:ph type="dt" sz="half" idx="10"/>
          </p:nvPr>
        </p:nvSpPr>
        <p:spPr/>
        <p:txBody>
          <a:bodyPr/>
          <a:lstStyle/>
          <a:p>
            <a:fld id="{CD4446D5-1234-48A8-ABD4-FDCC70FA5D74}" type="datetimeFigureOut">
              <a:rPr lang="en-GB" smtClean="0"/>
              <a:t>26/01/2024</a:t>
            </a:fld>
            <a:endParaRPr lang="en-GB"/>
          </a:p>
        </p:txBody>
      </p:sp>
      <p:sp>
        <p:nvSpPr>
          <p:cNvPr id="6" name="Footer Placeholder 5">
            <a:extLst>
              <a:ext uri="{FF2B5EF4-FFF2-40B4-BE49-F238E27FC236}">
                <a16:creationId xmlns:a16="http://schemas.microsoft.com/office/drawing/2014/main" id="{102F748A-4A5D-423D-AF1B-E9A66539396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8175710-C12A-40FE-86DD-C3694B6B42E8}"/>
              </a:ext>
            </a:extLst>
          </p:cNvPr>
          <p:cNvSpPr>
            <a:spLocks noGrp="1"/>
          </p:cNvSpPr>
          <p:nvPr>
            <p:ph type="sldNum" sz="quarter" idx="12"/>
          </p:nvPr>
        </p:nvSpPr>
        <p:spPr/>
        <p:txBody>
          <a:bodyPr/>
          <a:lstStyle/>
          <a:p>
            <a:fld id="{9DD14424-8253-478C-92F0-0EDC23D48022}" type="slidenum">
              <a:rPr lang="en-GB" smtClean="0"/>
              <a:t>‹#›</a:t>
            </a:fld>
            <a:endParaRPr lang="en-GB"/>
          </a:p>
        </p:txBody>
      </p:sp>
    </p:spTree>
    <p:extLst>
      <p:ext uri="{BB962C8B-B14F-4D97-AF65-F5344CB8AC3E}">
        <p14:creationId xmlns:p14="http://schemas.microsoft.com/office/powerpoint/2010/main" val="38167660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518CB-187E-454C-B25E-A301B156B94D}"/>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604520BA-D288-4616-9694-BC96EA0F2DA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C3790DB-7FA3-4327-B06D-5999FF03B7C9}"/>
              </a:ext>
            </a:extLst>
          </p:cNvPr>
          <p:cNvSpPr>
            <a:spLocks noGrp="1"/>
          </p:cNvSpPr>
          <p:nvPr>
            <p:ph type="dt" sz="half" idx="10"/>
          </p:nvPr>
        </p:nvSpPr>
        <p:spPr/>
        <p:txBody>
          <a:bodyPr/>
          <a:lstStyle/>
          <a:p>
            <a:fld id="{CD4446D5-1234-48A8-ABD4-FDCC70FA5D74}" type="datetimeFigureOut">
              <a:rPr lang="en-GB" smtClean="0"/>
              <a:t>26/01/2024</a:t>
            </a:fld>
            <a:endParaRPr lang="en-GB"/>
          </a:p>
        </p:txBody>
      </p:sp>
      <p:sp>
        <p:nvSpPr>
          <p:cNvPr id="5" name="Footer Placeholder 4">
            <a:extLst>
              <a:ext uri="{FF2B5EF4-FFF2-40B4-BE49-F238E27FC236}">
                <a16:creationId xmlns:a16="http://schemas.microsoft.com/office/drawing/2014/main" id="{67F36F45-AD4A-4CD3-B59A-080A7E066A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BA903C2-6B72-420D-A228-D289FF2AFC7F}"/>
              </a:ext>
            </a:extLst>
          </p:cNvPr>
          <p:cNvSpPr>
            <a:spLocks noGrp="1"/>
          </p:cNvSpPr>
          <p:nvPr>
            <p:ph type="sldNum" sz="quarter" idx="12"/>
          </p:nvPr>
        </p:nvSpPr>
        <p:spPr/>
        <p:txBody>
          <a:bodyPr/>
          <a:lstStyle/>
          <a:p>
            <a:fld id="{9DD14424-8253-478C-92F0-0EDC23D48022}" type="slidenum">
              <a:rPr lang="en-GB" smtClean="0"/>
              <a:t>‹#›</a:t>
            </a:fld>
            <a:endParaRPr lang="en-GB"/>
          </a:p>
        </p:txBody>
      </p:sp>
    </p:spTree>
    <p:extLst>
      <p:ext uri="{BB962C8B-B14F-4D97-AF65-F5344CB8AC3E}">
        <p14:creationId xmlns:p14="http://schemas.microsoft.com/office/powerpoint/2010/main" val="32021813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263AA2-CDB3-4032-9409-C262CC742F96}"/>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13EFD5BC-DB16-4377-B7AC-FAEA2D899D8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5AD8644-4317-4C9A-BF8D-AD8789AE3F14}"/>
              </a:ext>
            </a:extLst>
          </p:cNvPr>
          <p:cNvSpPr>
            <a:spLocks noGrp="1"/>
          </p:cNvSpPr>
          <p:nvPr>
            <p:ph type="dt" sz="half" idx="10"/>
          </p:nvPr>
        </p:nvSpPr>
        <p:spPr/>
        <p:txBody>
          <a:bodyPr/>
          <a:lstStyle/>
          <a:p>
            <a:fld id="{CD4446D5-1234-48A8-ABD4-FDCC70FA5D74}" type="datetimeFigureOut">
              <a:rPr lang="en-GB" smtClean="0"/>
              <a:t>26/01/2024</a:t>
            </a:fld>
            <a:endParaRPr lang="en-GB"/>
          </a:p>
        </p:txBody>
      </p:sp>
      <p:sp>
        <p:nvSpPr>
          <p:cNvPr id="5" name="Footer Placeholder 4">
            <a:extLst>
              <a:ext uri="{FF2B5EF4-FFF2-40B4-BE49-F238E27FC236}">
                <a16:creationId xmlns:a16="http://schemas.microsoft.com/office/drawing/2014/main" id="{E345A78E-BBD0-468F-9C43-36710BE343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94DAC82-2351-4E19-BAF3-74532F210980}"/>
              </a:ext>
            </a:extLst>
          </p:cNvPr>
          <p:cNvSpPr>
            <a:spLocks noGrp="1"/>
          </p:cNvSpPr>
          <p:nvPr>
            <p:ph type="sldNum" sz="quarter" idx="12"/>
          </p:nvPr>
        </p:nvSpPr>
        <p:spPr/>
        <p:txBody>
          <a:bodyPr/>
          <a:lstStyle/>
          <a:p>
            <a:fld id="{9DD14424-8253-478C-92F0-0EDC23D48022}" type="slidenum">
              <a:rPr lang="en-GB" smtClean="0"/>
              <a:t>‹#›</a:t>
            </a:fld>
            <a:endParaRPr lang="en-GB"/>
          </a:p>
        </p:txBody>
      </p:sp>
    </p:spTree>
    <p:extLst>
      <p:ext uri="{BB962C8B-B14F-4D97-AF65-F5344CB8AC3E}">
        <p14:creationId xmlns:p14="http://schemas.microsoft.com/office/powerpoint/2010/main" val="3816599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9AA6F7-5009-43DA-A5BA-A7357987A6E0}"/>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651177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848580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AC98375E-B78B-4EF2-9183-21DDF299CF36}"/>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04514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729991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itle 3">
            <a:extLst>
              <a:ext uri="{FF2B5EF4-FFF2-40B4-BE49-F238E27FC236}">
                <a16:creationId xmlns:a16="http://schemas.microsoft.com/office/drawing/2014/main" id="{1C7ECA85-28B6-4349-80F0-9A682E4EFDA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245107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1232194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334B27DC-A959-421A-92EF-A2685612DDA4}"/>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4002762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4100904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D8E07B-9D24-4E42-A922-7113F4C90D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8DF313DD-3554-45ED-8C8A-62CD09A8A4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6789721-C77A-45DD-A61D-1FED627DE2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4446D5-1234-48A8-ABD4-FDCC70FA5D74}" type="datetimeFigureOut">
              <a:rPr lang="en-GB" smtClean="0"/>
              <a:t>26/01/2024</a:t>
            </a:fld>
            <a:endParaRPr lang="en-GB"/>
          </a:p>
        </p:txBody>
      </p:sp>
      <p:sp>
        <p:nvSpPr>
          <p:cNvPr id="5" name="Footer Placeholder 4">
            <a:extLst>
              <a:ext uri="{FF2B5EF4-FFF2-40B4-BE49-F238E27FC236}">
                <a16:creationId xmlns:a16="http://schemas.microsoft.com/office/drawing/2014/main" id="{87629B44-C450-485A-A852-BFF1456DF7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DCDC0C4-D0D2-4AD0-B122-D0B0E8F837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D14424-8253-478C-92F0-0EDC23D48022}" type="slidenum">
              <a:rPr lang="en-GB" smtClean="0"/>
              <a:t>‹#›</a:t>
            </a:fld>
            <a:endParaRPr lang="en-GB"/>
          </a:p>
        </p:txBody>
      </p:sp>
    </p:spTree>
    <p:extLst>
      <p:ext uri="{BB962C8B-B14F-4D97-AF65-F5344CB8AC3E}">
        <p14:creationId xmlns:p14="http://schemas.microsoft.com/office/powerpoint/2010/main" val="164192114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gif"/><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gif"/><Relationship Id="rId10" Type="http://schemas.openxmlformats.org/officeDocument/2006/relationships/image" Target="../media/image13.png"/><Relationship Id="rId4" Type="http://schemas.openxmlformats.org/officeDocument/2006/relationships/image" Target="../media/image7.gif"/><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25.png"/><Relationship Id="rId18" Type="http://schemas.openxmlformats.org/officeDocument/2006/relationships/image" Target="../media/image30.png"/><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notesSlide" Target="../notesSlides/notesSlide11.xml"/><Relationship Id="rId16" Type="http://schemas.openxmlformats.org/officeDocument/2006/relationships/image" Target="../media/image28.jpeg"/><Relationship Id="rId20" Type="http://schemas.openxmlformats.org/officeDocument/2006/relationships/image" Target="../media/image32.png"/><Relationship Id="rId1" Type="http://schemas.openxmlformats.org/officeDocument/2006/relationships/slideLayout" Target="../slideLayouts/slideLayout15.xml"/><Relationship Id="rId6" Type="http://schemas.openxmlformats.org/officeDocument/2006/relationships/audio" Target="../media/audio11.wav"/><Relationship Id="rId11" Type="http://schemas.openxmlformats.org/officeDocument/2006/relationships/image" Target="../media/image23.png"/><Relationship Id="rId5" Type="http://schemas.openxmlformats.org/officeDocument/2006/relationships/audio" Target="../media/audio10.wav"/><Relationship Id="rId15" Type="http://schemas.openxmlformats.org/officeDocument/2006/relationships/image" Target="../media/image27.png"/><Relationship Id="rId10" Type="http://schemas.openxmlformats.org/officeDocument/2006/relationships/image" Target="../media/image22.jpeg"/><Relationship Id="rId19" Type="http://schemas.openxmlformats.org/officeDocument/2006/relationships/image" Target="../media/image31.png"/><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8.wav"/><Relationship Id="rId7" Type="http://schemas.openxmlformats.org/officeDocument/2006/relationships/audio" Target="../media/audio12.wav"/><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audio" Target="../media/audio11.wav"/><Relationship Id="rId5" Type="http://schemas.openxmlformats.org/officeDocument/2006/relationships/audio" Target="../media/audio10.wav"/><Relationship Id="rId10" Type="http://schemas.openxmlformats.org/officeDocument/2006/relationships/image" Target="../media/image22.jpeg"/><Relationship Id="rId4" Type="http://schemas.openxmlformats.org/officeDocument/2006/relationships/audio" Target="../media/audio9.wav"/><Relationship Id="rId9" Type="http://schemas.openxmlformats.org/officeDocument/2006/relationships/audio" Target="../media/audio14.wav"/></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audio" Target="../media/audio20.wav"/><Relationship Id="rId13" Type="http://schemas.openxmlformats.org/officeDocument/2006/relationships/image" Target="../media/image7.gif"/><Relationship Id="rId3" Type="http://schemas.openxmlformats.org/officeDocument/2006/relationships/audio" Target="../media/audio15.wav"/><Relationship Id="rId7" Type="http://schemas.openxmlformats.org/officeDocument/2006/relationships/audio" Target="../media/audio19.wav"/><Relationship Id="rId12" Type="http://schemas.openxmlformats.org/officeDocument/2006/relationships/audio" Target="../media/audio24.wav"/><Relationship Id="rId17" Type="http://schemas.openxmlformats.org/officeDocument/2006/relationships/image" Target="../media/image13.png"/><Relationship Id="rId2" Type="http://schemas.openxmlformats.org/officeDocument/2006/relationships/notesSlide" Target="../notesSlides/notesSlide15.xml"/><Relationship Id="rId16"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audio" Target="../media/audio18.wav"/><Relationship Id="rId11" Type="http://schemas.openxmlformats.org/officeDocument/2006/relationships/audio" Target="../media/audio23.wav"/><Relationship Id="rId5" Type="http://schemas.openxmlformats.org/officeDocument/2006/relationships/audio" Target="../media/audio17.wav"/><Relationship Id="rId15" Type="http://schemas.openxmlformats.org/officeDocument/2006/relationships/image" Target="../media/image11.png"/><Relationship Id="rId10" Type="http://schemas.openxmlformats.org/officeDocument/2006/relationships/audio" Target="../media/audio22.wav"/><Relationship Id="rId4" Type="http://schemas.openxmlformats.org/officeDocument/2006/relationships/audio" Target="../media/audio16.wav"/><Relationship Id="rId9" Type="http://schemas.openxmlformats.org/officeDocument/2006/relationships/audio" Target="../media/audio21.wav"/><Relationship Id="rId14" Type="http://schemas.openxmlformats.org/officeDocument/2006/relationships/image" Target="../media/image8.gi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15.jpe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9.png"/><Relationship Id="rId7"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7.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1.png"/><Relationship Id="rId7"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55.png"/><Relationship Id="rId4" Type="http://schemas.openxmlformats.org/officeDocument/2006/relationships/image" Target="../media/image54.tiff"/></Relationships>
</file>

<file path=ppt/slides/_rels/slide23.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54.tiff"/></Relationships>
</file>

<file path=ppt/slides/_rels/slide24.xml.rels><?xml version="1.0" encoding="UTF-8" standalone="yes"?>
<Relationships xmlns="http://schemas.openxmlformats.org/package/2006/relationships"><Relationship Id="rId8" Type="http://schemas.openxmlformats.org/officeDocument/2006/relationships/audio" Target="../media/audio29.wav"/><Relationship Id="rId13" Type="http://schemas.openxmlformats.org/officeDocument/2006/relationships/image" Target="../media/image41.png"/><Relationship Id="rId3" Type="http://schemas.openxmlformats.org/officeDocument/2006/relationships/audio" Target="../media/audio25.wav"/><Relationship Id="rId7" Type="http://schemas.openxmlformats.org/officeDocument/2006/relationships/image" Target="../media/image56.png"/><Relationship Id="rId12" Type="http://schemas.openxmlformats.org/officeDocument/2006/relationships/image" Target="../media/image58.png"/><Relationship Id="rId17" Type="http://schemas.openxmlformats.org/officeDocument/2006/relationships/image" Target="../media/image62.png"/><Relationship Id="rId2" Type="http://schemas.openxmlformats.org/officeDocument/2006/relationships/notesSlide" Target="../notesSlides/notesSlide24.xml"/><Relationship Id="rId16" Type="http://schemas.openxmlformats.org/officeDocument/2006/relationships/image" Target="../media/image61.png"/><Relationship Id="rId1" Type="http://schemas.openxmlformats.org/officeDocument/2006/relationships/slideLayout" Target="../slideLayouts/slideLayout3.xml"/><Relationship Id="rId6" Type="http://schemas.openxmlformats.org/officeDocument/2006/relationships/audio" Target="../media/audio28.wav"/><Relationship Id="rId11" Type="http://schemas.openxmlformats.org/officeDocument/2006/relationships/image" Target="../media/image57.png"/><Relationship Id="rId5" Type="http://schemas.openxmlformats.org/officeDocument/2006/relationships/audio" Target="../media/audio27.wav"/><Relationship Id="rId15" Type="http://schemas.openxmlformats.org/officeDocument/2006/relationships/image" Target="../media/image60.png"/><Relationship Id="rId10" Type="http://schemas.openxmlformats.org/officeDocument/2006/relationships/image" Target="../media/image54.tiff"/><Relationship Id="rId4" Type="http://schemas.openxmlformats.org/officeDocument/2006/relationships/audio" Target="../media/audio26.wav"/><Relationship Id="rId9" Type="http://schemas.openxmlformats.org/officeDocument/2006/relationships/image" Target="../media/image53.tiff"/><Relationship Id="rId14" Type="http://schemas.openxmlformats.org/officeDocument/2006/relationships/image" Target="../media/image59.png"/></Relationships>
</file>

<file path=ppt/slides/_rels/slide25.xml.rels><?xml version="1.0" encoding="UTF-8" standalone="yes"?>
<Relationships xmlns="http://schemas.openxmlformats.org/package/2006/relationships"><Relationship Id="rId8" Type="http://schemas.openxmlformats.org/officeDocument/2006/relationships/audio" Target="../media/audio34.wav"/><Relationship Id="rId13" Type="http://schemas.openxmlformats.org/officeDocument/2006/relationships/image" Target="../media/image41.png"/><Relationship Id="rId3" Type="http://schemas.openxmlformats.org/officeDocument/2006/relationships/audio" Target="../media/audio30.wav"/><Relationship Id="rId7" Type="http://schemas.openxmlformats.org/officeDocument/2006/relationships/image" Target="../media/image56.png"/><Relationship Id="rId12" Type="http://schemas.openxmlformats.org/officeDocument/2006/relationships/image" Target="../media/image58.png"/><Relationship Id="rId17" Type="http://schemas.openxmlformats.org/officeDocument/2006/relationships/image" Target="../media/image62.png"/><Relationship Id="rId2" Type="http://schemas.openxmlformats.org/officeDocument/2006/relationships/notesSlide" Target="../notesSlides/notesSlide25.xml"/><Relationship Id="rId16" Type="http://schemas.openxmlformats.org/officeDocument/2006/relationships/image" Target="../media/image61.png"/><Relationship Id="rId1" Type="http://schemas.openxmlformats.org/officeDocument/2006/relationships/slideLayout" Target="../slideLayouts/slideLayout3.xml"/><Relationship Id="rId6" Type="http://schemas.openxmlformats.org/officeDocument/2006/relationships/audio" Target="../media/audio33.wav"/><Relationship Id="rId11" Type="http://schemas.openxmlformats.org/officeDocument/2006/relationships/image" Target="../media/image57.png"/><Relationship Id="rId5" Type="http://schemas.openxmlformats.org/officeDocument/2006/relationships/audio" Target="../media/audio32.wav"/><Relationship Id="rId15" Type="http://schemas.openxmlformats.org/officeDocument/2006/relationships/image" Target="../media/image60.png"/><Relationship Id="rId10" Type="http://schemas.openxmlformats.org/officeDocument/2006/relationships/image" Target="../media/image54.tiff"/><Relationship Id="rId4" Type="http://schemas.openxmlformats.org/officeDocument/2006/relationships/audio" Target="../media/audio31.wav"/><Relationship Id="rId9" Type="http://schemas.openxmlformats.org/officeDocument/2006/relationships/image" Target="../media/image53.tiff"/><Relationship Id="rId14" Type="http://schemas.openxmlformats.org/officeDocument/2006/relationships/image" Target="../media/image5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image" Target="../media/image68.gif"/><Relationship Id="rId3" Type="http://schemas.openxmlformats.org/officeDocument/2006/relationships/image" Target="../media/image63.jpeg"/><Relationship Id="rId7"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8" Type="http://schemas.openxmlformats.org/officeDocument/2006/relationships/image" Target="../media/image68.gif"/><Relationship Id="rId3" Type="http://schemas.openxmlformats.org/officeDocument/2006/relationships/image" Target="../media/image38.png"/><Relationship Id="rId7"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8" Type="http://schemas.openxmlformats.org/officeDocument/2006/relationships/image" Target="../media/image68.gif"/><Relationship Id="rId3" Type="http://schemas.openxmlformats.org/officeDocument/2006/relationships/image" Target="../media/image72.png"/><Relationship Id="rId7"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68.gif"/><Relationship Id="rId5" Type="http://schemas.openxmlformats.org/officeDocument/2006/relationships/image" Target="../media/image67.png"/><Relationship Id="rId4" Type="http://schemas.openxmlformats.org/officeDocument/2006/relationships/image" Target="../media/image76.png"/></Relationships>
</file>

<file path=ppt/slides/_rels/slide31.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41.png"/><Relationship Id="rId18" Type="http://schemas.openxmlformats.org/officeDocument/2006/relationships/image" Target="../media/image86.png"/><Relationship Id="rId3" Type="http://schemas.openxmlformats.org/officeDocument/2006/relationships/image" Target="../media/image77.png"/><Relationship Id="rId7" Type="http://schemas.openxmlformats.org/officeDocument/2006/relationships/image" Target="../media/image79.png"/><Relationship Id="rId12" Type="http://schemas.openxmlformats.org/officeDocument/2006/relationships/image" Target="../media/image43.png"/><Relationship Id="rId17" Type="http://schemas.openxmlformats.org/officeDocument/2006/relationships/image" Target="../media/image55.png"/><Relationship Id="rId2" Type="http://schemas.openxmlformats.org/officeDocument/2006/relationships/notesSlide" Target="../notesSlides/notesSlide31.xml"/><Relationship Id="rId16" Type="http://schemas.openxmlformats.org/officeDocument/2006/relationships/image" Target="../media/image85.png"/><Relationship Id="rId1" Type="http://schemas.openxmlformats.org/officeDocument/2006/relationships/slideLayout" Target="../slideLayouts/slideLayout3.xml"/><Relationship Id="rId6" Type="http://schemas.openxmlformats.org/officeDocument/2006/relationships/image" Target="../media/image78.png"/><Relationship Id="rId11" Type="http://schemas.openxmlformats.org/officeDocument/2006/relationships/image" Target="../media/image42.png"/><Relationship Id="rId5" Type="http://schemas.openxmlformats.org/officeDocument/2006/relationships/image" Target="../media/image65.png"/><Relationship Id="rId15" Type="http://schemas.openxmlformats.org/officeDocument/2006/relationships/image" Target="../media/image84.png"/><Relationship Id="rId10" Type="http://schemas.openxmlformats.org/officeDocument/2006/relationships/image" Target="../media/image82.png"/><Relationship Id="rId19" Type="http://schemas.openxmlformats.org/officeDocument/2006/relationships/image" Target="../media/image87.png"/><Relationship Id="rId4" Type="http://schemas.openxmlformats.org/officeDocument/2006/relationships/image" Target="../media/image70.png"/><Relationship Id="rId9" Type="http://schemas.openxmlformats.org/officeDocument/2006/relationships/image" Target="../media/image81.png"/><Relationship Id="rId14" Type="http://schemas.openxmlformats.org/officeDocument/2006/relationships/image" Target="../media/image8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53.tiff"/><Relationship Id="rId5" Type="http://schemas.openxmlformats.org/officeDocument/2006/relationships/image" Target="../media/image67.png"/><Relationship Id="rId4" Type="http://schemas.openxmlformats.org/officeDocument/2006/relationships/image" Target="../media/image54.tiff"/></Relationships>
</file>

<file path=ppt/slides/_rels/slide35.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audio" Target="../media/audio38.wav"/><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audio" Target="../media/audio37.wav"/><Relationship Id="rId5" Type="http://schemas.openxmlformats.org/officeDocument/2006/relationships/audio" Target="../media/audio36.wav"/><Relationship Id="rId4" Type="http://schemas.openxmlformats.org/officeDocument/2006/relationships/audio" Target="../media/audio35.wav"/></Relationships>
</file>

<file path=ppt/slides/_rels/slide36.xml.rels><?xml version="1.0" encoding="UTF-8" standalone="yes"?>
<Relationships xmlns="http://schemas.openxmlformats.org/package/2006/relationships"><Relationship Id="rId8" Type="http://schemas.openxmlformats.org/officeDocument/2006/relationships/audio" Target="../media/audio42.wav"/><Relationship Id="rId3" Type="http://schemas.openxmlformats.org/officeDocument/2006/relationships/image" Target="../media/image89.png"/><Relationship Id="rId7" Type="http://schemas.openxmlformats.org/officeDocument/2006/relationships/audio" Target="../media/audio41.wav"/><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audio" Target="../media/audio40.wav"/><Relationship Id="rId5" Type="http://schemas.openxmlformats.org/officeDocument/2006/relationships/audio" Target="../media/audio39.wav"/><Relationship Id="rId4" Type="http://schemas.openxmlformats.org/officeDocument/2006/relationships/image" Target="../media/image90.png"/></Relationships>
</file>

<file path=ppt/slides/_rels/slide37.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54.tiff"/></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53.tiff"/></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54.tiff"/></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53.tiff"/></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8" Type="http://schemas.openxmlformats.org/officeDocument/2006/relationships/image" Target="../media/image91.png"/><Relationship Id="rId3" Type="http://schemas.microsoft.com/office/2007/relationships/media" Target="../media/media2.wav"/><Relationship Id="rId7" Type="http://schemas.openxmlformats.org/officeDocument/2006/relationships/image" Target="../media/image53.tif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42.xml"/><Relationship Id="rId5" Type="http://schemas.openxmlformats.org/officeDocument/2006/relationships/slideLayout" Target="../slideLayouts/slideLayout3.xml"/><Relationship Id="rId10" Type="http://schemas.openxmlformats.org/officeDocument/2006/relationships/image" Target="../media/image92.png"/><Relationship Id="rId4" Type="http://schemas.openxmlformats.org/officeDocument/2006/relationships/audio" Target="../media/media2.wav"/><Relationship Id="rId9" Type="http://schemas.openxmlformats.org/officeDocument/2006/relationships/image" Target="../media/image67.png"/></Relationships>
</file>

<file path=ppt/slides/_rels/slide4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tiff"/><Relationship Id="rId7" Type="http://schemas.openxmlformats.org/officeDocument/2006/relationships/image" Target="../media/image94.pn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57.png"/><Relationship Id="rId11" Type="http://schemas.openxmlformats.org/officeDocument/2006/relationships/image" Target="../media/image96.tiff"/><Relationship Id="rId5" Type="http://schemas.openxmlformats.org/officeDocument/2006/relationships/image" Target="../media/image93.png"/><Relationship Id="rId10" Type="http://schemas.openxmlformats.org/officeDocument/2006/relationships/image" Target="../media/image41.png"/><Relationship Id="rId4" Type="http://schemas.openxmlformats.org/officeDocument/2006/relationships/image" Target="../media/image54.tiff"/><Relationship Id="rId9" Type="http://schemas.openxmlformats.org/officeDocument/2006/relationships/image" Target="../media/image95.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70.png"/><Relationship Id="rId18" Type="http://schemas.openxmlformats.org/officeDocument/2006/relationships/image" Target="../media/image103.png"/><Relationship Id="rId3" Type="http://schemas.openxmlformats.org/officeDocument/2006/relationships/audio" Target="../media/audio43.wav"/><Relationship Id="rId7" Type="http://schemas.openxmlformats.org/officeDocument/2006/relationships/audio" Target="../media/audio47.wav"/><Relationship Id="rId12" Type="http://schemas.openxmlformats.org/officeDocument/2006/relationships/image" Target="../media/image78.png"/><Relationship Id="rId17" Type="http://schemas.openxmlformats.org/officeDocument/2006/relationships/image" Target="../media/image102.png"/><Relationship Id="rId2" Type="http://schemas.openxmlformats.org/officeDocument/2006/relationships/notesSlide" Target="../notesSlides/notesSlide45.xml"/><Relationship Id="rId16" Type="http://schemas.openxmlformats.org/officeDocument/2006/relationships/image" Target="../media/image101.png"/><Relationship Id="rId1" Type="http://schemas.openxmlformats.org/officeDocument/2006/relationships/slideLayout" Target="../slideLayouts/slideLayout3.xml"/><Relationship Id="rId6" Type="http://schemas.openxmlformats.org/officeDocument/2006/relationships/audio" Target="../media/audio46.wav"/><Relationship Id="rId11" Type="http://schemas.openxmlformats.org/officeDocument/2006/relationships/image" Target="../media/image100.png"/><Relationship Id="rId5" Type="http://schemas.openxmlformats.org/officeDocument/2006/relationships/audio" Target="../media/audio45.wav"/><Relationship Id="rId15" Type="http://schemas.openxmlformats.org/officeDocument/2006/relationships/image" Target="../media/image41.png"/><Relationship Id="rId10" Type="http://schemas.openxmlformats.org/officeDocument/2006/relationships/image" Target="../media/image99.png"/><Relationship Id="rId19" Type="http://schemas.openxmlformats.org/officeDocument/2006/relationships/image" Target="../media/image65.png"/><Relationship Id="rId4" Type="http://schemas.openxmlformats.org/officeDocument/2006/relationships/audio" Target="../media/audio44.wav"/><Relationship Id="rId9" Type="http://schemas.openxmlformats.org/officeDocument/2006/relationships/image" Target="../media/image98.tiff"/><Relationship Id="rId14" Type="http://schemas.openxmlformats.org/officeDocument/2006/relationships/image" Target="../media/image73.png"/></Relationships>
</file>

<file path=ppt/slides/_rels/slide48.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73.png"/><Relationship Id="rId18" Type="http://schemas.openxmlformats.org/officeDocument/2006/relationships/image" Target="../media/image103.png"/><Relationship Id="rId3" Type="http://schemas.openxmlformats.org/officeDocument/2006/relationships/audio" Target="../media/audio43.wav"/><Relationship Id="rId7" Type="http://schemas.openxmlformats.org/officeDocument/2006/relationships/audio" Target="../media/audio47.wav"/><Relationship Id="rId12" Type="http://schemas.openxmlformats.org/officeDocument/2006/relationships/image" Target="../media/image70.png"/><Relationship Id="rId17" Type="http://schemas.openxmlformats.org/officeDocument/2006/relationships/image" Target="../media/image78.png"/><Relationship Id="rId2" Type="http://schemas.openxmlformats.org/officeDocument/2006/relationships/notesSlide" Target="../notesSlides/notesSlide46.xml"/><Relationship Id="rId16" Type="http://schemas.openxmlformats.org/officeDocument/2006/relationships/image" Target="../media/image102.png"/><Relationship Id="rId1" Type="http://schemas.openxmlformats.org/officeDocument/2006/relationships/slideLayout" Target="../slideLayouts/slideLayout3.xml"/><Relationship Id="rId6" Type="http://schemas.openxmlformats.org/officeDocument/2006/relationships/audio" Target="../media/audio46.wav"/><Relationship Id="rId11" Type="http://schemas.openxmlformats.org/officeDocument/2006/relationships/image" Target="../media/image65.png"/><Relationship Id="rId5" Type="http://schemas.openxmlformats.org/officeDocument/2006/relationships/audio" Target="../media/audio45.wav"/><Relationship Id="rId15" Type="http://schemas.openxmlformats.org/officeDocument/2006/relationships/image" Target="../media/image101.png"/><Relationship Id="rId10" Type="http://schemas.openxmlformats.org/officeDocument/2006/relationships/image" Target="../media/image100.png"/><Relationship Id="rId19" Type="http://schemas.openxmlformats.org/officeDocument/2006/relationships/image" Target="../media/image98.tiff"/><Relationship Id="rId4" Type="http://schemas.openxmlformats.org/officeDocument/2006/relationships/audio" Target="../media/audio44.wav"/><Relationship Id="rId9" Type="http://schemas.openxmlformats.org/officeDocument/2006/relationships/image" Target="../media/image99.png"/><Relationship Id="rId14" Type="http://schemas.openxmlformats.org/officeDocument/2006/relationships/image" Target="../media/image41.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audio" Target="../media/audio4.wav"/><Relationship Id="rId11" Type="http://schemas.openxmlformats.org/officeDocument/2006/relationships/image" Target="../media/image17.png"/><Relationship Id="rId5" Type="http://schemas.openxmlformats.org/officeDocument/2006/relationships/audio" Target="../media/audio3.wav"/><Relationship Id="rId10" Type="http://schemas.openxmlformats.org/officeDocument/2006/relationships/image" Target="../media/image16.jpe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20.png"/></Relationships>
</file>

<file path=ppt/slides/_rels/slide5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hyperlink" Target="https://www.youtube.com/watch?v=Nsm5MUJrVlg"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54.tiff"/></Relationships>
</file>

<file path=ppt/slides/_rels/slide5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hyperlink" Target="https://www.rachelhawkes.com/LDPresources/Yr7German/German_Y7_Term2i_Wk4_audio.html" TargetMode="External"/><Relationship Id="rId2" Type="http://schemas.openxmlformats.org/officeDocument/2006/relationships/notesSlide" Target="../notesSlides/notesSlide55.xml"/><Relationship Id="rId1" Type="http://schemas.openxmlformats.org/officeDocument/2006/relationships/slideLayout" Target="../slideLayouts/slideLayout3.xml"/><Relationship Id="rId5" Type="http://schemas.openxmlformats.org/officeDocument/2006/relationships/image" Target="../media/image107.png"/><Relationship Id="rId4" Type="http://schemas.openxmlformats.org/officeDocument/2006/relationships/hyperlink" Target="https://www.rachelhawkes.com/LDPresources/Yr7German/German_Y7_Term2i_Wk4_audio_HW_sheet.docx" TargetMode="Externa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16.jpeg"/><Relationship Id="rId4" Type="http://schemas.openxmlformats.org/officeDocument/2006/relationships/audio" Target="../media/audio2.wav"/><Relationship Id="rId9" Type="http://schemas.openxmlformats.org/officeDocument/2006/relationships/audio" Target="../media/audio7.wav"/></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21.jpeg"/><Relationship Id="rId4" Type="http://schemas.openxmlformats.org/officeDocument/2006/relationships/audio" Target="../media/audio9.wav"/></Relationships>
</file>

<file path=ppt/slides/_rels/slide9.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audio" Target="../media/audio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2C3A6C-E4B7-419D-B4EB-18F1DD2CA8CD}"/>
              </a:ext>
            </a:extLst>
          </p:cNvPr>
          <p:cNvSpPr>
            <a:spLocks noGrp="1"/>
          </p:cNvSpPr>
          <p:nvPr>
            <p:ph type="body" sz="quarter" idx="12"/>
          </p:nvPr>
        </p:nvSpPr>
        <p:spPr>
          <a:xfrm>
            <a:off x="363538" y="5478219"/>
            <a:ext cx="4101782" cy="1330394"/>
          </a:xfrm>
        </p:spPr>
        <p:txBody>
          <a:bodyPr>
            <a:normAutofit fontScale="850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1" i="0" u="none" strike="noStrike" kern="1200" cap="none" spc="0" normalizeH="0" baseline="0" noProof="0" dirty="0">
                <a:ln>
                  <a:noFill/>
                </a:ln>
                <a:solidFill>
                  <a:srgbClr val="525050"/>
                </a:solidFill>
                <a:effectLst/>
                <a:uLnTx/>
                <a:uFillTx/>
                <a:latin typeface="Century Gothic" panose="020F0302020204030204"/>
                <a:ea typeface="+mn-ea"/>
                <a:cs typeface="+mn-cs"/>
              </a:rPr>
              <a:t>Y7 German </a:t>
            </a:r>
          </a:p>
          <a:p>
            <a:pPr>
              <a:defRPr/>
            </a:pPr>
            <a: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t>Term 2.1 – Week 3 - Lesson 33</a:t>
            </a:r>
            <a:b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br>
            <a:b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br>
            <a:r>
              <a:rPr lang="en-GB" sz="1200" dirty="0">
                <a:solidFill>
                  <a:schemeClr val="tx1"/>
                </a:solidFill>
                <a:latin typeface="Century Gothic" panose="020B0502020202020204" pitchFamily="34" charset="0"/>
              </a:rPr>
              <a:t>Author name(s):  Natalie Finlayson / Rachel Hawkes</a:t>
            </a:r>
          </a:p>
          <a:p>
            <a:pPr>
              <a:defRPr/>
            </a:pPr>
            <a:r>
              <a:rPr lang="en-GB" sz="1200" dirty="0">
                <a:solidFill>
                  <a:schemeClr val="tx1"/>
                </a:solidFill>
                <a:latin typeface="Century Gothic" panose="020B0502020202020204" pitchFamily="34" charset="0"/>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90000"/>
              </a:lnSpc>
              <a:spcBef>
                <a:spcPts val="0"/>
              </a:spcBef>
              <a:spcAft>
                <a:spcPts val="0"/>
              </a:spcAft>
              <a:buClr>
                <a:srgbClr val="FFFFFF"/>
              </a:buClr>
              <a:buSzPts val="1400"/>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Date updated: 26.01.24</a:t>
            </a:r>
            <a:endParaRPr kumimoji="0" lang="en-GB" sz="1200" b="0" i="0" u="none" strike="noStrike" kern="1200" cap="none" spc="0" normalizeH="0" baseline="0" noProof="0" dirty="0">
              <a:ln>
                <a:noFill/>
              </a:ln>
              <a:solidFill>
                <a:srgbClr val="525050"/>
              </a:solidFill>
              <a:effectLst/>
              <a:uLnTx/>
              <a:uFillTx/>
              <a:latin typeface="Century Gothic" panose="020F0302020204030204"/>
              <a:ea typeface="Century Gothic"/>
              <a:cs typeface="Century Gothic"/>
              <a:sym typeface="Century Gothic"/>
            </a:endParaRPr>
          </a:p>
        </p:txBody>
      </p:sp>
      <p:sp>
        <p:nvSpPr>
          <p:cNvPr id="3" name="Text Placeholder 2">
            <a:extLst>
              <a:ext uri="{FF2B5EF4-FFF2-40B4-BE49-F238E27FC236}">
                <a16:creationId xmlns:a16="http://schemas.microsoft.com/office/drawing/2014/main" id="{72D5BDAC-FB59-4421-B85A-A4A4F1DEB327}"/>
              </a:ext>
            </a:extLst>
          </p:cNvPr>
          <p:cNvSpPr>
            <a:spLocks noGrp="1"/>
          </p:cNvSpPr>
          <p:nvPr>
            <p:ph type="body" sz="quarter" idx="13"/>
          </p:nvPr>
        </p:nvSpPr>
        <p:spPr>
          <a:xfrm>
            <a:off x="363538" y="2510753"/>
            <a:ext cx="6716531" cy="1836494"/>
          </a:xfrm>
        </p:spPr>
        <p:txBody>
          <a:bodyPr>
            <a:normAutofit/>
          </a:bodyPr>
          <a:lstStyle/>
          <a:p>
            <a:pPr>
              <a:lnSpc>
                <a:spcPct val="100000"/>
              </a:lnSpc>
            </a:pPr>
            <a:r>
              <a:rPr lang="en-GB" sz="2400" dirty="0">
                <a:solidFill>
                  <a:schemeClr val="tx1"/>
                </a:solidFill>
              </a:rPr>
              <a:t>Object pronouns (singular) </a:t>
            </a:r>
            <a:r>
              <a:rPr lang="en-GB" sz="2400" dirty="0" err="1">
                <a:solidFill>
                  <a:schemeClr val="tx1"/>
                </a:solidFill>
              </a:rPr>
              <a:t>ihn</a:t>
            </a:r>
            <a:r>
              <a:rPr lang="en-GB" sz="2400" dirty="0">
                <a:solidFill>
                  <a:schemeClr val="tx1"/>
                </a:solidFill>
              </a:rPr>
              <a:t>, </a:t>
            </a:r>
            <a:r>
              <a:rPr lang="en-GB" sz="2400" dirty="0" err="1">
                <a:solidFill>
                  <a:schemeClr val="tx1"/>
                </a:solidFill>
              </a:rPr>
              <a:t>sie</a:t>
            </a:r>
            <a:r>
              <a:rPr lang="en-GB" sz="2400" dirty="0">
                <a:solidFill>
                  <a:schemeClr val="tx1"/>
                </a:solidFill>
              </a:rPr>
              <a:t>, es</a:t>
            </a:r>
            <a:br>
              <a:rPr lang="en-GB" sz="2400" dirty="0">
                <a:solidFill>
                  <a:schemeClr val="tx1"/>
                </a:solidFill>
              </a:rPr>
            </a:br>
            <a:r>
              <a:rPr lang="en-GB" sz="2400" dirty="0">
                <a:solidFill>
                  <a:schemeClr val="tx1"/>
                </a:solidFill>
              </a:rPr>
              <a:t>MÖGEN – ich mag, du </a:t>
            </a:r>
            <a:r>
              <a:rPr lang="en-GB" sz="2400" dirty="0" err="1">
                <a:solidFill>
                  <a:schemeClr val="tx1"/>
                </a:solidFill>
              </a:rPr>
              <a:t>magst</a:t>
            </a:r>
            <a:br>
              <a:rPr lang="en-GB" sz="2400" dirty="0">
                <a:solidFill>
                  <a:schemeClr val="tx1"/>
                </a:solidFill>
              </a:rPr>
            </a:br>
            <a:r>
              <a:rPr lang="en-GB" sz="2400" dirty="0">
                <a:solidFill>
                  <a:schemeClr val="tx1"/>
                </a:solidFill>
              </a:rPr>
              <a:t>SSC [</a:t>
            </a:r>
            <a:r>
              <a:rPr lang="en-GB" sz="2400" dirty="0" err="1">
                <a:solidFill>
                  <a:schemeClr val="tx1"/>
                </a:solidFill>
              </a:rPr>
              <a:t>sch</a:t>
            </a:r>
            <a:r>
              <a:rPr lang="en-GB" sz="2400" dirty="0">
                <a:solidFill>
                  <a:schemeClr val="tx1"/>
                </a:solidFill>
              </a:rPr>
              <a:t>] [</a:t>
            </a:r>
            <a:r>
              <a:rPr lang="en-GB" sz="2400" dirty="0" err="1">
                <a:solidFill>
                  <a:schemeClr val="tx1"/>
                </a:solidFill>
              </a:rPr>
              <a:t>sp</a:t>
            </a:r>
            <a:r>
              <a:rPr lang="en-GB" sz="2400" dirty="0">
                <a:solidFill>
                  <a:schemeClr val="tx1"/>
                </a:solidFill>
              </a:rPr>
              <a:t>]</a:t>
            </a:r>
          </a:p>
          <a:p>
            <a:endParaRPr lang="en-GB" dirty="0">
              <a:solidFill>
                <a:schemeClr val="tx1"/>
              </a:solidFill>
            </a:endParaRPr>
          </a:p>
        </p:txBody>
      </p:sp>
      <p:sp>
        <p:nvSpPr>
          <p:cNvPr id="4" name="Text Placeholder 3">
            <a:extLst>
              <a:ext uri="{FF2B5EF4-FFF2-40B4-BE49-F238E27FC236}">
                <a16:creationId xmlns:a16="http://schemas.microsoft.com/office/drawing/2014/main" id="{201F9164-9015-487C-8971-3B19003D8893}"/>
              </a:ext>
            </a:extLst>
          </p:cNvPr>
          <p:cNvSpPr>
            <a:spLocks noGrp="1"/>
          </p:cNvSpPr>
          <p:nvPr>
            <p:ph type="body" sz="quarter" idx="14"/>
          </p:nvPr>
        </p:nvSpPr>
        <p:spPr>
          <a:xfrm>
            <a:off x="363538" y="1530350"/>
            <a:ext cx="7657056" cy="844550"/>
          </a:xfrm>
        </p:spPr>
        <p:txBody>
          <a:bodyPr>
            <a:normAutofit fontScale="70000" lnSpcReduction="20000"/>
          </a:bodyPr>
          <a:lstStyle/>
          <a:p>
            <a:r>
              <a:rPr lang="en-GB" dirty="0" err="1"/>
              <a:t>Schulfächer</a:t>
            </a:r>
            <a:endParaRPr lang="en-GB" dirty="0"/>
          </a:p>
          <a:p>
            <a:r>
              <a:rPr lang="en-GB" sz="2900" b="1" dirty="0">
                <a:solidFill>
                  <a:schemeClr val="tx1"/>
                </a:solidFill>
              </a:rPr>
              <a:t>Do you like it…?</a:t>
            </a:r>
            <a:endParaRPr lang="en-GB" sz="2900" dirty="0">
              <a:solidFill>
                <a:schemeClr val="tx1"/>
              </a:solidFill>
            </a:endParaRPr>
          </a:p>
        </p:txBody>
      </p:sp>
      <p:pic>
        <p:nvPicPr>
          <p:cNvPr id="7" name="Picture 6" descr="A red white and blue flag&#10;&#10;Description automatically generated">
            <a:extLst>
              <a:ext uri="{FF2B5EF4-FFF2-40B4-BE49-F238E27FC236}">
                <a16:creationId xmlns:a16="http://schemas.microsoft.com/office/drawing/2014/main" id="{5EB6537C-10DB-4210-BDF0-8225184679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2011" y="3679003"/>
            <a:ext cx="1611992" cy="1069616"/>
          </a:xfrm>
          <a:prstGeom prst="rect">
            <a:avLst/>
          </a:prstGeom>
        </p:spPr>
      </p:pic>
      <p:pic>
        <p:nvPicPr>
          <p:cNvPr id="10" name="Picture 9" descr="A red and yellow speech bubble&#10;&#10;Description automatically generated">
            <a:extLst>
              <a:ext uri="{FF2B5EF4-FFF2-40B4-BE49-F238E27FC236}">
                <a16:creationId xmlns:a16="http://schemas.microsoft.com/office/drawing/2014/main" id="{42F8AD86-24D3-4D69-BFDB-05CD551063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1803" y="527683"/>
            <a:ext cx="2015396" cy="1704195"/>
          </a:xfrm>
          <a:prstGeom prst="rect">
            <a:avLst/>
          </a:prstGeom>
        </p:spPr>
      </p:pic>
      <p:pic>
        <p:nvPicPr>
          <p:cNvPr id="13" name="Picture 12" descr="A red and yellow rectangular shape with a flag inside&#10;&#10;Description automatically generated">
            <a:extLst>
              <a:ext uri="{FF2B5EF4-FFF2-40B4-BE49-F238E27FC236}">
                <a16:creationId xmlns:a16="http://schemas.microsoft.com/office/drawing/2014/main" id="{A5743A57-9CD3-4664-8070-C31A1C1D15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68041" y="3756521"/>
            <a:ext cx="1674970" cy="1275064"/>
          </a:xfrm>
          <a:prstGeom prst="rect">
            <a:avLst/>
          </a:prstGeom>
        </p:spPr>
      </p:pic>
      <p:pic>
        <p:nvPicPr>
          <p:cNvPr id="30" name="Picture 27">
            <a:extLst>
              <a:ext uri="{FF2B5EF4-FFF2-40B4-BE49-F238E27FC236}">
                <a16:creationId xmlns:a16="http://schemas.microsoft.com/office/drawing/2014/main" id="{89B71E3F-8DB9-4CD1-94EA-A895A910619C}"/>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25156" y="5159801"/>
            <a:ext cx="1511300"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8">
            <a:extLst>
              <a:ext uri="{FF2B5EF4-FFF2-40B4-BE49-F238E27FC236}">
                <a16:creationId xmlns:a16="http://schemas.microsoft.com/office/drawing/2014/main" id="{ACF45A28-8A4E-42D9-AA44-27D6CAAE362D}"/>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50855" y="4784066"/>
            <a:ext cx="1493838"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34" name="Picture 32">
            <a:extLst>
              <a:ext uri="{FF2B5EF4-FFF2-40B4-BE49-F238E27FC236}">
                <a16:creationId xmlns:a16="http://schemas.microsoft.com/office/drawing/2014/main" id="{D2989805-7C60-41BF-B7F5-508866C6520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03537" y="5031585"/>
            <a:ext cx="1150191" cy="1731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3">
            <a:extLst>
              <a:ext uri="{FF2B5EF4-FFF2-40B4-BE49-F238E27FC236}">
                <a16:creationId xmlns:a16="http://schemas.microsoft.com/office/drawing/2014/main" id="{DB798FED-3899-4D4B-8344-35F2D44422CB}"/>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36456" y="1952625"/>
            <a:ext cx="165735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8">
            <a:extLst>
              <a:ext uri="{FF2B5EF4-FFF2-40B4-BE49-F238E27FC236}">
                <a16:creationId xmlns:a16="http://schemas.microsoft.com/office/drawing/2014/main" id="{867C9E03-D685-46EE-BF48-8CD4FE64D265}"/>
              </a:ext>
            </a:extLst>
          </p:cNvPr>
          <p:cNvPicPr>
            <a:picLocks noChangeAspect="1" noChangeArrowheads="1"/>
          </p:cNvPicPr>
          <p:nvPr/>
        </p:nvPicPr>
        <p:blipFill>
          <a:blip r:embed="rId10">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724709" y="1532231"/>
            <a:ext cx="1399294" cy="1399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descr="A yellow sign with black text&#10;&#10;Description automatically generated">
            <a:extLst>
              <a:ext uri="{FF2B5EF4-FFF2-40B4-BE49-F238E27FC236}">
                <a16:creationId xmlns:a16="http://schemas.microsoft.com/office/drawing/2014/main" id="{1C4FA95A-A2A1-44F9-8CDC-E7E2D13953B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65604" y="3530906"/>
            <a:ext cx="2068352" cy="1357356"/>
          </a:xfrm>
          <a:prstGeom prst="rect">
            <a:avLst/>
          </a:prstGeom>
        </p:spPr>
      </p:pic>
    </p:spTree>
    <p:extLst>
      <p:ext uri="{BB962C8B-B14F-4D97-AF65-F5344CB8AC3E}">
        <p14:creationId xmlns:p14="http://schemas.microsoft.com/office/powerpoint/2010/main" val="3433286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4567" y="450945"/>
            <a:ext cx="10515600" cy="1325563"/>
          </a:xfrm>
        </p:spPr>
        <p:txBody>
          <a:bodyPr>
            <a:normAutofit fontScale="90000"/>
          </a:bodyPr>
          <a:lstStyle/>
          <a:p>
            <a:r>
              <a:rPr lang="en-GB" sz="22200" b="1" dirty="0" err="1">
                <a:solidFill>
                  <a:srgbClr val="FFCC00"/>
                </a:solidFill>
              </a:rPr>
              <a:t>sp</a:t>
            </a:r>
            <a:r>
              <a:rPr lang="en-GB" sz="22200" b="1" dirty="0">
                <a:solidFill>
                  <a:srgbClr val="FFCC00"/>
                </a:solidFill>
              </a:rPr>
              <a:t>-</a:t>
            </a:r>
            <a:br>
              <a:rPr lang="en-GB" sz="9600" b="1" dirty="0"/>
            </a:br>
            <a:endParaRPr lang="en-GB" dirty="0"/>
          </a:p>
        </p:txBody>
      </p:sp>
      <p:pic>
        <p:nvPicPr>
          <p:cNvPr id="5" name="Picture 4" descr="baby playin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67736" y="1156198"/>
            <a:ext cx="3922400" cy="3371031"/>
          </a:xfrm>
          <a:prstGeom prst="rect">
            <a:avLst/>
          </a:prstGeom>
        </p:spPr>
      </p:pic>
      <p:sp>
        <p:nvSpPr>
          <p:cNvPr id="2" name="Rectangle 1"/>
          <p:cNvSpPr/>
          <p:nvPr/>
        </p:nvSpPr>
        <p:spPr>
          <a:xfrm>
            <a:off x="3363574" y="4218312"/>
            <a:ext cx="5386411" cy="1938992"/>
          </a:xfrm>
          <a:prstGeom prst="rect">
            <a:avLst/>
          </a:prstGeom>
        </p:spPr>
        <p:txBody>
          <a:bodyPr wrap="none">
            <a:spAutoFit/>
          </a:bodyPr>
          <a:lstStyle/>
          <a:p>
            <a:pPr lvl="0" algn="ctr"/>
            <a:r>
              <a:rPr lang="en-GB" sz="12000" dirty="0" err="1">
                <a:solidFill>
                  <a:srgbClr val="FFC000"/>
                </a:solidFill>
                <a:latin typeface="Century Gothic" panose="020B0502020202020204" pitchFamily="34" charset="0"/>
              </a:rPr>
              <a:t>sp</a:t>
            </a:r>
            <a:r>
              <a:rPr lang="en-GB" sz="12000" dirty="0" err="1">
                <a:solidFill>
                  <a:srgbClr val="002060"/>
                </a:solidFill>
                <a:latin typeface="Century Gothic" panose="020B0502020202020204" pitchFamily="34" charset="0"/>
              </a:rPr>
              <a:t>ielen</a:t>
            </a:r>
            <a:endParaRPr lang="en-GB" sz="120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37278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85933788-9DA1-D046-926F-950D27BF23F6}"/>
              </a:ext>
            </a:extLst>
          </p:cNvPr>
          <p:cNvSpPr>
            <a:spLocks noGrp="1"/>
          </p:cNvSpPr>
          <p:nvPr>
            <p:ph type="title"/>
          </p:nvPr>
        </p:nvSpPr>
        <p:spPr>
          <a:xfrm>
            <a:off x="4653023" y="-7539"/>
            <a:ext cx="2885954" cy="1488305"/>
          </a:xfrm>
        </p:spPr>
        <p:txBody>
          <a:bodyPr>
            <a:noAutofit/>
          </a:bodyPr>
          <a:lstStyle/>
          <a:p>
            <a:pPr algn="ctr"/>
            <a:r>
              <a:rPr lang="en-GB" sz="12000" b="1" dirty="0" err="1">
                <a:solidFill>
                  <a:srgbClr val="002060"/>
                </a:solidFill>
                <a:cs typeface="Calibri" panose="020F0502020204030204" pitchFamily="34" charset="0"/>
              </a:rPr>
              <a:t>sp</a:t>
            </a:r>
            <a:r>
              <a:rPr lang="en-GB" sz="12000" b="1" dirty="0">
                <a:solidFill>
                  <a:srgbClr val="002060"/>
                </a:solidFill>
                <a:cs typeface="Calibri" panose="020F0502020204030204" pitchFamily="34" charset="0"/>
              </a:rPr>
              <a:t>-</a:t>
            </a:r>
            <a:endParaRPr lang="en-US" sz="12000" dirty="0"/>
          </a:p>
        </p:txBody>
      </p:sp>
      <p:sp>
        <p:nvSpPr>
          <p:cNvPr id="4" name="Rounded Rectangle 3"/>
          <p:cNvSpPr/>
          <p:nvPr/>
        </p:nvSpPr>
        <p:spPr>
          <a:xfrm>
            <a:off x="4271110" y="1792147"/>
            <a:ext cx="3653693" cy="2600830"/>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000" dirty="0" err="1">
                <a:solidFill>
                  <a:srgbClr val="FFCC00"/>
                </a:solidFill>
                <a:latin typeface="Century Gothic" panose="020B0502020202020204" pitchFamily="34" charset="0"/>
              </a:rPr>
              <a:t>sp</a:t>
            </a:r>
            <a:r>
              <a:rPr lang="en-GB" sz="6000" dirty="0" err="1">
                <a:solidFill>
                  <a:srgbClr val="002060"/>
                </a:solidFill>
                <a:latin typeface="Century Gothic" panose="020B0502020202020204" pitchFamily="34" charset="0"/>
              </a:rPr>
              <a:t>ielen</a:t>
            </a:r>
            <a:endParaRPr lang="en-GB" sz="6000" dirty="0">
              <a:solidFill>
                <a:srgbClr val="FFCC00"/>
              </a:solidFill>
              <a:latin typeface="Century Gothic" panose="020B0502020202020204" pitchFamily="34" charset="0"/>
            </a:endParaRPr>
          </a:p>
        </p:txBody>
      </p:sp>
      <p:sp>
        <p:nvSpPr>
          <p:cNvPr id="5" name="Rectangle 4"/>
          <p:cNvSpPr/>
          <p:nvPr/>
        </p:nvSpPr>
        <p:spPr>
          <a:xfrm>
            <a:off x="3958911" y="4469344"/>
            <a:ext cx="4157960" cy="923330"/>
          </a:xfrm>
          <a:prstGeom prst="rect">
            <a:avLst/>
          </a:prstGeom>
        </p:spPr>
        <p:txBody>
          <a:bodyPr wrap="square">
            <a:spAutoFit/>
          </a:bodyPr>
          <a:lstStyle/>
          <a:p>
            <a:pPr algn="ctr"/>
            <a:r>
              <a:rPr lang="en-GB" sz="5400" dirty="0">
                <a:solidFill>
                  <a:srgbClr val="FFCC00"/>
                </a:solidFill>
                <a:latin typeface="Century Gothic" panose="020B0502020202020204" pitchFamily="34" charset="0"/>
              </a:rPr>
              <a:t>Sp</a:t>
            </a:r>
            <a:r>
              <a:rPr lang="en-GB" sz="5400" dirty="0">
                <a:solidFill>
                  <a:srgbClr val="002060"/>
                </a:solidFill>
                <a:latin typeface="Century Gothic" panose="020B0502020202020204" pitchFamily="34" charset="0"/>
              </a:rPr>
              <a:t>ort</a:t>
            </a:r>
            <a:endParaRPr lang="en-GB" sz="5400" dirty="0">
              <a:solidFill>
                <a:srgbClr val="FFCC00"/>
              </a:solidFill>
              <a:latin typeface="Century Gothic" panose="020B0502020202020204" pitchFamily="34" charset="0"/>
            </a:endParaRPr>
          </a:p>
        </p:txBody>
      </p:sp>
      <p:sp>
        <p:nvSpPr>
          <p:cNvPr id="6" name="Rectangle 5"/>
          <p:cNvSpPr/>
          <p:nvPr/>
        </p:nvSpPr>
        <p:spPr>
          <a:xfrm>
            <a:off x="8471759" y="3401869"/>
            <a:ext cx="3345562" cy="923330"/>
          </a:xfrm>
          <a:prstGeom prst="rect">
            <a:avLst/>
          </a:prstGeom>
        </p:spPr>
        <p:txBody>
          <a:bodyPr wrap="square">
            <a:spAutoFit/>
          </a:bodyPr>
          <a:lstStyle/>
          <a:p>
            <a:pPr algn="ctr"/>
            <a:r>
              <a:rPr lang="en-GB" sz="5400" dirty="0">
                <a:solidFill>
                  <a:srgbClr val="FFCC00"/>
                </a:solidFill>
                <a:latin typeface="Century Gothic" panose="020B0502020202020204" pitchFamily="34" charset="0"/>
              </a:rPr>
              <a:t>Sp</a:t>
            </a:r>
            <a:r>
              <a:rPr lang="en-GB" sz="5400" dirty="0">
                <a:solidFill>
                  <a:srgbClr val="002060"/>
                </a:solidFill>
                <a:latin typeface="Century Gothic" panose="020B0502020202020204" pitchFamily="34" charset="0"/>
              </a:rPr>
              <a:t>iel</a:t>
            </a:r>
            <a:endParaRPr lang="en-GB" sz="5400" dirty="0">
              <a:solidFill>
                <a:srgbClr val="FFCC00"/>
              </a:solidFill>
              <a:latin typeface="Century Gothic" panose="020B0502020202020204" pitchFamily="34" charset="0"/>
            </a:endParaRPr>
          </a:p>
        </p:txBody>
      </p:sp>
      <p:sp>
        <p:nvSpPr>
          <p:cNvPr id="7" name="Rectangle 6"/>
          <p:cNvSpPr/>
          <p:nvPr/>
        </p:nvSpPr>
        <p:spPr>
          <a:xfrm>
            <a:off x="471654" y="3429000"/>
            <a:ext cx="3411890"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sp</a:t>
            </a:r>
            <a:r>
              <a:rPr lang="en-GB" sz="5400" dirty="0" err="1">
                <a:solidFill>
                  <a:srgbClr val="002060"/>
                </a:solidFill>
                <a:latin typeface="Century Gothic" panose="020B0502020202020204" pitchFamily="34" charset="0"/>
              </a:rPr>
              <a:t>rechen</a:t>
            </a:r>
            <a:endParaRPr lang="en-GB" sz="5400" dirty="0">
              <a:solidFill>
                <a:srgbClr val="FFCC00"/>
              </a:solidFill>
              <a:latin typeface="Century Gothic" panose="020B0502020202020204" pitchFamily="34" charset="0"/>
            </a:endParaRPr>
          </a:p>
        </p:txBody>
      </p:sp>
      <p:sp>
        <p:nvSpPr>
          <p:cNvPr id="8" name="Rectangle 7"/>
          <p:cNvSpPr/>
          <p:nvPr/>
        </p:nvSpPr>
        <p:spPr>
          <a:xfrm>
            <a:off x="426800" y="349714"/>
            <a:ext cx="3616652"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Sp</a:t>
            </a:r>
            <a:r>
              <a:rPr lang="en-GB" sz="5400" dirty="0" err="1">
                <a:solidFill>
                  <a:srgbClr val="002060"/>
                </a:solidFill>
                <a:latin typeface="Century Gothic" panose="020B0502020202020204" pitchFamily="34" charset="0"/>
              </a:rPr>
              <a:t>aß</a:t>
            </a:r>
            <a:endParaRPr lang="en-GB" sz="5400" dirty="0">
              <a:solidFill>
                <a:srgbClr val="FFCC00"/>
              </a:solidFill>
              <a:latin typeface="Century Gothic" panose="020B0502020202020204" pitchFamily="34" charset="0"/>
            </a:endParaRPr>
          </a:p>
        </p:txBody>
      </p:sp>
      <p:sp>
        <p:nvSpPr>
          <p:cNvPr id="9" name="Rectangle 8"/>
          <p:cNvSpPr/>
          <p:nvPr/>
        </p:nvSpPr>
        <p:spPr>
          <a:xfrm>
            <a:off x="8643167" y="340265"/>
            <a:ext cx="3002746" cy="923330"/>
          </a:xfrm>
          <a:prstGeom prst="rect">
            <a:avLst/>
          </a:prstGeom>
        </p:spPr>
        <p:txBody>
          <a:bodyPr wrap="none">
            <a:spAutoFit/>
          </a:bodyPr>
          <a:lstStyle/>
          <a:p>
            <a:pPr algn="ctr"/>
            <a:r>
              <a:rPr lang="en-GB" sz="5400" dirty="0" err="1">
                <a:solidFill>
                  <a:srgbClr val="FFCC00"/>
                </a:solidFill>
                <a:latin typeface="Century Gothic" panose="020B0502020202020204" pitchFamily="34" charset="0"/>
              </a:rPr>
              <a:t>Sp</a:t>
            </a:r>
            <a:r>
              <a:rPr lang="en-GB" sz="5400" dirty="0" err="1">
                <a:solidFill>
                  <a:srgbClr val="002060"/>
                </a:solidFill>
                <a:latin typeface="Century Gothic" panose="020B0502020202020204" pitchFamily="34" charset="0"/>
              </a:rPr>
              <a:t>rache</a:t>
            </a:r>
            <a:endParaRPr lang="en-GB" sz="5400" dirty="0">
              <a:solidFill>
                <a:srgbClr val="FFCC00"/>
              </a:solidFill>
              <a:latin typeface="Century Gothic" panose="020B0502020202020204" pitchFamily="34" charset="0"/>
            </a:endParaRPr>
          </a:p>
        </p:txBody>
      </p:sp>
      <p:pic>
        <p:nvPicPr>
          <p:cNvPr id="10" name="Picture 9" descr="baby playing"/>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46243" y="1837742"/>
            <a:ext cx="2103420" cy="1807744"/>
          </a:xfrm>
          <a:prstGeom prst="rect">
            <a:avLst/>
          </a:prstGeom>
        </p:spPr>
      </p:pic>
      <p:pic>
        <p:nvPicPr>
          <p:cNvPr id="2" name="Picture 1" descr="tennis ball"/>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83111" y="5741559"/>
            <a:ext cx="442138" cy="442138"/>
          </a:xfrm>
          <a:prstGeom prst="rect">
            <a:avLst/>
          </a:prstGeom>
        </p:spPr>
      </p:pic>
      <p:pic>
        <p:nvPicPr>
          <p:cNvPr id="3" name="Picture 2" descr="basketball"/>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353681" y="5348028"/>
            <a:ext cx="894511" cy="893020"/>
          </a:xfrm>
          <a:prstGeom prst="rect">
            <a:avLst/>
          </a:prstGeom>
        </p:spPr>
      </p:pic>
      <p:pic>
        <p:nvPicPr>
          <p:cNvPr id="11" name="Picture 10" descr="rugby ball"/>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845031" y="5596325"/>
            <a:ext cx="968196" cy="587372"/>
          </a:xfrm>
          <a:prstGeom prst="rect">
            <a:avLst/>
          </a:prstGeom>
        </p:spPr>
      </p:pic>
      <p:pic>
        <p:nvPicPr>
          <p:cNvPr id="13" name="Picture 12" descr="people talking to each othe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87105" y="4087336"/>
            <a:ext cx="2298817" cy="2298817"/>
          </a:xfrm>
          <a:prstGeom prst="rect">
            <a:avLst/>
          </a:prstGeom>
        </p:spPr>
      </p:pic>
      <p:pic>
        <p:nvPicPr>
          <p:cNvPr id="14" name="Picture 6" descr="deck of cards"/>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335202" y="4425429"/>
            <a:ext cx="1757360" cy="162263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emoji laughing"/>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34396" t="1777" r="55252" b="85273"/>
          <a:stretch/>
        </p:blipFill>
        <p:spPr bwMode="auto">
          <a:xfrm>
            <a:off x="1533740" y="1556509"/>
            <a:ext cx="1337299" cy="141595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422417" y="1122435"/>
            <a:ext cx="1625418"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[fun] (noun)</a:t>
            </a:r>
          </a:p>
        </p:txBody>
      </p:sp>
      <p:grpSp>
        <p:nvGrpSpPr>
          <p:cNvPr id="20" name="Group 19" descr="different languages"/>
          <p:cNvGrpSpPr/>
          <p:nvPr/>
        </p:nvGrpSpPr>
        <p:grpSpPr>
          <a:xfrm>
            <a:off x="9165893" y="1445454"/>
            <a:ext cx="1868228" cy="1756134"/>
            <a:chOff x="8090143" y="409016"/>
            <a:chExt cx="1868228" cy="1756134"/>
          </a:xfrm>
        </p:grpSpPr>
        <p:pic>
          <p:nvPicPr>
            <p:cNvPr id="12" name="Picture 1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090143" y="409016"/>
              <a:ext cx="1868228" cy="1756134"/>
            </a:xfrm>
            <a:prstGeom prst="rect">
              <a:avLst/>
            </a:prstGeom>
          </p:spPr>
        </p:pic>
        <p:pic>
          <p:nvPicPr>
            <p:cNvPr id="17" name="Picture 1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714293" y="692381"/>
              <a:ext cx="514249" cy="308549"/>
            </a:xfrm>
            <a:prstGeom prst="rect">
              <a:avLst/>
            </a:prstGeom>
          </p:spPr>
        </p:pic>
        <p:pic>
          <p:nvPicPr>
            <p:cNvPr id="18" name="Picture 1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068790" y="1099701"/>
              <a:ext cx="581095" cy="345752"/>
            </a:xfrm>
            <a:prstGeom prst="rect">
              <a:avLst/>
            </a:prstGeom>
          </p:spPr>
        </p:pic>
        <p:pic>
          <p:nvPicPr>
            <p:cNvPr id="19" name="Picture 1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332970" y="1118220"/>
              <a:ext cx="556416" cy="370943"/>
            </a:xfrm>
            <a:prstGeom prst="rect">
              <a:avLst/>
            </a:prstGeom>
          </p:spPr>
        </p:pic>
      </p:grpSp>
    </p:spTree>
    <p:extLst>
      <p:ext uri="{BB962C8B-B14F-4D97-AF65-F5344CB8AC3E}">
        <p14:creationId xmlns:p14="http://schemas.microsoft.com/office/powerpoint/2010/main" val="2342021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sp-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4" name="spielen new.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Spaß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subTnLst>
                                    <p:audio>
                                      <p:cMediaNode>
                                        <p:cTn display="0" masterRel="sameClick">
                                          <p:stCondLst>
                                            <p:cond evt="begin" delay="0">
                                              <p:tn val="23"/>
                                            </p:cond>
                                          </p:stCondLst>
                                          <p:endCondLst>
                                            <p:cond evt="onStopAudio" delay="0">
                                              <p:tgtEl>
                                                <p:sldTgt/>
                                              </p:tgtEl>
                                            </p:cond>
                                          </p:endCondLst>
                                        </p:cTn>
                                        <p:tgtEl>
                                          <p:sndTgt r:embed="rId5" name="Spaß new.wav"/>
                                        </p:tgtEl>
                                      </p:cMediaNode>
                                    </p:audio>
                                  </p:subTnLst>
                                </p:cTn>
                              </p:par>
                              <p:par>
                                <p:cTn id="26" presetID="10"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6" name="Sprache new.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subTnLst>
                                    <p:audio>
                                      <p:cMediaNode>
                                        <p:cTn display="0" masterRel="sameClick">
                                          <p:stCondLst>
                                            <p:cond evt="begin" delay="0">
                                              <p:tn val="36"/>
                                            </p:cond>
                                          </p:stCondLst>
                                          <p:endCondLst>
                                            <p:cond evt="onStopAudio" delay="0">
                                              <p:tgtEl>
                                                <p:sldTgt/>
                                              </p:tgtEl>
                                            </p:cond>
                                          </p:endCondLst>
                                        </p:cTn>
                                        <p:tgtEl>
                                          <p:sndTgt r:embed="rId6" name="Sprache new.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subTnLst>
                                    <p:audio>
                                      <p:cMediaNode>
                                        <p:cTn display="0" masterRel="sameClick">
                                          <p:stCondLst>
                                            <p:cond evt="begin" delay="0">
                                              <p:tn val="41"/>
                                            </p:cond>
                                          </p:stCondLst>
                                          <p:endCondLst>
                                            <p:cond evt="onStopAudio" delay="0">
                                              <p:tgtEl>
                                                <p:sldTgt/>
                                              </p:tgtEl>
                                            </p:cond>
                                          </p:endCondLst>
                                        </p:cTn>
                                        <p:tgtEl>
                                          <p:sndTgt r:embed="rId7" name="sprechen new.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subTnLst>
                                    <p:audio>
                                      <p:cMediaNode>
                                        <p:cTn display="0" masterRel="sameClick">
                                          <p:stCondLst>
                                            <p:cond evt="begin" delay="0">
                                              <p:tn val="46"/>
                                            </p:cond>
                                          </p:stCondLst>
                                          <p:endCondLst>
                                            <p:cond evt="onStopAudio" delay="0">
                                              <p:tgtEl>
                                                <p:sldTgt/>
                                              </p:tgtEl>
                                            </p:cond>
                                          </p:endCondLst>
                                        </p:cTn>
                                        <p:tgtEl>
                                          <p:sndTgt r:embed="rId7" name="sprechen new.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500"/>
                                        <p:tgtEl>
                                          <p:spTgt spid="5"/>
                                        </p:tgtEl>
                                      </p:cBhvr>
                                    </p:animEffect>
                                  </p:childTnLst>
                                  <p:subTnLst>
                                    <p:audio>
                                      <p:cMediaNode>
                                        <p:cTn display="0" masterRel="sameClick">
                                          <p:stCondLst>
                                            <p:cond evt="begin" delay="0">
                                              <p:tn val="51"/>
                                            </p:cond>
                                          </p:stCondLst>
                                          <p:endCondLst>
                                            <p:cond evt="onStopAudio" delay="0">
                                              <p:tgtEl>
                                                <p:sldTgt/>
                                              </p:tgtEl>
                                            </p:cond>
                                          </p:endCondLst>
                                        </p:cTn>
                                        <p:tgtEl>
                                          <p:sndTgt r:embed="rId8" name="Sport new.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500"/>
                                        <p:tgtEl>
                                          <p:spTgt spid="11"/>
                                        </p:tgtEl>
                                      </p:cBhvr>
                                    </p:animEffect>
                                  </p:childTnLst>
                                  <p:subTnLst>
                                    <p:audio>
                                      <p:cMediaNode>
                                        <p:cTn display="0" masterRel="sameClick">
                                          <p:stCondLst>
                                            <p:cond evt="begin" delay="0">
                                              <p:tn val="56"/>
                                            </p:cond>
                                          </p:stCondLst>
                                          <p:endCondLst>
                                            <p:cond evt="onStopAudio" delay="0">
                                              <p:tgtEl>
                                                <p:sldTgt/>
                                              </p:tgtEl>
                                            </p:cond>
                                          </p:endCondLst>
                                        </p:cTn>
                                        <p:tgtEl>
                                          <p:sndTgt r:embed="rId8" name="Sport new.wav"/>
                                        </p:tgtEl>
                                      </p:cMediaNode>
                                    </p:audio>
                                  </p:subTnLst>
                                </p:cTn>
                              </p:par>
                              <p:par>
                                <p:cTn id="59" presetID="10" presetClass="entr" presetSubtype="0" fill="hold" nodeType="with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fade">
                                      <p:cBhvr>
                                        <p:cTn id="61" dur="500"/>
                                        <p:tgtEl>
                                          <p:spTgt spid="2"/>
                                        </p:tgtEl>
                                      </p:cBhvr>
                                    </p:animEffect>
                                  </p:childTnLst>
                                </p:cTn>
                              </p:par>
                              <p:par>
                                <p:cTn id="62" presetID="10" presetClass="entr" presetSubtype="0" fill="hold" nodeType="withEffect">
                                  <p:stCondLst>
                                    <p:cond delay="0"/>
                                  </p:stCondLst>
                                  <p:childTnLst>
                                    <p:set>
                                      <p:cBhvr>
                                        <p:cTn id="63" dur="1" fill="hold">
                                          <p:stCondLst>
                                            <p:cond delay="0"/>
                                          </p:stCondLst>
                                        </p:cTn>
                                        <p:tgtEl>
                                          <p:spTgt spid="3"/>
                                        </p:tgtEl>
                                        <p:attrNameLst>
                                          <p:attrName>style.visibility</p:attrName>
                                        </p:attrNameLst>
                                      </p:cBhvr>
                                      <p:to>
                                        <p:strVal val="visible"/>
                                      </p:to>
                                    </p:set>
                                    <p:animEffect transition="in" filter="fade">
                                      <p:cBhvr>
                                        <p:cTn id="64" dur="500"/>
                                        <p:tgtEl>
                                          <p:spTgt spid="3"/>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fade">
                                      <p:cBhvr>
                                        <p:cTn id="69" dur="500"/>
                                        <p:tgtEl>
                                          <p:spTgt spid="6"/>
                                        </p:tgtEl>
                                      </p:cBhvr>
                                    </p:animEffect>
                                  </p:childTnLst>
                                  <p:subTnLst>
                                    <p:audio>
                                      <p:cMediaNode>
                                        <p:cTn display="0" masterRel="sameClick">
                                          <p:stCondLst>
                                            <p:cond evt="begin" delay="0">
                                              <p:tn val="67"/>
                                            </p:cond>
                                          </p:stCondLst>
                                          <p:endCondLst>
                                            <p:cond evt="onStopAudio" delay="0">
                                              <p:tgtEl>
                                                <p:sldTgt/>
                                              </p:tgtEl>
                                            </p:cond>
                                          </p:endCondLst>
                                        </p:cTn>
                                        <p:tgtEl>
                                          <p:sndTgt r:embed="rId9" name="Spiel new.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fade">
                                      <p:cBhvr>
                                        <p:cTn id="74" dur="500"/>
                                        <p:tgtEl>
                                          <p:spTgt spid="14"/>
                                        </p:tgtEl>
                                      </p:cBhvr>
                                    </p:animEffect>
                                  </p:childTnLst>
                                  <p:subTnLst>
                                    <p:audio>
                                      <p:cMediaNode>
                                        <p:cTn display="0" masterRel="sameClick">
                                          <p:stCondLst>
                                            <p:cond evt="begin" delay="0">
                                              <p:tn val="72"/>
                                            </p:cond>
                                          </p:stCondLst>
                                          <p:endCondLst>
                                            <p:cond evt="onStopAudio" delay="0">
                                              <p:tgtEl>
                                                <p:sldTgt/>
                                              </p:tgtEl>
                                            </p:cond>
                                          </p:endCondLst>
                                        </p:cTn>
                                        <p:tgtEl>
                                          <p:sndTgt r:embed="rId9" name="Spiel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 grpId="0" animBg="1"/>
      <p:bldP spid="5" grpId="0"/>
      <p:bldP spid="6" grpId="0"/>
      <p:bldP spid="7" grpId="0"/>
      <p:bldP spid="8" grpId="0"/>
      <p:bldP spid="9"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29C54-45ED-A246-BD86-93FCDBDA7DBB}"/>
              </a:ext>
            </a:extLst>
          </p:cNvPr>
          <p:cNvSpPr>
            <a:spLocks noGrp="1"/>
          </p:cNvSpPr>
          <p:nvPr>
            <p:ph type="title"/>
          </p:nvPr>
        </p:nvSpPr>
        <p:spPr>
          <a:xfrm>
            <a:off x="4716973" y="-107508"/>
            <a:ext cx="2772468" cy="1674483"/>
          </a:xfrm>
        </p:spPr>
        <p:txBody>
          <a:bodyPr>
            <a:noAutofit/>
          </a:bodyPr>
          <a:lstStyle/>
          <a:p>
            <a:pPr algn="ctr"/>
            <a:r>
              <a:rPr lang="en-GB" sz="12000" b="1" dirty="0" err="1">
                <a:solidFill>
                  <a:srgbClr val="002060"/>
                </a:solidFill>
                <a:cs typeface="Calibri" panose="020F0502020204030204" pitchFamily="34" charset="0"/>
              </a:rPr>
              <a:t>sp</a:t>
            </a:r>
            <a:r>
              <a:rPr lang="en-GB" sz="12000" b="1" dirty="0">
                <a:solidFill>
                  <a:srgbClr val="002060"/>
                </a:solidFill>
                <a:cs typeface="Calibri" panose="020F0502020204030204" pitchFamily="34" charset="0"/>
              </a:rPr>
              <a:t>-</a:t>
            </a:r>
            <a:endParaRPr lang="en-US" sz="12000" dirty="0"/>
          </a:p>
        </p:txBody>
      </p:sp>
      <p:sp>
        <p:nvSpPr>
          <p:cNvPr id="4" name="Rounded Rectangle 3"/>
          <p:cNvSpPr/>
          <p:nvPr/>
        </p:nvSpPr>
        <p:spPr>
          <a:xfrm>
            <a:off x="4271110" y="1792147"/>
            <a:ext cx="3653693" cy="2600830"/>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000" dirty="0" err="1">
                <a:solidFill>
                  <a:srgbClr val="FFCC00"/>
                </a:solidFill>
                <a:latin typeface="Century Gothic" panose="020B0502020202020204" pitchFamily="34" charset="0"/>
              </a:rPr>
              <a:t>sp</a:t>
            </a:r>
            <a:r>
              <a:rPr lang="en-GB" sz="6000" dirty="0" err="1">
                <a:solidFill>
                  <a:srgbClr val="002060"/>
                </a:solidFill>
                <a:latin typeface="Century Gothic" panose="020B0502020202020204" pitchFamily="34" charset="0"/>
              </a:rPr>
              <a:t>ielen</a:t>
            </a:r>
            <a:endParaRPr lang="en-GB" sz="6000" dirty="0">
              <a:solidFill>
                <a:srgbClr val="FFCC00"/>
              </a:solidFill>
              <a:latin typeface="Century Gothic" panose="020B0502020202020204" pitchFamily="34" charset="0"/>
            </a:endParaRPr>
          </a:p>
        </p:txBody>
      </p:sp>
      <p:sp>
        <p:nvSpPr>
          <p:cNvPr id="5" name="Rectangle 4"/>
          <p:cNvSpPr/>
          <p:nvPr/>
        </p:nvSpPr>
        <p:spPr>
          <a:xfrm>
            <a:off x="3958911" y="4469344"/>
            <a:ext cx="4157960" cy="923330"/>
          </a:xfrm>
          <a:prstGeom prst="rect">
            <a:avLst/>
          </a:prstGeom>
        </p:spPr>
        <p:txBody>
          <a:bodyPr wrap="square">
            <a:spAutoFit/>
          </a:bodyPr>
          <a:lstStyle/>
          <a:p>
            <a:pPr algn="ctr"/>
            <a:r>
              <a:rPr lang="en-GB" sz="5400" dirty="0">
                <a:solidFill>
                  <a:srgbClr val="FFCC00"/>
                </a:solidFill>
                <a:latin typeface="Century Gothic" panose="020B0502020202020204" pitchFamily="34" charset="0"/>
              </a:rPr>
              <a:t>Sp</a:t>
            </a:r>
            <a:r>
              <a:rPr lang="en-GB" sz="5400" dirty="0">
                <a:solidFill>
                  <a:srgbClr val="002060"/>
                </a:solidFill>
                <a:latin typeface="Century Gothic" panose="020B0502020202020204" pitchFamily="34" charset="0"/>
              </a:rPr>
              <a:t>ort</a:t>
            </a:r>
            <a:endParaRPr lang="en-GB" sz="5400" dirty="0">
              <a:solidFill>
                <a:srgbClr val="FFCC00"/>
              </a:solidFill>
              <a:latin typeface="Century Gothic" panose="020B0502020202020204" pitchFamily="34" charset="0"/>
            </a:endParaRPr>
          </a:p>
        </p:txBody>
      </p:sp>
      <p:sp>
        <p:nvSpPr>
          <p:cNvPr id="6" name="Rectangle 5"/>
          <p:cNvSpPr/>
          <p:nvPr/>
        </p:nvSpPr>
        <p:spPr>
          <a:xfrm>
            <a:off x="8471759" y="3401869"/>
            <a:ext cx="3345562" cy="923330"/>
          </a:xfrm>
          <a:prstGeom prst="rect">
            <a:avLst/>
          </a:prstGeom>
        </p:spPr>
        <p:txBody>
          <a:bodyPr wrap="square">
            <a:spAutoFit/>
          </a:bodyPr>
          <a:lstStyle/>
          <a:p>
            <a:pPr algn="ctr"/>
            <a:r>
              <a:rPr lang="en-GB" sz="5400" dirty="0">
                <a:solidFill>
                  <a:srgbClr val="FFCC00"/>
                </a:solidFill>
                <a:latin typeface="Century Gothic" panose="020B0502020202020204" pitchFamily="34" charset="0"/>
              </a:rPr>
              <a:t>Sp</a:t>
            </a:r>
            <a:r>
              <a:rPr lang="en-GB" sz="5400" dirty="0">
                <a:solidFill>
                  <a:srgbClr val="002060"/>
                </a:solidFill>
                <a:latin typeface="Century Gothic" panose="020B0502020202020204" pitchFamily="34" charset="0"/>
              </a:rPr>
              <a:t>iel</a:t>
            </a:r>
            <a:endParaRPr lang="en-GB" sz="5400" dirty="0">
              <a:solidFill>
                <a:srgbClr val="FFCC00"/>
              </a:solidFill>
              <a:latin typeface="Century Gothic" panose="020B0502020202020204" pitchFamily="34" charset="0"/>
            </a:endParaRPr>
          </a:p>
        </p:txBody>
      </p:sp>
      <p:sp>
        <p:nvSpPr>
          <p:cNvPr id="7" name="Rectangle 6"/>
          <p:cNvSpPr/>
          <p:nvPr/>
        </p:nvSpPr>
        <p:spPr>
          <a:xfrm>
            <a:off x="471654" y="3429000"/>
            <a:ext cx="3411890"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sp</a:t>
            </a:r>
            <a:r>
              <a:rPr lang="en-GB" sz="5400" dirty="0" err="1">
                <a:solidFill>
                  <a:srgbClr val="002060"/>
                </a:solidFill>
                <a:latin typeface="Century Gothic" panose="020B0502020202020204" pitchFamily="34" charset="0"/>
              </a:rPr>
              <a:t>rechen</a:t>
            </a:r>
            <a:endParaRPr lang="en-GB" sz="5400" dirty="0">
              <a:solidFill>
                <a:srgbClr val="FFCC00"/>
              </a:solidFill>
              <a:latin typeface="Century Gothic" panose="020B0502020202020204" pitchFamily="34" charset="0"/>
            </a:endParaRPr>
          </a:p>
        </p:txBody>
      </p:sp>
      <p:sp>
        <p:nvSpPr>
          <p:cNvPr id="8" name="Rectangle 7"/>
          <p:cNvSpPr/>
          <p:nvPr/>
        </p:nvSpPr>
        <p:spPr>
          <a:xfrm>
            <a:off x="426800" y="349714"/>
            <a:ext cx="3616652"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Sp</a:t>
            </a:r>
            <a:r>
              <a:rPr lang="en-GB" sz="5400" dirty="0" err="1">
                <a:solidFill>
                  <a:srgbClr val="002060"/>
                </a:solidFill>
                <a:latin typeface="Century Gothic" panose="020B0502020202020204" pitchFamily="34" charset="0"/>
              </a:rPr>
              <a:t>aß</a:t>
            </a:r>
            <a:endParaRPr lang="en-GB" sz="5400" dirty="0">
              <a:solidFill>
                <a:srgbClr val="FFCC00"/>
              </a:solidFill>
              <a:latin typeface="Century Gothic" panose="020B0502020202020204" pitchFamily="34" charset="0"/>
            </a:endParaRPr>
          </a:p>
        </p:txBody>
      </p:sp>
      <p:sp>
        <p:nvSpPr>
          <p:cNvPr id="9" name="Rectangle 8"/>
          <p:cNvSpPr/>
          <p:nvPr/>
        </p:nvSpPr>
        <p:spPr>
          <a:xfrm>
            <a:off x="8643167" y="340265"/>
            <a:ext cx="3002746" cy="923330"/>
          </a:xfrm>
          <a:prstGeom prst="rect">
            <a:avLst/>
          </a:prstGeom>
        </p:spPr>
        <p:txBody>
          <a:bodyPr wrap="none">
            <a:spAutoFit/>
          </a:bodyPr>
          <a:lstStyle/>
          <a:p>
            <a:pPr algn="ctr"/>
            <a:r>
              <a:rPr lang="en-GB" sz="5400" dirty="0" err="1">
                <a:solidFill>
                  <a:srgbClr val="FFCC00"/>
                </a:solidFill>
                <a:latin typeface="Century Gothic" panose="020B0502020202020204" pitchFamily="34" charset="0"/>
              </a:rPr>
              <a:t>Sp</a:t>
            </a:r>
            <a:r>
              <a:rPr lang="en-GB" sz="5400" dirty="0" err="1">
                <a:solidFill>
                  <a:srgbClr val="002060"/>
                </a:solidFill>
                <a:latin typeface="Century Gothic" panose="020B0502020202020204" pitchFamily="34" charset="0"/>
              </a:rPr>
              <a:t>rache</a:t>
            </a:r>
            <a:endParaRPr lang="en-GB" sz="5400" dirty="0">
              <a:solidFill>
                <a:srgbClr val="FFCC00"/>
              </a:solidFill>
              <a:latin typeface="Century Gothic" panose="020B0502020202020204" pitchFamily="34" charset="0"/>
            </a:endParaRPr>
          </a:p>
        </p:txBody>
      </p:sp>
      <p:pic>
        <p:nvPicPr>
          <p:cNvPr id="10" name="Picture 9" descr="baby playing"/>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46243" y="1837742"/>
            <a:ext cx="2103420" cy="1807744"/>
          </a:xfrm>
          <a:prstGeom prst="rect">
            <a:avLst/>
          </a:prstGeom>
        </p:spPr>
      </p:pic>
    </p:spTree>
    <p:extLst>
      <p:ext uri="{BB962C8B-B14F-4D97-AF65-F5344CB8AC3E}">
        <p14:creationId xmlns:p14="http://schemas.microsoft.com/office/powerpoint/2010/main" val="2336681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p-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4" name="spielen new.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Spaß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6" name="Sprache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subTnLst>
                                    <p:audio>
                                      <p:cMediaNode>
                                        <p:cTn display="0" masterRel="sameClick">
                                          <p:stCondLst>
                                            <p:cond evt="begin" delay="0">
                                              <p:tn val="28"/>
                                            </p:cond>
                                          </p:stCondLst>
                                          <p:endCondLst>
                                            <p:cond evt="onStopAudio" delay="0">
                                              <p:tgtEl>
                                                <p:sldTgt/>
                                              </p:tgtEl>
                                            </p:cond>
                                          </p:endCondLst>
                                        </p:cTn>
                                        <p:tgtEl>
                                          <p:sndTgt r:embed="rId7" name="sprechen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subTnLst>
                                    <p:audio>
                                      <p:cMediaNode>
                                        <p:cTn display="0" masterRel="sameClick">
                                          <p:stCondLst>
                                            <p:cond evt="begin" delay="0">
                                              <p:tn val="33"/>
                                            </p:cond>
                                          </p:stCondLst>
                                          <p:endCondLst>
                                            <p:cond evt="onStopAudio" delay="0">
                                              <p:tgtEl>
                                                <p:sldTgt/>
                                              </p:tgtEl>
                                            </p:cond>
                                          </p:endCondLst>
                                        </p:cTn>
                                        <p:tgtEl>
                                          <p:sndTgt r:embed="rId8" name="Sport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9" name="Spiel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4300C-4F9A-C342-9F74-E8517E97006A}"/>
              </a:ext>
            </a:extLst>
          </p:cNvPr>
          <p:cNvSpPr>
            <a:spLocks noGrp="1"/>
          </p:cNvSpPr>
          <p:nvPr>
            <p:ph type="title"/>
          </p:nvPr>
        </p:nvSpPr>
        <p:spPr>
          <a:xfrm>
            <a:off x="4718122" y="-231419"/>
            <a:ext cx="2755755" cy="1947199"/>
          </a:xfrm>
        </p:spPr>
        <p:txBody>
          <a:bodyPr>
            <a:noAutofit/>
          </a:bodyPr>
          <a:lstStyle/>
          <a:p>
            <a:pPr algn="ctr"/>
            <a:r>
              <a:rPr lang="en-GB" sz="12000" b="1" dirty="0" err="1">
                <a:solidFill>
                  <a:srgbClr val="002060"/>
                </a:solidFill>
                <a:cs typeface="Calibri" panose="020F0502020204030204" pitchFamily="34" charset="0"/>
              </a:rPr>
              <a:t>sp</a:t>
            </a:r>
            <a:r>
              <a:rPr lang="en-GB" sz="12000" b="1" dirty="0">
                <a:solidFill>
                  <a:srgbClr val="002060"/>
                </a:solidFill>
                <a:cs typeface="Calibri" panose="020F0502020204030204" pitchFamily="34" charset="0"/>
              </a:rPr>
              <a:t>-</a:t>
            </a:r>
            <a:endParaRPr lang="en-US" sz="12000" dirty="0"/>
          </a:p>
        </p:txBody>
      </p:sp>
      <p:sp>
        <p:nvSpPr>
          <p:cNvPr id="4" name="Rounded Rectangle 3"/>
          <p:cNvSpPr/>
          <p:nvPr/>
        </p:nvSpPr>
        <p:spPr>
          <a:xfrm>
            <a:off x="4271110" y="1792147"/>
            <a:ext cx="3653693" cy="2600830"/>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000" dirty="0" err="1">
                <a:solidFill>
                  <a:srgbClr val="FFCC00"/>
                </a:solidFill>
                <a:latin typeface="Century Gothic" panose="020B0502020202020204" pitchFamily="34" charset="0"/>
              </a:rPr>
              <a:t>sp</a:t>
            </a:r>
            <a:r>
              <a:rPr lang="en-GB" sz="6000" dirty="0" err="1">
                <a:solidFill>
                  <a:srgbClr val="002060"/>
                </a:solidFill>
                <a:latin typeface="Century Gothic" panose="020B0502020202020204" pitchFamily="34" charset="0"/>
              </a:rPr>
              <a:t>ielen</a:t>
            </a:r>
            <a:endParaRPr lang="en-GB" sz="6000" dirty="0">
              <a:solidFill>
                <a:srgbClr val="FFCC00"/>
              </a:solidFill>
              <a:latin typeface="Century Gothic" panose="020B0502020202020204" pitchFamily="34" charset="0"/>
            </a:endParaRPr>
          </a:p>
        </p:txBody>
      </p:sp>
      <p:sp>
        <p:nvSpPr>
          <p:cNvPr id="5" name="Rectangle 4"/>
          <p:cNvSpPr/>
          <p:nvPr/>
        </p:nvSpPr>
        <p:spPr>
          <a:xfrm>
            <a:off x="3958911" y="4469344"/>
            <a:ext cx="4157960" cy="923330"/>
          </a:xfrm>
          <a:prstGeom prst="rect">
            <a:avLst/>
          </a:prstGeom>
        </p:spPr>
        <p:txBody>
          <a:bodyPr wrap="square">
            <a:spAutoFit/>
          </a:bodyPr>
          <a:lstStyle/>
          <a:p>
            <a:pPr algn="ctr"/>
            <a:r>
              <a:rPr lang="en-GB" sz="5400" dirty="0">
                <a:solidFill>
                  <a:srgbClr val="FFCC00"/>
                </a:solidFill>
                <a:latin typeface="Century Gothic" panose="020B0502020202020204" pitchFamily="34" charset="0"/>
              </a:rPr>
              <a:t>Sp</a:t>
            </a:r>
            <a:r>
              <a:rPr lang="en-GB" sz="5400" dirty="0">
                <a:solidFill>
                  <a:srgbClr val="002060"/>
                </a:solidFill>
                <a:latin typeface="Century Gothic" panose="020B0502020202020204" pitchFamily="34" charset="0"/>
              </a:rPr>
              <a:t>ort</a:t>
            </a:r>
            <a:endParaRPr lang="en-GB" sz="5400" dirty="0">
              <a:solidFill>
                <a:srgbClr val="FFCC00"/>
              </a:solidFill>
              <a:latin typeface="Century Gothic" panose="020B0502020202020204" pitchFamily="34" charset="0"/>
            </a:endParaRPr>
          </a:p>
        </p:txBody>
      </p:sp>
      <p:sp>
        <p:nvSpPr>
          <p:cNvPr id="6" name="Rectangle 5"/>
          <p:cNvSpPr/>
          <p:nvPr/>
        </p:nvSpPr>
        <p:spPr>
          <a:xfrm>
            <a:off x="8471759" y="3401869"/>
            <a:ext cx="3345562" cy="923330"/>
          </a:xfrm>
          <a:prstGeom prst="rect">
            <a:avLst/>
          </a:prstGeom>
        </p:spPr>
        <p:txBody>
          <a:bodyPr wrap="square">
            <a:spAutoFit/>
          </a:bodyPr>
          <a:lstStyle/>
          <a:p>
            <a:pPr algn="ctr"/>
            <a:r>
              <a:rPr lang="en-GB" sz="5400" dirty="0">
                <a:solidFill>
                  <a:srgbClr val="FFCC00"/>
                </a:solidFill>
                <a:latin typeface="Century Gothic" panose="020B0502020202020204" pitchFamily="34" charset="0"/>
              </a:rPr>
              <a:t>Sp</a:t>
            </a:r>
            <a:r>
              <a:rPr lang="en-GB" sz="5400" dirty="0">
                <a:solidFill>
                  <a:srgbClr val="002060"/>
                </a:solidFill>
                <a:latin typeface="Century Gothic" panose="020B0502020202020204" pitchFamily="34" charset="0"/>
              </a:rPr>
              <a:t>iel</a:t>
            </a:r>
            <a:endParaRPr lang="en-GB" sz="5400" dirty="0">
              <a:solidFill>
                <a:srgbClr val="FFCC00"/>
              </a:solidFill>
              <a:latin typeface="Century Gothic" panose="020B0502020202020204" pitchFamily="34" charset="0"/>
            </a:endParaRPr>
          </a:p>
        </p:txBody>
      </p:sp>
      <p:sp>
        <p:nvSpPr>
          <p:cNvPr id="7" name="Rectangle 6"/>
          <p:cNvSpPr/>
          <p:nvPr/>
        </p:nvSpPr>
        <p:spPr>
          <a:xfrm>
            <a:off x="471654" y="3429000"/>
            <a:ext cx="3411890"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sp</a:t>
            </a:r>
            <a:r>
              <a:rPr lang="en-GB" sz="5400" dirty="0" err="1">
                <a:solidFill>
                  <a:srgbClr val="002060"/>
                </a:solidFill>
                <a:latin typeface="Century Gothic" panose="020B0502020202020204" pitchFamily="34" charset="0"/>
              </a:rPr>
              <a:t>rechen</a:t>
            </a:r>
            <a:endParaRPr lang="en-GB" sz="5400" dirty="0">
              <a:solidFill>
                <a:srgbClr val="FFCC00"/>
              </a:solidFill>
              <a:latin typeface="Century Gothic" panose="020B0502020202020204" pitchFamily="34" charset="0"/>
            </a:endParaRPr>
          </a:p>
        </p:txBody>
      </p:sp>
      <p:sp>
        <p:nvSpPr>
          <p:cNvPr id="8" name="Rectangle 7"/>
          <p:cNvSpPr/>
          <p:nvPr/>
        </p:nvSpPr>
        <p:spPr>
          <a:xfrm>
            <a:off x="426800" y="349714"/>
            <a:ext cx="3616652"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Sp</a:t>
            </a:r>
            <a:r>
              <a:rPr lang="en-GB" sz="5400" dirty="0" err="1">
                <a:solidFill>
                  <a:srgbClr val="002060"/>
                </a:solidFill>
                <a:latin typeface="Century Gothic" panose="020B0502020202020204" pitchFamily="34" charset="0"/>
              </a:rPr>
              <a:t>aß</a:t>
            </a:r>
            <a:endParaRPr lang="en-GB" sz="5400" dirty="0">
              <a:solidFill>
                <a:srgbClr val="FFCC00"/>
              </a:solidFill>
              <a:latin typeface="Century Gothic" panose="020B0502020202020204" pitchFamily="34" charset="0"/>
            </a:endParaRPr>
          </a:p>
        </p:txBody>
      </p:sp>
      <p:sp>
        <p:nvSpPr>
          <p:cNvPr id="9" name="Rectangle 8"/>
          <p:cNvSpPr/>
          <p:nvPr/>
        </p:nvSpPr>
        <p:spPr>
          <a:xfrm>
            <a:off x="8643167" y="340265"/>
            <a:ext cx="3002746" cy="923330"/>
          </a:xfrm>
          <a:prstGeom prst="rect">
            <a:avLst/>
          </a:prstGeom>
        </p:spPr>
        <p:txBody>
          <a:bodyPr wrap="none">
            <a:spAutoFit/>
          </a:bodyPr>
          <a:lstStyle/>
          <a:p>
            <a:pPr algn="ctr"/>
            <a:r>
              <a:rPr lang="en-GB" sz="5400" dirty="0" err="1">
                <a:solidFill>
                  <a:srgbClr val="FFCC00"/>
                </a:solidFill>
                <a:latin typeface="Century Gothic" panose="020B0502020202020204" pitchFamily="34" charset="0"/>
              </a:rPr>
              <a:t>Sp</a:t>
            </a:r>
            <a:r>
              <a:rPr lang="en-GB" sz="5400" dirty="0" err="1">
                <a:solidFill>
                  <a:srgbClr val="002060"/>
                </a:solidFill>
                <a:latin typeface="Century Gothic" panose="020B0502020202020204" pitchFamily="34" charset="0"/>
              </a:rPr>
              <a:t>rache</a:t>
            </a:r>
            <a:endParaRPr lang="en-GB" sz="5400" dirty="0">
              <a:solidFill>
                <a:srgbClr val="FFCC00"/>
              </a:solidFill>
              <a:latin typeface="Century Gothic" panose="020B0502020202020204" pitchFamily="34" charset="0"/>
            </a:endParaRPr>
          </a:p>
        </p:txBody>
      </p:sp>
      <p:pic>
        <p:nvPicPr>
          <p:cNvPr id="10" name="Picture 9" descr="baby playin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46243" y="1837742"/>
            <a:ext cx="2103420" cy="1807744"/>
          </a:xfrm>
          <a:prstGeom prst="rect">
            <a:avLst/>
          </a:prstGeom>
        </p:spPr>
      </p:pic>
    </p:spTree>
    <p:extLst>
      <p:ext uri="{BB962C8B-B14F-4D97-AF65-F5344CB8AC3E}">
        <p14:creationId xmlns:p14="http://schemas.microsoft.com/office/powerpoint/2010/main" val="1448849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a:solidFill>
                  <a:schemeClr val="bg1"/>
                </a:solidFill>
              </a:rPr>
              <a:t>Wie </a:t>
            </a:r>
            <a:r>
              <a:rPr lang="en-GB" sz="3600" b="1" dirty="0" err="1">
                <a:solidFill>
                  <a:schemeClr val="bg1"/>
                </a:solidFill>
              </a:rPr>
              <a:t>sagt</a:t>
            </a:r>
            <a:r>
              <a:rPr lang="en-GB" sz="3600" b="1" dirty="0">
                <a:solidFill>
                  <a:schemeClr val="bg1"/>
                </a:solidFill>
              </a:rPr>
              <a:t> man …?</a:t>
            </a:r>
          </a:p>
        </p:txBody>
      </p:sp>
      <p:sp>
        <p:nvSpPr>
          <p:cNvPr id="11" name="Rectangle 10"/>
          <p:cNvSpPr/>
          <p:nvPr/>
        </p:nvSpPr>
        <p:spPr>
          <a:xfrm>
            <a:off x="10507339" y="5594435"/>
            <a:ext cx="745068" cy="7658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 name="Rectangle 2"/>
          <p:cNvSpPr>
            <a:spLocks noChangeArrowheads="1"/>
          </p:cNvSpPr>
          <p:nvPr/>
        </p:nvSpPr>
        <p:spPr bwMode="auto">
          <a:xfrm>
            <a:off x="10557662" y="1163993"/>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13" name="Rectangle 3"/>
          <p:cNvSpPr>
            <a:spLocks noChangeArrowheads="1"/>
          </p:cNvSpPr>
          <p:nvPr/>
        </p:nvSpPr>
        <p:spPr bwMode="auto">
          <a:xfrm>
            <a:off x="10555296" y="1163991"/>
            <a:ext cx="503528" cy="4156259"/>
          </a:xfrm>
          <a:prstGeom prst="rect">
            <a:avLst/>
          </a:prstGeom>
          <a:solidFill>
            <a:srgbClr val="FFCC00"/>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15" name="Line 4"/>
          <p:cNvSpPr>
            <a:spLocks noChangeShapeType="1"/>
          </p:cNvSpPr>
          <p:nvPr/>
        </p:nvSpPr>
        <p:spPr bwMode="auto">
          <a:xfrm>
            <a:off x="11241035" y="1152565"/>
            <a:ext cx="0" cy="4156259"/>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latin typeface="Century Gothic" panose="020B0502020202020204" pitchFamily="34" charset="0"/>
            </a:endParaRPr>
          </a:p>
        </p:txBody>
      </p:sp>
      <p:sp>
        <p:nvSpPr>
          <p:cNvPr id="16" name="Line 7"/>
          <p:cNvSpPr>
            <a:spLocks noChangeShapeType="1"/>
          </p:cNvSpPr>
          <p:nvPr/>
        </p:nvSpPr>
        <p:spPr bwMode="auto">
          <a:xfrm>
            <a:off x="11265723" y="1152565"/>
            <a:ext cx="21679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latin typeface="Century Gothic" panose="020B0502020202020204" pitchFamily="34" charset="0"/>
            </a:endParaRPr>
          </a:p>
        </p:txBody>
      </p:sp>
      <p:sp>
        <p:nvSpPr>
          <p:cNvPr id="17" name="Line 9"/>
          <p:cNvSpPr>
            <a:spLocks noChangeShapeType="1"/>
          </p:cNvSpPr>
          <p:nvPr/>
        </p:nvSpPr>
        <p:spPr bwMode="auto">
          <a:xfrm>
            <a:off x="11241035" y="5308824"/>
            <a:ext cx="21679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latin typeface="Century Gothic" panose="020B0502020202020204" pitchFamily="34" charset="0"/>
            </a:endParaRPr>
          </a:p>
        </p:txBody>
      </p:sp>
      <p:sp>
        <p:nvSpPr>
          <p:cNvPr id="19" name="Text Box 12"/>
          <p:cNvSpPr txBox="1">
            <a:spLocks noChangeArrowheads="1"/>
          </p:cNvSpPr>
          <p:nvPr/>
        </p:nvSpPr>
        <p:spPr bwMode="auto">
          <a:xfrm>
            <a:off x="11482514" y="994714"/>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latin typeface="Century Gothic" panose="020B0502020202020204" pitchFamily="34" charset="0"/>
              </a:rPr>
              <a:t>15</a:t>
            </a:r>
          </a:p>
        </p:txBody>
      </p:sp>
      <p:sp>
        <p:nvSpPr>
          <p:cNvPr id="20" name="Text Box 14"/>
          <p:cNvSpPr txBox="1">
            <a:spLocks noChangeArrowheads="1"/>
          </p:cNvSpPr>
          <p:nvPr/>
        </p:nvSpPr>
        <p:spPr bwMode="auto">
          <a:xfrm>
            <a:off x="11457826" y="5128296"/>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latin typeface="Century Gothic" panose="020B0502020202020204" pitchFamily="34" charset="0"/>
              </a:rPr>
              <a:t>0</a:t>
            </a:r>
          </a:p>
        </p:txBody>
      </p:sp>
      <p:sp>
        <p:nvSpPr>
          <p:cNvPr id="21" name="Rectangle 20"/>
          <p:cNvSpPr/>
          <p:nvPr/>
        </p:nvSpPr>
        <p:spPr>
          <a:xfrm>
            <a:off x="10404068" y="5320250"/>
            <a:ext cx="745068" cy="7658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2" name="AutoShape 11">
            <a:hlinkClick r:id="" action="ppaction://noaction" highlightClick="1"/>
          </p:cNvPr>
          <p:cNvSpPr>
            <a:spLocks noChangeArrowheads="1"/>
          </p:cNvSpPr>
          <p:nvPr/>
        </p:nvSpPr>
        <p:spPr bwMode="auto">
          <a:xfrm>
            <a:off x="10294398" y="5539244"/>
            <a:ext cx="1058732" cy="382082"/>
          </a:xfrm>
          <a:prstGeom prst="actionButtonBlank">
            <a:avLst/>
          </a:prstGeom>
          <a:solidFill>
            <a:schemeClr val="tx1"/>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latin typeface="Century Gothic" panose="020B0502020202020204" pitchFamily="34" charset="0"/>
              </a:rPr>
              <a:t>LOS!</a:t>
            </a:r>
          </a:p>
        </p:txBody>
      </p:sp>
      <p:sp>
        <p:nvSpPr>
          <p:cNvPr id="23" name="TextBox 22"/>
          <p:cNvSpPr txBox="1"/>
          <p:nvPr/>
        </p:nvSpPr>
        <p:spPr>
          <a:xfrm>
            <a:off x="3799814" y="5484381"/>
            <a:ext cx="3007386" cy="707886"/>
          </a:xfrm>
          <a:prstGeom prst="rect">
            <a:avLst/>
          </a:prstGeom>
          <a:noFill/>
        </p:spPr>
        <p:txBody>
          <a:bodyPr wrap="square" rtlCol="0">
            <a:spAutoFit/>
          </a:bodyPr>
          <a:lstStyle/>
          <a:p>
            <a:pPr algn="ctr"/>
            <a:r>
              <a:rPr lang="en-GB" sz="4000" dirty="0" err="1">
                <a:solidFill>
                  <a:srgbClr val="DAA520"/>
                </a:solidFill>
                <a:latin typeface="Century Gothic" panose="020B0502020202020204" pitchFamily="34" charset="0"/>
                <a:cs typeface="Calibri" panose="020F0502020204030204" pitchFamily="34" charset="0"/>
              </a:rPr>
              <a:t>sp</a:t>
            </a:r>
            <a:r>
              <a:rPr lang="en-GB" sz="4000" dirty="0" err="1">
                <a:solidFill>
                  <a:srgbClr val="115076"/>
                </a:solidFill>
                <a:latin typeface="Century Gothic" panose="020B0502020202020204" pitchFamily="34" charset="0"/>
                <a:cs typeface="Calibri" panose="020F0502020204030204" pitchFamily="34" charset="0"/>
              </a:rPr>
              <a:t>ielen</a:t>
            </a:r>
            <a:endParaRPr lang="en-GB" sz="4000" dirty="0">
              <a:solidFill>
                <a:srgbClr val="FF6600"/>
              </a:solidFill>
              <a:latin typeface="Century Gothic" panose="020B0502020202020204" pitchFamily="34" charset="0"/>
              <a:cs typeface="Calibri" panose="020F0502020204030204" pitchFamily="34" charset="0"/>
            </a:endParaRPr>
          </a:p>
        </p:txBody>
      </p:sp>
      <p:sp>
        <p:nvSpPr>
          <p:cNvPr id="24" name="TextBox 23"/>
          <p:cNvSpPr txBox="1"/>
          <p:nvPr/>
        </p:nvSpPr>
        <p:spPr>
          <a:xfrm>
            <a:off x="3571020" y="1226146"/>
            <a:ext cx="4705927" cy="707886"/>
          </a:xfrm>
          <a:prstGeom prst="rect">
            <a:avLst/>
          </a:prstGeom>
          <a:noFill/>
        </p:spPr>
        <p:txBody>
          <a:bodyPr wrap="square" rtlCol="0">
            <a:spAutoFit/>
          </a:bodyPr>
          <a:lstStyle/>
          <a:p>
            <a:pPr algn="ctr"/>
            <a:r>
              <a:rPr lang="en-GB" sz="4000" dirty="0" err="1">
                <a:solidFill>
                  <a:srgbClr val="DAA520"/>
                </a:solidFill>
                <a:latin typeface="Century Gothic" panose="020B0502020202020204" pitchFamily="34" charset="0"/>
                <a:cs typeface="Calibri" panose="020F0502020204030204" pitchFamily="34" charset="0"/>
              </a:rPr>
              <a:t>sp</a:t>
            </a:r>
            <a:r>
              <a:rPr lang="en-GB" sz="4000" dirty="0" err="1">
                <a:solidFill>
                  <a:srgbClr val="115076"/>
                </a:solidFill>
                <a:latin typeface="Century Gothic" panose="020B0502020202020204" pitchFamily="34" charset="0"/>
                <a:cs typeface="Calibri" panose="020F0502020204030204" pitchFamily="34" charset="0"/>
              </a:rPr>
              <a:t>anisch</a:t>
            </a:r>
            <a:endParaRPr lang="en-GB" sz="4000" dirty="0">
              <a:solidFill>
                <a:srgbClr val="FF6600"/>
              </a:solidFill>
              <a:latin typeface="Century Gothic" panose="020B0502020202020204" pitchFamily="34" charset="0"/>
              <a:cs typeface="Calibri" panose="020F0502020204030204" pitchFamily="34" charset="0"/>
            </a:endParaRPr>
          </a:p>
        </p:txBody>
      </p:sp>
      <p:sp>
        <p:nvSpPr>
          <p:cNvPr id="25" name="TextBox 24"/>
          <p:cNvSpPr txBox="1"/>
          <p:nvPr/>
        </p:nvSpPr>
        <p:spPr>
          <a:xfrm>
            <a:off x="6428449" y="5267348"/>
            <a:ext cx="3837412" cy="707886"/>
          </a:xfrm>
          <a:prstGeom prst="rect">
            <a:avLst/>
          </a:prstGeom>
          <a:noFill/>
        </p:spPr>
        <p:txBody>
          <a:bodyPr wrap="square" rtlCol="0">
            <a:spAutoFit/>
          </a:bodyPr>
          <a:lstStyle/>
          <a:p>
            <a:pPr algn="ctr"/>
            <a:r>
              <a:rPr lang="en-GB" sz="4000" dirty="0" err="1">
                <a:solidFill>
                  <a:srgbClr val="DAA520"/>
                </a:solidFill>
                <a:latin typeface="Century Gothic" panose="020B0502020202020204" pitchFamily="34" charset="0"/>
                <a:cs typeface="Calibri" panose="020F0502020204030204" pitchFamily="34" charset="0"/>
              </a:rPr>
              <a:t>Sp</a:t>
            </a:r>
            <a:r>
              <a:rPr lang="en-GB" sz="4000" dirty="0" err="1">
                <a:solidFill>
                  <a:srgbClr val="115076"/>
                </a:solidFill>
                <a:latin typeface="Century Gothic" panose="020B0502020202020204" pitchFamily="34" charset="0"/>
                <a:cs typeface="Calibri" panose="020F0502020204030204" pitchFamily="34" charset="0"/>
              </a:rPr>
              <a:t>agetti</a:t>
            </a:r>
            <a:endParaRPr lang="en-GB" sz="4000" dirty="0">
              <a:solidFill>
                <a:srgbClr val="FF6600"/>
              </a:solidFill>
              <a:latin typeface="Century Gothic" panose="020B0502020202020204" pitchFamily="34" charset="0"/>
              <a:cs typeface="Calibri" panose="020F0502020204030204" pitchFamily="34" charset="0"/>
            </a:endParaRPr>
          </a:p>
        </p:txBody>
      </p:sp>
      <p:grpSp>
        <p:nvGrpSpPr>
          <p:cNvPr id="6" name="Group 5"/>
          <p:cNvGrpSpPr/>
          <p:nvPr/>
        </p:nvGrpSpPr>
        <p:grpSpPr>
          <a:xfrm>
            <a:off x="-913090" y="3490545"/>
            <a:ext cx="4810034" cy="1083753"/>
            <a:chOff x="489527" y="3782809"/>
            <a:chExt cx="4810034" cy="1083753"/>
          </a:xfrm>
        </p:grpSpPr>
        <p:sp>
          <p:nvSpPr>
            <p:cNvPr id="26" name="TextBox 25"/>
            <p:cNvSpPr txBox="1"/>
            <p:nvPr/>
          </p:nvSpPr>
          <p:spPr>
            <a:xfrm>
              <a:off x="489527" y="3782809"/>
              <a:ext cx="4810034" cy="707886"/>
            </a:xfrm>
            <a:prstGeom prst="rect">
              <a:avLst/>
            </a:prstGeom>
            <a:noFill/>
          </p:spPr>
          <p:txBody>
            <a:bodyPr wrap="square" rtlCol="0">
              <a:spAutoFit/>
            </a:bodyPr>
            <a:lstStyle/>
            <a:p>
              <a:pPr algn="ctr"/>
              <a:r>
                <a:rPr lang="en-GB" sz="4000" dirty="0" err="1">
                  <a:solidFill>
                    <a:srgbClr val="DAA520"/>
                  </a:solidFill>
                  <a:latin typeface="Century Gothic" panose="020B0502020202020204" pitchFamily="34" charset="0"/>
                  <a:cs typeface="Calibri" panose="020F0502020204030204" pitchFamily="34" charset="0"/>
                </a:rPr>
                <a:t>Sp</a:t>
              </a:r>
              <a:r>
                <a:rPr lang="en-GB" sz="4000" dirty="0" err="1">
                  <a:solidFill>
                    <a:srgbClr val="115076"/>
                  </a:solidFill>
                  <a:latin typeface="Century Gothic" panose="020B0502020202020204" pitchFamily="34" charset="0"/>
                  <a:cs typeface="Calibri" panose="020F0502020204030204" pitchFamily="34" charset="0"/>
                </a:rPr>
                <a:t>argel</a:t>
              </a:r>
              <a:endParaRPr lang="en-GB" sz="4000" dirty="0">
                <a:solidFill>
                  <a:srgbClr val="FF6600"/>
                </a:solidFill>
                <a:latin typeface="Century Gothic" panose="020B0502020202020204" pitchFamily="34" charset="0"/>
                <a:cs typeface="Calibri" panose="020F0502020204030204" pitchFamily="34" charset="0"/>
              </a:endParaRPr>
            </a:p>
          </p:txBody>
        </p:sp>
        <p:pic>
          <p:nvPicPr>
            <p:cNvPr id="2" name="Picture 1"/>
            <p:cNvPicPr>
              <a:picLocks noChangeAspect="1"/>
            </p:cNvPicPr>
            <p:nvPr/>
          </p:nvPicPr>
          <p:blipFill>
            <a:blip r:embed="rId3"/>
            <a:stretch>
              <a:fillRect/>
            </a:stretch>
          </p:blipFill>
          <p:spPr>
            <a:xfrm>
              <a:off x="1872158" y="4600378"/>
              <a:ext cx="2044772" cy="266184"/>
            </a:xfrm>
            <a:prstGeom prst="rect">
              <a:avLst/>
            </a:prstGeom>
          </p:spPr>
        </p:pic>
      </p:grpSp>
      <p:grpSp>
        <p:nvGrpSpPr>
          <p:cNvPr id="7" name="Group 6"/>
          <p:cNvGrpSpPr/>
          <p:nvPr/>
        </p:nvGrpSpPr>
        <p:grpSpPr>
          <a:xfrm>
            <a:off x="6115673" y="330295"/>
            <a:ext cx="4705927" cy="1410511"/>
            <a:chOff x="6173946" y="803829"/>
            <a:chExt cx="4705927" cy="1410511"/>
          </a:xfrm>
        </p:grpSpPr>
        <p:sp>
          <p:nvSpPr>
            <p:cNvPr id="27" name="TextBox 26"/>
            <p:cNvSpPr txBox="1"/>
            <p:nvPr/>
          </p:nvSpPr>
          <p:spPr>
            <a:xfrm>
              <a:off x="6173946" y="803829"/>
              <a:ext cx="4705927" cy="707886"/>
            </a:xfrm>
            <a:prstGeom prst="rect">
              <a:avLst/>
            </a:prstGeom>
            <a:noFill/>
          </p:spPr>
          <p:txBody>
            <a:bodyPr wrap="square" rtlCol="0">
              <a:spAutoFit/>
            </a:bodyPr>
            <a:lstStyle/>
            <a:p>
              <a:pPr algn="ctr"/>
              <a:r>
                <a:rPr lang="en-GB" sz="4000" dirty="0" err="1">
                  <a:solidFill>
                    <a:srgbClr val="DAA520"/>
                  </a:solidFill>
                  <a:latin typeface="Century Gothic" panose="020B0502020202020204" pitchFamily="34" charset="0"/>
                  <a:cs typeface="Calibri" panose="020F0502020204030204" pitchFamily="34" charset="0"/>
                </a:rPr>
                <a:t>Sp</a:t>
              </a:r>
              <a:r>
                <a:rPr lang="en-GB" sz="4000" dirty="0" err="1">
                  <a:solidFill>
                    <a:srgbClr val="115076"/>
                  </a:solidFill>
                  <a:latin typeface="Century Gothic" panose="020B0502020202020204" pitchFamily="34" charset="0"/>
                  <a:cs typeface="Calibri" panose="020F0502020204030204" pitchFamily="34" charset="0"/>
                </a:rPr>
                <a:t>inne</a:t>
              </a:r>
              <a:endParaRPr lang="en-GB" sz="4000" dirty="0">
                <a:solidFill>
                  <a:srgbClr val="FF6600"/>
                </a:solidFill>
                <a:latin typeface="Century Gothic" panose="020B0502020202020204" pitchFamily="34" charset="0"/>
                <a:cs typeface="Calibri" panose="020F0502020204030204" pitchFamily="34" charset="0"/>
              </a:endParaRPr>
            </a:p>
          </p:txBody>
        </p:sp>
        <p:pic>
          <p:nvPicPr>
            <p:cNvPr id="28" name="Picture 2" descr="Happy Black Spider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8518425" y="1549787"/>
              <a:ext cx="863056" cy="6645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p:cNvGrpSpPr/>
          <p:nvPr/>
        </p:nvGrpSpPr>
        <p:grpSpPr>
          <a:xfrm>
            <a:off x="2660078" y="3606377"/>
            <a:ext cx="4705927" cy="1367004"/>
            <a:chOff x="2134197" y="3426355"/>
            <a:chExt cx="4705927" cy="1367004"/>
          </a:xfrm>
        </p:grpSpPr>
        <p:sp>
          <p:nvSpPr>
            <p:cNvPr id="30" name="TextBox 29"/>
            <p:cNvSpPr txBox="1"/>
            <p:nvPr/>
          </p:nvSpPr>
          <p:spPr>
            <a:xfrm>
              <a:off x="2134197" y="3426355"/>
              <a:ext cx="4705927" cy="707886"/>
            </a:xfrm>
            <a:prstGeom prst="rect">
              <a:avLst/>
            </a:prstGeom>
            <a:noFill/>
          </p:spPr>
          <p:txBody>
            <a:bodyPr wrap="square" rtlCol="0">
              <a:spAutoFit/>
            </a:bodyPr>
            <a:lstStyle/>
            <a:p>
              <a:pPr algn="ctr"/>
              <a:r>
                <a:rPr lang="en-GB" sz="4000" dirty="0" err="1">
                  <a:solidFill>
                    <a:srgbClr val="DAA520"/>
                  </a:solidFill>
                  <a:latin typeface="Century Gothic" panose="020B0502020202020204" pitchFamily="34" charset="0"/>
                  <a:cs typeface="Calibri" panose="020F0502020204030204" pitchFamily="34" charset="0"/>
                </a:rPr>
                <a:t>sp</a:t>
              </a:r>
              <a:r>
                <a:rPr lang="en-GB" sz="4000" dirty="0" err="1">
                  <a:solidFill>
                    <a:srgbClr val="115076"/>
                  </a:solidFill>
                  <a:latin typeface="Century Gothic" panose="020B0502020202020204" pitchFamily="34" charset="0"/>
                  <a:cs typeface="Calibri" panose="020F0502020204030204" pitchFamily="34" charset="0"/>
                </a:rPr>
                <a:t>ringen</a:t>
              </a:r>
              <a:endParaRPr lang="en-GB" sz="4000" dirty="0">
                <a:solidFill>
                  <a:srgbClr val="FF6600"/>
                </a:solidFill>
                <a:latin typeface="Century Gothic" panose="020B0502020202020204" pitchFamily="34" charset="0"/>
                <a:cs typeface="Calibri" panose="020F0502020204030204" pitchFamily="34" charset="0"/>
              </a:endParaRPr>
            </a:p>
          </p:txBody>
        </p:sp>
        <p:pic>
          <p:nvPicPr>
            <p:cNvPr id="3074" name="Picture 2" descr="Boy, Human, Jumping, Leaping, Male, Man, Overcom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47" y="4168479"/>
              <a:ext cx="1063625" cy="624880"/>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TextBox 32"/>
          <p:cNvSpPr txBox="1"/>
          <p:nvPr/>
        </p:nvSpPr>
        <p:spPr>
          <a:xfrm>
            <a:off x="1618853" y="2361180"/>
            <a:ext cx="4705927" cy="707886"/>
          </a:xfrm>
          <a:prstGeom prst="rect">
            <a:avLst/>
          </a:prstGeom>
          <a:noFill/>
        </p:spPr>
        <p:txBody>
          <a:bodyPr wrap="square" rtlCol="0">
            <a:spAutoFit/>
          </a:bodyPr>
          <a:lstStyle/>
          <a:p>
            <a:pPr algn="ctr"/>
            <a:r>
              <a:rPr lang="en-GB" sz="4000" dirty="0" err="1">
                <a:solidFill>
                  <a:srgbClr val="DAA520"/>
                </a:solidFill>
                <a:latin typeface="Century Gothic" panose="020B0502020202020204" pitchFamily="34" charset="0"/>
                <a:cs typeface="Calibri" panose="020F0502020204030204" pitchFamily="34" charset="0"/>
              </a:rPr>
              <a:t>Sp</a:t>
            </a:r>
            <a:r>
              <a:rPr lang="en-GB" sz="4000" dirty="0" err="1">
                <a:solidFill>
                  <a:srgbClr val="115076"/>
                </a:solidFill>
                <a:latin typeface="Century Gothic" panose="020B0502020202020204" pitchFamily="34" charset="0"/>
                <a:cs typeface="Calibri" panose="020F0502020204030204" pitchFamily="34" charset="0"/>
              </a:rPr>
              <a:t>ezialität</a:t>
            </a:r>
            <a:endParaRPr lang="en-GB" sz="4000" dirty="0">
              <a:solidFill>
                <a:srgbClr val="FF6600"/>
              </a:solidFill>
              <a:latin typeface="Century Gothic" panose="020B0502020202020204" pitchFamily="34" charset="0"/>
              <a:cs typeface="Calibri" panose="020F0502020204030204" pitchFamily="34" charset="0"/>
            </a:endParaRPr>
          </a:p>
        </p:txBody>
      </p:sp>
      <p:grpSp>
        <p:nvGrpSpPr>
          <p:cNvPr id="31" name="Group 30"/>
          <p:cNvGrpSpPr/>
          <p:nvPr/>
        </p:nvGrpSpPr>
        <p:grpSpPr>
          <a:xfrm>
            <a:off x="90473" y="1293701"/>
            <a:ext cx="3007386" cy="1685844"/>
            <a:chOff x="183596" y="2338789"/>
            <a:chExt cx="3007386" cy="1685844"/>
          </a:xfrm>
        </p:grpSpPr>
        <p:sp>
          <p:nvSpPr>
            <p:cNvPr id="34" name="TextBox 33"/>
            <p:cNvSpPr txBox="1"/>
            <p:nvPr/>
          </p:nvSpPr>
          <p:spPr>
            <a:xfrm>
              <a:off x="183596" y="2338789"/>
              <a:ext cx="3007386" cy="707886"/>
            </a:xfrm>
            <a:prstGeom prst="rect">
              <a:avLst/>
            </a:prstGeom>
            <a:noFill/>
          </p:spPr>
          <p:txBody>
            <a:bodyPr wrap="square" rtlCol="0">
              <a:spAutoFit/>
            </a:bodyPr>
            <a:lstStyle/>
            <a:p>
              <a:pPr algn="ctr"/>
              <a:r>
                <a:rPr lang="en-GB" sz="4000" dirty="0">
                  <a:solidFill>
                    <a:srgbClr val="DAA520"/>
                  </a:solidFill>
                  <a:latin typeface="Century Gothic" panose="020B0502020202020204" pitchFamily="34" charset="0"/>
                  <a:cs typeface="Calibri" panose="020F0502020204030204" pitchFamily="34" charset="0"/>
                </a:rPr>
                <a:t>Sp</a:t>
              </a:r>
              <a:r>
                <a:rPr lang="en-GB" sz="4000" dirty="0">
                  <a:solidFill>
                    <a:srgbClr val="115076"/>
                  </a:solidFill>
                  <a:latin typeface="Century Gothic" panose="020B0502020202020204" pitchFamily="34" charset="0"/>
                  <a:cs typeface="Calibri" panose="020F0502020204030204" pitchFamily="34" charset="0"/>
                </a:rPr>
                <a:t>iegel</a:t>
              </a:r>
            </a:p>
          </p:txBody>
        </p:sp>
        <p:pic>
          <p:nvPicPr>
            <p:cNvPr id="3076" name="Picture 4" descr="Face, Mirror, Woman, Pretty, Fairy Story, Fairy Tal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37114" y="3103897"/>
              <a:ext cx="774953" cy="920736"/>
            </a:xfrm>
            <a:prstGeom prst="rect">
              <a:avLst/>
            </a:prstGeom>
            <a:noFill/>
            <a:extLst>
              <a:ext uri="{909E8E84-426E-40DD-AFC4-6F175D3DCCD1}">
                <a14:hiddenFill xmlns:a14="http://schemas.microsoft.com/office/drawing/2010/main">
                  <a:solidFill>
                    <a:srgbClr val="FFFFFF"/>
                  </a:solidFill>
                </a14:hiddenFill>
              </a:ext>
            </a:extLst>
          </p:spPr>
        </p:pic>
      </p:grpSp>
      <p:sp>
        <p:nvSpPr>
          <p:cNvPr id="37" name="TextBox 36"/>
          <p:cNvSpPr txBox="1"/>
          <p:nvPr/>
        </p:nvSpPr>
        <p:spPr>
          <a:xfrm>
            <a:off x="7428311" y="2185208"/>
            <a:ext cx="3837412" cy="707886"/>
          </a:xfrm>
          <a:prstGeom prst="rect">
            <a:avLst/>
          </a:prstGeom>
          <a:noFill/>
        </p:spPr>
        <p:txBody>
          <a:bodyPr wrap="square" rtlCol="0">
            <a:spAutoFit/>
          </a:bodyPr>
          <a:lstStyle/>
          <a:p>
            <a:pPr algn="ctr"/>
            <a:r>
              <a:rPr lang="en-GB" sz="4000" dirty="0">
                <a:solidFill>
                  <a:srgbClr val="DAA520"/>
                </a:solidFill>
                <a:latin typeface="Century Gothic" panose="020B0502020202020204" pitchFamily="34" charset="0"/>
                <a:cs typeface="Calibri" panose="020F0502020204030204" pitchFamily="34" charset="0"/>
              </a:rPr>
              <a:t>Sp</a:t>
            </a:r>
            <a:r>
              <a:rPr lang="en-GB" sz="4000" dirty="0">
                <a:solidFill>
                  <a:srgbClr val="115076"/>
                </a:solidFill>
                <a:latin typeface="Century Gothic" panose="020B0502020202020204" pitchFamily="34" charset="0"/>
                <a:cs typeface="Calibri" panose="020F0502020204030204" pitchFamily="34" charset="0"/>
              </a:rPr>
              <a:t>aniel</a:t>
            </a:r>
            <a:endParaRPr lang="en-GB" sz="4000" dirty="0">
              <a:solidFill>
                <a:srgbClr val="FF6600"/>
              </a:solidFill>
              <a:latin typeface="Century Gothic" panose="020B0502020202020204" pitchFamily="34" charset="0"/>
              <a:cs typeface="Calibri" panose="020F0502020204030204" pitchFamily="34" charset="0"/>
            </a:endParaRPr>
          </a:p>
        </p:txBody>
      </p:sp>
      <p:sp>
        <p:nvSpPr>
          <p:cNvPr id="38" name="TextBox 37"/>
          <p:cNvSpPr txBox="1"/>
          <p:nvPr/>
        </p:nvSpPr>
        <p:spPr>
          <a:xfrm>
            <a:off x="212522" y="5102040"/>
            <a:ext cx="3837412" cy="707886"/>
          </a:xfrm>
          <a:prstGeom prst="rect">
            <a:avLst/>
          </a:prstGeom>
          <a:noFill/>
        </p:spPr>
        <p:txBody>
          <a:bodyPr wrap="square" rtlCol="0">
            <a:spAutoFit/>
          </a:bodyPr>
          <a:lstStyle/>
          <a:p>
            <a:pPr algn="ctr"/>
            <a:r>
              <a:rPr lang="en-GB" sz="4000" dirty="0" err="1">
                <a:solidFill>
                  <a:srgbClr val="DAA520"/>
                </a:solidFill>
                <a:latin typeface="Century Gothic" panose="020B0502020202020204" pitchFamily="34" charset="0"/>
                <a:cs typeface="Calibri" panose="020F0502020204030204" pitchFamily="34" charset="0"/>
              </a:rPr>
              <a:t>sp</a:t>
            </a:r>
            <a:r>
              <a:rPr lang="en-GB" sz="4000" dirty="0" err="1">
                <a:solidFill>
                  <a:srgbClr val="115076"/>
                </a:solidFill>
                <a:latin typeface="Century Gothic" panose="020B0502020202020204" pitchFamily="34" charset="0"/>
                <a:cs typeface="Calibri" panose="020F0502020204030204" pitchFamily="34" charset="0"/>
              </a:rPr>
              <a:t>rechen</a:t>
            </a:r>
            <a:endParaRPr lang="en-GB" sz="4000" dirty="0">
              <a:solidFill>
                <a:srgbClr val="FF6600"/>
              </a:solidFill>
              <a:latin typeface="Century Gothic" panose="020B0502020202020204" pitchFamily="34" charset="0"/>
              <a:cs typeface="Calibri" panose="020F0502020204030204" pitchFamily="34" charset="0"/>
            </a:endParaRPr>
          </a:p>
        </p:txBody>
      </p:sp>
      <p:sp>
        <p:nvSpPr>
          <p:cNvPr id="39" name="TextBox 38"/>
          <p:cNvSpPr txBox="1"/>
          <p:nvPr/>
        </p:nvSpPr>
        <p:spPr>
          <a:xfrm>
            <a:off x="7935592" y="3416166"/>
            <a:ext cx="3007386" cy="707886"/>
          </a:xfrm>
          <a:prstGeom prst="rect">
            <a:avLst/>
          </a:prstGeom>
          <a:noFill/>
        </p:spPr>
        <p:txBody>
          <a:bodyPr wrap="square" rtlCol="0">
            <a:spAutoFit/>
          </a:bodyPr>
          <a:lstStyle/>
          <a:p>
            <a:pPr algn="ctr"/>
            <a:r>
              <a:rPr lang="en-GB" sz="4000" dirty="0">
                <a:solidFill>
                  <a:srgbClr val="DAA520"/>
                </a:solidFill>
                <a:latin typeface="Century Gothic" panose="020B0502020202020204" pitchFamily="34" charset="0"/>
                <a:cs typeface="Calibri" panose="020F0502020204030204" pitchFamily="34" charset="0"/>
              </a:rPr>
              <a:t>Sp</a:t>
            </a:r>
            <a:r>
              <a:rPr lang="en-GB" sz="4000" dirty="0">
                <a:solidFill>
                  <a:srgbClr val="115076"/>
                </a:solidFill>
                <a:latin typeface="Century Gothic" panose="020B0502020202020204" pitchFamily="34" charset="0"/>
                <a:cs typeface="Calibri" panose="020F0502020204030204" pitchFamily="34" charset="0"/>
              </a:rPr>
              <a:t>ort</a:t>
            </a:r>
            <a:endParaRPr lang="en-GB" sz="4000" dirty="0">
              <a:solidFill>
                <a:srgbClr val="FF6600"/>
              </a:solidFill>
              <a:latin typeface="Century Gothic" panose="020B0502020202020204" pitchFamily="34" charset="0"/>
              <a:cs typeface="Calibri" panose="020F0502020204030204" pitchFamily="34" charset="0"/>
            </a:endParaRPr>
          </a:p>
        </p:txBody>
      </p:sp>
      <p:sp>
        <p:nvSpPr>
          <p:cNvPr id="41" name="TextBox 40"/>
          <p:cNvSpPr txBox="1"/>
          <p:nvPr/>
        </p:nvSpPr>
        <p:spPr>
          <a:xfrm>
            <a:off x="6408736" y="4175923"/>
            <a:ext cx="3007386" cy="707886"/>
          </a:xfrm>
          <a:prstGeom prst="rect">
            <a:avLst/>
          </a:prstGeom>
          <a:noFill/>
        </p:spPr>
        <p:txBody>
          <a:bodyPr wrap="square" rtlCol="0">
            <a:spAutoFit/>
          </a:bodyPr>
          <a:lstStyle/>
          <a:p>
            <a:pPr algn="ctr"/>
            <a:r>
              <a:rPr lang="en-GB" sz="4000" dirty="0" err="1">
                <a:solidFill>
                  <a:srgbClr val="DAA520"/>
                </a:solidFill>
                <a:latin typeface="Century Gothic" panose="020B0502020202020204" pitchFamily="34" charset="0"/>
                <a:cs typeface="Calibri" panose="020F0502020204030204" pitchFamily="34" charset="0"/>
              </a:rPr>
              <a:t>sp</a:t>
            </a:r>
            <a:r>
              <a:rPr lang="en-GB" sz="4000" dirty="0" err="1">
                <a:solidFill>
                  <a:srgbClr val="115076"/>
                </a:solidFill>
                <a:latin typeface="Century Gothic" panose="020B0502020202020204" pitchFamily="34" charset="0"/>
                <a:cs typeface="Calibri" panose="020F0502020204030204" pitchFamily="34" charset="0"/>
              </a:rPr>
              <a:t>ät</a:t>
            </a:r>
            <a:endParaRPr lang="en-GB" sz="4000" dirty="0">
              <a:solidFill>
                <a:srgbClr val="FF6600"/>
              </a:solidFill>
              <a:latin typeface="Century Gothic" panose="020B0502020202020204" pitchFamily="34" charset="0"/>
              <a:cs typeface="Calibri" panose="020F0502020204030204" pitchFamily="34" charset="0"/>
            </a:endParaRPr>
          </a:p>
        </p:txBody>
      </p:sp>
      <p:grpSp>
        <p:nvGrpSpPr>
          <p:cNvPr id="32" name="Group 31"/>
          <p:cNvGrpSpPr/>
          <p:nvPr/>
        </p:nvGrpSpPr>
        <p:grpSpPr>
          <a:xfrm>
            <a:off x="5441989" y="2306338"/>
            <a:ext cx="3007386" cy="1309222"/>
            <a:chOff x="5531733" y="2217718"/>
            <a:chExt cx="3007386" cy="1309222"/>
          </a:xfrm>
        </p:grpSpPr>
        <p:sp>
          <p:nvSpPr>
            <p:cNvPr id="40" name="TextBox 39"/>
            <p:cNvSpPr txBox="1"/>
            <p:nvPr/>
          </p:nvSpPr>
          <p:spPr>
            <a:xfrm>
              <a:off x="5531733" y="2217718"/>
              <a:ext cx="3007386" cy="707886"/>
            </a:xfrm>
            <a:prstGeom prst="rect">
              <a:avLst/>
            </a:prstGeom>
            <a:noFill/>
          </p:spPr>
          <p:txBody>
            <a:bodyPr wrap="square" rtlCol="0">
              <a:spAutoFit/>
            </a:bodyPr>
            <a:lstStyle/>
            <a:p>
              <a:pPr algn="ctr"/>
              <a:r>
                <a:rPr lang="en-GB" sz="4000" dirty="0">
                  <a:solidFill>
                    <a:srgbClr val="DAA520"/>
                  </a:solidFill>
                  <a:latin typeface="Century Gothic" panose="020B0502020202020204" pitchFamily="34" charset="0"/>
                  <a:cs typeface="Calibri" panose="020F0502020204030204" pitchFamily="34" charset="0"/>
                </a:rPr>
                <a:t>Sp</a:t>
              </a:r>
              <a:r>
                <a:rPr lang="en-GB" sz="4000" dirty="0">
                  <a:solidFill>
                    <a:srgbClr val="115076"/>
                  </a:solidFill>
                  <a:latin typeface="Century Gothic" panose="020B0502020202020204" pitchFamily="34" charset="0"/>
                  <a:cs typeface="Calibri" panose="020F0502020204030204" pitchFamily="34" charset="0"/>
                </a:rPr>
                <a:t>eck</a:t>
              </a:r>
              <a:endParaRPr lang="en-GB" sz="4000" dirty="0">
                <a:solidFill>
                  <a:srgbClr val="FF6600"/>
                </a:solidFill>
                <a:latin typeface="Century Gothic" panose="020B0502020202020204" pitchFamily="34" charset="0"/>
                <a:cs typeface="Calibri" panose="020F0502020204030204" pitchFamily="34" charset="0"/>
              </a:endParaRPr>
            </a:p>
          </p:txBody>
        </p:sp>
        <p:pic>
          <p:nvPicPr>
            <p:cNvPr id="3078" name="Picture 6" descr="Bacon, Red, Pig, Pork, Meat, Breakfast, Food, Deliciou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flipV="1">
              <a:off x="6530171" y="2911730"/>
              <a:ext cx="1230418" cy="615210"/>
            </a:xfrm>
            <a:prstGeom prst="rect">
              <a:avLst/>
            </a:prstGeom>
            <a:noFill/>
            <a:extLst>
              <a:ext uri="{909E8E84-426E-40DD-AFC4-6F175D3DCCD1}">
                <a14:hiddenFill xmlns:a14="http://schemas.microsoft.com/office/drawing/2010/main">
                  <a:solidFill>
                    <a:srgbClr val="FFFFFF"/>
                  </a:solidFill>
                </a14:hiddenFill>
              </a:ext>
            </a:extLst>
          </p:spPr>
        </p:pic>
      </p:grpSp>
      <p:sp>
        <p:nvSpPr>
          <p:cNvPr id="43"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FFCC00"/>
          </a:solidFill>
          <a:ln w="127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effectLst/>
                <a:uLnTx/>
                <a:uFillTx/>
                <a:latin typeface="Century Gothic" panose="020B0502020202020204" pitchFamily="34" charset="0"/>
                <a:ea typeface="+mn-ea"/>
                <a:cs typeface="+mn-cs"/>
              </a:rPr>
              <a:t>sprechen</a:t>
            </a:r>
            <a:endParaRPr kumimoji="0" lang="en-GB" sz="2000" b="1" i="0" u="none" strike="noStrike" kern="0" cap="none" spc="0" normalizeH="0" baseline="0" noProof="0" dirty="0">
              <a:ln>
                <a:noFill/>
              </a:ln>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45000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nodeType="afterEffect">
                                  <p:stCondLst>
                                    <p:cond delay="0"/>
                                  </p:stCondLst>
                                  <p:childTnLst>
                                    <p:animEffect transition="out" filter="slide(fromBottom)">
                                      <p:cBhvr>
                                        <p:cTn id="6" dur="15000"/>
                                        <p:tgtEl>
                                          <p:spTgt spid="13"/>
                                        </p:tgtEl>
                                      </p:cBhvr>
                                    </p:animEffect>
                                    <p:set>
                                      <p:cBhvr>
                                        <p:cTn id="7" dur="1" fill="hold">
                                          <p:stCondLst>
                                            <p:cond delay="14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Table 29" descr="Table for exercises">
            <a:extLst>
              <a:ext uri="{FF2B5EF4-FFF2-40B4-BE49-F238E27FC236}">
                <a16:creationId xmlns:a16="http://schemas.microsoft.com/office/drawing/2014/main" id="{14B0B687-DE07-4FF2-B1B8-0D613633DECD}"/>
              </a:ext>
            </a:extLst>
          </p:cNvPr>
          <p:cNvGraphicFramePr>
            <a:graphicFrameLocks noGrp="1"/>
          </p:cNvGraphicFramePr>
          <p:nvPr>
            <p:extLst>
              <p:ext uri="{D42A27DB-BD31-4B8C-83A1-F6EECF244321}">
                <p14:modId xmlns:p14="http://schemas.microsoft.com/office/powerpoint/2010/main" val="2564767200"/>
              </p:ext>
            </p:extLst>
          </p:nvPr>
        </p:nvGraphicFramePr>
        <p:xfrm>
          <a:off x="739036" y="1218119"/>
          <a:ext cx="7539991" cy="4967210"/>
        </p:xfrm>
        <a:graphic>
          <a:graphicData uri="http://schemas.openxmlformats.org/drawingml/2006/table">
            <a:tbl>
              <a:tblPr firstRow="1" bandRow="1">
                <a:tableStyleId>{5940675A-B579-460E-94D1-54222C63F5DA}</a:tableStyleId>
              </a:tblPr>
              <a:tblGrid>
                <a:gridCol w="1143172">
                  <a:extLst>
                    <a:ext uri="{9D8B030D-6E8A-4147-A177-3AD203B41FA5}">
                      <a16:colId xmlns:a16="http://schemas.microsoft.com/office/drawing/2014/main" val="20000"/>
                    </a:ext>
                  </a:extLst>
                </a:gridCol>
                <a:gridCol w="3035781">
                  <a:extLst>
                    <a:ext uri="{9D8B030D-6E8A-4147-A177-3AD203B41FA5}">
                      <a16:colId xmlns:a16="http://schemas.microsoft.com/office/drawing/2014/main" val="2718503455"/>
                    </a:ext>
                  </a:extLst>
                </a:gridCol>
                <a:gridCol w="3361038">
                  <a:extLst>
                    <a:ext uri="{9D8B030D-6E8A-4147-A177-3AD203B41FA5}">
                      <a16:colId xmlns:a16="http://schemas.microsoft.com/office/drawing/2014/main" val="20001"/>
                    </a:ext>
                  </a:extLst>
                </a:gridCol>
              </a:tblGrid>
              <a:tr h="496721">
                <a:tc>
                  <a:txBody>
                    <a:bodyPr/>
                    <a:lstStyle/>
                    <a:p>
                      <a:r>
                        <a:rPr lang="en-GB" sz="2000" dirty="0">
                          <a:solidFill>
                            <a:schemeClr val="tx1"/>
                          </a:solidFill>
                        </a:rPr>
                        <a:t> </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lang="en-GB" sz="2000">
                          <a:solidFill>
                            <a:schemeClr val="tx1"/>
                          </a:solidFill>
                          <a:latin typeface="Century Gothic" panose="020B0502020202020204" pitchFamily="34" charset="0"/>
                        </a:rPr>
                        <a:t>German</a:t>
                      </a:r>
                      <a:endParaRPr lang="en-GB" sz="2000" dirty="0">
                        <a:solidFill>
                          <a:schemeClr val="tx1"/>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lang="en-GB" sz="2000">
                          <a:solidFill>
                            <a:schemeClr val="tx1"/>
                          </a:solidFill>
                          <a:latin typeface="Century Gothic" panose="020B0502020202020204" pitchFamily="34" charset="0"/>
                        </a:rPr>
                        <a:t>das Deutsch</a:t>
                      </a:r>
                      <a:endParaRPr lang="en-GB" sz="2000" dirty="0">
                        <a:solidFill>
                          <a:schemeClr val="tx1"/>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1"/>
                  </a:ext>
                </a:extLst>
              </a:tr>
              <a:tr h="496721">
                <a:tc>
                  <a:txBody>
                    <a:bodyPr/>
                    <a:lstStyle/>
                    <a:p>
                      <a:endParaRPr lang="en-GB" sz="200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latin typeface="Century Gothic" panose="020B0502020202020204" pitchFamily="34" charset="0"/>
                        </a:rPr>
                        <a:t>science</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lang="en-GB" sz="2000">
                          <a:solidFill>
                            <a:schemeClr val="tx1"/>
                          </a:solidFill>
                          <a:latin typeface="Century Gothic" panose="020B0502020202020204" pitchFamily="34" charset="0"/>
                        </a:rPr>
                        <a:t>die</a:t>
                      </a:r>
                      <a:r>
                        <a:rPr lang="en-GB" sz="2000" baseline="0">
                          <a:solidFill>
                            <a:schemeClr val="tx1"/>
                          </a:solidFill>
                          <a:latin typeface="Century Gothic" panose="020B0502020202020204" pitchFamily="34" charset="0"/>
                        </a:rPr>
                        <a:t> Naturwissenschaft</a:t>
                      </a:r>
                      <a:endParaRPr lang="en-GB" sz="2000" dirty="0">
                        <a:solidFill>
                          <a:schemeClr val="tx1"/>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2"/>
                  </a:ext>
                </a:extLst>
              </a:tr>
              <a:tr h="496721">
                <a:tc>
                  <a:txBody>
                    <a:bodyPr/>
                    <a:lstStyle/>
                    <a:p>
                      <a:endParaRPr lang="en-GB" sz="200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lang="en-GB" sz="2000">
                          <a:solidFill>
                            <a:schemeClr val="tx1"/>
                          </a:solidFill>
                          <a:latin typeface="Century Gothic" panose="020B0502020202020204" pitchFamily="34" charset="0"/>
                        </a:rPr>
                        <a:t>maths</a:t>
                      </a:r>
                      <a:endParaRPr lang="en-GB" sz="2000" dirty="0">
                        <a:solidFill>
                          <a:schemeClr val="tx1"/>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lang="en-GB" sz="2000">
                          <a:solidFill>
                            <a:schemeClr val="tx1"/>
                          </a:solidFill>
                          <a:latin typeface="Century Gothic" panose="020B0502020202020204" pitchFamily="34" charset="0"/>
                        </a:rPr>
                        <a:t>die Mathematik</a:t>
                      </a:r>
                      <a:endParaRPr lang="en-GB" sz="2000" dirty="0">
                        <a:solidFill>
                          <a:schemeClr val="tx1"/>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3"/>
                  </a:ext>
                </a:extLst>
              </a:tr>
              <a:tr h="496721">
                <a:tc>
                  <a:txBody>
                    <a:bodyPr/>
                    <a:lstStyle/>
                    <a:p>
                      <a:endParaRPr lang="en-GB" sz="2000"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lang="en-GB" sz="2000" dirty="0">
                          <a:solidFill>
                            <a:schemeClr val="tx1"/>
                          </a:solidFill>
                          <a:latin typeface="Century Gothic" panose="020B0502020202020204" pitchFamily="34" charset="0"/>
                        </a:rPr>
                        <a:t>to like, liking</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lang="de-DE" sz="2000" b="0" i="0" kern="1200">
                          <a:solidFill>
                            <a:schemeClr val="tx1"/>
                          </a:solidFill>
                          <a:effectLst/>
                          <a:latin typeface="Century Gothic" panose="020B0502020202020204" pitchFamily="34" charset="0"/>
                          <a:ea typeface="+mn-ea"/>
                          <a:cs typeface="+mn-cs"/>
                        </a:rPr>
                        <a:t>mögen</a:t>
                      </a:r>
                      <a:endParaRPr lang="en-GB" sz="2000" dirty="0">
                        <a:solidFill>
                          <a:schemeClr val="tx1"/>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4"/>
                  </a:ext>
                </a:extLst>
              </a:tr>
              <a:tr h="496721">
                <a:tc>
                  <a:txBody>
                    <a:bodyPr/>
                    <a:lstStyle/>
                    <a:p>
                      <a:endParaRPr lang="en-GB" sz="2000"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lang="en-GB" sz="2000" dirty="0">
                          <a:solidFill>
                            <a:schemeClr val="tx1"/>
                          </a:solidFill>
                          <a:latin typeface="Century Gothic" panose="020B0502020202020204" pitchFamily="34" charset="0"/>
                        </a:rPr>
                        <a:t>him/it</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lang="en-GB" sz="2000" dirty="0" err="1">
                          <a:solidFill>
                            <a:schemeClr val="tx1"/>
                          </a:solidFill>
                          <a:latin typeface="Century Gothic" panose="020B0502020202020204" pitchFamily="34" charset="0"/>
                        </a:rPr>
                        <a:t>ihn</a:t>
                      </a:r>
                      <a:endParaRPr lang="en-GB" sz="2000" dirty="0">
                        <a:solidFill>
                          <a:schemeClr val="tx1"/>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5"/>
                  </a:ext>
                </a:extLst>
              </a:tr>
              <a:tr h="496721">
                <a:tc>
                  <a:txBody>
                    <a:bodyPr/>
                    <a:lstStyle/>
                    <a:p>
                      <a:endParaRPr lang="en-GB" sz="200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lang="en-GB" sz="2000">
                          <a:solidFill>
                            <a:schemeClr val="tx1"/>
                          </a:solidFill>
                          <a:latin typeface="Century Gothic" panose="020B0502020202020204" pitchFamily="34" charset="0"/>
                        </a:rPr>
                        <a:t>art</a:t>
                      </a:r>
                      <a:endParaRPr lang="en-GB" sz="2000" dirty="0">
                        <a:solidFill>
                          <a:schemeClr val="tx1"/>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lang="en-GB" sz="2000" dirty="0">
                          <a:solidFill>
                            <a:schemeClr val="tx1"/>
                          </a:solidFill>
                          <a:latin typeface="Century Gothic" panose="020B0502020202020204" pitchFamily="34" charset="0"/>
                        </a:rPr>
                        <a:t>die Kunst</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6"/>
                  </a:ext>
                </a:extLst>
              </a:tr>
              <a:tr h="496721">
                <a:tc>
                  <a:txBody>
                    <a:bodyPr/>
                    <a:lstStyle/>
                    <a:p>
                      <a:endParaRPr lang="en-GB" sz="2000"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lang="en-GB" sz="2000">
                          <a:solidFill>
                            <a:schemeClr val="tx1"/>
                          </a:solidFill>
                          <a:latin typeface="Century Gothic" panose="020B0502020202020204" pitchFamily="34" charset="0"/>
                        </a:rPr>
                        <a:t>foreign</a:t>
                      </a:r>
                      <a:r>
                        <a:rPr lang="en-GB" sz="2000" baseline="0">
                          <a:solidFill>
                            <a:schemeClr val="tx1"/>
                          </a:solidFill>
                          <a:latin typeface="Century Gothic" panose="020B0502020202020204" pitchFamily="34" charset="0"/>
                        </a:rPr>
                        <a:t> language</a:t>
                      </a:r>
                      <a:endParaRPr lang="en-GB" sz="2000" dirty="0">
                        <a:solidFill>
                          <a:schemeClr val="tx1"/>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lang="en-GB" sz="2000" dirty="0">
                          <a:solidFill>
                            <a:schemeClr val="tx1"/>
                          </a:solidFill>
                          <a:latin typeface="Century Gothic" panose="020B0502020202020204" pitchFamily="34" charset="0"/>
                        </a:rPr>
                        <a:t>die </a:t>
                      </a:r>
                      <a:r>
                        <a:rPr lang="en-GB" sz="2000" dirty="0" err="1">
                          <a:solidFill>
                            <a:schemeClr val="tx1"/>
                          </a:solidFill>
                          <a:latin typeface="Century Gothic" panose="020B0502020202020204" pitchFamily="34" charset="0"/>
                        </a:rPr>
                        <a:t>Fremdsprache</a:t>
                      </a:r>
                      <a:endParaRPr lang="en-GB" sz="2000" dirty="0">
                        <a:solidFill>
                          <a:schemeClr val="tx1"/>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7"/>
                  </a:ext>
                </a:extLst>
              </a:tr>
              <a:tr h="496721">
                <a:tc>
                  <a:txBody>
                    <a:bodyPr/>
                    <a:lstStyle/>
                    <a:p>
                      <a:endParaRPr lang="en-GB" sz="2000"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lang="en-GB" sz="2000">
                          <a:solidFill>
                            <a:schemeClr val="tx1"/>
                          </a:solidFill>
                          <a:latin typeface="Century Gothic" panose="020B0502020202020204" pitchFamily="34" charset="0"/>
                        </a:rPr>
                        <a:t>her/it</a:t>
                      </a:r>
                      <a:endParaRPr lang="en-GB" sz="2000" dirty="0">
                        <a:solidFill>
                          <a:schemeClr val="tx1"/>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lang="en-GB" sz="2000" dirty="0" err="1">
                          <a:solidFill>
                            <a:schemeClr val="tx1"/>
                          </a:solidFill>
                          <a:latin typeface="Century Gothic" panose="020B0502020202020204" pitchFamily="34" charset="0"/>
                        </a:rPr>
                        <a:t>sie</a:t>
                      </a:r>
                      <a:endParaRPr lang="en-GB" sz="2000" dirty="0">
                        <a:solidFill>
                          <a:schemeClr val="tx1"/>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8"/>
                  </a:ext>
                </a:extLst>
              </a:tr>
              <a:tr h="496721">
                <a:tc>
                  <a:txBody>
                    <a:bodyPr/>
                    <a:lstStyle/>
                    <a:p>
                      <a:endParaRPr lang="en-GB" sz="2000"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lang="en-GB" sz="2000">
                          <a:solidFill>
                            <a:schemeClr val="tx1"/>
                          </a:solidFill>
                          <a:latin typeface="Century Gothic" panose="020B0502020202020204" pitchFamily="34" charset="0"/>
                        </a:rPr>
                        <a:t>likes</a:t>
                      </a:r>
                      <a:endParaRPr lang="en-GB" sz="2000" dirty="0">
                        <a:solidFill>
                          <a:schemeClr val="tx1"/>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lang="en-GB" sz="2000" dirty="0">
                          <a:solidFill>
                            <a:schemeClr val="tx1"/>
                          </a:solidFill>
                          <a:latin typeface="Century Gothic" panose="020B0502020202020204" pitchFamily="34" charset="0"/>
                        </a:rPr>
                        <a:t>mag</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493973476"/>
                  </a:ext>
                </a:extLst>
              </a:tr>
              <a:tr h="496721">
                <a:tc>
                  <a:txBody>
                    <a:bodyPr/>
                    <a:lstStyle/>
                    <a:p>
                      <a:endParaRPr lang="en-GB" sz="2000"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lang="en-GB" sz="2000">
                          <a:solidFill>
                            <a:schemeClr val="tx1"/>
                          </a:solidFill>
                          <a:latin typeface="Century Gothic" panose="020B0502020202020204" pitchFamily="34" charset="0"/>
                        </a:rPr>
                        <a:t>subject</a:t>
                      </a:r>
                      <a:endParaRPr lang="en-GB" sz="2000" dirty="0">
                        <a:solidFill>
                          <a:schemeClr val="tx1"/>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lang="en-GB" sz="2000" dirty="0">
                          <a:solidFill>
                            <a:schemeClr val="tx1"/>
                          </a:solidFill>
                          <a:latin typeface="Century Gothic" panose="020B0502020202020204" pitchFamily="34" charset="0"/>
                        </a:rPr>
                        <a:t>das </a:t>
                      </a:r>
                      <a:r>
                        <a:rPr lang="en-GB" sz="2000" dirty="0" err="1">
                          <a:solidFill>
                            <a:schemeClr val="tx1"/>
                          </a:solidFill>
                          <a:latin typeface="Century Gothic" panose="020B0502020202020204" pitchFamily="34" charset="0"/>
                        </a:rPr>
                        <a:t>Fach</a:t>
                      </a:r>
                      <a:endParaRPr lang="en-GB" sz="2000" dirty="0">
                        <a:solidFill>
                          <a:schemeClr val="tx1"/>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431036484"/>
                  </a:ext>
                </a:extLst>
              </a:tr>
            </a:tbl>
          </a:graphicData>
        </a:graphic>
      </p:graphicFrame>
      <p:sp>
        <p:nvSpPr>
          <p:cNvPr id="4" name="Title 3"/>
          <p:cNvSpPr>
            <a:spLocks noGrp="1"/>
          </p:cNvSpPr>
          <p:nvPr>
            <p:ph type="title"/>
          </p:nvPr>
        </p:nvSpPr>
        <p:spPr>
          <a:xfrm>
            <a:off x="-1" y="213557"/>
            <a:ext cx="2840219" cy="647577"/>
          </a:xfrm>
        </p:spPr>
        <p:txBody>
          <a:bodyPr>
            <a:normAutofit/>
          </a:bodyPr>
          <a:lstStyle/>
          <a:p>
            <a:r>
              <a:rPr lang="en-GB" sz="2800" dirty="0"/>
              <a:t>In der Schule</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860066" y="247046"/>
            <a:ext cx="1097260"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29" name="Title 11">
            <a:extLst>
              <a:ext uri="{FF2B5EF4-FFF2-40B4-BE49-F238E27FC236}">
                <a16:creationId xmlns:a16="http://schemas.microsoft.com/office/drawing/2014/main" id="{DDEF5F96-AF6D-4631-889A-5CDA23E1AA98}"/>
              </a:ext>
            </a:extLst>
          </p:cNvPr>
          <p:cNvSpPr txBox="1">
            <a:spLocks/>
          </p:cNvSpPr>
          <p:nvPr/>
        </p:nvSpPr>
        <p:spPr>
          <a:xfrm>
            <a:off x="2840219" y="202567"/>
            <a:ext cx="556768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GB" sz="2400" dirty="0">
                <a:solidFill>
                  <a:schemeClr val="tx1"/>
                </a:solidFill>
                <a:latin typeface="Century Gothic" panose="020F0302020204030204"/>
                <a:ea typeface="+mn-ea"/>
                <a:cs typeface="+mn-cs"/>
              </a:rPr>
              <a:t>Wie </a:t>
            </a:r>
            <a:r>
              <a:rPr lang="en-GB" sz="2400" dirty="0" err="1">
                <a:solidFill>
                  <a:schemeClr val="tx1"/>
                </a:solidFill>
                <a:latin typeface="Century Gothic" panose="020F0302020204030204"/>
                <a:ea typeface="+mn-ea"/>
                <a:cs typeface="+mn-cs"/>
              </a:rPr>
              <a:t>sagt</a:t>
            </a:r>
            <a:r>
              <a:rPr lang="en-GB" sz="2400" dirty="0">
                <a:solidFill>
                  <a:schemeClr val="tx1"/>
                </a:solidFill>
                <a:latin typeface="Century Gothic" panose="020F0302020204030204"/>
                <a:ea typeface="+mn-ea"/>
                <a:cs typeface="+mn-cs"/>
              </a:rPr>
              <a:t> man das auf </a:t>
            </a:r>
            <a:r>
              <a:rPr lang="en-GB" sz="2400" dirty="0" err="1">
                <a:solidFill>
                  <a:schemeClr val="tx1"/>
                </a:solidFill>
                <a:latin typeface="Century Gothic" panose="020F0302020204030204"/>
                <a:ea typeface="+mn-ea"/>
                <a:cs typeface="+mn-cs"/>
              </a:rPr>
              <a:t>Englisch</a:t>
            </a:r>
            <a:r>
              <a:rPr lang="en-GB" sz="2400" dirty="0">
                <a:solidFill>
                  <a:schemeClr val="tx1"/>
                </a:solidFill>
                <a:latin typeface="Century Gothic" panose="020F0302020204030204"/>
                <a:ea typeface="+mn-ea"/>
                <a:cs typeface="+mn-cs"/>
              </a:rPr>
              <a:t>?</a:t>
            </a:r>
            <a:endParaRPr lang="en-US" sz="2400" dirty="0">
              <a:solidFill>
                <a:schemeClr val="tx1"/>
              </a:solidFill>
            </a:endParaRPr>
          </a:p>
        </p:txBody>
      </p:sp>
      <p:sp>
        <p:nvSpPr>
          <p:cNvPr id="33" name="Action Button: Custom 35" descr="number 1">
            <a:hlinkClick r:id="" action="ppaction://noaction" highlightClick="1">
              <a:snd r:embed="rId3" name="slide 15 das Deutsch.wav"/>
            </a:hlinkClick>
            <a:extLst>
              <a:ext uri="{FF2B5EF4-FFF2-40B4-BE49-F238E27FC236}">
                <a16:creationId xmlns:a16="http://schemas.microsoft.com/office/drawing/2014/main" id="{9BC8BD3F-2DC9-4949-BBA3-AD5348A1BF36}"/>
              </a:ext>
            </a:extLst>
          </p:cNvPr>
          <p:cNvSpPr/>
          <p:nvPr/>
        </p:nvSpPr>
        <p:spPr>
          <a:xfrm>
            <a:off x="1062598" y="1248118"/>
            <a:ext cx="501695" cy="424236"/>
          </a:xfrm>
          <a:prstGeom prst="actionButtonBlank">
            <a:avLst/>
          </a:prstGeom>
          <a:solidFill>
            <a:srgbClr val="FFCC00"/>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1</a:t>
            </a:r>
          </a:p>
        </p:txBody>
      </p:sp>
      <p:sp>
        <p:nvSpPr>
          <p:cNvPr id="34" name="TextBox 33" descr="table content ">
            <a:extLst>
              <a:ext uri="{FF2B5EF4-FFF2-40B4-BE49-F238E27FC236}">
                <a16:creationId xmlns:a16="http://schemas.microsoft.com/office/drawing/2014/main" id="{42562F44-294E-44BE-B603-D52DE9B2244B}"/>
              </a:ext>
            </a:extLst>
          </p:cNvPr>
          <p:cNvSpPr txBox="1"/>
          <p:nvPr/>
        </p:nvSpPr>
        <p:spPr>
          <a:xfrm>
            <a:off x="1926929" y="1777156"/>
            <a:ext cx="2781322" cy="424235"/>
          </a:xfrm>
          <a:prstGeom prst="rect">
            <a:avLst/>
          </a:prstGeom>
          <a:solidFill>
            <a:schemeClr val="bg2"/>
          </a:solidFill>
        </p:spPr>
        <p:txBody>
          <a:bodyPr wrap="square" rtlCol="0">
            <a:spAutoFit/>
          </a:bodyPr>
          <a:lstStyle/>
          <a:p>
            <a:endParaRPr lang="en-US" dirty="0"/>
          </a:p>
        </p:txBody>
      </p:sp>
      <p:sp>
        <p:nvSpPr>
          <p:cNvPr id="35" name="TextBox 34" descr="table content ">
            <a:extLst>
              <a:ext uri="{FF2B5EF4-FFF2-40B4-BE49-F238E27FC236}">
                <a16:creationId xmlns:a16="http://schemas.microsoft.com/office/drawing/2014/main" id="{526325D1-E827-4A76-878E-101D6A8C0129}"/>
              </a:ext>
            </a:extLst>
          </p:cNvPr>
          <p:cNvSpPr txBox="1"/>
          <p:nvPr/>
        </p:nvSpPr>
        <p:spPr>
          <a:xfrm>
            <a:off x="4947574" y="1839270"/>
            <a:ext cx="2977225" cy="286349"/>
          </a:xfrm>
          <a:prstGeom prst="rect">
            <a:avLst/>
          </a:prstGeom>
          <a:solidFill>
            <a:schemeClr val="bg2"/>
          </a:solidFill>
        </p:spPr>
        <p:txBody>
          <a:bodyPr wrap="square" rtlCol="0">
            <a:spAutoFit/>
          </a:bodyPr>
          <a:lstStyle/>
          <a:p>
            <a:endParaRPr lang="en-US" dirty="0"/>
          </a:p>
        </p:txBody>
      </p:sp>
      <p:sp>
        <p:nvSpPr>
          <p:cNvPr id="36" name="Action Button: Custom 38" descr="number 2">
            <a:hlinkClick r:id="" action="ppaction://noaction" highlightClick="1">
              <a:snd r:embed="rId4" name="slide 15 die Naturwissenschaft.wav"/>
            </a:hlinkClick>
            <a:extLst>
              <a:ext uri="{FF2B5EF4-FFF2-40B4-BE49-F238E27FC236}">
                <a16:creationId xmlns:a16="http://schemas.microsoft.com/office/drawing/2014/main" id="{4E7D34D5-9AC9-49C2-8A5A-BB5A43C883CE}"/>
              </a:ext>
            </a:extLst>
          </p:cNvPr>
          <p:cNvSpPr/>
          <p:nvPr/>
        </p:nvSpPr>
        <p:spPr>
          <a:xfrm>
            <a:off x="1065746" y="1764781"/>
            <a:ext cx="501695" cy="424236"/>
          </a:xfrm>
          <a:prstGeom prst="actionButtonBlank">
            <a:avLst/>
          </a:prstGeom>
          <a:solidFill>
            <a:srgbClr val="FFCC00"/>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2</a:t>
            </a:r>
          </a:p>
        </p:txBody>
      </p:sp>
      <p:sp>
        <p:nvSpPr>
          <p:cNvPr id="37" name="TextBox 36" descr="table content ">
            <a:extLst>
              <a:ext uri="{FF2B5EF4-FFF2-40B4-BE49-F238E27FC236}">
                <a16:creationId xmlns:a16="http://schemas.microsoft.com/office/drawing/2014/main" id="{09D9C9AC-5DF6-41B9-A737-D3182CCAED58}"/>
              </a:ext>
            </a:extLst>
          </p:cNvPr>
          <p:cNvSpPr txBox="1"/>
          <p:nvPr/>
        </p:nvSpPr>
        <p:spPr>
          <a:xfrm>
            <a:off x="1907311" y="2260186"/>
            <a:ext cx="2902377" cy="424235"/>
          </a:xfrm>
          <a:prstGeom prst="rect">
            <a:avLst/>
          </a:prstGeom>
          <a:solidFill>
            <a:schemeClr val="bg2"/>
          </a:solidFill>
        </p:spPr>
        <p:txBody>
          <a:bodyPr wrap="square" rtlCol="0">
            <a:spAutoFit/>
          </a:bodyPr>
          <a:lstStyle/>
          <a:p>
            <a:endParaRPr lang="en-US" dirty="0"/>
          </a:p>
        </p:txBody>
      </p:sp>
      <p:sp>
        <p:nvSpPr>
          <p:cNvPr id="38" name="TextBox 37" descr="table content ">
            <a:extLst>
              <a:ext uri="{FF2B5EF4-FFF2-40B4-BE49-F238E27FC236}">
                <a16:creationId xmlns:a16="http://schemas.microsoft.com/office/drawing/2014/main" id="{D5860B2A-DC67-41B6-AE39-92F0B9BC9F66}"/>
              </a:ext>
            </a:extLst>
          </p:cNvPr>
          <p:cNvSpPr txBox="1"/>
          <p:nvPr/>
        </p:nvSpPr>
        <p:spPr>
          <a:xfrm>
            <a:off x="4969066" y="2330713"/>
            <a:ext cx="2311078" cy="304902"/>
          </a:xfrm>
          <a:prstGeom prst="rect">
            <a:avLst/>
          </a:prstGeom>
          <a:solidFill>
            <a:schemeClr val="bg2"/>
          </a:solidFill>
        </p:spPr>
        <p:txBody>
          <a:bodyPr wrap="square" rtlCol="0">
            <a:spAutoFit/>
          </a:bodyPr>
          <a:lstStyle/>
          <a:p>
            <a:endParaRPr lang="en-US" dirty="0"/>
          </a:p>
        </p:txBody>
      </p:sp>
      <p:sp>
        <p:nvSpPr>
          <p:cNvPr id="39" name="Action Button: Custom 41" descr="number 3">
            <a:hlinkClick r:id="" action="ppaction://noaction" highlightClick="1">
              <a:snd r:embed="rId5" name="slide 15 die Mathematik.wav"/>
            </a:hlinkClick>
            <a:extLst>
              <a:ext uri="{FF2B5EF4-FFF2-40B4-BE49-F238E27FC236}">
                <a16:creationId xmlns:a16="http://schemas.microsoft.com/office/drawing/2014/main" id="{13258242-EF1D-4E1B-BF08-245076282CEA}"/>
              </a:ext>
            </a:extLst>
          </p:cNvPr>
          <p:cNvSpPr/>
          <p:nvPr/>
        </p:nvSpPr>
        <p:spPr>
          <a:xfrm>
            <a:off x="1062598" y="2246955"/>
            <a:ext cx="501695" cy="424236"/>
          </a:xfrm>
          <a:prstGeom prst="actionButtonBlank">
            <a:avLst/>
          </a:prstGeom>
          <a:solidFill>
            <a:srgbClr val="FFCC00"/>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3</a:t>
            </a:r>
          </a:p>
        </p:txBody>
      </p:sp>
      <p:sp>
        <p:nvSpPr>
          <p:cNvPr id="40" name="TextBox 39" descr="table content ">
            <a:extLst>
              <a:ext uri="{FF2B5EF4-FFF2-40B4-BE49-F238E27FC236}">
                <a16:creationId xmlns:a16="http://schemas.microsoft.com/office/drawing/2014/main" id="{D60D4552-87CB-4D3A-9725-A725451E9615}"/>
              </a:ext>
            </a:extLst>
          </p:cNvPr>
          <p:cNvSpPr txBox="1"/>
          <p:nvPr/>
        </p:nvSpPr>
        <p:spPr>
          <a:xfrm>
            <a:off x="1887694" y="2771336"/>
            <a:ext cx="2902377" cy="424235"/>
          </a:xfrm>
          <a:prstGeom prst="rect">
            <a:avLst/>
          </a:prstGeom>
          <a:solidFill>
            <a:schemeClr val="bg2"/>
          </a:solidFill>
        </p:spPr>
        <p:txBody>
          <a:bodyPr wrap="square" rtlCol="0">
            <a:spAutoFit/>
          </a:bodyPr>
          <a:lstStyle/>
          <a:p>
            <a:endParaRPr lang="en-US" dirty="0"/>
          </a:p>
        </p:txBody>
      </p:sp>
      <p:sp>
        <p:nvSpPr>
          <p:cNvPr id="41" name="TextBox 40" descr="table content ">
            <a:extLst>
              <a:ext uri="{FF2B5EF4-FFF2-40B4-BE49-F238E27FC236}">
                <a16:creationId xmlns:a16="http://schemas.microsoft.com/office/drawing/2014/main" id="{8E617751-CC4D-4453-BE98-75956747587F}"/>
              </a:ext>
            </a:extLst>
          </p:cNvPr>
          <p:cNvSpPr txBox="1"/>
          <p:nvPr/>
        </p:nvSpPr>
        <p:spPr>
          <a:xfrm>
            <a:off x="4947574" y="2832823"/>
            <a:ext cx="2330456" cy="304902"/>
          </a:xfrm>
          <a:prstGeom prst="rect">
            <a:avLst/>
          </a:prstGeom>
          <a:solidFill>
            <a:schemeClr val="bg2"/>
          </a:solidFill>
        </p:spPr>
        <p:txBody>
          <a:bodyPr wrap="square" rtlCol="0">
            <a:spAutoFit/>
          </a:bodyPr>
          <a:lstStyle/>
          <a:p>
            <a:endParaRPr lang="en-US" dirty="0"/>
          </a:p>
        </p:txBody>
      </p:sp>
      <p:sp>
        <p:nvSpPr>
          <p:cNvPr id="42" name="Action Button: Custom 44" descr="number 4">
            <a:hlinkClick r:id="" action="ppaction://noaction" highlightClick="1">
              <a:snd r:embed="rId6" name="slide 15 mögen.wav"/>
            </a:hlinkClick>
            <a:extLst>
              <a:ext uri="{FF2B5EF4-FFF2-40B4-BE49-F238E27FC236}">
                <a16:creationId xmlns:a16="http://schemas.microsoft.com/office/drawing/2014/main" id="{C22388B6-351B-4AFD-BB3D-0903CA620AA6}"/>
              </a:ext>
            </a:extLst>
          </p:cNvPr>
          <p:cNvSpPr/>
          <p:nvPr/>
        </p:nvSpPr>
        <p:spPr>
          <a:xfrm>
            <a:off x="1062598" y="2738573"/>
            <a:ext cx="501695" cy="424236"/>
          </a:xfrm>
          <a:prstGeom prst="actionButtonBlank">
            <a:avLst/>
          </a:prstGeom>
          <a:solidFill>
            <a:srgbClr val="FFCC00"/>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4</a:t>
            </a:r>
          </a:p>
        </p:txBody>
      </p:sp>
      <p:sp>
        <p:nvSpPr>
          <p:cNvPr id="43" name="TextBox 42" descr="table content ">
            <a:extLst>
              <a:ext uri="{FF2B5EF4-FFF2-40B4-BE49-F238E27FC236}">
                <a16:creationId xmlns:a16="http://schemas.microsoft.com/office/drawing/2014/main" id="{F23B35AE-FD30-4562-8F82-D426C591FC83}"/>
              </a:ext>
            </a:extLst>
          </p:cNvPr>
          <p:cNvSpPr txBox="1"/>
          <p:nvPr/>
        </p:nvSpPr>
        <p:spPr>
          <a:xfrm>
            <a:off x="1907311" y="3236587"/>
            <a:ext cx="2902377" cy="424235"/>
          </a:xfrm>
          <a:prstGeom prst="rect">
            <a:avLst/>
          </a:prstGeom>
          <a:solidFill>
            <a:schemeClr val="bg2"/>
          </a:solidFill>
        </p:spPr>
        <p:txBody>
          <a:bodyPr wrap="square" rtlCol="0">
            <a:spAutoFit/>
          </a:bodyPr>
          <a:lstStyle/>
          <a:p>
            <a:endParaRPr lang="en-US" dirty="0"/>
          </a:p>
        </p:txBody>
      </p:sp>
      <p:sp>
        <p:nvSpPr>
          <p:cNvPr id="44" name="TextBox 43" descr="table content ">
            <a:extLst>
              <a:ext uri="{FF2B5EF4-FFF2-40B4-BE49-F238E27FC236}">
                <a16:creationId xmlns:a16="http://schemas.microsoft.com/office/drawing/2014/main" id="{DC6D9E66-E3B5-4C59-B6F9-DC1086E9AF2B}"/>
              </a:ext>
            </a:extLst>
          </p:cNvPr>
          <p:cNvSpPr txBox="1"/>
          <p:nvPr/>
        </p:nvSpPr>
        <p:spPr>
          <a:xfrm>
            <a:off x="4969066" y="3322580"/>
            <a:ext cx="2319160" cy="304902"/>
          </a:xfrm>
          <a:prstGeom prst="rect">
            <a:avLst/>
          </a:prstGeom>
          <a:solidFill>
            <a:schemeClr val="bg2"/>
          </a:solidFill>
        </p:spPr>
        <p:txBody>
          <a:bodyPr wrap="square" rtlCol="0">
            <a:spAutoFit/>
          </a:bodyPr>
          <a:lstStyle/>
          <a:p>
            <a:endParaRPr lang="en-US" dirty="0"/>
          </a:p>
        </p:txBody>
      </p:sp>
      <p:sp>
        <p:nvSpPr>
          <p:cNvPr id="45" name="Action Button: Custom 47" descr="number 5">
            <a:hlinkClick r:id="" action="ppaction://noaction" highlightClick="1">
              <a:snd r:embed="rId7" name="slide 15 ihn.wav"/>
            </a:hlinkClick>
            <a:extLst>
              <a:ext uri="{FF2B5EF4-FFF2-40B4-BE49-F238E27FC236}">
                <a16:creationId xmlns:a16="http://schemas.microsoft.com/office/drawing/2014/main" id="{BE1DDE1F-3F21-4AAF-87F3-84EB251E488C}"/>
              </a:ext>
            </a:extLst>
          </p:cNvPr>
          <p:cNvSpPr/>
          <p:nvPr/>
        </p:nvSpPr>
        <p:spPr>
          <a:xfrm>
            <a:off x="1062598" y="3225580"/>
            <a:ext cx="501695" cy="424236"/>
          </a:xfrm>
          <a:prstGeom prst="actionButtonBlank">
            <a:avLst/>
          </a:prstGeom>
          <a:solidFill>
            <a:srgbClr val="FFCC00"/>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5</a:t>
            </a:r>
          </a:p>
        </p:txBody>
      </p:sp>
      <p:sp>
        <p:nvSpPr>
          <p:cNvPr id="46" name="TextBox 45" descr="table content ">
            <a:extLst>
              <a:ext uri="{FF2B5EF4-FFF2-40B4-BE49-F238E27FC236}">
                <a16:creationId xmlns:a16="http://schemas.microsoft.com/office/drawing/2014/main" id="{369867D3-2984-4F7C-B3EA-2A7794B61E83}"/>
              </a:ext>
            </a:extLst>
          </p:cNvPr>
          <p:cNvSpPr txBox="1"/>
          <p:nvPr/>
        </p:nvSpPr>
        <p:spPr>
          <a:xfrm>
            <a:off x="1926928" y="3748829"/>
            <a:ext cx="2865445" cy="424235"/>
          </a:xfrm>
          <a:prstGeom prst="rect">
            <a:avLst/>
          </a:prstGeom>
          <a:solidFill>
            <a:schemeClr val="bg2"/>
          </a:solidFill>
        </p:spPr>
        <p:txBody>
          <a:bodyPr wrap="square" rtlCol="0">
            <a:spAutoFit/>
          </a:bodyPr>
          <a:lstStyle/>
          <a:p>
            <a:endParaRPr lang="en-US" dirty="0"/>
          </a:p>
        </p:txBody>
      </p:sp>
      <p:sp>
        <p:nvSpPr>
          <p:cNvPr id="47" name="TextBox 46" descr="table content ">
            <a:extLst>
              <a:ext uri="{FF2B5EF4-FFF2-40B4-BE49-F238E27FC236}">
                <a16:creationId xmlns:a16="http://schemas.microsoft.com/office/drawing/2014/main" id="{8D2AEA71-A90E-4AA0-BBA2-A7232CD400FB}"/>
              </a:ext>
            </a:extLst>
          </p:cNvPr>
          <p:cNvSpPr txBox="1"/>
          <p:nvPr/>
        </p:nvSpPr>
        <p:spPr>
          <a:xfrm>
            <a:off x="4969066" y="3862614"/>
            <a:ext cx="2201909" cy="305009"/>
          </a:xfrm>
          <a:prstGeom prst="rect">
            <a:avLst/>
          </a:prstGeom>
          <a:solidFill>
            <a:schemeClr val="bg2"/>
          </a:solidFill>
        </p:spPr>
        <p:txBody>
          <a:bodyPr wrap="square" rtlCol="0">
            <a:spAutoFit/>
          </a:bodyPr>
          <a:lstStyle/>
          <a:p>
            <a:endParaRPr lang="en-US" dirty="0"/>
          </a:p>
        </p:txBody>
      </p:sp>
      <p:sp>
        <p:nvSpPr>
          <p:cNvPr id="48" name="Action Button: Custom 50" descr="number 6">
            <a:hlinkClick r:id="" action="ppaction://noaction" highlightClick="1">
              <a:snd r:embed="rId8" name="slide 15 die Kunst.wav"/>
            </a:hlinkClick>
            <a:extLst>
              <a:ext uri="{FF2B5EF4-FFF2-40B4-BE49-F238E27FC236}">
                <a16:creationId xmlns:a16="http://schemas.microsoft.com/office/drawing/2014/main" id="{016EC9EC-5809-4F8B-B8AF-CBC4B0D6FF73}"/>
              </a:ext>
            </a:extLst>
          </p:cNvPr>
          <p:cNvSpPr/>
          <p:nvPr/>
        </p:nvSpPr>
        <p:spPr>
          <a:xfrm>
            <a:off x="1055802" y="3730844"/>
            <a:ext cx="501695" cy="424236"/>
          </a:xfrm>
          <a:prstGeom prst="actionButtonBlank">
            <a:avLst/>
          </a:prstGeom>
          <a:solidFill>
            <a:srgbClr val="FFCC00"/>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6</a:t>
            </a:r>
          </a:p>
        </p:txBody>
      </p:sp>
      <p:sp>
        <p:nvSpPr>
          <p:cNvPr id="49" name="TextBox 48" descr="table content ">
            <a:extLst>
              <a:ext uri="{FF2B5EF4-FFF2-40B4-BE49-F238E27FC236}">
                <a16:creationId xmlns:a16="http://schemas.microsoft.com/office/drawing/2014/main" id="{E126C157-AF78-4D02-813B-233115FE4FDA}"/>
              </a:ext>
            </a:extLst>
          </p:cNvPr>
          <p:cNvSpPr txBox="1"/>
          <p:nvPr/>
        </p:nvSpPr>
        <p:spPr>
          <a:xfrm>
            <a:off x="1907311" y="4240807"/>
            <a:ext cx="2869207" cy="424235"/>
          </a:xfrm>
          <a:prstGeom prst="rect">
            <a:avLst/>
          </a:prstGeom>
          <a:solidFill>
            <a:schemeClr val="bg2"/>
          </a:solidFill>
        </p:spPr>
        <p:txBody>
          <a:bodyPr wrap="square" rtlCol="0">
            <a:spAutoFit/>
          </a:bodyPr>
          <a:lstStyle/>
          <a:p>
            <a:endParaRPr lang="en-US" dirty="0"/>
          </a:p>
        </p:txBody>
      </p:sp>
      <p:sp>
        <p:nvSpPr>
          <p:cNvPr id="50" name="TextBox 49" descr="table content ">
            <a:extLst>
              <a:ext uri="{FF2B5EF4-FFF2-40B4-BE49-F238E27FC236}">
                <a16:creationId xmlns:a16="http://schemas.microsoft.com/office/drawing/2014/main" id="{E39CEF56-0BB7-4BEE-B39A-EBD6ECB25085}"/>
              </a:ext>
            </a:extLst>
          </p:cNvPr>
          <p:cNvSpPr txBox="1"/>
          <p:nvPr/>
        </p:nvSpPr>
        <p:spPr>
          <a:xfrm>
            <a:off x="4981606" y="4327010"/>
            <a:ext cx="2251155" cy="304902"/>
          </a:xfrm>
          <a:prstGeom prst="rect">
            <a:avLst/>
          </a:prstGeom>
          <a:solidFill>
            <a:schemeClr val="bg2"/>
          </a:solidFill>
        </p:spPr>
        <p:txBody>
          <a:bodyPr wrap="square" rtlCol="0">
            <a:spAutoFit/>
          </a:bodyPr>
          <a:lstStyle/>
          <a:p>
            <a:endParaRPr lang="en-US" dirty="0"/>
          </a:p>
        </p:txBody>
      </p:sp>
      <p:sp>
        <p:nvSpPr>
          <p:cNvPr id="51" name="Action Button: Custom 53" descr="number 7">
            <a:hlinkClick r:id="" action="ppaction://noaction" highlightClick="1">
              <a:snd r:embed="rId9" name="slide 15 die Fremdsprache.wav"/>
            </a:hlinkClick>
            <a:extLst>
              <a:ext uri="{FF2B5EF4-FFF2-40B4-BE49-F238E27FC236}">
                <a16:creationId xmlns:a16="http://schemas.microsoft.com/office/drawing/2014/main" id="{68A53582-DF6A-43F8-A1C7-60636E9B727A}"/>
              </a:ext>
            </a:extLst>
          </p:cNvPr>
          <p:cNvSpPr/>
          <p:nvPr/>
        </p:nvSpPr>
        <p:spPr>
          <a:xfrm>
            <a:off x="1071551" y="4236108"/>
            <a:ext cx="501695" cy="424236"/>
          </a:xfrm>
          <a:prstGeom prst="actionButtonBlank">
            <a:avLst/>
          </a:prstGeom>
          <a:solidFill>
            <a:srgbClr val="FFCC00"/>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7</a:t>
            </a:r>
          </a:p>
        </p:txBody>
      </p:sp>
      <p:sp>
        <p:nvSpPr>
          <p:cNvPr id="52" name="TextBox 51" descr="table content ">
            <a:extLst>
              <a:ext uri="{FF2B5EF4-FFF2-40B4-BE49-F238E27FC236}">
                <a16:creationId xmlns:a16="http://schemas.microsoft.com/office/drawing/2014/main" id="{DECE65AE-B26C-4D22-87AB-3630FF614CC1}"/>
              </a:ext>
            </a:extLst>
          </p:cNvPr>
          <p:cNvSpPr txBox="1"/>
          <p:nvPr/>
        </p:nvSpPr>
        <p:spPr>
          <a:xfrm>
            <a:off x="1907311" y="4758467"/>
            <a:ext cx="2869207" cy="424235"/>
          </a:xfrm>
          <a:prstGeom prst="rect">
            <a:avLst/>
          </a:prstGeom>
          <a:solidFill>
            <a:schemeClr val="bg2"/>
          </a:solidFill>
        </p:spPr>
        <p:txBody>
          <a:bodyPr wrap="square" rtlCol="0">
            <a:spAutoFit/>
          </a:bodyPr>
          <a:lstStyle/>
          <a:p>
            <a:endParaRPr lang="en-US" dirty="0"/>
          </a:p>
        </p:txBody>
      </p:sp>
      <p:sp>
        <p:nvSpPr>
          <p:cNvPr id="53" name="TextBox 52" descr="table content ">
            <a:extLst>
              <a:ext uri="{FF2B5EF4-FFF2-40B4-BE49-F238E27FC236}">
                <a16:creationId xmlns:a16="http://schemas.microsoft.com/office/drawing/2014/main" id="{E9683257-5EDF-41BB-B682-8DE3C7C99315}"/>
              </a:ext>
            </a:extLst>
          </p:cNvPr>
          <p:cNvSpPr txBox="1"/>
          <p:nvPr/>
        </p:nvSpPr>
        <p:spPr>
          <a:xfrm>
            <a:off x="4969067" y="4815701"/>
            <a:ext cx="2257746" cy="304902"/>
          </a:xfrm>
          <a:prstGeom prst="rect">
            <a:avLst/>
          </a:prstGeom>
          <a:solidFill>
            <a:schemeClr val="bg2"/>
          </a:solidFill>
        </p:spPr>
        <p:txBody>
          <a:bodyPr wrap="square" rtlCol="0">
            <a:spAutoFit/>
          </a:bodyPr>
          <a:lstStyle/>
          <a:p>
            <a:endParaRPr lang="en-US" dirty="0"/>
          </a:p>
        </p:txBody>
      </p:sp>
      <p:sp>
        <p:nvSpPr>
          <p:cNvPr id="54" name="Action Button: Custom 56" descr="number 8">
            <a:hlinkClick r:id="" action="ppaction://noaction" highlightClick="1">
              <a:snd r:embed="rId10" name="slide 15 sie.wav"/>
            </a:hlinkClick>
            <a:extLst>
              <a:ext uri="{FF2B5EF4-FFF2-40B4-BE49-F238E27FC236}">
                <a16:creationId xmlns:a16="http://schemas.microsoft.com/office/drawing/2014/main" id="{937E01DB-47CF-4AD4-B0A2-80AF234A726F}"/>
              </a:ext>
            </a:extLst>
          </p:cNvPr>
          <p:cNvSpPr/>
          <p:nvPr/>
        </p:nvSpPr>
        <p:spPr>
          <a:xfrm>
            <a:off x="1055803" y="4728854"/>
            <a:ext cx="501695" cy="424236"/>
          </a:xfrm>
          <a:prstGeom prst="actionButtonBlank">
            <a:avLst/>
          </a:prstGeom>
          <a:solidFill>
            <a:srgbClr val="FFCC00"/>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8</a:t>
            </a:r>
          </a:p>
        </p:txBody>
      </p:sp>
      <p:sp>
        <p:nvSpPr>
          <p:cNvPr id="55" name="TextBox 54" descr="table content ">
            <a:extLst>
              <a:ext uri="{FF2B5EF4-FFF2-40B4-BE49-F238E27FC236}">
                <a16:creationId xmlns:a16="http://schemas.microsoft.com/office/drawing/2014/main" id="{AA075FD3-E2B0-4AC7-A6C3-86DAAEC30DED}"/>
              </a:ext>
            </a:extLst>
          </p:cNvPr>
          <p:cNvSpPr txBox="1"/>
          <p:nvPr/>
        </p:nvSpPr>
        <p:spPr>
          <a:xfrm>
            <a:off x="1926928" y="5205974"/>
            <a:ext cx="2902377" cy="424235"/>
          </a:xfrm>
          <a:prstGeom prst="rect">
            <a:avLst/>
          </a:prstGeom>
          <a:solidFill>
            <a:schemeClr val="bg2"/>
          </a:solidFill>
        </p:spPr>
        <p:txBody>
          <a:bodyPr wrap="square" rtlCol="0">
            <a:spAutoFit/>
          </a:bodyPr>
          <a:lstStyle/>
          <a:p>
            <a:endParaRPr lang="en-US" dirty="0"/>
          </a:p>
        </p:txBody>
      </p:sp>
      <p:sp>
        <p:nvSpPr>
          <p:cNvPr id="56" name="TextBox 55" descr="table content ">
            <a:extLst>
              <a:ext uri="{FF2B5EF4-FFF2-40B4-BE49-F238E27FC236}">
                <a16:creationId xmlns:a16="http://schemas.microsoft.com/office/drawing/2014/main" id="{A5190666-0C75-45E6-B576-046CF8038380}"/>
              </a:ext>
            </a:extLst>
          </p:cNvPr>
          <p:cNvSpPr txBox="1"/>
          <p:nvPr/>
        </p:nvSpPr>
        <p:spPr>
          <a:xfrm>
            <a:off x="4953691" y="5295682"/>
            <a:ext cx="2319160" cy="304902"/>
          </a:xfrm>
          <a:prstGeom prst="rect">
            <a:avLst/>
          </a:prstGeom>
          <a:solidFill>
            <a:schemeClr val="bg2"/>
          </a:solidFill>
        </p:spPr>
        <p:txBody>
          <a:bodyPr wrap="square" rtlCol="0">
            <a:spAutoFit/>
          </a:bodyPr>
          <a:lstStyle/>
          <a:p>
            <a:endParaRPr lang="en-US" dirty="0"/>
          </a:p>
        </p:txBody>
      </p:sp>
      <p:sp>
        <p:nvSpPr>
          <p:cNvPr id="57" name="Action Button: Custom 59" descr="number 9">
            <a:hlinkClick r:id="" action="ppaction://noaction" highlightClick="1">
              <a:snd r:embed="rId11" name="slide 15 mag.wav"/>
            </a:hlinkClick>
            <a:extLst>
              <a:ext uri="{FF2B5EF4-FFF2-40B4-BE49-F238E27FC236}">
                <a16:creationId xmlns:a16="http://schemas.microsoft.com/office/drawing/2014/main" id="{53A1F680-439C-41CA-BD9A-DC01CB2AACC0}"/>
              </a:ext>
            </a:extLst>
          </p:cNvPr>
          <p:cNvSpPr/>
          <p:nvPr/>
        </p:nvSpPr>
        <p:spPr>
          <a:xfrm>
            <a:off x="1055807" y="5221720"/>
            <a:ext cx="501695" cy="424236"/>
          </a:xfrm>
          <a:prstGeom prst="actionButtonBlank">
            <a:avLst/>
          </a:prstGeom>
          <a:solidFill>
            <a:srgbClr val="FFCC00"/>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9</a:t>
            </a:r>
          </a:p>
        </p:txBody>
      </p:sp>
      <p:sp>
        <p:nvSpPr>
          <p:cNvPr id="59" name="TextBox 58" descr="table content ">
            <a:extLst>
              <a:ext uri="{FF2B5EF4-FFF2-40B4-BE49-F238E27FC236}">
                <a16:creationId xmlns:a16="http://schemas.microsoft.com/office/drawing/2014/main" id="{02C40508-B2A3-4D39-9648-0267CEE08878}"/>
              </a:ext>
            </a:extLst>
          </p:cNvPr>
          <p:cNvSpPr txBox="1"/>
          <p:nvPr/>
        </p:nvSpPr>
        <p:spPr>
          <a:xfrm>
            <a:off x="4953691" y="5814419"/>
            <a:ext cx="2319160" cy="304902"/>
          </a:xfrm>
          <a:prstGeom prst="rect">
            <a:avLst/>
          </a:prstGeom>
          <a:solidFill>
            <a:schemeClr val="bg2"/>
          </a:solidFill>
        </p:spPr>
        <p:txBody>
          <a:bodyPr wrap="square" rtlCol="0">
            <a:spAutoFit/>
          </a:bodyPr>
          <a:lstStyle/>
          <a:p>
            <a:endParaRPr lang="en-US" dirty="0"/>
          </a:p>
        </p:txBody>
      </p:sp>
      <p:sp>
        <p:nvSpPr>
          <p:cNvPr id="60" name="Action Button: Custom 62" descr="number 10">
            <a:hlinkClick r:id="" action="ppaction://noaction" highlightClick="1">
              <a:snd r:embed="rId12" name="slide 15 das Fach.wav"/>
            </a:hlinkClick>
            <a:extLst>
              <a:ext uri="{FF2B5EF4-FFF2-40B4-BE49-F238E27FC236}">
                <a16:creationId xmlns:a16="http://schemas.microsoft.com/office/drawing/2014/main" id="{ABE852F8-AEEE-44F6-BE07-E3FD5EB0AA84}"/>
              </a:ext>
            </a:extLst>
          </p:cNvPr>
          <p:cNvSpPr/>
          <p:nvPr/>
        </p:nvSpPr>
        <p:spPr>
          <a:xfrm>
            <a:off x="1066871" y="5704773"/>
            <a:ext cx="501695" cy="424236"/>
          </a:xfrm>
          <a:prstGeom prst="actionButtonBlank">
            <a:avLst/>
          </a:prstGeom>
          <a:solidFill>
            <a:srgbClr val="FFCC00"/>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10</a:t>
            </a:r>
          </a:p>
        </p:txBody>
      </p:sp>
      <p:sp>
        <p:nvSpPr>
          <p:cNvPr id="61" name="TextBox 60" descr="table content ">
            <a:extLst>
              <a:ext uri="{FF2B5EF4-FFF2-40B4-BE49-F238E27FC236}">
                <a16:creationId xmlns:a16="http://schemas.microsoft.com/office/drawing/2014/main" id="{964C2E30-621C-4B4A-8331-94DA26BB371E}"/>
              </a:ext>
            </a:extLst>
          </p:cNvPr>
          <p:cNvSpPr txBox="1"/>
          <p:nvPr/>
        </p:nvSpPr>
        <p:spPr>
          <a:xfrm>
            <a:off x="1982083" y="5751489"/>
            <a:ext cx="2713485" cy="424235"/>
          </a:xfrm>
          <a:prstGeom prst="rect">
            <a:avLst/>
          </a:prstGeom>
          <a:solidFill>
            <a:schemeClr val="bg2"/>
          </a:solidFill>
        </p:spPr>
        <p:txBody>
          <a:bodyPr wrap="square" rtlCol="0">
            <a:spAutoFit/>
          </a:bodyPr>
          <a:lstStyle/>
          <a:p>
            <a:endParaRPr lang="en-US" dirty="0"/>
          </a:p>
        </p:txBody>
      </p:sp>
      <p:sp>
        <p:nvSpPr>
          <p:cNvPr id="63" name="TextBox 62" descr="table content ">
            <a:extLst>
              <a:ext uri="{FF2B5EF4-FFF2-40B4-BE49-F238E27FC236}">
                <a16:creationId xmlns:a16="http://schemas.microsoft.com/office/drawing/2014/main" id="{42562F44-294E-44BE-B603-D52DE9B2244B}"/>
              </a:ext>
            </a:extLst>
          </p:cNvPr>
          <p:cNvSpPr txBox="1"/>
          <p:nvPr/>
        </p:nvSpPr>
        <p:spPr>
          <a:xfrm>
            <a:off x="1899357" y="1268027"/>
            <a:ext cx="2926504" cy="424235"/>
          </a:xfrm>
          <a:prstGeom prst="rect">
            <a:avLst/>
          </a:prstGeom>
          <a:solidFill>
            <a:schemeClr val="bg2"/>
          </a:solidFill>
        </p:spPr>
        <p:txBody>
          <a:bodyPr wrap="square" rtlCol="0">
            <a:spAutoFit/>
          </a:bodyPr>
          <a:lstStyle/>
          <a:p>
            <a:endParaRPr lang="en-US" dirty="0"/>
          </a:p>
        </p:txBody>
      </p:sp>
      <p:sp>
        <p:nvSpPr>
          <p:cNvPr id="64" name="TextBox 63" descr="table content ">
            <a:extLst>
              <a:ext uri="{FF2B5EF4-FFF2-40B4-BE49-F238E27FC236}">
                <a16:creationId xmlns:a16="http://schemas.microsoft.com/office/drawing/2014/main" id="{42562F44-294E-44BE-B603-D52DE9B2244B}"/>
              </a:ext>
            </a:extLst>
          </p:cNvPr>
          <p:cNvSpPr txBox="1"/>
          <p:nvPr/>
        </p:nvSpPr>
        <p:spPr>
          <a:xfrm>
            <a:off x="5007338" y="1358235"/>
            <a:ext cx="2299044" cy="304902"/>
          </a:xfrm>
          <a:prstGeom prst="rect">
            <a:avLst/>
          </a:prstGeom>
          <a:solidFill>
            <a:schemeClr val="bg2"/>
          </a:solidFill>
        </p:spPr>
        <p:txBody>
          <a:bodyPr wrap="square" rtlCol="0">
            <a:spAutoFit/>
          </a:bodyPr>
          <a:lstStyle/>
          <a:p>
            <a:endParaRPr lang="en-US" dirty="0"/>
          </a:p>
        </p:txBody>
      </p:sp>
      <p:pic>
        <p:nvPicPr>
          <p:cNvPr id="65" name="Picture 64" descr="A red and yellow speech bubble&#10;&#10;Description automatically generated">
            <a:extLst>
              <a:ext uri="{FF2B5EF4-FFF2-40B4-BE49-F238E27FC236}">
                <a16:creationId xmlns:a16="http://schemas.microsoft.com/office/drawing/2014/main" id="{D59EBDC3-0BEC-4D28-8EC6-89E61C594E3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18556" y="2201391"/>
            <a:ext cx="2015396" cy="1704195"/>
          </a:xfrm>
          <a:prstGeom prst="rect">
            <a:avLst/>
          </a:prstGeom>
        </p:spPr>
      </p:pic>
      <p:pic>
        <p:nvPicPr>
          <p:cNvPr id="66" name="Picture 65" descr="A red and yellow rectangular shape with a flag inside&#10;&#10;Description automatically generated">
            <a:extLst>
              <a:ext uri="{FF2B5EF4-FFF2-40B4-BE49-F238E27FC236}">
                <a16:creationId xmlns:a16="http://schemas.microsoft.com/office/drawing/2014/main" id="{BE4CE7C9-63C5-49F7-9E27-1ABD6448865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665854" y="4623728"/>
            <a:ext cx="1945210" cy="1480783"/>
          </a:xfrm>
          <a:prstGeom prst="rect">
            <a:avLst/>
          </a:prstGeom>
        </p:spPr>
      </p:pic>
      <p:pic>
        <p:nvPicPr>
          <p:cNvPr id="67" name="Picture 32">
            <a:extLst>
              <a:ext uri="{FF2B5EF4-FFF2-40B4-BE49-F238E27FC236}">
                <a16:creationId xmlns:a16="http://schemas.microsoft.com/office/drawing/2014/main" id="{1F554D03-02D1-4E10-95CD-2A3003A5F554}"/>
              </a:ext>
            </a:extLst>
          </p:cNvPr>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97736" y="4210186"/>
            <a:ext cx="1303337"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Picture 33">
            <a:extLst>
              <a:ext uri="{FF2B5EF4-FFF2-40B4-BE49-F238E27FC236}">
                <a16:creationId xmlns:a16="http://schemas.microsoft.com/office/drawing/2014/main" id="{75697A21-FC1D-4792-9B32-9EEDC738A4CC}"/>
              </a:ext>
            </a:extLst>
          </p:cNvPr>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90999" y="695567"/>
            <a:ext cx="165735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8">
            <a:extLst>
              <a:ext uri="{FF2B5EF4-FFF2-40B4-BE49-F238E27FC236}">
                <a16:creationId xmlns:a16="http://schemas.microsoft.com/office/drawing/2014/main" id="{96BCAFDB-B485-4F4E-8E1D-6FC258CD44B2}"/>
              </a:ext>
            </a:extLst>
          </p:cNvPr>
          <p:cNvPicPr>
            <a:picLocks noChangeAspect="1" noChangeArrowheads="1"/>
          </p:cNvPicPr>
          <p:nvPr/>
        </p:nvPicPr>
        <p:blipFill>
          <a:blip r:embed="rId17">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8767272" y="2652973"/>
            <a:ext cx="1399294" cy="1399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1991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5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5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53"/>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55"/>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56"/>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61"/>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7" grpId="0" animBg="1"/>
      <p:bldP spid="38" grpId="0" animBg="1"/>
      <p:bldP spid="40" grpId="0" animBg="1"/>
      <p:bldP spid="41" grpId="0" animBg="1"/>
      <p:bldP spid="43" grpId="0" animBg="1"/>
      <p:bldP spid="44" grpId="0" animBg="1"/>
      <p:bldP spid="46" grpId="0" animBg="1"/>
      <p:bldP spid="47" grpId="0" animBg="1"/>
      <p:bldP spid="49" grpId="0" animBg="1"/>
      <p:bldP spid="50" grpId="0" animBg="1"/>
      <p:bldP spid="52" grpId="0" animBg="1"/>
      <p:bldP spid="53" grpId="0" animBg="1"/>
      <p:bldP spid="55" grpId="0" animBg="1"/>
      <p:bldP spid="56" grpId="0" animBg="1"/>
      <p:bldP spid="59" grpId="0" animBg="1"/>
      <p:bldP spid="61" grpId="0" animBg="1"/>
      <p:bldP spid="63" grpId="0" animBg="1"/>
      <p:bldP spid="6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675046" cy="647577"/>
          </a:xfrm>
        </p:spPr>
        <p:txBody>
          <a:bodyPr>
            <a:normAutofit/>
          </a:bodyPr>
          <a:lstStyle/>
          <a:p>
            <a:r>
              <a:rPr lang="en-GB" sz="2800" b="1" dirty="0">
                <a:solidFill>
                  <a:schemeClr val="bg1"/>
                </a:solidFill>
              </a:rPr>
              <a:t>In der Schule</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2" name="Rectangle: Rounded Corners 1">
            <a:extLst>
              <a:ext uri="{FF2B5EF4-FFF2-40B4-BE49-F238E27FC236}">
                <a16:creationId xmlns:a16="http://schemas.microsoft.com/office/drawing/2014/main" id="{490D5808-10AC-486F-B881-A2A72DAD2277}"/>
              </a:ext>
            </a:extLst>
          </p:cNvPr>
          <p:cNvSpPr/>
          <p:nvPr/>
        </p:nvSpPr>
        <p:spPr>
          <a:xfrm>
            <a:off x="80010" y="1341437"/>
            <a:ext cx="2390816" cy="869950"/>
          </a:xfrm>
          <a:prstGeom prst="roundRect">
            <a:avLst/>
          </a:prstGeom>
          <a:no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tx1"/>
                </a:solidFill>
                <a:effectLst/>
                <a:uLnTx/>
                <a:uFillTx/>
                <a:latin typeface="Century Gothic" panose="020F0302020204030204"/>
                <a:ea typeface="+mn-ea"/>
                <a:cs typeface="+mn-cs"/>
              </a:rPr>
              <a:t>die Mathematik</a:t>
            </a:r>
            <a:endParaRPr kumimoji="0" lang="en-GB" sz="28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11" name="Rectangle: Rounded Corners 10">
            <a:extLst>
              <a:ext uri="{FF2B5EF4-FFF2-40B4-BE49-F238E27FC236}">
                <a16:creationId xmlns:a16="http://schemas.microsoft.com/office/drawing/2014/main" id="{F4B96DCA-4409-446A-B21E-278699C6911D}"/>
              </a:ext>
            </a:extLst>
          </p:cNvPr>
          <p:cNvSpPr/>
          <p:nvPr/>
        </p:nvSpPr>
        <p:spPr>
          <a:xfrm>
            <a:off x="2529849" y="1356721"/>
            <a:ext cx="2436794" cy="869950"/>
          </a:xfrm>
          <a:prstGeom prst="roundRect">
            <a:avLst/>
          </a:prstGeom>
          <a:no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chemeClr val="tx1"/>
                </a:solidFill>
                <a:effectLst/>
                <a:uLnTx/>
                <a:uFillTx/>
                <a:latin typeface="Century Gothic" panose="020F0302020204030204"/>
                <a:ea typeface="+mn-ea"/>
                <a:cs typeface="+mn-cs"/>
              </a:rPr>
              <a:t>die Fremdsprache</a:t>
            </a:r>
            <a:endPar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12" name="Rectangle: Rounded Corners 11">
            <a:extLst>
              <a:ext uri="{FF2B5EF4-FFF2-40B4-BE49-F238E27FC236}">
                <a16:creationId xmlns:a16="http://schemas.microsoft.com/office/drawing/2014/main" id="{46B75E29-9FD0-489F-BADC-0D96B6EED5D3}"/>
              </a:ext>
            </a:extLst>
          </p:cNvPr>
          <p:cNvSpPr/>
          <p:nvPr/>
        </p:nvSpPr>
        <p:spPr>
          <a:xfrm>
            <a:off x="5019352" y="1356721"/>
            <a:ext cx="2140086" cy="869950"/>
          </a:xfrm>
          <a:prstGeom prst="roundRect">
            <a:avLst/>
          </a:prstGeom>
          <a:no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chemeClr val="tx1"/>
                </a:solidFill>
                <a:effectLst/>
                <a:uLnTx/>
                <a:uFillTx/>
                <a:latin typeface="Century Gothic" panose="020F0302020204030204"/>
                <a:ea typeface="+mn-ea"/>
                <a:cs typeface="+mn-cs"/>
              </a:rPr>
              <a:t>bekommen</a:t>
            </a:r>
            <a:endPar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13" name="Rectangle: Rounded Corners 12">
            <a:extLst>
              <a:ext uri="{FF2B5EF4-FFF2-40B4-BE49-F238E27FC236}">
                <a16:creationId xmlns:a16="http://schemas.microsoft.com/office/drawing/2014/main" id="{6F8411BA-4AC2-437B-BFEE-919CA08A56EE}"/>
              </a:ext>
            </a:extLst>
          </p:cNvPr>
          <p:cNvSpPr/>
          <p:nvPr/>
        </p:nvSpPr>
        <p:spPr>
          <a:xfrm>
            <a:off x="7363658" y="1356720"/>
            <a:ext cx="2140086" cy="869951"/>
          </a:xfrm>
          <a:prstGeom prst="roundRect">
            <a:avLst/>
          </a:prstGeom>
          <a:no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tx1"/>
                </a:solidFill>
                <a:effectLst/>
                <a:uLnTx/>
                <a:uFillTx/>
                <a:latin typeface="Century Gothic" panose="020F0302020204030204"/>
                <a:ea typeface="+mn-ea"/>
                <a:cs typeface="+mn-cs"/>
              </a:rPr>
              <a:t>das Deutsch</a:t>
            </a:r>
            <a:endParaRPr kumimoji="0" lang="en-GB" sz="28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14" name="Rectangle: Rounded Corners 13">
            <a:extLst>
              <a:ext uri="{FF2B5EF4-FFF2-40B4-BE49-F238E27FC236}">
                <a16:creationId xmlns:a16="http://schemas.microsoft.com/office/drawing/2014/main" id="{A8DB7C67-0A9D-4C56-A05B-96AC77C94845}"/>
              </a:ext>
            </a:extLst>
          </p:cNvPr>
          <p:cNvSpPr/>
          <p:nvPr/>
        </p:nvSpPr>
        <p:spPr>
          <a:xfrm>
            <a:off x="8686162" y="2688289"/>
            <a:ext cx="3040052" cy="869950"/>
          </a:xfrm>
          <a:prstGeom prst="roundRect">
            <a:avLst/>
          </a:prstGeom>
          <a:no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chemeClr val="tx1"/>
                </a:solidFill>
                <a:effectLst/>
                <a:uLnTx/>
                <a:uFillTx/>
                <a:latin typeface="Century Gothic" panose="020F0302020204030204"/>
                <a:ea typeface="+mn-ea"/>
                <a:cs typeface="+mn-cs"/>
              </a:rPr>
              <a:t>die Naturwissenschaft</a:t>
            </a:r>
            <a:endPar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15" name="Rectangle: Rounded Corners 14">
            <a:extLst>
              <a:ext uri="{FF2B5EF4-FFF2-40B4-BE49-F238E27FC236}">
                <a16:creationId xmlns:a16="http://schemas.microsoft.com/office/drawing/2014/main" id="{51C0E9A9-7089-4C92-AC1C-118BC6964F2A}"/>
              </a:ext>
            </a:extLst>
          </p:cNvPr>
          <p:cNvSpPr/>
          <p:nvPr/>
        </p:nvSpPr>
        <p:spPr>
          <a:xfrm>
            <a:off x="80010" y="2668965"/>
            <a:ext cx="2390816" cy="869950"/>
          </a:xfrm>
          <a:prstGeom prst="roundRect">
            <a:avLst/>
          </a:prstGeom>
          <a:no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chemeClr val="tx1"/>
                </a:solidFill>
                <a:effectLst/>
                <a:uLnTx/>
                <a:uFillTx/>
                <a:latin typeface="Century Gothic" panose="020F0302020204030204"/>
                <a:ea typeface="+mn-ea"/>
                <a:cs typeface="+mn-cs"/>
              </a:rPr>
              <a:t>mag</a:t>
            </a:r>
            <a:endParaRPr kumimoji="0" lang="en-GB" sz="28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16" name="Rectangle: Rounded Corners 15">
            <a:extLst>
              <a:ext uri="{FF2B5EF4-FFF2-40B4-BE49-F238E27FC236}">
                <a16:creationId xmlns:a16="http://schemas.microsoft.com/office/drawing/2014/main" id="{843B6CF8-9E64-4058-8793-AF69E135136A}"/>
              </a:ext>
            </a:extLst>
          </p:cNvPr>
          <p:cNvSpPr/>
          <p:nvPr/>
        </p:nvSpPr>
        <p:spPr>
          <a:xfrm>
            <a:off x="80010" y="3977814"/>
            <a:ext cx="2448101" cy="869950"/>
          </a:xfrm>
          <a:prstGeom prst="roundRect">
            <a:avLst/>
          </a:prstGeom>
          <a:no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chemeClr val="tx1"/>
                </a:solidFill>
                <a:effectLst/>
                <a:uLnTx/>
                <a:uFillTx/>
                <a:latin typeface="Century Gothic" panose="020B0502020202020204" pitchFamily="34" charset="0"/>
              </a:rPr>
              <a:t>m</a:t>
            </a:r>
            <a:r>
              <a:rPr kumimoji="0" lang="en-GB" sz="3200" b="0" i="0" u="none" strike="noStrike" kern="1200" cap="none" spc="0" normalizeH="0" baseline="0" noProof="0">
                <a:ln>
                  <a:noFill/>
                </a:ln>
                <a:solidFill>
                  <a:schemeClr val="tx1"/>
                </a:solidFill>
                <a:effectLst/>
                <a:uLnTx/>
                <a:uFillTx/>
                <a:latin typeface="Century Gothic" panose="020B0502020202020204" pitchFamily="34" charset="0"/>
                <a:cs typeface="Calibri" panose="020F0502020204030204" pitchFamily="34" charset="0"/>
              </a:rPr>
              <a:t>ögen</a:t>
            </a:r>
            <a:endParaRPr kumimoji="0" lang="en-GB" sz="2800" b="0" i="0" u="none" strike="noStrike" kern="1200" cap="none" spc="0" normalizeH="0" baseline="0" noProof="0" dirty="0">
              <a:ln>
                <a:noFill/>
              </a:ln>
              <a:solidFill>
                <a:schemeClr val="tx1"/>
              </a:solidFill>
              <a:effectLst/>
              <a:uLnTx/>
              <a:uFillTx/>
              <a:latin typeface="Century Gothic" panose="020B0502020202020204" pitchFamily="34" charset="0"/>
            </a:endParaRPr>
          </a:p>
        </p:txBody>
      </p:sp>
      <p:sp>
        <p:nvSpPr>
          <p:cNvPr id="17" name="Rectangle: Rounded Corners 16">
            <a:extLst>
              <a:ext uri="{FF2B5EF4-FFF2-40B4-BE49-F238E27FC236}">
                <a16:creationId xmlns:a16="http://schemas.microsoft.com/office/drawing/2014/main" id="{D67CD551-0C3B-41AD-A5BD-EE80A616F38D}"/>
              </a:ext>
            </a:extLst>
          </p:cNvPr>
          <p:cNvSpPr/>
          <p:nvPr/>
        </p:nvSpPr>
        <p:spPr>
          <a:xfrm>
            <a:off x="80010" y="5286664"/>
            <a:ext cx="2448101" cy="869950"/>
          </a:xfrm>
          <a:prstGeom prst="roundRect">
            <a:avLst/>
          </a:prstGeom>
          <a:no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chemeClr val="tx1"/>
                </a:solidFill>
                <a:effectLst/>
                <a:uLnTx/>
                <a:uFillTx/>
                <a:latin typeface="Century Gothic" panose="020F0302020204030204"/>
                <a:ea typeface="+mn-ea"/>
                <a:cs typeface="+mn-cs"/>
              </a:rPr>
              <a:t>sie</a:t>
            </a:r>
            <a:endParaRPr kumimoji="0" lang="en-GB" sz="28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18" name="Rectangle: Rounded Corners 17">
            <a:extLst>
              <a:ext uri="{FF2B5EF4-FFF2-40B4-BE49-F238E27FC236}">
                <a16:creationId xmlns:a16="http://schemas.microsoft.com/office/drawing/2014/main" id="{D86A6AEC-C6E0-4898-8F1E-04662A830998}"/>
              </a:ext>
            </a:extLst>
          </p:cNvPr>
          <p:cNvSpPr/>
          <p:nvPr/>
        </p:nvSpPr>
        <p:spPr>
          <a:xfrm>
            <a:off x="9707964" y="1310487"/>
            <a:ext cx="2140086" cy="962416"/>
          </a:xfrm>
          <a:prstGeom prst="roundRect">
            <a:avLst/>
          </a:prstGeom>
          <a:no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chemeClr val="tx1"/>
                </a:solidFill>
                <a:effectLst/>
                <a:uLnTx/>
                <a:uFillTx/>
                <a:latin typeface="Century Gothic" panose="020F0302020204030204"/>
                <a:ea typeface="+mn-ea"/>
                <a:cs typeface="+mn-cs"/>
              </a:rPr>
              <a:t>ihn</a:t>
            </a:r>
            <a:endParaRPr kumimoji="0" lang="en-GB" sz="32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19" name="Rectangle: Rounded Corners 18">
            <a:extLst>
              <a:ext uri="{FF2B5EF4-FFF2-40B4-BE49-F238E27FC236}">
                <a16:creationId xmlns:a16="http://schemas.microsoft.com/office/drawing/2014/main" id="{FEC98938-7626-40F2-8B20-B2540CFB67D8}"/>
              </a:ext>
            </a:extLst>
          </p:cNvPr>
          <p:cNvSpPr/>
          <p:nvPr/>
        </p:nvSpPr>
        <p:spPr>
          <a:xfrm>
            <a:off x="9707964" y="4020942"/>
            <a:ext cx="2140086" cy="869950"/>
          </a:xfrm>
          <a:prstGeom prst="roundRect">
            <a:avLst/>
          </a:prstGeom>
          <a:no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de-DE" sz="3200">
                <a:solidFill>
                  <a:schemeClr val="tx1"/>
                </a:solidFill>
                <a:latin typeface="Century Gothic" panose="020B0502020202020204" pitchFamily="34" charset="0"/>
              </a:rPr>
              <a:t>wohnen</a:t>
            </a:r>
            <a:endParaRPr kumimoji="0" lang="en-GB" sz="3200" b="0" i="0" u="none" strike="noStrike" kern="1200" cap="none" spc="0" normalizeH="0" baseline="0" noProof="0" dirty="0">
              <a:ln>
                <a:noFill/>
              </a:ln>
              <a:solidFill>
                <a:schemeClr val="tx1"/>
              </a:solidFill>
              <a:effectLst/>
              <a:uLnTx/>
              <a:uFillTx/>
              <a:latin typeface="Century Gothic" panose="020B0502020202020204" pitchFamily="34" charset="0"/>
            </a:endParaRPr>
          </a:p>
        </p:txBody>
      </p:sp>
      <p:sp>
        <p:nvSpPr>
          <p:cNvPr id="20" name="Rectangle: Rounded Corners 19">
            <a:extLst>
              <a:ext uri="{FF2B5EF4-FFF2-40B4-BE49-F238E27FC236}">
                <a16:creationId xmlns:a16="http://schemas.microsoft.com/office/drawing/2014/main" id="{EC617000-B15E-499C-9A4C-53B837F3CFC6}"/>
              </a:ext>
            </a:extLst>
          </p:cNvPr>
          <p:cNvSpPr/>
          <p:nvPr/>
        </p:nvSpPr>
        <p:spPr>
          <a:xfrm>
            <a:off x="9707964" y="5286664"/>
            <a:ext cx="2140086" cy="869950"/>
          </a:xfrm>
          <a:prstGeom prst="roundRect">
            <a:avLst/>
          </a:prstGeom>
          <a:no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chemeClr val="tx1"/>
                </a:solidFill>
                <a:effectLst/>
                <a:uLnTx/>
                <a:uFillTx/>
                <a:latin typeface="Century Gothic" panose="020F0302020204030204"/>
                <a:ea typeface="+mn-ea"/>
                <a:cs typeface="+mn-cs"/>
              </a:rPr>
              <a:t>lernen</a:t>
            </a:r>
            <a:endParaRPr kumimoji="0" lang="en-GB" sz="28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21" name="Rectangle: Rounded Corners 20">
            <a:extLst>
              <a:ext uri="{FF2B5EF4-FFF2-40B4-BE49-F238E27FC236}">
                <a16:creationId xmlns:a16="http://schemas.microsoft.com/office/drawing/2014/main" id="{DB20D0C1-980F-4ED4-93FB-627666785434}"/>
              </a:ext>
            </a:extLst>
          </p:cNvPr>
          <p:cNvSpPr/>
          <p:nvPr/>
        </p:nvSpPr>
        <p:spPr>
          <a:xfrm>
            <a:off x="2675046" y="5286664"/>
            <a:ext cx="2140086" cy="869950"/>
          </a:xfrm>
          <a:prstGeom prst="roundRect">
            <a:avLst/>
          </a:prstGeom>
          <a:no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tx1"/>
                </a:solidFill>
                <a:effectLst/>
                <a:uLnTx/>
                <a:uFillTx/>
                <a:latin typeface="Century Gothic" panose="020F0302020204030204"/>
                <a:ea typeface="+mn-ea"/>
                <a:cs typeface="+mn-cs"/>
              </a:rPr>
              <a:t>schreiben</a:t>
            </a:r>
            <a:endPar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22" name="Rectangle: Rounded Corners 21">
            <a:extLst>
              <a:ext uri="{FF2B5EF4-FFF2-40B4-BE49-F238E27FC236}">
                <a16:creationId xmlns:a16="http://schemas.microsoft.com/office/drawing/2014/main" id="{82AED56D-91AC-4D40-AF47-54411E6FE83C}"/>
              </a:ext>
            </a:extLst>
          </p:cNvPr>
          <p:cNvSpPr/>
          <p:nvPr/>
        </p:nvSpPr>
        <p:spPr>
          <a:xfrm>
            <a:off x="4951079" y="5280453"/>
            <a:ext cx="2140086" cy="869950"/>
          </a:xfrm>
          <a:prstGeom prst="roundRect">
            <a:avLst/>
          </a:prstGeom>
          <a:no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chemeClr val="tx1"/>
                </a:solidFill>
                <a:effectLst/>
                <a:uLnTx/>
                <a:uFillTx/>
                <a:latin typeface="Century Gothic" panose="020F0302020204030204"/>
                <a:ea typeface="+mn-ea"/>
                <a:cs typeface="+mn-cs"/>
              </a:rPr>
              <a:t>das Fach</a:t>
            </a:r>
            <a:endParaRPr kumimoji="0" lang="en-GB" sz="28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23" name="Rectangle: Rounded Corners 22">
            <a:extLst>
              <a:ext uri="{FF2B5EF4-FFF2-40B4-BE49-F238E27FC236}">
                <a16:creationId xmlns:a16="http://schemas.microsoft.com/office/drawing/2014/main" id="{F711BE98-0451-4BC4-AAC2-68644A074F35}"/>
              </a:ext>
            </a:extLst>
          </p:cNvPr>
          <p:cNvSpPr/>
          <p:nvPr/>
        </p:nvSpPr>
        <p:spPr>
          <a:xfrm>
            <a:off x="7329521" y="5280453"/>
            <a:ext cx="2140086" cy="869950"/>
          </a:xfrm>
          <a:prstGeom prst="roundRect">
            <a:avLst/>
          </a:prstGeom>
          <a:no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chemeClr val="tx1"/>
                </a:solidFill>
                <a:effectLst/>
                <a:uLnTx/>
                <a:uFillTx/>
                <a:latin typeface="Century Gothic" panose="020F0302020204030204"/>
                <a:ea typeface="+mn-ea"/>
                <a:cs typeface="+mn-cs"/>
              </a:rPr>
              <a:t>die Kunst</a:t>
            </a:r>
            <a:endParaRPr kumimoji="0" lang="en-GB" sz="28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25" name="Rectangle: Rounded Corners 24">
            <a:extLst>
              <a:ext uri="{FF2B5EF4-FFF2-40B4-BE49-F238E27FC236}">
                <a16:creationId xmlns:a16="http://schemas.microsoft.com/office/drawing/2014/main" id="{EE38EA05-49DA-45CE-A33B-490063ECA080}"/>
              </a:ext>
            </a:extLst>
          </p:cNvPr>
          <p:cNvSpPr/>
          <p:nvPr/>
        </p:nvSpPr>
        <p:spPr>
          <a:xfrm rot="20827266">
            <a:off x="4457754" y="2982602"/>
            <a:ext cx="2791898" cy="1338084"/>
          </a:xfrm>
          <a:prstGeom prst="roundRect">
            <a:avLst/>
          </a:prstGeom>
          <a:solidFill>
            <a:srgbClr val="FFCC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schemeClr val="tx1"/>
                </a:solidFill>
                <a:effectLst/>
                <a:uLnTx/>
                <a:uFillTx/>
                <a:latin typeface="Century Gothic" panose="020F0302020204030204"/>
                <a:ea typeface="+mn-ea"/>
                <a:cs typeface="+mn-cs"/>
              </a:rPr>
              <a:t>German</a:t>
            </a:r>
            <a:endParaRPr kumimoji="0" lang="en-GB" sz="40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26" name="Rectangle: Rounded Corners 25">
            <a:extLst>
              <a:ext uri="{FF2B5EF4-FFF2-40B4-BE49-F238E27FC236}">
                <a16:creationId xmlns:a16="http://schemas.microsoft.com/office/drawing/2014/main" id="{8CA8DFBB-A589-4136-9469-7963D71276A4}"/>
              </a:ext>
            </a:extLst>
          </p:cNvPr>
          <p:cNvSpPr/>
          <p:nvPr/>
        </p:nvSpPr>
        <p:spPr>
          <a:xfrm rot="20827266">
            <a:off x="4457754" y="2982602"/>
            <a:ext cx="2791898" cy="1338084"/>
          </a:xfrm>
          <a:prstGeom prst="roundRect">
            <a:avLst/>
          </a:prstGeom>
          <a:solidFill>
            <a:srgbClr val="FFCC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schemeClr val="tx1"/>
                </a:solidFill>
                <a:effectLst/>
                <a:uLnTx/>
                <a:uFillTx/>
                <a:latin typeface="Century Gothic" panose="020F0302020204030204"/>
                <a:ea typeface="+mn-ea"/>
                <a:cs typeface="+mn-cs"/>
              </a:rPr>
              <a:t>art</a:t>
            </a:r>
            <a:endParaRPr kumimoji="0" lang="en-GB" sz="40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27" name="Rectangle: Rounded Corners 26">
            <a:extLst>
              <a:ext uri="{FF2B5EF4-FFF2-40B4-BE49-F238E27FC236}">
                <a16:creationId xmlns:a16="http://schemas.microsoft.com/office/drawing/2014/main" id="{6BA447C9-92C5-4FEE-AE72-FBB3F0145525}"/>
              </a:ext>
            </a:extLst>
          </p:cNvPr>
          <p:cNvSpPr/>
          <p:nvPr/>
        </p:nvSpPr>
        <p:spPr>
          <a:xfrm rot="20827266">
            <a:off x="4457754" y="2982602"/>
            <a:ext cx="2791898" cy="1338084"/>
          </a:xfrm>
          <a:prstGeom prst="roundRect">
            <a:avLst/>
          </a:prstGeom>
          <a:solidFill>
            <a:srgbClr val="FFCC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schemeClr val="tx1"/>
                </a:solidFill>
                <a:effectLst/>
                <a:uLnTx/>
                <a:uFillTx/>
                <a:latin typeface="Century Gothic" panose="020F0302020204030204"/>
                <a:ea typeface="+mn-ea"/>
                <a:cs typeface="+mn-cs"/>
              </a:rPr>
              <a:t>him/it</a:t>
            </a:r>
            <a:endParaRPr kumimoji="0" lang="en-GB" sz="40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28" name="Rectangle: Rounded Corners 27">
            <a:extLst>
              <a:ext uri="{FF2B5EF4-FFF2-40B4-BE49-F238E27FC236}">
                <a16:creationId xmlns:a16="http://schemas.microsoft.com/office/drawing/2014/main" id="{79F46397-0BBB-4F7B-9556-440D17495ED1}"/>
              </a:ext>
            </a:extLst>
          </p:cNvPr>
          <p:cNvSpPr/>
          <p:nvPr/>
        </p:nvSpPr>
        <p:spPr>
          <a:xfrm rot="20827266">
            <a:off x="4457754" y="2982602"/>
            <a:ext cx="2791898" cy="1338084"/>
          </a:xfrm>
          <a:prstGeom prst="roundRect">
            <a:avLst/>
          </a:prstGeom>
          <a:solidFill>
            <a:srgbClr val="FFCC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schemeClr val="tx1"/>
                </a:solidFill>
                <a:effectLst/>
                <a:uLnTx/>
                <a:uFillTx/>
                <a:latin typeface="Century Gothic" panose="020F0302020204030204"/>
                <a:ea typeface="+mn-ea"/>
                <a:cs typeface="+mn-cs"/>
              </a:rPr>
              <a:t>maths</a:t>
            </a:r>
            <a:endParaRPr kumimoji="0" lang="en-GB" sz="36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29" name="Rectangle: Rounded Corners 28">
            <a:extLst>
              <a:ext uri="{FF2B5EF4-FFF2-40B4-BE49-F238E27FC236}">
                <a16:creationId xmlns:a16="http://schemas.microsoft.com/office/drawing/2014/main" id="{C6D2BC5A-9076-4CF6-82F9-7AD2B7432312}"/>
              </a:ext>
            </a:extLst>
          </p:cNvPr>
          <p:cNvSpPr/>
          <p:nvPr/>
        </p:nvSpPr>
        <p:spPr>
          <a:xfrm rot="20827266">
            <a:off x="4457754" y="2982602"/>
            <a:ext cx="2791898" cy="1338084"/>
          </a:xfrm>
          <a:prstGeom prst="roundRect">
            <a:avLst/>
          </a:prstGeom>
          <a:solidFill>
            <a:srgbClr val="FFCC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schemeClr val="tx1"/>
                </a:solidFill>
                <a:effectLst/>
                <a:uLnTx/>
                <a:uFillTx/>
                <a:latin typeface="Century Gothic" panose="020F0302020204030204"/>
                <a:ea typeface="+mn-ea"/>
                <a:cs typeface="+mn-cs"/>
              </a:rPr>
              <a:t>subject</a:t>
            </a:r>
            <a:endParaRPr kumimoji="0" lang="en-GB" sz="36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38" name="Rectangle: Rounded Corners 37">
            <a:extLst>
              <a:ext uri="{FF2B5EF4-FFF2-40B4-BE49-F238E27FC236}">
                <a16:creationId xmlns:a16="http://schemas.microsoft.com/office/drawing/2014/main" id="{056378E4-AC29-460F-864F-287A7D1DE853}"/>
              </a:ext>
            </a:extLst>
          </p:cNvPr>
          <p:cNvSpPr/>
          <p:nvPr/>
        </p:nvSpPr>
        <p:spPr>
          <a:xfrm rot="20827266">
            <a:off x="4457754" y="2982602"/>
            <a:ext cx="2791898" cy="1338084"/>
          </a:xfrm>
          <a:prstGeom prst="roundRect">
            <a:avLst/>
          </a:prstGeom>
          <a:solidFill>
            <a:srgbClr val="FFCC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a:solidFill>
                  <a:schemeClr val="tx1"/>
                </a:solidFill>
                <a:latin typeface="Century Gothic" panose="020F0302020204030204"/>
              </a:rPr>
              <a:t>her/it</a:t>
            </a:r>
            <a:endParaRPr kumimoji="0" lang="en-GB" sz="3600" b="0" i="0" u="none" strike="noStrike" kern="1200" cap="none" spc="0" normalizeH="0" baseline="0" noProof="0" dirty="0">
              <a:ln>
                <a:noFill/>
              </a:ln>
              <a:solidFill>
                <a:schemeClr val="tx1"/>
              </a:solidFill>
              <a:effectLst/>
              <a:uLnTx/>
              <a:uFillTx/>
              <a:latin typeface="Century Gothic" panose="020F0302020204030204"/>
            </a:endParaRPr>
          </a:p>
        </p:txBody>
      </p:sp>
      <p:sp>
        <p:nvSpPr>
          <p:cNvPr id="30" name="Rectangle: Rounded Corners 29">
            <a:extLst>
              <a:ext uri="{FF2B5EF4-FFF2-40B4-BE49-F238E27FC236}">
                <a16:creationId xmlns:a16="http://schemas.microsoft.com/office/drawing/2014/main" id="{B6681387-2BE2-4B04-9B7B-77F11D058FC6}"/>
              </a:ext>
            </a:extLst>
          </p:cNvPr>
          <p:cNvSpPr/>
          <p:nvPr/>
        </p:nvSpPr>
        <p:spPr>
          <a:xfrm rot="20827266">
            <a:off x="4457754" y="2982602"/>
            <a:ext cx="2791898" cy="1338084"/>
          </a:xfrm>
          <a:prstGeom prst="roundRect">
            <a:avLst/>
          </a:prstGeom>
          <a:solidFill>
            <a:srgbClr val="FFCC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chemeClr val="tx1"/>
                </a:solidFill>
                <a:effectLst/>
                <a:uLnTx/>
                <a:uFillTx/>
                <a:latin typeface="Century Gothic" panose="020F0302020204030204"/>
                <a:ea typeface="+mn-ea"/>
                <a:cs typeface="+mn-cs"/>
              </a:rPr>
              <a:t>science</a:t>
            </a:r>
            <a:endParaRPr kumimoji="0" lang="en-GB" sz="32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31" name="Rectangle: Rounded Corners 30">
            <a:extLst>
              <a:ext uri="{FF2B5EF4-FFF2-40B4-BE49-F238E27FC236}">
                <a16:creationId xmlns:a16="http://schemas.microsoft.com/office/drawing/2014/main" id="{168B2E95-EAE7-4525-82A7-DF9EF35E5C0E}"/>
              </a:ext>
            </a:extLst>
          </p:cNvPr>
          <p:cNvSpPr/>
          <p:nvPr/>
        </p:nvSpPr>
        <p:spPr>
          <a:xfrm rot="20827266">
            <a:off x="4457754" y="2982602"/>
            <a:ext cx="2791898" cy="1338084"/>
          </a:xfrm>
          <a:prstGeom prst="roundRect">
            <a:avLst/>
          </a:prstGeom>
          <a:solidFill>
            <a:srgbClr val="FFCC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chemeClr val="tx1"/>
                </a:solidFill>
                <a:effectLst/>
                <a:uLnTx/>
                <a:uFillTx/>
                <a:latin typeface="Century Gothic" panose="020F0302020204030204"/>
                <a:ea typeface="+mn-ea"/>
                <a:cs typeface="+mn-cs"/>
              </a:rPr>
              <a:t>to learn, learning</a:t>
            </a:r>
            <a:endParaRPr kumimoji="0" lang="en-GB" sz="32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32" name="Rectangle: Rounded Corners 31">
            <a:extLst>
              <a:ext uri="{FF2B5EF4-FFF2-40B4-BE49-F238E27FC236}">
                <a16:creationId xmlns:a16="http://schemas.microsoft.com/office/drawing/2014/main" id="{CAFDFA81-D677-4D3E-88F4-94CC2B2B9476}"/>
              </a:ext>
            </a:extLst>
          </p:cNvPr>
          <p:cNvSpPr/>
          <p:nvPr/>
        </p:nvSpPr>
        <p:spPr>
          <a:xfrm rot="20827266">
            <a:off x="4457754" y="2982602"/>
            <a:ext cx="2791898" cy="1338084"/>
          </a:xfrm>
          <a:prstGeom prst="roundRect">
            <a:avLst/>
          </a:prstGeom>
          <a:solidFill>
            <a:srgbClr val="FFCC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chemeClr val="tx1"/>
                </a:solidFill>
                <a:effectLst/>
                <a:uLnTx/>
                <a:uFillTx/>
                <a:latin typeface="Century Gothic" panose="020F0302020204030204"/>
                <a:ea typeface="+mn-ea"/>
                <a:cs typeface="+mn-cs"/>
              </a:rPr>
              <a:t>to write, writing</a:t>
            </a:r>
            <a:endParaRPr kumimoji="0" lang="en-GB" sz="32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33" name="Rectangle: Rounded Corners 32">
            <a:extLst>
              <a:ext uri="{FF2B5EF4-FFF2-40B4-BE49-F238E27FC236}">
                <a16:creationId xmlns:a16="http://schemas.microsoft.com/office/drawing/2014/main" id="{2EB922E3-C2CC-45CA-B58D-5C4A6CD490A8}"/>
              </a:ext>
            </a:extLst>
          </p:cNvPr>
          <p:cNvSpPr/>
          <p:nvPr/>
        </p:nvSpPr>
        <p:spPr>
          <a:xfrm rot="20827266">
            <a:off x="4457754" y="2982602"/>
            <a:ext cx="2791898" cy="1338084"/>
          </a:xfrm>
          <a:prstGeom prst="roundRect">
            <a:avLst/>
          </a:prstGeom>
          <a:solidFill>
            <a:srgbClr val="FFCC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chemeClr val="tx1"/>
                </a:solidFill>
                <a:effectLst/>
                <a:uLnTx/>
                <a:uFillTx/>
                <a:latin typeface="Century Gothic" panose="020F0302020204030204"/>
                <a:ea typeface="+mn-ea"/>
                <a:cs typeface="+mn-cs"/>
              </a:rPr>
              <a:t>foreign language</a:t>
            </a:r>
            <a:endParaRPr kumimoji="0" lang="en-GB" sz="32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34" name="Rectangle: Rounded Corners 33">
            <a:extLst>
              <a:ext uri="{FF2B5EF4-FFF2-40B4-BE49-F238E27FC236}">
                <a16:creationId xmlns:a16="http://schemas.microsoft.com/office/drawing/2014/main" id="{860DFFC3-2CC8-4628-A665-4D9A5B9583C3}"/>
              </a:ext>
            </a:extLst>
          </p:cNvPr>
          <p:cNvSpPr/>
          <p:nvPr/>
        </p:nvSpPr>
        <p:spPr>
          <a:xfrm rot="20827266">
            <a:off x="4457754" y="2982602"/>
            <a:ext cx="2791898" cy="1338084"/>
          </a:xfrm>
          <a:prstGeom prst="roundRect">
            <a:avLst/>
          </a:prstGeom>
          <a:solidFill>
            <a:srgbClr val="FFCC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schemeClr val="tx1"/>
                </a:solidFill>
                <a:effectLst/>
                <a:uLnTx/>
                <a:uFillTx/>
                <a:latin typeface="Century Gothic" panose="020F0302020204030204"/>
                <a:ea typeface="+mn-ea"/>
                <a:cs typeface="+mn-cs"/>
              </a:rPr>
              <a:t>to live</a:t>
            </a:r>
            <a:endParaRPr kumimoji="0" lang="en-GB" sz="36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35" name="Rectangle: Rounded Corners 34">
            <a:extLst>
              <a:ext uri="{FF2B5EF4-FFF2-40B4-BE49-F238E27FC236}">
                <a16:creationId xmlns:a16="http://schemas.microsoft.com/office/drawing/2014/main" id="{AB54062E-2948-4AB1-9902-0B015A4A9DFF}"/>
              </a:ext>
            </a:extLst>
          </p:cNvPr>
          <p:cNvSpPr/>
          <p:nvPr/>
        </p:nvSpPr>
        <p:spPr>
          <a:xfrm rot="20827266">
            <a:off x="4457754" y="2982602"/>
            <a:ext cx="2791898" cy="1338084"/>
          </a:xfrm>
          <a:prstGeom prst="roundRect">
            <a:avLst/>
          </a:prstGeom>
          <a:solidFill>
            <a:srgbClr val="FFCC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chemeClr val="tx1"/>
                </a:solidFill>
                <a:effectLst/>
                <a:uLnTx/>
                <a:uFillTx/>
                <a:latin typeface="Century Gothic" panose="020F0302020204030204"/>
                <a:ea typeface="+mn-ea"/>
                <a:cs typeface="+mn-cs"/>
              </a:rPr>
              <a:t>to like, liking</a:t>
            </a:r>
            <a:endParaRPr kumimoji="0" lang="en-GB" sz="32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36" name="Rectangle: Rounded Corners 35">
            <a:extLst>
              <a:ext uri="{FF2B5EF4-FFF2-40B4-BE49-F238E27FC236}">
                <a16:creationId xmlns:a16="http://schemas.microsoft.com/office/drawing/2014/main" id="{A17D1E94-986A-4C14-834B-50E32A75371C}"/>
              </a:ext>
            </a:extLst>
          </p:cNvPr>
          <p:cNvSpPr/>
          <p:nvPr/>
        </p:nvSpPr>
        <p:spPr>
          <a:xfrm rot="20827266">
            <a:off x="4457754" y="2982602"/>
            <a:ext cx="2791898" cy="1338084"/>
          </a:xfrm>
          <a:prstGeom prst="roundRect">
            <a:avLst/>
          </a:prstGeom>
          <a:solidFill>
            <a:srgbClr val="FFCC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chemeClr val="tx1"/>
                </a:solidFill>
                <a:effectLst/>
                <a:uLnTx/>
                <a:uFillTx/>
                <a:latin typeface="Century Gothic" panose="020F0302020204030204"/>
                <a:ea typeface="+mn-ea"/>
                <a:cs typeface="+mn-cs"/>
              </a:rPr>
              <a:t>to get, receive</a:t>
            </a:r>
            <a:endParaRPr kumimoji="0" lang="en-GB" sz="32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37" name="Rectangle: Rounded Corners 36">
            <a:extLst>
              <a:ext uri="{FF2B5EF4-FFF2-40B4-BE49-F238E27FC236}">
                <a16:creationId xmlns:a16="http://schemas.microsoft.com/office/drawing/2014/main" id="{FEB81550-1D00-4BF9-9756-A95DFA6A846C}"/>
              </a:ext>
            </a:extLst>
          </p:cNvPr>
          <p:cNvSpPr/>
          <p:nvPr/>
        </p:nvSpPr>
        <p:spPr>
          <a:xfrm rot="20827266">
            <a:off x="4457754" y="2982602"/>
            <a:ext cx="2791898" cy="1338084"/>
          </a:xfrm>
          <a:prstGeom prst="roundRect">
            <a:avLst/>
          </a:prstGeom>
          <a:solidFill>
            <a:srgbClr val="FFCC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schemeClr val="tx1"/>
                </a:solidFill>
                <a:effectLst/>
                <a:uLnTx/>
                <a:uFillTx/>
                <a:latin typeface="Century Gothic" panose="020F0302020204030204"/>
                <a:ea typeface="+mn-ea"/>
                <a:cs typeface="+mn-cs"/>
              </a:rPr>
              <a:t>likes</a:t>
            </a:r>
            <a:endParaRPr kumimoji="0" lang="en-GB" sz="36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75153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mph" presetSubtype="2" fill="hold" nodeType="clickEffect">
                                  <p:stCondLst>
                                    <p:cond delay="0"/>
                                  </p:stCondLst>
                                  <p:childTnLst>
                                    <p:animClr clrSpc="rgb" dir="cw">
                                      <p:cBhvr>
                                        <p:cTn id="10" dur="2000" fill="hold"/>
                                        <p:tgtEl>
                                          <p:spTgt spid="13"/>
                                        </p:tgtEl>
                                        <p:attrNameLst>
                                          <p:attrName>fillcolor</p:attrName>
                                        </p:attrNameLst>
                                      </p:cBhvr>
                                      <p:to>
                                        <a:srgbClr val="FCCF28"/>
                                      </p:to>
                                    </p:animClr>
                                    <p:set>
                                      <p:cBhvr>
                                        <p:cTn id="11" dur="2000" fill="hold"/>
                                        <p:tgtEl>
                                          <p:spTgt spid="13"/>
                                        </p:tgtEl>
                                        <p:attrNameLst>
                                          <p:attrName>fill.type</p:attrName>
                                        </p:attrNameLst>
                                      </p:cBhvr>
                                      <p:to>
                                        <p:strVal val="solid"/>
                                      </p:to>
                                    </p:set>
                                    <p:set>
                                      <p:cBhvr>
                                        <p:cTn id="12" dur="2000" fill="hold"/>
                                        <p:tgtEl>
                                          <p:spTgt spid="13"/>
                                        </p:tgtEl>
                                        <p:attrNameLst>
                                          <p:attrName>fill.on</p:attrName>
                                        </p:attrNameLst>
                                      </p:cBhvr>
                                      <p:to>
                                        <p:strVal val="tru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23"/>
                                        </p:tgtEl>
                                        <p:attrNameLst>
                                          <p:attrName>fillcolor</p:attrName>
                                        </p:attrNameLst>
                                      </p:cBhvr>
                                      <p:to>
                                        <a:srgbClr val="FCCF28"/>
                                      </p:to>
                                    </p:animClr>
                                    <p:set>
                                      <p:cBhvr>
                                        <p:cTn id="21" dur="2000" fill="hold"/>
                                        <p:tgtEl>
                                          <p:spTgt spid="23"/>
                                        </p:tgtEl>
                                        <p:attrNameLst>
                                          <p:attrName>fill.type</p:attrName>
                                        </p:attrNameLst>
                                      </p:cBhvr>
                                      <p:to>
                                        <p:strVal val="solid"/>
                                      </p:to>
                                    </p:set>
                                    <p:set>
                                      <p:cBhvr>
                                        <p:cTn id="22" dur="2000" fill="hold"/>
                                        <p:tgtEl>
                                          <p:spTgt spid="23"/>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18"/>
                                        </p:tgtEl>
                                        <p:attrNameLst>
                                          <p:attrName>fillcolor</p:attrName>
                                        </p:attrNameLst>
                                      </p:cBhvr>
                                      <p:to>
                                        <a:srgbClr val="FCCF28"/>
                                      </p:to>
                                    </p:animClr>
                                    <p:set>
                                      <p:cBhvr>
                                        <p:cTn id="31" dur="2000" fill="hold"/>
                                        <p:tgtEl>
                                          <p:spTgt spid="18"/>
                                        </p:tgtEl>
                                        <p:attrNameLst>
                                          <p:attrName>fill.type</p:attrName>
                                        </p:attrNameLst>
                                      </p:cBhvr>
                                      <p:to>
                                        <p:strVal val="solid"/>
                                      </p:to>
                                    </p:set>
                                    <p:set>
                                      <p:cBhvr>
                                        <p:cTn id="32" dur="2000" fill="hold"/>
                                        <p:tgtEl>
                                          <p:spTgt spid="18"/>
                                        </p:tgtEl>
                                        <p:attrNameLst>
                                          <p:attrName>fill.on</p:attrName>
                                        </p:attrNameLst>
                                      </p:cBhvr>
                                      <p:to>
                                        <p:strVal val="tru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2"/>
                                        </p:tgtEl>
                                        <p:attrNameLst>
                                          <p:attrName>fillcolor</p:attrName>
                                        </p:attrNameLst>
                                      </p:cBhvr>
                                      <p:to>
                                        <a:srgbClr val="FCCF28"/>
                                      </p:to>
                                    </p:animClr>
                                    <p:set>
                                      <p:cBhvr>
                                        <p:cTn id="41" dur="2000" fill="hold"/>
                                        <p:tgtEl>
                                          <p:spTgt spid="2"/>
                                        </p:tgtEl>
                                        <p:attrNameLst>
                                          <p:attrName>fill.type</p:attrName>
                                        </p:attrNameLst>
                                      </p:cBhvr>
                                      <p:to>
                                        <p:strVal val="solid"/>
                                      </p:to>
                                    </p:set>
                                    <p:set>
                                      <p:cBhvr>
                                        <p:cTn id="42" dur="2000" fill="hold"/>
                                        <p:tgtEl>
                                          <p:spTgt spid="2"/>
                                        </p:tgtEl>
                                        <p:attrNameLst>
                                          <p:attrName>fill.on</p:attrName>
                                        </p:attrNameLst>
                                      </p:cBhvr>
                                      <p:to>
                                        <p:strVal val="tru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mph" presetSubtype="2" fill="hold" nodeType="clickEffect">
                                  <p:stCondLst>
                                    <p:cond delay="0"/>
                                  </p:stCondLst>
                                  <p:childTnLst>
                                    <p:animClr clrSpc="rgb" dir="cw">
                                      <p:cBhvr>
                                        <p:cTn id="50" dur="2000" fill="hold"/>
                                        <p:tgtEl>
                                          <p:spTgt spid="22"/>
                                        </p:tgtEl>
                                        <p:attrNameLst>
                                          <p:attrName>fillcolor</p:attrName>
                                        </p:attrNameLst>
                                      </p:cBhvr>
                                      <p:to>
                                        <a:srgbClr val="FCCF28"/>
                                      </p:to>
                                    </p:animClr>
                                    <p:set>
                                      <p:cBhvr>
                                        <p:cTn id="51" dur="2000" fill="hold"/>
                                        <p:tgtEl>
                                          <p:spTgt spid="22"/>
                                        </p:tgtEl>
                                        <p:attrNameLst>
                                          <p:attrName>fill.type</p:attrName>
                                        </p:attrNameLst>
                                      </p:cBhvr>
                                      <p:to>
                                        <p:strVal val="solid"/>
                                      </p:to>
                                    </p:set>
                                    <p:set>
                                      <p:cBhvr>
                                        <p:cTn id="52" dur="2000" fill="hold"/>
                                        <p:tgtEl>
                                          <p:spTgt spid="22"/>
                                        </p:tgtEl>
                                        <p:attrNameLst>
                                          <p:attrName>fill.on</p:attrName>
                                        </p:attrNameLst>
                                      </p:cBhvr>
                                      <p:to>
                                        <p:strVal val="tru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mph" presetSubtype="2" fill="hold" nodeType="clickEffect">
                                  <p:stCondLst>
                                    <p:cond delay="0"/>
                                  </p:stCondLst>
                                  <p:childTnLst>
                                    <p:animClr clrSpc="rgb" dir="cw">
                                      <p:cBhvr>
                                        <p:cTn id="60" dur="2000" fill="hold"/>
                                        <p:tgtEl>
                                          <p:spTgt spid="17"/>
                                        </p:tgtEl>
                                        <p:attrNameLst>
                                          <p:attrName>fillcolor</p:attrName>
                                        </p:attrNameLst>
                                      </p:cBhvr>
                                      <p:to>
                                        <a:srgbClr val="FCCF28"/>
                                      </p:to>
                                    </p:animClr>
                                    <p:set>
                                      <p:cBhvr>
                                        <p:cTn id="61" dur="2000" fill="hold"/>
                                        <p:tgtEl>
                                          <p:spTgt spid="17"/>
                                        </p:tgtEl>
                                        <p:attrNameLst>
                                          <p:attrName>fill.type</p:attrName>
                                        </p:attrNameLst>
                                      </p:cBhvr>
                                      <p:to>
                                        <p:strVal val="solid"/>
                                      </p:to>
                                    </p:set>
                                    <p:set>
                                      <p:cBhvr>
                                        <p:cTn id="62" dur="2000" fill="hold"/>
                                        <p:tgtEl>
                                          <p:spTgt spid="17"/>
                                        </p:tgtEl>
                                        <p:attrNameLst>
                                          <p:attrName>fill.on</p:attrName>
                                        </p:attrNameLst>
                                      </p:cBhvr>
                                      <p:to>
                                        <p:strVal val="tru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mph" presetSubtype="2" fill="hold" nodeType="clickEffect">
                                  <p:stCondLst>
                                    <p:cond delay="0"/>
                                  </p:stCondLst>
                                  <p:childTnLst>
                                    <p:animClr clrSpc="rgb" dir="cw">
                                      <p:cBhvr>
                                        <p:cTn id="70" dur="2000" fill="hold"/>
                                        <p:tgtEl>
                                          <p:spTgt spid="14"/>
                                        </p:tgtEl>
                                        <p:attrNameLst>
                                          <p:attrName>fillcolor</p:attrName>
                                        </p:attrNameLst>
                                      </p:cBhvr>
                                      <p:to>
                                        <a:srgbClr val="FCCF28"/>
                                      </p:to>
                                    </p:animClr>
                                    <p:set>
                                      <p:cBhvr>
                                        <p:cTn id="71" dur="2000" fill="hold"/>
                                        <p:tgtEl>
                                          <p:spTgt spid="14"/>
                                        </p:tgtEl>
                                        <p:attrNameLst>
                                          <p:attrName>fill.type</p:attrName>
                                        </p:attrNameLst>
                                      </p:cBhvr>
                                      <p:to>
                                        <p:strVal val="solid"/>
                                      </p:to>
                                    </p:set>
                                    <p:set>
                                      <p:cBhvr>
                                        <p:cTn id="72" dur="2000" fill="hold"/>
                                        <p:tgtEl>
                                          <p:spTgt spid="14"/>
                                        </p:tgtEl>
                                        <p:attrNameLst>
                                          <p:attrName>fill.on</p:attrName>
                                        </p:attrNameLst>
                                      </p:cBhvr>
                                      <p:to>
                                        <p:strVal val="tru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mph" presetSubtype="2" fill="hold" nodeType="clickEffect">
                                  <p:stCondLst>
                                    <p:cond delay="0"/>
                                  </p:stCondLst>
                                  <p:childTnLst>
                                    <p:animClr clrSpc="rgb" dir="cw">
                                      <p:cBhvr>
                                        <p:cTn id="80" dur="2000" fill="hold"/>
                                        <p:tgtEl>
                                          <p:spTgt spid="20"/>
                                        </p:tgtEl>
                                        <p:attrNameLst>
                                          <p:attrName>fillcolor</p:attrName>
                                        </p:attrNameLst>
                                      </p:cBhvr>
                                      <p:to>
                                        <a:srgbClr val="FCCF28"/>
                                      </p:to>
                                    </p:animClr>
                                    <p:set>
                                      <p:cBhvr>
                                        <p:cTn id="81" dur="2000" fill="hold"/>
                                        <p:tgtEl>
                                          <p:spTgt spid="20"/>
                                        </p:tgtEl>
                                        <p:attrNameLst>
                                          <p:attrName>fill.type</p:attrName>
                                        </p:attrNameLst>
                                      </p:cBhvr>
                                      <p:to>
                                        <p:strVal val="solid"/>
                                      </p:to>
                                    </p:set>
                                    <p:set>
                                      <p:cBhvr>
                                        <p:cTn id="82" dur="2000" fill="hold"/>
                                        <p:tgtEl>
                                          <p:spTgt spid="20"/>
                                        </p:tgtEl>
                                        <p:attrNameLst>
                                          <p:attrName>fill.on</p:attrName>
                                        </p:attrNameLst>
                                      </p:cBhvr>
                                      <p:to>
                                        <p:strVal val="tru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mph" presetSubtype="2" fill="hold" nodeType="clickEffect">
                                  <p:stCondLst>
                                    <p:cond delay="0"/>
                                  </p:stCondLst>
                                  <p:childTnLst>
                                    <p:animClr clrSpc="rgb" dir="cw">
                                      <p:cBhvr>
                                        <p:cTn id="90" dur="2000" fill="hold"/>
                                        <p:tgtEl>
                                          <p:spTgt spid="21"/>
                                        </p:tgtEl>
                                        <p:attrNameLst>
                                          <p:attrName>fillcolor</p:attrName>
                                        </p:attrNameLst>
                                      </p:cBhvr>
                                      <p:to>
                                        <a:srgbClr val="FCCF28"/>
                                      </p:to>
                                    </p:animClr>
                                    <p:set>
                                      <p:cBhvr>
                                        <p:cTn id="91" dur="2000" fill="hold"/>
                                        <p:tgtEl>
                                          <p:spTgt spid="21"/>
                                        </p:tgtEl>
                                        <p:attrNameLst>
                                          <p:attrName>fill.type</p:attrName>
                                        </p:attrNameLst>
                                      </p:cBhvr>
                                      <p:to>
                                        <p:strVal val="solid"/>
                                      </p:to>
                                    </p:set>
                                    <p:set>
                                      <p:cBhvr>
                                        <p:cTn id="92" dur="2000" fill="hold"/>
                                        <p:tgtEl>
                                          <p:spTgt spid="21"/>
                                        </p:tgtEl>
                                        <p:attrNameLst>
                                          <p:attrName>fill.on</p:attrName>
                                        </p:attrNameLst>
                                      </p:cBhvr>
                                      <p:to>
                                        <p:strVal val="tru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33"/>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mph" presetSubtype="2" fill="hold" nodeType="clickEffect">
                                  <p:stCondLst>
                                    <p:cond delay="0"/>
                                  </p:stCondLst>
                                  <p:childTnLst>
                                    <p:animClr clrSpc="rgb" dir="cw">
                                      <p:cBhvr>
                                        <p:cTn id="100" dur="2000" fill="hold"/>
                                        <p:tgtEl>
                                          <p:spTgt spid="11"/>
                                        </p:tgtEl>
                                        <p:attrNameLst>
                                          <p:attrName>fillcolor</p:attrName>
                                        </p:attrNameLst>
                                      </p:cBhvr>
                                      <p:to>
                                        <a:srgbClr val="FCCF28"/>
                                      </p:to>
                                    </p:animClr>
                                    <p:set>
                                      <p:cBhvr>
                                        <p:cTn id="101" dur="2000" fill="hold"/>
                                        <p:tgtEl>
                                          <p:spTgt spid="11"/>
                                        </p:tgtEl>
                                        <p:attrNameLst>
                                          <p:attrName>fill.type</p:attrName>
                                        </p:attrNameLst>
                                      </p:cBhvr>
                                      <p:to>
                                        <p:strVal val="solid"/>
                                      </p:to>
                                    </p:set>
                                    <p:set>
                                      <p:cBhvr>
                                        <p:cTn id="102" dur="2000" fill="hold"/>
                                        <p:tgtEl>
                                          <p:spTgt spid="11"/>
                                        </p:tgtEl>
                                        <p:attrNameLst>
                                          <p:attrName>fill.on</p:attrName>
                                        </p:attrNameLst>
                                      </p:cBhvr>
                                      <p:to>
                                        <p:strVal val="tru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34"/>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mph" presetSubtype="2" fill="hold" nodeType="clickEffect">
                                  <p:stCondLst>
                                    <p:cond delay="0"/>
                                  </p:stCondLst>
                                  <p:childTnLst>
                                    <p:animClr clrSpc="rgb" dir="cw">
                                      <p:cBhvr>
                                        <p:cTn id="110" dur="2000" fill="hold"/>
                                        <p:tgtEl>
                                          <p:spTgt spid="19"/>
                                        </p:tgtEl>
                                        <p:attrNameLst>
                                          <p:attrName>fillcolor</p:attrName>
                                        </p:attrNameLst>
                                      </p:cBhvr>
                                      <p:to>
                                        <a:srgbClr val="FCCF28"/>
                                      </p:to>
                                    </p:animClr>
                                    <p:set>
                                      <p:cBhvr>
                                        <p:cTn id="111" dur="2000" fill="hold"/>
                                        <p:tgtEl>
                                          <p:spTgt spid="19"/>
                                        </p:tgtEl>
                                        <p:attrNameLst>
                                          <p:attrName>fill.type</p:attrName>
                                        </p:attrNameLst>
                                      </p:cBhvr>
                                      <p:to>
                                        <p:strVal val="solid"/>
                                      </p:to>
                                    </p:set>
                                    <p:set>
                                      <p:cBhvr>
                                        <p:cTn id="112" dur="2000" fill="hold"/>
                                        <p:tgtEl>
                                          <p:spTgt spid="19"/>
                                        </p:tgtEl>
                                        <p:attrNameLst>
                                          <p:attrName>fill.on</p:attrName>
                                        </p:attrNameLst>
                                      </p:cBhvr>
                                      <p:to>
                                        <p:strVal val="tru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35"/>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mph" presetSubtype="2" fill="hold" nodeType="clickEffect">
                                  <p:stCondLst>
                                    <p:cond delay="0"/>
                                  </p:stCondLst>
                                  <p:childTnLst>
                                    <p:animClr clrSpc="rgb" dir="cw">
                                      <p:cBhvr>
                                        <p:cTn id="120" dur="2000" fill="hold"/>
                                        <p:tgtEl>
                                          <p:spTgt spid="16"/>
                                        </p:tgtEl>
                                        <p:attrNameLst>
                                          <p:attrName>fillcolor</p:attrName>
                                        </p:attrNameLst>
                                      </p:cBhvr>
                                      <p:to>
                                        <a:srgbClr val="FCCF28"/>
                                      </p:to>
                                    </p:animClr>
                                    <p:set>
                                      <p:cBhvr>
                                        <p:cTn id="121" dur="2000" fill="hold"/>
                                        <p:tgtEl>
                                          <p:spTgt spid="16"/>
                                        </p:tgtEl>
                                        <p:attrNameLst>
                                          <p:attrName>fill.type</p:attrName>
                                        </p:attrNameLst>
                                      </p:cBhvr>
                                      <p:to>
                                        <p:strVal val="solid"/>
                                      </p:to>
                                    </p:set>
                                    <p:set>
                                      <p:cBhvr>
                                        <p:cTn id="122" dur="2000" fill="hold"/>
                                        <p:tgtEl>
                                          <p:spTgt spid="16"/>
                                        </p:tgtEl>
                                        <p:attrNameLst>
                                          <p:attrName>fill.on</p:attrName>
                                        </p:attrNameLst>
                                      </p:cBhvr>
                                      <p:to>
                                        <p:strVal val="tru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36"/>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mph" presetSubtype="2" fill="hold" nodeType="clickEffect">
                                  <p:stCondLst>
                                    <p:cond delay="0"/>
                                  </p:stCondLst>
                                  <p:childTnLst>
                                    <p:animClr clrSpc="rgb" dir="cw">
                                      <p:cBhvr>
                                        <p:cTn id="130" dur="2000" fill="hold"/>
                                        <p:tgtEl>
                                          <p:spTgt spid="12"/>
                                        </p:tgtEl>
                                        <p:attrNameLst>
                                          <p:attrName>fillcolor</p:attrName>
                                        </p:attrNameLst>
                                      </p:cBhvr>
                                      <p:to>
                                        <a:srgbClr val="FCCF28"/>
                                      </p:to>
                                    </p:animClr>
                                    <p:set>
                                      <p:cBhvr>
                                        <p:cTn id="131" dur="2000" fill="hold"/>
                                        <p:tgtEl>
                                          <p:spTgt spid="12"/>
                                        </p:tgtEl>
                                        <p:attrNameLst>
                                          <p:attrName>fill.type</p:attrName>
                                        </p:attrNameLst>
                                      </p:cBhvr>
                                      <p:to>
                                        <p:strVal val="solid"/>
                                      </p:to>
                                    </p:set>
                                    <p:set>
                                      <p:cBhvr>
                                        <p:cTn id="132" dur="2000" fill="hold"/>
                                        <p:tgtEl>
                                          <p:spTgt spid="12"/>
                                        </p:tgtEl>
                                        <p:attrNameLst>
                                          <p:attrName>fill.on</p:attrName>
                                        </p:attrNameLst>
                                      </p:cBhvr>
                                      <p:to>
                                        <p:strVal val="tru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37"/>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mph" presetSubtype="2" fill="hold" nodeType="clickEffect">
                                  <p:stCondLst>
                                    <p:cond delay="0"/>
                                  </p:stCondLst>
                                  <p:childTnLst>
                                    <p:animClr clrSpc="rgb" dir="cw">
                                      <p:cBhvr>
                                        <p:cTn id="140" dur="2000" fill="hold"/>
                                        <p:tgtEl>
                                          <p:spTgt spid="15"/>
                                        </p:tgtEl>
                                        <p:attrNameLst>
                                          <p:attrName>fillcolor</p:attrName>
                                        </p:attrNameLst>
                                      </p:cBhvr>
                                      <p:to>
                                        <a:srgbClr val="FCCF28"/>
                                      </p:to>
                                    </p:animClr>
                                    <p:set>
                                      <p:cBhvr>
                                        <p:cTn id="141" dur="2000" fill="hold"/>
                                        <p:tgtEl>
                                          <p:spTgt spid="15"/>
                                        </p:tgtEl>
                                        <p:attrNameLst>
                                          <p:attrName>fill.type</p:attrName>
                                        </p:attrNameLst>
                                      </p:cBhvr>
                                      <p:to>
                                        <p:strVal val="solid"/>
                                      </p:to>
                                    </p:set>
                                    <p:set>
                                      <p:cBhvr>
                                        <p:cTn id="142" dur="2000" fill="hold"/>
                                        <p:tgtEl>
                                          <p:spTgt spid="1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8"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7918315" y="1556243"/>
          <a:ext cx="3385226" cy="4144164"/>
        </p:xfrm>
        <a:graphic>
          <a:graphicData uri="http://schemas.openxmlformats.org/drawingml/2006/table">
            <a:tbl>
              <a:tblPr firstRow="1" bandRow="1">
                <a:tableStyleId>{5940675A-B579-460E-94D1-54222C63F5DA}</a:tableStyleId>
              </a:tblPr>
              <a:tblGrid>
                <a:gridCol w="671208">
                  <a:extLst>
                    <a:ext uri="{9D8B030D-6E8A-4147-A177-3AD203B41FA5}">
                      <a16:colId xmlns:a16="http://schemas.microsoft.com/office/drawing/2014/main" val="1178708678"/>
                    </a:ext>
                  </a:extLst>
                </a:gridCol>
                <a:gridCol w="2714018">
                  <a:extLst>
                    <a:ext uri="{9D8B030D-6E8A-4147-A177-3AD203B41FA5}">
                      <a16:colId xmlns:a16="http://schemas.microsoft.com/office/drawing/2014/main" val="935514241"/>
                    </a:ext>
                  </a:extLst>
                </a:gridCol>
              </a:tblGrid>
              <a:tr h="1381388">
                <a:tc>
                  <a:txBody>
                    <a:bodyPr/>
                    <a:lstStyle/>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r>
                        <a:rPr lang="en-GB" sz="2000" dirty="0">
                          <a:solidFill>
                            <a:schemeClr val="accent1">
                              <a:lumMod val="50000"/>
                            </a:schemeClr>
                          </a:solidFill>
                          <a:latin typeface="Century Gothic" panose="020B0502020202020204" pitchFamily="34" charset="0"/>
                        </a:rPr>
                        <a:t>A</a:t>
                      </a:r>
                    </a:p>
                  </a:txBody>
                  <a:tcPr/>
                </a:tc>
                <a:tc>
                  <a:txBody>
                    <a:bodyPr/>
                    <a:lstStyle/>
                    <a:p>
                      <a:endParaRPr lang="en-GB" dirty="0"/>
                    </a:p>
                  </a:txBody>
                  <a:tcPr/>
                </a:tc>
                <a:extLst>
                  <a:ext uri="{0D108BD9-81ED-4DB2-BD59-A6C34878D82A}">
                    <a16:rowId xmlns:a16="http://schemas.microsoft.com/office/drawing/2014/main" val="1689696798"/>
                  </a:ext>
                </a:extLst>
              </a:tr>
              <a:tr h="1381388">
                <a:tc>
                  <a:txBody>
                    <a:bodyPr/>
                    <a:lstStyle/>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r>
                        <a:rPr lang="en-GB" sz="2000" dirty="0">
                          <a:solidFill>
                            <a:schemeClr val="accent1">
                              <a:lumMod val="50000"/>
                            </a:schemeClr>
                          </a:solidFill>
                          <a:latin typeface="Century Gothic" panose="020B0502020202020204" pitchFamily="34" charset="0"/>
                        </a:rPr>
                        <a:t>B</a:t>
                      </a:r>
                    </a:p>
                  </a:txBody>
                  <a:tcPr/>
                </a:tc>
                <a:tc>
                  <a:txBody>
                    <a:bodyPr/>
                    <a:lstStyle/>
                    <a:p>
                      <a:endParaRPr lang="en-GB" dirty="0"/>
                    </a:p>
                  </a:txBody>
                  <a:tcPr/>
                </a:tc>
                <a:extLst>
                  <a:ext uri="{0D108BD9-81ED-4DB2-BD59-A6C34878D82A}">
                    <a16:rowId xmlns:a16="http://schemas.microsoft.com/office/drawing/2014/main" val="1076292441"/>
                  </a:ext>
                </a:extLst>
              </a:tr>
              <a:tr h="1381388">
                <a:tc>
                  <a:txBody>
                    <a:bodyPr/>
                    <a:lstStyle/>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r>
                        <a:rPr lang="en-GB" sz="2000" dirty="0">
                          <a:solidFill>
                            <a:schemeClr val="accent1">
                              <a:lumMod val="50000"/>
                            </a:schemeClr>
                          </a:solidFill>
                          <a:latin typeface="Century Gothic" panose="020B0502020202020204" pitchFamily="34" charset="0"/>
                        </a:rPr>
                        <a:t>C</a:t>
                      </a:r>
                    </a:p>
                  </a:txBody>
                  <a:tcPr/>
                </a:tc>
                <a:tc>
                  <a:txBody>
                    <a:bodyPr/>
                    <a:lstStyle/>
                    <a:p>
                      <a:endParaRPr lang="en-GB" dirty="0"/>
                    </a:p>
                  </a:txBody>
                  <a:tcPr/>
                </a:tc>
                <a:extLst>
                  <a:ext uri="{0D108BD9-81ED-4DB2-BD59-A6C34878D82A}">
                    <a16:rowId xmlns:a16="http://schemas.microsoft.com/office/drawing/2014/main" val="3446005997"/>
                  </a:ext>
                </a:extLst>
              </a:tr>
            </a:tbl>
          </a:graphicData>
        </a:graphic>
      </p:graphicFrame>
      <p:pic>
        <p:nvPicPr>
          <p:cNvPr id="16" name="Picture 15">
            <a:extLst>
              <a:ext uri="{FF2B5EF4-FFF2-40B4-BE49-F238E27FC236}">
                <a16:creationId xmlns:a16="http://schemas.microsoft.com/office/drawing/2014/main" id="{ABDCD0FF-8297-E44D-99AD-1B0913C789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60551" y="3214593"/>
            <a:ext cx="1186690" cy="804312"/>
          </a:xfrm>
          <a:prstGeom prst="rect">
            <a:avLst/>
          </a:prstGeom>
        </p:spPr>
      </p:pic>
      <p:sp>
        <p:nvSpPr>
          <p:cNvPr id="4" name="Title 3"/>
          <p:cNvSpPr>
            <a:spLocks noGrp="1"/>
          </p:cNvSpPr>
          <p:nvPr>
            <p:ph type="title"/>
          </p:nvPr>
        </p:nvSpPr>
        <p:spPr>
          <a:xfrm>
            <a:off x="0" y="213557"/>
            <a:ext cx="3560326" cy="647577"/>
          </a:xfrm>
        </p:spPr>
        <p:txBody>
          <a:bodyPr>
            <a:normAutofit/>
          </a:bodyPr>
          <a:lstStyle/>
          <a:p>
            <a:r>
              <a:rPr lang="en-GB" sz="2800" b="1" dirty="0">
                <a:solidFill>
                  <a:schemeClr val="bg1"/>
                </a:solidFill>
              </a:rPr>
              <a:t>Was </a:t>
            </a:r>
            <a:r>
              <a:rPr lang="en-GB" sz="2800" b="1" dirty="0" err="1">
                <a:solidFill>
                  <a:schemeClr val="bg1"/>
                </a:solidFill>
              </a:rPr>
              <a:t>ist</a:t>
            </a:r>
            <a:r>
              <a:rPr lang="en-GB" sz="2800" b="1" dirty="0">
                <a:solidFill>
                  <a:schemeClr val="bg1"/>
                </a:solidFill>
              </a:rPr>
              <a:t> das? (1/5)</a:t>
            </a:r>
          </a:p>
        </p:txBody>
      </p:sp>
      <p:sp>
        <p:nvSpPr>
          <p:cNvPr id="2" name="TextBox 1"/>
          <p:cNvSpPr txBox="1"/>
          <p:nvPr/>
        </p:nvSpPr>
        <p:spPr>
          <a:xfrm>
            <a:off x="194554" y="3355139"/>
            <a:ext cx="5982510" cy="523220"/>
          </a:xfrm>
          <a:prstGeom prst="rect">
            <a:avLst/>
          </a:prstGeom>
          <a:noFill/>
        </p:spPr>
        <p:txBody>
          <a:bodyPr wrap="square" rtlCol="0">
            <a:spAutoFit/>
          </a:bodyPr>
          <a:lstStyle/>
          <a:p>
            <a:r>
              <a:rPr lang="en-GB" sz="2800" dirty="0">
                <a:latin typeface="Century Gothic" panose="020B0502020202020204" pitchFamily="34" charset="0"/>
              </a:rPr>
              <a:t>Das </a:t>
            </a:r>
            <a:r>
              <a:rPr lang="en-GB" sz="2800" dirty="0" err="1">
                <a:latin typeface="Century Gothic" panose="020B0502020202020204" pitchFamily="34" charset="0"/>
              </a:rPr>
              <a:t>ist</a:t>
            </a:r>
            <a:r>
              <a:rPr lang="en-GB" sz="2800" dirty="0">
                <a:latin typeface="Century Gothic" panose="020B0502020202020204" pitchFamily="34" charset="0"/>
              </a:rPr>
              <a:t> </a:t>
            </a:r>
            <a:r>
              <a:rPr lang="en-GB" sz="2800" dirty="0" err="1">
                <a:latin typeface="Century Gothic" panose="020B0502020202020204" pitchFamily="34" charset="0"/>
              </a:rPr>
              <a:t>ein</a:t>
            </a:r>
            <a:r>
              <a:rPr lang="en-GB" sz="2800" dirty="0">
                <a:latin typeface="Century Gothic" panose="020B0502020202020204" pitchFamily="34" charset="0"/>
              </a:rPr>
              <a:t> </a:t>
            </a:r>
            <a:r>
              <a:rPr lang="en-GB" sz="2800" dirty="0" err="1">
                <a:latin typeface="Century Gothic" panose="020B0502020202020204" pitchFamily="34" charset="0"/>
              </a:rPr>
              <a:t>Fach</a:t>
            </a:r>
            <a:r>
              <a:rPr lang="en-GB" sz="2800" dirty="0">
                <a:latin typeface="Century Gothic" panose="020B0502020202020204" pitchFamily="34" charset="0"/>
              </a:rPr>
              <a:t>.</a:t>
            </a:r>
          </a:p>
        </p:txBody>
      </p:sp>
      <p:sp>
        <p:nvSpPr>
          <p:cNvPr id="13" name="TextBox 12"/>
          <p:cNvSpPr txBox="1"/>
          <p:nvPr/>
        </p:nvSpPr>
        <p:spPr>
          <a:xfrm>
            <a:off x="3560326" y="1997955"/>
            <a:ext cx="4265580" cy="523220"/>
          </a:xfrm>
          <a:prstGeom prst="rect">
            <a:avLst/>
          </a:prstGeom>
          <a:noFill/>
        </p:spPr>
        <p:txBody>
          <a:bodyPr wrap="square" rtlCol="0">
            <a:spAutoFit/>
          </a:bodyPr>
          <a:lstStyle/>
          <a:p>
            <a:pPr algn="r"/>
            <a:r>
              <a:rPr lang="en-GB" sz="2800" b="1" dirty="0" err="1">
                <a:latin typeface="Century Gothic" panose="020B0502020202020204" pitchFamily="34" charset="0"/>
              </a:rPr>
              <a:t>Mathematik</a:t>
            </a:r>
            <a:endParaRPr lang="en-GB" sz="2800" b="1" dirty="0">
              <a:latin typeface="Century Gothic" panose="020B0502020202020204" pitchFamily="34" charset="0"/>
            </a:endParaRPr>
          </a:p>
        </p:txBody>
      </p:sp>
      <p:pic>
        <p:nvPicPr>
          <p:cNvPr id="8194" name="Picture 2" descr="Slate-apple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26590" y="1711950"/>
            <a:ext cx="891733" cy="109723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Class, Classroom, Teacher, Burma, Students, Carto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98014" y="4475112"/>
            <a:ext cx="1348883" cy="1079107"/>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flipV="1">
            <a:off x="8725989" y="3043646"/>
            <a:ext cx="2455817" cy="120178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8725989" y="4402075"/>
            <a:ext cx="2455817" cy="120178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Rounded Rectangle 11">
            <a:extLst>
              <a:ext uri="{FF2B5EF4-FFF2-40B4-BE49-F238E27FC236}">
                <a16:creationId xmlns:a16="http://schemas.microsoft.com/office/drawing/2014/main" id="{483D7EB9-C2AA-4190-98DE-925F861600E9}"/>
              </a:ext>
            </a:extLst>
          </p:cNvPr>
          <p:cNvSpPr/>
          <p:nvPr/>
        </p:nvSpPr>
        <p:spPr>
          <a:xfrm>
            <a:off x="9526590" y="247046"/>
            <a:ext cx="2430737"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33928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7918315" y="1556243"/>
          <a:ext cx="3385226" cy="4144164"/>
        </p:xfrm>
        <a:graphic>
          <a:graphicData uri="http://schemas.openxmlformats.org/drawingml/2006/table">
            <a:tbl>
              <a:tblPr firstRow="1" bandRow="1">
                <a:tableStyleId>{5940675A-B579-460E-94D1-54222C63F5DA}</a:tableStyleId>
              </a:tblPr>
              <a:tblGrid>
                <a:gridCol w="671208">
                  <a:extLst>
                    <a:ext uri="{9D8B030D-6E8A-4147-A177-3AD203B41FA5}">
                      <a16:colId xmlns:a16="http://schemas.microsoft.com/office/drawing/2014/main" val="1178708678"/>
                    </a:ext>
                  </a:extLst>
                </a:gridCol>
                <a:gridCol w="2714018">
                  <a:extLst>
                    <a:ext uri="{9D8B030D-6E8A-4147-A177-3AD203B41FA5}">
                      <a16:colId xmlns:a16="http://schemas.microsoft.com/office/drawing/2014/main" val="935514241"/>
                    </a:ext>
                  </a:extLst>
                </a:gridCol>
              </a:tblGrid>
              <a:tr h="1381388">
                <a:tc>
                  <a:txBody>
                    <a:bodyPr/>
                    <a:lstStyle/>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r>
                        <a:rPr lang="en-GB" sz="2000" dirty="0">
                          <a:solidFill>
                            <a:schemeClr val="accent1">
                              <a:lumMod val="50000"/>
                            </a:schemeClr>
                          </a:solidFill>
                          <a:latin typeface="Century Gothic" panose="020B0502020202020204" pitchFamily="34" charset="0"/>
                        </a:rPr>
                        <a:t>A</a:t>
                      </a:r>
                    </a:p>
                  </a:txBody>
                  <a:tcPr/>
                </a:tc>
                <a:tc>
                  <a:txBody>
                    <a:bodyPr/>
                    <a:lstStyle/>
                    <a:p>
                      <a:endParaRPr lang="en-GB" dirty="0"/>
                    </a:p>
                  </a:txBody>
                  <a:tcPr/>
                </a:tc>
                <a:extLst>
                  <a:ext uri="{0D108BD9-81ED-4DB2-BD59-A6C34878D82A}">
                    <a16:rowId xmlns:a16="http://schemas.microsoft.com/office/drawing/2014/main" val="1689696798"/>
                  </a:ext>
                </a:extLst>
              </a:tr>
              <a:tr h="1381388">
                <a:tc>
                  <a:txBody>
                    <a:bodyPr/>
                    <a:lstStyle/>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r>
                        <a:rPr lang="en-GB" sz="2000" dirty="0">
                          <a:solidFill>
                            <a:schemeClr val="accent1">
                              <a:lumMod val="50000"/>
                            </a:schemeClr>
                          </a:solidFill>
                          <a:latin typeface="Century Gothic" panose="020B0502020202020204" pitchFamily="34" charset="0"/>
                        </a:rPr>
                        <a:t>B</a:t>
                      </a:r>
                    </a:p>
                  </a:txBody>
                  <a:tcPr/>
                </a:tc>
                <a:tc>
                  <a:txBody>
                    <a:bodyPr/>
                    <a:lstStyle/>
                    <a:p>
                      <a:endParaRPr lang="en-GB" dirty="0"/>
                    </a:p>
                  </a:txBody>
                  <a:tcPr/>
                </a:tc>
                <a:extLst>
                  <a:ext uri="{0D108BD9-81ED-4DB2-BD59-A6C34878D82A}">
                    <a16:rowId xmlns:a16="http://schemas.microsoft.com/office/drawing/2014/main" val="1076292441"/>
                  </a:ext>
                </a:extLst>
              </a:tr>
              <a:tr h="1381388">
                <a:tc>
                  <a:txBody>
                    <a:bodyPr/>
                    <a:lstStyle/>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r>
                        <a:rPr lang="en-GB" sz="2000" dirty="0">
                          <a:solidFill>
                            <a:schemeClr val="accent1">
                              <a:lumMod val="50000"/>
                            </a:schemeClr>
                          </a:solidFill>
                          <a:latin typeface="Century Gothic" panose="020B0502020202020204" pitchFamily="34" charset="0"/>
                        </a:rPr>
                        <a:t>C</a:t>
                      </a:r>
                    </a:p>
                  </a:txBody>
                  <a:tcPr/>
                </a:tc>
                <a:tc>
                  <a:txBody>
                    <a:bodyPr/>
                    <a:lstStyle/>
                    <a:p>
                      <a:endParaRPr lang="en-GB" dirty="0"/>
                    </a:p>
                  </a:txBody>
                  <a:tcPr/>
                </a:tc>
                <a:extLst>
                  <a:ext uri="{0D108BD9-81ED-4DB2-BD59-A6C34878D82A}">
                    <a16:rowId xmlns:a16="http://schemas.microsoft.com/office/drawing/2014/main" val="3446005997"/>
                  </a:ext>
                </a:extLst>
              </a:tr>
            </a:tbl>
          </a:graphicData>
        </a:graphic>
      </p:graphicFrame>
      <p:grpSp>
        <p:nvGrpSpPr>
          <p:cNvPr id="7" name="Group 6"/>
          <p:cNvGrpSpPr/>
          <p:nvPr/>
        </p:nvGrpSpPr>
        <p:grpSpPr>
          <a:xfrm>
            <a:off x="8909466" y="2038622"/>
            <a:ext cx="2114610" cy="404199"/>
            <a:chOff x="8731256" y="2148819"/>
            <a:chExt cx="2114610" cy="404199"/>
          </a:xfrm>
        </p:grpSpPr>
        <p:pic>
          <p:nvPicPr>
            <p:cNvPr id="14" name="Picture 4" descr="United Kingdom Flag Clip 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31256" y="2154001"/>
              <a:ext cx="696630" cy="39888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Spain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17256" y="2148819"/>
              <a:ext cx="604493" cy="40299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4" descr="France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39567" y="2148819"/>
              <a:ext cx="606299" cy="40419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itle 3"/>
          <p:cNvSpPr>
            <a:spLocks noGrp="1"/>
          </p:cNvSpPr>
          <p:nvPr>
            <p:ph type="title"/>
          </p:nvPr>
        </p:nvSpPr>
        <p:spPr>
          <a:xfrm>
            <a:off x="0" y="213557"/>
            <a:ext cx="3435178" cy="647577"/>
          </a:xfrm>
        </p:spPr>
        <p:txBody>
          <a:bodyPr>
            <a:normAutofit/>
          </a:bodyPr>
          <a:lstStyle/>
          <a:p>
            <a:r>
              <a:rPr lang="en-GB" sz="2800" b="1" dirty="0">
                <a:solidFill>
                  <a:schemeClr val="bg1"/>
                </a:solidFill>
              </a:rPr>
              <a:t>Was </a:t>
            </a:r>
            <a:r>
              <a:rPr lang="en-GB" sz="2800" b="1" dirty="0" err="1">
                <a:solidFill>
                  <a:schemeClr val="bg1"/>
                </a:solidFill>
              </a:rPr>
              <a:t>ist</a:t>
            </a:r>
            <a:r>
              <a:rPr lang="en-GB" sz="2800" b="1" dirty="0">
                <a:solidFill>
                  <a:schemeClr val="bg1"/>
                </a:solidFill>
              </a:rPr>
              <a:t> das? (2/5)</a:t>
            </a:r>
          </a:p>
        </p:txBody>
      </p:sp>
      <p:sp>
        <p:nvSpPr>
          <p:cNvPr id="2" name="TextBox 1"/>
          <p:cNvSpPr txBox="1"/>
          <p:nvPr/>
        </p:nvSpPr>
        <p:spPr>
          <a:xfrm>
            <a:off x="194554" y="3355139"/>
            <a:ext cx="5982510" cy="523220"/>
          </a:xfrm>
          <a:prstGeom prst="rect">
            <a:avLst/>
          </a:prstGeom>
          <a:noFill/>
        </p:spPr>
        <p:txBody>
          <a:bodyPr wrap="square" rtlCol="0">
            <a:spAutoFit/>
          </a:bodyPr>
          <a:lstStyle/>
          <a:p>
            <a:r>
              <a:rPr lang="en-GB" sz="2800" dirty="0" err="1">
                <a:latin typeface="Century Gothic" panose="020B0502020202020204" pitchFamily="34" charset="0"/>
              </a:rPr>
              <a:t>Physik</a:t>
            </a:r>
            <a:r>
              <a:rPr lang="en-GB" sz="2800" dirty="0">
                <a:latin typeface="Century Gothic" panose="020B0502020202020204" pitchFamily="34" charset="0"/>
              </a:rPr>
              <a:t> </a:t>
            </a:r>
            <a:r>
              <a:rPr lang="en-GB" sz="2800" dirty="0" err="1">
                <a:latin typeface="Century Gothic" panose="020B0502020202020204" pitchFamily="34" charset="0"/>
              </a:rPr>
              <a:t>ist</a:t>
            </a:r>
            <a:r>
              <a:rPr lang="en-GB" sz="2800" dirty="0">
                <a:latin typeface="Century Gothic" panose="020B0502020202020204" pitchFamily="34" charset="0"/>
              </a:rPr>
              <a:t> …</a:t>
            </a:r>
          </a:p>
        </p:txBody>
      </p:sp>
      <p:sp>
        <p:nvSpPr>
          <p:cNvPr id="13" name="TextBox 12"/>
          <p:cNvSpPr txBox="1"/>
          <p:nvPr/>
        </p:nvSpPr>
        <p:spPr>
          <a:xfrm>
            <a:off x="4173166" y="3366714"/>
            <a:ext cx="3655779" cy="523220"/>
          </a:xfrm>
          <a:prstGeom prst="rect">
            <a:avLst/>
          </a:prstGeom>
          <a:noFill/>
        </p:spPr>
        <p:txBody>
          <a:bodyPr wrap="square" rtlCol="0">
            <a:spAutoFit/>
          </a:bodyPr>
          <a:lstStyle/>
          <a:p>
            <a:pPr algn="r"/>
            <a:r>
              <a:rPr lang="en-GB" sz="2800" b="1" dirty="0" err="1">
                <a:latin typeface="Century Gothic" panose="020B0502020202020204" pitchFamily="34" charset="0"/>
              </a:rPr>
              <a:t>ein</a:t>
            </a:r>
            <a:r>
              <a:rPr lang="en-GB" sz="2800" b="1" dirty="0">
                <a:latin typeface="Century Gothic" panose="020B0502020202020204" pitchFamily="34" charset="0"/>
              </a:rPr>
              <a:t> </a:t>
            </a:r>
            <a:r>
              <a:rPr lang="en-GB" sz="2800" b="1" dirty="0" err="1">
                <a:latin typeface="Century Gothic" panose="020B0502020202020204" pitchFamily="34" charset="0"/>
              </a:rPr>
              <a:t>Fach</a:t>
            </a:r>
            <a:r>
              <a:rPr lang="en-GB" sz="2800" b="1" dirty="0">
                <a:latin typeface="Century Gothic" panose="020B0502020202020204" pitchFamily="34" charset="0"/>
              </a:rPr>
              <a:t>.</a:t>
            </a:r>
          </a:p>
        </p:txBody>
      </p:sp>
      <p:pic>
        <p:nvPicPr>
          <p:cNvPr id="19" name="Picture 2" descr="Painter Color Palette With Brush Cartoon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22736" y="4618603"/>
            <a:ext cx="821884" cy="81092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cstate="print">
            <a:extLst>
              <a:ext uri="{BEBA8EAE-BF5A-486C-A8C5-ECC9F3942E4B}">
                <a14:imgProps xmlns:a14="http://schemas.microsoft.com/office/drawing/2010/main">
                  <a14:imgLayer r:embed="rId8">
                    <a14:imgEffect>
                      <a14:backgroundRemoval t="9944" b="100000" l="10000" r="94375"/>
                    </a14:imgEffect>
                  </a14:imgLayer>
                </a14:imgProps>
              </a:ext>
              <a:ext uri="{28A0092B-C50C-407E-A947-70E740481C1C}">
                <a14:useLocalDpi xmlns:a14="http://schemas.microsoft.com/office/drawing/2010/main" val="0"/>
              </a:ext>
            </a:extLst>
          </a:blip>
          <a:stretch>
            <a:fillRect/>
          </a:stretch>
        </p:blipFill>
        <p:spPr>
          <a:xfrm>
            <a:off x="8621046" y="2675105"/>
            <a:ext cx="2709334" cy="1518356"/>
          </a:xfrm>
          <a:prstGeom prst="rect">
            <a:avLst/>
          </a:prstGeom>
        </p:spPr>
      </p:pic>
      <p:cxnSp>
        <p:nvCxnSpPr>
          <p:cNvPr id="15" name="Straight Connector 14"/>
          <p:cNvCxnSpPr/>
          <p:nvPr/>
        </p:nvCxnSpPr>
        <p:spPr>
          <a:xfrm flipV="1">
            <a:off x="8738864" y="1627236"/>
            <a:ext cx="2455817" cy="120178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909466" y="4689555"/>
            <a:ext cx="1095655" cy="802019"/>
          </a:xfrm>
          <a:prstGeom prst="rect">
            <a:avLst/>
          </a:prstGeom>
        </p:spPr>
      </p:pic>
      <p:cxnSp>
        <p:nvCxnSpPr>
          <p:cNvPr id="16" name="Straight Connector 15"/>
          <p:cNvCxnSpPr/>
          <p:nvPr/>
        </p:nvCxnSpPr>
        <p:spPr>
          <a:xfrm flipV="1">
            <a:off x="8738863" y="4432269"/>
            <a:ext cx="2455817" cy="120178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Rounded Rectangle 11">
            <a:extLst>
              <a:ext uri="{FF2B5EF4-FFF2-40B4-BE49-F238E27FC236}">
                <a16:creationId xmlns:a16="http://schemas.microsoft.com/office/drawing/2014/main" id="{483D7EB9-C2AA-4190-98DE-925F861600E9}"/>
              </a:ext>
            </a:extLst>
          </p:cNvPr>
          <p:cNvSpPr/>
          <p:nvPr/>
        </p:nvSpPr>
        <p:spPr>
          <a:xfrm>
            <a:off x="9526590" y="247046"/>
            <a:ext cx="2430737"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78027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805881" cy="647577"/>
          </a:xfrm>
        </p:spPr>
        <p:txBody>
          <a:bodyPr>
            <a:normAutofit/>
          </a:bodyPr>
          <a:lstStyle/>
          <a:p>
            <a:r>
              <a:rPr lang="en-GB" sz="2800" b="1" dirty="0">
                <a:solidFill>
                  <a:schemeClr val="bg1"/>
                </a:solidFill>
              </a:rPr>
              <a:t>Was </a:t>
            </a:r>
            <a:r>
              <a:rPr lang="en-GB" sz="2800" b="1" dirty="0" err="1">
                <a:solidFill>
                  <a:schemeClr val="bg1"/>
                </a:solidFill>
              </a:rPr>
              <a:t>ist</a:t>
            </a:r>
            <a:r>
              <a:rPr lang="en-GB" sz="2800" b="1" dirty="0">
                <a:solidFill>
                  <a:schemeClr val="bg1"/>
                </a:solidFill>
              </a:rPr>
              <a:t> das? (3/5)</a:t>
            </a:r>
          </a:p>
        </p:txBody>
      </p:sp>
      <p:sp>
        <p:nvSpPr>
          <p:cNvPr id="2" name="TextBox 1"/>
          <p:cNvSpPr txBox="1"/>
          <p:nvPr/>
        </p:nvSpPr>
        <p:spPr>
          <a:xfrm>
            <a:off x="117566" y="3355139"/>
            <a:ext cx="5982510" cy="523220"/>
          </a:xfrm>
          <a:prstGeom prst="rect">
            <a:avLst/>
          </a:prstGeom>
          <a:noFill/>
        </p:spPr>
        <p:txBody>
          <a:bodyPr wrap="square" rtlCol="0">
            <a:spAutoFit/>
          </a:bodyPr>
          <a:lstStyle/>
          <a:p>
            <a:r>
              <a:rPr lang="en-GB" sz="2800" dirty="0" err="1">
                <a:latin typeface="Century Gothic" panose="020B0502020202020204" pitchFamily="34" charset="0"/>
              </a:rPr>
              <a:t>Spanisch</a:t>
            </a:r>
            <a:r>
              <a:rPr lang="en-GB" sz="2800" dirty="0">
                <a:latin typeface="Century Gothic" panose="020B0502020202020204" pitchFamily="34" charset="0"/>
              </a:rPr>
              <a:t> </a:t>
            </a:r>
            <a:r>
              <a:rPr lang="en-GB" sz="2800" dirty="0" err="1">
                <a:latin typeface="Century Gothic" panose="020B0502020202020204" pitchFamily="34" charset="0"/>
              </a:rPr>
              <a:t>ist</a:t>
            </a:r>
            <a:r>
              <a:rPr lang="en-GB" sz="2800" dirty="0">
                <a:latin typeface="Century Gothic" panose="020B0502020202020204" pitchFamily="34" charset="0"/>
              </a:rPr>
              <a:t> …</a:t>
            </a:r>
          </a:p>
        </p:txBody>
      </p:sp>
      <p:graphicFrame>
        <p:nvGraphicFramePr>
          <p:cNvPr id="6" name="Table 5"/>
          <p:cNvGraphicFramePr>
            <a:graphicFrameLocks noGrp="1"/>
          </p:cNvGraphicFramePr>
          <p:nvPr/>
        </p:nvGraphicFramePr>
        <p:xfrm>
          <a:off x="7918315" y="1556243"/>
          <a:ext cx="3385226" cy="4144164"/>
        </p:xfrm>
        <a:graphic>
          <a:graphicData uri="http://schemas.openxmlformats.org/drawingml/2006/table">
            <a:tbl>
              <a:tblPr firstRow="1" bandRow="1">
                <a:tableStyleId>{5940675A-B579-460E-94D1-54222C63F5DA}</a:tableStyleId>
              </a:tblPr>
              <a:tblGrid>
                <a:gridCol w="671208">
                  <a:extLst>
                    <a:ext uri="{9D8B030D-6E8A-4147-A177-3AD203B41FA5}">
                      <a16:colId xmlns:a16="http://schemas.microsoft.com/office/drawing/2014/main" val="1178708678"/>
                    </a:ext>
                  </a:extLst>
                </a:gridCol>
                <a:gridCol w="2714018">
                  <a:extLst>
                    <a:ext uri="{9D8B030D-6E8A-4147-A177-3AD203B41FA5}">
                      <a16:colId xmlns:a16="http://schemas.microsoft.com/office/drawing/2014/main" val="935514241"/>
                    </a:ext>
                  </a:extLst>
                </a:gridCol>
              </a:tblGrid>
              <a:tr h="1381388">
                <a:tc>
                  <a:txBody>
                    <a:bodyPr/>
                    <a:lstStyle/>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r>
                        <a:rPr lang="en-GB" sz="2000" dirty="0">
                          <a:solidFill>
                            <a:schemeClr val="accent1">
                              <a:lumMod val="50000"/>
                            </a:schemeClr>
                          </a:solidFill>
                          <a:latin typeface="Century Gothic" panose="020B0502020202020204" pitchFamily="34" charset="0"/>
                        </a:rPr>
                        <a:t>A</a:t>
                      </a:r>
                    </a:p>
                  </a:txBody>
                  <a:tcPr/>
                </a:tc>
                <a:tc>
                  <a:txBody>
                    <a:bodyPr/>
                    <a:lstStyle/>
                    <a:p>
                      <a:endParaRPr lang="en-GB" dirty="0"/>
                    </a:p>
                  </a:txBody>
                  <a:tcPr/>
                </a:tc>
                <a:extLst>
                  <a:ext uri="{0D108BD9-81ED-4DB2-BD59-A6C34878D82A}">
                    <a16:rowId xmlns:a16="http://schemas.microsoft.com/office/drawing/2014/main" val="1689696798"/>
                  </a:ext>
                </a:extLst>
              </a:tr>
              <a:tr h="1381388">
                <a:tc>
                  <a:txBody>
                    <a:bodyPr/>
                    <a:lstStyle/>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r>
                        <a:rPr lang="en-GB" sz="2000" dirty="0">
                          <a:solidFill>
                            <a:schemeClr val="accent1">
                              <a:lumMod val="50000"/>
                            </a:schemeClr>
                          </a:solidFill>
                          <a:latin typeface="Century Gothic" panose="020B0502020202020204" pitchFamily="34" charset="0"/>
                        </a:rPr>
                        <a:t>B</a:t>
                      </a:r>
                    </a:p>
                  </a:txBody>
                  <a:tcPr/>
                </a:tc>
                <a:tc>
                  <a:txBody>
                    <a:bodyPr/>
                    <a:lstStyle/>
                    <a:p>
                      <a:endParaRPr lang="en-GB" dirty="0"/>
                    </a:p>
                  </a:txBody>
                  <a:tcPr/>
                </a:tc>
                <a:extLst>
                  <a:ext uri="{0D108BD9-81ED-4DB2-BD59-A6C34878D82A}">
                    <a16:rowId xmlns:a16="http://schemas.microsoft.com/office/drawing/2014/main" val="1076292441"/>
                  </a:ext>
                </a:extLst>
              </a:tr>
              <a:tr h="1381388">
                <a:tc>
                  <a:txBody>
                    <a:bodyPr/>
                    <a:lstStyle/>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r>
                        <a:rPr lang="en-GB" sz="2000" dirty="0">
                          <a:solidFill>
                            <a:schemeClr val="accent1">
                              <a:lumMod val="50000"/>
                            </a:schemeClr>
                          </a:solidFill>
                          <a:latin typeface="Century Gothic" panose="020B0502020202020204" pitchFamily="34" charset="0"/>
                        </a:rPr>
                        <a:t>C</a:t>
                      </a:r>
                    </a:p>
                  </a:txBody>
                  <a:tcPr/>
                </a:tc>
                <a:tc>
                  <a:txBody>
                    <a:bodyPr/>
                    <a:lstStyle/>
                    <a:p>
                      <a:endParaRPr lang="en-GB" dirty="0"/>
                    </a:p>
                  </a:txBody>
                  <a:tcPr/>
                </a:tc>
                <a:extLst>
                  <a:ext uri="{0D108BD9-81ED-4DB2-BD59-A6C34878D82A}">
                    <a16:rowId xmlns:a16="http://schemas.microsoft.com/office/drawing/2014/main" val="3446005997"/>
                  </a:ext>
                </a:extLst>
              </a:tr>
            </a:tbl>
          </a:graphicData>
        </a:graphic>
      </p:graphicFrame>
      <p:sp>
        <p:nvSpPr>
          <p:cNvPr id="13" name="TextBox 12"/>
          <p:cNvSpPr txBox="1"/>
          <p:nvPr/>
        </p:nvSpPr>
        <p:spPr>
          <a:xfrm>
            <a:off x="4153711" y="1940838"/>
            <a:ext cx="3655779" cy="523220"/>
          </a:xfrm>
          <a:prstGeom prst="rect">
            <a:avLst/>
          </a:prstGeom>
          <a:noFill/>
        </p:spPr>
        <p:txBody>
          <a:bodyPr wrap="square" rtlCol="0">
            <a:spAutoFit/>
          </a:bodyPr>
          <a:lstStyle/>
          <a:p>
            <a:r>
              <a:rPr lang="en-GB" sz="2800" b="1" dirty="0" err="1">
                <a:latin typeface="Century Gothic" panose="020B0502020202020204" pitchFamily="34" charset="0"/>
              </a:rPr>
              <a:t>eine</a:t>
            </a:r>
            <a:r>
              <a:rPr lang="en-GB" sz="2800" b="1" dirty="0">
                <a:latin typeface="Century Gothic" panose="020B0502020202020204" pitchFamily="34" charset="0"/>
              </a:rPr>
              <a:t> </a:t>
            </a:r>
            <a:r>
              <a:rPr lang="en-GB" sz="2800" b="1" dirty="0" err="1">
                <a:latin typeface="Century Gothic" panose="020B0502020202020204" pitchFamily="34" charset="0"/>
              </a:rPr>
              <a:t>Fremdsprache</a:t>
            </a:r>
            <a:r>
              <a:rPr lang="en-GB" sz="2800" b="1" dirty="0">
                <a:latin typeface="Century Gothic" panose="020B0502020202020204" pitchFamily="34" charset="0"/>
              </a:rPr>
              <a:t>.</a:t>
            </a:r>
          </a:p>
        </p:txBody>
      </p:sp>
      <p:pic>
        <p:nvPicPr>
          <p:cNvPr id="4100" name="Picture 4" descr="Chemical Lab Flasks Clip 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40469" y="3082044"/>
            <a:ext cx="1070489" cy="109256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at And Dog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03496" y="4720552"/>
            <a:ext cx="2344434" cy="562664"/>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p:cNvCxnSpPr/>
          <p:nvPr/>
        </p:nvCxnSpPr>
        <p:spPr>
          <a:xfrm flipV="1">
            <a:off x="8747804" y="3027432"/>
            <a:ext cx="2455817" cy="120178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8747804" y="4415194"/>
            <a:ext cx="2455817" cy="120178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8909466" y="2038622"/>
            <a:ext cx="2114610" cy="404199"/>
            <a:chOff x="8909466" y="2038622"/>
            <a:chExt cx="2114610" cy="404199"/>
          </a:xfrm>
        </p:grpSpPr>
        <p:pic>
          <p:nvPicPr>
            <p:cNvPr id="18" name="Picture 4" descr="United Kingdom Flag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09466" y="2043804"/>
              <a:ext cx="696630" cy="39888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Spain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95466" y="2038622"/>
              <a:ext cx="604493" cy="4029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4" descr="France Clip 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17777" y="2038622"/>
              <a:ext cx="606299" cy="404199"/>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Rounded Rectangle 11">
            <a:extLst>
              <a:ext uri="{FF2B5EF4-FFF2-40B4-BE49-F238E27FC236}">
                <a16:creationId xmlns:a16="http://schemas.microsoft.com/office/drawing/2014/main" id="{483D7EB9-C2AA-4190-98DE-925F861600E9}"/>
              </a:ext>
            </a:extLst>
          </p:cNvPr>
          <p:cNvSpPr/>
          <p:nvPr/>
        </p:nvSpPr>
        <p:spPr>
          <a:xfrm>
            <a:off x="9526590" y="247046"/>
            <a:ext cx="2430737"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41924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8122" y="697073"/>
            <a:ext cx="10515600" cy="1325563"/>
          </a:xfrm>
        </p:spPr>
        <p:txBody>
          <a:bodyPr>
            <a:normAutofit fontScale="90000"/>
          </a:bodyPr>
          <a:lstStyle/>
          <a:p>
            <a:r>
              <a:rPr lang="en-GB" sz="20000" b="1" dirty="0" err="1">
                <a:solidFill>
                  <a:srgbClr val="FFCC00"/>
                </a:solidFill>
              </a:rPr>
              <a:t>sch</a:t>
            </a:r>
            <a:br>
              <a:rPr lang="en-GB" sz="9600" b="1" dirty="0"/>
            </a:br>
            <a:endParaRPr lang="en-GB" dirty="0"/>
          </a:p>
        </p:txBody>
      </p:sp>
      <p:pic>
        <p:nvPicPr>
          <p:cNvPr id="4" name="Picture 3" descr="boy writin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94669" y="514606"/>
            <a:ext cx="3802662" cy="4032133"/>
          </a:xfrm>
          <a:prstGeom prst="rect">
            <a:avLst/>
          </a:prstGeom>
        </p:spPr>
      </p:pic>
      <p:sp>
        <p:nvSpPr>
          <p:cNvPr id="2" name="Rectangle 1"/>
          <p:cNvSpPr/>
          <p:nvPr/>
        </p:nvSpPr>
        <p:spPr>
          <a:xfrm>
            <a:off x="2358438" y="4284093"/>
            <a:ext cx="7475123"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sch</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reiben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44697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sch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schreiben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schreib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7918315" y="1556243"/>
          <a:ext cx="3385226" cy="4144164"/>
        </p:xfrm>
        <a:graphic>
          <a:graphicData uri="http://schemas.openxmlformats.org/drawingml/2006/table">
            <a:tbl>
              <a:tblPr firstRow="1" bandRow="1">
                <a:tableStyleId>{5940675A-B579-460E-94D1-54222C63F5DA}</a:tableStyleId>
              </a:tblPr>
              <a:tblGrid>
                <a:gridCol w="671208">
                  <a:extLst>
                    <a:ext uri="{9D8B030D-6E8A-4147-A177-3AD203B41FA5}">
                      <a16:colId xmlns:a16="http://schemas.microsoft.com/office/drawing/2014/main" val="1178708678"/>
                    </a:ext>
                  </a:extLst>
                </a:gridCol>
                <a:gridCol w="2714018">
                  <a:extLst>
                    <a:ext uri="{9D8B030D-6E8A-4147-A177-3AD203B41FA5}">
                      <a16:colId xmlns:a16="http://schemas.microsoft.com/office/drawing/2014/main" val="935514241"/>
                    </a:ext>
                  </a:extLst>
                </a:gridCol>
              </a:tblGrid>
              <a:tr h="1381388">
                <a:tc>
                  <a:txBody>
                    <a:bodyPr/>
                    <a:lstStyle/>
                    <a:p>
                      <a:pPr algn="ctr"/>
                      <a:endParaRPr lang="en-GB" dirty="0">
                        <a:solidFill>
                          <a:schemeClr val="accent1">
                            <a:lumMod val="50000"/>
                          </a:schemeClr>
                        </a:solidFill>
                        <a:latin typeface="Century Gothic" panose="020B0502020202020204" pitchFamily="34" charset="0"/>
                      </a:endParaRPr>
                    </a:p>
                    <a:p>
                      <a:pPr algn="ctr"/>
                      <a:endParaRPr lang="en-GB" dirty="0">
                        <a:solidFill>
                          <a:schemeClr val="accent1">
                            <a:lumMod val="50000"/>
                          </a:schemeClr>
                        </a:solidFill>
                        <a:latin typeface="Century Gothic" panose="020B0502020202020204" pitchFamily="34" charset="0"/>
                      </a:endParaRPr>
                    </a:p>
                    <a:p>
                      <a:pPr algn="ctr"/>
                      <a:r>
                        <a:rPr lang="en-GB" dirty="0">
                          <a:solidFill>
                            <a:schemeClr val="accent1">
                              <a:lumMod val="50000"/>
                            </a:schemeClr>
                          </a:solidFill>
                          <a:latin typeface="Century Gothic" panose="020B0502020202020204" pitchFamily="34" charset="0"/>
                        </a:rPr>
                        <a:t>A</a:t>
                      </a:r>
                    </a:p>
                  </a:txBody>
                  <a:tcPr/>
                </a:tc>
                <a:tc>
                  <a:txBody>
                    <a:bodyPr/>
                    <a:lstStyle/>
                    <a:p>
                      <a:endParaRPr lang="en-GB" dirty="0"/>
                    </a:p>
                  </a:txBody>
                  <a:tcPr/>
                </a:tc>
                <a:extLst>
                  <a:ext uri="{0D108BD9-81ED-4DB2-BD59-A6C34878D82A}">
                    <a16:rowId xmlns:a16="http://schemas.microsoft.com/office/drawing/2014/main" val="1689696798"/>
                  </a:ext>
                </a:extLst>
              </a:tr>
              <a:tr h="1381388">
                <a:tc>
                  <a:txBody>
                    <a:bodyPr/>
                    <a:lstStyle/>
                    <a:p>
                      <a:pPr algn="ctr"/>
                      <a:endParaRPr lang="en-GB" dirty="0">
                        <a:solidFill>
                          <a:schemeClr val="accent1">
                            <a:lumMod val="50000"/>
                          </a:schemeClr>
                        </a:solidFill>
                        <a:latin typeface="Century Gothic" panose="020B0502020202020204" pitchFamily="34" charset="0"/>
                      </a:endParaRPr>
                    </a:p>
                    <a:p>
                      <a:pPr algn="ctr"/>
                      <a:endParaRPr lang="en-GB" dirty="0">
                        <a:solidFill>
                          <a:schemeClr val="accent1">
                            <a:lumMod val="50000"/>
                          </a:schemeClr>
                        </a:solidFill>
                        <a:latin typeface="Century Gothic" panose="020B0502020202020204" pitchFamily="34" charset="0"/>
                      </a:endParaRPr>
                    </a:p>
                    <a:p>
                      <a:pPr algn="ctr"/>
                      <a:r>
                        <a:rPr lang="en-GB" dirty="0">
                          <a:solidFill>
                            <a:schemeClr val="accent1">
                              <a:lumMod val="50000"/>
                            </a:schemeClr>
                          </a:solidFill>
                          <a:latin typeface="Century Gothic" panose="020B0502020202020204" pitchFamily="34" charset="0"/>
                        </a:rPr>
                        <a:t>B</a:t>
                      </a:r>
                    </a:p>
                  </a:txBody>
                  <a:tcPr/>
                </a:tc>
                <a:tc>
                  <a:txBody>
                    <a:bodyPr/>
                    <a:lstStyle/>
                    <a:p>
                      <a:endParaRPr lang="en-GB" dirty="0"/>
                    </a:p>
                  </a:txBody>
                  <a:tcPr/>
                </a:tc>
                <a:extLst>
                  <a:ext uri="{0D108BD9-81ED-4DB2-BD59-A6C34878D82A}">
                    <a16:rowId xmlns:a16="http://schemas.microsoft.com/office/drawing/2014/main" val="1076292441"/>
                  </a:ext>
                </a:extLst>
              </a:tr>
              <a:tr h="1381388">
                <a:tc>
                  <a:txBody>
                    <a:bodyPr/>
                    <a:lstStyle/>
                    <a:p>
                      <a:pPr algn="ctr"/>
                      <a:endParaRPr lang="en-GB" dirty="0">
                        <a:solidFill>
                          <a:schemeClr val="accent1">
                            <a:lumMod val="50000"/>
                          </a:schemeClr>
                        </a:solidFill>
                        <a:latin typeface="Century Gothic" panose="020B0502020202020204" pitchFamily="34" charset="0"/>
                      </a:endParaRPr>
                    </a:p>
                    <a:p>
                      <a:pPr algn="ctr"/>
                      <a:endParaRPr lang="en-GB" dirty="0">
                        <a:solidFill>
                          <a:schemeClr val="accent1">
                            <a:lumMod val="50000"/>
                          </a:schemeClr>
                        </a:solidFill>
                        <a:latin typeface="Century Gothic" panose="020B0502020202020204" pitchFamily="34" charset="0"/>
                      </a:endParaRPr>
                    </a:p>
                    <a:p>
                      <a:pPr algn="ctr"/>
                      <a:r>
                        <a:rPr lang="en-GB" dirty="0">
                          <a:solidFill>
                            <a:schemeClr val="accent1">
                              <a:lumMod val="50000"/>
                            </a:schemeClr>
                          </a:solidFill>
                          <a:latin typeface="Century Gothic" panose="020B0502020202020204" pitchFamily="34" charset="0"/>
                        </a:rPr>
                        <a:t>C</a:t>
                      </a:r>
                    </a:p>
                  </a:txBody>
                  <a:tcPr/>
                </a:tc>
                <a:tc>
                  <a:txBody>
                    <a:bodyPr/>
                    <a:lstStyle/>
                    <a:p>
                      <a:endParaRPr lang="en-GB" dirty="0"/>
                    </a:p>
                  </a:txBody>
                  <a:tcPr/>
                </a:tc>
                <a:extLst>
                  <a:ext uri="{0D108BD9-81ED-4DB2-BD59-A6C34878D82A}">
                    <a16:rowId xmlns:a16="http://schemas.microsoft.com/office/drawing/2014/main" val="3446005997"/>
                  </a:ext>
                </a:extLst>
              </a:tr>
            </a:tbl>
          </a:graphicData>
        </a:graphic>
      </p:graphicFrame>
      <p:pic>
        <p:nvPicPr>
          <p:cNvPr id="6146" name="Picture 2" descr="Painter Color Palette With Brush Cartoon Clip 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87214" y="3168816"/>
            <a:ext cx="837870" cy="82669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61377" y="3240405"/>
            <a:ext cx="1189463" cy="870686"/>
          </a:xfrm>
          <a:prstGeom prst="rect">
            <a:avLst/>
          </a:prstGeom>
        </p:spPr>
      </p:pic>
      <p:sp>
        <p:nvSpPr>
          <p:cNvPr id="4" name="Title 3"/>
          <p:cNvSpPr>
            <a:spLocks noGrp="1"/>
          </p:cNvSpPr>
          <p:nvPr>
            <p:ph type="title"/>
          </p:nvPr>
        </p:nvSpPr>
        <p:spPr>
          <a:xfrm>
            <a:off x="-1" y="213557"/>
            <a:ext cx="3652735" cy="647577"/>
          </a:xfrm>
        </p:spPr>
        <p:txBody>
          <a:bodyPr>
            <a:normAutofit/>
          </a:bodyPr>
          <a:lstStyle/>
          <a:p>
            <a:r>
              <a:rPr lang="en-GB" sz="2800" b="1" dirty="0">
                <a:solidFill>
                  <a:schemeClr val="bg1"/>
                </a:solidFill>
              </a:rPr>
              <a:t>Was </a:t>
            </a:r>
            <a:r>
              <a:rPr lang="en-GB" sz="2800" b="1" dirty="0" err="1">
                <a:solidFill>
                  <a:schemeClr val="bg1"/>
                </a:solidFill>
              </a:rPr>
              <a:t>ist</a:t>
            </a:r>
            <a:r>
              <a:rPr lang="en-GB" sz="2800" b="1" dirty="0">
                <a:solidFill>
                  <a:schemeClr val="bg1"/>
                </a:solidFill>
              </a:rPr>
              <a:t> das? </a:t>
            </a:r>
            <a:r>
              <a:rPr lang="en-GB" sz="2800" dirty="0"/>
              <a:t>(4/5)</a:t>
            </a:r>
            <a:endParaRPr lang="en-GB" sz="2800" b="1" dirty="0">
              <a:solidFill>
                <a:schemeClr val="bg1"/>
              </a:solidFill>
            </a:endParaRPr>
          </a:p>
        </p:txBody>
      </p:sp>
      <p:sp>
        <p:nvSpPr>
          <p:cNvPr id="2" name="TextBox 1"/>
          <p:cNvSpPr txBox="1"/>
          <p:nvPr/>
        </p:nvSpPr>
        <p:spPr>
          <a:xfrm>
            <a:off x="194554" y="3355139"/>
            <a:ext cx="5982510" cy="523220"/>
          </a:xfrm>
          <a:prstGeom prst="rect">
            <a:avLst/>
          </a:prstGeom>
          <a:noFill/>
        </p:spPr>
        <p:txBody>
          <a:bodyPr wrap="square" rtlCol="0">
            <a:spAutoFit/>
          </a:bodyPr>
          <a:lstStyle/>
          <a:p>
            <a:r>
              <a:rPr lang="en-GB" sz="2800" dirty="0" err="1">
                <a:latin typeface="Century Gothic" panose="020B0502020202020204" pitchFamily="34" charset="0"/>
              </a:rPr>
              <a:t>Biologie</a:t>
            </a:r>
            <a:r>
              <a:rPr lang="en-GB" sz="2800" dirty="0">
                <a:latin typeface="Century Gothic" panose="020B0502020202020204" pitchFamily="34" charset="0"/>
              </a:rPr>
              <a:t> </a:t>
            </a:r>
            <a:r>
              <a:rPr lang="en-GB" sz="2800" dirty="0" err="1">
                <a:latin typeface="Century Gothic" panose="020B0502020202020204" pitchFamily="34" charset="0"/>
              </a:rPr>
              <a:t>ist</a:t>
            </a:r>
            <a:r>
              <a:rPr lang="en-GB" sz="2800" dirty="0">
                <a:latin typeface="Century Gothic" panose="020B0502020202020204" pitchFamily="34" charset="0"/>
              </a:rPr>
              <a:t> …</a:t>
            </a:r>
          </a:p>
        </p:txBody>
      </p:sp>
      <p:sp>
        <p:nvSpPr>
          <p:cNvPr id="13" name="TextBox 12"/>
          <p:cNvSpPr txBox="1"/>
          <p:nvPr/>
        </p:nvSpPr>
        <p:spPr>
          <a:xfrm>
            <a:off x="3652735" y="4705414"/>
            <a:ext cx="4265580" cy="523220"/>
          </a:xfrm>
          <a:prstGeom prst="rect">
            <a:avLst/>
          </a:prstGeom>
          <a:noFill/>
        </p:spPr>
        <p:txBody>
          <a:bodyPr wrap="square" rtlCol="0">
            <a:spAutoFit/>
          </a:bodyPr>
          <a:lstStyle/>
          <a:p>
            <a:pPr algn="r"/>
            <a:r>
              <a:rPr lang="en-GB" sz="2800" b="1" dirty="0" err="1">
                <a:latin typeface="Century Gothic" panose="020B0502020202020204" pitchFamily="34" charset="0"/>
              </a:rPr>
              <a:t>eine</a:t>
            </a:r>
            <a:r>
              <a:rPr lang="en-GB" sz="2800" b="1" dirty="0">
                <a:latin typeface="Century Gothic" panose="020B0502020202020204" pitchFamily="34" charset="0"/>
              </a:rPr>
              <a:t> </a:t>
            </a:r>
            <a:r>
              <a:rPr lang="en-GB" sz="2800" b="1" dirty="0" err="1">
                <a:latin typeface="Century Gothic" panose="020B0502020202020204" pitchFamily="34" charset="0"/>
              </a:rPr>
              <a:t>Naturwissenschaft</a:t>
            </a:r>
            <a:r>
              <a:rPr lang="en-GB" sz="2800" b="1" dirty="0">
                <a:latin typeface="Century Gothic" panose="020B0502020202020204" pitchFamily="34" charset="0"/>
              </a:rPr>
              <a:t>.</a:t>
            </a:r>
          </a:p>
        </p:txBody>
      </p:sp>
      <p:pic>
        <p:nvPicPr>
          <p:cNvPr id="14" name="Picture 4" descr="Chemical Lab Flasks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40468" y="4420743"/>
            <a:ext cx="1070489" cy="1092561"/>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Connector 15"/>
          <p:cNvCxnSpPr/>
          <p:nvPr/>
        </p:nvCxnSpPr>
        <p:spPr>
          <a:xfrm flipV="1">
            <a:off x="8738863" y="3027433"/>
            <a:ext cx="2455817" cy="120178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8909466" y="2038622"/>
            <a:ext cx="2114610" cy="404199"/>
            <a:chOff x="8731256" y="2148819"/>
            <a:chExt cx="2114610" cy="404199"/>
          </a:xfrm>
        </p:grpSpPr>
        <p:pic>
          <p:nvPicPr>
            <p:cNvPr id="18" name="Picture 4" descr="United Kingdom Flag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31256" y="2154001"/>
              <a:ext cx="696630" cy="39888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Spain Clip 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17256" y="2148819"/>
              <a:ext cx="604493" cy="4029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4" descr="France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239567" y="2148819"/>
              <a:ext cx="606299" cy="404199"/>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5" name="Straight Connector 14"/>
          <p:cNvCxnSpPr/>
          <p:nvPr/>
        </p:nvCxnSpPr>
        <p:spPr>
          <a:xfrm flipV="1">
            <a:off x="8738864" y="1627236"/>
            <a:ext cx="2455817" cy="120178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Rounded Rectangle 11">
            <a:extLst>
              <a:ext uri="{FF2B5EF4-FFF2-40B4-BE49-F238E27FC236}">
                <a16:creationId xmlns:a16="http://schemas.microsoft.com/office/drawing/2014/main" id="{483D7EB9-C2AA-4190-98DE-925F861600E9}"/>
              </a:ext>
            </a:extLst>
          </p:cNvPr>
          <p:cNvSpPr/>
          <p:nvPr/>
        </p:nvSpPr>
        <p:spPr>
          <a:xfrm>
            <a:off x="9526590" y="247046"/>
            <a:ext cx="2430737"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7612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b="1" dirty="0">
                <a:solidFill>
                  <a:schemeClr val="bg1"/>
                </a:solidFill>
              </a:rPr>
              <a:t>Was </a:t>
            </a:r>
            <a:r>
              <a:rPr lang="en-GB" b="1" dirty="0" err="1">
                <a:solidFill>
                  <a:schemeClr val="bg1"/>
                </a:solidFill>
              </a:rPr>
              <a:t>ist</a:t>
            </a:r>
            <a:r>
              <a:rPr lang="en-GB" b="1" dirty="0">
                <a:solidFill>
                  <a:schemeClr val="bg1"/>
                </a:solidFill>
              </a:rPr>
              <a:t> das? (5/5)</a:t>
            </a:r>
          </a:p>
        </p:txBody>
      </p:sp>
      <p:sp>
        <p:nvSpPr>
          <p:cNvPr id="2" name="TextBox 1"/>
          <p:cNvSpPr txBox="1"/>
          <p:nvPr/>
        </p:nvSpPr>
        <p:spPr>
          <a:xfrm>
            <a:off x="194554" y="3355139"/>
            <a:ext cx="5982510" cy="523220"/>
          </a:xfrm>
          <a:prstGeom prst="rect">
            <a:avLst/>
          </a:prstGeom>
          <a:noFill/>
        </p:spPr>
        <p:txBody>
          <a:bodyPr wrap="square" rtlCol="0">
            <a:spAutoFit/>
          </a:bodyPr>
          <a:lstStyle/>
          <a:p>
            <a:r>
              <a:rPr lang="en-GB" sz="2800" dirty="0" err="1">
                <a:latin typeface="Century Gothic" panose="020B0502020202020204" pitchFamily="34" charset="0"/>
              </a:rPr>
              <a:t>Musik</a:t>
            </a:r>
            <a:r>
              <a:rPr lang="en-GB" sz="2800" dirty="0">
                <a:latin typeface="Century Gothic" panose="020B0502020202020204" pitchFamily="34" charset="0"/>
              </a:rPr>
              <a:t> </a:t>
            </a:r>
            <a:r>
              <a:rPr lang="en-GB" sz="2800" dirty="0" err="1">
                <a:latin typeface="Century Gothic" panose="020B0502020202020204" pitchFamily="34" charset="0"/>
              </a:rPr>
              <a:t>ist</a:t>
            </a:r>
            <a:r>
              <a:rPr lang="en-GB" sz="2800" dirty="0">
                <a:latin typeface="Century Gothic" panose="020B0502020202020204" pitchFamily="34" charset="0"/>
              </a:rPr>
              <a:t> …</a:t>
            </a:r>
          </a:p>
        </p:txBody>
      </p:sp>
      <p:graphicFrame>
        <p:nvGraphicFramePr>
          <p:cNvPr id="6" name="Table 5"/>
          <p:cNvGraphicFramePr>
            <a:graphicFrameLocks noGrp="1"/>
          </p:cNvGraphicFramePr>
          <p:nvPr/>
        </p:nvGraphicFramePr>
        <p:xfrm>
          <a:off x="7918315" y="1556243"/>
          <a:ext cx="3385226" cy="4144164"/>
        </p:xfrm>
        <a:graphic>
          <a:graphicData uri="http://schemas.openxmlformats.org/drawingml/2006/table">
            <a:tbl>
              <a:tblPr firstRow="1" bandRow="1">
                <a:tableStyleId>{5940675A-B579-460E-94D1-54222C63F5DA}</a:tableStyleId>
              </a:tblPr>
              <a:tblGrid>
                <a:gridCol w="671208">
                  <a:extLst>
                    <a:ext uri="{9D8B030D-6E8A-4147-A177-3AD203B41FA5}">
                      <a16:colId xmlns:a16="http://schemas.microsoft.com/office/drawing/2014/main" val="1178708678"/>
                    </a:ext>
                  </a:extLst>
                </a:gridCol>
                <a:gridCol w="2714018">
                  <a:extLst>
                    <a:ext uri="{9D8B030D-6E8A-4147-A177-3AD203B41FA5}">
                      <a16:colId xmlns:a16="http://schemas.microsoft.com/office/drawing/2014/main" val="935514241"/>
                    </a:ext>
                  </a:extLst>
                </a:gridCol>
              </a:tblGrid>
              <a:tr h="1381388">
                <a:tc>
                  <a:txBody>
                    <a:bodyPr/>
                    <a:lstStyle/>
                    <a:p>
                      <a:pPr algn="ctr"/>
                      <a:endParaRPr lang="en-GB" dirty="0">
                        <a:solidFill>
                          <a:schemeClr val="accent1">
                            <a:lumMod val="50000"/>
                          </a:schemeClr>
                        </a:solidFill>
                        <a:latin typeface="Century Gothic" panose="020B0502020202020204" pitchFamily="34" charset="0"/>
                      </a:endParaRPr>
                    </a:p>
                    <a:p>
                      <a:pPr algn="ctr"/>
                      <a:endParaRPr lang="en-GB" dirty="0">
                        <a:solidFill>
                          <a:schemeClr val="accent1">
                            <a:lumMod val="50000"/>
                          </a:schemeClr>
                        </a:solidFill>
                        <a:latin typeface="Century Gothic" panose="020B0502020202020204" pitchFamily="34" charset="0"/>
                      </a:endParaRPr>
                    </a:p>
                    <a:p>
                      <a:pPr algn="ctr"/>
                      <a:r>
                        <a:rPr lang="en-GB" dirty="0">
                          <a:solidFill>
                            <a:schemeClr val="accent1">
                              <a:lumMod val="50000"/>
                            </a:schemeClr>
                          </a:solidFill>
                          <a:latin typeface="Century Gothic" panose="020B0502020202020204" pitchFamily="34" charset="0"/>
                        </a:rPr>
                        <a:t>A</a:t>
                      </a:r>
                    </a:p>
                  </a:txBody>
                  <a:tcPr/>
                </a:tc>
                <a:tc>
                  <a:txBody>
                    <a:bodyPr/>
                    <a:lstStyle/>
                    <a:p>
                      <a:endParaRPr lang="en-GB" dirty="0"/>
                    </a:p>
                  </a:txBody>
                  <a:tcPr/>
                </a:tc>
                <a:extLst>
                  <a:ext uri="{0D108BD9-81ED-4DB2-BD59-A6C34878D82A}">
                    <a16:rowId xmlns:a16="http://schemas.microsoft.com/office/drawing/2014/main" val="1689696798"/>
                  </a:ext>
                </a:extLst>
              </a:tr>
              <a:tr h="1381388">
                <a:tc>
                  <a:txBody>
                    <a:bodyPr/>
                    <a:lstStyle/>
                    <a:p>
                      <a:pPr algn="ctr"/>
                      <a:endParaRPr lang="en-GB" dirty="0">
                        <a:solidFill>
                          <a:schemeClr val="accent1">
                            <a:lumMod val="50000"/>
                          </a:schemeClr>
                        </a:solidFill>
                        <a:latin typeface="Century Gothic" panose="020B0502020202020204" pitchFamily="34" charset="0"/>
                      </a:endParaRPr>
                    </a:p>
                    <a:p>
                      <a:pPr algn="ctr"/>
                      <a:endParaRPr lang="en-GB" dirty="0">
                        <a:solidFill>
                          <a:schemeClr val="accent1">
                            <a:lumMod val="50000"/>
                          </a:schemeClr>
                        </a:solidFill>
                        <a:latin typeface="Century Gothic" panose="020B0502020202020204" pitchFamily="34" charset="0"/>
                      </a:endParaRPr>
                    </a:p>
                    <a:p>
                      <a:pPr algn="ctr"/>
                      <a:r>
                        <a:rPr lang="en-GB" dirty="0">
                          <a:solidFill>
                            <a:schemeClr val="accent1">
                              <a:lumMod val="50000"/>
                            </a:schemeClr>
                          </a:solidFill>
                          <a:latin typeface="Century Gothic" panose="020B0502020202020204" pitchFamily="34" charset="0"/>
                        </a:rPr>
                        <a:t>B</a:t>
                      </a:r>
                    </a:p>
                  </a:txBody>
                  <a:tcPr/>
                </a:tc>
                <a:tc>
                  <a:txBody>
                    <a:bodyPr/>
                    <a:lstStyle/>
                    <a:p>
                      <a:endParaRPr lang="en-GB" dirty="0"/>
                    </a:p>
                  </a:txBody>
                  <a:tcPr/>
                </a:tc>
                <a:extLst>
                  <a:ext uri="{0D108BD9-81ED-4DB2-BD59-A6C34878D82A}">
                    <a16:rowId xmlns:a16="http://schemas.microsoft.com/office/drawing/2014/main" val="1076292441"/>
                  </a:ext>
                </a:extLst>
              </a:tr>
              <a:tr h="1381388">
                <a:tc>
                  <a:txBody>
                    <a:bodyPr/>
                    <a:lstStyle/>
                    <a:p>
                      <a:pPr algn="ctr"/>
                      <a:endParaRPr lang="en-GB" dirty="0">
                        <a:solidFill>
                          <a:schemeClr val="accent1">
                            <a:lumMod val="50000"/>
                          </a:schemeClr>
                        </a:solidFill>
                        <a:latin typeface="Century Gothic" panose="020B0502020202020204" pitchFamily="34" charset="0"/>
                      </a:endParaRPr>
                    </a:p>
                    <a:p>
                      <a:pPr algn="ctr"/>
                      <a:endParaRPr lang="en-GB" dirty="0">
                        <a:solidFill>
                          <a:schemeClr val="accent1">
                            <a:lumMod val="50000"/>
                          </a:schemeClr>
                        </a:solidFill>
                        <a:latin typeface="Century Gothic" panose="020B0502020202020204" pitchFamily="34" charset="0"/>
                      </a:endParaRPr>
                    </a:p>
                    <a:p>
                      <a:pPr algn="ctr"/>
                      <a:r>
                        <a:rPr lang="en-GB" dirty="0">
                          <a:solidFill>
                            <a:schemeClr val="accent1">
                              <a:lumMod val="50000"/>
                            </a:schemeClr>
                          </a:solidFill>
                          <a:latin typeface="Century Gothic" panose="020B0502020202020204" pitchFamily="34" charset="0"/>
                        </a:rPr>
                        <a:t>C</a:t>
                      </a:r>
                    </a:p>
                  </a:txBody>
                  <a:tcPr/>
                </a:tc>
                <a:tc>
                  <a:txBody>
                    <a:bodyPr/>
                    <a:lstStyle/>
                    <a:p>
                      <a:endParaRPr lang="en-GB" dirty="0"/>
                    </a:p>
                  </a:txBody>
                  <a:tcPr/>
                </a:tc>
                <a:extLst>
                  <a:ext uri="{0D108BD9-81ED-4DB2-BD59-A6C34878D82A}">
                    <a16:rowId xmlns:a16="http://schemas.microsoft.com/office/drawing/2014/main" val="3446005997"/>
                  </a:ext>
                </a:extLst>
              </a:tr>
            </a:tbl>
          </a:graphicData>
        </a:graphic>
      </p:graphicFrame>
      <p:sp>
        <p:nvSpPr>
          <p:cNvPr id="13" name="TextBox 12"/>
          <p:cNvSpPr txBox="1"/>
          <p:nvPr/>
        </p:nvSpPr>
        <p:spPr>
          <a:xfrm>
            <a:off x="4262536" y="4705414"/>
            <a:ext cx="3655779" cy="523220"/>
          </a:xfrm>
          <a:prstGeom prst="rect">
            <a:avLst/>
          </a:prstGeom>
          <a:noFill/>
        </p:spPr>
        <p:txBody>
          <a:bodyPr wrap="square" rtlCol="0">
            <a:spAutoFit/>
          </a:bodyPr>
          <a:lstStyle/>
          <a:p>
            <a:pPr algn="r"/>
            <a:r>
              <a:rPr lang="en-GB" sz="2800" b="1" dirty="0" err="1">
                <a:latin typeface="Century Gothic" panose="020B0502020202020204" pitchFamily="34" charset="0"/>
              </a:rPr>
              <a:t>eine</a:t>
            </a:r>
            <a:r>
              <a:rPr lang="en-GB" sz="2800" b="1" dirty="0">
                <a:latin typeface="Century Gothic" panose="020B0502020202020204" pitchFamily="34" charset="0"/>
              </a:rPr>
              <a:t> </a:t>
            </a:r>
            <a:r>
              <a:rPr lang="en-GB" sz="2800" b="1" dirty="0" err="1">
                <a:latin typeface="Century Gothic" panose="020B0502020202020204" pitchFamily="34" charset="0"/>
              </a:rPr>
              <a:t>Kunst</a:t>
            </a:r>
            <a:r>
              <a:rPr lang="en-GB" sz="2800" b="1" dirty="0">
                <a:latin typeface="Century Gothic" panose="020B0502020202020204" pitchFamily="34" charset="0"/>
              </a:rPr>
              <a:t>.</a:t>
            </a:r>
          </a:p>
        </p:txBody>
      </p:sp>
      <p:pic>
        <p:nvPicPr>
          <p:cNvPr id="14" name="Picture 2" descr="Painter Color Palette With Brush Cartoon Clip 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10557" y="4517401"/>
            <a:ext cx="933032" cy="92059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Chemical Lab Flask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38458" y="1701073"/>
            <a:ext cx="1070489" cy="1092561"/>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Connector 15"/>
          <p:cNvCxnSpPr/>
          <p:nvPr/>
        </p:nvCxnSpPr>
        <p:spPr>
          <a:xfrm flipV="1">
            <a:off x="8738864" y="1627236"/>
            <a:ext cx="2455817" cy="120178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8928979" y="3461720"/>
            <a:ext cx="2114610" cy="404199"/>
            <a:chOff x="8731256" y="2148819"/>
            <a:chExt cx="2114610" cy="404199"/>
          </a:xfrm>
        </p:grpSpPr>
        <p:pic>
          <p:nvPicPr>
            <p:cNvPr id="22" name="Picture 4" descr="United Kingdom Flag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31256" y="2154001"/>
              <a:ext cx="696630" cy="39888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2" descr="Spain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17256" y="2148819"/>
              <a:ext cx="604493" cy="40299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4" descr="France Clip 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39567" y="2148819"/>
              <a:ext cx="606299" cy="404199"/>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8" name="Straight Connector 17"/>
          <p:cNvCxnSpPr/>
          <p:nvPr/>
        </p:nvCxnSpPr>
        <p:spPr>
          <a:xfrm flipV="1">
            <a:off x="8758376" y="3062929"/>
            <a:ext cx="2455817" cy="120178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09504" y="4506374"/>
            <a:ext cx="1301053" cy="952370"/>
          </a:xfrm>
          <a:prstGeom prst="rect">
            <a:avLst/>
          </a:prstGeom>
        </p:spPr>
      </p:pic>
      <p:sp>
        <p:nvSpPr>
          <p:cNvPr id="19" name="Rounded Rectangle 11">
            <a:extLst>
              <a:ext uri="{FF2B5EF4-FFF2-40B4-BE49-F238E27FC236}">
                <a16:creationId xmlns:a16="http://schemas.microsoft.com/office/drawing/2014/main" id="{483D7EB9-C2AA-4190-98DE-925F861600E9}"/>
              </a:ext>
            </a:extLst>
          </p:cNvPr>
          <p:cNvSpPr/>
          <p:nvPr/>
        </p:nvSpPr>
        <p:spPr>
          <a:xfrm>
            <a:off x="9526590" y="247046"/>
            <a:ext cx="2430737"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104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5090984" cy="647577"/>
          </a:xfrm>
        </p:spPr>
        <p:txBody>
          <a:bodyPr>
            <a:normAutofit/>
          </a:bodyPr>
          <a:lstStyle/>
          <a:p>
            <a:r>
              <a:rPr lang="en-GB" sz="2800" b="1" dirty="0">
                <a:solidFill>
                  <a:schemeClr val="bg1"/>
                </a:solidFill>
              </a:rPr>
              <a:t>Mein </a:t>
            </a:r>
            <a:r>
              <a:rPr lang="en-GB" sz="2800" b="1" dirty="0" err="1">
                <a:solidFill>
                  <a:schemeClr val="bg1"/>
                </a:solidFill>
              </a:rPr>
              <a:t>Lieblingsschulfach</a:t>
            </a:r>
            <a:endParaRPr lang="en-GB" sz="2800" b="1" dirty="0">
              <a:solidFill>
                <a:schemeClr val="bg1"/>
              </a:solidFill>
            </a:endParaRPr>
          </a:p>
        </p:txBody>
      </p:sp>
      <p:pic>
        <p:nvPicPr>
          <p:cNvPr id="7" name="Picture 6">
            <a:extLst>
              <a:ext uri="{FF2B5EF4-FFF2-40B4-BE49-F238E27FC236}">
                <a16:creationId xmlns:a16="http://schemas.microsoft.com/office/drawing/2014/main" id="{438E7C80-D267-4A86-AF3C-B8EB77633156}"/>
              </a:ext>
            </a:extLst>
          </p:cNvPr>
          <p:cNvPicPr>
            <a:picLocks noChangeAspect="1"/>
          </p:cNvPicPr>
          <p:nvPr/>
        </p:nvPicPr>
        <p:blipFill>
          <a:blip r:embed="rId3"/>
          <a:stretch>
            <a:fillRect/>
          </a:stretch>
        </p:blipFill>
        <p:spPr>
          <a:xfrm flipH="1">
            <a:off x="393761" y="2670167"/>
            <a:ext cx="1612141" cy="1551216"/>
          </a:xfrm>
          <a:prstGeom prst="rect">
            <a:avLst/>
          </a:prstGeom>
        </p:spPr>
      </p:pic>
      <p:pic>
        <p:nvPicPr>
          <p:cNvPr id="8" name="Picture 7">
            <a:extLst>
              <a:ext uri="{FF2B5EF4-FFF2-40B4-BE49-F238E27FC236}">
                <a16:creationId xmlns:a16="http://schemas.microsoft.com/office/drawing/2014/main" id="{5B4FC01B-7F33-4B79-905C-20616322A3F1}"/>
              </a:ext>
            </a:extLst>
          </p:cNvPr>
          <p:cNvPicPr>
            <a:picLocks noChangeAspect="1"/>
          </p:cNvPicPr>
          <p:nvPr/>
        </p:nvPicPr>
        <p:blipFill>
          <a:blip r:embed="rId4"/>
          <a:stretch>
            <a:fillRect/>
          </a:stretch>
        </p:blipFill>
        <p:spPr>
          <a:xfrm>
            <a:off x="10420022" y="2670167"/>
            <a:ext cx="1522338" cy="1551338"/>
          </a:xfrm>
          <a:prstGeom prst="rect">
            <a:avLst/>
          </a:prstGeom>
        </p:spPr>
      </p:pic>
      <p:sp>
        <p:nvSpPr>
          <p:cNvPr id="20" name="Oval Callout 19"/>
          <p:cNvSpPr/>
          <p:nvPr/>
        </p:nvSpPr>
        <p:spPr>
          <a:xfrm flipH="1">
            <a:off x="6358618" y="2551323"/>
            <a:ext cx="3942973" cy="1334149"/>
          </a:xfrm>
          <a:prstGeom prst="wedgeEllipseCallout">
            <a:avLst>
              <a:gd name="adj1" fmla="val -51609"/>
              <a:gd name="adj2" fmla="val 53236"/>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tx1"/>
                </a:solidFill>
                <a:latin typeface="Century Gothic" panose="020B0502020202020204" pitchFamily="34" charset="0"/>
              </a:rPr>
              <a:t>Mein</a:t>
            </a:r>
            <a:r>
              <a:rPr lang="en-GB" sz="2200" dirty="0">
                <a:solidFill>
                  <a:schemeClr val="tx1"/>
                </a:solidFill>
                <a:latin typeface="Century Gothic" panose="020B0502020202020204" pitchFamily="34" charset="0"/>
              </a:rPr>
              <a:t> </a:t>
            </a:r>
            <a:r>
              <a:rPr lang="en-GB" sz="2200" dirty="0" err="1">
                <a:solidFill>
                  <a:schemeClr val="tx1"/>
                </a:solidFill>
                <a:latin typeface="Century Gothic" panose="020B0502020202020204" pitchFamily="34" charset="0"/>
              </a:rPr>
              <a:t>Lieblingsfach</a:t>
            </a:r>
            <a:r>
              <a:rPr lang="en-GB" sz="2200" dirty="0">
                <a:solidFill>
                  <a:schemeClr val="tx1"/>
                </a:solidFill>
                <a:latin typeface="Century Gothic" panose="020B0502020202020204" pitchFamily="34" charset="0"/>
              </a:rPr>
              <a:t> </a:t>
            </a:r>
            <a:r>
              <a:rPr lang="en-GB" sz="2200" dirty="0" err="1">
                <a:solidFill>
                  <a:schemeClr val="tx1"/>
                </a:solidFill>
                <a:latin typeface="Century Gothic" panose="020B0502020202020204" pitchFamily="34" charset="0"/>
              </a:rPr>
              <a:t>ist</a:t>
            </a:r>
            <a:r>
              <a:rPr lang="en-GB" sz="2200" dirty="0">
                <a:solidFill>
                  <a:schemeClr val="tx1"/>
                </a:solidFill>
                <a:latin typeface="Century Gothic" panose="020B0502020202020204" pitchFamily="34" charset="0"/>
              </a:rPr>
              <a:t> </a:t>
            </a:r>
            <a:r>
              <a:rPr lang="en-GB" sz="2200" dirty="0" err="1">
                <a:solidFill>
                  <a:schemeClr val="tx1"/>
                </a:solidFill>
                <a:latin typeface="Century Gothic" panose="020B0502020202020204" pitchFamily="34" charset="0"/>
              </a:rPr>
              <a:t>Musik</a:t>
            </a:r>
            <a:r>
              <a:rPr lang="en-GB" sz="2200" dirty="0">
                <a:solidFill>
                  <a:schemeClr val="tx1"/>
                </a:solidFill>
                <a:latin typeface="Century Gothic" panose="020B0502020202020204" pitchFamily="34" charset="0"/>
              </a:rPr>
              <a:t>!</a:t>
            </a:r>
          </a:p>
        </p:txBody>
      </p:sp>
      <p:sp>
        <p:nvSpPr>
          <p:cNvPr id="23" name="Oval Callout 22"/>
          <p:cNvSpPr/>
          <p:nvPr/>
        </p:nvSpPr>
        <p:spPr>
          <a:xfrm>
            <a:off x="2124333" y="2551323"/>
            <a:ext cx="3942973" cy="1334149"/>
          </a:xfrm>
          <a:prstGeom prst="wedgeEllipseCallout">
            <a:avLst>
              <a:gd name="adj1" fmla="val -51609"/>
              <a:gd name="adj2" fmla="val 53236"/>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latin typeface="Century Gothic" panose="020B0502020202020204" pitchFamily="34" charset="0"/>
              </a:rPr>
              <a:t>Mia, was </a:t>
            </a:r>
            <a:r>
              <a:rPr lang="en-GB" sz="2200" dirty="0" err="1">
                <a:solidFill>
                  <a:schemeClr val="tx1"/>
                </a:solidFill>
                <a:latin typeface="Century Gothic" panose="020B0502020202020204" pitchFamily="34" charset="0"/>
              </a:rPr>
              <a:t>ist</a:t>
            </a:r>
            <a:r>
              <a:rPr lang="en-GB" sz="2200" dirty="0">
                <a:solidFill>
                  <a:schemeClr val="tx1"/>
                </a:solidFill>
                <a:latin typeface="Century Gothic" panose="020B0502020202020204" pitchFamily="34" charset="0"/>
              </a:rPr>
              <a:t> </a:t>
            </a:r>
            <a:r>
              <a:rPr lang="en-GB" sz="2200" b="1" dirty="0" err="1">
                <a:solidFill>
                  <a:schemeClr val="tx1"/>
                </a:solidFill>
                <a:latin typeface="Century Gothic" panose="020B0502020202020204" pitchFamily="34" charset="0"/>
              </a:rPr>
              <a:t>dein</a:t>
            </a:r>
            <a:r>
              <a:rPr lang="en-GB" sz="2200" dirty="0">
                <a:solidFill>
                  <a:schemeClr val="tx1"/>
                </a:solidFill>
                <a:latin typeface="Century Gothic" panose="020B0502020202020204" pitchFamily="34" charset="0"/>
              </a:rPr>
              <a:t> </a:t>
            </a:r>
            <a:r>
              <a:rPr lang="en-GB" sz="2200" dirty="0" err="1">
                <a:solidFill>
                  <a:schemeClr val="tx1"/>
                </a:solidFill>
                <a:latin typeface="Century Gothic" panose="020B0502020202020204" pitchFamily="34" charset="0"/>
              </a:rPr>
              <a:t>Lieblingsfach</a:t>
            </a:r>
            <a:r>
              <a:rPr lang="en-GB" sz="2200" dirty="0">
                <a:solidFill>
                  <a:schemeClr val="tx1"/>
                </a:solidFill>
                <a:latin typeface="Century Gothic" panose="020B0502020202020204" pitchFamily="34" charset="0"/>
              </a:rPr>
              <a:t>?</a:t>
            </a:r>
          </a:p>
        </p:txBody>
      </p:sp>
      <p:sp>
        <p:nvSpPr>
          <p:cNvPr id="9" name="TextBox 8"/>
          <p:cNvSpPr txBox="1"/>
          <p:nvPr/>
        </p:nvSpPr>
        <p:spPr>
          <a:xfrm>
            <a:off x="117565" y="1419356"/>
            <a:ext cx="10983486" cy="461665"/>
          </a:xfrm>
          <a:prstGeom prst="rect">
            <a:avLst/>
          </a:prstGeom>
          <a:noFill/>
        </p:spPr>
        <p:txBody>
          <a:bodyPr wrap="square" rtlCol="0">
            <a:spAutoFit/>
          </a:bodyPr>
          <a:lstStyle/>
          <a:p>
            <a:r>
              <a:rPr lang="en-GB" sz="2400" dirty="0">
                <a:latin typeface="Century Gothic" panose="020B0502020202020204" pitchFamily="34" charset="0"/>
              </a:rPr>
              <a:t>Was </a:t>
            </a:r>
            <a:r>
              <a:rPr lang="en-GB" sz="2400" dirty="0" err="1">
                <a:latin typeface="Century Gothic" panose="020B0502020202020204" pitchFamily="34" charset="0"/>
              </a:rPr>
              <a:t>ist</a:t>
            </a:r>
            <a:r>
              <a:rPr lang="en-GB" sz="2400" dirty="0">
                <a:latin typeface="Century Gothic" panose="020B0502020202020204" pitchFamily="34" charset="0"/>
              </a:rPr>
              <a:t> </a:t>
            </a:r>
            <a:r>
              <a:rPr lang="en-GB" sz="2400" dirty="0" err="1">
                <a:latin typeface="Century Gothic" panose="020B0502020202020204" pitchFamily="34" charset="0"/>
              </a:rPr>
              <a:t>dein</a:t>
            </a:r>
            <a:r>
              <a:rPr lang="en-GB" sz="2400" dirty="0">
                <a:latin typeface="Century Gothic" panose="020B0502020202020204" pitchFamily="34" charset="0"/>
              </a:rPr>
              <a:t> </a:t>
            </a:r>
            <a:r>
              <a:rPr lang="en-GB" sz="2400" b="1" dirty="0" err="1">
                <a:latin typeface="Century Gothic" panose="020B0502020202020204" pitchFamily="34" charset="0"/>
              </a:rPr>
              <a:t>Lieblings</a:t>
            </a:r>
            <a:r>
              <a:rPr lang="en-GB" sz="2400" dirty="0" err="1">
                <a:latin typeface="Century Gothic" panose="020B0502020202020204" pitchFamily="34" charset="0"/>
              </a:rPr>
              <a:t>fach</a:t>
            </a:r>
            <a:r>
              <a:rPr lang="en-GB" sz="2400" dirty="0">
                <a:latin typeface="Century Gothic" panose="020B0502020202020204" pitchFamily="34" charset="0"/>
              </a:rPr>
              <a:t>? Frag </a:t>
            </a:r>
            <a:r>
              <a:rPr lang="en-GB" sz="2400" dirty="0" err="1">
                <a:latin typeface="Century Gothic" panose="020B0502020202020204" pitchFamily="34" charset="0"/>
              </a:rPr>
              <a:t>deinen</a:t>
            </a:r>
            <a:r>
              <a:rPr lang="en-GB" sz="2400" dirty="0">
                <a:latin typeface="Century Gothic" panose="020B0502020202020204" pitchFamily="34" charset="0"/>
              </a:rPr>
              <a:t> Partner / </a:t>
            </a:r>
            <a:r>
              <a:rPr lang="en-GB" sz="2400" dirty="0" err="1">
                <a:latin typeface="Century Gothic" panose="020B0502020202020204" pitchFamily="34" charset="0"/>
              </a:rPr>
              <a:t>deine</a:t>
            </a:r>
            <a:r>
              <a:rPr lang="en-GB" sz="2400" dirty="0">
                <a:latin typeface="Century Gothic" panose="020B0502020202020204" pitchFamily="34" charset="0"/>
              </a:rPr>
              <a:t> </a:t>
            </a:r>
            <a:r>
              <a:rPr lang="en-GB" sz="2400" dirty="0" err="1">
                <a:latin typeface="Century Gothic" panose="020B0502020202020204" pitchFamily="34" charset="0"/>
              </a:rPr>
              <a:t>Partnerin</a:t>
            </a:r>
            <a:r>
              <a:rPr lang="en-GB" sz="2400" dirty="0">
                <a:latin typeface="Century Gothic" panose="020B0502020202020204" pitchFamily="34" charset="0"/>
              </a:rPr>
              <a:t>!</a:t>
            </a:r>
          </a:p>
        </p:txBody>
      </p:sp>
      <p:sp>
        <p:nvSpPr>
          <p:cNvPr id="12" name="Rounded Rectangular Callout 11"/>
          <p:cNvSpPr/>
          <p:nvPr/>
        </p:nvSpPr>
        <p:spPr>
          <a:xfrm>
            <a:off x="4406834" y="4221383"/>
            <a:ext cx="3612256" cy="1925392"/>
          </a:xfrm>
          <a:prstGeom prst="wedgeRoundRectCallout">
            <a:avLst>
              <a:gd name="adj1" fmla="val -20425"/>
              <a:gd name="adj2" fmla="val -62630"/>
              <a:gd name="adj3" fmla="val 16667"/>
            </a:avLst>
          </a:prstGeom>
          <a:solidFill>
            <a:schemeClr val="accent4">
              <a:lumMod val="20000"/>
              <a:lumOff val="80000"/>
            </a:schemeClr>
          </a:solidFill>
          <a:ln>
            <a:solidFill>
              <a:schemeClr val="accent1">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b="1" dirty="0">
                <a:solidFill>
                  <a:schemeClr val="tx1"/>
                </a:solidFill>
                <a:latin typeface="Century Gothic" panose="020B0502020202020204" pitchFamily="34" charset="0"/>
              </a:rPr>
              <a:t>Remember!</a:t>
            </a:r>
          </a:p>
          <a:p>
            <a:pPr algn="ctr"/>
            <a:endParaRPr lang="en-GB" sz="2600" b="1" dirty="0">
              <a:solidFill>
                <a:schemeClr val="tx1"/>
              </a:solidFill>
              <a:latin typeface="Century Gothic" panose="020B0502020202020204" pitchFamily="34" charset="0"/>
            </a:endParaRPr>
          </a:p>
          <a:p>
            <a:pPr algn="ctr"/>
            <a:r>
              <a:rPr lang="en-GB" sz="2600" i="1" dirty="0" err="1">
                <a:solidFill>
                  <a:schemeClr val="tx1"/>
                </a:solidFill>
                <a:latin typeface="Century Gothic" panose="020B0502020202020204" pitchFamily="34" charset="0"/>
              </a:rPr>
              <a:t>mein</a:t>
            </a:r>
            <a:r>
              <a:rPr lang="en-GB" sz="2600" i="1" dirty="0">
                <a:solidFill>
                  <a:schemeClr val="tx1"/>
                </a:solidFill>
                <a:latin typeface="Century Gothic" panose="020B0502020202020204" pitchFamily="34" charset="0"/>
              </a:rPr>
              <a:t>(e) - </a:t>
            </a:r>
            <a:r>
              <a:rPr lang="en-GB" sz="2600" dirty="0">
                <a:solidFill>
                  <a:schemeClr val="tx1"/>
                </a:solidFill>
                <a:latin typeface="Century Gothic" panose="020B0502020202020204" pitchFamily="34" charset="0"/>
              </a:rPr>
              <a:t>my</a:t>
            </a:r>
          </a:p>
          <a:p>
            <a:pPr algn="ctr"/>
            <a:r>
              <a:rPr lang="en-GB" sz="2600" i="1" dirty="0" err="1">
                <a:solidFill>
                  <a:schemeClr val="tx1"/>
                </a:solidFill>
                <a:latin typeface="Century Gothic" panose="020B0502020202020204" pitchFamily="34" charset="0"/>
              </a:rPr>
              <a:t>dein</a:t>
            </a:r>
            <a:r>
              <a:rPr lang="en-GB" sz="2600" i="1" dirty="0">
                <a:solidFill>
                  <a:schemeClr val="tx1"/>
                </a:solidFill>
                <a:latin typeface="Century Gothic" panose="020B0502020202020204" pitchFamily="34" charset="0"/>
              </a:rPr>
              <a:t>(e) - </a:t>
            </a:r>
            <a:r>
              <a:rPr lang="en-GB" sz="2600" dirty="0">
                <a:solidFill>
                  <a:schemeClr val="tx1"/>
                </a:solidFill>
                <a:latin typeface="Century Gothic" panose="020B0502020202020204" pitchFamily="34" charset="0"/>
              </a:rPr>
              <a:t>your</a:t>
            </a:r>
            <a:endParaRPr lang="en-GB" sz="2600" i="1" dirty="0">
              <a:solidFill>
                <a:schemeClr val="tx1"/>
              </a:solidFill>
              <a:latin typeface="Century Gothic" panose="020B0502020202020204" pitchFamily="34" charset="0"/>
            </a:endParaRPr>
          </a:p>
        </p:txBody>
      </p:sp>
      <p:sp>
        <p:nvSpPr>
          <p:cNvPr id="18"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FFCC0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effectLst/>
                <a:uLnTx/>
                <a:uFillTx/>
                <a:latin typeface="Century Gothic" panose="020B0502020202020204" pitchFamily="34" charset="0"/>
                <a:ea typeface="+mn-ea"/>
                <a:cs typeface="+mn-cs"/>
              </a:rPr>
              <a:t>sprechen</a:t>
            </a:r>
            <a:endParaRPr kumimoji="0" lang="en-GB" sz="2000" b="1" i="0" u="none" strike="noStrike" kern="0" cap="none" spc="0" normalizeH="0" baseline="0" noProof="0" dirty="0">
              <a:ln>
                <a:noFill/>
              </a:ln>
              <a:effectLst/>
              <a:uLnTx/>
              <a:uFillTx/>
              <a:latin typeface="Century Gothic" panose="020B0502020202020204" pitchFamily="34" charset="0"/>
              <a:ea typeface="+mn-ea"/>
              <a:cs typeface="+mn-cs"/>
            </a:endParaRPr>
          </a:p>
        </p:txBody>
      </p:sp>
      <p:pic>
        <p:nvPicPr>
          <p:cNvPr id="5" name="Picture 4" descr="A yellow and red ovals&#10;&#10;Description automatically generated">
            <a:extLst>
              <a:ext uri="{FF2B5EF4-FFF2-40B4-BE49-F238E27FC236}">
                <a16:creationId xmlns:a16="http://schemas.microsoft.com/office/drawing/2014/main" id="{7D1F5A30-04D5-456B-9546-F2DB3208B0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1793" y="154642"/>
            <a:ext cx="2042337" cy="1188823"/>
          </a:xfrm>
          <a:prstGeom prst="rect">
            <a:avLst/>
          </a:prstGeom>
        </p:spPr>
      </p:pic>
    </p:spTree>
    <p:extLst>
      <p:ext uri="{BB962C8B-B14F-4D97-AF65-F5344CB8AC3E}">
        <p14:creationId xmlns:p14="http://schemas.microsoft.com/office/powerpoint/2010/main" val="1849103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82102" y="1410511"/>
            <a:ext cx="11487111" cy="1200329"/>
          </a:xfrm>
          <a:prstGeom prst="rect">
            <a:avLst/>
          </a:prstGeom>
          <a:noFill/>
        </p:spPr>
        <p:txBody>
          <a:bodyPr wrap="square" rtlCol="0">
            <a:spAutoFit/>
          </a:bodyPr>
          <a:lstStyle/>
          <a:p>
            <a:r>
              <a:rPr lang="en-GB" sz="2400" i="1" dirty="0" err="1">
                <a:latin typeface="Century Gothic" panose="020B0502020202020204" pitchFamily="34" charset="0"/>
              </a:rPr>
              <a:t>Mögen</a:t>
            </a:r>
            <a:r>
              <a:rPr lang="en-GB" sz="2400" dirty="0">
                <a:latin typeface="Century Gothic" panose="020B0502020202020204" pitchFamily="34" charset="0"/>
              </a:rPr>
              <a:t> is an </a:t>
            </a:r>
            <a:r>
              <a:rPr lang="en-GB" sz="2400" b="1" dirty="0">
                <a:latin typeface="Century Gothic" panose="020B0502020202020204" pitchFamily="34" charset="0"/>
              </a:rPr>
              <a:t>irregular </a:t>
            </a:r>
            <a:r>
              <a:rPr lang="en-GB" sz="2400" dirty="0">
                <a:latin typeface="Century Gothic" panose="020B0502020202020204" pitchFamily="34" charset="0"/>
              </a:rPr>
              <a:t>verb used to talk about things you like and dislike.</a:t>
            </a:r>
          </a:p>
          <a:p>
            <a:endParaRPr lang="en-GB" sz="2400" dirty="0">
              <a:latin typeface="Century Gothic" panose="020B0502020202020204" pitchFamily="34" charset="0"/>
            </a:endParaRPr>
          </a:p>
          <a:p>
            <a:pPr algn="ctr"/>
            <a:r>
              <a:rPr lang="en-GB" sz="2400" b="1" i="1" dirty="0">
                <a:latin typeface="Century Gothic" panose="020B0502020202020204" pitchFamily="34" charset="0"/>
              </a:rPr>
              <a:t>Ich</a:t>
            </a:r>
            <a:r>
              <a:rPr lang="en-GB" sz="2400" b="1" dirty="0">
                <a:latin typeface="Century Gothic" panose="020B0502020202020204" pitchFamily="34" charset="0"/>
              </a:rPr>
              <a:t> + </a:t>
            </a:r>
            <a:r>
              <a:rPr lang="en-GB" sz="2400" b="1" i="1" dirty="0" err="1">
                <a:latin typeface="Century Gothic" panose="020B0502020202020204" pitchFamily="34" charset="0"/>
              </a:rPr>
              <a:t>mögen</a:t>
            </a:r>
            <a:r>
              <a:rPr lang="en-GB" sz="2400" i="1" dirty="0">
                <a:latin typeface="Century Gothic" panose="020B0502020202020204" pitchFamily="34" charset="0"/>
              </a:rPr>
              <a:t> </a:t>
            </a:r>
            <a:r>
              <a:rPr lang="en-GB" sz="2400" dirty="0">
                <a:latin typeface="Century Gothic" panose="020B0502020202020204" pitchFamily="34" charset="0"/>
              </a:rPr>
              <a:t>= ich </a:t>
            </a:r>
            <a:r>
              <a:rPr lang="en-GB" sz="2400" b="1" dirty="0">
                <a:latin typeface="Century Gothic" panose="020B0502020202020204" pitchFamily="34" charset="0"/>
              </a:rPr>
              <a:t>mag</a:t>
            </a:r>
            <a:r>
              <a:rPr lang="en-GB" sz="2400" dirty="0">
                <a:latin typeface="Century Gothic" panose="020B0502020202020204" pitchFamily="34" charset="0"/>
              </a:rPr>
              <a:t>			</a:t>
            </a:r>
            <a:r>
              <a:rPr lang="en-GB" sz="2400" b="1" i="1" dirty="0">
                <a:latin typeface="Century Gothic" panose="020B0502020202020204" pitchFamily="34" charset="0"/>
              </a:rPr>
              <a:t>Du</a:t>
            </a:r>
            <a:r>
              <a:rPr lang="en-GB" sz="2400" b="1" dirty="0">
                <a:latin typeface="Century Gothic" panose="020B0502020202020204" pitchFamily="34" charset="0"/>
              </a:rPr>
              <a:t> + </a:t>
            </a:r>
            <a:r>
              <a:rPr lang="en-GB" sz="2400" b="1" i="1" dirty="0" err="1">
                <a:latin typeface="Century Gothic" panose="020B0502020202020204" pitchFamily="34" charset="0"/>
              </a:rPr>
              <a:t>mögen</a:t>
            </a:r>
            <a:r>
              <a:rPr lang="en-GB" sz="2400" i="1" dirty="0">
                <a:latin typeface="Century Gothic" panose="020B0502020202020204" pitchFamily="34" charset="0"/>
              </a:rPr>
              <a:t> </a:t>
            </a:r>
            <a:r>
              <a:rPr lang="en-GB" sz="2400" dirty="0">
                <a:latin typeface="Century Gothic" panose="020B0502020202020204" pitchFamily="34" charset="0"/>
              </a:rPr>
              <a:t>=  du </a:t>
            </a:r>
            <a:r>
              <a:rPr lang="en-GB" sz="2400" b="1" dirty="0" err="1">
                <a:latin typeface="Century Gothic" panose="020B0502020202020204" pitchFamily="34" charset="0"/>
              </a:rPr>
              <a:t>magst</a:t>
            </a:r>
            <a:endParaRPr lang="en-GB" sz="2400" dirty="0">
              <a:latin typeface="Century Gothic" panose="020B0502020202020204" pitchFamily="34" charset="0"/>
            </a:endParaRPr>
          </a:p>
        </p:txBody>
      </p:sp>
      <p:sp>
        <p:nvSpPr>
          <p:cNvPr id="4" name="Title 3"/>
          <p:cNvSpPr>
            <a:spLocks noGrp="1"/>
          </p:cNvSpPr>
          <p:nvPr>
            <p:ph type="title"/>
          </p:nvPr>
        </p:nvSpPr>
        <p:spPr/>
        <p:txBody>
          <a:bodyPr>
            <a:noAutofit/>
          </a:bodyPr>
          <a:lstStyle/>
          <a:p>
            <a:r>
              <a:rPr lang="en-GB" sz="2800" b="1" i="1" dirty="0" err="1">
                <a:solidFill>
                  <a:schemeClr val="bg1"/>
                </a:solidFill>
              </a:rPr>
              <a:t>mögen</a:t>
            </a:r>
            <a:r>
              <a:rPr lang="en-GB" sz="2800" b="1" dirty="0">
                <a:solidFill>
                  <a:schemeClr val="bg1"/>
                </a:solidFill>
              </a:rPr>
              <a:t> – to like, liking  </a:t>
            </a:r>
          </a:p>
        </p:txBody>
      </p:sp>
      <p:pic>
        <p:nvPicPr>
          <p:cNvPr id="7" name="Picture 6">
            <a:extLst>
              <a:ext uri="{FF2B5EF4-FFF2-40B4-BE49-F238E27FC236}">
                <a16:creationId xmlns:a16="http://schemas.microsoft.com/office/drawing/2014/main" id="{438E7C80-D267-4A86-AF3C-B8EB77633156}"/>
              </a:ext>
            </a:extLst>
          </p:cNvPr>
          <p:cNvPicPr>
            <a:picLocks noChangeAspect="1"/>
          </p:cNvPicPr>
          <p:nvPr/>
        </p:nvPicPr>
        <p:blipFill>
          <a:blip r:embed="rId3"/>
          <a:stretch>
            <a:fillRect/>
          </a:stretch>
        </p:blipFill>
        <p:spPr>
          <a:xfrm flipH="1">
            <a:off x="1517419" y="3254246"/>
            <a:ext cx="1612141" cy="1551216"/>
          </a:xfrm>
          <a:prstGeom prst="rect">
            <a:avLst/>
          </a:prstGeom>
        </p:spPr>
      </p:pic>
      <p:pic>
        <p:nvPicPr>
          <p:cNvPr id="8" name="Picture 7">
            <a:extLst>
              <a:ext uri="{FF2B5EF4-FFF2-40B4-BE49-F238E27FC236}">
                <a16:creationId xmlns:a16="http://schemas.microsoft.com/office/drawing/2014/main" id="{5B4FC01B-7F33-4B79-905C-20616322A3F1}"/>
              </a:ext>
            </a:extLst>
          </p:cNvPr>
          <p:cNvPicPr>
            <a:picLocks noChangeAspect="1"/>
          </p:cNvPicPr>
          <p:nvPr/>
        </p:nvPicPr>
        <p:blipFill>
          <a:blip r:embed="rId4"/>
          <a:stretch>
            <a:fillRect/>
          </a:stretch>
        </p:blipFill>
        <p:spPr>
          <a:xfrm>
            <a:off x="9358566" y="4428059"/>
            <a:ext cx="1522338" cy="1551338"/>
          </a:xfrm>
          <a:prstGeom prst="rect">
            <a:avLst/>
          </a:prstGeom>
        </p:spPr>
      </p:pic>
      <p:sp>
        <p:nvSpPr>
          <p:cNvPr id="10" name="Oval Callout 9"/>
          <p:cNvSpPr/>
          <p:nvPr/>
        </p:nvSpPr>
        <p:spPr>
          <a:xfrm flipH="1">
            <a:off x="7320052" y="3565259"/>
            <a:ext cx="2657324" cy="1334149"/>
          </a:xfrm>
          <a:prstGeom prst="wedgeEllipseCallout">
            <a:avLst>
              <a:gd name="adj1" fmla="val -32237"/>
              <a:gd name="adj2" fmla="val 61144"/>
            </a:avLst>
          </a:prstGeom>
          <a:no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solidFill>
                  <a:schemeClr val="tx1"/>
                </a:solidFill>
                <a:latin typeface="Century Gothic" panose="020B0502020202020204" pitchFamily="34" charset="0"/>
              </a:rPr>
              <a:t>Ja</a:t>
            </a:r>
            <a:r>
              <a:rPr lang="en-GB" sz="2200" dirty="0">
                <a:solidFill>
                  <a:schemeClr val="tx1"/>
                </a:solidFill>
                <a:latin typeface="Century Gothic" panose="020B0502020202020204" pitchFamily="34" charset="0"/>
              </a:rPr>
              <a:t>, </a:t>
            </a:r>
            <a:r>
              <a:rPr lang="en-GB" sz="2200" b="1" dirty="0">
                <a:solidFill>
                  <a:schemeClr val="tx1"/>
                </a:solidFill>
                <a:latin typeface="Century Gothic" panose="020B0502020202020204" pitchFamily="34" charset="0"/>
              </a:rPr>
              <a:t>____ mag </a:t>
            </a:r>
            <a:r>
              <a:rPr lang="en-GB" sz="2200" dirty="0" err="1">
                <a:solidFill>
                  <a:schemeClr val="tx1"/>
                </a:solidFill>
                <a:latin typeface="Century Gothic" panose="020B0502020202020204" pitchFamily="34" charset="0"/>
              </a:rPr>
              <a:t>Mathe</a:t>
            </a:r>
            <a:r>
              <a:rPr lang="en-GB" sz="2200" dirty="0">
                <a:solidFill>
                  <a:schemeClr val="tx1"/>
                </a:solidFill>
                <a:latin typeface="Century Gothic" panose="020B0502020202020204" pitchFamily="34" charset="0"/>
              </a:rPr>
              <a:t>! Und du?</a:t>
            </a:r>
          </a:p>
        </p:txBody>
      </p:sp>
      <p:sp>
        <p:nvSpPr>
          <p:cNvPr id="11" name="Oval Callout 10"/>
          <p:cNvSpPr/>
          <p:nvPr/>
        </p:nvSpPr>
        <p:spPr>
          <a:xfrm>
            <a:off x="3129561" y="2999965"/>
            <a:ext cx="2541639" cy="1334149"/>
          </a:xfrm>
          <a:prstGeom prst="wedgeEllipseCallout">
            <a:avLst>
              <a:gd name="adj1" fmla="val -32237"/>
              <a:gd name="adj2" fmla="val 61144"/>
            </a:avLst>
          </a:prstGeom>
          <a:no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err="1">
                <a:solidFill>
                  <a:schemeClr val="tx1"/>
                </a:solidFill>
                <a:latin typeface="Century Gothic" panose="020B0502020202020204" pitchFamily="34" charset="0"/>
              </a:rPr>
              <a:t>Magst</a:t>
            </a:r>
            <a:r>
              <a:rPr lang="en-GB" sz="2200" b="1" dirty="0">
                <a:solidFill>
                  <a:schemeClr val="tx1"/>
                </a:solidFill>
                <a:latin typeface="Century Gothic" panose="020B0502020202020204" pitchFamily="34" charset="0"/>
              </a:rPr>
              <a:t> ___ </a:t>
            </a:r>
            <a:r>
              <a:rPr lang="en-GB" sz="2200" dirty="0" err="1">
                <a:solidFill>
                  <a:schemeClr val="tx1"/>
                </a:solidFill>
                <a:latin typeface="Century Gothic" panose="020B0502020202020204" pitchFamily="34" charset="0"/>
              </a:rPr>
              <a:t>Mathe</a:t>
            </a:r>
            <a:r>
              <a:rPr lang="en-GB" sz="2200" dirty="0">
                <a:solidFill>
                  <a:schemeClr val="tx1"/>
                </a:solidFill>
                <a:latin typeface="Century Gothic" panose="020B0502020202020204" pitchFamily="34" charset="0"/>
              </a:rPr>
              <a:t>, Mia?</a:t>
            </a:r>
          </a:p>
        </p:txBody>
      </p:sp>
      <p:sp>
        <p:nvSpPr>
          <p:cNvPr id="13" name="Oval Callout 12"/>
          <p:cNvSpPr/>
          <p:nvPr/>
        </p:nvSpPr>
        <p:spPr>
          <a:xfrm>
            <a:off x="3129560" y="4805462"/>
            <a:ext cx="2541639" cy="1334149"/>
          </a:xfrm>
          <a:prstGeom prst="wedgeEllipseCallout">
            <a:avLst>
              <a:gd name="adj1" fmla="val -32237"/>
              <a:gd name="adj2" fmla="val -60456"/>
            </a:avLst>
          </a:prstGeom>
          <a:no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latin typeface="Century Gothic" panose="020B0502020202020204" pitchFamily="34" charset="0"/>
              </a:rPr>
              <a:t>Nein, </a:t>
            </a:r>
            <a:r>
              <a:rPr lang="en-GB" sz="2200" b="1" dirty="0">
                <a:solidFill>
                  <a:schemeClr val="tx1"/>
                </a:solidFill>
                <a:latin typeface="Century Gothic" panose="020B0502020202020204" pitchFamily="34" charset="0"/>
              </a:rPr>
              <a:t>____ mag </a:t>
            </a:r>
            <a:r>
              <a:rPr lang="en-GB" sz="2200" dirty="0" err="1">
                <a:solidFill>
                  <a:schemeClr val="tx1"/>
                </a:solidFill>
                <a:latin typeface="Century Gothic" panose="020B0502020202020204" pitchFamily="34" charset="0"/>
              </a:rPr>
              <a:t>Mathe</a:t>
            </a:r>
            <a:r>
              <a:rPr lang="en-GB" sz="2200" dirty="0">
                <a:solidFill>
                  <a:schemeClr val="tx1"/>
                </a:solidFill>
                <a:latin typeface="Century Gothic" panose="020B0502020202020204" pitchFamily="34" charset="0"/>
              </a:rPr>
              <a:t> </a:t>
            </a:r>
            <a:r>
              <a:rPr lang="en-GB" sz="2200" dirty="0" err="1">
                <a:solidFill>
                  <a:schemeClr val="tx1"/>
                </a:solidFill>
                <a:latin typeface="Century Gothic" panose="020B0502020202020204" pitchFamily="34" charset="0"/>
              </a:rPr>
              <a:t>nicht</a:t>
            </a:r>
            <a:r>
              <a:rPr lang="en-GB" sz="2200" dirty="0">
                <a:solidFill>
                  <a:schemeClr val="tx1"/>
                </a:solidFill>
                <a:latin typeface="Century Gothic" panose="020B0502020202020204" pitchFamily="34" charset="0"/>
              </a:rPr>
              <a:t>!</a:t>
            </a:r>
          </a:p>
        </p:txBody>
      </p:sp>
      <p:sp>
        <p:nvSpPr>
          <p:cNvPr id="14" name="Rectangle 13"/>
          <p:cNvSpPr/>
          <p:nvPr/>
        </p:nvSpPr>
        <p:spPr>
          <a:xfrm>
            <a:off x="3702451" y="2196601"/>
            <a:ext cx="1535404" cy="398582"/>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6" name="Rectangle 15"/>
          <p:cNvSpPr/>
          <p:nvPr/>
        </p:nvSpPr>
        <p:spPr>
          <a:xfrm>
            <a:off x="6915421" y="2209845"/>
            <a:ext cx="2105614" cy="398582"/>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Rectangle 16"/>
          <p:cNvSpPr/>
          <p:nvPr/>
        </p:nvSpPr>
        <p:spPr>
          <a:xfrm>
            <a:off x="9204245" y="2196601"/>
            <a:ext cx="1535404" cy="398582"/>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Rectangle 18"/>
          <p:cNvSpPr/>
          <p:nvPr/>
        </p:nvSpPr>
        <p:spPr>
          <a:xfrm>
            <a:off x="4563461" y="3132155"/>
            <a:ext cx="568978" cy="398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FFCC00"/>
                </a:solidFill>
                <a:latin typeface="Century Gothic" panose="020B0502020202020204" pitchFamily="34" charset="0"/>
              </a:rPr>
              <a:t>du</a:t>
            </a:r>
          </a:p>
        </p:txBody>
      </p:sp>
      <p:sp>
        <p:nvSpPr>
          <p:cNvPr id="21" name="Rectangle 20"/>
          <p:cNvSpPr/>
          <p:nvPr/>
        </p:nvSpPr>
        <p:spPr>
          <a:xfrm>
            <a:off x="8563213" y="3691948"/>
            <a:ext cx="641032" cy="398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err="1">
                <a:solidFill>
                  <a:srgbClr val="FFCC00"/>
                </a:solidFill>
                <a:latin typeface="Century Gothic" panose="020B0502020202020204" pitchFamily="34" charset="0"/>
              </a:rPr>
              <a:t>ich</a:t>
            </a:r>
            <a:endParaRPr lang="en-GB" sz="2200" b="1" dirty="0">
              <a:solidFill>
                <a:srgbClr val="FFCC00"/>
              </a:solidFill>
              <a:latin typeface="Century Gothic" panose="020B0502020202020204" pitchFamily="34" charset="0"/>
            </a:endParaRPr>
          </a:p>
        </p:txBody>
      </p:sp>
      <p:sp>
        <p:nvSpPr>
          <p:cNvPr id="24" name="Rounded Rectangular Callout 23"/>
          <p:cNvSpPr/>
          <p:nvPr/>
        </p:nvSpPr>
        <p:spPr>
          <a:xfrm>
            <a:off x="5458216" y="1999930"/>
            <a:ext cx="2574756" cy="2000069"/>
          </a:xfrm>
          <a:prstGeom prst="wedgeRoundRectCallout">
            <a:avLst>
              <a:gd name="adj1" fmla="val -62648"/>
              <a:gd name="adj2" fmla="val 22520"/>
              <a:gd name="adj3" fmla="val 16667"/>
            </a:avLst>
          </a:prstGeom>
          <a:solidFill>
            <a:schemeClr val="accent4">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tx1"/>
                </a:solidFill>
                <a:latin typeface="Century Gothic" panose="020B0502020202020204" pitchFamily="34" charset="0"/>
              </a:rPr>
              <a:t>Remember! </a:t>
            </a:r>
          </a:p>
          <a:p>
            <a:pPr algn="ctr"/>
            <a:r>
              <a:rPr lang="en-GB" sz="2200" dirty="0">
                <a:solidFill>
                  <a:schemeClr val="tx1"/>
                </a:solidFill>
                <a:latin typeface="Century Gothic" panose="020B0502020202020204" pitchFamily="34" charset="0"/>
              </a:rPr>
              <a:t>To ask a yes/no question, </a:t>
            </a:r>
            <a:r>
              <a:rPr lang="en-GB" sz="2200" b="1" dirty="0">
                <a:solidFill>
                  <a:schemeClr val="tx1"/>
                </a:solidFill>
                <a:latin typeface="Century Gothic" panose="020B0502020202020204" pitchFamily="34" charset="0"/>
              </a:rPr>
              <a:t>swap</a:t>
            </a:r>
            <a:r>
              <a:rPr lang="en-GB" sz="2200" dirty="0">
                <a:solidFill>
                  <a:schemeClr val="tx1"/>
                </a:solidFill>
                <a:latin typeface="Century Gothic" panose="020B0502020202020204" pitchFamily="34" charset="0"/>
              </a:rPr>
              <a:t> the verb and subject.</a:t>
            </a:r>
          </a:p>
        </p:txBody>
      </p:sp>
      <p:sp>
        <p:nvSpPr>
          <p:cNvPr id="25" name="Rounded Rectangular Callout 24"/>
          <p:cNvSpPr/>
          <p:nvPr/>
        </p:nvSpPr>
        <p:spPr>
          <a:xfrm>
            <a:off x="5453545" y="4173839"/>
            <a:ext cx="2579427" cy="2000069"/>
          </a:xfrm>
          <a:prstGeom prst="wedgeRoundRectCallout">
            <a:avLst>
              <a:gd name="adj1" fmla="val -62648"/>
              <a:gd name="adj2" fmla="val -23198"/>
              <a:gd name="adj3" fmla="val 16667"/>
            </a:avLst>
          </a:prstGeom>
          <a:solidFill>
            <a:schemeClr val="accent4">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latin typeface="Century Gothic" panose="020B0502020202020204" pitchFamily="34" charset="0"/>
              </a:rPr>
              <a:t>To say you </a:t>
            </a:r>
            <a:r>
              <a:rPr lang="en-GB" sz="2200" b="1" dirty="0">
                <a:solidFill>
                  <a:schemeClr val="tx1"/>
                </a:solidFill>
                <a:latin typeface="Century Gothic" panose="020B0502020202020204" pitchFamily="34" charset="0"/>
              </a:rPr>
              <a:t>don’t like</a:t>
            </a:r>
            <a:r>
              <a:rPr lang="en-GB" sz="2200" dirty="0">
                <a:solidFill>
                  <a:schemeClr val="tx1"/>
                </a:solidFill>
                <a:latin typeface="Century Gothic" panose="020B0502020202020204" pitchFamily="34" charset="0"/>
              </a:rPr>
              <a:t> something, add </a:t>
            </a:r>
            <a:r>
              <a:rPr lang="en-GB" sz="2200" i="1" dirty="0" err="1">
                <a:solidFill>
                  <a:schemeClr val="tx1"/>
                </a:solidFill>
                <a:latin typeface="Century Gothic" panose="020B0502020202020204" pitchFamily="34" charset="0"/>
              </a:rPr>
              <a:t>nicht</a:t>
            </a:r>
            <a:r>
              <a:rPr lang="en-GB" sz="2200" dirty="0">
                <a:solidFill>
                  <a:schemeClr val="tx1"/>
                </a:solidFill>
                <a:latin typeface="Century Gothic" panose="020B0502020202020204" pitchFamily="34" charset="0"/>
              </a:rPr>
              <a:t> to the end of your statement.</a:t>
            </a:r>
          </a:p>
        </p:txBody>
      </p:sp>
      <p:sp>
        <p:nvSpPr>
          <p:cNvPr id="20" name="Rectangle 19"/>
          <p:cNvSpPr/>
          <p:nvPr/>
        </p:nvSpPr>
        <p:spPr>
          <a:xfrm>
            <a:off x="4470232" y="4932929"/>
            <a:ext cx="641032" cy="398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err="1">
                <a:solidFill>
                  <a:srgbClr val="FFCC00"/>
                </a:solidFill>
                <a:latin typeface="Century Gothic" panose="020B0502020202020204" pitchFamily="34" charset="0"/>
              </a:rPr>
              <a:t>ich</a:t>
            </a:r>
            <a:endParaRPr lang="en-GB" sz="2200" b="1" dirty="0">
              <a:solidFill>
                <a:srgbClr val="FFCC00"/>
              </a:solidFill>
              <a:latin typeface="Century Gothic" panose="020B0502020202020204" pitchFamily="34" charset="0"/>
            </a:endParaRPr>
          </a:p>
        </p:txBody>
      </p:sp>
      <p:sp>
        <p:nvSpPr>
          <p:cNvPr id="26"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FFCC0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Century Gothic" panose="020B0502020202020204" pitchFamily="34" charset="0"/>
                <a:ea typeface="+mn-ea"/>
                <a:cs typeface="+mn-cs"/>
              </a:rPr>
              <a:t>Grammatik</a:t>
            </a:r>
          </a:p>
        </p:txBody>
      </p:sp>
    </p:spTree>
    <p:extLst>
      <p:ext uri="{BB962C8B-B14F-4D97-AF65-F5344CB8AC3E}">
        <p14:creationId xmlns:p14="http://schemas.microsoft.com/office/powerpoint/2010/main" val="3040602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4"/>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4" grpId="0" animBg="1"/>
      <p:bldP spid="16" grpId="0" animBg="1"/>
      <p:bldP spid="17" grpId="0" animBg="1"/>
      <p:bldP spid="19" grpId="0"/>
      <p:bldP spid="21" grpId="0"/>
      <p:bldP spid="24" grpId="0" animBg="1"/>
      <p:bldP spid="25" grpId="0" animBg="1"/>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140382" cy="647577"/>
          </a:xfrm>
        </p:spPr>
        <p:txBody>
          <a:bodyPr>
            <a:normAutofit/>
          </a:bodyPr>
          <a:lstStyle/>
          <a:p>
            <a:r>
              <a:rPr lang="en-GB" sz="2800" b="1" dirty="0" err="1">
                <a:solidFill>
                  <a:schemeClr val="bg1"/>
                </a:solidFill>
              </a:rPr>
              <a:t>Wer</a:t>
            </a:r>
            <a:r>
              <a:rPr lang="en-GB" sz="2800" b="1" dirty="0">
                <a:solidFill>
                  <a:schemeClr val="bg1"/>
                </a:solidFill>
              </a:rPr>
              <a:t> mag was?</a:t>
            </a:r>
          </a:p>
        </p:txBody>
      </p:sp>
      <p:sp>
        <p:nvSpPr>
          <p:cNvPr id="47" name="TextBox 46">
            <a:extLst>
              <a:ext uri="{FF2B5EF4-FFF2-40B4-BE49-F238E27FC236}">
                <a16:creationId xmlns:a16="http://schemas.microsoft.com/office/drawing/2014/main" id="{6A500173-7AE1-4980-9C52-2DFAE38768EA}"/>
              </a:ext>
            </a:extLst>
          </p:cNvPr>
          <p:cNvSpPr txBox="1"/>
          <p:nvPr/>
        </p:nvSpPr>
        <p:spPr>
          <a:xfrm>
            <a:off x="216358" y="1262382"/>
            <a:ext cx="11520088" cy="46166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entury Gothic" panose="020B0502020202020204" pitchFamily="34" charset="0"/>
              </a:rPr>
              <a:t>Wolfgang</a:t>
            </a:r>
            <a:r>
              <a:rPr kumimoji="0" lang="en-US" sz="2400" b="0" i="0" u="none" strike="noStrike" kern="1200" cap="none" spc="0" normalizeH="0" noProof="0" dirty="0">
                <a:ln>
                  <a:noFill/>
                </a:ln>
                <a:effectLst/>
                <a:uLnTx/>
                <a:uFillTx/>
                <a:latin typeface="Century Gothic" panose="020B0502020202020204" pitchFamily="34" charset="0"/>
              </a:rPr>
              <a:t> </a:t>
            </a:r>
            <a:r>
              <a:rPr kumimoji="0" lang="en-US" sz="2400" b="0" i="0" u="none" strike="noStrike" kern="1200" cap="none" spc="0" normalizeH="0" noProof="0" dirty="0" err="1">
                <a:ln>
                  <a:noFill/>
                </a:ln>
                <a:effectLst/>
                <a:uLnTx/>
                <a:uFillTx/>
                <a:latin typeface="Century Gothic" panose="020B0502020202020204" pitchFamily="34" charset="0"/>
              </a:rPr>
              <a:t>redet</a:t>
            </a:r>
            <a:r>
              <a:rPr kumimoji="0" lang="en-US" sz="2400" b="0" i="0" u="none" strike="noStrike" kern="1200" cap="none" spc="0" normalizeH="0" noProof="0" dirty="0">
                <a:ln>
                  <a:noFill/>
                </a:ln>
                <a:effectLst/>
                <a:uLnTx/>
                <a:uFillTx/>
                <a:latin typeface="Century Gothic" panose="020B0502020202020204" pitchFamily="34" charset="0"/>
              </a:rPr>
              <a:t> </a:t>
            </a:r>
            <a:r>
              <a:rPr kumimoji="0" lang="en-US" sz="2400" b="0" i="0" u="none" strike="noStrike" kern="1200" cap="none" spc="0" normalizeH="0" noProof="0" dirty="0" err="1">
                <a:ln>
                  <a:noFill/>
                </a:ln>
                <a:effectLst/>
                <a:uLnTx/>
                <a:uFillTx/>
                <a:latin typeface="Century Gothic" panose="020B0502020202020204" pitchFamily="34" charset="0"/>
              </a:rPr>
              <a:t>mit</a:t>
            </a:r>
            <a:r>
              <a:rPr kumimoji="0" lang="en-US" sz="2400" b="0" i="0" u="none" strike="noStrike" kern="1200" cap="none" spc="0" normalizeH="0" noProof="0" dirty="0">
                <a:ln>
                  <a:noFill/>
                </a:ln>
                <a:effectLst/>
                <a:uLnTx/>
                <a:uFillTx/>
                <a:latin typeface="Century Gothic" panose="020B0502020202020204" pitchFamily="34" charset="0"/>
              </a:rPr>
              <a:t> Mia </a:t>
            </a:r>
            <a:r>
              <a:rPr kumimoji="0" lang="en-US" sz="2400" b="0" i="0" u="none" strike="noStrike" kern="1200" cap="none" spc="0" normalizeH="0" noProof="0" dirty="0" err="1">
                <a:ln>
                  <a:noFill/>
                </a:ln>
                <a:effectLst/>
                <a:uLnTx/>
                <a:uFillTx/>
                <a:latin typeface="Century Gothic" panose="020B0502020202020204" pitchFamily="34" charset="0"/>
              </a:rPr>
              <a:t>über</a:t>
            </a:r>
            <a:r>
              <a:rPr kumimoji="0" lang="en-US" sz="2400" b="0" i="0" u="none" strike="noStrike" kern="1200" cap="none" spc="0" normalizeH="0" noProof="0" dirty="0">
                <a:ln>
                  <a:noFill/>
                </a:ln>
                <a:effectLst/>
                <a:uLnTx/>
                <a:uFillTx/>
                <a:latin typeface="Century Gothic" panose="020B0502020202020204" pitchFamily="34" charset="0"/>
              </a:rPr>
              <a:t> die </a:t>
            </a:r>
            <a:r>
              <a:rPr kumimoji="0" lang="en-US" sz="2400" b="0" i="0" u="none" strike="noStrike" kern="1200" cap="none" spc="0" normalizeH="0" noProof="0" dirty="0" err="1">
                <a:ln>
                  <a:noFill/>
                </a:ln>
                <a:effectLst/>
                <a:uLnTx/>
                <a:uFillTx/>
                <a:latin typeface="Century Gothic" panose="020B0502020202020204" pitchFamily="34" charset="0"/>
              </a:rPr>
              <a:t>Schule</a:t>
            </a:r>
            <a:r>
              <a:rPr kumimoji="0" lang="en-US" sz="2400" b="0" i="0" u="none" strike="noStrike" kern="1200" cap="none" spc="0" normalizeH="0" noProof="0" dirty="0">
                <a:ln>
                  <a:noFill/>
                </a:ln>
                <a:effectLst/>
                <a:uLnTx/>
                <a:uFillTx/>
                <a:latin typeface="Century Gothic" panose="020B0502020202020204" pitchFamily="34" charset="0"/>
              </a:rPr>
              <a:t>. </a:t>
            </a:r>
            <a:r>
              <a:rPr kumimoji="0" lang="en-US" sz="2400" b="0" i="0" u="none" strike="noStrike" kern="1200" cap="none" spc="0" normalizeH="0" noProof="0" dirty="0" err="1">
                <a:ln>
                  <a:noFill/>
                </a:ln>
                <a:effectLst/>
                <a:uLnTx/>
                <a:uFillTx/>
                <a:latin typeface="Century Gothic" panose="020B0502020202020204" pitchFamily="34" charset="0"/>
              </a:rPr>
              <a:t>Wer</a:t>
            </a:r>
            <a:r>
              <a:rPr kumimoji="0" lang="en-US" sz="2400" b="0" i="0" u="none" strike="noStrike" kern="1200" cap="none" spc="0" normalizeH="0" noProof="0" dirty="0">
                <a:ln>
                  <a:noFill/>
                </a:ln>
                <a:effectLst/>
                <a:uLnTx/>
                <a:uFillTx/>
                <a:latin typeface="Century Gothic" panose="020B0502020202020204" pitchFamily="34" charset="0"/>
              </a:rPr>
              <a:t> mag was? </a:t>
            </a:r>
            <a:endParaRPr kumimoji="0" lang="en-US" sz="2400" b="0" i="0" u="none" strike="noStrike" kern="1200" cap="none" spc="0" normalizeH="0" baseline="0" noProof="0" dirty="0">
              <a:ln>
                <a:noFill/>
              </a:ln>
              <a:effectLst/>
              <a:uLnTx/>
              <a:uFillTx/>
              <a:latin typeface="Century Gothic" panose="020B0502020202020204" pitchFamily="34" charset="0"/>
            </a:endParaRPr>
          </a:p>
        </p:txBody>
      </p:sp>
      <p:graphicFrame>
        <p:nvGraphicFramePr>
          <p:cNvPr id="24" name="Table 24" descr="Table for exercises">
            <a:extLst>
              <a:ext uri="{FF2B5EF4-FFF2-40B4-BE49-F238E27FC236}">
                <a16:creationId xmlns:a16="http://schemas.microsoft.com/office/drawing/2014/main" id="{1E39B82F-41F3-4CE0-B621-32FEC791372C}"/>
              </a:ext>
            </a:extLst>
          </p:cNvPr>
          <p:cNvGraphicFramePr>
            <a:graphicFrameLocks noGrp="1"/>
          </p:cNvGraphicFramePr>
          <p:nvPr>
            <p:extLst>
              <p:ext uri="{D42A27DB-BD31-4B8C-83A1-F6EECF244321}">
                <p14:modId xmlns:p14="http://schemas.microsoft.com/office/powerpoint/2010/main" val="3483099375"/>
              </p:ext>
            </p:extLst>
          </p:nvPr>
        </p:nvGraphicFramePr>
        <p:xfrm>
          <a:off x="2996871" y="1904136"/>
          <a:ext cx="6713472" cy="4158582"/>
        </p:xfrm>
        <a:graphic>
          <a:graphicData uri="http://schemas.openxmlformats.org/drawingml/2006/table">
            <a:tbl>
              <a:tblPr firstRow="1" bandRow="1">
                <a:tableStyleId>{ED083AE6-46FA-4A59-8FB0-9F97EB10719F}</a:tableStyleId>
              </a:tblPr>
              <a:tblGrid>
                <a:gridCol w="663679">
                  <a:extLst>
                    <a:ext uri="{9D8B030D-6E8A-4147-A177-3AD203B41FA5}">
                      <a16:colId xmlns:a16="http://schemas.microsoft.com/office/drawing/2014/main" val="2218395770"/>
                    </a:ext>
                  </a:extLst>
                </a:gridCol>
                <a:gridCol w="1898695">
                  <a:extLst>
                    <a:ext uri="{9D8B030D-6E8A-4147-A177-3AD203B41FA5}">
                      <a16:colId xmlns:a16="http://schemas.microsoft.com/office/drawing/2014/main" val="3328270413"/>
                    </a:ext>
                  </a:extLst>
                </a:gridCol>
                <a:gridCol w="2057413">
                  <a:extLst>
                    <a:ext uri="{9D8B030D-6E8A-4147-A177-3AD203B41FA5}">
                      <a16:colId xmlns:a16="http://schemas.microsoft.com/office/drawing/2014/main" val="313040105"/>
                    </a:ext>
                  </a:extLst>
                </a:gridCol>
                <a:gridCol w="2093685">
                  <a:extLst>
                    <a:ext uri="{9D8B030D-6E8A-4147-A177-3AD203B41FA5}">
                      <a16:colId xmlns:a16="http://schemas.microsoft.com/office/drawing/2014/main" val="4057324009"/>
                    </a:ext>
                  </a:extLst>
                </a:gridCol>
              </a:tblGrid>
              <a:tr h="693097">
                <a:tc>
                  <a:txBody>
                    <a:bodyPr/>
                    <a:lstStyle/>
                    <a:p>
                      <a:pPr>
                        <a:lnSpc>
                          <a:spcPct val="200000"/>
                        </a:lnSpc>
                      </a:pPr>
                      <a:endParaRPr lang="en-GB" sz="1600" dirty="0">
                        <a:latin typeface="Century" panose="02040604050505020304" pitchFamily="18" charset="0"/>
                      </a:endParaRPr>
                    </a:p>
                  </a:txBody>
                  <a:tcPr/>
                </a:tc>
                <a:tc>
                  <a:txBody>
                    <a:bodyPr/>
                    <a:lstStyle/>
                    <a:p>
                      <a:pPr>
                        <a:lnSpc>
                          <a:spcPct val="200000"/>
                        </a:lnSpc>
                      </a:pPr>
                      <a:endParaRPr lang="en-GB" sz="1600" dirty="0">
                        <a:solidFill>
                          <a:schemeClr val="tx1"/>
                        </a:solidFill>
                        <a:latin typeface="Century" panose="02040604050505020304" pitchFamily="18" charset="0"/>
                      </a:endParaRPr>
                    </a:p>
                  </a:txBody>
                  <a:tcPr/>
                </a:tc>
                <a:tc>
                  <a:txBody>
                    <a:bodyPr/>
                    <a:lstStyle/>
                    <a:p>
                      <a:pPr>
                        <a:lnSpc>
                          <a:spcPct val="200000"/>
                        </a:lnSpc>
                      </a:pPr>
                      <a:endParaRPr lang="en-GB" sz="1600" dirty="0">
                        <a:solidFill>
                          <a:schemeClr val="tx1"/>
                        </a:solidFill>
                        <a:latin typeface="Century" panose="02040604050505020304" pitchFamily="18" charset="0"/>
                      </a:endParaRPr>
                    </a:p>
                  </a:txBody>
                  <a:tcPr/>
                </a:tc>
                <a:tc>
                  <a:txBody>
                    <a:bodyPr/>
                    <a:lstStyle/>
                    <a:p>
                      <a:pPr>
                        <a:lnSpc>
                          <a:spcPct val="200000"/>
                        </a:lnSpc>
                      </a:pPr>
                      <a:endParaRPr lang="en-GB" sz="1600" dirty="0">
                        <a:solidFill>
                          <a:schemeClr val="tx1"/>
                        </a:solidFill>
                        <a:latin typeface="Century" panose="02040604050505020304" pitchFamily="18" charset="0"/>
                      </a:endParaRPr>
                    </a:p>
                  </a:txBody>
                  <a:tcPr/>
                </a:tc>
                <a:extLst>
                  <a:ext uri="{0D108BD9-81ED-4DB2-BD59-A6C34878D82A}">
                    <a16:rowId xmlns:a16="http://schemas.microsoft.com/office/drawing/2014/main" val="1929287854"/>
                  </a:ext>
                </a:extLst>
              </a:tr>
              <a:tr h="693097">
                <a:tc>
                  <a:txBody>
                    <a:bodyPr/>
                    <a:lstStyle/>
                    <a:p>
                      <a:pPr>
                        <a:lnSpc>
                          <a:spcPct val="200000"/>
                        </a:lnSpc>
                      </a:pPr>
                      <a:endParaRPr lang="en-GB" sz="1600" dirty="0">
                        <a:latin typeface="Century" panose="02040604050505020304" pitchFamily="18" charset="0"/>
                      </a:endParaRPr>
                    </a:p>
                  </a:txBody>
                  <a:tcPr/>
                </a:tc>
                <a:tc>
                  <a:txBody>
                    <a:bodyPr/>
                    <a:lstStyle/>
                    <a:p>
                      <a:pPr>
                        <a:lnSpc>
                          <a:spcPct val="200000"/>
                        </a:lnSpc>
                      </a:pPr>
                      <a:endParaRPr lang="en-GB" sz="1600" dirty="0">
                        <a:solidFill>
                          <a:schemeClr val="tx1"/>
                        </a:solidFill>
                        <a:latin typeface="Century" panose="02040604050505020304" pitchFamily="18" charset="0"/>
                      </a:endParaRPr>
                    </a:p>
                  </a:txBody>
                  <a:tcPr/>
                </a:tc>
                <a:tc>
                  <a:txBody>
                    <a:bodyPr/>
                    <a:lstStyle/>
                    <a:p>
                      <a:pPr>
                        <a:lnSpc>
                          <a:spcPct val="200000"/>
                        </a:lnSpc>
                      </a:pPr>
                      <a:endParaRPr lang="en-GB" sz="1600" dirty="0">
                        <a:solidFill>
                          <a:schemeClr val="tx1"/>
                        </a:solidFill>
                        <a:latin typeface="Century" panose="02040604050505020304" pitchFamily="18" charset="0"/>
                      </a:endParaRPr>
                    </a:p>
                  </a:txBody>
                  <a:tcPr/>
                </a:tc>
                <a:tc>
                  <a:txBody>
                    <a:bodyPr/>
                    <a:lstStyle/>
                    <a:p>
                      <a:pPr>
                        <a:lnSpc>
                          <a:spcPct val="200000"/>
                        </a:lnSpc>
                      </a:pPr>
                      <a:r>
                        <a:rPr lang="en-GB" sz="1600" dirty="0">
                          <a:solidFill>
                            <a:schemeClr val="tx1"/>
                          </a:solidFill>
                          <a:latin typeface="Century" panose="02040604050505020304" pitchFamily="18" charset="0"/>
                        </a:rPr>
                        <a:t>       </a:t>
                      </a:r>
                    </a:p>
                  </a:txBody>
                  <a:tcPr/>
                </a:tc>
                <a:extLst>
                  <a:ext uri="{0D108BD9-81ED-4DB2-BD59-A6C34878D82A}">
                    <a16:rowId xmlns:a16="http://schemas.microsoft.com/office/drawing/2014/main" val="2314955753"/>
                  </a:ext>
                </a:extLst>
              </a:tr>
              <a:tr h="693097">
                <a:tc>
                  <a:txBody>
                    <a:bodyPr/>
                    <a:lstStyle/>
                    <a:p>
                      <a:pPr>
                        <a:lnSpc>
                          <a:spcPct val="200000"/>
                        </a:lnSpc>
                      </a:pPr>
                      <a:endParaRPr lang="en-GB" sz="1600" dirty="0">
                        <a:latin typeface="Century" panose="02040604050505020304" pitchFamily="18" charset="0"/>
                      </a:endParaRPr>
                    </a:p>
                  </a:txBody>
                  <a:tcPr/>
                </a:tc>
                <a:tc>
                  <a:txBody>
                    <a:bodyPr/>
                    <a:lstStyle/>
                    <a:p>
                      <a:pPr>
                        <a:lnSpc>
                          <a:spcPct val="200000"/>
                        </a:lnSpc>
                      </a:pPr>
                      <a:endParaRPr lang="en-GB" sz="1600" dirty="0">
                        <a:solidFill>
                          <a:schemeClr val="tx1"/>
                        </a:solidFill>
                        <a:latin typeface="Century" panose="02040604050505020304" pitchFamily="18" charset="0"/>
                      </a:endParaRPr>
                    </a:p>
                  </a:txBody>
                  <a:tcPr/>
                </a:tc>
                <a:tc>
                  <a:txBody>
                    <a:bodyPr/>
                    <a:lstStyle/>
                    <a:p>
                      <a:pPr>
                        <a:lnSpc>
                          <a:spcPct val="200000"/>
                        </a:lnSpc>
                      </a:pPr>
                      <a:endParaRPr lang="en-GB" sz="1600" dirty="0">
                        <a:solidFill>
                          <a:schemeClr val="tx1"/>
                        </a:solidFill>
                        <a:latin typeface="Century" panose="02040604050505020304" pitchFamily="18" charset="0"/>
                      </a:endParaRPr>
                    </a:p>
                  </a:txBody>
                  <a:tcPr/>
                </a:tc>
                <a:tc>
                  <a:txBody>
                    <a:bodyPr/>
                    <a:lstStyle/>
                    <a:p>
                      <a:pPr>
                        <a:lnSpc>
                          <a:spcPct val="200000"/>
                        </a:lnSpc>
                      </a:pPr>
                      <a:endParaRPr lang="en-GB" sz="1600" dirty="0">
                        <a:solidFill>
                          <a:schemeClr val="tx1"/>
                        </a:solidFill>
                        <a:latin typeface="Century" panose="02040604050505020304" pitchFamily="18" charset="0"/>
                      </a:endParaRPr>
                    </a:p>
                  </a:txBody>
                  <a:tcPr/>
                </a:tc>
                <a:extLst>
                  <a:ext uri="{0D108BD9-81ED-4DB2-BD59-A6C34878D82A}">
                    <a16:rowId xmlns:a16="http://schemas.microsoft.com/office/drawing/2014/main" val="3434331294"/>
                  </a:ext>
                </a:extLst>
              </a:tr>
              <a:tr h="693097">
                <a:tc>
                  <a:txBody>
                    <a:bodyPr/>
                    <a:lstStyle/>
                    <a:p>
                      <a:pPr>
                        <a:lnSpc>
                          <a:spcPct val="200000"/>
                        </a:lnSpc>
                      </a:pPr>
                      <a:endParaRPr lang="en-GB" sz="1600" dirty="0">
                        <a:latin typeface="Century" panose="02040604050505020304" pitchFamily="18" charset="0"/>
                      </a:endParaRPr>
                    </a:p>
                  </a:txBody>
                  <a:tcPr/>
                </a:tc>
                <a:tc>
                  <a:txBody>
                    <a:bodyPr/>
                    <a:lstStyle/>
                    <a:p>
                      <a:pPr>
                        <a:lnSpc>
                          <a:spcPct val="200000"/>
                        </a:lnSpc>
                      </a:pPr>
                      <a:endParaRPr lang="en-GB" sz="1600" dirty="0">
                        <a:solidFill>
                          <a:schemeClr val="tx1"/>
                        </a:solidFill>
                        <a:latin typeface="Century" panose="02040604050505020304" pitchFamily="18" charset="0"/>
                      </a:endParaRPr>
                    </a:p>
                  </a:txBody>
                  <a:tcPr/>
                </a:tc>
                <a:tc>
                  <a:txBody>
                    <a:bodyPr/>
                    <a:lstStyle/>
                    <a:p>
                      <a:pPr>
                        <a:lnSpc>
                          <a:spcPct val="200000"/>
                        </a:lnSpc>
                      </a:pPr>
                      <a:endParaRPr lang="en-GB" sz="1600" dirty="0">
                        <a:solidFill>
                          <a:schemeClr val="tx1"/>
                        </a:solidFill>
                        <a:latin typeface="Century" panose="02040604050505020304" pitchFamily="18" charset="0"/>
                      </a:endParaRPr>
                    </a:p>
                  </a:txBody>
                  <a:tcPr/>
                </a:tc>
                <a:tc>
                  <a:txBody>
                    <a:bodyPr/>
                    <a:lstStyle/>
                    <a:p>
                      <a:pPr>
                        <a:lnSpc>
                          <a:spcPct val="200000"/>
                        </a:lnSpc>
                      </a:pPr>
                      <a:endParaRPr lang="en-GB" sz="1600">
                        <a:solidFill>
                          <a:schemeClr val="tx1"/>
                        </a:solidFill>
                        <a:latin typeface="Century" panose="02040604050505020304" pitchFamily="18" charset="0"/>
                      </a:endParaRPr>
                    </a:p>
                  </a:txBody>
                  <a:tcPr/>
                </a:tc>
                <a:extLst>
                  <a:ext uri="{0D108BD9-81ED-4DB2-BD59-A6C34878D82A}">
                    <a16:rowId xmlns:a16="http://schemas.microsoft.com/office/drawing/2014/main" val="2668564831"/>
                  </a:ext>
                </a:extLst>
              </a:tr>
              <a:tr h="693097">
                <a:tc>
                  <a:txBody>
                    <a:bodyPr/>
                    <a:lstStyle/>
                    <a:p>
                      <a:pPr>
                        <a:lnSpc>
                          <a:spcPct val="200000"/>
                        </a:lnSpc>
                      </a:pPr>
                      <a:endParaRPr lang="en-GB" sz="1600">
                        <a:latin typeface="Century" panose="02040604050505020304" pitchFamily="18" charset="0"/>
                      </a:endParaRPr>
                    </a:p>
                  </a:txBody>
                  <a:tcPr/>
                </a:tc>
                <a:tc>
                  <a:txBody>
                    <a:bodyPr/>
                    <a:lstStyle/>
                    <a:p>
                      <a:pPr>
                        <a:lnSpc>
                          <a:spcPct val="200000"/>
                        </a:lnSpc>
                      </a:pPr>
                      <a:endParaRPr lang="en-GB" sz="1600" dirty="0">
                        <a:solidFill>
                          <a:schemeClr val="tx1"/>
                        </a:solidFill>
                        <a:latin typeface="Century" panose="02040604050505020304" pitchFamily="18" charset="0"/>
                      </a:endParaRPr>
                    </a:p>
                  </a:txBody>
                  <a:tcPr/>
                </a:tc>
                <a:tc>
                  <a:txBody>
                    <a:bodyPr/>
                    <a:lstStyle/>
                    <a:p>
                      <a:pPr>
                        <a:lnSpc>
                          <a:spcPct val="200000"/>
                        </a:lnSpc>
                      </a:pPr>
                      <a:endParaRPr lang="en-GB" sz="1600" dirty="0">
                        <a:solidFill>
                          <a:schemeClr val="tx1"/>
                        </a:solidFill>
                        <a:latin typeface="Century" panose="02040604050505020304" pitchFamily="18" charset="0"/>
                      </a:endParaRPr>
                    </a:p>
                  </a:txBody>
                  <a:tcPr/>
                </a:tc>
                <a:tc>
                  <a:txBody>
                    <a:bodyPr/>
                    <a:lstStyle/>
                    <a:p>
                      <a:pPr>
                        <a:lnSpc>
                          <a:spcPct val="200000"/>
                        </a:lnSpc>
                      </a:pPr>
                      <a:endParaRPr lang="en-GB" sz="1600" dirty="0">
                        <a:solidFill>
                          <a:schemeClr val="tx1"/>
                        </a:solidFill>
                        <a:latin typeface="Century" panose="02040604050505020304" pitchFamily="18" charset="0"/>
                      </a:endParaRPr>
                    </a:p>
                  </a:txBody>
                  <a:tcPr/>
                </a:tc>
                <a:extLst>
                  <a:ext uri="{0D108BD9-81ED-4DB2-BD59-A6C34878D82A}">
                    <a16:rowId xmlns:a16="http://schemas.microsoft.com/office/drawing/2014/main" val="1163184148"/>
                  </a:ext>
                </a:extLst>
              </a:tr>
              <a:tr h="693097">
                <a:tc>
                  <a:txBody>
                    <a:bodyPr/>
                    <a:lstStyle/>
                    <a:p>
                      <a:pPr>
                        <a:lnSpc>
                          <a:spcPct val="200000"/>
                        </a:lnSpc>
                      </a:pPr>
                      <a:endParaRPr lang="en-GB" sz="1600">
                        <a:latin typeface="Century" panose="02040604050505020304" pitchFamily="18" charset="0"/>
                      </a:endParaRPr>
                    </a:p>
                  </a:txBody>
                  <a:tcPr/>
                </a:tc>
                <a:tc>
                  <a:txBody>
                    <a:bodyPr/>
                    <a:lstStyle/>
                    <a:p>
                      <a:pPr>
                        <a:lnSpc>
                          <a:spcPct val="200000"/>
                        </a:lnSpc>
                      </a:pPr>
                      <a:endParaRPr lang="en-GB" sz="1600" dirty="0">
                        <a:solidFill>
                          <a:schemeClr val="tx1"/>
                        </a:solidFill>
                        <a:latin typeface="Century" panose="02040604050505020304" pitchFamily="18" charset="0"/>
                      </a:endParaRPr>
                    </a:p>
                  </a:txBody>
                  <a:tcPr/>
                </a:tc>
                <a:tc>
                  <a:txBody>
                    <a:bodyPr/>
                    <a:lstStyle/>
                    <a:p>
                      <a:pPr>
                        <a:lnSpc>
                          <a:spcPct val="200000"/>
                        </a:lnSpc>
                      </a:pPr>
                      <a:endParaRPr lang="en-GB" sz="1600" dirty="0">
                        <a:solidFill>
                          <a:schemeClr val="tx1"/>
                        </a:solidFill>
                        <a:latin typeface="Century" panose="02040604050505020304" pitchFamily="18" charset="0"/>
                      </a:endParaRPr>
                    </a:p>
                  </a:txBody>
                  <a:tcPr/>
                </a:tc>
                <a:tc>
                  <a:txBody>
                    <a:bodyPr/>
                    <a:lstStyle/>
                    <a:p>
                      <a:pPr>
                        <a:lnSpc>
                          <a:spcPct val="200000"/>
                        </a:lnSpc>
                      </a:pPr>
                      <a:endParaRPr lang="en-GB" sz="1600" dirty="0">
                        <a:solidFill>
                          <a:schemeClr val="tx1"/>
                        </a:solidFill>
                        <a:latin typeface="Century" panose="02040604050505020304" pitchFamily="18" charset="0"/>
                      </a:endParaRPr>
                    </a:p>
                  </a:txBody>
                  <a:tcPr/>
                </a:tc>
                <a:extLst>
                  <a:ext uri="{0D108BD9-81ED-4DB2-BD59-A6C34878D82A}">
                    <a16:rowId xmlns:a16="http://schemas.microsoft.com/office/drawing/2014/main" val="2330453463"/>
                  </a:ext>
                </a:extLst>
              </a:tr>
            </a:tbl>
          </a:graphicData>
        </a:graphic>
      </p:graphicFrame>
      <p:sp>
        <p:nvSpPr>
          <p:cNvPr id="26" name="Google Shape;613;p26">
            <a:hlinkClick r:id="" action="ppaction://noaction" highlightClick="1">
              <a:snd r:embed="rId3" name="1A - Q.wav"/>
            </a:hlinkClick>
            <a:extLst>
              <a:ext uri="{FF2B5EF4-FFF2-40B4-BE49-F238E27FC236}">
                <a16:creationId xmlns:a16="http://schemas.microsoft.com/office/drawing/2014/main" id="{E81506B0-A3F8-47F6-A818-34153DC67087}"/>
              </a:ext>
            </a:extLst>
          </p:cNvPr>
          <p:cNvSpPr/>
          <p:nvPr/>
        </p:nvSpPr>
        <p:spPr>
          <a:xfrm>
            <a:off x="3145820" y="2774814"/>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CC00"/>
          </a:solidFill>
          <a:ln w="12700" cap="flat" cmpd="sng">
            <a:solidFill>
              <a:schemeClr val="tx1"/>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A</a:t>
            </a:r>
            <a:endParaRPr kumimoji="0" sz="20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27" name="Google Shape;614;p26">
            <a:hlinkClick r:id="" action="ppaction://noaction" highlightClick="1">
              <a:snd r:embed="rId4" name="1B - Q.wav"/>
            </a:hlinkClick>
            <a:extLst>
              <a:ext uri="{FF2B5EF4-FFF2-40B4-BE49-F238E27FC236}">
                <a16:creationId xmlns:a16="http://schemas.microsoft.com/office/drawing/2014/main" id="{2A2E30D2-841A-4ED1-B670-1C83F228DED0}"/>
              </a:ext>
            </a:extLst>
          </p:cNvPr>
          <p:cNvSpPr/>
          <p:nvPr/>
        </p:nvSpPr>
        <p:spPr>
          <a:xfrm>
            <a:off x="3145573" y="3465437"/>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CC00"/>
          </a:solidFill>
          <a:ln w="12700" cap="flat" cmpd="sng">
            <a:solidFill>
              <a:schemeClr val="tx1"/>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a:ea typeface="+mn-ea"/>
                <a:cs typeface="+mn-cs"/>
                <a:sym typeface="Century Gothic"/>
              </a:rPr>
              <a:t>B</a:t>
            </a:r>
            <a:endParaRPr kumimoji="0" sz="2000" b="0" i="0" u="none" strike="noStrike" kern="1200" cap="none" spc="0" normalizeH="0" baseline="0" noProof="0" dirty="0">
              <a:ln>
                <a:noFill/>
              </a:ln>
              <a:effectLst/>
              <a:uLnTx/>
              <a:uFillTx/>
              <a:latin typeface="Tw Cen MT" panose="020B0602020104020603"/>
              <a:ea typeface="+mn-ea"/>
              <a:cs typeface="+mn-cs"/>
            </a:endParaRPr>
          </a:p>
        </p:txBody>
      </p:sp>
      <p:sp>
        <p:nvSpPr>
          <p:cNvPr id="28" name="Google Shape;615;p26">
            <a:hlinkClick r:id="" action="ppaction://noaction" highlightClick="1">
              <a:snd r:embed="rId5" name="1C - Q.wav"/>
            </a:hlinkClick>
            <a:extLst>
              <a:ext uri="{FF2B5EF4-FFF2-40B4-BE49-F238E27FC236}">
                <a16:creationId xmlns:a16="http://schemas.microsoft.com/office/drawing/2014/main" id="{598D57C1-09CA-4B85-A901-8BF5F8E2B844}"/>
              </a:ext>
            </a:extLst>
          </p:cNvPr>
          <p:cNvSpPr/>
          <p:nvPr/>
        </p:nvSpPr>
        <p:spPr>
          <a:xfrm>
            <a:off x="3144864" y="4156060"/>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CC00"/>
          </a:solidFill>
          <a:ln w="12700" cap="flat" cmpd="sng">
            <a:solidFill>
              <a:schemeClr val="tx1"/>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a:ea typeface="+mn-ea"/>
                <a:cs typeface="+mn-cs"/>
                <a:sym typeface="Century Gothic"/>
              </a:rPr>
              <a:t>C</a:t>
            </a:r>
            <a:endParaRPr kumimoji="0" sz="2000" b="0" i="0" u="none" strike="noStrike" kern="1200" cap="none" spc="0" normalizeH="0" baseline="0" noProof="0" dirty="0">
              <a:ln>
                <a:noFill/>
              </a:ln>
              <a:effectLst/>
              <a:uLnTx/>
              <a:uFillTx/>
              <a:latin typeface="Tw Cen MT" panose="020B0602020104020603"/>
              <a:ea typeface="+mn-ea"/>
              <a:cs typeface="+mn-cs"/>
            </a:endParaRPr>
          </a:p>
        </p:txBody>
      </p:sp>
      <p:sp>
        <p:nvSpPr>
          <p:cNvPr id="29" name="Google Shape;616;p26">
            <a:hlinkClick r:id="" action="ppaction://noaction" highlightClick="1">
              <a:snd r:embed="rId6" name="1D - Q.wav"/>
            </a:hlinkClick>
            <a:extLst>
              <a:ext uri="{FF2B5EF4-FFF2-40B4-BE49-F238E27FC236}">
                <a16:creationId xmlns:a16="http://schemas.microsoft.com/office/drawing/2014/main" id="{E034BFCB-0288-4166-9636-7DA2D26FF970}"/>
              </a:ext>
            </a:extLst>
          </p:cNvPr>
          <p:cNvSpPr/>
          <p:nvPr/>
        </p:nvSpPr>
        <p:spPr>
          <a:xfrm>
            <a:off x="3140382" y="4846683"/>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CC00"/>
          </a:solidFill>
          <a:ln w="12700" cap="flat" cmpd="sng">
            <a:solidFill>
              <a:schemeClr val="tx1"/>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a:ea typeface="+mn-ea"/>
                <a:cs typeface="+mn-cs"/>
                <a:sym typeface="Century Gothic"/>
              </a:rPr>
              <a:t>D</a:t>
            </a:r>
            <a:endParaRPr kumimoji="0" sz="2000" b="0" i="0" u="none" strike="noStrike" kern="1200" cap="none" spc="0" normalizeH="0" baseline="0" noProof="0" dirty="0">
              <a:ln>
                <a:noFill/>
              </a:ln>
              <a:effectLst/>
              <a:uLnTx/>
              <a:uFillTx/>
              <a:latin typeface="Tw Cen MT" panose="020B0602020104020603"/>
              <a:ea typeface="+mn-ea"/>
              <a:cs typeface="+mn-cs"/>
            </a:endParaRPr>
          </a:p>
        </p:txBody>
      </p:sp>
      <p:pic>
        <p:nvPicPr>
          <p:cNvPr id="2" name="Picture 2" descr="Man in front of white boar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24526" y="4651142"/>
            <a:ext cx="748630" cy="748630"/>
          </a:xfrm>
          <a:prstGeom prst="rect">
            <a:avLst/>
          </a:prstGeom>
          <a:noFill/>
          <a:extLst>
            <a:ext uri="{909E8E84-426E-40DD-AFC4-6F175D3DCCD1}">
              <a14:hiddenFill xmlns:a14="http://schemas.microsoft.com/office/drawing/2010/main">
                <a:solidFill>
                  <a:srgbClr val="FFFFFF"/>
                </a:solidFill>
              </a14:hiddenFill>
            </a:ext>
          </a:extLst>
        </p:spPr>
      </p:pic>
      <p:sp>
        <p:nvSpPr>
          <p:cNvPr id="33" name="Google Shape;616;p26">
            <a:hlinkClick r:id="" action="ppaction://noaction" highlightClick="1">
              <a:snd r:embed="rId8" name="1E - Q.wav"/>
            </a:hlinkClick>
            <a:extLst>
              <a:ext uri="{FF2B5EF4-FFF2-40B4-BE49-F238E27FC236}">
                <a16:creationId xmlns:a16="http://schemas.microsoft.com/office/drawing/2014/main" id="{E034BFCB-0288-4166-9636-7DA2D26FF970}"/>
              </a:ext>
            </a:extLst>
          </p:cNvPr>
          <p:cNvSpPr/>
          <p:nvPr/>
        </p:nvSpPr>
        <p:spPr>
          <a:xfrm>
            <a:off x="3145820" y="5537307"/>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CC00"/>
          </a:solidFill>
          <a:ln w="12700" cap="flat" cmpd="sng">
            <a:solidFill>
              <a:schemeClr val="tx1"/>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a:ea typeface="Century Gothic"/>
                <a:cs typeface="Century Gothic"/>
                <a:sym typeface="Century Gothic"/>
              </a:rPr>
              <a:t>E</a:t>
            </a:r>
            <a:endParaRPr kumimoji="0" sz="2000" b="0" i="0" u="none" strike="noStrike" kern="1200" cap="none" spc="0" normalizeH="0" baseline="0" noProof="0" dirty="0">
              <a:ln>
                <a:noFill/>
              </a:ln>
              <a:effectLst/>
              <a:uLnTx/>
              <a:uFillTx/>
              <a:latin typeface="Tw Cen MT" panose="020B0602020104020603"/>
            </a:endParaRPr>
          </a:p>
        </p:txBody>
      </p:sp>
      <p:pic>
        <p:nvPicPr>
          <p:cNvPr id="55" name="Picture 54">
            <a:extLst>
              <a:ext uri="{FF2B5EF4-FFF2-40B4-BE49-F238E27FC236}">
                <a16:creationId xmlns:a16="http://schemas.microsoft.com/office/drawing/2014/main" id="{438E7C80-D267-4A86-AF3C-B8EB77633156}"/>
              </a:ext>
            </a:extLst>
          </p:cNvPr>
          <p:cNvPicPr>
            <a:picLocks noChangeAspect="1"/>
          </p:cNvPicPr>
          <p:nvPr/>
        </p:nvPicPr>
        <p:blipFill>
          <a:blip r:embed="rId9"/>
          <a:stretch>
            <a:fillRect/>
          </a:stretch>
        </p:blipFill>
        <p:spPr>
          <a:xfrm flipH="1">
            <a:off x="5689799" y="1958361"/>
            <a:ext cx="573207" cy="551545"/>
          </a:xfrm>
          <a:prstGeom prst="rect">
            <a:avLst/>
          </a:prstGeom>
        </p:spPr>
      </p:pic>
      <p:pic>
        <p:nvPicPr>
          <p:cNvPr id="56" name="Picture 55">
            <a:extLst>
              <a:ext uri="{FF2B5EF4-FFF2-40B4-BE49-F238E27FC236}">
                <a16:creationId xmlns:a16="http://schemas.microsoft.com/office/drawing/2014/main" id="{5B4FC01B-7F33-4B79-905C-20616322A3F1}"/>
              </a:ext>
            </a:extLst>
          </p:cNvPr>
          <p:cNvPicPr>
            <a:picLocks noChangeAspect="1"/>
          </p:cNvPicPr>
          <p:nvPr/>
        </p:nvPicPr>
        <p:blipFill>
          <a:blip r:embed="rId10"/>
          <a:stretch>
            <a:fillRect/>
          </a:stretch>
        </p:blipFill>
        <p:spPr>
          <a:xfrm>
            <a:off x="7717781" y="1968487"/>
            <a:ext cx="537787" cy="548032"/>
          </a:xfrm>
          <a:prstGeom prst="rect">
            <a:avLst/>
          </a:prstGeom>
        </p:spPr>
      </p:pic>
      <p:sp>
        <p:nvSpPr>
          <p:cNvPr id="5" name="TextBox 4"/>
          <p:cNvSpPr txBox="1"/>
          <p:nvPr/>
        </p:nvSpPr>
        <p:spPr>
          <a:xfrm>
            <a:off x="6094243" y="1994493"/>
            <a:ext cx="1261621" cy="430887"/>
          </a:xfrm>
          <a:prstGeom prst="rect">
            <a:avLst/>
          </a:prstGeom>
          <a:noFill/>
        </p:spPr>
        <p:txBody>
          <a:bodyPr wrap="square" rtlCol="0">
            <a:spAutoFit/>
          </a:bodyPr>
          <a:lstStyle/>
          <a:p>
            <a:pPr algn="ctr"/>
            <a:r>
              <a:rPr lang="en-GB" sz="2200" b="1" dirty="0" err="1">
                <a:solidFill>
                  <a:schemeClr val="accent5">
                    <a:lumMod val="50000"/>
                  </a:schemeClr>
                </a:solidFill>
                <a:latin typeface="Century Gothic" panose="020B0502020202020204" pitchFamily="34" charset="0"/>
              </a:rPr>
              <a:t>ich</a:t>
            </a:r>
            <a:endParaRPr lang="en-GB" sz="2200" b="1" dirty="0">
              <a:solidFill>
                <a:schemeClr val="accent5">
                  <a:lumMod val="50000"/>
                </a:schemeClr>
              </a:solidFill>
              <a:latin typeface="Century Gothic" panose="020B0502020202020204" pitchFamily="34" charset="0"/>
            </a:endParaRPr>
          </a:p>
        </p:txBody>
      </p:sp>
      <p:sp>
        <p:nvSpPr>
          <p:cNvPr id="57" name="TextBox 56"/>
          <p:cNvSpPr txBox="1"/>
          <p:nvPr/>
        </p:nvSpPr>
        <p:spPr>
          <a:xfrm>
            <a:off x="8070924" y="2016073"/>
            <a:ext cx="1261621" cy="430887"/>
          </a:xfrm>
          <a:prstGeom prst="rect">
            <a:avLst/>
          </a:prstGeom>
          <a:noFill/>
        </p:spPr>
        <p:txBody>
          <a:bodyPr wrap="square" rtlCol="0">
            <a:spAutoFit/>
          </a:bodyPr>
          <a:lstStyle/>
          <a:p>
            <a:pPr algn="ctr"/>
            <a:r>
              <a:rPr lang="en-GB" sz="2200" b="1" dirty="0">
                <a:solidFill>
                  <a:schemeClr val="accent5">
                    <a:lumMod val="50000"/>
                  </a:schemeClr>
                </a:solidFill>
                <a:latin typeface="Century Gothic" panose="020B0502020202020204" pitchFamily="34" charset="0"/>
              </a:rPr>
              <a:t>du</a:t>
            </a:r>
          </a:p>
        </p:txBody>
      </p:sp>
      <p:pic>
        <p:nvPicPr>
          <p:cNvPr id="58" name="Picture 4" descr="Chemical Lab Flasks Clip Ar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56364" y="2714335"/>
            <a:ext cx="478299" cy="48816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descr="Waving German Flag Clip Ar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319075" y="5521735"/>
            <a:ext cx="543830" cy="427765"/>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p:cNvGrpSpPr/>
          <p:nvPr/>
        </p:nvGrpSpPr>
        <p:grpSpPr>
          <a:xfrm>
            <a:off x="3874494" y="3465438"/>
            <a:ext cx="1566176" cy="340899"/>
            <a:chOff x="8731256" y="2148819"/>
            <a:chExt cx="2114610" cy="404199"/>
          </a:xfrm>
        </p:grpSpPr>
        <p:pic>
          <p:nvPicPr>
            <p:cNvPr id="32" name="Picture 4" descr="United Kingdom Flag Clip Ar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731256" y="2154001"/>
              <a:ext cx="696630" cy="39888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Spain Clip Art"/>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517256" y="2148819"/>
              <a:ext cx="604493" cy="40299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4" descr="France Clip Art"/>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239567" y="2148819"/>
              <a:ext cx="606299" cy="404199"/>
            </a:xfrm>
            <a:prstGeom prst="rect">
              <a:avLst/>
            </a:prstGeom>
            <a:noFill/>
            <a:extLst>
              <a:ext uri="{909E8E84-426E-40DD-AFC4-6F175D3DCCD1}">
                <a14:hiddenFill xmlns:a14="http://schemas.microsoft.com/office/drawing/2010/main">
                  <a:solidFill>
                    <a:srgbClr val="FFFFFF"/>
                  </a:solidFill>
                </a14:hiddenFill>
              </a:ext>
            </a:extLst>
          </p:spPr>
        </p:pic>
      </p:grpSp>
      <p:pic>
        <p:nvPicPr>
          <p:cNvPr id="39" name="Picture 2" descr="Painter Color Palette With Brush Cartoon Clip Art"/>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784241" y="4119957"/>
            <a:ext cx="414752" cy="40922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83537" y="4119957"/>
            <a:ext cx="613826" cy="449320"/>
          </a:xfrm>
          <a:prstGeom prst="rect">
            <a:avLst/>
          </a:prstGeom>
        </p:spPr>
      </p:pic>
      <p:sp>
        <p:nvSpPr>
          <p:cNvPr id="42"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FFCC00"/>
          </a:solidFill>
          <a:ln w="127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effectLst/>
                <a:uLnTx/>
                <a:uFillTx/>
                <a:latin typeface="Century Gothic" panose="020B0502020202020204" pitchFamily="34" charset="0"/>
                <a:ea typeface="+mn-ea"/>
                <a:cs typeface="+mn-cs"/>
              </a:rPr>
              <a:t>hören</a:t>
            </a:r>
            <a:endParaRPr kumimoji="0" lang="en-GB" sz="2000" b="1" i="0" u="none" strike="noStrike" kern="0" cap="none" spc="0" normalizeH="0" baseline="0" noProof="0" dirty="0">
              <a:ln>
                <a:noFill/>
              </a:ln>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257154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100649" cy="647577"/>
          </a:xfrm>
        </p:spPr>
        <p:txBody>
          <a:bodyPr>
            <a:normAutofit/>
          </a:bodyPr>
          <a:lstStyle/>
          <a:p>
            <a:r>
              <a:rPr lang="en-GB" sz="2800" b="1" dirty="0" err="1">
                <a:solidFill>
                  <a:schemeClr val="bg1"/>
                </a:solidFill>
              </a:rPr>
              <a:t>Antworten</a:t>
            </a:r>
            <a:endParaRPr lang="en-GB" sz="2800" b="1" dirty="0">
              <a:solidFill>
                <a:schemeClr val="bg1"/>
              </a:solidFill>
            </a:endParaRPr>
          </a:p>
        </p:txBody>
      </p:sp>
      <p:sp>
        <p:nvSpPr>
          <p:cNvPr id="47" name="TextBox 46">
            <a:extLst>
              <a:ext uri="{FF2B5EF4-FFF2-40B4-BE49-F238E27FC236}">
                <a16:creationId xmlns:a16="http://schemas.microsoft.com/office/drawing/2014/main" id="{6A500173-7AE1-4980-9C52-2DFAE38768EA}"/>
              </a:ext>
            </a:extLst>
          </p:cNvPr>
          <p:cNvSpPr txBox="1"/>
          <p:nvPr/>
        </p:nvSpPr>
        <p:spPr>
          <a:xfrm>
            <a:off x="216358" y="1247470"/>
            <a:ext cx="11520088" cy="46166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entury Gothic" panose="020B0502020202020204" pitchFamily="34" charset="0"/>
              </a:rPr>
              <a:t>Wolfgang</a:t>
            </a:r>
            <a:r>
              <a:rPr kumimoji="0" lang="en-US" sz="2400" b="0" i="0" u="none" strike="noStrike" kern="1200" cap="none" spc="0" normalizeH="0" noProof="0" dirty="0">
                <a:ln>
                  <a:noFill/>
                </a:ln>
                <a:effectLst/>
                <a:uLnTx/>
                <a:uFillTx/>
                <a:latin typeface="Century Gothic" panose="020B0502020202020204" pitchFamily="34" charset="0"/>
              </a:rPr>
              <a:t> </a:t>
            </a:r>
            <a:r>
              <a:rPr kumimoji="0" lang="en-US" sz="2400" b="0" i="0" u="none" strike="noStrike" kern="1200" cap="none" spc="0" normalizeH="0" noProof="0" dirty="0" err="1">
                <a:ln>
                  <a:noFill/>
                </a:ln>
                <a:effectLst/>
                <a:uLnTx/>
                <a:uFillTx/>
                <a:latin typeface="Century Gothic" panose="020B0502020202020204" pitchFamily="34" charset="0"/>
              </a:rPr>
              <a:t>redet</a:t>
            </a:r>
            <a:r>
              <a:rPr kumimoji="0" lang="en-US" sz="2400" b="0" i="0" u="none" strike="noStrike" kern="1200" cap="none" spc="0" normalizeH="0" noProof="0" dirty="0">
                <a:ln>
                  <a:noFill/>
                </a:ln>
                <a:effectLst/>
                <a:uLnTx/>
                <a:uFillTx/>
                <a:latin typeface="Century Gothic" panose="020B0502020202020204" pitchFamily="34" charset="0"/>
              </a:rPr>
              <a:t> </a:t>
            </a:r>
            <a:r>
              <a:rPr kumimoji="0" lang="en-US" sz="2400" b="0" i="0" u="none" strike="noStrike" kern="1200" cap="none" spc="0" normalizeH="0" noProof="0" dirty="0" err="1">
                <a:ln>
                  <a:noFill/>
                </a:ln>
                <a:effectLst/>
                <a:uLnTx/>
                <a:uFillTx/>
                <a:latin typeface="Century Gothic" panose="020B0502020202020204" pitchFamily="34" charset="0"/>
              </a:rPr>
              <a:t>mit</a:t>
            </a:r>
            <a:r>
              <a:rPr kumimoji="0" lang="en-US" sz="2400" b="0" i="0" u="none" strike="noStrike" kern="1200" cap="none" spc="0" normalizeH="0" noProof="0" dirty="0">
                <a:ln>
                  <a:noFill/>
                </a:ln>
                <a:effectLst/>
                <a:uLnTx/>
                <a:uFillTx/>
                <a:latin typeface="Century Gothic" panose="020B0502020202020204" pitchFamily="34" charset="0"/>
              </a:rPr>
              <a:t> Mia </a:t>
            </a:r>
            <a:r>
              <a:rPr kumimoji="0" lang="en-US" sz="2400" b="0" i="0" u="none" strike="noStrike" kern="1200" cap="none" spc="0" normalizeH="0" noProof="0" dirty="0" err="1">
                <a:ln>
                  <a:noFill/>
                </a:ln>
                <a:effectLst/>
                <a:uLnTx/>
                <a:uFillTx/>
                <a:latin typeface="Century Gothic" panose="020B0502020202020204" pitchFamily="34" charset="0"/>
              </a:rPr>
              <a:t>über</a:t>
            </a:r>
            <a:r>
              <a:rPr kumimoji="0" lang="en-US" sz="2400" b="0" i="0" u="none" strike="noStrike" kern="1200" cap="none" spc="0" normalizeH="0" noProof="0" dirty="0">
                <a:ln>
                  <a:noFill/>
                </a:ln>
                <a:effectLst/>
                <a:uLnTx/>
                <a:uFillTx/>
                <a:latin typeface="Century Gothic" panose="020B0502020202020204" pitchFamily="34" charset="0"/>
              </a:rPr>
              <a:t> die </a:t>
            </a:r>
            <a:r>
              <a:rPr kumimoji="0" lang="en-US" sz="2400" b="0" i="0" u="none" strike="noStrike" kern="1200" cap="none" spc="0" normalizeH="0" noProof="0" dirty="0" err="1">
                <a:ln>
                  <a:noFill/>
                </a:ln>
                <a:effectLst/>
                <a:uLnTx/>
                <a:uFillTx/>
                <a:latin typeface="Century Gothic" panose="020B0502020202020204" pitchFamily="34" charset="0"/>
              </a:rPr>
              <a:t>Schule</a:t>
            </a:r>
            <a:r>
              <a:rPr kumimoji="0" lang="en-US" sz="2400" b="0" i="0" u="none" strike="noStrike" kern="1200" cap="none" spc="0" normalizeH="0" noProof="0" dirty="0">
                <a:ln>
                  <a:noFill/>
                </a:ln>
                <a:effectLst/>
                <a:uLnTx/>
                <a:uFillTx/>
                <a:latin typeface="Century Gothic" panose="020B0502020202020204" pitchFamily="34" charset="0"/>
              </a:rPr>
              <a:t>. </a:t>
            </a:r>
            <a:r>
              <a:rPr kumimoji="0" lang="en-US" sz="2400" b="0" i="0" u="none" strike="noStrike" kern="1200" cap="none" spc="0" normalizeH="0" noProof="0" dirty="0" err="1">
                <a:ln>
                  <a:noFill/>
                </a:ln>
                <a:effectLst/>
                <a:uLnTx/>
                <a:uFillTx/>
                <a:latin typeface="Century Gothic" panose="020B0502020202020204" pitchFamily="34" charset="0"/>
              </a:rPr>
              <a:t>Wer</a:t>
            </a:r>
            <a:r>
              <a:rPr kumimoji="0" lang="en-US" sz="2400" b="0" i="0" u="none" strike="noStrike" kern="1200" cap="none" spc="0" normalizeH="0" noProof="0" dirty="0">
                <a:ln>
                  <a:noFill/>
                </a:ln>
                <a:effectLst/>
                <a:uLnTx/>
                <a:uFillTx/>
                <a:latin typeface="Century Gothic" panose="020B0502020202020204" pitchFamily="34" charset="0"/>
              </a:rPr>
              <a:t> mag was? </a:t>
            </a:r>
            <a:endParaRPr kumimoji="0" lang="en-US" sz="2400" b="0" i="0" u="none" strike="noStrike" kern="1200" cap="none" spc="0" normalizeH="0" baseline="0" noProof="0" dirty="0">
              <a:ln>
                <a:noFill/>
              </a:ln>
              <a:effectLst/>
              <a:uLnTx/>
              <a:uFillTx/>
              <a:latin typeface="Century Gothic" panose="020B0502020202020204" pitchFamily="34" charset="0"/>
            </a:endParaRPr>
          </a:p>
        </p:txBody>
      </p:sp>
      <p:graphicFrame>
        <p:nvGraphicFramePr>
          <p:cNvPr id="24" name="Table 24" descr="Table for exercises">
            <a:extLst>
              <a:ext uri="{FF2B5EF4-FFF2-40B4-BE49-F238E27FC236}">
                <a16:creationId xmlns:a16="http://schemas.microsoft.com/office/drawing/2014/main" id="{1E39B82F-41F3-4CE0-B621-32FEC791372C}"/>
              </a:ext>
            </a:extLst>
          </p:cNvPr>
          <p:cNvGraphicFramePr>
            <a:graphicFrameLocks noGrp="1"/>
          </p:cNvGraphicFramePr>
          <p:nvPr>
            <p:extLst>
              <p:ext uri="{D42A27DB-BD31-4B8C-83A1-F6EECF244321}">
                <p14:modId xmlns:p14="http://schemas.microsoft.com/office/powerpoint/2010/main" val="3873864277"/>
              </p:ext>
            </p:extLst>
          </p:nvPr>
        </p:nvGraphicFramePr>
        <p:xfrm>
          <a:off x="2996871" y="1904136"/>
          <a:ext cx="6713472" cy="4158582"/>
        </p:xfrm>
        <a:graphic>
          <a:graphicData uri="http://schemas.openxmlformats.org/drawingml/2006/table">
            <a:tbl>
              <a:tblPr firstRow="1" bandRow="1">
                <a:tableStyleId>{ED083AE6-46FA-4A59-8FB0-9F97EB10719F}</a:tableStyleId>
              </a:tblPr>
              <a:tblGrid>
                <a:gridCol w="663679">
                  <a:extLst>
                    <a:ext uri="{9D8B030D-6E8A-4147-A177-3AD203B41FA5}">
                      <a16:colId xmlns:a16="http://schemas.microsoft.com/office/drawing/2014/main" val="2218395770"/>
                    </a:ext>
                  </a:extLst>
                </a:gridCol>
                <a:gridCol w="1898695">
                  <a:extLst>
                    <a:ext uri="{9D8B030D-6E8A-4147-A177-3AD203B41FA5}">
                      <a16:colId xmlns:a16="http://schemas.microsoft.com/office/drawing/2014/main" val="3328270413"/>
                    </a:ext>
                  </a:extLst>
                </a:gridCol>
                <a:gridCol w="2057413">
                  <a:extLst>
                    <a:ext uri="{9D8B030D-6E8A-4147-A177-3AD203B41FA5}">
                      <a16:colId xmlns:a16="http://schemas.microsoft.com/office/drawing/2014/main" val="313040105"/>
                    </a:ext>
                  </a:extLst>
                </a:gridCol>
                <a:gridCol w="2093685">
                  <a:extLst>
                    <a:ext uri="{9D8B030D-6E8A-4147-A177-3AD203B41FA5}">
                      <a16:colId xmlns:a16="http://schemas.microsoft.com/office/drawing/2014/main" val="4057324009"/>
                    </a:ext>
                  </a:extLst>
                </a:gridCol>
              </a:tblGrid>
              <a:tr h="693097">
                <a:tc>
                  <a:txBody>
                    <a:bodyPr/>
                    <a:lstStyle/>
                    <a:p>
                      <a:pPr>
                        <a:lnSpc>
                          <a:spcPct val="200000"/>
                        </a:lnSpc>
                      </a:pPr>
                      <a:endParaRPr lang="en-GB" sz="1600" dirty="0">
                        <a:latin typeface="Century" panose="02040604050505020304" pitchFamily="18" charset="0"/>
                      </a:endParaRPr>
                    </a:p>
                  </a:txBody>
                  <a:tcPr/>
                </a:tc>
                <a:tc>
                  <a:txBody>
                    <a:bodyPr/>
                    <a:lstStyle/>
                    <a:p>
                      <a:pPr>
                        <a:lnSpc>
                          <a:spcPct val="200000"/>
                        </a:lnSpc>
                      </a:pPr>
                      <a:endParaRPr lang="en-GB" sz="1600" dirty="0">
                        <a:solidFill>
                          <a:schemeClr val="tx1"/>
                        </a:solidFill>
                        <a:latin typeface="Century" panose="02040604050505020304" pitchFamily="18" charset="0"/>
                      </a:endParaRPr>
                    </a:p>
                  </a:txBody>
                  <a:tcPr/>
                </a:tc>
                <a:tc>
                  <a:txBody>
                    <a:bodyPr/>
                    <a:lstStyle/>
                    <a:p>
                      <a:pPr>
                        <a:lnSpc>
                          <a:spcPct val="200000"/>
                        </a:lnSpc>
                      </a:pPr>
                      <a:endParaRPr lang="en-GB" sz="1600" dirty="0">
                        <a:solidFill>
                          <a:schemeClr val="tx1"/>
                        </a:solidFill>
                        <a:latin typeface="Century" panose="02040604050505020304" pitchFamily="18" charset="0"/>
                      </a:endParaRPr>
                    </a:p>
                  </a:txBody>
                  <a:tcPr/>
                </a:tc>
                <a:tc>
                  <a:txBody>
                    <a:bodyPr/>
                    <a:lstStyle/>
                    <a:p>
                      <a:pPr>
                        <a:lnSpc>
                          <a:spcPct val="200000"/>
                        </a:lnSpc>
                      </a:pPr>
                      <a:endParaRPr lang="en-GB" sz="1600" dirty="0">
                        <a:solidFill>
                          <a:schemeClr val="tx1"/>
                        </a:solidFill>
                        <a:latin typeface="Century" panose="02040604050505020304" pitchFamily="18" charset="0"/>
                      </a:endParaRPr>
                    </a:p>
                  </a:txBody>
                  <a:tcPr/>
                </a:tc>
                <a:extLst>
                  <a:ext uri="{0D108BD9-81ED-4DB2-BD59-A6C34878D82A}">
                    <a16:rowId xmlns:a16="http://schemas.microsoft.com/office/drawing/2014/main" val="1929287854"/>
                  </a:ext>
                </a:extLst>
              </a:tr>
              <a:tr h="693097">
                <a:tc>
                  <a:txBody>
                    <a:bodyPr/>
                    <a:lstStyle/>
                    <a:p>
                      <a:pPr>
                        <a:lnSpc>
                          <a:spcPct val="200000"/>
                        </a:lnSpc>
                      </a:pPr>
                      <a:endParaRPr lang="en-GB" sz="1600" dirty="0">
                        <a:latin typeface="Century" panose="02040604050505020304" pitchFamily="18" charset="0"/>
                      </a:endParaRPr>
                    </a:p>
                  </a:txBody>
                  <a:tcPr/>
                </a:tc>
                <a:tc>
                  <a:txBody>
                    <a:bodyPr/>
                    <a:lstStyle/>
                    <a:p>
                      <a:pPr>
                        <a:lnSpc>
                          <a:spcPct val="200000"/>
                        </a:lnSpc>
                      </a:pPr>
                      <a:endParaRPr lang="en-GB" sz="1600" dirty="0">
                        <a:solidFill>
                          <a:schemeClr val="tx1"/>
                        </a:solidFill>
                        <a:latin typeface="Century" panose="02040604050505020304" pitchFamily="18" charset="0"/>
                      </a:endParaRPr>
                    </a:p>
                  </a:txBody>
                  <a:tcPr/>
                </a:tc>
                <a:tc>
                  <a:txBody>
                    <a:bodyPr/>
                    <a:lstStyle/>
                    <a:p>
                      <a:pPr>
                        <a:lnSpc>
                          <a:spcPct val="200000"/>
                        </a:lnSpc>
                      </a:pPr>
                      <a:endParaRPr lang="en-GB" sz="1600" dirty="0">
                        <a:solidFill>
                          <a:schemeClr val="tx1"/>
                        </a:solidFill>
                        <a:latin typeface="Century" panose="02040604050505020304" pitchFamily="18" charset="0"/>
                      </a:endParaRPr>
                    </a:p>
                  </a:txBody>
                  <a:tcPr/>
                </a:tc>
                <a:tc>
                  <a:txBody>
                    <a:bodyPr/>
                    <a:lstStyle/>
                    <a:p>
                      <a:pPr>
                        <a:lnSpc>
                          <a:spcPct val="200000"/>
                        </a:lnSpc>
                      </a:pPr>
                      <a:r>
                        <a:rPr lang="en-GB" sz="1600" dirty="0">
                          <a:solidFill>
                            <a:schemeClr val="tx1"/>
                          </a:solidFill>
                          <a:latin typeface="Century" panose="02040604050505020304" pitchFamily="18" charset="0"/>
                        </a:rPr>
                        <a:t>       </a:t>
                      </a:r>
                    </a:p>
                  </a:txBody>
                  <a:tcPr/>
                </a:tc>
                <a:extLst>
                  <a:ext uri="{0D108BD9-81ED-4DB2-BD59-A6C34878D82A}">
                    <a16:rowId xmlns:a16="http://schemas.microsoft.com/office/drawing/2014/main" val="2314955753"/>
                  </a:ext>
                </a:extLst>
              </a:tr>
              <a:tr h="693097">
                <a:tc>
                  <a:txBody>
                    <a:bodyPr/>
                    <a:lstStyle/>
                    <a:p>
                      <a:pPr>
                        <a:lnSpc>
                          <a:spcPct val="200000"/>
                        </a:lnSpc>
                      </a:pPr>
                      <a:endParaRPr lang="en-GB" sz="1600" dirty="0">
                        <a:latin typeface="Century" panose="02040604050505020304" pitchFamily="18" charset="0"/>
                      </a:endParaRPr>
                    </a:p>
                  </a:txBody>
                  <a:tcPr/>
                </a:tc>
                <a:tc>
                  <a:txBody>
                    <a:bodyPr/>
                    <a:lstStyle/>
                    <a:p>
                      <a:pPr>
                        <a:lnSpc>
                          <a:spcPct val="200000"/>
                        </a:lnSpc>
                      </a:pPr>
                      <a:endParaRPr lang="en-GB" sz="1600" dirty="0">
                        <a:solidFill>
                          <a:schemeClr val="tx1"/>
                        </a:solidFill>
                        <a:latin typeface="Century" panose="02040604050505020304" pitchFamily="18" charset="0"/>
                      </a:endParaRPr>
                    </a:p>
                  </a:txBody>
                  <a:tcPr/>
                </a:tc>
                <a:tc>
                  <a:txBody>
                    <a:bodyPr/>
                    <a:lstStyle/>
                    <a:p>
                      <a:pPr>
                        <a:lnSpc>
                          <a:spcPct val="200000"/>
                        </a:lnSpc>
                      </a:pPr>
                      <a:endParaRPr lang="en-GB" sz="1600" dirty="0">
                        <a:solidFill>
                          <a:schemeClr val="tx1"/>
                        </a:solidFill>
                        <a:latin typeface="Century" panose="02040604050505020304" pitchFamily="18" charset="0"/>
                      </a:endParaRPr>
                    </a:p>
                  </a:txBody>
                  <a:tcPr/>
                </a:tc>
                <a:tc>
                  <a:txBody>
                    <a:bodyPr/>
                    <a:lstStyle/>
                    <a:p>
                      <a:pPr>
                        <a:lnSpc>
                          <a:spcPct val="200000"/>
                        </a:lnSpc>
                      </a:pPr>
                      <a:endParaRPr lang="en-GB" sz="1600" dirty="0">
                        <a:solidFill>
                          <a:schemeClr val="tx1"/>
                        </a:solidFill>
                        <a:latin typeface="Century" panose="02040604050505020304" pitchFamily="18" charset="0"/>
                      </a:endParaRPr>
                    </a:p>
                  </a:txBody>
                  <a:tcPr/>
                </a:tc>
                <a:extLst>
                  <a:ext uri="{0D108BD9-81ED-4DB2-BD59-A6C34878D82A}">
                    <a16:rowId xmlns:a16="http://schemas.microsoft.com/office/drawing/2014/main" val="3434331294"/>
                  </a:ext>
                </a:extLst>
              </a:tr>
              <a:tr h="693097">
                <a:tc>
                  <a:txBody>
                    <a:bodyPr/>
                    <a:lstStyle/>
                    <a:p>
                      <a:pPr>
                        <a:lnSpc>
                          <a:spcPct val="200000"/>
                        </a:lnSpc>
                      </a:pPr>
                      <a:endParaRPr lang="en-GB" sz="1600" dirty="0">
                        <a:latin typeface="Century" panose="02040604050505020304" pitchFamily="18" charset="0"/>
                      </a:endParaRPr>
                    </a:p>
                  </a:txBody>
                  <a:tcPr/>
                </a:tc>
                <a:tc>
                  <a:txBody>
                    <a:bodyPr/>
                    <a:lstStyle/>
                    <a:p>
                      <a:pPr>
                        <a:lnSpc>
                          <a:spcPct val="200000"/>
                        </a:lnSpc>
                      </a:pPr>
                      <a:endParaRPr lang="en-GB" sz="1600" dirty="0">
                        <a:solidFill>
                          <a:schemeClr val="tx1"/>
                        </a:solidFill>
                        <a:latin typeface="Century" panose="02040604050505020304" pitchFamily="18" charset="0"/>
                      </a:endParaRPr>
                    </a:p>
                  </a:txBody>
                  <a:tcPr/>
                </a:tc>
                <a:tc>
                  <a:txBody>
                    <a:bodyPr/>
                    <a:lstStyle/>
                    <a:p>
                      <a:pPr>
                        <a:lnSpc>
                          <a:spcPct val="200000"/>
                        </a:lnSpc>
                      </a:pPr>
                      <a:endParaRPr lang="en-GB" sz="1600" dirty="0">
                        <a:solidFill>
                          <a:schemeClr val="tx1"/>
                        </a:solidFill>
                        <a:latin typeface="Century" panose="02040604050505020304" pitchFamily="18" charset="0"/>
                      </a:endParaRPr>
                    </a:p>
                  </a:txBody>
                  <a:tcPr/>
                </a:tc>
                <a:tc>
                  <a:txBody>
                    <a:bodyPr/>
                    <a:lstStyle/>
                    <a:p>
                      <a:pPr>
                        <a:lnSpc>
                          <a:spcPct val="200000"/>
                        </a:lnSpc>
                      </a:pPr>
                      <a:endParaRPr lang="en-GB" sz="1600" dirty="0">
                        <a:solidFill>
                          <a:schemeClr val="tx1"/>
                        </a:solidFill>
                        <a:latin typeface="Century" panose="02040604050505020304" pitchFamily="18" charset="0"/>
                      </a:endParaRPr>
                    </a:p>
                  </a:txBody>
                  <a:tcPr/>
                </a:tc>
                <a:extLst>
                  <a:ext uri="{0D108BD9-81ED-4DB2-BD59-A6C34878D82A}">
                    <a16:rowId xmlns:a16="http://schemas.microsoft.com/office/drawing/2014/main" val="2668564831"/>
                  </a:ext>
                </a:extLst>
              </a:tr>
              <a:tr h="693097">
                <a:tc>
                  <a:txBody>
                    <a:bodyPr/>
                    <a:lstStyle/>
                    <a:p>
                      <a:pPr>
                        <a:lnSpc>
                          <a:spcPct val="200000"/>
                        </a:lnSpc>
                      </a:pPr>
                      <a:endParaRPr lang="en-GB" sz="1600">
                        <a:latin typeface="Century" panose="02040604050505020304" pitchFamily="18" charset="0"/>
                      </a:endParaRPr>
                    </a:p>
                  </a:txBody>
                  <a:tcPr/>
                </a:tc>
                <a:tc>
                  <a:txBody>
                    <a:bodyPr/>
                    <a:lstStyle/>
                    <a:p>
                      <a:pPr>
                        <a:lnSpc>
                          <a:spcPct val="200000"/>
                        </a:lnSpc>
                      </a:pPr>
                      <a:endParaRPr lang="en-GB" sz="1600" dirty="0">
                        <a:solidFill>
                          <a:schemeClr val="tx1"/>
                        </a:solidFill>
                        <a:latin typeface="Century" panose="02040604050505020304" pitchFamily="18" charset="0"/>
                      </a:endParaRPr>
                    </a:p>
                  </a:txBody>
                  <a:tcPr/>
                </a:tc>
                <a:tc>
                  <a:txBody>
                    <a:bodyPr/>
                    <a:lstStyle/>
                    <a:p>
                      <a:pPr>
                        <a:lnSpc>
                          <a:spcPct val="200000"/>
                        </a:lnSpc>
                      </a:pPr>
                      <a:endParaRPr lang="en-GB" sz="1600" dirty="0">
                        <a:solidFill>
                          <a:schemeClr val="tx1"/>
                        </a:solidFill>
                        <a:latin typeface="Century" panose="02040604050505020304" pitchFamily="18" charset="0"/>
                      </a:endParaRPr>
                    </a:p>
                  </a:txBody>
                  <a:tcPr/>
                </a:tc>
                <a:tc>
                  <a:txBody>
                    <a:bodyPr/>
                    <a:lstStyle/>
                    <a:p>
                      <a:pPr>
                        <a:lnSpc>
                          <a:spcPct val="200000"/>
                        </a:lnSpc>
                      </a:pPr>
                      <a:endParaRPr lang="en-GB" sz="1600" dirty="0">
                        <a:solidFill>
                          <a:schemeClr val="tx1"/>
                        </a:solidFill>
                        <a:latin typeface="Century" panose="02040604050505020304" pitchFamily="18" charset="0"/>
                      </a:endParaRPr>
                    </a:p>
                  </a:txBody>
                  <a:tcPr/>
                </a:tc>
                <a:extLst>
                  <a:ext uri="{0D108BD9-81ED-4DB2-BD59-A6C34878D82A}">
                    <a16:rowId xmlns:a16="http://schemas.microsoft.com/office/drawing/2014/main" val="1163184148"/>
                  </a:ext>
                </a:extLst>
              </a:tr>
              <a:tr h="693097">
                <a:tc>
                  <a:txBody>
                    <a:bodyPr/>
                    <a:lstStyle/>
                    <a:p>
                      <a:pPr>
                        <a:lnSpc>
                          <a:spcPct val="200000"/>
                        </a:lnSpc>
                      </a:pPr>
                      <a:endParaRPr lang="en-GB" sz="1600">
                        <a:latin typeface="Century" panose="02040604050505020304" pitchFamily="18" charset="0"/>
                      </a:endParaRPr>
                    </a:p>
                  </a:txBody>
                  <a:tcPr/>
                </a:tc>
                <a:tc>
                  <a:txBody>
                    <a:bodyPr/>
                    <a:lstStyle/>
                    <a:p>
                      <a:pPr>
                        <a:lnSpc>
                          <a:spcPct val="200000"/>
                        </a:lnSpc>
                      </a:pPr>
                      <a:endParaRPr lang="en-GB" sz="1600" dirty="0">
                        <a:solidFill>
                          <a:schemeClr val="tx1"/>
                        </a:solidFill>
                        <a:latin typeface="Century" panose="02040604050505020304" pitchFamily="18" charset="0"/>
                      </a:endParaRPr>
                    </a:p>
                  </a:txBody>
                  <a:tcPr/>
                </a:tc>
                <a:tc>
                  <a:txBody>
                    <a:bodyPr/>
                    <a:lstStyle/>
                    <a:p>
                      <a:pPr>
                        <a:lnSpc>
                          <a:spcPct val="200000"/>
                        </a:lnSpc>
                      </a:pPr>
                      <a:endParaRPr lang="en-GB" sz="1600" dirty="0">
                        <a:solidFill>
                          <a:schemeClr val="tx1"/>
                        </a:solidFill>
                        <a:latin typeface="Century" panose="02040604050505020304" pitchFamily="18" charset="0"/>
                      </a:endParaRPr>
                    </a:p>
                  </a:txBody>
                  <a:tcPr/>
                </a:tc>
                <a:tc>
                  <a:txBody>
                    <a:bodyPr/>
                    <a:lstStyle/>
                    <a:p>
                      <a:pPr>
                        <a:lnSpc>
                          <a:spcPct val="200000"/>
                        </a:lnSpc>
                      </a:pPr>
                      <a:endParaRPr lang="en-GB" sz="1600" dirty="0">
                        <a:solidFill>
                          <a:schemeClr val="tx1"/>
                        </a:solidFill>
                        <a:latin typeface="Century" panose="02040604050505020304" pitchFamily="18" charset="0"/>
                      </a:endParaRPr>
                    </a:p>
                  </a:txBody>
                  <a:tcPr/>
                </a:tc>
                <a:extLst>
                  <a:ext uri="{0D108BD9-81ED-4DB2-BD59-A6C34878D82A}">
                    <a16:rowId xmlns:a16="http://schemas.microsoft.com/office/drawing/2014/main" val="2330453463"/>
                  </a:ext>
                </a:extLst>
              </a:tr>
            </a:tbl>
          </a:graphicData>
        </a:graphic>
      </p:graphicFrame>
      <p:sp>
        <p:nvSpPr>
          <p:cNvPr id="26" name="Google Shape;613;p26">
            <a:hlinkClick r:id="" action="ppaction://noaction" highlightClick="1">
              <a:snd r:embed="rId3" name="1A - A.wav"/>
            </a:hlinkClick>
            <a:extLst>
              <a:ext uri="{FF2B5EF4-FFF2-40B4-BE49-F238E27FC236}">
                <a16:creationId xmlns:a16="http://schemas.microsoft.com/office/drawing/2014/main" id="{E81506B0-A3F8-47F6-A818-34153DC67087}"/>
              </a:ext>
            </a:extLst>
          </p:cNvPr>
          <p:cNvSpPr/>
          <p:nvPr/>
        </p:nvSpPr>
        <p:spPr>
          <a:xfrm>
            <a:off x="3145820" y="2774814"/>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CC00"/>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A</a:t>
            </a:r>
            <a:endParaRPr kumimoji="0" sz="20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35" name="TextBox 34" descr="black cross">
            <a:extLst>
              <a:ext uri="{FF2B5EF4-FFF2-40B4-BE49-F238E27FC236}">
                <a16:creationId xmlns:a16="http://schemas.microsoft.com/office/drawing/2014/main" id="{81DC4C5E-A443-4B7E-8A40-A8F17DD2D82D}"/>
              </a:ext>
            </a:extLst>
          </p:cNvPr>
          <p:cNvSpPr txBox="1"/>
          <p:nvPr/>
        </p:nvSpPr>
        <p:spPr>
          <a:xfrm>
            <a:off x="6480787" y="2701123"/>
            <a:ext cx="623263" cy="430887"/>
          </a:xfrm>
          <a:prstGeom prst="rect">
            <a:avLst/>
          </a:prstGeom>
          <a:noFill/>
        </p:spPr>
        <p:txBody>
          <a:bodyPr wrap="square" rtlCol="0">
            <a:spAutoFit/>
          </a:bodyPr>
          <a:lstStyle/>
          <a:p>
            <a:pPr>
              <a:defRPr/>
            </a:pPr>
            <a:r>
              <a:rPr lang="en-GB" sz="2200" dirty="0">
                <a:solidFill>
                  <a:srgbClr val="115076"/>
                </a:solidFill>
                <a:latin typeface="Century" panose="02040604050505020304" pitchFamily="18" charset="0"/>
              </a:rPr>
              <a:t>✔</a:t>
            </a:r>
          </a:p>
        </p:txBody>
      </p:sp>
      <p:sp>
        <p:nvSpPr>
          <p:cNvPr id="37" name="TextBox 36" descr="black checkmark">
            <a:extLst>
              <a:ext uri="{FF2B5EF4-FFF2-40B4-BE49-F238E27FC236}">
                <a16:creationId xmlns:a16="http://schemas.microsoft.com/office/drawing/2014/main" id="{0B2C84E0-831D-4E7D-B0F2-16F50071930D}"/>
              </a:ext>
            </a:extLst>
          </p:cNvPr>
          <p:cNvSpPr txBox="1"/>
          <p:nvPr/>
        </p:nvSpPr>
        <p:spPr>
          <a:xfrm>
            <a:off x="8437888" y="2764381"/>
            <a:ext cx="527695" cy="430887"/>
          </a:xfrm>
          <a:prstGeom prst="rect">
            <a:avLst/>
          </a:prstGeom>
          <a:noFill/>
        </p:spPr>
        <p:txBody>
          <a:bodyPr wrap="square" rtlCol="0">
            <a:spAutoFit/>
          </a:bodyPr>
          <a:lstStyle/>
          <a:p>
            <a:pPr lvl="0">
              <a:defRPr/>
            </a:pPr>
            <a:r>
              <a:rPr lang="en-US" sz="2200" dirty="0">
                <a:solidFill>
                  <a:srgbClr val="115076"/>
                </a:solidFill>
                <a:latin typeface="Century Gothic" panose="020B0502020202020204" pitchFamily="34" charset="0"/>
              </a:rPr>
              <a:t>✖</a:t>
            </a:r>
            <a:endParaRPr lang="en-GB" sz="2200" dirty="0">
              <a:solidFill>
                <a:srgbClr val="002060"/>
              </a:solidFill>
              <a:latin typeface="Century" panose="02040604050505020304" pitchFamily="18" charset="0"/>
            </a:endParaRPr>
          </a:p>
        </p:txBody>
      </p:sp>
      <p:sp>
        <p:nvSpPr>
          <p:cNvPr id="27" name="Google Shape;614;p26">
            <a:hlinkClick r:id="" action="ppaction://noaction" highlightClick="1">
              <a:snd r:embed="rId4" name="1B - A.wav"/>
            </a:hlinkClick>
            <a:extLst>
              <a:ext uri="{FF2B5EF4-FFF2-40B4-BE49-F238E27FC236}">
                <a16:creationId xmlns:a16="http://schemas.microsoft.com/office/drawing/2014/main" id="{2A2E30D2-841A-4ED1-B670-1C83F228DED0}"/>
              </a:ext>
            </a:extLst>
          </p:cNvPr>
          <p:cNvSpPr/>
          <p:nvPr/>
        </p:nvSpPr>
        <p:spPr>
          <a:xfrm>
            <a:off x="3145573" y="3465437"/>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CC00"/>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a:ea typeface="+mn-ea"/>
                <a:cs typeface="+mn-cs"/>
                <a:sym typeface="Century Gothic"/>
              </a:rPr>
              <a:t>B</a:t>
            </a:r>
            <a:endParaRPr kumimoji="0" sz="2000" b="0" i="0" u="none" strike="noStrike" kern="1200" cap="none" spc="0" normalizeH="0" baseline="0" noProof="0" dirty="0">
              <a:ln>
                <a:noFill/>
              </a:ln>
              <a:effectLst/>
              <a:uLnTx/>
              <a:uFillTx/>
              <a:latin typeface="Tw Cen MT" panose="020B0602020104020603"/>
              <a:ea typeface="+mn-ea"/>
              <a:cs typeface="+mn-cs"/>
            </a:endParaRPr>
          </a:p>
        </p:txBody>
      </p:sp>
      <p:sp>
        <p:nvSpPr>
          <p:cNvPr id="38" name="TextBox 37" descr="black cross">
            <a:extLst>
              <a:ext uri="{FF2B5EF4-FFF2-40B4-BE49-F238E27FC236}">
                <a16:creationId xmlns:a16="http://schemas.microsoft.com/office/drawing/2014/main" id="{65E0F4A9-08AC-4BD1-AF5F-3AC6573D59F1}"/>
              </a:ext>
            </a:extLst>
          </p:cNvPr>
          <p:cNvSpPr txBox="1"/>
          <p:nvPr/>
        </p:nvSpPr>
        <p:spPr>
          <a:xfrm>
            <a:off x="6480787" y="3395813"/>
            <a:ext cx="623263" cy="430887"/>
          </a:xfrm>
          <a:prstGeom prst="rect">
            <a:avLst/>
          </a:prstGeom>
          <a:noFill/>
        </p:spPr>
        <p:txBody>
          <a:bodyPr wrap="square" rtlCol="0">
            <a:spAutoFit/>
          </a:bodyPr>
          <a:lstStyle/>
          <a:p>
            <a:pPr lvl="0">
              <a:defRPr/>
            </a:pPr>
            <a:r>
              <a:rPr lang="en-US" sz="2200" dirty="0">
                <a:solidFill>
                  <a:srgbClr val="115076"/>
                </a:solidFill>
                <a:latin typeface="Century Gothic" panose="020B0502020202020204" pitchFamily="34" charset="0"/>
              </a:rPr>
              <a:t>✖</a:t>
            </a:r>
            <a:endParaRPr lang="en-GB" sz="2200" dirty="0">
              <a:solidFill>
                <a:srgbClr val="002060"/>
              </a:solidFill>
              <a:latin typeface="Century" panose="02040604050505020304" pitchFamily="18" charset="0"/>
            </a:endParaRPr>
          </a:p>
        </p:txBody>
      </p:sp>
      <p:sp>
        <p:nvSpPr>
          <p:cNvPr id="40" name="TextBox 39" descr="black checkmark">
            <a:extLst>
              <a:ext uri="{FF2B5EF4-FFF2-40B4-BE49-F238E27FC236}">
                <a16:creationId xmlns:a16="http://schemas.microsoft.com/office/drawing/2014/main" id="{E09B2B03-159C-4DF8-8358-6D2D3656D0AA}"/>
              </a:ext>
            </a:extLst>
          </p:cNvPr>
          <p:cNvSpPr txBox="1"/>
          <p:nvPr/>
        </p:nvSpPr>
        <p:spPr>
          <a:xfrm>
            <a:off x="8415752" y="3445287"/>
            <a:ext cx="52769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15076"/>
                </a:solidFill>
                <a:effectLst/>
                <a:uLnTx/>
                <a:uFillTx/>
                <a:latin typeface="Century" panose="02040604050505020304" pitchFamily="18" charset="0"/>
                <a:ea typeface="+mn-ea"/>
                <a:cs typeface="+mn-cs"/>
              </a:rPr>
              <a:t>✔</a:t>
            </a:r>
          </a:p>
        </p:txBody>
      </p:sp>
      <p:sp>
        <p:nvSpPr>
          <p:cNvPr id="28" name="Google Shape;615;p26">
            <a:hlinkClick r:id="" action="ppaction://noaction" highlightClick="1">
              <a:snd r:embed="rId5" name="1C - A.wav"/>
            </a:hlinkClick>
            <a:extLst>
              <a:ext uri="{FF2B5EF4-FFF2-40B4-BE49-F238E27FC236}">
                <a16:creationId xmlns:a16="http://schemas.microsoft.com/office/drawing/2014/main" id="{598D57C1-09CA-4B85-A901-8BF5F8E2B844}"/>
              </a:ext>
            </a:extLst>
          </p:cNvPr>
          <p:cNvSpPr/>
          <p:nvPr/>
        </p:nvSpPr>
        <p:spPr>
          <a:xfrm>
            <a:off x="3144864" y="4156060"/>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CC00"/>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a:ea typeface="+mn-ea"/>
                <a:cs typeface="+mn-cs"/>
                <a:sym typeface="Century Gothic"/>
              </a:rPr>
              <a:t>C</a:t>
            </a:r>
            <a:endParaRPr kumimoji="0" sz="2000" b="0" i="0" u="none" strike="noStrike" kern="1200" cap="none" spc="0" normalizeH="0" baseline="0" noProof="0" dirty="0">
              <a:ln>
                <a:noFill/>
              </a:ln>
              <a:effectLst/>
              <a:uLnTx/>
              <a:uFillTx/>
              <a:latin typeface="Tw Cen MT" panose="020B0602020104020603"/>
              <a:ea typeface="+mn-ea"/>
              <a:cs typeface="+mn-cs"/>
            </a:endParaRPr>
          </a:p>
        </p:txBody>
      </p:sp>
      <p:sp>
        <p:nvSpPr>
          <p:cNvPr id="42" name="TextBox 41" descr="black checkmark">
            <a:extLst>
              <a:ext uri="{FF2B5EF4-FFF2-40B4-BE49-F238E27FC236}">
                <a16:creationId xmlns:a16="http://schemas.microsoft.com/office/drawing/2014/main" id="{92C00245-4A46-44B7-8EF6-C0F601A01478}"/>
              </a:ext>
            </a:extLst>
          </p:cNvPr>
          <p:cNvSpPr txBox="1"/>
          <p:nvPr/>
        </p:nvSpPr>
        <p:spPr>
          <a:xfrm>
            <a:off x="6491855" y="4090503"/>
            <a:ext cx="52769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15076"/>
                </a:solidFill>
                <a:effectLst/>
                <a:uLnTx/>
                <a:uFillTx/>
                <a:latin typeface="Century" panose="02040604050505020304" pitchFamily="18" charset="0"/>
                <a:ea typeface="+mn-ea"/>
                <a:cs typeface="+mn-cs"/>
              </a:rPr>
              <a:t>✔</a:t>
            </a:r>
          </a:p>
        </p:txBody>
      </p:sp>
      <p:sp>
        <p:nvSpPr>
          <p:cNvPr id="41" name="TextBox 40" descr="black cross">
            <a:extLst>
              <a:ext uri="{FF2B5EF4-FFF2-40B4-BE49-F238E27FC236}">
                <a16:creationId xmlns:a16="http://schemas.microsoft.com/office/drawing/2014/main" id="{1BD1630E-5D6E-46A8-817B-6271C66EFA56}"/>
              </a:ext>
            </a:extLst>
          </p:cNvPr>
          <p:cNvSpPr txBox="1"/>
          <p:nvPr/>
        </p:nvSpPr>
        <p:spPr>
          <a:xfrm>
            <a:off x="8437888" y="4126193"/>
            <a:ext cx="505559" cy="430887"/>
          </a:xfrm>
          <a:prstGeom prst="rect">
            <a:avLst/>
          </a:prstGeom>
          <a:noFill/>
        </p:spPr>
        <p:txBody>
          <a:bodyPr wrap="square" rtlCol="0">
            <a:spAutoFit/>
          </a:bodyPr>
          <a:lstStyle/>
          <a:p>
            <a:pPr lvl="0">
              <a:defRPr/>
            </a:pPr>
            <a:r>
              <a:rPr lang="en-GB" sz="2200" dirty="0">
                <a:solidFill>
                  <a:srgbClr val="115076"/>
                </a:solidFill>
                <a:latin typeface="Century" panose="02040604050505020304" pitchFamily="18" charset="0"/>
              </a:rPr>
              <a:t>✔</a:t>
            </a:r>
          </a:p>
        </p:txBody>
      </p:sp>
      <p:sp>
        <p:nvSpPr>
          <p:cNvPr id="29" name="Google Shape;616;p26">
            <a:hlinkClick r:id="" action="ppaction://noaction" highlightClick="1">
              <a:snd r:embed="rId6" name="1D - A.wav"/>
            </a:hlinkClick>
            <a:extLst>
              <a:ext uri="{FF2B5EF4-FFF2-40B4-BE49-F238E27FC236}">
                <a16:creationId xmlns:a16="http://schemas.microsoft.com/office/drawing/2014/main" id="{E034BFCB-0288-4166-9636-7DA2D26FF970}"/>
              </a:ext>
            </a:extLst>
          </p:cNvPr>
          <p:cNvSpPr/>
          <p:nvPr/>
        </p:nvSpPr>
        <p:spPr>
          <a:xfrm>
            <a:off x="3140382" y="4846683"/>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CC00"/>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a:ea typeface="+mn-ea"/>
                <a:cs typeface="+mn-cs"/>
                <a:sym typeface="Century Gothic"/>
              </a:rPr>
              <a:t>D</a:t>
            </a:r>
            <a:endParaRPr kumimoji="0" sz="2000" b="0" i="0" u="none" strike="noStrike" kern="1200" cap="none" spc="0" normalizeH="0" baseline="0" noProof="0" dirty="0">
              <a:ln>
                <a:noFill/>
              </a:ln>
              <a:effectLst/>
              <a:uLnTx/>
              <a:uFillTx/>
              <a:latin typeface="Tw Cen MT" panose="020B0602020104020603"/>
              <a:ea typeface="+mn-ea"/>
              <a:cs typeface="+mn-cs"/>
            </a:endParaRPr>
          </a:p>
        </p:txBody>
      </p:sp>
      <p:sp>
        <p:nvSpPr>
          <p:cNvPr id="43" name="TextBox 42" descr="black cross">
            <a:extLst>
              <a:ext uri="{FF2B5EF4-FFF2-40B4-BE49-F238E27FC236}">
                <a16:creationId xmlns:a16="http://schemas.microsoft.com/office/drawing/2014/main" id="{35A4C22D-E126-4E27-A11F-84DD99837C90}"/>
              </a:ext>
            </a:extLst>
          </p:cNvPr>
          <p:cNvSpPr txBox="1"/>
          <p:nvPr/>
        </p:nvSpPr>
        <p:spPr>
          <a:xfrm>
            <a:off x="6491855" y="4785193"/>
            <a:ext cx="505559" cy="430887"/>
          </a:xfrm>
          <a:prstGeom prst="rect">
            <a:avLst/>
          </a:prstGeom>
          <a:noFill/>
        </p:spPr>
        <p:txBody>
          <a:bodyPr wrap="square" rtlCol="0">
            <a:spAutoFit/>
          </a:bodyPr>
          <a:lstStyle/>
          <a:p>
            <a:pPr lvl="0">
              <a:defRPr/>
            </a:pPr>
            <a:r>
              <a:rPr lang="en-GB" sz="2200" dirty="0">
                <a:solidFill>
                  <a:srgbClr val="115076"/>
                </a:solidFill>
                <a:latin typeface="Century" panose="02040604050505020304" pitchFamily="18" charset="0"/>
              </a:rPr>
              <a:t>✔</a:t>
            </a:r>
          </a:p>
        </p:txBody>
      </p:sp>
      <p:pic>
        <p:nvPicPr>
          <p:cNvPr id="2" name="Picture 2" descr="Man in front of white boar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24526" y="4651142"/>
            <a:ext cx="748630" cy="748630"/>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descr="black checkmark">
            <a:extLst>
              <a:ext uri="{FF2B5EF4-FFF2-40B4-BE49-F238E27FC236}">
                <a16:creationId xmlns:a16="http://schemas.microsoft.com/office/drawing/2014/main" id="{6372F0EF-44B6-4168-B1D7-653482B50320}"/>
              </a:ext>
            </a:extLst>
          </p:cNvPr>
          <p:cNvSpPr txBox="1"/>
          <p:nvPr/>
        </p:nvSpPr>
        <p:spPr>
          <a:xfrm>
            <a:off x="8437888" y="4807099"/>
            <a:ext cx="527695" cy="430887"/>
          </a:xfrm>
          <a:prstGeom prst="rect">
            <a:avLst/>
          </a:prstGeom>
          <a:noFill/>
        </p:spPr>
        <p:txBody>
          <a:bodyPr wrap="square" rtlCol="0">
            <a:spAutoFit/>
          </a:bodyPr>
          <a:lstStyle/>
          <a:p>
            <a:pPr lvl="0">
              <a:defRPr/>
            </a:pPr>
            <a:r>
              <a:rPr lang="en-US" sz="2200" dirty="0">
                <a:solidFill>
                  <a:srgbClr val="115076"/>
                </a:solidFill>
                <a:latin typeface="Century Gothic" panose="020B0502020202020204" pitchFamily="34" charset="0"/>
              </a:rPr>
              <a:t>✖</a:t>
            </a:r>
            <a:endParaRPr lang="en-GB" sz="2200" dirty="0">
              <a:solidFill>
                <a:srgbClr val="002060"/>
              </a:solidFill>
              <a:latin typeface="Century" panose="02040604050505020304" pitchFamily="18" charset="0"/>
            </a:endParaRPr>
          </a:p>
        </p:txBody>
      </p:sp>
      <p:sp>
        <p:nvSpPr>
          <p:cNvPr id="33" name="Google Shape;616;p26">
            <a:hlinkClick r:id="" action="ppaction://noaction" highlightClick="1">
              <a:snd r:embed="rId8" name="1E - A.wav"/>
            </a:hlinkClick>
            <a:extLst>
              <a:ext uri="{FF2B5EF4-FFF2-40B4-BE49-F238E27FC236}">
                <a16:creationId xmlns:a16="http://schemas.microsoft.com/office/drawing/2014/main" id="{E034BFCB-0288-4166-9636-7DA2D26FF970}"/>
              </a:ext>
            </a:extLst>
          </p:cNvPr>
          <p:cNvSpPr/>
          <p:nvPr/>
        </p:nvSpPr>
        <p:spPr>
          <a:xfrm>
            <a:off x="3145820" y="5537307"/>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CC00"/>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a:ea typeface="Century Gothic"/>
                <a:cs typeface="Century Gothic"/>
                <a:sym typeface="Century Gothic"/>
              </a:rPr>
              <a:t>E</a:t>
            </a:r>
            <a:endParaRPr kumimoji="0" sz="2000" b="0" i="0" u="none" strike="noStrike" kern="1200" cap="none" spc="0" normalizeH="0" baseline="0" noProof="0" dirty="0">
              <a:ln>
                <a:noFill/>
              </a:ln>
              <a:effectLst/>
              <a:uLnTx/>
              <a:uFillTx/>
              <a:latin typeface="Tw Cen MT" panose="020B0602020104020603"/>
            </a:endParaRPr>
          </a:p>
        </p:txBody>
      </p:sp>
      <p:sp>
        <p:nvSpPr>
          <p:cNvPr id="45" name="TextBox 44" descr="black cross">
            <a:extLst>
              <a:ext uri="{FF2B5EF4-FFF2-40B4-BE49-F238E27FC236}">
                <a16:creationId xmlns:a16="http://schemas.microsoft.com/office/drawing/2014/main" id="{4CC8F948-DC38-4B6E-8716-5CCC29EFCA46}"/>
              </a:ext>
            </a:extLst>
          </p:cNvPr>
          <p:cNvSpPr txBox="1"/>
          <p:nvPr/>
        </p:nvSpPr>
        <p:spPr>
          <a:xfrm>
            <a:off x="6491855" y="5479882"/>
            <a:ext cx="505559" cy="430887"/>
          </a:xfrm>
          <a:prstGeom prst="rect">
            <a:avLst/>
          </a:prstGeom>
          <a:noFill/>
        </p:spPr>
        <p:txBody>
          <a:bodyPr wrap="square" rtlCol="0">
            <a:spAutoFit/>
          </a:bodyPr>
          <a:lstStyle/>
          <a:p>
            <a:pPr lvl="0">
              <a:defRPr/>
            </a:pPr>
            <a:r>
              <a:rPr lang="en-US" sz="2200">
                <a:solidFill>
                  <a:srgbClr val="115076"/>
                </a:solidFill>
                <a:latin typeface="Century Gothic" panose="020B0502020202020204" pitchFamily="34" charset="0"/>
              </a:rPr>
              <a:t>✖</a:t>
            </a:r>
            <a:endParaRPr lang="en-GB" sz="2200" dirty="0">
              <a:solidFill>
                <a:srgbClr val="115076"/>
              </a:solidFill>
              <a:latin typeface="Century" panose="02040604050505020304" pitchFamily="18" charset="0"/>
            </a:endParaRPr>
          </a:p>
        </p:txBody>
      </p:sp>
      <p:sp>
        <p:nvSpPr>
          <p:cNvPr id="46" name="TextBox 45" descr="black checkmark">
            <a:extLst>
              <a:ext uri="{FF2B5EF4-FFF2-40B4-BE49-F238E27FC236}">
                <a16:creationId xmlns:a16="http://schemas.microsoft.com/office/drawing/2014/main" id="{CF8E407F-3AFF-4450-BC44-5A04FF83BF39}"/>
              </a:ext>
            </a:extLst>
          </p:cNvPr>
          <p:cNvSpPr txBox="1"/>
          <p:nvPr/>
        </p:nvSpPr>
        <p:spPr>
          <a:xfrm>
            <a:off x="8437889" y="5488006"/>
            <a:ext cx="527695" cy="769441"/>
          </a:xfrm>
          <a:prstGeom prst="rect">
            <a:avLst/>
          </a:prstGeom>
          <a:noFill/>
        </p:spPr>
        <p:txBody>
          <a:bodyPr wrap="square" rtlCol="0">
            <a:spAutoFit/>
          </a:bodyPr>
          <a:lstStyle/>
          <a:p>
            <a:pPr>
              <a:defRPr/>
            </a:pPr>
            <a:r>
              <a:rPr lang="en-GB" sz="2200" dirty="0">
                <a:solidFill>
                  <a:srgbClr val="115076"/>
                </a:solidFill>
                <a:latin typeface="Century" panose="02040604050505020304" pitchFamily="18" charset="0"/>
              </a:rPr>
              <a:t>✔</a:t>
            </a:r>
          </a:p>
          <a:p>
            <a:pPr lvl="0">
              <a:defRPr/>
            </a:pPr>
            <a:endParaRPr lang="en-GB" sz="2200" dirty="0">
              <a:solidFill>
                <a:srgbClr val="002060"/>
              </a:solidFill>
              <a:latin typeface="Century" panose="02040604050505020304" pitchFamily="18" charset="0"/>
            </a:endParaRPr>
          </a:p>
        </p:txBody>
      </p:sp>
      <p:pic>
        <p:nvPicPr>
          <p:cNvPr id="55" name="Picture 54">
            <a:extLst>
              <a:ext uri="{FF2B5EF4-FFF2-40B4-BE49-F238E27FC236}">
                <a16:creationId xmlns:a16="http://schemas.microsoft.com/office/drawing/2014/main" id="{438E7C80-D267-4A86-AF3C-B8EB77633156}"/>
              </a:ext>
            </a:extLst>
          </p:cNvPr>
          <p:cNvPicPr>
            <a:picLocks noChangeAspect="1"/>
          </p:cNvPicPr>
          <p:nvPr/>
        </p:nvPicPr>
        <p:blipFill>
          <a:blip r:embed="rId9"/>
          <a:stretch>
            <a:fillRect/>
          </a:stretch>
        </p:blipFill>
        <p:spPr>
          <a:xfrm flipH="1">
            <a:off x="5689799" y="1958361"/>
            <a:ext cx="573207" cy="551545"/>
          </a:xfrm>
          <a:prstGeom prst="rect">
            <a:avLst/>
          </a:prstGeom>
        </p:spPr>
      </p:pic>
      <p:pic>
        <p:nvPicPr>
          <p:cNvPr id="56" name="Picture 55">
            <a:extLst>
              <a:ext uri="{FF2B5EF4-FFF2-40B4-BE49-F238E27FC236}">
                <a16:creationId xmlns:a16="http://schemas.microsoft.com/office/drawing/2014/main" id="{5B4FC01B-7F33-4B79-905C-20616322A3F1}"/>
              </a:ext>
            </a:extLst>
          </p:cNvPr>
          <p:cNvPicPr>
            <a:picLocks noChangeAspect="1"/>
          </p:cNvPicPr>
          <p:nvPr/>
        </p:nvPicPr>
        <p:blipFill>
          <a:blip r:embed="rId10"/>
          <a:stretch>
            <a:fillRect/>
          </a:stretch>
        </p:blipFill>
        <p:spPr>
          <a:xfrm>
            <a:off x="7717781" y="1968487"/>
            <a:ext cx="537787" cy="548032"/>
          </a:xfrm>
          <a:prstGeom prst="rect">
            <a:avLst/>
          </a:prstGeom>
        </p:spPr>
      </p:pic>
      <p:sp>
        <p:nvSpPr>
          <p:cNvPr id="5" name="TextBox 4"/>
          <p:cNvSpPr txBox="1"/>
          <p:nvPr/>
        </p:nvSpPr>
        <p:spPr>
          <a:xfrm>
            <a:off x="6094243" y="1994493"/>
            <a:ext cx="1261621" cy="430887"/>
          </a:xfrm>
          <a:prstGeom prst="rect">
            <a:avLst/>
          </a:prstGeom>
          <a:noFill/>
        </p:spPr>
        <p:txBody>
          <a:bodyPr wrap="square" rtlCol="0">
            <a:spAutoFit/>
          </a:bodyPr>
          <a:lstStyle/>
          <a:p>
            <a:pPr algn="ctr"/>
            <a:r>
              <a:rPr lang="en-GB" sz="2200" b="1" dirty="0" err="1">
                <a:solidFill>
                  <a:schemeClr val="accent5">
                    <a:lumMod val="50000"/>
                  </a:schemeClr>
                </a:solidFill>
                <a:latin typeface="Century Gothic" panose="020B0502020202020204" pitchFamily="34" charset="0"/>
              </a:rPr>
              <a:t>ich</a:t>
            </a:r>
            <a:endParaRPr lang="en-GB" sz="2200" b="1" dirty="0">
              <a:solidFill>
                <a:schemeClr val="accent5">
                  <a:lumMod val="50000"/>
                </a:schemeClr>
              </a:solidFill>
              <a:latin typeface="Century Gothic" panose="020B0502020202020204" pitchFamily="34" charset="0"/>
            </a:endParaRPr>
          </a:p>
        </p:txBody>
      </p:sp>
      <p:sp>
        <p:nvSpPr>
          <p:cNvPr id="57" name="TextBox 56"/>
          <p:cNvSpPr txBox="1"/>
          <p:nvPr/>
        </p:nvSpPr>
        <p:spPr>
          <a:xfrm>
            <a:off x="8070924" y="2016073"/>
            <a:ext cx="1261621" cy="430887"/>
          </a:xfrm>
          <a:prstGeom prst="rect">
            <a:avLst/>
          </a:prstGeom>
          <a:noFill/>
        </p:spPr>
        <p:txBody>
          <a:bodyPr wrap="square" rtlCol="0">
            <a:spAutoFit/>
          </a:bodyPr>
          <a:lstStyle/>
          <a:p>
            <a:pPr algn="ctr"/>
            <a:r>
              <a:rPr lang="en-GB" sz="2200" b="1" dirty="0">
                <a:solidFill>
                  <a:schemeClr val="accent5">
                    <a:lumMod val="50000"/>
                  </a:schemeClr>
                </a:solidFill>
                <a:latin typeface="Century Gothic" panose="020B0502020202020204" pitchFamily="34" charset="0"/>
              </a:rPr>
              <a:t>du</a:t>
            </a:r>
          </a:p>
        </p:txBody>
      </p:sp>
      <p:pic>
        <p:nvPicPr>
          <p:cNvPr id="58" name="Picture 4" descr="Chemical Lab Flasks Clip Ar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56364" y="2714335"/>
            <a:ext cx="478299" cy="48816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descr="Waving German Flag Clip Ar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319075" y="5521735"/>
            <a:ext cx="543830" cy="427765"/>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p:cNvGrpSpPr/>
          <p:nvPr/>
        </p:nvGrpSpPr>
        <p:grpSpPr>
          <a:xfrm>
            <a:off x="3874494" y="3465438"/>
            <a:ext cx="1566176" cy="340899"/>
            <a:chOff x="8731256" y="2148819"/>
            <a:chExt cx="2114610" cy="404199"/>
          </a:xfrm>
        </p:grpSpPr>
        <p:pic>
          <p:nvPicPr>
            <p:cNvPr id="32" name="Picture 4" descr="United Kingdom Flag Clip Ar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731256" y="2154001"/>
              <a:ext cx="696630" cy="39888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Spain Clip Art"/>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517256" y="2148819"/>
              <a:ext cx="604493" cy="40299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4" descr="France Clip Art"/>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239567" y="2148819"/>
              <a:ext cx="606299" cy="404199"/>
            </a:xfrm>
            <a:prstGeom prst="rect">
              <a:avLst/>
            </a:prstGeom>
            <a:noFill/>
            <a:extLst>
              <a:ext uri="{909E8E84-426E-40DD-AFC4-6F175D3DCCD1}">
                <a14:hiddenFill xmlns:a14="http://schemas.microsoft.com/office/drawing/2010/main">
                  <a:solidFill>
                    <a:srgbClr val="FFFFFF"/>
                  </a:solidFill>
                </a14:hiddenFill>
              </a:ext>
            </a:extLst>
          </p:spPr>
        </p:pic>
      </p:grpSp>
      <p:pic>
        <p:nvPicPr>
          <p:cNvPr id="39" name="Picture 2" descr="Painter Color Palette With Brush Cartoon Clip Art"/>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784241" y="4119957"/>
            <a:ext cx="414752" cy="40922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83537" y="4119957"/>
            <a:ext cx="613826" cy="449320"/>
          </a:xfrm>
          <a:prstGeom prst="rect">
            <a:avLst/>
          </a:prstGeom>
        </p:spPr>
      </p:pic>
      <p:sp>
        <p:nvSpPr>
          <p:cNvPr id="50"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FFCC00"/>
          </a:solidFill>
          <a:ln w="127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effectLst/>
                <a:uLnTx/>
                <a:uFillTx/>
                <a:latin typeface="Century Gothic" panose="020B0502020202020204" pitchFamily="34" charset="0"/>
                <a:ea typeface="+mn-ea"/>
                <a:cs typeface="+mn-cs"/>
              </a:rPr>
              <a:t>hören</a:t>
            </a:r>
            <a:endParaRPr kumimoji="0" lang="en-GB" sz="2000" b="1" i="0" u="none" strike="noStrike" kern="0" cap="none" spc="0" normalizeH="0" baseline="0" noProof="0" dirty="0">
              <a:ln>
                <a:noFill/>
              </a:ln>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33250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P spid="38" grpId="0"/>
      <p:bldP spid="40" grpId="0"/>
      <p:bldP spid="42" grpId="0"/>
      <p:bldP spid="41" grpId="0"/>
      <p:bldP spid="43" grpId="0"/>
      <p:bldP spid="44" grpId="0"/>
      <p:bldP spid="45" grpId="0"/>
      <p:bldP spid="4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39D35-82D2-4893-9D1A-306CE87E14EE}"/>
              </a:ext>
            </a:extLst>
          </p:cNvPr>
          <p:cNvSpPr>
            <a:spLocks noGrp="1"/>
          </p:cNvSpPr>
          <p:nvPr>
            <p:ph type="title"/>
          </p:nvPr>
        </p:nvSpPr>
        <p:spPr>
          <a:xfrm>
            <a:off x="-1" y="213557"/>
            <a:ext cx="7587049" cy="647577"/>
          </a:xfrm>
        </p:spPr>
        <p:txBody>
          <a:bodyPr>
            <a:noAutofit/>
          </a:bodyPr>
          <a:lstStyle/>
          <a:p>
            <a:r>
              <a:rPr lang="en-GB" sz="2800" b="1" dirty="0">
                <a:solidFill>
                  <a:schemeClr val="lt1"/>
                </a:solidFill>
              </a:rPr>
              <a:t>Singular object pronouns (him, her, it)</a:t>
            </a:r>
            <a:endParaRPr lang="en-GB" sz="2800" dirty="0"/>
          </a:p>
        </p:txBody>
      </p:sp>
      <p:sp>
        <p:nvSpPr>
          <p:cNvPr id="4" name="Rounded Rectangle 11">
            <a:extLst>
              <a:ext uri="{FF2B5EF4-FFF2-40B4-BE49-F238E27FC236}">
                <a16:creationId xmlns:a16="http://schemas.microsoft.com/office/drawing/2014/main" id="{C4FBC132-D08B-4554-B781-F47B8E8FBE07}"/>
              </a:ext>
            </a:extLst>
          </p:cNvPr>
          <p:cNvSpPr/>
          <p:nvPr/>
        </p:nvSpPr>
        <p:spPr>
          <a:xfrm>
            <a:off x="10310192" y="247046"/>
            <a:ext cx="1647136"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Grammatik</a:t>
            </a:r>
          </a:p>
        </p:txBody>
      </p:sp>
      <p:sp>
        <p:nvSpPr>
          <p:cNvPr id="5" name="TextBox 4">
            <a:extLst>
              <a:ext uri="{FF2B5EF4-FFF2-40B4-BE49-F238E27FC236}">
                <a16:creationId xmlns:a16="http://schemas.microsoft.com/office/drawing/2014/main" id="{CD41105B-324D-42FD-93A1-D716C6B30A2F}"/>
              </a:ext>
            </a:extLst>
          </p:cNvPr>
          <p:cNvSpPr txBox="1"/>
          <p:nvPr/>
        </p:nvSpPr>
        <p:spPr>
          <a:xfrm>
            <a:off x="357645" y="1163990"/>
            <a:ext cx="11476709" cy="5186035"/>
          </a:xfrm>
          <a:prstGeom prst="rect">
            <a:avLst/>
          </a:prstGeom>
          <a:noFill/>
        </p:spPr>
        <p:txBody>
          <a:bodyPr wrap="square" rtlCol="0">
            <a:spAutoFit/>
          </a:bodyPr>
          <a:lstStyle/>
          <a:p>
            <a:r>
              <a:rPr lang="en-GB" sz="2100" dirty="0">
                <a:latin typeface="Century Gothic" panose="020B0502020202020204" pitchFamily="34" charset="0"/>
              </a:rPr>
              <a:t>As you know, </a:t>
            </a:r>
            <a:r>
              <a:rPr lang="en-GB" sz="2100" b="1" dirty="0">
                <a:latin typeface="Century Gothic" panose="020B0502020202020204" pitchFamily="34" charset="0"/>
              </a:rPr>
              <a:t>subject pronouns</a:t>
            </a:r>
            <a:r>
              <a:rPr lang="en-GB" sz="2100" dirty="0">
                <a:latin typeface="Century Gothic" panose="020B0502020202020204" pitchFamily="34" charset="0"/>
              </a:rPr>
              <a:t> show the gender of nouns.</a:t>
            </a:r>
            <a:endParaRPr lang="en-GB" sz="2100" b="1" dirty="0">
              <a:latin typeface="Century Gothic" panose="020B0502020202020204" pitchFamily="34" charset="0"/>
            </a:endParaRPr>
          </a:p>
          <a:p>
            <a:endParaRPr lang="en-GB" sz="2100" b="1" dirty="0">
              <a:latin typeface="Century Gothic" panose="020B0502020202020204" pitchFamily="34" charset="0"/>
            </a:endParaRPr>
          </a:p>
          <a:p>
            <a:endParaRPr lang="en-GB" sz="2100" b="1" dirty="0">
              <a:latin typeface="Century Gothic" panose="020B0502020202020204" pitchFamily="34" charset="0"/>
            </a:endParaRPr>
          </a:p>
          <a:p>
            <a:r>
              <a:rPr lang="en-GB" sz="2100" dirty="0">
                <a:latin typeface="Century Gothic" panose="020B0502020202020204" pitchFamily="34" charset="0"/>
              </a:rPr>
              <a:t>				</a:t>
            </a:r>
          </a:p>
          <a:p>
            <a:endParaRPr lang="en-GB" sz="2100" b="1" dirty="0">
              <a:latin typeface="Century Gothic" panose="020B0502020202020204" pitchFamily="34" charset="0"/>
            </a:endParaRPr>
          </a:p>
          <a:p>
            <a:r>
              <a:rPr lang="en-GB" sz="2100" dirty="0">
                <a:latin typeface="Century Gothic" panose="020B0502020202020204" pitchFamily="34" charset="0"/>
              </a:rPr>
              <a:t>After a verb, the </a:t>
            </a:r>
            <a:r>
              <a:rPr lang="en-GB" sz="2100" b="1" dirty="0">
                <a:latin typeface="Century Gothic" panose="020B0502020202020204" pitchFamily="34" charset="0"/>
              </a:rPr>
              <a:t>masculine</a:t>
            </a:r>
            <a:r>
              <a:rPr lang="en-GB" sz="2100" dirty="0">
                <a:latin typeface="Century Gothic" panose="020B0502020202020204" pitchFamily="34" charset="0"/>
              </a:rPr>
              <a:t> subject pronoun changes to </a:t>
            </a:r>
            <a:r>
              <a:rPr lang="en-GB" sz="2100" b="1" i="1" dirty="0" err="1">
                <a:latin typeface="Century Gothic" panose="020B0502020202020204" pitchFamily="34" charset="0"/>
              </a:rPr>
              <a:t>ihn</a:t>
            </a:r>
            <a:r>
              <a:rPr lang="en-GB" sz="2100" b="1" dirty="0">
                <a:latin typeface="Century Gothic" panose="020B0502020202020204" pitchFamily="34" charset="0"/>
              </a:rPr>
              <a:t>. </a:t>
            </a:r>
            <a:r>
              <a:rPr lang="en-GB" sz="2100" dirty="0">
                <a:latin typeface="Century Gothic" panose="020B0502020202020204" pitchFamily="34" charset="0"/>
              </a:rPr>
              <a:t>This is the </a:t>
            </a:r>
            <a:r>
              <a:rPr lang="en-GB" sz="2100" b="1" dirty="0">
                <a:latin typeface="Century Gothic" panose="020B0502020202020204" pitchFamily="34" charset="0"/>
              </a:rPr>
              <a:t>object</a:t>
            </a:r>
            <a:r>
              <a:rPr lang="en-GB" sz="2100" dirty="0">
                <a:latin typeface="Century Gothic" panose="020B0502020202020204" pitchFamily="34" charset="0"/>
              </a:rPr>
              <a:t> pronoun.</a:t>
            </a:r>
            <a:endParaRPr lang="en-GB" sz="2100" b="1" dirty="0">
              <a:latin typeface="Century Gothic" panose="020B0502020202020204" pitchFamily="34" charset="0"/>
            </a:endParaRPr>
          </a:p>
          <a:p>
            <a:endParaRPr lang="en-GB" sz="2100" b="1" dirty="0">
              <a:latin typeface="Century Gothic" panose="020B0502020202020204" pitchFamily="34" charset="0"/>
            </a:endParaRPr>
          </a:p>
          <a:p>
            <a:endParaRPr lang="en-GB" sz="2100" b="1" dirty="0">
              <a:latin typeface="Century Gothic" panose="020B0502020202020204" pitchFamily="34" charset="0"/>
            </a:endParaRPr>
          </a:p>
          <a:p>
            <a:endParaRPr lang="en-GB" sz="2100" b="1" dirty="0">
              <a:latin typeface="Century Gothic" panose="020B0502020202020204" pitchFamily="34" charset="0"/>
            </a:endParaRPr>
          </a:p>
          <a:p>
            <a:endParaRPr lang="en-GB" sz="2100" b="1" dirty="0">
              <a:latin typeface="Century Gothic" panose="020B0502020202020204" pitchFamily="34" charset="0"/>
            </a:endParaRPr>
          </a:p>
          <a:p>
            <a:r>
              <a:rPr lang="en-GB" sz="2100" b="1" dirty="0">
                <a:latin typeface="Century Gothic" panose="020B0502020202020204" pitchFamily="34" charset="0"/>
              </a:rPr>
              <a:t>		</a:t>
            </a:r>
            <a:r>
              <a:rPr lang="en-GB" sz="2100" b="1" i="1" dirty="0">
                <a:latin typeface="Century Gothic" panose="020B0502020202020204" pitchFamily="34" charset="0"/>
              </a:rPr>
              <a:t> </a:t>
            </a:r>
            <a:endParaRPr lang="en-GB" sz="2100" b="1" dirty="0">
              <a:latin typeface="Century Gothic" panose="020B0502020202020204" pitchFamily="34" charset="0"/>
            </a:endParaRPr>
          </a:p>
          <a:p>
            <a:r>
              <a:rPr lang="en-GB" sz="2100" dirty="0">
                <a:latin typeface="Century Gothic" panose="020B0502020202020204" pitchFamily="34" charset="0"/>
              </a:rPr>
              <a:t>The </a:t>
            </a:r>
            <a:r>
              <a:rPr lang="en-GB" sz="2100" b="1" dirty="0">
                <a:latin typeface="Century Gothic" panose="020B0502020202020204" pitchFamily="34" charset="0"/>
              </a:rPr>
              <a:t>object</a:t>
            </a:r>
            <a:r>
              <a:rPr lang="en-GB" sz="2100" dirty="0">
                <a:latin typeface="Century Gothic" panose="020B0502020202020204" pitchFamily="34" charset="0"/>
              </a:rPr>
              <a:t> of a sentence is the person or thing to whom or to which a verb is </a:t>
            </a:r>
            <a:r>
              <a:rPr lang="en-GB" sz="2100" b="1" dirty="0">
                <a:latin typeface="Century Gothic" panose="020B0502020202020204" pitchFamily="34" charset="0"/>
              </a:rPr>
              <a:t>done</a:t>
            </a:r>
            <a:r>
              <a:rPr lang="en-GB" sz="2100" dirty="0">
                <a:latin typeface="Century Gothic" panose="020B0502020202020204" pitchFamily="34" charset="0"/>
              </a:rPr>
              <a:t>.</a:t>
            </a:r>
          </a:p>
          <a:p>
            <a:endParaRPr lang="en-GB" sz="2000" dirty="0">
              <a:latin typeface="Century Gothic" panose="020B0502020202020204" pitchFamily="34" charset="0"/>
            </a:endParaRPr>
          </a:p>
          <a:p>
            <a:r>
              <a:rPr lang="en-GB" sz="2000" dirty="0">
                <a:latin typeface="Century Gothic" panose="020B0502020202020204" pitchFamily="34" charset="0"/>
              </a:rPr>
              <a:t>				            </a:t>
            </a:r>
            <a:r>
              <a:rPr lang="en-GB" sz="2100" b="1" dirty="0">
                <a:latin typeface="Century Gothic" panose="020B0502020202020204" pitchFamily="34" charset="0"/>
              </a:rPr>
              <a:t>Mia </a:t>
            </a:r>
            <a:r>
              <a:rPr lang="en-GB" sz="2100" dirty="0">
                <a:latin typeface="Century Gothic" panose="020B0502020202020204" pitchFamily="34" charset="0"/>
              </a:rPr>
              <a:t>mag </a:t>
            </a:r>
            <a:r>
              <a:rPr lang="en-GB" sz="2100" b="1" dirty="0" err="1">
                <a:latin typeface="Century Gothic" panose="020B0502020202020204" pitchFamily="34" charset="0"/>
              </a:rPr>
              <a:t>sie</a:t>
            </a:r>
            <a:r>
              <a:rPr lang="en-GB" sz="2100" dirty="0">
                <a:latin typeface="Century Gothic" panose="020B0502020202020204" pitchFamily="34" charset="0"/>
              </a:rPr>
              <a:t>.</a:t>
            </a:r>
            <a:r>
              <a:rPr lang="en-GB" sz="2000" dirty="0">
                <a:latin typeface="Century Gothic" panose="020B0502020202020204" pitchFamily="34" charset="0"/>
              </a:rPr>
              <a:t>	</a:t>
            </a:r>
          </a:p>
          <a:p>
            <a:endParaRPr lang="en-GB" sz="2000" dirty="0">
              <a:latin typeface="Century Gothic" panose="020B0502020202020204" pitchFamily="34" charset="0"/>
            </a:endParaRPr>
          </a:p>
          <a:p>
            <a:endParaRPr lang="en-GB" sz="2000" dirty="0">
              <a:latin typeface="Century Gothic" panose="020B0502020202020204" pitchFamily="34" charset="0"/>
            </a:endParaRPr>
          </a:p>
        </p:txBody>
      </p:sp>
      <p:sp>
        <p:nvSpPr>
          <p:cNvPr id="6" name="Rounded Rectangular Callout 2">
            <a:extLst>
              <a:ext uri="{FF2B5EF4-FFF2-40B4-BE49-F238E27FC236}">
                <a16:creationId xmlns:a16="http://schemas.microsoft.com/office/drawing/2014/main" id="{E43E9872-B35F-4E14-8726-888F02367D77}"/>
              </a:ext>
            </a:extLst>
          </p:cNvPr>
          <p:cNvSpPr/>
          <p:nvPr/>
        </p:nvSpPr>
        <p:spPr>
          <a:xfrm>
            <a:off x="1350159" y="5182437"/>
            <a:ext cx="3236404" cy="1023145"/>
          </a:xfrm>
          <a:prstGeom prst="wedgeRoundRectCallout">
            <a:avLst>
              <a:gd name="adj1" fmla="val 54887"/>
              <a:gd name="adj2" fmla="val -23775"/>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The </a:t>
            </a:r>
            <a:r>
              <a:rPr lang="en-GB" sz="2000" b="1" dirty="0">
                <a:solidFill>
                  <a:schemeClr val="tx1"/>
                </a:solidFill>
              </a:rPr>
              <a:t>verb </a:t>
            </a:r>
            <a:r>
              <a:rPr lang="en-GB" sz="2000" dirty="0">
                <a:solidFill>
                  <a:schemeClr val="tx1"/>
                </a:solidFill>
              </a:rPr>
              <a:t>is</a:t>
            </a:r>
            <a:r>
              <a:rPr lang="en-GB" sz="2000" b="1" dirty="0">
                <a:solidFill>
                  <a:schemeClr val="tx1"/>
                </a:solidFill>
              </a:rPr>
              <a:t> ‘mag’ </a:t>
            </a:r>
            <a:r>
              <a:rPr lang="en-GB" sz="2000" dirty="0">
                <a:solidFill>
                  <a:schemeClr val="tx1"/>
                </a:solidFill>
              </a:rPr>
              <a:t>(likes). </a:t>
            </a:r>
            <a:br>
              <a:rPr lang="en-GB" sz="2000" b="1" dirty="0">
                <a:solidFill>
                  <a:schemeClr val="tx1"/>
                </a:solidFill>
              </a:rPr>
            </a:br>
            <a:r>
              <a:rPr lang="en-GB" sz="2000" b="1" dirty="0">
                <a:solidFill>
                  <a:schemeClr val="tx1"/>
                </a:solidFill>
              </a:rPr>
              <a:t>Mia</a:t>
            </a:r>
            <a:r>
              <a:rPr lang="en-GB" sz="2000" dirty="0">
                <a:solidFill>
                  <a:schemeClr val="tx1"/>
                </a:solidFill>
              </a:rPr>
              <a:t> is ‘liking’, so </a:t>
            </a:r>
            <a:br>
              <a:rPr lang="en-GB" sz="2000" dirty="0">
                <a:solidFill>
                  <a:schemeClr val="tx1"/>
                </a:solidFill>
              </a:rPr>
            </a:br>
            <a:r>
              <a:rPr lang="en-GB" sz="2000" dirty="0">
                <a:solidFill>
                  <a:schemeClr val="tx1"/>
                </a:solidFill>
              </a:rPr>
              <a:t>Mia = sentence </a:t>
            </a:r>
            <a:r>
              <a:rPr lang="en-GB" sz="2000" b="1" dirty="0">
                <a:solidFill>
                  <a:schemeClr val="tx1"/>
                </a:solidFill>
              </a:rPr>
              <a:t>subject</a:t>
            </a:r>
            <a:endParaRPr lang="en-GB" sz="2000" dirty="0">
              <a:solidFill>
                <a:schemeClr val="tx1"/>
              </a:solidFill>
            </a:endParaRPr>
          </a:p>
        </p:txBody>
      </p:sp>
      <p:sp>
        <p:nvSpPr>
          <p:cNvPr id="7" name="Rounded Rectangular Callout 6">
            <a:extLst>
              <a:ext uri="{FF2B5EF4-FFF2-40B4-BE49-F238E27FC236}">
                <a16:creationId xmlns:a16="http://schemas.microsoft.com/office/drawing/2014/main" id="{59FE0F5D-199A-4452-AE42-FA78F011F641}"/>
              </a:ext>
            </a:extLst>
          </p:cNvPr>
          <p:cNvSpPr/>
          <p:nvPr/>
        </p:nvSpPr>
        <p:spPr>
          <a:xfrm flipH="1">
            <a:off x="6965887" y="5182436"/>
            <a:ext cx="3236404" cy="1023145"/>
          </a:xfrm>
          <a:prstGeom prst="wedgeRoundRectCallout">
            <a:avLst>
              <a:gd name="adj1" fmla="val 54887"/>
              <a:gd name="adj2" fmla="val -23775"/>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chemeClr val="tx1"/>
                </a:solidFill>
              </a:rPr>
              <a:t>sie</a:t>
            </a:r>
            <a:r>
              <a:rPr lang="en-GB" sz="2000" b="1" dirty="0">
                <a:solidFill>
                  <a:schemeClr val="tx1"/>
                </a:solidFill>
              </a:rPr>
              <a:t> </a:t>
            </a:r>
            <a:r>
              <a:rPr lang="en-GB" sz="2000" dirty="0">
                <a:solidFill>
                  <a:schemeClr val="tx1"/>
                </a:solidFill>
              </a:rPr>
              <a:t>(die </a:t>
            </a:r>
            <a:r>
              <a:rPr lang="en-GB" sz="2000" dirty="0" err="1">
                <a:solidFill>
                  <a:schemeClr val="tx1"/>
                </a:solidFill>
              </a:rPr>
              <a:t>Farbe</a:t>
            </a:r>
            <a:r>
              <a:rPr lang="en-GB" sz="2000" dirty="0">
                <a:solidFill>
                  <a:schemeClr val="tx1"/>
                </a:solidFill>
              </a:rPr>
              <a:t>) </a:t>
            </a:r>
          </a:p>
          <a:p>
            <a:pPr algn="ctr"/>
            <a:r>
              <a:rPr lang="en-GB" sz="2000" dirty="0">
                <a:solidFill>
                  <a:schemeClr val="tx1"/>
                </a:solidFill>
              </a:rPr>
              <a:t>is what is liked, so </a:t>
            </a:r>
          </a:p>
          <a:p>
            <a:pPr algn="ctr"/>
            <a:r>
              <a:rPr lang="en-GB" sz="2000" dirty="0" err="1">
                <a:solidFill>
                  <a:schemeClr val="tx1"/>
                </a:solidFill>
              </a:rPr>
              <a:t>sie</a:t>
            </a:r>
            <a:r>
              <a:rPr lang="en-GB" sz="2000" dirty="0">
                <a:solidFill>
                  <a:schemeClr val="tx1"/>
                </a:solidFill>
              </a:rPr>
              <a:t> = sentence </a:t>
            </a:r>
            <a:r>
              <a:rPr lang="en-GB" sz="2000" b="1" dirty="0">
                <a:solidFill>
                  <a:schemeClr val="tx1"/>
                </a:solidFill>
              </a:rPr>
              <a:t>object</a:t>
            </a:r>
            <a:endParaRPr lang="en-GB" sz="2000" dirty="0">
              <a:solidFill>
                <a:schemeClr val="tx1"/>
              </a:solidFill>
            </a:endParaRPr>
          </a:p>
        </p:txBody>
      </p:sp>
      <p:sp>
        <p:nvSpPr>
          <p:cNvPr id="8" name="Rectangle 7">
            <a:extLst>
              <a:ext uri="{FF2B5EF4-FFF2-40B4-BE49-F238E27FC236}">
                <a16:creationId xmlns:a16="http://schemas.microsoft.com/office/drawing/2014/main" id="{0A756F83-D2C5-4D2F-8CEB-A6279B99D4CA}"/>
              </a:ext>
            </a:extLst>
          </p:cNvPr>
          <p:cNvSpPr/>
          <p:nvPr/>
        </p:nvSpPr>
        <p:spPr>
          <a:xfrm>
            <a:off x="292865" y="3446764"/>
            <a:ext cx="582174" cy="310243"/>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Rectangle 8">
            <a:extLst>
              <a:ext uri="{FF2B5EF4-FFF2-40B4-BE49-F238E27FC236}">
                <a16:creationId xmlns:a16="http://schemas.microsoft.com/office/drawing/2014/main" id="{65FCED5D-7B2E-482E-89D1-75351591203E}"/>
              </a:ext>
            </a:extLst>
          </p:cNvPr>
          <p:cNvSpPr/>
          <p:nvPr/>
        </p:nvSpPr>
        <p:spPr>
          <a:xfrm>
            <a:off x="4894371" y="3432609"/>
            <a:ext cx="582174" cy="310243"/>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Rectangle 9">
            <a:extLst>
              <a:ext uri="{FF2B5EF4-FFF2-40B4-BE49-F238E27FC236}">
                <a16:creationId xmlns:a16="http://schemas.microsoft.com/office/drawing/2014/main" id="{B717FF93-1991-42E8-BCC0-BC40BB464A0F}"/>
              </a:ext>
            </a:extLst>
          </p:cNvPr>
          <p:cNvSpPr/>
          <p:nvPr/>
        </p:nvSpPr>
        <p:spPr>
          <a:xfrm>
            <a:off x="9554567" y="3432609"/>
            <a:ext cx="582174" cy="310243"/>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TextBox 10">
            <a:extLst>
              <a:ext uri="{FF2B5EF4-FFF2-40B4-BE49-F238E27FC236}">
                <a16:creationId xmlns:a16="http://schemas.microsoft.com/office/drawing/2014/main" id="{802134B2-7CF3-494A-8A1B-B5F3B8567A25}"/>
              </a:ext>
            </a:extLst>
          </p:cNvPr>
          <p:cNvSpPr txBox="1"/>
          <p:nvPr/>
        </p:nvSpPr>
        <p:spPr>
          <a:xfrm>
            <a:off x="357645" y="1737484"/>
            <a:ext cx="3366216" cy="738664"/>
          </a:xfrm>
          <a:prstGeom prst="rect">
            <a:avLst/>
          </a:prstGeom>
          <a:noFill/>
        </p:spPr>
        <p:txBody>
          <a:bodyPr wrap="square" rtlCol="0">
            <a:spAutoFit/>
          </a:bodyPr>
          <a:lstStyle/>
          <a:p>
            <a:r>
              <a:rPr lang="en-GB" sz="2100" b="1" dirty="0"/>
              <a:t>Der </a:t>
            </a:r>
            <a:r>
              <a:rPr lang="en-GB" sz="2100" dirty="0" err="1"/>
              <a:t>Unterricht</a:t>
            </a:r>
            <a:r>
              <a:rPr lang="en-GB" sz="2100" dirty="0"/>
              <a:t> </a:t>
            </a:r>
            <a:r>
              <a:rPr lang="en-GB" sz="2100" dirty="0" err="1"/>
              <a:t>ist</a:t>
            </a:r>
            <a:r>
              <a:rPr lang="en-GB" sz="2100" dirty="0"/>
              <a:t> super!</a:t>
            </a:r>
          </a:p>
          <a:p>
            <a:r>
              <a:rPr lang="en-GB" sz="2100" b="1" dirty="0" err="1">
                <a:latin typeface="Century Gothic" panose="020B0502020202020204" pitchFamily="34" charset="0"/>
              </a:rPr>
              <a:t>Er</a:t>
            </a:r>
            <a:r>
              <a:rPr lang="en-GB" sz="2100" dirty="0">
                <a:latin typeface="Century Gothic" panose="020B0502020202020204" pitchFamily="34" charset="0"/>
              </a:rPr>
              <a:t> </a:t>
            </a:r>
            <a:r>
              <a:rPr lang="en-GB" sz="2100" dirty="0" err="1">
                <a:latin typeface="Century Gothic" panose="020B0502020202020204" pitchFamily="34" charset="0"/>
              </a:rPr>
              <a:t>ist</a:t>
            </a:r>
            <a:r>
              <a:rPr lang="en-GB" sz="2100" dirty="0">
                <a:latin typeface="Century Gothic" panose="020B0502020202020204" pitchFamily="34" charset="0"/>
              </a:rPr>
              <a:t> super.</a:t>
            </a:r>
            <a:endParaRPr lang="en-GB" sz="2100" b="1" dirty="0"/>
          </a:p>
        </p:txBody>
      </p:sp>
      <p:sp>
        <p:nvSpPr>
          <p:cNvPr id="12" name="TextBox 11">
            <a:extLst>
              <a:ext uri="{FF2B5EF4-FFF2-40B4-BE49-F238E27FC236}">
                <a16:creationId xmlns:a16="http://schemas.microsoft.com/office/drawing/2014/main" id="{3C06C73D-5447-4CB0-BB76-341F07B54724}"/>
              </a:ext>
            </a:extLst>
          </p:cNvPr>
          <p:cNvSpPr txBox="1"/>
          <p:nvPr/>
        </p:nvSpPr>
        <p:spPr>
          <a:xfrm>
            <a:off x="4936329" y="1671931"/>
            <a:ext cx="3120259" cy="738664"/>
          </a:xfrm>
          <a:prstGeom prst="rect">
            <a:avLst/>
          </a:prstGeom>
          <a:noFill/>
        </p:spPr>
        <p:txBody>
          <a:bodyPr wrap="square" rtlCol="0">
            <a:spAutoFit/>
          </a:bodyPr>
          <a:lstStyle/>
          <a:p>
            <a:r>
              <a:rPr lang="en-GB" sz="2100" b="1" dirty="0"/>
              <a:t>Die </a:t>
            </a:r>
            <a:r>
              <a:rPr lang="en-GB" sz="2100" dirty="0" err="1">
                <a:latin typeface="Century Gothic" panose="020B0502020202020204" pitchFamily="34" charset="0"/>
              </a:rPr>
              <a:t>Farbe</a:t>
            </a:r>
            <a:r>
              <a:rPr lang="en-GB" sz="2100" dirty="0">
                <a:latin typeface="Century Gothic" panose="020B0502020202020204" pitchFamily="34" charset="0"/>
              </a:rPr>
              <a:t> </a:t>
            </a:r>
            <a:r>
              <a:rPr lang="en-GB" sz="2100" dirty="0" err="1">
                <a:latin typeface="Century Gothic" panose="020B0502020202020204" pitchFamily="34" charset="0"/>
              </a:rPr>
              <a:t>ist</a:t>
            </a:r>
            <a:r>
              <a:rPr lang="en-GB" sz="2100" dirty="0">
                <a:latin typeface="Century Gothic" panose="020B0502020202020204" pitchFamily="34" charset="0"/>
              </a:rPr>
              <a:t> </a:t>
            </a:r>
            <a:r>
              <a:rPr lang="en-GB" sz="2100" dirty="0" err="1">
                <a:latin typeface="Century Gothic" panose="020B0502020202020204" pitchFamily="34" charset="0"/>
              </a:rPr>
              <a:t>schön</a:t>
            </a:r>
            <a:r>
              <a:rPr lang="en-GB" sz="2100" dirty="0">
                <a:latin typeface="Century Gothic" panose="020B0502020202020204" pitchFamily="34" charset="0"/>
              </a:rPr>
              <a:t>! 	</a:t>
            </a:r>
          </a:p>
          <a:p>
            <a:r>
              <a:rPr lang="en-GB" sz="2100" b="1" dirty="0">
                <a:latin typeface="Century Gothic" panose="020B0502020202020204" pitchFamily="34" charset="0"/>
              </a:rPr>
              <a:t>Sie</a:t>
            </a:r>
            <a:r>
              <a:rPr lang="en-GB" sz="2100" dirty="0">
                <a:latin typeface="Century Gothic" panose="020B0502020202020204" pitchFamily="34" charset="0"/>
              </a:rPr>
              <a:t> </a:t>
            </a:r>
            <a:r>
              <a:rPr lang="en-GB" sz="2100" dirty="0" err="1">
                <a:latin typeface="Century Gothic" panose="020B0502020202020204" pitchFamily="34" charset="0"/>
              </a:rPr>
              <a:t>ist</a:t>
            </a:r>
            <a:r>
              <a:rPr lang="en-GB" sz="2100" dirty="0">
                <a:latin typeface="Century Gothic" panose="020B0502020202020204" pitchFamily="34" charset="0"/>
              </a:rPr>
              <a:t> </a:t>
            </a:r>
            <a:r>
              <a:rPr lang="en-GB" sz="2100" dirty="0" err="1">
                <a:latin typeface="Century Gothic" panose="020B0502020202020204" pitchFamily="34" charset="0"/>
              </a:rPr>
              <a:t>schön</a:t>
            </a:r>
            <a:r>
              <a:rPr lang="en-GB" sz="2100" dirty="0">
                <a:latin typeface="Century Gothic" panose="020B0502020202020204" pitchFamily="34" charset="0"/>
              </a:rPr>
              <a:t>! 	</a:t>
            </a:r>
            <a:endParaRPr lang="en-GB" sz="2100" b="1" dirty="0"/>
          </a:p>
        </p:txBody>
      </p:sp>
      <p:sp>
        <p:nvSpPr>
          <p:cNvPr id="13" name="TextBox 12">
            <a:extLst>
              <a:ext uri="{FF2B5EF4-FFF2-40B4-BE49-F238E27FC236}">
                <a16:creationId xmlns:a16="http://schemas.microsoft.com/office/drawing/2014/main" id="{C84A44D7-F9B4-4110-9C32-916A0EF3B818}"/>
              </a:ext>
            </a:extLst>
          </p:cNvPr>
          <p:cNvSpPr txBox="1"/>
          <p:nvPr/>
        </p:nvSpPr>
        <p:spPr>
          <a:xfrm>
            <a:off x="9343825" y="1718217"/>
            <a:ext cx="2848175" cy="738664"/>
          </a:xfrm>
          <a:prstGeom prst="rect">
            <a:avLst/>
          </a:prstGeom>
          <a:noFill/>
        </p:spPr>
        <p:txBody>
          <a:bodyPr wrap="square" rtlCol="0">
            <a:spAutoFit/>
          </a:bodyPr>
          <a:lstStyle/>
          <a:p>
            <a:r>
              <a:rPr lang="en-GB" sz="2100" b="1" dirty="0"/>
              <a:t>Das </a:t>
            </a:r>
            <a:r>
              <a:rPr lang="en-GB" sz="2100" dirty="0">
                <a:latin typeface="Century Gothic" panose="020B0502020202020204" pitchFamily="34" charset="0"/>
              </a:rPr>
              <a:t>Lied </a:t>
            </a:r>
            <a:r>
              <a:rPr lang="en-GB" sz="2100" dirty="0" err="1">
                <a:latin typeface="Century Gothic" panose="020B0502020202020204" pitchFamily="34" charset="0"/>
              </a:rPr>
              <a:t>ist</a:t>
            </a:r>
            <a:r>
              <a:rPr lang="en-GB" sz="2100" dirty="0">
                <a:latin typeface="Century Gothic" panose="020B0502020202020204" pitchFamily="34" charset="0"/>
              </a:rPr>
              <a:t> toll! </a:t>
            </a:r>
          </a:p>
          <a:p>
            <a:r>
              <a:rPr lang="en-GB" sz="2100" b="1" dirty="0">
                <a:latin typeface="Century Gothic" panose="020B0502020202020204" pitchFamily="34" charset="0"/>
              </a:rPr>
              <a:t>Es</a:t>
            </a:r>
            <a:r>
              <a:rPr lang="en-GB" sz="2100" dirty="0">
                <a:latin typeface="Century Gothic" panose="020B0502020202020204" pitchFamily="34" charset="0"/>
              </a:rPr>
              <a:t> </a:t>
            </a:r>
            <a:r>
              <a:rPr lang="en-GB" sz="2100" dirty="0" err="1">
                <a:latin typeface="Century Gothic" panose="020B0502020202020204" pitchFamily="34" charset="0"/>
              </a:rPr>
              <a:t>ist</a:t>
            </a:r>
            <a:r>
              <a:rPr lang="en-GB" sz="2100" dirty="0">
                <a:latin typeface="Century Gothic" panose="020B0502020202020204" pitchFamily="34" charset="0"/>
              </a:rPr>
              <a:t> toll! 	</a:t>
            </a:r>
            <a:endParaRPr lang="en-GB" sz="2100" b="1" dirty="0"/>
          </a:p>
        </p:txBody>
      </p:sp>
      <p:sp>
        <p:nvSpPr>
          <p:cNvPr id="14" name="TextBox 13">
            <a:extLst>
              <a:ext uri="{FF2B5EF4-FFF2-40B4-BE49-F238E27FC236}">
                <a16:creationId xmlns:a16="http://schemas.microsoft.com/office/drawing/2014/main" id="{3BA38C6D-07DC-4BBF-9857-799938890B59}"/>
              </a:ext>
            </a:extLst>
          </p:cNvPr>
          <p:cNvSpPr txBox="1"/>
          <p:nvPr/>
        </p:nvSpPr>
        <p:spPr>
          <a:xfrm>
            <a:off x="4983342" y="1718217"/>
            <a:ext cx="476350" cy="307777"/>
          </a:xfrm>
          <a:prstGeom prst="rect">
            <a:avLst/>
          </a:prstGeom>
          <a:solidFill>
            <a:schemeClr val="bg2"/>
          </a:solidFill>
          <a:ln>
            <a:solidFill>
              <a:schemeClr val="bg2"/>
            </a:solidFill>
          </a:ln>
        </p:spPr>
        <p:txBody>
          <a:bodyPr wrap="square" lIns="72000" tIns="0" rIns="0" bIns="0" rtlCol="0">
            <a:spAutoFit/>
          </a:bodyPr>
          <a:lstStyle/>
          <a:p>
            <a:r>
              <a:rPr lang="en-GB" sz="2000" dirty="0"/>
              <a:t>___</a:t>
            </a:r>
          </a:p>
        </p:txBody>
      </p:sp>
      <p:sp>
        <p:nvSpPr>
          <p:cNvPr id="15" name="TextBox 14">
            <a:extLst>
              <a:ext uri="{FF2B5EF4-FFF2-40B4-BE49-F238E27FC236}">
                <a16:creationId xmlns:a16="http://schemas.microsoft.com/office/drawing/2014/main" id="{5FC7CF39-BAC4-4EB2-95CD-20A85412DE59}"/>
              </a:ext>
            </a:extLst>
          </p:cNvPr>
          <p:cNvSpPr txBox="1"/>
          <p:nvPr/>
        </p:nvSpPr>
        <p:spPr>
          <a:xfrm>
            <a:off x="9386887" y="1761983"/>
            <a:ext cx="533401" cy="309634"/>
          </a:xfrm>
          <a:prstGeom prst="rect">
            <a:avLst/>
          </a:prstGeom>
          <a:solidFill>
            <a:schemeClr val="bg2"/>
          </a:solidFill>
          <a:ln>
            <a:solidFill>
              <a:schemeClr val="bg2"/>
            </a:solidFill>
          </a:ln>
        </p:spPr>
        <p:txBody>
          <a:bodyPr wrap="square" lIns="72000" tIns="0" rIns="0" bIns="0" rtlCol="0">
            <a:spAutoFit/>
          </a:bodyPr>
          <a:lstStyle/>
          <a:p>
            <a:r>
              <a:rPr lang="en-GB" sz="2000" dirty="0"/>
              <a:t>___</a:t>
            </a:r>
          </a:p>
        </p:txBody>
      </p:sp>
      <p:sp>
        <p:nvSpPr>
          <p:cNvPr id="16" name="TextBox 15">
            <a:extLst>
              <a:ext uri="{FF2B5EF4-FFF2-40B4-BE49-F238E27FC236}">
                <a16:creationId xmlns:a16="http://schemas.microsoft.com/office/drawing/2014/main" id="{CA1F3C16-7943-4410-ABAE-A0179AB092CD}"/>
              </a:ext>
            </a:extLst>
          </p:cNvPr>
          <p:cNvSpPr txBox="1"/>
          <p:nvPr/>
        </p:nvSpPr>
        <p:spPr>
          <a:xfrm>
            <a:off x="398689" y="1761983"/>
            <a:ext cx="520474" cy="307777"/>
          </a:xfrm>
          <a:prstGeom prst="rect">
            <a:avLst/>
          </a:prstGeom>
          <a:solidFill>
            <a:schemeClr val="bg2"/>
          </a:solidFill>
          <a:ln>
            <a:solidFill>
              <a:schemeClr val="bg2"/>
            </a:solidFill>
          </a:ln>
        </p:spPr>
        <p:txBody>
          <a:bodyPr wrap="square" lIns="72000" tIns="0" rIns="0" bIns="0" rtlCol="0">
            <a:spAutoFit/>
          </a:bodyPr>
          <a:lstStyle/>
          <a:p>
            <a:r>
              <a:rPr lang="en-GB" sz="2000" dirty="0"/>
              <a:t>___</a:t>
            </a:r>
          </a:p>
        </p:txBody>
      </p:sp>
      <p:sp>
        <p:nvSpPr>
          <p:cNvPr id="17" name="TextBox 16">
            <a:extLst>
              <a:ext uri="{FF2B5EF4-FFF2-40B4-BE49-F238E27FC236}">
                <a16:creationId xmlns:a16="http://schemas.microsoft.com/office/drawing/2014/main" id="{1F2B71F8-37A2-4F84-A382-DF3AF7B91123}"/>
              </a:ext>
            </a:extLst>
          </p:cNvPr>
          <p:cNvSpPr txBox="1"/>
          <p:nvPr/>
        </p:nvSpPr>
        <p:spPr>
          <a:xfrm>
            <a:off x="357645" y="3459960"/>
            <a:ext cx="3366216" cy="1061829"/>
          </a:xfrm>
          <a:prstGeom prst="rect">
            <a:avLst/>
          </a:prstGeom>
          <a:noFill/>
        </p:spPr>
        <p:txBody>
          <a:bodyPr wrap="square" rtlCol="0">
            <a:spAutoFit/>
          </a:bodyPr>
          <a:lstStyle/>
          <a:p>
            <a:r>
              <a:rPr lang="en-GB" sz="2100" b="1" dirty="0"/>
              <a:t>Der </a:t>
            </a:r>
            <a:r>
              <a:rPr lang="en-GB" sz="2100" dirty="0" err="1"/>
              <a:t>Unterricht</a:t>
            </a:r>
            <a:r>
              <a:rPr lang="en-GB" sz="2100" dirty="0"/>
              <a:t> </a:t>
            </a:r>
            <a:r>
              <a:rPr lang="en-GB" sz="2100" dirty="0" err="1"/>
              <a:t>ist</a:t>
            </a:r>
            <a:r>
              <a:rPr lang="en-GB" sz="2100" dirty="0"/>
              <a:t> super!</a:t>
            </a:r>
          </a:p>
          <a:p>
            <a:r>
              <a:rPr lang="en-GB" sz="2100" dirty="0">
                <a:latin typeface="Century Gothic" panose="020B0502020202020204" pitchFamily="34" charset="0"/>
              </a:rPr>
              <a:t>Ich mag </a:t>
            </a:r>
            <a:r>
              <a:rPr lang="en-GB" sz="2100" b="1" dirty="0" err="1">
                <a:latin typeface="Century Gothic" panose="020B0502020202020204" pitchFamily="34" charset="0"/>
              </a:rPr>
              <a:t>ihn</a:t>
            </a:r>
            <a:r>
              <a:rPr lang="en-GB" sz="2100" dirty="0">
                <a:latin typeface="Century Gothic" panose="020B0502020202020204" pitchFamily="34" charset="0"/>
              </a:rPr>
              <a:t>.</a:t>
            </a:r>
            <a:r>
              <a:rPr lang="en-GB" sz="2100" b="1" dirty="0">
                <a:latin typeface="Century Gothic" panose="020B0502020202020204" pitchFamily="34" charset="0"/>
              </a:rPr>
              <a:t> </a:t>
            </a:r>
          </a:p>
          <a:p>
            <a:r>
              <a:rPr lang="en-GB" sz="2100" dirty="0">
                <a:latin typeface="Century Gothic" panose="020B0502020202020204" pitchFamily="34" charset="0"/>
              </a:rPr>
              <a:t>I like </a:t>
            </a:r>
            <a:r>
              <a:rPr lang="en-GB" sz="2100" b="1" dirty="0">
                <a:latin typeface="Century Gothic" panose="020B0502020202020204" pitchFamily="34" charset="0"/>
              </a:rPr>
              <a:t>it</a:t>
            </a:r>
            <a:r>
              <a:rPr lang="en-GB" sz="2100" dirty="0">
                <a:latin typeface="Century Gothic" panose="020B0502020202020204" pitchFamily="34" charset="0"/>
              </a:rPr>
              <a:t>.</a:t>
            </a:r>
            <a:endParaRPr lang="en-GB" sz="2100" dirty="0"/>
          </a:p>
        </p:txBody>
      </p:sp>
      <p:sp>
        <p:nvSpPr>
          <p:cNvPr id="18" name="TextBox 17">
            <a:extLst>
              <a:ext uri="{FF2B5EF4-FFF2-40B4-BE49-F238E27FC236}">
                <a16:creationId xmlns:a16="http://schemas.microsoft.com/office/drawing/2014/main" id="{96C234C7-1BA6-45A6-8545-9DFE6E02F8D9}"/>
              </a:ext>
            </a:extLst>
          </p:cNvPr>
          <p:cNvSpPr txBox="1"/>
          <p:nvPr/>
        </p:nvSpPr>
        <p:spPr>
          <a:xfrm>
            <a:off x="4894371" y="3446764"/>
            <a:ext cx="3366216" cy="1061829"/>
          </a:xfrm>
          <a:prstGeom prst="rect">
            <a:avLst/>
          </a:prstGeom>
          <a:noFill/>
        </p:spPr>
        <p:txBody>
          <a:bodyPr wrap="square" rtlCol="0">
            <a:spAutoFit/>
          </a:bodyPr>
          <a:lstStyle/>
          <a:p>
            <a:r>
              <a:rPr lang="en-GB" sz="2100" b="1" dirty="0"/>
              <a:t>Die </a:t>
            </a:r>
            <a:r>
              <a:rPr lang="en-GB" sz="2100" dirty="0" err="1"/>
              <a:t>Farbe</a:t>
            </a:r>
            <a:r>
              <a:rPr lang="en-GB" sz="2100" dirty="0"/>
              <a:t> </a:t>
            </a:r>
            <a:r>
              <a:rPr lang="en-GB" sz="2100" dirty="0" err="1"/>
              <a:t>ist</a:t>
            </a:r>
            <a:r>
              <a:rPr lang="en-GB" sz="2100" dirty="0"/>
              <a:t> </a:t>
            </a:r>
            <a:r>
              <a:rPr lang="en-GB" sz="2100" dirty="0" err="1">
                <a:latin typeface="Century Gothic" panose="020B0502020202020204" pitchFamily="34" charset="0"/>
              </a:rPr>
              <a:t>schön</a:t>
            </a:r>
            <a:r>
              <a:rPr lang="en-GB" sz="2100" dirty="0"/>
              <a:t>!</a:t>
            </a:r>
          </a:p>
          <a:p>
            <a:r>
              <a:rPr lang="en-GB" sz="2100" dirty="0">
                <a:latin typeface="Century Gothic" panose="020B0502020202020204" pitchFamily="34" charset="0"/>
              </a:rPr>
              <a:t>Ich mag </a:t>
            </a:r>
            <a:r>
              <a:rPr lang="en-GB" sz="2100" b="1" dirty="0" err="1">
                <a:latin typeface="Century Gothic" panose="020B0502020202020204" pitchFamily="34" charset="0"/>
              </a:rPr>
              <a:t>sie</a:t>
            </a:r>
            <a:r>
              <a:rPr lang="en-GB" sz="2100" dirty="0">
                <a:latin typeface="Century Gothic" panose="020B0502020202020204" pitchFamily="34" charset="0"/>
              </a:rPr>
              <a:t>.</a:t>
            </a:r>
            <a:r>
              <a:rPr lang="en-GB" sz="2100" b="1" dirty="0">
                <a:latin typeface="Century Gothic" panose="020B0502020202020204" pitchFamily="34" charset="0"/>
              </a:rPr>
              <a:t> </a:t>
            </a:r>
          </a:p>
          <a:p>
            <a:r>
              <a:rPr lang="en-GB" sz="2100" dirty="0">
                <a:latin typeface="Century Gothic" panose="020B0502020202020204" pitchFamily="34" charset="0"/>
              </a:rPr>
              <a:t>I like </a:t>
            </a:r>
            <a:r>
              <a:rPr lang="en-GB" sz="2100" b="1" dirty="0">
                <a:latin typeface="Century Gothic" panose="020B0502020202020204" pitchFamily="34" charset="0"/>
              </a:rPr>
              <a:t>it</a:t>
            </a:r>
            <a:r>
              <a:rPr lang="en-GB" sz="2100" dirty="0">
                <a:latin typeface="Century Gothic" panose="020B0502020202020204" pitchFamily="34" charset="0"/>
              </a:rPr>
              <a:t>.</a:t>
            </a:r>
            <a:endParaRPr lang="en-GB" sz="2100" dirty="0"/>
          </a:p>
        </p:txBody>
      </p:sp>
      <p:sp>
        <p:nvSpPr>
          <p:cNvPr id="19" name="TextBox 18">
            <a:extLst>
              <a:ext uri="{FF2B5EF4-FFF2-40B4-BE49-F238E27FC236}">
                <a16:creationId xmlns:a16="http://schemas.microsoft.com/office/drawing/2014/main" id="{84AC56DB-B78F-46D4-B1F1-1E85DF16BFB6}"/>
              </a:ext>
            </a:extLst>
          </p:cNvPr>
          <p:cNvSpPr txBox="1"/>
          <p:nvPr/>
        </p:nvSpPr>
        <p:spPr>
          <a:xfrm>
            <a:off x="9235598" y="3459959"/>
            <a:ext cx="3366216" cy="1061829"/>
          </a:xfrm>
          <a:prstGeom prst="rect">
            <a:avLst/>
          </a:prstGeom>
          <a:noFill/>
        </p:spPr>
        <p:txBody>
          <a:bodyPr wrap="square" rtlCol="0">
            <a:spAutoFit/>
          </a:bodyPr>
          <a:lstStyle/>
          <a:p>
            <a:r>
              <a:rPr lang="en-GB" sz="2100" b="1" dirty="0"/>
              <a:t>Das </a:t>
            </a:r>
            <a:r>
              <a:rPr lang="en-GB" sz="2100" dirty="0"/>
              <a:t>Lied </a:t>
            </a:r>
            <a:r>
              <a:rPr lang="en-GB" sz="2100" dirty="0" err="1"/>
              <a:t>ist</a:t>
            </a:r>
            <a:r>
              <a:rPr lang="en-GB" sz="2100" dirty="0"/>
              <a:t> </a:t>
            </a:r>
            <a:r>
              <a:rPr lang="en-GB" sz="2100" dirty="0">
                <a:latin typeface="Century Gothic" panose="020B0502020202020204" pitchFamily="34" charset="0"/>
              </a:rPr>
              <a:t>toll</a:t>
            </a:r>
            <a:r>
              <a:rPr lang="en-GB" sz="2100" dirty="0"/>
              <a:t>!</a:t>
            </a:r>
          </a:p>
          <a:p>
            <a:r>
              <a:rPr lang="en-GB" sz="2100" dirty="0">
                <a:latin typeface="Century Gothic" panose="020B0502020202020204" pitchFamily="34" charset="0"/>
              </a:rPr>
              <a:t>Ich mag </a:t>
            </a:r>
            <a:r>
              <a:rPr lang="en-GB" sz="2100" b="1" dirty="0">
                <a:latin typeface="Century Gothic" panose="020B0502020202020204" pitchFamily="34" charset="0"/>
              </a:rPr>
              <a:t>es</a:t>
            </a:r>
            <a:r>
              <a:rPr lang="en-GB" sz="2100" dirty="0">
                <a:latin typeface="Century Gothic" panose="020B0502020202020204" pitchFamily="34" charset="0"/>
              </a:rPr>
              <a:t>.</a:t>
            </a:r>
            <a:r>
              <a:rPr lang="en-GB" sz="2100" b="1" dirty="0">
                <a:latin typeface="Century Gothic" panose="020B0502020202020204" pitchFamily="34" charset="0"/>
              </a:rPr>
              <a:t> </a:t>
            </a:r>
          </a:p>
          <a:p>
            <a:r>
              <a:rPr lang="en-GB" sz="2100" dirty="0">
                <a:latin typeface="Century Gothic" panose="020B0502020202020204" pitchFamily="34" charset="0"/>
              </a:rPr>
              <a:t>I like </a:t>
            </a:r>
            <a:r>
              <a:rPr lang="en-GB" sz="2100" b="1" dirty="0">
                <a:latin typeface="Century Gothic" panose="020B0502020202020204" pitchFamily="34" charset="0"/>
              </a:rPr>
              <a:t>it</a:t>
            </a:r>
            <a:r>
              <a:rPr lang="en-GB" sz="2100" dirty="0">
                <a:latin typeface="Century Gothic" panose="020B0502020202020204" pitchFamily="34" charset="0"/>
              </a:rPr>
              <a:t>.</a:t>
            </a:r>
            <a:endParaRPr lang="en-GB" sz="2100" dirty="0"/>
          </a:p>
        </p:txBody>
      </p:sp>
      <p:sp>
        <p:nvSpPr>
          <p:cNvPr id="20" name="TextBox 19">
            <a:extLst>
              <a:ext uri="{FF2B5EF4-FFF2-40B4-BE49-F238E27FC236}">
                <a16:creationId xmlns:a16="http://schemas.microsoft.com/office/drawing/2014/main" id="{6D755B06-0E9E-4297-8FAB-4BD2E746579B}"/>
              </a:ext>
            </a:extLst>
          </p:cNvPr>
          <p:cNvSpPr txBox="1"/>
          <p:nvPr/>
        </p:nvSpPr>
        <p:spPr>
          <a:xfrm>
            <a:off x="1550115" y="3835391"/>
            <a:ext cx="535860" cy="307777"/>
          </a:xfrm>
          <a:prstGeom prst="rect">
            <a:avLst/>
          </a:prstGeom>
          <a:solidFill>
            <a:schemeClr val="bg2"/>
          </a:solidFill>
          <a:ln>
            <a:solidFill>
              <a:schemeClr val="bg2"/>
            </a:solidFill>
          </a:ln>
        </p:spPr>
        <p:txBody>
          <a:bodyPr wrap="square" lIns="72000" tIns="0" rIns="0" bIns="0" rtlCol="0">
            <a:spAutoFit/>
          </a:bodyPr>
          <a:lstStyle/>
          <a:p>
            <a:r>
              <a:rPr lang="en-GB" sz="2000" dirty="0"/>
              <a:t>___</a:t>
            </a:r>
          </a:p>
        </p:txBody>
      </p:sp>
      <p:sp>
        <p:nvSpPr>
          <p:cNvPr id="21" name="TextBox 20">
            <a:extLst>
              <a:ext uri="{FF2B5EF4-FFF2-40B4-BE49-F238E27FC236}">
                <a16:creationId xmlns:a16="http://schemas.microsoft.com/office/drawing/2014/main" id="{70D6335F-BA6C-4E20-A1FA-30B4758E46AC}"/>
              </a:ext>
            </a:extLst>
          </p:cNvPr>
          <p:cNvSpPr txBox="1"/>
          <p:nvPr/>
        </p:nvSpPr>
        <p:spPr>
          <a:xfrm>
            <a:off x="6067832" y="3836983"/>
            <a:ext cx="535860" cy="307777"/>
          </a:xfrm>
          <a:prstGeom prst="rect">
            <a:avLst/>
          </a:prstGeom>
          <a:solidFill>
            <a:schemeClr val="bg2"/>
          </a:solidFill>
          <a:ln>
            <a:solidFill>
              <a:schemeClr val="bg2"/>
            </a:solidFill>
          </a:ln>
        </p:spPr>
        <p:txBody>
          <a:bodyPr wrap="square" lIns="72000" tIns="0" rIns="0" bIns="0" rtlCol="0">
            <a:spAutoFit/>
          </a:bodyPr>
          <a:lstStyle/>
          <a:p>
            <a:r>
              <a:rPr lang="en-GB" sz="2000" dirty="0"/>
              <a:t>___</a:t>
            </a:r>
          </a:p>
        </p:txBody>
      </p:sp>
      <p:sp>
        <p:nvSpPr>
          <p:cNvPr id="22" name="TextBox 21">
            <a:extLst>
              <a:ext uri="{FF2B5EF4-FFF2-40B4-BE49-F238E27FC236}">
                <a16:creationId xmlns:a16="http://schemas.microsoft.com/office/drawing/2014/main" id="{15CFCC9E-C51B-4157-9D51-14A5E0CBBA19}"/>
              </a:ext>
            </a:extLst>
          </p:cNvPr>
          <p:cNvSpPr txBox="1"/>
          <p:nvPr/>
        </p:nvSpPr>
        <p:spPr>
          <a:xfrm>
            <a:off x="10468571" y="3836983"/>
            <a:ext cx="535860" cy="307777"/>
          </a:xfrm>
          <a:prstGeom prst="rect">
            <a:avLst/>
          </a:prstGeom>
          <a:solidFill>
            <a:schemeClr val="bg2"/>
          </a:solidFill>
          <a:ln>
            <a:solidFill>
              <a:schemeClr val="bg2"/>
            </a:solidFill>
          </a:ln>
        </p:spPr>
        <p:txBody>
          <a:bodyPr wrap="square" lIns="0" tIns="0" rIns="0" bIns="0" rtlCol="0">
            <a:spAutoFit/>
          </a:bodyPr>
          <a:lstStyle/>
          <a:p>
            <a:r>
              <a:rPr lang="en-GB" sz="2000" dirty="0"/>
              <a:t>___</a:t>
            </a:r>
          </a:p>
        </p:txBody>
      </p:sp>
      <p:sp>
        <p:nvSpPr>
          <p:cNvPr id="23" name="Rounded Rectangular Callout 6">
            <a:extLst>
              <a:ext uri="{FF2B5EF4-FFF2-40B4-BE49-F238E27FC236}">
                <a16:creationId xmlns:a16="http://schemas.microsoft.com/office/drawing/2014/main" id="{B42373C6-5C46-4114-8F9B-897425B2DB9C}"/>
              </a:ext>
            </a:extLst>
          </p:cNvPr>
          <p:cNvSpPr/>
          <p:nvPr/>
        </p:nvSpPr>
        <p:spPr>
          <a:xfrm flipH="1">
            <a:off x="7082005" y="2308165"/>
            <a:ext cx="3236404" cy="1023145"/>
          </a:xfrm>
          <a:prstGeom prst="wedgeRoundRectCallout">
            <a:avLst>
              <a:gd name="adj1" fmla="val 13516"/>
              <a:gd name="adj2" fmla="val 91131"/>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The </a:t>
            </a:r>
            <a:r>
              <a:rPr lang="en-GB" sz="2000" b="1" dirty="0">
                <a:solidFill>
                  <a:schemeClr val="tx1"/>
                </a:solidFill>
              </a:rPr>
              <a:t>feminine </a:t>
            </a:r>
            <a:r>
              <a:rPr lang="en-GB" sz="2000" dirty="0">
                <a:solidFill>
                  <a:schemeClr val="tx1"/>
                </a:solidFill>
              </a:rPr>
              <a:t>and </a:t>
            </a:r>
            <a:r>
              <a:rPr lang="en-GB" sz="2000" b="1" dirty="0">
                <a:solidFill>
                  <a:schemeClr val="tx1"/>
                </a:solidFill>
              </a:rPr>
              <a:t>neuter </a:t>
            </a:r>
            <a:r>
              <a:rPr lang="en-GB" sz="2000" dirty="0">
                <a:solidFill>
                  <a:schemeClr val="tx1"/>
                </a:solidFill>
              </a:rPr>
              <a:t>object pronouns stay the same.</a:t>
            </a:r>
          </a:p>
        </p:txBody>
      </p:sp>
    </p:spTree>
    <p:extLst>
      <p:ext uri="{BB962C8B-B14F-4D97-AF65-F5344CB8AC3E}">
        <p14:creationId xmlns:p14="http://schemas.microsoft.com/office/powerpoint/2010/main" val="4243351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2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21"/>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2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p:bldP spid="12" grpId="0"/>
      <p:bldP spid="13" grpId="0"/>
      <p:bldP spid="14" grpId="0" animBg="1"/>
      <p:bldP spid="14" grpId="1" animBg="1"/>
      <p:bldP spid="15" grpId="0" animBg="1"/>
      <p:bldP spid="15" grpId="1" animBg="1"/>
      <p:bldP spid="16" grpId="0" animBg="1"/>
      <p:bldP spid="16" grpId="1" animBg="1"/>
      <p:bldP spid="17" grpId="0"/>
      <p:bldP spid="18" grpId="0"/>
      <p:bldP spid="19" grpId="0"/>
      <p:bldP spid="20" grpId="0" animBg="1"/>
      <p:bldP spid="20" grpId="1" animBg="1"/>
      <p:bldP spid="21" grpId="0" animBg="1"/>
      <p:bldP spid="21" grpId="1" animBg="1"/>
      <p:bldP spid="22" grpId="0" animBg="1"/>
      <p:bldP spid="22" grpId="1" animBg="1"/>
      <p:bldP spid="2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A79A5-28AE-4199-AEA7-C9C87270E91E}"/>
              </a:ext>
            </a:extLst>
          </p:cNvPr>
          <p:cNvSpPr>
            <a:spLocks noGrp="1"/>
          </p:cNvSpPr>
          <p:nvPr>
            <p:ph type="title"/>
          </p:nvPr>
        </p:nvSpPr>
        <p:spPr>
          <a:xfrm>
            <a:off x="-1" y="213557"/>
            <a:ext cx="5352585" cy="647577"/>
          </a:xfrm>
        </p:spPr>
        <p:txBody>
          <a:bodyPr>
            <a:noAutofit/>
          </a:bodyPr>
          <a:lstStyle/>
          <a:p>
            <a:r>
              <a:rPr lang="en-GB" sz="2800" b="1" dirty="0">
                <a:solidFill>
                  <a:schemeClr val="bg1"/>
                </a:solidFill>
              </a:rPr>
              <a:t>Was mag Wolfgang? </a:t>
            </a:r>
            <a:r>
              <a:rPr lang="en-GB" sz="2800" dirty="0"/>
              <a:t>(</a:t>
            </a:r>
            <a:r>
              <a:rPr lang="en-GB" sz="2800" b="1" dirty="0">
                <a:solidFill>
                  <a:schemeClr val="bg1"/>
                </a:solidFill>
              </a:rPr>
              <a:t>1/2)</a:t>
            </a:r>
            <a:endParaRPr lang="en-GB" sz="2800" dirty="0"/>
          </a:p>
        </p:txBody>
      </p:sp>
      <p:sp>
        <p:nvSpPr>
          <p:cNvPr id="4" name="TextBox 3">
            <a:extLst>
              <a:ext uri="{FF2B5EF4-FFF2-40B4-BE49-F238E27FC236}">
                <a16:creationId xmlns:a16="http://schemas.microsoft.com/office/drawing/2014/main" id="{BC2473DE-3A0A-4D46-872A-05D303A73B16}"/>
              </a:ext>
            </a:extLst>
          </p:cNvPr>
          <p:cNvSpPr txBox="1"/>
          <p:nvPr/>
        </p:nvSpPr>
        <p:spPr>
          <a:xfrm>
            <a:off x="113183" y="1185459"/>
            <a:ext cx="11625942" cy="400110"/>
          </a:xfrm>
          <a:prstGeom prst="rect">
            <a:avLst/>
          </a:prstGeom>
          <a:noFill/>
        </p:spPr>
        <p:txBody>
          <a:bodyPr wrap="square" rtlCol="0">
            <a:spAutoFit/>
          </a:bodyPr>
          <a:lstStyle/>
          <a:p>
            <a:r>
              <a:rPr lang="en-GB" sz="2000" dirty="0"/>
              <a:t>Mehmet </a:t>
            </a:r>
            <a:r>
              <a:rPr lang="en-GB" sz="2000" dirty="0" err="1"/>
              <a:t>ist</a:t>
            </a:r>
            <a:r>
              <a:rPr lang="en-GB" sz="2000" dirty="0"/>
              <a:t> </a:t>
            </a:r>
            <a:r>
              <a:rPr lang="en-GB" sz="2000" dirty="0" err="1"/>
              <a:t>neu</a:t>
            </a:r>
            <a:r>
              <a:rPr lang="en-GB" sz="2000" dirty="0"/>
              <a:t>. </a:t>
            </a:r>
            <a:endParaRPr lang="en-GB" sz="2000" b="1" dirty="0"/>
          </a:p>
        </p:txBody>
      </p:sp>
      <p:sp>
        <p:nvSpPr>
          <p:cNvPr id="6" name="Rounded Rectangular Callout 7">
            <a:extLst>
              <a:ext uri="{FF2B5EF4-FFF2-40B4-BE49-F238E27FC236}">
                <a16:creationId xmlns:a16="http://schemas.microsoft.com/office/drawing/2014/main" id="{5D89C4A9-F60A-46CE-B113-E9226697C818}"/>
              </a:ext>
            </a:extLst>
          </p:cNvPr>
          <p:cNvSpPr/>
          <p:nvPr/>
        </p:nvSpPr>
        <p:spPr>
          <a:xfrm>
            <a:off x="234673" y="2118177"/>
            <a:ext cx="9864437" cy="4056895"/>
          </a:xfrm>
          <a:prstGeom prst="wedgeRoundRectCallout">
            <a:avLst>
              <a:gd name="adj1" fmla="val 53324"/>
              <a:gd name="adj2" fmla="val 25454"/>
              <a:gd name="adj3" fmla="val 1666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 name="Google Shape;613;p26">
            <a:hlinkClick r:id="" action="ppaction://noaction" highlightClick="1"/>
            <a:extLst>
              <a:ext uri="{FF2B5EF4-FFF2-40B4-BE49-F238E27FC236}">
                <a16:creationId xmlns:a16="http://schemas.microsoft.com/office/drawing/2014/main" id="{2508C7CC-2B2B-4E6B-B6A2-495813FE66A9}"/>
              </a:ext>
            </a:extLst>
          </p:cNvPr>
          <p:cNvSpPr/>
          <p:nvPr/>
        </p:nvSpPr>
        <p:spPr>
          <a:xfrm>
            <a:off x="663416" y="2489658"/>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CC00"/>
          </a:solidFill>
          <a:ln w="12700" cap="flat" cmpd="sng">
            <a:solidFill>
              <a:schemeClr val="tx1"/>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latin typeface="Century Gothic" panose="020B0502020202020204" pitchFamily="34" charset="0"/>
              </a:rPr>
              <a:t>F</a:t>
            </a:r>
            <a:endParaRPr kumimoji="0" sz="2000" b="1" i="0" u="none" strike="noStrike" kern="1200" cap="none" spc="0" normalizeH="0" baseline="0" noProof="0" dirty="0">
              <a:ln>
                <a:noFill/>
              </a:ln>
              <a:effectLst/>
              <a:uLnTx/>
              <a:uFillTx/>
              <a:latin typeface="Century Gothic" panose="020B0502020202020204" pitchFamily="34" charset="0"/>
            </a:endParaRPr>
          </a:p>
        </p:txBody>
      </p:sp>
      <p:sp>
        <p:nvSpPr>
          <p:cNvPr id="8" name="Google Shape;614;p26">
            <a:hlinkClick r:id="" action="ppaction://noaction" highlightClick="1"/>
            <a:extLst>
              <a:ext uri="{FF2B5EF4-FFF2-40B4-BE49-F238E27FC236}">
                <a16:creationId xmlns:a16="http://schemas.microsoft.com/office/drawing/2014/main" id="{E37A2451-CFC6-45AD-97C8-DBEA1BA6351E}"/>
              </a:ext>
            </a:extLst>
          </p:cNvPr>
          <p:cNvSpPr/>
          <p:nvPr/>
        </p:nvSpPr>
        <p:spPr>
          <a:xfrm>
            <a:off x="663416" y="4683585"/>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CC00"/>
          </a:solidFill>
          <a:ln w="12700" cap="flat" cmpd="sng">
            <a:solidFill>
              <a:schemeClr val="tx1"/>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latin typeface="Century Gothic"/>
                <a:sym typeface="Century Gothic"/>
              </a:rPr>
              <a:t>G</a:t>
            </a:r>
            <a:endParaRPr kumimoji="0" sz="2000" b="0" i="0" u="none" strike="noStrike" kern="1200" cap="none" spc="0" normalizeH="0" baseline="0" noProof="0" dirty="0">
              <a:ln>
                <a:noFill/>
              </a:ln>
              <a:effectLst/>
              <a:uLnTx/>
              <a:uFillTx/>
              <a:latin typeface="Tw Cen MT" panose="020B0602020104020603"/>
            </a:endParaRPr>
          </a:p>
        </p:txBody>
      </p:sp>
      <p:pic>
        <p:nvPicPr>
          <p:cNvPr id="9" name="Picture 2" descr="Teacher in front of blackboard">
            <a:extLst>
              <a:ext uri="{FF2B5EF4-FFF2-40B4-BE49-F238E27FC236}">
                <a16:creationId xmlns:a16="http://schemas.microsoft.com/office/drawing/2014/main" id="{B8F6CCE0-8ACD-4CB0-8598-6C574B679BB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10893" y="2286685"/>
            <a:ext cx="1193934" cy="119393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4A5734C-CD62-4FCB-8D60-D0B979963CB3}"/>
              </a:ext>
            </a:extLst>
          </p:cNvPr>
          <p:cNvSpPr txBox="1"/>
          <p:nvPr/>
        </p:nvSpPr>
        <p:spPr>
          <a:xfrm>
            <a:off x="1275777" y="2452249"/>
            <a:ext cx="4650377" cy="400110"/>
          </a:xfrm>
          <a:prstGeom prst="rect">
            <a:avLst/>
          </a:prstGeom>
          <a:noFill/>
        </p:spPr>
        <p:txBody>
          <a:bodyPr wrap="square" rtlCol="0">
            <a:spAutoFit/>
          </a:bodyPr>
          <a:lstStyle/>
          <a:p>
            <a:r>
              <a:rPr lang="en-GB" sz="2000" dirty="0" err="1"/>
              <a:t>Ich</a:t>
            </a:r>
            <a:r>
              <a:rPr lang="en-GB" sz="2000" dirty="0"/>
              <a:t> mag </a:t>
            </a:r>
            <a:r>
              <a:rPr lang="en-GB" sz="2000" dirty="0" err="1"/>
              <a:t>ihn</a:t>
            </a:r>
            <a:r>
              <a:rPr lang="en-GB" sz="2000" dirty="0"/>
              <a:t>, </a:t>
            </a:r>
            <a:r>
              <a:rPr lang="en-GB" sz="2000" dirty="0" err="1"/>
              <a:t>aber</a:t>
            </a:r>
            <a:r>
              <a:rPr lang="en-GB" sz="2000" dirty="0"/>
              <a:t> </a:t>
            </a:r>
            <a:r>
              <a:rPr lang="en-GB" sz="2000" dirty="0" err="1"/>
              <a:t>ich</a:t>
            </a:r>
            <a:r>
              <a:rPr lang="en-GB" sz="2000" dirty="0"/>
              <a:t> mag </a:t>
            </a:r>
            <a:r>
              <a:rPr lang="en-GB" sz="2000" dirty="0" err="1"/>
              <a:t>sie</a:t>
            </a:r>
            <a:r>
              <a:rPr lang="en-GB" sz="2000" dirty="0"/>
              <a:t> </a:t>
            </a:r>
            <a:r>
              <a:rPr lang="en-GB" sz="2000" dirty="0" err="1"/>
              <a:t>nicht</a:t>
            </a:r>
            <a:r>
              <a:rPr lang="en-GB" sz="2000" dirty="0"/>
              <a:t>.</a:t>
            </a:r>
          </a:p>
        </p:txBody>
      </p:sp>
      <p:pic>
        <p:nvPicPr>
          <p:cNvPr id="11" name="Picture 4" descr="Teacher / Manager Between Chair And Desk Clip Art">
            <a:extLst>
              <a:ext uri="{FF2B5EF4-FFF2-40B4-BE49-F238E27FC236}">
                <a16:creationId xmlns:a16="http://schemas.microsoft.com/office/drawing/2014/main" id="{AED095C9-E218-4CA9-B848-23C69DA8F2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7582" y="2281131"/>
            <a:ext cx="1338755" cy="119948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B58EB4D-F068-4EF6-B1BC-4A49C2D3FA09}"/>
              </a:ext>
            </a:extLst>
          </p:cNvPr>
          <p:cNvSpPr txBox="1"/>
          <p:nvPr/>
        </p:nvSpPr>
        <p:spPr>
          <a:xfrm>
            <a:off x="6835081" y="3670702"/>
            <a:ext cx="380274" cy="400110"/>
          </a:xfrm>
          <a:prstGeom prst="rect">
            <a:avLst/>
          </a:prstGeom>
          <a:noFill/>
          <a:ln w="12700">
            <a:solidFill>
              <a:schemeClr val="accent5">
                <a:lumMod val="50000"/>
              </a:schemeClr>
            </a:solidFill>
          </a:ln>
        </p:spPr>
        <p:txBody>
          <a:bodyPr wrap="square" rtlCol="0">
            <a:spAutoFit/>
          </a:bodyPr>
          <a:lstStyle/>
          <a:p>
            <a:endParaRPr lang="en-GB" sz="2000" dirty="0"/>
          </a:p>
        </p:txBody>
      </p:sp>
      <p:sp>
        <p:nvSpPr>
          <p:cNvPr id="13" name="TextBox 12">
            <a:extLst>
              <a:ext uri="{FF2B5EF4-FFF2-40B4-BE49-F238E27FC236}">
                <a16:creationId xmlns:a16="http://schemas.microsoft.com/office/drawing/2014/main" id="{88981354-ADFB-452B-9648-A4726E103083}"/>
              </a:ext>
            </a:extLst>
          </p:cNvPr>
          <p:cNvSpPr txBox="1"/>
          <p:nvPr/>
        </p:nvSpPr>
        <p:spPr>
          <a:xfrm>
            <a:off x="1275778" y="4639014"/>
            <a:ext cx="4650377" cy="400110"/>
          </a:xfrm>
          <a:prstGeom prst="rect">
            <a:avLst/>
          </a:prstGeom>
          <a:noFill/>
        </p:spPr>
        <p:txBody>
          <a:bodyPr wrap="square" rtlCol="0">
            <a:spAutoFit/>
          </a:bodyPr>
          <a:lstStyle/>
          <a:p>
            <a:r>
              <a:rPr lang="en-GB" sz="2000" dirty="0" err="1"/>
              <a:t>Ich</a:t>
            </a:r>
            <a:r>
              <a:rPr lang="en-GB" sz="2000" dirty="0"/>
              <a:t> mag </a:t>
            </a:r>
            <a:r>
              <a:rPr lang="en-GB" sz="2000" dirty="0" err="1"/>
              <a:t>ihn</a:t>
            </a:r>
            <a:r>
              <a:rPr lang="en-GB" sz="2000" dirty="0"/>
              <a:t> </a:t>
            </a:r>
            <a:r>
              <a:rPr lang="en-GB" sz="2000" dirty="0" err="1"/>
              <a:t>nicht</a:t>
            </a:r>
            <a:r>
              <a:rPr lang="en-GB" sz="2000" dirty="0"/>
              <a:t>, </a:t>
            </a:r>
            <a:r>
              <a:rPr lang="en-GB" sz="2000" dirty="0" err="1"/>
              <a:t>aber</a:t>
            </a:r>
            <a:r>
              <a:rPr lang="en-GB" sz="2000" dirty="0"/>
              <a:t> </a:t>
            </a:r>
            <a:r>
              <a:rPr lang="en-GB" sz="2000" dirty="0" err="1"/>
              <a:t>ich</a:t>
            </a:r>
            <a:r>
              <a:rPr lang="en-GB" sz="2000" dirty="0"/>
              <a:t> mag </a:t>
            </a:r>
            <a:r>
              <a:rPr lang="en-GB" sz="2000" dirty="0" err="1"/>
              <a:t>es</a:t>
            </a:r>
            <a:r>
              <a:rPr lang="en-GB" sz="2000" dirty="0"/>
              <a:t>.</a:t>
            </a:r>
          </a:p>
        </p:txBody>
      </p:sp>
      <p:sp>
        <p:nvSpPr>
          <p:cNvPr id="14" name="TextBox 13">
            <a:extLst>
              <a:ext uri="{FF2B5EF4-FFF2-40B4-BE49-F238E27FC236}">
                <a16:creationId xmlns:a16="http://schemas.microsoft.com/office/drawing/2014/main" id="{84CBA710-D009-4C75-8DCF-BE7DEAAE5E7A}"/>
              </a:ext>
            </a:extLst>
          </p:cNvPr>
          <p:cNvSpPr txBox="1"/>
          <p:nvPr/>
        </p:nvSpPr>
        <p:spPr>
          <a:xfrm>
            <a:off x="8875390" y="3643723"/>
            <a:ext cx="380274" cy="400110"/>
          </a:xfrm>
          <a:prstGeom prst="rect">
            <a:avLst/>
          </a:prstGeom>
          <a:noFill/>
          <a:ln w="12700">
            <a:solidFill>
              <a:schemeClr val="accent5">
                <a:lumMod val="50000"/>
              </a:schemeClr>
            </a:solidFill>
          </a:ln>
        </p:spPr>
        <p:txBody>
          <a:bodyPr wrap="square" rtlCol="0">
            <a:spAutoFit/>
          </a:bodyPr>
          <a:lstStyle/>
          <a:p>
            <a:endParaRPr lang="en-GB" sz="2000" dirty="0"/>
          </a:p>
        </p:txBody>
      </p:sp>
      <p:pic>
        <p:nvPicPr>
          <p:cNvPr id="15" name="Picture 14" descr="book">
            <a:extLst>
              <a:ext uri="{FF2B5EF4-FFF2-40B4-BE49-F238E27FC236}">
                <a16:creationId xmlns:a16="http://schemas.microsoft.com/office/drawing/2014/main" id="{7711AFD8-5699-4B98-90A8-B916F9A79F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46965" y="4580584"/>
            <a:ext cx="921790" cy="860341"/>
          </a:xfrm>
          <a:prstGeom prst="rect">
            <a:avLst/>
          </a:prstGeom>
        </p:spPr>
      </p:pic>
      <p:pic>
        <p:nvPicPr>
          <p:cNvPr id="16" name="Picture 2" descr="Video Clip Art">
            <a:extLst>
              <a:ext uri="{FF2B5EF4-FFF2-40B4-BE49-F238E27FC236}">
                <a16:creationId xmlns:a16="http://schemas.microsoft.com/office/drawing/2014/main" id="{7822C836-0509-4521-8025-A682B579B2A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38653" y="4580584"/>
            <a:ext cx="853747" cy="80536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3C80FC8-C9DF-4A01-9046-09345CAD6823}"/>
              </a:ext>
            </a:extLst>
          </p:cNvPr>
          <p:cNvSpPr txBox="1"/>
          <p:nvPr/>
        </p:nvSpPr>
        <p:spPr>
          <a:xfrm>
            <a:off x="6835081" y="3670702"/>
            <a:ext cx="380274" cy="400110"/>
          </a:xfrm>
          <a:prstGeom prst="rect">
            <a:avLst/>
          </a:prstGeom>
          <a:noFill/>
          <a:ln w="12700">
            <a:solidFill>
              <a:schemeClr val="accent5">
                <a:lumMod val="50000"/>
              </a:schemeClr>
            </a:solidFill>
          </a:ln>
        </p:spPr>
        <p:txBody>
          <a:bodyPr wrap="square" rtlCol="0">
            <a:spAutoFit/>
          </a:bodyPr>
          <a:lstStyle/>
          <a:p>
            <a:r>
              <a:rPr lang="en-GB" sz="2000" dirty="0">
                <a:solidFill>
                  <a:srgbClr val="FF0000"/>
                </a:solidFill>
              </a:rPr>
              <a:t>✘</a:t>
            </a:r>
          </a:p>
        </p:txBody>
      </p:sp>
      <p:sp>
        <p:nvSpPr>
          <p:cNvPr id="18" name="TextBox 17">
            <a:extLst>
              <a:ext uri="{FF2B5EF4-FFF2-40B4-BE49-F238E27FC236}">
                <a16:creationId xmlns:a16="http://schemas.microsoft.com/office/drawing/2014/main" id="{9C91AD0C-0431-42EF-8C95-C9A4226E6ADC}"/>
              </a:ext>
            </a:extLst>
          </p:cNvPr>
          <p:cNvSpPr txBox="1"/>
          <p:nvPr/>
        </p:nvSpPr>
        <p:spPr>
          <a:xfrm>
            <a:off x="8875390" y="3643723"/>
            <a:ext cx="380274" cy="400110"/>
          </a:xfrm>
          <a:prstGeom prst="rect">
            <a:avLst/>
          </a:prstGeom>
          <a:noFill/>
          <a:ln w="12700">
            <a:solidFill>
              <a:schemeClr val="accent5">
                <a:lumMod val="50000"/>
              </a:schemeClr>
            </a:solidFill>
          </a:ln>
        </p:spPr>
        <p:txBody>
          <a:bodyPr wrap="square" rtlCol="0">
            <a:spAutoFit/>
          </a:bodyPr>
          <a:lstStyle/>
          <a:p>
            <a:r>
              <a:rPr lang="en-GB" sz="2000" b="1" dirty="0">
                <a:solidFill>
                  <a:srgbClr val="00B050"/>
                </a:solidFill>
              </a:rPr>
              <a:t>✓</a:t>
            </a:r>
            <a:endParaRPr lang="en-GB" sz="2000" dirty="0">
              <a:solidFill>
                <a:srgbClr val="00B050"/>
              </a:solidFill>
            </a:endParaRPr>
          </a:p>
        </p:txBody>
      </p:sp>
      <p:sp>
        <p:nvSpPr>
          <p:cNvPr id="19" name="TextBox 18">
            <a:extLst>
              <a:ext uri="{FF2B5EF4-FFF2-40B4-BE49-F238E27FC236}">
                <a16:creationId xmlns:a16="http://schemas.microsoft.com/office/drawing/2014/main" id="{6809DBBB-7185-4A08-9220-1E74AEBF8DE4}"/>
              </a:ext>
            </a:extLst>
          </p:cNvPr>
          <p:cNvSpPr txBox="1"/>
          <p:nvPr/>
        </p:nvSpPr>
        <p:spPr>
          <a:xfrm>
            <a:off x="6819804" y="5631008"/>
            <a:ext cx="380274" cy="400110"/>
          </a:xfrm>
          <a:prstGeom prst="rect">
            <a:avLst/>
          </a:prstGeom>
          <a:noFill/>
          <a:ln w="12700">
            <a:solidFill>
              <a:schemeClr val="accent5">
                <a:lumMod val="50000"/>
              </a:schemeClr>
            </a:solidFill>
          </a:ln>
        </p:spPr>
        <p:txBody>
          <a:bodyPr wrap="square" rtlCol="0">
            <a:spAutoFit/>
          </a:bodyPr>
          <a:lstStyle/>
          <a:p>
            <a:endParaRPr lang="en-GB" sz="2000" dirty="0"/>
          </a:p>
        </p:txBody>
      </p:sp>
      <p:sp>
        <p:nvSpPr>
          <p:cNvPr id="20" name="TextBox 19">
            <a:extLst>
              <a:ext uri="{FF2B5EF4-FFF2-40B4-BE49-F238E27FC236}">
                <a16:creationId xmlns:a16="http://schemas.microsoft.com/office/drawing/2014/main" id="{E709D8EB-D227-4740-8A86-B2FE69EC2D01}"/>
              </a:ext>
            </a:extLst>
          </p:cNvPr>
          <p:cNvSpPr txBox="1"/>
          <p:nvPr/>
        </p:nvSpPr>
        <p:spPr>
          <a:xfrm>
            <a:off x="8860113" y="5604029"/>
            <a:ext cx="380274" cy="400110"/>
          </a:xfrm>
          <a:prstGeom prst="rect">
            <a:avLst/>
          </a:prstGeom>
          <a:noFill/>
          <a:ln w="12700">
            <a:solidFill>
              <a:schemeClr val="accent5">
                <a:lumMod val="50000"/>
              </a:schemeClr>
            </a:solidFill>
          </a:ln>
        </p:spPr>
        <p:txBody>
          <a:bodyPr wrap="square" rtlCol="0">
            <a:spAutoFit/>
          </a:bodyPr>
          <a:lstStyle/>
          <a:p>
            <a:endParaRPr lang="en-GB" sz="2000" dirty="0"/>
          </a:p>
        </p:txBody>
      </p:sp>
      <p:sp>
        <p:nvSpPr>
          <p:cNvPr id="21" name="TextBox 20">
            <a:extLst>
              <a:ext uri="{FF2B5EF4-FFF2-40B4-BE49-F238E27FC236}">
                <a16:creationId xmlns:a16="http://schemas.microsoft.com/office/drawing/2014/main" id="{11BBC59F-60F2-4639-BA66-B87F54FA29E1}"/>
              </a:ext>
            </a:extLst>
          </p:cNvPr>
          <p:cNvSpPr txBox="1"/>
          <p:nvPr/>
        </p:nvSpPr>
        <p:spPr>
          <a:xfrm>
            <a:off x="6819804" y="5631008"/>
            <a:ext cx="380274" cy="400110"/>
          </a:xfrm>
          <a:prstGeom prst="rect">
            <a:avLst/>
          </a:prstGeom>
          <a:noFill/>
          <a:ln w="12700">
            <a:solidFill>
              <a:schemeClr val="accent5">
                <a:lumMod val="50000"/>
              </a:schemeClr>
            </a:solidFill>
          </a:ln>
        </p:spPr>
        <p:txBody>
          <a:bodyPr wrap="square" rtlCol="0">
            <a:spAutoFit/>
          </a:bodyPr>
          <a:lstStyle/>
          <a:p>
            <a:r>
              <a:rPr lang="en-GB" sz="2000" b="1" dirty="0">
                <a:solidFill>
                  <a:srgbClr val="00B050"/>
                </a:solidFill>
              </a:rPr>
              <a:t>✓</a:t>
            </a:r>
            <a:endParaRPr lang="en-GB" sz="2000" dirty="0">
              <a:solidFill>
                <a:srgbClr val="00B050"/>
              </a:solidFill>
            </a:endParaRPr>
          </a:p>
        </p:txBody>
      </p:sp>
      <p:sp>
        <p:nvSpPr>
          <p:cNvPr id="22" name="TextBox 21">
            <a:extLst>
              <a:ext uri="{FF2B5EF4-FFF2-40B4-BE49-F238E27FC236}">
                <a16:creationId xmlns:a16="http://schemas.microsoft.com/office/drawing/2014/main" id="{F60D42E7-2384-49A7-9D03-F51D8ABA5A06}"/>
              </a:ext>
            </a:extLst>
          </p:cNvPr>
          <p:cNvSpPr txBox="1"/>
          <p:nvPr/>
        </p:nvSpPr>
        <p:spPr>
          <a:xfrm>
            <a:off x="8860113" y="5604029"/>
            <a:ext cx="380274" cy="400110"/>
          </a:xfrm>
          <a:prstGeom prst="rect">
            <a:avLst/>
          </a:prstGeom>
          <a:noFill/>
          <a:ln w="12700">
            <a:solidFill>
              <a:schemeClr val="accent5">
                <a:lumMod val="50000"/>
              </a:schemeClr>
            </a:solidFill>
          </a:ln>
        </p:spPr>
        <p:txBody>
          <a:bodyPr wrap="square" rtlCol="0">
            <a:spAutoFit/>
          </a:bodyPr>
          <a:lstStyle/>
          <a:p>
            <a:r>
              <a:rPr lang="en-GB" sz="2000" dirty="0">
                <a:solidFill>
                  <a:srgbClr val="FF0000"/>
                </a:solidFill>
              </a:rPr>
              <a:t>✘</a:t>
            </a:r>
          </a:p>
        </p:txBody>
      </p:sp>
      <p:sp>
        <p:nvSpPr>
          <p:cNvPr id="23" name="Rectangle 22">
            <a:extLst>
              <a:ext uri="{FF2B5EF4-FFF2-40B4-BE49-F238E27FC236}">
                <a16:creationId xmlns:a16="http://schemas.microsoft.com/office/drawing/2014/main" id="{8B1EB7D1-E918-47B2-B2E9-5B2DDC50B27F}"/>
              </a:ext>
            </a:extLst>
          </p:cNvPr>
          <p:cNvSpPr/>
          <p:nvPr/>
        </p:nvSpPr>
        <p:spPr>
          <a:xfrm>
            <a:off x="113183" y="1580984"/>
            <a:ext cx="6096000" cy="400110"/>
          </a:xfrm>
          <a:prstGeom prst="rect">
            <a:avLst/>
          </a:prstGeom>
        </p:spPr>
        <p:txBody>
          <a:bodyPr>
            <a:spAutoFit/>
          </a:bodyPr>
          <a:lstStyle/>
          <a:p>
            <a:r>
              <a:rPr lang="en-GB" sz="2000" dirty="0"/>
              <a:t>Was mag Wolfgang? Was mag </a:t>
            </a:r>
            <a:r>
              <a:rPr lang="en-GB" sz="2000" dirty="0" err="1"/>
              <a:t>er</a:t>
            </a:r>
            <a:r>
              <a:rPr lang="en-GB" sz="2000" dirty="0"/>
              <a:t> </a:t>
            </a:r>
            <a:r>
              <a:rPr lang="en-GB" sz="2000" dirty="0" err="1"/>
              <a:t>nicht</a:t>
            </a:r>
            <a:r>
              <a:rPr lang="en-GB" sz="2000" dirty="0"/>
              <a:t>? </a:t>
            </a:r>
            <a:endParaRPr lang="en-GB" sz="2000" b="1" dirty="0"/>
          </a:p>
        </p:txBody>
      </p:sp>
      <p:sp>
        <p:nvSpPr>
          <p:cNvPr id="24" name="Rectangle 23">
            <a:extLst>
              <a:ext uri="{FF2B5EF4-FFF2-40B4-BE49-F238E27FC236}">
                <a16:creationId xmlns:a16="http://schemas.microsoft.com/office/drawing/2014/main" id="{27E09BA5-1C1E-449D-A184-5D0E1F489680}"/>
              </a:ext>
            </a:extLst>
          </p:cNvPr>
          <p:cNvSpPr/>
          <p:nvPr/>
        </p:nvSpPr>
        <p:spPr>
          <a:xfrm>
            <a:off x="2181605" y="1176830"/>
            <a:ext cx="5033750" cy="400110"/>
          </a:xfrm>
          <a:prstGeom prst="rect">
            <a:avLst/>
          </a:prstGeom>
        </p:spPr>
        <p:txBody>
          <a:bodyPr wrap="none">
            <a:spAutoFit/>
          </a:bodyPr>
          <a:lstStyle/>
          <a:p>
            <a:r>
              <a:rPr lang="en-GB" sz="2000" dirty="0" err="1"/>
              <a:t>Er</a:t>
            </a:r>
            <a:r>
              <a:rPr lang="en-GB" sz="2000" dirty="0"/>
              <a:t> </a:t>
            </a:r>
            <a:r>
              <a:rPr lang="en-GB" sz="2000" dirty="0" err="1"/>
              <a:t>redet</a:t>
            </a:r>
            <a:r>
              <a:rPr lang="en-GB" sz="2000" dirty="0"/>
              <a:t> </a:t>
            </a:r>
            <a:r>
              <a:rPr lang="en-GB" sz="2000" dirty="0" err="1"/>
              <a:t>mit</a:t>
            </a:r>
            <a:r>
              <a:rPr lang="en-GB" sz="2000" dirty="0"/>
              <a:t> Wolfgang </a:t>
            </a:r>
            <a:r>
              <a:rPr lang="en-GB" sz="2000" dirty="0" err="1"/>
              <a:t>über</a:t>
            </a:r>
            <a:r>
              <a:rPr lang="en-GB" sz="2000" dirty="0"/>
              <a:t> die </a:t>
            </a:r>
            <a:r>
              <a:rPr lang="en-GB" sz="2000" dirty="0" err="1"/>
              <a:t>Schule</a:t>
            </a:r>
            <a:r>
              <a:rPr lang="en-GB" sz="2000" dirty="0"/>
              <a:t>. </a:t>
            </a:r>
            <a:endParaRPr lang="en-GB" sz="2000" b="1" dirty="0"/>
          </a:p>
        </p:txBody>
      </p:sp>
      <p:sp>
        <p:nvSpPr>
          <p:cNvPr id="25" name="Rectangle 24">
            <a:extLst>
              <a:ext uri="{FF2B5EF4-FFF2-40B4-BE49-F238E27FC236}">
                <a16:creationId xmlns:a16="http://schemas.microsoft.com/office/drawing/2014/main" id="{725585B3-706D-4332-9D85-8DDCA06C4925}"/>
              </a:ext>
            </a:extLst>
          </p:cNvPr>
          <p:cNvSpPr/>
          <p:nvPr/>
        </p:nvSpPr>
        <p:spPr>
          <a:xfrm>
            <a:off x="5271133" y="1549014"/>
            <a:ext cx="2380780" cy="400110"/>
          </a:xfrm>
          <a:prstGeom prst="rect">
            <a:avLst/>
          </a:prstGeom>
        </p:spPr>
        <p:txBody>
          <a:bodyPr wrap="none">
            <a:spAutoFit/>
          </a:bodyPr>
          <a:lstStyle/>
          <a:p>
            <a:r>
              <a:rPr lang="en-GB" sz="2000" dirty="0" err="1"/>
              <a:t>Schreib</a:t>
            </a:r>
            <a:r>
              <a:rPr lang="en-GB" sz="2000" dirty="0"/>
              <a:t> </a:t>
            </a:r>
            <a:r>
              <a:rPr lang="en-GB" sz="2000" b="1" dirty="0"/>
              <a:t>✓ </a:t>
            </a:r>
            <a:r>
              <a:rPr lang="en-GB" sz="2000" dirty="0" err="1"/>
              <a:t>oder</a:t>
            </a:r>
            <a:r>
              <a:rPr lang="en-GB" sz="2000" dirty="0"/>
              <a:t> ✘.</a:t>
            </a:r>
            <a:endParaRPr lang="en-GB" sz="2000" b="1" dirty="0"/>
          </a:p>
        </p:txBody>
      </p:sp>
      <p:sp>
        <p:nvSpPr>
          <p:cNvPr id="26" name="Rounded Rectangular Callout 27">
            <a:extLst>
              <a:ext uri="{FF2B5EF4-FFF2-40B4-BE49-F238E27FC236}">
                <a16:creationId xmlns:a16="http://schemas.microsoft.com/office/drawing/2014/main" id="{C37E3BF8-6636-4284-952E-6C22E0D95757}"/>
              </a:ext>
            </a:extLst>
          </p:cNvPr>
          <p:cNvSpPr/>
          <p:nvPr/>
        </p:nvSpPr>
        <p:spPr>
          <a:xfrm>
            <a:off x="1938642" y="3156526"/>
            <a:ext cx="3236404" cy="1345405"/>
          </a:xfrm>
          <a:prstGeom prst="wedgeRoundRectCallout">
            <a:avLst>
              <a:gd name="adj1" fmla="val -20770"/>
              <a:gd name="adj2" fmla="val -71440"/>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A </a:t>
            </a:r>
            <a:r>
              <a:rPr lang="en-GB" sz="2000" b="1" dirty="0">
                <a:solidFill>
                  <a:schemeClr val="tx1"/>
                </a:solidFill>
              </a:rPr>
              <a:t>comma</a:t>
            </a:r>
            <a:r>
              <a:rPr lang="en-GB" sz="2000" dirty="0">
                <a:solidFill>
                  <a:schemeClr val="tx1"/>
                </a:solidFill>
              </a:rPr>
              <a:t> is added before </a:t>
            </a:r>
            <a:r>
              <a:rPr lang="en-GB" sz="2000" i="1" dirty="0" err="1">
                <a:solidFill>
                  <a:schemeClr val="tx1"/>
                </a:solidFill>
              </a:rPr>
              <a:t>aber</a:t>
            </a:r>
            <a:r>
              <a:rPr lang="en-GB" sz="2000" dirty="0">
                <a:solidFill>
                  <a:schemeClr val="tx1"/>
                </a:solidFill>
              </a:rPr>
              <a:t> when two contrasting sentences are connected.</a:t>
            </a:r>
          </a:p>
        </p:txBody>
      </p:sp>
      <p:pic>
        <p:nvPicPr>
          <p:cNvPr id="27" name="Picture 26">
            <a:extLst>
              <a:ext uri="{FF2B5EF4-FFF2-40B4-BE49-F238E27FC236}">
                <a16:creationId xmlns:a16="http://schemas.microsoft.com/office/drawing/2014/main" id="{1D4F8C46-9329-4A76-A9E6-C439FCFEAF5B}"/>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0404000" y="2016000"/>
            <a:ext cx="1563294" cy="1935328"/>
          </a:xfrm>
          <a:prstGeom prst="rect">
            <a:avLst/>
          </a:prstGeom>
        </p:spPr>
      </p:pic>
      <p:sp>
        <p:nvSpPr>
          <p:cNvPr id="28" name="Rounded Rectangle 11">
            <a:extLst>
              <a:ext uri="{FF2B5EF4-FFF2-40B4-BE49-F238E27FC236}">
                <a16:creationId xmlns:a16="http://schemas.microsoft.com/office/drawing/2014/main" id="{63F7EA37-E263-4D10-B298-D09D1B456965}"/>
              </a:ext>
            </a:extLst>
          </p:cNvPr>
          <p:cNvSpPr/>
          <p:nvPr/>
        </p:nvSpPr>
        <p:spPr>
          <a:xfrm>
            <a:off x="11008800" y="247046"/>
            <a:ext cx="950400"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29" name="Picture 28" descr="A cartoon of a child&#10;&#10;Description automatically generated">
            <a:extLst>
              <a:ext uri="{FF2B5EF4-FFF2-40B4-BE49-F238E27FC236}">
                <a16:creationId xmlns:a16="http://schemas.microsoft.com/office/drawing/2014/main" id="{D14D085D-52EB-40D1-80A1-4223FF28CFC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50800" y="4601203"/>
            <a:ext cx="1840588" cy="1771132"/>
          </a:xfrm>
          <a:prstGeom prst="rect">
            <a:avLst/>
          </a:prstGeom>
        </p:spPr>
      </p:pic>
    </p:spTree>
    <p:extLst>
      <p:ext uri="{BB962C8B-B14F-4D97-AF65-F5344CB8AC3E}">
        <p14:creationId xmlns:p14="http://schemas.microsoft.com/office/powerpoint/2010/main" val="1302368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animBg="1"/>
      <p:bldP spid="18" grpId="0" animBg="1"/>
      <p:bldP spid="21" grpId="0" animBg="1"/>
      <p:bldP spid="22" grpId="0" animBg="1"/>
      <p:bldP spid="23" grpId="0"/>
      <p:bldP spid="24" grpId="0"/>
      <p:bldP spid="25" grpId="0"/>
      <p:bldP spid="2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5285679" cy="647577"/>
          </a:xfrm>
        </p:spPr>
        <p:txBody>
          <a:bodyPr>
            <a:noAutofit/>
          </a:bodyPr>
          <a:lstStyle/>
          <a:p>
            <a:r>
              <a:rPr lang="en-GB" sz="2800" b="1" dirty="0">
                <a:solidFill>
                  <a:schemeClr val="bg1"/>
                </a:solidFill>
              </a:rPr>
              <a:t>Was mag Wolfgang? (2/3)</a:t>
            </a:r>
          </a:p>
        </p:txBody>
      </p:sp>
      <p:sp>
        <p:nvSpPr>
          <p:cNvPr id="8" name="Rounded Rectangular Callout 7"/>
          <p:cNvSpPr/>
          <p:nvPr/>
        </p:nvSpPr>
        <p:spPr>
          <a:xfrm>
            <a:off x="311405" y="1645066"/>
            <a:ext cx="9864437" cy="4230541"/>
          </a:xfrm>
          <a:prstGeom prst="wedgeRoundRectCallout">
            <a:avLst>
              <a:gd name="adj1" fmla="val 53324"/>
              <a:gd name="adj2" fmla="val 25454"/>
              <a:gd name="adj3" fmla="val 1666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Google Shape;613;p26">
            <a:hlinkClick r:id="" action="ppaction://noaction" highlightClick="1"/>
            <a:extLst>
              <a:ext uri="{FF2B5EF4-FFF2-40B4-BE49-F238E27FC236}">
                <a16:creationId xmlns:a16="http://schemas.microsoft.com/office/drawing/2014/main" id="{E81506B0-A3F8-47F6-A818-34153DC67087}"/>
              </a:ext>
            </a:extLst>
          </p:cNvPr>
          <p:cNvSpPr/>
          <p:nvPr/>
        </p:nvSpPr>
        <p:spPr>
          <a:xfrm>
            <a:off x="740148" y="2016546"/>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CC00"/>
          </a:solidFill>
          <a:ln w="12700" cap="flat" cmpd="sng">
            <a:solidFill>
              <a:schemeClr val="tx1"/>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latin typeface="Century Gothic" panose="020B0502020202020204" pitchFamily="34" charset="0"/>
              </a:rPr>
              <a:t>H</a:t>
            </a:r>
            <a:endParaRPr kumimoji="0" sz="22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1" name="Google Shape;614;p26">
            <a:hlinkClick r:id="" action="ppaction://noaction" highlightClick="1"/>
            <a:extLst>
              <a:ext uri="{FF2B5EF4-FFF2-40B4-BE49-F238E27FC236}">
                <a16:creationId xmlns:a16="http://schemas.microsoft.com/office/drawing/2014/main" id="{2A2E30D2-841A-4ED1-B670-1C83F228DED0}"/>
              </a:ext>
            </a:extLst>
          </p:cNvPr>
          <p:cNvSpPr/>
          <p:nvPr/>
        </p:nvSpPr>
        <p:spPr>
          <a:xfrm>
            <a:off x="740148" y="4210473"/>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CC00"/>
          </a:solidFill>
          <a:ln w="12700" cap="flat" cmpd="sng">
            <a:solidFill>
              <a:schemeClr val="tx1"/>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latin typeface="Century Gothic"/>
                <a:sym typeface="Century Gothic"/>
              </a:rPr>
              <a:t>I</a:t>
            </a:r>
            <a:endParaRPr kumimoji="0" sz="1800" b="0" i="0" u="none" strike="noStrike" kern="1200" cap="none" spc="0" normalizeH="0" baseline="0" noProof="0" dirty="0">
              <a:ln>
                <a:noFill/>
              </a:ln>
              <a:effectLst/>
              <a:uLnTx/>
              <a:uFillTx/>
              <a:latin typeface="Tw Cen MT" panose="020B0602020104020603"/>
              <a:ea typeface="+mn-ea"/>
              <a:cs typeface="+mn-cs"/>
            </a:endParaRPr>
          </a:p>
        </p:txBody>
      </p:sp>
      <p:sp>
        <p:nvSpPr>
          <p:cNvPr id="9" name="TextBox 8"/>
          <p:cNvSpPr txBox="1"/>
          <p:nvPr/>
        </p:nvSpPr>
        <p:spPr>
          <a:xfrm>
            <a:off x="1352509" y="1979138"/>
            <a:ext cx="4650377" cy="400110"/>
          </a:xfrm>
          <a:prstGeom prst="rect">
            <a:avLst/>
          </a:prstGeom>
          <a:noFill/>
        </p:spPr>
        <p:txBody>
          <a:bodyPr wrap="square" rtlCol="0">
            <a:spAutoFit/>
          </a:bodyPr>
          <a:lstStyle/>
          <a:p>
            <a:r>
              <a:rPr lang="en-GB" sz="2000" dirty="0" err="1">
                <a:solidFill>
                  <a:schemeClr val="accent1">
                    <a:lumMod val="50000"/>
                  </a:schemeClr>
                </a:solidFill>
              </a:rPr>
              <a:t>Ich</a:t>
            </a:r>
            <a:r>
              <a:rPr lang="en-GB" sz="2000" dirty="0">
                <a:solidFill>
                  <a:schemeClr val="accent1">
                    <a:lumMod val="50000"/>
                  </a:schemeClr>
                </a:solidFill>
              </a:rPr>
              <a:t> mag </a:t>
            </a:r>
            <a:r>
              <a:rPr lang="en-GB" sz="2000" dirty="0" err="1">
                <a:solidFill>
                  <a:schemeClr val="accent1">
                    <a:lumMod val="50000"/>
                  </a:schemeClr>
                </a:solidFill>
              </a:rPr>
              <a:t>es</a:t>
            </a:r>
            <a:r>
              <a:rPr lang="en-GB" sz="2000" dirty="0">
                <a:solidFill>
                  <a:schemeClr val="accent1">
                    <a:lumMod val="50000"/>
                  </a:schemeClr>
                </a:solidFill>
              </a:rPr>
              <a:t> </a:t>
            </a:r>
            <a:r>
              <a:rPr lang="en-GB" sz="2000" dirty="0" err="1">
                <a:solidFill>
                  <a:schemeClr val="accent1">
                    <a:lumMod val="50000"/>
                  </a:schemeClr>
                </a:solidFill>
              </a:rPr>
              <a:t>nicht</a:t>
            </a:r>
            <a:r>
              <a:rPr lang="en-GB" sz="2000" dirty="0">
                <a:solidFill>
                  <a:schemeClr val="accent1">
                    <a:lumMod val="50000"/>
                  </a:schemeClr>
                </a:solidFill>
              </a:rPr>
              <a:t>, </a:t>
            </a:r>
            <a:r>
              <a:rPr lang="en-GB" sz="2000" dirty="0" err="1">
                <a:solidFill>
                  <a:schemeClr val="accent1">
                    <a:lumMod val="50000"/>
                  </a:schemeClr>
                </a:solidFill>
              </a:rPr>
              <a:t>aber</a:t>
            </a:r>
            <a:r>
              <a:rPr lang="en-GB" sz="2000" dirty="0">
                <a:solidFill>
                  <a:schemeClr val="accent1">
                    <a:lumMod val="50000"/>
                  </a:schemeClr>
                </a:solidFill>
              </a:rPr>
              <a:t> </a:t>
            </a:r>
            <a:r>
              <a:rPr lang="en-GB" sz="2000" dirty="0" err="1">
                <a:solidFill>
                  <a:schemeClr val="accent1">
                    <a:lumMod val="50000"/>
                  </a:schemeClr>
                </a:solidFill>
              </a:rPr>
              <a:t>ich</a:t>
            </a:r>
            <a:r>
              <a:rPr lang="en-GB" sz="2000" dirty="0">
                <a:solidFill>
                  <a:schemeClr val="accent1">
                    <a:lumMod val="50000"/>
                  </a:schemeClr>
                </a:solidFill>
              </a:rPr>
              <a:t> mag </a:t>
            </a:r>
            <a:r>
              <a:rPr lang="en-GB" sz="2000" dirty="0" err="1">
                <a:solidFill>
                  <a:schemeClr val="accent1">
                    <a:lumMod val="50000"/>
                  </a:schemeClr>
                </a:solidFill>
              </a:rPr>
              <a:t>sie</a:t>
            </a:r>
            <a:r>
              <a:rPr lang="en-GB" sz="2000" dirty="0">
                <a:solidFill>
                  <a:schemeClr val="accent1">
                    <a:lumMod val="50000"/>
                  </a:schemeClr>
                </a:solidFill>
              </a:rPr>
              <a:t>.</a:t>
            </a:r>
          </a:p>
        </p:txBody>
      </p:sp>
      <p:sp>
        <p:nvSpPr>
          <p:cNvPr id="15" name="TextBox 14"/>
          <p:cNvSpPr txBox="1"/>
          <p:nvPr/>
        </p:nvSpPr>
        <p:spPr>
          <a:xfrm>
            <a:off x="6911813" y="3197591"/>
            <a:ext cx="380274" cy="400110"/>
          </a:xfrm>
          <a:prstGeom prst="rect">
            <a:avLst/>
          </a:prstGeom>
          <a:noFill/>
          <a:ln w="12700">
            <a:solidFill>
              <a:schemeClr val="accent5">
                <a:lumMod val="50000"/>
              </a:schemeClr>
            </a:solidFill>
          </a:ln>
        </p:spPr>
        <p:txBody>
          <a:bodyPr wrap="square" rtlCol="0">
            <a:spAutoFit/>
          </a:bodyPr>
          <a:lstStyle/>
          <a:p>
            <a:endParaRPr lang="en-GB" sz="2000" dirty="0">
              <a:solidFill>
                <a:schemeClr val="accent5">
                  <a:lumMod val="50000"/>
                </a:schemeClr>
              </a:solidFill>
            </a:endParaRPr>
          </a:p>
        </p:txBody>
      </p:sp>
      <p:sp>
        <p:nvSpPr>
          <p:cNvPr id="19" name="TextBox 18"/>
          <p:cNvSpPr txBox="1"/>
          <p:nvPr/>
        </p:nvSpPr>
        <p:spPr>
          <a:xfrm>
            <a:off x="1352510" y="4165903"/>
            <a:ext cx="4650377" cy="400110"/>
          </a:xfrm>
          <a:prstGeom prst="rect">
            <a:avLst/>
          </a:prstGeom>
          <a:noFill/>
        </p:spPr>
        <p:txBody>
          <a:bodyPr wrap="square" rtlCol="0">
            <a:spAutoFit/>
          </a:bodyPr>
          <a:lstStyle/>
          <a:p>
            <a:r>
              <a:rPr lang="en-GB" sz="2000" dirty="0" err="1">
                <a:solidFill>
                  <a:schemeClr val="accent5">
                    <a:lumMod val="50000"/>
                  </a:schemeClr>
                </a:solidFill>
              </a:rPr>
              <a:t>Ich</a:t>
            </a:r>
            <a:r>
              <a:rPr lang="en-GB" sz="2000" dirty="0">
                <a:solidFill>
                  <a:schemeClr val="accent5">
                    <a:lumMod val="50000"/>
                  </a:schemeClr>
                </a:solidFill>
              </a:rPr>
              <a:t> mag </a:t>
            </a:r>
            <a:r>
              <a:rPr lang="en-GB" sz="2000" dirty="0" err="1">
                <a:solidFill>
                  <a:schemeClr val="accent5">
                    <a:lumMod val="50000"/>
                  </a:schemeClr>
                </a:solidFill>
              </a:rPr>
              <a:t>sie</a:t>
            </a:r>
            <a:r>
              <a:rPr lang="en-GB" sz="2000" dirty="0">
                <a:solidFill>
                  <a:schemeClr val="accent5">
                    <a:lumMod val="50000"/>
                  </a:schemeClr>
                </a:solidFill>
              </a:rPr>
              <a:t>, </a:t>
            </a:r>
            <a:r>
              <a:rPr lang="en-GB" sz="2000" dirty="0" err="1">
                <a:solidFill>
                  <a:schemeClr val="accent5">
                    <a:lumMod val="50000"/>
                  </a:schemeClr>
                </a:solidFill>
              </a:rPr>
              <a:t>aber</a:t>
            </a:r>
            <a:r>
              <a:rPr lang="en-GB" sz="2000" dirty="0">
                <a:solidFill>
                  <a:schemeClr val="accent5">
                    <a:lumMod val="50000"/>
                  </a:schemeClr>
                </a:solidFill>
              </a:rPr>
              <a:t> </a:t>
            </a:r>
            <a:r>
              <a:rPr lang="en-GB" sz="2000" dirty="0" err="1">
                <a:solidFill>
                  <a:schemeClr val="accent5">
                    <a:lumMod val="50000"/>
                  </a:schemeClr>
                </a:solidFill>
              </a:rPr>
              <a:t>ich</a:t>
            </a:r>
            <a:r>
              <a:rPr lang="en-GB" sz="2000" dirty="0">
                <a:solidFill>
                  <a:schemeClr val="accent5">
                    <a:lumMod val="50000"/>
                  </a:schemeClr>
                </a:solidFill>
              </a:rPr>
              <a:t> mag </a:t>
            </a:r>
            <a:r>
              <a:rPr lang="en-GB" sz="2000" dirty="0" err="1">
                <a:solidFill>
                  <a:schemeClr val="accent5">
                    <a:lumMod val="50000"/>
                  </a:schemeClr>
                </a:solidFill>
              </a:rPr>
              <a:t>ihn</a:t>
            </a:r>
            <a:r>
              <a:rPr lang="en-GB" sz="2000" dirty="0">
                <a:solidFill>
                  <a:schemeClr val="accent5">
                    <a:lumMod val="50000"/>
                  </a:schemeClr>
                </a:solidFill>
              </a:rPr>
              <a:t> </a:t>
            </a:r>
            <a:r>
              <a:rPr lang="en-GB" sz="2000" dirty="0" err="1">
                <a:solidFill>
                  <a:schemeClr val="accent5">
                    <a:lumMod val="50000"/>
                  </a:schemeClr>
                </a:solidFill>
              </a:rPr>
              <a:t>nicht</a:t>
            </a:r>
            <a:r>
              <a:rPr lang="en-GB" sz="2000" dirty="0">
                <a:solidFill>
                  <a:schemeClr val="accent5">
                    <a:lumMod val="50000"/>
                  </a:schemeClr>
                </a:solidFill>
              </a:rPr>
              <a:t>.</a:t>
            </a:r>
          </a:p>
        </p:txBody>
      </p:sp>
      <p:sp>
        <p:nvSpPr>
          <p:cNvPr id="20" name="TextBox 19"/>
          <p:cNvSpPr txBox="1"/>
          <p:nvPr/>
        </p:nvSpPr>
        <p:spPr>
          <a:xfrm>
            <a:off x="8952122" y="3170612"/>
            <a:ext cx="380274" cy="400110"/>
          </a:xfrm>
          <a:prstGeom prst="rect">
            <a:avLst/>
          </a:prstGeom>
          <a:noFill/>
          <a:ln w="12700">
            <a:solidFill>
              <a:schemeClr val="accent5">
                <a:lumMod val="50000"/>
              </a:schemeClr>
            </a:solidFill>
          </a:ln>
        </p:spPr>
        <p:txBody>
          <a:bodyPr wrap="square" rtlCol="0">
            <a:spAutoFit/>
          </a:bodyPr>
          <a:lstStyle/>
          <a:p>
            <a:endParaRPr lang="en-GB" sz="2000" dirty="0">
              <a:solidFill>
                <a:schemeClr val="accent5">
                  <a:lumMod val="50000"/>
                </a:schemeClr>
              </a:solidFill>
            </a:endParaRPr>
          </a:p>
        </p:txBody>
      </p:sp>
      <p:sp>
        <p:nvSpPr>
          <p:cNvPr id="26" name="TextBox 25"/>
          <p:cNvSpPr txBox="1"/>
          <p:nvPr/>
        </p:nvSpPr>
        <p:spPr>
          <a:xfrm>
            <a:off x="6911813" y="3197591"/>
            <a:ext cx="380274" cy="400110"/>
          </a:xfrm>
          <a:prstGeom prst="rect">
            <a:avLst/>
          </a:prstGeom>
          <a:noFill/>
          <a:ln w="12700">
            <a:solidFill>
              <a:schemeClr val="accent5">
                <a:lumMod val="50000"/>
              </a:schemeClr>
            </a:solidFill>
          </a:ln>
        </p:spPr>
        <p:txBody>
          <a:bodyPr wrap="square" rtlCol="0">
            <a:spAutoFit/>
          </a:bodyPr>
          <a:lstStyle/>
          <a:p>
            <a:r>
              <a:rPr lang="en-GB" sz="2000" b="1" dirty="0">
                <a:solidFill>
                  <a:srgbClr val="00B050"/>
                </a:solidFill>
              </a:rPr>
              <a:t>✓</a:t>
            </a:r>
            <a:endParaRPr lang="en-GB" sz="2000" dirty="0">
              <a:solidFill>
                <a:srgbClr val="00B050"/>
              </a:solidFill>
            </a:endParaRPr>
          </a:p>
        </p:txBody>
      </p:sp>
      <p:sp>
        <p:nvSpPr>
          <p:cNvPr id="27" name="TextBox 26"/>
          <p:cNvSpPr txBox="1"/>
          <p:nvPr/>
        </p:nvSpPr>
        <p:spPr>
          <a:xfrm>
            <a:off x="8952122" y="3170612"/>
            <a:ext cx="380274" cy="400110"/>
          </a:xfrm>
          <a:prstGeom prst="rect">
            <a:avLst/>
          </a:prstGeom>
          <a:noFill/>
          <a:ln w="12700">
            <a:solidFill>
              <a:schemeClr val="accent5">
                <a:lumMod val="50000"/>
              </a:schemeClr>
            </a:solidFill>
          </a:ln>
        </p:spPr>
        <p:txBody>
          <a:bodyPr wrap="square" rtlCol="0">
            <a:spAutoFit/>
          </a:bodyPr>
          <a:lstStyle/>
          <a:p>
            <a:r>
              <a:rPr lang="en-GB" sz="2000" dirty="0">
                <a:solidFill>
                  <a:srgbClr val="FF0000"/>
                </a:solidFill>
              </a:rPr>
              <a:t>✘</a:t>
            </a:r>
          </a:p>
        </p:txBody>
      </p:sp>
      <p:sp>
        <p:nvSpPr>
          <p:cNvPr id="30" name="TextBox 29"/>
          <p:cNvSpPr txBox="1"/>
          <p:nvPr/>
        </p:nvSpPr>
        <p:spPr>
          <a:xfrm>
            <a:off x="6896536" y="5157897"/>
            <a:ext cx="380274" cy="400110"/>
          </a:xfrm>
          <a:prstGeom prst="rect">
            <a:avLst/>
          </a:prstGeom>
          <a:noFill/>
          <a:ln w="12700">
            <a:solidFill>
              <a:schemeClr val="accent5">
                <a:lumMod val="50000"/>
              </a:schemeClr>
            </a:solidFill>
          </a:ln>
        </p:spPr>
        <p:txBody>
          <a:bodyPr wrap="square" rtlCol="0">
            <a:spAutoFit/>
          </a:bodyPr>
          <a:lstStyle/>
          <a:p>
            <a:endParaRPr lang="en-GB" sz="2000" dirty="0">
              <a:solidFill>
                <a:schemeClr val="accent5">
                  <a:lumMod val="50000"/>
                </a:schemeClr>
              </a:solidFill>
            </a:endParaRPr>
          </a:p>
        </p:txBody>
      </p:sp>
      <p:sp>
        <p:nvSpPr>
          <p:cNvPr id="31" name="TextBox 30"/>
          <p:cNvSpPr txBox="1"/>
          <p:nvPr/>
        </p:nvSpPr>
        <p:spPr>
          <a:xfrm>
            <a:off x="8936845" y="5130918"/>
            <a:ext cx="380274" cy="400110"/>
          </a:xfrm>
          <a:prstGeom prst="rect">
            <a:avLst/>
          </a:prstGeom>
          <a:noFill/>
          <a:ln w="12700">
            <a:solidFill>
              <a:schemeClr val="accent5">
                <a:lumMod val="50000"/>
              </a:schemeClr>
            </a:solidFill>
          </a:ln>
        </p:spPr>
        <p:txBody>
          <a:bodyPr wrap="square" rtlCol="0">
            <a:spAutoFit/>
          </a:bodyPr>
          <a:lstStyle/>
          <a:p>
            <a:endParaRPr lang="en-GB" sz="2000" dirty="0">
              <a:solidFill>
                <a:schemeClr val="accent5">
                  <a:lumMod val="50000"/>
                </a:schemeClr>
              </a:solidFill>
            </a:endParaRPr>
          </a:p>
        </p:txBody>
      </p:sp>
      <p:sp>
        <p:nvSpPr>
          <p:cNvPr id="32" name="TextBox 31"/>
          <p:cNvSpPr txBox="1"/>
          <p:nvPr/>
        </p:nvSpPr>
        <p:spPr>
          <a:xfrm>
            <a:off x="6896536" y="5157897"/>
            <a:ext cx="380274" cy="400110"/>
          </a:xfrm>
          <a:prstGeom prst="rect">
            <a:avLst/>
          </a:prstGeom>
          <a:noFill/>
          <a:ln w="12700">
            <a:solidFill>
              <a:schemeClr val="accent5">
                <a:lumMod val="50000"/>
              </a:schemeClr>
            </a:solidFill>
          </a:ln>
        </p:spPr>
        <p:txBody>
          <a:bodyPr wrap="square" rtlCol="0">
            <a:spAutoFit/>
          </a:bodyPr>
          <a:lstStyle/>
          <a:p>
            <a:r>
              <a:rPr lang="en-GB" sz="2000" b="1" dirty="0">
                <a:solidFill>
                  <a:srgbClr val="00B050"/>
                </a:solidFill>
              </a:rPr>
              <a:t>✓</a:t>
            </a:r>
            <a:endParaRPr lang="en-GB" sz="2000" dirty="0">
              <a:solidFill>
                <a:srgbClr val="00B050"/>
              </a:solidFill>
            </a:endParaRPr>
          </a:p>
        </p:txBody>
      </p:sp>
      <p:sp>
        <p:nvSpPr>
          <p:cNvPr id="33" name="TextBox 32"/>
          <p:cNvSpPr txBox="1"/>
          <p:nvPr/>
        </p:nvSpPr>
        <p:spPr>
          <a:xfrm>
            <a:off x="8936845" y="5130918"/>
            <a:ext cx="380274" cy="400110"/>
          </a:xfrm>
          <a:prstGeom prst="rect">
            <a:avLst/>
          </a:prstGeom>
          <a:noFill/>
          <a:ln w="12700">
            <a:solidFill>
              <a:schemeClr val="accent5">
                <a:lumMod val="50000"/>
              </a:schemeClr>
            </a:solidFill>
          </a:ln>
        </p:spPr>
        <p:txBody>
          <a:bodyPr wrap="square" rtlCol="0">
            <a:spAutoFit/>
          </a:bodyPr>
          <a:lstStyle/>
          <a:p>
            <a:r>
              <a:rPr lang="en-GB" sz="2000" dirty="0">
                <a:solidFill>
                  <a:srgbClr val="FF0000"/>
                </a:solidFill>
              </a:rPr>
              <a:t>✘</a:t>
            </a:r>
          </a:p>
        </p:txBody>
      </p:sp>
      <p:pic>
        <p:nvPicPr>
          <p:cNvPr id="25" name="Picture 24">
            <a:extLst>
              <a:ext uri="{FF2B5EF4-FFF2-40B4-BE49-F238E27FC236}">
                <a16:creationId xmlns:a16="http://schemas.microsoft.com/office/drawing/2014/main" id="{ABDCD0FF-8297-E44D-99AD-1B0913C789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1247" y="1922502"/>
            <a:ext cx="1186690" cy="804312"/>
          </a:xfrm>
          <a:prstGeom prst="rect">
            <a:avLst/>
          </a:prstGeom>
        </p:spPr>
      </p:pic>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97358" y="1883321"/>
            <a:ext cx="659247" cy="882674"/>
          </a:xfrm>
          <a:prstGeom prst="rect">
            <a:avLst/>
          </a:prstGeom>
        </p:spPr>
      </p:pic>
      <p:pic>
        <p:nvPicPr>
          <p:cNvPr id="35" name="Picture 34">
            <a:extLst>
              <a:ext uri="{FF2B5EF4-FFF2-40B4-BE49-F238E27FC236}">
                <a16:creationId xmlns:a16="http://schemas.microsoft.com/office/drawing/2014/main" id="{29E66796-DA6F-FD4E-AC1C-BDDC500C6A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63971" y="4210474"/>
            <a:ext cx="1126020" cy="682436"/>
          </a:xfrm>
          <a:prstGeom prst="rect">
            <a:avLst/>
          </a:prstGeom>
        </p:spPr>
      </p:pic>
      <p:pic>
        <p:nvPicPr>
          <p:cNvPr id="37" name="Picture 8" descr="http://www.clker.com/cliparts/H/e/L/H/P/2/school-building-hi.png">
            <a:extLst>
              <a:ext uri="{FF2B5EF4-FFF2-40B4-BE49-F238E27FC236}">
                <a16:creationId xmlns:a16="http://schemas.microsoft.com/office/drawing/2014/main" id="{67EDDF95-C848-C749-8844-F87CA79D793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43498" y="4133368"/>
            <a:ext cx="1516904" cy="77614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7">
            <a:clrChange>
              <a:clrFrom>
                <a:srgbClr val="FFFFFF"/>
              </a:clrFrom>
              <a:clrTo>
                <a:srgbClr val="FFFFFF">
                  <a:alpha val="0"/>
                </a:srgbClr>
              </a:clrTo>
            </a:clrChange>
          </a:blip>
          <a:stretch>
            <a:fillRect/>
          </a:stretch>
        </p:blipFill>
        <p:spPr>
          <a:xfrm>
            <a:off x="10448970" y="2016000"/>
            <a:ext cx="1563294" cy="1935328"/>
          </a:xfrm>
          <a:prstGeom prst="rect">
            <a:avLst/>
          </a:prstGeom>
        </p:spPr>
      </p:pic>
      <p:sp>
        <p:nvSpPr>
          <p:cNvPr id="34"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28" name="Picture 27" descr="A cartoon of a child&#10;&#10;Description automatically generated">
            <a:extLst>
              <a:ext uri="{FF2B5EF4-FFF2-40B4-BE49-F238E27FC236}">
                <a16:creationId xmlns:a16="http://schemas.microsoft.com/office/drawing/2014/main" id="{6401AC14-A3D2-4327-B074-0FA358F052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50800" y="4601203"/>
            <a:ext cx="1840588" cy="1771132"/>
          </a:xfrm>
          <a:prstGeom prst="rect">
            <a:avLst/>
          </a:prstGeom>
        </p:spPr>
      </p:pic>
    </p:spTree>
    <p:extLst>
      <p:ext uri="{BB962C8B-B14F-4D97-AF65-F5344CB8AC3E}">
        <p14:creationId xmlns:p14="http://schemas.microsoft.com/office/powerpoint/2010/main" val="150788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32" grpId="0" animBg="1"/>
      <p:bldP spid="3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5218771" cy="647577"/>
          </a:xfrm>
        </p:spPr>
        <p:txBody>
          <a:bodyPr>
            <a:noAutofit/>
          </a:bodyPr>
          <a:lstStyle/>
          <a:p>
            <a:r>
              <a:rPr lang="en-GB" sz="2800" b="1" dirty="0">
                <a:solidFill>
                  <a:schemeClr val="bg1"/>
                </a:solidFill>
              </a:rPr>
              <a:t>Was mag Wolfgang? [3/3]</a:t>
            </a:r>
          </a:p>
        </p:txBody>
      </p:sp>
      <p:sp>
        <p:nvSpPr>
          <p:cNvPr id="8" name="Rounded Rectangular Callout 7"/>
          <p:cNvSpPr/>
          <p:nvPr/>
        </p:nvSpPr>
        <p:spPr>
          <a:xfrm>
            <a:off x="311405" y="1645200"/>
            <a:ext cx="9864437" cy="4230541"/>
          </a:xfrm>
          <a:prstGeom prst="wedgeRoundRectCallout">
            <a:avLst>
              <a:gd name="adj1" fmla="val 53324"/>
              <a:gd name="adj2" fmla="val 25454"/>
              <a:gd name="adj3" fmla="val 16667"/>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Google Shape;613;p26">
            <a:hlinkClick r:id="" action="ppaction://noaction" highlightClick="1"/>
            <a:extLst>
              <a:ext uri="{FF2B5EF4-FFF2-40B4-BE49-F238E27FC236}">
                <a16:creationId xmlns:a16="http://schemas.microsoft.com/office/drawing/2014/main" id="{E81506B0-A3F8-47F6-A818-34153DC67087}"/>
              </a:ext>
            </a:extLst>
          </p:cNvPr>
          <p:cNvSpPr/>
          <p:nvPr/>
        </p:nvSpPr>
        <p:spPr>
          <a:xfrm>
            <a:off x="740148" y="2016000"/>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CC00"/>
          </a:solidFill>
          <a:ln w="12700" cap="flat" cmpd="sng">
            <a:solidFill>
              <a:schemeClr val="tx1"/>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latin typeface="Century Gothic" panose="020B0502020202020204" pitchFamily="34" charset="0"/>
              </a:rPr>
              <a:t>J</a:t>
            </a:r>
            <a:endParaRPr kumimoji="0" sz="2000" b="1" i="0" u="none" strike="noStrike" kern="1200" cap="none" spc="0" normalizeH="0" baseline="0" noProof="0" dirty="0">
              <a:ln>
                <a:noFill/>
              </a:ln>
              <a:effectLst/>
              <a:uLnTx/>
              <a:uFillTx/>
              <a:latin typeface="Century Gothic" panose="020B0502020202020204" pitchFamily="34" charset="0"/>
            </a:endParaRPr>
          </a:p>
        </p:txBody>
      </p:sp>
      <p:sp>
        <p:nvSpPr>
          <p:cNvPr id="11" name="Google Shape;614;p26">
            <a:hlinkClick r:id="" action="ppaction://noaction" highlightClick="1"/>
            <a:extLst>
              <a:ext uri="{FF2B5EF4-FFF2-40B4-BE49-F238E27FC236}">
                <a16:creationId xmlns:a16="http://schemas.microsoft.com/office/drawing/2014/main" id="{2A2E30D2-841A-4ED1-B670-1C83F228DED0}"/>
              </a:ext>
            </a:extLst>
          </p:cNvPr>
          <p:cNvSpPr/>
          <p:nvPr/>
        </p:nvSpPr>
        <p:spPr>
          <a:xfrm>
            <a:off x="740148" y="4212000"/>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CC00"/>
          </a:solidFill>
          <a:ln w="12700" cap="flat" cmpd="sng">
            <a:solidFill>
              <a:schemeClr val="tx1"/>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latin typeface="Century Gothic"/>
                <a:sym typeface="Century Gothic"/>
              </a:rPr>
              <a:t>K</a:t>
            </a:r>
            <a:endParaRPr kumimoji="0" sz="2000" b="0" i="0" u="none" strike="noStrike" kern="1200" cap="none" spc="0" normalizeH="0" baseline="0" noProof="0" dirty="0">
              <a:ln>
                <a:noFill/>
              </a:ln>
              <a:effectLst/>
              <a:uLnTx/>
              <a:uFillTx/>
              <a:latin typeface="Tw Cen MT" panose="020B0602020104020603"/>
            </a:endParaRPr>
          </a:p>
        </p:txBody>
      </p:sp>
      <p:sp>
        <p:nvSpPr>
          <p:cNvPr id="9" name="TextBox 8"/>
          <p:cNvSpPr txBox="1"/>
          <p:nvPr/>
        </p:nvSpPr>
        <p:spPr>
          <a:xfrm>
            <a:off x="1352509" y="1980875"/>
            <a:ext cx="4650377" cy="400110"/>
          </a:xfrm>
          <a:prstGeom prst="rect">
            <a:avLst/>
          </a:prstGeom>
          <a:noFill/>
        </p:spPr>
        <p:txBody>
          <a:bodyPr wrap="square" rtlCol="0">
            <a:spAutoFit/>
          </a:bodyPr>
          <a:lstStyle/>
          <a:p>
            <a:r>
              <a:rPr lang="en-GB" sz="2000" dirty="0" err="1"/>
              <a:t>Ich</a:t>
            </a:r>
            <a:r>
              <a:rPr lang="en-GB" sz="2000" dirty="0"/>
              <a:t> mag </a:t>
            </a:r>
            <a:r>
              <a:rPr lang="en-GB" sz="2000" dirty="0" err="1"/>
              <a:t>es</a:t>
            </a:r>
            <a:r>
              <a:rPr lang="en-GB" sz="2000" dirty="0"/>
              <a:t> </a:t>
            </a:r>
            <a:r>
              <a:rPr lang="en-GB" sz="2000" dirty="0" err="1"/>
              <a:t>nicht</a:t>
            </a:r>
            <a:r>
              <a:rPr lang="en-GB" sz="2000" dirty="0"/>
              <a:t>, </a:t>
            </a:r>
            <a:r>
              <a:rPr lang="en-GB" sz="2000" dirty="0" err="1"/>
              <a:t>aber</a:t>
            </a:r>
            <a:r>
              <a:rPr lang="en-GB" sz="2000" dirty="0"/>
              <a:t> </a:t>
            </a:r>
            <a:r>
              <a:rPr lang="en-GB" sz="2000" dirty="0" err="1"/>
              <a:t>ich</a:t>
            </a:r>
            <a:r>
              <a:rPr lang="en-GB" sz="2000" dirty="0"/>
              <a:t> mag </a:t>
            </a:r>
            <a:r>
              <a:rPr lang="en-GB" sz="2000" dirty="0" err="1"/>
              <a:t>sie</a:t>
            </a:r>
            <a:r>
              <a:rPr lang="en-GB" sz="2000" dirty="0"/>
              <a:t>.</a:t>
            </a:r>
          </a:p>
        </p:txBody>
      </p:sp>
      <p:sp>
        <p:nvSpPr>
          <p:cNvPr id="19" name="TextBox 18"/>
          <p:cNvSpPr txBox="1"/>
          <p:nvPr/>
        </p:nvSpPr>
        <p:spPr>
          <a:xfrm>
            <a:off x="1352510" y="4167640"/>
            <a:ext cx="4650377" cy="400110"/>
          </a:xfrm>
          <a:prstGeom prst="rect">
            <a:avLst/>
          </a:prstGeom>
          <a:noFill/>
        </p:spPr>
        <p:txBody>
          <a:bodyPr wrap="square" rtlCol="0">
            <a:spAutoFit/>
          </a:bodyPr>
          <a:lstStyle/>
          <a:p>
            <a:r>
              <a:rPr lang="en-GB" sz="2000" dirty="0" err="1"/>
              <a:t>Ich</a:t>
            </a:r>
            <a:r>
              <a:rPr lang="en-GB" sz="2000" dirty="0"/>
              <a:t> mag </a:t>
            </a:r>
            <a:r>
              <a:rPr lang="en-GB" sz="2000" dirty="0" err="1"/>
              <a:t>sie</a:t>
            </a:r>
            <a:r>
              <a:rPr lang="en-GB" sz="2000" dirty="0"/>
              <a:t>, </a:t>
            </a:r>
            <a:r>
              <a:rPr lang="en-GB" sz="2000" dirty="0" err="1"/>
              <a:t>aber</a:t>
            </a:r>
            <a:r>
              <a:rPr lang="en-GB" sz="2000" dirty="0"/>
              <a:t> </a:t>
            </a:r>
            <a:r>
              <a:rPr lang="en-GB" sz="2000" dirty="0" err="1"/>
              <a:t>ich</a:t>
            </a:r>
            <a:r>
              <a:rPr lang="en-GB" sz="2000" dirty="0"/>
              <a:t> mag </a:t>
            </a:r>
            <a:r>
              <a:rPr lang="en-GB" sz="2000" dirty="0" err="1"/>
              <a:t>es</a:t>
            </a:r>
            <a:r>
              <a:rPr lang="en-GB" sz="2000" dirty="0"/>
              <a:t> </a:t>
            </a:r>
            <a:r>
              <a:rPr lang="en-GB" sz="2000" dirty="0" err="1"/>
              <a:t>nicht</a:t>
            </a:r>
            <a:r>
              <a:rPr lang="en-GB" sz="2000" dirty="0"/>
              <a:t>.</a:t>
            </a:r>
          </a:p>
        </p:txBody>
      </p:sp>
      <p:pic>
        <p:nvPicPr>
          <p:cNvPr id="34" name="Picture 33">
            <a:extLst>
              <a:ext uri="{FF2B5EF4-FFF2-40B4-BE49-F238E27FC236}">
                <a16:creationId xmlns:a16="http://schemas.microsoft.com/office/drawing/2014/main" id="{E11A945E-6D04-DC42-997F-D4292DFF80A3}"/>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371532" y="1870068"/>
            <a:ext cx="1460836" cy="1054237"/>
          </a:xfrm>
          <a:prstGeom prst="rect">
            <a:avLst/>
          </a:prstGeom>
        </p:spPr>
      </p:pic>
      <p:pic>
        <p:nvPicPr>
          <p:cNvPr id="35" name="Picture 2" descr="Waving German Flag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49845" y="1998544"/>
            <a:ext cx="754273" cy="59329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161E93C5-7C52-3942-B8FF-352B459025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99110" y="4024698"/>
            <a:ext cx="1055742" cy="790707"/>
          </a:xfrm>
          <a:prstGeom prst="rect">
            <a:avLst/>
          </a:prstGeom>
        </p:spPr>
      </p:pic>
      <p:pic>
        <p:nvPicPr>
          <p:cNvPr id="39" name="Picture 4" descr="The Door, Open Doors, The Opening Of The, Offic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83631" y="4081044"/>
            <a:ext cx="436638" cy="85429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7">
            <a:clrChange>
              <a:clrFrom>
                <a:srgbClr val="FFFFFF"/>
              </a:clrFrom>
              <a:clrTo>
                <a:srgbClr val="FFFFFF">
                  <a:alpha val="0"/>
                </a:srgbClr>
              </a:clrTo>
            </a:clrChange>
          </a:blip>
          <a:stretch>
            <a:fillRect/>
          </a:stretch>
        </p:blipFill>
        <p:spPr>
          <a:xfrm>
            <a:off x="10450800" y="2016000"/>
            <a:ext cx="1563294" cy="1935328"/>
          </a:xfrm>
          <a:prstGeom prst="rect">
            <a:avLst/>
          </a:prstGeom>
        </p:spPr>
      </p:pic>
      <p:sp>
        <p:nvSpPr>
          <p:cNvPr id="28"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29" name="Rounded Rectangular Callout 28"/>
          <p:cNvSpPr/>
          <p:nvPr/>
        </p:nvSpPr>
        <p:spPr>
          <a:xfrm>
            <a:off x="311405" y="1645066"/>
            <a:ext cx="9864437" cy="4230541"/>
          </a:xfrm>
          <a:prstGeom prst="wedgeRoundRectCallout">
            <a:avLst>
              <a:gd name="adj1" fmla="val 53324"/>
              <a:gd name="adj2" fmla="val 25454"/>
              <a:gd name="adj3" fmla="val 1666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extBox 46"/>
          <p:cNvSpPr txBox="1"/>
          <p:nvPr/>
        </p:nvSpPr>
        <p:spPr>
          <a:xfrm>
            <a:off x="6911813" y="3197591"/>
            <a:ext cx="380274" cy="400110"/>
          </a:xfrm>
          <a:prstGeom prst="rect">
            <a:avLst/>
          </a:prstGeom>
          <a:noFill/>
          <a:ln w="12700">
            <a:solidFill>
              <a:schemeClr val="accent5">
                <a:lumMod val="50000"/>
              </a:schemeClr>
            </a:solidFill>
          </a:ln>
        </p:spPr>
        <p:txBody>
          <a:bodyPr wrap="square" rtlCol="0">
            <a:spAutoFit/>
          </a:bodyPr>
          <a:lstStyle/>
          <a:p>
            <a:endParaRPr lang="en-GB" sz="2000" dirty="0">
              <a:solidFill>
                <a:schemeClr val="accent5">
                  <a:lumMod val="50000"/>
                </a:schemeClr>
              </a:solidFill>
            </a:endParaRPr>
          </a:p>
        </p:txBody>
      </p:sp>
      <p:sp>
        <p:nvSpPr>
          <p:cNvPr id="48" name="TextBox 47"/>
          <p:cNvSpPr txBox="1"/>
          <p:nvPr/>
        </p:nvSpPr>
        <p:spPr>
          <a:xfrm>
            <a:off x="8952122" y="3170612"/>
            <a:ext cx="380274" cy="400110"/>
          </a:xfrm>
          <a:prstGeom prst="rect">
            <a:avLst/>
          </a:prstGeom>
          <a:noFill/>
          <a:ln w="12700">
            <a:solidFill>
              <a:schemeClr val="accent5">
                <a:lumMod val="50000"/>
              </a:schemeClr>
            </a:solidFill>
          </a:ln>
        </p:spPr>
        <p:txBody>
          <a:bodyPr wrap="square" rtlCol="0">
            <a:spAutoFit/>
          </a:bodyPr>
          <a:lstStyle/>
          <a:p>
            <a:endParaRPr lang="en-GB" sz="2000" dirty="0">
              <a:solidFill>
                <a:schemeClr val="accent5">
                  <a:lumMod val="50000"/>
                </a:schemeClr>
              </a:solidFill>
            </a:endParaRPr>
          </a:p>
        </p:txBody>
      </p:sp>
      <p:sp>
        <p:nvSpPr>
          <p:cNvPr id="49" name="TextBox 48"/>
          <p:cNvSpPr txBox="1"/>
          <p:nvPr/>
        </p:nvSpPr>
        <p:spPr>
          <a:xfrm>
            <a:off x="6911813" y="3197591"/>
            <a:ext cx="380274" cy="400110"/>
          </a:xfrm>
          <a:prstGeom prst="rect">
            <a:avLst/>
          </a:prstGeom>
          <a:noFill/>
          <a:ln w="12700">
            <a:solidFill>
              <a:schemeClr val="accent5">
                <a:lumMod val="50000"/>
              </a:schemeClr>
            </a:solidFill>
          </a:ln>
        </p:spPr>
        <p:txBody>
          <a:bodyPr wrap="square" rtlCol="0">
            <a:spAutoFit/>
          </a:bodyPr>
          <a:lstStyle/>
          <a:p>
            <a:r>
              <a:rPr lang="en-GB" sz="2000" b="1" dirty="0">
                <a:solidFill>
                  <a:srgbClr val="00B050"/>
                </a:solidFill>
              </a:rPr>
              <a:t>✓</a:t>
            </a:r>
            <a:endParaRPr lang="en-GB" sz="2000" dirty="0">
              <a:solidFill>
                <a:srgbClr val="00B050"/>
              </a:solidFill>
            </a:endParaRPr>
          </a:p>
        </p:txBody>
      </p:sp>
      <p:sp>
        <p:nvSpPr>
          <p:cNvPr id="50" name="TextBox 49"/>
          <p:cNvSpPr txBox="1"/>
          <p:nvPr/>
        </p:nvSpPr>
        <p:spPr>
          <a:xfrm>
            <a:off x="8952122" y="3170612"/>
            <a:ext cx="380274" cy="400110"/>
          </a:xfrm>
          <a:prstGeom prst="rect">
            <a:avLst/>
          </a:prstGeom>
          <a:noFill/>
          <a:ln w="12700">
            <a:solidFill>
              <a:schemeClr val="accent5">
                <a:lumMod val="50000"/>
              </a:schemeClr>
            </a:solidFill>
          </a:ln>
        </p:spPr>
        <p:txBody>
          <a:bodyPr wrap="square" rtlCol="0">
            <a:spAutoFit/>
          </a:bodyPr>
          <a:lstStyle/>
          <a:p>
            <a:r>
              <a:rPr lang="en-GB" sz="2000" dirty="0">
                <a:solidFill>
                  <a:srgbClr val="FF0000"/>
                </a:solidFill>
              </a:rPr>
              <a:t>✘</a:t>
            </a:r>
          </a:p>
        </p:txBody>
      </p:sp>
      <p:sp>
        <p:nvSpPr>
          <p:cNvPr id="51" name="TextBox 50"/>
          <p:cNvSpPr txBox="1"/>
          <p:nvPr/>
        </p:nvSpPr>
        <p:spPr>
          <a:xfrm>
            <a:off x="6896536" y="5157897"/>
            <a:ext cx="380274" cy="400110"/>
          </a:xfrm>
          <a:prstGeom prst="rect">
            <a:avLst/>
          </a:prstGeom>
          <a:noFill/>
          <a:ln w="12700">
            <a:solidFill>
              <a:schemeClr val="accent5">
                <a:lumMod val="50000"/>
              </a:schemeClr>
            </a:solidFill>
          </a:ln>
        </p:spPr>
        <p:txBody>
          <a:bodyPr wrap="square" rtlCol="0">
            <a:spAutoFit/>
          </a:bodyPr>
          <a:lstStyle/>
          <a:p>
            <a:endParaRPr lang="en-GB" sz="2000" dirty="0">
              <a:solidFill>
                <a:schemeClr val="accent5">
                  <a:lumMod val="50000"/>
                </a:schemeClr>
              </a:solidFill>
            </a:endParaRPr>
          </a:p>
        </p:txBody>
      </p:sp>
      <p:sp>
        <p:nvSpPr>
          <p:cNvPr id="52" name="TextBox 51"/>
          <p:cNvSpPr txBox="1"/>
          <p:nvPr/>
        </p:nvSpPr>
        <p:spPr>
          <a:xfrm>
            <a:off x="8936845" y="5130918"/>
            <a:ext cx="380274" cy="400110"/>
          </a:xfrm>
          <a:prstGeom prst="rect">
            <a:avLst/>
          </a:prstGeom>
          <a:noFill/>
          <a:ln w="12700">
            <a:solidFill>
              <a:schemeClr val="accent5">
                <a:lumMod val="50000"/>
              </a:schemeClr>
            </a:solidFill>
          </a:ln>
        </p:spPr>
        <p:txBody>
          <a:bodyPr wrap="square" rtlCol="0">
            <a:spAutoFit/>
          </a:bodyPr>
          <a:lstStyle/>
          <a:p>
            <a:endParaRPr lang="en-GB" sz="2000" dirty="0">
              <a:solidFill>
                <a:schemeClr val="accent5">
                  <a:lumMod val="50000"/>
                </a:schemeClr>
              </a:solidFill>
            </a:endParaRPr>
          </a:p>
        </p:txBody>
      </p:sp>
      <p:sp>
        <p:nvSpPr>
          <p:cNvPr id="53" name="TextBox 52"/>
          <p:cNvSpPr txBox="1"/>
          <p:nvPr/>
        </p:nvSpPr>
        <p:spPr>
          <a:xfrm>
            <a:off x="6896536" y="5157897"/>
            <a:ext cx="380274" cy="400110"/>
          </a:xfrm>
          <a:prstGeom prst="rect">
            <a:avLst/>
          </a:prstGeom>
          <a:noFill/>
          <a:ln w="12700">
            <a:solidFill>
              <a:schemeClr val="accent5">
                <a:lumMod val="50000"/>
              </a:schemeClr>
            </a:solidFill>
          </a:ln>
        </p:spPr>
        <p:txBody>
          <a:bodyPr wrap="square" rtlCol="0">
            <a:spAutoFit/>
          </a:bodyPr>
          <a:lstStyle/>
          <a:p>
            <a:r>
              <a:rPr lang="en-GB" sz="2000" b="1" dirty="0">
                <a:solidFill>
                  <a:srgbClr val="00B050"/>
                </a:solidFill>
              </a:rPr>
              <a:t>✓</a:t>
            </a:r>
            <a:endParaRPr lang="en-GB" sz="2000" dirty="0">
              <a:solidFill>
                <a:srgbClr val="00B050"/>
              </a:solidFill>
            </a:endParaRPr>
          </a:p>
        </p:txBody>
      </p:sp>
      <p:sp>
        <p:nvSpPr>
          <p:cNvPr id="54" name="TextBox 53"/>
          <p:cNvSpPr txBox="1"/>
          <p:nvPr/>
        </p:nvSpPr>
        <p:spPr>
          <a:xfrm>
            <a:off x="8936845" y="5130918"/>
            <a:ext cx="380274" cy="400110"/>
          </a:xfrm>
          <a:prstGeom prst="rect">
            <a:avLst/>
          </a:prstGeom>
          <a:noFill/>
          <a:ln w="12700">
            <a:solidFill>
              <a:schemeClr val="accent5">
                <a:lumMod val="50000"/>
              </a:schemeClr>
            </a:solidFill>
          </a:ln>
        </p:spPr>
        <p:txBody>
          <a:bodyPr wrap="square" rtlCol="0">
            <a:spAutoFit/>
          </a:bodyPr>
          <a:lstStyle/>
          <a:p>
            <a:r>
              <a:rPr lang="en-GB" sz="2000" dirty="0">
                <a:solidFill>
                  <a:srgbClr val="FF0000"/>
                </a:solidFill>
              </a:rPr>
              <a:t>✘</a:t>
            </a:r>
          </a:p>
        </p:txBody>
      </p:sp>
      <p:pic>
        <p:nvPicPr>
          <p:cNvPr id="13" name="Picture 12" descr="A cartoon of a child&#10;&#10;Description automatically generated">
            <a:extLst>
              <a:ext uri="{FF2B5EF4-FFF2-40B4-BE49-F238E27FC236}">
                <a16:creationId xmlns:a16="http://schemas.microsoft.com/office/drawing/2014/main" id="{B1274F68-483D-4CCF-917E-8FACA2C7B9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50800" y="4601203"/>
            <a:ext cx="1840588" cy="1771132"/>
          </a:xfrm>
          <a:prstGeom prst="rect">
            <a:avLst/>
          </a:prstGeom>
        </p:spPr>
      </p:pic>
    </p:spTree>
    <p:extLst>
      <p:ext uri="{BB962C8B-B14F-4D97-AF65-F5344CB8AC3E}">
        <p14:creationId xmlns:p14="http://schemas.microsoft.com/office/powerpoint/2010/main" val="2790285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3" grpId="0" animBg="1"/>
      <p:bldP spid="5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8122" y="697073"/>
            <a:ext cx="10515600" cy="1325563"/>
          </a:xfrm>
        </p:spPr>
        <p:txBody>
          <a:bodyPr>
            <a:normAutofit fontScale="90000"/>
          </a:bodyPr>
          <a:lstStyle/>
          <a:p>
            <a:r>
              <a:rPr lang="en-GB" sz="20000" b="1" dirty="0" err="1">
                <a:solidFill>
                  <a:srgbClr val="FFCC00"/>
                </a:solidFill>
              </a:rPr>
              <a:t>sch</a:t>
            </a:r>
            <a:br>
              <a:rPr lang="en-GB" sz="9600" b="1" dirty="0"/>
            </a:br>
            <a:endParaRPr lang="en-GB" dirty="0"/>
          </a:p>
        </p:txBody>
      </p:sp>
      <p:sp>
        <p:nvSpPr>
          <p:cNvPr id="2" name="Rectangle 1"/>
          <p:cNvSpPr/>
          <p:nvPr/>
        </p:nvSpPr>
        <p:spPr>
          <a:xfrm>
            <a:off x="2358438" y="4284093"/>
            <a:ext cx="7475123"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sch</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reiben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08631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sch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schreib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572400" cy="647577"/>
          </a:xfrm>
        </p:spPr>
        <p:txBody>
          <a:bodyPr>
            <a:normAutofit/>
          </a:bodyPr>
          <a:lstStyle/>
          <a:p>
            <a:r>
              <a:rPr lang="en-GB" sz="2800" b="1" dirty="0">
                <a:solidFill>
                  <a:schemeClr val="bg1"/>
                </a:solidFill>
              </a:rPr>
              <a:t>Was </a:t>
            </a:r>
            <a:r>
              <a:rPr lang="en-GB" sz="2800" b="1" dirty="0" err="1">
                <a:solidFill>
                  <a:schemeClr val="bg1"/>
                </a:solidFill>
              </a:rPr>
              <a:t>machst</a:t>
            </a:r>
            <a:r>
              <a:rPr lang="en-GB" sz="2800" b="1" dirty="0">
                <a:solidFill>
                  <a:schemeClr val="bg1"/>
                </a:solidFill>
              </a:rPr>
              <a:t> du?</a:t>
            </a:r>
          </a:p>
        </p:txBody>
      </p:sp>
      <p:sp>
        <p:nvSpPr>
          <p:cNvPr id="11" name="Google Shape;614;p26">
            <a:hlinkClick r:id="" action="ppaction://noaction" highlightClick="1"/>
            <a:extLst>
              <a:ext uri="{FF2B5EF4-FFF2-40B4-BE49-F238E27FC236}">
                <a16:creationId xmlns:a16="http://schemas.microsoft.com/office/drawing/2014/main" id="{2A2E30D2-841A-4ED1-B670-1C83F228DED0}"/>
              </a:ext>
            </a:extLst>
          </p:cNvPr>
          <p:cNvSpPr/>
          <p:nvPr/>
        </p:nvSpPr>
        <p:spPr>
          <a:xfrm>
            <a:off x="352638" y="1533534"/>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CC00"/>
          </a:solidFill>
          <a:ln w="12700" cap="flat" cmpd="sng">
            <a:solidFill>
              <a:schemeClr val="tx1"/>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latin typeface="Century Gothic"/>
                <a:sym typeface="Century Gothic"/>
              </a:rPr>
              <a:t>L</a:t>
            </a:r>
            <a:endParaRPr kumimoji="0" sz="1800" b="0" i="0" u="none" strike="noStrike" kern="1200" cap="none" spc="0" normalizeH="0" baseline="0" noProof="0" dirty="0">
              <a:ln>
                <a:noFill/>
              </a:ln>
              <a:effectLst/>
              <a:uLnTx/>
              <a:uFillTx/>
              <a:latin typeface="Tw Cen MT" panose="020B0602020104020603"/>
              <a:ea typeface="+mn-ea"/>
              <a:cs typeface="+mn-cs"/>
            </a:endParaRPr>
          </a:p>
        </p:txBody>
      </p:sp>
      <p:grpSp>
        <p:nvGrpSpPr>
          <p:cNvPr id="40" name="Group 39"/>
          <p:cNvGrpSpPr/>
          <p:nvPr/>
        </p:nvGrpSpPr>
        <p:grpSpPr>
          <a:xfrm>
            <a:off x="1543879" y="1559332"/>
            <a:ext cx="2246243" cy="2104187"/>
            <a:chOff x="1411357" y="1533535"/>
            <a:chExt cx="2246243" cy="2104187"/>
          </a:xfrm>
        </p:grpSpPr>
        <p:sp>
          <p:nvSpPr>
            <p:cNvPr id="41" name="Rectangle 40"/>
            <p:cNvSpPr/>
            <p:nvPr/>
          </p:nvSpPr>
          <p:spPr>
            <a:xfrm>
              <a:off x="1411357" y="1533535"/>
              <a:ext cx="2246243" cy="2104187"/>
            </a:xfrm>
            <a:prstGeom prst="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2" name="Straight Connector 41"/>
            <p:cNvCxnSpPr/>
            <p:nvPr/>
          </p:nvCxnSpPr>
          <p:spPr>
            <a:xfrm flipV="1">
              <a:off x="1411357" y="1533535"/>
              <a:ext cx="2246243" cy="2104187"/>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 name="Rounded Rectangular Callout 1"/>
          <p:cNvSpPr/>
          <p:nvPr/>
        </p:nvSpPr>
        <p:spPr>
          <a:xfrm>
            <a:off x="8603673" y="1559332"/>
            <a:ext cx="2951018" cy="851359"/>
          </a:xfrm>
          <a:prstGeom prst="wedgeRoundRectCallout">
            <a:avLst>
              <a:gd name="adj1" fmla="val -58861"/>
              <a:gd name="adj2" fmla="val -20266"/>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Was </a:t>
            </a:r>
            <a:r>
              <a:rPr lang="en-GB" sz="2200" dirty="0" err="1">
                <a:solidFill>
                  <a:schemeClr val="tx1"/>
                </a:solidFill>
              </a:rPr>
              <a:t>machst</a:t>
            </a:r>
            <a:r>
              <a:rPr lang="en-GB" sz="2200" dirty="0">
                <a:solidFill>
                  <a:schemeClr val="tx1"/>
                </a:solidFill>
              </a:rPr>
              <a:t> du?</a:t>
            </a:r>
          </a:p>
        </p:txBody>
      </p:sp>
      <p:sp>
        <p:nvSpPr>
          <p:cNvPr id="32" name="Rounded Rectangular Callout 31"/>
          <p:cNvSpPr/>
          <p:nvPr/>
        </p:nvSpPr>
        <p:spPr>
          <a:xfrm>
            <a:off x="5735782" y="3368646"/>
            <a:ext cx="2951018" cy="851359"/>
          </a:xfrm>
          <a:prstGeom prst="wedgeRoundRectCallout">
            <a:avLst>
              <a:gd name="adj1" fmla="val 58510"/>
              <a:gd name="adj2" fmla="val -23521"/>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solidFill>
                  <a:schemeClr val="tx1"/>
                </a:solidFill>
              </a:rPr>
              <a:t>Ich</a:t>
            </a:r>
            <a:r>
              <a:rPr lang="en-GB" sz="2200" dirty="0">
                <a:solidFill>
                  <a:schemeClr val="tx1"/>
                </a:solidFill>
              </a:rPr>
              <a:t> </a:t>
            </a:r>
            <a:r>
              <a:rPr lang="en-GB" sz="2200" dirty="0" err="1">
                <a:solidFill>
                  <a:schemeClr val="tx1"/>
                </a:solidFill>
              </a:rPr>
              <a:t>putze</a:t>
            </a:r>
            <a:r>
              <a:rPr lang="en-GB" sz="2200" dirty="0">
                <a:solidFill>
                  <a:schemeClr val="tx1"/>
                </a:solidFill>
              </a:rPr>
              <a:t> </a:t>
            </a:r>
            <a:r>
              <a:rPr lang="en-GB" sz="2200" b="1" dirty="0" err="1">
                <a:solidFill>
                  <a:schemeClr val="tx1"/>
                </a:solidFill>
              </a:rPr>
              <a:t>ihn</a:t>
            </a:r>
            <a:r>
              <a:rPr lang="en-GB" sz="2200" b="1" dirty="0">
                <a:solidFill>
                  <a:schemeClr val="tx1"/>
                </a:solidFill>
              </a:rPr>
              <a:t>.</a:t>
            </a:r>
            <a:endParaRPr lang="en-GB" sz="2200" dirty="0">
              <a:solidFill>
                <a:schemeClr val="tx1"/>
              </a:solidFill>
            </a:endParaRPr>
          </a:p>
        </p:txBody>
      </p:sp>
      <p:sp>
        <p:nvSpPr>
          <p:cNvPr id="33" name="Rounded Rectangular Callout 32"/>
          <p:cNvSpPr/>
          <p:nvPr/>
        </p:nvSpPr>
        <p:spPr>
          <a:xfrm>
            <a:off x="8603673" y="4996438"/>
            <a:ext cx="2951018" cy="851359"/>
          </a:xfrm>
          <a:prstGeom prst="wedgeRoundRectCallout">
            <a:avLst>
              <a:gd name="adj1" fmla="val -58861"/>
              <a:gd name="adj2" fmla="val -20266"/>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Aha! Du </a:t>
            </a:r>
            <a:r>
              <a:rPr lang="en-GB" sz="2200" dirty="0" err="1">
                <a:solidFill>
                  <a:schemeClr val="tx1"/>
                </a:solidFill>
              </a:rPr>
              <a:t>putzt</a:t>
            </a:r>
            <a:r>
              <a:rPr lang="en-GB" sz="2200" dirty="0">
                <a:solidFill>
                  <a:schemeClr val="tx1"/>
                </a:solidFill>
              </a:rPr>
              <a:t> </a:t>
            </a:r>
          </a:p>
          <a:p>
            <a:pPr algn="ctr"/>
            <a:r>
              <a:rPr lang="en-GB" sz="2200" b="1" dirty="0">
                <a:solidFill>
                  <a:schemeClr val="tx1"/>
                </a:solidFill>
              </a:rPr>
              <a:t>den Boden!</a:t>
            </a:r>
            <a:endParaRPr lang="en-GB" sz="2200" dirty="0">
              <a:solidFill>
                <a:schemeClr val="tx1"/>
              </a:solidFill>
            </a:endParaRPr>
          </a:p>
        </p:txBody>
      </p:sp>
      <p:pic>
        <p:nvPicPr>
          <p:cNvPr id="8194" name="Picture 2" descr="Isometric Floor Tile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152" y="1716539"/>
            <a:ext cx="1388304" cy="69415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Bicycle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56512" y="2806032"/>
            <a:ext cx="1015888" cy="717895"/>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9198619" y="5422117"/>
            <a:ext cx="1791344" cy="37932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dirty="0">
                <a:solidFill>
                  <a:schemeClr val="accent1">
                    <a:lumMod val="50000"/>
                  </a:schemeClr>
                </a:solidFill>
              </a:rPr>
              <a:t>_______________</a:t>
            </a:r>
          </a:p>
        </p:txBody>
      </p:sp>
      <p:pic>
        <p:nvPicPr>
          <p:cNvPr id="19" name="Picture 18"/>
          <p:cNvPicPr>
            <a:picLocks noChangeAspect="1"/>
          </p:cNvPicPr>
          <p:nvPr/>
        </p:nvPicPr>
        <p:blipFill>
          <a:blip r:embed="rId5">
            <a:clrChange>
              <a:clrFrom>
                <a:srgbClr val="FFFFFF"/>
              </a:clrFrom>
              <a:clrTo>
                <a:srgbClr val="FFFFFF">
                  <a:alpha val="0"/>
                </a:srgbClr>
              </a:clrTo>
            </a:clrChange>
          </a:blip>
          <a:stretch>
            <a:fillRect/>
          </a:stretch>
        </p:blipFill>
        <p:spPr>
          <a:xfrm>
            <a:off x="6216736" y="1095951"/>
            <a:ext cx="1563294" cy="1935328"/>
          </a:xfrm>
          <a:prstGeom prst="rect">
            <a:avLst/>
          </a:prstGeom>
        </p:spPr>
      </p:pic>
      <p:pic>
        <p:nvPicPr>
          <p:cNvPr id="20" name="Picture 19"/>
          <p:cNvPicPr>
            <a:picLocks noChangeAspect="1"/>
          </p:cNvPicPr>
          <p:nvPr/>
        </p:nvPicPr>
        <p:blipFill>
          <a:blip r:embed="rId5">
            <a:clrChange>
              <a:clrFrom>
                <a:srgbClr val="FFFFFF"/>
              </a:clrFrom>
              <a:clrTo>
                <a:srgbClr val="FFFFFF">
                  <a:alpha val="0"/>
                </a:srgbClr>
              </a:clrTo>
            </a:clrChange>
          </a:blip>
          <a:stretch>
            <a:fillRect/>
          </a:stretch>
        </p:blipFill>
        <p:spPr>
          <a:xfrm>
            <a:off x="6409613" y="4268270"/>
            <a:ext cx="1563294" cy="1935328"/>
          </a:xfrm>
          <a:prstGeom prst="rect">
            <a:avLst/>
          </a:prstGeom>
        </p:spPr>
      </p:pic>
      <p:sp>
        <p:nvSpPr>
          <p:cNvPr id="22" name="Rounded Rectangle 11">
            <a:extLst>
              <a:ext uri="{FF2B5EF4-FFF2-40B4-BE49-F238E27FC236}">
                <a16:creationId xmlns:a16="http://schemas.microsoft.com/office/drawing/2014/main" id="{483D7EB9-C2AA-4190-98DE-925F861600E9}"/>
              </a:ext>
            </a:extLst>
          </p:cNvPr>
          <p:cNvSpPr/>
          <p:nvPr/>
        </p:nvSpPr>
        <p:spPr>
          <a:xfrm>
            <a:off x="9608695" y="247046"/>
            <a:ext cx="234863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21" name="Picture 20" descr="A cartoon of a child&#10;&#10;Description automatically generated">
            <a:extLst>
              <a:ext uri="{FF2B5EF4-FFF2-40B4-BE49-F238E27FC236}">
                <a16:creationId xmlns:a16="http://schemas.microsoft.com/office/drawing/2014/main" id="{3E4239C6-32BA-4C4E-8C4A-72766E5F5F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84492" y="2817998"/>
            <a:ext cx="1840588" cy="1771132"/>
          </a:xfrm>
          <a:prstGeom prst="rect">
            <a:avLst/>
          </a:prstGeom>
        </p:spPr>
      </p:pic>
      <p:sp>
        <p:nvSpPr>
          <p:cNvPr id="55" name="Rounded Rectangular Callout 54"/>
          <p:cNvSpPr/>
          <p:nvPr/>
        </p:nvSpPr>
        <p:spPr>
          <a:xfrm>
            <a:off x="8315488" y="1446311"/>
            <a:ext cx="3523874" cy="3169935"/>
          </a:xfrm>
          <a:prstGeom prst="wedgeRoundRectCallout">
            <a:avLst>
              <a:gd name="adj1" fmla="val -21563"/>
              <a:gd name="adj2" fmla="val 62860"/>
              <a:gd name="adj3" fmla="val 16667"/>
            </a:avLst>
          </a:prstGeom>
          <a:solidFill>
            <a:schemeClr val="accent4">
              <a:lumMod val="20000"/>
              <a:lumOff val="80000"/>
            </a:schemeClr>
          </a:solidFill>
          <a:ln>
            <a:solidFill>
              <a:schemeClr val="accent1">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Remember! </a:t>
            </a:r>
          </a:p>
          <a:p>
            <a:pPr algn="ctr"/>
            <a:endParaRPr lang="en-GB" sz="2200" b="1" dirty="0">
              <a:latin typeface="Century Gothic" panose="020B0502020202020204" pitchFamily="34" charset="0"/>
            </a:endParaRPr>
          </a:p>
          <a:p>
            <a:pPr algn="ctr"/>
            <a:r>
              <a:rPr lang="en-GB" sz="2200" dirty="0">
                <a:latin typeface="Century Gothic" panose="020B0502020202020204" pitchFamily="34" charset="0"/>
              </a:rPr>
              <a:t>The masculine definite article changes from </a:t>
            </a:r>
            <a:r>
              <a:rPr lang="en-GB" sz="2200" i="1" dirty="0">
                <a:latin typeface="Century Gothic" panose="020B0502020202020204" pitchFamily="34" charset="0"/>
              </a:rPr>
              <a:t>der</a:t>
            </a:r>
            <a:r>
              <a:rPr lang="en-GB" sz="2200" dirty="0">
                <a:latin typeface="Century Gothic" panose="020B0502020202020204" pitchFamily="34" charset="0"/>
              </a:rPr>
              <a:t> to </a:t>
            </a:r>
            <a:r>
              <a:rPr lang="en-GB" sz="2200" b="1" i="1" dirty="0">
                <a:latin typeface="Century Gothic" panose="020B0502020202020204" pitchFamily="34" charset="0"/>
              </a:rPr>
              <a:t>den </a:t>
            </a:r>
            <a:r>
              <a:rPr lang="en-GB" sz="2200" dirty="0">
                <a:latin typeface="Century Gothic" panose="020B0502020202020204" pitchFamily="34" charset="0"/>
              </a:rPr>
              <a:t>after a verb.</a:t>
            </a:r>
          </a:p>
        </p:txBody>
      </p:sp>
    </p:spTree>
    <p:extLst>
      <p:ext uri="{BB962C8B-B14F-4D97-AF65-F5344CB8AC3E}">
        <p14:creationId xmlns:p14="http://schemas.microsoft.com/office/powerpoint/2010/main" val="3068865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3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9" grpId="0" animBg="1"/>
      <p:bldP spid="39" grpId="1" animBg="1"/>
      <p:bldP spid="5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443161" cy="647577"/>
          </a:xfrm>
        </p:spPr>
        <p:txBody>
          <a:bodyPr>
            <a:normAutofit/>
          </a:bodyPr>
          <a:lstStyle/>
          <a:p>
            <a:r>
              <a:rPr lang="en-GB" sz="2800" b="1" dirty="0">
                <a:solidFill>
                  <a:schemeClr val="bg1"/>
                </a:solidFill>
              </a:rPr>
              <a:t>Was </a:t>
            </a:r>
            <a:r>
              <a:rPr lang="en-GB" sz="2800" b="1" dirty="0" err="1">
                <a:solidFill>
                  <a:schemeClr val="bg1"/>
                </a:solidFill>
              </a:rPr>
              <a:t>machst</a:t>
            </a:r>
            <a:r>
              <a:rPr lang="en-GB" sz="2800" b="1" dirty="0">
                <a:solidFill>
                  <a:schemeClr val="bg1"/>
                </a:solidFill>
              </a:rPr>
              <a:t> du?</a:t>
            </a:r>
          </a:p>
        </p:txBody>
      </p:sp>
      <p:sp>
        <p:nvSpPr>
          <p:cNvPr id="11" name="Google Shape;614;p26">
            <a:hlinkClick r:id="" action="ppaction://noaction" highlightClick="1"/>
            <a:extLst>
              <a:ext uri="{FF2B5EF4-FFF2-40B4-BE49-F238E27FC236}">
                <a16:creationId xmlns:a16="http://schemas.microsoft.com/office/drawing/2014/main" id="{2A2E30D2-841A-4ED1-B670-1C83F228DED0}"/>
              </a:ext>
            </a:extLst>
          </p:cNvPr>
          <p:cNvSpPr/>
          <p:nvPr/>
        </p:nvSpPr>
        <p:spPr>
          <a:xfrm>
            <a:off x="352638" y="1533534"/>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CC00"/>
          </a:solidFill>
          <a:ln w="12700" cap="flat" cmpd="sng">
            <a:solidFill>
              <a:schemeClr val="tx1"/>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latin typeface="Century Gothic"/>
                <a:sym typeface="Century Gothic"/>
              </a:rPr>
              <a:t>L</a:t>
            </a:r>
            <a:endParaRPr kumimoji="0" sz="1800" b="0" i="0" u="none" strike="noStrike" kern="1200" cap="none" spc="0" normalizeH="0" baseline="0" noProof="0" dirty="0">
              <a:ln>
                <a:noFill/>
              </a:ln>
              <a:effectLst/>
              <a:uLnTx/>
              <a:uFillTx/>
              <a:latin typeface="Tw Cen MT" panose="020B0602020104020603"/>
              <a:ea typeface="+mn-ea"/>
              <a:cs typeface="+mn-cs"/>
            </a:endParaRPr>
          </a:p>
        </p:txBody>
      </p:sp>
      <p:sp>
        <p:nvSpPr>
          <p:cNvPr id="25" name="Google Shape;614;p26">
            <a:hlinkClick r:id="" action="ppaction://noaction" highlightClick="1"/>
            <a:extLst>
              <a:ext uri="{FF2B5EF4-FFF2-40B4-BE49-F238E27FC236}">
                <a16:creationId xmlns:a16="http://schemas.microsoft.com/office/drawing/2014/main" id="{2A2E30D2-841A-4ED1-B670-1C83F228DED0}"/>
              </a:ext>
            </a:extLst>
          </p:cNvPr>
          <p:cNvSpPr/>
          <p:nvPr/>
        </p:nvSpPr>
        <p:spPr>
          <a:xfrm>
            <a:off x="4345004" y="1536443"/>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CC00"/>
          </a:solidFill>
          <a:ln w="12700" cap="flat" cmpd="sng">
            <a:solidFill>
              <a:schemeClr val="tx1"/>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latin typeface="Century Gothic"/>
                <a:sym typeface="Century Gothic"/>
              </a:rPr>
              <a:t>M</a:t>
            </a:r>
            <a:endParaRPr kumimoji="0" sz="1800" b="0" i="0" u="none" strike="noStrike" kern="1200" cap="none" spc="0" normalizeH="0" baseline="0" noProof="0" dirty="0">
              <a:ln>
                <a:noFill/>
              </a:ln>
              <a:effectLst/>
              <a:uLnTx/>
              <a:uFillTx/>
              <a:latin typeface="Tw Cen MT" panose="020B0602020104020603"/>
              <a:ea typeface="+mn-ea"/>
              <a:cs typeface="+mn-cs"/>
            </a:endParaRPr>
          </a:p>
        </p:txBody>
      </p:sp>
      <p:sp>
        <p:nvSpPr>
          <p:cNvPr id="28" name="Google Shape;614;p26">
            <a:hlinkClick r:id="" action="ppaction://noaction" highlightClick="1"/>
            <a:extLst>
              <a:ext uri="{FF2B5EF4-FFF2-40B4-BE49-F238E27FC236}">
                <a16:creationId xmlns:a16="http://schemas.microsoft.com/office/drawing/2014/main" id="{2A2E30D2-841A-4ED1-B670-1C83F228DED0}"/>
              </a:ext>
            </a:extLst>
          </p:cNvPr>
          <p:cNvSpPr/>
          <p:nvPr/>
        </p:nvSpPr>
        <p:spPr>
          <a:xfrm>
            <a:off x="8337370" y="1533534"/>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CC00"/>
          </a:solidFill>
          <a:ln w="12700" cap="flat" cmpd="sng">
            <a:solidFill>
              <a:schemeClr val="tx1"/>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latin typeface="Century Gothic"/>
                <a:sym typeface="Century Gothic"/>
              </a:rPr>
              <a:t>N</a:t>
            </a:r>
            <a:endParaRPr kumimoji="0" sz="1800" b="0" i="0" u="none" strike="noStrike" kern="1200" cap="none" spc="0" normalizeH="0" baseline="0" noProof="0" dirty="0">
              <a:ln>
                <a:noFill/>
              </a:ln>
              <a:effectLst/>
              <a:uLnTx/>
              <a:uFillTx/>
              <a:latin typeface="Tw Cen MT" panose="020B0602020104020603"/>
              <a:ea typeface="+mn-ea"/>
              <a:cs typeface="+mn-cs"/>
            </a:endParaRPr>
          </a:p>
        </p:txBody>
      </p:sp>
      <p:sp>
        <p:nvSpPr>
          <p:cNvPr id="29" name="Google Shape;614;p26">
            <a:hlinkClick r:id="" action="ppaction://noaction" highlightClick="1"/>
            <a:extLst>
              <a:ext uri="{FF2B5EF4-FFF2-40B4-BE49-F238E27FC236}">
                <a16:creationId xmlns:a16="http://schemas.microsoft.com/office/drawing/2014/main" id="{2A2E30D2-841A-4ED1-B670-1C83F228DED0}"/>
              </a:ext>
            </a:extLst>
          </p:cNvPr>
          <p:cNvSpPr/>
          <p:nvPr/>
        </p:nvSpPr>
        <p:spPr>
          <a:xfrm>
            <a:off x="352638" y="3906706"/>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CC00"/>
          </a:solidFill>
          <a:ln w="12700" cap="flat" cmpd="sng">
            <a:solidFill>
              <a:schemeClr val="tx1"/>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latin typeface="Century Gothic"/>
                <a:sym typeface="Century Gothic"/>
              </a:rPr>
              <a:t>O</a:t>
            </a:r>
            <a:endParaRPr kumimoji="0" sz="1800" b="0" i="0" u="none" strike="noStrike" kern="1200" cap="none" spc="0" normalizeH="0" baseline="0" noProof="0" dirty="0">
              <a:ln>
                <a:noFill/>
              </a:ln>
              <a:effectLst/>
              <a:uLnTx/>
              <a:uFillTx/>
              <a:latin typeface="Tw Cen MT" panose="020B0602020104020603"/>
              <a:ea typeface="+mn-ea"/>
              <a:cs typeface="+mn-cs"/>
            </a:endParaRPr>
          </a:p>
        </p:txBody>
      </p:sp>
      <p:sp>
        <p:nvSpPr>
          <p:cNvPr id="37" name="Google Shape;614;p26">
            <a:hlinkClick r:id="" action="ppaction://noaction" highlightClick="1"/>
            <a:extLst>
              <a:ext uri="{FF2B5EF4-FFF2-40B4-BE49-F238E27FC236}">
                <a16:creationId xmlns:a16="http://schemas.microsoft.com/office/drawing/2014/main" id="{2A2E30D2-841A-4ED1-B670-1C83F228DED0}"/>
              </a:ext>
            </a:extLst>
          </p:cNvPr>
          <p:cNvSpPr/>
          <p:nvPr/>
        </p:nvSpPr>
        <p:spPr>
          <a:xfrm>
            <a:off x="4345004" y="3909615"/>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CC00"/>
          </a:solidFill>
          <a:ln w="12700" cap="flat" cmpd="sng">
            <a:solidFill>
              <a:schemeClr val="tx1"/>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latin typeface="Century Gothic"/>
                <a:sym typeface="Century Gothic"/>
              </a:rPr>
              <a:t>P</a:t>
            </a:r>
            <a:endParaRPr kumimoji="0" sz="1800" b="0" i="0" u="none" strike="noStrike" kern="1200" cap="none" spc="0" normalizeH="0" baseline="0" noProof="0" dirty="0">
              <a:ln>
                <a:noFill/>
              </a:ln>
              <a:effectLst/>
              <a:uLnTx/>
              <a:uFillTx/>
              <a:latin typeface="Tw Cen MT" panose="020B0602020104020603"/>
              <a:ea typeface="+mn-ea"/>
              <a:cs typeface="+mn-cs"/>
            </a:endParaRPr>
          </a:p>
        </p:txBody>
      </p:sp>
      <p:sp>
        <p:nvSpPr>
          <p:cNvPr id="38" name="Google Shape;614;p26">
            <a:hlinkClick r:id="" action="ppaction://noaction" highlightClick="1"/>
            <a:extLst>
              <a:ext uri="{FF2B5EF4-FFF2-40B4-BE49-F238E27FC236}">
                <a16:creationId xmlns:a16="http://schemas.microsoft.com/office/drawing/2014/main" id="{2A2E30D2-841A-4ED1-B670-1C83F228DED0}"/>
              </a:ext>
            </a:extLst>
          </p:cNvPr>
          <p:cNvSpPr/>
          <p:nvPr/>
        </p:nvSpPr>
        <p:spPr>
          <a:xfrm>
            <a:off x="8337370" y="3906706"/>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CC00"/>
          </a:solidFill>
          <a:ln w="12700" cap="flat" cmpd="sng">
            <a:solidFill>
              <a:schemeClr val="tx1"/>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latin typeface="Century Gothic"/>
                <a:sym typeface="Century Gothic"/>
              </a:rPr>
              <a:t>Q</a:t>
            </a:r>
            <a:endParaRPr kumimoji="0" sz="1800" b="0" i="0" u="none" strike="noStrike" kern="1200" cap="none" spc="0" normalizeH="0" baseline="0" noProof="0" dirty="0">
              <a:ln>
                <a:noFill/>
              </a:ln>
              <a:effectLst/>
              <a:uLnTx/>
              <a:uFillTx/>
              <a:latin typeface="Tw Cen MT" panose="020B0602020104020603"/>
              <a:ea typeface="+mn-ea"/>
              <a:cs typeface="+mn-cs"/>
            </a:endParaRPr>
          </a:p>
        </p:txBody>
      </p:sp>
      <p:grpSp>
        <p:nvGrpSpPr>
          <p:cNvPr id="14" name="Group 13"/>
          <p:cNvGrpSpPr/>
          <p:nvPr/>
        </p:nvGrpSpPr>
        <p:grpSpPr>
          <a:xfrm>
            <a:off x="5375690" y="1559331"/>
            <a:ext cx="2246243" cy="2104187"/>
            <a:chOff x="1411357" y="1533535"/>
            <a:chExt cx="2246243" cy="2104187"/>
          </a:xfrm>
        </p:grpSpPr>
        <p:sp>
          <p:nvSpPr>
            <p:cNvPr id="7" name="Rectangle 6"/>
            <p:cNvSpPr/>
            <p:nvPr/>
          </p:nvSpPr>
          <p:spPr>
            <a:xfrm>
              <a:off x="1411357" y="1533535"/>
              <a:ext cx="2246243" cy="2104187"/>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Connector 12"/>
            <p:cNvCxnSpPr/>
            <p:nvPr/>
          </p:nvCxnSpPr>
          <p:spPr>
            <a:xfrm flipV="1">
              <a:off x="1411357" y="1533535"/>
              <a:ext cx="2246243" cy="21041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a:off x="1543879" y="1559332"/>
            <a:ext cx="2246243" cy="2104187"/>
            <a:chOff x="1411357" y="1533535"/>
            <a:chExt cx="2246243" cy="2104187"/>
          </a:xfrm>
        </p:grpSpPr>
        <p:sp>
          <p:nvSpPr>
            <p:cNvPr id="41" name="Rectangle 40"/>
            <p:cNvSpPr/>
            <p:nvPr/>
          </p:nvSpPr>
          <p:spPr>
            <a:xfrm>
              <a:off x="1411357" y="1533535"/>
              <a:ext cx="2246243" cy="2104187"/>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2" name="Straight Connector 41"/>
            <p:cNvCxnSpPr/>
            <p:nvPr/>
          </p:nvCxnSpPr>
          <p:spPr>
            <a:xfrm flipV="1">
              <a:off x="1411357" y="1533535"/>
              <a:ext cx="2246243" cy="21041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a:off x="9368056" y="1533535"/>
            <a:ext cx="2246243" cy="2104187"/>
            <a:chOff x="1411357" y="1533535"/>
            <a:chExt cx="2246243" cy="2104187"/>
          </a:xfrm>
        </p:grpSpPr>
        <p:sp>
          <p:nvSpPr>
            <p:cNvPr id="44" name="Rectangle 43"/>
            <p:cNvSpPr/>
            <p:nvPr/>
          </p:nvSpPr>
          <p:spPr>
            <a:xfrm>
              <a:off x="1411357" y="1533535"/>
              <a:ext cx="2246243" cy="2104187"/>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5" name="Straight Connector 44"/>
            <p:cNvCxnSpPr/>
            <p:nvPr/>
          </p:nvCxnSpPr>
          <p:spPr>
            <a:xfrm flipV="1">
              <a:off x="1411357" y="1533535"/>
              <a:ext cx="2246243" cy="21041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1543878" y="3901424"/>
            <a:ext cx="2246243" cy="2104187"/>
            <a:chOff x="1411357" y="1533535"/>
            <a:chExt cx="2246243" cy="2104187"/>
          </a:xfrm>
        </p:grpSpPr>
        <p:sp>
          <p:nvSpPr>
            <p:cNvPr id="47" name="Rectangle 46"/>
            <p:cNvSpPr/>
            <p:nvPr/>
          </p:nvSpPr>
          <p:spPr>
            <a:xfrm>
              <a:off x="1411357" y="1533535"/>
              <a:ext cx="2246243" cy="2104187"/>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8" name="Straight Connector 47"/>
            <p:cNvCxnSpPr/>
            <p:nvPr/>
          </p:nvCxnSpPr>
          <p:spPr>
            <a:xfrm flipV="1">
              <a:off x="1411357" y="1533535"/>
              <a:ext cx="2246243" cy="21041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9" name="Group 48"/>
          <p:cNvGrpSpPr/>
          <p:nvPr/>
        </p:nvGrpSpPr>
        <p:grpSpPr>
          <a:xfrm>
            <a:off x="5375689" y="3901423"/>
            <a:ext cx="2246243" cy="2104187"/>
            <a:chOff x="1411357" y="1533535"/>
            <a:chExt cx="2246243" cy="2104187"/>
          </a:xfrm>
        </p:grpSpPr>
        <p:sp>
          <p:nvSpPr>
            <p:cNvPr id="50" name="Rectangle 49"/>
            <p:cNvSpPr/>
            <p:nvPr/>
          </p:nvSpPr>
          <p:spPr>
            <a:xfrm>
              <a:off x="1411357" y="1533535"/>
              <a:ext cx="2246243" cy="2104187"/>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1" name="Straight Connector 50"/>
            <p:cNvCxnSpPr/>
            <p:nvPr/>
          </p:nvCxnSpPr>
          <p:spPr>
            <a:xfrm flipV="1">
              <a:off x="1411357" y="1533535"/>
              <a:ext cx="2246243" cy="21041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p:nvGrpSpPr>
        <p:grpSpPr>
          <a:xfrm>
            <a:off x="9368056" y="3901422"/>
            <a:ext cx="2246243" cy="2104187"/>
            <a:chOff x="1411357" y="1533535"/>
            <a:chExt cx="2246243" cy="2104187"/>
          </a:xfrm>
        </p:grpSpPr>
        <p:sp>
          <p:nvSpPr>
            <p:cNvPr id="53" name="Rectangle 52"/>
            <p:cNvSpPr/>
            <p:nvPr/>
          </p:nvSpPr>
          <p:spPr>
            <a:xfrm>
              <a:off x="1411357" y="1533535"/>
              <a:ext cx="2246243" cy="2104187"/>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4" name="Straight Connector 53"/>
            <p:cNvCxnSpPr/>
            <p:nvPr/>
          </p:nvCxnSpPr>
          <p:spPr>
            <a:xfrm flipV="1">
              <a:off x="1411357" y="1533535"/>
              <a:ext cx="2246243" cy="21041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707642" y="2813818"/>
            <a:ext cx="1191239" cy="412376"/>
          </a:xfrm>
          <a:prstGeom prst="rect">
            <a:avLst/>
          </a:prstGeom>
          <a:solidFill>
            <a:schemeClr val="accent4">
              <a:lumMod val="20000"/>
              <a:lumOff val="80000"/>
            </a:schemeClr>
          </a:solidFill>
          <a:ln>
            <a:solidFill>
              <a:schemeClr val="accent1">
                <a:lumMod val="50000"/>
              </a:schemeClr>
            </a:solidFill>
          </a:ln>
        </p:spPr>
        <p:txBody>
          <a:bodyPr wrap="square" rtlCol="0">
            <a:spAutoFit/>
          </a:bodyPr>
          <a:lstStyle/>
          <a:p>
            <a:pPr algn="ctr"/>
            <a:r>
              <a:rPr lang="en-GB" sz="2000" dirty="0" err="1"/>
              <a:t>putzen</a:t>
            </a:r>
            <a:endParaRPr lang="en-GB" sz="2000" dirty="0"/>
          </a:p>
        </p:txBody>
      </p:sp>
      <p:pic>
        <p:nvPicPr>
          <p:cNvPr id="9220" name="Picture 4" descr="Red Car Hatchback Clip 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09211" y="2813818"/>
            <a:ext cx="1235793" cy="73323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29E66796-DA6F-FD4E-AC1C-BDDC500C6A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0200" y="1736041"/>
            <a:ext cx="1126020" cy="682436"/>
          </a:xfrm>
          <a:prstGeom prst="rect">
            <a:avLst/>
          </a:prstGeom>
        </p:spPr>
      </p:pic>
      <p:sp>
        <p:nvSpPr>
          <p:cNvPr id="56" name="TextBox 55"/>
          <p:cNvSpPr txBox="1"/>
          <p:nvPr/>
        </p:nvSpPr>
        <p:spPr>
          <a:xfrm>
            <a:off x="4320686" y="2826084"/>
            <a:ext cx="1311758" cy="400110"/>
          </a:xfrm>
          <a:prstGeom prst="rect">
            <a:avLst/>
          </a:prstGeom>
          <a:solidFill>
            <a:schemeClr val="accent4">
              <a:lumMod val="20000"/>
              <a:lumOff val="80000"/>
            </a:schemeClr>
          </a:solidFill>
          <a:ln>
            <a:solidFill>
              <a:schemeClr val="accent1">
                <a:lumMod val="50000"/>
              </a:schemeClr>
            </a:solidFill>
          </a:ln>
        </p:spPr>
        <p:txBody>
          <a:bodyPr wrap="square" rtlCol="0">
            <a:spAutoFit/>
          </a:bodyPr>
          <a:lstStyle/>
          <a:p>
            <a:pPr algn="ctr"/>
            <a:r>
              <a:rPr lang="en-GB" sz="2000" dirty="0" err="1"/>
              <a:t>lernen</a:t>
            </a:r>
            <a:endParaRPr lang="en-GB" sz="2000" dirty="0"/>
          </a:p>
        </p:txBody>
      </p:sp>
      <p:sp>
        <p:nvSpPr>
          <p:cNvPr id="62" name="TextBox 61"/>
          <p:cNvSpPr txBox="1"/>
          <p:nvPr/>
        </p:nvSpPr>
        <p:spPr>
          <a:xfrm>
            <a:off x="8218853" y="2819951"/>
            <a:ext cx="1444262" cy="400110"/>
          </a:xfrm>
          <a:prstGeom prst="rect">
            <a:avLst/>
          </a:prstGeom>
          <a:solidFill>
            <a:schemeClr val="accent4">
              <a:lumMod val="20000"/>
              <a:lumOff val="80000"/>
            </a:schemeClr>
          </a:solidFill>
          <a:ln>
            <a:solidFill>
              <a:schemeClr val="accent1">
                <a:lumMod val="50000"/>
              </a:schemeClr>
            </a:solidFill>
          </a:ln>
        </p:spPr>
        <p:txBody>
          <a:bodyPr wrap="square" rtlCol="0">
            <a:spAutoFit/>
          </a:bodyPr>
          <a:lstStyle/>
          <a:p>
            <a:pPr algn="ctr"/>
            <a:r>
              <a:rPr lang="en-GB" sz="2000" dirty="0" err="1"/>
              <a:t>schreiben</a:t>
            </a:r>
            <a:endParaRPr lang="en-GB" sz="2000" dirty="0"/>
          </a:p>
        </p:txBody>
      </p:sp>
      <p:pic>
        <p:nvPicPr>
          <p:cNvPr id="63" name="Picture 62" descr="book">
            <a:extLst>
              <a:ext uri="{FF2B5EF4-FFF2-40B4-BE49-F238E27FC236}">
                <a16:creationId xmlns:a16="http://schemas.microsoft.com/office/drawing/2014/main" id="{A1929581-FCA3-4751-8464-71FBC1AF9C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63115" y="1709531"/>
            <a:ext cx="760657" cy="709950"/>
          </a:xfrm>
          <a:prstGeom prst="rect">
            <a:avLst/>
          </a:prstGeom>
        </p:spPr>
      </p:pic>
      <p:pic>
        <p:nvPicPr>
          <p:cNvPr id="64" name="Picture 10" descr="Check List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47044" y="2744838"/>
            <a:ext cx="495810" cy="608031"/>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p:cNvSpPr txBox="1"/>
          <p:nvPr/>
        </p:nvSpPr>
        <p:spPr>
          <a:xfrm>
            <a:off x="707641" y="5107158"/>
            <a:ext cx="1191239" cy="412376"/>
          </a:xfrm>
          <a:prstGeom prst="rect">
            <a:avLst/>
          </a:prstGeom>
          <a:solidFill>
            <a:schemeClr val="accent4">
              <a:lumMod val="20000"/>
              <a:lumOff val="80000"/>
            </a:schemeClr>
          </a:solidFill>
          <a:ln>
            <a:solidFill>
              <a:schemeClr val="accent1">
                <a:lumMod val="50000"/>
              </a:schemeClr>
            </a:solidFill>
          </a:ln>
        </p:spPr>
        <p:txBody>
          <a:bodyPr wrap="square" rtlCol="0">
            <a:spAutoFit/>
          </a:bodyPr>
          <a:lstStyle/>
          <a:p>
            <a:pPr algn="ctr"/>
            <a:r>
              <a:rPr lang="en-GB" sz="2000" dirty="0" err="1"/>
              <a:t>mögen</a:t>
            </a:r>
            <a:endParaRPr lang="en-GB" sz="2000" dirty="0"/>
          </a:p>
        </p:txBody>
      </p:sp>
      <p:pic>
        <p:nvPicPr>
          <p:cNvPr id="67" name="Picture 6" descr="Video Clip 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35116" y="5107158"/>
            <a:ext cx="810395" cy="764473"/>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Band, Silhouette, Drums, Guitar, Electric, Rock">
            <a:extLst>
              <a:ext uri="{FF2B5EF4-FFF2-40B4-BE49-F238E27FC236}">
                <a16:creationId xmlns:a16="http://schemas.microsoft.com/office/drawing/2014/main" id="{CE2DF68C-0D2D-4399-B20E-FF2D160CF31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69587" y="4147350"/>
            <a:ext cx="1047246" cy="605439"/>
          </a:xfrm>
          <a:prstGeom prst="rect">
            <a:avLst/>
          </a:prstGeom>
          <a:noFill/>
          <a:extLst>
            <a:ext uri="{909E8E84-426E-40DD-AFC4-6F175D3DCCD1}">
              <a14:hiddenFill xmlns:a14="http://schemas.microsoft.com/office/drawing/2010/main">
                <a:solidFill>
                  <a:srgbClr val="FFFFFF"/>
                </a:solidFill>
              </a14:hiddenFill>
            </a:ext>
          </a:extLst>
        </p:spPr>
      </p:pic>
      <p:sp>
        <p:nvSpPr>
          <p:cNvPr id="69" name="TextBox 68"/>
          <p:cNvSpPr txBox="1"/>
          <p:nvPr/>
        </p:nvSpPr>
        <p:spPr>
          <a:xfrm>
            <a:off x="4345005" y="5107155"/>
            <a:ext cx="1311758" cy="398129"/>
          </a:xfrm>
          <a:prstGeom prst="rect">
            <a:avLst/>
          </a:prstGeom>
          <a:solidFill>
            <a:schemeClr val="accent4">
              <a:lumMod val="20000"/>
              <a:lumOff val="80000"/>
            </a:schemeClr>
          </a:solidFill>
          <a:ln>
            <a:solidFill>
              <a:schemeClr val="accent1">
                <a:lumMod val="50000"/>
              </a:schemeClr>
            </a:solidFill>
          </a:ln>
        </p:spPr>
        <p:txBody>
          <a:bodyPr wrap="square" rtlCol="0">
            <a:spAutoFit/>
          </a:bodyPr>
          <a:lstStyle/>
          <a:p>
            <a:pPr algn="ctr"/>
            <a:r>
              <a:rPr lang="en-GB" sz="2000" dirty="0" err="1"/>
              <a:t>haben</a:t>
            </a:r>
            <a:endParaRPr lang="en-GB" sz="2000" dirty="0"/>
          </a:p>
        </p:txBody>
      </p:sp>
      <p:sp>
        <p:nvSpPr>
          <p:cNvPr id="70" name="TextBox 69"/>
          <p:cNvSpPr txBox="1"/>
          <p:nvPr/>
        </p:nvSpPr>
        <p:spPr>
          <a:xfrm>
            <a:off x="7844588" y="5113290"/>
            <a:ext cx="1813233" cy="406243"/>
          </a:xfrm>
          <a:prstGeom prst="rect">
            <a:avLst/>
          </a:prstGeom>
          <a:solidFill>
            <a:schemeClr val="accent4">
              <a:lumMod val="20000"/>
              <a:lumOff val="80000"/>
            </a:schemeClr>
          </a:solidFill>
          <a:ln>
            <a:solidFill>
              <a:schemeClr val="tx1"/>
            </a:solidFill>
          </a:ln>
        </p:spPr>
        <p:txBody>
          <a:bodyPr wrap="square" rtlCol="0">
            <a:spAutoFit/>
          </a:bodyPr>
          <a:lstStyle/>
          <a:p>
            <a:pPr algn="ctr"/>
            <a:r>
              <a:rPr lang="en-GB" sz="2000" dirty="0" err="1"/>
              <a:t>bekommen</a:t>
            </a:r>
            <a:endParaRPr lang="en-GB" sz="2000" dirty="0"/>
          </a:p>
        </p:txBody>
      </p:sp>
      <p:pic>
        <p:nvPicPr>
          <p:cNvPr id="9226" name="Picture 10" descr="Pacco Regalo Clip Ar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59294" y="4930271"/>
            <a:ext cx="873047" cy="932502"/>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Soccer Ball Clip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18706" y="4096973"/>
            <a:ext cx="905066" cy="85981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6045172" y="2744838"/>
            <a:ext cx="1382921" cy="876242"/>
            <a:chOff x="6045172" y="2744838"/>
            <a:chExt cx="1382921" cy="876242"/>
          </a:xfrm>
        </p:grpSpPr>
        <p:pic>
          <p:nvPicPr>
            <p:cNvPr id="60" name="Picture 12" descr="Spain Clip Ar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555779" y="2744838"/>
              <a:ext cx="604493" cy="402995"/>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4" descr="France Clip Ar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821794" y="3216881"/>
              <a:ext cx="606299" cy="404199"/>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4" descr="United Kingdom Flag Clip Ar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045172" y="3204589"/>
              <a:ext cx="696630" cy="398882"/>
            </a:xfrm>
            <a:prstGeom prst="rect">
              <a:avLst/>
            </a:prstGeom>
            <a:noFill/>
            <a:extLst>
              <a:ext uri="{909E8E84-426E-40DD-AFC4-6F175D3DCCD1}">
                <a14:hiddenFill xmlns:a14="http://schemas.microsoft.com/office/drawing/2010/main">
                  <a:solidFill>
                    <a:srgbClr val="FFFFFF"/>
                  </a:solidFill>
                </a14:hiddenFill>
              </a:ext>
            </a:extLst>
          </p:spPr>
        </p:pic>
      </p:grpSp>
      <p:pic>
        <p:nvPicPr>
          <p:cNvPr id="57" name="Picture 2" descr="Joypad Game Controller Clip Art"/>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589712" y="1697060"/>
            <a:ext cx="730200" cy="74758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ottle, Vector, Water Bottle, Glass Bottle, Glass"/>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838838" y="4752789"/>
            <a:ext cx="601337" cy="1202674"/>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6" descr="Iphone, Cell Phone, Phone, Mobile Phone, Electronics"/>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617666" y="4072489"/>
            <a:ext cx="462219" cy="924438"/>
          </a:xfrm>
          <a:prstGeom prst="rect">
            <a:avLst/>
          </a:prstGeom>
          <a:noFill/>
          <a:extLst>
            <a:ext uri="{909E8E84-426E-40DD-AFC4-6F175D3DCCD1}">
              <a14:hiddenFill xmlns:a14="http://schemas.microsoft.com/office/drawing/2010/main">
                <a:solidFill>
                  <a:srgbClr val="FFFFFF"/>
                </a:solidFill>
              </a14:hiddenFill>
            </a:ext>
          </a:extLst>
        </p:spPr>
      </p:pic>
      <p:sp>
        <p:nvSpPr>
          <p:cNvPr id="71" name="Rounded Rectangle 11">
            <a:extLst>
              <a:ext uri="{FF2B5EF4-FFF2-40B4-BE49-F238E27FC236}">
                <a16:creationId xmlns:a16="http://schemas.microsoft.com/office/drawing/2014/main" id="{483D7EB9-C2AA-4190-98DE-925F861600E9}"/>
              </a:ext>
            </a:extLst>
          </p:cNvPr>
          <p:cNvSpPr/>
          <p:nvPr/>
        </p:nvSpPr>
        <p:spPr>
          <a:xfrm>
            <a:off x="9608695" y="247046"/>
            <a:ext cx="2348632"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59" name="Picture 58" descr="A yellow and red ovals&#10;&#10;Description automatically generated">
            <a:extLst>
              <a:ext uri="{FF2B5EF4-FFF2-40B4-BE49-F238E27FC236}">
                <a16:creationId xmlns:a16="http://schemas.microsoft.com/office/drawing/2014/main" id="{82651482-452F-4CF7-A8C2-0F69F9A0E48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191793" y="154642"/>
            <a:ext cx="2042337" cy="1188823"/>
          </a:xfrm>
          <a:prstGeom prst="rect">
            <a:avLst/>
          </a:prstGeom>
        </p:spPr>
      </p:pic>
      <p:pic>
        <p:nvPicPr>
          <p:cNvPr id="72" name="Picture 71" descr="A person with a letter on it&#10;&#10;Description automatically generated">
            <a:extLst>
              <a:ext uri="{FF2B5EF4-FFF2-40B4-BE49-F238E27FC236}">
                <a16:creationId xmlns:a16="http://schemas.microsoft.com/office/drawing/2014/main" id="{5D28E08C-E610-4DA2-A795-F236502BC71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008673" y="254479"/>
            <a:ext cx="1083775" cy="1213309"/>
          </a:xfrm>
          <a:prstGeom prst="rect">
            <a:avLst/>
          </a:prstGeom>
        </p:spPr>
      </p:pic>
      <p:pic>
        <p:nvPicPr>
          <p:cNvPr id="73" name="Picture 72" descr="A person with a letter b&#10;&#10;Description automatically generated">
            <a:extLst>
              <a:ext uri="{FF2B5EF4-FFF2-40B4-BE49-F238E27FC236}">
                <a16:creationId xmlns:a16="http://schemas.microsoft.com/office/drawing/2014/main" id="{77604EA5-3E33-418E-A66F-3AD9CA47147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292347" y="228379"/>
            <a:ext cx="1104481" cy="1237019"/>
          </a:xfrm>
          <a:prstGeom prst="rect">
            <a:avLst/>
          </a:prstGeom>
        </p:spPr>
      </p:pic>
    </p:spTree>
    <p:extLst>
      <p:ext uri="{BB962C8B-B14F-4D97-AF65-F5344CB8AC3E}">
        <p14:creationId xmlns:p14="http://schemas.microsoft.com/office/powerpoint/2010/main" val="35141390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56C3D3-F1DA-4233-BC02-2846ADE4523D}"/>
              </a:ext>
            </a:extLst>
          </p:cNvPr>
          <p:cNvSpPr txBox="1"/>
          <p:nvPr/>
        </p:nvSpPr>
        <p:spPr>
          <a:xfrm>
            <a:off x="-3" y="0"/>
            <a:ext cx="2614047" cy="1384995"/>
          </a:xfrm>
          <a:prstGeom prst="rect">
            <a:avLst/>
          </a:prstGeom>
          <a:noFill/>
          <a:ln>
            <a:solidFill>
              <a:schemeClr val="tx1"/>
            </a:solidFill>
            <a:prstDash val="sys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Student A prompts: </a:t>
            </a:r>
            <a:b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 der Tisch</a:t>
            </a:r>
            <a:b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 die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Fremdsprache</a:t>
            </a:r>
            <a:b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 das Buch</a:t>
            </a:r>
            <a:b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 die Band</a:t>
            </a:r>
            <a:b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 das Handy</a:t>
            </a:r>
            <a:b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Q) der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Fußball</a:t>
            </a:r>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10C21A93-987C-4512-9074-F918F65EFDD5}"/>
              </a:ext>
            </a:extLst>
          </p:cNvPr>
          <p:cNvSpPr txBox="1"/>
          <p:nvPr/>
        </p:nvSpPr>
        <p:spPr>
          <a:xfrm>
            <a:off x="-4" y="1800778"/>
            <a:ext cx="2614047" cy="1384995"/>
          </a:xfrm>
          <a:prstGeom prst="rect">
            <a:avLst/>
          </a:prstGeom>
          <a:noFill/>
          <a:ln>
            <a:solidFill>
              <a:schemeClr val="tx1"/>
            </a:solidFill>
            <a:prstDash val="sys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Student A prompts: </a:t>
            </a:r>
            <a:b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 der Tisch</a:t>
            </a:r>
            <a:b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 die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Fremdsprache</a:t>
            </a:r>
            <a:b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 das Buch</a:t>
            </a:r>
            <a:b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 die Band</a:t>
            </a:r>
            <a:b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 das Handy</a:t>
            </a:r>
            <a:b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Q) der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Fußball</a:t>
            </a:r>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FA497727-5A6A-449B-8FCB-53938E1111FC}"/>
              </a:ext>
            </a:extLst>
          </p:cNvPr>
          <p:cNvSpPr txBox="1"/>
          <p:nvPr/>
        </p:nvSpPr>
        <p:spPr>
          <a:xfrm>
            <a:off x="-1" y="5473003"/>
            <a:ext cx="2614047" cy="1384995"/>
          </a:xfrm>
          <a:prstGeom prst="rect">
            <a:avLst/>
          </a:prstGeom>
          <a:noFill/>
          <a:ln>
            <a:solidFill>
              <a:schemeClr val="tx1"/>
            </a:solidFill>
            <a:prstDash val="sys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Student A prompts: </a:t>
            </a:r>
            <a:b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 der Tisch</a:t>
            </a:r>
            <a:b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 die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Fremdsprache</a:t>
            </a:r>
            <a:b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 das Buch</a:t>
            </a:r>
            <a:b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 die Band</a:t>
            </a:r>
            <a:b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 das Handy</a:t>
            </a:r>
            <a:b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Q) der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Fußball</a:t>
            </a:r>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BDBB2B11-477D-4EB0-8579-CD2E3C76B6CB}"/>
              </a:ext>
            </a:extLst>
          </p:cNvPr>
          <p:cNvSpPr txBox="1"/>
          <p:nvPr/>
        </p:nvSpPr>
        <p:spPr>
          <a:xfrm>
            <a:off x="-5" y="3636890"/>
            <a:ext cx="2614047" cy="1384995"/>
          </a:xfrm>
          <a:prstGeom prst="rect">
            <a:avLst/>
          </a:prstGeom>
          <a:noFill/>
          <a:ln>
            <a:solidFill>
              <a:schemeClr val="tx1"/>
            </a:solidFill>
            <a:prstDash val="sys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Student A prompts: </a:t>
            </a:r>
            <a:b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 der Tisch</a:t>
            </a:r>
            <a:b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 die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Fremdsprache</a:t>
            </a:r>
            <a:b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 das Buch</a:t>
            </a:r>
            <a:b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 die Band</a:t>
            </a:r>
            <a:b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 das Handy</a:t>
            </a:r>
            <a:b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Q) der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Fußball</a:t>
            </a:r>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4D4DC5B0-3949-4825-B1D9-896AF6F72627}"/>
              </a:ext>
            </a:extLst>
          </p:cNvPr>
          <p:cNvSpPr txBox="1"/>
          <p:nvPr/>
        </p:nvSpPr>
        <p:spPr>
          <a:xfrm>
            <a:off x="3162756" y="0"/>
            <a:ext cx="2614047" cy="1384995"/>
          </a:xfrm>
          <a:prstGeom prst="rect">
            <a:avLst/>
          </a:prstGeom>
          <a:noFill/>
          <a:ln>
            <a:solidFill>
              <a:schemeClr val="tx1"/>
            </a:solidFill>
            <a:prstDash val="sys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Student A prompts: </a:t>
            </a:r>
            <a:b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 der Tisch</a:t>
            </a:r>
            <a:b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 die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Fremdsprache</a:t>
            </a:r>
            <a:b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 das Buch</a:t>
            </a:r>
            <a:b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 die Band</a:t>
            </a:r>
            <a:b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 das Handy</a:t>
            </a:r>
            <a:b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Q) der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Fußball</a:t>
            </a:r>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F6EA71C6-2FEA-4868-9C55-A05E09CFEDD1}"/>
              </a:ext>
            </a:extLst>
          </p:cNvPr>
          <p:cNvSpPr txBox="1"/>
          <p:nvPr/>
        </p:nvSpPr>
        <p:spPr>
          <a:xfrm>
            <a:off x="3162755" y="1800778"/>
            <a:ext cx="2614047" cy="1384995"/>
          </a:xfrm>
          <a:prstGeom prst="rect">
            <a:avLst/>
          </a:prstGeom>
          <a:noFill/>
          <a:ln>
            <a:solidFill>
              <a:schemeClr val="tx1"/>
            </a:solidFill>
            <a:prstDash val="sys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Student A prompts: </a:t>
            </a:r>
            <a:b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 der Tisch</a:t>
            </a:r>
            <a:b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 die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Fremdsprache</a:t>
            </a:r>
            <a:b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 das Buch</a:t>
            </a:r>
            <a:b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 die Band</a:t>
            </a:r>
            <a:b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 das Handy</a:t>
            </a:r>
            <a:b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Q) der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Fußball</a:t>
            </a:r>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4CC16EDA-1CF0-4C26-936D-B60B1F326144}"/>
              </a:ext>
            </a:extLst>
          </p:cNvPr>
          <p:cNvSpPr txBox="1"/>
          <p:nvPr/>
        </p:nvSpPr>
        <p:spPr>
          <a:xfrm>
            <a:off x="3162758" y="5473003"/>
            <a:ext cx="2614047" cy="1384995"/>
          </a:xfrm>
          <a:prstGeom prst="rect">
            <a:avLst/>
          </a:prstGeom>
          <a:noFill/>
          <a:ln>
            <a:solidFill>
              <a:schemeClr val="tx1"/>
            </a:solidFill>
            <a:prstDash val="sys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Student A prompts: </a:t>
            </a:r>
            <a:b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 der Tisch</a:t>
            </a:r>
            <a:b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 die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Fremdsprache</a:t>
            </a:r>
            <a:b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 das Buch</a:t>
            </a:r>
            <a:b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 die Band</a:t>
            </a:r>
            <a:b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 das Handy</a:t>
            </a:r>
            <a:b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Q) der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Fußball</a:t>
            </a:r>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613BE4D4-62C7-4162-8D02-B15B05769DD4}"/>
              </a:ext>
            </a:extLst>
          </p:cNvPr>
          <p:cNvSpPr txBox="1"/>
          <p:nvPr/>
        </p:nvSpPr>
        <p:spPr>
          <a:xfrm>
            <a:off x="3162754" y="3636890"/>
            <a:ext cx="2614047" cy="1384995"/>
          </a:xfrm>
          <a:prstGeom prst="rect">
            <a:avLst/>
          </a:prstGeom>
          <a:noFill/>
          <a:ln>
            <a:solidFill>
              <a:schemeClr val="tx1"/>
            </a:solidFill>
            <a:prstDash val="sys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Student A prompts: </a:t>
            </a:r>
            <a:b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 der Tisch</a:t>
            </a:r>
            <a:b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 die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Fremdsprache</a:t>
            </a:r>
            <a:b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 das Buch</a:t>
            </a:r>
            <a:b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 die Band</a:t>
            </a:r>
            <a:b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 das Handy</a:t>
            </a:r>
            <a:b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Q) der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Fußball</a:t>
            </a:r>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684CEAF5-F01B-4EED-9C2D-B8ABC7B3803E}"/>
              </a:ext>
            </a:extLst>
          </p:cNvPr>
          <p:cNvSpPr txBox="1"/>
          <p:nvPr/>
        </p:nvSpPr>
        <p:spPr>
          <a:xfrm>
            <a:off x="6415196" y="0"/>
            <a:ext cx="2614047" cy="1384995"/>
          </a:xfrm>
          <a:prstGeom prst="rect">
            <a:avLst/>
          </a:prstGeom>
          <a:noFill/>
          <a:ln>
            <a:solidFill>
              <a:schemeClr val="tx1"/>
            </a:solidFill>
            <a:prstDash val="sys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Student A prompts: </a:t>
            </a:r>
            <a:b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 der Tisch</a:t>
            </a:r>
            <a:b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 die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Fremdsprache</a:t>
            </a:r>
            <a:b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 das Buch</a:t>
            </a:r>
            <a:b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 die Band</a:t>
            </a:r>
            <a:b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 das Handy</a:t>
            </a:r>
            <a:b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Q) der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Fußball</a:t>
            </a:r>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B8A220F0-9E28-45E1-AE0B-906858F08242}"/>
              </a:ext>
            </a:extLst>
          </p:cNvPr>
          <p:cNvSpPr txBox="1"/>
          <p:nvPr/>
        </p:nvSpPr>
        <p:spPr>
          <a:xfrm>
            <a:off x="6415195" y="1800778"/>
            <a:ext cx="2614047" cy="1384995"/>
          </a:xfrm>
          <a:prstGeom prst="rect">
            <a:avLst/>
          </a:prstGeom>
          <a:noFill/>
          <a:ln>
            <a:solidFill>
              <a:schemeClr val="tx1"/>
            </a:solidFill>
            <a:prstDash val="sys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Student A prompts: </a:t>
            </a:r>
            <a:b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 der Tisch</a:t>
            </a:r>
            <a:b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 die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Fremdsprache</a:t>
            </a:r>
            <a:b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 das Buch</a:t>
            </a:r>
            <a:b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 die Band</a:t>
            </a:r>
            <a:b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 das Handy</a:t>
            </a:r>
            <a:b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Q) der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Fußball</a:t>
            </a:r>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E2081076-337C-4BC0-9939-5FE544C75F8F}"/>
              </a:ext>
            </a:extLst>
          </p:cNvPr>
          <p:cNvSpPr txBox="1"/>
          <p:nvPr/>
        </p:nvSpPr>
        <p:spPr>
          <a:xfrm>
            <a:off x="6415198" y="5473003"/>
            <a:ext cx="2614047" cy="1384995"/>
          </a:xfrm>
          <a:prstGeom prst="rect">
            <a:avLst/>
          </a:prstGeom>
          <a:noFill/>
          <a:ln>
            <a:solidFill>
              <a:schemeClr val="tx1"/>
            </a:solidFill>
            <a:prstDash val="sys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Student A prompts: </a:t>
            </a:r>
            <a:b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 der Tisch</a:t>
            </a:r>
            <a:b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 die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Fremdsprache</a:t>
            </a:r>
            <a:b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 das Buch</a:t>
            </a:r>
            <a:b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 die Band</a:t>
            </a:r>
            <a:b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 das Handy</a:t>
            </a:r>
            <a:b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Q) der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Fußball</a:t>
            </a:r>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1302C8BE-03E7-4FE3-A443-E69D107D0149}"/>
              </a:ext>
            </a:extLst>
          </p:cNvPr>
          <p:cNvSpPr txBox="1"/>
          <p:nvPr/>
        </p:nvSpPr>
        <p:spPr>
          <a:xfrm>
            <a:off x="6415194" y="3636890"/>
            <a:ext cx="2614047" cy="1384995"/>
          </a:xfrm>
          <a:prstGeom prst="rect">
            <a:avLst/>
          </a:prstGeom>
          <a:noFill/>
          <a:ln>
            <a:solidFill>
              <a:schemeClr val="tx1"/>
            </a:solidFill>
            <a:prstDash val="sys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Student A prompts: </a:t>
            </a:r>
            <a:b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 der Tisch</a:t>
            </a:r>
            <a:b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 die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Fremdsprache</a:t>
            </a:r>
            <a:b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 das Buch</a:t>
            </a:r>
            <a:b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 die Band</a:t>
            </a:r>
            <a:b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 das Handy</a:t>
            </a:r>
            <a:b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Q) der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Fußball</a:t>
            </a:r>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0AF9324D-89FD-4F6C-9875-9F5386BCB207}"/>
              </a:ext>
            </a:extLst>
          </p:cNvPr>
          <p:cNvSpPr txBox="1"/>
          <p:nvPr/>
        </p:nvSpPr>
        <p:spPr>
          <a:xfrm>
            <a:off x="9577953" y="0"/>
            <a:ext cx="2614047" cy="1384995"/>
          </a:xfrm>
          <a:prstGeom prst="rect">
            <a:avLst/>
          </a:prstGeom>
          <a:noFill/>
          <a:ln>
            <a:solidFill>
              <a:schemeClr val="tx1"/>
            </a:solidFill>
            <a:prstDash val="sys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Student A prompts: </a:t>
            </a:r>
            <a:b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 der Tisch</a:t>
            </a:r>
            <a:b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 die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Fremdsprache</a:t>
            </a:r>
            <a:b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 das Buch</a:t>
            </a:r>
            <a:b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 die Band</a:t>
            </a:r>
            <a:b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 das Handy</a:t>
            </a:r>
            <a:b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Q) der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Fußball</a:t>
            </a:r>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5A467025-1E94-43DA-9C8A-26CB85C1C204}"/>
              </a:ext>
            </a:extLst>
          </p:cNvPr>
          <p:cNvSpPr txBox="1"/>
          <p:nvPr/>
        </p:nvSpPr>
        <p:spPr>
          <a:xfrm>
            <a:off x="9577952" y="1800778"/>
            <a:ext cx="2614047" cy="1384995"/>
          </a:xfrm>
          <a:prstGeom prst="rect">
            <a:avLst/>
          </a:prstGeom>
          <a:noFill/>
          <a:ln>
            <a:solidFill>
              <a:schemeClr val="tx1"/>
            </a:solidFill>
            <a:prstDash val="sys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Student A prompts: </a:t>
            </a:r>
            <a:b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 der Tisch</a:t>
            </a:r>
            <a:b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 die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Fremdsprache</a:t>
            </a:r>
            <a:b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 das Buch</a:t>
            </a:r>
            <a:b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 die Band</a:t>
            </a:r>
            <a:b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 das Handy</a:t>
            </a:r>
            <a:b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Q) der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Fußball</a:t>
            </a:r>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B797D7A2-2D9D-41E3-A0EE-A860146D399C}"/>
              </a:ext>
            </a:extLst>
          </p:cNvPr>
          <p:cNvSpPr txBox="1"/>
          <p:nvPr/>
        </p:nvSpPr>
        <p:spPr>
          <a:xfrm>
            <a:off x="9577955" y="5473003"/>
            <a:ext cx="2614047" cy="1384995"/>
          </a:xfrm>
          <a:prstGeom prst="rect">
            <a:avLst/>
          </a:prstGeom>
          <a:noFill/>
          <a:ln>
            <a:solidFill>
              <a:schemeClr val="tx1"/>
            </a:solidFill>
            <a:prstDash val="sys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Student A prompts: </a:t>
            </a:r>
            <a:b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 der Tisch</a:t>
            </a:r>
            <a:b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 die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Fremdsprache</a:t>
            </a:r>
            <a:b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 das Buch</a:t>
            </a:r>
            <a:b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 die Band</a:t>
            </a:r>
            <a:b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 das Handy</a:t>
            </a:r>
            <a:b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Q) der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Fußball</a:t>
            </a:r>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1" name="TextBox 30">
            <a:extLst>
              <a:ext uri="{FF2B5EF4-FFF2-40B4-BE49-F238E27FC236}">
                <a16:creationId xmlns:a16="http://schemas.microsoft.com/office/drawing/2014/main" id="{A9D0BBB6-6205-453D-AD49-E5B83E3CBE39}"/>
              </a:ext>
            </a:extLst>
          </p:cNvPr>
          <p:cNvSpPr txBox="1"/>
          <p:nvPr/>
        </p:nvSpPr>
        <p:spPr>
          <a:xfrm>
            <a:off x="9577951" y="3636890"/>
            <a:ext cx="2614047" cy="1384995"/>
          </a:xfrm>
          <a:prstGeom prst="rect">
            <a:avLst/>
          </a:prstGeom>
          <a:noFill/>
          <a:ln>
            <a:solidFill>
              <a:schemeClr val="tx1"/>
            </a:solidFill>
            <a:prstDash val="sys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Student A prompts: </a:t>
            </a:r>
            <a:b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 der Tisch</a:t>
            </a:r>
            <a:b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 die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Fremdsprache</a:t>
            </a:r>
            <a:b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 das Buch</a:t>
            </a:r>
            <a:b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 die Band</a:t>
            </a:r>
            <a:b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 das Handy</a:t>
            </a:r>
            <a:b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Q) der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Fußball</a:t>
            </a:r>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223625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56C3D3-F1DA-4233-BC02-2846ADE4523D}"/>
              </a:ext>
            </a:extLst>
          </p:cNvPr>
          <p:cNvSpPr txBox="1"/>
          <p:nvPr/>
        </p:nvSpPr>
        <p:spPr>
          <a:xfrm>
            <a:off x="-3" y="0"/>
            <a:ext cx="2614047" cy="1384995"/>
          </a:xfrm>
          <a:prstGeom prst="rect">
            <a:avLst/>
          </a:prstGeom>
          <a:noFill/>
          <a:ln>
            <a:solidFill>
              <a:schemeClr val="tx1"/>
            </a:solidFill>
            <a:prstDash val="sys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Student B prompts: </a:t>
            </a: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 der Tisch</a:t>
            </a: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 das Spiel</a:t>
            </a: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 die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Liste</a:t>
            </a:r>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 der Film</a:t>
            </a: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 das Handy</a:t>
            </a: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Q) das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Geschenk</a:t>
            </a:r>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10C21A93-987C-4512-9074-F918F65EFDD5}"/>
              </a:ext>
            </a:extLst>
          </p:cNvPr>
          <p:cNvSpPr txBox="1"/>
          <p:nvPr/>
        </p:nvSpPr>
        <p:spPr>
          <a:xfrm>
            <a:off x="-4" y="1800778"/>
            <a:ext cx="2614047" cy="1384995"/>
          </a:xfrm>
          <a:prstGeom prst="rect">
            <a:avLst/>
          </a:prstGeom>
          <a:noFill/>
          <a:ln>
            <a:solidFill>
              <a:schemeClr val="tx1"/>
            </a:solidFill>
            <a:prstDash val="sys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Student B prompts: </a:t>
            </a: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 der Tisch</a:t>
            </a: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 das Spiel</a:t>
            </a: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 die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Liste</a:t>
            </a:r>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 der Film</a:t>
            </a: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 das Handy</a:t>
            </a: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Q) das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Geschenk</a:t>
            </a:r>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FA497727-5A6A-449B-8FCB-53938E1111FC}"/>
              </a:ext>
            </a:extLst>
          </p:cNvPr>
          <p:cNvSpPr txBox="1"/>
          <p:nvPr/>
        </p:nvSpPr>
        <p:spPr>
          <a:xfrm>
            <a:off x="-1" y="5473003"/>
            <a:ext cx="2614047" cy="1384995"/>
          </a:xfrm>
          <a:prstGeom prst="rect">
            <a:avLst/>
          </a:prstGeom>
          <a:noFill/>
          <a:ln>
            <a:solidFill>
              <a:schemeClr val="tx1"/>
            </a:solidFill>
            <a:prstDash val="sys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Student B prompts: </a:t>
            </a: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 der Tisch</a:t>
            </a: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 das Spiel</a:t>
            </a: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 die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Liste</a:t>
            </a:r>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 der Film</a:t>
            </a: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 das Handy</a:t>
            </a: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Q) das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Geschenk</a:t>
            </a:r>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BDBB2B11-477D-4EB0-8579-CD2E3C76B6CB}"/>
              </a:ext>
            </a:extLst>
          </p:cNvPr>
          <p:cNvSpPr txBox="1"/>
          <p:nvPr/>
        </p:nvSpPr>
        <p:spPr>
          <a:xfrm>
            <a:off x="-5" y="3636890"/>
            <a:ext cx="2614047" cy="1384995"/>
          </a:xfrm>
          <a:prstGeom prst="rect">
            <a:avLst/>
          </a:prstGeom>
          <a:noFill/>
          <a:ln>
            <a:solidFill>
              <a:schemeClr val="tx1"/>
            </a:solidFill>
            <a:prstDash val="sys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Student B prompts: </a:t>
            </a: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 der Tisch</a:t>
            </a: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 das Spiel</a:t>
            </a: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 die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Liste</a:t>
            </a:r>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 der Film</a:t>
            </a: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 das Handy</a:t>
            </a: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Q) das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Geschenk</a:t>
            </a:r>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4D4DC5B0-3949-4825-B1D9-896AF6F72627}"/>
              </a:ext>
            </a:extLst>
          </p:cNvPr>
          <p:cNvSpPr txBox="1"/>
          <p:nvPr/>
        </p:nvSpPr>
        <p:spPr>
          <a:xfrm>
            <a:off x="3162756" y="0"/>
            <a:ext cx="2614047" cy="1384995"/>
          </a:xfrm>
          <a:prstGeom prst="rect">
            <a:avLst/>
          </a:prstGeom>
          <a:noFill/>
          <a:ln>
            <a:solidFill>
              <a:schemeClr val="tx1"/>
            </a:solidFill>
            <a:prstDash val="sys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Student B prompts: </a:t>
            </a: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 der Tisch</a:t>
            </a: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 das Spiel</a:t>
            </a: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 die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Liste</a:t>
            </a:r>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 der Film</a:t>
            </a: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 das Handy</a:t>
            </a: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Q) das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Geschenk</a:t>
            </a:r>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F6EA71C6-2FEA-4868-9C55-A05E09CFEDD1}"/>
              </a:ext>
            </a:extLst>
          </p:cNvPr>
          <p:cNvSpPr txBox="1"/>
          <p:nvPr/>
        </p:nvSpPr>
        <p:spPr>
          <a:xfrm>
            <a:off x="3162755" y="1800778"/>
            <a:ext cx="2614047" cy="1384995"/>
          </a:xfrm>
          <a:prstGeom prst="rect">
            <a:avLst/>
          </a:prstGeom>
          <a:noFill/>
          <a:ln>
            <a:solidFill>
              <a:schemeClr val="tx1"/>
            </a:solidFill>
            <a:prstDash val="sys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Student B prompts: </a:t>
            </a: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 der Tisch</a:t>
            </a: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 das Spiel</a:t>
            </a: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 die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Liste</a:t>
            </a:r>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 der Film</a:t>
            </a: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 das Handy</a:t>
            </a: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Q) das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Geschenk</a:t>
            </a:r>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4CC16EDA-1CF0-4C26-936D-B60B1F326144}"/>
              </a:ext>
            </a:extLst>
          </p:cNvPr>
          <p:cNvSpPr txBox="1"/>
          <p:nvPr/>
        </p:nvSpPr>
        <p:spPr>
          <a:xfrm>
            <a:off x="3162758" y="5473003"/>
            <a:ext cx="2614047" cy="1384995"/>
          </a:xfrm>
          <a:prstGeom prst="rect">
            <a:avLst/>
          </a:prstGeom>
          <a:noFill/>
          <a:ln>
            <a:solidFill>
              <a:schemeClr val="tx1"/>
            </a:solidFill>
            <a:prstDash val="sys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Student B prompts: </a:t>
            </a: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 der Tisch</a:t>
            </a: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 das Spiel</a:t>
            </a: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 die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Liste</a:t>
            </a:r>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 der Film</a:t>
            </a: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 das Handy</a:t>
            </a: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Q) das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Geschenk</a:t>
            </a:r>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613BE4D4-62C7-4162-8D02-B15B05769DD4}"/>
              </a:ext>
            </a:extLst>
          </p:cNvPr>
          <p:cNvSpPr txBox="1"/>
          <p:nvPr/>
        </p:nvSpPr>
        <p:spPr>
          <a:xfrm>
            <a:off x="3162754" y="3636890"/>
            <a:ext cx="2614047" cy="1384995"/>
          </a:xfrm>
          <a:prstGeom prst="rect">
            <a:avLst/>
          </a:prstGeom>
          <a:noFill/>
          <a:ln>
            <a:solidFill>
              <a:schemeClr val="tx1"/>
            </a:solidFill>
            <a:prstDash val="sys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Student B prompts: </a:t>
            </a: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 der Tisch</a:t>
            </a: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 das Spiel</a:t>
            </a: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 die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Liste</a:t>
            </a:r>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 der Film</a:t>
            </a: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 das Handy</a:t>
            </a: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Q) das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Geschenk</a:t>
            </a:r>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684CEAF5-F01B-4EED-9C2D-B8ABC7B3803E}"/>
              </a:ext>
            </a:extLst>
          </p:cNvPr>
          <p:cNvSpPr txBox="1"/>
          <p:nvPr/>
        </p:nvSpPr>
        <p:spPr>
          <a:xfrm>
            <a:off x="6415196" y="0"/>
            <a:ext cx="2614047" cy="1384995"/>
          </a:xfrm>
          <a:prstGeom prst="rect">
            <a:avLst/>
          </a:prstGeom>
          <a:noFill/>
          <a:ln>
            <a:solidFill>
              <a:schemeClr val="tx1"/>
            </a:solidFill>
            <a:prstDash val="sys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Student B prompts: </a:t>
            </a: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 der Tisch</a:t>
            </a: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 das Spiel</a:t>
            </a: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 die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Liste</a:t>
            </a:r>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 der Film</a:t>
            </a: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 das Handy</a:t>
            </a: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Q) das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Geschenk</a:t>
            </a:r>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B8A220F0-9E28-45E1-AE0B-906858F08242}"/>
              </a:ext>
            </a:extLst>
          </p:cNvPr>
          <p:cNvSpPr txBox="1"/>
          <p:nvPr/>
        </p:nvSpPr>
        <p:spPr>
          <a:xfrm>
            <a:off x="6415195" y="1800778"/>
            <a:ext cx="2614047" cy="1384995"/>
          </a:xfrm>
          <a:prstGeom prst="rect">
            <a:avLst/>
          </a:prstGeom>
          <a:noFill/>
          <a:ln>
            <a:solidFill>
              <a:schemeClr val="tx1"/>
            </a:solidFill>
            <a:prstDash val="sys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Student B prompts: </a:t>
            </a: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 der Tisch</a:t>
            </a: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 das Spiel</a:t>
            </a: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 die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Liste</a:t>
            </a:r>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 der Film</a:t>
            </a: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 das Handy</a:t>
            </a: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Q) das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Geschenk</a:t>
            </a:r>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E2081076-337C-4BC0-9939-5FE544C75F8F}"/>
              </a:ext>
            </a:extLst>
          </p:cNvPr>
          <p:cNvSpPr txBox="1"/>
          <p:nvPr/>
        </p:nvSpPr>
        <p:spPr>
          <a:xfrm>
            <a:off x="6415198" y="5473003"/>
            <a:ext cx="2614047" cy="1384995"/>
          </a:xfrm>
          <a:prstGeom prst="rect">
            <a:avLst/>
          </a:prstGeom>
          <a:noFill/>
          <a:ln>
            <a:solidFill>
              <a:schemeClr val="tx1"/>
            </a:solidFill>
            <a:prstDash val="sys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Student B prompts: </a:t>
            </a: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 der Tisch</a:t>
            </a: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 das Spiel</a:t>
            </a: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 die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Liste</a:t>
            </a:r>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 der Film</a:t>
            </a: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 das Handy</a:t>
            </a: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Q) das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Geschenk</a:t>
            </a:r>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1302C8BE-03E7-4FE3-A443-E69D107D0149}"/>
              </a:ext>
            </a:extLst>
          </p:cNvPr>
          <p:cNvSpPr txBox="1"/>
          <p:nvPr/>
        </p:nvSpPr>
        <p:spPr>
          <a:xfrm>
            <a:off x="6415194" y="3636890"/>
            <a:ext cx="2614047" cy="1384995"/>
          </a:xfrm>
          <a:prstGeom prst="rect">
            <a:avLst/>
          </a:prstGeom>
          <a:noFill/>
          <a:ln>
            <a:solidFill>
              <a:schemeClr val="tx1"/>
            </a:solidFill>
            <a:prstDash val="sys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Student B prompts: </a:t>
            </a: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 der Tisch</a:t>
            </a: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 das Spiel</a:t>
            </a: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 die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Liste</a:t>
            </a:r>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 der Film</a:t>
            </a: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 das Handy</a:t>
            </a: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Q) das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Geschenk</a:t>
            </a:r>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0AF9324D-89FD-4F6C-9875-9F5386BCB207}"/>
              </a:ext>
            </a:extLst>
          </p:cNvPr>
          <p:cNvSpPr txBox="1"/>
          <p:nvPr/>
        </p:nvSpPr>
        <p:spPr>
          <a:xfrm>
            <a:off x="9577953" y="0"/>
            <a:ext cx="2614047" cy="1384995"/>
          </a:xfrm>
          <a:prstGeom prst="rect">
            <a:avLst/>
          </a:prstGeom>
          <a:noFill/>
          <a:ln>
            <a:solidFill>
              <a:schemeClr val="tx1"/>
            </a:solidFill>
            <a:prstDash val="sys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Student B prompts: </a:t>
            </a: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 der Tisch</a:t>
            </a: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 das Spiel</a:t>
            </a: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 die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Liste</a:t>
            </a:r>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 der Film</a:t>
            </a: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 das Handy</a:t>
            </a: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Q) das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Geschenk</a:t>
            </a:r>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5A467025-1E94-43DA-9C8A-26CB85C1C204}"/>
              </a:ext>
            </a:extLst>
          </p:cNvPr>
          <p:cNvSpPr txBox="1"/>
          <p:nvPr/>
        </p:nvSpPr>
        <p:spPr>
          <a:xfrm>
            <a:off x="9577952" y="1800778"/>
            <a:ext cx="2614047" cy="1384995"/>
          </a:xfrm>
          <a:prstGeom prst="rect">
            <a:avLst/>
          </a:prstGeom>
          <a:noFill/>
          <a:ln>
            <a:solidFill>
              <a:schemeClr val="tx1"/>
            </a:solidFill>
            <a:prstDash val="sys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Student B prompts: </a:t>
            </a: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 der Tisch</a:t>
            </a: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 das Spiel</a:t>
            </a: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 die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Liste</a:t>
            </a:r>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 der Film</a:t>
            </a: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 das Handy</a:t>
            </a: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Q) das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Geschenk</a:t>
            </a:r>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B797D7A2-2D9D-41E3-A0EE-A860146D399C}"/>
              </a:ext>
            </a:extLst>
          </p:cNvPr>
          <p:cNvSpPr txBox="1"/>
          <p:nvPr/>
        </p:nvSpPr>
        <p:spPr>
          <a:xfrm>
            <a:off x="9577955" y="5473003"/>
            <a:ext cx="2614047" cy="1384995"/>
          </a:xfrm>
          <a:prstGeom prst="rect">
            <a:avLst/>
          </a:prstGeom>
          <a:noFill/>
          <a:ln>
            <a:solidFill>
              <a:schemeClr val="tx1"/>
            </a:solidFill>
            <a:prstDash val="sys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Student B prompts: </a:t>
            </a: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 der Tisch</a:t>
            </a: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 das Spiel</a:t>
            </a: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 die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Liste</a:t>
            </a:r>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 der Film</a:t>
            </a: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 das Handy</a:t>
            </a: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Q) das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Geschenk</a:t>
            </a:r>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1" name="TextBox 30">
            <a:extLst>
              <a:ext uri="{FF2B5EF4-FFF2-40B4-BE49-F238E27FC236}">
                <a16:creationId xmlns:a16="http://schemas.microsoft.com/office/drawing/2014/main" id="{A9D0BBB6-6205-453D-AD49-E5B83E3CBE39}"/>
              </a:ext>
            </a:extLst>
          </p:cNvPr>
          <p:cNvSpPr txBox="1"/>
          <p:nvPr/>
        </p:nvSpPr>
        <p:spPr>
          <a:xfrm>
            <a:off x="9577951" y="3636890"/>
            <a:ext cx="2614047" cy="1384995"/>
          </a:xfrm>
          <a:prstGeom prst="rect">
            <a:avLst/>
          </a:prstGeom>
          <a:noFill/>
          <a:ln>
            <a:solidFill>
              <a:schemeClr val="tx1"/>
            </a:solidFill>
            <a:prstDash val="sys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Student B prompts: </a:t>
            </a: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 der Tisch</a:t>
            </a: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 das Spiel</a:t>
            </a: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 die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Liste</a:t>
            </a:r>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 der Film</a:t>
            </a: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 das Handy</a:t>
            </a: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Q) das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Geschenk</a:t>
            </a:r>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427767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2C3A6C-E4B7-419D-B4EB-18F1DD2CA8CD}"/>
              </a:ext>
            </a:extLst>
          </p:cNvPr>
          <p:cNvSpPr>
            <a:spLocks noGrp="1"/>
          </p:cNvSpPr>
          <p:nvPr>
            <p:ph type="body" sz="quarter" idx="12"/>
          </p:nvPr>
        </p:nvSpPr>
        <p:spPr>
          <a:xfrm>
            <a:off x="363538" y="5478219"/>
            <a:ext cx="4101782" cy="1330394"/>
          </a:xfrm>
        </p:spPr>
        <p:txBody>
          <a:bodyPr>
            <a:normAutofit fontScale="850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1" i="0" u="none" strike="noStrike" kern="1200" cap="none" spc="0" normalizeH="0" baseline="0" noProof="0" dirty="0">
                <a:ln>
                  <a:noFill/>
                </a:ln>
                <a:solidFill>
                  <a:srgbClr val="525050"/>
                </a:solidFill>
                <a:effectLst/>
                <a:uLnTx/>
                <a:uFillTx/>
                <a:latin typeface="Century Gothic" panose="020F0302020204030204"/>
                <a:ea typeface="+mn-ea"/>
                <a:cs typeface="+mn-cs"/>
              </a:rPr>
              <a:t>Y7 German </a:t>
            </a:r>
          </a:p>
          <a:p>
            <a:pPr>
              <a:defRPr/>
            </a:pPr>
            <a: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t>Term 2.1 – Week 3 - Lesson 34</a:t>
            </a:r>
            <a:b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br>
            <a:b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br>
            <a:r>
              <a:rPr lang="en-GB" sz="1200" dirty="0">
                <a:solidFill>
                  <a:schemeClr val="tx1"/>
                </a:solidFill>
                <a:latin typeface="Century Gothic" panose="020B0502020202020204" pitchFamily="34" charset="0"/>
              </a:rPr>
              <a:t>Author name(s):  Natalie Finlayson / Rachel Hawkes</a:t>
            </a:r>
          </a:p>
          <a:p>
            <a:pPr>
              <a:defRPr/>
            </a:pPr>
            <a:r>
              <a:rPr lang="en-GB" sz="1200" dirty="0">
                <a:solidFill>
                  <a:schemeClr val="tx1"/>
                </a:solidFill>
                <a:latin typeface="Century Gothic" panose="020B0502020202020204" pitchFamily="34" charset="0"/>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90000"/>
              </a:lnSpc>
              <a:spcBef>
                <a:spcPts val="0"/>
              </a:spcBef>
              <a:spcAft>
                <a:spcPts val="0"/>
              </a:spcAft>
              <a:buClr>
                <a:srgbClr val="FFFFFF"/>
              </a:buClr>
              <a:buSzPts val="1400"/>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Date updated: 26.01.24</a:t>
            </a:r>
            <a:endParaRPr kumimoji="0" lang="en-GB" sz="1200" b="0" i="0" u="none" strike="noStrike" kern="1200" cap="none" spc="0" normalizeH="0" baseline="0" noProof="0" dirty="0">
              <a:ln>
                <a:noFill/>
              </a:ln>
              <a:solidFill>
                <a:srgbClr val="525050"/>
              </a:solidFill>
              <a:effectLst/>
              <a:uLnTx/>
              <a:uFillTx/>
              <a:latin typeface="Century Gothic" panose="020F0302020204030204"/>
              <a:ea typeface="Century Gothic"/>
              <a:cs typeface="Century Gothic"/>
              <a:sym typeface="Century Gothic"/>
            </a:endParaRPr>
          </a:p>
        </p:txBody>
      </p:sp>
      <p:sp>
        <p:nvSpPr>
          <p:cNvPr id="3" name="Text Placeholder 2">
            <a:extLst>
              <a:ext uri="{FF2B5EF4-FFF2-40B4-BE49-F238E27FC236}">
                <a16:creationId xmlns:a16="http://schemas.microsoft.com/office/drawing/2014/main" id="{72D5BDAC-FB59-4421-B85A-A4A4F1DEB327}"/>
              </a:ext>
            </a:extLst>
          </p:cNvPr>
          <p:cNvSpPr>
            <a:spLocks noGrp="1"/>
          </p:cNvSpPr>
          <p:nvPr>
            <p:ph type="body" sz="quarter" idx="13"/>
          </p:nvPr>
        </p:nvSpPr>
        <p:spPr>
          <a:xfrm>
            <a:off x="363538" y="2510753"/>
            <a:ext cx="6716531" cy="1836494"/>
          </a:xfrm>
        </p:spPr>
        <p:txBody>
          <a:bodyPr>
            <a:normAutofit/>
          </a:bodyPr>
          <a:lstStyle/>
          <a:p>
            <a:pPr>
              <a:lnSpc>
                <a:spcPct val="100000"/>
              </a:lnSpc>
            </a:pPr>
            <a:r>
              <a:rPr lang="en-GB" sz="2400" dirty="0">
                <a:solidFill>
                  <a:schemeClr val="tx1"/>
                </a:solidFill>
              </a:rPr>
              <a:t>Object pronoun (plural) </a:t>
            </a:r>
            <a:r>
              <a:rPr lang="en-GB" sz="2400" dirty="0" err="1">
                <a:solidFill>
                  <a:schemeClr val="tx1"/>
                </a:solidFill>
              </a:rPr>
              <a:t>sie</a:t>
            </a:r>
            <a:endParaRPr lang="en-GB" sz="2400" dirty="0">
              <a:solidFill>
                <a:schemeClr val="tx1"/>
              </a:solidFill>
            </a:endParaRPr>
          </a:p>
          <a:p>
            <a:pPr>
              <a:lnSpc>
                <a:spcPct val="100000"/>
              </a:lnSpc>
            </a:pPr>
            <a:r>
              <a:rPr lang="en-GB" sz="2400" dirty="0">
                <a:solidFill>
                  <a:schemeClr val="tx1"/>
                </a:solidFill>
              </a:rPr>
              <a:t>MÖGEN – er/</a:t>
            </a:r>
            <a:r>
              <a:rPr lang="en-GB" sz="2400" dirty="0" err="1">
                <a:solidFill>
                  <a:schemeClr val="tx1"/>
                </a:solidFill>
              </a:rPr>
              <a:t>sie</a:t>
            </a:r>
            <a:r>
              <a:rPr lang="en-GB" sz="2400" dirty="0">
                <a:solidFill>
                  <a:schemeClr val="tx1"/>
                </a:solidFill>
              </a:rPr>
              <a:t>/es mag</a:t>
            </a:r>
            <a:br>
              <a:rPr lang="en-GB" sz="2400" dirty="0">
                <a:solidFill>
                  <a:schemeClr val="tx1"/>
                </a:solidFill>
              </a:rPr>
            </a:br>
            <a:r>
              <a:rPr lang="en-GB" sz="2400" dirty="0">
                <a:solidFill>
                  <a:schemeClr val="tx1"/>
                </a:solidFill>
              </a:rPr>
              <a:t>SSC [</a:t>
            </a:r>
            <a:r>
              <a:rPr lang="en-GB" sz="2400" dirty="0" err="1">
                <a:solidFill>
                  <a:schemeClr val="tx1"/>
                </a:solidFill>
              </a:rPr>
              <a:t>sch</a:t>
            </a:r>
            <a:r>
              <a:rPr lang="en-GB" sz="2400" dirty="0">
                <a:solidFill>
                  <a:schemeClr val="tx1"/>
                </a:solidFill>
              </a:rPr>
              <a:t>] [</a:t>
            </a:r>
            <a:r>
              <a:rPr lang="en-GB" sz="2400" dirty="0" err="1">
                <a:solidFill>
                  <a:schemeClr val="tx1"/>
                </a:solidFill>
              </a:rPr>
              <a:t>sp</a:t>
            </a:r>
            <a:r>
              <a:rPr lang="en-GB" sz="2400" dirty="0">
                <a:solidFill>
                  <a:schemeClr val="tx1"/>
                </a:solidFill>
              </a:rPr>
              <a:t>]</a:t>
            </a:r>
          </a:p>
          <a:p>
            <a:endParaRPr lang="en-GB" dirty="0">
              <a:solidFill>
                <a:schemeClr val="tx1"/>
              </a:solidFill>
            </a:endParaRPr>
          </a:p>
        </p:txBody>
      </p:sp>
      <p:sp>
        <p:nvSpPr>
          <p:cNvPr id="4" name="Text Placeholder 3">
            <a:extLst>
              <a:ext uri="{FF2B5EF4-FFF2-40B4-BE49-F238E27FC236}">
                <a16:creationId xmlns:a16="http://schemas.microsoft.com/office/drawing/2014/main" id="{201F9164-9015-487C-8971-3B19003D8893}"/>
              </a:ext>
            </a:extLst>
          </p:cNvPr>
          <p:cNvSpPr>
            <a:spLocks noGrp="1"/>
          </p:cNvSpPr>
          <p:nvPr>
            <p:ph type="body" sz="quarter" idx="14"/>
          </p:nvPr>
        </p:nvSpPr>
        <p:spPr>
          <a:xfrm>
            <a:off x="363538" y="1530350"/>
            <a:ext cx="7657056" cy="844550"/>
          </a:xfrm>
        </p:spPr>
        <p:txBody>
          <a:bodyPr>
            <a:normAutofit fontScale="70000" lnSpcReduction="20000"/>
          </a:bodyPr>
          <a:lstStyle/>
          <a:p>
            <a:r>
              <a:rPr lang="en-GB" dirty="0"/>
              <a:t>In der Schule</a:t>
            </a:r>
          </a:p>
          <a:p>
            <a:r>
              <a:rPr lang="en-GB" sz="2900" b="1" dirty="0">
                <a:solidFill>
                  <a:schemeClr val="tx1"/>
                </a:solidFill>
              </a:rPr>
              <a:t>Do you like them…?</a:t>
            </a:r>
            <a:endParaRPr lang="en-GB" sz="2900" dirty="0">
              <a:solidFill>
                <a:schemeClr val="tx1"/>
              </a:solidFill>
            </a:endParaRPr>
          </a:p>
        </p:txBody>
      </p:sp>
      <p:pic>
        <p:nvPicPr>
          <p:cNvPr id="37" name="Picture 36" descr="A yellow sign with black text&#10;&#10;Description automatically generated">
            <a:extLst>
              <a:ext uri="{FF2B5EF4-FFF2-40B4-BE49-F238E27FC236}">
                <a16:creationId xmlns:a16="http://schemas.microsoft.com/office/drawing/2014/main" id="{1C4FA95A-A2A1-44F9-8CDC-E7E2D13953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7994" y="2605354"/>
            <a:ext cx="2068352" cy="1357356"/>
          </a:xfrm>
          <a:prstGeom prst="rect">
            <a:avLst/>
          </a:prstGeom>
        </p:spPr>
      </p:pic>
      <p:pic>
        <p:nvPicPr>
          <p:cNvPr id="14" name="Picture 13">
            <a:extLst>
              <a:ext uri="{FF2B5EF4-FFF2-40B4-BE49-F238E27FC236}">
                <a16:creationId xmlns:a16="http://schemas.microsoft.com/office/drawing/2014/main" id="{A9C3BCF8-373E-446E-9D3B-E2903ACDAB00}"/>
              </a:ext>
            </a:extLst>
          </p:cNvPr>
          <p:cNvPicPr>
            <a:picLocks noChangeAspect="1"/>
          </p:cNvPicPr>
          <p:nvPr/>
        </p:nvPicPr>
        <p:blipFill>
          <a:blip r:embed="rId4"/>
          <a:stretch>
            <a:fillRect/>
          </a:stretch>
        </p:blipFill>
        <p:spPr>
          <a:xfrm>
            <a:off x="9268380" y="5305755"/>
            <a:ext cx="1522338" cy="1551338"/>
          </a:xfrm>
          <a:prstGeom prst="rect">
            <a:avLst/>
          </a:prstGeom>
        </p:spPr>
      </p:pic>
      <p:pic>
        <p:nvPicPr>
          <p:cNvPr id="16" name="Picture 15">
            <a:extLst>
              <a:ext uri="{FF2B5EF4-FFF2-40B4-BE49-F238E27FC236}">
                <a16:creationId xmlns:a16="http://schemas.microsoft.com/office/drawing/2014/main" id="{775B62A7-A2E2-46E8-B533-2ACC0606F0FD}"/>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095999" y="5188162"/>
            <a:ext cx="1348839" cy="1669837"/>
          </a:xfrm>
          <a:prstGeom prst="rect">
            <a:avLst/>
          </a:prstGeom>
        </p:spPr>
      </p:pic>
      <p:pic>
        <p:nvPicPr>
          <p:cNvPr id="15" name="Picture 14">
            <a:extLst>
              <a:ext uri="{FF2B5EF4-FFF2-40B4-BE49-F238E27FC236}">
                <a16:creationId xmlns:a16="http://schemas.microsoft.com/office/drawing/2014/main" id="{ACB0B57A-A460-416C-A0B9-A08B849D4B4B}"/>
              </a:ext>
            </a:extLst>
          </p:cNvPr>
          <p:cNvPicPr>
            <a:picLocks noChangeAspect="1"/>
          </p:cNvPicPr>
          <p:nvPr/>
        </p:nvPicPr>
        <p:blipFill>
          <a:blip r:embed="rId6"/>
          <a:stretch>
            <a:fillRect/>
          </a:stretch>
        </p:blipFill>
        <p:spPr>
          <a:xfrm flipH="1">
            <a:off x="7071785" y="5306784"/>
            <a:ext cx="1612141" cy="1551216"/>
          </a:xfrm>
          <a:prstGeom prst="rect">
            <a:avLst/>
          </a:prstGeom>
        </p:spPr>
      </p:pic>
      <p:sp>
        <p:nvSpPr>
          <p:cNvPr id="5" name="Speech Bubble: Rectangle with Corners Rounded 4">
            <a:extLst>
              <a:ext uri="{FF2B5EF4-FFF2-40B4-BE49-F238E27FC236}">
                <a16:creationId xmlns:a16="http://schemas.microsoft.com/office/drawing/2014/main" id="{D3D5C5F2-A808-4594-A391-DA78C5117BE7}"/>
              </a:ext>
            </a:extLst>
          </p:cNvPr>
          <p:cNvSpPr/>
          <p:nvPr/>
        </p:nvSpPr>
        <p:spPr>
          <a:xfrm>
            <a:off x="8234204" y="4538546"/>
            <a:ext cx="2225640" cy="707898"/>
          </a:xfrm>
          <a:prstGeom prst="wedgeRoundRectCallout">
            <a:avLst>
              <a:gd name="adj1" fmla="val -39725"/>
              <a:gd name="adj2" fmla="val 91908"/>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Das </a:t>
            </a:r>
            <a:r>
              <a:rPr lang="en-GB" sz="2000" b="1" dirty="0" err="1"/>
              <a:t>ist</a:t>
            </a:r>
            <a:r>
              <a:rPr lang="en-GB" sz="2000" b="1" dirty="0"/>
              <a:t> </a:t>
            </a:r>
            <a:r>
              <a:rPr lang="en-GB" sz="2000" b="1" dirty="0" err="1"/>
              <a:t>meine</a:t>
            </a:r>
            <a:r>
              <a:rPr lang="en-GB" sz="2000" b="1" dirty="0"/>
              <a:t> </a:t>
            </a:r>
            <a:r>
              <a:rPr lang="en-GB" sz="2000" b="1" dirty="0" err="1"/>
              <a:t>Schwester</a:t>
            </a:r>
            <a:r>
              <a:rPr lang="en-GB" sz="2000" b="1" dirty="0"/>
              <a:t> Mia.</a:t>
            </a:r>
          </a:p>
        </p:txBody>
      </p:sp>
    </p:spTree>
    <p:extLst>
      <p:ext uri="{BB962C8B-B14F-4D97-AF65-F5344CB8AC3E}">
        <p14:creationId xmlns:p14="http://schemas.microsoft.com/office/powerpoint/2010/main" val="7031080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err="1">
                <a:solidFill>
                  <a:schemeClr val="bg1"/>
                </a:solidFill>
              </a:rPr>
              <a:t>Zungenbrecher</a:t>
            </a:r>
            <a:r>
              <a:rPr lang="en-GB" sz="2800" b="1" dirty="0">
                <a:solidFill>
                  <a:schemeClr val="bg1"/>
                </a:solidFill>
              </a:rPr>
              <a:t>!</a:t>
            </a:r>
          </a:p>
        </p:txBody>
      </p:sp>
      <p:sp>
        <p:nvSpPr>
          <p:cNvPr id="14" name="TextBox 13"/>
          <p:cNvSpPr txBox="1"/>
          <p:nvPr/>
        </p:nvSpPr>
        <p:spPr>
          <a:xfrm>
            <a:off x="1364304" y="2432697"/>
            <a:ext cx="9653463" cy="1138773"/>
          </a:xfrm>
          <a:prstGeom prst="rect">
            <a:avLst/>
          </a:prstGeom>
          <a:noFill/>
        </p:spPr>
        <p:txBody>
          <a:bodyPr wrap="square" rtlCol="0">
            <a:spAutoFit/>
          </a:bodyPr>
          <a:lstStyle/>
          <a:p>
            <a:pPr algn="ctr"/>
            <a:r>
              <a:rPr lang="en-GB" sz="3400" dirty="0" err="1">
                <a:latin typeface="Century Gothic" panose="020B0502020202020204" pitchFamily="34" charset="0"/>
              </a:rPr>
              <a:t>Sieben</a:t>
            </a:r>
            <a:r>
              <a:rPr lang="en-GB" sz="3400" dirty="0">
                <a:latin typeface="Century Gothic" panose="020B0502020202020204" pitchFamily="34" charset="0"/>
              </a:rPr>
              <a:t> </a:t>
            </a:r>
            <a:r>
              <a:rPr lang="en-GB" sz="3400" dirty="0" err="1">
                <a:latin typeface="Century Gothic" panose="020B0502020202020204" pitchFamily="34" charset="0"/>
              </a:rPr>
              <a:t>spanische</a:t>
            </a:r>
            <a:r>
              <a:rPr lang="en-GB" sz="3400" dirty="0">
                <a:latin typeface="Century Gothic" panose="020B0502020202020204" pitchFamily="34" charset="0"/>
              </a:rPr>
              <a:t> </a:t>
            </a:r>
            <a:r>
              <a:rPr lang="en-GB" sz="3400" dirty="0" err="1">
                <a:latin typeface="Century Gothic" panose="020B0502020202020204" pitchFamily="34" charset="0"/>
              </a:rPr>
              <a:t>Spinnen</a:t>
            </a:r>
            <a:r>
              <a:rPr lang="en-GB" sz="3400" dirty="0">
                <a:latin typeface="Century Gothic" panose="020B0502020202020204" pitchFamily="34" charset="0"/>
              </a:rPr>
              <a:t> </a:t>
            </a:r>
            <a:r>
              <a:rPr lang="en-GB" sz="3400" dirty="0" err="1">
                <a:latin typeface="Century Gothic" panose="020B0502020202020204" pitchFamily="34" charset="0"/>
              </a:rPr>
              <a:t>schauen</a:t>
            </a:r>
            <a:r>
              <a:rPr lang="en-GB" sz="3400" dirty="0">
                <a:latin typeface="Century Gothic" panose="020B0502020202020204" pitchFamily="34" charset="0"/>
              </a:rPr>
              <a:t> </a:t>
            </a:r>
            <a:r>
              <a:rPr lang="en-GB" sz="3400" dirty="0" err="1">
                <a:latin typeface="Century Gothic" panose="020B0502020202020204" pitchFamily="34" charset="0"/>
              </a:rPr>
              <a:t>ein</a:t>
            </a:r>
            <a:r>
              <a:rPr lang="en-GB" sz="3400" dirty="0">
                <a:latin typeface="Century Gothic" panose="020B0502020202020204" pitchFamily="34" charset="0"/>
              </a:rPr>
              <a:t> </a:t>
            </a:r>
            <a:r>
              <a:rPr lang="en-GB" sz="3400" dirty="0" err="1">
                <a:latin typeface="Century Gothic" panose="020B0502020202020204" pitchFamily="34" charset="0"/>
              </a:rPr>
              <a:t>spanisches</a:t>
            </a:r>
            <a:r>
              <a:rPr lang="en-GB" sz="3400" dirty="0">
                <a:latin typeface="Century Gothic" panose="020B0502020202020204" pitchFamily="34" charset="0"/>
              </a:rPr>
              <a:t> </a:t>
            </a:r>
            <a:r>
              <a:rPr lang="en-GB" sz="3400" dirty="0" err="1">
                <a:latin typeface="Century Gothic" panose="020B0502020202020204" pitchFamily="34" charset="0"/>
              </a:rPr>
              <a:t>Fußballspiel</a:t>
            </a:r>
            <a:r>
              <a:rPr lang="en-GB" sz="3400" dirty="0">
                <a:latin typeface="Century Gothic" panose="020B0502020202020204" pitchFamily="34" charset="0"/>
              </a:rPr>
              <a:t> an!</a:t>
            </a:r>
          </a:p>
        </p:txBody>
      </p:sp>
      <p:pic>
        <p:nvPicPr>
          <p:cNvPr id="1026" name="Picture 2" descr="Happy Black Spider Clip 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0154664" y="4602997"/>
            <a:ext cx="1513873" cy="11656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appy Black Spider Clip 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423" y="4602997"/>
            <a:ext cx="1513872" cy="1165681"/>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614;p26">
            <a:hlinkClick r:id="" action="ppaction://noaction" highlightClick="1">
              <a:snd r:embed="rId4" name="Spinnen slow.wav"/>
            </a:hlinkClick>
            <a:extLst>
              <a:ext uri="{FF2B5EF4-FFF2-40B4-BE49-F238E27FC236}">
                <a16:creationId xmlns:a16="http://schemas.microsoft.com/office/drawing/2014/main" id="{2A2E30D2-841A-4ED1-B670-1C83F228DED0}"/>
              </a:ext>
            </a:extLst>
          </p:cNvPr>
          <p:cNvSpPr/>
          <p:nvPr/>
        </p:nvSpPr>
        <p:spPr>
          <a:xfrm>
            <a:off x="4788325" y="4793042"/>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CC00"/>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latin typeface="Century Gothic"/>
                <a:sym typeface="Century Gothic"/>
              </a:rPr>
              <a:t>1</a:t>
            </a:r>
            <a:endParaRPr kumimoji="0" sz="1800" b="0" i="0" u="none" strike="noStrike" kern="1200" cap="none" spc="0" normalizeH="0" baseline="0" noProof="0" dirty="0">
              <a:ln>
                <a:noFill/>
              </a:ln>
              <a:effectLst/>
              <a:uLnTx/>
              <a:uFillTx/>
              <a:latin typeface="Tw Cen MT" panose="020B0602020104020603"/>
              <a:ea typeface="+mn-ea"/>
              <a:cs typeface="+mn-cs"/>
            </a:endParaRPr>
          </a:p>
        </p:txBody>
      </p:sp>
      <p:sp>
        <p:nvSpPr>
          <p:cNvPr id="9" name="Google Shape;614;p26">
            <a:hlinkClick r:id="" action="ppaction://noaction" highlightClick="1">
              <a:snd r:embed="rId5" name="Spinnen medium.wav"/>
            </a:hlinkClick>
            <a:extLst>
              <a:ext uri="{FF2B5EF4-FFF2-40B4-BE49-F238E27FC236}">
                <a16:creationId xmlns:a16="http://schemas.microsoft.com/office/drawing/2014/main" id="{2A2E30D2-841A-4ED1-B670-1C83F228DED0}"/>
              </a:ext>
            </a:extLst>
          </p:cNvPr>
          <p:cNvSpPr/>
          <p:nvPr/>
        </p:nvSpPr>
        <p:spPr>
          <a:xfrm>
            <a:off x="5572093" y="4793042"/>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CC00"/>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latin typeface="Century Gothic"/>
                <a:sym typeface="Century Gothic"/>
              </a:rPr>
              <a:t>2</a:t>
            </a:r>
            <a:endParaRPr kumimoji="0" sz="1800" b="0" i="0" u="none" strike="noStrike" kern="1200" cap="none" spc="0" normalizeH="0" baseline="0" noProof="0" dirty="0">
              <a:ln>
                <a:noFill/>
              </a:ln>
              <a:effectLst/>
              <a:uLnTx/>
              <a:uFillTx/>
              <a:latin typeface="Tw Cen MT" panose="020B0602020104020603"/>
              <a:ea typeface="+mn-ea"/>
              <a:cs typeface="+mn-cs"/>
            </a:endParaRPr>
          </a:p>
        </p:txBody>
      </p:sp>
      <p:sp>
        <p:nvSpPr>
          <p:cNvPr id="10" name="Google Shape;614;p26">
            <a:hlinkClick r:id="" action="ppaction://noaction" highlightClick="1">
              <a:snd r:embed="rId6" name="Spinnen fast.wav"/>
            </a:hlinkClick>
            <a:extLst>
              <a:ext uri="{FF2B5EF4-FFF2-40B4-BE49-F238E27FC236}">
                <a16:creationId xmlns:a16="http://schemas.microsoft.com/office/drawing/2014/main" id="{2A2E30D2-841A-4ED1-B670-1C83F228DED0}"/>
              </a:ext>
            </a:extLst>
          </p:cNvPr>
          <p:cNvSpPr/>
          <p:nvPr/>
        </p:nvSpPr>
        <p:spPr>
          <a:xfrm>
            <a:off x="6355861" y="4793041"/>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CC00"/>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latin typeface="Century Gothic"/>
                <a:sym typeface="Century Gothic"/>
              </a:rPr>
              <a:t>3</a:t>
            </a:r>
            <a:endParaRPr kumimoji="0" sz="1800" b="0" i="0" u="none" strike="noStrike" kern="1200" cap="none" spc="0" normalizeH="0" baseline="0" noProof="0" dirty="0">
              <a:ln>
                <a:noFill/>
              </a:ln>
              <a:effectLst/>
              <a:uLnTx/>
              <a:uFillTx/>
              <a:latin typeface="Tw Cen MT" panose="020B0602020104020603"/>
              <a:ea typeface="+mn-ea"/>
              <a:cs typeface="+mn-cs"/>
            </a:endParaRPr>
          </a:p>
        </p:txBody>
      </p:sp>
      <p:sp>
        <p:nvSpPr>
          <p:cNvPr id="11" name="Google Shape;614;p26">
            <a:hlinkClick r:id="" action="ppaction://noaction" highlightClick="1">
              <a:snd r:embed="rId7" name="Spinnen very fast.wav"/>
            </a:hlinkClick>
            <a:extLst>
              <a:ext uri="{FF2B5EF4-FFF2-40B4-BE49-F238E27FC236}">
                <a16:creationId xmlns:a16="http://schemas.microsoft.com/office/drawing/2014/main" id="{2A2E30D2-841A-4ED1-B670-1C83F228DED0}"/>
              </a:ext>
            </a:extLst>
          </p:cNvPr>
          <p:cNvSpPr/>
          <p:nvPr/>
        </p:nvSpPr>
        <p:spPr>
          <a:xfrm>
            <a:off x="7139629" y="4793041"/>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CC00"/>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latin typeface="Century Gothic"/>
                <a:sym typeface="Century Gothic"/>
              </a:rPr>
              <a:t>4</a:t>
            </a:r>
            <a:endParaRPr kumimoji="0" sz="1800" b="0" i="0" u="none" strike="noStrike" kern="1200" cap="none" spc="0" normalizeH="0" baseline="0" noProof="0" dirty="0">
              <a:ln>
                <a:noFill/>
              </a:ln>
              <a:effectLst/>
              <a:uLnTx/>
              <a:uFillTx/>
              <a:latin typeface="Tw Cen MT" panose="020B0602020104020603"/>
              <a:ea typeface="+mn-ea"/>
              <a:cs typeface="+mn-cs"/>
            </a:endParaRPr>
          </a:p>
        </p:txBody>
      </p:sp>
      <p:sp>
        <p:nvSpPr>
          <p:cNvPr id="13" name="Rounded Rectangle 11">
            <a:extLst>
              <a:ext uri="{FF2B5EF4-FFF2-40B4-BE49-F238E27FC236}">
                <a16:creationId xmlns:a16="http://schemas.microsoft.com/office/drawing/2014/main" id="{483D7EB9-C2AA-4190-98DE-925F861600E9}"/>
              </a:ext>
            </a:extLst>
          </p:cNvPr>
          <p:cNvSpPr/>
          <p:nvPr/>
        </p:nvSpPr>
        <p:spPr>
          <a:xfrm>
            <a:off x="10658007" y="247046"/>
            <a:ext cx="1299320"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046198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err="1">
                <a:solidFill>
                  <a:schemeClr val="bg1"/>
                </a:solidFill>
              </a:rPr>
              <a:t>Zungenbrecher</a:t>
            </a:r>
            <a:r>
              <a:rPr lang="en-GB" sz="2800" b="1" dirty="0">
                <a:solidFill>
                  <a:schemeClr val="bg1"/>
                </a:solidFill>
              </a:rPr>
              <a:t>!</a:t>
            </a:r>
          </a:p>
        </p:txBody>
      </p:sp>
      <p:sp>
        <p:nvSpPr>
          <p:cNvPr id="14" name="TextBox 13"/>
          <p:cNvSpPr txBox="1"/>
          <p:nvPr/>
        </p:nvSpPr>
        <p:spPr>
          <a:xfrm>
            <a:off x="387008" y="2372929"/>
            <a:ext cx="11456126" cy="1138773"/>
          </a:xfrm>
          <a:prstGeom prst="rect">
            <a:avLst/>
          </a:prstGeom>
          <a:noFill/>
        </p:spPr>
        <p:txBody>
          <a:bodyPr wrap="square" rtlCol="0">
            <a:spAutoFit/>
          </a:bodyPr>
          <a:lstStyle/>
          <a:p>
            <a:pPr algn="ctr"/>
            <a:r>
              <a:rPr lang="de-DE" sz="3400" dirty="0">
                <a:latin typeface="Century Gothic" panose="020B0502020202020204" pitchFamily="34" charset="0"/>
              </a:rPr>
              <a:t>Ein Stachelschwein, ein Stachelschwein, </a:t>
            </a:r>
          </a:p>
          <a:p>
            <a:pPr algn="ctr"/>
            <a:r>
              <a:rPr lang="de-DE" sz="3400" dirty="0">
                <a:latin typeface="Century Gothic" panose="020B0502020202020204" pitchFamily="34" charset="0"/>
              </a:rPr>
              <a:t>das muss ein Schwein mit Stacheln sein!</a:t>
            </a:r>
          </a:p>
        </p:txBody>
      </p:sp>
      <p:pic>
        <p:nvPicPr>
          <p:cNvPr id="2050" name="Picture 2" descr="Porcupine Drawing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745" y="4234452"/>
            <a:ext cx="2008489" cy="154187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ig 16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33327" y="4234451"/>
            <a:ext cx="1818860" cy="1424775"/>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614;p26">
            <a:hlinkClick r:id="" action="ppaction://noaction" highlightClick="1">
              <a:snd r:embed="rId5" name="Stachelschwein slow.wav"/>
            </a:hlinkClick>
            <a:extLst>
              <a:ext uri="{FF2B5EF4-FFF2-40B4-BE49-F238E27FC236}">
                <a16:creationId xmlns:a16="http://schemas.microsoft.com/office/drawing/2014/main" id="{2A2E30D2-841A-4ED1-B670-1C83F228DED0}"/>
              </a:ext>
            </a:extLst>
          </p:cNvPr>
          <p:cNvSpPr/>
          <p:nvPr/>
        </p:nvSpPr>
        <p:spPr>
          <a:xfrm>
            <a:off x="4788325" y="4793042"/>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CC00"/>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latin typeface="Century Gothic"/>
                <a:sym typeface="Century Gothic"/>
              </a:rPr>
              <a:t>1</a:t>
            </a:r>
            <a:endParaRPr kumimoji="0" sz="1800" b="0" i="0" u="none" strike="noStrike" kern="1200" cap="none" spc="0" normalizeH="0" baseline="0" noProof="0" dirty="0">
              <a:ln>
                <a:noFill/>
              </a:ln>
              <a:effectLst/>
              <a:uLnTx/>
              <a:uFillTx/>
              <a:latin typeface="Tw Cen MT" panose="020B0602020104020603"/>
              <a:ea typeface="+mn-ea"/>
              <a:cs typeface="+mn-cs"/>
            </a:endParaRPr>
          </a:p>
        </p:txBody>
      </p:sp>
      <p:sp>
        <p:nvSpPr>
          <p:cNvPr id="9" name="Google Shape;614;p26">
            <a:hlinkClick r:id="" action="ppaction://noaction" highlightClick="1">
              <a:snd r:embed="rId6" name="Stachelschwein medium.wav"/>
            </a:hlinkClick>
            <a:extLst>
              <a:ext uri="{FF2B5EF4-FFF2-40B4-BE49-F238E27FC236}">
                <a16:creationId xmlns:a16="http://schemas.microsoft.com/office/drawing/2014/main" id="{2A2E30D2-841A-4ED1-B670-1C83F228DED0}"/>
              </a:ext>
            </a:extLst>
          </p:cNvPr>
          <p:cNvSpPr/>
          <p:nvPr/>
        </p:nvSpPr>
        <p:spPr>
          <a:xfrm>
            <a:off x="5572093" y="4793042"/>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CC00"/>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latin typeface="Century Gothic"/>
                <a:sym typeface="Century Gothic"/>
              </a:rPr>
              <a:t>2</a:t>
            </a:r>
            <a:endParaRPr kumimoji="0" sz="1800" b="0" i="0" u="none" strike="noStrike" kern="1200" cap="none" spc="0" normalizeH="0" baseline="0" noProof="0" dirty="0">
              <a:ln>
                <a:noFill/>
              </a:ln>
              <a:effectLst/>
              <a:uLnTx/>
              <a:uFillTx/>
              <a:latin typeface="Tw Cen MT" panose="020B0602020104020603"/>
              <a:ea typeface="+mn-ea"/>
              <a:cs typeface="+mn-cs"/>
            </a:endParaRPr>
          </a:p>
        </p:txBody>
      </p:sp>
      <p:sp>
        <p:nvSpPr>
          <p:cNvPr id="10" name="Google Shape;614;p26">
            <a:hlinkClick r:id="" action="ppaction://noaction" highlightClick="1">
              <a:snd r:embed="rId7" name="Stachelschwein fast.wav"/>
            </a:hlinkClick>
            <a:extLst>
              <a:ext uri="{FF2B5EF4-FFF2-40B4-BE49-F238E27FC236}">
                <a16:creationId xmlns:a16="http://schemas.microsoft.com/office/drawing/2014/main" id="{2A2E30D2-841A-4ED1-B670-1C83F228DED0}"/>
              </a:ext>
            </a:extLst>
          </p:cNvPr>
          <p:cNvSpPr/>
          <p:nvPr/>
        </p:nvSpPr>
        <p:spPr>
          <a:xfrm>
            <a:off x="6355861" y="4793041"/>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CC00"/>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latin typeface="Century Gothic"/>
                <a:sym typeface="Century Gothic"/>
              </a:rPr>
              <a:t>3</a:t>
            </a:r>
            <a:endParaRPr kumimoji="0" sz="1800" b="0" i="0" u="none" strike="noStrike" kern="1200" cap="none" spc="0" normalizeH="0" baseline="0" noProof="0" dirty="0">
              <a:ln>
                <a:noFill/>
              </a:ln>
              <a:effectLst/>
              <a:uLnTx/>
              <a:uFillTx/>
              <a:latin typeface="Tw Cen MT" panose="020B0602020104020603"/>
              <a:ea typeface="+mn-ea"/>
              <a:cs typeface="+mn-cs"/>
            </a:endParaRPr>
          </a:p>
        </p:txBody>
      </p:sp>
      <p:sp>
        <p:nvSpPr>
          <p:cNvPr id="11" name="Google Shape;614;p26">
            <a:hlinkClick r:id="" action="ppaction://noaction" highlightClick="1">
              <a:snd r:embed="rId8" name="Stachelschwein very fast.wav"/>
            </a:hlinkClick>
            <a:extLst>
              <a:ext uri="{FF2B5EF4-FFF2-40B4-BE49-F238E27FC236}">
                <a16:creationId xmlns:a16="http://schemas.microsoft.com/office/drawing/2014/main" id="{2A2E30D2-841A-4ED1-B670-1C83F228DED0}"/>
              </a:ext>
            </a:extLst>
          </p:cNvPr>
          <p:cNvSpPr/>
          <p:nvPr/>
        </p:nvSpPr>
        <p:spPr>
          <a:xfrm>
            <a:off x="7139629" y="4793041"/>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CC00"/>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latin typeface="Century Gothic"/>
                <a:sym typeface="Century Gothic"/>
              </a:rPr>
              <a:t>4</a:t>
            </a:r>
            <a:endParaRPr kumimoji="0" sz="1800" b="0" i="0" u="none" strike="noStrike" kern="1200" cap="none" spc="0" normalizeH="0" baseline="0" noProof="0" dirty="0">
              <a:ln>
                <a:noFill/>
              </a:ln>
              <a:effectLst/>
              <a:uLnTx/>
              <a:uFillTx/>
              <a:latin typeface="Tw Cen MT" panose="020B0602020104020603"/>
              <a:ea typeface="+mn-ea"/>
              <a:cs typeface="+mn-cs"/>
            </a:endParaRPr>
          </a:p>
        </p:txBody>
      </p:sp>
      <p:sp>
        <p:nvSpPr>
          <p:cNvPr id="13" name="Rounded Rectangle 11">
            <a:extLst>
              <a:ext uri="{FF2B5EF4-FFF2-40B4-BE49-F238E27FC236}">
                <a16:creationId xmlns:a16="http://schemas.microsoft.com/office/drawing/2014/main" id="{483D7EB9-C2AA-4190-98DE-925F861600E9}"/>
              </a:ext>
            </a:extLst>
          </p:cNvPr>
          <p:cNvSpPr/>
          <p:nvPr/>
        </p:nvSpPr>
        <p:spPr>
          <a:xfrm>
            <a:off x="10658007" y="247046"/>
            <a:ext cx="1299320"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031011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6CCDB-9684-4A31-9CBD-82ADEDFCD044}"/>
              </a:ext>
            </a:extLst>
          </p:cNvPr>
          <p:cNvSpPr>
            <a:spLocks noGrp="1"/>
          </p:cNvSpPr>
          <p:nvPr>
            <p:ph type="title"/>
          </p:nvPr>
        </p:nvSpPr>
        <p:spPr>
          <a:xfrm>
            <a:off x="0" y="213557"/>
            <a:ext cx="2687444" cy="647577"/>
          </a:xfrm>
        </p:spPr>
        <p:txBody>
          <a:bodyPr>
            <a:normAutofit/>
          </a:bodyPr>
          <a:lstStyle/>
          <a:p>
            <a:r>
              <a:rPr lang="en-GB" sz="2800" dirty="0"/>
              <a:t>Was bin ich?</a:t>
            </a:r>
          </a:p>
        </p:txBody>
      </p:sp>
      <p:pic>
        <p:nvPicPr>
          <p:cNvPr id="4" name="Picture 3">
            <a:extLst>
              <a:ext uri="{FF2B5EF4-FFF2-40B4-BE49-F238E27FC236}">
                <a16:creationId xmlns:a16="http://schemas.microsoft.com/office/drawing/2014/main" id="{ED8CE1CF-F673-40A2-BE10-5CAA28EBC598}"/>
              </a:ext>
            </a:extLst>
          </p:cNvPr>
          <p:cNvPicPr>
            <a:picLocks noChangeAspect="1"/>
          </p:cNvPicPr>
          <p:nvPr/>
        </p:nvPicPr>
        <p:blipFill>
          <a:blip r:embed="rId3"/>
          <a:stretch>
            <a:fillRect/>
          </a:stretch>
        </p:blipFill>
        <p:spPr>
          <a:xfrm flipH="1">
            <a:off x="819426" y="1877784"/>
            <a:ext cx="1612141" cy="1551216"/>
          </a:xfrm>
          <a:prstGeom prst="rect">
            <a:avLst/>
          </a:prstGeom>
        </p:spPr>
      </p:pic>
      <p:pic>
        <p:nvPicPr>
          <p:cNvPr id="5" name="Picture 4">
            <a:extLst>
              <a:ext uri="{FF2B5EF4-FFF2-40B4-BE49-F238E27FC236}">
                <a16:creationId xmlns:a16="http://schemas.microsoft.com/office/drawing/2014/main" id="{DC21D3EA-97DC-464A-BBF6-075E424ED4B8}"/>
              </a:ext>
            </a:extLst>
          </p:cNvPr>
          <p:cNvPicPr>
            <a:picLocks noChangeAspect="1"/>
          </p:cNvPicPr>
          <p:nvPr/>
        </p:nvPicPr>
        <p:blipFill>
          <a:blip r:embed="rId4"/>
          <a:stretch>
            <a:fillRect/>
          </a:stretch>
        </p:blipFill>
        <p:spPr>
          <a:xfrm>
            <a:off x="10022289" y="4525434"/>
            <a:ext cx="1522338" cy="1551338"/>
          </a:xfrm>
          <a:prstGeom prst="rect">
            <a:avLst/>
          </a:prstGeom>
        </p:spPr>
      </p:pic>
      <p:sp>
        <p:nvSpPr>
          <p:cNvPr id="6" name="Speech Bubble: Rectangle with Corners Rounded 5">
            <a:extLst>
              <a:ext uri="{FF2B5EF4-FFF2-40B4-BE49-F238E27FC236}">
                <a16:creationId xmlns:a16="http://schemas.microsoft.com/office/drawing/2014/main" id="{40EC9E8B-8FBB-4CE9-8C1B-E31FEC78CAC1}"/>
              </a:ext>
            </a:extLst>
          </p:cNvPr>
          <p:cNvSpPr/>
          <p:nvPr/>
        </p:nvSpPr>
        <p:spPr>
          <a:xfrm>
            <a:off x="3424199" y="1301667"/>
            <a:ext cx="3800475" cy="908695"/>
          </a:xfrm>
          <a:prstGeom prst="wedgeRoundRectCallout">
            <a:avLst>
              <a:gd name="adj1" fmla="val -59913"/>
              <a:gd name="adj2" fmla="val 18764"/>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Ich bin </a:t>
            </a:r>
            <a:r>
              <a:rPr lang="en-GB" sz="2000" dirty="0" err="1"/>
              <a:t>kein</a:t>
            </a:r>
            <a:r>
              <a:rPr lang="en-GB" sz="2000" dirty="0"/>
              <a:t> Auto und </a:t>
            </a:r>
            <a:r>
              <a:rPr lang="en-GB" sz="2000" dirty="0" err="1"/>
              <a:t>kein</a:t>
            </a:r>
            <a:r>
              <a:rPr lang="en-GB" sz="2000" dirty="0"/>
              <a:t> Bus. Was bin ich?</a:t>
            </a:r>
          </a:p>
        </p:txBody>
      </p:sp>
      <p:sp>
        <p:nvSpPr>
          <p:cNvPr id="7" name="Speech Bubble: Rectangle with Corners Rounded 6">
            <a:extLst>
              <a:ext uri="{FF2B5EF4-FFF2-40B4-BE49-F238E27FC236}">
                <a16:creationId xmlns:a16="http://schemas.microsoft.com/office/drawing/2014/main" id="{40C59FB5-CF86-43BE-B327-1D7D09EFA14B}"/>
              </a:ext>
            </a:extLst>
          </p:cNvPr>
          <p:cNvSpPr/>
          <p:nvPr/>
        </p:nvSpPr>
        <p:spPr>
          <a:xfrm>
            <a:off x="4842183" y="2298832"/>
            <a:ext cx="3800475" cy="908695"/>
          </a:xfrm>
          <a:prstGeom prst="wedgeRoundRectCallout">
            <a:avLst>
              <a:gd name="adj1" fmla="val 59627"/>
              <a:gd name="adj2" fmla="val 23139"/>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Das </a:t>
            </a:r>
            <a:r>
              <a:rPr lang="en-GB" sz="2000" dirty="0" err="1"/>
              <a:t>Fahrrad</a:t>
            </a:r>
            <a:r>
              <a:rPr lang="en-GB" sz="2000" dirty="0"/>
              <a:t> …</a:t>
            </a:r>
          </a:p>
          <a:p>
            <a:pPr algn="ctr"/>
            <a:r>
              <a:rPr lang="en-GB" sz="2000" dirty="0"/>
              <a:t>Du </a:t>
            </a:r>
            <a:r>
              <a:rPr lang="en-GB" sz="2000" dirty="0" err="1"/>
              <a:t>bist</a:t>
            </a:r>
            <a:r>
              <a:rPr lang="en-GB" sz="2000" dirty="0"/>
              <a:t> </a:t>
            </a:r>
            <a:r>
              <a:rPr lang="en-GB" sz="2000" b="1" dirty="0" err="1"/>
              <a:t>ein</a:t>
            </a:r>
            <a:r>
              <a:rPr lang="en-GB" sz="2000" dirty="0"/>
              <a:t> </a:t>
            </a:r>
            <a:r>
              <a:rPr lang="en-GB" sz="2000" dirty="0" err="1"/>
              <a:t>Fahrrad</a:t>
            </a:r>
            <a:r>
              <a:rPr lang="en-GB" sz="2000" dirty="0"/>
              <a:t>!</a:t>
            </a:r>
          </a:p>
        </p:txBody>
      </p:sp>
      <p:sp>
        <p:nvSpPr>
          <p:cNvPr id="8" name="Speech Bubble: Rectangle with Corners Rounded 7">
            <a:extLst>
              <a:ext uri="{FF2B5EF4-FFF2-40B4-BE49-F238E27FC236}">
                <a16:creationId xmlns:a16="http://schemas.microsoft.com/office/drawing/2014/main" id="{1AD77C5B-BEBE-419F-B2A8-CCA04109C3C6}"/>
              </a:ext>
            </a:extLst>
          </p:cNvPr>
          <p:cNvSpPr/>
          <p:nvPr/>
        </p:nvSpPr>
        <p:spPr>
          <a:xfrm>
            <a:off x="3434080" y="3295997"/>
            <a:ext cx="3800475" cy="908695"/>
          </a:xfrm>
          <a:prstGeom prst="wedgeRoundRectCallout">
            <a:avLst>
              <a:gd name="adj1" fmla="val -59913"/>
              <a:gd name="adj2" fmla="val 18764"/>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Nein</a:t>
            </a:r>
            <a:r>
              <a:rPr lang="en-GB" sz="2000" dirty="0"/>
              <a:t>, ich bin </a:t>
            </a:r>
            <a:r>
              <a:rPr lang="en-GB" sz="2000" b="1" dirty="0" err="1"/>
              <a:t>kein</a:t>
            </a:r>
            <a:r>
              <a:rPr lang="en-GB" sz="2000" dirty="0"/>
              <a:t> </a:t>
            </a:r>
            <a:r>
              <a:rPr lang="en-GB" sz="2000" dirty="0" err="1"/>
              <a:t>Fahrrad</a:t>
            </a:r>
            <a:r>
              <a:rPr lang="en-GB" sz="2000" dirty="0"/>
              <a:t>!</a:t>
            </a:r>
          </a:p>
        </p:txBody>
      </p:sp>
      <p:sp>
        <p:nvSpPr>
          <p:cNvPr id="9" name="Speech Bubble: Rectangle with Corners Rounded 8">
            <a:extLst>
              <a:ext uri="{FF2B5EF4-FFF2-40B4-BE49-F238E27FC236}">
                <a16:creationId xmlns:a16="http://schemas.microsoft.com/office/drawing/2014/main" id="{C2AD71F7-AB11-4085-9B76-710A11660833}"/>
              </a:ext>
            </a:extLst>
          </p:cNvPr>
          <p:cNvSpPr/>
          <p:nvPr/>
        </p:nvSpPr>
        <p:spPr>
          <a:xfrm>
            <a:off x="4842183" y="4293162"/>
            <a:ext cx="3800475" cy="908695"/>
          </a:xfrm>
          <a:prstGeom prst="wedgeRoundRectCallout">
            <a:avLst>
              <a:gd name="adj1" fmla="val 59627"/>
              <a:gd name="adj2" fmla="val 23139"/>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Der Zug …</a:t>
            </a:r>
          </a:p>
          <a:p>
            <a:pPr algn="ctr"/>
            <a:r>
              <a:rPr lang="en-GB" sz="2000" dirty="0"/>
              <a:t>Du </a:t>
            </a:r>
            <a:r>
              <a:rPr lang="en-GB" sz="2000" dirty="0" err="1"/>
              <a:t>bist</a:t>
            </a:r>
            <a:r>
              <a:rPr lang="en-GB" sz="2000" b="1" dirty="0"/>
              <a:t> </a:t>
            </a:r>
            <a:r>
              <a:rPr lang="en-GB" sz="2000" b="1" dirty="0" err="1"/>
              <a:t>ein</a:t>
            </a:r>
            <a:r>
              <a:rPr lang="en-GB" sz="2000" dirty="0"/>
              <a:t> Zug!</a:t>
            </a:r>
          </a:p>
        </p:txBody>
      </p:sp>
      <p:sp>
        <p:nvSpPr>
          <p:cNvPr id="10" name="TextBox 9">
            <a:extLst>
              <a:ext uri="{FF2B5EF4-FFF2-40B4-BE49-F238E27FC236}">
                <a16:creationId xmlns:a16="http://schemas.microsoft.com/office/drawing/2014/main" id="{DB9B1E26-CE8D-40CF-8478-045AE99A27EF}"/>
              </a:ext>
            </a:extLst>
          </p:cNvPr>
          <p:cNvSpPr txBox="1"/>
          <p:nvPr/>
        </p:nvSpPr>
        <p:spPr>
          <a:xfrm>
            <a:off x="6409587" y="2753179"/>
            <a:ext cx="458788" cy="307777"/>
          </a:xfrm>
          <a:prstGeom prst="rect">
            <a:avLst/>
          </a:prstGeom>
          <a:solidFill>
            <a:schemeClr val="accent4">
              <a:lumMod val="20000"/>
              <a:lumOff val="80000"/>
            </a:schemeClr>
          </a:solidFill>
          <a:ln>
            <a:noFill/>
          </a:ln>
        </p:spPr>
        <p:txBody>
          <a:bodyPr wrap="square" lIns="0" tIns="0" rIns="0" bIns="0" rtlCol="0">
            <a:spAutoFit/>
          </a:bodyPr>
          <a:lstStyle/>
          <a:p>
            <a:pPr algn="ctr"/>
            <a:r>
              <a:rPr lang="en-GB" sz="2000" dirty="0">
                <a:solidFill>
                  <a:schemeClr val="bg1"/>
                </a:solidFill>
              </a:rPr>
              <a:t>___</a:t>
            </a:r>
          </a:p>
        </p:txBody>
      </p:sp>
      <p:sp>
        <p:nvSpPr>
          <p:cNvPr id="11" name="Speech Bubble: Rectangle with Corners Rounded 10">
            <a:extLst>
              <a:ext uri="{FF2B5EF4-FFF2-40B4-BE49-F238E27FC236}">
                <a16:creationId xmlns:a16="http://schemas.microsoft.com/office/drawing/2014/main" id="{38CCC353-2A56-4FB0-9446-41CBEDE32D32}"/>
              </a:ext>
            </a:extLst>
          </p:cNvPr>
          <p:cNvSpPr/>
          <p:nvPr/>
        </p:nvSpPr>
        <p:spPr>
          <a:xfrm>
            <a:off x="3424199" y="5290329"/>
            <a:ext cx="3800475" cy="908695"/>
          </a:xfrm>
          <a:prstGeom prst="wedgeRoundRectCallout">
            <a:avLst>
              <a:gd name="adj1" fmla="val -59913"/>
              <a:gd name="adj2" fmla="val 18764"/>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Ja</a:t>
            </a:r>
            <a:r>
              <a:rPr lang="en-GB" sz="2000" dirty="0"/>
              <a:t>! Ich bin </a:t>
            </a:r>
            <a:r>
              <a:rPr lang="en-GB" sz="2000" b="1" dirty="0" err="1"/>
              <a:t>ein</a:t>
            </a:r>
            <a:r>
              <a:rPr lang="en-GB" sz="2000" dirty="0"/>
              <a:t> Zug!</a:t>
            </a:r>
          </a:p>
        </p:txBody>
      </p:sp>
      <p:sp>
        <p:nvSpPr>
          <p:cNvPr id="12" name="TextBox 11">
            <a:extLst>
              <a:ext uri="{FF2B5EF4-FFF2-40B4-BE49-F238E27FC236}">
                <a16:creationId xmlns:a16="http://schemas.microsoft.com/office/drawing/2014/main" id="{4ABAB30D-C6BA-4F66-A4B3-630CA63E006E}"/>
              </a:ext>
            </a:extLst>
          </p:cNvPr>
          <p:cNvSpPr txBox="1"/>
          <p:nvPr/>
        </p:nvSpPr>
        <p:spPr>
          <a:xfrm>
            <a:off x="5325150" y="3599527"/>
            <a:ext cx="610651" cy="307777"/>
          </a:xfrm>
          <a:prstGeom prst="rect">
            <a:avLst/>
          </a:prstGeom>
          <a:solidFill>
            <a:schemeClr val="accent4">
              <a:lumMod val="20000"/>
              <a:lumOff val="80000"/>
            </a:schemeClr>
          </a:solidFill>
          <a:ln>
            <a:noFill/>
          </a:ln>
        </p:spPr>
        <p:txBody>
          <a:bodyPr wrap="square" lIns="0" tIns="0" rIns="0" bIns="0" rtlCol="0">
            <a:spAutoFit/>
          </a:bodyPr>
          <a:lstStyle/>
          <a:p>
            <a:pPr algn="ctr"/>
            <a:r>
              <a:rPr lang="en-GB" sz="2000" dirty="0">
                <a:solidFill>
                  <a:schemeClr val="bg1"/>
                </a:solidFill>
              </a:rPr>
              <a:t>___</a:t>
            </a:r>
          </a:p>
        </p:txBody>
      </p:sp>
      <p:sp>
        <p:nvSpPr>
          <p:cNvPr id="13" name="TextBox 12">
            <a:extLst>
              <a:ext uri="{FF2B5EF4-FFF2-40B4-BE49-F238E27FC236}">
                <a16:creationId xmlns:a16="http://schemas.microsoft.com/office/drawing/2014/main" id="{50F7F49F-F26E-414B-9437-6728A37B23AE}"/>
              </a:ext>
            </a:extLst>
          </p:cNvPr>
          <p:cNvSpPr txBox="1"/>
          <p:nvPr/>
        </p:nvSpPr>
        <p:spPr>
          <a:xfrm>
            <a:off x="6677164" y="4783509"/>
            <a:ext cx="458788" cy="307777"/>
          </a:xfrm>
          <a:prstGeom prst="rect">
            <a:avLst/>
          </a:prstGeom>
          <a:solidFill>
            <a:schemeClr val="accent4">
              <a:lumMod val="20000"/>
              <a:lumOff val="80000"/>
            </a:schemeClr>
          </a:solidFill>
          <a:ln>
            <a:noFill/>
          </a:ln>
        </p:spPr>
        <p:txBody>
          <a:bodyPr wrap="square" lIns="0" tIns="0" rIns="0" bIns="0" rtlCol="0">
            <a:spAutoFit/>
          </a:bodyPr>
          <a:lstStyle/>
          <a:p>
            <a:pPr algn="ctr"/>
            <a:r>
              <a:rPr lang="en-GB" sz="2000" dirty="0">
                <a:solidFill>
                  <a:schemeClr val="bg1"/>
                </a:solidFill>
              </a:rPr>
              <a:t>___</a:t>
            </a:r>
          </a:p>
        </p:txBody>
      </p:sp>
      <p:sp>
        <p:nvSpPr>
          <p:cNvPr id="14" name="TextBox 13">
            <a:extLst>
              <a:ext uri="{FF2B5EF4-FFF2-40B4-BE49-F238E27FC236}">
                <a16:creationId xmlns:a16="http://schemas.microsoft.com/office/drawing/2014/main" id="{6ED99693-403F-479A-B66A-B66C96C0ED65}"/>
              </a:ext>
            </a:extLst>
          </p:cNvPr>
          <p:cNvSpPr txBox="1"/>
          <p:nvPr/>
        </p:nvSpPr>
        <p:spPr>
          <a:xfrm>
            <a:off x="5477014" y="5590787"/>
            <a:ext cx="458788" cy="307777"/>
          </a:xfrm>
          <a:prstGeom prst="rect">
            <a:avLst/>
          </a:prstGeom>
          <a:solidFill>
            <a:schemeClr val="accent4">
              <a:lumMod val="20000"/>
              <a:lumOff val="80000"/>
            </a:schemeClr>
          </a:solidFill>
          <a:ln>
            <a:noFill/>
          </a:ln>
        </p:spPr>
        <p:txBody>
          <a:bodyPr wrap="square" lIns="0" tIns="0" rIns="0" bIns="0" rtlCol="0">
            <a:spAutoFit/>
          </a:bodyPr>
          <a:lstStyle/>
          <a:p>
            <a:pPr algn="ctr"/>
            <a:r>
              <a:rPr lang="en-GB" sz="2000" dirty="0">
                <a:solidFill>
                  <a:schemeClr val="bg1"/>
                </a:solidFill>
              </a:rPr>
              <a:t>___</a:t>
            </a:r>
          </a:p>
        </p:txBody>
      </p:sp>
      <p:sp>
        <p:nvSpPr>
          <p:cNvPr id="15" name="Rounded Rectangular Callout 54">
            <a:extLst>
              <a:ext uri="{FF2B5EF4-FFF2-40B4-BE49-F238E27FC236}">
                <a16:creationId xmlns:a16="http://schemas.microsoft.com/office/drawing/2014/main" id="{FD8C35F6-264B-4105-B1D9-CD7D9A39E5DE}"/>
              </a:ext>
            </a:extLst>
          </p:cNvPr>
          <p:cNvSpPr/>
          <p:nvPr/>
        </p:nvSpPr>
        <p:spPr>
          <a:xfrm>
            <a:off x="8839200" y="727324"/>
            <a:ext cx="3233782" cy="1841328"/>
          </a:xfrm>
          <a:prstGeom prst="wedgeRoundRectCallout">
            <a:avLst>
              <a:gd name="adj1" fmla="val 20202"/>
              <a:gd name="adj2" fmla="val 64074"/>
              <a:gd name="adj3" fmla="val 16667"/>
            </a:avLst>
          </a:prstGeom>
          <a:solidFill>
            <a:schemeClr val="accent4">
              <a:lumMod val="20000"/>
              <a:lumOff val="80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Remember!</a:t>
            </a:r>
          </a:p>
          <a:p>
            <a:pPr algn="ctr"/>
            <a:endParaRPr lang="en-GB" sz="2000" b="1" dirty="0">
              <a:latin typeface="Century Gothic" panose="020B0502020202020204" pitchFamily="34" charset="0"/>
            </a:endParaRPr>
          </a:p>
          <a:p>
            <a:pPr algn="ctr"/>
            <a:r>
              <a:rPr lang="en-GB" sz="2000" dirty="0">
                <a:latin typeface="Century Gothic" panose="020B0502020202020204" pitchFamily="34" charset="0"/>
              </a:rPr>
              <a:t>der, die, das – </a:t>
            </a:r>
            <a:r>
              <a:rPr lang="en-GB" sz="2000" b="1" dirty="0">
                <a:latin typeface="Century Gothic" panose="020B0502020202020204" pitchFamily="34" charset="0"/>
              </a:rPr>
              <a:t>the</a:t>
            </a:r>
          </a:p>
          <a:p>
            <a:pPr algn="ctr"/>
            <a:r>
              <a:rPr lang="en-GB" sz="2000" dirty="0" err="1">
                <a:latin typeface="Century Gothic" panose="020B0502020202020204" pitchFamily="34" charset="0"/>
              </a:rPr>
              <a:t>ein</a:t>
            </a:r>
            <a:r>
              <a:rPr lang="en-GB" sz="2000" dirty="0">
                <a:latin typeface="Century Gothic" panose="020B0502020202020204" pitchFamily="34" charset="0"/>
              </a:rPr>
              <a:t>, </a:t>
            </a:r>
            <a:r>
              <a:rPr lang="en-GB" sz="2000" dirty="0" err="1">
                <a:latin typeface="Century Gothic" panose="020B0502020202020204" pitchFamily="34" charset="0"/>
              </a:rPr>
              <a:t>eine</a:t>
            </a:r>
            <a:r>
              <a:rPr lang="en-GB" sz="2000" dirty="0">
                <a:latin typeface="Century Gothic" panose="020B0502020202020204" pitchFamily="34" charset="0"/>
              </a:rPr>
              <a:t>, </a:t>
            </a:r>
            <a:r>
              <a:rPr lang="en-GB" sz="2000" dirty="0" err="1">
                <a:latin typeface="Century Gothic" panose="020B0502020202020204" pitchFamily="34" charset="0"/>
              </a:rPr>
              <a:t>ein</a:t>
            </a:r>
            <a:r>
              <a:rPr lang="en-GB" sz="2000" dirty="0">
                <a:latin typeface="Century Gothic" panose="020B0502020202020204" pitchFamily="34" charset="0"/>
              </a:rPr>
              <a:t> </a:t>
            </a:r>
            <a:r>
              <a:rPr lang="en-GB" sz="2000" b="1" dirty="0">
                <a:latin typeface="Century Gothic" panose="020B0502020202020204" pitchFamily="34" charset="0"/>
              </a:rPr>
              <a:t>– a</a:t>
            </a:r>
          </a:p>
          <a:p>
            <a:pPr algn="ctr"/>
            <a:r>
              <a:rPr lang="en-GB" sz="2000" dirty="0" err="1">
                <a:latin typeface="Century Gothic" panose="020B0502020202020204" pitchFamily="34" charset="0"/>
              </a:rPr>
              <a:t>kein</a:t>
            </a:r>
            <a:r>
              <a:rPr lang="en-GB" sz="2000" dirty="0">
                <a:latin typeface="Century Gothic" panose="020B0502020202020204" pitchFamily="34" charset="0"/>
              </a:rPr>
              <a:t>, </a:t>
            </a:r>
            <a:r>
              <a:rPr lang="en-GB" sz="2000" dirty="0" err="1">
                <a:latin typeface="Century Gothic" panose="020B0502020202020204" pitchFamily="34" charset="0"/>
              </a:rPr>
              <a:t>keine</a:t>
            </a:r>
            <a:r>
              <a:rPr lang="en-GB" sz="2000" dirty="0">
                <a:latin typeface="Century Gothic" panose="020B0502020202020204" pitchFamily="34" charset="0"/>
              </a:rPr>
              <a:t>, </a:t>
            </a:r>
            <a:r>
              <a:rPr lang="en-GB" sz="2000" dirty="0" err="1">
                <a:latin typeface="Century Gothic" panose="020B0502020202020204" pitchFamily="34" charset="0"/>
              </a:rPr>
              <a:t>kein</a:t>
            </a:r>
            <a:r>
              <a:rPr lang="en-GB" sz="2000" dirty="0">
                <a:latin typeface="Century Gothic" panose="020B0502020202020204" pitchFamily="34" charset="0"/>
              </a:rPr>
              <a:t> </a:t>
            </a:r>
            <a:r>
              <a:rPr lang="en-GB" sz="2000" b="1" dirty="0">
                <a:latin typeface="Century Gothic" panose="020B0502020202020204" pitchFamily="34" charset="0"/>
              </a:rPr>
              <a:t>– not a</a:t>
            </a:r>
          </a:p>
          <a:p>
            <a:pPr algn="ctr"/>
            <a:endParaRPr lang="en-GB" sz="2000" b="1" dirty="0">
              <a:latin typeface="Century Gothic" panose="020B0502020202020204" pitchFamily="34" charset="0"/>
            </a:endParaRPr>
          </a:p>
        </p:txBody>
      </p:sp>
      <p:sp>
        <p:nvSpPr>
          <p:cNvPr id="16" name="Rounded Rectangle 11">
            <a:extLst>
              <a:ext uri="{FF2B5EF4-FFF2-40B4-BE49-F238E27FC236}">
                <a16:creationId xmlns:a16="http://schemas.microsoft.com/office/drawing/2014/main" id="{733C492A-063D-476B-A198-CD78EB6FCCD9}"/>
              </a:ext>
            </a:extLst>
          </p:cNvPr>
          <p:cNvSpPr/>
          <p:nvPr/>
        </p:nvSpPr>
        <p:spPr>
          <a:xfrm>
            <a:off x="9608695" y="247046"/>
            <a:ext cx="2348632"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37237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0" grpId="1" animBg="1"/>
      <p:bldP spid="11" grpId="0" animBg="1"/>
      <p:bldP spid="12" grpId="0" animBg="1"/>
      <p:bldP spid="12" grpId="1" animBg="1"/>
      <p:bldP spid="13" grpId="0" animBg="1"/>
      <p:bldP spid="13" grpId="1" animBg="1"/>
      <p:bldP spid="14" grpId="0" animBg="1"/>
      <p:bldP spid="14" grpId="1" animBg="1"/>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1B79B-5960-4E89-BDE2-73BD808BEEEA}"/>
              </a:ext>
            </a:extLst>
          </p:cNvPr>
          <p:cNvSpPr>
            <a:spLocks noGrp="1"/>
          </p:cNvSpPr>
          <p:nvPr>
            <p:ph type="title"/>
          </p:nvPr>
        </p:nvSpPr>
        <p:spPr>
          <a:xfrm>
            <a:off x="0" y="213557"/>
            <a:ext cx="2598234" cy="647577"/>
          </a:xfrm>
        </p:spPr>
        <p:txBody>
          <a:bodyPr>
            <a:normAutofit/>
          </a:bodyPr>
          <a:lstStyle/>
          <a:p>
            <a:r>
              <a:rPr lang="en-GB" sz="2800" dirty="0"/>
              <a:t>Was bin ich?</a:t>
            </a:r>
          </a:p>
        </p:txBody>
      </p:sp>
      <p:sp>
        <p:nvSpPr>
          <p:cNvPr id="5" name="TextBox 4">
            <a:extLst>
              <a:ext uri="{FF2B5EF4-FFF2-40B4-BE49-F238E27FC236}">
                <a16:creationId xmlns:a16="http://schemas.microsoft.com/office/drawing/2014/main" id="{E3C92A18-3CE8-40BC-A75B-33B8A035F5EF}"/>
              </a:ext>
            </a:extLst>
          </p:cNvPr>
          <p:cNvSpPr txBox="1"/>
          <p:nvPr/>
        </p:nvSpPr>
        <p:spPr>
          <a:xfrm>
            <a:off x="341701" y="1425349"/>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effectLst/>
                <a:uLnTx/>
                <a:uFillTx/>
                <a:latin typeface="Century Gothic" panose="020B0502020202020204" pitchFamily="34" charset="0"/>
                <a:ea typeface="+mn-ea"/>
                <a:cs typeface="+mn-cs"/>
              </a:rPr>
              <a:t>im</a:t>
            </a:r>
            <a:r>
              <a:rPr kumimoji="0" lang="en-GB" sz="2600" b="1"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600" b="1" i="0" u="none" strike="noStrike" kern="1200" cap="none" spc="0" normalizeH="0" baseline="0" noProof="0" dirty="0" err="1">
                <a:ln>
                  <a:noFill/>
                </a:ln>
                <a:effectLst/>
                <a:uLnTx/>
                <a:uFillTx/>
                <a:latin typeface="Century Gothic" panose="020B0502020202020204" pitchFamily="34" charset="0"/>
                <a:ea typeface="+mn-ea"/>
                <a:cs typeface="+mn-cs"/>
              </a:rPr>
              <a:t>Unterricht</a:t>
            </a:r>
            <a:endParaRPr kumimoji="0" lang="en-GB" sz="26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3C09456B-828A-4799-8B44-E6550905D438}"/>
              </a:ext>
            </a:extLst>
          </p:cNvPr>
          <p:cNvSpPr txBox="1"/>
          <p:nvPr/>
        </p:nvSpPr>
        <p:spPr>
          <a:xfrm>
            <a:off x="4094873" y="5636820"/>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effectLst/>
                <a:uLnTx/>
                <a:uFillTx/>
                <a:latin typeface="Century Gothic" panose="020B0502020202020204" pitchFamily="34" charset="0"/>
                <a:ea typeface="+mn-ea"/>
                <a:cs typeface="+mn-cs"/>
              </a:rPr>
              <a:t>spät</a:t>
            </a:r>
            <a:endParaRPr kumimoji="0" lang="en-GB" sz="26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0C7DBBBE-1627-48C9-AAA1-B2DD50084BBA}"/>
              </a:ext>
            </a:extLst>
          </p:cNvPr>
          <p:cNvSpPr txBox="1"/>
          <p:nvPr/>
        </p:nvSpPr>
        <p:spPr>
          <a:xfrm>
            <a:off x="6056218" y="2060847"/>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effectLst/>
                <a:uLnTx/>
                <a:uFillTx/>
                <a:latin typeface="Century Gothic" panose="020B0502020202020204" pitchFamily="34" charset="0"/>
                <a:ea typeface="+mn-ea"/>
                <a:cs typeface="+mn-cs"/>
              </a:rPr>
              <a:t>schön</a:t>
            </a:r>
            <a:endParaRPr kumimoji="0" lang="en-GB" sz="26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C749C670-7B2F-4812-84C0-72640F6602B1}"/>
              </a:ext>
            </a:extLst>
          </p:cNvPr>
          <p:cNvSpPr txBox="1"/>
          <p:nvPr/>
        </p:nvSpPr>
        <p:spPr>
          <a:xfrm>
            <a:off x="2454234" y="2750127"/>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effectLst/>
                <a:uLnTx/>
                <a:uFillTx/>
                <a:latin typeface="Century Gothic" panose="020B0502020202020204" pitchFamily="34" charset="0"/>
                <a:ea typeface="+mn-ea"/>
                <a:cs typeface="+mn-cs"/>
              </a:rPr>
              <a:t>die </a:t>
            </a:r>
            <a:r>
              <a:rPr kumimoji="0" lang="en-GB" sz="2600" b="1" i="0" u="none" strike="noStrike" kern="1200" cap="none" spc="0" normalizeH="0" baseline="0" noProof="0" dirty="0" err="1">
                <a:ln>
                  <a:noFill/>
                </a:ln>
                <a:effectLst/>
                <a:uLnTx/>
                <a:uFillTx/>
                <a:latin typeface="Century Gothic" panose="020B0502020202020204" pitchFamily="34" charset="0"/>
                <a:ea typeface="+mn-ea"/>
                <a:cs typeface="+mn-cs"/>
              </a:rPr>
              <a:t>Familie</a:t>
            </a:r>
            <a:endParaRPr kumimoji="0" lang="en-GB" sz="26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ABECC5FD-A12D-4C2D-A694-859DF0186277}"/>
              </a:ext>
            </a:extLst>
          </p:cNvPr>
          <p:cNvSpPr txBox="1"/>
          <p:nvPr/>
        </p:nvSpPr>
        <p:spPr>
          <a:xfrm>
            <a:off x="8812346" y="5224887"/>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effectLst/>
                <a:uLnTx/>
                <a:uFillTx/>
                <a:latin typeface="Century Gothic" panose="020B0502020202020204" pitchFamily="34" charset="0"/>
                <a:ea typeface="+mn-ea"/>
                <a:cs typeface="+mn-cs"/>
              </a:rPr>
              <a:t>die </a:t>
            </a:r>
            <a:r>
              <a:rPr kumimoji="0" lang="en-GB" sz="2600" b="1" i="0" u="none" strike="noStrike" kern="1200" cap="none" spc="0" normalizeH="0" baseline="0" noProof="0" dirty="0" err="1">
                <a:ln>
                  <a:noFill/>
                </a:ln>
                <a:effectLst/>
                <a:uLnTx/>
                <a:uFillTx/>
                <a:latin typeface="Century Gothic" panose="020B0502020202020204" pitchFamily="34" charset="0"/>
                <a:ea typeface="+mn-ea"/>
                <a:cs typeface="+mn-cs"/>
              </a:rPr>
              <a:t>Woche</a:t>
            </a:r>
            <a:endParaRPr kumimoji="0" lang="en-GB" sz="26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46FE3DB9-18A3-4B68-B9DC-B2F94010E877}"/>
              </a:ext>
            </a:extLst>
          </p:cNvPr>
          <p:cNvSpPr txBox="1"/>
          <p:nvPr/>
        </p:nvSpPr>
        <p:spPr>
          <a:xfrm>
            <a:off x="8379691" y="2665469"/>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der Montag</a:t>
            </a:r>
          </a:p>
        </p:txBody>
      </p:sp>
      <p:sp>
        <p:nvSpPr>
          <p:cNvPr id="11" name="TextBox 10">
            <a:extLst>
              <a:ext uri="{FF2B5EF4-FFF2-40B4-BE49-F238E27FC236}">
                <a16:creationId xmlns:a16="http://schemas.microsoft.com/office/drawing/2014/main" id="{EFFF149F-B6D7-416B-A72F-78193BBB893E}"/>
              </a:ext>
            </a:extLst>
          </p:cNvPr>
          <p:cNvSpPr txBox="1"/>
          <p:nvPr/>
        </p:nvSpPr>
        <p:spPr>
          <a:xfrm>
            <a:off x="3297387" y="1777799"/>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die </a:t>
            </a:r>
            <a:r>
              <a:rPr kumimoji="0" lang="en-GB" sz="2600" b="1"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Kirche</a:t>
            </a:r>
            <a:endParaRPr kumimoji="0" lang="en-GB" sz="2600" b="1"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F9AC59DF-AB2C-4A91-BC42-E13265A3ECFE}"/>
              </a:ext>
            </a:extLst>
          </p:cNvPr>
          <p:cNvSpPr txBox="1"/>
          <p:nvPr/>
        </p:nvSpPr>
        <p:spPr>
          <a:xfrm>
            <a:off x="2454234" y="4675390"/>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am </a:t>
            </a:r>
            <a:r>
              <a:rPr kumimoji="0" lang="en-GB" sz="2600" b="1"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Marktplatz</a:t>
            </a:r>
            <a:endParaRPr kumimoji="0" lang="en-GB" sz="2600" b="1"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AEA4E6E9-CF51-4878-89AF-162D765D4973}"/>
              </a:ext>
            </a:extLst>
          </p:cNvPr>
          <p:cNvSpPr txBox="1"/>
          <p:nvPr/>
        </p:nvSpPr>
        <p:spPr>
          <a:xfrm>
            <a:off x="-326241" y="2464960"/>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zu</a:t>
            </a:r>
            <a:r>
              <a:rPr kumimoji="0" lang="en-GB" sz="2600" b="1"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 </a:t>
            </a:r>
            <a:r>
              <a:rPr kumimoji="0" lang="en-GB" sz="2600" b="1"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Hause</a:t>
            </a:r>
            <a:endParaRPr kumimoji="0" lang="en-GB" sz="2600" b="1"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D57C6D50-8503-47A1-B35C-9FBF3752C55A}"/>
              </a:ext>
            </a:extLst>
          </p:cNvPr>
          <p:cNvSpPr txBox="1"/>
          <p:nvPr/>
        </p:nvSpPr>
        <p:spPr>
          <a:xfrm>
            <a:off x="9050179" y="1608921"/>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effectLst/>
                <a:uLnTx/>
                <a:uFillTx/>
                <a:latin typeface="Century Gothic" panose="020B0502020202020204" pitchFamily="34" charset="0"/>
                <a:ea typeface="+mn-ea"/>
                <a:cs typeface="+mn-cs"/>
              </a:rPr>
              <a:t>die </a:t>
            </a:r>
            <a:r>
              <a:rPr kumimoji="0" lang="en-GB" sz="2600" b="1" i="0" u="none" strike="noStrike" kern="1200" cap="none" spc="0" normalizeH="0" baseline="0" noProof="0" dirty="0" err="1">
                <a:ln>
                  <a:noFill/>
                </a:ln>
                <a:effectLst/>
                <a:uLnTx/>
                <a:uFillTx/>
                <a:latin typeface="Century Gothic" panose="020B0502020202020204" pitchFamily="34" charset="0"/>
                <a:ea typeface="+mn-ea"/>
                <a:cs typeface="+mn-cs"/>
              </a:rPr>
              <a:t>Idee</a:t>
            </a:r>
            <a:endParaRPr kumimoji="0" lang="en-GB" sz="26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9D5531BA-2C2E-4924-8076-0ED38116EA60}"/>
              </a:ext>
            </a:extLst>
          </p:cNvPr>
          <p:cNvSpPr txBox="1"/>
          <p:nvPr/>
        </p:nvSpPr>
        <p:spPr>
          <a:xfrm>
            <a:off x="3662218" y="3759923"/>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früh</a:t>
            </a:r>
            <a:endParaRPr kumimoji="0" lang="en-GB" sz="2600" b="1"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E365BFA2-A48D-45B0-A6EE-73B28E5B228D}"/>
              </a:ext>
            </a:extLst>
          </p:cNvPr>
          <p:cNvSpPr txBox="1"/>
          <p:nvPr/>
        </p:nvSpPr>
        <p:spPr>
          <a:xfrm>
            <a:off x="5667364" y="3195760"/>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schreiben</a:t>
            </a:r>
            <a:endParaRPr kumimoji="0" lang="en-GB" sz="2600" b="1"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606F9EB3-2F56-469B-B2E8-21B7E1657D2A}"/>
              </a:ext>
            </a:extLst>
          </p:cNvPr>
          <p:cNvSpPr txBox="1"/>
          <p:nvPr/>
        </p:nvSpPr>
        <p:spPr>
          <a:xfrm>
            <a:off x="6433366" y="5293838"/>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lernen</a:t>
            </a:r>
            <a:endParaRPr kumimoji="0" lang="en-GB" sz="2600" b="1"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84AD5D2E-EF75-423C-9E14-A9034EC28FC2}"/>
              </a:ext>
            </a:extLst>
          </p:cNvPr>
          <p:cNvSpPr txBox="1"/>
          <p:nvPr/>
        </p:nvSpPr>
        <p:spPr>
          <a:xfrm>
            <a:off x="-239857" y="5471109"/>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effectLst/>
                <a:uLnTx/>
                <a:uFillTx/>
                <a:latin typeface="Century Gothic" panose="020B0502020202020204" pitchFamily="34" charset="0"/>
                <a:ea typeface="+mn-ea"/>
                <a:cs typeface="+mn-cs"/>
              </a:rPr>
              <a:t>die </a:t>
            </a:r>
            <a:r>
              <a:rPr kumimoji="0" lang="en-GB" sz="2600" b="1" i="0" u="none" strike="noStrike" kern="1200" cap="none" spc="0" normalizeH="0" baseline="0" noProof="0" dirty="0" err="1">
                <a:ln>
                  <a:noFill/>
                </a:ln>
                <a:effectLst/>
                <a:uLnTx/>
                <a:uFillTx/>
                <a:latin typeface="Century Gothic" panose="020B0502020202020204" pitchFamily="34" charset="0"/>
                <a:ea typeface="+mn-ea"/>
                <a:cs typeface="+mn-cs"/>
              </a:rPr>
              <a:t>Aufgabe</a:t>
            </a:r>
            <a:endParaRPr kumimoji="0" lang="en-GB" sz="26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5E85ECA7-4C81-4EA7-BD01-B5EFFF44EBCA}"/>
              </a:ext>
            </a:extLst>
          </p:cNvPr>
          <p:cNvSpPr txBox="1"/>
          <p:nvPr/>
        </p:nvSpPr>
        <p:spPr>
          <a:xfrm>
            <a:off x="9050179" y="3865411"/>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in der </a:t>
            </a:r>
            <a:r>
              <a:rPr kumimoji="0" lang="en-GB" sz="2600" b="1"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Schule</a:t>
            </a:r>
            <a:endParaRPr kumimoji="0" lang="en-GB" sz="2600" b="1"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6509104E-4DBD-4E75-A2B6-2A56A7141A75}"/>
              </a:ext>
            </a:extLst>
          </p:cNvPr>
          <p:cNvSpPr txBox="1"/>
          <p:nvPr/>
        </p:nvSpPr>
        <p:spPr>
          <a:xfrm>
            <a:off x="6807200" y="936183"/>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bekommen</a:t>
            </a:r>
            <a:endParaRPr kumimoji="0" lang="en-GB" sz="2600" b="1"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EE239341-96AA-4CBA-8223-D4895530BA51}"/>
              </a:ext>
            </a:extLst>
          </p:cNvPr>
          <p:cNvSpPr txBox="1"/>
          <p:nvPr/>
        </p:nvSpPr>
        <p:spPr>
          <a:xfrm>
            <a:off x="6256708" y="4333403"/>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effectLst/>
                <a:uLnTx/>
                <a:uFillTx/>
                <a:latin typeface="Century Gothic" panose="020B0502020202020204" pitchFamily="34" charset="0"/>
                <a:ea typeface="+mn-ea"/>
                <a:cs typeface="+mn-cs"/>
              </a:rPr>
              <a:t>das </a:t>
            </a:r>
            <a:r>
              <a:rPr kumimoji="0" lang="en-GB" sz="2600" b="1" i="0" u="none" strike="noStrike" kern="1200" cap="none" spc="0" normalizeH="0" baseline="0" noProof="0" dirty="0" err="1">
                <a:ln>
                  <a:noFill/>
                </a:ln>
                <a:effectLst/>
                <a:uLnTx/>
                <a:uFillTx/>
                <a:latin typeface="Century Gothic" panose="020B0502020202020204" pitchFamily="34" charset="0"/>
                <a:ea typeface="+mn-ea"/>
                <a:cs typeface="+mn-cs"/>
              </a:rPr>
              <a:t>Fahrrad</a:t>
            </a:r>
            <a:endParaRPr kumimoji="0" lang="en-GB" sz="26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70E5E614-92A0-4705-A097-D75F16ED0061}"/>
              </a:ext>
            </a:extLst>
          </p:cNvPr>
          <p:cNvSpPr txBox="1"/>
          <p:nvPr/>
        </p:nvSpPr>
        <p:spPr>
          <a:xfrm>
            <a:off x="608567" y="3557127"/>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effectLst/>
                <a:uLnTx/>
                <a:uFillTx/>
                <a:latin typeface="Century Gothic" panose="020B0502020202020204" pitchFamily="34" charset="0"/>
                <a:ea typeface="+mn-ea"/>
                <a:cs typeface="+mn-cs"/>
              </a:rPr>
              <a:t>im</a:t>
            </a:r>
            <a:r>
              <a:rPr kumimoji="0" lang="en-GB" sz="2600" b="1" i="0" u="none" strike="noStrike" kern="1200" cap="none" spc="0" normalizeH="0" baseline="0" noProof="0" dirty="0">
                <a:ln>
                  <a:noFill/>
                </a:ln>
                <a:effectLst/>
                <a:uLnTx/>
                <a:uFillTx/>
                <a:latin typeface="Century Gothic" panose="020B0502020202020204" pitchFamily="34" charset="0"/>
                <a:ea typeface="+mn-ea"/>
                <a:cs typeface="+mn-cs"/>
              </a:rPr>
              <a:t> Garten</a:t>
            </a:r>
          </a:p>
        </p:txBody>
      </p:sp>
      <p:sp>
        <p:nvSpPr>
          <p:cNvPr id="23" name="TextBox 22">
            <a:extLst>
              <a:ext uri="{FF2B5EF4-FFF2-40B4-BE49-F238E27FC236}">
                <a16:creationId xmlns:a16="http://schemas.microsoft.com/office/drawing/2014/main" id="{0336E6C9-31A0-406B-B913-DD7A0C0420A2}"/>
              </a:ext>
            </a:extLst>
          </p:cNvPr>
          <p:cNvSpPr txBox="1"/>
          <p:nvPr/>
        </p:nvSpPr>
        <p:spPr>
          <a:xfrm>
            <a:off x="-690748" y="4372114"/>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machen</a:t>
            </a:r>
            <a:endParaRPr kumimoji="0" lang="en-GB" sz="2600" b="1"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sp>
        <p:nvSpPr>
          <p:cNvPr id="24" name="Rounded Rectangle 11">
            <a:extLst>
              <a:ext uri="{FF2B5EF4-FFF2-40B4-BE49-F238E27FC236}">
                <a16:creationId xmlns:a16="http://schemas.microsoft.com/office/drawing/2014/main" id="{474AD138-2CAE-434D-8C86-7FDDA6F8F7CA}"/>
              </a:ext>
            </a:extLst>
          </p:cNvPr>
          <p:cNvSpPr/>
          <p:nvPr/>
        </p:nvSpPr>
        <p:spPr>
          <a:xfrm>
            <a:off x="9608695" y="247046"/>
            <a:ext cx="234863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169082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EDC96-F78C-4020-BF05-826C468B0E8D}"/>
              </a:ext>
            </a:extLst>
          </p:cNvPr>
          <p:cNvSpPr>
            <a:spLocks noGrp="1"/>
          </p:cNvSpPr>
          <p:nvPr>
            <p:ph type="title"/>
          </p:nvPr>
        </p:nvSpPr>
        <p:spPr>
          <a:xfrm>
            <a:off x="0" y="213557"/>
            <a:ext cx="2207941" cy="647577"/>
          </a:xfrm>
        </p:spPr>
        <p:txBody>
          <a:bodyPr>
            <a:normAutofit/>
          </a:bodyPr>
          <a:lstStyle/>
          <a:p>
            <a:r>
              <a:rPr lang="en-GB" sz="2800" b="1" dirty="0" err="1">
                <a:solidFill>
                  <a:schemeClr val="lt1"/>
                </a:solidFill>
              </a:rPr>
              <a:t>Antworten</a:t>
            </a:r>
            <a:endParaRPr lang="en-GB" sz="2800" dirty="0"/>
          </a:p>
        </p:txBody>
      </p:sp>
      <p:sp>
        <p:nvSpPr>
          <p:cNvPr id="4" name="TextBox 3">
            <a:extLst>
              <a:ext uri="{FF2B5EF4-FFF2-40B4-BE49-F238E27FC236}">
                <a16:creationId xmlns:a16="http://schemas.microsoft.com/office/drawing/2014/main" id="{7502CA35-132E-443D-BF81-B199C63CE5E4}"/>
              </a:ext>
            </a:extLst>
          </p:cNvPr>
          <p:cNvSpPr txBox="1"/>
          <p:nvPr/>
        </p:nvSpPr>
        <p:spPr>
          <a:xfrm>
            <a:off x="118532" y="1362782"/>
            <a:ext cx="11582400" cy="517064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de-DE" sz="2200" b="0" i="0" u="none" strike="noStrike" kern="1200" cap="none" spc="0" normalizeH="0" baseline="0" noProof="0" dirty="0">
                <a:ln>
                  <a:noFill/>
                </a:ln>
                <a:effectLst/>
                <a:uLnTx/>
                <a:uFillTx/>
                <a:latin typeface="Century Gothic" panose="020B0502020202020204" pitchFamily="34" charset="0"/>
                <a:ea typeface="+mn-ea"/>
                <a:cs typeface="+mn-cs"/>
              </a:rPr>
              <a:t>Ich bin ein Vater, eine Mutter, ein Junge und ein Mädchen. Was bin ich?</a:t>
            </a:r>
            <a:br>
              <a:rPr kumimoji="0" lang="de-DE" sz="2200" b="0" i="0" u="none" strike="noStrike" kern="1200" cap="none" spc="0" normalizeH="0" baseline="0" noProof="0" dirty="0">
                <a:ln>
                  <a:noFill/>
                </a:ln>
                <a:effectLst/>
                <a:uLnTx/>
                <a:uFillTx/>
                <a:latin typeface="Century Gothic" panose="020B0502020202020204" pitchFamily="34" charset="0"/>
                <a:ea typeface="+mn-ea"/>
                <a:cs typeface="+mn-cs"/>
              </a:rPr>
            </a:br>
            <a:r>
              <a:rPr kumimoji="0" lang="de-DE" sz="2200" b="0" i="0" u="none" strike="noStrike" kern="1200" cap="none" spc="0" normalizeH="0" baseline="0" noProof="0" dirty="0">
                <a:ln>
                  <a:noFill/>
                </a:ln>
                <a:effectLst/>
                <a:uLnTx/>
                <a:uFillTx/>
                <a:latin typeface="Century Gothic" panose="020B0502020202020204" pitchFamily="34" charset="0"/>
                <a:ea typeface="+mn-ea"/>
                <a:cs typeface="+mn-cs"/>
              </a:rPr>
              <a:t>Ich bin ... </a:t>
            </a:r>
            <a:r>
              <a:rPr kumimoji="0" lang="de-DE" sz="2200" b="1" i="0" u="none" strike="noStrike" kern="1200" cap="none" spc="0" normalizeH="0" baseline="0" noProof="0" dirty="0">
                <a:ln>
                  <a:noFill/>
                </a:ln>
                <a:effectLst/>
                <a:uLnTx/>
                <a:uFillTx/>
                <a:latin typeface="Century Gothic" panose="020B0502020202020204" pitchFamily="34" charset="0"/>
                <a:ea typeface="+mn-ea"/>
                <a:cs typeface="+mn-cs"/>
              </a:rPr>
              <a:t>eine Familie! </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de-DE" sz="2200" b="0" i="0" u="none" strike="noStrike" kern="1200" cap="none" spc="0" normalizeH="0" baseline="0" noProof="0" dirty="0">
              <a:ln>
                <a:noFill/>
              </a:ln>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de-DE" sz="2200" b="0" i="0" u="none" strike="noStrike" kern="1200" cap="none" spc="0" normalizeH="0" baseline="0" noProof="0" dirty="0">
                <a:ln>
                  <a:noFill/>
                </a:ln>
                <a:effectLst/>
                <a:uLnTx/>
                <a:uFillTx/>
                <a:latin typeface="Century Gothic" panose="020B0502020202020204" pitchFamily="34" charset="0"/>
                <a:ea typeface="+mn-ea"/>
                <a:cs typeface="+mn-cs"/>
              </a:rPr>
              <a:t>Ich bin sieben Tage. Was bin ich?</a:t>
            </a:r>
            <a:br>
              <a:rPr kumimoji="0" lang="de-DE" sz="2200" b="0" i="0" u="none" strike="noStrike" kern="1200" cap="none" spc="0" normalizeH="0" baseline="0" noProof="0" dirty="0">
                <a:ln>
                  <a:noFill/>
                </a:ln>
                <a:effectLst/>
                <a:uLnTx/>
                <a:uFillTx/>
                <a:latin typeface="Century Gothic" panose="020B0502020202020204" pitchFamily="34" charset="0"/>
                <a:ea typeface="+mn-ea"/>
                <a:cs typeface="+mn-cs"/>
              </a:rPr>
            </a:br>
            <a:r>
              <a:rPr kumimoji="0" lang="de-DE" sz="2200" b="0" i="0" u="none" strike="noStrike" kern="1200" cap="none" spc="0" normalizeH="0" baseline="0" noProof="0" dirty="0">
                <a:ln>
                  <a:noFill/>
                </a:ln>
                <a:effectLst/>
                <a:uLnTx/>
                <a:uFillTx/>
                <a:latin typeface="Century Gothic" panose="020B0502020202020204" pitchFamily="34" charset="0"/>
                <a:ea typeface="+mn-ea"/>
                <a:cs typeface="+mn-cs"/>
              </a:rPr>
              <a:t>Ich bin ... </a:t>
            </a:r>
            <a:r>
              <a:rPr kumimoji="0" lang="de-DE" sz="2200" b="1" i="0" u="none" strike="noStrike" kern="1200" cap="none" spc="0" normalizeH="0" baseline="0" noProof="0" dirty="0">
                <a:ln>
                  <a:noFill/>
                </a:ln>
                <a:effectLst/>
                <a:uLnTx/>
                <a:uFillTx/>
                <a:latin typeface="Century Gothic" panose="020B0502020202020204" pitchFamily="34" charset="0"/>
                <a:ea typeface="+mn-ea"/>
                <a:cs typeface="+mn-cs"/>
              </a:rPr>
              <a:t>eine Woche!</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de-DE" sz="2200" b="0" i="0" u="none" strike="noStrike" kern="1200" cap="none" spc="0" normalizeH="0" baseline="0" noProof="0" dirty="0">
              <a:ln>
                <a:noFill/>
              </a:ln>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de-DE" sz="2200" b="0" i="0" u="none" strike="noStrike" kern="1200" cap="none" spc="0" normalizeH="0" baseline="0" noProof="0" dirty="0">
                <a:ln>
                  <a:noFill/>
                </a:ln>
                <a:effectLst/>
                <a:uLnTx/>
                <a:uFillTx/>
                <a:latin typeface="Century Gothic" panose="020B0502020202020204" pitchFamily="34" charset="0"/>
                <a:ea typeface="+mn-ea"/>
                <a:cs typeface="+mn-cs"/>
              </a:rPr>
              <a:t>Ich bin Arbeit. Was bin ich?</a:t>
            </a:r>
            <a:br>
              <a:rPr kumimoji="0" lang="de-DE" sz="2200" b="0" i="0" u="none" strike="noStrike" kern="1200" cap="none" spc="0" normalizeH="0" baseline="0" noProof="0" dirty="0">
                <a:ln>
                  <a:noFill/>
                </a:ln>
                <a:effectLst/>
                <a:uLnTx/>
                <a:uFillTx/>
                <a:latin typeface="Century Gothic" panose="020B0502020202020204" pitchFamily="34" charset="0"/>
                <a:ea typeface="+mn-ea"/>
                <a:cs typeface="+mn-cs"/>
              </a:rPr>
            </a:br>
            <a:r>
              <a:rPr kumimoji="0" lang="de-DE" sz="2200" b="0" i="0" u="none" strike="noStrike" kern="1200" cap="none" spc="0" normalizeH="0" baseline="0" noProof="0" dirty="0">
                <a:ln>
                  <a:noFill/>
                </a:ln>
                <a:effectLst/>
                <a:uLnTx/>
                <a:uFillTx/>
                <a:latin typeface="Century Gothic" panose="020B0502020202020204" pitchFamily="34" charset="0"/>
                <a:ea typeface="+mn-ea"/>
                <a:cs typeface="+mn-cs"/>
              </a:rPr>
              <a:t>Ich bin ... </a:t>
            </a:r>
            <a:r>
              <a:rPr kumimoji="0" lang="de-DE" sz="2200" b="1" i="0" u="none" strike="noStrike" kern="1200" cap="none" spc="0" normalizeH="0" baseline="0" noProof="0" dirty="0">
                <a:ln>
                  <a:noFill/>
                </a:ln>
                <a:effectLst/>
                <a:uLnTx/>
                <a:uFillTx/>
                <a:latin typeface="Century Gothic" panose="020B0502020202020204" pitchFamily="34" charset="0"/>
                <a:ea typeface="+mn-ea"/>
                <a:cs typeface="+mn-cs"/>
              </a:rPr>
              <a:t>eine Aufgabe!</a:t>
            </a:r>
            <a:br>
              <a:rPr kumimoji="0" lang="de-DE" sz="2200" b="0" i="0" u="none" strike="noStrike" kern="1200" cap="none" spc="0" normalizeH="0" baseline="0" noProof="0" dirty="0">
                <a:ln>
                  <a:noFill/>
                </a:ln>
                <a:effectLst/>
                <a:uLnTx/>
                <a:uFillTx/>
                <a:latin typeface="Century Gothic" panose="020B0502020202020204" pitchFamily="34" charset="0"/>
                <a:ea typeface="+mn-ea"/>
                <a:cs typeface="+mn-cs"/>
              </a:rPr>
            </a:br>
            <a:endParaRPr kumimoji="0" lang="de-DE" sz="2200" b="0" i="0" u="none" strike="noStrike" kern="1200" cap="none" spc="0" normalizeH="0" baseline="0" noProof="0" dirty="0">
              <a:ln>
                <a:noFill/>
              </a:ln>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de-DE" sz="2200" b="0" i="0" u="none" strike="noStrike" kern="1200" cap="none" spc="0" normalizeH="0" baseline="0" noProof="0" dirty="0">
                <a:ln>
                  <a:noFill/>
                </a:ln>
                <a:effectLst/>
                <a:uLnTx/>
                <a:uFillTx/>
                <a:latin typeface="Century Gothic" panose="020B0502020202020204" pitchFamily="34" charset="0"/>
                <a:ea typeface="+mn-ea"/>
                <a:cs typeface="+mn-cs"/>
              </a:rPr>
              <a:t>Ich bin nicht hässlich. Was bin ich? </a:t>
            </a:r>
            <a:br>
              <a:rPr kumimoji="0" lang="de-DE" sz="2200" b="0" i="0" u="none" strike="noStrike" kern="1200" cap="none" spc="0" normalizeH="0" baseline="0" noProof="0" dirty="0">
                <a:ln>
                  <a:noFill/>
                </a:ln>
                <a:effectLst/>
                <a:uLnTx/>
                <a:uFillTx/>
                <a:latin typeface="Century Gothic" panose="020B0502020202020204" pitchFamily="34" charset="0"/>
                <a:ea typeface="+mn-ea"/>
                <a:cs typeface="+mn-cs"/>
              </a:rPr>
            </a:br>
            <a:r>
              <a:rPr kumimoji="0" lang="de-DE" sz="2200" b="0" i="0" u="none" strike="noStrike" kern="1200" cap="none" spc="0" normalizeH="0" baseline="0" noProof="0" dirty="0">
                <a:ln>
                  <a:noFill/>
                </a:ln>
                <a:effectLst/>
                <a:uLnTx/>
                <a:uFillTx/>
                <a:latin typeface="Century Gothic" panose="020B0502020202020204" pitchFamily="34" charset="0"/>
                <a:ea typeface="+mn-ea"/>
                <a:cs typeface="+mn-cs"/>
              </a:rPr>
              <a:t>Ich bin ... </a:t>
            </a:r>
            <a:r>
              <a:rPr kumimoji="0" lang="de-DE" sz="2200" b="1" i="0" u="none" strike="noStrike" kern="1200" cap="none" spc="0" normalizeH="0" baseline="0" noProof="0" dirty="0">
                <a:ln>
                  <a:noFill/>
                </a:ln>
                <a:effectLst/>
                <a:uLnTx/>
                <a:uFillTx/>
                <a:latin typeface="Century Gothic" panose="020B0502020202020204" pitchFamily="34" charset="0"/>
                <a:ea typeface="+mn-ea"/>
                <a:cs typeface="+mn-cs"/>
              </a:rPr>
              <a:t>schön!</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de-DE" sz="2200" b="0" i="0" u="none" strike="noStrike" kern="1200" cap="none" spc="0" normalizeH="0" baseline="0" noProof="0" dirty="0">
              <a:ln>
                <a:noFill/>
              </a:ln>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de-DE" sz="2200" b="0" i="0" u="none" strike="noStrike" kern="1200" cap="none" spc="0" normalizeH="0" baseline="0" noProof="0" dirty="0">
                <a:ln>
                  <a:noFill/>
                </a:ln>
                <a:effectLst/>
                <a:uLnTx/>
                <a:uFillTx/>
                <a:latin typeface="Century Gothic" panose="020B0502020202020204" pitchFamily="34" charset="0"/>
                <a:ea typeface="+mn-ea"/>
                <a:cs typeface="+mn-cs"/>
              </a:rPr>
              <a:t>Ich habe eine Tür. Was bin ich? </a:t>
            </a:r>
            <a:br>
              <a:rPr kumimoji="0" lang="de-DE" sz="2200" b="0" i="0" u="none" strike="noStrike" kern="1200" cap="none" spc="0" normalizeH="0" baseline="0" noProof="0" dirty="0">
                <a:ln>
                  <a:noFill/>
                </a:ln>
                <a:effectLst/>
                <a:uLnTx/>
                <a:uFillTx/>
                <a:latin typeface="Century Gothic" panose="020B0502020202020204" pitchFamily="34" charset="0"/>
                <a:ea typeface="+mn-ea"/>
                <a:cs typeface="+mn-cs"/>
              </a:rPr>
            </a:br>
            <a:r>
              <a:rPr kumimoji="0" lang="de-DE" sz="2200" b="0" i="0" u="none" strike="noStrike" kern="1200" cap="none" spc="0" normalizeH="0" baseline="0" noProof="0" dirty="0">
                <a:ln>
                  <a:noFill/>
                </a:ln>
                <a:effectLst/>
                <a:uLnTx/>
                <a:uFillTx/>
                <a:latin typeface="Century Gothic" panose="020B0502020202020204" pitchFamily="34" charset="0"/>
                <a:ea typeface="+mn-ea"/>
                <a:cs typeface="+mn-cs"/>
              </a:rPr>
              <a:t>Ich bin ... </a:t>
            </a:r>
            <a:r>
              <a:rPr kumimoji="0" lang="de-DE" sz="2200" b="1" i="0" u="none" strike="noStrike" kern="1200" cap="none" spc="0" normalizeH="0" baseline="0" noProof="0" dirty="0">
                <a:ln>
                  <a:noFill/>
                </a:ln>
                <a:effectLst/>
                <a:uLnTx/>
                <a:uFillTx/>
                <a:latin typeface="Century Gothic" panose="020B0502020202020204" pitchFamily="34" charset="0"/>
                <a:ea typeface="+mn-ea"/>
                <a:cs typeface="+mn-cs"/>
              </a:rPr>
              <a:t>eine Kirche!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57E12E72-17F1-4AAA-848B-77422801264E}"/>
              </a:ext>
            </a:extLst>
          </p:cNvPr>
          <p:cNvSpPr/>
          <p:nvPr/>
        </p:nvSpPr>
        <p:spPr>
          <a:xfrm>
            <a:off x="1894114" y="1765499"/>
            <a:ext cx="1848149" cy="26734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 name="Rectangle 5">
            <a:extLst>
              <a:ext uri="{FF2B5EF4-FFF2-40B4-BE49-F238E27FC236}">
                <a16:creationId xmlns:a16="http://schemas.microsoft.com/office/drawing/2014/main" id="{9AAC445E-7CCE-4E9B-B955-E25E1DF8060E}"/>
              </a:ext>
            </a:extLst>
          </p:cNvPr>
          <p:cNvSpPr/>
          <p:nvPr/>
        </p:nvSpPr>
        <p:spPr>
          <a:xfrm>
            <a:off x="1894114" y="2744996"/>
            <a:ext cx="1848150" cy="3422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 name="Rectangle 6">
            <a:extLst>
              <a:ext uri="{FF2B5EF4-FFF2-40B4-BE49-F238E27FC236}">
                <a16:creationId xmlns:a16="http://schemas.microsoft.com/office/drawing/2014/main" id="{972FABD5-C258-4142-A76B-7D5D8DA3CA96}"/>
              </a:ext>
            </a:extLst>
          </p:cNvPr>
          <p:cNvSpPr/>
          <p:nvPr/>
        </p:nvSpPr>
        <p:spPr>
          <a:xfrm>
            <a:off x="1894113" y="3813224"/>
            <a:ext cx="2091290" cy="2782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 name="Rectangle 7">
            <a:extLst>
              <a:ext uri="{FF2B5EF4-FFF2-40B4-BE49-F238E27FC236}">
                <a16:creationId xmlns:a16="http://schemas.microsoft.com/office/drawing/2014/main" id="{D56C0125-8B14-470B-AEE1-435FBB277176}"/>
              </a:ext>
            </a:extLst>
          </p:cNvPr>
          <p:cNvSpPr/>
          <p:nvPr/>
        </p:nvSpPr>
        <p:spPr>
          <a:xfrm>
            <a:off x="1894115" y="4795722"/>
            <a:ext cx="1848151" cy="26734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 name="Rectangle 8">
            <a:extLst>
              <a:ext uri="{FF2B5EF4-FFF2-40B4-BE49-F238E27FC236}">
                <a16:creationId xmlns:a16="http://schemas.microsoft.com/office/drawing/2014/main" id="{7B87B768-5FB5-4448-857A-6E5E31AEB357}"/>
              </a:ext>
            </a:extLst>
          </p:cNvPr>
          <p:cNvSpPr/>
          <p:nvPr/>
        </p:nvSpPr>
        <p:spPr>
          <a:xfrm>
            <a:off x="1894113" y="5778929"/>
            <a:ext cx="1848150" cy="36799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10" name="Picture 9">
            <a:extLst>
              <a:ext uri="{FF2B5EF4-FFF2-40B4-BE49-F238E27FC236}">
                <a16:creationId xmlns:a16="http://schemas.microsoft.com/office/drawing/2014/main" id="{28347A95-A006-4484-912D-04080BA52D5A}"/>
              </a:ext>
            </a:extLst>
          </p:cNvPr>
          <p:cNvPicPr>
            <a:picLocks noChangeAspect="1"/>
          </p:cNvPicPr>
          <p:nvPr/>
        </p:nvPicPr>
        <p:blipFill>
          <a:blip r:embed="rId3"/>
          <a:stretch>
            <a:fillRect/>
          </a:stretch>
        </p:blipFill>
        <p:spPr>
          <a:xfrm>
            <a:off x="10551130" y="4818024"/>
            <a:ext cx="1522338" cy="1551338"/>
          </a:xfrm>
          <a:prstGeom prst="rect">
            <a:avLst/>
          </a:prstGeom>
        </p:spPr>
      </p:pic>
      <p:sp>
        <p:nvSpPr>
          <p:cNvPr id="11" name="Cloud Callout 11">
            <a:extLst>
              <a:ext uri="{FF2B5EF4-FFF2-40B4-BE49-F238E27FC236}">
                <a16:creationId xmlns:a16="http://schemas.microsoft.com/office/drawing/2014/main" id="{725BC137-ED6E-4EA8-A81B-726551137671}"/>
              </a:ext>
            </a:extLst>
          </p:cNvPr>
          <p:cNvSpPr/>
          <p:nvPr/>
        </p:nvSpPr>
        <p:spPr>
          <a:xfrm>
            <a:off x="10487916" y="3555235"/>
            <a:ext cx="1375374" cy="1093025"/>
          </a:xfrm>
          <a:prstGeom prst="cloudCallout">
            <a:avLst>
              <a:gd name="adj1" fmla="val 148"/>
              <a:gd name="adj2" fmla="val 71591"/>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CE1B3CD7-41BD-4753-BD36-0A4F574C97D9}"/>
              </a:ext>
            </a:extLst>
          </p:cNvPr>
          <p:cNvPicPr>
            <a:picLocks noChangeAspect="1"/>
          </p:cNvPicPr>
          <p:nvPr/>
        </p:nvPicPr>
        <p:blipFill>
          <a:blip r:embed="rId4"/>
          <a:stretch>
            <a:fillRect/>
          </a:stretch>
        </p:blipFill>
        <p:spPr>
          <a:xfrm flipH="1">
            <a:off x="8875775" y="4818024"/>
            <a:ext cx="1612141" cy="1551216"/>
          </a:xfrm>
          <a:prstGeom prst="rect">
            <a:avLst/>
          </a:prstGeom>
        </p:spPr>
      </p:pic>
      <p:sp>
        <p:nvSpPr>
          <p:cNvPr id="13" name="Rounded Rectangle 11">
            <a:extLst>
              <a:ext uri="{FF2B5EF4-FFF2-40B4-BE49-F238E27FC236}">
                <a16:creationId xmlns:a16="http://schemas.microsoft.com/office/drawing/2014/main" id="{D2C74D2E-E2FA-4DCE-A61F-0BE7B63CA0E4}"/>
              </a:ext>
            </a:extLst>
          </p:cNvPr>
          <p:cNvSpPr/>
          <p:nvPr/>
        </p:nvSpPr>
        <p:spPr>
          <a:xfrm>
            <a:off x="9608695" y="247046"/>
            <a:ext cx="2348632"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13755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8122" y="697073"/>
            <a:ext cx="10515600" cy="1325563"/>
          </a:xfrm>
        </p:spPr>
        <p:txBody>
          <a:bodyPr>
            <a:normAutofit fontScale="90000"/>
          </a:bodyPr>
          <a:lstStyle/>
          <a:p>
            <a:r>
              <a:rPr lang="en-GB" sz="20000" b="1" dirty="0" err="1">
                <a:solidFill>
                  <a:srgbClr val="FFCC00"/>
                </a:solidFill>
              </a:rPr>
              <a:t>sch</a:t>
            </a:r>
            <a:br>
              <a:rPr lang="en-GB" sz="9600" b="1" dirty="0"/>
            </a:br>
            <a:endParaRPr lang="en-GB" dirty="0"/>
          </a:p>
        </p:txBody>
      </p:sp>
      <p:pic>
        <p:nvPicPr>
          <p:cNvPr id="4" name="Picture 3" descr="boy writin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94669" y="514606"/>
            <a:ext cx="3802662" cy="4032133"/>
          </a:xfrm>
          <a:prstGeom prst="rect">
            <a:avLst/>
          </a:prstGeom>
        </p:spPr>
      </p:pic>
      <p:sp>
        <p:nvSpPr>
          <p:cNvPr id="2" name="Rectangle 1"/>
          <p:cNvSpPr/>
          <p:nvPr/>
        </p:nvSpPr>
        <p:spPr>
          <a:xfrm>
            <a:off x="2358438" y="4284093"/>
            <a:ext cx="7475123"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sch</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reiben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10673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A61E6-07BA-4372-9825-9601A2C9754A}"/>
              </a:ext>
            </a:extLst>
          </p:cNvPr>
          <p:cNvSpPr>
            <a:spLocks noGrp="1"/>
          </p:cNvSpPr>
          <p:nvPr>
            <p:ph type="title"/>
          </p:nvPr>
        </p:nvSpPr>
        <p:spPr>
          <a:xfrm>
            <a:off x="0" y="213557"/>
            <a:ext cx="2587083" cy="647577"/>
          </a:xfrm>
        </p:spPr>
        <p:txBody>
          <a:bodyPr>
            <a:normAutofit/>
          </a:bodyPr>
          <a:lstStyle/>
          <a:p>
            <a:r>
              <a:rPr lang="en-GB" sz="2800" b="1" dirty="0">
                <a:solidFill>
                  <a:schemeClr val="lt1"/>
                </a:solidFill>
              </a:rPr>
              <a:t>Wo bin ich?</a:t>
            </a:r>
            <a:endParaRPr lang="en-GB" sz="2800" dirty="0"/>
          </a:p>
        </p:txBody>
      </p:sp>
      <p:sp>
        <p:nvSpPr>
          <p:cNvPr id="4" name="Rounded Rectangle 11">
            <a:extLst>
              <a:ext uri="{FF2B5EF4-FFF2-40B4-BE49-F238E27FC236}">
                <a16:creationId xmlns:a16="http://schemas.microsoft.com/office/drawing/2014/main" id="{EF3E76BC-DBEF-43E9-8F13-45B52758CF08}"/>
              </a:ext>
            </a:extLst>
          </p:cNvPr>
          <p:cNvSpPr/>
          <p:nvPr/>
        </p:nvSpPr>
        <p:spPr>
          <a:xfrm>
            <a:off x="9608695" y="247046"/>
            <a:ext cx="2348632"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5" name="Picture 4">
            <a:extLst>
              <a:ext uri="{FF2B5EF4-FFF2-40B4-BE49-F238E27FC236}">
                <a16:creationId xmlns:a16="http://schemas.microsoft.com/office/drawing/2014/main" id="{F97FB2C4-E082-46A9-B6D7-8802D8A43BB3}"/>
              </a:ext>
            </a:extLst>
          </p:cNvPr>
          <p:cNvPicPr>
            <a:picLocks noChangeAspect="1"/>
          </p:cNvPicPr>
          <p:nvPr/>
        </p:nvPicPr>
        <p:blipFill>
          <a:blip r:embed="rId3"/>
          <a:stretch>
            <a:fillRect/>
          </a:stretch>
        </p:blipFill>
        <p:spPr>
          <a:xfrm flipH="1">
            <a:off x="907717" y="1301667"/>
            <a:ext cx="1612141" cy="1551216"/>
          </a:xfrm>
          <a:prstGeom prst="rect">
            <a:avLst/>
          </a:prstGeom>
        </p:spPr>
      </p:pic>
      <p:pic>
        <p:nvPicPr>
          <p:cNvPr id="6" name="Picture 5">
            <a:extLst>
              <a:ext uri="{FF2B5EF4-FFF2-40B4-BE49-F238E27FC236}">
                <a16:creationId xmlns:a16="http://schemas.microsoft.com/office/drawing/2014/main" id="{D36E251D-2912-4F8C-AAE0-B3B606203BE5}"/>
              </a:ext>
            </a:extLst>
          </p:cNvPr>
          <p:cNvPicPr>
            <a:picLocks noChangeAspect="1"/>
          </p:cNvPicPr>
          <p:nvPr/>
        </p:nvPicPr>
        <p:blipFill>
          <a:blip r:embed="rId4"/>
          <a:stretch>
            <a:fillRect/>
          </a:stretch>
        </p:blipFill>
        <p:spPr>
          <a:xfrm>
            <a:off x="10021842" y="4814415"/>
            <a:ext cx="1522338" cy="1551338"/>
          </a:xfrm>
          <a:prstGeom prst="rect">
            <a:avLst/>
          </a:prstGeom>
        </p:spPr>
      </p:pic>
      <p:sp>
        <p:nvSpPr>
          <p:cNvPr id="7" name="Speech Bubble: Rectangle with Corners Rounded 6">
            <a:extLst>
              <a:ext uri="{FF2B5EF4-FFF2-40B4-BE49-F238E27FC236}">
                <a16:creationId xmlns:a16="http://schemas.microsoft.com/office/drawing/2014/main" id="{BDED5316-9E03-4273-A81B-3A8B6544FFD0}"/>
              </a:ext>
            </a:extLst>
          </p:cNvPr>
          <p:cNvSpPr/>
          <p:nvPr/>
        </p:nvSpPr>
        <p:spPr>
          <a:xfrm>
            <a:off x="3424199" y="1301667"/>
            <a:ext cx="3800475" cy="908695"/>
          </a:xfrm>
          <a:prstGeom prst="wedgeRoundRectCallout">
            <a:avLst>
              <a:gd name="adj1" fmla="val -59913"/>
              <a:gd name="adj2" fmla="val 18764"/>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Ich</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singe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jede</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Woche</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hier</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Wo</a:t>
            </a:r>
            <a:r>
              <a:rPr kumimoji="0" lang="en-GB" sz="2000" b="0" i="0" u="none" strike="noStrike" kern="1200" cap="none" spc="0" normalizeH="0" noProof="0" dirty="0">
                <a:ln>
                  <a:noFill/>
                </a:ln>
                <a:solidFill>
                  <a:schemeClr val="tx1"/>
                </a:solidFill>
                <a:effectLst/>
                <a:uLnTx/>
                <a:uFillTx/>
                <a:latin typeface="Century Gothic" panose="020F0302020204030204"/>
                <a:ea typeface="+mn-ea"/>
                <a:cs typeface="+mn-cs"/>
              </a:rPr>
              <a:t> bin </a:t>
            </a:r>
            <a:r>
              <a:rPr kumimoji="0" lang="en-GB" sz="2000" b="0" i="0" u="none" strike="noStrike" kern="1200" cap="none" spc="0" normalizeH="0" noProof="0" dirty="0" err="1">
                <a:ln>
                  <a:noFill/>
                </a:ln>
                <a:solidFill>
                  <a:schemeClr val="tx1"/>
                </a:solidFill>
                <a:effectLst/>
                <a:uLnTx/>
                <a:uFillTx/>
                <a:latin typeface="Century Gothic" panose="020F0302020204030204"/>
                <a:ea typeface="+mn-ea"/>
                <a:cs typeface="+mn-cs"/>
              </a:rPr>
              <a:t>ich</a:t>
            </a:r>
            <a:r>
              <a:rPr kumimoji="0" lang="en-GB" sz="2000" b="0" i="0" u="none" strike="noStrike" kern="1200" cap="none" spc="0" normalizeH="0" noProof="0" dirty="0">
                <a:ln>
                  <a:noFill/>
                </a:ln>
                <a:solidFill>
                  <a:schemeClr val="tx1"/>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8" name="Speech Bubble: Rectangle with Corners Rounded 7">
            <a:extLst>
              <a:ext uri="{FF2B5EF4-FFF2-40B4-BE49-F238E27FC236}">
                <a16:creationId xmlns:a16="http://schemas.microsoft.com/office/drawing/2014/main" id="{1F203AFD-510E-4334-9219-35F0F717BF27}"/>
              </a:ext>
            </a:extLst>
          </p:cNvPr>
          <p:cNvSpPr/>
          <p:nvPr/>
        </p:nvSpPr>
        <p:spPr>
          <a:xfrm>
            <a:off x="4842183" y="2298832"/>
            <a:ext cx="3800475" cy="908695"/>
          </a:xfrm>
          <a:prstGeom prst="wedgeRoundRectCallout">
            <a:avLst>
              <a:gd name="adj1" fmla="val 59627"/>
              <a:gd name="adj2" fmla="val 23139"/>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Bist</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du in der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Schule</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sp>
        <p:nvSpPr>
          <p:cNvPr id="9" name="Speech Bubble: Rectangle with Corners Rounded 8">
            <a:extLst>
              <a:ext uri="{FF2B5EF4-FFF2-40B4-BE49-F238E27FC236}">
                <a16:creationId xmlns:a16="http://schemas.microsoft.com/office/drawing/2014/main" id="{C39E629C-0196-4F46-8735-F50ED156202C}"/>
              </a:ext>
            </a:extLst>
          </p:cNvPr>
          <p:cNvSpPr/>
          <p:nvPr/>
        </p:nvSpPr>
        <p:spPr>
          <a:xfrm>
            <a:off x="3434080" y="3295997"/>
            <a:ext cx="3800475" cy="908695"/>
          </a:xfrm>
          <a:prstGeom prst="wedgeRoundRectCallout">
            <a:avLst>
              <a:gd name="adj1" fmla="val -59913"/>
              <a:gd name="adj2" fmla="val 18764"/>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Nein, ich bin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nicht</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in der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Schule</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sp>
        <p:nvSpPr>
          <p:cNvPr id="10" name="TextBox 9">
            <a:extLst>
              <a:ext uri="{FF2B5EF4-FFF2-40B4-BE49-F238E27FC236}">
                <a16:creationId xmlns:a16="http://schemas.microsoft.com/office/drawing/2014/main" id="{8591B64E-56AA-4964-A195-C096A786EC75}"/>
              </a:ext>
            </a:extLst>
          </p:cNvPr>
          <p:cNvSpPr txBox="1"/>
          <p:nvPr/>
        </p:nvSpPr>
        <p:spPr>
          <a:xfrm>
            <a:off x="5293360" y="2599290"/>
            <a:ext cx="920645" cy="307777"/>
          </a:xfrm>
          <a:prstGeom prst="rect">
            <a:avLst/>
          </a:prstGeom>
          <a:solidFill>
            <a:schemeClr val="accent4">
              <a:lumMod val="20000"/>
              <a:lumOff val="80000"/>
            </a:schemeClr>
          </a:solid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___ ___</a:t>
            </a:r>
          </a:p>
        </p:txBody>
      </p:sp>
      <p:sp>
        <p:nvSpPr>
          <p:cNvPr id="11" name="Speech Bubble: Rectangle with Corners Rounded 10">
            <a:extLst>
              <a:ext uri="{FF2B5EF4-FFF2-40B4-BE49-F238E27FC236}">
                <a16:creationId xmlns:a16="http://schemas.microsoft.com/office/drawing/2014/main" id="{FBD7BA14-5F40-4ECD-BA72-F72FF0826CA9}"/>
              </a:ext>
            </a:extLst>
          </p:cNvPr>
          <p:cNvSpPr/>
          <p:nvPr/>
        </p:nvSpPr>
        <p:spPr>
          <a:xfrm>
            <a:off x="3424199" y="5290329"/>
            <a:ext cx="3800475" cy="908695"/>
          </a:xfrm>
          <a:prstGeom prst="wedgeRoundRectCallout">
            <a:avLst>
              <a:gd name="adj1" fmla="val -59913"/>
              <a:gd name="adj2" fmla="val 18764"/>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Ja</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Ich bin in der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Kirche</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sp>
        <p:nvSpPr>
          <p:cNvPr id="12" name="TextBox 11">
            <a:extLst>
              <a:ext uri="{FF2B5EF4-FFF2-40B4-BE49-F238E27FC236}">
                <a16:creationId xmlns:a16="http://schemas.microsoft.com/office/drawing/2014/main" id="{1EC117BE-9F3A-480F-9FF7-D642C8C0C99D}"/>
              </a:ext>
            </a:extLst>
          </p:cNvPr>
          <p:cNvSpPr txBox="1"/>
          <p:nvPr/>
        </p:nvSpPr>
        <p:spPr>
          <a:xfrm>
            <a:off x="4988561" y="3429000"/>
            <a:ext cx="1066800" cy="307777"/>
          </a:xfrm>
          <a:prstGeom prst="rect">
            <a:avLst/>
          </a:prstGeom>
          <a:solidFill>
            <a:schemeClr val="accent4">
              <a:lumMod val="20000"/>
              <a:lumOff val="80000"/>
            </a:schemeClr>
          </a:solid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___ ___</a:t>
            </a:r>
          </a:p>
        </p:txBody>
      </p:sp>
      <p:sp>
        <p:nvSpPr>
          <p:cNvPr id="13" name="Speech Bubble: Rectangle with Corners Rounded 11">
            <a:extLst>
              <a:ext uri="{FF2B5EF4-FFF2-40B4-BE49-F238E27FC236}">
                <a16:creationId xmlns:a16="http://schemas.microsoft.com/office/drawing/2014/main" id="{21ED3638-C6A9-49D3-A7EE-2850B5201194}"/>
              </a:ext>
            </a:extLst>
          </p:cNvPr>
          <p:cNvSpPr/>
          <p:nvPr/>
        </p:nvSpPr>
        <p:spPr>
          <a:xfrm>
            <a:off x="4823006" y="4293162"/>
            <a:ext cx="3800475" cy="908695"/>
          </a:xfrm>
          <a:prstGeom prst="wedgeRoundRectCallout">
            <a:avLst>
              <a:gd name="adj1" fmla="val 59627"/>
              <a:gd name="adj2" fmla="val 23139"/>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Bist</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 du in der </a:t>
            </a:r>
            <a:r>
              <a:rPr kumimoji="0" lang="en-GB" sz="2000" b="0" i="0" u="none" strike="noStrike" kern="1200" cap="none" spc="0" normalizeH="0" baseline="0" noProof="0" dirty="0" err="1">
                <a:ln>
                  <a:noFill/>
                </a:ln>
                <a:solidFill>
                  <a:schemeClr val="tx1"/>
                </a:solidFill>
                <a:effectLst/>
                <a:uLnTx/>
                <a:uFillTx/>
                <a:latin typeface="Century Gothic" panose="020F0302020204030204"/>
                <a:ea typeface="+mn-ea"/>
                <a:cs typeface="+mn-cs"/>
              </a:rPr>
              <a:t>Kirche</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sp>
        <p:nvSpPr>
          <p:cNvPr id="14" name="TextBox 13">
            <a:extLst>
              <a:ext uri="{FF2B5EF4-FFF2-40B4-BE49-F238E27FC236}">
                <a16:creationId xmlns:a16="http://schemas.microsoft.com/office/drawing/2014/main" id="{F9F095ED-6949-4171-8DCE-D0C192C7C7B1}"/>
              </a:ext>
            </a:extLst>
          </p:cNvPr>
          <p:cNvSpPr txBox="1"/>
          <p:nvPr/>
        </p:nvSpPr>
        <p:spPr>
          <a:xfrm>
            <a:off x="5293360" y="4593622"/>
            <a:ext cx="920645" cy="307777"/>
          </a:xfrm>
          <a:prstGeom prst="rect">
            <a:avLst/>
          </a:prstGeom>
          <a:solidFill>
            <a:schemeClr val="accent4">
              <a:lumMod val="20000"/>
              <a:lumOff val="80000"/>
            </a:schemeClr>
          </a:solid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___ ___</a:t>
            </a:r>
          </a:p>
        </p:txBody>
      </p:sp>
      <p:sp>
        <p:nvSpPr>
          <p:cNvPr id="15" name="Rounded Rectangular Callout 54">
            <a:extLst>
              <a:ext uri="{FF2B5EF4-FFF2-40B4-BE49-F238E27FC236}">
                <a16:creationId xmlns:a16="http://schemas.microsoft.com/office/drawing/2014/main" id="{811C8408-E0DD-44E2-A3E5-33B26FBEBC56}"/>
              </a:ext>
            </a:extLst>
          </p:cNvPr>
          <p:cNvSpPr/>
          <p:nvPr/>
        </p:nvSpPr>
        <p:spPr>
          <a:xfrm>
            <a:off x="8839200" y="757308"/>
            <a:ext cx="3233782" cy="1780040"/>
          </a:xfrm>
          <a:prstGeom prst="wedgeRoundRectCallout">
            <a:avLst>
              <a:gd name="adj1" fmla="val 20202"/>
              <a:gd name="adj2" fmla="val 64074"/>
              <a:gd name="adj3" fmla="val 16667"/>
            </a:avLst>
          </a:prstGeom>
          <a:solidFill>
            <a:schemeClr val="accent4">
              <a:lumMod val="20000"/>
              <a:lumOff val="80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latin typeface="Century Gothic" panose="020B0502020202020204" pitchFamily="34" charset="0"/>
            </a:endParaRPr>
          </a:p>
          <a:p>
            <a:pPr algn="ctr"/>
            <a:r>
              <a:rPr lang="en-GB" sz="2000" b="1" dirty="0">
                <a:latin typeface="Century Gothic" panose="020B0502020202020204" pitchFamily="34" charset="0"/>
              </a:rPr>
              <a:t>Remember!</a:t>
            </a:r>
          </a:p>
          <a:p>
            <a:pPr algn="ctr"/>
            <a:endParaRPr lang="en-GB" sz="2000" b="1" dirty="0">
              <a:latin typeface="Century Gothic" panose="020B0502020202020204" pitchFamily="34" charset="0"/>
            </a:endParaRPr>
          </a:p>
          <a:p>
            <a:pPr algn="ctr"/>
            <a:r>
              <a:rPr lang="en-GB" sz="2000" dirty="0">
                <a:latin typeface="Century Gothic" panose="020B0502020202020204" pitchFamily="34" charset="0"/>
              </a:rPr>
              <a:t>use </a:t>
            </a:r>
            <a:r>
              <a:rPr lang="en-GB" sz="2000" i="1" dirty="0" err="1">
                <a:latin typeface="Century Gothic" panose="020B0502020202020204" pitchFamily="34" charset="0"/>
              </a:rPr>
              <a:t>nicht</a:t>
            </a:r>
            <a:r>
              <a:rPr lang="en-GB" sz="2000" dirty="0">
                <a:latin typeface="Century Gothic" panose="020B0502020202020204" pitchFamily="34" charset="0"/>
              </a:rPr>
              <a:t> to say you are </a:t>
            </a:r>
            <a:r>
              <a:rPr lang="en-GB" sz="2000" b="1" dirty="0">
                <a:latin typeface="Century Gothic" panose="020B0502020202020204" pitchFamily="34" charset="0"/>
              </a:rPr>
              <a:t>not doing </a:t>
            </a:r>
            <a:r>
              <a:rPr lang="en-GB" sz="2000" dirty="0">
                <a:latin typeface="Century Gothic" panose="020B0502020202020204" pitchFamily="34" charset="0"/>
              </a:rPr>
              <a:t>something.</a:t>
            </a:r>
            <a:endParaRPr lang="en-GB" sz="2000" b="1" dirty="0">
              <a:latin typeface="Century Gothic" panose="020B0502020202020204" pitchFamily="34" charset="0"/>
            </a:endParaRPr>
          </a:p>
          <a:p>
            <a:pPr algn="ctr"/>
            <a:endParaRPr lang="en-GB" sz="2000" b="1" dirty="0">
              <a:latin typeface="Century Gothic" panose="020B0502020202020204" pitchFamily="34" charset="0"/>
            </a:endParaRPr>
          </a:p>
        </p:txBody>
      </p:sp>
    </p:spTree>
    <p:extLst>
      <p:ext uri="{BB962C8B-B14F-4D97-AF65-F5344CB8AC3E}">
        <p14:creationId xmlns:p14="http://schemas.microsoft.com/office/powerpoint/2010/main" val="988099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0" grpId="1" animBg="1"/>
      <p:bldP spid="11" grpId="0" animBg="1"/>
      <p:bldP spid="12" grpId="0" animBg="1"/>
      <p:bldP spid="12" grpId="1" animBg="1"/>
      <p:bldP spid="13" grpId="0" animBg="1"/>
      <p:bldP spid="14" grpId="0" animBg="1"/>
      <p:bldP spid="14"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ED75A-9AC1-49FC-A812-C84636E5EB35}"/>
              </a:ext>
            </a:extLst>
          </p:cNvPr>
          <p:cNvSpPr>
            <a:spLocks noGrp="1"/>
          </p:cNvSpPr>
          <p:nvPr>
            <p:ph type="title"/>
          </p:nvPr>
        </p:nvSpPr>
        <p:spPr>
          <a:xfrm>
            <a:off x="0" y="213557"/>
            <a:ext cx="2553629" cy="647577"/>
          </a:xfrm>
        </p:spPr>
        <p:txBody>
          <a:bodyPr>
            <a:normAutofit/>
          </a:bodyPr>
          <a:lstStyle/>
          <a:p>
            <a:r>
              <a:rPr lang="en-GB" sz="2800" dirty="0"/>
              <a:t>Wo bin ich?</a:t>
            </a:r>
          </a:p>
        </p:txBody>
      </p:sp>
      <p:sp>
        <p:nvSpPr>
          <p:cNvPr id="4" name="Rounded Rectangle 11">
            <a:extLst>
              <a:ext uri="{FF2B5EF4-FFF2-40B4-BE49-F238E27FC236}">
                <a16:creationId xmlns:a16="http://schemas.microsoft.com/office/drawing/2014/main" id="{51025A26-574E-4C5B-A3FE-0C877EF09117}"/>
              </a:ext>
            </a:extLst>
          </p:cNvPr>
          <p:cNvSpPr/>
          <p:nvPr/>
        </p:nvSpPr>
        <p:spPr>
          <a:xfrm>
            <a:off x="9608695" y="247046"/>
            <a:ext cx="234863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46AC9D7E-A222-427B-923D-8F58D2127E2E}"/>
              </a:ext>
            </a:extLst>
          </p:cNvPr>
          <p:cNvSpPr txBox="1"/>
          <p:nvPr/>
        </p:nvSpPr>
        <p:spPr>
          <a:xfrm>
            <a:off x="341701" y="1425349"/>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effectLst/>
                <a:uLnTx/>
                <a:uFillTx/>
                <a:latin typeface="Century Gothic" panose="020B0502020202020204" pitchFamily="34" charset="0"/>
                <a:ea typeface="+mn-ea"/>
                <a:cs typeface="+mn-cs"/>
              </a:rPr>
              <a:t>im</a:t>
            </a:r>
            <a:r>
              <a:rPr kumimoji="0" lang="en-GB" sz="2600" b="1"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600" b="1" i="0" u="none" strike="noStrike" kern="1200" cap="none" spc="0" normalizeH="0" baseline="0" noProof="0" dirty="0" err="1">
                <a:ln>
                  <a:noFill/>
                </a:ln>
                <a:effectLst/>
                <a:uLnTx/>
                <a:uFillTx/>
                <a:latin typeface="Century Gothic" panose="020B0502020202020204" pitchFamily="34" charset="0"/>
                <a:ea typeface="+mn-ea"/>
                <a:cs typeface="+mn-cs"/>
              </a:rPr>
              <a:t>Unterricht</a:t>
            </a:r>
            <a:endParaRPr kumimoji="0" lang="en-GB" sz="26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1A50256-40DA-4C78-8E1D-AAEA73549668}"/>
              </a:ext>
            </a:extLst>
          </p:cNvPr>
          <p:cNvSpPr txBox="1"/>
          <p:nvPr/>
        </p:nvSpPr>
        <p:spPr>
          <a:xfrm>
            <a:off x="4094873" y="5636820"/>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effectLst/>
                <a:uLnTx/>
                <a:uFillTx/>
                <a:latin typeface="Century Gothic" panose="020B0502020202020204" pitchFamily="34" charset="0"/>
                <a:ea typeface="+mn-ea"/>
                <a:cs typeface="+mn-cs"/>
              </a:rPr>
              <a:t>spät</a:t>
            </a:r>
            <a:endParaRPr kumimoji="0" lang="en-GB" sz="26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4BD1FB71-F884-457B-84AB-9443D764075D}"/>
              </a:ext>
            </a:extLst>
          </p:cNvPr>
          <p:cNvSpPr txBox="1"/>
          <p:nvPr/>
        </p:nvSpPr>
        <p:spPr>
          <a:xfrm>
            <a:off x="6056218" y="2060847"/>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effectLst/>
                <a:uLnTx/>
                <a:uFillTx/>
                <a:latin typeface="Century Gothic" panose="020B0502020202020204" pitchFamily="34" charset="0"/>
                <a:ea typeface="+mn-ea"/>
                <a:cs typeface="+mn-cs"/>
              </a:rPr>
              <a:t>schön</a:t>
            </a:r>
            <a:endParaRPr kumimoji="0" lang="en-GB" sz="26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4F8FFE9E-7E82-4B2F-90AB-96274E7A9501}"/>
              </a:ext>
            </a:extLst>
          </p:cNvPr>
          <p:cNvSpPr txBox="1"/>
          <p:nvPr/>
        </p:nvSpPr>
        <p:spPr>
          <a:xfrm>
            <a:off x="608567" y="3557127"/>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effectLst/>
                <a:uLnTx/>
                <a:uFillTx/>
                <a:latin typeface="Century Gothic" panose="020B0502020202020204" pitchFamily="34" charset="0"/>
                <a:ea typeface="+mn-ea"/>
                <a:cs typeface="+mn-cs"/>
              </a:rPr>
              <a:t>im</a:t>
            </a:r>
            <a:r>
              <a:rPr kumimoji="0" lang="en-GB" sz="2600" b="1" i="0" u="none" strike="noStrike" kern="1200" cap="none" spc="0" normalizeH="0" baseline="0" noProof="0" dirty="0">
                <a:ln>
                  <a:noFill/>
                </a:ln>
                <a:effectLst/>
                <a:uLnTx/>
                <a:uFillTx/>
                <a:latin typeface="Century Gothic" panose="020B0502020202020204" pitchFamily="34" charset="0"/>
                <a:ea typeface="+mn-ea"/>
                <a:cs typeface="+mn-cs"/>
              </a:rPr>
              <a:t> Garten</a:t>
            </a:r>
          </a:p>
        </p:txBody>
      </p:sp>
      <p:sp>
        <p:nvSpPr>
          <p:cNvPr id="9" name="TextBox 8">
            <a:extLst>
              <a:ext uri="{FF2B5EF4-FFF2-40B4-BE49-F238E27FC236}">
                <a16:creationId xmlns:a16="http://schemas.microsoft.com/office/drawing/2014/main" id="{8DCEAA36-2234-4571-B6CE-B0EAF8A4D5B5}"/>
              </a:ext>
            </a:extLst>
          </p:cNvPr>
          <p:cNvSpPr txBox="1"/>
          <p:nvPr/>
        </p:nvSpPr>
        <p:spPr>
          <a:xfrm>
            <a:off x="2454234" y="2750127"/>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effectLst/>
                <a:uLnTx/>
                <a:uFillTx/>
                <a:latin typeface="Century Gothic" panose="020B0502020202020204" pitchFamily="34" charset="0"/>
                <a:ea typeface="+mn-ea"/>
                <a:cs typeface="+mn-cs"/>
              </a:rPr>
              <a:t>die </a:t>
            </a:r>
            <a:r>
              <a:rPr kumimoji="0" lang="en-GB" sz="2600" b="1" i="0" u="none" strike="noStrike" kern="1200" cap="none" spc="0" normalizeH="0" baseline="0" noProof="0" dirty="0" err="1">
                <a:ln>
                  <a:noFill/>
                </a:ln>
                <a:effectLst/>
                <a:uLnTx/>
                <a:uFillTx/>
                <a:latin typeface="Century Gothic" panose="020B0502020202020204" pitchFamily="34" charset="0"/>
                <a:ea typeface="+mn-ea"/>
                <a:cs typeface="+mn-cs"/>
              </a:rPr>
              <a:t>Familie</a:t>
            </a:r>
            <a:endParaRPr kumimoji="0" lang="en-GB" sz="26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D4A24AFC-34F6-4300-8E3B-768CD096B6AE}"/>
              </a:ext>
            </a:extLst>
          </p:cNvPr>
          <p:cNvSpPr txBox="1"/>
          <p:nvPr/>
        </p:nvSpPr>
        <p:spPr>
          <a:xfrm>
            <a:off x="8812346" y="5224887"/>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effectLst/>
                <a:uLnTx/>
                <a:uFillTx/>
                <a:latin typeface="Century Gothic" panose="020B0502020202020204" pitchFamily="34" charset="0"/>
                <a:ea typeface="+mn-ea"/>
                <a:cs typeface="+mn-cs"/>
              </a:rPr>
              <a:t>die </a:t>
            </a:r>
            <a:r>
              <a:rPr kumimoji="0" lang="en-GB" sz="2600" b="1" i="0" u="none" strike="noStrike" kern="1200" cap="none" spc="0" normalizeH="0" baseline="0" noProof="0" dirty="0" err="1">
                <a:ln>
                  <a:noFill/>
                </a:ln>
                <a:effectLst/>
                <a:uLnTx/>
                <a:uFillTx/>
                <a:latin typeface="Century Gothic" panose="020B0502020202020204" pitchFamily="34" charset="0"/>
                <a:ea typeface="+mn-ea"/>
                <a:cs typeface="+mn-cs"/>
              </a:rPr>
              <a:t>Woche</a:t>
            </a:r>
            <a:endParaRPr kumimoji="0" lang="en-GB" sz="26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05E96617-C818-4700-925C-E53EDD4E40F1}"/>
              </a:ext>
            </a:extLst>
          </p:cNvPr>
          <p:cNvSpPr txBox="1"/>
          <p:nvPr/>
        </p:nvSpPr>
        <p:spPr>
          <a:xfrm>
            <a:off x="3297387" y="1777799"/>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die </a:t>
            </a:r>
            <a:r>
              <a:rPr kumimoji="0" lang="en-GB" sz="2600" b="1"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Kirche</a:t>
            </a:r>
            <a:endParaRPr kumimoji="0" lang="en-GB" sz="2600" b="1"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63D3AC2E-7CA3-4009-9462-C78BF7DC5BE0}"/>
              </a:ext>
            </a:extLst>
          </p:cNvPr>
          <p:cNvSpPr txBox="1"/>
          <p:nvPr/>
        </p:nvSpPr>
        <p:spPr>
          <a:xfrm>
            <a:off x="2454234" y="4675390"/>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am </a:t>
            </a:r>
            <a:r>
              <a:rPr kumimoji="0" lang="en-GB" sz="2600" b="1"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Marktplatz</a:t>
            </a:r>
            <a:endParaRPr kumimoji="0" lang="en-GB" sz="2600" b="1"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32AC387F-1BFB-498A-A7A2-CE635620510C}"/>
              </a:ext>
            </a:extLst>
          </p:cNvPr>
          <p:cNvSpPr txBox="1"/>
          <p:nvPr/>
        </p:nvSpPr>
        <p:spPr>
          <a:xfrm>
            <a:off x="9050179" y="1608921"/>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effectLst/>
                <a:uLnTx/>
                <a:uFillTx/>
                <a:latin typeface="Century Gothic" panose="020B0502020202020204" pitchFamily="34" charset="0"/>
                <a:ea typeface="+mn-ea"/>
                <a:cs typeface="+mn-cs"/>
              </a:rPr>
              <a:t>die </a:t>
            </a:r>
            <a:r>
              <a:rPr kumimoji="0" lang="en-GB" sz="2600" b="1" i="0" u="none" strike="noStrike" kern="1200" cap="none" spc="0" normalizeH="0" baseline="0" noProof="0" dirty="0" err="1">
                <a:ln>
                  <a:noFill/>
                </a:ln>
                <a:effectLst/>
                <a:uLnTx/>
                <a:uFillTx/>
                <a:latin typeface="Century Gothic" panose="020B0502020202020204" pitchFamily="34" charset="0"/>
                <a:ea typeface="+mn-ea"/>
                <a:cs typeface="+mn-cs"/>
              </a:rPr>
              <a:t>Idee</a:t>
            </a:r>
            <a:endParaRPr kumimoji="0" lang="en-GB" sz="26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8AC19058-B966-4AA0-9489-4578A7E50D84}"/>
              </a:ext>
            </a:extLst>
          </p:cNvPr>
          <p:cNvSpPr txBox="1"/>
          <p:nvPr/>
        </p:nvSpPr>
        <p:spPr>
          <a:xfrm>
            <a:off x="3662218" y="3759923"/>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früh</a:t>
            </a:r>
            <a:endParaRPr kumimoji="0" lang="en-GB" sz="2600" b="1"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A40FDBF9-4144-44F4-B804-35EF78092809}"/>
              </a:ext>
            </a:extLst>
          </p:cNvPr>
          <p:cNvSpPr txBox="1"/>
          <p:nvPr/>
        </p:nvSpPr>
        <p:spPr>
          <a:xfrm>
            <a:off x="5667364" y="3195760"/>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schreiben</a:t>
            </a:r>
            <a:endParaRPr kumimoji="0" lang="en-GB" sz="2600" b="1"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C397FD43-E7DA-4CFA-AFCD-7847BBC6E68C}"/>
              </a:ext>
            </a:extLst>
          </p:cNvPr>
          <p:cNvSpPr txBox="1"/>
          <p:nvPr/>
        </p:nvSpPr>
        <p:spPr>
          <a:xfrm>
            <a:off x="9050179" y="3865411"/>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in der </a:t>
            </a:r>
            <a:r>
              <a:rPr kumimoji="0" lang="en-GB" sz="2600" b="1"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Schule</a:t>
            </a:r>
            <a:endParaRPr kumimoji="0" lang="en-GB" sz="2600" b="1"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F1BA9F6C-A263-4F67-9516-49FCF70D81EE}"/>
              </a:ext>
            </a:extLst>
          </p:cNvPr>
          <p:cNvSpPr txBox="1"/>
          <p:nvPr/>
        </p:nvSpPr>
        <p:spPr>
          <a:xfrm>
            <a:off x="6807200" y="936183"/>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bekommen</a:t>
            </a:r>
            <a:endParaRPr kumimoji="0" lang="en-GB" sz="2600" b="1"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3572069E-26D3-48EE-8883-219067455669}"/>
              </a:ext>
            </a:extLst>
          </p:cNvPr>
          <p:cNvSpPr txBox="1"/>
          <p:nvPr/>
        </p:nvSpPr>
        <p:spPr>
          <a:xfrm>
            <a:off x="6256708" y="4333403"/>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effectLst/>
                <a:uLnTx/>
                <a:uFillTx/>
                <a:latin typeface="Century Gothic" panose="020B0502020202020204" pitchFamily="34" charset="0"/>
                <a:ea typeface="+mn-ea"/>
                <a:cs typeface="+mn-cs"/>
              </a:rPr>
              <a:t>das </a:t>
            </a:r>
            <a:r>
              <a:rPr kumimoji="0" lang="en-GB" sz="2600" b="1" i="0" u="none" strike="noStrike" kern="1200" cap="none" spc="0" normalizeH="0" baseline="0" noProof="0" dirty="0" err="1">
                <a:ln>
                  <a:noFill/>
                </a:ln>
                <a:effectLst/>
                <a:uLnTx/>
                <a:uFillTx/>
                <a:latin typeface="Century Gothic" panose="020B0502020202020204" pitchFamily="34" charset="0"/>
                <a:ea typeface="+mn-ea"/>
                <a:cs typeface="+mn-cs"/>
              </a:rPr>
              <a:t>Fahrrad</a:t>
            </a:r>
            <a:endParaRPr kumimoji="0" lang="en-GB" sz="26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CAF4514E-FE60-4FBF-8495-5898E3C4B0D6}"/>
              </a:ext>
            </a:extLst>
          </p:cNvPr>
          <p:cNvSpPr txBox="1"/>
          <p:nvPr/>
        </p:nvSpPr>
        <p:spPr>
          <a:xfrm>
            <a:off x="8379691" y="2665469"/>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der Montag</a:t>
            </a:r>
          </a:p>
        </p:txBody>
      </p:sp>
      <p:sp>
        <p:nvSpPr>
          <p:cNvPr id="20" name="TextBox 19">
            <a:extLst>
              <a:ext uri="{FF2B5EF4-FFF2-40B4-BE49-F238E27FC236}">
                <a16:creationId xmlns:a16="http://schemas.microsoft.com/office/drawing/2014/main" id="{1084AF13-244F-417F-87BB-B041BB966245}"/>
              </a:ext>
            </a:extLst>
          </p:cNvPr>
          <p:cNvSpPr txBox="1"/>
          <p:nvPr/>
        </p:nvSpPr>
        <p:spPr>
          <a:xfrm>
            <a:off x="-326241" y="2464960"/>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zu</a:t>
            </a:r>
            <a:r>
              <a:rPr kumimoji="0" lang="en-GB" sz="2600" b="1"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 </a:t>
            </a:r>
            <a:r>
              <a:rPr kumimoji="0" lang="en-GB" sz="2600" b="1"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Hause</a:t>
            </a:r>
            <a:endParaRPr kumimoji="0" lang="en-GB" sz="2600" b="1"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77AB2E76-310B-46E9-B5D9-B6D275E6DD9E}"/>
              </a:ext>
            </a:extLst>
          </p:cNvPr>
          <p:cNvSpPr txBox="1"/>
          <p:nvPr/>
        </p:nvSpPr>
        <p:spPr>
          <a:xfrm>
            <a:off x="-239857" y="5471109"/>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effectLst/>
                <a:uLnTx/>
                <a:uFillTx/>
                <a:latin typeface="Century Gothic" panose="020B0502020202020204" pitchFamily="34" charset="0"/>
                <a:ea typeface="+mn-ea"/>
                <a:cs typeface="+mn-cs"/>
              </a:rPr>
              <a:t>die </a:t>
            </a:r>
            <a:r>
              <a:rPr kumimoji="0" lang="en-GB" sz="2600" b="1" i="0" u="none" strike="noStrike" kern="1200" cap="none" spc="0" normalizeH="0" baseline="0" noProof="0" dirty="0" err="1">
                <a:ln>
                  <a:noFill/>
                </a:ln>
                <a:effectLst/>
                <a:uLnTx/>
                <a:uFillTx/>
                <a:latin typeface="Century Gothic" panose="020B0502020202020204" pitchFamily="34" charset="0"/>
                <a:ea typeface="+mn-ea"/>
                <a:cs typeface="+mn-cs"/>
              </a:rPr>
              <a:t>Aufgabe</a:t>
            </a:r>
            <a:endParaRPr kumimoji="0" lang="en-GB" sz="26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604984A4-95E4-44DB-8AD6-A5267B5C3878}"/>
              </a:ext>
            </a:extLst>
          </p:cNvPr>
          <p:cNvSpPr txBox="1"/>
          <p:nvPr/>
        </p:nvSpPr>
        <p:spPr>
          <a:xfrm>
            <a:off x="6433366" y="5293838"/>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lernen</a:t>
            </a:r>
            <a:endParaRPr kumimoji="0" lang="en-GB" sz="2600" b="1"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262948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EF15A-A6A3-49ED-AF87-A2FBC9B4E266}"/>
              </a:ext>
            </a:extLst>
          </p:cNvPr>
          <p:cNvSpPr>
            <a:spLocks noGrp="1"/>
          </p:cNvSpPr>
          <p:nvPr>
            <p:ph type="title"/>
          </p:nvPr>
        </p:nvSpPr>
        <p:spPr>
          <a:xfrm>
            <a:off x="0" y="213557"/>
            <a:ext cx="2263698" cy="647577"/>
          </a:xfrm>
        </p:spPr>
        <p:txBody>
          <a:bodyPr>
            <a:normAutofit/>
          </a:bodyPr>
          <a:lstStyle/>
          <a:p>
            <a:r>
              <a:rPr lang="en-GB" sz="2800" dirty="0" err="1"/>
              <a:t>Antworten</a:t>
            </a:r>
            <a:endParaRPr lang="en-GB" sz="2800" dirty="0"/>
          </a:p>
        </p:txBody>
      </p:sp>
      <p:sp>
        <p:nvSpPr>
          <p:cNvPr id="4" name="TextBox 3">
            <a:extLst>
              <a:ext uri="{FF2B5EF4-FFF2-40B4-BE49-F238E27FC236}">
                <a16:creationId xmlns:a16="http://schemas.microsoft.com/office/drawing/2014/main" id="{94137152-3014-48F2-A85F-5598F1F95397}"/>
              </a:ext>
            </a:extLst>
          </p:cNvPr>
          <p:cNvSpPr txBox="1"/>
          <p:nvPr/>
        </p:nvSpPr>
        <p:spPr>
          <a:xfrm>
            <a:off x="118532" y="1362782"/>
            <a:ext cx="11582400" cy="517064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de-DE" sz="2200" b="0" i="0" u="none" strike="noStrike" kern="1200" cap="none" spc="0" normalizeH="0" baseline="0" noProof="0" dirty="0">
                <a:ln>
                  <a:noFill/>
                </a:ln>
                <a:effectLst/>
                <a:uLnTx/>
                <a:uFillTx/>
                <a:latin typeface="Century Gothic" panose="020B0502020202020204" pitchFamily="34" charset="0"/>
                <a:ea typeface="+mn-ea"/>
                <a:cs typeface="+mn-cs"/>
              </a:rPr>
              <a:t>Es gibt hier ein Klassenzimmer. Wo bin ich? </a:t>
            </a:r>
            <a:br>
              <a:rPr kumimoji="0" lang="de-DE" sz="2200" b="0" i="0" u="none" strike="noStrike" kern="1200" cap="none" spc="0" normalizeH="0" baseline="0" noProof="0" dirty="0">
                <a:ln>
                  <a:noFill/>
                </a:ln>
                <a:effectLst/>
                <a:uLnTx/>
                <a:uFillTx/>
                <a:latin typeface="Century Gothic" panose="020B0502020202020204" pitchFamily="34" charset="0"/>
                <a:ea typeface="+mn-ea"/>
                <a:cs typeface="+mn-cs"/>
              </a:rPr>
            </a:br>
            <a:r>
              <a:rPr kumimoji="0" lang="de-DE" sz="2200" b="0" i="0" u="none" strike="noStrike" kern="1200" cap="none" spc="0" normalizeH="0" baseline="0" noProof="0" dirty="0">
                <a:ln>
                  <a:noFill/>
                </a:ln>
                <a:effectLst/>
                <a:uLnTx/>
                <a:uFillTx/>
                <a:latin typeface="Century Gothic" panose="020B0502020202020204" pitchFamily="34" charset="0"/>
                <a:ea typeface="+mn-ea"/>
                <a:cs typeface="+mn-cs"/>
              </a:rPr>
              <a:t>Ich bin ... </a:t>
            </a:r>
            <a:r>
              <a:rPr kumimoji="0" lang="de-DE" sz="2200" b="1" i="0" u="none" strike="noStrike" kern="1200" cap="none" spc="0" normalizeH="0" baseline="0" noProof="0" dirty="0">
                <a:ln>
                  <a:noFill/>
                </a:ln>
                <a:effectLst/>
                <a:uLnTx/>
                <a:uFillTx/>
                <a:latin typeface="Century Gothic" panose="020B0502020202020204" pitchFamily="34" charset="0"/>
                <a:ea typeface="+mn-ea"/>
                <a:cs typeface="+mn-cs"/>
              </a:rPr>
              <a:t>in der Schule! </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de-DE" sz="2200" b="0" i="0" u="none" strike="noStrike" kern="1200" cap="none" spc="0" normalizeH="0" baseline="0" noProof="0" dirty="0">
              <a:ln>
                <a:noFill/>
              </a:ln>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de-DE" sz="2200" b="0" i="0" u="none" strike="noStrike" kern="1200" cap="none" spc="0" normalizeH="0" baseline="0" noProof="0" dirty="0">
                <a:ln>
                  <a:noFill/>
                </a:ln>
                <a:effectLst/>
                <a:uLnTx/>
                <a:uFillTx/>
                <a:latin typeface="Century Gothic" panose="020B0502020202020204" pitchFamily="34" charset="0"/>
                <a:ea typeface="+mn-ea"/>
                <a:cs typeface="+mn-cs"/>
              </a:rPr>
              <a:t>Der Lehrer redet viel. Wo bin ich? </a:t>
            </a:r>
            <a:br>
              <a:rPr kumimoji="0" lang="de-DE" sz="2200" b="0" i="0" u="none" strike="noStrike" kern="1200" cap="none" spc="0" normalizeH="0" baseline="0" noProof="0" dirty="0">
                <a:ln>
                  <a:noFill/>
                </a:ln>
                <a:effectLst/>
                <a:uLnTx/>
                <a:uFillTx/>
                <a:latin typeface="Century Gothic" panose="020B0502020202020204" pitchFamily="34" charset="0"/>
                <a:ea typeface="+mn-ea"/>
                <a:cs typeface="+mn-cs"/>
              </a:rPr>
            </a:br>
            <a:r>
              <a:rPr kumimoji="0" lang="de-DE" sz="2200" b="0" i="0" u="none" strike="noStrike" kern="1200" cap="none" spc="0" normalizeH="0" baseline="0" noProof="0" dirty="0">
                <a:ln>
                  <a:noFill/>
                </a:ln>
                <a:effectLst/>
                <a:uLnTx/>
                <a:uFillTx/>
                <a:latin typeface="Century Gothic" panose="020B0502020202020204" pitchFamily="34" charset="0"/>
                <a:ea typeface="+mn-ea"/>
                <a:cs typeface="+mn-cs"/>
              </a:rPr>
              <a:t>Ich bin ... </a:t>
            </a:r>
            <a:r>
              <a:rPr kumimoji="0" lang="de-DE" sz="2200" b="1" i="0" u="none" strike="noStrike" kern="1200" cap="none" spc="0" normalizeH="0" baseline="0" noProof="0" dirty="0">
                <a:ln>
                  <a:noFill/>
                </a:ln>
                <a:effectLst/>
                <a:uLnTx/>
                <a:uFillTx/>
                <a:latin typeface="Century Gothic" panose="020B0502020202020204" pitchFamily="34" charset="0"/>
                <a:ea typeface="+mn-ea"/>
                <a:cs typeface="+mn-cs"/>
              </a:rPr>
              <a:t>im Unterricht!</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de-DE" sz="2200" b="0" i="0" u="none" strike="noStrike" kern="1200" cap="none" spc="0" normalizeH="0" baseline="0" noProof="0" dirty="0">
              <a:ln>
                <a:noFill/>
              </a:ln>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de-DE" sz="2200" b="0" i="0" u="none" strike="noStrike" kern="1200" cap="none" spc="0" normalizeH="0" baseline="0" noProof="0" dirty="0">
                <a:ln>
                  <a:noFill/>
                </a:ln>
                <a:effectLst/>
                <a:uLnTx/>
                <a:uFillTx/>
                <a:latin typeface="Century Gothic" panose="020B0502020202020204" pitchFamily="34" charset="0"/>
                <a:ea typeface="+mn-ea"/>
                <a:cs typeface="+mn-cs"/>
              </a:rPr>
              <a:t>Ich spiele mit Freunden Fußball. Wo bin ich? </a:t>
            </a:r>
            <a:br>
              <a:rPr kumimoji="0" lang="de-DE" sz="2200" b="0" i="0" u="none" strike="noStrike" kern="1200" cap="none" spc="0" normalizeH="0" baseline="0" noProof="0" dirty="0">
                <a:ln>
                  <a:noFill/>
                </a:ln>
                <a:effectLst/>
                <a:uLnTx/>
                <a:uFillTx/>
                <a:latin typeface="Century Gothic" panose="020B0502020202020204" pitchFamily="34" charset="0"/>
                <a:ea typeface="+mn-ea"/>
                <a:cs typeface="+mn-cs"/>
              </a:rPr>
            </a:br>
            <a:r>
              <a:rPr kumimoji="0" lang="de-DE" sz="2200" b="0" i="0" u="none" strike="noStrike" kern="1200" cap="none" spc="0" normalizeH="0" baseline="0" noProof="0" dirty="0">
                <a:ln>
                  <a:noFill/>
                </a:ln>
                <a:effectLst/>
                <a:uLnTx/>
                <a:uFillTx/>
                <a:latin typeface="Century Gothic" panose="020B0502020202020204" pitchFamily="34" charset="0"/>
                <a:ea typeface="+mn-ea"/>
                <a:cs typeface="+mn-cs"/>
              </a:rPr>
              <a:t>Ich bin ... </a:t>
            </a:r>
            <a:r>
              <a:rPr kumimoji="0" lang="de-DE" sz="2200" b="1" i="0" u="none" strike="noStrike" kern="1200" cap="none" spc="0" normalizeH="0" baseline="0" noProof="0" dirty="0">
                <a:ln>
                  <a:noFill/>
                </a:ln>
                <a:effectLst/>
                <a:uLnTx/>
                <a:uFillTx/>
                <a:latin typeface="Century Gothic" panose="020B0502020202020204" pitchFamily="34" charset="0"/>
                <a:ea typeface="+mn-ea"/>
                <a:cs typeface="+mn-cs"/>
              </a:rPr>
              <a:t>im Garten!</a:t>
            </a:r>
            <a:br>
              <a:rPr kumimoji="0" lang="de-DE" sz="2200" b="0" i="0" u="none" strike="noStrike" kern="1200" cap="none" spc="0" normalizeH="0" baseline="0" noProof="0" dirty="0">
                <a:ln>
                  <a:noFill/>
                </a:ln>
                <a:effectLst/>
                <a:uLnTx/>
                <a:uFillTx/>
                <a:latin typeface="Century Gothic" panose="020B0502020202020204" pitchFamily="34" charset="0"/>
                <a:ea typeface="+mn-ea"/>
                <a:cs typeface="+mn-cs"/>
              </a:rPr>
            </a:br>
            <a:endParaRPr kumimoji="0" lang="de-DE" sz="2200" b="0" i="0" u="none" strike="noStrike" kern="1200" cap="none" spc="0" normalizeH="0" baseline="0" noProof="0" dirty="0">
              <a:ln>
                <a:noFill/>
              </a:ln>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de-DE" sz="2200" b="0" i="0" u="none" strike="noStrike" kern="1200" cap="none" spc="0" normalizeH="0" baseline="0" noProof="0" dirty="0">
                <a:ln>
                  <a:noFill/>
                </a:ln>
                <a:effectLst/>
                <a:uLnTx/>
                <a:uFillTx/>
                <a:latin typeface="Century Gothic" panose="020B0502020202020204" pitchFamily="34" charset="0"/>
                <a:ea typeface="+mn-ea"/>
                <a:cs typeface="+mn-cs"/>
              </a:rPr>
              <a:t>Ich wohne hier. Wo bin ich? </a:t>
            </a:r>
            <a:br>
              <a:rPr kumimoji="0" lang="de-DE" sz="2200" b="0" i="0" u="none" strike="noStrike" kern="1200" cap="none" spc="0" normalizeH="0" baseline="0" noProof="0" dirty="0">
                <a:ln>
                  <a:noFill/>
                </a:ln>
                <a:effectLst/>
                <a:uLnTx/>
                <a:uFillTx/>
                <a:latin typeface="Century Gothic" panose="020B0502020202020204" pitchFamily="34" charset="0"/>
                <a:ea typeface="+mn-ea"/>
                <a:cs typeface="+mn-cs"/>
              </a:rPr>
            </a:br>
            <a:r>
              <a:rPr kumimoji="0" lang="de-DE" sz="2200" b="0" i="0" u="none" strike="noStrike" kern="1200" cap="none" spc="0" normalizeH="0" baseline="0" noProof="0" dirty="0">
                <a:ln>
                  <a:noFill/>
                </a:ln>
                <a:effectLst/>
                <a:uLnTx/>
                <a:uFillTx/>
                <a:latin typeface="Century Gothic" panose="020B0502020202020204" pitchFamily="34" charset="0"/>
                <a:ea typeface="+mn-ea"/>
                <a:cs typeface="+mn-cs"/>
              </a:rPr>
              <a:t>Ich bin ... </a:t>
            </a:r>
            <a:r>
              <a:rPr kumimoji="0" lang="de-DE" sz="2200" b="1" i="0" u="none" strike="noStrike" kern="1200" cap="none" spc="0" normalizeH="0" baseline="0" noProof="0" dirty="0">
                <a:ln>
                  <a:noFill/>
                </a:ln>
                <a:effectLst/>
                <a:uLnTx/>
                <a:uFillTx/>
                <a:latin typeface="Century Gothic" panose="020B0502020202020204" pitchFamily="34" charset="0"/>
                <a:ea typeface="+mn-ea"/>
                <a:cs typeface="+mn-cs"/>
              </a:rPr>
              <a:t>zu Hause!</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de-DE" sz="2200" b="0" i="0" u="none" strike="noStrike" kern="1200" cap="none" spc="0" normalizeH="0" baseline="0" noProof="0" dirty="0">
              <a:ln>
                <a:noFill/>
              </a:ln>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de-DE" sz="2200" b="0" i="0" u="none" strike="noStrike" kern="1200" cap="none" spc="0" normalizeH="0" baseline="0" noProof="0" dirty="0">
                <a:ln>
                  <a:noFill/>
                </a:ln>
                <a:effectLst/>
                <a:uLnTx/>
                <a:uFillTx/>
                <a:latin typeface="Century Gothic" panose="020B0502020202020204" pitchFamily="34" charset="0"/>
                <a:ea typeface="+mn-ea"/>
                <a:cs typeface="+mn-cs"/>
              </a:rPr>
              <a:t>Es gibt hier eine Kirche. Wo bin ich? </a:t>
            </a:r>
            <a:br>
              <a:rPr kumimoji="0" lang="de-DE" sz="2200" b="0" i="0" u="none" strike="noStrike" kern="1200" cap="none" spc="0" normalizeH="0" baseline="0" noProof="0" dirty="0">
                <a:ln>
                  <a:noFill/>
                </a:ln>
                <a:effectLst/>
                <a:uLnTx/>
                <a:uFillTx/>
                <a:latin typeface="Century Gothic" panose="020B0502020202020204" pitchFamily="34" charset="0"/>
                <a:ea typeface="+mn-ea"/>
                <a:cs typeface="+mn-cs"/>
              </a:rPr>
            </a:br>
            <a:r>
              <a:rPr kumimoji="0" lang="de-DE" sz="2200" b="0" i="0" u="none" strike="noStrike" kern="1200" cap="none" spc="0" normalizeH="0" baseline="0" noProof="0" dirty="0">
                <a:ln>
                  <a:noFill/>
                </a:ln>
                <a:effectLst/>
                <a:uLnTx/>
                <a:uFillTx/>
                <a:latin typeface="Century Gothic" panose="020B0502020202020204" pitchFamily="34" charset="0"/>
                <a:ea typeface="+mn-ea"/>
                <a:cs typeface="+mn-cs"/>
              </a:rPr>
              <a:t>Ich bin ... </a:t>
            </a:r>
            <a:r>
              <a:rPr kumimoji="0" lang="de-DE" sz="2200" b="1" i="0" u="none" strike="noStrike" kern="1200" cap="none" spc="0" normalizeH="0" baseline="0" noProof="0" dirty="0">
                <a:ln>
                  <a:noFill/>
                </a:ln>
                <a:effectLst/>
                <a:uLnTx/>
                <a:uFillTx/>
                <a:latin typeface="Century Gothic" panose="020B0502020202020204" pitchFamily="34" charset="0"/>
                <a:ea typeface="+mn-ea"/>
                <a:cs typeface="+mn-cs"/>
              </a:rPr>
              <a:t>am Marktplatz!</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3D4800B2-E849-48B1-8D50-EBDBB277BC70}"/>
              </a:ext>
            </a:extLst>
          </p:cNvPr>
          <p:cNvSpPr/>
          <p:nvPr/>
        </p:nvSpPr>
        <p:spPr>
          <a:xfrm>
            <a:off x="1904994" y="1740675"/>
            <a:ext cx="1913468" cy="3394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Tw Cen MT" panose="020B0602020104020603"/>
              <a:ea typeface="+mn-ea"/>
              <a:cs typeface="+mn-cs"/>
            </a:endParaRPr>
          </a:p>
        </p:txBody>
      </p:sp>
      <p:sp>
        <p:nvSpPr>
          <p:cNvPr id="6" name="Rectangle 5">
            <a:extLst>
              <a:ext uri="{FF2B5EF4-FFF2-40B4-BE49-F238E27FC236}">
                <a16:creationId xmlns:a16="http://schemas.microsoft.com/office/drawing/2014/main" id="{15B2C37E-3097-4827-BA5C-3D822469E9C8}"/>
              </a:ext>
            </a:extLst>
          </p:cNvPr>
          <p:cNvSpPr/>
          <p:nvPr/>
        </p:nvSpPr>
        <p:spPr>
          <a:xfrm>
            <a:off x="1904994" y="2792229"/>
            <a:ext cx="1913468" cy="2709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Tw Cen MT" panose="020B0602020104020603"/>
              <a:ea typeface="+mn-ea"/>
              <a:cs typeface="+mn-cs"/>
            </a:endParaRPr>
          </a:p>
        </p:txBody>
      </p:sp>
      <p:sp>
        <p:nvSpPr>
          <p:cNvPr id="7" name="Rectangle 6">
            <a:extLst>
              <a:ext uri="{FF2B5EF4-FFF2-40B4-BE49-F238E27FC236}">
                <a16:creationId xmlns:a16="http://schemas.microsoft.com/office/drawing/2014/main" id="{885D791A-EBFB-44D6-BE1F-C8FEE2454ADE}"/>
              </a:ext>
            </a:extLst>
          </p:cNvPr>
          <p:cNvSpPr/>
          <p:nvPr/>
        </p:nvSpPr>
        <p:spPr>
          <a:xfrm>
            <a:off x="1904994" y="3775313"/>
            <a:ext cx="1761067" cy="2709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Tw Cen MT" panose="020B0602020104020603"/>
              <a:ea typeface="+mn-ea"/>
              <a:cs typeface="+mn-cs"/>
            </a:endParaRPr>
          </a:p>
        </p:txBody>
      </p:sp>
      <p:sp>
        <p:nvSpPr>
          <p:cNvPr id="8" name="Rectangle 7">
            <a:extLst>
              <a:ext uri="{FF2B5EF4-FFF2-40B4-BE49-F238E27FC236}">
                <a16:creationId xmlns:a16="http://schemas.microsoft.com/office/drawing/2014/main" id="{9C694142-FC85-473B-9F80-F1A41812F959}"/>
              </a:ext>
            </a:extLst>
          </p:cNvPr>
          <p:cNvSpPr/>
          <p:nvPr/>
        </p:nvSpPr>
        <p:spPr>
          <a:xfrm>
            <a:off x="1904993" y="4825394"/>
            <a:ext cx="1761067" cy="2709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Tw Cen MT" panose="020B0602020104020603"/>
              <a:ea typeface="+mn-ea"/>
              <a:cs typeface="+mn-cs"/>
            </a:endParaRPr>
          </a:p>
        </p:txBody>
      </p:sp>
      <p:sp>
        <p:nvSpPr>
          <p:cNvPr id="9" name="Rectangle 8">
            <a:extLst>
              <a:ext uri="{FF2B5EF4-FFF2-40B4-BE49-F238E27FC236}">
                <a16:creationId xmlns:a16="http://schemas.microsoft.com/office/drawing/2014/main" id="{2DF8C090-D47B-4D71-84CD-806CF69FF56B}"/>
              </a:ext>
            </a:extLst>
          </p:cNvPr>
          <p:cNvSpPr/>
          <p:nvPr/>
        </p:nvSpPr>
        <p:spPr>
          <a:xfrm>
            <a:off x="1904993" y="5741481"/>
            <a:ext cx="2150539" cy="4053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Tw Cen MT" panose="020B0602020104020603"/>
              <a:ea typeface="+mn-ea"/>
              <a:cs typeface="+mn-cs"/>
            </a:endParaRPr>
          </a:p>
        </p:txBody>
      </p:sp>
      <p:pic>
        <p:nvPicPr>
          <p:cNvPr id="10" name="Picture 9">
            <a:extLst>
              <a:ext uri="{FF2B5EF4-FFF2-40B4-BE49-F238E27FC236}">
                <a16:creationId xmlns:a16="http://schemas.microsoft.com/office/drawing/2014/main" id="{E5CB7AE3-BE52-4110-AD7B-3C77AE91419A}"/>
              </a:ext>
            </a:extLst>
          </p:cNvPr>
          <p:cNvPicPr>
            <a:picLocks noChangeAspect="1"/>
          </p:cNvPicPr>
          <p:nvPr/>
        </p:nvPicPr>
        <p:blipFill>
          <a:blip r:embed="rId3"/>
          <a:stretch>
            <a:fillRect/>
          </a:stretch>
        </p:blipFill>
        <p:spPr>
          <a:xfrm>
            <a:off x="10566967" y="4595584"/>
            <a:ext cx="1522338" cy="1551338"/>
          </a:xfrm>
          <a:prstGeom prst="rect">
            <a:avLst/>
          </a:prstGeom>
        </p:spPr>
      </p:pic>
      <p:sp>
        <p:nvSpPr>
          <p:cNvPr id="11" name="Cloud Callout 17">
            <a:extLst>
              <a:ext uri="{FF2B5EF4-FFF2-40B4-BE49-F238E27FC236}">
                <a16:creationId xmlns:a16="http://schemas.microsoft.com/office/drawing/2014/main" id="{F73CDBDD-B043-499B-9502-6EB5C37B03EF}"/>
              </a:ext>
            </a:extLst>
          </p:cNvPr>
          <p:cNvSpPr/>
          <p:nvPr/>
        </p:nvSpPr>
        <p:spPr>
          <a:xfrm>
            <a:off x="9191593" y="3063162"/>
            <a:ext cx="1375374" cy="1093025"/>
          </a:xfrm>
          <a:prstGeom prst="cloudCallout">
            <a:avLst>
              <a:gd name="adj1" fmla="val 148"/>
              <a:gd name="adj2" fmla="val 71591"/>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2" name="Picture 11">
            <a:extLst>
              <a:ext uri="{FF2B5EF4-FFF2-40B4-BE49-F238E27FC236}">
                <a16:creationId xmlns:a16="http://schemas.microsoft.com/office/drawing/2014/main" id="{D2716CE0-2ABD-4915-8002-691B52B0B6A0}"/>
              </a:ext>
            </a:extLst>
          </p:cNvPr>
          <p:cNvPicPr>
            <a:picLocks noChangeAspect="1"/>
          </p:cNvPicPr>
          <p:nvPr/>
        </p:nvPicPr>
        <p:blipFill>
          <a:blip r:embed="rId4"/>
          <a:stretch>
            <a:fillRect/>
          </a:stretch>
        </p:blipFill>
        <p:spPr>
          <a:xfrm flipH="1">
            <a:off x="8891612" y="4652697"/>
            <a:ext cx="1612141" cy="1551216"/>
          </a:xfrm>
          <a:prstGeom prst="rect">
            <a:avLst/>
          </a:prstGeom>
        </p:spPr>
      </p:pic>
      <p:sp>
        <p:nvSpPr>
          <p:cNvPr id="13" name="Rounded Rectangle 11">
            <a:extLst>
              <a:ext uri="{FF2B5EF4-FFF2-40B4-BE49-F238E27FC236}">
                <a16:creationId xmlns:a16="http://schemas.microsoft.com/office/drawing/2014/main" id="{4358C92D-3DB2-4B89-A5D2-EC581511F665}"/>
              </a:ext>
            </a:extLst>
          </p:cNvPr>
          <p:cNvSpPr/>
          <p:nvPr/>
        </p:nvSpPr>
        <p:spPr>
          <a:xfrm>
            <a:off x="9608695" y="247046"/>
            <a:ext cx="2348632"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4976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A85F9-A818-4718-9D49-96EA29C0B50B}"/>
              </a:ext>
            </a:extLst>
          </p:cNvPr>
          <p:cNvSpPr>
            <a:spLocks noGrp="1"/>
          </p:cNvSpPr>
          <p:nvPr>
            <p:ph type="title"/>
          </p:nvPr>
        </p:nvSpPr>
        <p:spPr/>
        <p:txBody>
          <a:bodyPr>
            <a:normAutofit/>
          </a:bodyPr>
          <a:lstStyle/>
          <a:p>
            <a:r>
              <a:rPr lang="en-GB" sz="2800" dirty="0" err="1"/>
              <a:t>mögen</a:t>
            </a:r>
            <a:r>
              <a:rPr lang="en-GB" sz="2800" dirty="0"/>
              <a:t> – to like, liking</a:t>
            </a:r>
          </a:p>
        </p:txBody>
      </p:sp>
      <p:sp>
        <p:nvSpPr>
          <p:cNvPr id="4" name="TextBox 3">
            <a:extLst>
              <a:ext uri="{FF2B5EF4-FFF2-40B4-BE49-F238E27FC236}">
                <a16:creationId xmlns:a16="http://schemas.microsoft.com/office/drawing/2014/main" id="{A473AA2B-361A-4B17-B93C-59A6DD216667}"/>
              </a:ext>
            </a:extLst>
          </p:cNvPr>
          <p:cNvSpPr txBox="1"/>
          <p:nvPr/>
        </p:nvSpPr>
        <p:spPr>
          <a:xfrm>
            <a:off x="117566" y="1410511"/>
            <a:ext cx="11891554" cy="4524315"/>
          </a:xfrm>
          <a:prstGeom prst="rect">
            <a:avLst/>
          </a:prstGeom>
          <a:noFill/>
        </p:spPr>
        <p:txBody>
          <a:bodyPr wrap="square" rtlCol="0">
            <a:spAutoFit/>
          </a:bodyPr>
          <a:lstStyle/>
          <a:p>
            <a:r>
              <a:rPr lang="en-GB" sz="2400" dirty="0">
                <a:latin typeface="Century Gothic" panose="020B0502020202020204" pitchFamily="34" charset="0"/>
              </a:rPr>
              <a:t>As you know, </a:t>
            </a:r>
            <a:r>
              <a:rPr lang="en-GB" sz="2400" i="1" dirty="0" err="1">
                <a:latin typeface="Century Gothic" panose="020B0502020202020204" pitchFamily="34" charset="0"/>
              </a:rPr>
              <a:t>mögen</a:t>
            </a:r>
            <a:r>
              <a:rPr lang="en-GB" sz="2400" dirty="0">
                <a:latin typeface="Century Gothic" panose="020B0502020202020204" pitchFamily="34" charset="0"/>
              </a:rPr>
              <a:t> is an </a:t>
            </a:r>
            <a:r>
              <a:rPr lang="en-GB" sz="2400" b="1" dirty="0">
                <a:latin typeface="Century Gothic" panose="020B0502020202020204" pitchFamily="34" charset="0"/>
              </a:rPr>
              <a:t>irregular </a:t>
            </a:r>
            <a:r>
              <a:rPr lang="en-GB" sz="2400" dirty="0">
                <a:latin typeface="Century Gothic" panose="020B0502020202020204" pitchFamily="34" charset="0"/>
              </a:rPr>
              <a:t>verb:</a:t>
            </a:r>
          </a:p>
          <a:p>
            <a:endParaRPr lang="en-GB" sz="2400" dirty="0">
              <a:latin typeface="Century Gothic" panose="020B0502020202020204" pitchFamily="34" charset="0"/>
            </a:endParaRPr>
          </a:p>
          <a:p>
            <a:r>
              <a:rPr lang="en-GB" sz="2400" dirty="0">
                <a:latin typeface="Century Gothic" panose="020B0502020202020204" pitchFamily="34" charset="0"/>
              </a:rPr>
              <a:t>Ich </a:t>
            </a:r>
            <a:r>
              <a:rPr lang="en-GB" sz="2400" b="1" dirty="0">
                <a:latin typeface="Century Gothic" panose="020B0502020202020204" pitchFamily="34" charset="0"/>
              </a:rPr>
              <a:t>mag</a:t>
            </a:r>
            <a:r>
              <a:rPr lang="en-GB" sz="2400" dirty="0">
                <a:latin typeface="Century Gothic" panose="020B0502020202020204" pitchFamily="34" charset="0"/>
              </a:rPr>
              <a:t> Deutsch.	(</a:t>
            </a:r>
            <a:r>
              <a:rPr lang="en-GB" sz="2400" i="1" dirty="0">
                <a:latin typeface="Century Gothic" panose="020B0502020202020204" pitchFamily="34" charset="0"/>
              </a:rPr>
              <a:t>I like German</a:t>
            </a:r>
            <a:r>
              <a:rPr lang="en-GB" sz="2400" dirty="0">
                <a:latin typeface="Century Gothic" panose="020B0502020202020204" pitchFamily="34" charset="0"/>
              </a:rPr>
              <a:t>).	Du </a:t>
            </a:r>
            <a:r>
              <a:rPr lang="en-GB" sz="2400" b="1" dirty="0" err="1">
                <a:latin typeface="Century Gothic" panose="020B0502020202020204" pitchFamily="34" charset="0"/>
              </a:rPr>
              <a:t>magst</a:t>
            </a:r>
            <a:r>
              <a:rPr lang="en-GB" sz="2400" dirty="0">
                <a:latin typeface="Century Gothic" panose="020B0502020202020204" pitchFamily="34" charset="0"/>
              </a:rPr>
              <a:t> Deutsch. (</a:t>
            </a:r>
            <a:r>
              <a:rPr lang="en-GB" sz="2400" i="1" dirty="0">
                <a:latin typeface="Century Gothic" panose="020B0502020202020204" pitchFamily="34" charset="0"/>
              </a:rPr>
              <a:t>You like German</a:t>
            </a:r>
            <a:r>
              <a:rPr lang="en-GB" sz="2400" dirty="0">
                <a:latin typeface="Century Gothic" panose="020B0502020202020204" pitchFamily="34" charset="0"/>
              </a:rPr>
              <a:t>)</a:t>
            </a:r>
            <a:r>
              <a:rPr lang="en-GB" sz="2400" i="1" dirty="0">
                <a:latin typeface="Century Gothic" panose="020B0502020202020204" pitchFamily="34" charset="0"/>
              </a:rPr>
              <a:t>.</a:t>
            </a:r>
            <a:endParaRPr lang="en-GB" sz="2400" dirty="0">
              <a:latin typeface="Century Gothic" panose="020B0502020202020204" pitchFamily="34" charset="0"/>
            </a:endParaRPr>
          </a:p>
          <a:p>
            <a:endParaRPr lang="en-GB" sz="2400" dirty="0">
              <a:latin typeface="Century Gothic" panose="020B0502020202020204" pitchFamily="34" charset="0"/>
            </a:endParaRPr>
          </a:p>
          <a:p>
            <a:r>
              <a:rPr lang="en-GB" sz="2400" dirty="0">
                <a:latin typeface="Century Gothic" panose="020B0502020202020204" pitchFamily="34" charset="0"/>
              </a:rPr>
              <a:t>To say </a:t>
            </a:r>
            <a:r>
              <a:rPr lang="en-GB" sz="2400" i="1" dirty="0" err="1">
                <a:latin typeface="Century Gothic" panose="020B0502020202020204" pitchFamily="34" charset="0"/>
              </a:rPr>
              <a:t>er</a:t>
            </a:r>
            <a:r>
              <a:rPr lang="en-GB" sz="2400" i="1" dirty="0">
                <a:latin typeface="Century Gothic" panose="020B0502020202020204" pitchFamily="34" charset="0"/>
              </a:rPr>
              <a:t>/</a:t>
            </a:r>
            <a:r>
              <a:rPr lang="en-GB" sz="2400" i="1" dirty="0" err="1">
                <a:latin typeface="Century Gothic" panose="020B0502020202020204" pitchFamily="34" charset="0"/>
              </a:rPr>
              <a:t>sie</a:t>
            </a:r>
            <a:r>
              <a:rPr lang="en-GB" sz="2400" i="1" dirty="0">
                <a:latin typeface="Century Gothic" panose="020B0502020202020204" pitchFamily="34" charset="0"/>
              </a:rPr>
              <a:t>/es</a:t>
            </a:r>
            <a:r>
              <a:rPr lang="en-GB" sz="2400" dirty="0">
                <a:latin typeface="Century Gothic" panose="020B0502020202020204" pitchFamily="34" charset="0"/>
              </a:rPr>
              <a:t>/name + </a:t>
            </a:r>
            <a:r>
              <a:rPr lang="en-GB" sz="2400" i="1" dirty="0" err="1">
                <a:latin typeface="Century Gothic" panose="020B0502020202020204" pitchFamily="34" charset="0"/>
              </a:rPr>
              <a:t>mögen</a:t>
            </a:r>
            <a:r>
              <a:rPr lang="en-GB" sz="2400" dirty="0">
                <a:latin typeface="Century Gothic" panose="020B0502020202020204" pitchFamily="34" charset="0"/>
              </a:rPr>
              <a:t>:</a:t>
            </a:r>
          </a:p>
          <a:p>
            <a:endParaRPr lang="en-GB" sz="2400" dirty="0">
              <a:latin typeface="Century Gothic" panose="020B0502020202020204" pitchFamily="34" charset="0"/>
            </a:endParaRPr>
          </a:p>
          <a:p>
            <a:r>
              <a:rPr lang="en-GB" sz="2400" dirty="0" err="1">
                <a:latin typeface="Century Gothic" panose="020B0502020202020204" pitchFamily="34" charset="0"/>
              </a:rPr>
              <a:t>Er</a:t>
            </a:r>
            <a:r>
              <a:rPr lang="en-GB" sz="2400" dirty="0">
                <a:latin typeface="Century Gothic" panose="020B0502020202020204" pitchFamily="34" charset="0"/>
              </a:rPr>
              <a:t> </a:t>
            </a:r>
            <a:r>
              <a:rPr lang="en-GB" sz="2400" b="1" dirty="0">
                <a:latin typeface="Century Gothic" panose="020B0502020202020204" pitchFamily="34" charset="0"/>
              </a:rPr>
              <a:t>mag</a:t>
            </a:r>
            <a:r>
              <a:rPr lang="en-GB" sz="2400" dirty="0">
                <a:latin typeface="Century Gothic" panose="020B0502020202020204" pitchFamily="34" charset="0"/>
              </a:rPr>
              <a:t> (</a:t>
            </a:r>
            <a:r>
              <a:rPr lang="en-GB" sz="2400" i="1" dirty="0">
                <a:latin typeface="Century Gothic" panose="020B0502020202020204" pitchFamily="34" charset="0"/>
              </a:rPr>
              <a:t>he/it likes</a:t>
            </a:r>
            <a:r>
              <a:rPr lang="en-GB" sz="2400" dirty="0">
                <a:latin typeface="Century Gothic" panose="020B0502020202020204" pitchFamily="34" charset="0"/>
              </a:rPr>
              <a:t>)	  </a:t>
            </a:r>
            <a:r>
              <a:rPr lang="en-GB" sz="2400" dirty="0" err="1">
                <a:latin typeface="Century Gothic" panose="020B0502020202020204" pitchFamily="34" charset="0"/>
              </a:rPr>
              <a:t>Sie</a:t>
            </a:r>
            <a:r>
              <a:rPr lang="en-GB" sz="2400" dirty="0">
                <a:latin typeface="Century Gothic" panose="020B0502020202020204" pitchFamily="34" charset="0"/>
              </a:rPr>
              <a:t> </a:t>
            </a:r>
            <a:r>
              <a:rPr lang="en-GB" sz="2400" b="1" dirty="0">
                <a:latin typeface="Century Gothic" panose="020B0502020202020204" pitchFamily="34" charset="0"/>
              </a:rPr>
              <a:t>mag</a:t>
            </a:r>
            <a:r>
              <a:rPr lang="en-GB" sz="2400" dirty="0">
                <a:latin typeface="Century Gothic" panose="020B0502020202020204" pitchFamily="34" charset="0"/>
              </a:rPr>
              <a:t> (</a:t>
            </a:r>
            <a:r>
              <a:rPr lang="en-GB" sz="2400" i="1" dirty="0">
                <a:latin typeface="Century Gothic" panose="020B0502020202020204" pitchFamily="34" charset="0"/>
              </a:rPr>
              <a:t>she/it likes</a:t>
            </a:r>
            <a:r>
              <a:rPr lang="en-GB" sz="2400" dirty="0">
                <a:latin typeface="Century Gothic" panose="020B0502020202020204" pitchFamily="34" charset="0"/>
              </a:rPr>
              <a:t>)  </a:t>
            </a:r>
            <a:r>
              <a:rPr lang="en-GB" sz="2400" dirty="0" err="1">
                <a:latin typeface="Century Gothic" panose="020B0502020202020204" pitchFamily="34" charset="0"/>
              </a:rPr>
              <a:t>Es</a:t>
            </a:r>
            <a:r>
              <a:rPr lang="en-GB" sz="2400" dirty="0">
                <a:latin typeface="Century Gothic" panose="020B0502020202020204" pitchFamily="34" charset="0"/>
              </a:rPr>
              <a:t> </a:t>
            </a:r>
            <a:r>
              <a:rPr lang="en-GB" sz="2400" b="1" dirty="0">
                <a:latin typeface="Century Gothic" panose="020B0502020202020204" pitchFamily="34" charset="0"/>
              </a:rPr>
              <a:t>mag</a:t>
            </a:r>
            <a:r>
              <a:rPr lang="en-GB" sz="2400" dirty="0">
                <a:latin typeface="Century Gothic" panose="020B0502020202020204" pitchFamily="34" charset="0"/>
              </a:rPr>
              <a:t> (  </a:t>
            </a:r>
            <a:r>
              <a:rPr lang="en-GB" sz="2400" i="1" dirty="0">
                <a:latin typeface="Century Gothic" panose="020B0502020202020204" pitchFamily="34" charset="0"/>
              </a:rPr>
              <a:t>it likes </a:t>
            </a:r>
            <a:r>
              <a:rPr lang="en-GB" sz="2400" dirty="0">
                <a:latin typeface="Century Gothic" panose="020B0502020202020204" pitchFamily="34" charset="0"/>
              </a:rPr>
              <a:t>)   Mia </a:t>
            </a:r>
            <a:r>
              <a:rPr lang="en-GB" sz="2400" b="1" dirty="0">
                <a:latin typeface="Century Gothic" panose="020B0502020202020204" pitchFamily="34" charset="0"/>
              </a:rPr>
              <a:t>mag </a:t>
            </a:r>
            <a:r>
              <a:rPr lang="en-GB" sz="2400" dirty="0">
                <a:latin typeface="Century Gothic" panose="020B0502020202020204" pitchFamily="34" charset="0"/>
              </a:rPr>
              <a:t>(</a:t>
            </a:r>
            <a:r>
              <a:rPr lang="en-GB" sz="2400" i="1" dirty="0">
                <a:latin typeface="Century Gothic" panose="020B0502020202020204" pitchFamily="34" charset="0"/>
              </a:rPr>
              <a:t>Mia likes</a:t>
            </a:r>
            <a:r>
              <a:rPr lang="en-GB" sz="2400" dirty="0">
                <a:latin typeface="Century Gothic" panose="020B0502020202020204" pitchFamily="34" charset="0"/>
              </a:rPr>
              <a:t>) </a:t>
            </a:r>
          </a:p>
          <a:p>
            <a:endParaRPr lang="en-GB" sz="2400" dirty="0">
              <a:latin typeface="Century Gothic" panose="020B0502020202020204" pitchFamily="34" charset="0"/>
            </a:endParaRPr>
          </a:p>
          <a:p>
            <a:endParaRPr lang="en-GB" sz="2400" dirty="0">
              <a:latin typeface="Century Gothic" panose="020B0502020202020204" pitchFamily="34" charset="0"/>
            </a:endParaRPr>
          </a:p>
          <a:p>
            <a:r>
              <a:rPr lang="en-GB" sz="2400" dirty="0">
                <a:latin typeface="Century Gothic" panose="020B0502020202020204" pitchFamily="34" charset="0"/>
              </a:rPr>
              <a:t>The </a:t>
            </a:r>
            <a:r>
              <a:rPr lang="en-GB" sz="2400" b="1" dirty="0">
                <a:latin typeface="Century Gothic" panose="020B0502020202020204" pitchFamily="34" charset="0"/>
              </a:rPr>
              <a:t>first</a:t>
            </a:r>
            <a:r>
              <a:rPr lang="en-GB" sz="2400" dirty="0">
                <a:latin typeface="Century Gothic" panose="020B0502020202020204" pitchFamily="34" charset="0"/>
              </a:rPr>
              <a:t> and </a:t>
            </a:r>
            <a:r>
              <a:rPr lang="en-GB" sz="2400" b="1" dirty="0">
                <a:latin typeface="Century Gothic" panose="020B0502020202020204" pitchFamily="34" charset="0"/>
              </a:rPr>
              <a:t>third person singular</a:t>
            </a:r>
            <a:r>
              <a:rPr lang="en-GB" sz="2400" dirty="0">
                <a:latin typeface="Century Gothic" panose="020B0502020202020204" pitchFamily="34" charset="0"/>
              </a:rPr>
              <a:t> forms of </a:t>
            </a:r>
            <a:r>
              <a:rPr lang="en-GB" sz="2400" i="1" dirty="0" err="1">
                <a:latin typeface="Century Gothic" panose="020B0502020202020204" pitchFamily="34" charset="0"/>
              </a:rPr>
              <a:t>mögen</a:t>
            </a:r>
            <a:r>
              <a:rPr lang="en-GB" sz="2400" dirty="0">
                <a:latin typeface="Century Gothic" panose="020B0502020202020204" pitchFamily="34" charset="0"/>
              </a:rPr>
              <a:t> are identical.</a:t>
            </a:r>
          </a:p>
          <a:p>
            <a:endParaRPr lang="en-GB" sz="2400" dirty="0">
              <a:latin typeface="Century Gothic" panose="020B0502020202020204" pitchFamily="34" charset="0"/>
            </a:endParaRPr>
          </a:p>
          <a:p>
            <a:r>
              <a:rPr lang="en-GB" sz="2400" dirty="0" err="1">
                <a:latin typeface="Century Gothic" panose="020B0502020202020204" pitchFamily="34" charset="0"/>
              </a:rPr>
              <a:t>Ich</a:t>
            </a:r>
            <a:r>
              <a:rPr lang="en-GB" sz="2400" dirty="0">
                <a:latin typeface="Century Gothic" panose="020B0502020202020204" pitchFamily="34" charset="0"/>
              </a:rPr>
              <a:t> </a:t>
            </a:r>
            <a:r>
              <a:rPr lang="en-GB" sz="2400" b="1" dirty="0">
                <a:latin typeface="Century Gothic" panose="020B0502020202020204" pitchFamily="34" charset="0"/>
              </a:rPr>
              <a:t>mag</a:t>
            </a:r>
            <a:r>
              <a:rPr lang="en-GB" sz="2400" i="1" dirty="0">
                <a:latin typeface="Century Gothic" panose="020B0502020202020204" pitchFamily="34" charset="0"/>
              </a:rPr>
              <a:t> </a:t>
            </a:r>
            <a:r>
              <a:rPr lang="en-GB" sz="2400" dirty="0">
                <a:latin typeface="Century Gothic" panose="020B0502020202020204" pitchFamily="34" charset="0"/>
              </a:rPr>
              <a:t>Deutsch.				Mia </a:t>
            </a:r>
            <a:r>
              <a:rPr lang="en-GB" sz="2400" b="1" dirty="0">
                <a:latin typeface="Century Gothic" panose="020B0502020202020204" pitchFamily="34" charset="0"/>
              </a:rPr>
              <a:t>mag</a:t>
            </a:r>
            <a:r>
              <a:rPr lang="en-GB" sz="2400" dirty="0">
                <a:latin typeface="Century Gothic" panose="020B0502020202020204" pitchFamily="34" charset="0"/>
              </a:rPr>
              <a:t> Deutsch.</a:t>
            </a:r>
          </a:p>
        </p:txBody>
      </p:sp>
      <p:sp>
        <p:nvSpPr>
          <p:cNvPr id="5" name="Rectangle 4">
            <a:extLst>
              <a:ext uri="{FF2B5EF4-FFF2-40B4-BE49-F238E27FC236}">
                <a16:creationId xmlns:a16="http://schemas.microsoft.com/office/drawing/2014/main" id="{48C8BB7C-70AF-47B6-88E4-6E5428666CAD}"/>
              </a:ext>
            </a:extLst>
          </p:cNvPr>
          <p:cNvSpPr/>
          <p:nvPr/>
        </p:nvSpPr>
        <p:spPr>
          <a:xfrm>
            <a:off x="198845" y="2166079"/>
            <a:ext cx="1294675" cy="39858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Century Gothic" panose="020B0502020202020204" pitchFamily="34" charset="0"/>
              </a:rPr>
              <a:t>____ ____</a:t>
            </a:r>
          </a:p>
        </p:txBody>
      </p:sp>
      <p:sp>
        <p:nvSpPr>
          <p:cNvPr id="6" name="Rectangle 5">
            <a:extLst>
              <a:ext uri="{FF2B5EF4-FFF2-40B4-BE49-F238E27FC236}">
                <a16:creationId xmlns:a16="http://schemas.microsoft.com/office/drawing/2014/main" id="{1B86ED39-8720-415C-A681-2A9EE263CA21}"/>
              </a:ext>
            </a:extLst>
          </p:cNvPr>
          <p:cNvSpPr/>
          <p:nvPr/>
        </p:nvSpPr>
        <p:spPr>
          <a:xfrm>
            <a:off x="5628640" y="2166079"/>
            <a:ext cx="1503680" cy="39858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Century Gothic" panose="020B0502020202020204" pitchFamily="34" charset="0"/>
              </a:rPr>
              <a:t>____ ____</a:t>
            </a:r>
          </a:p>
        </p:txBody>
      </p:sp>
      <p:sp>
        <p:nvSpPr>
          <p:cNvPr id="7" name="Rectangle 6">
            <a:extLst>
              <a:ext uri="{FF2B5EF4-FFF2-40B4-BE49-F238E27FC236}">
                <a16:creationId xmlns:a16="http://schemas.microsoft.com/office/drawing/2014/main" id="{149EA8DC-4A4E-45F0-8175-8AD6F936B075}"/>
              </a:ext>
            </a:extLst>
          </p:cNvPr>
          <p:cNvSpPr/>
          <p:nvPr/>
        </p:nvSpPr>
        <p:spPr>
          <a:xfrm>
            <a:off x="7528560" y="3677576"/>
            <a:ext cx="1046480" cy="39858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Century Gothic" panose="020B0502020202020204" pitchFamily="34" charset="0"/>
              </a:rPr>
              <a:t>___ ___</a:t>
            </a:r>
          </a:p>
        </p:txBody>
      </p:sp>
      <p:sp>
        <p:nvSpPr>
          <p:cNvPr id="8" name="Rectangle 7">
            <a:extLst>
              <a:ext uri="{FF2B5EF4-FFF2-40B4-BE49-F238E27FC236}">
                <a16:creationId xmlns:a16="http://schemas.microsoft.com/office/drawing/2014/main" id="{F7E26B53-BC45-4E60-B222-F71F362C4088}"/>
              </a:ext>
            </a:extLst>
          </p:cNvPr>
          <p:cNvSpPr/>
          <p:nvPr/>
        </p:nvSpPr>
        <p:spPr>
          <a:xfrm>
            <a:off x="10471471" y="3672668"/>
            <a:ext cx="1239519" cy="39858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Century Gothic" panose="020B0502020202020204" pitchFamily="34" charset="0"/>
              </a:rPr>
              <a:t>___ ___</a:t>
            </a:r>
          </a:p>
        </p:txBody>
      </p:sp>
      <p:sp>
        <p:nvSpPr>
          <p:cNvPr id="9" name="Rectangle 8">
            <a:extLst>
              <a:ext uri="{FF2B5EF4-FFF2-40B4-BE49-F238E27FC236}">
                <a16:creationId xmlns:a16="http://schemas.microsoft.com/office/drawing/2014/main" id="{470A0DD7-3F72-4CEC-9486-43DD0A4AC54A}"/>
              </a:ext>
            </a:extLst>
          </p:cNvPr>
          <p:cNvSpPr/>
          <p:nvPr/>
        </p:nvSpPr>
        <p:spPr>
          <a:xfrm>
            <a:off x="4500563" y="3651870"/>
            <a:ext cx="1457325" cy="39858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Century Gothic" panose="020B0502020202020204" pitchFamily="34" charset="0"/>
              </a:rPr>
              <a:t>___ ___</a:t>
            </a:r>
          </a:p>
        </p:txBody>
      </p:sp>
      <p:sp>
        <p:nvSpPr>
          <p:cNvPr id="10" name="Rectangle 9">
            <a:extLst>
              <a:ext uri="{FF2B5EF4-FFF2-40B4-BE49-F238E27FC236}">
                <a16:creationId xmlns:a16="http://schemas.microsoft.com/office/drawing/2014/main" id="{ED76D980-47FE-4676-84B4-11E9386144E4}"/>
              </a:ext>
            </a:extLst>
          </p:cNvPr>
          <p:cNvSpPr/>
          <p:nvPr/>
        </p:nvSpPr>
        <p:spPr>
          <a:xfrm>
            <a:off x="1443038" y="3651870"/>
            <a:ext cx="1357311" cy="39858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Century Gothic" panose="020B0502020202020204" pitchFamily="34" charset="0"/>
              </a:rPr>
              <a:t>___ ___</a:t>
            </a:r>
          </a:p>
        </p:txBody>
      </p:sp>
      <p:sp>
        <p:nvSpPr>
          <p:cNvPr id="11" name="Rounded Rectangle 11">
            <a:extLst>
              <a:ext uri="{FF2B5EF4-FFF2-40B4-BE49-F238E27FC236}">
                <a16:creationId xmlns:a16="http://schemas.microsoft.com/office/drawing/2014/main" id="{5B4A9734-BE9F-45CF-8FD0-96BAD0C1C73E}"/>
              </a:ext>
            </a:extLst>
          </p:cNvPr>
          <p:cNvSpPr/>
          <p:nvPr/>
        </p:nvSpPr>
        <p:spPr>
          <a:xfrm>
            <a:off x="10310192" y="247046"/>
            <a:ext cx="1647136"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Grammatik</a:t>
            </a:r>
          </a:p>
        </p:txBody>
      </p:sp>
    </p:spTree>
    <p:extLst>
      <p:ext uri="{BB962C8B-B14F-4D97-AF65-F5344CB8AC3E}">
        <p14:creationId xmlns:p14="http://schemas.microsoft.com/office/powerpoint/2010/main" val="690312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BFF1A-721C-4CEA-AEAD-2FEC21DEAC62}"/>
              </a:ext>
            </a:extLst>
          </p:cNvPr>
          <p:cNvSpPr>
            <a:spLocks noGrp="1"/>
          </p:cNvSpPr>
          <p:nvPr>
            <p:ph type="title"/>
          </p:nvPr>
        </p:nvSpPr>
        <p:spPr>
          <a:xfrm>
            <a:off x="0" y="213557"/>
            <a:ext cx="3624146" cy="647577"/>
          </a:xfrm>
        </p:spPr>
        <p:txBody>
          <a:bodyPr>
            <a:normAutofit/>
          </a:bodyPr>
          <a:lstStyle/>
          <a:p>
            <a:r>
              <a:rPr lang="en-GB" sz="2800" dirty="0" err="1"/>
              <a:t>Meine</a:t>
            </a:r>
            <a:r>
              <a:rPr lang="en-GB" sz="2800" dirty="0"/>
              <a:t> </a:t>
            </a:r>
            <a:r>
              <a:rPr lang="en-GB" sz="2800" dirty="0" err="1"/>
              <a:t>Schwester</a:t>
            </a:r>
            <a:endParaRPr lang="en-GB" sz="2800" dirty="0"/>
          </a:p>
        </p:txBody>
      </p:sp>
      <p:sp>
        <p:nvSpPr>
          <p:cNvPr id="4" name="Rounded Rectangle 11">
            <a:extLst>
              <a:ext uri="{FF2B5EF4-FFF2-40B4-BE49-F238E27FC236}">
                <a16:creationId xmlns:a16="http://schemas.microsoft.com/office/drawing/2014/main" id="{E7B02216-7A17-41DC-9EF4-2169476DB96C}"/>
              </a:ext>
            </a:extLst>
          </p:cNvPr>
          <p:cNvSpPr/>
          <p:nvPr/>
        </p:nvSpPr>
        <p:spPr>
          <a:xfrm>
            <a:off x="11008800" y="247046"/>
            <a:ext cx="950400"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10" name="Picture 9">
            <a:extLst>
              <a:ext uri="{FF2B5EF4-FFF2-40B4-BE49-F238E27FC236}">
                <a16:creationId xmlns:a16="http://schemas.microsoft.com/office/drawing/2014/main" id="{1E34A756-7316-42F5-B1E3-4C4A7F5D9496}"/>
              </a:ext>
            </a:extLst>
          </p:cNvPr>
          <p:cNvPicPr>
            <a:picLocks noChangeAspect="1"/>
          </p:cNvPicPr>
          <p:nvPr/>
        </p:nvPicPr>
        <p:blipFill>
          <a:blip r:embed="rId7"/>
          <a:stretch>
            <a:fillRect/>
          </a:stretch>
        </p:blipFill>
        <p:spPr>
          <a:xfrm flipH="1">
            <a:off x="292852" y="4652697"/>
            <a:ext cx="1612141" cy="1551216"/>
          </a:xfrm>
          <a:prstGeom prst="rect">
            <a:avLst/>
          </a:prstGeom>
        </p:spPr>
      </p:pic>
      <p:pic>
        <p:nvPicPr>
          <p:cNvPr id="11" name="Picture 10">
            <a:extLst>
              <a:ext uri="{FF2B5EF4-FFF2-40B4-BE49-F238E27FC236}">
                <a16:creationId xmlns:a16="http://schemas.microsoft.com/office/drawing/2014/main" id="{BE97EA71-8485-49AA-ABCF-9C17907EBAF4}"/>
              </a:ext>
            </a:extLst>
          </p:cNvPr>
          <p:cNvPicPr>
            <a:picLocks noChangeAspect="1"/>
          </p:cNvPicPr>
          <p:nvPr/>
        </p:nvPicPr>
        <p:blipFill>
          <a:blip r:embed="rId8"/>
          <a:stretch>
            <a:fillRect/>
          </a:stretch>
        </p:blipFill>
        <p:spPr>
          <a:xfrm>
            <a:off x="10416057" y="871538"/>
            <a:ext cx="1295400" cy="1543050"/>
          </a:xfrm>
          <a:prstGeom prst="rect">
            <a:avLst/>
          </a:prstGeom>
        </p:spPr>
      </p:pic>
      <p:sp>
        <p:nvSpPr>
          <p:cNvPr id="12" name="TextBox 11">
            <a:extLst>
              <a:ext uri="{FF2B5EF4-FFF2-40B4-BE49-F238E27FC236}">
                <a16:creationId xmlns:a16="http://schemas.microsoft.com/office/drawing/2014/main" id="{DCCE8771-9887-45E8-AF18-9D9062131552}"/>
              </a:ext>
            </a:extLst>
          </p:cNvPr>
          <p:cNvSpPr txBox="1"/>
          <p:nvPr/>
        </p:nvSpPr>
        <p:spPr>
          <a:xfrm>
            <a:off x="161365" y="1163991"/>
            <a:ext cx="11714450" cy="1107996"/>
          </a:xfrm>
          <a:prstGeom prst="rect">
            <a:avLst/>
          </a:prstGeom>
          <a:noFill/>
        </p:spPr>
        <p:txBody>
          <a:bodyPr wrap="square" rtlCol="0">
            <a:spAutoFit/>
          </a:bodyPr>
          <a:lstStyle/>
          <a:p>
            <a:r>
              <a:rPr lang="en-GB" sz="2200" dirty="0">
                <a:latin typeface="Century Gothic" panose="020B0502020202020204" pitchFamily="34" charset="0"/>
              </a:rPr>
              <a:t>Wolfgang introduces Mehmet to Mia. He does not think they will get on!</a:t>
            </a:r>
          </a:p>
          <a:p>
            <a:endParaRPr lang="en-GB" sz="2200" dirty="0">
              <a:latin typeface="Century Gothic" panose="020B0502020202020204" pitchFamily="34" charset="0"/>
            </a:endParaRPr>
          </a:p>
          <a:p>
            <a:r>
              <a:rPr lang="en-GB" sz="2200" dirty="0" err="1">
                <a:latin typeface="Century Gothic" panose="020B0502020202020204" pitchFamily="34" charset="0"/>
              </a:rPr>
              <a:t>Wer</a:t>
            </a:r>
            <a:r>
              <a:rPr lang="en-GB" sz="2200" dirty="0">
                <a:latin typeface="Century Gothic" panose="020B0502020202020204" pitchFamily="34" charset="0"/>
              </a:rPr>
              <a:t> mag was? </a:t>
            </a:r>
            <a:r>
              <a:rPr lang="en-GB" sz="2200" dirty="0" err="1">
                <a:latin typeface="Century Gothic" panose="020B0502020202020204" pitchFamily="34" charset="0"/>
              </a:rPr>
              <a:t>Schreib</a:t>
            </a:r>
            <a:r>
              <a:rPr lang="en-GB" sz="2200" dirty="0">
                <a:latin typeface="Century Gothic" panose="020B0502020202020204" pitchFamily="34" charset="0"/>
              </a:rPr>
              <a:t> </a:t>
            </a:r>
            <a:r>
              <a:rPr lang="en-GB" sz="2200" b="1" dirty="0">
                <a:latin typeface="Century Gothic" panose="020B0502020202020204" pitchFamily="34" charset="0"/>
              </a:rPr>
              <a:t>du</a:t>
            </a:r>
            <a:r>
              <a:rPr lang="en-GB" sz="2200" dirty="0">
                <a:latin typeface="Century Gothic" panose="020B0502020202020204" pitchFamily="34" charset="0"/>
              </a:rPr>
              <a:t> (Max) </a:t>
            </a:r>
            <a:r>
              <a:rPr lang="en-GB" sz="2200" dirty="0" err="1">
                <a:latin typeface="Century Gothic" panose="020B0502020202020204" pitchFamily="34" charset="0"/>
              </a:rPr>
              <a:t>oder</a:t>
            </a:r>
            <a:r>
              <a:rPr lang="en-GB" sz="2200" dirty="0">
                <a:latin typeface="Century Gothic" panose="020B0502020202020204" pitchFamily="34" charset="0"/>
              </a:rPr>
              <a:t> </a:t>
            </a:r>
            <a:r>
              <a:rPr lang="en-GB" sz="2200" b="1" dirty="0" err="1">
                <a:latin typeface="Century Gothic" panose="020B0502020202020204" pitchFamily="34" charset="0"/>
              </a:rPr>
              <a:t>sie</a:t>
            </a:r>
            <a:r>
              <a:rPr lang="en-GB" sz="2200" dirty="0">
                <a:latin typeface="Century Gothic" panose="020B0502020202020204" pitchFamily="34" charset="0"/>
              </a:rPr>
              <a:t> (Mia).</a:t>
            </a:r>
          </a:p>
        </p:txBody>
      </p:sp>
      <p:sp>
        <p:nvSpPr>
          <p:cNvPr id="13" name="Rounded Rectangular Callout 4">
            <a:extLst>
              <a:ext uri="{FF2B5EF4-FFF2-40B4-BE49-F238E27FC236}">
                <a16:creationId xmlns:a16="http://schemas.microsoft.com/office/drawing/2014/main" id="{A6DA5266-3B9F-4D0F-AE02-70EE883A422C}"/>
              </a:ext>
            </a:extLst>
          </p:cNvPr>
          <p:cNvSpPr/>
          <p:nvPr/>
        </p:nvSpPr>
        <p:spPr>
          <a:xfrm>
            <a:off x="2528888" y="2414588"/>
            <a:ext cx="7715250" cy="3732212"/>
          </a:xfrm>
          <a:prstGeom prst="wedgeRoundRectCallout">
            <a:avLst>
              <a:gd name="adj1" fmla="val -55277"/>
              <a:gd name="adj2" fmla="val 19242"/>
              <a:gd name="adj3" fmla="val 16667"/>
            </a:avLst>
          </a:prstGeom>
          <a:no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TextBox 13">
            <a:extLst>
              <a:ext uri="{FF2B5EF4-FFF2-40B4-BE49-F238E27FC236}">
                <a16:creationId xmlns:a16="http://schemas.microsoft.com/office/drawing/2014/main" id="{37D5BA10-6077-429A-A9E3-56A6093858FC}"/>
              </a:ext>
            </a:extLst>
          </p:cNvPr>
          <p:cNvSpPr txBox="1"/>
          <p:nvPr/>
        </p:nvSpPr>
        <p:spPr>
          <a:xfrm>
            <a:off x="2785525" y="2611444"/>
            <a:ext cx="7258587" cy="3139321"/>
          </a:xfrm>
          <a:prstGeom prst="rect">
            <a:avLst/>
          </a:prstGeom>
          <a:noFill/>
        </p:spPr>
        <p:txBody>
          <a:bodyPr wrap="square" rtlCol="0">
            <a:spAutoFit/>
          </a:bodyPr>
          <a:lstStyle/>
          <a:p>
            <a:r>
              <a:rPr lang="en-GB" sz="2200" dirty="0">
                <a:latin typeface="Century Gothic" panose="020B0502020202020204" pitchFamily="34" charset="0"/>
              </a:rPr>
              <a:t>Das </a:t>
            </a:r>
            <a:r>
              <a:rPr lang="en-GB" sz="2200" dirty="0" err="1">
                <a:latin typeface="Century Gothic" panose="020B0502020202020204" pitchFamily="34" charset="0"/>
              </a:rPr>
              <a:t>ist</a:t>
            </a:r>
            <a:r>
              <a:rPr lang="en-GB" sz="2200" dirty="0">
                <a:latin typeface="Century Gothic" panose="020B0502020202020204" pitchFamily="34" charset="0"/>
              </a:rPr>
              <a:t> </a:t>
            </a:r>
            <a:r>
              <a:rPr lang="en-GB" sz="2200" dirty="0" err="1">
                <a:latin typeface="Century Gothic" panose="020B0502020202020204" pitchFamily="34" charset="0"/>
              </a:rPr>
              <a:t>meine</a:t>
            </a:r>
            <a:r>
              <a:rPr lang="en-GB" sz="2200" dirty="0">
                <a:latin typeface="Century Gothic" panose="020B0502020202020204" pitchFamily="34" charset="0"/>
              </a:rPr>
              <a:t> </a:t>
            </a:r>
            <a:r>
              <a:rPr lang="en-GB" sz="2200" dirty="0" err="1">
                <a:latin typeface="Century Gothic" panose="020B0502020202020204" pitchFamily="34" charset="0"/>
              </a:rPr>
              <a:t>Schwester</a:t>
            </a:r>
            <a:r>
              <a:rPr lang="en-GB" sz="2200" dirty="0">
                <a:latin typeface="Century Gothic" panose="020B0502020202020204" pitchFamily="34" charset="0"/>
              </a:rPr>
              <a:t>, Mia. </a:t>
            </a:r>
            <a:r>
              <a:rPr lang="en-GB" sz="2200" b="1" dirty="0" err="1">
                <a:latin typeface="Century Gothic" panose="020B0502020202020204" pitchFamily="34" charset="0"/>
              </a:rPr>
              <a:t>Sie</a:t>
            </a:r>
            <a:r>
              <a:rPr lang="en-GB" sz="2200" dirty="0">
                <a:latin typeface="Century Gothic" panose="020B0502020202020204" pitchFamily="34" charset="0"/>
              </a:rPr>
              <a:t> mag </a:t>
            </a:r>
            <a:r>
              <a:rPr lang="en-GB" sz="2200" dirty="0" err="1">
                <a:latin typeface="Century Gothic" panose="020B0502020202020204" pitchFamily="34" charset="0"/>
              </a:rPr>
              <a:t>Mathe</a:t>
            </a:r>
            <a:r>
              <a:rPr lang="en-GB" sz="2200" dirty="0">
                <a:latin typeface="Century Gothic" panose="020B0502020202020204" pitchFamily="34" charset="0"/>
              </a:rPr>
              <a:t> und </a:t>
            </a:r>
            <a:r>
              <a:rPr lang="en-GB" sz="2200" dirty="0" err="1">
                <a:latin typeface="Century Gothic" panose="020B0502020202020204" pitchFamily="34" charset="0"/>
              </a:rPr>
              <a:t>Fremdsprachen</a:t>
            </a:r>
            <a:r>
              <a:rPr lang="en-GB" sz="2200" dirty="0">
                <a:latin typeface="Century Gothic" panose="020B0502020202020204" pitchFamily="34" charset="0"/>
              </a:rPr>
              <a:t>. </a:t>
            </a:r>
            <a:r>
              <a:rPr lang="en-GB" sz="2200" b="1" dirty="0">
                <a:latin typeface="Century Gothic" panose="020B0502020202020204" pitchFamily="34" charset="0"/>
              </a:rPr>
              <a:t>Du</a:t>
            </a:r>
            <a:r>
              <a:rPr lang="en-GB" sz="2200" dirty="0">
                <a:latin typeface="Century Gothic" panose="020B0502020202020204" pitchFamily="34" charset="0"/>
              </a:rPr>
              <a:t> </a:t>
            </a:r>
            <a:r>
              <a:rPr lang="en-GB" sz="2200" dirty="0" err="1">
                <a:latin typeface="Century Gothic" panose="020B0502020202020204" pitchFamily="34" charset="0"/>
              </a:rPr>
              <a:t>magst</a:t>
            </a:r>
            <a:r>
              <a:rPr lang="en-GB" sz="2200" dirty="0">
                <a:latin typeface="Century Gothic" panose="020B0502020202020204" pitchFamily="34" charset="0"/>
              </a:rPr>
              <a:t> </a:t>
            </a:r>
            <a:r>
              <a:rPr lang="en-GB" sz="2200" dirty="0" err="1">
                <a:latin typeface="Century Gothic" panose="020B0502020202020204" pitchFamily="34" charset="0"/>
              </a:rPr>
              <a:t>Naturwissenschaften</a:t>
            </a:r>
            <a:r>
              <a:rPr lang="en-GB" sz="2200" dirty="0">
                <a:latin typeface="Century Gothic" panose="020B0502020202020204" pitchFamily="34" charset="0"/>
              </a:rPr>
              <a:t> und </a:t>
            </a:r>
            <a:r>
              <a:rPr lang="en-GB" sz="2200" dirty="0" err="1">
                <a:latin typeface="Century Gothic" panose="020B0502020202020204" pitchFamily="34" charset="0"/>
              </a:rPr>
              <a:t>Kunst</a:t>
            </a:r>
            <a:r>
              <a:rPr lang="en-GB" sz="2200" dirty="0">
                <a:latin typeface="Century Gothic" panose="020B0502020202020204" pitchFamily="34" charset="0"/>
              </a:rPr>
              <a:t>, </a:t>
            </a:r>
            <a:r>
              <a:rPr lang="en-GB" sz="2200" dirty="0" err="1">
                <a:latin typeface="Century Gothic" panose="020B0502020202020204" pitchFamily="34" charset="0"/>
              </a:rPr>
              <a:t>nicht</a:t>
            </a:r>
            <a:r>
              <a:rPr lang="en-GB" sz="2200" dirty="0">
                <a:latin typeface="Century Gothic" panose="020B0502020202020204" pitchFamily="34" charset="0"/>
              </a:rPr>
              <a:t> </a:t>
            </a:r>
            <a:r>
              <a:rPr lang="en-GB" sz="2200" dirty="0" err="1">
                <a:latin typeface="Century Gothic" panose="020B0502020202020204" pitchFamily="34" charset="0"/>
              </a:rPr>
              <a:t>wahr</a:t>
            </a:r>
            <a:r>
              <a:rPr lang="en-GB" sz="2200" dirty="0">
                <a:latin typeface="Century Gothic" panose="020B0502020202020204" pitchFamily="34" charset="0"/>
              </a:rPr>
              <a:t>? </a:t>
            </a:r>
            <a:r>
              <a:rPr lang="en-GB" sz="2200" dirty="0" err="1">
                <a:latin typeface="Century Gothic" panose="020B0502020202020204" pitchFamily="34" charset="0"/>
              </a:rPr>
              <a:t>Magst</a:t>
            </a:r>
            <a:r>
              <a:rPr lang="en-GB" sz="2200" dirty="0">
                <a:latin typeface="Century Gothic" panose="020B0502020202020204" pitchFamily="34" charset="0"/>
              </a:rPr>
              <a:t> </a:t>
            </a:r>
            <a:r>
              <a:rPr lang="en-GB" sz="2200" b="1" dirty="0">
                <a:latin typeface="Century Gothic" panose="020B0502020202020204" pitchFamily="34" charset="0"/>
              </a:rPr>
              <a:t>du</a:t>
            </a:r>
            <a:r>
              <a:rPr lang="en-GB" sz="2200" dirty="0">
                <a:latin typeface="Century Gothic" panose="020B0502020202020204" pitchFamily="34" charset="0"/>
              </a:rPr>
              <a:t> </a:t>
            </a:r>
            <a:r>
              <a:rPr lang="en-GB" sz="2200" dirty="0" err="1">
                <a:latin typeface="Century Gothic" panose="020B0502020202020204" pitchFamily="34" charset="0"/>
              </a:rPr>
              <a:t>auch</a:t>
            </a:r>
            <a:r>
              <a:rPr lang="en-GB" sz="2200" dirty="0">
                <a:latin typeface="Century Gothic" panose="020B0502020202020204" pitchFamily="34" charset="0"/>
              </a:rPr>
              <a:t> </a:t>
            </a:r>
            <a:r>
              <a:rPr lang="en-GB" sz="2200" dirty="0" err="1">
                <a:latin typeface="Century Gothic" panose="020B0502020202020204" pitchFamily="34" charset="0"/>
              </a:rPr>
              <a:t>Fremdsprachen</a:t>
            </a:r>
            <a:r>
              <a:rPr lang="en-GB" sz="2200" dirty="0">
                <a:latin typeface="Century Gothic" panose="020B0502020202020204" pitchFamily="34" charset="0"/>
              </a:rPr>
              <a:t>?</a:t>
            </a:r>
          </a:p>
          <a:p>
            <a:endParaRPr lang="en-GB" sz="2200" dirty="0">
              <a:latin typeface="Century Gothic" panose="020B0502020202020204" pitchFamily="34" charset="0"/>
            </a:endParaRPr>
          </a:p>
          <a:p>
            <a:r>
              <a:rPr lang="en-GB" sz="2200" b="1" dirty="0">
                <a:latin typeface="Century Gothic" panose="020B0502020202020204" pitchFamily="34" charset="0"/>
              </a:rPr>
              <a:t>Du</a:t>
            </a:r>
            <a:r>
              <a:rPr lang="en-GB" sz="2200" dirty="0">
                <a:latin typeface="Century Gothic" panose="020B0502020202020204" pitchFamily="34" charset="0"/>
              </a:rPr>
              <a:t> </a:t>
            </a:r>
            <a:r>
              <a:rPr lang="en-GB" sz="2200" dirty="0" err="1">
                <a:latin typeface="Century Gothic" panose="020B0502020202020204" pitchFamily="34" charset="0"/>
              </a:rPr>
              <a:t>magst</a:t>
            </a:r>
            <a:r>
              <a:rPr lang="en-GB" sz="2200" dirty="0">
                <a:latin typeface="Century Gothic" panose="020B0502020202020204" pitchFamily="34" charset="0"/>
              </a:rPr>
              <a:t> </a:t>
            </a:r>
            <a:r>
              <a:rPr lang="en-GB" sz="2200" dirty="0" err="1">
                <a:latin typeface="Century Gothic" panose="020B0502020202020204" pitchFamily="34" charset="0"/>
              </a:rPr>
              <a:t>Rammstein</a:t>
            </a:r>
            <a:r>
              <a:rPr lang="en-GB" sz="2200" dirty="0">
                <a:latin typeface="Century Gothic" panose="020B0502020202020204" pitchFamily="34" charset="0"/>
              </a:rPr>
              <a:t>. </a:t>
            </a:r>
            <a:r>
              <a:rPr lang="en-GB" sz="2200" b="1" dirty="0" err="1">
                <a:latin typeface="Century Gothic" panose="020B0502020202020204" pitchFamily="34" charset="0"/>
              </a:rPr>
              <a:t>Sie</a:t>
            </a:r>
            <a:r>
              <a:rPr lang="en-GB" sz="2200" dirty="0">
                <a:latin typeface="Century Gothic" panose="020B0502020202020204" pitchFamily="34" charset="0"/>
              </a:rPr>
              <a:t> mag </a:t>
            </a:r>
            <a:r>
              <a:rPr lang="en-GB" sz="2200" dirty="0" err="1">
                <a:latin typeface="Century Gothic" panose="020B0502020202020204" pitchFamily="34" charset="0"/>
              </a:rPr>
              <a:t>Rockmusik</a:t>
            </a:r>
            <a:r>
              <a:rPr lang="en-GB" sz="2200" dirty="0">
                <a:latin typeface="Century Gothic" panose="020B0502020202020204" pitchFamily="34" charset="0"/>
              </a:rPr>
              <a:t> </a:t>
            </a:r>
            <a:r>
              <a:rPr lang="en-GB" sz="2200" dirty="0" err="1">
                <a:latin typeface="Century Gothic" panose="020B0502020202020204" pitchFamily="34" charset="0"/>
              </a:rPr>
              <a:t>nicht</a:t>
            </a:r>
            <a:r>
              <a:rPr lang="en-GB" sz="2200" dirty="0">
                <a:latin typeface="Century Gothic" panose="020B0502020202020204" pitchFamily="34" charset="0"/>
              </a:rPr>
              <a:t>. </a:t>
            </a:r>
            <a:r>
              <a:rPr lang="en-GB" sz="2200" b="1" dirty="0" err="1">
                <a:latin typeface="Century Gothic" panose="020B0502020202020204" pitchFamily="34" charset="0"/>
              </a:rPr>
              <a:t>Sie</a:t>
            </a:r>
            <a:r>
              <a:rPr lang="en-GB" sz="2200" dirty="0">
                <a:latin typeface="Century Gothic" panose="020B0502020202020204" pitchFamily="34" charset="0"/>
              </a:rPr>
              <a:t> mag </a:t>
            </a:r>
            <a:r>
              <a:rPr lang="en-GB" sz="2200" dirty="0" err="1">
                <a:latin typeface="Century Gothic" panose="020B0502020202020204" pitchFamily="34" charset="0"/>
              </a:rPr>
              <a:t>Popmusik</a:t>
            </a:r>
            <a:r>
              <a:rPr lang="en-GB" sz="2200" dirty="0">
                <a:latin typeface="Century Gothic" panose="020B0502020202020204" pitchFamily="34" charset="0"/>
              </a:rPr>
              <a:t>! </a:t>
            </a:r>
            <a:r>
              <a:rPr lang="en-GB" sz="2200" dirty="0" err="1">
                <a:latin typeface="Century Gothic" panose="020B0502020202020204" pitchFamily="34" charset="0"/>
              </a:rPr>
              <a:t>Ich</a:t>
            </a:r>
            <a:r>
              <a:rPr lang="en-GB" sz="2200" dirty="0">
                <a:latin typeface="Century Gothic" panose="020B0502020202020204" pitchFamily="34" charset="0"/>
              </a:rPr>
              <a:t> </a:t>
            </a:r>
            <a:r>
              <a:rPr lang="en-GB" sz="2200" dirty="0" err="1">
                <a:latin typeface="Century Gothic" panose="020B0502020202020204" pitchFamily="34" charset="0"/>
              </a:rPr>
              <a:t>verstehe</a:t>
            </a:r>
            <a:r>
              <a:rPr lang="en-GB" sz="2200" dirty="0">
                <a:latin typeface="Century Gothic" panose="020B0502020202020204" pitchFamily="34" charset="0"/>
              </a:rPr>
              <a:t> </a:t>
            </a:r>
            <a:r>
              <a:rPr lang="en-GB" sz="2200" dirty="0" err="1">
                <a:latin typeface="Century Gothic" panose="020B0502020202020204" pitchFamily="34" charset="0"/>
              </a:rPr>
              <a:t>es</a:t>
            </a:r>
            <a:r>
              <a:rPr lang="en-GB" sz="2200" dirty="0">
                <a:latin typeface="Century Gothic" panose="020B0502020202020204" pitchFamily="34" charset="0"/>
              </a:rPr>
              <a:t> </a:t>
            </a:r>
            <a:r>
              <a:rPr lang="en-GB" sz="2200" dirty="0" err="1">
                <a:latin typeface="Century Gothic" panose="020B0502020202020204" pitchFamily="34" charset="0"/>
              </a:rPr>
              <a:t>nicht</a:t>
            </a:r>
            <a:r>
              <a:rPr lang="en-GB" sz="2200" dirty="0">
                <a:latin typeface="Century Gothic" panose="020B0502020202020204" pitchFamily="34" charset="0"/>
              </a:rPr>
              <a:t>.</a:t>
            </a:r>
          </a:p>
          <a:p>
            <a:endParaRPr lang="en-GB" sz="2200" dirty="0">
              <a:latin typeface="Century Gothic" panose="020B0502020202020204" pitchFamily="34" charset="0"/>
            </a:endParaRPr>
          </a:p>
          <a:p>
            <a:r>
              <a:rPr lang="en-GB" sz="2200" dirty="0" err="1">
                <a:latin typeface="Century Gothic" panose="020B0502020202020204" pitchFamily="34" charset="0"/>
              </a:rPr>
              <a:t>Magst</a:t>
            </a:r>
            <a:r>
              <a:rPr lang="en-GB" sz="2200" dirty="0">
                <a:latin typeface="Century Gothic" panose="020B0502020202020204" pitchFamily="34" charset="0"/>
              </a:rPr>
              <a:t> </a:t>
            </a:r>
            <a:r>
              <a:rPr lang="en-GB" sz="2200" b="1" dirty="0">
                <a:latin typeface="Century Gothic" panose="020B0502020202020204" pitchFamily="34" charset="0"/>
              </a:rPr>
              <a:t>du</a:t>
            </a:r>
            <a:r>
              <a:rPr lang="en-GB" sz="2200" dirty="0">
                <a:latin typeface="Century Gothic" panose="020B0502020202020204" pitchFamily="34" charset="0"/>
              </a:rPr>
              <a:t> Sport? </a:t>
            </a:r>
            <a:r>
              <a:rPr lang="en-GB" sz="2200" b="1" dirty="0">
                <a:latin typeface="Century Gothic" panose="020B0502020202020204" pitchFamily="34" charset="0"/>
              </a:rPr>
              <a:t>Du</a:t>
            </a:r>
            <a:r>
              <a:rPr lang="en-GB" sz="2200" dirty="0">
                <a:latin typeface="Century Gothic" panose="020B0502020202020204" pitchFamily="34" charset="0"/>
              </a:rPr>
              <a:t> </a:t>
            </a:r>
            <a:r>
              <a:rPr lang="en-GB" sz="2200" dirty="0" err="1">
                <a:latin typeface="Century Gothic" panose="020B0502020202020204" pitchFamily="34" charset="0"/>
              </a:rPr>
              <a:t>magst</a:t>
            </a:r>
            <a:r>
              <a:rPr lang="en-GB" sz="2200" dirty="0">
                <a:latin typeface="Century Gothic" panose="020B0502020202020204" pitchFamily="34" charset="0"/>
              </a:rPr>
              <a:t> </a:t>
            </a:r>
            <a:r>
              <a:rPr lang="en-GB" sz="2200" dirty="0" err="1">
                <a:latin typeface="Century Gothic" panose="020B0502020202020204" pitchFamily="34" charset="0"/>
              </a:rPr>
              <a:t>Fußball</a:t>
            </a:r>
            <a:r>
              <a:rPr lang="en-GB" sz="2200" dirty="0">
                <a:latin typeface="Century Gothic" panose="020B0502020202020204" pitchFamily="34" charset="0"/>
              </a:rPr>
              <a:t>, </a:t>
            </a:r>
            <a:r>
              <a:rPr lang="en-GB" sz="2200" dirty="0" err="1">
                <a:latin typeface="Century Gothic" panose="020B0502020202020204" pitchFamily="34" charset="0"/>
              </a:rPr>
              <a:t>oder</a:t>
            </a:r>
            <a:r>
              <a:rPr lang="en-GB" sz="2200" dirty="0">
                <a:latin typeface="Century Gothic" panose="020B0502020202020204" pitchFamily="34" charset="0"/>
              </a:rPr>
              <a:t>? </a:t>
            </a:r>
            <a:r>
              <a:rPr lang="en-GB" sz="2200" b="1" dirty="0">
                <a:latin typeface="Century Gothic" panose="020B0502020202020204" pitchFamily="34" charset="0"/>
              </a:rPr>
              <a:t>Sie</a:t>
            </a:r>
            <a:r>
              <a:rPr lang="en-GB" sz="2200" dirty="0">
                <a:latin typeface="Century Gothic" panose="020B0502020202020204" pitchFamily="34" charset="0"/>
              </a:rPr>
              <a:t> mag </a:t>
            </a:r>
            <a:r>
              <a:rPr lang="en-GB" sz="2200" dirty="0" err="1">
                <a:latin typeface="Century Gothic" panose="020B0502020202020204" pitchFamily="34" charset="0"/>
              </a:rPr>
              <a:t>Fußball</a:t>
            </a:r>
            <a:r>
              <a:rPr lang="en-GB" sz="2200" dirty="0">
                <a:latin typeface="Century Gothic" panose="020B0502020202020204" pitchFamily="34" charset="0"/>
              </a:rPr>
              <a:t> </a:t>
            </a:r>
            <a:r>
              <a:rPr lang="en-GB" sz="2200" dirty="0" err="1">
                <a:latin typeface="Century Gothic" panose="020B0502020202020204" pitchFamily="34" charset="0"/>
              </a:rPr>
              <a:t>aber</a:t>
            </a:r>
            <a:r>
              <a:rPr lang="en-GB" sz="2200" dirty="0">
                <a:latin typeface="Century Gothic" panose="020B0502020202020204" pitchFamily="34" charset="0"/>
              </a:rPr>
              <a:t> </a:t>
            </a:r>
            <a:r>
              <a:rPr lang="en-GB" sz="2200" b="1" dirty="0">
                <a:latin typeface="Century Gothic" panose="020B0502020202020204" pitchFamily="34" charset="0"/>
              </a:rPr>
              <a:t>Sie</a:t>
            </a:r>
            <a:r>
              <a:rPr lang="en-GB" sz="2200" dirty="0">
                <a:latin typeface="Century Gothic" panose="020B0502020202020204" pitchFamily="34" charset="0"/>
              </a:rPr>
              <a:t> mag Tennis </a:t>
            </a:r>
            <a:r>
              <a:rPr lang="en-GB" sz="2200" dirty="0" err="1">
                <a:latin typeface="Century Gothic" panose="020B0502020202020204" pitchFamily="34" charset="0"/>
              </a:rPr>
              <a:t>nicht</a:t>
            </a:r>
            <a:r>
              <a:rPr lang="en-GB" sz="2200" dirty="0">
                <a:latin typeface="Century Gothic" panose="020B0502020202020204" pitchFamily="34" charset="0"/>
              </a:rPr>
              <a:t>.</a:t>
            </a:r>
          </a:p>
        </p:txBody>
      </p:sp>
      <p:sp>
        <p:nvSpPr>
          <p:cNvPr id="15" name="Rectangle 14">
            <a:extLst>
              <a:ext uri="{FF2B5EF4-FFF2-40B4-BE49-F238E27FC236}">
                <a16:creationId xmlns:a16="http://schemas.microsoft.com/office/drawing/2014/main" id="{86E56F75-934D-42DF-AAB4-4A5E4DCCD0DD}"/>
              </a:ext>
            </a:extLst>
          </p:cNvPr>
          <p:cNvSpPr/>
          <p:nvPr/>
        </p:nvSpPr>
        <p:spPr>
          <a:xfrm>
            <a:off x="6854297" y="2611444"/>
            <a:ext cx="488612" cy="45171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dirty="0">
                <a:solidFill>
                  <a:schemeClr val="tx1"/>
                </a:solidFill>
              </a:rPr>
              <a:t>___</a:t>
            </a:r>
          </a:p>
        </p:txBody>
      </p:sp>
      <p:sp>
        <p:nvSpPr>
          <p:cNvPr id="16" name="Rectangle 15">
            <a:extLst>
              <a:ext uri="{FF2B5EF4-FFF2-40B4-BE49-F238E27FC236}">
                <a16:creationId xmlns:a16="http://schemas.microsoft.com/office/drawing/2014/main" id="{D5B55937-78D4-40A1-94B1-F769E0FF0F74}"/>
              </a:ext>
            </a:extLst>
          </p:cNvPr>
          <p:cNvSpPr/>
          <p:nvPr/>
        </p:nvSpPr>
        <p:spPr>
          <a:xfrm>
            <a:off x="5156314" y="3041574"/>
            <a:ext cx="371475" cy="3046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dirty="0">
                <a:solidFill>
                  <a:schemeClr val="tx1"/>
                </a:solidFill>
              </a:rPr>
              <a:t>___</a:t>
            </a:r>
          </a:p>
        </p:txBody>
      </p:sp>
      <p:sp>
        <p:nvSpPr>
          <p:cNvPr id="17" name="Rectangle 16">
            <a:extLst>
              <a:ext uri="{FF2B5EF4-FFF2-40B4-BE49-F238E27FC236}">
                <a16:creationId xmlns:a16="http://schemas.microsoft.com/office/drawing/2014/main" id="{8A675EAC-22BD-42A5-B9A9-AFFA0215C2BA}"/>
              </a:ext>
            </a:extLst>
          </p:cNvPr>
          <p:cNvSpPr/>
          <p:nvPr/>
        </p:nvSpPr>
        <p:spPr>
          <a:xfrm>
            <a:off x="6268512" y="3316043"/>
            <a:ext cx="432326" cy="4075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dirty="0">
                <a:solidFill>
                  <a:schemeClr val="tx1"/>
                </a:solidFill>
              </a:rPr>
              <a:t>___</a:t>
            </a:r>
          </a:p>
        </p:txBody>
      </p:sp>
      <p:sp>
        <p:nvSpPr>
          <p:cNvPr id="18" name="Rectangle 17">
            <a:extLst>
              <a:ext uri="{FF2B5EF4-FFF2-40B4-BE49-F238E27FC236}">
                <a16:creationId xmlns:a16="http://schemas.microsoft.com/office/drawing/2014/main" id="{D9EB70CB-6BCD-4A49-AC7D-4BA00CF71568}"/>
              </a:ext>
            </a:extLst>
          </p:cNvPr>
          <p:cNvSpPr/>
          <p:nvPr/>
        </p:nvSpPr>
        <p:spPr>
          <a:xfrm>
            <a:off x="2810928" y="4003591"/>
            <a:ext cx="432326" cy="4075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dirty="0">
                <a:solidFill>
                  <a:schemeClr val="tx1"/>
                </a:solidFill>
              </a:rPr>
              <a:t>___</a:t>
            </a:r>
          </a:p>
        </p:txBody>
      </p:sp>
      <p:sp>
        <p:nvSpPr>
          <p:cNvPr id="19" name="Rectangle 18">
            <a:extLst>
              <a:ext uri="{FF2B5EF4-FFF2-40B4-BE49-F238E27FC236}">
                <a16:creationId xmlns:a16="http://schemas.microsoft.com/office/drawing/2014/main" id="{BA295256-C16A-45DB-9278-41E573A2792F}"/>
              </a:ext>
            </a:extLst>
          </p:cNvPr>
          <p:cNvSpPr/>
          <p:nvPr/>
        </p:nvSpPr>
        <p:spPr>
          <a:xfrm>
            <a:off x="5836186" y="3977345"/>
            <a:ext cx="432326" cy="4075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dirty="0">
                <a:solidFill>
                  <a:schemeClr val="tx1"/>
                </a:solidFill>
              </a:rPr>
              <a:t>___</a:t>
            </a:r>
          </a:p>
        </p:txBody>
      </p:sp>
      <p:sp>
        <p:nvSpPr>
          <p:cNvPr id="20" name="Rectangle 19">
            <a:extLst>
              <a:ext uri="{FF2B5EF4-FFF2-40B4-BE49-F238E27FC236}">
                <a16:creationId xmlns:a16="http://schemas.microsoft.com/office/drawing/2014/main" id="{BBC7140E-55FB-4D31-A38E-15DBA4D7A5DD}"/>
              </a:ext>
            </a:extLst>
          </p:cNvPr>
          <p:cNvSpPr/>
          <p:nvPr/>
        </p:nvSpPr>
        <p:spPr>
          <a:xfrm>
            <a:off x="9330367" y="4003591"/>
            <a:ext cx="432326" cy="4075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dirty="0">
                <a:solidFill>
                  <a:schemeClr val="tx1"/>
                </a:solidFill>
              </a:rPr>
              <a:t>___</a:t>
            </a:r>
          </a:p>
        </p:txBody>
      </p:sp>
      <p:sp>
        <p:nvSpPr>
          <p:cNvPr id="21" name="Rectangle 20">
            <a:extLst>
              <a:ext uri="{FF2B5EF4-FFF2-40B4-BE49-F238E27FC236}">
                <a16:creationId xmlns:a16="http://schemas.microsoft.com/office/drawing/2014/main" id="{3A47BC70-F984-4697-927B-4C32524E04A5}"/>
              </a:ext>
            </a:extLst>
          </p:cNvPr>
          <p:cNvSpPr/>
          <p:nvPr/>
        </p:nvSpPr>
        <p:spPr>
          <a:xfrm>
            <a:off x="3706534" y="5006356"/>
            <a:ext cx="432326" cy="4075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dirty="0">
                <a:solidFill>
                  <a:schemeClr val="tx1"/>
                </a:solidFill>
              </a:rPr>
              <a:t>___</a:t>
            </a:r>
          </a:p>
        </p:txBody>
      </p:sp>
      <p:sp>
        <p:nvSpPr>
          <p:cNvPr id="22" name="Rectangle 21">
            <a:extLst>
              <a:ext uri="{FF2B5EF4-FFF2-40B4-BE49-F238E27FC236}">
                <a16:creationId xmlns:a16="http://schemas.microsoft.com/office/drawing/2014/main" id="{ADB029EF-EDB9-47BA-B01B-70AD34FD2737}"/>
              </a:ext>
            </a:extLst>
          </p:cNvPr>
          <p:cNvSpPr/>
          <p:nvPr/>
        </p:nvSpPr>
        <p:spPr>
          <a:xfrm>
            <a:off x="5120217" y="5006355"/>
            <a:ext cx="432326" cy="4075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dirty="0">
                <a:solidFill>
                  <a:schemeClr val="tx1"/>
                </a:solidFill>
              </a:rPr>
              <a:t>___</a:t>
            </a:r>
          </a:p>
        </p:txBody>
      </p:sp>
      <p:sp>
        <p:nvSpPr>
          <p:cNvPr id="23" name="Rectangle 22">
            <a:extLst>
              <a:ext uri="{FF2B5EF4-FFF2-40B4-BE49-F238E27FC236}">
                <a16:creationId xmlns:a16="http://schemas.microsoft.com/office/drawing/2014/main" id="{03057E60-A44B-4899-84E7-E6753A057B11}"/>
              </a:ext>
            </a:extLst>
          </p:cNvPr>
          <p:cNvSpPr/>
          <p:nvPr/>
        </p:nvSpPr>
        <p:spPr>
          <a:xfrm>
            <a:off x="8429876" y="5017509"/>
            <a:ext cx="520160" cy="4075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dirty="0">
                <a:solidFill>
                  <a:schemeClr val="tx1"/>
                </a:solidFill>
              </a:rPr>
              <a:t>___</a:t>
            </a:r>
          </a:p>
        </p:txBody>
      </p:sp>
      <p:sp>
        <p:nvSpPr>
          <p:cNvPr id="24" name="Rectangle 23">
            <a:extLst>
              <a:ext uri="{FF2B5EF4-FFF2-40B4-BE49-F238E27FC236}">
                <a16:creationId xmlns:a16="http://schemas.microsoft.com/office/drawing/2014/main" id="{9E31CF95-86CA-4BE8-ABF5-2CF5862B5CF4}"/>
              </a:ext>
            </a:extLst>
          </p:cNvPr>
          <p:cNvSpPr/>
          <p:nvPr/>
        </p:nvSpPr>
        <p:spPr>
          <a:xfrm>
            <a:off x="4548190" y="5333964"/>
            <a:ext cx="520160" cy="4075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dirty="0">
                <a:solidFill>
                  <a:schemeClr val="tx1"/>
                </a:solidFill>
              </a:rPr>
              <a:t>___</a:t>
            </a:r>
          </a:p>
        </p:txBody>
      </p:sp>
      <p:pic>
        <p:nvPicPr>
          <p:cNvPr id="25" name="Picture 24">
            <a:extLst>
              <a:ext uri="{FF2B5EF4-FFF2-40B4-BE49-F238E27FC236}">
                <a16:creationId xmlns:a16="http://schemas.microsoft.com/office/drawing/2014/main" id="{CFC598C5-E15C-4197-987A-D137E3CF1ADA}"/>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450775" y="2533191"/>
            <a:ext cx="1563294" cy="1935328"/>
          </a:xfrm>
          <a:prstGeom prst="rect">
            <a:avLst/>
          </a:prstGeom>
        </p:spPr>
      </p:pic>
      <p:pic>
        <p:nvPicPr>
          <p:cNvPr id="26" name="2.1.3 part 1">
            <a:hlinkClick r:id="" action="ppaction://media"/>
            <a:extLst>
              <a:ext uri="{FF2B5EF4-FFF2-40B4-BE49-F238E27FC236}">
                <a16:creationId xmlns:a16="http://schemas.microsoft.com/office/drawing/2014/main" id="{B97082E8-63F8-4BFD-8714-3FDDF0CCDC6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758957" y="2891255"/>
            <a:ext cx="609600" cy="609600"/>
          </a:xfrm>
          <a:prstGeom prst="rect">
            <a:avLst/>
          </a:prstGeom>
        </p:spPr>
      </p:pic>
      <p:pic>
        <p:nvPicPr>
          <p:cNvPr id="27" name="2.1.3 part 2">
            <a:hlinkClick r:id="" action="ppaction://media"/>
            <a:extLst>
              <a:ext uri="{FF2B5EF4-FFF2-40B4-BE49-F238E27FC236}">
                <a16:creationId xmlns:a16="http://schemas.microsoft.com/office/drawing/2014/main" id="{C6CA9570-A361-4714-873D-D9582F51D806}"/>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730978" y="4003591"/>
            <a:ext cx="609600" cy="609600"/>
          </a:xfrm>
          <a:prstGeom prst="rect">
            <a:avLst/>
          </a:prstGeom>
        </p:spPr>
      </p:pic>
    </p:spTree>
    <p:extLst>
      <p:ext uri="{BB962C8B-B14F-4D97-AF65-F5344CB8AC3E}">
        <p14:creationId xmlns:p14="http://schemas.microsoft.com/office/powerpoint/2010/main" val="4206736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26"/>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16733" fill="hold"/>
                                        <p:tgtEl>
                                          <p:spTgt spid="26"/>
                                        </p:tgtEl>
                                      </p:cBhvr>
                                    </p:cmd>
                                  </p:childTnLst>
                                </p:cTn>
                              </p:par>
                            </p:childTnLst>
                          </p:cTn>
                        </p:par>
                      </p:childTnLst>
                    </p:cTn>
                  </p:par>
                </p:childTnLst>
              </p:cTn>
              <p:nextCondLst>
                <p:cond evt="onClick" delay="0">
                  <p:tgtEl>
                    <p:spTgt spid="26"/>
                  </p:tgtEl>
                </p:cond>
              </p:nextCondLst>
            </p:seq>
            <p:seq concurrent="1" nextAc="seek">
              <p:cTn id="48" restart="whenNotActive" fill="hold" evtFilter="cancelBubble" nodeType="interactiveSeq">
                <p:stCondLst>
                  <p:cond evt="onClick" delay="0">
                    <p:tgtEl>
                      <p:spTgt spid="27"/>
                    </p:tgtEl>
                  </p:cond>
                </p:stCondLst>
                <p:endSync evt="end" delay="0">
                  <p:rtn val="all"/>
                </p:endSync>
                <p:childTnLst>
                  <p:par>
                    <p:cTn id="49" fill="hold">
                      <p:stCondLst>
                        <p:cond delay="0"/>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23305" fill="hold"/>
                                        <p:tgtEl>
                                          <p:spTgt spid="27"/>
                                        </p:tgtEl>
                                      </p:cBhvr>
                                    </p:cmd>
                                  </p:childTnLst>
                                </p:cTn>
                              </p:par>
                            </p:childTnLst>
                          </p:cTn>
                        </p:par>
                      </p:childTnLst>
                    </p:cTn>
                  </p:par>
                </p:childTnLst>
              </p:cTn>
              <p:nextCondLst>
                <p:cond evt="onClick" delay="0">
                  <p:tgtEl>
                    <p:spTgt spid="27"/>
                  </p:tgtEl>
                </p:cond>
              </p:nextCondLst>
            </p:seq>
            <p:audio>
              <p:cMediaNode vol="80000">
                <p:cTn id="53" fill="hold" display="0">
                  <p:stCondLst>
                    <p:cond delay="indefinite"/>
                  </p:stCondLst>
                  <p:endCondLst>
                    <p:cond evt="onStopAudio" delay="0">
                      <p:tgtEl>
                        <p:sldTgt/>
                      </p:tgtEl>
                    </p:cond>
                  </p:endCondLst>
                </p:cTn>
                <p:tgtEl>
                  <p:spTgt spid="26"/>
                </p:tgtEl>
              </p:cMediaNode>
            </p:audio>
            <p:audio>
              <p:cMediaNode vol="80000">
                <p:cTn id="54" fill="hold" display="0">
                  <p:stCondLst>
                    <p:cond delay="indefinite"/>
                  </p:stCondLst>
                  <p:endCondLst>
                    <p:cond evt="onStopAudio" delay="0">
                      <p:tgtEl>
                        <p:sldTgt/>
                      </p:tgtEl>
                    </p:cond>
                  </p:endCondLst>
                </p:cTn>
                <p:tgtEl>
                  <p:spTgt spid="27"/>
                </p:tgtEl>
              </p:cMediaNode>
            </p:audio>
          </p:childTnLst>
        </p:cTn>
      </p:par>
    </p:tnLst>
    <p:bldLst>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8D96F-F0E9-46C9-90F1-E00F05D078E9}"/>
              </a:ext>
            </a:extLst>
          </p:cNvPr>
          <p:cNvSpPr>
            <a:spLocks noGrp="1"/>
          </p:cNvSpPr>
          <p:nvPr>
            <p:ph type="title"/>
          </p:nvPr>
        </p:nvSpPr>
        <p:spPr>
          <a:xfrm>
            <a:off x="0" y="213557"/>
            <a:ext cx="5285678" cy="647577"/>
          </a:xfrm>
        </p:spPr>
        <p:txBody>
          <a:bodyPr>
            <a:noAutofit/>
          </a:bodyPr>
          <a:lstStyle/>
          <a:p>
            <a:r>
              <a:rPr lang="en-GB" sz="2800" b="1" dirty="0">
                <a:solidFill>
                  <a:schemeClr val="bg1"/>
                </a:solidFill>
              </a:rPr>
              <a:t>Und was </a:t>
            </a:r>
            <a:r>
              <a:rPr lang="en-GB" sz="2800" b="1" dirty="0" err="1">
                <a:solidFill>
                  <a:schemeClr val="bg1"/>
                </a:solidFill>
              </a:rPr>
              <a:t>magst</a:t>
            </a:r>
            <a:r>
              <a:rPr lang="en-GB" sz="2800" b="1" dirty="0">
                <a:solidFill>
                  <a:schemeClr val="bg1"/>
                </a:solidFill>
              </a:rPr>
              <a:t> du (</a:t>
            </a:r>
            <a:r>
              <a:rPr lang="en-GB" sz="2800" b="1" dirty="0" err="1">
                <a:solidFill>
                  <a:schemeClr val="bg1"/>
                </a:solidFill>
              </a:rPr>
              <a:t>nicht</a:t>
            </a:r>
            <a:r>
              <a:rPr lang="en-GB" sz="2800" b="1" dirty="0">
                <a:solidFill>
                  <a:schemeClr val="bg1"/>
                </a:solidFill>
              </a:rPr>
              <a:t>)?</a:t>
            </a:r>
            <a:endParaRPr lang="en-GB" sz="2800" dirty="0"/>
          </a:p>
        </p:txBody>
      </p:sp>
      <p:sp>
        <p:nvSpPr>
          <p:cNvPr id="4" name="Rounded Rectangle 11">
            <a:extLst>
              <a:ext uri="{FF2B5EF4-FFF2-40B4-BE49-F238E27FC236}">
                <a16:creationId xmlns:a16="http://schemas.microsoft.com/office/drawing/2014/main" id="{83D30808-4727-4BA7-95B1-2E1C53FD4820}"/>
              </a:ext>
            </a:extLst>
          </p:cNvPr>
          <p:cNvSpPr/>
          <p:nvPr/>
        </p:nvSpPr>
        <p:spPr>
          <a:xfrm>
            <a:off x="9069049" y="247046"/>
            <a:ext cx="2888278"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779528F3-34F2-4B17-945F-D72BFD69546F}"/>
              </a:ext>
            </a:extLst>
          </p:cNvPr>
          <p:cNvSpPr txBox="1"/>
          <p:nvPr/>
        </p:nvSpPr>
        <p:spPr>
          <a:xfrm>
            <a:off x="287383" y="1319070"/>
            <a:ext cx="11704320" cy="4801314"/>
          </a:xfrm>
          <a:prstGeom prst="rect">
            <a:avLst/>
          </a:prstGeom>
          <a:noFill/>
        </p:spPr>
        <p:txBody>
          <a:bodyPr wrap="square" rtlCol="0">
            <a:spAutoFit/>
          </a:bodyPr>
          <a:lstStyle/>
          <a:p>
            <a:r>
              <a:rPr lang="en-GB" sz="2000" dirty="0"/>
              <a:t>Was mag </a:t>
            </a:r>
            <a:r>
              <a:rPr lang="en-GB" sz="2000" dirty="0" err="1"/>
              <a:t>dein</a:t>
            </a:r>
            <a:r>
              <a:rPr lang="en-GB" sz="2000" dirty="0"/>
              <a:t> Partner / </a:t>
            </a:r>
            <a:r>
              <a:rPr lang="en-GB" sz="2000" dirty="0" err="1"/>
              <a:t>deine</a:t>
            </a:r>
            <a:r>
              <a:rPr lang="en-GB" sz="2000" dirty="0"/>
              <a:t> </a:t>
            </a:r>
            <a:r>
              <a:rPr lang="en-GB" sz="2000" dirty="0" err="1"/>
              <a:t>Partnerin</a:t>
            </a:r>
            <a:r>
              <a:rPr lang="en-GB" sz="2000" dirty="0"/>
              <a:t>? </a:t>
            </a:r>
            <a:r>
              <a:rPr lang="en-GB" sz="2000" dirty="0" err="1"/>
              <a:t>Rede</a:t>
            </a:r>
            <a:r>
              <a:rPr lang="en-GB" sz="2000" dirty="0"/>
              <a:t> </a:t>
            </a:r>
            <a:r>
              <a:rPr lang="en-GB" sz="2000" dirty="0" err="1"/>
              <a:t>zusammen</a:t>
            </a:r>
            <a:r>
              <a:rPr lang="en-GB" sz="2000" dirty="0"/>
              <a:t> und </a:t>
            </a:r>
            <a:r>
              <a:rPr lang="en-GB" sz="2000" dirty="0" err="1"/>
              <a:t>schreib</a:t>
            </a:r>
            <a:r>
              <a:rPr lang="en-GB" sz="2000" dirty="0"/>
              <a:t> </a:t>
            </a:r>
            <a:r>
              <a:rPr lang="en-GB" sz="2000" dirty="0" err="1"/>
              <a:t>sechs</a:t>
            </a:r>
            <a:r>
              <a:rPr lang="en-GB" sz="2000" dirty="0"/>
              <a:t> </a:t>
            </a:r>
            <a:r>
              <a:rPr lang="en-GB" sz="2000" dirty="0" err="1"/>
              <a:t>Sätze</a:t>
            </a:r>
            <a:r>
              <a:rPr lang="en-GB" sz="2000" dirty="0"/>
              <a:t>.</a:t>
            </a:r>
          </a:p>
          <a:p>
            <a:endParaRPr lang="en-GB" sz="2000" dirty="0"/>
          </a:p>
          <a:p>
            <a:endParaRPr lang="en-GB" sz="2000" dirty="0"/>
          </a:p>
          <a:p>
            <a:endParaRPr lang="en-GB" sz="2000" dirty="0"/>
          </a:p>
          <a:p>
            <a:endParaRPr lang="en-GB" sz="2000" dirty="0"/>
          </a:p>
          <a:p>
            <a:endParaRPr lang="en-GB" sz="2000" dirty="0"/>
          </a:p>
          <a:p>
            <a:endParaRPr lang="en-GB" sz="2000" dirty="0"/>
          </a:p>
          <a:p>
            <a:endParaRPr lang="en-GB" sz="600" dirty="0"/>
          </a:p>
          <a:p>
            <a:endParaRPr lang="en-GB" sz="2000" dirty="0"/>
          </a:p>
          <a:p>
            <a:r>
              <a:rPr lang="en-GB" sz="2000" dirty="0"/>
              <a:t>1. 	          _____________________________	      2. 	             _____________________________</a:t>
            </a:r>
          </a:p>
          <a:p>
            <a:endParaRPr lang="en-GB" sz="2000" dirty="0"/>
          </a:p>
          <a:p>
            <a:endParaRPr lang="en-GB" sz="2000" dirty="0"/>
          </a:p>
          <a:p>
            <a:r>
              <a:rPr lang="en-GB" sz="2000" dirty="0"/>
              <a:t>3. 	          _____________________________	      4. 	             _____________________________</a:t>
            </a:r>
          </a:p>
          <a:p>
            <a:endParaRPr lang="en-GB" sz="2000" dirty="0"/>
          </a:p>
          <a:p>
            <a:endParaRPr lang="en-GB" sz="2000" dirty="0"/>
          </a:p>
          <a:p>
            <a:r>
              <a:rPr lang="en-GB" sz="2000" dirty="0"/>
              <a:t>5. 	          _____________________________	      6. 	             _____________________________</a:t>
            </a:r>
          </a:p>
        </p:txBody>
      </p:sp>
      <p:pic>
        <p:nvPicPr>
          <p:cNvPr id="6" name="Picture 5">
            <a:extLst>
              <a:ext uri="{FF2B5EF4-FFF2-40B4-BE49-F238E27FC236}">
                <a16:creationId xmlns:a16="http://schemas.microsoft.com/office/drawing/2014/main" id="{E98F7B77-1C15-4A6D-B9E1-DC6522DE1974}"/>
              </a:ext>
            </a:extLst>
          </p:cNvPr>
          <p:cNvPicPr>
            <a:picLocks noChangeAspect="1"/>
          </p:cNvPicPr>
          <p:nvPr/>
        </p:nvPicPr>
        <p:blipFill>
          <a:blip r:embed="rId3"/>
          <a:stretch>
            <a:fillRect/>
          </a:stretch>
        </p:blipFill>
        <p:spPr>
          <a:xfrm flipH="1">
            <a:off x="684031" y="2310605"/>
            <a:ext cx="964524" cy="928073"/>
          </a:xfrm>
          <a:prstGeom prst="rect">
            <a:avLst/>
          </a:prstGeom>
        </p:spPr>
      </p:pic>
      <p:sp>
        <p:nvSpPr>
          <p:cNvPr id="7" name="Oval Callout 33">
            <a:extLst>
              <a:ext uri="{FF2B5EF4-FFF2-40B4-BE49-F238E27FC236}">
                <a16:creationId xmlns:a16="http://schemas.microsoft.com/office/drawing/2014/main" id="{B2975575-91FB-4352-9784-A01B65E7B9B5}"/>
              </a:ext>
            </a:extLst>
          </p:cNvPr>
          <p:cNvSpPr/>
          <p:nvPr/>
        </p:nvSpPr>
        <p:spPr>
          <a:xfrm flipH="1">
            <a:off x="4384636" y="2153390"/>
            <a:ext cx="2397620" cy="954788"/>
          </a:xfrm>
          <a:prstGeom prst="wedgeEllipseCallout">
            <a:avLst>
              <a:gd name="adj1" fmla="val -32237"/>
              <a:gd name="adj2" fmla="val 61144"/>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tx1"/>
                </a:solidFill>
                <a:latin typeface="Century Gothic" panose="020B0502020202020204" pitchFamily="34" charset="0"/>
              </a:rPr>
              <a:t>Ja</a:t>
            </a:r>
            <a:r>
              <a:rPr lang="en-GB" sz="2000" dirty="0">
                <a:solidFill>
                  <a:schemeClr val="tx1"/>
                </a:solidFill>
                <a:latin typeface="Century Gothic" panose="020B0502020202020204" pitchFamily="34" charset="0"/>
              </a:rPr>
              <a:t>, </a:t>
            </a:r>
            <a:r>
              <a:rPr lang="en-GB" sz="2000" b="1" dirty="0" err="1">
                <a:solidFill>
                  <a:schemeClr val="tx1"/>
                </a:solidFill>
                <a:latin typeface="Century Gothic" panose="020B0502020202020204" pitchFamily="34" charset="0"/>
              </a:rPr>
              <a:t>ich</a:t>
            </a:r>
            <a:r>
              <a:rPr lang="en-GB" sz="2000" b="1" dirty="0">
                <a:solidFill>
                  <a:schemeClr val="tx1"/>
                </a:solidFill>
                <a:latin typeface="Century Gothic" panose="020B0502020202020204" pitchFamily="34" charset="0"/>
              </a:rPr>
              <a:t> mag </a:t>
            </a:r>
            <a:r>
              <a:rPr lang="en-GB" sz="2000" dirty="0">
                <a:solidFill>
                  <a:schemeClr val="tx1"/>
                </a:solidFill>
                <a:latin typeface="Century Gothic" panose="020B0502020202020204" pitchFamily="34" charset="0"/>
              </a:rPr>
              <a:t>Sport! </a:t>
            </a:r>
          </a:p>
        </p:txBody>
      </p:sp>
      <p:pic>
        <p:nvPicPr>
          <p:cNvPr id="8" name="Picture 7">
            <a:extLst>
              <a:ext uri="{FF2B5EF4-FFF2-40B4-BE49-F238E27FC236}">
                <a16:creationId xmlns:a16="http://schemas.microsoft.com/office/drawing/2014/main" id="{3A57DD40-C22C-480A-B610-0D1A8C771763}"/>
              </a:ext>
            </a:extLst>
          </p:cNvPr>
          <p:cNvPicPr>
            <a:picLocks noChangeAspect="1"/>
          </p:cNvPicPr>
          <p:nvPr/>
        </p:nvPicPr>
        <p:blipFill>
          <a:blip r:embed="rId4"/>
          <a:stretch>
            <a:fillRect/>
          </a:stretch>
        </p:blipFill>
        <p:spPr>
          <a:xfrm>
            <a:off x="7012013" y="2237969"/>
            <a:ext cx="987217" cy="1006023"/>
          </a:xfrm>
          <a:prstGeom prst="rect">
            <a:avLst/>
          </a:prstGeom>
        </p:spPr>
      </p:pic>
      <p:sp>
        <p:nvSpPr>
          <p:cNvPr id="9" name="Oval Callout 48">
            <a:extLst>
              <a:ext uri="{FF2B5EF4-FFF2-40B4-BE49-F238E27FC236}">
                <a16:creationId xmlns:a16="http://schemas.microsoft.com/office/drawing/2014/main" id="{F71DD2E5-8B05-4BBC-98B5-FE86F6D65CB5}"/>
              </a:ext>
            </a:extLst>
          </p:cNvPr>
          <p:cNvSpPr/>
          <p:nvPr/>
        </p:nvSpPr>
        <p:spPr>
          <a:xfrm>
            <a:off x="1648555" y="2153390"/>
            <a:ext cx="2397620" cy="954788"/>
          </a:xfrm>
          <a:prstGeom prst="wedgeEllipseCallout">
            <a:avLst>
              <a:gd name="adj1" fmla="val -32237"/>
              <a:gd name="adj2" fmla="val 61144"/>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chemeClr val="tx1"/>
                </a:solidFill>
                <a:latin typeface="Century Gothic" panose="020B0502020202020204" pitchFamily="34" charset="0"/>
              </a:rPr>
              <a:t>Magst</a:t>
            </a:r>
            <a:r>
              <a:rPr lang="en-GB" sz="2000" b="1" dirty="0">
                <a:solidFill>
                  <a:schemeClr val="tx1"/>
                </a:solidFill>
                <a:latin typeface="Century Gothic" panose="020B0502020202020204" pitchFamily="34" charset="0"/>
              </a:rPr>
              <a:t> du </a:t>
            </a:r>
            <a:r>
              <a:rPr lang="en-GB" sz="2000" dirty="0">
                <a:solidFill>
                  <a:schemeClr val="tx1"/>
                </a:solidFill>
                <a:latin typeface="Century Gothic" panose="020B0502020202020204" pitchFamily="34" charset="0"/>
              </a:rPr>
              <a:t>Sport? </a:t>
            </a:r>
          </a:p>
        </p:txBody>
      </p:sp>
      <p:sp>
        <p:nvSpPr>
          <p:cNvPr id="10" name="TextBox 9">
            <a:extLst>
              <a:ext uri="{FF2B5EF4-FFF2-40B4-BE49-F238E27FC236}">
                <a16:creationId xmlns:a16="http://schemas.microsoft.com/office/drawing/2014/main" id="{BBEE1F84-840E-48A7-B4A1-9E4767B5F9A6}"/>
              </a:ext>
            </a:extLst>
          </p:cNvPr>
          <p:cNvSpPr txBox="1"/>
          <p:nvPr/>
        </p:nvSpPr>
        <p:spPr>
          <a:xfrm>
            <a:off x="8495619" y="2586447"/>
            <a:ext cx="3396343" cy="400110"/>
          </a:xfrm>
          <a:prstGeom prst="rect">
            <a:avLst/>
          </a:prstGeom>
          <a:noFill/>
        </p:spPr>
        <p:txBody>
          <a:bodyPr wrap="square" rtlCol="0">
            <a:spAutoFit/>
          </a:bodyPr>
          <a:lstStyle/>
          <a:p>
            <a:r>
              <a:rPr lang="en-GB" sz="2000" dirty="0">
                <a:latin typeface="Lucida Handwriting" panose="03010101010101010101" pitchFamily="66" charset="0"/>
              </a:rPr>
              <a:t>Mia mag Sport.             </a:t>
            </a:r>
          </a:p>
        </p:txBody>
      </p:sp>
      <p:pic>
        <p:nvPicPr>
          <p:cNvPr id="11" name="Picture 2" descr="Pencil 3 Clip Art">
            <a:extLst>
              <a:ext uri="{FF2B5EF4-FFF2-40B4-BE49-F238E27FC236}">
                <a16:creationId xmlns:a16="http://schemas.microsoft.com/office/drawing/2014/main" id="{AB827931-584A-44F8-8151-AB8F92F23D6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833638" flipH="1">
            <a:off x="11239405" y="2373218"/>
            <a:ext cx="421799" cy="64243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hemical Lab Flasks Clip Art">
            <a:extLst>
              <a:ext uri="{FF2B5EF4-FFF2-40B4-BE49-F238E27FC236}">
                <a16:creationId xmlns:a16="http://schemas.microsoft.com/office/drawing/2014/main" id="{2D0DA0F2-24AA-4A08-BB07-4759AA78813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1461" y="3806017"/>
            <a:ext cx="478299" cy="4881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Painter Color Palette With Brush Cartoon Clip Art">
            <a:extLst>
              <a:ext uri="{FF2B5EF4-FFF2-40B4-BE49-F238E27FC236}">
                <a16:creationId xmlns:a16="http://schemas.microsoft.com/office/drawing/2014/main" id="{DA87DA9F-DCD8-4EE9-A9E4-8C37B8D0C6A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07200" y="3807431"/>
            <a:ext cx="493324" cy="48674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Waving German Flag Clip Art">
            <a:extLst>
              <a:ext uri="{FF2B5EF4-FFF2-40B4-BE49-F238E27FC236}">
                <a16:creationId xmlns:a16="http://schemas.microsoft.com/office/drawing/2014/main" id="{33315332-3569-4314-B911-D3877640CFE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85930" y="4779515"/>
            <a:ext cx="543830" cy="42776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Slate-apple Clip Art">
            <a:extLst>
              <a:ext uri="{FF2B5EF4-FFF2-40B4-BE49-F238E27FC236}">
                <a16:creationId xmlns:a16="http://schemas.microsoft.com/office/drawing/2014/main" id="{FDF83F3A-46F7-441C-A657-71DC9ABFFB9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07200" y="4674645"/>
            <a:ext cx="518106" cy="63750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United Kingdom Flag Clip Art">
            <a:extLst>
              <a:ext uri="{FF2B5EF4-FFF2-40B4-BE49-F238E27FC236}">
                <a16:creationId xmlns:a16="http://schemas.microsoft.com/office/drawing/2014/main" id="{EF3FEBFC-E338-416C-B739-D50E95DCBA9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24315" y="5724830"/>
            <a:ext cx="690818" cy="39555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F9E41A3F-1A7C-47C2-8D65-F153CB07561D}"/>
              </a:ext>
            </a:extLst>
          </p:cNvPr>
          <p:cNvPicPr>
            <a:picLocks noChangeAspect="1"/>
          </p:cNvPicPr>
          <p:nvPr/>
        </p:nvPicPr>
        <p:blipFill>
          <a:blip r:embed="rId11"/>
          <a:stretch>
            <a:fillRect/>
          </a:stretch>
        </p:blipFill>
        <p:spPr>
          <a:xfrm>
            <a:off x="985930" y="5673733"/>
            <a:ext cx="543830" cy="536579"/>
          </a:xfrm>
          <a:prstGeom prst="rect">
            <a:avLst/>
          </a:prstGeom>
        </p:spPr>
      </p:pic>
    </p:spTree>
    <p:extLst>
      <p:ext uri="{BB962C8B-B14F-4D97-AF65-F5344CB8AC3E}">
        <p14:creationId xmlns:p14="http://schemas.microsoft.com/office/powerpoint/2010/main" val="8625723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B70BA-31D1-4F16-9385-95C438734451}"/>
              </a:ext>
            </a:extLst>
          </p:cNvPr>
          <p:cNvSpPr>
            <a:spLocks noGrp="1"/>
          </p:cNvSpPr>
          <p:nvPr>
            <p:ph type="title"/>
          </p:nvPr>
        </p:nvSpPr>
        <p:spPr>
          <a:xfrm>
            <a:off x="0" y="213557"/>
            <a:ext cx="6096000" cy="647577"/>
          </a:xfrm>
        </p:spPr>
        <p:txBody>
          <a:bodyPr>
            <a:noAutofit/>
          </a:bodyPr>
          <a:lstStyle/>
          <a:p>
            <a:r>
              <a:rPr lang="en-GB" sz="2800" b="1" dirty="0">
                <a:solidFill>
                  <a:schemeClr val="lt1"/>
                </a:solidFill>
              </a:rPr>
              <a:t>Plural object pronoun (them)</a:t>
            </a:r>
            <a:endParaRPr lang="en-GB" sz="2800" dirty="0"/>
          </a:p>
        </p:txBody>
      </p:sp>
      <p:sp>
        <p:nvSpPr>
          <p:cNvPr id="4" name="Rounded Rectangle 11">
            <a:extLst>
              <a:ext uri="{FF2B5EF4-FFF2-40B4-BE49-F238E27FC236}">
                <a16:creationId xmlns:a16="http://schemas.microsoft.com/office/drawing/2014/main" id="{D9011167-50C1-492E-907F-FED8031BF77A}"/>
              </a:ext>
            </a:extLst>
          </p:cNvPr>
          <p:cNvSpPr/>
          <p:nvPr/>
        </p:nvSpPr>
        <p:spPr>
          <a:xfrm>
            <a:off x="10310192" y="202441"/>
            <a:ext cx="1647136"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Grammatik</a:t>
            </a:r>
          </a:p>
        </p:txBody>
      </p:sp>
      <p:sp>
        <p:nvSpPr>
          <p:cNvPr id="5" name="TextBox 4">
            <a:extLst>
              <a:ext uri="{FF2B5EF4-FFF2-40B4-BE49-F238E27FC236}">
                <a16:creationId xmlns:a16="http://schemas.microsoft.com/office/drawing/2014/main" id="{E6CE56E8-1BBB-4E36-9884-421C4F751E55}"/>
              </a:ext>
            </a:extLst>
          </p:cNvPr>
          <p:cNvSpPr txBox="1"/>
          <p:nvPr/>
        </p:nvSpPr>
        <p:spPr>
          <a:xfrm>
            <a:off x="79505" y="1275750"/>
            <a:ext cx="12244169" cy="4585871"/>
          </a:xfrm>
          <a:prstGeom prst="rect">
            <a:avLst/>
          </a:prstGeom>
          <a:noFill/>
        </p:spPr>
        <p:txBody>
          <a:bodyPr wrap="square" rtlCol="0">
            <a:spAutoFit/>
          </a:bodyPr>
          <a:lstStyle/>
          <a:p>
            <a:r>
              <a:rPr lang="en-GB" sz="2100" dirty="0">
                <a:latin typeface="Century Gothic" panose="020B0502020202020204" pitchFamily="34" charset="0"/>
              </a:rPr>
              <a:t>As you know, </a:t>
            </a:r>
            <a:r>
              <a:rPr lang="en-GB" sz="2100" b="1" dirty="0">
                <a:latin typeface="Century Gothic" panose="020B0502020202020204" pitchFamily="34" charset="0"/>
              </a:rPr>
              <a:t>plural</a:t>
            </a:r>
            <a:r>
              <a:rPr lang="en-GB" sz="2100" dirty="0">
                <a:latin typeface="Century Gothic" panose="020B0502020202020204" pitchFamily="34" charset="0"/>
              </a:rPr>
              <a:t> </a:t>
            </a:r>
            <a:r>
              <a:rPr lang="en-GB" sz="2100" b="1" dirty="0">
                <a:latin typeface="Century Gothic" panose="020B0502020202020204" pitchFamily="34" charset="0"/>
              </a:rPr>
              <a:t>subject pronouns </a:t>
            </a:r>
            <a:r>
              <a:rPr lang="en-GB" sz="2100" dirty="0">
                <a:latin typeface="Century Gothic" panose="020B0502020202020204" pitchFamily="34" charset="0"/>
              </a:rPr>
              <a:t>do</a:t>
            </a:r>
            <a:r>
              <a:rPr lang="en-GB" sz="2100" b="1" dirty="0">
                <a:latin typeface="Century Gothic" panose="020B0502020202020204" pitchFamily="34" charset="0"/>
              </a:rPr>
              <a:t> not </a:t>
            </a:r>
            <a:r>
              <a:rPr lang="en-GB" sz="2100" dirty="0">
                <a:latin typeface="Century Gothic" panose="020B0502020202020204" pitchFamily="34" charset="0"/>
              </a:rPr>
              <a:t>show the gender of nouns.</a:t>
            </a:r>
            <a:endParaRPr lang="en-GB" sz="2100" b="1" dirty="0">
              <a:latin typeface="Century Gothic" panose="020B0502020202020204" pitchFamily="34" charset="0"/>
            </a:endParaRPr>
          </a:p>
          <a:p>
            <a:endParaRPr lang="en-GB" sz="2100" b="1" dirty="0">
              <a:latin typeface="Century Gothic" panose="020B0502020202020204" pitchFamily="34" charset="0"/>
            </a:endParaRPr>
          </a:p>
          <a:p>
            <a:endParaRPr lang="en-GB" sz="2100" b="1" dirty="0">
              <a:latin typeface="Century Gothic" panose="020B0502020202020204" pitchFamily="34" charset="0"/>
            </a:endParaRPr>
          </a:p>
          <a:p>
            <a:r>
              <a:rPr lang="en-GB" sz="2100" dirty="0">
                <a:latin typeface="Century Gothic" panose="020B0502020202020204" pitchFamily="34" charset="0"/>
              </a:rPr>
              <a:t>				</a:t>
            </a:r>
          </a:p>
          <a:p>
            <a:endParaRPr lang="en-GB" sz="2100" b="1" dirty="0">
              <a:latin typeface="Century Gothic" panose="020B0502020202020204" pitchFamily="34" charset="0"/>
            </a:endParaRPr>
          </a:p>
          <a:p>
            <a:r>
              <a:rPr lang="en-GB" sz="2100" b="1" dirty="0">
                <a:latin typeface="Century Gothic" panose="020B0502020202020204" pitchFamily="34" charset="0"/>
              </a:rPr>
              <a:t>Plural</a:t>
            </a:r>
            <a:r>
              <a:rPr lang="en-GB" sz="2100" dirty="0">
                <a:latin typeface="Century Gothic" panose="020B0502020202020204" pitchFamily="34" charset="0"/>
              </a:rPr>
              <a:t> </a:t>
            </a:r>
            <a:r>
              <a:rPr lang="en-GB" sz="2100" b="1" dirty="0">
                <a:latin typeface="Century Gothic" panose="020B0502020202020204" pitchFamily="34" charset="0"/>
              </a:rPr>
              <a:t>object pronouns</a:t>
            </a:r>
            <a:r>
              <a:rPr lang="en-GB" sz="2100" dirty="0">
                <a:latin typeface="Century Gothic" panose="020B0502020202020204" pitchFamily="34" charset="0"/>
              </a:rPr>
              <a:t> do</a:t>
            </a:r>
            <a:r>
              <a:rPr lang="en-GB" sz="2100" b="1" dirty="0">
                <a:latin typeface="Century Gothic" panose="020B0502020202020204" pitchFamily="34" charset="0"/>
              </a:rPr>
              <a:t> not </a:t>
            </a:r>
            <a:r>
              <a:rPr lang="en-GB" sz="2100" dirty="0">
                <a:latin typeface="Century Gothic" panose="020B0502020202020204" pitchFamily="34" charset="0"/>
              </a:rPr>
              <a:t>show the gender of nouns either.</a:t>
            </a:r>
            <a:endParaRPr lang="en-GB" sz="2100" b="1" dirty="0">
              <a:latin typeface="Century Gothic" panose="020B0502020202020204" pitchFamily="34" charset="0"/>
            </a:endParaRPr>
          </a:p>
          <a:p>
            <a:endParaRPr lang="en-GB" sz="2100" b="1" dirty="0">
              <a:latin typeface="Century Gothic" panose="020B0502020202020204" pitchFamily="34" charset="0"/>
            </a:endParaRPr>
          </a:p>
          <a:p>
            <a:endParaRPr lang="en-GB" sz="2100" b="1" dirty="0">
              <a:latin typeface="Century Gothic" panose="020B0502020202020204" pitchFamily="34" charset="0"/>
            </a:endParaRPr>
          </a:p>
          <a:p>
            <a:endParaRPr lang="en-GB" sz="2100" b="1" dirty="0">
              <a:latin typeface="Century Gothic" panose="020B0502020202020204" pitchFamily="34" charset="0"/>
            </a:endParaRPr>
          </a:p>
          <a:p>
            <a:endParaRPr lang="en-GB" sz="2100" b="1" dirty="0">
              <a:latin typeface="Century Gothic" panose="020B0502020202020204" pitchFamily="34" charset="0"/>
            </a:endParaRPr>
          </a:p>
          <a:p>
            <a:r>
              <a:rPr lang="en-GB" sz="2100" b="1" dirty="0">
                <a:latin typeface="Century Gothic" panose="020B0502020202020204" pitchFamily="34" charset="0"/>
              </a:rPr>
              <a:t>		</a:t>
            </a:r>
            <a:r>
              <a:rPr lang="en-GB" sz="2100" b="1" i="1" dirty="0">
                <a:latin typeface="Century Gothic" panose="020B0502020202020204" pitchFamily="34" charset="0"/>
              </a:rPr>
              <a:t> </a:t>
            </a:r>
            <a:endParaRPr lang="en-GB" sz="2100" b="1" dirty="0">
              <a:latin typeface="Century Gothic" panose="020B0502020202020204" pitchFamily="34" charset="0"/>
            </a:endParaRPr>
          </a:p>
          <a:p>
            <a:r>
              <a:rPr lang="en-GB" sz="2100" dirty="0">
                <a:latin typeface="Century Gothic" panose="020B0502020202020204" pitchFamily="34" charset="0"/>
              </a:rPr>
              <a:t>This can make it difficult to tell whether </a:t>
            </a:r>
            <a:r>
              <a:rPr lang="en-GB" sz="2100" b="1" dirty="0">
                <a:latin typeface="Century Gothic" panose="020B0502020202020204" pitchFamily="34" charset="0"/>
              </a:rPr>
              <a:t>one feminine thing</a:t>
            </a:r>
            <a:r>
              <a:rPr lang="en-GB" sz="2100" dirty="0">
                <a:latin typeface="Century Gothic" panose="020B0502020202020204" pitchFamily="34" charset="0"/>
              </a:rPr>
              <a:t> or </a:t>
            </a:r>
            <a:r>
              <a:rPr lang="en-GB" sz="2100" b="1" dirty="0">
                <a:latin typeface="Century Gothic" panose="020B0502020202020204" pitchFamily="34" charset="0"/>
              </a:rPr>
              <a:t>many things</a:t>
            </a:r>
            <a:r>
              <a:rPr lang="en-GB" sz="2100" dirty="0">
                <a:latin typeface="Century Gothic" panose="020B0502020202020204" pitchFamily="34" charset="0"/>
              </a:rPr>
              <a:t> are talked about!</a:t>
            </a:r>
            <a:endParaRPr lang="en-GB" sz="2000" dirty="0">
              <a:latin typeface="Century Gothic" panose="020B0502020202020204" pitchFamily="34" charset="0"/>
            </a:endParaRPr>
          </a:p>
          <a:p>
            <a:r>
              <a:rPr lang="en-GB" sz="2000" dirty="0">
                <a:latin typeface="Century Gothic" panose="020B0502020202020204" pitchFamily="34" charset="0"/>
              </a:rPr>
              <a:t>				</a:t>
            </a:r>
          </a:p>
          <a:p>
            <a:endParaRPr lang="en-GB" sz="2000" dirty="0">
              <a:latin typeface="Century Gothic" panose="020B0502020202020204" pitchFamily="34" charset="0"/>
            </a:endParaRPr>
          </a:p>
        </p:txBody>
      </p:sp>
      <p:sp>
        <p:nvSpPr>
          <p:cNvPr id="6" name="Rectangle 5">
            <a:extLst>
              <a:ext uri="{FF2B5EF4-FFF2-40B4-BE49-F238E27FC236}">
                <a16:creationId xmlns:a16="http://schemas.microsoft.com/office/drawing/2014/main" id="{8B9289A1-F0DA-483B-A057-4611FB1FB414}"/>
              </a:ext>
            </a:extLst>
          </p:cNvPr>
          <p:cNvSpPr/>
          <p:nvPr/>
        </p:nvSpPr>
        <p:spPr>
          <a:xfrm>
            <a:off x="79505" y="3660124"/>
            <a:ext cx="582174" cy="3102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 name="Rectangle 6">
            <a:extLst>
              <a:ext uri="{FF2B5EF4-FFF2-40B4-BE49-F238E27FC236}">
                <a16:creationId xmlns:a16="http://schemas.microsoft.com/office/drawing/2014/main" id="{C8225BA0-4C71-49F8-8CAC-2AAA4408F1D0}"/>
              </a:ext>
            </a:extLst>
          </p:cNvPr>
          <p:cNvSpPr/>
          <p:nvPr/>
        </p:nvSpPr>
        <p:spPr>
          <a:xfrm>
            <a:off x="4616231" y="3544369"/>
            <a:ext cx="582174" cy="3102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Rectangle 7">
            <a:extLst>
              <a:ext uri="{FF2B5EF4-FFF2-40B4-BE49-F238E27FC236}">
                <a16:creationId xmlns:a16="http://schemas.microsoft.com/office/drawing/2014/main" id="{12D68D55-639C-42F2-804C-539286328041}"/>
              </a:ext>
            </a:extLst>
          </p:cNvPr>
          <p:cNvSpPr/>
          <p:nvPr/>
        </p:nvSpPr>
        <p:spPr>
          <a:xfrm>
            <a:off x="9276427" y="3544369"/>
            <a:ext cx="582174" cy="3102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TextBox 8">
            <a:extLst>
              <a:ext uri="{FF2B5EF4-FFF2-40B4-BE49-F238E27FC236}">
                <a16:creationId xmlns:a16="http://schemas.microsoft.com/office/drawing/2014/main" id="{65669519-5D27-45B8-BD28-71075089CD2B}"/>
              </a:ext>
            </a:extLst>
          </p:cNvPr>
          <p:cNvSpPr txBox="1"/>
          <p:nvPr/>
        </p:nvSpPr>
        <p:spPr>
          <a:xfrm>
            <a:off x="79505" y="1849244"/>
            <a:ext cx="3366216" cy="738664"/>
          </a:xfrm>
          <a:prstGeom prst="rect">
            <a:avLst/>
          </a:prstGeom>
          <a:noFill/>
        </p:spPr>
        <p:txBody>
          <a:bodyPr wrap="square" rtlCol="0">
            <a:spAutoFit/>
          </a:bodyPr>
          <a:lstStyle/>
          <a:p>
            <a:r>
              <a:rPr lang="en-GB" sz="2100" b="1" dirty="0"/>
              <a:t>Die </a:t>
            </a:r>
            <a:r>
              <a:rPr lang="en-GB" sz="2100" dirty="0"/>
              <a:t>Lehrer </a:t>
            </a:r>
            <a:r>
              <a:rPr lang="en-GB" sz="2100" dirty="0" err="1"/>
              <a:t>sind</a:t>
            </a:r>
            <a:r>
              <a:rPr lang="en-GB" sz="2100" dirty="0"/>
              <a:t> super!</a:t>
            </a:r>
          </a:p>
          <a:p>
            <a:r>
              <a:rPr lang="en-GB" sz="2100" b="1" dirty="0" err="1">
                <a:latin typeface="Century Gothic" panose="020B0502020202020204" pitchFamily="34" charset="0"/>
              </a:rPr>
              <a:t>Sie</a:t>
            </a:r>
            <a:r>
              <a:rPr lang="en-GB" sz="2100" dirty="0">
                <a:latin typeface="Century Gothic" panose="020B0502020202020204" pitchFamily="34" charset="0"/>
              </a:rPr>
              <a:t> </a:t>
            </a:r>
            <a:r>
              <a:rPr lang="en-GB" sz="2100" dirty="0" err="1">
                <a:latin typeface="Century Gothic" panose="020B0502020202020204" pitchFamily="34" charset="0"/>
              </a:rPr>
              <a:t>sind</a:t>
            </a:r>
            <a:r>
              <a:rPr lang="en-GB" sz="2100" dirty="0">
                <a:latin typeface="Century Gothic" panose="020B0502020202020204" pitchFamily="34" charset="0"/>
              </a:rPr>
              <a:t> super.</a:t>
            </a:r>
            <a:endParaRPr lang="en-GB" sz="2100" b="1" dirty="0"/>
          </a:p>
        </p:txBody>
      </p:sp>
      <p:sp>
        <p:nvSpPr>
          <p:cNvPr id="10" name="TextBox 9">
            <a:extLst>
              <a:ext uri="{FF2B5EF4-FFF2-40B4-BE49-F238E27FC236}">
                <a16:creationId xmlns:a16="http://schemas.microsoft.com/office/drawing/2014/main" id="{A281E147-082F-486C-9682-6E4069669674}"/>
              </a:ext>
            </a:extLst>
          </p:cNvPr>
          <p:cNvSpPr txBox="1"/>
          <p:nvPr/>
        </p:nvSpPr>
        <p:spPr>
          <a:xfrm>
            <a:off x="4658189" y="1783691"/>
            <a:ext cx="3120259" cy="738664"/>
          </a:xfrm>
          <a:prstGeom prst="rect">
            <a:avLst/>
          </a:prstGeom>
          <a:noFill/>
        </p:spPr>
        <p:txBody>
          <a:bodyPr wrap="square" rtlCol="0">
            <a:spAutoFit/>
          </a:bodyPr>
          <a:lstStyle/>
          <a:p>
            <a:r>
              <a:rPr lang="en-GB" sz="2100" b="1" dirty="0"/>
              <a:t>Die </a:t>
            </a:r>
            <a:r>
              <a:rPr lang="en-GB" sz="2100" dirty="0" err="1">
                <a:latin typeface="Century Gothic" panose="020B0502020202020204" pitchFamily="34" charset="0"/>
              </a:rPr>
              <a:t>Farbe</a:t>
            </a:r>
            <a:r>
              <a:rPr lang="en-GB" sz="2100" b="1" dirty="0" err="1">
                <a:latin typeface="Century Gothic" panose="020B0502020202020204" pitchFamily="34" charset="0"/>
              </a:rPr>
              <a:t>n</a:t>
            </a:r>
            <a:r>
              <a:rPr lang="en-GB" sz="2100" dirty="0">
                <a:latin typeface="Century Gothic" panose="020B0502020202020204" pitchFamily="34" charset="0"/>
              </a:rPr>
              <a:t> </a:t>
            </a:r>
            <a:r>
              <a:rPr lang="en-GB" sz="2100" dirty="0" err="1">
                <a:latin typeface="Century Gothic" panose="020B0502020202020204" pitchFamily="34" charset="0"/>
              </a:rPr>
              <a:t>sind</a:t>
            </a:r>
            <a:r>
              <a:rPr lang="en-GB" sz="2100" dirty="0">
                <a:latin typeface="Century Gothic" panose="020B0502020202020204" pitchFamily="34" charset="0"/>
              </a:rPr>
              <a:t> </a:t>
            </a:r>
            <a:r>
              <a:rPr lang="en-GB" sz="2100" dirty="0" err="1">
                <a:latin typeface="Century Gothic" panose="020B0502020202020204" pitchFamily="34" charset="0"/>
              </a:rPr>
              <a:t>schön</a:t>
            </a:r>
            <a:r>
              <a:rPr lang="en-GB" sz="2100" dirty="0">
                <a:latin typeface="Century Gothic" panose="020B0502020202020204" pitchFamily="34" charset="0"/>
              </a:rPr>
              <a:t>! </a:t>
            </a:r>
            <a:r>
              <a:rPr lang="en-GB" sz="2100" b="1" dirty="0" err="1">
                <a:latin typeface="Century Gothic" panose="020B0502020202020204" pitchFamily="34" charset="0"/>
              </a:rPr>
              <a:t>Sie</a:t>
            </a:r>
            <a:r>
              <a:rPr lang="en-GB" sz="2100" dirty="0">
                <a:latin typeface="Century Gothic" panose="020B0502020202020204" pitchFamily="34" charset="0"/>
              </a:rPr>
              <a:t> </a:t>
            </a:r>
            <a:r>
              <a:rPr lang="en-GB" sz="2100" dirty="0" err="1">
                <a:latin typeface="Century Gothic" panose="020B0502020202020204" pitchFamily="34" charset="0"/>
              </a:rPr>
              <a:t>sind</a:t>
            </a:r>
            <a:r>
              <a:rPr lang="en-GB" sz="2100" dirty="0">
                <a:latin typeface="Century Gothic" panose="020B0502020202020204" pitchFamily="34" charset="0"/>
              </a:rPr>
              <a:t> </a:t>
            </a:r>
            <a:r>
              <a:rPr lang="en-GB" sz="2100" dirty="0" err="1">
                <a:latin typeface="Century Gothic" panose="020B0502020202020204" pitchFamily="34" charset="0"/>
              </a:rPr>
              <a:t>schön</a:t>
            </a:r>
            <a:r>
              <a:rPr lang="en-GB" sz="2100" dirty="0">
                <a:latin typeface="Century Gothic" panose="020B0502020202020204" pitchFamily="34" charset="0"/>
              </a:rPr>
              <a:t>! 	</a:t>
            </a:r>
            <a:endParaRPr lang="en-GB" sz="2100" b="1" dirty="0"/>
          </a:p>
        </p:txBody>
      </p:sp>
      <p:sp>
        <p:nvSpPr>
          <p:cNvPr id="11" name="TextBox 10">
            <a:extLst>
              <a:ext uri="{FF2B5EF4-FFF2-40B4-BE49-F238E27FC236}">
                <a16:creationId xmlns:a16="http://schemas.microsoft.com/office/drawing/2014/main" id="{1A4AFABD-D132-4121-A3A8-E2D3E6D2137E}"/>
              </a:ext>
            </a:extLst>
          </p:cNvPr>
          <p:cNvSpPr txBox="1"/>
          <p:nvPr/>
        </p:nvSpPr>
        <p:spPr>
          <a:xfrm>
            <a:off x="9065685" y="1829977"/>
            <a:ext cx="2848175" cy="738664"/>
          </a:xfrm>
          <a:prstGeom prst="rect">
            <a:avLst/>
          </a:prstGeom>
          <a:noFill/>
        </p:spPr>
        <p:txBody>
          <a:bodyPr wrap="square" rtlCol="0">
            <a:spAutoFit/>
          </a:bodyPr>
          <a:lstStyle/>
          <a:p>
            <a:r>
              <a:rPr lang="en-GB" sz="2100" b="1" dirty="0">
                <a:latin typeface="Century Gothic" panose="020B0502020202020204" pitchFamily="34" charset="0"/>
              </a:rPr>
              <a:t>Die</a:t>
            </a:r>
            <a:r>
              <a:rPr lang="en-GB" sz="2100" dirty="0">
                <a:latin typeface="Century Gothic" panose="020B0502020202020204" pitchFamily="34" charset="0"/>
              </a:rPr>
              <a:t> Lied</a:t>
            </a:r>
            <a:r>
              <a:rPr lang="en-GB" sz="2100" b="1" dirty="0">
                <a:latin typeface="Century Gothic" panose="020B0502020202020204" pitchFamily="34" charset="0"/>
              </a:rPr>
              <a:t>er</a:t>
            </a:r>
            <a:r>
              <a:rPr lang="en-GB" sz="2100" dirty="0">
                <a:latin typeface="Century Gothic" panose="020B0502020202020204" pitchFamily="34" charset="0"/>
              </a:rPr>
              <a:t> </a:t>
            </a:r>
            <a:r>
              <a:rPr lang="en-GB" sz="2100" dirty="0" err="1">
                <a:latin typeface="Century Gothic" panose="020B0502020202020204" pitchFamily="34" charset="0"/>
              </a:rPr>
              <a:t>sind</a:t>
            </a:r>
            <a:r>
              <a:rPr lang="en-GB" sz="2100" dirty="0">
                <a:latin typeface="Century Gothic" panose="020B0502020202020204" pitchFamily="34" charset="0"/>
              </a:rPr>
              <a:t> toll! </a:t>
            </a:r>
          </a:p>
          <a:p>
            <a:r>
              <a:rPr lang="en-GB" sz="2100" b="1" dirty="0" err="1">
                <a:latin typeface="Century Gothic" panose="020B0502020202020204" pitchFamily="34" charset="0"/>
              </a:rPr>
              <a:t>Sie</a:t>
            </a:r>
            <a:r>
              <a:rPr lang="en-GB" sz="2100" dirty="0">
                <a:latin typeface="Century Gothic" panose="020B0502020202020204" pitchFamily="34" charset="0"/>
              </a:rPr>
              <a:t> </a:t>
            </a:r>
            <a:r>
              <a:rPr lang="en-GB" sz="2100" dirty="0" err="1">
                <a:latin typeface="Century Gothic" panose="020B0502020202020204" pitchFamily="34" charset="0"/>
              </a:rPr>
              <a:t>sind</a:t>
            </a:r>
            <a:r>
              <a:rPr lang="en-GB" sz="2100" dirty="0">
                <a:latin typeface="Century Gothic" panose="020B0502020202020204" pitchFamily="34" charset="0"/>
              </a:rPr>
              <a:t> toll! 	</a:t>
            </a:r>
            <a:endParaRPr lang="en-GB" sz="2100" b="1" dirty="0"/>
          </a:p>
        </p:txBody>
      </p:sp>
      <p:sp>
        <p:nvSpPr>
          <p:cNvPr id="12" name="TextBox 11">
            <a:extLst>
              <a:ext uri="{FF2B5EF4-FFF2-40B4-BE49-F238E27FC236}">
                <a16:creationId xmlns:a16="http://schemas.microsoft.com/office/drawing/2014/main" id="{27B74855-2949-4B98-A979-94498C5A10AD}"/>
              </a:ext>
            </a:extLst>
          </p:cNvPr>
          <p:cNvSpPr txBox="1"/>
          <p:nvPr/>
        </p:nvSpPr>
        <p:spPr>
          <a:xfrm>
            <a:off x="4705202" y="1829977"/>
            <a:ext cx="476350" cy="307777"/>
          </a:xfrm>
          <a:prstGeom prst="rect">
            <a:avLst/>
          </a:prstGeom>
          <a:solidFill>
            <a:schemeClr val="bg2"/>
          </a:solidFill>
          <a:ln>
            <a:noFill/>
          </a:ln>
        </p:spPr>
        <p:txBody>
          <a:bodyPr wrap="square" lIns="72000" tIns="0" rIns="0" bIns="0" rtlCol="0">
            <a:spAutoFit/>
          </a:bodyPr>
          <a:lstStyle/>
          <a:p>
            <a:r>
              <a:rPr lang="en-GB" sz="2000" dirty="0"/>
              <a:t>___</a:t>
            </a:r>
          </a:p>
        </p:txBody>
      </p:sp>
      <p:sp>
        <p:nvSpPr>
          <p:cNvPr id="13" name="TextBox 12">
            <a:extLst>
              <a:ext uri="{FF2B5EF4-FFF2-40B4-BE49-F238E27FC236}">
                <a16:creationId xmlns:a16="http://schemas.microsoft.com/office/drawing/2014/main" id="{CAEEE480-D376-4DC0-920F-C32B28329C0F}"/>
              </a:ext>
            </a:extLst>
          </p:cNvPr>
          <p:cNvSpPr txBox="1"/>
          <p:nvPr/>
        </p:nvSpPr>
        <p:spPr>
          <a:xfrm>
            <a:off x="120549" y="1873743"/>
            <a:ext cx="520474" cy="307777"/>
          </a:xfrm>
          <a:prstGeom prst="rect">
            <a:avLst/>
          </a:prstGeom>
          <a:solidFill>
            <a:schemeClr val="bg2"/>
          </a:solidFill>
          <a:ln>
            <a:noFill/>
          </a:ln>
        </p:spPr>
        <p:txBody>
          <a:bodyPr wrap="square" lIns="72000" tIns="0" rIns="0" bIns="0" rtlCol="0">
            <a:spAutoFit/>
          </a:bodyPr>
          <a:lstStyle/>
          <a:p>
            <a:r>
              <a:rPr lang="en-GB" sz="2000" dirty="0"/>
              <a:t>___</a:t>
            </a:r>
          </a:p>
        </p:txBody>
      </p:sp>
      <p:sp>
        <p:nvSpPr>
          <p:cNvPr id="14" name="TextBox 13">
            <a:extLst>
              <a:ext uri="{FF2B5EF4-FFF2-40B4-BE49-F238E27FC236}">
                <a16:creationId xmlns:a16="http://schemas.microsoft.com/office/drawing/2014/main" id="{89E6EF62-4ABD-436C-87C7-85EC2BF3DE11}"/>
              </a:ext>
            </a:extLst>
          </p:cNvPr>
          <p:cNvSpPr txBox="1"/>
          <p:nvPr/>
        </p:nvSpPr>
        <p:spPr>
          <a:xfrm>
            <a:off x="79505" y="3571720"/>
            <a:ext cx="3366216" cy="1061829"/>
          </a:xfrm>
          <a:prstGeom prst="rect">
            <a:avLst/>
          </a:prstGeom>
          <a:noFill/>
        </p:spPr>
        <p:txBody>
          <a:bodyPr wrap="square" rtlCol="0">
            <a:spAutoFit/>
          </a:bodyPr>
          <a:lstStyle/>
          <a:p>
            <a:r>
              <a:rPr lang="en-GB" sz="2100" b="1" dirty="0"/>
              <a:t>Die </a:t>
            </a:r>
            <a:r>
              <a:rPr lang="en-GB" sz="2100" dirty="0"/>
              <a:t>Lehrer </a:t>
            </a:r>
            <a:r>
              <a:rPr lang="en-GB" sz="2100" dirty="0" err="1"/>
              <a:t>sind</a:t>
            </a:r>
            <a:r>
              <a:rPr lang="en-GB" sz="2100" dirty="0"/>
              <a:t> super!</a:t>
            </a:r>
          </a:p>
          <a:p>
            <a:r>
              <a:rPr lang="en-GB" sz="2100" dirty="0">
                <a:latin typeface="Century Gothic" panose="020B0502020202020204" pitchFamily="34" charset="0"/>
              </a:rPr>
              <a:t>Ich mag </a:t>
            </a:r>
            <a:r>
              <a:rPr lang="en-GB" sz="2100" b="1" dirty="0" err="1">
                <a:latin typeface="Century Gothic" panose="020B0502020202020204" pitchFamily="34" charset="0"/>
              </a:rPr>
              <a:t>sie</a:t>
            </a:r>
            <a:r>
              <a:rPr lang="en-GB" sz="2100" dirty="0">
                <a:latin typeface="Century Gothic" panose="020B0502020202020204" pitchFamily="34" charset="0"/>
              </a:rPr>
              <a:t>.</a:t>
            </a:r>
            <a:r>
              <a:rPr lang="en-GB" sz="2100" b="1" dirty="0">
                <a:latin typeface="Century Gothic" panose="020B0502020202020204" pitchFamily="34" charset="0"/>
              </a:rPr>
              <a:t> </a:t>
            </a:r>
          </a:p>
          <a:p>
            <a:r>
              <a:rPr lang="en-GB" sz="2100" dirty="0">
                <a:latin typeface="Century Gothic" panose="020B0502020202020204" pitchFamily="34" charset="0"/>
              </a:rPr>
              <a:t>I like </a:t>
            </a:r>
            <a:r>
              <a:rPr lang="en-GB" sz="2100" b="1" dirty="0">
                <a:latin typeface="Century Gothic" panose="020B0502020202020204" pitchFamily="34" charset="0"/>
              </a:rPr>
              <a:t>them</a:t>
            </a:r>
            <a:r>
              <a:rPr lang="en-GB" sz="2100" dirty="0">
                <a:latin typeface="Century Gothic" panose="020B0502020202020204" pitchFamily="34" charset="0"/>
              </a:rPr>
              <a:t>.</a:t>
            </a:r>
            <a:endParaRPr lang="en-GB" sz="2100" dirty="0"/>
          </a:p>
        </p:txBody>
      </p:sp>
      <p:sp>
        <p:nvSpPr>
          <p:cNvPr id="15" name="TextBox 14">
            <a:extLst>
              <a:ext uri="{FF2B5EF4-FFF2-40B4-BE49-F238E27FC236}">
                <a16:creationId xmlns:a16="http://schemas.microsoft.com/office/drawing/2014/main" id="{D95C75FD-E88C-4558-841B-67229CDA9334}"/>
              </a:ext>
            </a:extLst>
          </p:cNvPr>
          <p:cNvSpPr txBox="1"/>
          <p:nvPr/>
        </p:nvSpPr>
        <p:spPr>
          <a:xfrm>
            <a:off x="4616231" y="3558524"/>
            <a:ext cx="3366216" cy="1061829"/>
          </a:xfrm>
          <a:prstGeom prst="rect">
            <a:avLst/>
          </a:prstGeom>
          <a:noFill/>
        </p:spPr>
        <p:txBody>
          <a:bodyPr wrap="square" rtlCol="0">
            <a:spAutoFit/>
          </a:bodyPr>
          <a:lstStyle/>
          <a:p>
            <a:r>
              <a:rPr lang="en-GB" sz="2100" b="1" dirty="0"/>
              <a:t>Die </a:t>
            </a:r>
            <a:r>
              <a:rPr lang="en-GB" sz="2100" dirty="0" err="1"/>
              <a:t>Farbe</a:t>
            </a:r>
            <a:r>
              <a:rPr lang="en-GB" sz="2100" b="1" dirty="0" err="1"/>
              <a:t>n</a:t>
            </a:r>
            <a:r>
              <a:rPr lang="en-GB" sz="2100" dirty="0"/>
              <a:t> </a:t>
            </a:r>
            <a:r>
              <a:rPr lang="en-GB" sz="2100" dirty="0" err="1"/>
              <a:t>sind</a:t>
            </a:r>
            <a:r>
              <a:rPr lang="en-GB" sz="2100" dirty="0"/>
              <a:t> </a:t>
            </a:r>
            <a:r>
              <a:rPr lang="en-GB" sz="2100" dirty="0" err="1">
                <a:latin typeface="Century Gothic" panose="020B0502020202020204" pitchFamily="34" charset="0"/>
              </a:rPr>
              <a:t>schön</a:t>
            </a:r>
            <a:r>
              <a:rPr lang="en-GB" sz="2100" dirty="0"/>
              <a:t>!</a:t>
            </a:r>
          </a:p>
          <a:p>
            <a:r>
              <a:rPr lang="en-GB" sz="2100" dirty="0">
                <a:latin typeface="Century Gothic" panose="020B0502020202020204" pitchFamily="34" charset="0"/>
              </a:rPr>
              <a:t>Ich mag </a:t>
            </a:r>
            <a:r>
              <a:rPr lang="en-GB" sz="2100" b="1" dirty="0" err="1">
                <a:latin typeface="Century Gothic" panose="020B0502020202020204" pitchFamily="34" charset="0"/>
              </a:rPr>
              <a:t>sie</a:t>
            </a:r>
            <a:r>
              <a:rPr lang="en-GB" sz="2100" dirty="0">
                <a:latin typeface="Century Gothic" panose="020B0502020202020204" pitchFamily="34" charset="0"/>
              </a:rPr>
              <a:t>.</a:t>
            </a:r>
            <a:r>
              <a:rPr lang="en-GB" sz="2100" b="1" dirty="0">
                <a:latin typeface="Century Gothic" panose="020B0502020202020204" pitchFamily="34" charset="0"/>
              </a:rPr>
              <a:t> </a:t>
            </a:r>
          </a:p>
          <a:p>
            <a:r>
              <a:rPr lang="en-GB" sz="2100" dirty="0">
                <a:latin typeface="Century Gothic" panose="020B0502020202020204" pitchFamily="34" charset="0"/>
              </a:rPr>
              <a:t>I like </a:t>
            </a:r>
            <a:r>
              <a:rPr lang="en-GB" sz="2100" b="1" dirty="0">
                <a:latin typeface="Century Gothic" panose="020B0502020202020204" pitchFamily="34" charset="0"/>
              </a:rPr>
              <a:t>them</a:t>
            </a:r>
            <a:r>
              <a:rPr lang="en-GB" sz="2100" dirty="0">
                <a:latin typeface="Century Gothic" panose="020B0502020202020204" pitchFamily="34" charset="0"/>
              </a:rPr>
              <a:t>.</a:t>
            </a:r>
            <a:endParaRPr lang="en-GB" sz="2100" dirty="0"/>
          </a:p>
        </p:txBody>
      </p:sp>
      <p:sp>
        <p:nvSpPr>
          <p:cNvPr id="16" name="TextBox 15">
            <a:extLst>
              <a:ext uri="{FF2B5EF4-FFF2-40B4-BE49-F238E27FC236}">
                <a16:creationId xmlns:a16="http://schemas.microsoft.com/office/drawing/2014/main" id="{6E12897F-9C0B-449A-8D22-4014DC1E30FA}"/>
              </a:ext>
            </a:extLst>
          </p:cNvPr>
          <p:cNvSpPr txBox="1"/>
          <p:nvPr/>
        </p:nvSpPr>
        <p:spPr>
          <a:xfrm>
            <a:off x="8957458" y="3571719"/>
            <a:ext cx="3366216" cy="1061829"/>
          </a:xfrm>
          <a:prstGeom prst="rect">
            <a:avLst/>
          </a:prstGeom>
          <a:noFill/>
        </p:spPr>
        <p:txBody>
          <a:bodyPr wrap="square" rtlCol="0">
            <a:spAutoFit/>
          </a:bodyPr>
          <a:lstStyle/>
          <a:p>
            <a:r>
              <a:rPr lang="en-GB" sz="2100" b="1" dirty="0"/>
              <a:t>Die </a:t>
            </a:r>
            <a:r>
              <a:rPr lang="en-GB" sz="2100" dirty="0"/>
              <a:t>Lied</a:t>
            </a:r>
            <a:r>
              <a:rPr lang="en-GB" sz="2100" b="1" dirty="0"/>
              <a:t>er</a:t>
            </a:r>
            <a:r>
              <a:rPr lang="en-GB" sz="2100" dirty="0"/>
              <a:t> </a:t>
            </a:r>
            <a:r>
              <a:rPr lang="en-GB" sz="2100" dirty="0" err="1"/>
              <a:t>sind</a:t>
            </a:r>
            <a:r>
              <a:rPr lang="en-GB" sz="2100" dirty="0"/>
              <a:t> </a:t>
            </a:r>
            <a:r>
              <a:rPr lang="en-GB" sz="2100" dirty="0">
                <a:latin typeface="Century Gothic" panose="020B0502020202020204" pitchFamily="34" charset="0"/>
              </a:rPr>
              <a:t>toll</a:t>
            </a:r>
            <a:r>
              <a:rPr lang="en-GB" sz="2100" dirty="0"/>
              <a:t>!</a:t>
            </a:r>
          </a:p>
          <a:p>
            <a:r>
              <a:rPr lang="en-GB" sz="2100" dirty="0">
                <a:latin typeface="Century Gothic" panose="020B0502020202020204" pitchFamily="34" charset="0"/>
              </a:rPr>
              <a:t>Ich mag </a:t>
            </a:r>
            <a:r>
              <a:rPr lang="en-GB" sz="2100" b="1" dirty="0" err="1">
                <a:latin typeface="Century Gothic" panose="020B0502020202020204" pitchFamily="34" charset="0"/>
              </a:rPr>
              <a:t>sie</a:t>
            </a:r>
            <a:r>
              <a:rPr lang="en-GB" sz="2100" dirty="0">
                <a:latin typeface="Century Gothic" panose="020B0502020202020204" pitchFamily="34" charset="0"/>
              </a:rPr>
              <a:t>.</a:t>
            </a:r>
            <a:r>
              <a:rPr lang="en-GB" sz="2100" b="1" dirty="0">
                <a:latin typeface="Century Gothic" panose="020B0502020202020204" pitchFamily="34" charset="0"/>
              </a:rPr>
              <a:t> </a:t>
            </a:r>
          </a:p>
          <a:p>
            <a:r>
              <a:rPr lang="en-GB" sz="2100" dirty="0">
                <a:latin typeface="Century Gothic" panose="020B0502020202020204" pitchFamily="34" charset="0"/>
              </a:rPr>
              <a:t>I like </a:t>
            </a:r>
            <a:r>
              <a:rPr lang="en-GB" sz="2100" b="1" dirty="0">
                <a:latin typeface="Century Gothic" panose="020B0502020202020204" pitchFamily="34" charset="0"/>
              </a:rPr>
              <a:t>them</a:t>
            </a:r>
            <a:r>
              <a:rPr lang="en-GB" sz="2100" dirty="0">
                <a:latin typeface="Century Gothic" panose="020B0502020202020204" pitchFamily="34" charset="0"/>
              </a:rPr>
              <a:t>.</a:t>
            </a:r>
            <a:endParaRPr lang="en-GB" sz="2100" dirty="0"/>
          </a:p>
        </p:txBody>
      </p:sp>
      <p:sp>
        <p:nvSpPr>
          <p:cNvPr id="17" name="TextBox 16">
            <a:extLst>
              <a:ext uri="{FF2B5EF4-FFF2-40B4-BE49-F238E27FC236}">
                <a16:creationId xmlns:a16="http://schemas.microsoft.com/office/drawing/2014/main" id="{E00AD1E5-8344-4FB2-B6F2-8B98C011ED2F}"/>
              </a:ext>
            </a:extLst>
          </p:cNvPr>
          <p:cNvSpPr txBox="1"/>
          <p:nvPr/>
        </p:nvSpPr>
        <p:spPr>
          <a:xfrm>
            <a:off x="125819" y="3576639"/>
            <a:ext cx="535860" cy="307777"/>
          </a:xfrm>
          <a:prstGeom prst="rect">
            <a:avLst/>
          </a:prstGeom>
          <a:solidFill>
            <a:schemeClr val="bg2"/>
          </a:solidFill>
          <a:ln>
            <a:noFill/>
          </a:ln>
        </p:spPr>
        <p:txBody>
          <a:bodyPr wrap="square" lIns="72000" tIns="0" rIns="0" bIns="0" rtlCol="0">
            <a:spAutoFit/>
          </a:bodyPr>
          <a:lstStyle/>
          <a:p>
            <a:r>
              <a:rPr lang="en-GB" sz="2000" dirty="0"/>
              <a:t>___</a:t>
            </a:r>
          </a:p>
        </p:txBody>
      </p:sp>
      <p:sp>
        <p:nvSpPr>
          <p:cNvPr id="18" name="TextBox 17">
            <a:extLst>
              <a:ext uri="{FF2B5EF4-FFF2-40B4-BE49-F238E27FC236}">
                <a16:creationId xmlns:a16="http://schemas.microsoft.com/office/drawing/2014/main" id="{B83F1894-F899-4342-A539-10D6FB782F24}"/>
              </a:ext>
            </a:extLst>
          </p:cNvPr>
          <p:cNvSpPr txBox="1"/>
          <p:nvPr/>
        </p:nvSpPr>
        <p:spPr>
          <a:xfrm>
            <a:off x="4639388" y="3583302"/>
            <a:ext cx="535860" cy="307777"/>
          </a:xfrm>
          <a:prstGeom prst="rect">
            <a:avLst/>
          </a:prstGeom>
          <a:solidFill>
            <a:schemeClr val="bg2"/>
          </a:solidFill>
          <a:ln>
            <a:noFill/>
          </a:ln>
        </p:spPr>
        <p:txBody>
          <a:bodyPr wrap="square" lIns="72000" tIns="0" rIns="0" bIns="0" rtlCol="0">
            <a:spAutoFit/>
          </a:bodyPr>
          <a:lstStyle/>
          <a:p>
            <a:r>
              <a:rPr lang="en-GB" sz="2000" dirty="0"/>
              <a:t>___</a:t>
            </a:r>
          </a:p>
        </p:txBody>
      </p:sp>
      <p:sp>
        <p:nvSpPr>
          <p:cNvPr id="19" name="TextBox 18">
            <a:extLst>
              <a:ext uri="{FF2B5EF4-FFF2-40B4-BE49-F238E27FC236}">
                <a16:creationId xmlns:a16="http://schemas.microsoft.com/office/drawing/2014/main" id="{39DEF821-5F15-4EE3-8CA4-A76377285866}"/>
              </a:ext>
            </a:extLst>
          </p:cNvPr>
          <p:cNvSpPr txBox="1"/>
          <p:nvPr/>
        </p:nvSpPr>
        <p:spPr>
          <a:xfrm>
            <a:off x="9031654" y="3583302"/>
            <a:ext cx="535860" cy="307777"/>
          </a:xfrm>
          <a:prstGeom prst="rect">
            <a:avLst/>
          </a:prstGeom>
          <a:solidFill>
            <a:schemeClr val="bg2"/>
          </a:solidFill>
          <a:ln>
            <a:noFill/>
          </a:ln>
        </p:spPr>
        <p:txBody>
          <a:bodyPr wrap="square" lIns="0" tIns="0" rIns="0" bIns="0" rtlCol="0">
            <a:spAutoFit/>
          </a:bodyPr>
          <a:lstStyle/>
          <a:p>
            <a:r>
              <a:rPr lang="en-GB" sz="2000" dirty="0"/>
              <a:t>___</a:t>
            </a:r>
          </a:p>
        </p:txBody>
      </p:sp>
      <p:sp>
        <p:nvSpPr>
          <p:cNvPr id="20" name="TextBox 19">
            <a:extLst>
              <a:ext uri="{FF2B5EF4-FFF2-40B4-BE49-F238E27FC236}">
                <a16:creationId xmlns:a16="http://schemas.microsoft.com/office/drawing/2014/main" id="{35EC801A-AF8A-4F94-B27D-5C248C65F0BB}"/>
              </a:ext>
            </a:extLst>
          </p:cNvPr>
          <p:cNvSpPr txBox="1"/>
          <p:nvPr/>
        </p:nvSpPr>
        <p:spPr>
          <a:xfrm>
            <a:off x="120549" y="5420425"/>
            <a:ext cx="3366216" cy="738664"/>
          </a:xfrm>
          <a:prstGeom prst="rect">
            <a:avLst/>
          </a:prstGeom>
          <a:noFill/>
        </p:spPr>
        <p:txBody>
          <a:bodyPr wrap="square" rtlCol="0">
            <a:spAutoFit/>
          </a:bodyPr>
          <a:lstStyle/>
          <a:p>
            <a:r>
              <a:rPr lang="en-GB" sz="2100" b="1" dirty="0"/>
              <a:t>Die </a:t>
            </a:r>
            <a:r>
              <a:rPr lang="en-GB" sz="2100" dirty="0" err="1"/>
              <a:t>Farbe</a:t>
            </a:r>
            <a:r>
              <a:rPr lang="en-GB" sz="2100" dirty="0"/>
              <a:t> </a:t>
            </a:r>
            <a:r>
              <a:rPr lang="en-GB" sz="2100" dirty="0" err="1"/>
              <a:t>ist</a:t>
            </a:r>
            <a:r>
              <a:rPr lang="en-GB" sz="2100" dirty="0"/>
              <a:t> </a:t>
            </a:r>
            <a:r>
              <a:rPr lang="en-GB" sz="2100" dirty="0" err="1">
                <a:latin typeface="Century Gothic" panose="020B0502020202020204" pitchFamily="34" charset="0"/>
              </a:rPr>
              <a:t>schön</a:t>
            </a:r>
            <a:r>
              <a:rPr lang="en-GB" sz="2100" dirty="0"/>
              <a:t>!</a:t>
            </a:r>
          </a:p>
          <a:p>
            <a:r>
              <a:rPr lang="en-GB" sz="2100" dirty="0">
                <a:latin typeface="Century Gothic" panose="020B0502020202020204" pitchFamily="34" charset="0"/>
              </a:rPr>
              <a:t>Ich mag </a:t>
            </a:r>
            <a:r>
              <a:rPr lang="en-GB" sz="2100" b="1" dirty="0" err="1">
                <a:latin typeface="Century Gothic" panose="020B0502020202020204" pitchFamily="34" charset="0"/>
              </a:rPr>
              <a:t>sie</a:t>
            </a:r>
            <a:r>
              <a:rPr lang="en-GB" sz="2100" dirty="0">
                <a:latin typeface="Century Gothic" panose="020B0502020202020204" pitchFamily="34" charset="0"/>
              </a:rPr>
              <a:t>.</a:t>
            </a:r>
            <a:r>
              <a:rPr lang="en-GB" sz="2100" b="1" dirty="0">
                <a:latin typeface="Century Gothic" panose="020B0502020202020204" pitchFamily="34" charset="0"/>
              </a:rPr>
              <a:t> </a:t>
            </a:r>
          </a:p>
        </p:txBody>
      </p:sp>
      <p:sp>
        <p:nvSpPr>
          <p:cNvPr id="21" name="TextBox 20">
            <a:extLst>
              <a:ext uri="{FF2B5EF4-FFF2-40B4-BE49-F238E27FC236}">
                <a16:creationId xmlns:a16="http://schemas.microsoft.com/office/drawing/2014/main" id="{C94D72D8-1059-4923-89BC-DAE74F3E10ED}"/>
              </a:ext>
            </a:extLst>
          </p:cNvPr>
          <p:cNvSpPr txBox="1"/>
          <p:nvPr/>
        </p:nvSpPr>
        <p:spPr>
          <a:xfrm>
            <a:off x="4657275" y="5407229"/>
            <a:ext cx="3366216" cy="738664"/>
          </a:xfrm>
          <a:prstGeom prst="rect">
            <a:avLst/>
          </a:prstGeom>
          <a:noFill/>
        </p:spPr>
        <p:txBody>
          <a:bodyPr wrap="square" rtlCol="0">
            <a:spAutoFit/>
          </a:bodyPr>
          <a:lstStyle/>
          <a:p>
            <a:r>
              <a:rPr lang="en-GB" sz="2100" b="1" dirty="0"/>
              <a:t>Die </a:t>
            </a:r>
            <a:r>
              <a:rPr lang="en-GB" sz="2100" dirty="0" err="1"/>
              <a:t>Farbe</a:t>
            </a:r>
            <a:r>
              <a:rPr lang="en-GB" sz="2100" b="1" dirty="0" err="1"/>
              <a:t>n</a:t>
            </a:r>
            <a:r>
              <a:rPr lang="en-GB" sz="2100" dirty="0"/>
              <a:t> </a:t>
            </a:r>
            <a:r>
              <a:rPr lang="en-GB" sz="2100" dirty="0" err="1"/>
              <a:t>sind</a:t>
            </a:r>
            <a:r>
              <a:rPr lang="en-GB" sz="2100" dirty="0"/>
              <a:t> </a:t>
            </a:r>
            <a:r>
              <a:rPr lang="en-GB" sz="2100" dirty="0" err="1">
                <a:latin typeface="Century Gothic" panose="020B0502020202020204" pitchFamily="34" charset="0"/>
              </a:rPr>
              <a:t>schön</a:t>
            </a:r>
            <a:r>
              <a:rPr lang="en-GB" sz="2100" dirty="0"/>
              <a:t>!</a:t>
            </a:r>
          </a:p>
          <a:p>
            <a:r>
              <a:rPr lang="en-GB" sz="2100" dirty="0">
                <a:latin typeface="Century Gothic" panose="020B0502020202020204" pitchFamily="34" charset="0"/>
              </a:rPr>
              <a:t>Ich mag </a:t>
            </a:r>
            <a:r>
              <a:rPr lang="en-GB" sz="2100" b="1" dirty="0" err="1">
                <a:latin typeface="Century Gothic" panose="020B0502020202020204" pitchFamily="34" charset="0"/>
              </a:rPr>
              <a:t>sie</a:t>
            </a:r>
            <a:r>
              <a:rPr lang="en-GB" sz="2100" dirty="0">
                <a:latin typeface="Century Gothic" panose="020B0502020202020204" pitchFamily="34" charset="0"/>
              </a:rPr>
              <a:t>.</a:t>
            </a:r>
            <a:r>
              <a:rPr lang="en-GB" sz="2100" b="1" dirty="0">
                <a:latin typeface="Century Gothic" panose="020B0502020202020204" pitchFamily="34" charset="0"/>
              </a:rPr>
              <a:t> </a:t>
            </a:r>
          </a:p>
        </p:txBody>
      </p:sp>
      <p:sp>
        <p:nvSpPr>
          <p:cNvPr id="22" name="TextBox 21">
            <a:extLst>
              <a:ext uri="{FF2B5EF4-FFF2-40B4-BE49-F238E27FC236}">
                <a16:creationId xmlns:a16="http://schemas.microsoft.com/office/drawing/2014/main" id="{D17C378B-A314-4A4B-BD60-4023D3A8C567}"/>
              </a:ext>
            </a:extLst>
          </p:cNvPr>
          <p:cNvSpPr txBox="1"/>
          <p:nvPr/>
        </p:nvSpPr>
        <p:spPr>
          <a:xfrm>
            <a:off x="1345019" y="5793328"/>
            <a:ext cx="535860" cy="307777"/>
          </a:xfrm>
          <a:prstGeom prst="rect">
            <a:avLst/>
          </a:prstGeom>
          <a:solidFill>
            <a:schemeClr val="bg2"/>
          </a:solidFill>
          <a:ln>
            <a:noFill/>
          </a:ln>
        </p:spPr>
        <p:txBody>
          <a:bodyPr wrap="square" lIns="72000" tIns="0" rIns="0" bIns="0" rtlCol="0">
            <a:spAutoFit/>
          </a:bodyPr>
          <a:lstStyle/>
          <a:p>
            <a:r>
              <a:rPr lang="en-GB" sz="2000" dirty="0"/>
              <a:t>___</a:t>
            </a:r>
          </a:p>
        </p:txBody>
      </p:sp>
      <p:sp>
        <p:nvSpPr>
          <p:cNvPr id="23" name="TextBox 22">
            <a:extLst>
              <a:ext uri="{FF2B5EF4-FFF2-40B4-BE49-F238E27FC236}">
                <a16:creationId xmlns:a16="http://schemas.microsoft.com/office/drawing/2014/main" id="{327E6C06-FA3A-4285-897F-33040A4B42F4}"/>
              </a:ext>
            </a:extLst>
          </p:cNvPr>
          <p:cNvSpPr txBox="1"/>
          <p:nvPr/>
        </p:nvSpPr>
        <p:spPr>
          <a:xfrm>
            <a:off x="5820186" y="5789757"/>
            <a:ext cx="535860" cy="307777"/>
          </a:xfrm>
          <a:prstGeom prst="rect">
            <a:avLst/>
          </a:prstGeom>
          <a:solidFill>
            <a:schemeClr val="bg2"/>
          </a:solidFill>
          <a:ln>
            <a:noFill/>
          </a:ln>
        </p:spPr>
        <p:txBody>
          <a:bodyPr wrap="square" lIns="72000" tIns="0" rIns="0" bIns="0" rtlCol="0">
            <a:spAutoFit/>
          </a:bodyPr>
          <a:lstStyle/>
          <a:p>
            <a:r>
              <a:rPr lang="en-GB" sz="2000" dirty="0"/>
              <a:t>___</a:t>
            </a:r>
          </a:p>
        </p:txBody>
      </p:sp>
      <p:sp>
        <p:nvSpPr>
          <p:cNvPr id="24" name="TextBox 23">
            <a:extLst>
              <a:ext uri="{FF2B5EF4-FFF2-40B4-BE49-F238E27FC236}">
                <a16:creationId xmlns:a16="http://schemas.microsoft.com/office/drawing/2014/main" id="{3093769F-C76F-428B-8351-C64145B47CC9}"/>
              </a:ext>
            </a:extLst>
          </p:cNvPr>
          <p:cNvSpPr txBox="1"/>
          <p:nvPr/>
        </p:nvSpPr>
        <p:spPr>
          <a:xfrm>
            <a:off x="9108747" y="1873743"/>
            <a:ext cx="533401" cy="309634"/>
          </a:xfrm>
          <a:prstGeom prst="rect">
            <a:avLst/>
          </a:prstGeom>
          <a:solidFill>
            <a:schemeClr val="bg2"/>
          </a:solidFill>
          <a:ln>
            <a:noFill/>
          </a:ln>
        </p:spPr>
        <p:txBody>
          <a:bodyPr wrap="square" lIns="72000" tIns="0" rIns="0" bIns="0" rtlCol="0">
            <a:spAutoFit/>
          </a:bodyPr>
          <a:lstStyle/>
          <a:p>
            <a:r>
              <a:rPr lang="en-GB" sz="2000" dirty="0"/>
              <a:t>___</a:t>
            </a:r>
          </a:p>
        </p:txBody>
      </p:sp>
    </p:spTree>
    <p:extLst>
      <p:ext uri="{BB962C8B-B14F-4D97-AF65-F5344CB8AC3E}">
        <p14:creationId xmlns:p14="http://schemas.microsoft.com/office/powerpoint/2010/main" val="3935434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1" nodeType="clickEffect">
                                  <p:stCondLst>
                                    <p:cond delay="0"/>
                                  </p:stCondLst>
                                  <p:childTnLst>
                                    <p:set>
                                      <p:cBhvr>
                                        <p:cTn id="33" dur="1" fill="hold">
                                          <p:stCondLst>
                                            <p:cond delay="0"/>
                                          </p:stCondLst>
                                        </p:cTn>
                                        <p:tgtEl>
                                          <p:spTgt spid="24"/>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1" nodeType="clickEffect">
                                  <p:stCondLst>
                                    <p:cond delay="0"/>
                                  </p:stCondLst>
                                  <p:childTnLst>
                                    <p:set>
                                      <p:cBhvr>
                                        <p:cTn id="47" dur="1" fill="hold">
                                          <p:stCondLst>
                                            <p:cond delay="0"/>
                                          </p:stCondLst>
                                        </p:cTn>
                                        <p:tgtEl>
                                          <p:spTgt spid="17"/>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1" nodeType="clickEffect">
                                  <p:stCondLst>
                                    <p:cond delay="0"/>
                                  </p:stCondLst>
                                  <p:childTnLst>
                                    <p:set>
                                      <p:cBhvr>
                                        <p:cTn id="57" dur="1" fill="hold">
                                          <p:stCondLst>
                                            <p:cond delay="0"/>
                                          </p:stCondLst>
                                        </p:cTn>
                                        <p:tgtEl>
                                          <p:spTgt spid="18"/>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19"/>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grpId="1" nodeType="clickEffect">
                                  <p:stCondLst>
                                    <p:cond delay="0"/>
                                  </p:stCondLst>
                                  <p:childTnLst>
                                    <p:set>
                                      <p:cBhvr>
                                        <p:cTn id="67" dur="1" fill="hold">
                                          <p:stCondLst>
                                            <p:cond delay="0"/>
                                          </p:stCondLst>
                                        </p:cTn>
                                        <p:tgtEl>
                                          <p:spTgt spid="1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20"/>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22"/>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xit" presetSubtype="0" fill="hold" grpId="1" nodeType="clickEffect">
                                  <p:stCondLst>
                                    <p:cond delay="0"/>
                                  </p:stCondLst>
                                  <p:childTnLst>
                                    <p:set>
                                      <p:cBhvr>
                                        <p:cTn id="85" dur="1" fill="hold">
                                          <p:stCondLst>
                                            <p:cond delay="0"/>
                                          </p:stCondLst>
                                        </p:cTn>
                                        <p:tgtEl>
                                          <p:spTgt spid="22"/>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23"/>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21"/>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0" presetClass="exit" presetSubtype="0" fill="hold" grpId="1" nodeType="clickEffect">
                                  <p:stCondLst>
                                    <p:cond delay="0"/>
                                  </p:stCondLst>
                                  <p:childTnLst>
                                    <p:animEffect transition="out" filter="fade">
                                      <p:cBhvr>
                                        <p:cTn id="95" dur="500"/>
                                        <p:tgtEl>
                                          <p:spTgt spid="23"/>
                                        </p:tgtEl>
                                      </p:cBhvr>
                                    </p:animEffect>
                                    <p:set>
                                      <p:cBhvr>
                                        <p:cTn id="96"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animBg="1"/>
      <p:bldP spid="12" grpId="1" animBg="1"/>
      <p:bldP spid="13" grpId="0" animBg="1"/>
      <p:bldP spid="13" grpId="1" animBg="1"/>
      <p:bldP spid="14" grpId="0"/>
      <p:bldP spid="15" grpId="0"/>
      <p:bldP spid="16" grpId="0"/>
      <p:bldP spid="17" grpId="0" animBg="1"/>
      <p:bldP spid="17" grpId="1" animBg="1"/>
      <p:bldP spid="18" grpId="0" animBg="1"/>
      <p:bldP spid="18" grpId="1" animBg="1"/>
      <p:bldP spid="19" grpId="0" animBg="1"/>
      <p:bldP spid="19" grpId="1" animBg="1"/>
      <p:bldP spid="20" grpId="0"/>
      <p:bldP spid="21" grpId="0"/>
      <p:bldP spid="22" grpId="0" animBg="1"/>
      <p:bldP spid="22" grpId="1" animBg="1"/>
      <p:bldP spid="23" grpId="0" animBg="1"/>
      <p:bldP spid="23" grpId="1" animBg="1"/>
      <p:bldP spid="24" grpId="0" animBg="1"/>
      <p:bldP spid="24"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997A3-9905-4AD4-9EDD-04FF9C6019FC}"/>
              </a:ext>
            </a:extLst>
          </p:cNvPr>
          <p:cNvSpPr>
            <a:spLocks noGrp="1"/>
          </p:cNvSpPr>
          <p:nvPr>
            <p:ph type="title"/>
          </p:nvPr>
        </p:nvSpPr>
        <p:spPr>
          <a:xfrm>
            <a:off x="0" y="213557"/>
            <a:ext cx="3590693" cy="647577"/>
          </a:xfrm>
        </p:spPr>
        <p:txBody>
          <a:bodyPr>
            <a:normAutofit/>
          </a:bodyPr>
          <a:lstStyle/>
          <a:p>
            <a:r>
              <a:rPr lang="en-GB" sz="2800" dirty="0" err="1"/>
              <a:t>Wer</a:t>
            </a:r>
            <a:r>
              <a:rPr lang="en-GB" sz="2800" dirty="0"/>
              <a:t> </a:t>
            </a:r>
            <a:r>
              <a:rPr lang="en-GB" sz="2800" dirty="0" err="1"/>
              <a:t>macht</a:t>
            </a:r>
            <a:r>
              <a:rPr lang="en-GB" sz="2800" dirty="0"/>
              <a:t> was?</a:t>
            </a:r>
          </a:p>
        </p:txBody>
      </p:sp>
      <p:sp>
        <p:nvSpPr>
          <p:cNvPr id="4" name="Rounded Rectangle 11">
            <a:extLst>
              <a:ext uri="{FF2B5EF4-FFF2-40B4-BE49-F238E27FC236}">
                <a16:creationId xmlns:a16="http://schemas.microsoft.com/office/drawing/2014/main" id="{6D233C8B-EAE2-49C8-8977-05213DBC3E6D}"/>
              </a:ext>
            </a:extLst>
          </p:cNvPr>
          <p:cNvSpPr/>
          <p:nvPr/>
        </p:nvSpPr>
        <p:spPr>
          <a:xfrm>
            <a:off x="11007969" y="247046"/>
            <a:ext cx="949358" cy="400919"/>
          </a:xfrm>
          <a:prstGeom prst="roundRect">
            <a:avLst/>
          </a:prstGeom>
          <a:solidFill>
            <a:srgbClr val="FFCC00"/>
          </a:solidFill>
          <a:ln w="127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effectLst/>
                <a:uLnTx/>
                <a:uFillTx/>
                <a:latin typeface="Century Gothic" panose="020B0502020202020204" pitchFamily="34" charset="0"/>
                <a:ea typeface="+mn-ea"/>
                <a:cs typeface="+mn-cs"/>
              </a:rPr>
              <a:t>hören</a:t>
            </a:r>
            <a:endParaRPr kumimoji="0" lang="en-GB" sz="2000" b="1" i="0" u="none" strike="noStrike" kern="0" cap="none" spc="0" normalizeH="0" baseline="0" noProof="0" dirty="0">
              <a:ln>
                <a:noFill/>
              </a:ln>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F93A0060-FD11-40FF-870D-D88A256CAE88}"/>
              </a:ext>
            </a:extLst>
          </p:cNvPr>
          <p:cNvSpPr txBox="1"/>
          <p:nvPr/>
        </p:nvSpPr>
        <p:spPr>
          <a:xfrm>
            <a:off x="281571" y="1257868"/>
            <a:ext cx="11797358" cy="400110"/>
          </a:xfrm>
          <a:prstGeom prst="rect">
            <a:avLst/>
          </a:prstGeom>
          <a:noFill/>
        </p:spPr>
        <p:txBody>
          <a:bodyPr wrap="square" rtlCol="0">
            <a:spAutoFit/>
          </a:bodyPr>
          <a:lstStyle/>
          <a:p>
            <a:pPr lvl="0" hangingPunct="0">
              <a:defRPr/>
            </a:pPr>
            <a:r>
              <a:rPr kumimoji="0" lang="en-US" sz="2000" b="1" i="0" u="none" strike="noStrike" kern="1200" cap="none" spc="0" normalizeH="0" baseline="0" noProof="0" dirty="0" err="1">
                <a:ln>
                  <a:noFill/>
                </a:ln>
                <a:effectLst/>
                <a:uLnTx/>
                <a:uFillTx/>
                <a:latin typeface="Century Gothic" panose="020B0502020202020204" pitchFamily="34" charset="0"/>
              </a:rPr>
              <a:t>Opa</a:t>
            </a:r>
            <a:r>
              <a:rPr kumimoji="0" lang="en-US" sz="2000" b="0" i="0" u="none" strike="noStrike" kern="1200" cap="none" spc="0" normalizeH="0" baseline="0" noProof="0" dirty="0">
                <a:ln>
                  <a:noFill/>
                </a:ln>
                <a:effectLst/>
                <a:uLnTx/>
                <a:uFillTx/>
                <a:latin typeface="Century Gothic" panose="020B0502020202020204" pitchFamily="34" charset="0"/>
              </a:rPr>
              <a:t> </a:t>
            </a:r>
            <a:r>
              <a:rPr kumimoji="0" lang="en-US" sz="2000" b="0" i="0" u="none" strike="noStrike" kern="1200" cap="none" spc="0" normalizeH="0" baseline="0" noProof="0" dirty="0" err="1">
                <a:ln>
                  <a:noFill/>
                </a:ln>
                <a:effectLst/>
                <a:uLnTx/>
                <a:uFillTx/>
                <a:latin typeface="Century Gothic" panose="020B0502020202020204" pitchFamily="34" charset="0"/>
              </a:rPr>
              <a:t>redet</a:t>
            </a:r>
            <a:r>
              <a:rPr kumimoji="0" lang="en-US" sz="2000" b="0" i="0" u="none" strike="noStrike" kern="1200" cap="none" spc="0" normalizeH="0" baseline="0" noProof="0" dirty="0">
                <a:ln>
                  <a:noFill/>
                </a:ln>
                <a:effectLst/>
                <a:uLnTx/>
                <a:uFillTx/>
                <a:latin typeface="Century Gothic" panose="020B0502020202020204" pitchFamily="34" charset="0"/>
              </a:rPr>
              <a:t> </a:t>
            </a:r>
            <a:r>
              <a:rPr kumimoji="0" lang="en-US" sz="2000" b="0" i="0" u="none" strike="noStrike" kern="1200" cap="none" spc="0" normalizeH="0" baseline="0" noProof="0" dirty="0" err="1">
                <a:ln>
                  <a:noFill/>
                </a:ln>
                <a:effectLst/>
                <a:uLnTx/>
                <a:uFillTx/>
                <a:latin typeface="Century Gothic" panose="020B0502020202020204" pitchFamily="34" charset="0"/>
              </a:rPr>
              <a:t>mit</a:t>
            </a:r>
            <a:r>
              <a:rPr kumimoji="0" lang="en-US" sz="2000" b="0" i="0" u="none" strike="noStrike" kern="1200" cap="none" spc="0" normalizeH="0" noProof="0" dirty="0">
                <a:ln>
                  <a:noFill/>
                </a:ln>
                <a:effectLst/>
                <a:uLnTx/>
                <a:uFillTx/>
                <a:latin typeface="Century Gothic" panose="020B0502020202020204" pitchFamily="34" charset="0"/>
              </a:rPr>
              <a:t> Wolfgang. </a:t>
            </a:r>
            <a:r>
              <a:rPr kumimoji="0" lang="en-US" sz="2000" b="0" i="0" u="none" strike="noStrike" kern="1200" cap="none" spc="0" normalizeH="0" noProof="0" dirty="0" err="1">
                <a:ln>
                  <a:noFill/>
                </a:ln>
                <a:effectLst/>
                <a:uLnTx/>
                <a:uFillTx/>
                <a:latin typeface="Century Gothic" panose="020B0502020202020204" pitchFamily="34" charset="0"/>
              </a:rPr>
              <a:t>Wer</a:t>
            </a:r>
            <a:r>
              <a:rPr kumimoji="0" lang="en-US" sz="2000" b="0" i="0" u="none" strike="noStrike" kern="1200" cap="none" spc="0" normalizeH="0" noProof="0" dirty="0">
                <a:ln>
                  <a:noFill/>
                </a:ln>
                <a:effectLst/>
                <a:uLnTx/>
                <a:uFillTx/>
                <a:latin typeface="Century Gothic" panose="020B0502020202020204" pitchFamily="34" charset="0"/>
              </a:rPr>
              <a:t> </a:t>
            </a:r>
            <a:r>
              <a:rPr kumimoji="0" lang="en-US" sz="2000" b="0" i="0" u="none" strike="noStrike" kern="1200" cap="none" spc="0" normalizeH="0" noProof="0" dirty="0" err="1">
                <a:ln>
                  <a:noFill/>
                </a:ln>
                <a:effectLst/>
                <a:uLnTx/>
                <a:uFillTx/>
                <a:latin typeface="Century Gothic" panose="020B0502020202020204" pitchFamily="34" charset="0"/>
              </a:rPr>
              <a:t>macht</a:t>
            </a:r>
            <a:r>
              <a:rPr kumimoji="0" lang="en-US" sz="2000" b="0" i="0" u="none" strike="noStrike" kern="1200" cap="none" spc="0" normalizeH="0" noProof="0" dirty="0">
                <a:ln>
                  <a:noFill/>
                </a:ln>
                <a:effectLst/>
                <a:uLnTx/>
                <a:uFillTx/>
                <a:latin typeface="Century Gothic" panose="020B0502020202020204" pitchFamily="34" charset="0"/>
              </a:rPr>
              <a:t> was? </a:t>
            </a:r>
            <a:r>
              <a:rPr kumimoji="0" lang="en-US" sz="2000" b="0" i="0" u="none" strike="noStrike" kern="1200" cap="none" spc="0" normalizeH="0" noProof="0" dirty="0" err="1">
                <a:ln>
                  <a:noFill/>
                </a:ln>
                <a:effectLst/>
                <a:uLnTx/>
                <a:uFillTx/>
                <a:latin typeface="Century Gothic" panose="020B0502020202020204" pitchFamily="34" charset="0"/>
              </a:rPr>
              <a:t>Schreib</a:t>
            </a:r>
            <a:r>
              <a:rPr kumimoji="0" lang="en-US" sz="2000" b="0" i="0" u="none" strike="noStrike" kern="1200" cap="none" spc="0" normalizeH="0" noProof="0" dirty="0">
                <a:ln>
                  <a:noFill/>
                </a:ln>
                <a:effectLst/>
                <a:uLnTx/>
                <a:uFillTx/>
                <a:latin typeface="Century Gothic" panose="020B0502020202020204" pitchFamily="34" charset="0"/>
              </a:rPr>
              <a:t> ‘</a:t>
            </a:r>
            <a:r>
              <a:rPr lang="en-US" sz="2000" b="1" dirty="0" err="1">
                <a:latin typeface="Century Gothic" panose="020B0502020202020204" pitchFamily="34" charset="0"/>
              </a:rPr>
              <a:t>ich</a:t>
            </a:r>
            <a:r>
              <a:rPr lang="en-US" sz="2000" dirty="0">
                <a:latin typeface="Century Gothic" panose="020B0502020202020204" pitchFamily="34" charset="0"/>
              </a:rPr>
              <a:t>’ </a:t>
            </a:r>
            <a:r>
              <a:rPr lang="en-US" sz="2000" dirty="0" err="1">
                <a:latin typeface="Century Gothic" panose="020B0502020202020204" pitchFamily="34" charset="0"/>
              </a:rPr>
              <a:t>oder</a:t>
            </a:r>
            <a:r>
              <a:rPr lang="en-US" sz="2000" dirty="0">
                <a:latin typeface="Century Gothic" panose="020B0502020202020204" pitchFamily="34" charset="0"/>
              </a:rPr>
              <a:t> ‘</a:t>
            </a:r>
            <a:r>
              <a:rPr lang="en-US" sz="2000" b="1" dirty="0">
                <a:latin typeface="Century Gothic" panose="020B0502020202020204" pitchFamily="34" charset="0"/>
              </a:rPr>
              <a:t>du</a:t>
            </a:r>
            <a:r>
              <a:rPr lang="en-US" sz="2000" dirty="0">
                <a:latin typeface="Century Gothic" panose="020B0502020202020204" pitchFamily="34" charset="0"/>
              </a:rPr>
              <a:t>’.</a:t>
            </a:r>
            <a:endParaRPr kumimoji="0" lang="en-US" sz="2000" b="0" i="0" u="none" strike="noStrike" kern="1200" cap="none" spc="0" normalizeH="0" baseline="0" noProof="0" dirty="0">
              <a:ln>
                <a:noFill/>
              </a:ln>
              <a:effectLst/>
              <a:uLnTx/>
              <a:uFillTx/>
              <a:latin typeface="Century Gothic" panose="020B0502020202020204" pitchFamily="34" charset="0"/>
            </a:endParaRPr>
          </a:p>
        </p:txBody>
      </p:sp>
      <p:graphicFrame>
        <p:nvGraphicFramePr>
          <p:cNvPr id="6" name="Table 5">
            <a:extLst>
              <a:ext uri="{FF2B5EF4-FFF2-40B4-BE49-F238E27FC236}">
                <a16:creationId xmlns:a16="http://schemas.microsoft.com/office/drawing/2014/main" id="{7984B554-62F9-4F89-884B-FFEF61C91E98}"/>
              </a:ext>
            </a:extLst>
          </p:cNvPr>
          <p:cNvGraphicFramePr>
            <a:graphicFrameLocks noGrp="1"/>
          </p:cNvGraphicFramePr>
          <p:nvPr>
            <p:extLst>
              <p:ext uri="{D42A27DB-BD31-4B8C-83A1-F6EECF244321}">
                <p14:modId xmlns:p14="http://schemas.microsoft.com/office/powerpoint/2010/main" val="1359129986"/>
              </p:ext>
            </p:extLst>
          </p:nvPr>
        </p:nvGraphicFramePr>
        <p:xfrm>
          <a:off x="476885" y="1780841"/>
          <a:ext cx="11406730" cy="4412140"/>
        </p:xfrm>
        <a:graphic>
          <a:graphicData uri="http://schemas.openxmlformats.org/drawingml/2006/table">
            <a:tbl>
              <a:tblPr firstRow="1" bandRow="1">
                <a:tableStyleId>{5940675A-B579-460E-94D1-54222C63F5DA}</a:tableStyleId>
              </a:tblPr>
              <a:tblGrid>
                <a:gridCol w="660490">
                  <a:extLst>
                    <a:ext uri="{9D8B030D-6E8A-4147-A177-3AD203B41FA5}">
                      <a16:colId xmlns:a16="http://schemas.microsoft.com/office/drawing/2014/main" val="1429788044"/>
                    </a:ext>
                  </a:extLst>
                </a:gridCol>
                <a:gridCol w="4643993">
                  <a:extLst>
                    <a:ext uri="{9D8B030D-6E8A-4147-A177-3AD203B41FA5}">
                      <a16:colId xmlns:a16="http://schemas.microsoft.com/office/drawing/2014/main" val="1542693312"/>
                    </a:ext>
                  </a:extLst>
                </a:gridCol>
                <a:gridCol w="729127">
                  <a:extLst>
                    <a:ext uri="{9D8B030D-6E8A-4147-A177-3AD203B41FA5}">
                      <a16:colId xmlns:a16="http://schemas.microsoft.com/office/drawing/2014/main" val="4228710485"/>
                    </a:ext>
                  </a:extLst>
                </a:gridCol>
                <a:gridCol w="4595040">
                  <a:extLst>
                    <a:ext uri="{9D8B030D-6E8A-4147-A177-3AD203B41FA5}">
                      <a16:colId xmlns:a16="http://schemas.microsoft.com/office/drawing/2014/main" val="478292162"/>
                    </a:ext>
                  </a:extLst>
                </a:gridCol>
                <a:gridCol w="778080">
                  <a:extLst>
                    <a:ext uri="{9D8B030D-6E8A-4147-A177-3AD203B41FA5}">
                      <a16:colId xmlns:a16="http://schemas.microsoft.com/office/drawing/2014/main" val="3949477619"/>
                    </a:ext>
                  </a:extLst>
                </a:gridCol>
              </a:tblGrid>
              <a:tr h="882428">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979968805"/>
                  </a:ext>
                </a:extLst>
              </a:tr>
              <a:tr h="882428">
                <a:tc>
                  <a:txBody>
                    <a:bodyPr/>
                    <a:lstStyle/>
                    <a:p>
                      <a:endParaRPr lang="en-GB"/>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499565890"/>
                  </a:ext>
                </a:extLst>
              </a:tr>
              <a:tr h="882428">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4232226943"/>
                  </a:ext>
                </a:extLst>
              </a:tr>
              <a:tr h="882428">
                <a:tc>
                  <a:txBody>
                    <a:bodyPr/>
                    <a:lstStyle/>
                    <a:p>
                      <a:endParaRPr lang="en-GB"/>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469276047"/>
                  </a:ext>
                </a:extLst>
              </a:tr>
              <a:tr h="882428">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292445096"/>
                  </a:ext>
                </a:extLst>
              </a:tr>
            </a:tbl>
          </a:graphicData>
        </a:graphic>
      </p:graphicFrame>
      <p:sp>
        <p:nvSpPr>
          <p:cNvPr id="7" name="Google Shape;613;p26">
            <a:hlinkClick r:id="" action="ppaction://noaction" highlightClick="1">
              <a:snd r:embed="rId3" name="1.wav"/>
            </a:hlinkClick>
            <a:extLst>
              <a:ext uri="{FF2B5EF4-FFF2-40B4-BE49-F238E27FC236}">
                <a16:creationId xmlns:a16="http://schemas.microsoft.com/office/drawing/2014/main" id="{1E662D5F-B8F6-4464-B31E-F36E41324854}"/>
              </a:ext>
            </a:extLst>
          </p:cNvPr>
          <p:cNvSpPr/>
          <p:nvPr/>
        </p:nvSpPr>
        <p:spPr>
          <a:xfrm>
            <a:off x="646656" y="2067008"/>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CC00"/>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latin typeface="Century Gothic" panose="020B0502020202020204" pitchFamily="34" charset="0"/>
              </a:rPr>
              <a:t>1</a:t>
            </a:r>
            <a:endParaRPr kumimoji="0" sz="2000" b="1" i="0" u="none" strike="noStrike" kern="1200" cap="none" spc="0" normalizeH="0" baseline="0" noProof="0" dirty="0">
              <a:ln>
                <a:noFill/>
              </a:ln>
              <a:effectLst/>
              <a:uLnTx/>
              <a:uFillTx/>
              <a:latin typeface="Century Gothic" panose="020B0502020202020204" pitchFamily="34" charset="0"/>
            </a:endParaRPr>
          </a:p>
        </p:txBody>
      </p:sp>
      <p:sp>
        <p:nvSpPr>
          <p:cNvPr id="8" name="Google Shape;613;p26">
            <a:hlinkClick r:id="" action="ppaction://noaction" highlightClick="1">
              <a:snd r:embed="rId4" name="2.wav"/>
            </a:hlinkClick>
            <a:extLst>
              <a:ext uri="{FF2B5EF4-FFF2-40B4-BE49-F238E27FC236}">
                <a16:creationId xmlns:a16="http://schemas.microsoft.com/office/drawing/2014/main" id="{5EB7D045-C518-45B3-A69E-E01AFDC20F32}"/>
              </a:ext>
            </a:extLst>
          </p:cNvPr>
          <p:cNvSpPr/>
          <p:nvPr/>
        </p:nvSpPr>
        <p:spPr>
          <a:xfrm>
            <a:off x="646657" y="2945377"/>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CC00"/>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latin typeface="Century Gothic" panose="020B0502020202020204" pitchFamily="34" charset="0"/>
              </a:rPr>
              <a:t>2</a:t>
            </a:r>
            <a:endParaRPr kumimoji="0" sz="2000" b="1" i="0" u="none" strike="noStrike" kern="1200" cap="none" spc="0" normalizeH="0" baseline="0" noProof="0" dirty="0">
              <a:ln>
                <a:noFill/>
              </a:ln>
              <a:effectLst/>
              <a:uLnTx/>
              <a:uFillTx/>
              <a:latin typeface="Century Gothic" panose="020B0502020202020204" pitchFamily="34" charset="0"/>
            </a:endParaRPr>
          </a:p>
        </p:txBody>
      </p:sp>
      <p:sp>
        <p:nvSpPr>
          <p:cNvPr id="9" name="Google Shape;613;p26">
            <a:hlinkClick r:id="" action="ppaction://noaction" highlightClick="1">
              <a:snd r:embed="rId5" name="3.wav"/>
            </a:hlinkClick>
            <a:extLst>
              <a:ext uri="{FF2B5EF4-FFF2-40B4-BE49-F238E27FC236}">
                <a16:creationId xmlns:a16="http://schemas.microsoft.com/office/drawing/2014/main" id="{9E4464FF-214F-4B97-8F03-C7E3C2E2769A}"/>
              </a:ext>
            </a:extLst>
          </p:cNvPr>
          <p:cNvSpPr/>
          <p:nvPr/>
        </p:nvSpPr>
        <p:spPr>
          <a:xfrm>
            <a:off x="646658" y="3823746"/>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CC00"/>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latin typeface="Century Gothic" panose="020B0502020202020204" pitchFamily="34" charset="0"/>
              </a:rPr>
              <a:t>3</a:t>
            </a:r>
            <a:endParaRPr kumimoji="0" sz="2000" b="1" i="0" u="none" strike="noStrike" kern="1200" cap="none" spc="0" normalizeH="0" baseline="0" noProof="0" dirty="0">
              <a:ln>
                <a:noFill/>
              </a:ln>
              <a:effectLst/>
              <a:uLnTx/>
              <a:uFillTx/>
              <a:latin typeface="Century Gothic" panose="020B0502020202020204" pitchFamily="34" charset="0"/>
            </a:endParaRPr>
          </a:p>
        </p:txBody>
      </p:sp>
      <p:sp>
        <p:nvSpPr>
          <p:cNvPr id="10" name="Google Shape;613;p26">
            <a:hlinkClick r:id="" action="ppaction://noaction" highlightClick="1">
              <a:snd r:embed="rId6" name="4.wav"/>
            </a:hlinkClick>
            <a:extLst>
              <a:ext uri="{FF2B5EF4-FFF2-40B4-BE49-F238E27FC236}">
                <a16:creationId xmlns:a16="http://schemas.microsoft.com/office/drawing/2014/main" id="{3B8BD99B-222B-45D8-8849-655E2CFCDE7B}"/>
              </a:ext>
            </a:extLst>
          </p:cNvPr>
          <p:cNvSpPr/>
          <p:nvPr/>
        </p:nvSpPr>
        <p:spPr>
          <a:xfrm>
            <a:off x="646657" y="4702115"/>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CC00"/>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latin typeface="Century Gothic" panose="020B0502020202020204" pitchFamily="34" charset="0"/>
              </a:rPr>
              <a:t>4</a:t>
            </a:r>
            <a:endParaRPr kumimoji="0" sz="2000" b="1" i="0" u="none" strike="noStrike" kern="1200" cap="none" spc="0" normalizeH="0" baseline="0" noProof="0" dirty="0">
              <a:ln>
                <a:noFill/>
              </a:ln>
              <a:effectLst/>
              <a:uLnTx/>
              <a:uFillTx/>
              <a:latin typeface="Century Gothic" panose="020B0502020202020204" pitchFamily="34" charset="0"/>
            </a:endParaRPr>
          </a:p>
        </p:txBody>
      </p:sp>
      <p:sp>
        <p:nvSpPr>
          <p:cNvPr id="11" name="Google Shape;613;p26">
            <a:hlinkClick r:id="" action="ppaction://noaction" highlightClick="1">
              <a:snd r:embed="rId7" name="5.wav"/>
            </a:hlinkClick>
            <a:extLst>
              <a:ext uri="{FF2B5EF4-FFF2-40B4-BE49-F238E27FC236}">
                <a16:creationId xmlns:a16="http://schemas.microsoft.com/office/drawing/2014/main" id="{86139D9E-0B16-4239-A574-A80BAEE35E4B}"/>
              </a:ext>
            </a:extLst>
          </p:cNvPr>
          <p:cNvSpPr/>
          <p:nvPr/>
        </p:nvSpPr>
        <p:spPr>
          <a:xfrm>
            <a:off x="646656" y="5580484"/>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CC00"/>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latin typeface="Century Gothic" panose="020B0502020202020204" pitchFamily="34" charset="0"/>
              </a:rPr>
              <a:t>5</a:t>
            </a:r>
            <a:endParaRPr kumimoji="0" sz="2000" b="1" i="0" u="none" strike="noStrike" kern="1200" cap="none" spc="0" normalizeH="0" baseline="0" noProof="0" dirty="0">
              <a:ln>
                <a:noFill/>
              </a:ln>
              <a:effectLst/>
              <a:uLnTx/>
              <a:uFillTx/>
              <a:latin typeface="Century Gothic" panose="020B0502020202020204" pitchFamily="34" charset="0"/>
            </a:endParaRPr>
          </a:p>
        </p:txBody>
      </p:sp>
      <p:pic>
        <p:nvPicPr>
          <p:cNvPr id="12" name="Picture 8" descr="http://www.clker.com/cliparts/7/4/7/b/11949851491005163584redcar_marcelo_caiafa_.svg.med.png">
            <a:extLst>
              <a:ext uri="{FF2B5EF4-FFF2-40B4-BE49-F238E27FC236}">
                <a16:creationId xmlns:a16="http://schemas.microsoft.com/office/drawing/2014/main" id="{BE714CF9-BF7E-49DB-97B9-C0A78111697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05073" y="1956596"/>
            <a:ext cx="982354" cy="5828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http://www.clker.com/cliparts/7/4/7/b/11949851491005163584redcar_marcelo_caiafa_.svg.med.png">
            <a:extLst>
              <a:ext uri="{FF2B5EF4-FFF2-40B4-BE49-F238E27FC236}">
                <a16:creationId xmlns:a16="http://schemas.microsoft.com/office/drawing/2014/main" id="{32F6C886-0141-4D76-A777-5781AED80E9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51518" y="1956596"/>
            <a:ext cx="982354" cy="58286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3F88AC24-F5CE-4C04-9EB9-6254ABBD7097}"/>
              </a:ext>
            </a:extLst>
          </p:cNvPr>
          <p:cNvPicPr>
            <a:picLocks noChangeAspect="1"/>
          </p:cNvPicPr>
          <p:nvPr/>
        </p:nvPicPr>
        <p:blipFill>
          <a:blip r:embed="rId9"/>
          <a:stretch>
            <a:fillRect/>
          </a:stretch>
        </p:blipFill>
        <p:spPr>
          <a:xfrm>
            <a:off x="8524597" y="1847848"/>
            <a:ext cx="1070063" cy="719315"/>
          </a:xfrm>
          <a:prstGeom prst="rect">
            <a:avLst/>
          </a:prstGeom>
        </p:spPr>
      </p:pic>
      <p:pic>
        <p:nvPicPr>
          <p:cNvPr id="15" name="Picture 4" descr="Jar, Jug, Water, Container, Kitchen, Pitcher, Serving">
            <a:extLst>
              <a:ext uri="{FF2B5EF4-FFF2-40B4-BE49-F238E27FC236}">
                <a16:creationId xmlns:a16="http://schemas.microsoft.com/office/drawing/2014/main" id="{891FFA85-9F8F-44E5-9DD2-3429041B9ED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34200" y="2781833"/>
            <a:ext cx="564476" cy="61300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Soup Clip Art">
            <a:extLst>
              <a:ext uri="{FF2B5EF4-FFF2-40B4-BE49-F238E27FC236}">
                <a16:creationId xmlns:a16="http://schemas.microsoft.com/office/drawing/2014/main" id="{B33843E1-D4C3-4A1E-B285-E1A1422648B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19898" y="2749751"/>
            <a:ext cx="823988" cy="6811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Soup Clip Art">
            <a:extLst>
              <a:ext uri="{FF2B5EF4-FFF2-40B4-BE49-F238E27FC236}">
                <a16:creationId xmlns:a16="http://schemas.microsoft.com/office/drawing/2014/main" id="{07A0052B-5407-4F22-8845-FA55F57178B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85182" y="2760880"/>
            <a:ext cx="823988" cy="68116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Check List Clip Art">
            <a:extLst>
              <a:ext uri="{FF2B5EF4-FFF2-40B4-BE49-F238E27FC236}">
                <a16:creationId xmlns:a16="http://schemas.microsoft.com/office/drawing/2014/main" id="{AC963B8B-83A3-4E85-AA92-D9E166B672DE}"/>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368532" y="3679856"/>
            <a:ext cx="495810" cy="60803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158FBACF-AD89-4F1C-BDE6-0AC8F718179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53428" y="4578082"/>
            <a:ext cx="1126020" cy="682436"/>
          </a:xfrm>
          <a:prstGeom prst="rect">
            <a:avLst/>
          </a:prstGeom>
        </p:spPr>
      </p:pic>
      <p:pic>
        <p:nvPicPr>
          <p:cNvPr id="20" name="Picture 19">
            <a:extLst>
              <a:ext uri="{FF2B5EF4-FFF2-40B4-BE49-F238E27FC236}">
                <a16:creationId xmlns:a16="http://schemas.microsoft.com/office/drawing/2014/main" id="{3F3FC3BB-B6A1-41FC-9BC4-6BB991D5DC3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81732" y="4479262"/>
            <a:ext cx="1055742" cy="790707"/>
          </a:xfrm>
          <a:prstGeom prst="rect">
            <a:avLst/>
          </a:prstGeom>
        </p:spPr>
      </p:pic>
      <p:pic>
        <p:nvPicPr>
          <p:cNvPr id="21" name="Picture 4" descr="United Kingdom Flag Clip Art">
            <a:extLst>
              <a:ext uri="{FF2B5EF4-FFF2-40B4-BE49-F238E27FC236}">
                <a16:creationId xmlns:a16="http://schemas.microsoft.com/office/drawing/2014/main" id="{AE43F01D-9565-4AF3-B2A1-61403633B307}"/>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599824" y="5480817"/>
            <a:ext cx="881961" cy="505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descr="Spain Clip Art">
            <a:extLst>
              <a:ext uri="{FF2B5EF4-FFF2-40B4-BE49-F238E27FC236}">
                <a16:creationId xmlns:a16="http://schemas.microsoft.com/office/drawing/2014/main" id="{4E2575DE-3EB8-4171-BFA0-F6082CC07A03}"/>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676973" y="5475609"/>
            <a:ext cx="765313" cy="51020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4" descr="France Clip Art">
            <a:extLst>
              <a:ext uri="{FF2B5EF4-FFF2-40B4-BE49-F238E27FC236}">
                <a16:creationId xmlns:a16="http://schemas.microsoft.com/office/drawing/2014/main" id="{AE732E6D-AAB7-48BF-BFAE-128FB3CAC92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637474" y="5475609"/>
            <a:ext cx="767599" cy="511732"/>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89C34992-7790-47B9-A472-FCE3AEAC5D42}"/>
              </a:ext>
            </a:extLst>
          </p:cNvPr>
          <p:cNvSpPr txBox="1"/>
          <p:nvPr/>
        </p:nvSpPr>
        <p:spPr>
          <a:xfrm>
            <a:off x="5843220" y="1992063"/>
            <a:ext cx="606688" cy="430887"/>
          </a:xfrm>
          <a:prstGeom prst="rect">
            <a:avLst/>
          </a:prstGeom>
          <a:noFill/>
        </p:spPr>
        <p:txBody>
          <a:bodyPr wrap="square" rtlCol="0">
            <a:spAutoFit/>
          </a:bodyPr>
          <a:lstStyle/>
          <a:p>
            <a:r>
              <a:rPr lang="en-GB" sz="2200" b="1" dirty="0"/>
              <a:t>du</a:t>
            </a:r>
          </a:p>
        </p:txBody>
      </p:sp>
      <p:sp>
        <p:nvSpPr>
          <p:cNvPr id="25" name="TextBox 24">
            <a:extLst>
              <a:ext uri="{FF2B5EF4-FFF2-40B4-BE49-F238E27FC236}">
                <a16:creationId xmlns:a16="http://schemas.microsoft.com/office/drawing/2014/main" id="{A1907D9C-9343-4691-A489-66D53DD7547F}"/>
              </a:ext>
            </a:extLst>
          </p:cNvPr>
          <p:cNvSpPr txBox="1"/>
          <p:nvPr/>
        </p:nvSpPr>
        <p:spPr>
          <a:xfrm>
            <a:off x="11182355" y="1992061"/>
            <a:ext cx="609445" cy="430887"/>
          </a:xfrm>
          <a:prstGeom prst="rect">
            <a:avLst/>
          </a:prstGeom>
          <a:noFill/>
        </p:spPr>
        <p:txBody>
          <a:bodyPr wrap="square" rtlCol="0">
            <a:spAutoFit/>
          </a:bodyPr>
          <a:lstStyle/>
          <a:p>
            <a:r>
              <a:rPr lang="en-GB" sz="2200" b="1" dirty="0" err="1"/>
              <a:t>ich</a:t>
            </a:r>
            <a:endParaRPr lang="en-GB" sz="2200" b="1" dirty="0"/>
          </a:p>
        </p:txBody>
      </p:sp>
      <p:pic>
        <p:nvPicPr>
          <p:cNvPr id="26" name="Picture 25">
            <a:extLst>
              <a:ext uri="{FF2B5EF4-FFF2-40B4-BE49-F238E27FC236}">
                <a16:creationId xmlns:a16="http://schemas.microsoft.com/office/drawing/2014/main" id="{12564A60-3F8E-47DB-9D84-4DB91EF798C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334200" y="5397700"/>
            <a:ext cx="641050" cy="666026"/>
          </a:xfrm>
          <a:prstGeom prst="rect">
            <a:avLst/>
          </a:prstGeom>
        </p:spPr>
      </p:pic>
      <p:pic>
        <p:nvPicPr>
          <p:cNvPr id="27" name="Picture 26" descr="book">
            <a:extLst>
              <a:ext uri="{FF2B5EF4-FFF2-40B4-BE49-F238E27FC236}">
                <a16:creationId xmlns:a16="http://schemas.microsoft.com/office/drawing/2014/main" id="{0924190C-1875-4E3B-953B-F9813EE6D4FE}"/>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742337" y="3647683"/>
            <a:ext cx="760657" cy="709950"/>
          </a:xfrm>
          <a:prstGeom prst="rect">
            <a:avLst/>
          </a:prstGeom>
        </p:spPr>
      </p:pic>
    </p:spTree>
    <p:extLst>
      <p:ext uri="{BB962C8B-B14F-4D97-AF65-F5344CB8AC3E}">
        <p14:creationId xmlns:p14="http://schemas.microsoft.com/office/powerpoint/2010/main" val="75813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BF67B-CAC5-4FDD-849B-779C9B5B23A6}"/>
              </a:ext>
            </a:extLst>
          </p:cNvPr>
          <p:cNvSpPr>
            <a:spLocks noGrp="1"/>
          </p:cNvSpPr>
          <p:nvPr>
            <p:ph type="title"/>
          </p:nvPr>
        </p:nvSpPr>
        <p:spPr>
          <a:xfrm>
            <a:off x="0" y="213557"/>
            <a:ext cx="2319454" cy="647577"/>
          </a:xfrm>
        </p:spPr>
        <p:txBody>
          <a:bodyPr>
            <a:normAutofit/>
          </a:bodyPr>
          <a:lstStyle/>
          <a:p>
            <a:r>
              <a:rPr lang="en-GB" sz="2800" dirty="0" err="1"/>
              <a:t>Antworten</a:t>
            </a:r>
            <a:endParaRPr lang="en-GB" sz="2800" dirty="0"/>
          </a:p>
        </p:txBody>
      </p:sp>
      <p:sp>
        <p:nvSpPr>
          <p:cNvPr id="4" name="TextBox 3">
            <a:extLst>
              <a:ext uri="{FF2B5EF4-FFF2-40B4-BE49-F238E27FC236}">
                <a16:creationId xmlns:a16="http://schemas.microsoft.com/office/drawing/2014/main" id="{1F8E08AB-E3E9-407D-B74E-E946C62A63CC}"/>
              </a:ext>
            </a:extLst>
          </p:cNvPr>
          <p:cNvSpPr txBox="1"/>
          <p:nvPr/>
        </p:nvSpPr>
        <p:spPr>
          <a:xfrm>
            <a:off x="281571" y="1257868"/>
            <a:ext cx="11797358" cy="400110"/>
          </a:xfrm>
          <a:prstGeom prst="rect">
            <a:avLst/>
          </a:prstGeom>
          <a:noFill/>
        </p:spPr>
        <p:txBody>
          <a:bodyPr wrap="square" rtlCol="0">
            <a:spAutoFit/>
          </a:bodyPr>
          <a:lstStyle/>
          <a:p>
            <a:pPr lvl="0" hangingPunct="0">
              <a:defRPr/>
            </a:pPr>
            <a:r>
              <a:rPr lang="en-US" sz="2000" b="1" dirty="0" err="1">
                <a:latin typeface="Century Gothic" panose="020B0502020202020204" pitchFamily="34" charset="0"/>
              </a:rPr>
              <a:t>Opa</a:t>
            </a:r>
            <a:r>
              <a:rPr lang="en-US" sz="2000" dirty="0">
                <a:latin typeface="Century Gothic" panose="020B0502020202020204" pitchFamily="34" charset="0"/>
              </a:rPr>
              <a:t> </a:t>
            </a:r>
            <a:r>
              <a:rPr lang="en-US" sz="2000" dirty="0" err="1">
                <a:latin typeface="Century Gothic" panose="020B0502020202020204" pitchFamily="34" charset="0"/>
              </a:rPr>
              <a:t>redet</a:t>
            </a:r>
            <a:r>
              <a:rPr lang="en-US" sz="2000" dirty="0">
                <a:latin typeface="Century Gothic" panose="020B0502020202020204" pitchFamily="34" charset="0"/>
              </a:rPr>
              <a:t> </a:t>
            </a:r>
            <a:r>
              <a:rPr lang="en-US" sz="2000" dirty="0" err="1">
                <a:latin typeface="Century Gothic" panose="020B0502020202020204" pitchFamily="34" charset="0"/>
              </a:rPr>
              <a:t>mit</a:t>
            </a:r>
            <a:r>
              <a:rPr lang="en-US" sz="2000" dirty="0">
                <a:latin typeface="Century Gothic" panose="020B0502020202020204" pitchFamily="34" charset="0"/>
              </a:rPr>
              <a:t> Wolfgang. </a:t>
            </a:r>
            <a:r>
              <a:rPr lang="en-US" sz="2000" dirty="0" err="1">
                <a:latin typeface="Century Gothic" panose="020B0502020202020204" pitchFamily="34" charset="0"/>
              </a:rPr>
              <a:t>Wer</a:t>
            </a:r>
            <a:r>
              <a:rPr lang="en-US" sz="2000" dirty="0">
                <a:latin typeface="Century Gothic" panose="020B0502020202020204" pitchFamily="34" charset="0"/>
              </a:rPr>
              <a:t> </a:t>
            </a:r>
            <a:r>
              <a:rPr lang="en-US" sz="2000" dirty="0" err="1">
                <a:latin typeface="Century Gothic" panose="020B0502020202020204" pitchFamily="34" charset="0"/>
              </a:rPr>
              <a:t>macht</a:t>
            </a:r>
            <a:r>
              <a:rPr lang="en-US" sz="2000" dirty="0">
                <a:latin typeface="Century Gothic" panose="020B0502020202020204" pitchFamily="34" charset="0"/>
              </a:rPr>
              <a:t> was? </a:t>
            </a:r>
            <a:r>
              <a:rPr lang="en-US" sz="2000" dirty="0" err="1">
                <a:latin typeface="Century Gothic" panose="020B0502020202020204" pitchFamily="34" charset="0"/>
              </a:rPr>
              <a:t>Schreib</a:t>
            </a:r>
            <a:r>
              <a:rPr lang="en-US" sz="2000" dirty="0">
                <a:latin typeface="Century Gothic" panose="020B0502020202020204" pitchFamily="34" charset="0"/>
              </a:rPr>
              <a:t> ‘</a:t>
            </a:r>
            <a:r>
              <a:rPr lang="en-US" sz="2000" b="1" dirty="0" err="1">
                <a:latin typeface="Century Gothic" panose="020B0502020202020204" pitchFamily="34" charset="0"/>
              </a:rPr>
              <a:t>ich</a:t>
            </a:r>
            <a:r>
              <a:rPr lang="en-US" sz="2000" dirty="0">
                <a:latin typeface="Century Gothic" panose="020B0502020202020204" pitchFamily="34" charset="0"/>
              </a:rPr>
              <a:t>’ </a:t>
            </a:r>
            <a:r>
              <a:rPr lang="en-US" sz="2000" dirty="0" err="1">
                <a:latin typeface="Century Gothic" panose="020B0502020202020204" pitchFamily="34" charset="0"/>
              </a:rPr>
              <a:t>oder</a:t>
            </a:r>
            <a:r>
              <a:rPr lang="en-US" sz="2000" dirty="0">
                <a:latin typeface="Century Gothic" panose="020B0502020202020204" pitchFamily="34" charset="0"/>
              </a:rPr>
              <a:t> ‘</a:t>
            </a:r>
            <a:r>
              <a:rPr lang="en-US" sz="2000" b="1" dirty="0">
                <a:latin typeface="Century Gothic" panose="020B0502020202020204" pitchFamily="34" charset="0"/>
              </a:rPr>
              <a:t>du</a:t>
            </a:r>
            <a:r>
              <a:rPr lang="en-US" sz="2000" dirty="0">
                <a:latin typeface="Century Gothic" panose="020B0502020202020204" pitchFamily="34" charset="0"/>
              </a:rPr>
              <a:t>’.</a:t>
            </a:r>
          </a:p>
        </p:txBody>
      </p:sp>
      <p:graphicFrame>
        <p:nvGraphicFramePr>
          <p:cNvPr id="5" name="Table 4">
            <a:extLst>
              <a:ext uri="{FF2B5EF4-FFF2-40B4-BE49-F238E27FC236}">
                <a16:creationId xmlns:a16="http://schemas.microsoft.com/office/drawing/2014/main" id="{B98B799D-2957-435E-97C9-A602060B38A6}"/>
              </a:ext>
            </a:extLst>
          </p:cNvPr>
          <p:cNvGraphicFramePr>
            <a:graphicFrameLocks noGrp="1"/>
          </p:cNvGraphicFramePr>
          <p:nvPr>
            <p:extLst>
              <p:ext uri="{D42A27DB-BD31-4B8C-83A1-F6EECF244321}">
                <p14:modId xmlns:p14="http://schemas.microsoft.com/office/powerpoint/2010/main" val="537266455"/>
              </p:ext>
            </p:extLst>
          </p:nvPr>
        </p:nvGraphicFramePr>
        <p:xfrm>
          <a:off x="476885" y="1780841"/>
          <a:ext cx="11406730" cy="4412140"/>
        </p:xfrm>
        <a:graphic>
          <a:graphicData uri="http://schemas.openxmlformats.org/drawingml/2006/table">
            <a:tbl>
              <a:tblPr firstRow="1" bandRow="1">
                <a:tableStyleId>{5940675A-B579-460E-94D1-54222C63F5DA}</a:tableStyleId>
              </a:tblPr>
              <a:tblGrid>
                <a:gridCol w="660490">
                  <a:extLst>
                    <a:ext uri="{9D8B030D-6E8A-4147-A177-3AD203B41FA5}">
                      <a16:colId xmlns:a16="http://schemas.microsoft.com/office/drawing/2014/main" val="1429788044"/>
                    </a:ext>
                  </a:extLst>
                </a:gridCol>
                <a:gridCol w="4643993">
                  <a:extLst>
                    <a:ext uri="{9D8B030D-6E8A-4147-A177-3AD203B41FA5}">
                      <a16:colId xmlns:a16="http://schemas.microsoft.com/office/drawing/2014/main" val="1542693312"/>
                    </a:ext>
                  </a:extLst>
                </a:gridCol>
                <a:gridCol w="729127">
                  <a:extLst>
                    <a:ext uri="{9D8B030D-6E8A-4147-A177-3AD203B41FA5}">
                      <a16:colId xmlns:a16="http://schemas.microsoft.com/office/drawing/2014/main" val="4228710485"/>
                    </a:ext>
                  </a:extLst>
                </a:gridCol>
                <a:gridCol w="4595040">
                  <a:extLst>
                    <a:ext uri="{9D8B030D-6E8A-4147-A177-3AD203B41FA5}">
                      <a16:colId xmlns:a16="http://schemas.microsoft.com/office/drawing/2014/main" val="478292162"/>
                    </a:ext>
                  </a:extLst>
                </a:gridCol>
                <a:gridCol w="778080">
                  <a:extLst>
                    <a:ext uri="{9D8B030D-6E8A-4147-A177-3AD203B41FA5}">
                      <a16:colId xmlns:a16="http://schemas.microsoft.com/office/drawing/2014/main" val="3949477619"/>
                    </a:ext>
                  </a:extLst>
                </a:gridCol>
              </a:tblGrid>
              <a:tr h="882428">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979968805"/>
                  </a:ext>
                </a:extLst>
              </a:tr>
              <a:tr h="882428">
                <a:tc>
                  <a:txBody>
                    <a:bodyPr/>
                    <a:lstStyle/>
                    <a:p>
                      <a:endParaRPr lang="en-GB"/>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499565890"/>
                  </a:ext>
                </a:extLst>
              </a:tr>
              <a:tr h="882428">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4232226943"/>
                  </a:ext>
                </a:extLst>
              </a:tr>
              <a:tr h="882428">
                <a:tc>
                  <a:txBody>
                    <a:bodyPr/>
                    <a:lstStyle/>
                    <a:p>
                      <a:endParaRPr lang="en-GB"/>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469276047"/>
                  </a:ext>
                </a:extLst>
              </a:tr>
              <a:tr h="882428">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292445096"/>
                  </a:ext>
                </a:extLst>
              </a:tr>
            </a:tbl>
          </a:graphicData>
        </a:graphic>
      </p:graphicFrame>
      <p:sp>
        <p:nvSpPr>
          <p:cNvPr id="6" name="Google Shape;613;p26">
            <a:hlinkClick r:id="" action="ppaction://noaction" highlightClick="1">
              <a:snd r:embed="rId3" name="1.wav"/>
            </a:hlinkClick>
            <a:extLst>
              <a:ext uri="{FF2B5EF4-FFF2-40B4-BE49-F238E27FC236}">
                <a16:creationId xmlns:a16="http://schemas.microsoft.com/office/drawing/2014/main" id="{5007435C-B913-4585-8D2F-13FA7945ACAC}"/>
              </a:ext>
            </a:extLst>
          </p:cNvPr>
          <p:cNvSpPr/>
          <p:nvPr/>
        </p:nvSpPr>
        <p:spPr>
          <a:xfrm>
            <a:off x="646656" y="2067008"/>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CC00"/>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latin typeface="Century Gothic" panose="020B0502020202020204" pitchFamily="34" charset="0"/>
              </a:rPr>
              <a:t>1</a:t>
            </a:r>
            <a:endParaRPr kumimoji="0" sz="2000" b="1" i="0" u="none" strike="noStrike" kern="1200" cap="none" spc="0" normalizeH="0" baseline="0" noProof="0" dirty="0">
              <a:ln>
                <a:noFill/>
              </a:ln>
              <a:effectLst/>
              <a:uLnTx/>
              <a:uFillTx/>
              <a:latin typeface="Century Gothic" panose="020B0502020202020204" pitchFamily="34" charset="0"/>
            </a:endParaRPr>
          </a:p>
        </p:txBody>
      </p:sp>
      <p:sp>
        <p:nvSpPr>
          <p:cNvPr id="7" name="Google Shape;613;p26">
            <a:hlinkClick r:id="" action="ppaction://noaction" highlightClick="1">
              <a:snd r:embed="rId4" name="2.wav"/>
            </a:hlinkClick>
            <a:extLst>
              <a:ext uri="{FF2B5EF4-FFF2-40B4-BE49-F238E27FC236}">
                <a16:creationId xmlns:a16="http://schemas.microsoft.com/office/drawing/2014/main" id="{7C95E569-42FB-492A-B700-A54526A60A1F}"/>
              </a:ext>
            </a:extLst>
          </p:cNvPr>
          <p:cNvSpPr/>
          <p:nvPr/>
        </p:nvSpPr>
        <p:spPr>
          <a:xfrm>
            <a:off x="646657" y="2945377"/>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CC00"/>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latin typeface="Century Gothic" panose="020B0502020202020204" pitchFamily="34" charset="0"/>
              </a:rPr>
              <a:t>2</a:t>
            </a:r>
            <a:endParaRPr kumimoji="0" sz="2000" b="1" i="0" u="none" strike="noStrike" kern="1200" cap="none" spc="0" normalizeH="0" baseline="0" noProof="0" dirty="0">
              <a:ln>
                <a:noFill/>
              </a:ln>
              <a:effectLst/>
              <a:uLnTx/>
              <a:uFillTx/>
              <a:latin typeface="Century Gothic" panose="020B0502020202020204" pitchFamily="34" charset="0"/>
            </a:endParaRPr>
          </a:p>
        </p:txBody>
      </p:sp>
      <p:sp>
        <p:nvSpPr>
          <p:cNvPr id="8" name="Google Shape;613;p26">
            <a:hlinkClick r:id="" action="ppaction://noaction" highlightClick="1">
              <a:snd r:embed="rId5" name="3.wav"/>
            </a:hlinkClick>
            <a:extLst>
              <a:ext uri="{FF2B5EF4-FFF2-40B4-BE49-F238E27FC236}">
                <a16:creationId xmlns:a16="http://schemas.microsoft.com/office/drawing/2014/main" id="{337F6014-7795-42F3-92C0-63A74D0E4326}"/>
              </a:ext>
            </a:extLst>
          </p:cNvPr>
          <p:cNvSpPr/>
          <p:nvPr/>
        </p:nvSpPr>
        <p:spPr>
          <a:xfrm>
            <a:off x="646658" y="3823746"/>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CC00"/>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latin typeface="Century Gothic" panose="020B0502020202020204" pitchFamily="34" charset="0"/>
              </a:rPr>
              <a:t>3</a:t>
            </a:r>
            <a:endParaRPr kumimoji="0" sz="2000" b="1" i="0" u="none" strike="noStrike" kern="1200" cap="none" spc="0" normalizeH="0" baseline="0" noProof="0" dirty="0">
              <a:ln>
                <a:noFill/>
              </a:ln>
              <a:effectLst/>
              <a:uLnTx/>
              <a:uFillTx/>
              <a:latin typeface="Century Gothic" panose="020B0502020202020204" pitchFamily="34" charset="0"/>
            </a:endParaRPr>
          </a:p>
        </p:txBody>
      </p:sp>
      <p:sp>
        <p:nvSpPr>
          <p:cNvPr id="9" name="Google Shape;613;p26">
            <a:hlinkClick r:id="" action="ppaction://noaction" highlightClick="1">
              <a:snd r:embed="rId6" name="4.wav"/>
            </a:hlinkClick>
            <a:extLst>
              <a:ext uri="{FF2B5EF4-FFF2-40B4-BE49-F238E27FC236}">
                <a16:creationId xmlns:a16="http://schemas.microsoft.com/office/drawing/2014/main" id="{C524C8D0-0CF5-4E7E-9172-8E273E1BBB9F}"/>
              </a:ext>
            </a:extLst>
          </p:cNvPr>
          <p:cNvSpPr/>
          <p:nvPr/>
        </p:nvSpPr>
        <p:spPr>
          <a:xfrm>
            <a:off x="646657" y="4702115"/>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CC00"/>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latin typeface="Century Gothic" panose="020B0502020202020204" pitchFamily="34" charset="0"/>
              </a:rPr>
              <a:t>4</a:t>
            </a:r>
            <a:endParaRPr kumimoji="0" sz="2000" b="1" i="0" u="none" strike="noStrike" kern="1200" cap="none" spc="0" normalizeH="0" baseline="0" noProof="0" dirty="0">
              <a:ln>
                <a:noFill/>
              </a:ln>
              <a:effectLst/>
              <a:uLnTx/>
              <a:uFillTx/>
              <a:latin typeface="Century Gothic" panose="020B0502020202020204" pitchFamily="34" charset="0"/>
            </a:endParaRPr>
          </a:p>
        </p:txBody>
      </p:sp>
      <p:sp>
        <p:nvSpPr>
          <p:cNvPr id="10" name="Google Shape;613;p26">
            <a:hlinkClick r:id="" action="ppaction://noaction" highlightClick="1">
              <a:snd r:embed="rId7" name="5.wav"/>
            </a:hlinkClick>
            <a:extLst>
              <a:ext uri="{FF2B5EF4-FFF2-40B4-BE49-F238E27FC236}">
                <a16:creationId xmlns:a16="http://schemas.microsoft.com/office/drawing/2014/main" id="{34E0C6E3-0511-4420-8426-185F7803434A}"/>
              </a:ext>
            </a:extLst>
          </p:cNvPr>
          <p:cNvSpPr/>
          <p:nvPr/>
        </p:nvSpPr>
        <p:spPr>
          <a:xfrm>
            <a:off x="646656" y="5580484"/>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CC00"/>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latin typeface="Century Gothic" panose="020B0502020202020204" pitchFamily="34" charset="0"/>
              </a:rPr>
              <a:t>5</a:t>
            </a:r>
            <a:endParaRPr kumimoji="0" sz="2000" b="1" i="0" u="none" strike="noStrike" kern="1200" cap="none" spc="0" normalizeH="0" baseline="0" noProof="0" dirty="0">
              <a:ln>
                <a:noFill/>
              </a:ln>
              <a:effectLst/>
              <a:uLnTx/>
              <a:uFillTx/>
              <a:latin typeface="Century Gothic" panose="020B0502020202020204" pitchFamily="34" charset="0"/>
            </a:endParaRPr>
          </a:p>
        </p:txBody>
      </p:sp>
      <p:pic>
        <p:nvPicPr>
          <p:cNvPr id="11" name="Picture 8" descr="http://www.clker.com/cliparts/7/4/7/b/11949851491005163584redcar_marcelo_caiafa_.svg.med.png">
            <a:extLst>
              <a:ext uri="{FF2B5EF4-FFF2-40B4-BE49-F238E27FC236}">
                <a16:creationId xmlns:a16="http://schemas.microsoft.com/office/drawing/2014/main" id="{1D708D91-3EB1-4B4A-803E-59D85879C92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05073" y="1956596"/>
            <a:ext cx="982354" cy="5828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http://www.clker.com/cliparts/7/4/7/b/11949851491005163584redcar_marcelo_caiafa_.svg.med.png">
            <a:extLst>
              <a:ext uri="{FF2B5EF4-FFF2-40B4-BE49-F238E27FC236}">
                <a16:creationId xmlns:a16="http://schemas.microsoft.com/office/drawing/2014/main" id="{D7BA1D13-6E26-4C3B-82D0-B39439BA9D5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51518" y="1956596"/>
            <a:ext cx="982354" cy="5828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Jar, Jug, Water, Container, Kitchen, Pitcher, Serving">
            <a:extLst>
              <a:ext uri="{FF2B5EF4-FFF2-40B4-BE49-F238E27FC236}">
                <a16:creationId xmlns:a16="http://schemas.microsoft.com/office/drawing/2014/main" id="{EE944CCA-FD77-4372-BED6-5C6D38B3253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34200" y="2781833"/>
            <a:ext cx="564476" cy="61300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Soup Clip Art">
            <a:extLst>
              <a:ext uri="{FF2B5EF4-FFF2-40B4-BE49-F238E27FC236}">
                <a16:creationId xmlns:a16="http://schemas.microsoft.com/office/drawing/2014/main" id="{A988767B-A1E1-4FD8-9B9D-EF40A1883DD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19898" y="2749751"/>
            <a:ext cx="823988" cy="68116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Soup Clip Art">
            <a:extLst>
              <a:ext uri="{FF2B5EF4-FFF2-40B4-BE49-F238E27FC236}">
                <a16:creationId xmlns:a16="http://schemas.microsoft.com/office/drawing/2014/main" id="{30BD084B-A0B4-421C-BFE6-61E73146319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185182" y="2760880"/>
            <a:ext cx="823988" cy="68116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book">
            <a:extLst>
              <a:ext uri="{FF2B5EF4-FFF2-40B4-BE49-F238E27FC236}">
                <a16:creationId xmlns:a16="http://schemas.microsoft.com/office/drawing/2014/main" id="{1D22A5F8-850D-4DF0-9B34-0132790BC73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742337" y="3647683"/>
            <a:ext cx="760657" cy="709950"/>
          </a:xfrm>
          <a:prstGeom prst="rect">
            <a:avLst/>
          </a:prstGeom>
        </p:spPr>
      </p:pic>
      <p:pic>
        <p:nvPicPr>
          <p:cNvPr id="17" name="Picture 16">
            <a:extLst>
              <a:ext uri="{FF2B5EF4-FFF2-40B4-BE49-F238E27FC236}">
                <a16:creationId xmlns:a16="http://schemas.microsoft.com/office/drawing/2014/main" id="{D5D59A9A-68A5-41EB-8D72-816728090EE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53428" y="4578082"/>
            <a:ext cx="1126020" cy="682436"/>
          </a:xfrm>
          <a:prstGeom prst="rect">
            <a:avLst/>
          </a:prstGeom>
        </p:spPr>
      </p:pic>
      <p:pic>
        <p:nvPicPr>
          <p:cNvPr id="18" name="Picture 17">
            <a:extLst>
              <a:ext uri="{FF2B5EF4-FFF2-40B4-BE49-F238E27FC236}">
                <a16:creationId xmlns:a16="http://schemas.microsoft.com/office/drawing/2014/main" id="{E938B42B-34CE-4FED-B48F-6932BF11F2A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581732" y="4479262"/>
            <a:ext cx="1055742" cy="790707"/>
          </a:xfrm>
          <a:prstGeom prst="rect">
            <a:avLst/>
          </a:prstGeom>
        </p:spPr>
      </p:pic>
      <p:pic>
        <p:nvPicPr>
          <p:cNvPr id="19" name="Picture 4" descr="United Kingdom Flag Clip Art">
            <a:extLst>
              <a:ext uri="{FF2B5EF4-FFF2-40B4-BE49-F238E27FC236}">
                <a16:creationId xmlns:a16="http://schemas.microsoft.com/office/drawing/2014/main" id="{F96A201B-0736-4EE0-BFAA-D60DD71B27F4}"/>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599824" y="5480817"/>
            <a:ext cx="881961" cy="505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descr="Spain Clip Art">
            <a:extLst>
              <a:ext uri="{FF2B5EF4-FFF2-40B4-BE49-F238E27FC236}">
                <a16:creationId xmlns:a16="http://schemas.microsoft.com/office/drawing/2014/main" id="{81D0EA7D-561A-4E68-90F3-1E55E4AA5688}"/>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676973" y="5475609"/>
            <a:ext cx="765313" cy="51020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4" descr="France Clip Art">
            <a:extLst>
              <a:ext uri="{FF2B5EF4-FFF2-40B4-BE49-F238E27FC236}">
                <a16:creationId xmlns:a16="http://schemas.microsoft.com/office/drawing/2014/main" id="{02970CB4-1CA9-48EB-8739-9CB912B19805}"/>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637474" y="5475609"/>
            <a:ext cx="767599" cy="51173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Check List Clip Art">
            <a:extLst>
              <a:ext uri="{FF2B5EF4-FFF2-40B4-BE49-F238E27FC236}">
                <a16:creationId xmlns:a16="http://schemas.microsoft.com/office/drawing/2014/main" id="{35A152FF-FDBD-4BB9-A4EF-D31DE7B60F41}"/>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368532" y="3679856"/>
            <a:ext cx="495810" cy="60803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620AE6B8-8EB7-4079-BC51-BDFECB5A2A78}"/>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334200" y="5433462"/>
            <a:ext cx="641050" cy="666026"/>
          </a:xfrm>
          <a:prstGeom prst="rect">
            <a:avLst/>
          </a:prstGeom>
        </p:spPr>
      </p:pic>
      <p:pic>
        <p:nvPicPr>
          <p:cNvPr id="24" name="Picture 23">
            <a:extLst>
              <a:ext uri="{FF2B5EF4-FFF2-40B4-BE49-F238E27FC236}">
                <a16:creationId xmlns:a16="http://schemas.microsoft.com/office/drawing/2014/main" id="{CFAAC4E2-13E8-46C6-85CA-33A9E036D906}"/>
              </a:ext>
            </a:extLst>
          </p:cNvPr>
          <p:cNvPicPr>
            <a:picLocks noChangeAspect="1"/>
          </p:cNvPicPr>
          <p:nvPr/>
        </p:nvPicPr>
        <p:blipFill>
          <a:blip r:embed="rId19"/>
          <a:stretch>
            <a:fillRect/>
          </a:stretch>
        </p:blipFill>
        <p:spPr>
          <a:xfrm>
            <a:off x="8524597" y="1847848"/>
            <a:ext cx="1070063" cy="719315"/>
          </a:xfrm>
          <a:prstGeom prst="rect">
            <a:avLst/>
          </a:prstGeom>
        </p:spPr>
      </p:pic>
      <p:sp>
        <p:nvSpPr>
          <p:cNvPr id="25" name="TextBox 24">
            <a:extLst>
              <a:ext uri="{FF2B5EF4-FFF2-40B4-BE49-F238E27FC236}">
                <a16:creationId xmlns:a16="http://schemas.microsoft.com/office/drawing/2014/main" id="{3AF0A971-1CAD-44DB-A889-D699D5997BA8}"/>
              </a:ext>
            </a:extLst>
          </p:cNvPr>
          <p:cNvSpPr txBox="1"/>
          <p:nvPr/>
        </p:nvSpPr>
        <p:spPr>
          <a:xfrm>
            <a:off x="5843220" y="1992063"/>
            <a:ext cx="606688" cy="430887"/>
          </a:xfrm>
          <a:prstGeom prst="rect">
            <a:avLst/>
          </a:prstGeom>
          <a:noFill/>
        </p:spPr>
        <p:txBody>
          <a:bodyPr wrap="square" rtlCol="0">
            <a:spAutoFit/>
          </a:bodyPr>
          <a:lstStyle/>
          <a:p>
            <a:pPr algn="ctr"/>
            <a:r>
              <a:rPr lang="en-GB" sz="2200" b="1" dirty="0"/>
              <a:t>du</a:t>
            </a:r>
          </a:p>
        </p:txBody>
      </p:sp>
      <p:sp>
        <p:nvSpPr>
          <p:cNvPr id="26" name="TextBox 25">
            <a:extLst>
              <a:ext uri="{FF2B5EF4-FFF2-40B4-BE49-F238E27FC236}">
                <a16:creationId xmlns:a16="http://schemas.microsoft.com/office/drawing/2014/main" id="{C6DC2715-8716-4529-B2FF-CEE4B7598A66}"/>
              </a:ext>
            </a:extLst>
          </p:cNvPr>
          <p:cNvSpPr txBox="1"/>
          <p:nvPr/>
        </p:nvSpPr>
        <p:spPr>
          <a:xfrm>
            <a:off x="11182355" y="1992061"/>
            <a:ext cx="609445" cy="430887"/>
          </a:xfrm>
          <a:prstGeom prst="rect">
            <a:avLst/>
          </a:prstGeom>
          <a:noFill/>
        </p:spPr>
        <p:txBody>
          <a:bodyPr wrap="square" rtlCol="0">
            <a:spAutoFit/>
          </a:bodyPr>
          <a:lstStyle/>
          <a:p>
            <a:pPr algn="ctr"/>
            <a:r>
              <a:rPr lang="en-GB" sz="2200" b="1" dirty="0" err="1"/>
              <a:t>ich</a:t>
            </a:r>
            <a:endParaRPr lang="en-GB" sz="2200" b="1" dirty="0"/>
          </a:p>
        </p:txBody>
      </p:sp>
      <p:sp>
        <p:nvSpPr>
          <p:cNvPr id="27" name="TextBox 26">
            <a:extLst>
              <a:ext uri="{FF2B5EF4-FFF2-40B4-BE49-F238E27FC236}">
                <a16:creationId xmlns:a16="http://schemas.microsoft.com/office/drawing/2014/main" id="{F4D3D217-F8A6-45AB-9F72-E94DDA896408}"/>
              </a:ext>
            </a:extLst>
          </p:cNvPr>
          <p:cNvSpPr txBox="1"/>
          <p:nvPr/>
        </p:nvSpPr>
        <p:spPr>
          <a:xfrm>
            <a:off x="5843220" y="2880307"/>
            <a:ext cx="606688" cy="430887"/>
          </a:xfrm>
          <a:prstGeom prst="rect">
            <a:avLst/>
          </a:prstGeom>
          <a:noFill/>
        </p:spPr>
        <p:txBody>
          <a:bodyPr wrap="square" rtlCol="0">
            <a:spAutoFit/>
          </a:bodyPr>
          <a:lstStyle/>
          <a:p>
            <a:pPr algn="ctr"/>
            <a:r>
              <a:rPr lang="en-GB" sz="2200" b="1" dirty="0"/>
              <a:t>du</a:t>
            </a:r>
          </a:p>
        </p:txBody>
      </p:sp>
      <p:sp>
        <p:nvSpPr>
          <p:cNvPr id="28" name="TextBox 27">
            <a:extLst>
              <a:ext uri="{FF2B5EF4-FFF2-40B4-BE49-F238E27FC236}">
                <a16:creationId xmlns:a16="http://schemas.microsoft.com/office/drawing/2014/main" id="{C471D0B3-0550-4334-ADA3-F9C1263E58F6}"/>
              </a:ext>
            </a:extLst>
          </p:cNvPr>
          <p:cNvSpPr txBox="1"/>
          <p:nvPr/>
        </p:nvSpPr>
        <p:spPr>
          <a:xfrm>
            <a:off x="11182355" y="2880305"/>
            <a:ext cx="609445" cy="430887"/>
          </a:xfrm>
          <a:prstGeom prst="rect">
            <a:avLst/>
          </a:prstGeom>
          <a:noFill/>
        </p:spPr>
        <p:txBody>
          <a:bodyPr wrap="square" rtlCol="0">
            <a:spAutoFit/>
          </a:bodyPr>
          <a:lstStyle/>
          <a:p>
            <a:pPr algn="ctr"/>
            <a:r>
              <a:rPr lang="en-GB" sz="2200" b="1" dirty="0" err="1"/>
              <a:t>ich</a:t>
            </a:r>
            <a:endParaRPr lang="en-GB" sz="2200" b="1" dirty="0"/>
          </a:p>
        </p:txBody>
      </p:sp>
      <p:sp>
        <p:nvSpPr>
          <p:cNvPr id="29" name="TextBox 28">
            <a:extLst>
              <a:ext uri="{FF2B5EF4-FFF2-40B4-BE49-F238E27FC236}">
                <a16:creationId xmlns:a16="http://schemas.microsoft.com/office/drawing/2014/main" id="{EFABAF29-08C5-45AC-8B56-5FBE26DF174B}"/>
              </a:ext>
            </a:extLst>
          </p:cNvPr>
          <p:cNvSpPr txBox="1"/>
          <p:nvPr/>
        </p:nvSpPr>
        <p:spPr>
          <a:xfrm>
            <a:off x="5843220" y="3768551"/>
            <a:ext cx="606688" cy="430887"/>
          </a:xfrm>
          <a:prstGeom prst="rect">
            <a:avLst/>
          </a:prstGeom>
          <a:noFill/>
        </p:spPr>
        <p:txBody>
          <a:bodyPr wrap="square" rtlCol="0">
            <a:spAutoFit/>
          </a:bodyPr>
          <a:lstStyle/>
          <a:p>
            <a:pPr algn="ctr"/>
            <a:r>
              <a:rPr lang="en-GB" sz="2200" b="1" dirty="0"/>
              <a:t>du</a:t>
            </a:r>
          </a:p>
        </p:txBody>
      </p:sp>
      <p:sp>
        <p:nvSpPr>
          <p:cNvPr id="30" name="TextBox 29">
            <a:extLst>
              <a:ext uri="{FF2B5EF4-FFF2-40B4-BE49-F238E27FC236}">
                <a16:creationId xmlns:a16="http://schemas.microsoft.com/office/drawing/2014/main" id="{A8F07C34-D8B9-4B53-AAAF-60F9DF35CA3F}"/>
              </a:ext>
            </a:extLst>
          </p:cNvPr>
          <p:cNvSpPr txBox="1"/>
          <p:nvPr/>
        </p:nvSpPr>
        <p:spPr>
          <a:xfrm>
            <a:off x="11182355" y="3768549"/>
            <a:ext cx="609445" cy="430887"/>
          </a:xfrm>
          <a:prstGeom prst="rect">
            <a:avLst/>
          </a:prstGeom>
          <a:noFill/>
        </p:spPr>
        <p:txBody>
          <a:bodyPr wrap="square" rtlCol="0">
            <a:spAutoFit/>
          </a:bodyPr>
          <a:lstStyle/>
          <a:p>
            <a:pPr algn="ctr"/>
            <a:r>
              <a:rPr lang="en-GB" sz="2200" b="1" dirty="0" err="1"/>
              <a:t>ich</a:t>
            </a:r>
            <a:endParaRPr lang="en-GB" sz="2200" b="1" dirty="0"/>
          </a:p>
        </p:txBody>
      </p:sp>
      <p:sp>
        <p:nvSpPr>
          <p:cNvPr id="31" name="TextBox 30">
            <a:extLst>
              <a:ext uri="{FF2B5EF4-FFF2-40B4-BE49-F238E27FC236}">
                <a16:creationId xmlns:a16="http://schemas.microsoft.com/office/drawing/2014/main" id="{982EAD61-D5CB-4660-9E9C-FEDD441F7CB0}"/>
              </a:ext>
            </a:extLst>
          </p:cNvPr>
          <p:cNvSpPr txBox="1"/>
          <p:nvPr/>
        </p:nvSpPr>
        <p:spPr>
          <a:xfrm>
            <a:off x="5843220" y="4656795"/>
            <a:ext cx="606688" cy="430887"/>
          </a:xfrm>
          <a:prstGeom prst="rect">
            <a:avLst/>
          </a:prstGeom>
          <a:noFill/>
        </p:spPr>
        <p:txBody>
          <a:bodyPr wrap="square" rtlCol="0">
            <a:spAutoFit/>
          </a:bodyPr>
          <a:lstStyle/>
          <a:p>
            <a:pPr algn="ctr"/>
            <a:r>
              <a:rPr lang="en-GB" sz="2200" b="1" dirty="0" err="1"/>
              <a:t>ich</a:t>
            </a:r>
            <a:endParaRPr lang="en-GB" sz="2200" b="1" dirty="0"/>
          </a:p>
        </p:txBody>
      </p:sp>
      <p:sp>
        <p:nvSpPr>
          <p:cNvPr id="32" name="TextBox 31">
            <a:extLst>
              <a:ext uri="{FF2B5EF4-FFF2-40B4-BE49-F238E27FC236}">
                <a16:creationId xmlns:a16="http://schemas.microsoft.com/office/drawing/2014/main" id="{6EF2A017-0C7C-447A-94E1-20388B79D09A}"/>
              </a:ext>
            </a:extLst>
          </p:cNvPr>
          <p:cNvSpPr txBox="1"/>
          <p:nvPr/>
        </p:nvSpPr>
        <p:spPr>
          <a:xfrm>
            <a:off x="11182355" y="4656793"/>
            <a:ext cx="609445" cy="430887"/>
          </a:xfrm>
          <a:prstGeom prst="rect">
            <a:avLst/>
          </a:prstGeom>
          <a:noFill/>
        </p:spPr>
        <p:txBody>
          <a:bodyPr wrap="square" rtlCol="0">
            <a:spAutoFit/>
          </a:bodyPr>
          <a:lstStyle/>
          <a:p>
            <a:pPr algn="ctr"/>
            <a:r>
              <a:rPr lang="en-GB" sz="2200" b="1" dirty="0"/>
              <a:t>du</a:t>
            </a:r>
          </a:p>
        </p:txBody>
      </p:sp>
      <p:sp>
        <p:nvSpPr>
          <p:cNvPr id="33" name="TextBox 32">
            <a:extLst>
              <a:ext uri="{FF2B5EF4-FFF2-40B4-BE49-F238E27FC236}">
                <a16:creationId xmlns:a16="http://schemas.microsoft.com/office/drawing/2014/main" id="{354596D9-23C3-468E-90C1-F5A8BAF32DE5}"/>
              </a:ext>
            </a:extLst>
          </p:cNvPr>
          <p:cNvSpPr txBox="1"/>
          <p:nvPr/>
        </p:nvSpPr>
        <p:spPr>
          <a:xfrm>
            <a:off x="5851688" y="5545040"/>
            <a:ext cx="606688" cy="430887"/>
          </a:xfrm>
          <a:prstGeom prst="rect">
            <a:avLst/>
          </a:prstGeom>
          <a:noFill/>
        </p:spPr>
        <p:txBody>
          <a:bodyPr wrap="square" rtlCol="0">
            <a:spAutoFit/>
          </a:bodyPr>
          <a:lstStyle/>
          <a:p>
            <a:pPr algn="ctr"/>
            <a:r>
              <a:rPr lang="en-GB" sz="2200" b="1" dirty="0" err="1"/>
              <a:t>ich</a:t>
            </a:r>
            <a:endParaRPr lang="en-GB" sz="2200" b="1" dirty="0"/>
          </a:p>
        </p:txBody>
      </p:sp>
      <p:sp>
        <p:nvSpPr>
          <p:cNvPr id="34" name="TextBox 33">
            <a:extLst>
              <a:ext uri="{FF2B5EF4-FFF2-40B4-BE49-F238E27FC236}">
                <a16:creationId xmlns:a16="http://schemas.microsoft.com/office/drawing/2014/main" id="{C672B6B6-434A-4042-8735-8DE968C2EE8A}"/>
              </a:ext>
            </a:extLst>
          </p:cNvPr>
          <p:cNvSpPr txBox="1"/>
          <p:nvPr/>
        </p:nvSpPr>
        <p:spPr>
          <a:xfrm>
            <a:off x="11190823" y="5545038"/>
            <a:ext cx="609445" cy="430887"/>
          </a:xfrm>
          <a:prstGeom prst="rect">
            <a:avLst/>
          </a:prstGeom>
          <a:noFill/>
        </p:spPr>
        <p:txBody>
          <a:bodyPr wrap="square" rtlCol="0">
            <a:spAutoFit/>
          </a:bodyPr>
          <a:lstStyle/>
          <a:p>
            <a:pPr algn="ctr"/>
            <a:r>
              <a:rPr lang="en-GB" sz="2200" b="1" dirty="0"/>
              <a:t>du</a:t>
            </a:r>
          </a:p>
        </p:txBody>
      </p:sp>
      <p:sp>
        <p:nvSpPr>
          <p:cNvPr id="35" name="Rounded Rectangle 11">
            <a:extLst>
              <a:ext uri="{FF2B5EF4-FFF2-40B4-BE49-F238E27FC236}">
                <a16:creationId xmlns:a16="http://schemas.microsoft.com/office/drawing/2014/main" id="{3681AEF2-0BF1-404F-A409-D26E819E91FF}"/>
              </a:ext>
            </a:extLst>
          </p:cNvPr>
          <p:cNvSpPr/>
          <p:nvPr/>
        </p:nvSpPr>
        <p:spPr>
          <a:xfrm>
            <a:off x="11007969" y="247046"/>
            <a:ext cx="949358" cy="400919"/>
          </a:xfrm>
          <a:prstGeom prst="roundRect">
            <a:avLst/>
          </a:prstGeom>
          <a:solidFill>
            <a:srgbClr val="FFCC00"/>
          </a:solidFill>
          <a:ln w="127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effectLst/>
                <a:uLnTx/>
                <a:uFillTx/>
                <a:latin typeface="Century Gothic" panose="020B0502020202020204" pitchFamily="34" charset="0"/>
                <a:ea typeface="+mn-ea"/>
                <a:cs typeface="+mn-cs"/>
              </a:rPr>
              <a:t>hören</a:t>
            </a:r>
            <a:endParaRPr kumimoji="0" lang="en-GB" sz="2000" b="1" i="0" u="none" strike="noStrike" kern="0" cap="none" spc="0" normalizeH="0" baseline="0" noProof="0" dirty="0">
              <a:ln>
                <a:noFill/>
              </a:ln>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1517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P spid="30" grpId="0"/>
      <p:bldP spid="31" grpId="0"/>
      <p:bldP spid="32" grpId="0"/>
      <p:bldP spid="33" grpId="0"/>
      <p:bldP spid="3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8CC16-A191-4A54-99D7-7BC89157AE26}"/>
              </a:ext>
            </a:extLst>
          </p:cNvPr>
          <p:cNvSpPr>
            <a:spLocks noGrp="1"/>
          </p:cNvSpPr>
          <p:nvPr>
            <p:ph type="title"/>
          </p:nvPr>
        </p:nvSpPr>
        <p:spPr>
          <a:xfrm>
            <a:off x="-1" y="213557"/>
            <a:ext cx="5809785" cy="647577"/>
          </a:xfrm>
        </p:spPr>
        <p:txBody>
          <a:bodyPr>
            <a:noAutofit/>
          </a:bodyPr>
          <a:lstStyle/>
          <a:p>
            <a:r>
              <a:rPr lang="en-GB" sz="2800" dirty="0" err="1"/>
              <a:t>Popmusik</a:t>
            </a:r>
            <a:r>
              <a:rPr lang="en-GB" sz="2800" dirty="0"/>
              <a:t> </a:t>
            </a:r>
            <a:r>
              <a:rPr lang="en-GB" sz="2800" b="1" dirty="0">
                <a:solidFill>
                  <a:schemeClr val="bg1"/>
                </a:solidFill>
              </a:rPr>
              <a:t>(Die </a:t>
            </a:r>
            <a:r>
              <a:rPr lang="en-GB" sz="2800" b="1" dirty="0" err="1">
                <a:solidFill>
                  <a:schemeClr val="bg1"/>
                </a:solidFill>
              </a:rPr>
              <a:t>Prinzen</a:t>
            </a:r>
            <a:r>
              <a:rPr lang="en-GB" sz="2800" b="1" dirty="0">
                <a:solidFill>
                  <a:schemeClr val="bg1"/>
                </a:solidFill>
              </a:rPr>
              <a:t>, 2001)</a:t>
            </a:r>
            <a:r>
              <a:rPr lang="en-GB" sz="2800" dirty="0"/>
              <a:t> </a:t>
            </a:r>
          </a:p>
        </p:txBody>
      </p:sp>
      <p:sp>
        <p:nvSpPr>
          <p:cNvPr id="4" name="Rounded Rectangle 11">
            <a:extLst>
              <a:ext uri="{FF2B5EF4-FFF2-40B4-BE49-F238E27FC236}">
                <a16:creationId xmlns:a16="http://schemas.microsoft.com/office/drawing/2014/main" id="{2F881CD2-E2EA-46D7-A41B-B30D453B4D69}"/>
              </a:ext>
            </a:extLst>
          </p:cNvPr>
          <p:cNvSpPr/>
          <p:nvPr/>
        </p:nvSpPr>
        <p:spPr>
          <a:xfrm>
            <a:off x="10508974" y="247046"/>
            <a:ext cx="1448353"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E62D31C3-CE8D-4B14-8577-E1DF5C7F4A79}"/>
              </a:ext>
            </a:extLst>
          </p:cNvPr>
          <p:cNvSpPr txBox="1"/>
          <p:nvPr/>
        </p:nvSpPr>
        <p:spPr>
          <a:xfrm>
            <a:off x="237326" y="1361381"/>
            <a:ext cx="11654636" cy="1938992"/>
          </a:xfrm>
          <a:prstGeom prst="rect">
            <a:avLst/>
          </a:prstGeom>
          <a:noFill/>
        </p:spPr>
        <p:txBody>
          <a:bodyPr wrap="square" rtlCol="0">
            <a:spAutoFit/>
          </a:bodyPr>
          <a:lstStyle/>
          <a:p>
            <a:pPr lvl="0" hangingPunct="0">
              <a:defRPr/>
            </a:pPr>
            <a:r>
              <a:rPr lang="en-US" sz="2400" i="1" dirty="0">
                <a:latin typeface="Century Gothic" panose="020B0502020202020204" pitchFamily="34" charset="0"/>
              </a:rPr>
              <a:t>Die </a:t>
            </a:r>
            <a:r>
              <a:rPr lang="en-US" sz="2400" i="1" dirty="0" err="1">
                <a:latin typeface="Century Gothic" panose="020B0502020202020204" pitchFamily="34" charset="0"/>
              </a:rPr>
              <a:t>Prinzen</a:t>
            </a:r>
            <a:r>
              <a:rPr lang="en-US" sz="2400" dirty="0">
                <a:latin typeface="Century Gothic" panose="020B0502020202020204" pitchFamily="34" charset="0"/>
              </a:rPr>
              <a:t> </a:t>
            </a:r>
            <a:r>
              <a:rPr lang="en-US" sz="2400" dirty="0" err="1">
                <a:latin typeface="Century Gothic" panose="020B0502020202020204" pitchFamily="34" charset="0"/>
              </a:rPr>
              <a:t>sind</a:t>
            </a:r>
            <a:r>
              <a:rPr lang="en-US" sz="2400" dirty="0">
                <a:latin typeface="Century Gothic" panose="020B0502020202020204" pitchFamily="34" charset="0"/>
              </a:rPr>
              <a:t> </a:t>
            </a:r>
            <a:r>
              <a:rPr lang="en-US" sz="2400" dirty="0" err="1">
                <a:latin typeface="Century Gothic" panose="020B0502020202020204" pitchFamily="34" charset="0"/>
              </a:rPr>
              <a:t>eine</a:t>
            </a:r>
            <a:r>
              <a:rPr lang="en-US" sz="2400" dirty="0">
                <a:latin typeface="Century Gothic" panose="020B0502020202020204" pitchFamily="34" charset="0"/>
              </a:rPr>
              <a:t> </a:t>
            </a:r>
            <a:r>
              <a:rPr lang="en-US" sz="2400" dirty="0" err="1">
                <a:latin typeface="Century Gothic" panose="020B0502020202020204" pitchFamily="34" charset="0"/>
              </a:rPr>
              <a:t>Gruppe</a:t>
            </a:r>
            <a:r>
              <a:rPr lang="en-US" sz="2400" dirty="0">
                <a:latin typeface="Century Gothic" panose="020B0502020202020204" pitchFamily="34" charset="0"/>
              </a:rPr>
              <a:t> </a:t>
            </a:r>
            <a:r>
              <a:rPr lang="en-US" sz="2400" dirty="0" err="1">
                <a:latin typeface="Century Gothic" panose="020B0502020202020204" pitchFamily="34" charset="0"/>
              </a:rPr>
              <a:t>aus</a:t>
            </a:r>
            <a:r>
              <a:rPr lang="en-US" sz="2400" dirty="0">
                <a:latin typeface="Century Gothic" panose="020B0502020202020204" pitchFamily="34" charset="0"/>
              </a:rPr>
              <a:t> Leipzig in Deutschland.</a:t>
            </a:r>
          </a:p>
          <a:p>
            <a:pPr lvl="0" hangingPunct="0">
              <a:defRPr/>
            </a:pPr>
            <a:endParaRPr lang="en-US" sz="2400" i="1" dirty="0">
              <a:latin typeface="Century Gothic" panose="020B0502020202020204" pitchFamily="34" charset="0"/>
            </a:endParaRPr>
          </a:p>
          <a:p>
            <a:pPr lvl="0" hangingPunct="0">
              <a:defRPr/>
            </a:pPr>
            <a:r>
              <a:rPr lang="en-US" sz="2400" dirty="0">
                <a:latin typeface="Century Gothic" panose="020B0502020202020204" pitchFamily="34" charset="0"/>
              </a:rPr>
              <a:t>Du </a:t>
            </a:r>
            <a:r>
              <a:rPr lang="en-US" sz="2400" dirty="0" err="1">
                <a:latin typeface="Century Gothic" panose="020B0502020202020204" pitchFamily="34" charset="0"/>
              </a:rPr>
              <a:t>hörst</a:t>
            </a:r>
            <a:r>
              <a:rPr lang="en-US" sz="2400" dirty="0">
                <a:latin typeface="Century Gothic" panose="020B0502020202020204" pitchFamily="34" charset="0"/>
              </a:rPr>
              <a:t> </a:t>
            </a:r>
            <a:r>
              <a:rPr lang="en-US" sz="2400" dirty="0" err="1">
                <a:latin typeface="Century Gothic" panose="020B0502020202020204" pitchFamily="34" charset="0"/>
              </a:rPr>
              <a:t>jetzt</a:t>
            </a:r>
            <a:r>
              <a:rPr lang="en-US" sz="2400" dirty="0">
                <a:latin typeface="Century Gothic" panose="020B0502020202020204" pitchFamily="34" charset="0"/>
              </a:rPr>
              <a:t> </a:t>
            </a:r>
            <a:r>
              <a:rPr lang="en-US" sz="2400" dirty="0" err="1">
                <a:latin typeface="Century Gothic" panose="020B0502020202020204" pitchFamily="34" charset="0"/>
              </a:rPr>
              <a:t>ein</a:t>
            </a:r>
            <a:r>
              <a:rPr lang="en-US" sz="2400" dirty="0">
                <a:latin typeface="Century Gothic" panose="020B0502020202020204" pitchFamily="34" charset="0"/>
              </a:rPr>
              <a:t> Lied von </a:t>
            </a:r>
            <a:r>
              <a:rPr lang="en-US" sz="2400" i="1" dirty="0">
                <a:latin typeface="Century Gothic" panose="020B0502020202020204" pitchFamily="34" charset="0"/>
              </a:rPr>
              <a:t>Die </a:t>
            </a:r>
            <a:r>
              <a:rPr lang="en-US" sz="2400" i="1" dirty="0" err="1">
                <a:latin typeface="Century Gothic" panose="020B0502020202020204" pitchFamily="34" charset="0"/>
              </a:rPr>
              <a:t>Prinzen</a:t>
            </a:r>
            <a:r>
              <a:rPr lang="en-US" sz="2400" i="1" dirty="0">
                <a:latin typeface="Century Gothic" panose="020B0502020202020204" pitchFamily="34" charset="0"/>
              </a:rPr>
              <a:t> </a:t>
            </a:r>
            <a:r>
              <a:rPr lang="en-US" sz="2400" dirty="0">
                <a:latin typeface="Century Gothic" panose="020B0502020202020204" pitchFamily="34" charset="0"/>
              </a:rPr>
              <a:t>an. Der </a:t>
            </a:r>
            <a:r>
              <a:rPr lang="en-US" sz="2400" dirty="0" err="1">
                <a:latin typeface="Century Gothic" panose="020B0502020202020204" pitchFamily="34" charset="0"/>
              </a:rPr>
              <a:t>Titel</a:t>
            </a:r>
            <a:r>
              <a:rPr lang="en-US" sz="2400" dirty="0">
                <a:latin typeface="Century Gothic" panose="020B0502020202020204" pitchFamily="34" charset="0"/>
              </a:rPr>
              <a:t> </a:t>
            </a:r>
            <a:r>
              <a:rPr lang="en-US" sz="2400" dirty="0" err="1">
                <a:latin typeface="Century Gothic" panose="020B0502020202020204" pitchFamily="34" charset="0"/>
              </a:rPr>
              <a:t>ist</a:t>
            </a:r>
            <a:r>
              <a:rPr lang="en-US" sz="2400" dirty="0">
                <a:latin typeface="Century Gothic" panose="020B0502020202020204" pitchFamily="34" charset="0"/>
              </a:rPr>
              <a:t> ‘</a:t>
            </a:r>
            <a:r>
              <a:rPr lang="en-US" sz="2400" b="1" dirty="0" err="1">
                <a:latin typeface="Century Gothic" panose="020B0502020202020204" pitchFamily="34" charset="0"/>
              </a:rPr>
              <a:t>Popmusik</a:t>
            </a:r>
            <a:r>
              <a:rPr lang="en-US" sz="2400" dirty="0">
                <a:latin typeface="Century Gothic" panose="020B0502020202020204" pitchFamily="34" charset="0"/>
              </a:rPr>
              <a:t>’. </a:t>
            </a:r>
          </a:p>
          <a:p>
            <a:pPr lvl="0" hangingPunct="0">
              <a:defRPr/>
            </a:pPr>
            <a:endParaRPr lang="en-US" sz="2400" dirty="0">
              <a:latin typeface="Century Gothic" panose="020B0502020202020204" pitchFamily="34" charset="0"/>
            </a:endParaRPr>
          </a:p>
          <a:p>
            <a:pPr lvl="0" hangingPunct="0">
              <a:defRPr/>
            </a:pPr>
            <a:r>
              <a:rPr lang="en-US" sz="2400" dirty="0" err="1">
                <a:latin typeface="Century Gothic" panose="020B0502020202020204" pitchFamily="34" charset="0"/>
              </a:rPr>
              <a:t>Wie</a:t>
            </a:r>
            <a:r>
              <a:rPr lang="en-US" sz="2400" dirty="0">
                <a:latin typeface="Century Gothic" panose="020B0502020202020204" pitchFamily="34" charset="0"/>
              </a:rPr>
              <a:t> </a:t>
            </a:r>
            <a:r>
              <a:rPr lang="en-US" sz="2400" dirty="0" err="1">
                <a:latin typeface="Century Gothic" panose="020B0502020202020204" pitchFamily="34" charset="0"/>
              </a:rPr>
              <a:t>ist</a:t>
            </a:r>
            <a:r>
              <a:rPr lang="en-US" sz="2400" dirty="0">
                <a:latin typeface="Century Gothic" panose="020B0502020202020204" pitchFamily="34" charset="0"/>
              </a:rPr>
              <a:t> der </a:t>
            </a:r>
            <a:r>
              <a:rPr lang="en-US" sz="2400" dirty="0" err="1">
                <a:latin typeface="Century Gothic" panose="020B0502020202020204" pitchFamily="34" charset="0"/>
              </a:rPr>
              <a:t>Songtext</a:t>
            </a:r>
            <a:r>
              <a:rPr lang="en-US" sz="2400" dirty="0">
                <a:latin typeface="Century Gothic" panose="020B0502020202020204" pitchFamily="34" charset="0"/>
              </a:rPr>
              <a:t>? </a:t>
            </a:r>
            <a:r>
              <a:rPr lang="en-US" sz="2400" dirty="0" err="1">
                <a:latin typeface="Century Gothic" panose="020B0502020202020204" pitchFamily="34" charset="0"/>
              </a:rPr>
              <a:t>Schreib</a:t>
            </a:r>
            <a:r>
              <a:rPr lang="en-US" sz="2400" dirty="0">
                <a:latin typeface="Century Gothic" panose="020B0502020202020204" pitchFamily="34" charset="0"/>
              </a:rPr>
              <a:t> </a:t>
            </a:r>
            <a:r>
              <a:rPr lang="en-US" sz="2400" b="1" dirty="0" err="1">
                <a:latin typeface="Century Gothic" panose="020B0502020202020204" pitchFamily="34" charset="0"/>
              </a:rPr>
              <a:t>fünf</a:t>
            </a:r>
            <a:r>
              <a:rPr lang="en-US" sz="2400" b="1" dirty="0">
                <a:latin typeface="Century Gothic" panose="020B0502020202020204" pitchFamily="34" charset="0"/>
              </a:rPr>
              <a:t> </a:t>
            </a:r>
            <a:r>
              <a:rPr lang="en-US" sz="2400" b="1" dirty="0" err="1">
                <a:latin typeface="Century Gothic" panose="020B0502020202020204" pitchFamily="34" charset="0"/>
              </a:rPr>
              <a:t>Wörter</a:t>
            </a:r>
            <a:r>
              <a:rPr lang="en-US" sz="2400" b="1" dirty="0">
                <a:latin typeface="Century Gothic" panose="020B0502020202020204" pitchFamily="34" charset="0"/>
              </a:rPr>
              <a:t>.</a:t>
            </a:r>
            <a:endParaRPr lang="en-US" sz="2400" dirty="0">
              <a:latin typeface="Century Gothic" panose="020B0502020202020204" pitchFamily="34" charset="0"/>
            </a:endParaRPr>
          </a:p>
        </p:txBody>
      </p:sp>
      <p:sp>
        <p:nvSpPr>
          <p:cNvPr id="6" name="TextBox 5">
            <a:extLst>
              <a:ext uri="{FF2B5EF4-FFF2-40B4-BE49-F238E27FC236}">
                <a16:creationId xmlns:a16="http://schemas.microsoft.com/office/drawing/2014/main" id="{80EA0004-DEE4-4FF3-B73D-499EB21C2A03}"/>
              </a:ext>
            </a:extLst>
          </p:cNvPr>
          <p:cNvSpPr txBox="1"/>
          <p:nvPr/>
        </p:nvSpPr>
        <p:spPr>
          <a:xfrm rot="1200000">
            <a:off x="8909825" y="4084376"/>
            <a:ext cx="1889331" cy="461665"/>
          </a:xfrm>
          <a:prstGeom prst="rect">
            <a:avLst/>
          </a:prstGeom>
          <a:noFill/>
        </p:spPr>
        <p:txBody>
          <a:bodyPr wrap="square" rtlCol="0">
            <a:spAutoFit/>
          </a:bodyPr>
          <a:lstStyle/>
          <a:p>
            <a:r>
              <a:rPr lang="en-GB" sz="2400" b="1" dirty="0"/>
              <a:t>das Lied </a:t>
            </a:r>
          </a:p>
        </p:txBody>
      </p:sp>
      <p:sp>
        <p:nvSpPr>
          <p:cNvPr id="7" name="TextBox 6">
            <a:extLst>
              <a:ext uri="{FF2B5EF4-FFF2-40B4-BE49-F238E27FC236}">
                <a16:creationId xmlns:a16="http://schemas.microsoft.com/office/drawing/2014/main" id="{2BF7E2EB-417D-49A5-A015-FF029E262A42}"/>
              </a:ext>
            </a:extLst>
          </p:cNvPr>
          <p:cNvSpPr txBox="1"/>
          <p:nvPr/>
        </p:nvSpPr>
        <p:spPr>
          <a:xfrm rot="21000000" flipH="1">
            <a:off x="3482093" y="4121045"/>
            <a:ext cx="2309726" cy="461665"/>
          </a:xfrm>
          <a:prstGeom prst="rect">
            <a:avLst/>
          </a:prstGeom>
          <a:noFill/>
        </p:spPr>
        <p:txBody>
          <a:bodyPr wrap="square" rtlCol="0">
            <a:spAutoFit/>
          </a:bodyPr>
          <a:lstStyle/>
          <a:p>
            <a:r>
              <a:rPr lang="en-GB" sz="2400" b="1" dirty="0"/>
              <a:t>der </a:t>
            </a:r>
            <a:r>
              <a:rPr lang="en-GB" sz="2400" b="1" dirty="0" err="1"/>
              <a:t>Sänger</a:t>
            </a:r>
            <a:r>
              <a:rPr lang="en-GB" sz="2400" b="1" dirty="0"/>
              <a:t> </a:t>
            </a:r>
          </a:p>
        </p:txBody>
      </p:sp>
      <p:sp>
        <p:nvSpPr>
          <p:cNvPr id="8" name="TextBox 7">
            <a:extLst>
              <a:ext uri="{FF2B5EF4-FFF2-40B4-BE49-F238E27FC236}">
                <a16:creationId xmlns:a16="http://schemas.microsoft.com/office/drawing/2014/main" id="{499BA61E-5C8C-492F-91AB-DFB494E74DB7}"/>
              </a:ext>
            </a:extLst>
          </p:cNvPr>
          <p:cNvSpPr txBox="1"/>
          <p:nvPr/>
        </p:nvSpPr>
        <p:spPr>
          <a:xfrm>
            <a:off x="1206128" y="3567002"/>
            <a:ext cx="1889331" cy="461665"/>
          </a:xfrm>
          <a:prstGeom prst="rect">
            <a:avLst/>
          </a:prstGeom>
          <a:noFill/>
        </p:spPr>
        <p:txBody>
          <a:bodyPr wrap="square" rtlCol="0">
            <a:spAutoFit/>
          </a:bodyPr>
          <a:lstStyle/>
          <a:p>
            <a:r>
              <a:rPr lang="en-GB" sz="2400" b="1" dirty="0" err="1"/>
              <a:t>tanzen</a:t>
            </a:r>
            <a:endParaRPr lang="en-GB" sz="2400" b="1" dirty="0"/>
          </a:p>
        </p:txBody>
      </p:sp>
      <p:sp>
        <p:nvSpPr>
          <p:cNvPr id="9" name="TextBox 8">
            <a:extLst>
              <a:ext uri="{FF2B5EF4-FFF2-40B4-BE49-F238E27FC236}">
                <a16:creationId xmlns:a16="http://schemas.microsoft.com/office/drawing/2014/main" id="{7FEBEED9-0A23-4EFC-B60F-E66F54364E35}"/>
              </a:ext>
            </a:extLst>
          </p:cNvPr>
          <p:cNvSpPr txBox="1"/>
          <p:nvPr/>
        </p:nvSpPr>
        <p:spPr>
          <a:xfrm rot="1200000">
            <a:off x="7217858" y="5133687"/>
            <a:ext cx="1889331" cy="461665"/>
          </a:xfrm>
          <a:prstGeom prst="rect">
            <a:avLst/>
          </a:prstGeom>
          <a:noFill/>
        </p:spPr>
        <p:txBody>
          <a:bodyPr wrap="square" rtlCol="0">
            <a:spAutoFit/>
          </a:bodyPr>
          <a:lstStyle/>
          <a:p>
            <a:r>
              <a:rPr lang="en-GB" sz="2400" b="1" dirty="0"/>
              <a:t>die </a:t>
            </a:r>
            <a:r>
              <a:rPr lang="en-GB" sz="2400" b="1" dirty="0" err="1"/>
              <a:t>Musik</a:t>
            </a:r>
            <a:endParaRPr lang="en-GB" sz="2400" b="1" dirty="0"/>
          </a:p>
        </p:txBody>
      </p:sp>
      <p:sp>
        <p:nvSpPr>
          <p:cNvPr id="10" name="TextBox 9">
            <a:extLst>
              <a:ext uri="{FF2B5EF4-FFF2-40B4-BE49-F238E27FC236}">
                <a16:creationId xmlns:a16="http://schemas.microsoft.com/office/drawing/2014/main" id="{C3D6AA41-A631-42A6-ACDC-3C6F898EF666}"/>
              </a:ext>
            </a:extLst>
          </p:cNvPr>
          <p:cNvSpPr txBox="1"/>
          <p:nvPr/>
        </p:nvSpPr>
        <p:spPr>
          <a:xfrm rot="21000000" flipH="1">
            <a:off x="4816054" y="5245549"/>
            <a:ext cx="1889331" cy="461665"/>
          </a:xfrm>
          <a:prstGeom prst="rect">
            <a:avLst/>
          </a:prstGeom>
          <a:noFill/>
        </p:spPr>
        <p:txBody>
          <a:bodyPr wrap="square" rtlCol="0">
            <a:spAutoFit/>
          </a:bodyPr>
          <a:lstStyle/>
          <a:p>
            <a:r>
              <a:rPr lang="en-GB" sz="2400" b="1" dirty="0" err="1"/>
              <a:t>singen</a:t>
            </a:r>
            <a:endParaRPr lang="en-GB" sz="2400" b="1" dirty="0"/>
          </a:p>
        </p:txBody>
      </p:sp>
      <p:sp>
        <p:nvSpPr>
          <p:cNvPr id="11" name="TextBox 10">
            <a:extLst>
              <a:ext uri="{FF2B5EF4-FFF2-40B4-BE49-F238E27FC236}">
                <a16:creationId xmlns:a16="http://schemas.microsoft.com/office/drawing/2014/main" id="{CDD9E8B9-E772-4D3D-B931-60163A1F4D7C}"/>
              </a:ext>
            </a:extLst>
          </p:cNvPr>
          <p:cNvSpPr txBox="1"/>
          <p:nvPr/>
        </p:nvSpPr>
        <p:spPr>
          <a:xfrm rot="21000000" flipH="1">
            <a:off x="1120535" y="5561552"/>
            <a:ext cx="2309726" cy="461665"/>
          </a:xfrm>
          <a:prstGeom prst="rect">
            <a:avLst/>
          </a:prstGeom>
          <a:noFill/>
        </p:spPr>
        <p:txBody>
          <a:bodyPr wrap="square" rtlCol="0">
            <a:spAutoFit/>
          </a:bodyPr>
          <a:lstStyle/>
          <a:p>
            <a:r>
              <a:rPr lang="en-GB" sz="2400" b="1" dirty="0"/>
              <a:t>die </a:t>
            </a:r>
            <a:r>
              <a:rPr lang="en-GB" sz="2400" b="1" dirty="0" err="1"/>
              <a:t>Sängerin</a:t>
            </a:r>
            <a:r>
              <a:rPr lang="en-GB" sz="2400" b="1" dirty="0"/>
              <a:t> </a:t>
            </a:r>
          </a:p>
        </p:txBody>
      </p:sp>
      <p:sp>
        <p:nvSpPr>
          <p:cNvPr id="12" name="TextBox 11">
            <a:extLst>
              <a:ext uri="{FF2B5EF4-FFF2-40B4-BE49-F238E27FC236}">
                <a16:creationId xmlns:a16="http://schemas.microsoft.com/office/drawing/2014/main" id="{296246C2-B8DC-4F1F-B5E5-72C194D18DFA}"/>
              </a:ext>
            </a:extLst>
          </p:cNvPr>
          <p:cNvSpPr txBox="1"/>
          <p:nvPr/>
        </p:nvSpPr>
        <p:spPr>
          <a:xfrm>
            <a:off x="10231393" y="5364520"/>
            <a:ext cx="1889331" cy="461665"/>
          </a:xfrm>
          <a:prstGeom prst="rect">
            <a:avLst/>
          </a:prstGeom>
          <a:noFill/>
        </p:spPr>
        <p:txBody>
          <a:bodyPr wrap="square" rtlCol="0">
            <a:spAutoFit/>
          </a:bodyPr>
          <a:lstStyle/>
          <a:p>
            <a:r>
              <a:rPr lang="en-GB" sz="2400" b="1" dirty="0"/>
              <a:t>die </a:t>
            </a:r>
            <a:r>
              <a:rPr lang="en-GB" sz="2400" b="1" dirty="0" err="1"/>
              <a:t>Kunst</a:t>
            </a:r>
            <a:endParaRPr lang="en-GB" sz="2400" b="1" dirty="0"/>
          </a:p>
        </p:txBody>
      </p:sp>
      <p:sp>
        <p:nvSpPr>
          <p:cNvPr id="13" name="TextBox 12">
            <a:extLst>
              <a:ext uri="{FF2B5EF4-FFF2-40B4-BE49-F238E27FC236}">
                <a16:creationId xmlns:a16="http://schemas.microsoft.com/office/drawing/2014/main" id="{547157C7-6F7A-44B9-94A8-14FB95C4B733}"/>
              </a:ext>
            </a:extLst>
          </p:cNvPr>
          <p:cNvSpPr txBox="1"/>
          <p:nvPr/>
        </p:nvSpPr>
        <p:spPr>
          <a:xfrm rot="21000000" flipH="1">
            <a:off x="11031465" y="3440246"/>
            <a:ext cx="1889331" cy="461665"/>
          </a:xfrm>
          <a:prstGeom prst="rect">
            <a:avLst/>
          </a:prstGeom>
          <a:noFill/>
        </p:spPr>
        <p:txBody>
          <a:bodyPr wrap="square" rtlCol="0">
            <a:spAutoFit/>
          </a:bodyPr>
          <a:lstStyle/>
          <a:p>
            <a:r>
              <a:rPr lang="en-GB" sz="2400" b="1" dirty="0"/>
              <a:t>toll</a:t>
            </a:r>
          </a:p>
        </p:txBody>
      </p:sp>
      <p:sp>
        <p:nvSpPr>
          <p:cNvPr id="14" name="TextBox 13">
            <a:extLst>
              <a:ext uri="{FF2B5EF4-FFF2-40B4-BE49-F238E27FC236}">
                <a16:creationId xmlns:a16="http://schemas.microsoft.com/office/drawing/2014/main" id="{7ABFAC03-0CFC-4E52-98A2-F49EFB20F7CE}"/>
              </a:ext>
            </a:extLst>
          </p:cNvPr>
          <p:cNvSpPr txBox="1"/>
          <p:nvPr/>
        </p:nvSpPr>
        <p:spPr>
          <a:xfrm flipH="1">
            <a:off x="6507790" y="3775202"/>
            <a:ext cx="1376175" cy="461665"/>
          </a:xfrm>
          <a:prstGeom prst="rect">
            <a:avLst/>
          </a:prstGeom>
          <a:noFill/>
        </p:spPr>
        <p:txBody>
          <a:bodyPr wrap="square" rtlCol="0">
            <a:spAutoFit/>
          </a:bodyPr>
          <a:lstStyle/>
          <a:p>
            <a:r>
              <a:rPr lang="en-GB" sz="2400" b="1" dirty="0" err="1">
                <a:latin typeface="Century Gothic" panose="020B0502020202020204" pitchFamily="34" charset="0"/>
              </a:rPr>
              <a:t>hören</a:t>
            </a:r>
            <a:endParaRPr lang="en-GB" sz="2400" b="1" dirty="0"/>
          </a:p>
        </p:txBody>
      </p:sp>
      <p:sp>
        <p:nvSpPr>
          <p:cNvPr id="15" name="TextBox 14">
            <a:extLst>
              <a:ext uri="{FF2B5EF4-FFF2-40B4-BE49-F238E27FC236}">
                <a16:creationId xmlns:a16="http://schemas.microsoft.com/office/drawing/2014/main" id="{A34AB4E4-48DF-4973-8EA6-8DC712F52998}"/>
              </a:ext>
            </a:extLst>
          </p:cNvPr>
          <p:cNvSpPr txBox="1"/>
          <p:nvPr/>
        </p:nvSpPr>
        <p:spPr>
          <a:xfrm>
            <a:off x="10341000" y="2397272"/>
            <a:ext cx="1889331" cy="461665"/>
          </a:xfrm>
          <a:prstGeom prst="rect">
            <a:avLst/>
          </a:prstGeom>
          <a:noFill/>
        </p:spPr>
        <p:txBody>
          <a:bodyPr wrap="square" rtlCol="0">
            <a:spAutoFit/>
          </a:bodyPr>
          <a:lstStyle/>
          <a:p>
            <a:r>
              <a:rPr lang="en-GB" sz="2400" b="1" dirty="0"/>
              <a:t>die </a:t>
            </a:r>
            <a:r>
              <a:rPr lang="en-GB" sz="2400" b="1" dirty="0" err="1"/>
              <a:t>Nacht</a:t>
            </a:r>
            <a:endParaRPr lang="en-GB" sz="2400" b="1" dirty="0"/>
          </a:p>
        </p:txBody>
      </p:sp>
      <p:sp>
        <p:nvSpPr>
          <p:cNvPr id="16" name="TextBox 15">
            <a:extLst>
              <a:ext uri="{FF2B5EF4-FFF2-40B4-BE49-F238E27FC236}">
                <a16:creationId xmlns:a16="http://schemas.microsoft.com/office/drawing/2014/main" id="{06903FC3-0CDC-4D2F-B0B1-CE85849F9485}"/>
              </a:ext>
            </a:extLst>
          </p:cNvPr>
          <p:cNvSpPr txBox="1"/>
          <p:nvPr/>
        </p:nvSpPr>
        <p:spPr>
          <a:xfrm rot="1200000">
            <a:off x="10240925" y="1421786"/>
            <a:ext cx="1889331" cy="461665"/>
          </a:xfrm>
          <a:prstGeom prst="rect">
            <a:avLst/>
          </a:prstGeom>
          <a:noFill/>
        </p:spPr>
        <p:txBody>
          <a:bodyPr wrap="square" rtlCol="0">
            <a:spAutoFit/>
          </a:bodyPr>
          <a:lstStyle/>
          <a:p>
            <a:r>
              <a:rPr lang="en-GB" sz="2400" b="1" dirty="0"/>
              <a:t>die Band</a:t>
            </a:r>
          </a:p>
        </p:txBody>
      </p:sp>
      <p:sp>
        <p:nvSpPr>
          <p:cNvPr id="17" name="TextBox 16">
            <a:extLst>
              <a:ext uri="{FF2B5EF4-FFF2-40B4-BE49-F238E27FC236}">
                <a16:creationId xmlns:a16="http://schemas.microsoft.com/office/drawing/2014/main" id="{53FA6EAA-7016-4D8E-82F7-8A3E42785191}"/>
              </a:ext>
            </a:extLst>
          </p:cNvPr>
          <p:cNvSpPr txBox="1"/>
          <p:nvPr/>
        </p:nvSpPr>
        <p:spPr>
          <a:xfrm flipH="1">
            <a:off x="7593046" y="3007448"/>
            <a:ext cx="2309726" cy="461665"/>
          </a:xfrm>
          <a:prstGeom prst="rect">
            <a:avLst/>
          </a:prstGeom>
          <a:noFill/>
        </p:spPr>
        <p:txBody>
          <a:bodyPr wrap="square" rtlCol="0">
            <a:spAutoFit/>
          </a:bodyPr>
          <a:lstStyle/>
          <a:p>
            <a:r>
              <a:rPr lang="en-GB" sz="2400" b="1" dirty="0" err="1"/>
              <a:t>sagen</a:t>
            </a:r>
            <a:endParaRPr lang="en-GB" sz="2400" b="1" dirty="0"/>
          </a:p>
        </p:txBody>
      </p:sp>
      <p:sp>
        <p:nvSpPr>
          <p:cNvPr id="18" name="TextBox 17">
            <a:extLst>
              <a:ext uri="{FF2B5EF4-FFF2-40B4-BE49-F238E27FC236}">
                <a16:creationId xmlns:a16="http://schemas.microsoft.com/office/drawing/2014/main" id="{ED6412B4-5D46-46CB-A135-8CD7E1D3CD8D}"/>
              </a:ext>
            </a:extLst>
          </p:cNvPr>
          <p:cNvSpPr txBox="1"/>
          <p:nvPr/>
        </p:nvSpPr>
        <p:spPr>
          <a:xfrm>
            <a:off x="329215" y="4483638"/>
            <a:ext cx="1889331" cy="461665"/>
          </a:xfrm>
          <a:prstGeom prst="rect">
            <a:avLst/>
          </a:prstGeom>
          <a:noFill/>
        </p:spPr>
        <p:txBody>
          <a:bodyPr wrap="square" rtlCol="0">
            <a:spAutoFit/>
          </a:bodyPr>
          <a:lstStyle/>
          <a:p>
            <a:r>
              <a:rPr lang="en-GB" sz="2400" b="1" dirty="0"/>
              <a:t>der Film</a:t>
            </a:r>
          </a:p>
        </p:txBody>
      </p:sp>
    </p:spTree>
    <p:extLst>
      <p:ext uri="{BB962C8B-B14F-4D97-AF65-F5344CB8AC3E}">
        <p14:creationId xmlns:p14="http://schemas.microsoft.com/office/powerpoint/2010/main" val="3442195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6" grpId="0"/>
      <p:bldP spid="17"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E4CEFDE4-87B4-9A4E-8B48-743B141F7FE6}"/>
              </a:ext>
            </a:extLst>
          </p:cNvPr>
          <p:cNvSpPr>
            <a:spLocks noGrp="1"/>
          </p:cNvSpPr>
          <p:nvPr>
            <p:ph type="title"/>
          </p:nvPr>
        </p:nvSpPr>
        <p:spPr>
          <a:xfrm>
            <a:off x="4425295" y="-7401"/>
            <a:ext cx="3332368" cy="1612742"/>
          </a:xfrm>
        </p:spPr>
        <p:txBody>
          <a:bodyPr>
            <a:noAutofit/>
          </a:bodyPr>
          <a:lstStyle/>
          <a:p>
            <a:pPr algn="ctr"/>
            <a:r>
              <a:rPr lang="en-GB" sz="12000" b="1" dirty="0" err="1">
                <a:solidFill>
                  <a:srgbClr val="002060"/>
                </a:solidFill>
                <a:cs typeface="Calibri" panose="020F0502020204030204" pitchFamily="34" charset="0"/>
              </a:rPr>
              <a:t>sch</a:t>
            </a:r>
            <a:endParaRPr lang="en-US" sz="12000" dirty="0"/>
          </a:p>
        </p:txBody>
      </p:sp>
      <p:sp>
        <p:nvSpPr>
          <p:cNvPr id="4" name="Rounded Rectangle 3"/>
          <p:cNvSpPr/>
          <p:nvPr/>
        </p:nvSpPr>
        <p:spPr>
          <a:xfrm>
            <a:off x="3829920" y="1770210"/>
            <a:ext cx="4532160" cy="2707785"/>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FFCC00"/>
                </a:solidFill>
                <a:latin typeface="Century Gothic" panose="020B0502020202020204" pitchFamily="34" charset="0"/>
              </a:rPr>
              <a:t>sch</a:t>
            </a:r>
            <a:r>
              <a:rPr lang="en-GB" sz="6600" dirty="0" err="1">
                <a:solidFill>
                  <a:srgbClr val="002060"/>
                </a:solidFill>
                <a:latin typeface="Century Gothic" panose="020B0502020202020204" pitchFamily="34" charset="0"/>
              </a:rPr>
              <a:t>reiben</a:t>
            </a:r>
            <a:endParaRPr lang="en-GB" sz="6600" dirty="0">
              <a:solidFill>
                <a:srgbClr val="002060"/>
              </a:solidFill>
              <a:latin typeface="Century Gothic" panose="020B0502020202020204" pitchFamily="34" charset="0"/>
            </a:endParaRPr>
          </a:p>
        </p:txBody>
      </p:sp>
      <p:sp>
        <p:nvSpPr>
          <p:cNvPr id="5" name="Rectangle 4"/>
          <p:cNvSpPr/>
          <p:nvPr/>
        </p:nvSpPr>
        <p:spPr>
          <a:xfrm>
            <a:off x="1079234" y="429400"/>
            <a:ext cx="2151551"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fal</a:t>
            </a:r>
            <a:r>
              <a:rPr lang="en-GB" sz="5400" dirty="0" err="1">
                <a:solidFill>
                  <a:srgbClr val="FFCC00"/>
                </a:solidFill>
                <a:latin typeface="Century Gothic" panose="020B0502020202020204" pitchFamily="34" charset="0"/>
              </a:rPr>
              <a:t>sch</a:t>
            </a:r>
            <a:endParaRPr lang="en-GB" sz="5400" dirty="0">
              <a:solidFill>
                <a:srgbClr val="002060"/>
              </a:solidFill>
              <a:latin typeface="Century Gothic" panose="020B0502020202020204" pitchFamily="34" charset="0"/>
            </a:endParaRPr>
          </a:p>
        </p:txBody>
      </p:sp>
      <p:sp>
        <p:nvSpPr>
          <p:cNvPr id="6" name="Rectangle 5"/>
          <p:cNvSpPr/>
          <p:nvPr/>
        </p:nvSpPr>
        <p:spPr>
          <a:xfrm>
            <a:off x="570686" y="3764614"/>
            <a:ext cx="3203121"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zwi</a:t>
            </a:r>
            <a:r>
              <a:rPr lang="en-GB" sz="5400" dirty="0" err="1">
                <a:solidFill>
                  <a:srgbClr val="FFCC00"/>
                </a:solidFill>
                <a:latin typeface="Century Gothic" panose="020B0502020202020204" pitchFamily="34" charset="0"/>
              </a:rPr>
              <a:t>sch</a:t>
            </a:r>
            <a:r>
              <a:rPr lang="en-GB" sz="5400" dirty="0" err="1">
                <a:solidFill>
                  <a:srgbClr val="002060"/>
                </a:solidFill>
                <a:latin typeface="Century Gothic" panose="020B0502020202020204" pitchFamily="34" charset="0"/>
              </a:rPr>
              <a:t>en</a:t>
            </a:r>
            <a:endParaRPr lang="en-GB" sz="5400" dirty="0">
              <a:solidFill>
                <a:srgbClr val="002060"/>
              </a:solidFill>
              <a:latin typeface="Century Gothic" panose="020B0502020202020204" pitchFamily="34" charset="0"/>
            </a:endParaRPr>
          </a:p>
        </p:txBody>
      </p:sp>
      <p:sp>
        <p:nvSpPr>
          <p:cNvPr id="7" name="Rectangle 6"/>
          <p:cNvSpPr/>
          <p:nvPr/>
        </p:nvSpPr>
        <p:spPr>
          <a:xfrm>
            <a:off x="8755109" y="3512144"/>
            <a:ext cx="2874506" cy="923330"/>
          </a:xfrm>
          <a:prstGeom prst="rect">
            <a:avLst/>
          </a:prstGeom>
        </p:spPr>
        <p:txBody>
          <a:bodyPr wrap="none">
            <a:spAutoFit/>
          </a:bodyPr>
          <a:lstStyle/>
          <a:p>
            <a:pPr lvl="0" algn="ctr"/>
            <a:r>
              <a:rPr lang="en-GB" sz="5400" dirty="0" err="1">
                <a:solidFill>
                  <a:srgbClr val="FFCC00"/>
                </a:solidFill>
                <a:latin typeface="Century Gothic" panose="020B0502020202020204" pitchFamily="34" charset="0"/>
              </a:rPr>
              <a:t>sch</a:t>
            </a:r>
            <a:r>
              <a:rPr lang="en-GB" sz="5400" dirty="0" err="1">
                <a:solidFill>
                  <a:srgbClr val="002060"/>
                </a:solidFill>
                <a:latin typeface="Century Gothic" panose="020B0502020202020204" pitchFamily="34" charset="0"/>
              </a:rPr>
              <a:t>warz</a:t>
            </a:r>
            <a:endParaRPr lang="en-GB" sz="5400" i="1" dirty="0">
              <a:solidFill>
                <a:srgbClr val="002060"/>
              </a:solidFill>
              <a:latin typeface="Century Gothic" panose="020B0502020202020204" pitchFamily="34" charset="0"/>
            </a:endParaRPr>
          </a:p>
        </p:txBody>
      </p:sp>
      <p:sp>
        <p:nvSpPr>
          <p:cNvPr id="8" name="Rectangle 7"/>
          <p:cNvSpPr/>
          <p:nvPr/>
        </p:nvSpPr>
        <p:spPr>
          <a:xfrm>
            <a:off x="4745462" y="4435474"/>
            <a:ext cx="2831224" cy="923330"/>
          </a:xfrm>
          <a:prstGeom prst="rect">
            <a:avLst/>
          </a:prstGeom>
        </p:spPr>
        <p:txBody>
          <a:bodyPr wrap="none">
            <a:spAutoFit/>
          </a:bodyPr>
          <a:lstStyle/>
          <a:p>
            <a:pPr lvl="0" algn="ctr"/>
            <a:r>
              <a:rPr lang="en-GB" sz="5400" dirty="0">
                <a:solidFill>
                  <a:srgbClr val="002060"/>
                </a:solidFill>
                <a:latin typeface="Century Gothic" panose="020B0502020202020204" pitchFamily="34" charset="0"/>
              </a:rPr>
              <a:t>Men</a:t>
            </a:r>
            <a:r>
              <a:rPr lang="en-GB" sz="5400" dirty="0">
                <a:solidFill>
                  <a:srgbClr val="FFCC00"/>
                </a:solidFill>
                <a:latin typeface="Century Gothic" panose="020B0502020202020204" pitchFamily="34" charset="0"/>
              </a:rPr>
              <a:t>sch</a:t>
            </a:r>
          </a:p>
        </p:txBody>
      </p:sp>
      <p:sp>
        <p:nvSpPr>
          <p:cNvPr id="9" name="Rectangle 8"/>
          <p:cNvSpPr/>
          <p:nvPr/>
        </p:nvSpPr>
        <p:spPr>
          <a:xfrm>
            <a:off x="8878821" y="479209"/>
            <a:ext cx="2470548" cy="923330"/>
          </a:xfrm>
          <a:prstGeom prst="rect">
            <a:avLst/>
          </a:prstGeom>
        </p:spPr>
        <p:txBody>
          <a:bodyPr wrap="none">
            <a:spAutoFit/>
          </a:bodyPr>
          <a:lstStyle/>
          <a:p>
            <a:pPr lvl="0" algn="ctr"/>
            <a:r>
              <a:rPr lang="en-GB" sz="5400" dirty="0" err="1">
                <a:solidFill>
                  <a:srgbClr val="FFCC00"/>
                </a:solidFill>
                <a:latin typeface="Century Gothic" panose="020B0502020202020204" pitchFamily="34" charset="0"/>
              </a:rPr>
              <a:t>sch</a:t>
            </a:r>
            <a:r>
              <a:rPr lang="en-GB" sz="5400" dirty="0" err="1">
                <a:solidFill>
                  <a:srgbClr val="002060"/>
                </a:solidFill>
                <a:latin typeface="Century Gothic" panose="020B0502020202020204" pitchFamily="34" charset="0"/>
              </a:rPr>
              <a:t>nell</a:t>
            </a:r>
            <a:endParaRPr lang="en-GB" sz="5400" dirty="0">
              <a:solidFill>
                <a:srgbClr val="002060"/>
              </a:solidFill>
              <a:latin typeface="Century Gothic" panose="020B0502020202020204" pitchFamily="34" charset="0"/>
            </a:endParaRPr>
          </a:p>
        </p:txBody>
      </p:sp>
      <p:pic>
        <p:nvPicPr>
          <p:cNvPr id="10" name="Picture 9" descr="boy writing"/>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43012" y="1712808"/>
            <a:ext cx="1696935" cy="1799336"/>
          </a:xfrm>
          <a:prstGeom prst="rect">
            <a:avLst/>
          </a:prstGeom>
        </p:spPr>
      </p:pic>
      <p:pic>
        <p:nvPicPr>
          <p:cNvPr id="2" name="Picture 1" descr="black splat"/>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25051" y="4512848"/>
            <a:ext cx="1534621" cy="1452775"/>
          </a:xfrm>
          <a:prstGeom prst="rect">
            <a:avLst/>
          </a:prstGeom>
        </p:spPr>
      </p:pic>
      <p:pic>
        <p:nvPicPr>
          <p:cNvPr id="3" name="Picture 2" descr="red cross"/>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40879" y="1420190"/>
            <a:ext cx="1554992" cy="1628650"/>
          </a:xfrm>
          <a:prstGeom prst="rect">
            <a:avLst/>
          </a:prstGeom>
        </p:spPr>
      </p:pic>
      <p:pic>
        <p:nvPicPr>
          <p:cNvPr id="11" name="Picture 10" descr="evoling from monkeys to humankind"/>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162095" y="5239236"/>
            <a:ext cx="1777852" cy="986708"/>
          </a:xfrm>
          <a:prstGeom prst="rect">
            <a:avLst/>
          </a:prstGeom>
        </p:spPr>
      </p:pic>
      <p:grpSp>
        <p:nvGrpSpPr>
          <p:cNvPr id="19" name="Group 18" descr="black dot between two red squares"/>
          <p:cNvGrpSpPr/>
          <p:nvPr/>
        </p:nvGrpSpPr>
        <p:grpSpPr>
          <a:xfrm>
            <a:off x="1432133" y="4828622"/>
            <a:ext cx="1322468" cy="903968"/>
            <a:chOff x="1432133" y="4828622"/>
            <a:chExt cx="1322468" cy="903968"/>
          </a:xfrm>
        </p:grpSpPr>
        <p:sp>
          <p:nvSpPr>
            <p:cNvPr id="12" name="Flowchart: Process 11"/>
            <p:cNvSpPr/>
            <p:nvPr/>
          </p:nvSpPr>
          <p:spPr>
            <a:xfrm>
              <a:off x="1432133" y="4828622"/>
              <a:ext cx="494243" cy="903968"/>
            </a:xfrm>
            <a:prstGeom prst="flowChartProces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3" name="Flowchart: Process 12"/>
            <p:cNvSpPr/>
            <p:nvPr/>
          </p:nvSpPr>
          <p:spPr>
            <a:xfrm>
              <a:off x="2260358" y="4828622"/>
              <a:ext cx="494243" cy="903968"/>
            </a:xfrm>
            <a:prstGeom prst="flowChartProces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4" name="Oval 13"/>
            <p:cNvSpPr/>
            <p:nvPr/>
          </p:nvSpPr>
          <p:spPr>
            <a:xfrm>
              <a:off x="1967092" y="5140078"/>
              <a:ext cx="252549" cy="28105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grpSp>
      <p:sp>
        <p:nvSpPr>
          <p:cNvPr id="15" name="TextBox 14"/>
          <p:cNvSpPr txBox="1"/>
          <p:nvPr/>
        </p:nvSpPr>
        <p:spPr>
          <a:xfrm>
            <a:off x="9430468" y="1205231"/>
            <a:ext cx="1367246"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[fast]</a:t>
            </a:r>
          </a:p>
        </p:txBody>
      </p:sp>
      <p:pic>
        <p:nvPicPr>
          <p:cNvPr id="16" name="Picture 15" descr="person moving fast"/>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438955" y="1770210"/>
            <a:ext cx="1693677" cy="1171460"/>
          </a:xfrm>
          <a:prstGeom prst="rect">
            <a:avLst/>
          </a:prstGeom>
        </p:spPr>
      </p:pic>
    </p:spTree>
    <p:extLst>
      <p:ext uri="{BB962C8B-B14F-4D97-AF65-F5344CB8AC3E}">
        <p14:creationId xmlns:p14="http://schemas.microsoft.com/office/powerpoint/2010/main" val="359049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3" name="sch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schreiben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falsch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subTnLst>
                                    <p:audio>
                                      <p:cMediaNode>
                                        <p:cTn display="0" masterRel="sameClick">
                                          <p:stCondLst>
                                            <p:cond evt="begin" delay="0">
                                              <p:tn val="23"/>
                                            </p:cond>
                                          </p:stCondLst>
                                          <p:endCondLst>
                                            <p:cond evt="onStopAudio" delay="0">
                                              <p:tgtEl>
                                                <p:sldTgt/>
                                              </p:tgtEl>
                                            </p:cond>
                                          </p:endCondLst>
                                        </p:cTn>
                                        <p:tgtEl>
                                          <p:sndTgt r:embed="rId5" name="falsch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6" name="schnell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subTnLst>
                                    <p:audio>
                                      <p:cMediaNode>
                                        <p:cTn display="0" masterRel="sameClick">
                                          <p:stCondLst>
                                            <p:cond evt="begin" delay="0">
                                              <p:tn val="33"/>
                                            </p:cond>
                                          </p:stCondLst>
                                          <p:endCondLst>
                                            <p:cond evt="onStopAudio" delay="0">
                                              <p:tgtEl>
                                                <p:sldTgt/>
                                              </p:tgtEl>
                                            </p:cond>
                                          </p:endCondLst>
                                        </p:cTn>
                                        <p:tgtEl>
                                          <p:sndTgt r:embed="rId6" name="schnell new.wav"/>
                                        </p:tgtEl>
                                      </p:cMediaNode>
                                    </p:audio>
                                  </p:subTnLst>
                                </p:cTn>
                              </p:par>
                              <p:par>
                                <p:cTn id="36" presetID="10" presetClass="entr" presetSubtype="0"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subTnLst>
                                    <p:audio>
                                      <p:cMediaNode>
                                        <p:cTn display="0" masterRel="sameClick">
                                          <p:stCondLst>
                                            <p:cond evt="begin" delay="0">
                                              <p:tn val="41"/>
                                            </p:cond>
                                          </p:stCondLst>
                                          <p:endCondLst>
                                            <p:cond evt="onStopAudio" delay="0">
                                              <p:tgtEl>
                                                <p:sldTgt/>
                                              </p:tgtEl>
                                            </p:cond>
                                          </p:endCondLst>
                                        </p:cTn>
                                        <p:tgtEl>
                                          <p:sndTgt r:embed="rId7" name="zwischen new.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subTnLst>
                                    <p:audio>
                                      <p:cMediaNode>
                                        <p:cTn display="0" masterRel="sameClick">
                                          <p:stCondLst>
                                            <p:cond evt="begin" delay="0">
                                              <p:tn val="46"/>
                                            </p:cond>
                                          </p:stCondLst>
                                          <p:endCondLst>
                                            <p:cond evt="onStopAudio" delay="0">
                                              <p:tgtEl>
                                                <p:sldTgt/>
                                              </p:tgtEl>
                                            </p:cond>
                                          </p:endCondLst>
                                        </p:cTn>
                                        <p:tgtEl>
                                          <p:sndTgt r:embed="rId7" name="zwischen new.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subTnLst>
                                    <p:audio>
                                      <p:cMediaNode>
                                        <p:cTn display="0" masterRel="sameClick">
                                          <p:stCondLst>
                                            <p:cond evt="begin" delay="0">
                                              <p:tn val="51"/>
                                            </p:cond>
                                          </p:stCondLst>
                                          <p:endCondLst>
                                            <p:cond evt="onStopAudio" delay="0">
                                              <p:tgtEl>
                                                <p:sldTgt/>
                                              </p:tgtEl>
                                            </p:cond>
                                          </p:endCondLst>
                                        </p:cTn>
                                        <p:tgtEl>
                                          <p:sndTgt r:embed="rId8" name="Mensch new.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500"/>
                                        <p:tgtEl>
                                          <p:spTgt spid="11"/>
                                        </p:tgtEl>
                                      </p:cBhvr>
                                    </p:animEffect>
                                  </p:childTnLst>
                                  <p:subTnLst>
                                    <p:audio>
                                      <p:cMediaNode>
                                        <p:cTn display="0" masterRel="sameClick">
                                          <p:stCondLst>
                                            <p:cond evt="begin" delay="0">
                                              <p:tn val="56"/>
                                            </p:cond>
                                          </p:stCondLst>
                                          <p:endCondLst>
                                            <p:cond evt="onStopAudio" delay="0">
                                              <p:tgtEl>
                                                <p:sldTgt/>
                                              </p:tgtEl>
                                            </p:cond>
                                          </p:endCondLst>
                                        </p:cTn>
                                        <p:tgtEl>
                                          <p:sndTgt r:embed="rId8" name="Mensch new.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500"/>
                                        <p:tgtEl>
                                          <p:spTgt spid="7"/>
                                        </p:tgtEl>
                                      </p:cBhvr>
                                    </p:animEffect>
                                  </p:childTnLst>
                                  <p:subTnLst>
                                    <p:audio>
                                      <p:cMediaNode>
                                        <p:cTn display="0" masterRel="sameClick">
                                          <p:stCondLst>
                                            <p:cond evt="begin" delay="0">
                                              <p:tn val="61"/>
                                            </p:cond>
                                          </p:stCondLst>
                                          <p:endCondLst>
                                            <p:cond evt="onStopAudio" delay="0">
                                              <p:tgtEl>
                                                <p:sldTgt/>
                                              </p:tgtEl>
                                            </p:cond>
                                          </p:endCondLst>
                                        </p:cTn>
                                        <p:tgtEl>
                                          <p:sndTgt r:embed="rId9" name="schwarz new.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
                                        </p:tgtEl>
                                        <p:attrNameLst>
                                          <p:attrName>style.visibility</p:attrName>
                                        </p:attrNameLst>
                                      </p:cBhvr>
                                      <p:to>
                                        <p:strVal val="visible"/>
                                      </p:to>
                                    </p:set>
                                    <p:animEffect transition="in" filter="fade">
                                      <p:cBhvr>
                                        <p:cTn id="68" dur="500"/>
                                        <p:tgtEl>
                                          <p:spTgt spid="2"/>
                                        </p:tgtEl>
                                      </p:cBhvr>
                                    </p:animEffect>
                                  </p:childTnLst>
                                  <p:subTnLst>
                                    <p:audio>
                                      <p:cMediaNode>
                                        <p:cTn display="0" masterRel="sameClick">
                                          <p:stCondLst>
                                            <p:cond evt="begin" delay="0">
                                              <p:tn val="66"/>
                                            </p:cond>
                                          </p:stCondLst>
                                          <p:endCondLst>
                                            <p:cond evt="onStopAudio" delay="0">
                                              <p:tgtEl>
                                                <p:sldTgt/>
                                              </p:tgtEl>
                                            </p:cond>
                                          </p:endCondLst>
                                        </p:cTn>
                                        <p:tgtEl>
                                          <p:sndTgt r:embed="rId9" name="schwarz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 grpId="0" animBg="1"/>
      <p:bldP spid="5" grpId="0"/>
      <p:bldP spid="6" grpId="0"/>
      <p:bldP spid="7" grpId="0"/>
      <p:bldP spid="8" grpId="0"/>
      <p:bldP spid="9" grpId="0"/>
      <p:bldP spid="1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F41D5-8C78-45C4-9A65-F0DECE2F704E}"/>
              </a:ext>
            </a:extLst>
          </p:cNvPr>
          <p:cNvSpPr>
            <a:spLocks noGrp="1"/>
          </p:cNvSpPr>
          <p:nvPr>
            <p:ph type="title"/>
          </p:nvPr>
        </p:nvSpPr>
        <p:spPr>
          <a:xfrm>
            <a:off x="-1" y="213557"/>
            <a:ext cx="4583151" cy="647577"/>
          </a:xfrm>
        </p:spPr>
        <p:txBody>
          <a:bodyPr>
            <a:normAutofit/>
          </a:bodyPr>
          <a:lstStyle/>
          <a:p>
            <a:r>
              <a:rPr lang="en-GB" sz="2800" b="1" dirty="0" err="1">
                <a:solidFill>
                  <a:schemeClr val="bg1"/>
                </a:solidFill>
              </a:rPr>
              <a:t>Popmusik</a:t>
            </a:r>
            <a:r>
              <a:rPr lang="en-GB" sz="2800" b="1" dirty="0">
                <a:solidFill>
                  <a:schemeClr val="bg1"/>
                </a:solidFill>
              </a:rPr>
              <a:t> (Die </a:t>
            </a:r>
            <a:r>
              <a:rPr lang="en-GB" sz="2800" b="1" dirty="0" err="1">
                <a:solidFill>
                  <a:schemeClr val="bg1"/>
                </a:solidFill>
              </a:rPr>
              <a:t>Prinzen</a:t>
            </a:r>
            <a:r>
              <a:rPr lang="en-GB" sz="2800" b="1" dirty="0">
                <a:solidFill>
                  <a:schemeClr val="bg1"/>
                </a:solidFill>
              </a:rPr>
              <a:t>)</a:t>
            </a:r>
            <a:endParaRPr lang="en-GB" sz="2800" dirty="0"/>
          </a:p>
        </p:txBody>
      </p:sp>
      <p:sp>
        <p:nvSpPr>
          <p:cNvPr id="4" name="Rounded Rectangle 11">
            <a:extLst>
              <a:ext uri="{FF2B5EF4-FFF2-40B4-BE49-F238E27FC236}">
                <a16:creationId xmlns:a16="http://schemas.microsoft.com/office/drawing/2014/main" id="{270E9B87-BB3F-4612-A8BA-84BEE6BBF10F}"/>
              </a:ext>
            </a:extLst>
          </p:cNvPr>
          <p:cNvSpPr/>
          <p:nvPr/>
        </p:nvSpPr>
        <p:spPr>
          <a:xfrm>
            <a:off x="9473784" y="247046"/>
            <a:ext cx="2483543"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39BA6F1D-C418-4E99-9C1F-46014E2F459F}"/>
              </a:ext>
            </a:extLst>
          </p:cNvPr>
          <p:cNvSpPr txBox="1"/>
          <p:nvPr/>
        </p:nvSpPr>
        <p:spPr>
          <a:xfrm>
            <a:off x="237326" y="1335256"/>
            <a:ext cx="11832490" cy="4708981"/>
          </a:xfrm>
          <a:prstGeom prst="rect">
            <a:avLst/>
          </a:prstGeom>
          <a:noFill/>
        </p:spPr>
        <p:txBody>
          <a:bodyPr wrap="square" rtlCol="0">
            <a:spAutoFit/>
          </a:bodyPr>
          <a:lstStyle/>
          <a:p>
            <a:pPr lvl="0" hangingPunct="0">
              <a:defRPr/>
            </a:pPr>
            <a:r>
              <a:rPr lang="en-US" sz="2500" dirty="0" err="1">
                <a:latin typeface="Century Gothic" panose="020B0502020202020204" pitchFamily="34" charset="0"/>
              </a:rPr>
              <a:t>Hier</a:t>
            </a:r>
            <a:r>
              <a:rPr lang="en-US" sz="2500" dirty="0">
                <a:latin typeface="Century Gothic" panose="020B0502020202020204" pitchFamily="34" charset="0"/>
              </a:rPr>
              <a:t> </a:t>
            </a:r>
            <a:r>
              <a:rPr lang="en-US" sz="2500" dirty="0" err="1">
                <a:latin typeface="Century Gothic" panose="020B0502020202020204" pitchFamily="34" charset="0"/>
              </a:rPr>
              <a:t>sind</a:t>
            </a:r>
            <a:r>
              <a:rPr lang="en-US" sz="2500" dirty="0">
                <a:latin typeface="Century Gothic" panose="020B0502020202020204" pitchFamily="34" charset="0"/>
              </a:rPr>
              <a:t> die </a:t>
            </a:r>
            <a:r>
              <a:rPr lang="en-US" sz="2500" dirty="0" err="1">
                <a:latin typeface="Century Gothic" panose="020B0502020202020204" pitchFamily="34" charset="0"/>
              </a:rPr>
              <a:t>ersten</a:t>
            </a:r>
            <a:r>
              <a:rPr lang="en-US" sz="2500" dirty="0">
                <a:latin typeface="Century Gothic" panose="020B0502020202020204" pitchFamily="34" charset="0"/>
              </a:rPr>
              <a:t> </a:t>
            </a:r>
            <a:r>
              <a:rPr lang="en-US" sz="2500" dirty="0" err="1">
                <a:latin typeface="Century Gothic" panose="020B0502020202020204" pitchFamily="34" charset="0"/>
              </a:rPr>
              <a:t>Zeilen</a:t>
            </a:r>
            <a:r>
              <a:rPr lang="en-US" sz="2500" dirty="0">
                <a:latin typeface="Century Gothic" panose="020B0502020202020204" pitchFamily="34" charset="0"/>
              </a:rPr>
              <a:t> </a:t>
            </a:r>
            <a:r>
              <a:rPr lang="en-US" sz="2500" dirty="0" err="1">
                <a:latin typeface="Century Gothic" panose="020B0502020202020204" pitchFamily="34" charset="0"/>
              </a:rPr>
              <a:t>im</a:t>
            </a:r>
            <a:r>
              <a:rPr lang="en-US" sz="2500" dirty="0">
                <a:latin typeface="Century Gothic" panose="020B0502020202020204" pitchFamily="34" charset="0"/>
              </a:rPr>
              <a:t> </a:t>
            </a:r>
            <a:r>
              <a:rPr lang="en-US" sz="2500" dirty="0" err="1">
                <a:latin typeface="Century Gothic" panose="020B0502020202020204" pitchFamily="34" charset="0"/>
              </a:rPr>
              <a:t>Songtext</a:t>
            </a:r>
            <a:r>
              <a:rPr lang="en-US" sz="2500" dirty="0">
                <a:latin typeface="Century Gothic" panose="020B0502020202020204" pitchFamily="34" charset="0"/>
              </a:rPr>
              <a:t>. </a:t>
            </a:r>
            <a:r>
              <a:rPr lang="en-US" sz="2500" dirty="0" err="1">
                <a:latin typeface="Century Gothic" panose="020B0502020202020204" pitchFamily="34" charset="0"/>
              </a:rPr>
              <a:t>Schreib</a:t>
            </a:r>
            <a:r>
              <a:rPr lang="en-US" sz="2500" dirty="0">
                <a:latin typeface="Century Gothic" panose="020B0502020202020204" pitchFamily="34" charset="0"/>
              </a:rPr>
              <a:t> </a:t>
            </a:r>
            <a:r>
              <a:rPr lang="en-US" sz="2500" b="1" dirty="0" err="1">
                <a:latin typeface="Century Gothic" panose="020B0502020202020204" pitchFamily="34" charset="0"/>
              </a:rPr>
              <a:t>zwei</a:t>
            </a:r>
            <a:r>
              <a:rPr lang="en-US" sz="2500" dirty="0">
                <a:latin typeface="Century Gothic" panose="020B0502020202020204" pitchFamily="34" charset="0"/>
              </a:rPr>
              <a:t> </a:t>
            </a:r>
            <a:r>
              <a:rPr lang="en-US" sz="2500" dirty="0" err="1">
                <a:latin typeface="Century Gothic" panose="020B0502020202020204" pitchFamily="34" charset="0"/>
              </a:rPr>
              <a:t>Wörter</a:t>
            </a:r>
            <a:r>
              <a:rPr lang="en-US" sz="2500" dirty="0">
                <a:latin typeface="Century Gothic" panose="020B0502020202020204" pitchFamily="34" charset="0"/>
              </a:rPr>
              <a:t>.</a:t>
            </a:r>
          </a:p>
          <a:p>
            <a:pPr lvl="0" hangingPunct="0">
              <a:defRPr/>
            </a:pPr>
            <a:endParaRPr lang="en-US" sz="2500" dirty="0">
              <a:latin typeface="Century Gothic" panose="020B0502020202020204" pitchFamily="34" charset="0"/>
            </a:endParaRPr>
          </a:p>
          <a:p>
            <a:pPr lvl="0" hangingPunct="0">
              <a:defRPr/>
            </a:pPr>
            <a:endParaRPr lang="en-US" sz="2500" dirty="0">
              <a:latin typeface="Century Gothic" panose="020B0502020202020204" pitchFamily="34" charset="0"/>
            </a:endParaRPr>
          </a:p>
          <a:p>
            <a:pPr lvl="0" algn="ctr" hangingPunct="0">
              <a:defRPr/>
            </a:pPr>
            <a:r>
              <a:rPr kumimoji="0" lang="en-US" sz="2500" b="1" i="0" u="none" strike="noStrike" kern="1200" cap="none" spc="0" normalizeH="0" baseline="0" noProof="0" dirty="0" err="1">
                <a:ln>
                  <a:noFill/>
                </a:ln>
                <a:effectLst/>
                <a:uLnTx/>
                <a:uFillTx/>
                <a:latin typeface="Century Gothic" panose="020B0502020202020204" pitchFamily="34" charset="0"/>
              </a:rPr>
              <a:t>Popmusik</a:t>
            </a:r>
            <a:endParaRPr kumimoji="0" lang="en-US" sz="2500" b="1" i="0" u="none" strike="noStrike" kern="1200" cap="none" spc="0" normalizeH="0" baseline="0" noProof="0" dirty="0">
              <a:ln>
                <a:noFill/>
              </a:ln>
              <a:effectLst/>
              <a:uLnTx/>
              <a:uFillTx/>
              <a:latin typeface="Century Gothic" panose="020B0502020202020204" pitchFamily="34" charset="0"/>
            </a:endParaRPr>
          </a:p>
          <a:p>
            <a:pPr lvl="0" hangingPunct="0">
              <a:defRPr/>
            </a:pPr>
            <a:endParaRPr lang="en-US" sz="2500" dirty="0">
              <a:latin typeface="Century Gothic" panose="020B0502020202020204" pitchFamily="34" charset="0"/>
            </a:endParaRPr>
          </a:p>
          <a:p>
            <a:pPr lvl="0" algn="ctr" hangingPunct="0">
              <a:defRPr/>
            </a:pPr>
            <a:r>
              <a:rPr lang="en-US" sz="2500" dirty="0" err="1">
                <a:latin typeface="Century Gothic" panose="020B0502020202020204" pitchFamily="34" charset="0"/>
              </a:rPr>
              <a:t>Popmusik</a:t>
            </a:r>
            <a:r>
              <a:rPr lang="en-US" sz="2500" dirty="0">
                <a:latin typeface="Century Gothic" panose="020B0502020202020204" pitchFamily="34" charset="0"/>
              </a:rPr>
              <a:t> - </a:t>
            </a:r>
            <a:r>
              <a:rPr lang="en-US" sz="2500" dirty="0" err="1">
                <a:latin typeface="Century Gothic" panose="020B0502020202020204" pitchFamily="34" charset="0"/>
              </a:rPr>
              <a:t>Ich</a:t>
            </a:r>
            <a:r>
              <a:rPr lang="en-US" sz="2500" dirty="0">
                <a:latin typeface="Century Gothic" panose="020B0502020202020204" pitchFamily="34" charset="0"/>
              </a:rPr>
              <a:t> mag</a:t>
            </a:r>
          </a:p>
          <a:p>
            <a:pPr lvl="0" algn="ctr" hangingPunct="0">
              <a:defRPr/>
            </a:pPr>
            <a:endParaRPr lang="en-US" sz="2500" dirty="0">
              <a:latin typeface="Century Gothic" panose="020B0502020202020204" pitchFamily="34" charset="0"/>
            </a:endParaRPr>
          </a:p>
          <a:p>
            <a:pPr lvl="0" algn="ctr" hangingPunct="0">
              <a:defRPr/>
            </a:pPr>
            <a:r>
              <a:rPr lang="en-US" sz="2500" dirty="0" err="1">
                <a:latin typeface="Century Gothic" panose="020B0502020202020204" pitchFamily="34" charset="0"/>
              </a:rPr>
              <a:t>Popmusik</a:t>
            </a:r>
            <a:r>
              <a:rPr lang="en-US" sz="2500" dirty="0">
                <a:latin typeface="Century Gothic" panose="020B0502020202020204" pitchFamily="34" charset="0"/>
              </a:rPr>
              <a:t> - </a:t>
            </a:r>
            <a:r>
              <a:rPr lang="en-US" sz="2500" dirty="0" err="1">
                <a:latin typeface="Century Gothic" panose="020B0502020202020204" pitchFamily="34" charset="0"/>
              </a:rPr>
              <a:t>Jeden</a:t>
            </a:r>
            <a:r>
              <a:rPr lang="en-US" sz="2500" dirty="0">
                <a:latin typeface="Century Gothic" panose="020B0502020202020204" pitchFamily="34" charset="0"/>
              </a:rPr>
              <a:t> Tag!</a:t>
            </a:r>
          </a:p>
          <a:p>
            <a:pPr lvl="0" algn="ctr" hangingPunct="0">
              <a:defRPr/>
            </a:pPr>
            <a:endParaRPr lang="en-US" sz="2500" dirty="0">
              <a:latin typeface="Century Gothic" panose="020B0502020202020204" pitchFamily="34" charset="0"/>
            </a:endParaRPr>
          </a:p>
          <a:p>
            <a:pPr lvl="0" algn="ctr" hangingPunct="0">
              <a:defRPr/>
            </a:pPr>
            <a:endParaRPr lang="en-US" sz="2500" dirty="0">
              <a:latin typeface="Century Gothic" panose="020B0502020202020204" pitchFamily="34" charset="0"/>
            </a:endParaRPr>
          </a:p>
          <a:p>
            <a:pPr lvl="0" hangingPunct="0">
              <a:defRPr/>
            </a:pPr>
            <a:endParaRPr lang="en-US" sz="2500" dirty="0">
              <a:latin typeface="Century Gothic" panose="020B0502020202020204" pitchFamily="34" charset="0"/>
            </a:endParaRPr>
          </a:p>
          <a:p>
            <a:pPr lvl="0" hangingPunct="0">
              <a:defRPr/>
            </a:pPr>
            <a:r>
              <a:rPr lang="en-US" sz="2500" dirty="0" err="1">
                <a:latin typeface="Century Gothic" panose="020B0502020202020204" pitchFamily="34" charset="0"/>
              </a:rPr>
              <a:t>Jetzt</a:t>
            </a:r>
            <a:r>
              <a:rPr lang="en-US" sz="2500" dirty="0">
                <a:latin typeface="Century Gothic" panose="020B0502020202020204" pitchFamily="34" charset="0"/>
              </a:rPr>
              <a:t> </a:t>
            </a:r>
            <a:r>
              <a:rPr lang="en-US" sz="2500" dirty="0" err="1">
                <a:latin typeface="Century Gothic" panose="020B0502020202020204" pitchFamily="34" charset="0"/>
              </a:rPr>
              <a:t>zuhören</a:t>
            </a:r>
            <a:r>
              <a:rPr lang="en-US" sz="2500" dirty="0">
                <a:latin typeface="Century Gothic" panose="020B0502020202020204" pitchFamily="34" charset="0"/>
              </a:rPr>
              <a:t>!</a:t>
            </a:r>
          </a:p>
        </p:txBody>
      </p:sp>
      <p:pic>
        <p:nvPicPr>
          <p:cNvPr id="6" name="Picture 6" descr="Music, Note, Clef, Treble, Musical, Melody, Sound">
            <a:extLst>
              <a:ext uri="{FF2B5EF4-FFF2-40B4-BE49-F238E27FC236}">
                <a16:creationId xmlns:a16="http://schemas.microsoft.com/office/drawing/2014/main" id="{A51462EE-49CC-4127-B838-DA33608D75A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0533" y="2415546"/>
            <a:ext cx="2444007" cy="252103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F6E562D-0643-48CD-A2D9-00370E30ED03}"/>
              </a:ext>
            </a:extLst>
          </p:cNvPr>
          <p:cNvSpPr txBox="1"/>
          <p:nvPr/>
        </p:nvSpPr>
        <p:spPr>
          <a:xfrm>
            <a:off x="6334012" y="3295585"/>
            <a:ext cx="579744" cy="380480"/>
          </a:xfrm>
          <a:prstGeom prst="rect">
            <a:avLst/>
          </a:prstGeom>
          <a:solidFill>
            <a:schemeClr val="bg2"/>
          </a:solidFill>
          <a:ln>
            <a:noFill/>
          </a:ln>
        </p:spPr>
        <p:txBody>
          <a:bodyPr wrap="square" lIns="0" tIns="72000" rIns="0" bIns="0" rtlCol="0">
            <a:spAutoFit/>
          </a:bodyPr>
          <a:lstStyle/>
          <a:p>
            <a:pPr algn="ctr"/>
            <a:r>
              <a:rPr lang="en-GB" sz="2000" dirty="0"/>
              <a:t>___</a:t>
            </a:r>
          </a:p>
        </p:txBody>
      </p:sp>
      <p:sp>
        <p:nvSpPr>
          <p:cNvPr id="8" name="TextBox 7">
            <a:extLst>
              <a:ext uri="{FF2B5EF4-FFF2-40B4-BE49-F238E27FC236}">
                <a16:creationId xmlns:a16="http://schemas.microsoft.com/office/drawing/2014/main" id="{3D5DAE77-A5B4-4D47-8169-57777827F42E}"/>
              </a:ext>
            </a:extLst>
          </p:cNvPr>
          <p:cNvSpPr txBox="1"/>
          <p:nvPr/>
        </p:nvSpPr>
        <p:spPr>
          <a:xfrm>
            <a:off x="7172558" y="4082908"/>
            <a:ext cx="594113" cy="380480"/>
          </a:xfrm>
          <a:prstGeom prst="rect">
            <a:avLst/>
          </a:prstGeom>
          <a:solidFill>
            <a:schemeClr val="bg2"/>
          </a:solidFill>
          <a:ln>
            <a:noFill/>
          </a:ln>
        </p:spPr>
        <p:txBody>
          <a:bodyPr wrap="square" lIns="0" tIns="72000" rIns="0" bIns="0" rtlCol="0">
            <a:spAutoFit/>
          </a:bodyPr>
          <a:lstStyle/>
          <a:p>
            <a:pPr algn="ctr"/>
            <a:r>
              <a:rPr lang="en-GB" sz="2000" dirty="0"/>
              <a:t>___</a:t>
            </a:r>
          </a:p>
        </p:txBody>
      </p:sp>
      <p:sp>
        <p:nvSpPr>
          <p:cNvPr id="9" name="Rectangle 8">
            <a:extLst>
              <a:ext uri="{FF2B5EF4-FFF2-40B4-BE49-F238E27FC236}">
                <a16:creationId xmlns:a16="http://schemas.microsoft.com/office/drawing/2014/main" id="{0396077C-62D2-4A69-B449-423F6233BD67}"/>
              </a:ext>
            </a:extLst>
          </p:cNvPr>
          <p:cNvSpPr/>
          <p:nvPr/>
        </p:nvSpPr>
        <p:spPr>
          <a:xfrm>
            <a:off x="6175254" y="5883400"/>
            <a:ext cx="5894562" cy="369332"/>
          </a:xfrm>
          <a:prstGeom prst="rect">
            <a:avLst/>
          </a:prstGeom>
        </p:spPr>
        <p:txBody>
          <a:bodyPr wrap="none">
            <a:spAutoFit/>
          </a:bodyPr>
          <a:lstStyle/>
          <a:p>
            <a:r>
              <a:rPr lang="en-GB" dirty="0">
                <a:hlinkClick r:id="rId4">
                  <a:extLst>
                    <a:ext uri="{A12FA001-AC4F-418D-AE19-62706E023703}">
                      <ahyp:hlinkClr xmlns:ahyp="http://schemas.microsoft.com/office/drawing/2018/hyperlinkcolor" val="tx"/>
                    </a:ext>
                  </a:extLst>
                </a:hlinkClick>
              </a:rPr>
              <a:t>https://www.youtube.com/watch?v=Nsm5MUJrVlg</a:t>
            </a:r>
            <a:endParaRPr lang="en-GB" dirty="0"/>
          </a:p>
        </p:txBody>
      </p:sp>
    </p:spTree>
    <p:extLst>
      <p:ext uri="{BB962C8B-B14F-4D97-AF65-F5344CB8AC3E}">
        <p14:creationId xmlns:p14="http://schemas.microsoft.com/office/powerpoint/2010/main" val="4087742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60033-CFAC-4967-8342-39984A0A41CF}"/>
              </a:ext>
            </a:extLst>
          </p:cNvPr>
          <p:cNvSpPr>
            <a:spLocks noGrp="1"/>
          </p:cNvSpPr>
          <p:nvPr>
            <p:ph type="title"/>
          </p:nvPr>
        </p:nvSpPr>
        <p:spPr>
          <a:xfrm>
            <a:off x="-1" y="213557"/>
            <a:ext cx="4783873" cy="647577"/>
          </a:xfrm>
        </p:spPr>
        <p:txBody>
          <a:bodyPr>
            <a:normAutofit/>
          </a:bodyPr>
          <a:lstStyle/>
          <a:p>
            <a:r>
              <a:rPr lang="en-GB" sz="2800" b="1" dirty="0" err="1">
                <a:solidFill>
                  <a:schemeClr val="bg1"/>
                </a:solidFill>
              </a:rPr>
              <a:t>Popmusik</a:t>
            </a:r>
            <a:r>
              <a:rPr lang="en-GB" sz="2800" b="1" dirty="0">
                <a:solidFill>
                  <a:schemeClr val="bg1"/>
                </a:solidFill>
              </a:rPr>
              <a:t> (Die </a:t>
            </a:r>
            <a:r>
              <a:rPr lang="en-GB" sz="2800" b="1" dirty="0" err="1">
                <a:solidFill>
                  <a:schemeClr val="bg1"/>
                </a:solidFill>
              </a:rPr>
              <a:t>Prinzen</a:t>
            </a:r>
            <a:r>
              <a:rPr lang="en-GB" sz="2800" b="1" dirty="0">
                <a:solidFill>
                  <a:schemeClr val="bg1"/>
                </a:solidFill>
              </a:rPr>
              <a:t>)</a:t>
            </a:r>
            <a:endParaRPr lang="en-GB" sz="2800" dirty="0"/>
          </a:p>
        </p:txBody>
      </p:sp>
      <p:sp>
        <p:nvSpPr>
          <p:cNvPr id="4" name="Rounded Rectangle 11">
            <a:extLst>
              <a:ext uri="{FF2B5EF4-FFF2-40B4-BE49-F238E27FC236}">
                <a16:creationId xmlns:a16="http://schemas.microsoft.com/office/drawing/2014/main" id="{64775FD6-CA9B-46BC-8A0C-F87D7139C3C9}"/>
              </a:ext>
            </a:extLst>
          </p:cNvPr>
          <p:cNvSpPr/>
          <p:nvPr/>
        </p:nvSpPr>
        <p:spPr>
          <a:xfrm>
            <a:off x="8705512" y="247046"/>
            <a:ext cx="3251815"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r>
              <a:rPr kumimoji="0" lang="en-GB" sz="2000" b="1" i="0" u="none" strike="noStrike" kern="1200" cap="none" spc="0" normalizeH="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noProof="0" dirty="0" err="1">
                <a:ln>
                  <a:noFill/>
                </a:ln>
                <a:solidFill>
                  <a:schemeClr val="tx1"/>
                </a:solidFill>
                <a:effectLst/>
                <a:uLnTx/>
                <a:uFillTx/>
                <a:latin typeface="Century Gothic" panose="020B0502020202020204" pitchFamily="34" charset="0"/>
                <a:ea typeface="+mn-ea"/>
                <a:cs typeface="+mn-cs"/>
              </a:rPr>
              <a:t>hören</a:t>
            </a:r>
            <a:r>
              <a:rPr kumimoji="0" lang="en-GB" sz="2000" b="1" i="0" u="none" strike="noStrike" kern="1200" cap="none" spc="0" normalizeH="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9037ECF5-BDA5-43BC-8EB8-F43BC947CBCB}"/>
              </a:ext>
            </a:extLst>
          </p:cNvPr>
          <p:cNvSpPr txBox="1"/>
          <p:nvPr/>
        </p:nvSpPr>
        <p:spPr>
          <a:xfrm>
            <a:off x="237326" y="1046074"/>
            <a:ext cx="4875850" cy="2800767"/>
          </a:xfrm>
          <a:prstGeom prst="rect">
            <a:avLst/>
          </a:prstGeom>
          <a:noFill/>
        </p:spPr>
        <p:txBody>
          <a:bodyPr wrap="square" rtlCol="0">
            <a:spAutoFit/>
          </a:bodyPr>
          <a:lstStyle/>
          <a:p>
            <a:pPr lvl="0" hangingPunct="0">
              <a:defRPr/>
            </a:pPr>
            <a:endParaRPr lang="en-US" sz="2500" dirty="0">
              <a:latin typeface="Century Gothic" panose="020B0502020202020204" pitchFamily="34" charset="0"/>
            </a:endParaRPr>
          </a:p>
          <a:p>
            <a:pPr lvl="0" algn="ctr" hangingPunct="0">
              <a:defRPr/>
            </a:pPr>
            <a:r>
              <a:rPr kumimoji="0" lang="en-US" sz="2600" b="1" i="0" u="none" strike="noStrike" kern="1200" cap="none" spc="0" normalizeH="0" baseline="0" noProof="0" dirty="0" err="1">
                <a:ln>
                  <a:noFill/>
                </a:ln>
                <a:effectLst/>
                <a:uLnTx/>
                <a:uFillTx/>
                <a:latin typeface="Century Gothic" panose="020B0502020202020204" pitchFamily="34" charset="0"/>
              </a:rPr>
              <a:t>Popmusik</a:t>
            </a:r>
            <a:endParaRPr kumimoji="0" lang="en-US" sz="2600" b="1" i="0" u="none" strike="noStrike" kern="1200" cap="none" spc="0" normalizeH="0" baseline="0" noProof="0" dirty="0">
              <a:ln>
                <a:noFill/>
              </a:ln>
              <a:effectLst/>
              <a:uLnTx/>
              <a:uFillTx/>
              <a:latin typeface="Century Gothic" panose="020B0502020202020204" pitchFamily="34" charset="0"/>
            </a:endParaRPr>
          </a:p>
          <a:p>
            <a:pPr lvl="0" hangingPunct="0">
              <a:defRPr/>
            </a:pPr>
            <a:endParaRPr lang="en-US" sz="2500" dirty="0">
              <a:latin typeface="Century Gothic" panose="020B0502020202020204" pitchFamily="34" charset="0"/>
            </a:endParaRPr>
          </a:p>
          <a:p>
            <a:pPr lvl="0" algn="ctr" hangingPunct="0">
              <a:defRPr/>
            </a:pPr>
            <a:r>
              <a:rPr lang="en-US" sz="2500" i="1" dirty="0">
                <a:latin typeface="Century Gothic" panose="020B0502020202020204" pitchFamily="34" charset="0"/>
              </a:rPr>
              <a:t>[Display the first few lines of the song from ‘</a:t>
            </a:r>
            <a:r>
              <a:rPr lang="en-US" sz="2500" i="1" dirty="0" err="1">
                <a:latin typeface="Century Gothic" panose="020B0502020202020204" pitchFamily="34" charset="0"/>
              </a:rPr>
              <a:t>Popmusik</a:t>
            </a:r>
            <a:r>
              <a:rPr lang="en-US" sz="2500" i="1" dirty="0">
                <a:latin typeface="Century Gothic" panose="020B0502020202020204" pitchFamily="34" charset="0"/>
              </a:rPr>
              <a:t>’ to ‘</a:t>
            </a:r>
            <a:r>
              <a:rPr lang="en-US" sz="2500" i="1" dirty="0" err="1">
                <a:latin typeface="Century Gothic" panose="020B0502020202020204" pitchFamily="34" charset="0"/>
              </a:rPr>
              <a:t>Ohr</a:t>
            </a:r>
            <a:r>
              <a:rPr lang="en-US" sz="2500" i="1" dirty="0">
                <a:latin typeface="Century Gothic" panose="020B0502020202020204" pitchFamily="34" charset="0"/>
              </a:rPr>
              <a:t>’.]</a:t>
            </a:r>
          </a:p>
          <a:p>
            <a:pPr lvl="0" hangingPunct="0">
              <a:defRPr/>
            </a:pPr>
            <a:endParaRPr lang="en-US" sz="2500" dirty="0">
              <a:latin typeface="Century Gothic" panose="020B0502020202020204" pitchFamily="34" charset="0"/>
            </a:endParaRPr>
          </a:p>
        </p:txBody>
      </p:sp>
      <p:pic>
        <p:nvPicPr>
          <p:cNvPr id="6" name="Picture 5">
            <a:extLst>
              <a:ext uri="{FF2B5EF4-FFF2-40B4-BE49-F238E27FC236}">
                <a16:creationId xmlns:a16="http://schemas.microsoft.com/office/drawing/2014/main" id="{7D6C60A3-DB20-444C-92E7-1BBFC7FB13C8}"/>
              </a:ext>
            </a:extLst>
          </p:cNvPr>
          <p:cNvPicPr>
            <a:picLocks noChangeAspect="1"/>
          </p:cNvPicPr>
          <p:nvPr/>
        </p:nvPicPr>
        <p:blipFill>
          <a:blip r:embed="rId3"/>
          <a:stretch>
            <a:fillRect/>
          </a:stretch>
        </p:blipFill>
        <p:spPr>
          <a:xfrm flipH="1">
            <a:off x="6104699" y="1473240"/>
            <a:ext cx="1612141" cy="1551216"/>
          </a:xfrm>
          <a:prstGeom prst="rect">
            <a:avLst/>
          </a:prstGeom>
        </p:spPr>
      </p:pic>
      <p:pic>
        <p:nvPicPr>
          <p:cNvPr id="7" name="Picture 6">
            <a:extLst>
              <a:ext uri="{FF2B5EF4-FFF2-40B4-BE49-F238E27FC236}">
                <a16:creationId xmlns:a16="http://schemas.microsoft.com/office/drawing/2014/main" id="{1E5C1B30-3D1E-4014-BFD8-37BD76124B49}"/>
              </a:ext>
            </a:extLst>
          </p:cNvPr>
          <p:cNvPicPr>
            <a:picLocks noChangeAspect="1"/>
          </p:cNvPicPr>
          <p:nvPr/>
        </p:nvPicPr>
        <p:blipFill>
          <a:blip r:embed="rId4"/>
          <a:stretch>
            <a:fillRect/>
          </a:stretch>
        </p:blipFill>
        <p:spPr>
          <a:xfrm>
            <a:off x="10369624" y="3447134"/>
            <a:ext cx="1522338" cy="1551338"/>
          </a:xfrm>
          <a:prstGeom prst="rect">
            <a:avLst/>
          </a:prstGeom>
        </p:spPr>
      </p:pic>
      <p:sp>
        <p:nvSpPr>
          <p:cNvPr id="8" name="Oval Callout 7">
            <a:extLst>
              <a:ext uri="{FF2B5EF4-FFF2-40B4-BE49-F238E27FC236}">
                <a16:creationId xmlns:a16="http://schemas.microsoft.com/office/drawing/2014/main" id="{18141991-EF53-4BC2-A69C-F9E72A7EB482}"/>
              </a:ext>
            </a:extLst>
          </p:cNvPr>
          <p:cNvSpPr/>
          <p:nvPr/>
        </p:nvSpPr>
        <p:spPr>
          <a:xfrm>
            <a:off x="8053251" y="1473240"/>
            <a:ext cx="3690194" cy="1355274"/>
          </a:xfrm>
          <a:prstGeom prst="wedgeEllipseCallout">
            <a:avLst>
              <a:gd name="adj1" fmla="val -56232"/>
              <a:gd name="adj2" fmla="val 32208"/>
            </a:avLst>
          </a:prstGeom>
          <a:no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Was </a:t>
            </a:r>
            <a:r>
              <a:rPr lang="en-GB" sz="2400" dirty="0" err="1">
                <a:solidFill>
                  <a:schemeClr val="tx1"/>
                </a:solidFill>
              </a:rPr>
              <a:t>denkst</a:t>
            </a:r>
            <a:r>
              <a:rPr lang="en-GB" sz="2400" dirty="0">
                <a:solidFill>
                  <a:schemeClr val="tx1"/>
                </a:solidFill>
              </a:rPr>
              <a:t> du? </a:t>
            </a:r>
            <a:r>
              <a:rPr lang="en-GB" sz="2400" dirty="0" err="1">
                <a:solidFill>
                  <a:schemeClr val="tx1"/>
                </a:solidFill>
              </a:rPr>
              <a:t>Wie</a:t>
            </a:r>
            <a:r>
              <a:rPr lang="en-GB" sz="2400" dirty="0">
                <a:solidFill>
                  <a:schemeClr val="tx1"/>
                </a:solidFill>
              </a:rPr>
              <a:t> </a:t>
            </a:r>
            <a:r>
              <a:rPr lang="en-GB" sz="2400" dirty="0" err="1">
                <a:solidFill>
                  <a:schemeClr val="tx1"/>
                </a:solidFill>
              </a:rPr>
              <a:t>ist</a:t>
            </a:r>
            <a:r>
              <a:rPr lang="en-GB" sz="2400" dirty="0">
                <a:solidFill>
                  <a:schemeClr val="tx1"/>
                </a:solidFill>
              </a:rPr>
              <a:t> das Lied?</a:t>
            </a:r>
          </a:p>
        </p:txBody>
      </p:sp>
      <p:sp>
        <p:nvSpPr>
          <p:cNvPr id="9" name="Oval Callout 15">
            <a:extLst>
              <a:ext uri="{FF2B5EF4-FFF2-40B4-BE49-F238E27FC236}">
                <a16:creationId xmlns:a16="http://schemas.microsoft.com/office/drawing/2014/main" id="{49FF1309-2D44-49F0-9B86-0AD077A7862D}"/>
              </a:ext>
            </a:extLst>
          </p:cNvPr>
          <p:cNvSpPr/>
          <p:nvPr/>
        </p:nvSpPr>
        <p:spPr>
          <a:xfrm>
            <a:off x="6226042" y="3545166"/>
            <a:ext cx="3690194" cy="1355274"/>
          </a:xfrm>
          <a:prstGeom prst="wedgeEllipseCallout">
            <a:avLst>
              <a:gd name="adj1" fmla="val 58056"/>
              <a:gd name="adj2" fmla="val 30831"/>
            </a:avLst>
          </a:prstGeom>
          <a:no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Ich</a:t>
            </a:r>
            <a:r>
              <a:rPr lang="en-GB" sz="2400" dirty="0">
                <a:solidFill>
                  <a:schemeClr val="tx1"/>
                </a:solidFill>
              </a:rPr>
              <a:t> </a:t>
            </a:r>
            <a:r>
              <a:rPr lang="en-GB" sz="2400" dirty="0" err="1">
                <a:solidFill>
                  <a:schemeClr val="tx1"/>
                </a:solidFill>
              </a:rPr>
              <a:t>denke</a:t>
            </a:r>
            <a:r>
              <a:rPr lang="en-GB" sz="2400" dirty="0">
                <a:solidFill>
                  <a:schemeClr val="tx1"/>
                </a:solidFill>
              </a:rPr>
              <a:t>, das Lied </a:t>
            </a:r>
            <a:r>
              <a:rPr lang="en-GB" sz="2400" dirty="0" err="1">
                <a:solidFill>
                  <a:schemeClr val="tx1"/>
                </a:solidFill>
              </a:rPr>
              <a:t>ist</a:t>
            </a:r>
            <a:r>
              <a:rPr lang="en-GB" sz="2400" dirty="0">
                <a:solidFill>
                  <a:schemeClr val="tx1"/>
                </a:solidFill>
              </a:rPr>
              <a:t> </a:t>
            </a:r>
            <a:r>
              <a:rPr lang="en-GB" sz="2400" dirty="0" err="1">
                <a:solidFill>
                  <a:schemeClr val="tx1"/>
                </a:solidFill>
              </a:rPr>
              <a:t>ganz</a:t>
            </a:r>
            <a:r>
              <a:rPr lang="en-GB" sz="2400" dirty="0">
                <a:solidFill>
                  <a:schemeClr val="tx1"/>
                </a:solidFill>
              </a:rPr>
              <a:t> toll!</a:t>
            </a:r>
          </a:p>
        </p:txBody>
      </p:sp>
      <p:sp>
        <p:nvSpPr>
          <p:cNvPr id="10" name="TextBox 9">
            <a:extLst>
              <a:ext uri="{FF2B5EF4-FFF2-40B4-BE49-F238E27FC236}">
                <a16:creationId xmlns:a16="http://schemas.microsoft.com/office/drawing/2014/main" id="{251B3CCA-BD73-4E6B-B1BF-F35502C97513}"/>
              </a:ext>
            </a:extLst>
          </p:cNvPr>
          <p:cNvSpPr txBox="1"/>
          <p:nvPr/>
        </p:nvSpPr>
        <p:spPr>
          <a:xfrm>
            <a:off x="5971592" y="5386259"/>
            <a:ext cx="5920370" cy="461665"/>
          </a:xfrm>
          <a:prstGeom prst="rect">
            <a:avLst/>
          </a:prstGeom>
          <a:noFill/>
        </p:spPr>
        <p:txBody>
          <a:bodyPr wrap="square" rtlCol="0">
            <a:spAutoFit/>
          </a:bodyPr>
          <a:lstStyle/>
          <a:p>
            <a:r>
              <a:rPr lang="en-GB" sz="2400" dirty="0"/>
              <a:t>Und was </a:t>
            </a:r>
            <a:r>
              <a:rPr lang="en-GB" sz="2400" dirty="0" err="1"/>
              <a:t>denkst</a:t>
            </a:r>
            <a:r>
              <a:rPr lang="en-GB" sz="2400" dirty="0"/>
              <a:t> </a:t>
            </a:r>
            <a:r>
              <a:rPr lang="en-GB" sz="2400" b="1" dirty="0"/>
              <a:t>du</a:t>
            </a:r>
            <a:r>
              <a:rPr lang="en-GB" sz="2400" dirty="0"/>
              <a:t>? </a:t>
            </a:r>
            <a:r>
              <a:rPr lang="en-GB" sz="2400" dirty="0" err="1"/>
              <a:t>Rede</a:t>
            </a:r>
            <a:r>
              <a:rPr lang="en-GB" sz="2400" dirty="0"/>
              <a:t> </a:t>
            </a:r>
            <a:r>
              <a:rPr lang="en-GB" sz="2400" dirty="0" err="1"/>
              <a:t>zusammen</a:t>
            </a:r>
            <a:r>
              <a:rPr lang="en-GB" sz="2400" dirty="0"/>
              <a:t>!</a:t>
            </a:r>
          </a:p>
        </p:txBody>
      </p:sp>
    </p:spTree>
    <p:extLst>
      <p:ext uri="{BB962C8B-B14F-4D97-AF65-F5344CB8AC3E}">
        <p14:creationId xmlns:p14="http://schemas.microsoft.com/office/powerpoint/2010/main" val="3355763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70125-DCD8-447E-B166-FE9A93807F14}"/>
              </a:ext>
            </a:extLst>
          </p:cNvPr>
          <p:cNvSpPr>
            <a:spLocks noGrp="1"/>
          </p:cNvSpPr>
          <p:nvPr>
            <p:ph type="title"/>
          </p:nvPr>
        </p:nvSpPr>
        <p:spPr>
          <a:xfrm>
            <a:off x="-1" y="213557"/>
            <a:ext cx="4583151" cy="647577"/>
          </a:xfrm>
        </p:spPr>
        <p:txBody>
          <a:bodyPr>
            <a:normAutofit/>
          </a:bodyPr>
          <a:lstStyle/>
          <a:p>
            <a:r>
              <a:rPr lang="en-GB" sz="2800" b="1" dirty="0" err="1">
                <a:solidFill>
                  <a:schemeClr val="bg1"/>
                </a:solidFill>
              </a:rPr>
              <a:t>Popmusik</a:t>
            </a:r>
            <a:r>
              <a:rPr lang="en-GB" sz="2800" b="1" dirty="0">
                <a:solidFill>
                  <a:schemeClr val="bg1"/>
                </a:solidFill>
              </a:rPr>
              <a:t> (Die </a:t>
            </a:r>
            <a:r>
              <a:rPr lang="en-GB" sz="2800" b="1" dirty="0" err="1">
                <a:solidFill>
                  <a:schemeClr val="bg1"/>
                </a:solidFill>
              </a:rPr>
              <a:t>Prinzen</a:t>
            </a:r>
            <a:r>
              <a:rPr lang="en-GB" sz="2800" b="1" dirty="0">
                <a:solidFill>
                  <a:schemeClr val="bg1"/>
                </a:solidFill>
              </a:rPr>
              <a:t>)</a:t>
            </a:r>
            <a:endParaRPr lang="en-GB" sz="2800" dirty="0"/>
          </a:p>
        </p:txBody>
      </p:sp>
      <p:sp>
        <p:nvSpPr>
          <p:cNvPr id="4" name="Rounded Rectangular Callout 6">
            <a:extLst>
              <a:ext uri="{FF2B5EF4-FFF2-40B4-BE49-F238E27FC236}">
                <a16:creationId xmlns:a16="http://schemas.microsoft.com/office/drawing/2014/main" id="{1DC74FDC-BC15-4699-B29A-0E157F4624CF}"/>
              </a:ext>
            </a:extLst>
          </p:cNvPr>
          <p:cNvSpPr/>
          <p:nvPr/>
        </p:nvSpPr>
        <p:spPr>
          <a:xfrm>
            <a:off x="5738326" y="5075853"/>
            <a:ext cx="5803641" cy="709127"/>
          </a:xfrm>
          <a:prstGeom prst="wedgeRoundRectCallout">
            <a:avLst>
              <a:gd name="adj1" fmla="val -56203"/>
              <a:gd name="adj2" fmla="val 17763"/>
              <a:gd name="adj3" fmla="val 16667"/>
            </a:avLst>
          </a:prstGeom>
          <a:solidFill>
            <a:srgbClr val="FFCC0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t>Wie</a:t>
            </a:r>
            <a:r>
              <a:rPr lang="en-GB" sz="2200" dirty="0"/>
              <a:t> </a:t>
            </a:r>
            <a:r>
              <a:rPr lang="en-GB" sz="2200" dirty="0" err="1"/>
              <a:t>sagt</a:t>
            </a:r>
            <a:r>
              <a:rPr lang="en-GB" sz="2200" dirty="0"/>
              <a:t> man </a:t>
            </a:r>
            <a:r>
              <a:rPr lang="en-GB" sz="2200" b="1" i="1" dirty="0" err="1"/>
              <a:t>Ohr</a:t>
            </a:r>
            <a:r>
              <a:rPr lang="en-GB" sz="2200" b="1" dirty="0"/>
              <a:t> </a:t>
            </a:r>
            <a:r>
              <a:rPr lang="en-GB" sz="2200" dirty="0"/>
              <a:t>auf </a:t>
            </a:r>
            <a:r>
              <a:rPr lang="en-GB" sz="2200" dirty="0" err="1"/>
              <a:t>Englisch</a:t>
            </a:r>
            <a:r>
              <a:rPr lang="en-GB" sz="2200" dirty="0"/>
              <a:t>?</a:t>
            </a:r>
          </a:p>
        </p:txBody>
      </p:sp>
      <p:pic>
        <p:nvPicPr>
          <p:cNvPr id="5" name="Picture 2" descr="Ear - Body Part Clip Art">
            <a:extLst>
              <a:ext uri="{FF2B5EF4-FFF2-40B4-BE49-F238E27FC236}">
                <a16:creationId xmlns:a16="http://schemas.microsoft.com/office/drawing/2014/main" id="{083C8DE5-9EB3-4706-A158-8E58DC07A8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7390" y="1789149"/>
            <a:ext cx="1665514" cy="277585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B360333-013E-477D-BFB2-F5351B26F32B}"/>
              </a:ext>
            </a:extLst>
          </p:cNvPr>
          <p:cNvSpPr txBox="1"/>
          <p:nvPr/>
        </p:nvSpPr>
        <p:spPr>
          <a:xfrm>
            <a:off x="319435" y="1789149"/>
            <a:ext cx="4875850" cy="2800767"/>
          </a:xfrm>
          <a:prstGeom prst="rect">
            <a:avLst/>
          </a:prstGeom>
          <a:noFill/>
        </p:spPr>
        <p:txBody>
          <a:bodyPr wrap="square" rtlCol="0">
            <a:spAutoFit/>
          </a:bodyPr>
          <a:lstStyle/>
          <a:p>
            <a:pPr lvl="0" hangingPunct="0">
              <a:defRPr/>
            </a:pPr>
            <a:endParaRPr lang="en-US" sz="2500" dirty="0">
              <a:latin typeface="Century Gothic" panose="020B0502020202020204" pitchFamily="34" charset="0"/>
            </a:endParaRPr>
          </a:p>
          <a:p>
            <a:pPr lvl="0" algn="ctr" hangingPunct="0">
              <a:defRPr/>
            </a:pPr>
            <a:r>
              <a:rPr kumimoji="0" lang="en-US" sz="2600" b="1" i="0" u="none" strike="noStrike" kern="1200" cap="none" spc="0" normalizeH="0" baseline="0" noProof="0" dirty="0" err="1">
                <a:ln>
                  <a:noFill/>
                </a:ln>
                <a:effectLst/>
                <a:uLnTx/>
                <a:uFillTx/>
                <a:latin typeface="Century Gothic" panose="020B0502020202020204" pitchFamily="34" charset="0"/>
              </a:rPr>
              <a:t>Popmusik</a:t>
            </a:r>
            <a:endParaRPr kumimoji="0" lang="en-US" sz="2600" b="1" i="0" u="none" strike="noStrike" kern="1200" cap="none" spc="0" normalizeH="0" baseline="0" noProof="0" dirty="0">
              <a:ln>
                <a:noFill/>
              </a:ln>
              <a:effectLst/>
              <a:uLnTx/>
              <a:uFillTx/>
              <a:latin typeface="Century Gothic" panose="020B0502020202020204" pitchFamily="34" charset="0"/>
            </a:endParaRPr>
          </a:p>
          <a:p>
            <a:pPr lvl="0" hangingPunct="0">
              <a:defRPr/>
            </a:pPr>
            <a:endParaRPr lang="en-US" sz="2500" dirty="0">
              <a:latin typeface="Century Gothic" panose="020B0502020202020204" pitchFamily="34" charset="0"/>
            </a:endParaRPr>
          </a:p>
          <a:p>
            <a:pPr lvl="0" algn="ctr" hangingPunct="0">
              <a:defRPr/>
            </a:pPr>
            <a:r>
              <a:rPr lang="en-US" sz="2500" i="1" dirty="0">
                <a:latin typeface="Century Gothic" panose="020B0502020202020204" pitchFamily="34" charset="0"/>
              </a:rPr>
              <a:t>[Display the first few lines of the song from ‘</a:t>
            </a:r>
            <a:r>
              <a:rPr lang="en-US" sz="2500" i="1" dirty="0" err="1">
                <a:latin typeface="Century Gothic" panose="020B0502020202020204" pitchFamily="34" charset="0"/>
              </a:rPr>
              <a:t>Popmusik</a:t>
            </a:r>
            <a:r>
              <a:rPr lang="en-US" sz="2500" i="1" dirty="0">
                <a:latin typeface="Century Gothic" panose="020B0502020202020204" pitchFamily="34" charset="0"/>
              </a:rPr>
              <a:t>’ to ‘</a:t>
            </a:r>
            <a:r>
              <a:rPr lang="en-US" sz="2500" i="1" dirty="0" err="1">
                <a:latin typeface="Century Gothic" panose="020B0502020202020204" pitchFamily="34" charset="0"/>
              </a:rPr>
              <a:t>Ohr</a:t>
            </a:r>
            <a:r>
              <a:rPr lang="en-US" sz="2500" i="1" dirty="0">
                <a:latin typeface="Century Gothic" panose="020B0502020202020204" pitchFamily="34" charset="0"/>
              </a:rPr>
              <a:t>’.]</a:t>
            </a:r>
          </a:p>
          <a:p>
            <a:pPr lvl="0" hangingPunct="0">
              <a:defRPr/>
            </a:pPr>
            <a:endParaRPr lang="en-US" sz="2500" dirty="0">
              <a:latin typeface="Century Gothic" panose="020B0502020202020204" pitchFamily="34" charset="0"/>
            </a:endParaRPr>
          </a:p>
        </p:txBody>
      </p:sp>
      <p:sp>
        <p:nvSpPr>
          <p:cNvPr id="7" name="Rounded Rectangle 11">
            <a:extLst>
              <a:ext uri="{FF2B5EF4-FFF2-40B4-BE49-F238E27FC236}">
                <a16:creationId xmlns:a16="http://schemas.microsoft.com/office/drawing/2014/main" id="{AE031599-6BB3-4807-BC9C-1C8041AC56C6}"/>
              </a:ext>
            </a:extLst>
          </p:cNvPr>
          <p:cNvSpPr/>
          <p:nvPr/>
        </p:nvSpPr>
        <p:spPr>
          <a:xfrm>
            <a:off x="11008800" y="247046"/>
            <a:ext cx="950400"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83435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B4AB4-A990-44EA-A6AC-A57DDFF287FE}"/>
              </a:ext>
            </a:extLst>
          </p:cNvPr>
          <p:cNvSpPr>
            <a:spLocks noGrp="1"/>
          </p:cNvSpPr>
          <p:nvPr>
            <p:ph type="title"/>
          </p:nvPr>
        </p:nvSpPr>
        <p:spPr>
          <a:xfrm>
            <a:off x="0" y="213557"/>
            <a:ext cx="4538546" cy="647577"/>
          </a:xfrm>
        </p:spPr>
        <p:txBody>
          <a:bodyPr>
            <a:normAutofit/>
          </a:bodyPr>
          <a:lstStyle/>
          <a:p>
            <a:r>
              <a:rPr lang="en-GB" sz="2800" b="1" dirty="0" err="1">
                <a:solidFill>
                  <a:schemeClr val="bg1"/>
                </a:solidFill>
              </a:rPr>
              <a:t>Popmusik</a:t>
            </a:r>
            <a:r>
              <a:rPr lang="en-GB" sz="2800" b="1" dirty="0">
                <a:solidFill>
                  <a:schemeClr val="bg1"/>
                </a:solidFill>
              </a:rPr>
              <a:t> (Die </a:t>
            </a:r>
            <a:r>
              <a:rPr lang="en-GB" sz="2800" b="1" dirty="0" err="1">
                <a:solidFill>
                  <a:schemeClr val="bg1"/>
                </a:solidFill>
              </a:rPr>
              <a:t>Prinzen</a:t>
            </a:r>
            <a:r>
              <a:rPr lang="en-GB" sz="2800" b="1" dirty="0">
                <a:solidFill>
                  <a:schemeClr val="bg1"/>
                </a:solidFill>
              </a:rPr>
              <a:t>)</a:t>
            </a:r>
            <a:endParaRPr lang="en-GB" sz="2800" dirty="0"/>
          </a:p>
        </p:txBody>
      </p:sp>
      <p:pic>
        <p:nvPicPr>
          <p:cNvPr id="4" name="Picture 2" descr="Star Double Clip Art">
            <a:extLst>
              <a:ext uri="{FF2B5EF4-FFF2-40B4-BE49-F238E27FC236}">
                <a16:creationId xmlns:a16="http://schemas.microsoft.com/office/drawing/2014/main" id="{4CA9B7B5-0563-46E3-8374-31DAE615DC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8330" y="1239275"/>
            <a:ext cx="1680078" cy="17626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tar Double Clip Art">
            <a:extLst>
              <a:ext uri="{FF2B5EF4-FFF2-40B4-BE49-F238E27FC236}">
                <a16:creationId xmlns:a16="http://schemas.microsoft.com/office/drawing/2014/main" id="{7E710ADD-A2BB-4ED2-A029-8A0429BFC8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55977" y="4291416"/>
            <a:ext cx="1680078" cy="176260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A2B2692-AB5A-4778-9ED9-8471E4D0FFBE}"/>
              </a:ext>
            </a:extLst>
          </p:cNvPr>
          <p:cNvSpPr txBox="1"/>
          <p:nvPr/>
        </p:nvSpPr>
        <p:spPr>
          <a:xfrm>
            <a:off x="3505075" y="1793861"/>
            <a:ext cx="4875850" cy="2416046"/>
          </a:xfrm>
          <a:prstGeom prst="rect">
            <a:avLst/>
          </a:prstGeom>
          <a:noFill/>
        </p:spPr>
        <p:txBody>
          <a:bodyPr wrap="square" rtlCol="0">
            <a:spAutoFit/>
          </a:bodyPr>
          <a:lstStyle/>
          <a:p>
            <a:pPr lvl="0" hangingPunct="0">
              <a:defRPr/>
            </a:pPr>
            <a:endParaRPr lang="en-US" sz="2500" dirty="0">
              <a:latin typeface="Century Gothic" panose="020B0502020202020204" pitchFamily="34" charset="0"/>
            </a:endParaRPr>
          </a:p>
          <a:p>
            <a:pPr lvl="0" algn="ctr" hangingPunct="0">
              <a:defRPr/>
            </a:pPr>
            <a:r>
              <a:rPr kumimoji="0" lang="en-US" sz="2600" b="1" i="0" u="none" strike="noStrike" kern="1200" cap="none" spc="0" normalizeH="0" baseline="0" noProof="0" dirty="0" err="1">
                <a:ln>
                  <a:noFill/>
                </a:ln>
                <a:effectLst/>
                <a:uLnTx/>
                <a:uFillTx/>
                <a:latin typeface="Century Gothic" panose="020B0502020202020204" pitchFamily="34" charset="0"/>
              </a:rPr>
              <a:t>Popmusik</a:t>
            </a:r>
            <a:endParaRPr kumimoji="0" lang="en-US" sz="2600" b="1" i="0" u="none" strike="noStrike" kern="1200" cap="none" spc="0" normalizeH="0" baseline="0" noProof="0" dirty="0">
              <a:ln>
                <a:noFill/>
              </a:ln>
              <a:effectLst/>
              <a:uLnTx/>
              <a:uFillTx/>
              <a:latin typeface="Century Gothic" panose="020B0502020202020204" pitchFamily="34" charset="0"/>
            </a:endParaRPr>
          </a:p>
          <a:p>
            <a:pPr lvl="0" hangingPunct="0">
              <a:defRPr/>
            </a:pPr>
            <a:endParaRPr lang="en-US" sz="2500" dirty="0">
              <a:latin typeface="Century Gothic" panose="020B0502020202020204" pitchFamily="34" charset="0"/>
            </a:endParaRPr>
          </a:p>
          <a:p>
            <a:pPr lvl="0" algn="ctr" hangingPunct="0">
              <a:defRPr/>
            </a:pPr>
            <a:r>
              <a:rPr lang="en-US" sz="2500" i="1" dirty="0">
                <a:latin typeface="Century Gothic" panose="020B0502020202020204" pitchFamily="34" charset="0"/>
              </a:rPr>
              <a:t>[Display the text from ‘</a:t>
            </a:r>
            <a:r>
              <a:rPr lang="en-US" sz="2500" i="1" dirty="0" err="1">
                <a:latin typeface="Century Gothic" panose="020B0502020202020204" pitchFamily="34" charset="0"/>
              </a:rPr>
              <a:t>Ich</a:t>
            </a:r>
            <a:r>
              <a:rPr lang="en-US" sz="2500" i="1" dirty="0">
                <a:latin typeface="Century Gothic" panose="020B0502020202020204" pitchFamily="34" charset="0"/>
              </a:rPr>
              <a:t> sag’ to ‘</a:t>
            </a:r>
            <a:r>
              <a:rPr lang="en-US" sz="2500" i="1" dirty="0" err="1">
                <a:latin typeface="Century Gothic" panose="020B0502020202020204" pitchFamily="34" charset="0"/>
              </a:rPr>
              <a:t>wahr</a:t>
            </a:r>
            <a:r>
              <a:rPr lang="en-US" sz="2500" i="1" dirty="0">
                <a:latin typeface="Century Gothic" panose="020B0502020202020204" pitchFamily="34" charset="0"/>
              </a:rPr>
              <a:t>’.]</a:t>
            </a:r>
          </a:p>
          <a:p>
            <a:pPr lvl="0" hangingPunct="0">
              <a:defRPr/>
            </a:pPr>
            <a:endParaRPr lang="en-US" sz="2500" dirty="0">
              <a:latin typeface="Century Gothic" panose="020B0502020202020204" pitchFamily="34" charset="0"/>
            </a:endParaRPr>
          </a:p>
        </p:txBody>
      </p:sp>
      <p:sp>
        <p:nvSpPr>
          <p:cNvPr id="7" name="Rounded Rectangle 11">
            <a:extLst>
              <a:ext uri="{FF2B5EF4-FFF2-40B4-BE49-F238E27FC236}">
                <a16:creationId xmlns:a16="http://schemas.microsoft.com/office/drawing/2014/main" id="{A5224A76-5955-4960-BE40-28CA31826426}"/>
              </a:ext>
            </a:extLst>
          </p:cNvPr>
          <p:cNvSpPr/>
          <p:nvPr/>
        </p:nvSpPr>
        <p:spPr>
          <a:xfrm>
            <a:off x="8514414" y="247046"/>
            <a:ext cx="3442914"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r>
              <a:rPr kumimoji="0" lang="en-GB" sz="2000" b="1" i="0" u="none" strike="noStrike" kern="1200" cap="none" spc="0" normalizeH="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noProof="0" dirty="0" err="1">
                <a:ln>
                  <a:noFill/>
                </a:ln>
                <a:solidFill>
                  <a:schemeClr val="tx1"/>
                </a:solidFill>
                <a:effectLst/>
                <a:uLnTx/>
                <a:uFillTx/>
                <a:latin typeface="Century Gothic" panose="020B0502020202020204" pitchFamily="34" charset="0"/>
                <a:ea typeface="+mn-ea"/>
                <a:cs typeface="+mn-cs"/>
              </a:rPr>
              <a:t>schreiben</a:t>
            </a:r>
            <a:r>
              <a:rPr kumimoji="0" lang="en-GB" sz="2000" b="1" i="0" u="none" strike="noStrike" kern="1200" cap="none" spc="0" normalizeH="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573600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E106E-06A5-4C99-AF5F-90688E293123}"/>
              </a:ext>
            </a:extLst>
          </p:cNvPr>
          <p:cNvSpPr>
            <a:spLocks noGrp="1"/>
          </p:cNvSpPr>
          <p:nvPr>
            <p:ph type="title"/>
          </p:nvPr>
        </p:nvSpPr>
        <p:spPr>
          <a:xfrm>
            <a:off x="-1" y="213557"/>
            <a:ext cx="4638907" cy="647577"/>
          </a:xfrm>
        </p:spPr>
        <p:txBody>
          <a:bodyPr>
            <a:normAutofit/>
          </a:bodyPr>
          <a:lstStyle/>
          <a:p>
            <a:r>
              <a:rPr lang="en-GB" sz="2800" b="1" dirty="0" err="1">
                <a:solidFill>
                  <a:schemeClr val="bg1"/>
                </a:solidFill>
              </a:rPr>
              <a:t>Popmusik</a:t>
            </a:r>
            <a:r>
              <a:rPr lang="en-GB" sz="2800" b="1" dirty="0">
                <a:solidFill>
                  <a:schemeClr val="bg1"/>
                </a:solidFill>
              </a:rPr>
              <a:t> (Die </a:t>
            </a:r>
            <a:r>
              <a:rPr lang="en-GB" sz="2800" b="1" dirty="0" err="1">
                <a:solidFill>
                  <a:schemeClr val="bg1"/>
                </a:solidFill>
              </a:rPr>
              <a:t>Prinzen</a:t>
            </a:r>
            <a:r>
              <a:rPr lang="en-GB" sz="2800" b="1" dirty="0">
                <a:solidFill>
                  <a:schemeClr val="bg1"/>
                </a:solidFill>
              </a:rPr>
              <a:t>)</a:t>
            </a:r>
            <a:endParaRPr lang="en-GB" sz="2800" dirty="0"/>
          </a:p>
        </p:txBody>
      </p:sp>
      <p:sp>
        <p:nvSpPr>
          <p:cNvPr id="4" name="Rounded Rectangle 11">
            <a:extLst>
              <a:ext uri="{FF2B5EF4-FFF2-40B4-BE49-F238E27FC236}">
                <a16:creationId xmlns:a16="http://schemas.microsoft.com/office/drawing/2014/main" id="{BD3C03FB-FB64-4C9D-96AD-B3DB773C4AF9}"/>
              </a:ext>
            </a:extLst>
          </p:cNvPr>
          <p:cNvSpPr/>
          <p:nvPr/>
        </p:nvSpPr>
        <p:spPr>
          <a:xfrm>
            <a:off x="10388184" y="247046"/>
            <a:ext cx="1569143"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übersetzen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9013268E-662D-477F-9864-278FC84CE8A3}"/>
              </a:ext>
            </a:extLst>
          </p:cNvPr>
          <p:cNvSpPr txBox="1"/>
          <p:nvPr/>
        </p:nvSpPr>
        <p:spPr>
          <a:xfrm>
            <a:off x="319435" y="1789149"/>
            <a:ext cx="4875850" cy="2800767"/>
          </a:xfrm>
          <a:prstGeom prst="rect">
            <a:avLst/>
          </a:prstGeom>
          <a:noFill/>
        </p:spPr>
        <p:txBody>
          <a:bodyPr wrap="square" rtlCol="0">
            <a:spAutoFit/>
          </a:bodyPr>
          <a:lstStyle/>
          <a:p>
            <a:pPr lvl="0" hangingPunct="0">
              <a:defRPr/>
            </a:pPr>
            <a:endParaRPr lang="en-US" sz="2500" dirty="0">
              <a:latin typeface="Century Gothic" panose="020B0502020202020204" pitchFamily="34" charset="0"/>
            </a:endParaRPr>
          </a:p>
          <a:p>
            <a:pPr lvl="0" algn="ctr" hangingPunct="0">
              <a:defRPr/>
            </a:pPr>
            <a:r>
              <a:rPr kumimoji="0" lang="en-US" sz="2600" b="1" i="0" u="none" strike="noStrike" kern="1200" cap="none" spc="0" normalizeH="0" baseline="0" noProof="0" dirty="0" err="1">
                <a:ln>
                  <a:noFill/>
                </a:ln>
                <a:effectLst/>
                <a:uLnTx/>
                <a:uFillTx/>
                <a:latin typeface="Century Gothic" panose="020B0502020202020204" pitchFamily="34" charset="0"/>
              </a:rPr>
              <a:t>Popmusik</a:t>
            </a:r>
            <a:endParaRPr kumimoji="0" lang="en-US" sz="2600" b="1" i="0" u="none" strike="noStrike" kern="1200" cap="none" spc="0" normalizeH="0" baseline="0" noProof="0" dirty="0">
              <a:ln>
                <a:noFill/>
              </a:ln>
              <a:effectLst/>
              <a:uLnTx/>
              <a:uFillTx/>
              <a:latin typeface="Century Gothic" panose="020B0502020202020204" pitchFamily="34" charset="0"/>
            </a:endParaRPr>
          </a:p>
          <a:p>
            <a:pPr lvl="0" hangingPunct="0">
              <a:defRPr/>
            </a:pPr>
            <a:endParaRPr lang="en-US" sz="2500" dirty="0">
              <a:latin typeface="Century Gothic" panose="020B0502020202020204" pitchFamily="34" charset="0"/>
            </a:endParaRPr>
          </a:p>
          <a:p>
            <a:pPr lvl="0" algn="ctr" hangingPunct="0">
              <a:defRPr/>
            </a:pPr>
            <a:r>
              <a:rPr lang="en-US" sz="2500" i="1" dirty="0">
                <a:latin typeface="Century Gothic" panose="020B0502020202020204" pitchFamily="34" charset="0"/>
              </a:rPr>
              <a:t>[Display the first few lines of the song from ‘</a:t>
            </a:r>
            <a:r>
              <a:rPr lang="en-US" sz="2500" i="1" dirty="0" err="1">
                <a:latin typeface="Century Gothic" panose="020B0502020202020204" pitchFamily="34" charset="0"/>
              </a:rPr>
              <a:t>Popmusik</a:t>
            </a:r>
            <a:r>
              <a:rPr lang="en-US" sz="2500" i="1" dirty="0">
                <a:latin typeface="Century Gothic" panose="020B0502020202020204" pitchFamily="34" charset="0"/>
              </a:rPr>
              <a:t>’ to ‘</a:t>
            </a:r>
            <a:r>
              <a:rPr lang="en-US" sz="2500" i="1" dirty="0" err="1">
                <a:latin typeface="Century Gothic" panose="020B0502020202020204" pitchFamily="34" charset="0"/>
              </a:rPr>
              <a:t>Ohr</a:t>
            </a:r>
            <a:r>
              <a:rPr lang="en-US" sz="2500" i="1" dirty="0">
                <a:latin typeface="Century Gothic" panose="020B0502020202020204" pitchFamily="34" charset="0"/>
              </a:rPr>
              <a:t>’.]</a:t>
            </a:r>
          </a:p>
          <a:p>
            <a:pPr lvl="0" hangingPunct="0">
              <a:defRPr/>
            </a:pPr>
            <a:endParaRPr lang="en-US" sz="2500" dirty="0">
              <a:latin typeface="Century Gothic" panose="020B0502020202020204" pitchFamily="34" charset="0"/>
            </a:endParaRPr>
          </a:p>
        </p:txBody>
      </p:sp>
      <p:sp>
        <p:nvSpPr>
          <p:cNvPr id="6" name="TextBox 5">
            <a:extLst>
              <a:ext uri="{FF2B5EF4-FFF2-40B4-BE49-F238E27FC236}">
                <a16:creationId xmlns:a16="http://schemas.microsoft.com/office/drawing/2014/main" id="{67CBD349-5138-4B8A-8EAC-320350ACF1F2}"/>
              </a:ext>
            </a:extLst>
          </p:cNvPr>
          <p:cNvSpPr txBox="1"/>
          <p:nvPr/>
        </p:nvSpPr>
        <p:spPr>
          <a:xfrm>
            <a:off x="6917977" y="1775256"/>
            <a:ext cx="4875850" cy="2416046"/>
          </a:xfrm>
          <a:prstGeom prst="rect">
            <a:avLst/>
          </a:prstGeom>
          <a:noFill/>
        </p:spPr>
        <p:txBody>
          <a:bodyPr wrap="square" rtlCol="0">
            <a:spAutoFit/>
          </a:bodyPr>
          <a:lstStyle/>
          <a:p>
            <a:pPr lvl="0" hangingPunct="0">
              <a:defRPr/>
            </a:pPr>
            <a:endParaRPr lang="en-US" sz="2500" dirty="0">
              <a:latin typeface="Century Gothic" panose="020B0502020202020204" pitchFamily="34" charset="0"/>
            </a:endParaRPr>
          </a:p>
          <a:p>
            <a:pPr lvl="0" algn="ctr" hangingPunct="0">
              <a:defRPr/>
            </a:pPr>
            <a:r>
              <a:rPr kumimoji="0" lang="en-US" sz="2600" b="1" i="0" u="none" strike="noStrike" kern="1200" cap="none" spc="0" normalizeH="0" baseline="0" noProof="0" dirty="0" err="1">
                <a:ln>
                  <a:noFill/>
                </a:ln>
                <a:effectLst/>
                <a:uLnTx/>
                <a:uFillTx/>
                <a:latin typeface="Century Gothic" panose="020B0502020202020204" pitchFamily="34" charset="0"/>
              </a:rPr>
              <a:t>Popmusik</a:t>
            </a:r>
            <a:endParaRPr kumimoji="0" lang="en-US" sz="2600" b="1" i="0" u="none" strike="noStrike" kern="1200" cap="none" spc="0" normalizeH="0" baseline="0" noProof="0" dirty="0">
              <a:ln>
                <a:noFill/>
              </a:ln>
              <a:effectLst/>
              <a:uLnTx/>
              <a:uFillTx/>
              <a:latin typeface="Century Gothic" panose="020B0502020202020204" pitchFamily="34" charset="0"/>
            </a:endParaRPr>
          </a:p>
          <a:p>
            <a:pPr lvl="0" hangingPunct="0">
              <a:defRPr/>
            </a:pPr>
            <a:endParaRPr lang="en-US" sz="2500" dirty="0">
              <a:latin typeface="Century Gothic" panose="020B0502020202020204" pitchFamily="34" charset="0"/>
            </a:endParaRPr>
          </a:p>
          <a:p>
            <a:pPr lvl="0" algn="ctr" hangingPunct="0">
              <a:defRPr/>
            </a:pPr>
            <a:r>
              <a:rPr lang="en-US" sz="2500" i="1" dirty="0">
                <a:latin typeface="Century Gothic" panose="020B0502020202020204" pitchFamily="34" charset="0"/>
              </a:rPr>
              <a:t>[Display the text from ‘</a:t>
            </a:r>
            <a:r>
              <a:rPr lang="en-US" sz="2500" i="1" dirty="0" err="1">
                <a:latin typeface="Century Gothic" panose="020B0502020202020204" pitchFamily="34" charset="0"/>
              </a:rPr>
              <a:t>Ich</a:t>
            </a:r>
            <a:r>
              <a:rPr lang="en-US" sz="2500" i="1" dirty="0">
                <a:latin typeface="Century Gothic" panose="020B0502020202020204" pitchFamily="34" charset="0"/>
              </a:rPr>
              <a:t> sag’ to ‘</a:t>
            </a:r>
            <a:r>
              <a:rPr lang="en-US" sz="2500" i="1" dirty="0" err="1">
                <a:latin typeface="Century Gothic" panose="020B0502020202020204" pitchFamily="34" charset="0"/>
              </a:rPr>
              <a:t>wahr</a:t>
            </a:r>
            <a:r>
              <a:rPr lang="en-US" sz="2500" i="1" dirty="0">
                <a:latin typeface="Century Gothic" panose="020B0502020202020204" pitchFamily="34" charset="0"/>
              </a:rPr>
              <a:t>’.]</a:t>
            </a:r>
          </a:p>
          <a:p>
            <a:pPr lvl="0" hangingPunct="0">
              <a:defRPr/>
            </a:pPr>
            <a:endParaRPr lang="en-US" sz="2500" dirty="0">
              <a:latin typeface="Century Gothic" panose="020B0502020202020204" pitchFamily="34" charset="0"/>
            </a:endParaRPr>
          </a:p>
        </p:txBody>
      </p:sp>
    </p:spTree>
    <p:extLst>
      <p:ext uri="{BB962C8B-B14F-4D97-AF65-F5344CB8AC3E}">
        <p14:creationId xmlns:p14="http://schemas.microsoft.com/office/powerpoint/2010/main" val="23985593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5D9B9-3789-4D37-842A-43CBA53C769C}"/>
              </a:ext>
            </a:extLst>
          </p:cNvPr>
          <p:cNvSpPr>
            <a:spLocks noGrp="1"/>
          </p:cNvSpPr>
          <p:nvPr>
            <p:ph type="title"/>
          </p:nvPr>
        </p:nvSpPr>
        <p:spPr>
          <a:xfrm>
            <a:off x="-1" y="213557"/>
            <a:ext cx="4638907" cy="647577"/>
          </a:xfrm>
        </p:spPr>
        <p:txBody>
          <a:bodyPr>
            <a:normAutofit/>
          </a:bodyPr>
          <a:lstStyle/>
          <a:p>
            <a:r>
              <a:rPr lang="en-GB" sz="2800" b="1" dirty="0" err="1">
                <a:solidFill>
                  <a:schemeClr val="bg1"/>
                </a:solidFill>
              </a:rPr>
              <a:t>Popmusik</a:t>
            </a:r>
            <a:r>
              <a:rPr lang="en-GB" sz="2800" b="1" dirty="0">
                <a:solidFill>
                  <a:schemeClr val="bg1"/>
                </a:solidFill>
              </a:rPr>
              <a:t> (Die </a:t>
            </a:r>
            <a:r>
              <a:rPr lang="en-GB" sz="2800" b="1" dirty="0" err="1">
                <a:solidFill>
                  <a:schemeClr val="bg1"/>
                </a:solidFill>
              </a:rPr>
              <a:t>Prinzen</a:t>
            </a:r>
            <a:r>
              <a:rPr lang="en-GB" sz="2800" b="1" dirty="0">
                <a:solidFill>
                  <a:schemeClr val="bg1"/>
                </a:solidFill>
              </a:rPr>
              <a:t>)</a:t>
            </a:r>
            <a:endParaRPr lang="en-GB" sz="2800" dirty="0"/>
          </a:p>
        </p:txBody>
      </p:sp>
      <p:sp>
        <p:nvSpPr>
          <p:cNvPr id="4" name="TextBox 3">
            <a:extLst>
              <a:ext uri="{FF2B5EF4-FFF2-40B4-BE49-F238E27FC236}">
                <a16:creationId xmlns:a16="http://schemas.microsoft.com/office/drawing/2014/main" id="{F9016A7C-4A88-450E-BD3B-62E07155C84D}"/>
              </a:ext>
            </a:extLst>
          </p:cNvPr>
          <p:cNvSpPr txBox="1"/>
          <p:nvPr/>
        </p:nvSpPr>
        <p:spPr>
          <a:xfrm>
            <a:off x="5606160" y="1046074"/>
            <a:ext cx="6285802" cy="5632311"/>
          </a:xfrm>
          <a:prstGeom prst="rect">
            <a:avLst/>
          </a:prstGeom>
          <a:noFill/>
        </p:spPr>
        <p:txBody>
          <a:bodyPr wrap="square" rtlCol="0">
            <a:spAutoFit/>
          </a:bodyPr>
          <a:lstStyle/>
          <a:p>
            <a:pPr lvl="0" hangingPunct="0">
              <a:defRPr/>
            </a:pPr>
            <a:endParaRPr lang="en-US" sz="2500" dirty="0">
              <a:latin typeface="Century Gothic" panose="020B0502020202020204" pitchFamily="34" charset="0"/>
            </a:endParaRPr>
          </a:p>
          <a:p>
            <a:pPr lvl="0" algn="ctr" hangingPunct="0">
              <a:defRPr/>
            </a:pPr>
            <a:r>
              <a:rPr kumimoji="0" lang="en-US" sz="2600" b="1" i="0" u="none" strike="noStrike" kern="1200" cap="none" spc="0" normalizeH="0" baseline="0" noProof="0" dirty="0">
                <a:ln>
                  <a:noFill/>
                </a:ln>
                <a:effectLst/>
                <a:uLnTx/>
                <a:uFillTx/>
                <a:latin typeface="Century Gothic" panose="020B0502020202020204" pitchFamily="34" charset="0"/>
              </a:rPr>
              <a:t>Pop music</a:t>
            </a:r>
          </a:p>
          <a:p>
            <a:pPr lvl="0" hangingPunct="0">
              <a:defRPr/>
            </a:pPr>
            <a:endParaRPr lang="en-US" sz="2500" dirty="0">
              <a:latin typeface="Century Gothic" panose="020B0502020202020204" pitchFamily="34" charset="0"/>
            </a:endParaRPr>
          </a:p>
          <a:p>
            <a:pPr lvl="0" algn="ctr" hangingPunct="0">
              <a:lnSpc>
                <a:spcPct val="150000"/>
              </a:lnSpc>
              <a:defRPr/>
            </a:pPr>
            <a:r>
              <a:rPr lang="en-GB" sz="2600" dirty="0">
                <a:latin typeface="+mj-lt"/>
              </a:rPr>
              <a:t>Pop music – I like</a:t>
            </a:r>
            <a:br>
              <a:rPr lang="en-GB" sz="2600" dirty="0">
                <a:latin typeface="+mj-lt"/>
              </a:rPr>
            </a:br>
            <a:r>
              <a:rPr lang="en-GB" sz="2600" dirty="0">
                <a:latin typeface="+mj-lt"/>
              </a:rPr>
              <a:t>Pop music – every day!</a:t>
            </a:r>
            <a:br>
              <a:rPr lang="en-GB" sz="2600" dirty="0">
                <a:latin typeface="+mj-lt"/>
              </a:rPr>
            </a:br>
            <a:r>
              <a:rPr lang="en-GB" sz="2600" dirty="0">
                <a:latin typeface="+mj-lt"/>
              </a:rPr>
              <a:t>Pop- pop- pop- pop- pop-</a:t>
            </a:r>
            <a:br>
              <a:rPr lang="en-GB" sz="2600" dirty="0">
                <a:latin typeface="+mj-lt"/>
              </a:rPr>
            </a:br>
            <a:r>
              <a:rPr lang="en-GB" sz="2600" dirty="0">
                <a:latin typeface="+mj-lt"/>
              </a:rPr>
              <a:t>Pop- pop- pop- pop</a:t>
            </a:r>
            <a:br>
              <a:rPr lang="en-GB" sz="2600" dirty="0">
                <a:latin typeface="+mj-lt"/>
              </a:rPr>
            </a:br>
            <a:r>
              <a:rPr lang="en-GB" sz="2600" dirty="0">
                <a:latin typeface="+mj-lt"/>
              </a:rPr>
              <a:t>I’m singing something to you</a:t>
            </a:r>
            <a:br>
              <a:rPr lang="en-GB" sz="2600" dirty="0">
                <a:latin typeface="+mj-lt"/>
              </a:rPr>
            </a:br>
            <a:r>
              <a:rPr lang="en-GB" sz="2600" dirty="0">
                <a:latin typeface="+mj-lt"/>
              </a:rPr>
              <a:t>(Do you) have pop music in your ear?</a:t>
            </a:r>
            <a:endParaRPr lang="en-US" sz="2600" dirty="0">
              <a:latin typeface="+mj-lt"/>
            </a:endParaRPr>
          </a:p>
          <a:p>
            <a:pPr lvl="0" algn="ctr" hangingPunct="0">
              <a:defRPr/>
            </a:pPr>
            <a:endParaRPr lang="en-US" sz="2500" dirty="0">
              <a:latin typeface="Century Gothic" panose="020B0502020202020204" pitchFamily="34" charset="0"/>
            </a:endParaRPr>
          </a:p>
          <a:p>
            <a:pPr lvl="0" hangingPunct="0">
              <a:defRPr/>
            </a:pPr>
            <a:endParaRPr lang="en-US" sz="2500" dirty="0">
              <a:latin typeface="Century Gothic" panose="020B0502020202020204" pitchFamily="34" charset="0"/>
            </a:endParaRPr>
          </a:p>
        </p:txBody>
      </p:sp>
      <p:sp>
        <p:nvSpPr>
          <p:cNvPr id="5" name="Rectangle 4">
            <a:extLst>
              <a:ext uri="{FF2B5EF4-FFF2-40B4-BE49-F238E27FC236}">
                <a16:creationId xmlns:a16="http://schemas.microsoft.com/office/drawing/2014/main" id="{D580A447-F344-4874-9A0F-F1FE53A36CCF}"/>
              </a:ext>
            </a:extLst>
          </p:cNvPr>
          <p:cNvSpPr/>
          <p:nvPr/>
        </p:nvSpPr>
        <p:spPr>
          <a:xfrm>
            <a:off x="7295322" y="2345635"/>
            <a:ext cx="3120887" cy="457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Rectangle 5">
            <a:extLst>
              <a:ext uri="{FF2B5EF4-FFF2-40B4-BE49-F238E27FC236}">
                <a16:creationId xmlns:a16="http://schemas.microsoft.com/office/drawing/2014/main" id="{489BC6C3-F61B-4732-B38A-E4EBFCCDED95}"/>
              </a:ext>
            </a:extLst>
          </p:cNvPr>
          <p:cNvSpPr/>
          <p:nvPr/>
        </p:nvSpPr>
        <p:spPr>
          <a:xfrm>
            <a:off x="6807200" y="2830186"/>
            <a:ext cx="4006574" cy="72468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 name="Rectangle 6">
            <a:extLst>
              <a:ext uri="{FF2B5EF4-FFF2-40B4-BE49-F238E27FC236}">
                <a16:creationId xmlns:a16="http://schemas.microsoft.com/office/drawing/2014/main" id="{D1C810AF-3C20-4ED2-98E9-FBED4890309F}"/>
              </a:ext>
            </a:extLst>
          </p:cNvPr>
          <p:cNvSpPr/>
          <p:nvPr/>
        </p:nvSpPr>
        <p:spPr>
          <a:xfrm>
            <a:off x="6355694" y="4680218"/>
            <a:ext cx="4736376" cy="5134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Rectangle 7">
            <a:extLst>
              <a:ext uri="{FF2B5EF4-FFF2-40B4-BE49-F238E27FC236}">
                <a16:creationId xmlns:a16="http://schemas.microsoft.com/office/drawing/2014/main" id="{885C01EC-075C-4C76-A3D9-1E910E1248C6}"/>
              </a:ext>
            </a:extLst>
          </p:cNvPr>
          <p:cNvSpPr/>
          <p:nvPr/>
        </p:nvSpPr>
        <p:spPr>
          <a:xfrm>
            <a:off x="5679832" y="5221064"/>
            <a:ext cx="6212129" cy="5134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TextBox 8">
            <a:extLst>
              <a:ext uri="{FF2B5EF4-FFF2-40B4-BE49-F238E27FC236}">
                <a16:creationId xmlns:a16="http://schemas.microsoft.com/office/drawing/2014/main" id="{D90D06C0-EC0C-495A-8523-1C829B080440}"/>
              </a:ext>
            </a:extLst>
          </p:cNvPr>
          <p:cNvSpPr txBox="1"/>
          <p:nvPr/>
        </p:nvSpPr>
        <p:spPr>
          <a:xfrm>
            <a:off x="319435" y="1789149"/>
            <a:ext cx="4875850" cy="2800767"/>
          </a:xfrm>
          <a:prstGeom prst="rect">
            <a:avLst/>
          </a:prstGeom>
          <a:noFill/>
        </p:spPr>
        <p:txBody>
          <a:bodyPr wrap="square" rtlCol="0">
            <a:spAutoFit/>
          </a:bodyPr>
          <a:lstStyle/>
          <a:p>
            <a:pPr lvl="0" hangingPunct="0">
              <a:defRPr/>
            </a:pPr>
            <a:endParaRPr lang="en-US" sz="2500" dirty="0">
              <a:latin typeface="Century Gothic" panose="020B0502020202020204" pitchFamily="34" charset="0"/>
            </a:endParaRPr>
          </a:p>
          <a:p>
            <a:pPr lvl="0" algn="ctr" hangingPunct="0">
              <a:defRPr/>
            </a:pPr>
            <a:r>
              <a:rPr kumimoji="0" lang="en-US" sz="2600" b="1" i="0" u="none" strike="noStrike" kern="1200" cap="none" spc="0" normalizeH="0" baseline="0" noProof="0" dirty="0" err="1">
                <a:ln>
                  <a:noFill/>
                </a:ln>
                <a:effectLst/>
                <a:uLnTx/>
                <a:uFillTx/>
                <a:latin typeface="Century Gothic" panose="020B0502020202020204" pitchFamily="34" charset="0"/>
              </a:rPr>
              <a:t>Popmusik</a:t>
            </a:r>
            <a:endParaRPr kumimoji="0" lang="en-US" sz="2600" b="1" i="0" u="none" strike="noStrike" kern="1200" cap="none" spc="0" normalizeH="0" baseline="0" noProof="0" dirty="0">
              <a:ln>
                <a:noFill/>
              </a:ln>
              <a:effectLst/>
              <a:uLnTx/>
              <a:uFillTx/>
              <a:latin typeface="Century Gothic" panose="020B0502020202020204" pitchFamily="34" charset="0"/>
            </a:endParaRPr>
          </a:p>
          <a:p>
            <a:pPr lvl="0" hangingPunct="0">
              <a:defRPr/>
            </a:pPr>
            <a:endParaRPr lang="en-US" sz="2500" dirty="0">
              <a:latin typeface="Century Gothic" panose="020B0502020202020204" pitchFamily="34" charset="0"/>
            </a:endParaRPr>
          </a:p>
          <a:p>
            <a:pPr lvl="0" algn="ctr" hangingPunct="0">
              <a:defRPr/>
            </a:pPr>
            <a:r>
              <a:rPr lang="en-US" sz="2500" i="1" dirty="0">
                <a:latin typeface="Century Gothic" panose="020B0502020202020204" pitchFamily="34" charset="0"/>
              </a:rPr>
              <a:t>[Display the first few lines of the song from ‘</a:t>
            </a:r>
            <a:r>
              <a:rPr lang="en-US" sz="2500" i="1" dirty="0" err="1">
                <a:latin typeface="Century Gothic" panose="020B0502020202020204" pitchFamily="34" charset="0"/>
              </a:rPr>
              <a:t>Popmusik</a:t>
            </a:r>
            <a:r>
              <a:rPr lang="en-US" sz="2500" i="1" dirty="0">
                <a:latin typeface="Century Gothic" panose="020B0502020202020204" pitchFamily="34" charset="0"/>
              </a:rPr>
              <a:t>’ to ‘</a:t>
            </a:r>
            <a:r>
              <a:rPr lang="en-US" sz="2500" i="1" dirty="0" err="1">
                <a:latin typeface="Century Gothic" panose="020B0502020202020204" pitchFamily="34" charset="0"/>
              </a:rPr>
              <a:t>Ohr</a:t>
            </a:r>
            <a:r>
              <a:rPr lang="en-US" sz="2500" i="1" dirty="0">
                <a:latin typeface="Century Gothic" panose="020B0502020202020204" pitchFamily="34" charset="0"/>
              </a:rPr>
              <a:t>’.]</a:t>
            </a:r>
          </a:p>
          <a:p>
            <a:pPr lvl="0" hangingPunct="0">
              <a:defRPr/>
            </a:pPr>
            <a:endParaRPr lang="en-US" sz="2500" dirty="0">
              <a:latin typeface="Century Gothic" panose="020B0502020202020204" pitchFamily="34" charset="0"/>
            </a:endParaRPr>
          </a:p>
        </p:txBody>
      </p:sp>
      <p:sp>
        <p:nvSpPr>
          <p:cNvPr id="10" name="Rounded Rectangle 11">
            <a:extLst>
              <a:ext uri="{FF2B5EF4-FFF2-40B4-BE49-F238E27FC236}">
                <a16:creationId xmlns:a16="http://schemas.microsoft.com/office/drawing/2014/main" id="{1C884761-C3CF-43E8-8A99-944770863940}"/>
              </a:ext>
            </a:extLst>
          </p:cNvPr>
          <p:cNvSpPr/>
          <p:nvPr/>
        </p:nvSpPr>
        <p:spPr>
          <a:xfrm>
            <a:off x="10388184" y="247046"/>
            <a:ext cx="1569143"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übersetzen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242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3B709-87C7-40A3-992D-76D3A552A3E7}"/>
              </a:ext>
            </a:extLst>
          </p:cNvPr>
          <p:cNvSpPr>
            <a:spLocks noGrp="1"/>
          </p:cNvSpPr>
          <p:nvPr>
            <p:ph type="title"/>
          </p:nvPr>
        </p:nvSpPr>
        <p:spPr>
          <a:xfrm>
            <a:off x="-1" y="213557"/>
            <a:ext cx="4560849" cy="647577"/>
          </a:xfrm>
        </p:spPr>
        <p:txBody>
          <a:bodyPr>
            <a:normAutofit/>
          </a:bodyPr>
          <a:lstStyle/>
          <a:p>
            <a:r>
              <a:rPr lang="en-GB" sz="2800" b="1" dirty="0" err="1">
                <a:solidFill>
                  <a:schemeClr val="bg1"/>
                </a:solidFill>
              </a:rPr>
              <a:t>Popmusik</a:t>
            </a:r>
            <a:r>
              <a:rPr lang="en-GB" sz="2800" b="1" dirty="0">
                <a:solidFill>
                  <a:schemeClr val="bg1"/>
                </a:solidFill>
              </a:rPr>
              <a:t> (Die </a:t>
            </a:r>
            <a:r>
              <a:rPr lang="en-GB" sz="2800" b="1" dirty="0" err="1">
                <a:solidFill>
                  <a:schemeClr val="bg1"/>
                </a:solidFill>
              </a:rPr>
              <a:t>Prinzen</a:t>
            </a:r>
            <a:r>
              <a:rPr lang="en-GB" sz="2800" b="1" dirty="0">
                <a:solidFill>
                  <a:schemeClr val="bg1"/>
                </a:solidFill>
              </a:rPr>
              <a:t>)</a:t>
            </a:r>
            <a:endParaRPr lang="en-GB" sz="2800" dirty="0"/>
          </a:p>
        </p:txBody>
      </p:sp>
      <p:sp>
        <p:nvSpPr>
          <p:cNvPr id="4" name="Rectangle 3">
            <a:extLst>
              <a:ext uri="{FF2B5EF4-FFF2-40B4-BE49-F238E27FC236}">
                <a16:creationId xmlns:a16="http://schemas.microsoft.com/office/drawing/2014/main" id="{B0E32300-E5C9-4290-8FB7-FDA4C15A12AF}"/>
              </a:ext>
            </a:extLst>
          </p:cNvPr>
          <p:cNvSpPr/>
          <p:nvPr/>
        </p:nvSpPr>
        <p:spPr>
          <a:xfrm>
            <a:off x="5886450" y="1223066"/>
            <a:ext cx="6212129" cy="5134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 name="Rectangle 4">
            <a:extLst>
              <a:ext uri="{FF2B5EF4-FFF2-40B4-BE49-F238E27FC236}">
                <a16:creationId xmlns:a16="http://schemas.microsoft.com/office/drawing/2014/main" id="{051B746B-9EFA-44EA-8E5C-39DB960AD14C}"/>
              </a:ext>
            </a:extLst>
          </p:cNvPr>
          <p:cNvSpPr/>
          <p:nvPr/>
        </p:nvSpPr>
        <p:spPr>
          <a:xfrm>
            <a:off x="5787622" y="1880408"/>
            <a:ext cx="6212129" cy="5134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Rectangle 5">
            <a:extLst>
              <a:ext uri="{FF2B5EF4-FFF2-40B4-BE49-F238E27FC236}">
                <a16:creationId xmlns:a16="http://schemas.microsoft.com/office/drawing/2014/main" id="{64777CE5-3208-4BAC-B12E-3B70DFF53F54}"/>
              </a:ext>
            </a:extLst>
          </p:cNvPr>
          <p:cNvSpPr/>
          <p:nvPr/>
        </p:nvSpPr>
        <p:spPr>
          <a:xfrm>
            <a:off x="5449407" y="2579468"/>
            <a:ext cx="6212129" cy="5134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 name="Rectangle 6">
            <a:extLst>
              <a:ext uri="{FF2B5EF4-FFF2-40B4-BE49-F238E27FC236}">
                <a16:creationId xmlns:a16="http://schemas.microsoft.com/office/drawing/2014/main" id="{5449F010-6731-42AA-B776-BD8B4014269A}"/>
              </a:ext>
            </a:extLst>
          </p:cNvPr>
          <p:cNvSpPr/>
          <p:nvPr/>
        </p:nvSpPr>
        <p:spPr>
          <a:xfrm>
            <a:off x="5111192" y="3066134"/>
            <a:ext cx="6212129" cy="5134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Rectangle 7">
            <a:extLst>
              <a:ext uri="{FF2B5EF4-FFF2-40B4-BE49-F238E27FC236}">
                <a16:creationId xmlns:a16="http://schemas.microsoft.com/office/drawing/2014/main" id="{6FDD7810-11CB-4D54-ADFA-356A694A23FF}"/>
              </a:ext>
            </a:extLst>
          </p:cNvPr>
          <p:cNvSpPr/>
          <p:nvPr/>
        </p:nvSpPr>
        <p:spPr>
          <a:xfrm>
            <a:off x="5879935" y="3765195"/>
            <a:ext cx="6212129" cy="5134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Rectangle 8">
            <a:extLst>
              <a:ext uri="{FF2B5EF4-FFF2-40B4-BE49-F238E27FC236}">
                <a16:creationId xmlns:a16="http://schemas.microsoft.com/office/drawing/2014/main" id="{100613EE-7001-40E3-B1C9-B56EE349DF24}"/>
              </a:ext>
            </a:extLst>
          </p:cNvPr>
          <p:cNvSpPr/>
          <p:nvPr/>
        </p:nvSpPr>
        <p:spPr>
          <a:xfrm>
            <a:off x="5763886" y="4250562"/>
            <a:ext cx="6212129" cy="5134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Rectangle 9">
            <a:extLst>
              <a:ext uri="{FF2B5EF4-FFF2-40B4-BE49-F238E27FC236}">
                <a16:creationId xmlns:a16="http://schemas.microsoft.com/office/drawing/2014/main" id="{68E0F366-723F-44B1-8A79-65493841A2F4}"/>
              </a:ext>
            </a:extLst>
          </p:cNvPr>
          <p:cNvSpPr/>
          <p:nvPr/>
        </p:nvSpPr>
        <p:spPr>
          <a:xfrm>
            <a:off x="5879936" y="4823131"/>
            <a:ext cx="6212129" cy="5134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Rectangle 10">
            <a:extLst>
              <a:ext uri="{FF2B5EF4-FFF2-40B4-BE49-F238E27FC236}">
                <a16:creationId xmlns:a16="http://schemas.microsoft.com/office/drawing/2014/main" id="{69428AF1-1FF1-4350-856B-D379FE421786}"/>
              </a:ext>
            </a:extLst>
          </p:cNvPr>
          <p:cNvSpPr/>
          <p:nvPr/>
        </p:nvSpPr>
        <p:spPr>
          <a:xfrm>
            <a:off x="5900173" y="5480473"/>
            <a:ext cx="6212129" cy="5134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TextBox 11">
            <a:extLst>
              <a:ext uri="{FF2B5EF4-FFF2-40B4-BE49-F238E27FC236}">
                <a16:creationId xmlns:a16="http://schemas.microsoft.com/office/drawing/2014/main" id="{BE74ED9E-71AD-452E-BCB6-BA98ACBE045F}"/>
              </a:ext>
            </a:extLst>
          </p:cNvPr>
          <p:cNvSpPr txBox="1"/>
          <p:nvPr/>
        </p:nvSpPr>
        <p:spPr>
          <a:xfrm>
            <a:off x="319435" y="1789149"/>
            <a:ext cx="4875850" cy="2800767"/>
          </a:xfrm>
          <a:prstGeom prst="rect">
            <a:avLst/>
          </a:prstGeom>
          <a:noFill/>
        </p:spPr>
        <p:txBody>
          <a:bodyPr wrap="square" rtlCol="0">
            <a:spAutoFit/>
          </a:bodyPr>
          <a:lstStyle/>
          <a:p>
            <a:pPr lvl="0" hangingPunct="0">
              <a:defRPr/>
            </a:pPr>
            <a:endParaRPr lang="en-US" sz="2500" dirty="0">
              <a:latin typeface="Century Gothic" panose="020B0502020202020204" pitchFamily="34" charset="0"/>
            </a:endParaRPr>
          </a:p>
          <a:p>
            <a:pPr lvl="0" algn="ctr" hangingPunct="0">
              <a:defRPr/>
            </a:pPr>
            <a:r>
              <a:rPr kumimoji="0" lang="en-US" sz="2600" b="1" i="0" u="none" strike="noStrike" kern="1200" cap="none" spc="0" normalizeH="0" baseline="0" noProof="0" dirty="0" err="1">
                <a:ln>
                  <a:noFill/>
                </a:ln>
                <a:effectLst/>
                <a:uLnTx/>
                <a:uFillTx/>
                <a:latin typeface="Century Gothic" panose="020B0502020202020204" pitchFamily="34" charset="0"/>
              </a:rPr>
              <a:t>Popmusik</a:t>
            </a:r>
            <a:endParaRPr kumimoji="0" lang="en-US" sz="2600" b="1" i="0" u="none" strike="noStrike" kern="1200" cap="none" spc="0" normalizeH="0" baseline="0" noProof="0" dirty="0">
              <a:ln>
                <a:noFill/>
              </a:ln>
              <a:effectLst/>
              <a:uLnTx/>
              <a:uFillTx/>
              <a:latin typeface="Century Gothic" panose="020B0502020202020204" pitchFamily="34" charset="0"/>
            </a:endParaRPr>
          </a:p>
          <a:p>
            <a:pPr lvl="0" hangingPunct="0">
              <a:defRPr/>
            </a:pPr>
            <a:endParaRPr lang="en-US" sz="2500" dirty="0">
              <a:latin typeface="Century Gothic" panose="020B0502020202020204" pitchFamily="34" charset="0"/>
            </a:endParaRPr>
          </a:p>
          <a:p>
            <a:pPr lvl="0" algn="ctr" hangingPunct="0">
              <a:defRPr/>
            </a:pPr>
            <a:r>
              <a:rPr lang="en-US" sz="2500" i="1" dirty="0">
                <a:latin typeface="Century Gothic" panose="020B0502020202020204" pitchFamily="34" charset="0"/>
              </a:rPr>
              <a:t>[Display the first few lines of the song from ‘</a:t>
            </a:r>
            <a:r>
              <a:rPr lang="en-US" sz="2500" i="1" dirty="0" err="1">
                <a:latin typeface="Century Gothic" panose="020B0502020202020204" pitchFamily="34" charset="0"/>
              </a:rPr>
              <a:t>Popmusik</a:t>
            </a:r>
            <a:r>
              <a:rPr lang="en-US" sz="2500" i="1" dirty="0">
                <a:latin typeface="Century Gothic" panose="020B0502020202020204" pitchFamily="34" charset="0"/>
              </a:rPr>
              <a:t>’ to ‘</a:t>
            </a:r>
            <a:r>
              <a:rPr lang="en-US" sz="2500" i="1" dirty="0" err="1">
                <a:latin typeface="Century Gothic" panose="020B0502020202020204" pitchFamily="34" charset="0"/>
              </a:rPr>
              <a:t>Ohr</a:t>
            </a:r>
            <a:r>
              <a:rPr lang="en-US" sz="2500" i="1" dirty="0">
                <a:latin typeface="Century Gothic" panose="020B0502020202020204" pitchFamily="34" charset="0"/>
              </a:rPr>
              <a:t>’.]</a:t>
            </a:r>
          </a:p>
          <a:p>
            <a:pPr lvl="0" hangingPunct="0">
              <a:defRPr/>
            </a:pPr>
            <a:endParaRPr lang="en-US" sz="2500" dirty="0">
              <a:latin typeface="Century Gothic" panose="020B0502020202020204" pitchFamily="34" charset="0"/>
            </a:endParaRPr>
          </a:p>
        </p:txBody>
      </p:sp>
      <p:sp>
        <p:nvSpPr>
          <p:cNvPr id="13" name="Rounded Rectangle 11">
            <a:extLst>
              <a:ext uri="{FF2B5EF4-FFF2-40B4-BE49-F238E27FC236}">
                <a16:creationId xmlns:a16="http://schemas.microsoft.com/office/drawing/2014/main" id="{CBC88B25-FA59-4290-A9AA-5DF21D718F18}"/>
              </a:ext>
            </a:extLst>
          </p:cNvPr>
          <p:cNvSpPr/>
          <p:nvPr/>
        </p:nvSpPr>
        <p:spPr>
          <a:xfrm>
            <a:off x="10388184" y="247046"/>
            <a:ext cx="1569143"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übersetzen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98338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p:txBody>
          <a:bodyPr>
            <a:normAutofit/>
          </a:bodyPr>
          <a:lstStyle/>
          <a:p>
            <a:r>
              <a:rPr lang="en-GB" sz="3600" b="1" dirty="0" err="1">
                <a:solidFill>
                  <a:schemeClr val="bg1"/>
                </a:solidFill>
              </a:rPr>
              <a:t>Hausaufgaben</a:t>
            </a:r>
            <a:endParaRPr lang="en-GB" sz="3600" b="1" dirty="0">
              <a:solidFill>
                <a:schemeClr val="bg1"/>
              </a:solidFill>
            </a:endParaRPr>
          </a:p>
        </p:txBody>
      </p:sp>
      <p:sp>
        <p:nvSpPr>
          <p:cNvPr id="6" name="TextBox 5"/>
          <p:cNvSpPr txBox="1"/>
          <p:nvPr/>
        </p:nvSpPr>
        <p:spPr>
          <a:xfrm>
            <a:off x="-186636" y="1204646"/>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Calibri" panose="020F0502020204030204" pitchFamily="34" charset="0"/>
              </a:rPr>
              <a:t>Term 2.1, Week 4)</a:t>
            </a:r>
            <a:endParaRPr kumimoji="0" lang="en-GB" sz="2800" b="0"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hlinkClick r:id="rId3"/>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2" name="TextBox 11"/>
          <p:cNvSpPr txBox="1"/>
          <p:nvPr/>
        </p:nvSpPr>
        <p:spPr>
          <a:xfrm>
            <a:off x="175149" y="3849829"/>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hlinkClick r:id="rId4"/>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 name="Rectangle 1"/>
          <p:cNvSpPr/>
          <p:nvPr/>
        </p:nvSpPr>
        <p:spPr>
          <a:xfrm>
            <a:off x="175149" y="5373936"/>
            <a:ext cx="11066804"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In addition, revisit:   Term 2.1 Week 1 | Term 1.2 Week 2</a:t>
            </a:r>
            <a:endParaRPr kumimoji="0" lang="en-GB" sz="1800" b="0" i="0" u="none" strike="noStrike" kern="1200" cap="none" spc="0" normalizeH="0" baseline="0" noProof="0" dirty="0">
              <a:ln>
                <a:noFill/>
              </a:ln>
              <a:solidFill>
                <a:srgbClr val="525050"/>
              </a:solidFill>
              <a:effectLst/>
              <a:uLnTx/>
              <a:uFillTx/>
              <a:latin typeface="Century Gothic"/>
              <a:ea typeface="+mn-ea"/>
              <a:cs typeface="+mn-cs"/>
            </a:endParaRPr>
          </a:p>
        </p:txBody>
      </p:sp>
      <p:pic>
        <p:nvPicPr>
          <p:cNvPr id="8" name="Picture 7" descr="A blue cartoon face with orange headphones&#10;&#10;Description automatically generated">
            <a:extLst>
              <a:ext uri="{FF2B5EF4-FFF2-40B4-BE49-F238E27FC236}">
                <a16:creationId xmlns:a16="http://schemas.microsoft.com/office/drawing/2014/main" id="{432C1C16-D86C-4B0B-AADF-2482EE7138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Tree>
    <p:extLst>
      <p:ext uri="{BB962C8B-B14F-4D97-AF65-F5344CB8AC3E}">
        <p14:creationId xmlns:p14="http://schemas.microsoft.com/office/powerpoint/2010/main" val="39074898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9" name="Google Shape;149;p2"/>
          <p:cNvSpPr txBox="1">
            <a:spLocks noGrp="1"/>
          </p:cNvSpPr>
          <p:nvPr>
            <p:ph type="title"/>
          </p:nvPr>
        </p:nvSpPr>
        <p:spPr>
          <a:xfrm>
            <a:off x="1" y="-9396"/>
            <a:ext cx="1280160"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800" b="1" dirty="0">
                <a:solidFill>
                  <a:schemeClr val="lt1"/>
                </a:solidFill>
              </a:rPr>
              <a:t> Was bin </a:t>
            </a:r>
            <a:r>
              <a:rPr lang="en-GB" sz="800" b="1" dirty="0" err="1">
                <a:solidFill>
                  <a:schemeClr val="lt1"/>
                </a:solidFill>
              </a:rPr>
              <a:t>ich</a:t>
            </a:r>
            <a:r>
              <a:rPr lang="en-GB" sz="800" b="1" dirty="0">
                <a:solidFill>
                  <a:schemeClr val="lt1"/>
                </a:solidFill>
              </a:rPr>
              <a:t>? (role cards)</a:t>
            </a:r>
            <a:endParaRPr sz="800" b="1" dirty="0">
              <a:solidFill>
                <a:schemeClr val="lt1"/>
              </a:solidFill>
            </a:endParaRPr>
          </a:p>
        </p:txBody>
      </p:sp>
      <p:sp>
        <p:nvSpPr>
          <p:cNvPr id="4" name="TextBox 3"/>
          <p:cNvSpPr txBox="1"/>
          <p:nvPr/>
        </p:nvSpPr>
        <p:spPr>
          <a:xfrm>
            <a:off x="0" y="-7716"/>
            <a:ext cx="3763513" cy="2031325"/>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Partner(-in)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 Ich bin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ein</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Vater</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eine Mutter,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ein</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Junge</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und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ein</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Mädchen</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Was bin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die</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 </a:t>
            </a:r>
            <a:r>
              <a:rPr kumimoji="0" lang="en-GB" sz="1050" b="0"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sym typeface="Wingdings" panose="05000000000000000000" pitchFamily="2" charset="2"/>
              </a:rPr>
              <a:t>eine</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0"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Familie</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bin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sieben</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Tage</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Was bin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die </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 </a:t>
            </a:r>
            <a:r>
              <a:rPr kumimoji="0" lang="en-GB" sz="1050" b="0"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sym typeface="Wingdings" panose="05000000000000000000" pitchFamily="2" charset="2"/>
              </a:rPr>
              <a:t>eine</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 </a:t>
            </a:r>
            <a:r>
              <a:rPr kumimoji="0" lang="en-GB" sz="1050" b="0"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Woche</a:t>
            </a:r>
            <a:r>
              <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3)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bin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Arbeit</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Was bin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die </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 </a:t>
            </a:r>
            <a:r>
              <a:rPr kumimoji="0" lang="en-GB" sz="1050" b="0"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sym typeface="Wingdings" panose="05000000000000000000" pitchFamily="2" charset="2"/>
              </a:rPr>
              <a:t>eine</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 </a:t>
            </a:r>
            <a:r>
              <a:rPr kumimoji="0" lang="en-GB" sz="1050" b="0"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Aufgabe</a:t>
            </a:r>
            <a:r>
              <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4)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bin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nicht</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hässlich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Was bin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GB" sz="1050" b="0"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schön</a:t>
            </a:r>
            <a:r>
              <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5)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habe</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eine</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Tür</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Was bin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die </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 </a:t>
            </a:r>
            <a:r>
              <a:rPr kumimoji="0" lang="en-GB" sz="1050" b="0"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sym typeface="Wingdings" panose="05000000000000000000" pitchFamily="2" charset="2"/>
              </a:rPr>
              <a:t>eine</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0"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Kirche</a:t>
            </a:r>
            <a:r>
              <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p:txBody>
      </p:sp>
      <p:sp>
        <p:nvSpPr>
          <p:cNvPr id="16" name="TextBox 15"/>
          <p:cNvSpPr txBox="1"/>
          <p:nvPr/>
        </p:nvSpPr>
        <p:spPr>
          <a:xfrm>
            <a:off x="0" y="2420878"/>
            <a:ext cx="3763513" cy="2031325"/>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Partner(-in)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 Ich bin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ein</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Vater</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eine Mutter,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ein</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Junge</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und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ein</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Mädchen</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Was bin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die</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 </a:t>
            </a:r>
            <a:r>
              <a:rPr kumimoji="0" lang="en-GB" sz="1050" b="0"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sym typeface="Wingdings" panose="05000000000000000000" pitchFamily="2" charset="2"/>
              </a:rPr>
              <a:t>eine</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0"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Familie</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bin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sieben</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Tage</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Was bin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die </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 </a:t>
            </a:r>
            <a:r>
              <a:rPr kumimoji="0" lang="en-GB" sz="1050" b="0"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sym typeface="Wingdings" panose="05000000000000000000" pitchFamily="2" charset="2"/>
              </a:rPr>
              <a:t>eine</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 </a:t>
            </a:r>
            <a:r>
              <a:rPr kumimoji="0" lang="en-GB" sz="1050" b="0"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Woche</a:t>
            </a:r>
            <a:r>
              <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3)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bin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Arbeit</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Was bin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die </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 </a:t>
            </a:r>
            <a:r>
              <a:rPr kumimoji="0" lang="en-GB" sz="1050" b="0"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sym typeface="Wingdings" panose="05000000000000000000" pitchFamily="2" charset="2"/>
              </a:rPr>
              <a:t>eine</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 </a:t>
            </a:r>
            <a:r>
              <a:rPr kumimoji="0" lang="en-GB" sz="1050" b="0"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Aufgabe</a:t>
            </a:r>
            <a:r>
              <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4)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bin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nicht</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hässlich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Was bin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GB" sz="1050" b="0"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schön</a:t>
            </a:r>
            <a:r>
              <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5)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habe</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eine</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Tür</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Was bin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die </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 </a:t>
            </a:r>
            <a:r>
              <a:rPr kumimoji="0" lang="en-GB" sz="1050" b="0"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sym typeface="Wingdings" panose="05000000000000000000" pitchFamily="2" charset="2"/>
              </a:rPr>
              <a:t>eine</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0"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Kirche</a:t>
            </a:r>
            <a:r>
              <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p:txBody>
      </p:sp>
      <p:sp>
        <p:nvSpPr>
          <p:cNvPr id="13" name="TextBox 12">
            <a:extLst>
              <a:ext uri="{FF2B5EF4-FFF2-40B4-BE49-F238E27FC236}">
                <a16:creationId xmlns:a16="http://schemas.microsoft.com/office/drawing/2014/main" id="{6234CBDB-A734-4AB9-9133-F10CC4778FFB}"/>
              </a:ext>
            </a:extLst>
          </p:cNvPr>
          <p:cNvSpPr txBox="1"/>
          <p:nvPr/>
        </p:nvSpPr>
        <p:spPr>
          <a:xfrm>
            <a:off x="-1" y="4826675"/>
            <a:ext cx="3763513" cy="2031325"/>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Partner(-in)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 Ich bin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ein</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Vater</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eine Mutter,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ein</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Junge</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und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ein</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Mädchen</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Was bin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die</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 </a:t>
            </a:r>
            <a:r>
              <a:rPr kumimoji="0" lang="en-GB" sz="1050" b="0"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sym typeface="Wingdings" panose="05000000000000000000" pitchFamily="2" charset="2"/>
              </a:rPr>
              <a:t>eine</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0"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Familie</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bin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sieben</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Tage</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Was bin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die </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 </a:t>
            </a:r>
            <a:r>
              <a:rPr kumimoji="0" lang="en-GB" sz="1050" b="0"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sym typeface="Wingdings" panose="05000000000000000000" pitchFamily="2" charset="2"/>
              </a:rPr>
              <a:t>eine</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 </a:t>
            </a:r>
            <a:r>
              <a:rPr kumimoji="0" lang="en-GB" sz="1050" b="0"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Woche</a:t>
            </a:r>
            <a:r>
              <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3)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bin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Arbeit</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Was bin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die </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 </a:t>
            </a:r>
            <a:r>
              <a:rPr kumimoji="0" lang="en-GB" sz="1050" b="0"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sym typeface="Wingdings" panose="05000000000000000000" pitchFamily="2" charset="2"/>
              </a:rPr>
              <a:t>eine</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 </a:t>
            </a:r>
            <a:r>
              <a:rPr kumimoji="0" lang="en-GB" sz="1050" b="0"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Aufgabe</a:t>
            </a:r>
            <a:r>
              <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4)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bin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nicht</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hässlich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Was bin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GB" sz="1050" b="0"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schön</a:t>
            </a:r>
            <a:r>
              <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5)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habe</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eine</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Tür</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Was bin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die </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 </a:t>
            </a:r>
            <a:r>
              <a:rPr kumimoji="0" lang="en-GB" sz="1050" b="0"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sym typeface="Wingdings" panose="05000000000000000000" pitchFamily="2" charset="2"/>
              </a:rPr>
              <a:t>eine</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0"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Kirche</a:t>
            </a:r>
            <a:r>
              <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p:txBody>
      </p:sp>
      <p:sp>
        <p:nvSpPr>
          <p:cNvPr id="19" name="Google Shape;149;p2">
            <a:extLst>
              <a:ext uri="{FF2B5EF4-FFF2-40B4-BE49-F238E27FC236}">
                <a16:creationId xmlns:a16="http://schemas.microsoft.com/office/drawing/2014/main" id="{4618A3E6-62C9-4C7E-B537-19798DF7E2EC}"/>
              </a:ext>
            </a:extLst>
          </p:cNvPr>
          <p:cNvSpPr txBox="1">
            <a:spLocks/>
          </p:cNvSpPr>
          <p:nvPr/>
        </p:nvSpPr>
        <p:spPr>
          <a:xfrm>
            <a:off x="4214244" y="-11076"/>
            <a:ext cx="1280160" cy="707849"/>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0"/>
              </a:spcBef>
              <a:spcAft>
                <a:spcPts val="0"/>
              </a:spcAft>
              <a:buClr>
                <a:prstClr val="white"/>
              </a:buClr>
              <a:buSzPts val="3600"/>
              <a:buFont typeface="Century Gothic"/>
              <a:buNone/>
              <a:tabLst/>
              <a:defRPr/>
            </a:pPr>
            <a:r>
              <a:rPr kumimoji="0" lang="de-DE" sz="800" b="1" i="0" u="none" strike="noStrike" kern="1200" cap="none" spc="0" normalizeH="0" baseline="0" noProof="0">
                <a:ln>
                  <a:noFill/>
                </a:ln>
                <a:solidFill>
                  <a:prstClr val="white"/>
                </a:solidFill>
                <a:effectLst/>
                <a:uLnTx/>
                <a:uFillTx/>
                <a:latin typeface="Calibri Light" panose="020F0302020204030204"/>
                <a:ea typeface="+mj-ea"/>
                <a:cs typeface="+mj-cs"/>
              </a:rPr>
              <a:t> Was bin ich? (role cards)</a:t>
            </a:r>
            <a:endParaRPr kumimoji="0" lang="de-DE" sz="800" b="1"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sp>
        <p:nvSpPr>
          <p:cNvPr id="20" name="TextBox 19">
            <a:extLst>
              <a:ext uri="{FF2B5EF4-FFF2-40B4-BE49-F238E27FC236}">
                <a16:creationId xmlns:a16="http://schemas.microsoft.com/office/drawing/2014/main" id="{96554B53-3BFA-4DE7-93AC-91DEA919DFC4}"/>
              </a:ext>
            </a:extLst>
          </p:cNvPr>
          <p:cNvSpPr txBox="1"/>
          <p:nvPr/>
        </p:nvSpPr>
        <p:spPr>
          <a:xfrm>
            <a:off x="4214243" y="-9396"/>
            <a:ext cx="3763513" cy="2031325"/>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Partner(-in)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 Ich bin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ein</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Vater</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eine Mutter,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ein</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Junge</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und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ein</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Mädchen</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Was bin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die</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 </a:t>
            </a:r>
            <a:r>
              <a:rPr kumimoji="0" lang="en-GB" sz="1050" b="0"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sym typeface="Wingdings" panose="05000000000000000000" pitchFamily="2" charset="2"/>
              </a:rPr>
              <a:t>eine</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0"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Familie</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bin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sieben</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Tage</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Was bin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die </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 </a:t>
            </a:r>
            <a:r>
              <a:rPr kumimoji="0" lang="en-GB" sz="1050" b="0"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sym typeface="Wingdings" panose="05000000000000000000" pitchFamily="2" charset="2"/>
              </a:rPr>
              <a:t>eine</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 </a:t>
            </a:r>
            <a:r>
              <a:rPr kumimoji="0" lang="en-GB" sz="1050" b="0"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Woche</a:t>
            </a:r>
            <a:r>
              <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3)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bin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Arbeit</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Was bin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die </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 </a:t>
            </a:r>
            <a:r>
              <a:rPr kumimoji="0" lang="en-GB" sz="1050" b="0"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sym typeface="Wingdings" panose="05000000000000000000" pitchFamily="2" charset="2"/>
              </a:rPr>
              <a:t>eine</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 </a:t>
            </a:r>
            <a:r>
              <a:rPr kumimoji="0" lang="en-GB" sz="1050" b="0"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Aufgabe</a:t>
            </a:r>
            <a:r>
              <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4)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bin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nicht</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hässlich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Was bin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GB" sz="1050" b="0"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schön</a:t>
            </a:r>
            <a:r>
              <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5)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habe</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eine</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Tür</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Was bin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die </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 </a:t>
            </a:r>
            <a:r>
              <a:rPr kumimoji="0" lang="en-GB" sz="1050" b="0"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sym typeface="Wingdings" panose="05000000000000000000" pitchFamily="2" charset="2"/>
              </a:rPr>
              <a:t>eine</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0"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Kirche</a:t>
            </a:r>
            <a:r>
              <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p:txBody>
      </p:sp>
      <p:sp>
        <p:nvSpPr>
          <p:cNvPr id="23" name="TextBox 22">
            <a:extLst>
              <a:ext uri="{FF2B5EF4-FFF2-40B4-BE49-F238E27FC236}">
                <a16:creationId xmlns:a16="http://schemas.microsoft.com/office/drawing/2014/main" id="{4016E3FD-9FD4-4736-ABFF-FCA8D645293E}"/>
              </a:ext>
            </a:extLst>
          </p:cNvPr>
          <p:cNvSpPr txBox="1"/>
          <p:nvPr/>
        </p:nvSpPr>
        <p:spPr>
          <a:xfrm>
            <a:off x="4214243" y="2419198"/>
            <a:ext cx="3763513" cy="2031325"/>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Partner(-in)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 Ich bin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ein</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Vater</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eine Mutter,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ein</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Junge</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und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ein</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Mädchen</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Was bin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die</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 </a:t>
            </a:r>
            <a:r>
              <a:rPr kumimoji="0" lang="en-GB" sz="1050" b="0"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sym typeface="Wingdings" panose="05000000000000000000" pitchFamily="2" charset="2"/>
              </a:rPr>
              <a:t>eine</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0"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Familie</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bin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sieben</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Tage</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Was bin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die </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 </a:t>
            </a:r>
            <a:r>
              <a:rPr kumimoji="0" lang="en-GB" sz="1050" b="0"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sym typeface="Wingdings" panose="05000000000000000000" pitchFamily="2" charset="2"/>
              </a:rPr>
              <a:t>eine</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 </a:t>
            </a:r>
            <a:r>
              <a:rPr kumimoji="0" lang="en-GB" sz="1050" b="0"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Woche</a:t>
            </a:r>
            <a:r>
              <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3)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bin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Arbeit</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Was bin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die </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 </a:t>
            </a:r>
            <a:r>
              <a:rPr kumimoji="0" lang="en-GB" sz="1050" b="0"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sym typeface="Wingdings" panose="05000000000000000000" pitchFamily="2" charset="2"/>
              </a:rPr>
              <a:t>eine</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 </a:t>
            </a:r>
            <a:r>
              <a:rPr kumimoji="0" lang="en-GB" sz="1050" b="0"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Aufgabe</a:t>
            </a:r>
            <a:r>
              <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4)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bin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nicht</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hässlich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Was bin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GB" sz="1050" b="0"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schön</a:t>
            </a:r>
            <a:r>
              <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5)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habe</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eine</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Tür</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Was bin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die </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 </a:t>
            </a:r>
            <a:r>
              <a:rPr kumimoji="0" lang="en-GB" sz="1050" b="0"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sym typeface="Wingdings" panose="05000000000000000000" pitchFamily="2" charset="2"/>
              </a:rPr>
              <a:t>eine</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0"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Kirche</a:t>
            </a:r>
            <a:r>
              <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p:txBody>
      </p:sp>
      <p:sp>
        <p:nvSpPr>
          <p:cNvPr id="24" name="TextBox 23">
            <a:extLst>
              <a:ext uri="{FF2B5EF4-FFF2-40B4-BE49-F238E27FC236}">
                <a16:creationId xmlns:a16="http://schemas.microsoft.com/office/drawing/2014/main" id="{2E662CDB-64E4-451F-B37C-C294D0E3E0B3}"/>
              </a:ext>
            </a:extLst>
          </p:cNvPr>
          <p:cNvSpPr txBox="1"/>
          <p:nvPr/>
        </p:nvSpPr>
        <p:spPr>
          <a:xfrm>
            <a:off x="4214242" y="4824995"/>
            <a:ext cx="3763513" cy="2031325"/>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Partner(-in)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 Ich bin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ein</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Vater</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eine Mutter,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ein</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Junge</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und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ein</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Mädchen</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Was bin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die</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 </a:t>
            </a:r>
            <a:r>
              <a:rPr kumimoji="0" lang="en-GB" sz="1050" b="0"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sym typeface="Wingdings" panose="05000000000000000000" pitchFamily="2" charset="2"/>
              </a:rPr>
              <a:t>eine</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0"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Familie</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bin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sieben</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Tage</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Was bin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die </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 </a:t>
            </a:r>
            <a:r>
              <a:rPr kumimoji="0" lang="en-GB" sz="1050" b="0"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sym typeface="Wingdings" panose="05000000000000000000" pitchFamily="2" charset="2"/>
              </a:rPr>
              <a:t>eine</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 </a:t>
            </a:r>
            <a:r>
              <a:rPr kumimoji="0" lang="en-GB" sz="1050" b="0"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Woche</a:t>
            </a:r>
            <a:r>
              <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3)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bin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Arbeit</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Was bin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die </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 </a:t>
            </a:r>
            <a:r>
              <a:rPr kumimoji="0" lang="en-GB" sz="1050" b="0"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sym typeface="Wingdings" panose="05000000000000000000" pitchFamily="2" charset="2"/>
              </a:rPr>
              <a:t>eine</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 </a:t>
            </a:r>
            <a:r>
              <a:rPr kumimoji="0" lang="en-GB" sz="1050" b="0"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Aufgabe</a:t>
            </a:r>
            <a:r>
              <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4)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bin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nicht</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hässlich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Was bin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GB" sz="1050" b="0"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schön</a:t>
            </a:r>
            <a:r>
              <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5)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habe</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eine</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Tür</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Was bin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die </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 </a:t>
            </a:r>
            <a:r>
              <a:rPr kumimoji="0" lang="en-GB" sz="1050" b="0"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sym typeface="Wingdings" panose="05000000000000000000" pitchFamily="2" charset="2"/>
              </a:rPr>
              <a:t>eine</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0"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Kirche</a:t>
            </a:r>
            <a:r>
              <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p:txBody>
      </p:sp>
      <p:sp>
        <p:nvSpPr>
          <p:cNvPr id="25" name="Google Shape;149;p2">
            <a:extLst>
              <a:ext uri="{FF2B5EF4-FFF2-40B4-BE49-F238E27FC236}">
                <a16:creationId xmlns:a16="http://schemas.microsoft.com/office/drawing/2014/main" id="{6C27256B-C2F4-4446-A61B-00334FDEDFBC}"/>
              </a:ext>
            </a:extLst>
          </p:cNvPr>
          <p:cNvSpPr txBox="1">
            <a:spLocks/>
          </p:cNvSpPr>
          <p:nvPr/>
        </p:nvSpPr>
        <p:spPr>
          <a:xfrm>
            <a:off x="8428486" y="0"/>
            <a:ext cx="1280160" cy="707849"/>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0"/>
              </a:spcBef>
              <a:spcAft>
                <a:spcPts val="0"/>
              </a:spcAft>
              <a:buClr>
                <a:prstClr val="white"/>
              </a:buClr>
              <a:buSzPts val="3600"/>
              <a:buFont typeface="Century Gothic"/>
              <a:buNone/>
              <a:tabLst/>
              <a:defRPr/>
            </a:pPr>
            <a:r>
              <a:rPr kumimoji="0" lang="de-DE" sz="800" b="1" i="0" u="none" strike="noStrike" kern="1200" cap="none" spc="0" normalizeH="0" baseline="0" noProof="0">
                <a:ln>
                  <a:noFill/>
                </a:ln>
                <a:solidFill>
                  <a:prstClr val="white"/>
                </a:solidFill>
                <a:effectLst/>
                <a:uLnTx/>
                <a:uFillTx/>
                <a:latin typeface="Calibri Light" panose="020F0302020204030204"/>
                <a:ea typeface="+mj-ea"/>
                <a:cs typeface="+mj-cs"/>
              </a:rPr>
              <a:t> Was bin ich? (role cards)</a:t>
            </a:r>
            <a:endParaRPr kumimoji="0" lang="de-DE" sz="800" b="1"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sp>
        <p:nvSpPr>
          <p:cNvPr id="26" name="TextBox 25">
            <a:extLst>
              <a:ext uri="{FF2B5EF4-FFF2-40B4-BE49-F238E27FC236}">
                <a16:creationId xmlns:a16="http://schemas.microsoft.com/office/drawing/2014/main" id="{12684765-3A64-4360-B20A-6D82B92CAE94}"/>
              </a:ext>
            </a:extLst>
          </p:cNvPr>
          <p:cNvSpPr txBox="1"/>
          <p:nvPr/>
        </p:nvSpPr>
        <p:spPr>
          <a:xfrm>
            <a:off x="8428485" y="1680"/>
            <a:ext cx="3763513" cy="2031325"/>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Partner(-in)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 Ich bin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ein</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Vater</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eine Mutter,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ein</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Junge</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und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ein</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Mädchen</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Was bin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die</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 </a:t>
            </a:r>
            <a:r>
              <a:rPr kumimoji="0" lang="en-GB" sz="1050" b="0"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sym typeface="Wingdings" panose="05000000000000000000" pitchFamily="2" charset="2"/>
              </a:rPr>
              <a:t>eine</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0"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Familie</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bin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sieben</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Tage</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Was bin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die </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 </a:t>
            </a:r>
            <a:r>
              <a:rPr kumimoji="0" lang="en-GB" sz="1050" b="0"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sym typeface="Wingdings" panose="05000000000000000000" pitchFamily="2" charset="2"/>
              </a:rPr>
              <a:t>eine</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 </a:t>
            </a:r>
            <a:r>
              <a:rPr kumimoji="0" lang="en-GB" sz="1050" b="0"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Woche</a:t>
            </a:r>
            <a:r>
              <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3)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bin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Arbeit</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Was bin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die </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 </a:t>
            </a:r>
            <a:r>
              <a:rPr kumimoji="0" lang="en-GB" sz="1050" b="0"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sym typeface="Wingdings" panose="05000000000000000000" pitchFamily="2" charset="2"/>
              </a:rPr>
              <a:t>eine</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 </a:t>
            </a:r>
            <a:r>
              <a:rPr kumimoji="0" lang="en-GB" sz="1050" b="0"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Aufgabe</a:t>
            </a:r>
            <a:r>
              <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4)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bin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nicht</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hässlich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Was bin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GB" sz="1050" b="0"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schön</a:t>
            </a:r>
            <a:r>
              <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5)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habe</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eine</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Tür</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Was bin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die </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 </a:t>
            </a:r>
            <a:r>
              <a:rPr kumimoji="0" lang="en-GB" sz="1050" b="0"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sym typeface="Wingdings" panose="05000000000000000000" pitchFamily="2" charset="2"/>
              </a:rPr>
              <a:t>eine</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0"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Kirche</a:t>
            </a:r>
            <a:r>
              <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p:txBody>
      </p:sp>
      <p:sp>
        <p:nvSpPr>
          <p:cNvPr id="29" name="TextBox 28">
            <a:extLst>
              <a:ext uri="{FF2B5EF4-FFF2-40B4-BE49-F238E27FC236}">
                <a16:creationId xmlns:a16="http://schemas.microsoft.com/office/drawing/2014/main" id="{FCF93E99-AD14-4365-8113-32209D918DAC}"/>
              </a:ext>
            </a:extLst>
          </p:cNvPr>
          <p:cNvSpPr txBox="1"/>
          <p:nvPr/>
        </p:nvSpPr>
        <p:spPr>
          <a:xfrm>
            <a:off x="8428485" y="2430274"/>
            <a:ext cx="3763513" cy="2031325"/>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Partner(-in)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 Ich bin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ein</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Vater</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eine Mutter,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ein</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Junge</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und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ein</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Mädchen</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Was bin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die</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 </a:t>
            </a:r>
            <a:r>
              <a:rPr kumimoji="0" lang="en-GB" sz="1050" b="0"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sym typeface="Wingdings" panose="05000000000000000000" pitchFamily="2" charset="2"/>
              </a:rPr>
              <a:t>eine</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0"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Familie</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bin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sieben</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Tage</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Was bin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die </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 </a:t>
            </a:r>
            <a:r>
              <a:rPr kumimoji="0" lang="en-GB" sz="1050" b="0"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sym typeface="Wingdings" panose="05000000000000000000" pitchFamily="2" charset="2"/>
              </a:rPr>
              <a:t>eine</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 </a:t>
            </a:r>
            <a:r>
              <a:rPr kumimoji="0" lang="en-GB" sz="1050" b="0"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Woche</a:t>
            </a:r>
            <a:r>
              <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3)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bin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Arbeit</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Was bin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die </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 </a:t>
            </a:r>
            <a:r>
              <a:rPr kumimoji="0" lang="en-GB" sz="1050" b="0"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sym typeface="Wingdings" panose="05000000000000000000" pitchFamily="2" charset="2"/>
              </a:rPr>
              <a:t>eine</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 </a:t>
            </a:r>
            <a:r>
              <a:rPr kumimoji="0" lang="en-GB" sz="1050" b="0"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Aufgabe</a:t>
            </a:r>
            <a:r>
              <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4)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bin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nicht</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hässlich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Was bin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GB" sz="1050" b="0"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schön</a:t>
            </a:r>
            <a:r>
              <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5)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habe</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eine</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Tür</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Was bin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die </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 </a:t>
            </a:r>
            <a:r>
              <a:rPr kumimoji="0" lang="en-GB" sz="1050" b="0"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sym typeface="Wingdings" panose="05000000000000000000" pitchFamily="2" charset="2"/>
              </a:rPr>
              <a:t>eine</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0"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Kirche</a:t>
            </a:r>
            <a:r>
              <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p:txBody>
      </p:sp>
      <p:sp>
        <p:nvSpPr>
          <p:cNvPr id="30" name="TextBox 29">
            <a:extLst>
              <a:ext uri="{FF2B5EF4-FFF2-40B4-BE49-F238E27FC236}">
                <a16:creationId xmlns:a16="http://schemas.microsoft.com/office/drawing/2014/main" id="{2710ABCA-7BE1-40C6-8E6F-D7C027631AD7}"/>
              </a:ext>
            </a:extLst>
          </p:cNvPr>
          <p:cNvSpPr txBox="1"/>
          <p:nvPr/>
        </p:nvSpPr>
        <p:spPr>
          <a:xfrm>
            <a:off x="8428484" y="4836071"/>
            <a:ext cx="3763513" cy="2031325"/>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Partner(-in)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 Ich bin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ein</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Vater</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eine Mutter,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ein</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Junge</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und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ein</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Mädchen</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Was bin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die</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 </a:t>
            </a:r>
            <a:r>
              <a:rPr kumimoji="0" lang="en-GB" sz="1050" b="0"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sym typeface="Wingdings" panose="05000000000000000000" pitchFamily="2" charset="2"/>
              </a:rPr>
              <a:t>eine</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0"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Familie</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bin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sieben</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Tage</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Was bin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die </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 </a:t>
            </a:r>
            <a:r>
              <a:rPr kumimoji="0" lang="en-GB" sz="1050" b="0"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sym typeface="Wingdings" panose="05000000000000000000" pitchFamily="2" charset="2"/>
              </a:rPr>
              <a:t>eine</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 </a:t>
            </a:r>
            <a:r>
              <a:rPr kumimoji="0" lang="en-GB" sz="1050" b="0"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Woche</a:t>
            </a:r>
            <a:r>
              <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3)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bin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Arbeit</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Was bin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die </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 </a:t>
            </a:r>
            <a:r>
              <a:rPr kumimoji="0" lang="en-GB" sz="1050" b="0"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sym typeface="Wingdings" panose="05000000000000000000" pitchFamily="2" charset="2"/>
              </a:rPr>
              <a:t>eine</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 </a:t>
            </a:r>
            <a:r>
              <a:rPr kumimoji="0" lang="en-GB" sz="1050" b="0"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Aufgabe</a:t>
            </a:r>
            <a:r>
              <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4)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bin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nicht</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hässlich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Was bin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GB" sz="1050" b="0"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schön</a:t>
            </a:r>
            <a:r>
              <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5)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habe</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eine</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Tür</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Was bin </a:t>
            </a:r>
            <a:r>
              <a:rPr kumimoji="0" lang="en-GB" sz="105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ich</a:t>
            </a:r>
            <a:r>
              <a:rPr kumimoji="0" lang="en-GB"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die </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 </a:t>
            </a:r>
            <a:r>
              <a:rPr kumimoji="0" lang="en-GB" sz="1050" b="0"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sym typeface="Wingdings" panose="05000000000000000000" pitchFamily="2" charset="2"/>
              </a:rPr>
              <a:t>eine</a:t>
            </a:r>
            <a:r>
              <a:rPr kumimoji="0" lang="en-GB" sz="105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050" b="0"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Kirche</a:t>
            </a:r>
            <a:r>
              <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9458187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9" name="Google Shape;149;p2"/>
          <p:cNvSpPr txBox="1">
            <a:spLocks noGrp="1"/>
          </p:cNvSpPr>
          <p:nvPr>
            <p:ph type="title"/>
          </p:nvPr>
        </p:nvSpPr>
        <p:spPr>
          <a:xfrm>
            <a:off x="0" y="0"/>
            <a:ext cx="5909733" cy="157484"/>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ts val="3600"/>
              <a:buFont typeface="Century Gothic"/>
              <a:buNone/>
            </a:pPr>
            <a:r>
              <a:rPr lang="en-GB" sz="800" b="1" dirty="0">
                <a:solidFill>
                  <a:schemeClr val="lt1"/>
                </a:solidFill>
              </a:rPr>
              <a:t> Wo bin </a:t>
            </a:r>
            <a:r>
              <a:rPr lang="en-GB" sz="800" b="1" dirty="0" err="1">
                <a:solidFill>
                  <a:schemeClr val="lt1"/>
                </a:solidFill>
              </a:rPr>
              <a:t>ich</a:t>
            </a:r>
            <a:r>
              <a:rPr lang="en-GB" sz="800" b="1" dirty="0">
                <a:solidFill>
                  <a:schemeClr val="lt1"/>
                </a:solidFill>
              </a:rPr>
              <a:t>? (role cards)</a:t>
            </a:r>
            <a:endParaRPr sz="800" b="1" dirty="0">
              <a:solidFill>
                <a:schemeClr val="lt1"/>
              </a:solidFill>
            </a:endParaRPr>
          </a:p>
        </p:txBody>
      </p:sp>
      <p:sp>
        <p:nvSpPr>
          <p:cNvPr id="4" name="TextBox 3"/>
          <p:cNvSpPr txBox="1"/>
          <p:nvPr/>
        </p:nvSpPr>
        <p:spPr>
          <a:xfrm>
            <a:off x="-21252" y="-11751"/>
            <a:ext cx="3763513" cy="1869743"/>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(Partner(in)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 Es gibt hier ein Klassenzimmer. Wo bin ich? </a:t>
            </a:r>
            <a:br>
              <a:rPr kumimoji="0" lang="de-DE"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de-DE"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 der Schule)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 Der Lehrer redet viel. Wo bin ich?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(im Unterricht)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3) Ich spiele mit Freunden Fußball. Wo bin ich?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(im Garten)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4) Ich wohne hier. Wo bin ich?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(zu Hause)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5) Es gibt hier eine Kirche. Wo bin ich?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(am Marktplatz)</a:t>
            </a:r>
          </a:p>
        </p:txBody>
      </p:sp>
      <p:sp>
        <p:nvSpPr>
          <p:cNvPr id="20" name="TextBox 19"/>
          <p:cNvSpPr txBox="1"/>
          <p:nvPr/>
        </p:nvSpPr>
        <p:spPr>
          <a:xfrm>
            <a:off x="0" y="2488253"/>
            <a:ext cx="3763513" cy="1869743"/>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(Partner(in)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 Es gibt hier ein Klassenzimmer. Wo bin ich? </a:t>
            </a:r>
            <a:br>
              <a:rPr kumimoji="0" lang="de-DE"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de-DE"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 der Schule)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 Der Lehrer redet viel. Wo bin ich?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(im Unterricht)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3) Ich spiele mit Freunden Fußball. Wo bin ich?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(im Garten)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4) Ich wohne hier. Wo bin ich?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(zu Hause)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5) Es gibt hier eine Kirche. Wo bin ich?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(am Marktplatz)</a:t>
            </a:r>
          </a:p>
        </p:txBody>
      </p:sp>
      <p:sp>
        <p:nvSpPr>
          <p:cNvPr id="14" name="TextBox 13">
            <a:extLst>
              <a:ext uri="{FF2B5EF4-FFF2-40B4-BE49-F238E27FC236}">
                <a16:creationId xmlns:a16="http://schemas.microsoft.com/office/drawing/2014/main" id="{562857E7-53DD-482B-B1EC-990D68973D3A}"/>
              </a:ext>
            </a:extLst>
          </p:cNvPr>
          <p:cNvSpPr txBox="1"/>
          <p:nvPr/>
        </p:nvSpPr>
        <p:spPr>
          <a:xfrm>
            <a:off x="-21251" y="4988257"/>
            <a:ext cx="3763513" cy="1869743"/>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(Partner(in)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 Es gibt hier ein Klassenzimmer. Wo bin ich? </a:t>
            </a:r>
            <a:br>
              <a:rPr kumimoji="0" lang="de-DE"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de-DE"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 der Schule)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 Der Lehrer redet viel. Wo bin ich?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(im Unterricht)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3) Ich spiele mit Freunden Fußball. Wo bin ich?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(im Garten)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4) Ich wohne hier. Wo bin ich?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(zu Hause)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5) Es gibt hier eine Kirche. Wo bin ich?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(am Marktplatz)</a:t>
            </a:r>
          </a:p>
        </p:txBody>
      </p:sp>
      <p:sp>
        <p:nvSpPr>
          <p:cNvPr id="15" name="TextBox 14">
            <a:extLst>
              <a:ext uri="{FF2B5EF4-FFF2-40B4-BE49-F238E27FC236}">
                <a16:creationId xmlns:a16="http://schemas.microsoft.com/office/drawing/2014/main" id="{69473DA6-796A-451C-A67B-D231264D9B9E}"/>
              </a:ext>
            </a:extLst>
          </p:cNvPr>
          <p:cNvSpPr txBox="1"/>
          <p:nvPr/>
        </p:nvSpPr>
        <p:spPr>
          <a:xfrm>
            <a:off x="4293845" y="-7979"/>
            <a:ext cx="3763513" cy="1869743"/>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(Partner(in)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 Es gibt hier ein Klassenzimmer. Wo bin ich? </a:t>
            </a:r>
            <a:br>
              <a:rPr kumimoji="0" lang="de-DE"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de-DE"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 der Schule)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 Der Lehrer redet viel. Wo bin ich?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(im Unterricht)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3) Ich spiele mit Freunden Fußball. Wo bin ich?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(im Garten)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4) Ich wohne hier. Wo bin ich?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(zu Hause)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5) Es gibt hier eine Kirche. Wo bin ich?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(am Marktplatz)</a:t>
            </a:r>
          </a:p>
        </p:txBody>
      </p:sp>
      <p:sp>
        <p:nvSpPr>
          <p:cNvPr id="18" name="TextBox 17">
            <a:extLst>
              <a:ext uri="{FF2B5EF4-FFF2-40B4-BE49-F238E27FC236}">
                <a16:creationId xmlns:a16="http://schemas.microsoft.com/office/drawing/2014/main" id="{85F05BB5-2323-49A1-88AD-1FE9BB83FBAF}"/>
              </a:ext>
            </a:extLst>
          </p:cNvPr>
          <p:cNvSpPr txBox="1"/>
          <p:nvPr/>
        </p:nvSpPr>
        <p:spPr>
          <a:xfrm>
            <a:off x="4315097" y="2492025"/>
            <a:ext cx="3763513" cy="1869743"/>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(Partner(in)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 Es gibt hier ein Klassenzimmer. Wo bin ich? </a:t>
            </a:r>
            <a:br>
              <a:rPr kumimoji="0" lang="de-DE"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de-DE"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 der Schule)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 Der Lehrer redet viel. Wo bin ich?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(im Unterricht)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3) Ich spiele mit Freunden Fußball. Wo bin ich?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(im Garten)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4) Ich wohne hier. Wo bin ich?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(zu Hause)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5) Es gibt hier eine Kirche. Wo bin ich?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(am Marktplatz)</a:t>
            </a:r>
          </a:p>
        </p:txBody>
      </p:sp>
      <p:sp>
        <p:nvSpPr>
          <p:cNvPr id="23" name="TextBox 22">
            <a:extLst>
              <a:ext uri="{FF2B5EF4-FFF2-40B4-BE49-F238E27FC236}">
                <a16:creationId xmlns:a16="http://schemas.microsoft.com/office/drawing/2014/main" id="{DB549092-6DAE-450D-B1A5-97C78A06D14F}"/>
              </a:ext>
            </a:extLst>
          </p:cNvPr>
          <p:cNvSpPr txBox="1"/>
          <p:nvPr/>
        </p:nvSpPr>
        <p:spPr>
          <a:xfrm>
            <a:off x="4293846" y="4992029"/>
            <a:ext cx="3763513" cy="1869743"/>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(Partner(in)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 Es gibt hier ein Klassenzimmer. Wo bin ich? </a:t>
            </a:r>
            <a:br>
              <a:rPr kumimoji="0" lang="de-DE"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de-DE"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 der Schule)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 Der Lehrer redet viel. Wo bin ich?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(im Unterricht)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3) Ich spiele mit Freunden Fußball. Wo bin ich?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(im Garten)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4) Ich wohne hier. Wo bin ich?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(zu Hause)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5) Es gibt hier eine Kirche. Wo bin ich?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(am Marktplatz)</a:t>
            </a:r>
          </a:p>
        </p:txBody>
      </p:sp>
      <p:sp>
        <p:nvSpPr>
          <p:cNvPr id="24" name="TextBox 23">
            <a:extLst>
              <a:ext uri="{FF2B5EF4-FFF2-40B4-BE49-F238E27FC236}">
                <a16:creationId xmlns:a16="http://schemas.microsoft.com/office/drawing/2014/main" id="{F6442E38-E3F7-4995-997E-8174964C41E4}"/>
              </a:ext>
            </a:extLst>
          </p:cNvPr>
          <p:cNvSpPr txBox="1"/>
          <p:nvPr/>
        </p:nvSpPr>
        <p:spPr>
          <a:xfrm>
            <a:off x="8428489" y="-11751"/>
            <a:ext cx="3763513" cy="1869743"/>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(Partner(in)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 Es gibt hier ein Klassenzimmer. Wo bin ich? </a:t>
            </a:r>
            <a:br>
              <a:rPr kumimoji="0" lang="de-DE"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de-DE"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 der Schule)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 Der Lehrer redet viel. Wo bin ich?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(im Unterricht)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3) Ich spiele mit Freunden Fußball. Wo bin ich?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(im Garten)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4) Ich wohne hier. Wo bin ich?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(zu Hause)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5) Es gibt hier eine Kirche. Wo bin ich?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(am Marktplatz)</a:t>
            </a:r>
          </a:p>
        </p:txBody>
      </p:sp>
      <p:sp>
        <p:nvSpPr>
          <p:cNvPr id="27" name="TextBox 26">
            <a:extLst>
              <a:ext uri="{FF2B5EF4-FFF2-40B4-BE49-F238E27FC236}">
                <a16:creationId xmlns:a16="http://schemas.microsoft.com/office/drawing/2014/main" id="{17A6D4FF-E487-49D3-9EB1-A96CCAF2F078}"/>
              </a:ext>
            </a:extLst>
          </p:cNvPr>
          <p:cNvSpPr txBox="1"/>
          <p:nvPr/>
        </p:nvSpPr>
        <p:spPr>
          <a:xfrm>
            <a:off x="8428489" y="2488253"/>
            <a:ext cx="3763513" cy="1869743"/>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(Partner(in)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 Es gibt hier ein Klassenzimmer. Wo bin ich? </a:t>
            </a:r>
            <a:br>
              <a:rPr kumimoji="0" lang="de-DE"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de-DE"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 der Schule)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 Der Lehrer redet viel. Wo bin ich?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(im Unterricht)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3) Ich spiele mit Freunden Fußball. Wo bin ich?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(im Garten)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4) Ich wohne hier. Wo bin ich?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(zu Hause)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5) Es gibt hier eine Kirche. Wo bin ich?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(am Marktplatz)</a:t>
            </a:r>
          </a:p>
        </p:txBody>
      </p:sp>
      <p:sp>
        <p:nvSpPr>
          <p:cNvPr id="28" name="TextBox 27">
            <a:extLst>
              <a:ext uri="{FF2B5EF4-FFF2-40B4-BE49-F238E27FC236}">
                <a16:creationId xmlns:a16="http://schemas.microsoft.com/office/drawing/2014/main" id="{977467D2-8415-43DE-B8C7-0B170D9DAE73}"/>
              </a:ext>
            </a:extLst>
          </p:cNvPr>
          <p:cNvSpPr txBox="1"/>
          <p:nvPr/>
        </p:nvSpPr>
        <p:spPr>
          <a:xfrm>
            <a:off x="8428490" y="4988257"/>
            <a:ext cx="3763513" cy="1869743"/>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(Partner(in)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 Es gibt hier ein Klassenzimmer. Wo bin ich? </a:t>
            </a:r>
            <a:br>
              <a:rPr kumimoji="0" lang="de-DE"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de-DE"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 der Schule)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 Der Lehrer redet viel. Wo bin ich?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(im Unterricht)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3) Ich spiele mit Freunden Fußball. Wo bin ich?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(im Garten)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4) Ich wohne hier. Wo bin ich?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(zu Hause)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5) Es gibt hier eine Kirche. Wo bin ich?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(am Marktplatz)</a:t>
            </a:r>
          </a:p>
        </p:txBody>
      </p:sp>
    </p:spTree>
    <p:extLst>
      <p:ext uri="{BB962C8B-B14F-4D97-AF65-F5344CB8AC3E}">
        <p14:creationId xmlns:p14="http://schemas.microsoft.com/office/powerpoint/2010/main" val="1880350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FD44E-B66F-4840-ABEF-B7D9B2B1CC96}"/>
              </a:ext>
            </a:extLst>
          </p:cNvPr>
          <p:cNvSpPr>
            <a:spLocks noGrp="1"/>
          </p:cNvSpPr>
          <p:nvPr>
            <p:ph type="title"/>
          </p:nvPr>
        </p:nvSpPr>
        <p:spPr>
          <a:xfrm>
            <a:off x="4377055" y="-105866"/>
            <a:ext cx="3428848" cy="1802820"/>
          </a:xfrm>
        </p:spPr>
        <p:txBody>
          <a:bodyPr>
            <a:noAutofit/>
          </a:bodyPr>
          <a:lstStyle/>
          <a:p>
            <a:pPr algn="ctr"/>
            <a:r>
              <a:rPr lang="en-GB" sz="12000" b="1" dirty="0" err="1">
                <a:solidFill>
                  <a:srgbClr val="002060"/>
                </a:solidFill>
                <a:cs typeface="Calibri" panose="020F0502020204030204" pitchFamily="34" charset="0"/>
              </a:rPr>
              <a:t>sch</a:t>
            </a:r>
            <a:endParaRPr lang="en-US" sz="12000" dirty="0"/>
          </a:p>
        </p:txBody>
      </p:sp>
      <p:sp>
        <p:nvSpPr>
          <p:cNvPr id="4" name="Rounded Rectangle 3"/>
          <p:cNvSpPr/>
          <p:nvPr/>
        </p:nvSpPr>
        <p:spPr>
          <a:xfrm>
            <a:off x="3829920" y="1770210"/>
            <a:ext cx="4532160" cy="2707785"/>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FFCC00"/>
                </a:solidFill>
                <a:latin typeface="Century Gothic" panose="020B0502020202020204" pitchFamily="34" charset="0"/>
              </a:rPr>
              <a:t>sch</a:t>
            </a:r>
            <a:r>
              <a:rPr lang="en-GB" sz="6600" dirty="0" err="1">
                <a:solidFill>
                  <a:srgbClr val="002060"/>
                </a:solidFill>
                <a:latin typeface="Century Gothic" panose="020B0502020202020204" pitchFamily="34" charset="0"/>
              </a:rPr>
              <a:t>reiben</a:t>
            </a:r>
            <a:endParaRPr lang="en-GB" sz="6600" dirty="0">
              <a:solidFill>
                <a:srgbClr val="002060"/>
              </a:solidFill>
              <a:latin typeface="Century Gothic" panose="020B0502020202020204" pitchFamily="34" charset="0"/>
            </a:endParaRPr>
          </a:p>
        </p:txBody>
      </p:sp>
      <p:sp>
        <p:nvSpPr>
          <p:cNvPr id="5" name="Rectangle 4"/>
          <p:cNvSpPr/>
          <p:nvPr/>
        </p:nvSpPr>
        <p:spPr>
          <a:xfrm>
            <a:off x="1079234" y="429400"/>
            <a:ext cx="2151551"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fal</a:t>
            </a:r>
            <a:r>
              <a:rPr lang="en-GB" sz="5400" dirty="0" err="1">
                <a:solidFill>
                  <a:srgbClr val="FFCC00"/>
                </a:solidFill>
                <a:latin typeface="Century Gothic" panose="020B0502020202020204" pitchFamily="34" charset="0"/>
              </a:rPr>
              <a:t>sch</a:t>
            </a:r>
            <a:endParaRPr lang="en-GB" sz="5400" dirty="0">
              <a:solidFill>
                <a:srgbClr val="002060"/>
              </a:solidFill>
              <a:latin typeface="Century Gothic" panose="020B0502020202020204" pitchFamily="34" charset="0"/>
            </a:endParaRPr>
          </a:p>
        </p:txBody>
      </p:sp>
      <p:sp>
        <p:nvSpPr>
          <p:cNvPr id="6" name="Rectangle 5"/>
          <p:cNvSpPr/>
          <p:nvPr/>
        </p:nvSpPr>
        <p:spPr>
          <a:xfrm>
            <a:off x="570686" y="3764614"/>
            <a:ext cx="3203121"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zwi</a:t>
            </a:r>
            <a:r>
              <a:rPr lang="en-GB" sz="5400" dirty="0" err="1">
                <a:solidFill>
                  <a:srgbClr val="FFCC00"/>
                </a:solidFill>
                <a:latin typeface="Century Gothic" panose="020B0502020202020204" pitchFamily="34" charset="0"/>
              </a:rPr>
              <a:t>sch</a:t>
            </a:r>
            <a:r>
              <a:rPr lang="en-GB" sz="5400" dirty="0" err="1">
                <a:solidFill>
                  <a:srgbClr val="002060"/>
                </a:solidFill>
                <a:latin typeface="Century Gothic" panose="020B0502020202020204" pitchFamily="34" charset="0"/>
              </a:rPr>
              <a:t>en</a:t>
            </a:r>
            <a:endParaRPr lang="en-GB" sz="5400" dirty="0">
              <a:solidFill>
                <a:srgbClr val="002060"/>
              </a:solidFill>
              <a:latin typeface="Century Gothic" panose="020B0502020202020204" pitchFamily="34" charset="0"/>
            </a:endParaRPr>
          </a:p>
        </p:txBody>
      </p:sp>
      <p:sp>
        <p:nvSpPr>
          <p:cNvPr id="7" name="Rectangle 6"/>
          <p:cNvSpPr/>
          <p:nvPr/>
        </p:nvSpPr>
        <p:spPr>
          <a:xfrm>
            <a:off x="8755109" y="3512144"/>
            <a:ext cx="2874506" cy="923330"/>
          </a:xfrm>
          <a:prstGeom prst="rect">
            <a:avLst/>
          </a:prstGeom>
        </p:spPr>
        <p:txBody>
          <a:bodyPr wrap="none">
            <a:spAutoFit/>
          </a:bodyPr>
          <a:lstStyle/>
          <a:p>
            <a:pPr lvl="0" algn="ctr"/>
            <a:r>
              <a:rPr lang="en-GB" sz="5400" dirty="0" err="1">
                <a:solidFill>
                  <a:srgbClr val="FFCC00"/>
                </a:solidFill>
                <a:latin typeface="Century Gothic" panose="020B0502020202020204" pitchFamily="34" charset="0"/>
              </a:rPr>
              <a:t>sch</a:t>
            </a:r>
            <a:r>
              <a:rPr lang="en-GB" sz="5400" dirty="0" err="1">
                <a:solidFill>
                  <a:srgbClr val="002060"/>
                </a:solidFill>
                <a:latin typeface="Century Gothic" panose="020B0502020202020204" pitchFamily="34" charset="0"/>
              </a:rPr>
              <a:t>warz</a:t>
            </a:r>
            <a:endParaRPr lang="en-GB" sz="5400" i="1" dirty="0">
              <a:solidFill>
                <a:srgbClr val="002060"/>
              </a:solidFill>
              <a:latin typeface="Century Gothic" panose="020B0502020202020204" pitchFamily="34" charset="0"/>
            </a:endParaRPr>
          </a:p>
        </p:txBody>
      </p:sp>
      <p:sp>
        <p:nvSpPr>
          <p:cNvPr id="8" name="Rectangle 7"/>
          <p:cNvSpPr/>
          <p:nvPr/>
        </p:nvSpPr>
        <p:spPr>
          <a:xfrm>
            <a:off x="4745462" y="4435474"/>
            <a:ext cx="2831224" cy="923330"/>
          </a:xfrm>
          <a:prstGeom prst="rect">
            <a:avLst/>
          </a:prstGeom>
        </p:spPr>
        <p:txBody>
          <a:bodyPr wrap="none">
            <a:spAutoFit/>
          </a:bodyPr>
          <a:lstStyle/>
          <a:p>
            <a:pPr lvl="0" algn="ctr"/>
            <a:r>
              <a:rPr lang="en-GB" sz="5400" dirty="0">
                <a:solidFill>
                  <a:srgbClr val="002060"/>
                </a:solidFill>
                <a:latin typeface="Century Gothic" panose="020B0502020202020204" pitchFamily="34" charset="0"/>
              </a:rPr>
              <a:t>Men</a:t>
            </a:r>
            <a:r>
              <a:rPr lang="en-GB" sz="5400" dirty="0">
                <a:solidFill>
                  <a:srgbClr val="FFCC00"/>
                </a:solidFill>
                <a:latin typeface="Century Gothic" panose="020B0502020202020204" pitchFamily="34" charset="0"/>
              </a:rPr>
              <a:t>sch</a:t>
            </a:r>
          </a:p>
        </p:txBody>
      </p:sp>
      <p:sp>
        <p:nvSpPr>
          <p:cNvPr id="9" name="Rectangle 8"/>
          <p:cNvSpPr/>
          <p:nvPr/>
        </p:nvSpPr>
        <p:spPr>
          <a:xfrm>
            <a:off x="8878821" y="479209"/>
            <a:ext cx="2470548" cy="923330"/>
          </a:xfrm>
          <a:prstGeom prst="rect">
            <a:avLst/>
          </a:prstGeom>
        </p:spPr>
        <p:txBody>
          <a:bodyPr wrap="none">
            <a:spAutoFit/>
          </a:bodyPr>
          <a:lstStyle/>
          <a:p>
            <a:pPr lvl="0" algn="ctr"/>
            <a:r>
              <a:rPr lang="en-GB" sz="5400" dirty="0" err="1">
                <a:solidFill>
                  <a:srgbClr val="FFCC00"/>
                </a:solidFill>
                <a:latin typeface="Century Gothic" panose="020B0502020202020204" pitchFamily="34" charset="0"/>
              </a:rPr>
              <a:t>sch</a:t>
            </a:r>
            <a:r>
              <a:rPr lang="en-GB" sz="5400" dirty="0" err="1">
                <a:solidFill>
                  <a:srgbClr val="002060"/>
                </a:solidFill>
                <a:latin typeface="Century Gothic" panose="020B0502020202020204" pitchFamily="34" charset="0"/>
              </a:rPr>
              <a:t>nell</a:t>
            </a:r>
            <a:endParaRPr lang="en-GB" sz="5400" dirty="0">
              <a:solidFill>
                <a:srgbClr val="002060"/>
              </a:solidFill>
              <a:latin typeface="Century Gothic" panose="020B0502020202020204" pitchFamily="34" charset="0"/>
            </a:endParaRPr>
          </a:p>
        </p:txBody>
      </p:sp>
      <p:pic>
        <p:nvPicPr>
          <p:cNvPr id="10" name="Picture 9" descr="boy writing"/>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43012" y="1712808"/>
            <a:ext cx="1696935" cy="1799336"/>
          </a:xfrm>
          <a:prstGeom prst="rect">
            <a:avLst/>
          </a:prstGeom>
        </p:spPr>
      </p:pic>
    </p:spTree>
    <p:extLst>
      <p:ext uri="{BB962C8B-B14F-4D97-AF65-F5344CB8AC3E}">
        <p14:creationId xmlns:p14="http://schemas.microsoft.com/office/powerpoint/2010/main" val="2072250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ch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schreiben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falsch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6" name="schnell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subTnLst>
                                    <p:audio>
                                      <p:cMediaNode>
                                        <p:cTn display="0" masterRel="sameClick">
                                          <p:stCondLst>
                                            <p:cond evt="begin" delay="0">
                                              <p:tn val="28"/>
                                            </p:cond>
                                          </p:stCondLst>
                                          <p:endCondLst>
                                            <p:cond evt="onStopAudio" delay="0">
                                              <p:tgtEl>
                                                <p:sldTgt/>
                                              </p:tgtEl>
                                            </p:cond>
                                          </p:endCondLst>
                                        </p:cTn>
                                        <p:tgtEl>
                                          <p:sndTgt r:embed="rId7" name="zwischen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subTnLst>
                                    <p:audio>
                                      <p:cMediaNode>
                                        <p:cTn display="0" masterRel="sameClick">
                                          <p:stCondLst>
                                            <p:cond evt="begin" delay="0">
                                              <p:tn val="33"/>
                                            </p:cond>
                                          </p:stCondLst>
                                          <p:endCondLst>
                                            <p:cond evt="onStopAudio" delay="0">
                                              <p:tgtEl>
                                                <p:sldTgt/>
                                              </p:tgtEl>
                                            </p:cond>
                                          </p:endCondLst>
                                        </p:cTn>
                                        <p:tgtEl>
                                          <p:sndTgt r:embed="rId8" name="Mensch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subTnLst>
                                    <p:audio>
                                      <p:cMediaNode>
                                        <p:cTn display="0" masterRel="sameClick">
                                          <p:stCondLst>
                                            <p:cond evt="begin" delay="0">
                                              <p:tn val="38"/>
                                            </p:cond>
                                          </p:stCondLst>
                                          <p:endCondLst>
                                            <p:cond evt="onStopAudio" delay="0">
                                              <p:tgtEl>
                                                <p:sldTgt/>
                                              </p:tgtEl>
                                            </p:cond>
                                          </p:endCondLst>
                                        </p:cTn>
                                        <p:tgtEl>
                                          <p:sndTgt r:embed="rId9" name="schwarz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36694-E4D4-0643-93A7-BC85E7F34871}"/>
              </a:ext>
            </a:extLst>
          </p:cNvPr>
          <p:cNvSpPr>
            <a:spLocks noGrp="1"/>
          </p:cNvSpPr>
          <p:nvPr>
            <p:ph type="title"/>
          </p:nvPr>
        </p:nvSpPr>
        <p:spPr>
          <a:xfrm>
            <a:off x="4593184" y="13384"/>
            <a:ext cx="2991720" cy="1594272"/>
          </a:xfrm>
        </p:spPr>
        <p:txBody>
          <a:bodyPr>
            <a:noAutofit/>
          </a:bodyPr>
          <a:lstStyle/>
          <a:p>
            <a:pPr algn="ctr"/>
            <a:r>
              <a:rPr lang="en-GB" sz="12000" b="1" dirty="0" err="1">
                <a:solidFill>
                  <a:srgbClr val="002060"/>
                </a:solidFill>
                <a:cs typeface="Calibri" panose="020F0502020204030204" pitchFamily="34" charset="0"/>
              </a:rPr>
              <a:t>sch</a:t>
            </a:r>
            <a:endParaRPr lang="en-US" sz="12000" dirty="0"/>
          </a:p>
        </p:txBody>
      </p:sp>
      <p:sp>
        <p:nvSpPr>
          <p:cNvPr id="4" name="Rounded Rectangle 3"/>
          <p:cNvSpPr/>
          <p:nvPr/>
        </p:nvSpPr>
        <p:spPr>
          <a:xfrm>
            <a:off x="3829920" y="1770210"/>
            <a:ext cx="4532160" cy="2707785"/>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sch</a:t>
            </a: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reiben</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p:cNvSpPr/>
          <p:nvPr/>
        </p:nvSpPr>
        <p:spPr>
          <a:xfrm>
            <a:off x="1079234" y="429400"/>
            <a:ext cx="2151551"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fal</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sch</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Rectangle 5"/>
          <p:cNvSpPr/>
          <p:nvPr/>
        </p:nvSpPr>
        <p:spPr>
          <a:xfrm>
            <a:off x="570686" y="3764614"/>
            <a:ext cx="3203121"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zwi</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sch</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6"/>
          <p:cNvSpPr/>
          <p:nvPr/>
        </p:nvSpPr>
        <p:spPr>
          <a:xfrm>
            <a:off x="8755109" y="3512144"/>
            <a:ext cx="2874506"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sch</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warz</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4745462" y="4435474"/>
            <a:ext cx="283122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Men</a:t>
            </a: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sch</a:t>
            </a:r>
          </a:p>
        </p:txBody>
      </p:sp>
      <p:sp>
        <p:nvSpPr>
          <p:cNvPr id="9" name="Rectangle 8"/>
          <p:cNvSpPr/>
          <p:nvPr/>
        </p:nvSpPr>
        <p:spPr>
          <a:xfrm>
            <a:off x="8878821" y="479209"/>
            <a:ext cx="2470548"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sch</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nell</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 name="Picture 9" descr="boy writin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43012" y="1712808"/>
            <a:ext cx="1696935" cy="1799336"/>
          </a:xfrm>
          <a:prstGeom prst="rect">
            <a:avLst/>
          </a:prstGeom>
        </p:spPr>
      </p:pic>
    </p:spTree>
    <p:extLst>
      <p:ext uri="{BB962C8B-B14F-4D97-AF65-F5344CB8AC3E}">
        <p14:creationId xmlns:p14="http://schemas.microsoft.com/office/powerpoint/2010/main" val="1201217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4567" y="450945"/>
            <a:ext cx="10515600" cy="1325563"/>
          </a:xfrm>
        </p:spPr>
        <p:txBody>
          <a:bodyPr>
            <a:normAutofit fontScale="90000"/>
          </a:bodyPr>
          <a:lstStyle/>
          <a:p>
            <a:r>
              <a:rPr lang="en-GB" sz="22200" b="1" dirty="0" err="1">
                <a:solidFill>
                  <a:srgbClr val="FFCC00"/>
                </a:solidFill>
              </a:rPr>
              <a:t>sp</a:t>
            </a:r>
            <a:r>
              <a:rPr lang="en-GB" sz="22200" b="1" dirty="0">
                <a:solidFill>
                  <a:srgbClr val="FFCC00"/>
                </a:solidFill>
              </a:rPr>
              <a:t>-</a:t>
            </a:r>
            <a:br>
              <a:rPr lang="en-GB" sz="9600" b="1" dirty="0"/>
            </a:br>
            <a:endParaRPr lang="en-GB" dirty="0"/>
          </a:p>
        </p:txBody>
      </p:sp>
      <p:pic>
        <p:nvPicPr>
          <p:cNvPr id="5" name="Picture 4" descr="baby playin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67736" y="1156198"/>
            <a:ext cx="3922400" cy="3371031"/>
          </a:xfrm>
          <a:prstGeom prst="rect">
            <a:avLst/>
          </a:prstGeom>
        </p:spPr>
      </p:pic>
      <p:sp>
        <p:nvSpPr>
          <p:cNvPr id="2" name="Rectangle 1"/>
          <p:cNvSpPr/>
          <p:nvPr/>
        </p:nvSpPr>
        <p:spPr>
          <a:xfrm>
            <a:off x="3363574" y="4218312"/>
            <a:ext cx="5386411" cy="1938992"/>
          </a:xfrm>
          <a:prstGeom prst="rect">
            <a:avLst/>
          </a:prstGeom>
        </p:spPr>
        <p:txBody>
          <a:bodyPr wrap="none">
            <a:spAutoFit/>
          </a:bodyPr>
          <a:lstStyle/>
          <a:p>
            <a:pPr lvl="0" algn="ctr"/>
            <a:r>
              <a:rPr lang="en-GB" sz="12000" dirty="0" err="1">
                <a:solidFill>
                  <a:srgbClr val="FFC000"/>
                </a:solidFill>
                <a:latin typeface="Century Gothic" panose="020B0502020202020204" pitchFamily="34" charset="0"/>
              </a:rPr>
              <a:t>sp</a:t>
            </a:r>
            <a:r>
              <a:rPr lang="en-GB" sz="12000" dirty="0" err="1">
                <a:solidFill>
                  <a:srgbClr val="002060"/>
                </a:solidFill>
                <a:latin typeface="Century Gothic" panose="020B0502020202020204" pitchFamily="34" charset="0"/>
              </a:rPr>
              <a:t>ielen</a:t>
            </a:r>
            <a:endParaRPr lang="en-GB" sz="120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788223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sp-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spielen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spiel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4567" y="450945"/>
            <a:ext cx="10515600" cy="1325563"/>
          </a:xfrm>
        </p:spPr>
        <p:txBody>
          <a:bodyPr>
            <a:normAutofit fontScale="90000"/>
          </a:bodyPr>
          <a:lstStyle/>
          <a:p>
            <a:r>
              <a:rPr lang="en-GB" sz="22200" b="1" dirty="0" err="1">
                <a:solidFill>
                  <a:srgbClr val="FFCC00"/>
                </a:solidFill>
              </a:rPr>
              <a:t>sp</a:t>
            </a:r>
            <a:r>
              <a:rPr lang="en-GB" sz="22200" b="1" dirty="0">
                <a:solidFill>
                  <a:srgbClr val="FFCC00"/>
                </a:solidFill>
              </a:rPr>
              <a:t>-</a:t>
            </a:r>
            <a:br>
              <a:rPr lang="en-GB" sz="9600" b="1" dirty="0"/>
            </a:br>
            <a:endParaRPr lang="en-GB" dirty="0"/>
          </a:p>
        </p:txBody>
      </p:sp>
      <p:sp>
        <p:nvSpPr>
          <p:cNvPr id="2" name="Rectangle 1"/>
          <p:cNvSpPr/>
          <p:nvPr/>
        </p:nvSpPr>
        <p:spPr>
          <a:xfrm>
            <a:off x="3363574" y="4218312"/>
            <a:ext cx="5386411" cy="1938992"/>
          </a:xfrm>
          <a:prstGeom prst="rect">
            <a:avLst/>
          </a:prstGeom>
        </p:spPr>
        <p:txBody>
          <a:bodyPr wrap="none">
            <a:spAutoFit/>
          </a:bodyPr>
          <a:lstStyle/>
          <a:p>
            <a:pPr lvl="0" algn="ctr"/>
            <a:r>
              <a:rPr lang="en-GB" sz="12000" dirty="0" err="1">
                <a:solidFill>
                  <a:srgbClr val="FFC000"/>
                </a:solidFill>
                <a:latin typeface="Century Gothic" panose="020B0502020202020204" pitchFamily="34" charset="0"/>
              </a:rPr>
              <a:t>sp</a:t>
            </a:r>
            <a:r>
              <a:rPr lang="en-GB" sz="12000" dirty="0" err="1">
                <a:solidFill>
                  <a:srgbClr val="002060"/>
                </a:solidFill>
                <a:latin typeface="Century Gothic" panose="020B0502020202020204" pitchFamily="34" charset="0"/>
              </a:rPr>
              <a:t>ielen</a:t>
            </a:r>
            <a:endParaRPr lang="en-GB" sz="120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11458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sp-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spiel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theme/theme1.xml><?xml version="1.0" encoding="utf-8"?>
<a:theme xmlns:a="http://schemas.openxmlformats.org/drawingml/2006/main" name="1_NCELP_German_2022">
  <a:themeElements>
    <a:clrScheme name="NCELP_German">
      <a:dk1>
        <a:srgbClr val="525050"/>
      </a:dk1>
      <a:lt1>
        <a:srgbClr val="3D3C3C"/>
      </a:lt1>
      <a:dk2>
        <a:srgbClr val="FFCC00"/>
      </a:dk2>
      <a:lt2>
        <a:srgbClr val="FFFFFF"/>
      </a:lt2>
      <a:accent1>
        <a:srgbClr val="FFCC00"/>
      </a:accent1>
      <a:accent2>
        <a:srgbClr val="AD1519"/>
      </a:accent2>
      <a:accent3>
        <a:srgbClr val="525050"/>
      </a:accent3>
      <a:accent4>
        <a:srgbClr val="FEE599"/>
      </a:accent4>
      <a:accent5>
        <a:srgbClr val="EA5559"/>
      </a:accent5>
      <a:accent6>
        <a:srgbClr val="FFF2CC"/>
      </a:accent6>
      <a:hlink>
        <a:srgbClr val="0071DC"/>
      </a:hlink>
      <a:folHlink>
        <a:srgbClr val="6F3B55"/>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52638B47-9C48-4E39-B248-D93845352569}" vid="{9BFAA737-D31B-4598-B06A-1D167B8500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553</TotalTime>
  <Words>12392</Words>
  <Application>Microsoft Office PowerPoint</Application>
  <PresentationFormat>Widescreen</PresentationFormat>
  <Paragraphs>1582</Paragraphs>
  <Slides>59</Slides>
  <Notes>57</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59</vt:i4>
      </vt:variant>
    </vt:vector>
  </HeadingPairs>
  <TitlesOfParts>
    <vt:vector size="68" baseType="lpstr">
      <vt:lpstr>Arial</vt:lpstr>
      <vt:lpstr>Calibri</vt:lpstr>
      <vt:lpstr>Calibri Light</vt:lpstr>
      <vt:lpstr>Century</vt:lpstr>
      <vt:lpstr>Century Gothic</vt:lpstr>
      <vt:lpstr>Lucida Handwriting</vt:lpstr>
      <vt:lpstr>Tw Cen MT</vt:lpstr>
      <vt:lpstr>1_NCELP_German_2022</vt:lpstr>
      <vt:lpstr>Office Theme</vt:lpstr>
      <vt:lpstr>PowerPoint Presentation</vt:lpstr>
      <vt:lpstr>sch </vt:lpstr>
      <vt:lpstr>sch </vt:lpstr>
      <vt:lpstr>sch </vt:lpstr>
      <vt:lpstr>sch</vt:lpstr>
      <vt:lpstr>sch</vt:lpstr>
      <vt:lpstr>sch</vt:lpstr>
      <vt:lpstr>sp- </vt:lpstr>
      <vt:lpstr>sp- </vt:lpstr>
      <vt:lpstr>sp- </vt:lpstr>
      <vt:lpstr>sp-</vt:lpstr>
      <vt:lpstr>sp-</vt:lpstr>
      <vt:lpstr>sp-</vt:lpstr>
      <vt:lpstr>Wie sagt man …?</vt:lpstr>
      <vt:lpstr>In der Schule</vt:lpstr>
      <vt:lpstr>In der Schule</vt:lpstr>
      <vt:lpstr>Was ist das? (1/5)</vt:lpstr>
      <vt:lpstr>Was ist das? (2/5)</vt:lpstr>
      <vt:lpstr>Was ist das? (3/5)</vt:lpstr>
      <vt:lpstr>Was ist das? (4/5)</vt:lpstr>
      <vt:lpstr>Was ist das? (5/5)</vt:lpstr>
      <vt:lpstr>Mein Lieblingsschulfach</vt:lpstr>
      <vt:lpstr>mögen – to like, liking  </vt:lpstr>
      <vt:lpstr>Wer mag was?</vt:lpstr>
      <vt:lpstr>Antworten</vt:lpstr>
      <vt:lpstr>Singular object pronouns (him, her, it)</vt:lpstr>
      <vt:lpstr>Was mag Wolfgang? (1/2)</vt:lpstr>
      <vt:lpstr>Was mag Wolfgang? (2/3)</vt:lpstr>
      <vt:lpstr>Was mag Wolfgang? [3/3]</vt:lpstr>
      <vt:lpstr>Was machst du?</vt:lpstr>
      <vt:lpstr>Was machst du?</vt:lpstr>
      <vt:lpstr>PowerPoint Presentation</vt:lpstr>
      <vt:lpstr>PowerPoint Presentation</vt:lpstr>
      <vt:lpstr>PowerPoint Presentation</vt:lpstr>
      <vt:lpstr>Zungenbrecher!</vt:lpstr>
      <vt:lpstr>Zungenbrecher!</vt:lpstr>
      <vt:lpstr>Was bin ich?</vt:lpstr>
      <vt:lpstr>Was bin ich?</vt:lpstr>
      <vt:lpstr>Antworten</vt:lpstr>
      <vt:lpstr>Wo bin ich?</vt:lpstr>
      <vt:lpstr>Wo bin ich?</vt:lpstr>
      <vt:lpstr>Antworten</vt:lpstr>
      <vt:lpstr>mögen – to like, liking</vt:lpstr>
      <vt:lpstr>Meine Schwester</vt:lpstr>
      <vt:lpstr>Und was magst du (nicht)?</vt:lpstr>
      <vt:lpstr>Plural object pronoun (them)</vt:lpstr>
      <vt:lpstr>Wer macht was?</vt:lpstr>
      <vt:lpstr>Antworten</vt:lpstr>
      <vt:lpstr>Popmusik (Die Prinzen, 2001) </vt:lpstr>
      <vt:lpstr>Popmusik (Die Prinzen)</vt:lpstr>
      <vt:lpstr>Popmusik (Die Prinzen)</vt:lpstr>
      <vt:lpstr>Popmusik (Die Prinzen)</vt:lpstr>
      <vt:lpstr>Popmusik (Die Prinzen)</vt:lpstr>
      <vt:lpstr>Popmusik (Die Prinzen)</vt:lpstr>
      <vt:lpstr>Popmusik (Die Prinzen)</vt:lpstr>
      <vt:lpstr>Popmusik (Die Prinzen)</vt:lpstr>
      <vt:lpstr>Hausaufgaben</vt:lpstr>
      <vt:lpstr> Was bin ich? (role cards)</vt:lpstr>
      <vt:lpstr> Wo bin ich? (role cards)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30</cp:revision>
  <dcterms:created xsi:type="dcterms:W3CDTF">2024-01-26T10:09:46Z</dcterms:created>
  <dcterms:modified xsi:type="dcterms:W3CDTF">2024-01-26T19:23:32Z</dcterms:modified>
</cp:coreProperties>
</file>