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58"/>
  </p:notesMasterIdLst>
  <p:sldIdLst>
    <p:sldId id="788" r:id="rId3"/>
    <p:sldId id="423" r:id="rId4"/>
    <p:sldId id="424" r:id="rId5"/>
    <p:sldId id="425" r:id="rId6"/>
    <p:sldId id="426" r:id="rId7"/>
    <p:sldId id="427" r:id="rId8"/>
    <p:sldId id="428" r:id="rId9"/>
    <p:sldId id="429" r:id="rId10"/>
    <p:sldId id="430" r:id="rId11"/>
    <p:sldId id="431" r:id="rId12"/>
    <p:sldId id="432" r:id="rId13"/>
    <p:sldId id="433" r:id="rId14"/>
    <p:sldId id="434" r:id="rId15"/>
    <p:sldId id="349" r:id="rId16"/>
    <p:sldId id="350" r:id="rId17"/>
    <p:sldId id="351" r:id="rId18"/>
    <p:sldId id="352" r:id="rId19"/>
    <p:sldId id="353" r:id="rId20"/>
    <p:sldId id="354" r:id="rId21"/>
    <p:sldId id="790" r:id="rId22"/>
    <p:sldId id="791" r:id="rId23"/>
    <p:sldId id="792" r:id="rId24"/>
    <p:sldId id="793" r:id="rId25"/>
    <p:sldId id="794" r:id="rId26"/>
    <p:sldId id="795" r:id="rId27"/>
    <p:sldId id="796" r:id="rId28"/>
    <p:sldId id="797" r:id="rId29"/>
    <p:sldId id="798" r:id="rId30"/>
    <p:sldId id="799" r:id="rId31"/>
    <p:sldId id="800" r:id="rId32"/>
    <p:sldId id="801" r:id="rId33"/>
    <p:sldId id="802" r:id="rId34"/>
    <p:sldId id="803" r:id="rId35"/>
    <p:sldId id="804" r:id="rId36"/>
    <p:sldId id="805" r:id="rId37"/>
    <p:sldId id="806" r:id="rId38"/>
    <p:sldId id="807" r:id="rId39"/>
    <p:sldId id="808" r:id="rId40"/>
    <p:sldId id="809" r:id="rId41"/>
    <p:sldId id="810" r:id="rId42"/>
    <p:sldId id="811" r:id="rId43"/>
    <p:sldId id="812" r:id="rId44"/>
    <p:sldId id="813" r:id="rId45"/>
    <p:sldId id="814" r:id="rId46"/>
    <p:sldId id="815" r:id="rId47"/>
    <p:sldId id="816" r:id="rId48"/>
    <p:sldId id="817" r:id="rId49"/>
    <p:sldId id="818" r:id="rId50"/>
    <p:sldId id="819" r:id="rId51"/>
    <p:sldId id="820" r:id="rId52"/>
    <p:sldId id="821" r:id="rId53"/>
    <p:sldId id="822" r:id="rId54"/>
    <p:sldId id="823" r:id="rId55"/>
    <p:sldId id="824" r:id="rId56"/>
    <p:sldId id="65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C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01" autoAdjust="0"/>
    <p:restoredTop sz="58284" autoAdjust="0"/>
  </p:normalViewPr>
  <p:slideViewPr>
    <p:cSldViewPr snapToGrid="0">
      <p:cViewPr varScale="1">
        <p:scale>
          <a:sx n="63" d="100"/>
          <a:sy n="63" d="100"/>
        </p:scale>
        <p:origin x="1554" y="48"/>
      </p:cViewPr>
      <p:guideLst/>
    </p:cSldViewPr>
  </p:slideViewPr>
  <p:notesTextViewPr>
    <p:cViewPr>
      <p:scale>
        <a:sx n="3" d="2"/>
        <a:sy n="3" d="2"/>
      </p:scale>
      <p:origin x="0" y="0"/>
    </p:cViewPr>
  </p:notesTextViewPr>
  <p:sorterViewPr>
    <p:cViewPr varScale="1">
      <p:scale>
        <a:sx n="100" d="100"/>
        <a:sy n="100" d="100"/>
      </p:scale>
      <p:origin x="0" y="-69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E24933-B7BC-4ECB-9297-A2245F38CD8F}" type="datetimeFigureOut">
              <a:rPr lang="en-GB" smtClean="0"/>
              <a:t>25/01/2024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34998-3343-46B3-80F4-467F59297667}" type="slidenum">
              <a:rPr lang="en-GB" smtClean="0"/>
              <a:t>‹#›</a:t>
            </a:fld>
            <a:endParaRPr lang="en-GB"/>
          </a:p>
        </p:txBody>
      </p:sp>
    </p:spTree>
    <p:extLst>
      <p:ext uri="{BB962C8B-B14F-4D97-AF65-F5344CB8AC3E}">
        <p14:creationId xmlns:p14="http://schemas.microsoft.com/office/powerpoint/2010/main" val="1391563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dict.cc/?s=Ob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anose="020F0502020204030204" pitchFamily="34" charset="0"/>
                <a:cs typeface="Calibri" panose="020F0502020204030204" pitchFamily="34" charset="0"/>
              </a:rPr>
              <a:t>i) AQA list does not have </a:t>
            </a:r>
            <a:r>
              <a:rPr lang="en-GB" sz="1200" b="1" u="sng" dirty="0" err="1">
                <a:latin typeface="Calibri" panose="020F0502020204030204" pitchFamily="34" charset="0"/>
                <a:cs typeface="Calibri" panose="020F0502020204030204" pitchFamily="34" charset="0"/>
              </a:rPr>
              <a:t>Gutschein</a:t>
            </a:r>
            <a:r>
              <a:rPr lang="en-GB" sz="1200" b="1" u="sng" dirty="0">
                <a:latin typeface="Calibri" panose="020F0502020204030204" pitchFamily="34" charset="0"/>
                <a:cs typeface="Calibri" panose="020F0502020204030204" pitchFamily="34" charset="0"/>
              </a:rPr>
              <a:t>.</a:t>
            </a:r>
            <a:endParaRPr lang="en-GB" sz="1200" b="1" u="sng"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ii) Edexcel list does not have </a:t>
            </a:r>
            <a:r>
              <a:rPr lang="en-GB" sz="1200" b="1" u="sng" dirty="0" err="1">
                <a:latin typeface="Calibri" panose="020F0502020204030204" pitchFamily="34" charset="0"/>
                <a:cs typeface="Calibri" panose="020F0502020204030204" pitchFamily="34" charset="0"/>
              </a:rPr>
              <a:t>Gutschein</a:t>
            </a:r>
            <a:r>
              <a:rPr lang="en-GB" sz="1200" b="1" u="sng" dirty="0">
                <a:latin typeface="Calibri" panose="020F0502020204030204" pitchFamily="34" charset="0"/>
                <a:cs typeface="Calibri" panose="020F0502020204030204" pitchFamily="34" charset="0"/>
              </a:rPr>
              <a:t>, </a:t>
            </a:r>
            <a:r>
              <a:rPr lang="en-GB" sz="1200" b="1" u="sng" dirty="0" err="1">
                <a:latin typeface="Calibri" panose="020F0502020204030204" pitchFamily="34" charset="0"/>
                <a:cs typeface="Calibri" panose="020F0502020204030204" pitchFamily="34" charset="0"/>
              </a:rPr>
              <a:t>hässlich</a:t>
            </a:r>
            <a:r>
              <a:rPr lang="en-GB" sz="1200" b="1" u="sng" dirty="0">
                <a:latin typeface="Calibri" panose="020F0502020204030204" pitchFamily="34" charset="0"/>
                <a:cs typeface="Calibri" panose="020F0502020204030204" pitchFamily="34" charset="0"/>
              </a:rPr>
              <a:t>, </a:t>
            </a:r>
            <a:r>
              <a:rPr lang="en-GB" sz="1200" b="1" u="sng" dirty="0" err="1">
                <a:latin typeface="Calibri" panose="020F0502020204030204" pitchFamily="34" charset="0"/>
                <a:cs typeface="Calibri" panose="020F0502020204030204" pitchFamily="34" charset="0"/>
              </a:rPr>
              <a:t>Ordnung</a:t>
            </a:r>
            <a:r>
              <a:rPr lang="en-GB" sz="1200" b="1" u="sng" dirty="0">
                <a:latin typeface="Calibri" panose="020F0502020204030204" pitchFamily="34" charset="0"/>
                <a:cs typeface="Calibri" panose="020F0502020204030204" pitchFamily="34" charset="0"/>
              </a:rPr>
              <a:t>.</a:t>
            </a: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iii) </a:t>
            </a:r>
            <a:r>
              <a:rPr lang="en-GB" sz="1200" b="1" dirty="0" err="1">
                <a:latin typeface="Calibri" panose="020F0502020204030204" pitchFamily="34" charset="0"/>
                <a:cs typeface="Calibri" panose="020F0502020204030204" pitchFamily="34" charset="0"/>
              </a:rPr>
              <a:t>Eduqas</a:t>
            </a:r>
            <a:r>
              <a:rPr lang="en-GB" sz="1200" b="1" dirty="0">
                <a:latin typeface="Calibri" panose="020F0502020204030204" pitchFamily="34" charset="0"/>
                <a:cs typeface="Calibri" panose="020F0502020204030204" pitchFamily="34" charset="0"/>
              </a:rPr>
              <a:t> list does not have </a:t>
            </a:r>
            <a:r>
              <a:rPr lang="en-GB" sz="1200" b="1" u="sng" dirty="0" err="1">
                <a:latin typeface="Calibri" panose="020F0502020204030204" pitchFamily="34" charset="0"/>
                <a:cs typeface="Calibri" panose="020F0502020204030204" pitchFamily="34" charset="0"/>
              </a:rPr>
              <a:t>Gutschein</a:t>
            </a:r>
            <a:r>
              <a:rPr lang="en-GB" sz="1200" b="1" u="sng" dirty="0">
                <a:latin typeface="Calibri" panose="020F0502020204030204" pitchFamily="34" charset="0"/>
                <a:cs typeface="Calibri" panose="020F0502020204030204" pitchFamily="34" charset="0"/>
              </a:rPr>
              <a:t>, </a:t>
            </a:r>
            <a:r>
              <a:rPr lang="en-GB" sz="1200" b="1" u="sng" dirty="0" err="1">
                <a:latin typeface="Calibri" panose="020F0502020204030204" pitchFamily="34" charset="0"/>
                <a:cs typeface="Calibri" panose="020F0502020204030204" pitchFamily="34" charset="0"/>
              </a:rPr>
              <a:t>hässlich</a:t>
            </a:r>
            <a:r>
              <a:rPr lang="en-GB" sz="1200" b="1" u="sng" dirty="0">
                <a:latin typeface="Calibri" panose="020F0502020204030204" pitchFamily="34" charset="0"/>
                <a:cs typeface="Calibri" panose="020F0502020204030204" pitchFamily="34" charset="0"/>
              </a:rPr>
              <a:t>.</a:t>
            </a: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Presentation of SSC /ö/</a:t>
            </a:r>
          </a:p>
          <a:p>
            <a:pPr algn="l">
              <a:lnSpc>
                <a:spcPct val="100000"/>
              </a:lnSpc>
            </a:pPr>
            <a:r>
              <a:rPr lang="en-GB" sz="1200" dirty="0">
                <a:solidFill>
                  <a:prstClr val="white"/>
                </a:solidFill>
              </a:rPr>
              <a:t>Subject pronouns </a:t>
            </a:r>
            <a:r>
              <a:rPr lang="en-GB" sz="1200" i="1" dirty="0">
                <a:solidFill>
                  <a:prstClr val="white"/>
                </a:solidFill>
              </a:rPr>
              <a:t>er</a:t>
            </a:r>
            <a:r>
              <a:rPr lang="en-GB" sz="1200" dirty="0">
                <a:solidFill>
                  <a:prstClr val="white"/>
                </a:solidFill>
              </a:rPr>
              <a:t>,</a:t>
            </a:r>
            <a:r>
              <a:rPr lang="en-GB" sz="1200" i="1" dirty="0">
                <a:solidFill>
                  <a:prstClr val="white"/>
                </a:solidFill>
              </a:rPr>
              <a:t> </a:t>
            </a:r>
            <a:r>
              <a:rPr lang="en-GB" sz="1200" i="1" dirty="0" err="1">
                <a:solidFill>
                  <a:prstClr val="white"/>
                </a:solidFill>
              </a:rPr>
              <a:t>sie</a:t>
            </a:r>
            <a:r>
              <a:rPr lang="en-GB" sz="1200" i="1" dirty="0">
                <a:solidFill>
                  <a:prstClr val="white"/>
                </a:solidFill>
              </a:rPr>
              <a:t> </a:t>
            </a:r>
            <a:r>
              <a:rPr lang="en-GB" sz="1200" dirty="0">
                <a:solidFill>
                  <a:prstClr val="white"/>
                </a:solidFill>
              </a:rPr>
              <a:t>and </a:t>
            </a:r>
            <a:r>
              <a:rPr lang="en-GB" sz="1200" i="1" dirty="0">
                <a:solidFill>
                  <a:prstClr val="white"/>
                </a:solidFill>
              </a:rPr>
              <a:t>es</a:t>
            </a:r>
            <a:r>
              <a:rPr lang="en-GB" sz="1200" dirty="0">
                <a:solidFill>
                  <a:prstClr val="white"/>
                </a:solidFill>
              </a:rPr>
              <a:t> meaning ‘it’</a:t>
            </a:r>
          </a:p>
          <a:p>
            <a:pPr algn="l">
              <a:lnSpc>
                <a:spcPct val="100000"/>
              </a:lnSpc>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de-DE" sz="1200" b="1" i="0" kern="1200" dirty="0">
              <a:solidFill>
                <a:schemeClr val="tx1"/>
              </a:solidFill>
              <a:effectLst/>
              <a:latin typeface="+mn-lt"/>
              <a:ea typeface="+mn-ea"/>
              <a:cs typeface="+mn-cs"/>
            </a:endParaRPr>
          </a:p>
          <a:p>
            <a:r>
              <a:rPr lang="de-DE" sz="1200" b="1" i="0" u="none" strike="noStrike" kern="1200" dirty="0">
                <a:solidFill>
                  <a:schemeClr val="tx1"/>
                </a:solidFill>
                <a:effectLst/>
                <a:latin typeface="+mn-lt"/>
                <a:ea typeface="+mn-ea"/>
                <a:cs typeface="+mn-cs"/>
              </a:rPr>
              <a:t>7.2.1.1 (introduce) </a:t>
            </a:r>
            <a:r>
              <a:rPr lang="de-DE" sz="1200" b="0" i="0" u="none" strike="noStrike"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denken [128] er2 [15] es [12] sie2 [7] Fahrrad / Rad [2138] Geschenk [2595] Gutschein [&gt;5009] Handy [1693] Jacke [3287] hässlich [3542] toll [972] ganz [69] jetzt [72] ziemlich [605] in Ordnung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1.2.5</a:t>
            </a:r>
            <a:r>
              <a:rPr lang="de-DE" sz="1200" b="1" i="0" u="none" strike="noStrike" kern="1200" baseline="0" dirty="0">
                <a:solidFill>
                  <a:schemeClr val="tx1"/>
                </a:solidFill>
                <a:effectLst/>
                <a:latin typeface="+mn-lt"/>
                <a:ea typeface="+mn-ea"/>
                <a:cs typeface="+mn-cs"/>
              </a:rPr>
              <a:t> (revisit) </a:t>
            </a:r>
            <a:r>
              <a:rPr lang="de-DE" sz="1200" b="0" i="0" u="none" strike="noStrike"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kommen [62] stehen [85] Junge [548] Kopf [250] Körper [488] Mädchen [602] Mutter [218] Nacht [325] Tür [375] Vater [232]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1.1.6 (revisit) </a:t>
            </a:r>
            <a:r>
              <a:rPr lang="de-DE" sz="1200" b="0" i="0" u="none" strike="noStrike"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habe, 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63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ö</a:t>
            </a:r>
            <a:r>
              <a:rPr lang="en-GB" b="1" baseline="0" dirty="0"/>
              <a:t>] </a:t>
            </a:r>
            <a:r>
              <a:rPr lang="en-GB" baseline="0" dirty="0"/>
              <a:t>and then the </a:t>
            </a:r>
            <a:r>
              <a:rPr lang="en-GB" b="1" baseline="0" dirty="0"/>
              <a:t>source</a:t>
            </a:r>
            <a:r>
              <a:rPr lang="en-GB" baseline="0" dirty="0"/>
              <a:t> word again ‘</a:t>
            </a:r>
            <a:r>
              <a:rPr lang="en-GB" sz="1200" b="1" baseline="0" dirty="0" err="1"/>
              <a:t>plötzlich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plötzlich</a:t>
            </a:r>
            <a:r>
              <a:rPr lang="en-GB" sz="1200" b="1" baseline="0" dirty="0"/>
              <a:t> </a:t>
            </a:r>
            <a:r>
              <a:rPr lang="en-GB" sz="1200" baseline="0" dirty="0"/>
              <a:t>[459]; </a:t>
            </a:r>
            <a:r>
              <a:rPr lang="en-GB" sz="1200" b="1" baseline="0" dirty="0" err="1"/>
              <a:t>Bevölkerung</a:t>
            </a:r>
            <a:r>
              <a:rPr lang="en-GB" sz="1200" b="1" baseline="0" dirty="0"/>
              <a:t> </a:t>
            </a:r>
            <a:r>
              <a:rPr lang="en-GB" sz="1200" b="0" baseline="0" dirty="0"/>
              <a:t>[769] </a:t>
            </a:r>
            <a:r>
              <a:rPr lang="en-GB" sz="1200" b="1" baseline="0" dirty="0" err="1"/>
              <a:t>völlig</a:t>
            </a:r>
            <a:r>
              <a:rPr lang="en-GB" sz="1200" b="1" baseline="0" dirty="0"/>
              <a:t> </a:t>
            </a:r>
            <a:r>
              <a:rPr lang="en-GB" sz="1200" baseline="0" dirty="0"/>
              <a:t>[462]; </a:t>
            </a:r>
            <a:r>
              <a:rPr lang="en-GB" sz="1200" b="1" baseline="0" dirty="0" err="1"/>
              <a:t>öffentlich</a:t>
            </a:r>
            <a:r>
              <a:rPr lang="en-GB" sz="1200" b="1" baseline="0" dirty="0"/>
              <a:t> </a:t>
            </a:r>
            <a:r>
              <a:rPr lang="en-GB" sz="1200" baseline="0" dirty="0"/>
              <a:t>[399]; </a:t>
            </a:r>
            <a:r>
              <a:rPr lang="en-GB" sz="1200" b="1" baseline="0" dirty="0" err="1"/>
              <a:t>zwölf</a:t>
            </a:r>
            <a:r>
              <a:rPr lang="en-GB" sz="1200" b="1" baseline="0" dirty="0"/>
              <a:t> </a:t>
            </a:r>
            <a:r>
              <a:rPr lang="en-GB" sz="1200" baseline="0" dirty="0"/>
              <a:t>[882]; </a:t>
            </a:r>
            <a:r>
              <a:rPr lang="en-GB" sz="1200" b="1" baseline="0" dirty="0" err="1"/>
              <a:t>öffnen</a:t>
            </a:r>
            <a:r>
              <a:rPr lang="en-GB" sz="1200" b="1" baseline="0" dirty="0"/>
              <a:t> </a:t>
            </a:r>
            <a:r>
              <a:rPr lang="en-GB" sz="1200" baseline="0" dirty="0"/>
              <a:t>[538].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49585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935727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664566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a:latin typeface="+mn-lt"/>
              </a:rPr>
              <a:t>Timing</a:t>
            </a:r>
            <a:r>
              <a:rPr lang="en-GB" b="1" baseline="0" dirty="0">
                <a:latin typeface="+mn-lt"/>
              </a:rPr>
              <a:t>: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 </a:t>
            </a:r>
            <a:r>
              <a:rPr kumimoji="0" lang="en-GB" sz="1200" b="0" i="0" u="none" strike="noStrike" kern="1200" cap="none" spc="0" normalizeH="0" baseline="0" noProof="0" dirty="0">
                <a:ln>
                  <a:noFill/>
                </a:ln>
                <a:solidFill>
                  <a:srgbClr val="000000"/>
                </a:solidFill>
                <a:effectLst/>
                <a:uLnTx/>
                <a:uFillTx/>
                <a:latin typeface="+mn-lt"/>
                <a:ea typeface="+mn-ea"/>
                <a:cs typeface="+mn-cs"/>
              </a:rPr>
              <a:t>to 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denken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more 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kern="1200">
                <a:solidFill>
                  <a:schemeClr val="tx1"/>
                </a:solidFill>
                <a:effectLst/>
                <a:latin typeface="+mn-lt"/>
                <a:ea typeface="+mn-ea"/>
                <a:cs typeface="+mn-cs"/>
              </a:rPr>
              <a:t>Note: </a:t>
            </a:r>
            <a:r>
              <a:rPr kumimoji="0" lang="en-GB" sz="1200" b="1" i="0" u="none" strike="noStrike" kern="1200" cap="none" spc="0" normalizeH="0" baseline="0" noProof="0">
                <a:ln>
                  <a:noFill/>
                </a:ln>
                <a:solidFill>
                  <a:srgbClr val="000000"/>
                </a:solidFill>
                <a:effectLst/>
                <a:uLnTx/>
                <a:uFillTx/>
                <a:latin typeface="+mn-lt"/>
                <a:ea typeface="+mn-ea"/>
                <a:cs typeface="Calibri"/>
                <a:sym typeface="Calibri"/>
              </a:rPr>
              <a:t>D</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enken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a:ln>
                  <a:noFill/>
                </a:ln>
                <a:solidFill>
                  <a:srgbClr val="000000"/>
                </a:solidFill>
                <a:effectLst/>
                <a:uLnTx/>
                <a:uFillTx/>
                <a:latin typeface="+mn-lt"/>
                <a:ea typeface="+mn-ea"/>
                <a:cs typeface="+mn-cs"/>
              </a:rPr>
              <a:t>is 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a:ln>
                  <a:noFill/>
                </a:ln>
                <a:solidFill>
                  <a:srgbClr val="000000"/>
                </a:solidFill>
                <a:effectLst/>
                <a:uLnTx/>
                <a:uFillTx/>
                <a:latin typeface="+mn-lt"/>
                <a:ea typeface="+mn-ea"/>
                <a:cs typeface="+mn-cs"/>
              </a:rPr>
              <a:t>rd</a:t>
            </a:r>
            <a:r>
              <a:rPr kumimoji="0" lang="en-GB" sz="1200" b="0" i="0" u="none" strike="noStrike" kern="1200" cap="none" spc="0" normalizeH="0" baseline="0" noProof="0">
                <a:ln>
                  <a:noFill/>
                </a:ln>
                <a:solidFill>
                  <a:srgbClr val="000000"/>
                </a:solidFill>
                <a:effectLst/>
                <a:uLnTx/>
                <a:uFillTx/>
                <a:latin typeface="+mn-lt"/>
                <a:ea typeface="+mn-ea"/>
                <a:cs typeface="+mn-cs"/>
              </a:rPr>
              <a:t> person singular) are introduced in order to familiarise students with various forms of the same verb. </a:t>
            </a:r>
            <a:r>
              <a:rPr lang="en-GB" sz="1200" kern="1200">
                <a:solidFill>
                  <a:schemeClr val="tx1"/>
                </a:solidFill>
                <a:effectLst/>
                <a:latin typeface="+mn-lt"/>
                <a:ea typeface="+mn-ea"/>
                <a:cs typeface="+mn-cs"/>
              </a:rPr>
              <a:t>Students should know the meaning</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of this verb </a:t>
            </a:r>
            <a:r>
              <a:rPr lang="en-GB" sz="1200" kern="1200" baseline="0">
                <a:solidFill>
                  <a:schemeClr val="tx1"/>
                </a:solidFill>
                <a:effectLst/>
                <a:latin typeface="+mn-lt"/>
                <a:ea typeface="+mn-ea"/>
                <a:cs typeface="+mn-cs"/>
              </a:rPr>
              <a:t>already</a:t>
            </a:r>
            <a:r>
              <a:rPr lang="en-GB" sz="1200" kern="1200">
                <a:solidFill>
                  <a:schemeClr val="tx1"/>
                </a:solidFill>
                <a:effectLst/>
                <a:latin typeface="+mn-lt"/>
                <a:ea typeface="+mn-ea"/>
                <a:cs typeface="+mn-cs"/>
              </a:rPr>
              <a:t>, as it was set as (audio and quizlet)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denken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on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the long and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short [e].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bring one’s finger to one’s cheek/lips in a pensive posture.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denkt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the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long [e].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815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21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r>
              <a:rPr lang="en-GB" dirty="0"/>
              <a:t>Students have</a:t>
            </a:r>
            <a:r>
              <a:rPr lang="en-GB" baseline="0" dirty="0"/>
              <a:t> not yet learned </a:t>
            </a:r>
            <a:r>
              <a:rPr lang="en-GB" b="1" baseline="0" dirty="0"/>
              <a:t>‘</a:t>
            </a:r>
            <a:r>
              <a:rPr lang="en-GB" b="1" baseline="0" dirty="0" err="1"/>
              <a:t>viel</a:t>
            </a:r>
            <a:r>
              <a:rPr lang="en-GB" baseline="0" dirty="0"/>
              <a:t>’ </a:t>
            </a:r>
            <a:r>
              <a:rPr lang="en-GB" b="1" baseline="0" dirty="0"/>
              <a:t>[60] </a:t>
            </a:r>
            <a:r>
              <a:rPr lang="en-GB" baseline="0" dirty="0"/>
              <a:t>as a target vocabulary item, but they met the countable form </a:t>
            </a:r>
            <a:r>
              <a:rPr lang="en-GB" b="1" baseline="0" dirty="0"/>
              <a:t>‘</a:t>
            </a:r>
            <a:r>
              <a:rPr lang="en-GB" b="1" baseline="0" dirty="0" err="1"/>
              <a:t>viele</a:t>
            </a:r>
            <a:r>
              <a:rPr lang="en-GB" b="1" baseline="0" dirty="0"/>
              <a:t>’ </a:t>
            </a:r>
            <a:r>
              <a:rPr lang="en-GB" baseline="0" dirty="0"/>
              <a:t>in 1.2.6. Teacher to draw attention to this and elicit meaning from students.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300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199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700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86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ö</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ö</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an exaggerated exclamation of seeing / receiving something beautiful.  As you say ‘</a:t>
            </a:r>
            <a:r>
              <a:rPr lang="en-GB" baseline="0" dirty="0" err="1"/>
              <a:t>schön</a:t>
            </a:r>
            <a:r>
              <a:rPr lang="en-GB" baseline="0" dirty="0"/>
              <a:t>’ with an appropriate sigh, bring your hands to the rest on your cheeks, and smile!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ö</a:t>
            </a:r>
            <a:r>
              <a:rPr lang="en-GB" b="1" dirty="0"/>
              <a:t>] </a:t>
            </a:r>
            <a:r>
              <a:rPr lang="en-GB" baseline="0" dirty="0"/>
              <a:t>sound, pronouncing </a:t>
            </a:r>
            <a:r>
              <a:rPr lang="en-GB" b="0" baseline="0" dirty="0"/>
              <a:t>”</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baseline="0" dirty="0"/>
              <a:t> [164]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617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b="0" baseline="0" dirty="0"/>
              <a:t>To </a:t>
            </a:r>
            <a:r>
              <a:rPr lang="en-GB" baseline="0" dirty="0"/>
              <a:t>consolidate the definitions of vocabulary items pre-learned as homework, building associations with vocabulary from previous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Knowing the associations of a word both helps students understand its broader meaning, and to recall it in appropriate contexts. </a:t>
            </a:r>
            <a:r>
              <a:rPr lang="en-GB" dirty="0"/>
              <a:t>Students have not learnt the verb ‘</a:t>
            </a:r>
            <a:r>
              <a:rPr lang="en-GB" dirty="0" err="1"/>
              <a:t>ordnen</a:t>
            </a:r>
            <a:r>
              <a:rPr lang="en-GB" dirty="0"/>
              <a:t>’ but it is a near-cognate.  We could have used ‘</a:t>
            </a:r>
            <a:r>
              <a:rPr lang="en-GB" dirty="0" err="1"/>
              <a:t>kategorisieren</a:t>
            </a:r>
            <a:r>
              <a:rPr lang="en-GB" dirty="0"/>
              <a:t>’ or ‘</a:t>
            </a:r>
            <a:r>
              <a:rPr lang="en-GB" dirty="0" err="1"/>
              <a:t>organisieren</a:t>
            </a:r>
            <a:r>
              <a:rPr lang="en-GB" dirty="0"/>
              <a:t>’ here, but using ‘</a:t>
            </a:r>
            <a:r>
              <a:rPr lang="en-GB" dirty="0" err="1"/>
              <a:t>ordnen</a:t>
            </a:r>
            <a:r>
              <a:rPr lang="en-GB" dirty="0"/>
              <a:t>’ facilitates a link with ‘in </a:t>
            </a:r>
            <a:r>
              <a:rPr lang="en-GB" dirty="0" err="1"/>
              <a:t>Ordnung</a:t>
            </a:r>
            <a:r>
              <a:rPr lang="en-GB" dirty="0"/>
              <a:t>’,  and these associations strengthen word knowledge. Students have learnt </a:t>
            </a:r>
            <a:r>
              <a:rPr lang="en-GB" i="1" dirty="0"/>
              <a:t>das Wort</a:t>
            </a:r>
            <a:r>
              <a:rPr lang="en-GB" dirty="0"/>
              <a:t>, and the plural forming pattern +</a:t>
            </a:r>
            <a:r>
              <a:rPr lang="en-GB" dirty="0" err="1"/>
              <a:t>umlaut+e</a:t>
            </a:r>
            <a:r>
              <a:rPr lang="en-GB" dirty="0"/>
              <a:t> but haven’t yet seen the +</a:t>
            </a:r>
            <a:r>
              <a:rPr lang="en-GB" dirty="0" err="1"/>
              <a:t>umlaut+er</a:t>
            </a:r>
            <a:r>
              <a:rPr lang="en-GB" dirty="0"/>
              <a:t> pattern.  Elicit the meaning from students, here, and the singular form ‘das Wort’.  Tell students that when they meet unfamiliar nouns in the plural, they can try to remove the umlaut and +e/+er ending to see if they might recognise the singular form.</a:t>
            </a:r>
            <a:br>
              <a:rPr lang="en-GB"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baseline="0" dirty="0"/>
              <a:t>Students </a:t>
            </a:r>
            <a:r>
              <a:rPr lang="en-GB" b="1" baseline="0" dirty="0"/>
              <a:t>work in pairs to facilitate discussion. </a:t>
            </a:r>
            <a:r>
              <a:rPr lang="en-GB" b="0" baseline="0" dirty="0"/>
              <a:t>They </a:t>
            </a:r>
            <a:r>
              <a:rPr lang="en-GB" baseline="0" dirty="0"/>
              <a:t>write the words which they consider the best match in the gaps. </a:t>
            </a:r>
          </a:p>
          <a:p>
            <a:pPr marL="0" lvl="0" indent="0" algn="l" rtl="0">
              <a:spcBef>
                <a:spcPts val="0"/>
              </a:spcBef>
              <a:spcAft>
                <a:spcPts val="0"/>
              </a:spcAft>
              <a:buNone/>
            </a:pPr>
            <a:r>
              <a:rPr lang="en-GB" b="0" dirty="0"/>
              <a:t>2. </a:t>
            </a:r>
            <a:r>
              <a:rPr lang="en-GB" baseline="0" dirty="0"/>
              <a:t>Teacher elicits answers by pointing at a letter and asking ‘Was </a:t>
            </a:r>
            <a:r>
              <a:rPr lang="en-GB" baseline="0" dirty="0" err="1"/>
              <a:t>ist</a:t>
            </a:r>
            <a:r>
              <a:rPr lang="en-GB" baseline="0" dirty="0"/>
              <a:t> die </a:t>
            </a:r>
            <a:r>
              <a:rPr lang="en-GB" baseline="0" dirty="0" err="1"/>
              <a:t>Lösung</a:t>
            </a:r>
            <a:r>
              <a:rPr lang="en-GB" baseline="0" dirty="0"/>
              <a:t>?’ </a:t>
            </a:r>
            <a:r>
              <a:rPr lang="en-GB" sz="1200" b="0" baseline="0" dirty="0">
                <a:solidFill>
                  <a:schemeClr val="lt1"/>
                </a:solidFill>
              </a:rPr>
              <a:t>(It is suggested </a:t>
            </a:r>
            <a:r>
              <a:rPr lang="en-GB" sz="1200" b="0" i="1" dirty="0" err="1">
                <a:solidFill>
                  <a:schemeClr val="lt1"/>
                </a:solidFill>
              </a:rPr>
              <a:t>Lösung</a:t>
            </a:r>
            <a:r>
              <a:rPr lang="en-GB" sz="1200" b="0" i="1" dirty="0">
                <a:solidFill>
                  <a:schemeClr val="lt1"/>
                </a:solidFill>
              </a:rPr>
              <a:t> </a:t>
            </a:r>
            <a:r>
              <a:rPr lang="en-GB" sz="1200" b="0" i="0" dirty="0">
                <a:solidFill>
                  <a:schemeClr val="lt1"/>
                </a:solidFill>
              </a:rPr>
              <a:t>be used </a:t>
            </a:r>
            <a:r>
              <a:rPr lang="en-GB" sz="1200" b="0" i="0" baseline="0" dirty="0">
                <a:solidFill>
                  <a:schemeClr val="lt1"/>
                </a:solidFill>
              </a:rPr>
              <a:t>rather than </a:t>
            </a:r>
            <a:r>
              <a:rPr lang="en-GB" sz="1200" b="0" i="1" baseline="0" dirty="0" err="1">
                <a:solidFill>
                  <a:schemeClr val="lt1"/>
                </a:solidFill>
              </a:rPr>
              <a:t>Antwort</a:t>
            </a:r>
            <a:r>
              <a:rPr lang="en-GB" sz="1200" b="0" i="0" baseline="0" dirty="0">
                <a:solidFill>
                  <a:schemeClr val="lt1"/>
                </a:solidFill>
              </a:rPr>
              <a:t> in this lesson as it is </a:t>
            </a:r>
            <a:r>
              <a:rPr lang="en-GB" sz="1200" b="0" dirty="0">
                <a:solidFill>
                  <a:schemeClr val="lt1"/>
                </a:solidFill>
              </a:rPr>
              <a:t>one of this week’s SSC</a:t>
            </a:r>
            <a:r>
              <a:rPr lang="en-GB" sz="1200" b="0" baseline="0" dirty="0">
                <a:solidFill>
                  <a:schemeClr val="lt1"/>
                </a:solidFill>
              </a:rPr>
              <a:t> cluster words).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aseline="0" dirty="0"/>
              <a:t>Students volunteer answers ‘</a:t>
            </a:r>
            <a:r>
              <a:rPr lang="en-GB" i="1" baseline="0" dirty="0"/>
              <a:t>das </a:t>
            </a:r>
            <a:r>
              <a:rPr lang="en-GB" i="1" baseline="0" dirty="0" err="1"/>
              <a:t>Fahrrad</a:t>
            </a:r>
            <a:r>
              <a:rPr lang="en-GB" i="1" baseline="0" dirty="0"/>
              <a:t>, der </a:t>
            </a:r>
            <a:r>
              <a:rPr lang="en-GB" i="1" baseline="0" dirty="0" err="1"/>
              <a:t>Gutschein</a:t>
            </a:r>
            <a:r>
              <a:rPr lang="en-GB" i="1" baseline="0" dirty="0"/>
              <a:t>, das </a:t>
            </a:r>
            <a:r>
              <a:rPr lang="en-GB" i="1" baseline="0" dirty="0" err="1"/>
              <a:t>Geschenk</a:t>
            </a:r>
            <a:r>
              <a:rPr lang="en-GB" i="1" baseline="0" dirty="0"/>
              <a:t> </a:t>
            </a:r>
            <a:r>
              <a:rPr lang="en-GB" i="0" baseline="0" dirty="0"/>
              <a:t>etc. </a:t>
            </a:r>
            <a:endParaRPr lang="en-GB" b="0" baseline="0" dirty="0"/>
          </a:p>
          <a:p>
            <a:pPr marL="0" lvl="0" indent="0" algn="l" rtl="0">
              <a:spcBef>
                <a:spcPts val="0"/>
              </a:spcBef>
              <a:spcAft>
                <a:spcPts val="0"/>
              </a:spcAft>
              <a:buNone/>
            </a:pPr>
            <a:r>
              <a:rPr lang="en-GB" b="0" baseline="0" dirty="0"/>
              <a:t>4. </a:t>
            </a:r>
            <a:r>
              <a:rPr lang="en-GB" i="0" baseline="0" dirty="0"/>
              <a:t>Teacher reveals the answers by </a:t>
            </a:r>
            <a:r>
              <a:rPr lang="en-GB" i="0" baseline="0" dirty="0" err="1"/>
              <a:t>clcking</a:t>
            </a:r>
            <a:r>
              <a:rPr lang="en-GB" i="0" baseline="0" dirty="0"/>
              <a:t> the mouse and pronounces the words again. Students repeat.</a:t>
            </a:r>
          </a:p>
          <a:p>
            <a:pPr marL="0" lvl="0" indent="0" algn="l" rtl="0">
              <a:spcBef>
                <a:spcPts val="0"/>
              </a:spcBef>
              <a:spcAft>
                <a:spcPts val="0"/>
              </a:spcAft>
              <a:buNone/>
            </a:pPr>
            <a:r>
              <a:rPr lang="en-GB" sz="1200" baseline="0" dirty="0">
                <a:solidFill>
                  <a:schemeClr val="accent1">
                    <a:lumMod val="50000"/>
                  </a:schemeClr>
                </a:solidFill>
                <a:latin typeface="Century Gothic" panose="020B0502020202020204" pitchFamily="34" charset="0"/>
              </a:rPr>
              <a:t>5. </a:t>
            </a:r>
            <a:r>
              <a:rPr lang="en-GB" b="1" i="0" baseline="0" dirty="0"/>
              <a:t>Optional additional activity:</a:t>
            </a:r>
            <a:br>
              <a:rPr lang="en-GB" i="0" baseline="0" dirty="0"/>
            </a:br>
            <a:r>
              <a:rPr lang="en-GB" i="0" baseline="0" dirty="0"/>
              <a:t>Teacher and students then discuss as a class why e.g. </a:t>
            </a:r>
            <a:r>
              <a:rPr lang="en-GB" i="1" baseline="0" dirty="0" err="1"/>
              <a:t>Fahrrad</a:t>
            </a:r>
            <a:r>
              <a:rPr lang="en-GB" i="0" baseline="0" dirty="0"/>
              <a:t> fits here. By explaining and justifying their choices, students engage in creative processing of the vocabulary items, which helps retention.</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Suggested justifications:</a:t>
            </a:r>
          </a:p>
          <a:p>
            <a:pPr marL="0" lvl="0" indent="0" algn="l" rtl="0">
              <a:spcBef>
                <a:spcPts val="0"/>
              </a:spcBef>
              <a:spcAft>
                <a:spcPts val="0"/>
              </a:spcAft>
              <a:buNone/>
            </a:pPr>
            <a:endParaRPr lang="en-GB" i="0" baseline="0" dirty="0"/>
          </a:p>
          <a:p>
            <a:pPr marL="228600" lvl="0" indent="-228600" algn="l" rtl="0">
              <a:spcBef>
                <a:spcPts val="0"/>
              </a:spcBef>
              <a:spcAft>
                <a:spcPts val="0"/>
              </a:spcAft>
              <a:buAutoNum type="alphaLcParenR"/>
            </a:pPr>
            <a:r>
              <a:rPr lang="en-GB" i="0" baseline="0" dirty="0"/>
              <a:t>Christmas presents / objects / things you can buy / nouns</a:t>
            </a:r>
          </a:p>
          <a:p>
            <a:pPr marL="228600" lvl="0" indent="-228600" algn="l" rtl="0">
              <a:spcBef>
                <a:spcPts val="0"/>
              </a:spcBef>
              <a:spcAft>
                <a:spcPts val="0"/>
              </a:spcAft>
              <a:buAutoNum type="alphaLcParenR"/>
            </a:pPr>
            <a:r>
              <a:rPr lang="en-GB" i="0" baseline="0" dirty="0"/>
              <a:t>words used to describe things / opinions of things / adjectives</a:t>
            </a:r>
          </a:p>
          <a:p>
            <a:pPr marL="228600" lvl="0" indent="-228600" algn="l" rtl="0">
              <a:spcBef>
                <a:spcPts val="0"/>
              </a:spcBef>
              <a:spcAft>
                <a:spcPts val="0"/>
              </a:spcAft>
              <a:buAutoNum type="alphaLcParenR"/>
            </a:pPr>
            <a:r>
              <a:rPr lang="en-GB" i="0" baseline="0" dirty="0"/>
              <a:t>words that express how strongly we feel about something / emphasis / intensifiers</a:t>
            </a:r>
          </a:p>
          <a:p>
            <a:pPr marL="228600" lvl="0" indent="-228600" algn="l" rtl="0">
              <a:spcBef>
                <a:spcPts val="0"/>
              </a:spcBef>
              <a:spcAft>
                <a:spcPts val="0"/>
              </a:spcAft>
              <a:buAutoNum type="alphaLcParenR"/>
            </a:pPr>
            <a:r>
              <a:rPr lang="en-GB" i="0" baseline="0" dirty="0"/>
              <a:t>words that express when we do something / adverbs / temporal adverbs</a:t>
            </a:r>
          </a:p>
          <a:p>
            <a:pPr marL="228600" lvl="0" indent="-228600" algn="l" rtl="0">
              <a:spcBef>
                <a:spcPts val="0"/>
              </a:spcBef>
              <a:spcAft>
                <a:spcPts val="0"/>
              </a:spcAft>
              <a:buAutoNum type="alphaLcParenR"/>
            </a:pPr>
            <a:r>
              <a:rPr lang="en-GB" i="0" baseline="0" dirty="0"/>
              <a:t>things we do at school / actions / verbs</a:t>
            </a:r>
            <a:endParaRPr lang="en-GB" dirty="0"/>
          </a:p>
          <a:p>
            <a:pPr marL="0" lvl="0" indent="0" algn="l" rtl="0">
              <a:spcBef>
                <a:spcPts val="0"/>
              </a:spcBef>
              <a:spcAft>
                <a:spcPts val="0"/>
              </a:spcAft>
              <a:buNone/>
            </a:pPr>
            <a:endParaRPr lang="en-GB" i="0" baseline="0"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20</a:t>
            </a:fld>
            <a:endParaRPr lang="en-GB"/>
          </a:p>
        </p:txBody>
      </p:sp>
    </p:spTree>
    <p:extLst>
      <p:ext uri="{BB962C8B-B14F-4D97-AF65-F5344CB8AC3E}">
        <p14:creationId xmlns:p14="http://schemas.microsoft.com/office/powerpoint/2010/main" val="3508586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lvl="0" indent="0" algn="l" rtl="0">
              <a:spcBef>
                <a:spcPts val="0"/>
              </a:spcBef>
              <a:spcAft>
                <a:spcPts val="0"/>
              </a:spcAft>
              <a:buNone/>
            </a:pPr>
            <a:r>
              <a:rPr lang="en-US" b="1" baseline="0" dirty="0"/>
              <a:t>Aim: </a:t>
            </a:r>
            <a:r>
              <a:rPr lang="en-US" b="0" baseline="0" dirty="0"/>
              <a:t>To</a:t>
            </a:r>
            <a:r>
              <a:rPr lang="en-US" baseline="0" dirty="0"/>
              <a:t> develop awareness of the semantic relationship between adjectives and adjectives used with intensifiers by ordering these opinions from most to least enthusiastic.</a:t>
            </a:r>
            <a:r>
              <a:rPr lang="en-US" b="0" baseline="0" dirty="0"/>
              <a:t> </a:t>
            </a:r>
          </a:p>
          <a:p>
            <a:pPr marL="0" lvl="0" indent="0" algn="l" rtl="0">
              <a:spcBef>
                <a:spcPts val="0"/>
              </a:spcBef>
              <a:spcAft>
                <a:spcPts val="0"/>
              </a:spcAft>
              <a:buNone/>
            </a:pPr>
            <a:endParaRPr lang="en-US" sz="1200" b="0" i="0" kern="1200" baseline="0" dirty="0">
              <a:solidFill>
                <a:schemeClr val="tx1"/>
              </a:solidFill>
              <a:effectLst/>
              <a:latin typeface="+mn-lt"/>
              <a:ea typeface="+mn-ea"/>
              <a:cs typeface="+mn-cs"/>
            </a:endParaRPr>
          </a:p>
          <a:p>
            <a:pPr marL="0" lvl="0" indent="0" algn="l" rtl="0">
              <a:spcBef>
                <a:spcPts val="0"/>
              </a:spcBef>
              <a:spcAft>
                <a:spcPts val="0"/>
              </a:spcAft>
              <a:buNone/>
            </a:pPr>
            <a:r>
              <a:rPr lang="en-US" sz="1200" b="1" i="0" kern="1200" baseline="0" dirty="0">
                <a:solidFill>
                  <a:schemeClr val="tx1"/>
                </a:solidFill>
                <a:effectLst/>
                <a:latin typeface="+mn-lt"/>
                <a:ea typeface="+mn-ea"/>
                <a:cs typeface="+mn-cs"/>
              </a:rPr>
              <a:t>Note: </a:t>
            </a:r>
            <a:r>
              <a:rPr lang="en-US" sz="1200" i="0" kern="1200" baseline="0" dirty="0">
                <a:solidFill>
                  <a:schemeClr val="tx1"/>
                </a:solidFill>
                <a:effectLst/>
                <a:latin typeface="+mn-lt"/>
                <a:ea typeface="+mn-ea"/>
                <a:cs typeface="+mn-cs"/>
              </a:rPr>
              <a:t>In </a:t>
            </a:r>
            <a:r>
              <a:rPr lang="en-US" sz="1200" i="0" kern="1200" baseline="0" dirty="0" err="1">
                <a:solidFill>
                  <a:schemeClr val="tx1"/>
                </a:solidFill>
                <a:effectLst/>
                <a:latin typeface="+mn-lt"/>
                <a:ea typeface="+mn-ea"/>
                <a:cs typeface="+mn-cs"/>
              </a:rPr>
              <a:t>Ordnung</a:t>
            </a:r>
            <a:r>
              <a:rPr lang="en-US" sz="1200" i="0" kern="1200" baseline="0" dirty="0">
                <a:solidFill>
                  <a:schemeClr val="tx1"/>
                </a:solidFill>
                <a:effectLst/>
                <a:latin typeface="+mn-lt"/>
                <a:ea typeface="+mn-ea"/>
                <a:cs typeface="+mn-cs"/>
              </a:rPr>
              <a:t> is grammatically a ‘noun phrase’ but i</a:t>
            </a:r>
            <a:r>
              <a:rPr lang="en-US" sz="1200" kern="1200" dirty="0">
                <a:solidFill>
                  <a:schemeClr val="tx1"/>
                </a:solidFill>
                <a:effectLst/>
                <a:latin typeface="+mn-lt"/>
                <a:ea typeface="+mn-ea"/>
                <a:cs typeface="+mn-cs"/>
              </a:rPr>
              <a:t>t has lots of uses, including functioning as an adjective meaning ‘fine/decent/groovy/hunky-dory/okay/sound/super/ok/’ and an adverb meaning ‘all right/alright’</a:t>
            </a:r>
          </a:p>
          <a:p>
            <a:pPr marL="0" lvl="0" indent="0" algn="l" rtl="0">
              <a:spcBef>
                <a:spcPts val="0"/>
              </a:spcBef>
              <a:spcAft>
                <a:spcPts val="0"/>
              </a:spcAft>
              <a:buNone/>
            </a:pPr>
            <a:br>
              <a:rPr lang="en-US" sz="1200" kern="1200" dirty="0">
                <a:solidFill>
                  <a:schemeClr val="tx1"/>
                </a:solidFill>
                <a:effectLst/>
                <a:latin typeface="+mn-lt"/>
                <a:ea typeface="+mn-ea"/>
                <a:cs typeface="+mn-cs"/>
              </a:rPr>
            </a:br>
            <a:r>
              <a:rPr lang="en-US" b="1" baseline="0" dirty="0"/>
              <a:t>Procedure:</a:t>
            </a:r>
            <a:br>
              <a:rPr lang="en-US" b="0" dirty="0"/>
            </a:br>
            <a:r>
              <a:rPr lang="en-US" b="0" dirty="0"/>
              <a:t>1. Students </a:t>
            </a:r>
            <a:r>
              <a:rPr lang="en-US" baseline="0" dirty="0"/>
              <a:t>order the opinions from most to least enthusiastic.</a:t>
            </a:r>
            <a:r>
              <a:rPr lang="en-US" b="0" baseline="0" dirty="0"/>
              <a:t> </a:t>
            </a:r>
            <a:endParaRPr lang="en-US" i="0" baseline="0" dirty="0"/>
          </a:p>
          <a:p>
            <a:pPr marL="0" lvl="0" indent="0" algn="l" rtl="0">
              <a:spcBef>
                <a:spcPts val="0"/>
              </a:spcBef>
              <a:spcAft>
                <a:spcPts val="0"/>
              </a:spcAft>
              <a:buNone/>
            </a:pPr>
            <a:r>
              <a:rPr lang="en-US" baseline="0" dirty="0"/>
              <a:t>2. Teacher to </a:t>
            </a:r>
            <a:r>
              <a:rPr lang="en-US" baseline="0" dirty="0" err="1"/>
              <a:t>emphasise</a:t>
            </a:r>
            <a:r>
              <a:rPr lang="en-US" baseline="0" dirty="0"/>
              <a:t> that </a:t>
            </a:r>
            <a:r>
              <a:rPr lang="en-US" i="1" baseline="0" dirty="0" err="1"/>
              <a:t>hässlich</a:t>
            </a:r>
            <a:r>
              <a:rPr lang="en-US" i="0" baseline="0" dirty="0"/>
              <a:t> and </a:t>
            </a:r>
            <a:r>
              <a:rPr lang="en-US" i="1" baseline="0" dirty="0"/>
              <a:t>toll</a:t>
            </a:r>
            <a:r>
              <a:rPr lang="en-US" i="0" baseline="0" dirty="0"/>
              <a:t> are not direct opposites (</a:t>
            </a:r>
            <a:r>
              <a:rPr lang="en-US" i="1" baseline="0" dirty="0" err="1"/>
              <a:t>hässlich</a:t>
            </a:r>
            <a:r>
              <a:rPr lang="en-US" i="1" baseline="0" dirty="0"/>
              <a:t> </a:t>
            </a:r>
            <a:r>
              <a:rPr lang="en-US" i="0" baseline="0" dirty="0"/>
              <a:t>is more specific than </a:t>
            </a:r>
            <a:r>
              <a:rPr lang="en-US" i="1" baseline="0" dirty="0"/>
              <a:t>toll, </a:t>
            </a:r>
            <a:r>
              <a:rPr lang="en-US" i="0" baseline="0" dirty="0"/>
              <a:t>meaning specifically ‘ugly’ rather than generally ‘bad’)</a:t>
            </a:r>
          </a:p>
          <a:p>
            <a:pPr marL="0" lvl="0" indent="0" algn="l" rtl="0">
              <a:spcBef>
                <a:spcPts val="0"/>
              </a:spcBef>
              <a:spcAft>
                <a:spcPts val="0"/>
              </a:spcAft>
              <a:buNone/>
            </a:pPr>
            <a:r>
              <a:rPr lang="en-US" i="0" baseline="0" dirty="0"/>
              <a:t>3. Answers (from left to right on the scale) revealed on clicks.</a:t>
            </a:r>
            <a:br>
              <a:rPr lang="en-US" i="0" baseline="0" dirty="0"/>
            </a:b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21</a:t>
            </a:fld>
            <a:endParaRPr lang="en-GB"/>
          </a:p>
        </p:txBody>
      </p:sp>
    </p:spTree>
    <p:extLst>
      <p:ext uri="{BB962C8B-B14F-4D97-AF65-F5344CB8AC3E}">
        <p14:creationId xmlns:p14="http://schemas.microsoft.com/office/powerpoint/2010/main" val="1924903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b="0" baseline="0" dirty="0"/>
              <a:t>To</a:t>
            </a:r>
            <a:r>
              <a:rPr lang="en-GB" baseline="0" dirty="0"/>
              <a:t> develop</a:t>
            </a:r>
            <a:r>
              <a:rPr lang="en-GB" baseline="0" dirty="0">
                <a:solidFill>
                  <a:schemeClr val="tx1"/>
                </a:solidFill>
                <a:latin typeface="+mn-lt"/>
              </a:rPr>
              <a:t> awareness of </a:t>
            </a:r>
            <a:r>
              <a:rPr lang="en-GB" b="1" baseline="0" dirty="0">
                <a:solidFill>
                  <a:schemeClr val="tx1"/>
                </a:solidFill>
                <a:latin typeface="+mn-lt"/>
              </a:rPr>
              <a:t>pronunciation</a:t>
            </a:r>
            <a:r>
              <a:rPr lang="en-GB" b="0" baseline="0" dirty="0">
                <a:solidFill>
                  <a:schemeClr val="tx1"/>
                </a:solidFill>
                <a:latin typeface="+mn-lt"/>
              </a:rPr>
              <a:t> only. </a:t>
            </a:r>
          </a:p>
          <a:p>
            <a:pPr marL="0" lvl="0" indent="0" algn="l" rtl="0">
              <a:spcBef>
                <a:spcPts val="0"/>
              </a:spcBef>
              <a:spcAft>
                <a:spcPts val="0"/>
              </a:spcAft>
              <a:buNone/>
            </a:pPr>
            <a:endParaRPr lang="en-GB" b="0" baseline="0" dirty="0">
              <a:solidFill>
                <a:schemeClr val="tx1"/>
              </a:solidFill>
              <a:latin typeface="+mn-lt"/>
            </a:endParaRPr>
          </a:p>
          <a:p>
            <a:pPr marL="0" lvl="0" indent="0" algn="l" rtl="0">
              <a:spcBef>
                <a:spcPts val="0"/>
              </a:spcBef>
              <a:spcAft>
                <a:spcPts val="0"/>
              </a:spcAft>
              <a:buNone/>
            </a:pPr>
            <a:r>
              <a:rPr lang="en-GB" b="1" baseline="0" dirty="0">
                <a:solidFill>
                  <a:schemeClr val="tx1"/>
                </a:solidFill>
                <a:latin typeface="+mn-lt"/>
              </a:rPr>
              <a:t>Note:</a:t>
            </a:r>
            <a:r>
              <a:rPr lang="en-GB" b="0" baseline="0" dirty="0">
                <a:solidFill>
                  <a:schemeClr val="tx1"/>
                </a:solidFill>
                <a:latin typeface="+mn-lt"/>
              </a:rPr>
              <a:t> Definitions should not be provided at this stage. A meaning-focussed exercise appears on the next slide.</a:t>
            </a:r>
          </a:p>
          <a:p>
            <a:pPr marL="0" lvl="0" indent="0" algn="l" rtl="0">
              <a:spcBef>
                <a:spcPts val="0"/>
              </a:spcBef>
              <a:spcAft>
                <a:spcPts val="0"/>
              </a:spcAft>
              <a:buNone/>
            </a:pPr>
            <a:endParaRPr lang="en-GB" b="0" baseline="0" dirty="0">
              <a:solidFill>
                <a:schemeClr val="tx1"/>
              </a:solidFill>
              <a:latin typeface="+mn-lt"/>
            </a:endParaRPr>
          </a:p>
          <a:p>
            <a:pPr marL="0" lvl="0" indent="0" algn="l" rtl="0">
              <a:spcBef>
                <a:spcPts val="0"/>
              </a:spcBef>
              <a:spcAft>
                <a:spcPts val="0"/>
              </a:spcAft>
              <a:buNone/>
            </a:pPr>
            <a:r>
              <a:rPr lang="en-GB" b="1" baseline="0" dirty="0"/>
              <a:t>Procedure:</a:t>
            </a:r>
            <a:br>
              <a:rPr lang="en-GB" b="0" dirty="0"/>
            </a:br>
            <a:r>
              <a:rPr lang="en-GB" b="0" baseline="0" dirty="0">
                <a:solidFill>
                  <a:schemeClr val="tx1"/>
                </a:solidFill>
                <a:latin typeface="+mn-lt"/>
              </a:rPr>
              <a:t>1. The words appear one by one on clicks. Students sound out the words based on their knowledge of previously-studied SSCs, and English.</a:t>
            </a:r>
          </a:p>
          <a:p>
            <a:pPr marL="0" lvl="0" indent="0" algn="l" rtl="0">
              <a:spcBef>
                <a:spcPts val="0"/>
              </a:spcBef>
              <a:spcAft>
                <a:spcPts val="0"/>
              </a:spcAft>
              <a:buNone/>
            </a:pPr>
            <a:r>
              <a:rPr lang="en-GB" b="0" baseline="0" dirty="0">
                <a:solidFill>
                  <a:schemeClr val="tx1"/>
                </a:solidFill>
                <a:latin typeface="+mn-lt"/>
              </a:rPr>
              <a:t>2. Teacher pronounces the word correctly. Students repeat. Two of the words - </a:t>
            </a:r>
            <a:r>
              <a:rPr lang="en-GB" b="0" i="1" baseline="0" dirty="0">
                <a:solidFill>
                  <a:schemeClr val="tx1"/>
                </a:solidFill>
                <a:latin typeface="+mn-lt"/>
              </a:rPr>
              <a:t>das Handy, der</a:t>
            </a:r>
            <a:r>
              <a:rPr lang="en-GB" b="0" i="0" baseline="0" dirty="0">
                <a:solidFill>
                  <a:schemeClr val="tx1"/>
                </a:solidFill>
                <a:latin typeface="+mn-lt"/>
              </a:rPr>
              <a:t> </a:t>
            </a:r>
            <a:r>
              <a:rPr lang="en-GB" b="0" i="1" baseline="0" dirty="0">
                <a:solidFill>
                  <a:schemeClr val="tx1"/>
                </a:solidFill>
                <a:latin typeface="+mn-lt"/>
              </a:rPr>
              <a:t>Hund</a:t>
            </a:r>
            <a:r>
              <a:rPr lang="en-GB" b="0" i="0" baseline="0" dirty="0">
                <a:solidFill>
                  <a:schemeClr val="tx1"/>
                </a:solidFill>
                <a:latin typeface="+mn-lt"/>
              </a:rPr>
              <a:t> - contain pronunciation anomalies. One word – </a:t>
            </a:r>
            <a:r>
              <a:rPr lang="en-GB" b="0" i="1" baseline="0" dirty="0">
                <a:solidFill>
                  <a:schemeClr val="tx1"/>
                </a:solidFill>
                <a:latin typeface="+mn-lt"/>
              </a:rPr>
              <a:t>die </a:t>
            </a:r>
            <a:r>
              <a:rPr lang="en-GB" b="0" i="1" baseline="0" dirty="0" err="1">
                <a:solidFill>
                  <a:schemeClr val="tx1"/>
                </a:solidFill>
                <a:latin typeface="+mn-lt"/>
              </a:rPr>
              <a:t>Jacke</a:t>
            </a:r>
            <a:r>
              <a:rPr lang="en-GB" b="0" i="0" baseline="0" dirty="0">
                <a:solidFill>
                  <a:schemeClr val="tx1"/>
                </a:solidFill>
                <a:latin typeface="+mn-lt"/>
              </a:rPr>
              <a:t> – contains SSC [j], which has not yet been encountered. Students will likely pronounce these three words incorrectly during the sounding out phase. Teacher to acknowledge the pronunciation is not as expected. Bubbles containing guidance appear on individual clicks.</a:t>
            </a:r>
          </a:p>
          <a:p>
            <a:pPr marL="0" lvl="0" indent="0" algn="l" rtl="0">
              <a:spcBef>
                <a:spcPts val="0"/>
              </a:spcBef>
              <a:spcAft>
                <a:spcPts val="0"/>
              </a:spcAft>
              <a:buNone/>
            </a:pPr>
            <a:r>
              <a:rPr lang="en-GB" b="0" i="0" baseline="0" dirty="0">
                <a:solidFill>
                  <a:schemeClr val="tx1"/>
                </a:solidFill>
                <a:latin typeface="+mn-lt"/>
              </a:rPr>
              <a:t>3. Students work in pairs to practise pronunciation.</a:t>
            </a:r>
            <a:endParaRPr lang="en-GB" baseline="0" dirty="0">
              <a:solidFill>
                <a:schemeClr val="tx1"/>
              </a:solidFill>
              <a:latin typeface="+mn-lt"/>
            </a:endParaRP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22</a:t>
            </a:fld>
            <a:endParaRPr lang="en-GB"/>
          </a:p>
        </p:txBody>
      </p:sp>
    </p:spTree>
    <p:extLst>
      <p:ext uri="{BB962C8B-B14F-4D97-AF65-F5344CB8AC3E}">
        <p14:creationId xmlns:p14="http://schemas.microsoft.com/office/powerpoint/2010/main" val="29466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recognition of this week’s vocabulary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baseline="0" dirty="0">
                <a:solidFill>
                  <a:schemeClr val="tx1"/>
                </a:solidFill>
                <a:latin typeface="+mn-lt"/>
              </a:rPr>
              <a:t>Students work in pairs to match the definitions with the pictures, and discuss strategies for </a:t>
            </a:r>
            <a:r>
              <a:rPr lang="en-GB" b="1" baseline="0" dirty="0">
                <a:solidFill>
                  <a:schemeClr val="tx1"/>
                </a:solidFill>
                <a:latin typeface="+mn-lt"/>
              </a:rPr>
              <a:t>a)</a:t>
            </a:r>
            <a:r>
              <a:rPr lang="en-GB" b="0" baseline="0" dirty="0">
                <a:solidFill>
                  <a:schemeClr val="tx1"/>
                </a:solidFill>
                <a:latin typeface="+mn-lt"/>
              </a:rPr>
              <a:t> remembering the meanings, and </a:t>
            </a:r>
            <a:r>
              <a:rPr lang="en-GB" b="1" baseline="0" dirty="0">
                <a:solidFill>
                  <a:schemeClr val="tx1"/>
                </a:solidFill>
                <a:latin typeface="+mn-lt"/>
              </a:rPr>
              <a:t>b) </a:t>
            </a:r>
            <a:r>
              <a:rPr lang="en-GB" b="0" baseline="0" dirty="0">
                <a:solidFill>
                  <a:schemeClr val="tx1"/>
                </a:solidFill>
                <a:latin typeface="+mn-lt"/>
              </a:rPr>
              <a:t>remembering the genders. These could include comparing to English words, and memorising the letters and sounds that change (e.g. c</a:t>
            </a:r>
            <a:r>
              <a:rPr lang="en-GB" b="1" baseline="0" dirty="0">
                <a:solidFill>
                  <a:schemeClr val="tx1"/>
                </a:solidFill>
                <a:latin typeface="+mn-lt"/>
              </a:rPr>
              <a:t>at</a:t>
            </a:r>
            <a:r>
              <a:rPr lang="en-GB" b="0" baseline="0" dirty="0">
                <a:solidFill>
                  <a:schemeClr val="tx1"/>
                </a:solidFill>
                <a:latin typeface="+mn-lt"/>
              </a:rPr>
              <a:t>/</a:t>
            </a:r>
            <a:r>
              <a:rPr lang="en-GB" b="0" baseline="0" dirty="0" err="1">
                <a:solidFill>
                  <a:schemeClr val="tx1"/>
                </a:solidFill>
                <a:latin typeface="+mn-lt"/>
              </a:rPr>
              <a:t>K</a:t>
            </a:r>
            <a:r>
              <a:rPr lang="en-GB" b="1" baseline="0" dirty="0" err="1">
                <a:solidFill>
                  <a:schemeClr val="tx1"/>
                </a:solidFill>
                <a:latin typeface="+mn-lt"/>
              </a:rPr>
              <a:t>at</a:t>
            </a:r>
            <a:r>
              <a:rPr lang="en-GB" b="0" baseline="0" dirty="0" err="1">
                <a:solidFill>
                  <a:schemeClr val="tx1"/>
                </a:solidFill>
                <a:latin typeface="+mn-lt"/>
              </a:rPr>
              <a:t>ze</a:t>
            </a:r>
            <a:r>
              <a:rPr lang="en-GB" b="0" baseline="0" dirty="0">
                <a:solidFill>
                  <a:schemeClr val="tx1"/>
                </a:solidFill>
                <a:latin typeface="+mn-lt"/>
              </a:rPr>
              <a:t>, j</a:t>
            </a:r>
            <a:r>
              <a:rPr lang="en-GB" b="1" baseline="0" dirty="0">
                <a:solidFill>
                  <a:schemeClr val="tx1"/>
                </a:solidFill>
                <a:latin typeface="+mn-lt"/>
              </a:rPr>
              <a:t>acke</a:t>
            </a:r>
            <a:r>
              <a:rPr lang="en-GB" b="0" baseline="0" dirty="0">
                <a:solidFill>
                  <a:schemeClr val="tx1"/>
                </a:solidFill>
                <a:latin typeface="+mn-lt"/>
              </a:rPr>
              <a:t>t/</a:t>
            </a:r>
            <a:r>
              <a:rPr lang="en-GB" b="0" baseline="0" dirty="0" err="1">
                <a:solidFill>
                  <a:schemeClr val="tx1"/>
                </a:solidFill>
                <a:latin typeface="+mn-lt"/>
              </a:rPr>
              <a:t>J</a:t>
            </a:r>
            <a:r>
              <a:rPr lang="en-GB" b="1" baseline="0" dirty="0" err="1">
                <a:solidFill>
                  <a:schemeClr val="tx1"/>
                </a:solidFill>
                <a:latin typeface="+mn-lt"/>
              </a:rPr>
              <a:t>acke</a:t>
            </a:r>
            <a:r>
              <a:rPr lang="en-GB" b="0" baseline="0" dirty="0">
                <a:solidFill>
                  <a:schemeClr val="tx1"/>
                </a:solidFill>
                <a:latin typeface="+mn-lt"/>
              </a:rPr>
              <a:t>), noticing spelling rules (</a:t>
            </a:r>
            <a:r>
              <a:rPr lang="en-GB" b="1" baseline="0" dirty="0">
                <a:solidFill>
                  <a:schemeClr val="tx1"/>
                </a:solidFill>
                <a:latin typeface="+mn-lt"/>
              </a:rPr>
              <a:t>-e</a:t>
            </a:r>
            <a:r>
              <a:rPr lang="en-GB" b="0" baseline="0" dirty="0">
                <a:solidFill>
                  <a:schemeClr val="tx1"/>
                </a:solidFill>
                <a:latin typeface="+mn-lt"/>
              </a:rPr>
              <a:t> ending in feminine), noticing rules about (</a:t>
            </a:r>
            <a:r>
              <a:rPr lang="en-GB" sz="1200" b="0" i="0" kern="1200" dirty="0">
                <a:solidFill>
                  <a:schemeClr val="tx1"/>
                </a:solidFill>
                <a:effectLst/>
                <a:latin typeface="+mn-lt"/>
                <a:ea typeface="+mn-ea"/>
                <a:cs typeface="+mn-cs"/>
              </a:rPr>
              <a:t>pseudo-) anglicisms and brand names </a:t>
            </a:r>
            <a:r>
              <a:rPr lang="en-GB" b="0" baseline="0" dirty="0">
                <a:solidFill>
                  <a:schemeClr val="tx1"/>
                </a:solidFill>
                <a:latin typeface="+mn-lt"/>
              </a:rPr>
              <a:t>(neuter for </a:t>
            </a:r>
            <a:r>
              <a:rPr lang="en-GB" b="1" baseline="0" dirty="0">
                <a:solidFill>
                  <a:schemeClr val="tx1"/>
                </a:solidFill>
                <a:latin typeface="+mn-lt"/>
              </a:rPr>
              <a:t>Handy</a:t>
            </a:r>
            <a:r>
              <a:rPr lang="en-GB" b="0" baseline="0" dirty="0">
                <a:solidFill>
                  <a:schemeClr val="tx1"/>
                </a:solidFill>
                <a:latin typeface="+mn-lt"/>
              </a:rPr>
              <a:t> and </a:t>
            </a:r>
            <a:r>
              <a:rPr lang="en-GB" b="1" baseline="0" dirty="0">
                <a:solidFill>
                  <a:schemeClr val="tx1"/>
                </a:solidFill>
                <a:latin typeface="+mn-lt"/>
              </a:rPr>
              <a:t>iPad</a:t>
            </a:r>
            <a:r>
              <a:rPr lang="en-GB" b="0" baseline="0" dirty="0">
                <a:solidFill>
                  <a:schemeClr val="tx1"/>
                </a:solidFill>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chemeClr val="tx1"/>
                </a:solidFill>
                <a:latin typeface="+mn-lt"/>
              </a:rPr>
              <a:t>2. Students to share their strategies with the class. Teacher to highlight the importance of spotting patterns and developing strategies to help with vocabulary learning and retention.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chemeClr val="tx1"/>
                </a:solidFill>
                <a:latin typeface="+mn-lt"/>
              </a:rPr>
              <a:t>3. Click to reveal the answers.</a:t>
            </a:r>
            <a:endParaRPr lang="en-GB" dirty="0">
              <a:solidFill>
                <a:schemeClr val="accent5">
                  <a:lumMod val="50000"/>
                </a:schemeClr>
              </a:solidFill>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23</a:t>
            </a:fld>
            <a:endParaRPr lang="en-GB"/>
          </a:p>
        </p:txBody>
      </p:sp>
    </p:spTree>
    <p:extLst>
      <p:ext uri="{BB962C8B-B14F-4D97-AF65-F5344CB8AC3E}">
        <p14:creationId xmlns:p14="http://schemas.microsoft.com/office/powerpoint/2010/main" val="1934861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t>
            </a:r>
            <a:r>
              <a:rPr lang="en-GB" baseline="0" dirty="0"/>
              <a:t>writing the new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aseline="0" dirty="0"/>
              <a:t>1. </a:t>
            </a:r>
            <a:r>
              <a:rPr lang="en-GB" sz="1200" kern="1200" dirty="0">
                <a:solidFill>
                  <a:schemeClr val="tx1"/>
                </a:solidFill>
                <a:effectLst/>
                <a:latin typeface="+mn-lt"/>
                <a:ea typeface="+mn-ea"/>
                <a:cs typeface="+mn-cs"/>
              </a:rPr>
              <a:t>On the</a:t>
            </a:r>
            <a:r>
              <a:rPr lang="en-GB" sz="1200" kern="1200" baseline="0" dirty="0">
                <a:solidFill>
                  <a:schemeClr val="tx1"/>
                </a:solidFill>
                <a:effectLst/>
                <a:latin typeface="+mn-lt"/>
                <a:ea typeface="+mn-ea"/>
                <a:cs typeface="+mn-cs"/>
              </a:rPr>
              <a:t> first click, the </a:t>
            </a:r>
            <a:r>
              <a:rPr lang="en-GB" sz="1200" kern="1200" dirty="0">
                <a:solidFill>
                  <a:schemeClr val="tx1"/>
                </a:solidFill>
                <a:effectLst/>
                <a:latin typeface="+mn-lt"/>
                <a:ea typeface="+mn-ea"/>
                <a:cs typeface="+mn-cs"/>
              </a:rPr>
              <a:t>word appears with its picture.</a:t>
            </a:r>
          </a:p>
          <a:p>
            <a:pPr marL="0" lvl="0" indent="0" algn="l" rtl="0">
              <a:spcBef>
                <a:spcPts val="0"/>
              </a:spcBef>
              <a:spcAft>
                <a:spcPts val="0"/>
              </a:spcAft>
              <a:buNone/>
            </a:pPr>
            <a:r>
              <a:rPr lang="en-GB" sz="1200" kern="12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On the second click, the word disappears. </a:t>
            </a:r>
            <a:r>
              <a:rPr lang="en-GB" sz="1200" kern="1200" dirty="0">
                <a:solidFill>
                  <a:schemeClr val="tx1"/>
                </a:solidFill>
                <a:effectLst/>
                <a:latin typeface="+mn-lt"/>
                <a:ea typeface="+mn-ea"/>
                <a:cs typeface="+mn-cs"/>
              </a:rPr>
              <a:t>Students then have to write the word (only starting to write once the word has disappeared from the screen), so they use working memory to store each word and write from that.</a:t>
            </a:r>
            <a:r>
              <a:rPr lang="en-GB" sz="1200" kern="1200" baseline="0" dirty="0">
                <a:solidFill>
                  <a:schemeClr val="tx1"/>
                </a:solidFill>
                <a:effectLst/>
                <a:latin typeface="+mn-lt"/>
                <a:ea typeface="+mn-ea"/>
                <a:cs typeface="+mn-cs"/>
              </a:rPr>
              <a:t> Remind students that they will need to write the gender, and begin the noun with a capital letter.</a:t>
            </a:r>
          </a:p>
          <a:p>
            <a:pPr marL="0" lvl="0" indent="0" algn="l" rtl="0">
              <a:spcBef>
                <a:spcPts val="0"/>
              </a:spcBef>
              <a:spcAft>
                <a:spcPts val="0"/>
              </a:spcAft>
              <a:buNone/>
            </a:pPr>
            <a:r>
              <a:rPr lang="en-GB" sz="1200" kern="1200" baseline="0" dirty="0">
                <a:solidFill>
                  <a:schemeClr val="tx1"/>
                </a:solidFill>
                <a:effectLst/>
                <a:latin typeface="+mn-lt"/>
                <a:ea typeface="+mn-ea"/>
                <a:cs typeface="+mn-cs"/>
              </a:rPr>
              <a:t>3. On the third click, the word reappears.</a:t>
            </a:r>
          </a:p>
          <a:p>
            <a:pPr marL="0" lvl="0" indent="0" algn="l" rtl="0">
              <a:spcBef>
                <a:spcPts val="0"/>
              </a:spcBef>
              <a:spcAft>
                <a:spcPts val="0"/>
              </a:spcAft>
              <a:buNone/>
            </a:pPr>
            <a:r>
              <a:rPr lang="en-GB" sz="1200" kern="1200" baseline="0" dirty="0">
                <a:solidFill>
                  <a:schemeClr val="tx1"/>
                </a:solidFill>
                <a:effectLst/>
                <a:latin typeface="+mn-lt"/>
                <a:ea typeface="+mn-ea"/>
                <a:cs typeface="+mn-cs"/>
              </a:rPr>
              <a:t>4. On the fourth click, the word/picture combination disappears and the cycle begins again with a new word.</a:t>
            </a:r>
            <a:endParaRPr lang="en-GB" baseline="0"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24</a:t>
            </a:fld>
            <a:endParaRPr lang="en-GB"/>
          </a:p>
        </p:txBody>
      </p:sp>
    </p:spTree>
    <p:extLst>
      <p:ext uri="{BB962C8B-B14F-4D97-AF65-F5344CB8AC3E}">
        <p14:creationId xmlns:p14="http://schemas.microsoft.com/office/powerpoint/2010/main" val="4271069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 </a:t>
            </a:r>
            <a:r>
              <a:rPr lang="en-US" dirty="0"/>
              <a:t>To </a:t>
            </a:r>
            <a:r>
              <a:rPr lang="en-US" baseline="0" dirty="0"/>
              <a:t>introduce students to the fact that German has three words for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br>
              <a:rPr lang="en-US" b="0" dirty="0"/>
            </a:br>
            <a:r>
              <a:rPr lang="en-US" b="0" dirty="0"/>
              <a:t>1. Cycle through the information on the slide by clicking the mouse.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a:t>
            </a:r>
            <a:r>
              <a:rPr lang="en-US" baseline="0" dirty="0"/>
              <a:t>Teacher to acknowledge that this will be challenging for students as English speakers, as it will feel strange to refer to inanimate objects as ‘he’ and ‘she’ to begin with. Teacher to </a:t>
            </a:r>
            <a:r>
              <a:rPr lang="en-US" baseline="0" dirty="0" err="1"/>
              <a:t>emphasise</a:t>
            </a:r>
            <a:r>
              <a:rPr lang="en-US" baseline="0" dirty="0"/>
              <a:t> that ‘es’ is only for </a:t>
            </a:r>
            <a:r>
              <a:rPr lang="en-US" b="1" baseline="0" dirty="0"/>
              <a:t>neuter</a:t>
            </a:r>
            <a:r>
              <a:rPr lang="en-US" b="0" baseline="0" dirty="0"/>
              <a:t> words. </a:t>
            </a:r>
          </a:p>
          <a:p>
            <a:pPr marL="0" lvl="0" indent="0" algn="l" rtl="0">
              <a:spcBef>
                <a:spcPts val="0"/>
              </a:spcBef>
              <a:spcAft>
                <a:spcPts val="0"/>
              </a:spcAft>
              <a:buNone/>
            </a:pPr>
            <a:r>
              <a:rPr lang="en-US" b="0" baseline="0" dirty="0"/>
              <a:t>3. Teacher to </a:t>
            </a:r>
            <a:r>
              <a:rPr lang="en-US" b="0" baseline="0" dirty="0" err="1"/>
              <a:t>emphasise</a:t>
            </a:r>
            <a:r>
              <a:rPr lang="en-US" b="0" baseline="0" dirty="0"/>
              <a:t> that the pronoun endings (</a:t>
            </a:r>
            <a:r>
              <a:rPr lang="en-US" b="1" i="1" baseline="0" dirty="0"/>
              <a:t>er, </a:t>
            </a:r>
            <a:r>
              <a:rPr lang="en-US" b="0" i="1" baseline="0" dirty="0" err="1"/>
              <a:t>s</a:t>
            </a:r>
            <a:r>
              <a:rPr lang="en-US" b="1" i="1" baseline="0" dirty="0" err="1"/>
              <a:t>ie</a:t>
            </a:r>
            <a:r>
              <a:rPr lang="en-US" b="0" i="1" baseline="0" dirty="0"/>
              <a:t>, e</a:t>
            </a:r>
            <a:r>
              <a:rPr lang="en-US" b="1" i="1" baseline="0" dirty="0"/>
              <a:t>s</a:t>
            </a:r>
            <a:r>
              <a:rPr lang="en-US" b="0" i="0" baseline="0" dirty="0"/>
              <a:t>) mirror the endings of the definite article (</a:t>
            </a:r>
            <a:r>
              <a:rPr lang="en-US" b="0" i="1" baseline="0" dirty="0"/>
              <a:t>d</a:t>
            </a:r>
            <a:r>
              <a:rPr lang="en-US" b="1" i="1" baseline="0" dirty="0"/>
              <a:t>er</a:t>
            </a:r>
            <a:r>
              <a:rPr lang="en-US" b="0" i="1" baseline="0" dirty="0"/>
              <a:t>, d</a:t>
            </a:r>
            <a:r>
              <a:rPr lang="en-US" b="1" i="1" baseline="0" dirty="0"/>
              <a:t>ie</a:t>
            </a:r>
            <a:r>
              <a:rPr lang="en-US" b="0" i="1" baseline="0" dirty="0"/>
              <a:t>, da</a:t>
            </a:r>
            <a:r>
              <a:rPr lang="en-US" b="1" i="1" baseline="0" dirty="0"/>
              <a:t>s</a:t>
            </a:r>
            <a:r>
              <a:rPr lang="en-US" b="0" i="0" baseline="0" dirty="0"/>
              <a:t>). This should help students remember which is needed when. </a:t>
            </a:r>
            <a:r>
              <a:rPr lang="en-US" dirty="0"/>
              <a:t>Teacher</a:t>
            </a:r>
            <a:r>
              <a:rPr lang="en-US" baseline="0" dirty="0"/>
              <a:t> can demonstrate this by pointing to objects in the classroom and describing them using the subject pronoun, e.g. </a:t>
            </a:r>
            <a:r>
              <a:rPr lang="en-US" b="1" i="1" baseline="0" dirty="0"/>
              <a:t>Er </a:t>
            </a:r>
            <a:r>
              <a:rPr lang="en-US" i="1" baseline="0" dirty="0"/>
              <a:t>(der Tisch) </a:t>
            </a:r>
            <a:r>
              <a:rPr lang="en-US" i="1" baseline="0" dirty="0" err="1"/>
              <a:t>ist</a:t>
            </a:r>
            <a:r>
              <a:rPr lang="en-US" i="1" baseline="0" dirty="0"/>
              <a:t> </a:t>
            </a:r>
            <a:r>
              <a:rPr lang="en-US" i="1" baseline="0" dirty="0" err="1"/>
              <a:t>groß</a:t>
            </a:r>
            <a:r>
              <a:rPr lang="en-US" i="1" baseline="0" dirty="0"/>
              <a:t>. </a:t>
            </a:r>
            <a:r>
              <a:rPr lang="en-US" b="1" i="1" baseline="0" dirty="0"/>
              <a:t>Sie</a:t>
            </a:r>
            <a:r>
              <a:rPr lang="en-US" i="1" baseline="0" dirty="0"/>
              <a:t> (die Tafel) </a:t>
            </a:r>
            <a:r>
              <a:rPr lang="en-US" i="1" baseline="0" dirty="0" err="1"/>
              <a:t>ist</a:t>
            </a:r>
            <a:r>
              <a:rPr lang="en-US" i="1" baseline="0" dirty="0"/>
              <a:t> </a:t>
            </a:r>
            <a:r>
              <a:rPr lang="en-US" i="1" baseline="0" dirty="0" err="1"/>
              <a:t>hier</a:t>
            </a:r>
            <a:r>
              <a:rPr lang="en-US" i="1" baseline="0" dirty="0"/>
              <a:t>/da. </a:t>
            </a:r>
            <a:r>
              <a:rPr lang="en-US" b="1" i="1" baseline="0" dirty="0"/>
              <a:t>Es</a:t>
            </a:r>
            <a:r>
              <a:rPr lang="en-US" i="1" baseline="0" dirty="0"/>
              <a:t> (das Buch) </a:t>
            </a:r>
            <a:r>
              <a:rPr lang="en-US" i="1" baseline="0" dirty="0" err="1"/>
              <a:t>ist</a:t>
            </a:r>
            <a:r>
              <a:rPr lang="en-US" i="1" baseline="0" dirty="0"/>
              <a:t> rot</a:t>
            </a:r>
            <a:r>
              <a:rPr lang="en-US" i="0" baseline="0" dirty="0"/>
              <a:t>.</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25</a:t>
            </a:fld>
            <a:endParaRPr lang="en-GB"/>
          </a:p>
        </p:txBody>
      </p:sp>
    </p:spTree>
    <p:extLst>
      <p:ext uri="{BB962C8B-B14F-4D97-AF65-F5344CB8AC3E}">
        <p14:creationId xmlns:p14="http://schemas.microsoft.com/office/powerpoint/2010/main" val="1274952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identify which object is being described by listening to the pronoun, and connecting it to the gender of a known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r>
              <a:rPr lang="en-GB" baseline="0" dirty="0"/>
              <a:t>1. </a:t>
            </a:r>
            <a:r>
              <a:rPr lang="en-GB" b="0" dirty="0"/>
              <a:t>Audio</a:t>
            </a:r>
            <a:r>
              <a:rPr lang="en-GB" b="0" baseline="0" dirty="0"/>
              <a:t> </a:t>
            </a:r>
            <a:r>
              <a:rPr lang="en-GB" b="0" dirty="0"/>
              <a:t>(with pronoun obscured)</a:t>
            </a:r>
            <a:r>
              <a:rPr lang="en-GB" b="0" baseline="0" dirty="0"/>
              <a:t> plays on letter clicks.</a:t>
            </a:r>
            <a:endParaRPr lang="en-GB" b="0" dirty="0"/>
          </a:p>
          <a:p>
            <a:r>
              <a:rPr lang="en-GB" baseline="0" dirty="0"/>
              <a:t>2. Students</a:t>
            </a:r>
            <a:r>
              <a:rPr lang="en-GB" dirty="0"/>
              <a:t> identify which item/picture completes the sentence (writing down A / B), and then try to write the missing noun down in German (remembering the capital letter of course!) </a:t>
            </a:r>
          </a:p>
          <a:p>
            <a:r>
              <a:rPr lang="en-GB" dirty="0"/>
              <a:t>Note: There might be some who recognise which item it should be but can't remember the noun / spelling. They are still able to engage in the activity and be rewarded for recognising the gender, even if they can't recall the noun completely correctly.</a:t>
            </a:r>
          </a:p>
          <a:p>
            <a:r>
              <a:rPr lang="en-GB" dirty="0"/>
              <a:t>3. This</a:t>
            </a:r>
            <a:r>
              <a:rPr lang="en-GB" baseline="0" dirty="0"/>
              <a:t> activity continues on the following slide, </a:t>
            </a:r>
            <a:r>
              <a:rPr lang="en-GB" dirty="0"/>
              <a:t>Answer</a:t>
            </a:r>
            <a:r>
              <a:rPr lang="en-GB" baseline="0" dirty="0"/>
              <a:t> slides then follow the slides for this activity.</a:t>
            </a:r>
            <a:endParaRPr lang="en-GB" dirty="0"/>
          </a:p>
          <a:p>
            <a:endParaRPr lang="en-GB" b="1" dirty="0"/>
          </a:p>
          <a:p>
            <a:pPr marL="0" lvl="0" indent="0" algn="l" rtl="0">
              <a:spcBef>
                <a:spcPts val="0"/>
              </a:spcBef>
              <a:spcAft>
                <a:spcPts val="0"/>
              </a:spcAft>
              <a:buNone/>
            </a:pPr>
            <a:r>
              <a:rPr lang="en-GB" b="1" dirty="0"/>
              <a:t>Transcript:</a:t>
            </a:r>
            <a:endParaRPr lang="en-GB" dirty="0"/>
          </a:p>
          <a:p>
            <a:pPr marL="0" lvl="0" indent="0" algn="l" rtl="0">
              <a:spcBef>
                <a:spcPts val="0"/>
              </a:spcBef>
              <a:spcAft>
                <a:spcPts val="0"/>
              </a:spcAft>
              <a:buNone/>
            </a:pPr>
            <a:r>
              <a:rPr lang="en-GB" dirty="0"/>
              <a:t>M)</a:t>
            </a:r>
            <a:r>
              <a:rPr lang="en-GB" baseline="0" dirty="0"/>
              <a:t> Sie </a:t>
            </a:r>
            <a:r>
              <a:rPr lang="en-GB" baseline="0" dirty="0" err="1"/>
              <a:t>ist</a:t>
            </a:r>
            <a:r>
              <a:rPr lang="en-GB" baseline="0" dirty="0"/>
              <a:t> </a:t>
            </a:r>
            <a:r>
              <a:rPr lang="en-GB" baseline="0" dirty="0" err="1"/>
              <a:t>ziemlich</a:t>
            </a:r>
            <a:r>
              <a:rPr lang="en-GB" baseline="0" dirty="0"/>
              <a:t> </a:t>
            </a:r>
            <a:r>
              <a:rPr lang="en-GB" baseline="0" dirty="0" err="1"/>
              <a:t>hässlich</a:t>
            </a:r>
            <a:r>
              <a:rPr lang="en-GB" baseline="0" dirty="0"/>
              <a:t>.</a:t>
            </a:r>
          </a:p>
          <a:p>
            <a:pPr marL="0" lvl="0" indent="0" algn="l" rtl="0">
              <a:spcBef>
                <a:spcPts val="0"/>
              </a:spcBef>
              <a:spcAft>
                <a:spcPts val="0"/>
              </a:spcAft>
              <a:buNone/>
            </a:pPr>
            <a:r>
              <a:rPr lang="en-GB" baseline="0" dirty="0"/>
              <a:t>N) Er </a:t>
            </a:r>
            <a:r>
              <a:rPr lang="en-GB" baseline="0" dirty="0" err="1"/>
              <a:t>ist</a:t>
            </a:r>
            <a:r>
              <a:rPr lang="en-GB" baseline="0" dirty="0"/>
              <a:t> </a:t>
            </a:r>
            <a:r>
              <a:rPr lang="en-GB" baseline="0" dirty="0" err="1"/>
              <a:t>ganz</a:t>
            </a:r>
            <a:r>
              <a:rPr lang="en-GB" baseline="0" dirty="0"/>
              <a:t> toll.</a:t>
            </a:r>
          </a:p>
          <a:p>
            <a:pPr marL="0" lvl="0" indent="0" algn="l" rtl="0">
              <a:spcBef>
                <a:spcPts val="0"/>
              </a:spcBef>
              <a:spcAft>
                <a:spcPts val="0"/>
              </a:spcAft>
              <a:buNone/>
            </a:pPr>
            <a:r>
              <a:rPr lang="en-GB" baseline="0" dirty="0"/>
              <a:t>O) Sie </a:t>
            </a:r>
            <a:r>
              <a:rPr lang="en-GB" baseline="0" dirty="0" err="1"/>
              <a:t>ist</a:t>
            </a:r>
            <a:r>
              <a:rPr lang="en-GB" baseline="0" dirty="0"/>
              <a:t> </a:t>
            </a:r>
            <a:r>
              <a:rPr lang="en-GB" baseline="0" dirty="0" err="1"/>
              <a:t>sehr</a:t>
            </a:r>
            <a:r>
              <a:rPr lang="en-GB" baseline="0" dirty="0"/>
              <a:t> </a:t>
            </a:r>
            <a:r>
              <a:rPr lang="en-GB" baseline="0" dirty="0" err="1"/>
              <a:t>klein</a:t>
            </a:r>
            <a:r>
              <a:rPr lang="en-GB" baseline="0" dirty="0"/>
              <a:t>.</a:t>
            </a:r>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26</a:t>
            </a:fld>
            <a:endParaRPr lang="en-GB"/>
          </a:p>
        </p:txBody>
      </p:sp>
    </p:spTree>
    <p:extLst>
      <p:ext uri="{BB962C8B-B14F-4D97-AF65-F5344CB8AC3E}">
        <p14:creationId xmlns:p14="http://schemas.microsoft.com/office/powerpoint/2010/main" val="2959071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continuation of the activity on the previous slide.</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P)</a:t>
            </a:r>
            <a:r>
              <a:rPr lang="en-GB" baseline="0" dirty="0"/>
              <a:t> Es </a:t>
            </a:r>
            <a:r>
              <a:rPr lang="en-GB" baseline="0" dirty="0" err="1"/>
              <a:t>ist</a:t>
            </a:r>
            <a:r>
              <a:rPr lang="en-GB" baseline="0" dirty="0"/>
              <a:t> super!</a:t>
            </a:r>
          </a:p>
          <a:p>
            <a:pPr marL="0" lvl="0" indent="0" algn="l" rtl="0">
              <a:spcBef>
                <a:spcPts val="0"/>
              </a:spcBef>
              <a:spcAft>
                <a:spcPts val="0"/>
              </a:spcAft>
              <a:buNone/>
            </a:pPr>
            <a:r>
              <a:rPr lang="en-GB" baseline="0" dirty="0"/>
              <a:t>Q) Es </a:t>
            </a:r>
            <a:r>
              <a:rPr lang="en-GB" baseline="0" dirty="0" err="1"/>
              <a:t>ist</a:t>
            </a:r>
            <a:r>
              <a:rPr lang="en-GB" baseline="0" dirty="0"/>
              <a:t> </a:t>
            </a:r>
            <a:r>
              <a:rPr lang="en-GB" baseline="0" dirty="0" err="1"/>
              <a:t>sehr</a:t>
            </a:r>
            <a:r>
              <a:rPr lang="en-GB" baseline="0" dirty="0"/>
              <a:t> </a:t>
            </a:r>
            <a:r>
              <a:rPr lang="en-GB" baseline="0" dirty="0" err="1"/>
              <a:t>interessant</a:t>
            </a:r>
            <a:r>
              <a:rPr lang="en-GB" baseline="0" dirty="0"/>
              <a:t>.</a:t>
            </a:r>
          </a:p>
          <a:p>
            <a:pPr marL="0" lvl="0" indent="0" algn="l" rtl="0">
              <a:spcBef>
                <a:spcPts val="0"/>
              </a:spcBef>
              <a:spcAft>
                <a:spcPts val="0"/>
              </a:spcAft>
              <a:buNone/>
            </a:pPr>
            <a:r>
              <a:rPr lang="en-GB" baseline="0" dirty="0"/>
              <a:t>R) Er </a:t>
            </a:r>
            <a:r>
              <a:rPr lang="en-GB" baseline="0" dirty="0" err="1"/>
              <a:t>ist</a:t>
            </a:r>
            <a:r>
              <a:rPr lang="en-GB" baseline="0" dirty="0"/>
              <a:t> </a:t>
            </a:r>
            <a:r>
              <a:rPr lang="en-GB" baseline="0" dirty="0" err="1"/>
              <a:t>ganz</a:t>
            </a:r>
            <a:r>
              <a:rPr lang="en-GB" baseline="0" dirty="0"/>
              <a:t> </a:t>
            </a:r>
            <a:r>
              <a:rPr lang="en-GB" baseline="0" dirty="0" err="1"/>
              <a:t>groß</a:t>
            </a:r>
            <a:r>
              <a:rPr lang="en-GB" baseline="0" dirty="0"/>
              <a:t>.</a:t>
            </a:r>
          </a:p>
        </p:txBody>
      </p:sp>
      <p:sp>
        <p:nvSpPr>
          <p:cNvPr id="4" name="Slide Number Placeholder 3"/>
          <p:cNvSpPr>
            <a:spLocks noGrp="1"/>
          </p:cNvSpPr>
          <p:nvPr>
            <p:ph type="sldNum" sz="quarter" idx="5"/>
          </p:nvPr>
        </p:nvSpPr>
        <p:spPr/>
        <p:txBody>
          <a:bodyPr/>
          <a:lstStyle/>
          <a:p>
            <a:fld id="{3BD34998-3343-46B3-80F4-467F59297667}" type="slidenum">
              <a:rPr lang="en-GB" smtClean="0"/>
              <a:t>27</a:t>
            </a:fld>
            <a:endParaRPr lang="en-GB"/>
          </a:p>
        </p:txBody>
      </p:sp>
    </p:spTree>
    <p:extLst>
      <p:ext uri="{BB962C8B-B14F-4D97-AF65-F5344CB8AC3E}">
        <p14:creationId xmlns:p14="http://schemas.microsoft.com/office/powerpoint/2010/main" val="3652162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reveal the answers to the activity on the previous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0" lvl="0" indent="0" algn="l" rtl="0">
              <a:spcBef>
                <a:spcPts val="0"/>
              </a:spcBef>
              <a:spcAft>
                <a:spcPts val="0"/>
              </a:spcAft>
              <a:buNone/>
            </a:pPr>
            <a:r>
              <a:rPr lang="en-GB" b="0" dirty="0"/>
              <a:t>1. Answers</a:t>
            </a:r>
            <a:r>
              <a:rPr lang="en-GB" b="0" baseline="0" dirty="0"/>
              <a:t> revealed on clicks.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endParaRPr lang="en-GB" dirty="0"/>
          </a:p>
          <a:p>
            <a:pPr marL="0" lvl="0" indent="0" algn="l" rtl="0">
              <a:spcBef>
                <a:spcPts val="0"/>
              </a:spcBef>
              <a:spcAft>
                <a:spcPts val="0"/>
              </a:spcAft>
              <a:buNone/>
            </a:pPr>
            <a:r>
              <a:rPr lang="en-GB" dirty="0"/>
              <a:t>M)</a:t>
            </a:r>
            <a:r>
              <a:rPr lang="en-GB" baseline="0" dirty="0"/>
              <a:t> Sie </a:t>
            </a:r>
            <a:r>
              <a:rPr lang="en-GB" baseline="0" dirty="0" err="1"/>
              <a:t>ist</a:t>
            </a:r>
            <a:r>
              <a:rPr lang="en-GB" baseline="0" dirty="0"/>
              <a:t> </a:t>
            </a:r>
            <a:r>
              <a:rPr lang="en-GB" baseline="0" dirty="0" err="1"/>
              <a:t>ziemlich</a:t>
            </a:r>
            <a:r>
              <a:rPr lang="en-GB" baseline="0" dirty="0"/>
              <a:t> </a:t>
            </a:r>
            <a:r>
              <a:rPr lang="en-GB" baseline="0" dirty="0" err="1"/>
              <a:t>hässlich</a:t>
            </a:r>
            <a:r>
              <a:rPr lang="en-GB" baseline="0" dirty="0"/>
              <a:t>.</a:t>
            </a:r>
          </a:p>
          <a:p>
            <a:pPr marL="0" lvl="0" indent="0" algn="l" rtl="0">
              <a:spcBef>
                <a:spcPts val="0"/>
              </a:spcBef>
              <a:spcAft>
                <a:spcPts val="0"/>
              </a:spcAft>
              <a:buNone/>
            </a:pPr>
            <a:r>
              <a:rPr lang="en-GB" baseline="0" dirty="0"/>
              <a:t>N) Er </a:t>
            </a:r>
            <a:r>
              <a:rPr lang="en-GB" baseline="0" dirty="0" err="1"/>
              <a:t>ist</a:t>
            </a:r>
            <a:r>
              <a:rPr lang="en-GB" baseline="0" dirty="0"/>
              <a:t> </a:t>
            </a:r>
            <a:r>
              <a:rPr lang="en-GB" baseline="0" dirty="0" err="1"/>
              <a:t>ganz</a:t>
            </a:r>
            <a:r>
              <a:rPr lang="en-GB" baseline="0" dirty="0"/>
              <a:t> toll.</a:t>
            </a:r>
          </a:p>
          <a:p>
            <a:pPr marL="0" lvl="0" indent="0" algn="l" rtl="0">
              <a:spcBef>
                <a:spcPts val="0"/>
              </a:spcBef>
              <a:spcAft>
                <a:spcPts val="0"/>
              </a:spcAft>
              <a:buNone/>
            </a:pPr>
            <a:r>
              <a:rPr lang="en-GB" baseline="0" dirty="0"/>
              <a:t>O) Sie </a:t>
            </a:r>
            <a:r>
              <a:rPr lang="en-GB" baseline="0" dirty="0" err="1"/>
              <a:t>ist</a:t>
            </a:r>
            <a:r>
              <a:rPr lang="en-GB" baseline="0" dirty="0"/>
              <a:t> </a:t>
            </a:r>
            <a:r>
              <a:rPr lang="en-GB" baseline="0" dirty="0" err="1"/>
              <a:t>sehr</a:t>
            </a:r>
            <a:r>
              <a:rPr lang="en-GB" baseline="0" dirty="0"/>
              <a:t> </a:t>
            </a:r>
            <a:r>
              <a:rPr lang="en-GB" baseline="0" dirty="0" err="1"/>
              <a:t>klein</a:t>
            </a:r>
            <a:r>
              <a:rPr lang="en-GB" baseline="0" dirty="0"/>
              <a:t>.</a:t>
            </a:r>
          </a:p>
        </p:txBody>
      </p:sp>
      <p:sp>
        <p:nvSpPr>
          <p:cNvPr id="4" name="Slide Number Placeholder 3"/>
          <p:cNvSpPr>
            <a:spLocks noGrp="1"/>
          </p:cNvSpPr>
          <p:nvPr>
            <p:ph type="sldNum" sz="quarter" idx="5"/>
          </p:nvPr>
        </p:nvSpPr>
        <p:spPr/>
        <p:txBody>
          <a:bodyPr/>
          <a:lstStyle/>
          <a:p>
            <a:fld id="{3BD34998-3343-46B3-80F4-467F59297667}" type="slidenum">
              <a:rPr lang="en-GB" smtClean="0"/>
              <a:t>28</a:t>
            </a:fld>
            <a:endParaRPr lang="en-GB"/>
          </a:p>
        </p:txBody>
      </p:sp>
    </p:spTree>
    <p:extLst>
      <p:ext uri="{BB962C8B-B14F-4D97-AF65-F5344CB8AC3E}">
        <p14:creationId xmlns:p14="http://schemas.microsoft.com/office/powerpoint/2010/main" val="3143760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the continuation of the previous slide.</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P)</a:t>
            </a:r>
            <a:r>
              <a:rPr lang="en-GB" baseline="0" dirty="0"/>
              <a:t> Es </a:t>
            </a:r>
            <a:r>
              <a:rPr lang="en-GB" baseline="0" dirty="0" err="1"/>
              <a:t>ist</a:t>
            </a:r>
            <a:r>
              <a:rPr lang="en-GB" baseline="0" dirty="0"/>
              <a:t> super!</a:t>
            </a:r>
          </a:p>
          <a:p>
            <a:pPr marL="0" lvl="0" indent="0" algn="l" rtl="0">
              <a:spcBef>
                <a:spcPts val="0"/>
              </a:spcBef>
              <a:spcAft>
                <a:spcPts val="0"/>
              </a:spcAft>
              <a:buNone/>
            </a:pPr>
            <a:r>
              <a:rPr lang="en-GB" baseline="0" dirty="0"/>
              <a:t>Q) Es </a:t>
            </a:r>
            <a:r>
              <a:rPr lang="en-GB" baseline="0" dirty="0" err="1"/>
              <a:t>ist</a:t>
            </a:r>
            <a:r>
              <a:rPr lang="en-GB" baseline="0" dirty="0"/>
              <a:t> </a:t>
            </a:r>
            <a:r>
              <a:rPr lang="en-GB" baseline="0" dirty="0" err="1"/>
              <a:t>sehr</a:t>
            </a:r>
            <a:r>
              <a:rPr lang="en-GB" baseline="0" dirty="0"/>
              <a:t> </a:t>
            </a:r>
            <a:r>
              <a:rPr lang="en-GB" baseline="0" dirty="0" err="1"/>
              <a:t>interessant</a:t>
            </a:r>
            <a:r>
              <a:rPr lang="en-GB" baseline="0" dirty="0"/>
              <a:t>.</a:t>
            </a:r>
          </a:p>
          <a:p>
            <a:pPr marL="0" lvl="0" indent="0" algn="l" rtl="0">
              <a:spcBef>
                <a:spcPts val="0"/>
              </a:spcBef>
              <a:spcAft>
                <a:spcPts val="0"/>
              </a:spcAft>
              <a:buNone/>
            </a:pPr>
            <a:r>
              <a:rPr lang="en-GB" baseline="0" dirty="0"/>
              <a:t>R) Er </a:t>
            </a:r>
            <a:r>
              <a:rPr lang="en-GB" baseline="0" dirty="0" err="1"/>
              <a:t>ist</a:t>
            </a:r>
            <a:r>
              <a:rPr lang="en-GB" baseline="0" dirty="0"/>
              <a:t> </a:t>
            </a:r>
            <a:r>
              <a:rPr lang="en-GB" baseline="0" dirty="0" err="1"/>
              <a:t>ganz</a:t>
            </a:r>
            <a:r>
              <a:rPr lang="en-GB" baseline="0" dirty="0"/>
              <a:t> </a:t>
            </a:r>
            <a:r>
              <a:rPr lang="en-GB" baseline="0" dirty="0" err="1"/>
              <a:t>groß</a:t>
            </a:r>
            <a:r>
              <a:rPr lang="en-GB" baseline="0" dirty="0"/>
              <a:t>.</a:t>
            </a:r>
          </a:p>
        </p:txBody>
      </p:sp>
      <p:sp>
        <p:nvSpPr>
          <p:cNvPr id="4" name="Slide Number Placeholder 3"/>
          <p:cNvSpPr>
            <a:spLocks noGrp="1"/>
          </p:cNvSpPr>
          <p:nvPr>
            <p:ph type="sldNum" sz="quarter" idx="5"/>
          </p:nvPr>
        </p:nvSpPr>
        <p:spPr/>
        <p:txBody>
          <a:bodyPr/>
          <a:lstStyle/>
          <a:p>
            <a:fld id="{3BD34998-3343-46B3-80F4-467F59297667}" type="slidenum">
              <a:rPr lang="en-GB" smtClean="0"/>
              <a:t>29</a:t>
            </a:fld>
            <a:endParaRPr lang="en-GB"/>
          </a:p>
        </p:txBody>
      </p:sp>
    </p:spTree>
    <p:extLst>
      <p:ext uri="{BB962C8B-B14F-4D97-AF65-F5344CB8AC3E}">
        <p14:creationId xmlns:p14="http://schemas.microsoft.com/office/powerpoint/2010/main" val="424758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1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(3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if time is short in the lesson, reduce the number of items in the activity.</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a:t>
            </a:r>
            <a:r>
              <a:rPr lang="en-GB" baseline="0" dirty="0" err="1"/>
              <a:t>to</a:t>
            </a:r>
            <a:r>
              <a:rPr lang="en-GB" baseline="0" dirty="0"/>
              <a:t> practise connecting pronouns with nouns by matching pairs of pronouns with pairs of known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0" lvl="0" indent="0" algn="l" rtl="0">
              <a:spcBef>
                <a:spcPts val="0"/>
              </a:spcBef>
              <a:spcAft>
                <a:spcPts val="0"/>
              </a:spcAft>
              <a:buNone/>
            </a:pPr>
            <a:r>
              <a:rPr lang="en-GB" baseline="0" dirty="0"/>
              <a:t>1. Students read the sentences, which each contain two different pronouns.</a:t>
            </a:r>
          </a:p>
          <a:p>
            <a:pPr marL="0" lvl="0" indent="0" algn="l" rtl="0">
              <a:spcBef>
                <a:spcPts val="0"/>
              </a:spcBef>
              <a:spcAft>
                <a:spcPts val="0"/>
              </a:spcAft>
              <a:buNone/>
            </a:pPr>
            <a:r>
              <a:rPr lang="en-GB" baseline="0" dirty="0"/>
              <a:t>2. Students decide to which noun each adjective refers, and write a sentence below each picture using </a:t>
            </a:r>
            <a:r>
              <a:rPr lang="en-GB" b="1" baseline="0" dirty="0"/>
              <a:t>definite article + noun</a:t>
            </a:r>
            <a:r>
              <a:rPr lang="en-GB" b="0" baseline="0" dirty="0"/>
              <a:t> as the subject. This will help students connect pronouns with definite articles, and also provides some written vocabulary revision.</a:t>
            </a:r>
          </a:p>
          <a:p>
            <a:pPr marL="0" lvl="0" indent="0" algn="l" rtl="0">
              <a:spcBef>
                <a:spcPts val="0"/>
              </a:spcBef>
              <a:spcAft>
                <a:spcPts val="0"/>
              </a:spcAft>
              <a:buNone/>
            </a:pPr>
            <a:r>
              <a:rPr lang="en-GB" b="0" baseline="0" dirty="0"/>
              <a:t>3. Answers revealed on clicks. Teacher elicits responses by asking e.g. ‘</a:t>
            </a:r>
            <a:r>
              <a:rPr lang="en-GB" b="0" i="1" baseline="0" dirty="0"/>
              <a:t>Wie </a:t>
            </a:r>
            <a:r>
              <a:rPr lang="en-GB" b="0" i="1" baseline="0" dirty="0" err="1"/>
              <a:t>ist</a:t>
            </a:r>
            <a:r>
              <a:rPr lang="en-GB" b="0" i="1" baseline="0" dirty="0"/>
              <a:t> die </a:t>
            </a:r>
            <a:r>
              <a:rPr lang="en-GB" b="0" i="1" baseline="0" dirty="0" err="1"/>
              <a:t>Flasche</a:t>
            </a:r>
            <a:r>
              <a:rPr lang="en-GB" b="0" i="0" baseline="0" dirty="0"/>
              <a:t>?’</a:t>
            </a:r>
            <a:endParaRPr lang="en-GB" baseline="0"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30</a:t>
            </a:fld>
            <a:endParaRPr lang="en-GB"/>
          </a:p>
        </p:txBody>
      </p:sp>
    </p:spTree>
    <p:extLst>
      <p:ext uri="{BB962C8B-B14F-4D97-AF65-F5344CB8AC3E}">
        <p14:creationId xmlns:p14="http://schemas.microsoft.com/office/powerpoint/2010/main" val="3323893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the continuation of the activity on the previous slide.</a:t>
            </a: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31</a:t>
            </a:fld>
            <a:endParaRPr lang="en-GB"/>
          </a:p>
        </p:txBody>
      </p:sp>
    </p:spTree>
    <p:extLst>
      <p:ext uri="{BB962C8B-B14F-4D97-AF65-F5344CB8AC3E}">
        <p14:creationId xmlns:p14="http://schemas.microsoft.com/office/powerpoint/2010/main" val="1307505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the continuation of the activity on the previous slide.</a:t>
            </a: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32</a:t>
            </a:fld>
            <a:endParaRPr lang="en-GB"/>
          </a:p>
        </p:txBody>
      </p:sp>
    </p:spTree>
    <p:extLst>
      <p:ext uri="{BB962C8B-B14F-4D97-AF65-F5344CB8AC3E}">
        <p14:creationId xmlns:p14="http://schemas.microsoft.com/office/powerpoint/2010/main" val="3432596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a:t>
            </a:r>
            <a:r>
              <a:rPr lang="en-GB" b="0" baseline="0" dirty="0"/>
              <a:t>revise this week’s revisited vocabulary.</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This semantic categorisation exercise</a:t>
            </a:r>
            <a:r>
              <a:rPr lang="en-GB" baseline="0" dirty="0"/>
              <a:t> helps students consider the broader definitions of vocabulary items, helping to organise vocabulary knowledge in the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0" lvl="0" indent="0" algn="l" rtl="0">
              <a:spcBef>
                <a:spcPts val="0"/>
              </a:spcBef>
              <a:spcAft>
                <a:spcPts val="0"/>
              </a:spcAft>
              <a:buNone/>
            </a:pPr>
            <a:r>
              <a:rPr lang="en-GB" dirty="0"/>
              <a:t>1. Students have had the task instruction ‘</a:t>
            </a:r>
            <a:r>
              <a:rPr lang="en-GB" b="1" dirty="0"/>
              <a:t>Was </a:t>
            </a:r>
            <a:r>
              <a:rPr lang="en-GB" b="1" dirty="0" err="1"/>
              <a:t>passt</a:t>
            </a:r>
            <a:r>
              <a:rPr lang="en-GB" b="1" dirty="0"/>
              <a:t> </a:t>
            </a:r>
            <a:r>
              <a:rPr lang="en-GB" b="1" dirty="0" err="1"/>
              <a:t>nicht</a:t>
            </a:r>
            <a:r>
              <a:rPr lang="en-GB" b="1" dirty="0"/>
              <a:t>?</a:t>
            </a:r>
            <a:r>
              <a:rPr lang="en-GB" b="0" dirty="0"/>
              <a:t>‘ </a:t>
            </a:r>
            <a:r>
              <a:rPr lang="en-GB" dirty="0"/>
              <a:t>before.  Ensure they are clear about its meaning.  They have not formally met the verb ‘</a:t>
            </a:r>
            <a:r>
              <a:rPr lang="en-GB" dirty="0" err="1"/>
              <a:t>passen</a:t>
            </a:r>
            <a:r>
              <a:rPr lang="en-GB" dirty="0"/>
              <a:t>’ but they have been taught ‘was’ and ‘</a:t>
            </a:r>
            <a:r>
              <a:rPr lang="en-GB" dirty="0" err="1"/>
              <a:t>nicht</a:t>
            </a:r>
            <a:r>
              <a:rPr lang="en-GB" dirty="0"/>
              <a:t>’.</a:t>
            </a:r>
            <a:br>
              <a:rPr lang="en-GB" dirty="0"/>
            </a:br>
            <a:r>
              <a:rPr lang="en-GB" dirty="0"/>
              <a:t>2. </a:t>
            </a:r>
            <a:r>
              <a:rPr lang="en-GB" baseline="0" dirty="0"/>
              <a:t>Students </a:t>
            </a:r>
            <a:r>
              <a:rPr lang="en-GB" b="1" baseline="0" dirty="0"/>
              <a:t>work in pairs to facilitate discussion. </a:t>
            </a:r>
            <a:r>
              <a:rPr lang="en-GB" b="0" baseline="0" dirty="0"/>
              <a:t>They identify a category heading which links two of the words, and </a:t>
            </a:r>
            <a:r>
              <a:rPr lang="en-GB" baseline="0" dirty="0"/>
              <a:t>write down the word which they doesn’t think fit the category.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 elicits answers by pointing at a letter and asking e.g. ‘Was </a:t>
            </a:r>
            <a:r>
              <a:rPr lang="en-GB" baseline="0" dirty="0" err="1"/>
              <a:t>ist</a:t>
            </a:r>
            <a:r>
              <a:rPr lang="en-GB" baseline="0" dirty="0"/>
              <a:t> die </a:t>
            </a:r>
            <a:r>
              <a:rPr lang="en-GB" baseline="0" dirty="0" err="1"/>
              <a:t>Lösung</a:t>
            </a:r>
            <a:r>
              <a:rPr lang="en-GB" baseline="0" dirty="0"/>
              <a:t>? </a:t>
            </a:r>
            <a:r>
              <a:rPr lang="en-GB" sz="1200" baseline="0" dirty="0">
                <a:solidFill>
                  <a:schemeClr val="accent5">
                    <a:lumMod val="50000"/>
                  </a:schemeClr>
                </a:solidFill>
              </a:rPr>
              <a:t>D</a:t>
            </a:r>
            <a:r>
              <a:rPr lang="en-GB" sz="1200" dirty="0">
                <a:solidFill>
                  <a:schemeClr val="accent5">
                    <a:lumMod val="50000"/>
                  </a:schemeClr>
                </a:solidFill>
              </a:rPr>
              <a:t>er </a:t>
            </a:r>
            <a:r>
              <a:rPr lang="en-GB" sz="1200" dirty="0" err="1">
                <a:solidFill>
                  <a:schemeClr val="accent5">
                    <a:lumMod val="50000"/>
                  </a:schemeClr>
                </a:solidFill>
              </a:rPr>
              <a:t>Körper</a:t>
            </a:r>
            <a:r>
              <a:rPr lang="en-GB" sz="1200" dirty="0">
                <a:solidFill>
                  <a:schemeClr val="accent5">
                    <a:lumMod val="50000"/>
                  </a:schemeClr>
                </a:solidFill>
              </a:rPr>
              <a:t>, der Kopf</a:t>
            </a:r>
            <a:r>
              <a:rPr lang="en-GB" sz="1200" baseline="0" dirty="0">
                <a:solidFill>
                  <a:schemeClr val="accent5">
                    <a:lumMod val="50000"/>
                  </a:schemeClr>
                </a:solidFill>
              </a:rPr>
              <a:t> </a:t>
            </a:r>
            <a:r>
              <a:rPr lang="en-GB" sz="1200" baseline="0" dirty="0" err="1">
                <a:solidFill>
                  <a:schemeClr val="accent5">
                    <a:lumMod val="50000"/>
                  </a:schemeClr>
                </a:solidFill>
              </a:rPr>
              <a:t>oder</a:t>
            </a:r>
            <a:r>
              <a:rPr lang="en-GB" sz="1200" baseline="0" dirty="0">
                <a:solidFill>
                  <a:schemeClr val="accent5">
                    <a:lumMod val="50000"/>
                  </a:schemeClr>
                </a:solidFill>
              </a:rPr>
              <a:t> </a:t>
            </a:r>
            <a:r>
              <a:rPr lang="en-GB" sz="1200" dirty="0">
                <a:solidFill>
                  <a:schemeClr val="accent5">
                    <a:lumMod val="50000"/>
                  </a:schemeClr>
                </a:solidFill>
              </a:rPr>
              <a:t>die </a:t>
            </a:r>
            <a:r>
              <a:rPr lang="en-GB" sz="1200" dirty="0" err="1">
                <a:solidFill>
                  <a:schemeClr val="accent5">
                    <a:lumMod val="50000"/>
                  </a:schemeClr>
                </a:solidFill>
              </a:rPr>
              <a:t>Tür</a:t>
            </a:r>
            <a:r>
              <a:rPr lang="en-GB" sz="1200" dirty="0">
                <a:solidFill>
                  <a:schemeClr val="accent5">
                    <a:lumMod val="50000"/>
                  </a:schemeClr>
                </a:solidFill>
              </a:rPr>
              <a:t>?</a:t>
            </a:r>
            <a:r>
              <a:rPr lang="en-GB" baseline="0" dirty="0"/>
              <a:t>’ All three options should be read out in the question for additional listening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Students volunteer answers, e.g. ‘</a:t>
            </a:r>
            <a:r>
              <a:rPr lang="en-GB" sz="1200" i="1" dirty="0">
                <a:solidFill>
                  <a:schemeClr val="accent5">
                    <a:lumMod val="50000"/>
                  </a:schemeClr>
                </a:solidFill>
              </a:rPr>
              <a:t>die </a:t>
            </a:r>
            <a:r>
              <a:rPr lang="en-GB" sz="1200" i="1" dirty="0" err="1">
                <a:solidFill>
                  <a:schemeClr val="accent5">
                    <a:lumMod val="50000"/>
                  </a:schemeClr>
                </a:solidFill>
              </a:rPr>
              <a:t>Tür</a:t>
            </a:r>
            <a:r>
              <a:rPr lang="en-GB" sz="1200" dirty="0">
                <a:solidFill>
                  <a:schemeClr val="accent5">
                    <a:lumMod val="50000"/>
                  </a:schemeClr>
                </a:solidFill>
              </a:rPr>
              <a:t>’. </a:t>
            </a:r>
            <a:r>
              <a:rPr lang="en-GB" i="0" baseline="0" dirty="0"/>
              <a:t>Teacher and students then discuss as a class why </a:t>
            </a:r>
            <a:r>
              <a:rPr lang="en-GB" baseline="0" dirty="0"/>
              <a:t>‘</a:t>
            </a:r>
            <a:r>
              <a:rPr lang="en-GB" sz="1200" i="1" dirty="0">
                <a:solidFill>
                  <a:schemeClr val="accent5">
                    <a:lumMod val="50000"/>
                  </a:schemeClr>
                </a:solidFill>
              </a:rPr>
              <a:t>die </a:t>
            </a:r>
            <a:r>
              <a:rPr lang="en-GB" sz="1200" i="1" dirty="0" err="1">
                <a:solidFill>
                  <a:schemeClr val="accent5">
                    <a:lumMod val="50000"/>
                  </a:schemeClr>
                </a:solidFill>
              </a:rPr>
              <a:t>Tür</a:t>
            </a:r>
            <a:r>
              <a:rPr lang="en-GB" sz="1200" dirty="0">
                <a:solidFill>
                  <a:schemeClr val="accent5">
                    <a:lumMod val="50000"/>
                  </a:schemeClr>
                </a:solidFill>
              </a:rPr>
              <a:t>’</a:t>
            </a:r>
            <a:r>
              <a:rPr lang="en-GB" sz="1200" baseline="0" dirty="0">
                <a:solidFill>
                  <a:schemeClr val="accent5">
                    <a:lumMod val="50000"/>
                  </a:schemeClr>
                </a:solidFill>
              </a:rPr>
              <a:t> is a poor fit</a:t>
            </a:r>
            <a:r>
              <a:rPr lang="en-GB" i="0" baseline="0" dirty="0"/>
              <a:t>. By explaining and justifying their choices, students engage in creative processing of the vocabulary items, which helps retention.</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Suggested justifications are given below, though students may have other justifications and different category headings. They may have different, creative solutions and choose different words – this is fine if a logical justification is given.</a:t>
            </a:r>
          </a:p>
          <a:p>
            <a:pPr marL="0" lvl="0" indent="0" algn="l" rtl="0">
              <a:spcBef>
                <a:spcPts val="0"/>
              </a:spcBef>
              <a:spcAft>
                <a:spcPts val="0"/>
              </a:spcAft>
              <a:buNone/>
            </a:pPr>
            <a:endParaRPr lang="en-GB" i="0" baseline="0" dirty="0"/>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dirty="0">
                <a:solidFill>
                  <a:schemeClr val="accent5">
                    <a:lumMod val="50000"/>
                  </a:schemeClr>
                </a:solidFill>
              </a:rPr>
              <a:t>die </a:t>
            </a:r>
            <a:r>
              <a:rPr lang="en-GB" sz="1200" dirty="0" err="1">
                <a:solidFill>
                  <a:schemeClr val="accent5">
                    <a:lumMod val="50000"/>
                  </a:schemeClr>
                </a:solidFill>
              </a:rPr>
              <a:t>Tür</a:t>
            </a:r>
            <a:r>
              <a:rPr lang="en-GB" sz="1200" dirty="0">
                <a:solidFill>
                  <a:schemeClr val="accent5">
                    <a:lumMod val="50000"/>
                  </a:schemeClr>
                </a:solidFill>
              </a:rPr>
              <a:t> (doesn’t fit the </a:t>
            </a:r>
            <a:r>
              <a:rPr lang="en-GB" sz="1200" i="1" dirty="0">
                <a:solidFill>
                  <a:schemeClr val="accent5">
                    <a:lumMod val="50000"/>
                  </a:schemeClr>
                </a:solidFill>
              </a:rPr>
              <a:t>body</a:t>
            </a:r>
            <a:r>
              <a:rPr lang="en-GB" sz="1200" i="0" baseline="0" dirty="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dirty="0" err="1">
                <a:solidFill>
                  <a:schemeClr val="accent5">
                    <a:lumMod val="50000"/>
                  </a:schemeClr>
                </a:solidFill>
              </a:rPr>
              <a:t>manchmal</a:t>
            </a:r>
            <a:r>
              <a:rPr lang="en-GB" sz="1200" i="0" baseline="0" dirty="0">
                <a:solidFill>
                  <a:schemeClr val="accent5">
                    <a:lumMod val="50000"/>
                  </a:schemeClr>
                </a:solidFill>
              </a:rPr>
              <a:t> (doesn’t fit the </a:t>
            </a:r>
            <a:r>
              <a:rPr lang="en-GB" sz="1200" i="1" baseline="0" dirty="0">
                <a:solidFill>
                  <a:schemeClr val="accent5">
                    <a:lumMod val="50000"/>
                  </a:schemeClr>
                </a:solidFill>
              </a:rPr>
              <a:t>colours/shades/descriptions</a:t>
            </a:r>
            <a:r>
              <a:rPr lang="en-GB" sz="1200" i="0" baseline="0" dirty="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dirty="0" err="1">
                <a:solidFill>
                  <a:schemeClr val="accent5">
                    <a:lumMod val="50000"/>
                  </a:schemeClr>
                </a:solidFill>
              </a:rPr>
              <a:t>stehen</a:t>
            </a:r>
            <a:r>
              <a:rPr lang="en-GB" sz="1200" i="0" baseline="0" dirty="0">
                <a:solidFill>
                  <a:schemeClr val="accent5">
                    <a:lumMod val="50000"/>
                  </a:schemeClr>
                </a:solidFill>
              </a:rPr>
              <a:t> (doesn’t fit the</a:t>
            </a:r>
            <a:r>
              <a:rPr lang="en-GB" sz="1200" i="1" baseline="0" dirty="0">
                <a:solidFill>
                  <a:schemeClr val="accent5">
                    <a:lumMod val="50000"/>
                  </a:schemeClr>
                </a:solidFill>
              </a:rPr>
              <a:t> movement </a:t>
            </a:r>
            <a:r>
              <a:rPr lang="en-GB" sz="1200" i="0" baseline="0" dirty="0">
                <a:solidFill>
                  <a:schemeClr val="accent5">
                    <a:lumMod val="50000"/>
                  </a:schemeClr>
                </a:solidFill>
              </a:rPr>
              <a:t>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dirty="0">
                <a:solidFill>
                  <a:schemeClr val="accent5">
                    <a:lumMod val="50000"/>
                  </a:schemeClr>
                </a:solidFill>
              </a:rPr>
              <a:t>die Nacht (doesn’t fit the </a:t>
            </a:r>
            <a:r>
              <a:rPr lang="en-GB" sz="1200" i="1" dirty="0">
                <a:solidFill>
                  <a:schemeClr val="accent5">
                    <a:lumMod val="50000"/>
                  </a:schemeClr>
                </a:solidFill>
              </a:rPr>
              <a:t>objects/school</a:t>
            </a:r>
            <a:r>
              <a:rPr lang="en-GB" sz="1200" i="0" baseline="0" dirty="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dirty="0">
                <a:solidFill>
                  <a:schemeClr val="accent5">
                    <a:lumMod val="50000"/>
                  </a:schemeClr>
                </a:solidFill>
              </a:rPr>
              <a:t>das Problem (doesn’t fit the </a:t>
            </a:r>
            <a:r>
              <a:rPr lang="en-GB" sz="1200" i="1" baseline="0" dirty="0">
                <a:solidFill>
                  <a:schemeClr val="accent5">
                    <a:lumMod val="50000"/>
                  </a:schemeClr>
                </a:solidFill>
              </a:rPr>
              <a:t>winning/competition</a:t>
            </a:r>
            <a:r>
              <a:rPr lang="en-GB" sz="1200" i="0" baseline="0" dirty="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dirty="0">
                <a:solidFill>
                  <a:schemeClr val="accent5">
                    <a:lumMod val="50000"/>
                  </a:schemeClr>
                </a:solidFill>
              </a:rPr>
              <a:t>der </a:t>
            </a:r>
            <a:r>
              <a:rPr lang="en-GB" sz="1200" i="0" baseline="0" dirty="0" err="1">
                <a:solidFill>
                  <a:schemeClr val="accent5">
                    <a:lumMod val="50000"/>
                  </a:schemeClr>
                </a:solidFill>
              </a:rPr>
              <a:t>Grund</a:t>
            </a:r>
            <a:r>
              <a:rPr lang="en-GB" sz="1200" i="0" baseline="0" dirty="0">
                <a:solidFill>
                  <a:schemeClr val="accent5">
                    <a:lumMod val="50000"/>
                  </a:schemeClr>
                </a:solidFill>
              </a:rPr>
              <a:t> (doesn’t fit the </a:t>
            </a:r>
            <a:r>
              <a:rPr lang="en-GB" sz="1200" i="1" baseline="0" dirty="0">
                <a:solidFill>
                  <a:schemeClr val="accent5">
                    <a:lumMod val="50000"/>
                  </a:schemeClr>
                </a:solidFill>
              </a:rPr>
              <a:t>time </a:t>
            </a:r>
            <a:r>
              <a:rPr lang="en-GB" sz="1200" i="0" baseline="0" dirty="0">
                <a:solidFill>
                  <a:schemeClr val="accent5">
                    <a:lumMod val="50000"/>
                  </a:schemeClr>
                </a:solidFill>
              </a:rPr>
              <a:t>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dirty="0">
                <a:solidFill>
                  <a:schemeClr val="accent5">
                    <a:lumMod val="50000"/>
                  </a:schemeClr>
                </a:solidFill>
              </a:rPr>
              <a:t>die </a:t>
            </a:r>
            <a:r>
              <a:rPr lang="en-GB" sz="1200" i="0" baseline="0" dirty="0" err="1">
                <a:solidFill>
                  <a:schemeClr val="accent5">
                    <a:lumMod val="50000"/>
                  </a:schemeClr>
                </a:solidFill>
              </a:rPr>
              <a:t>Frage</a:t>
            </a:r>
            <a:r>
              <a:rPr lang="en-GB" sz="1200" i="0" baseline="0" dirty="0">
                <a:solidFill>
                  <a:schemeClr val="accent5">
                    <a:lumMod val="50000"/>
                  </a:schemeClr>
                </a:solidFill>
              </a:rPr>
              <a:t> (doesn’t fit the </a:t>
            </a:r>
            <a:r>
              <a:rPr lang="en-GB" sz="1200" i="1" baseline="0" dirty="0">
                <a:solidFill>
                  <a:schemeClr val="accent5">
                    <a:lumMod val="50000"/>
                  </a:schemeClr>
                </a:solidFill>
              </a:rPr>
              <a:t>solution</a:t>
            </a:r>
            <a:r>
              <a:rPr lang="en-GB" sz="1200" i="0" baseline="0" dirty="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dirty="0">
                <a:solidFill>
                  <a:schemeClr val="accent5">
                    <a:lumMod val="50000"/>
                  </a:schemeClr>
                </a:solidFill>
              </a:rPr>
              <a:t>der Boden (doesn’t fit the </a:t>
            </a:r>
            <a:r>
              <a:rPr lang="en-GB" sz="1200" i="1" dirty="0">
                <a:solidFill>
                  <a:schemeClr val="accent5">
                    <a:lumMod val="50000"/>
                  </a:schemeClr>
                </a:solidFill>
              </a:rPr>
              <a:t>entrances/exits</a:t>
            </a:r>
            <a:r>
              <a:rPr lang="en-GB" sz="1200" i="0" dirty="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dirty="0">
                <a:solidFill>
                  <a:schemeClr val="accent5">
                    <a:lumMod val="50000"/>
                  </a:schemeClr>
                </a:solidFill>
              </a:rPr>
              <a:t>der </a:t>
            </a:r>
            <a:r>
              <a:rPr lang="en-GB" sz="1200" i="0" baseline="0" dirty="0" err="1">
                <a:solidFill>
                  <a:schemeClr val="accent5">
                    <a:lumMod val="50000"/>
                  </a:schemeClr>
                </a:solidFill>
              </a:rPr>
              <a:t>Vater</a:t>
            </a:r>
            <a:r>
              <a:rPr lang="en-GB" sz="1200" i="0" baseline="0" dirty="0">
                <a:solidFill>
                  <a:schemeClr val="accent5">
                    <a:lumMod val="50000"/>
                  </a:schemeClr>
                </a:solidFill>
              </a:rPr>
              <a:t> </a:t>
            </a:r>
            <a:r>
              <a:rPr lang="en-GB" sz="1200" dirty="0">
                <a:solidFill>
                  <a:schemeClr val="accent5">
                    <a:lumMod val="50000"/>
                  </a:schemeClr>
                </a:solidFill>
              </a:rPr>
              <a:t>(doesn’t fit the </a:t>
            </a:r>
            <a:r>
              <a:rPr lang="en-GB" sz="1200" i="1" dirty="0">
                <a:solidFill>
                  <a:schemeClr val="accent5">
                    <a:lumMod val="50000"/>
                  </a:schemeClr>
                </a:solidFill>
              </a:rPr>
              <a:t>children </a:t>
            </a:r>
            <a:r>
              <a:rPr lang="en-GB" sz="1200" i="0" dirty="0">
                <a:solidFill>
                  <a:schemeClr val="accent5">
                    <a:lumMod val="50000"/>
                  </a:schemeClr>
                </a:solidFill>
              </a:rPr>
              <a:t>category) OR </a:t>
            </a:r>
            <a:r>
              <a:rPr lang="de-DE" sz="1200" dirty="0">
                <a:solidFill>
                  <a:schemeClr val="accent5">
                    <a:lumMod val="50000"/>
                  </a:schemeClr>
                </a:solidFill>
              </a:rPr>
              <a:t>das Mädchen </a:t>
            </a:r>
            <a:r>
              <a:rPr lang="en-GB" sz="1200" dirty="0">
                <a:solidFill>
                  <a:schemeClr val="accent5">
                    <a:lumMod val="50000"/>
                  </a:schemeClr>
                </a:solidFill>
              </a:rPr>
              <a:t>(doesn’t fit the </a:t>
            </a:r>
            <a:r>
              <a:rPr lang="en-GB" sz="1200" i="1" dirty="0">
                <a:solidFill>
                  <a:schemeClr val="accent5">
                    <a:lumMod val="50000"/>
                  </a:schemeClr>
                </a:solidFill>
              </a:rPr>
              <a:t>male person </a:t>
            </a:r>
            <a:r>
              <a:rPr lang="en-GB" sz="1200" i="0" dirty="0">
                <a:solidFill>
                  <a:schemeClr val="accent5">
                    <a:lumMod val="50000"/>
                  </a:schemeClr>
                </a:solidFill>
              </a:rPr>
              <a:t>category) </a:t>
            </a:r>
            <a:endParaRPr lang="en-GB" sz="1200" dirty="0">
              <a:solidFill>
                <a:schemeClr val="accent5">
                  <a:lumMod val="50000"/>
                </a:schemeClr>
              </a:solidFill>
            </a:endParaRPr>
          </a:p>
          <a:p>
            <a:pPr marL="0" lvl="0" indent="0" algn="l" rtl="0">
              <a:spcBef>
                <a:spcPts val="0"/>
              </a:spcBef>
              <a:spcAft>
                <a:spcPts val="0"/>
              </a:spcAft>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for a more challenging version of this activity, the teacher can turn this into a </a:t>
            </a:r>
            <a:r>
              <a:rPr lang="en-GB" b="0" i="1" baseline="0" dirty="0" err="1"/>
              <a:t>hören</a:t>
            </a:r>
            <a:r>
              <a:rPr lang="en-GB" b="0" i="1" baseline="0" dirty="0"/>
              <a:t> / </a:t>
            </a:r>
            <a:r>
              <a:rPr lang="en-GB" b="0" i="1" baseline="0" dirty="0" err="1"/>
              <a:t>schreiben</a:t>
            </a:r>
            <a:r>
              <a:rPr lang="en-GB" b="0" i="1" baseline="0" dirty="0"/>
              <a:t> </a:t>
            </a:r>
            <a:r>
              <a:rPr lang="en-GB" b="0" i="0" baseline="0" dirty="0"/>
              <a:t>activity by </a:t>
            </a:r>
            <a:r>
              <a:rPr lang="en-GB" b="0" baseline="0" dirty="0"/>
              <a:t>reading out the lists of words, and having students write down the answers, before showing them on the slide.</a:t>
            </a:r>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33</a:t>
            </a:fld>
            <a:endParaRPr lang="en-GB"/>
          </a:p>
        </p:txBody>
      </p:sp>
    </p:spTree>
    <p:extLst>
      <p:ext uri="{BB962C8B-B14F-4D97-AF65-F5344CB8AC3E}">
        <p14:creationId xmlns:p14="http://schemas.microsoft.com/office/powerpoint/2010/main" val="1691700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anose="020F0502020204030204" pitchFamily="34" charset="0"/>
                <a:cs typeface="Calibri" panose="020F0502020204030204" pitchFamily="34" charset="0"/>
              </a:rPr>
              <a:t>i) AQA list does not have </a:t>
            </a:r>
            <a:r>
              <a:rPr lang="en-GB" sz="1200" b="1" u="sng" dirty="0" err="1">
                <a:latin typeface="Calibri" panose="020F0502020204030204" pitchFamily="34" charset="0"/>
                <a:cs typeface="Calibri" panose="020F0502020204030204" pitchFamily="34" charset="0"/>
              </a:rPr>
              <a:t>Gutschein</a:t>
            </a:r>
            <a:r>
              <a:rPr lang="en-GB" sz="1200" b="1" u="sng" dirty="0">
                <a:latin typeface="Calibri" panose="020F0502020204030204" pitchFamily="34" charset="0"/>
                <a:cs typeface="Calibri" panose="020F0502020204030204" pitchFamily="34" charset="0"/>
              </a:rPr>
              <a:t>.</a:t>
            </a:r>
            <a:endParaRPr lang="en-GB" sz="1200" b="1" u="sng"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ii) Edexcel list does not have </a:t>
            </a:r>
            <a:r>
              <a:rPr lang="en-GB" sz="1200" b="1" u="sng" dirty="0" err="1">
                <a:latin typeface="Calibri" panose="020F0502020204030204" pitchFamily="34" charset="0"/>
                <a:cs typeface="Calibri" panose="020F0502020204030204" pitchFamily="34" charset="0"/>
              </a:rPr>
              <a:t>Gutschein</a:t>
            </a:r>
            <a:r>
              <a:rPr lang="en-GB" sz="1200" b="1" u="sng" dirty="0">
                <a:latin typeface="Calibri" panose="020F0502020204030204" pitchFamily="34" charset="0"/>
                <a:cs typeface="Calibri" panose="020F0502020204030204" pitchFamily="34" charset="0"/>
              </a:rPr>
              <a:t>, </a:t>
            </a:r>
            <a:r>
              <a:rPr lang="en-GB" sz="1200" b="1" u="sng" dirty="0" err="1">
                <a:latin typeface="Calibri" panose="020F0502020204030204" pitchFamily="34" charset="0"/>
                <a:cs typeface="Calibri" panose="020F0502020204030204" pitchFamily="34" charset="0"/>
              </a:rPr>
              <a:t>hässlich</a:t>
            </a:r>
            <a:r>
              <a:rPr lang="en-GB" sz="1200" b="1" u="sng" dirty="0">
                <a:latin typeface="Calibri" panose="020F0502020204030204" pitchFamily="34" charset="0"/>
                <a:cs typeface="Calibri" panose="020F0502020204030204" pitchFamily="34" charset="0"/>
              </a:rPr>
              <a:t>, </a:t>
            </a:r>
            <a:r>
              <a:rPr lang="en-GB" sz="1200" b="1" u="sng" dirty="0" err="1">
                <a:latin typeface="Calibri" panose="020F0502020204030204" pitchFamily="34" charset="0"/>
                <a:cs typeface="Calibri" panose="020F0502020204030204" pitchFamily="34" charset="0"/>
              </a:rPr>
              <a:t>Ordnung</a:t>
            </a:r>
            <a:r>
              <a:rPr lang="en-GB" sz="1200" b="1" u="sng" dirty="0">
                <a:latin typeface="Calibri" panose="020F0502020204030204" pitchFamily="34" charset="0"/>
                <a:cs typeface="Calibri" panose="020F0502020204030204" pitchFamily="34" charset="0"/>
              </a:rPr>
              <a:t>.</a:t>
            </a: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iii) </a:t>
            </a:r>
            <a:r>
              <a:rPr lang="en-GB" sz="1200" b="1" dirty="0" err="1">
                <a:latin typeface="Calibri" panose="020F0502020204030204" pitchFamily="34" charset="0"/>
                <a:cs typeface="Calibri" panose="020F0502020204030204" pitchFamily="34" charset="0"/>
              </a:rPr>
              <a:t>Eduqas</a:t>
            </a:r>
            <a:r>
              <a:rPr lang="en-GB" sz="1200" b="1" dirty="0">
                <a:latin typeface="Calibri" panose="020F0502020204030204" pitchFamily="34" charset="0"/>
                <a:cs typeface="Calibri" panose="020F0502020204030204" pitchFamily="34" charset="0"/>
              </a:rPr>
              <a:t> list does not have </a:t>
            </a:r>
            <a:r>
              <a:rPr lang="en-GB" sz="1200" b="1" u="sng" dirty="0" err="1">
                <a:latin typeface="Calibri" panose="020F0502020204030204" pitchFamily="34" charset="0"/>
                <a:cs typeface="Calibri" panose="020F0502020204030204" pitchFamily="34" charset="0"/>
              </a:rPr>
              <a:t>Gutschein</a:t>
            </a:r>
            <a:r>
              <a:rPr lang="en-GB" sz="1200" b="1" u="sng" dirty="0">
                <a:latin typeface="Calibri" panose="020F0502020204030204" pitchFamily="34" charset="0"/>
                <a:cs typeface="Calibri" panose="020F0502020204030204" pitchFamily="34" charset="0"/>
              </a:rPr>
              <a:t>, </a:t>
            </a:r>
            <a:r>
              <a:rPr lang="en-GB" sz="1200" b="1" u="sng" dirty="0" err="1">
                <a:latin typeface="Calibri" panose="020F0502020204030204" pitchFamily="34" charset="0"/>
                <a:cs typeface="Calibri" panose="020F0502020204030204" pitchFamily="34" charset="0"/>
              </a:rPr>
              <a:t>hässlich</a:t>
            </a:r>
            <a:r>
              <a:rPr lang="en-GB" sz="1200" b="1" u="sng" dirty="0">
                <a:latin typeface="Calibri" panose="020F0502020204030204" pitchFamily="34" charset="0"/>
                <a:cs typeface="Calibri" panose="020F0502020204030204" pitchFamily="34" charset="0"/>
              </a:rPr>
              <a:t>.</a:t>
            </a: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 /ö/</a:t>
            </a:r>
          </a:p>
          <a:p>
            <a:pPr algn="l">
              <a:lnSpc>
                <a:spcPct val="100000"/>
              </a:lnSpc>
            </a:pPr>
            <a:r>
              <a:rPr lang="en-GB" sz="1200" dirty="0">
                <a:solidFill>
                  <a:prstClr val="white"/>
                </a:solidFill>
              </a:rPr>
              <a:t>Subject pronoun </a:t>
            </a:r>
            <a:r>
              <a:rPr lang="en-GB" sz="1200" i="1" dirty="0" err="1">
                <a:solidFill>
                  <a:prstClr val="white"/>
                </a:solidFill>
              </a:rPr>
              <a:t>sie</a:t>
            </a:r>
            <a:r>
              <a:rPr lang="en-GB" sz="1200" i="1" dirty="0">
                <a:solidFill>
                  <a:prstClr val="white"/>
                </a:solidFill>
              </a:rPr>
              <a:t> </a:t>
            </a:r>
            <a:r>
              <a:rPr lang="en-GB" sz="1200" dirty="0">
                <a:solidFill>
                  <a:prstClr val="white"/>
                </a:solidFill>
              </a:rPr>
              <a:t>meaning ‘they’</a:t>
            </a:r>
          </a:p>
          <a:p>
            <a:pPr algn="l">
              <a:lnSpc>
                <a:spcPct val="100000"/>
              </a:lnSpc>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de-DE" sz="1200" b="1" i="0" kern="1200" dirty="0">
              <a:solidFill>
                <a:schemeClr val="tx1"/>
              </a:solidFill>
              <a:effectLst/>
              <a:latin typeface="+mn-lt"/>
              <a:ea typeface="+mn-ea"/>
              <a:cs typeface="+mn-cs"/>
            </a:endParaRPr>
          </a:p>
          <a:p>
            <a:r>
              <a:rPr lang="de-DE" sz="1200" b="1" i="0" u="none" strike="noStrike" kern="1200" dirty="0">
                <a:solidFill>
                  <a:schemeClr val="tx1"/>
                </a:solidFill>
                <a:effectLst/>
                <a:latin typeface="+mn-lt"/>
                <a:ea typeface="+mn-ea"/>
                <a:cs typeface="+mn-cs"/>
              </a:rPr>
              <a:t>7.2.1.1 (introduce) </a:t>
            </a:r>
            <a:r>
              <a:rPr lang="de-DE" sz="1200" b="0" i="0" u="none" strike="noStrike"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denken [128] er2 [15] es [12] sie2 [7] Fahrrad / Rad [2138] Geschenk [2595] Gutschein [&gt;5009] Handy [1693] Jacke [3287] hässlich [3542] toll [972] ganz [69] jetzt [72] ziemlich [605] in Ordnung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1.2.5</a:t>
            </a:r>
            <a:r>
              <a:rPr lang="de-DE" sz="1200" b="1" i="0" u="none" strike="noStrike" kern="1200" baseline="0" dirty="0">
                <a:solidFill>
                  <a:schemeClr val="tx1"/>
                </a:solidFill>
                <a:effectLst/>
                <a:latin typeface="+mn-lt"/>
                <a:ea typeface="+mn-ea"/>
                <a:cs typeface="+mn-cs"/>
              </a:rPr>
              <a:t> (revisit) </a:t>
            </a:r>
            <a:r>
              <a:rPr lang="de-DE" sz="1200" b="0" i="0" u="none" strike="noStrike"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kommen [62] stehen [85] Junge [548] Kopf [250] Körper [488] Mädchen [602] Mutter [218] Nacht [325] Tür [375] Vater [232]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1.1.6 (revisit) </a:t>
            </a:r>
            <a:r>
              <a:rPr lang="de-DE" sz="1200" b="0" i="0" u="none" strike="noStrike"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habe, 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78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(8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if time is short in the lesson, reduce the number of items in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a:t>
            </a:r>
            <a:r>
              <a:rPr lang="en-GB" dirty="0"/>
              <a:t>revise</a:t>
            </a:r>
            <a:r>
              <a:rPr lang="en-GB" baseline="0" dirty="0"/>
              <a:t> the use of accusative</a:t>
            </a:r>
            <a:r>
              <a:rPr lang="en-GB" i="0" baseline="0" dirty="0"/>
              <a:t> indefinite articles to talk about what someone has, and practise use of subject pronouns to describe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i="0" baseline="0" dirty="0"/>
              <a:t>Through the activity, students learn to connect gender with articles and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dirty="0"/>
              <a:t>1. T</a:t>
            </a:r>
            <a:r>
              <a:rPr lang="en-GB" i="0" baseline="0" dirty="0"/>
              <a:t>he teachers asks a question, e.g. </a:t>
            </a:r>
            <a:r>
              <a:rPr lang="en-GB" i="1" baseline="0" dirty="0"/>
              <a:t>Was hat Mia?,</a:t>
            </a:r>
            <a:r>
              <a:rPr lang="en-GB" i="0" baseline="0" dirty="0"/>
              <a:t> to elicit a choral response from the students: </a:t>
            </a:r>
            <a:r>
              <a:rPr lang="en-GB" i="1" baseline="0" dirty="0"/>
              <a:t>Sie hat </a:t>
            </a:r>
            <a:r>
              <a:rPr lang="en-GB" i="1" baseline="0" dirty="0" err="1"/>
              <a:t>ein</a:t>
            </a:r>
            <a:r>
              <a:rPr lang="en-GB" i="1" baseline="0" dirty="0"/>
              <a:t> Handy</a:t>
            </a:r>
            <a:r>
              <a:rPr lang="en-GB" i="0" baseline="0" dirty="0"/>
              <a:t>.</a:t>
            </a: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35</a:t>
            </a:fld>
            <a:endParaRPr lang="en-GB"/>
          </a:p>
        </p:txBody>
      </p:sp>
    </p:spTree>
    <p:extLst>
      <p:ext uri="{BB962C8B-B14F-4D97-AF65-F5344CB8AC3E}">
        <p14:creationId xmlns:p14="http://schemas.microsoft.com/office/powerpoint/2010/main" val="2465974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continuation of the activity on the previous</a:t>
            </a:r>
            <a:r>
              <a:rPr lang="en-US" baseline="0" dirty="0"/>
              <a:t> slide.</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36</a:t>
            </a:fld>
            <a:endParaRPr lang="en-GB"/>
          </a:p>
        </p:txBody>
      </p:sp>
    </p:spTree>
    <p:extLst>
      <p:ext uri="{BB962C8B-B14F-4D97-AF65-F5344CB8AC3E}">
        <p14:creationId xmlns:p14="http://schemas.microsoft.com/office/powerpoint/2010/main" val="1760325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continuation of the activity on the previous</a:t>
            </a:r>
            <a:r>
              <a:rPr lang="en-US" baseline="0" dirty="0"/>
              <a:t> slide.</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37</a:t>
            </a:fld>
            <a:endParaRPr lang="en-GB"/>
          </a:p>
        </p:txBody>
      </p:sp>
    </p:spTree>
    <p:extLst>
      <p:ext uri="{BB962C8B-B14F-4D97-AF65-F5344CB8AC3E}">
        <p14:creationId xmlns:p14="http://schemas.microsoft.com/office/powerpoint/2010/main" val="297742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continuation of the activity on the previous</a:t>
            </a:r>
            <a:r>
              <a:rPr lang="en-US" baseline="0" dirty="0"/>
              <a:t> slide.</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38</a:t>
            </a:fld>
            <a:endParaRPr lang="en-GB"/>
          </a:p>
        </p:txBody>
      </p:sp>
    </p:spTree>
    <p:extLst>
      <p:ext uri="{BB962C8B-B14F-4D97-AF65-F5344CB8AC3E}">
        <p14:creationId xmlns:p14="http://schemas.microsoft.com/office/powerpoint/2010/main" val="3075829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continuation of the activity on the previous</a:t>
            </a:r>
            <a:r>
              <a:rPr lang="en-US" baseline="0" dirty="0"/>
              <a:t> slide.</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39</a:t>
            </a:fld>
            <a:endParaRPr lang="en-GB"/>
          </a:p>
        </p:txBody>
      </p:sp>
    </p:spTree>
    <p:extLst>
      <p:ext uri="{BB962C8B-B14F-4D97-AF65-F5344CB8AC3E}">
        <p14:creationId xmlns:p14="http://schemas.microsoft.com/office/powerpoint/2010/main" val="3839147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49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continuation of the activity on the previous</a:t>
            </a:r>
            <a:r>
              <a:rPr lang="en-US" baseline="0" dirty="0"/>
              <a:t> slide.</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40</a:t>
            </a:fld>
            <a:endParaRPr lang="en-GB"/>
          </a:p>
        </p:txBody>
      </p:sp>
    </p:spTree>
    <p:extLst>
      <p:ext uri="{BB962C8B-B14F-4D97-AF65-F5344CB8AC3E}">
        <p14:creationId xmlns:p14="http://schemas.microsoft.com/office/powerpoint/2010/main" val="1885008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continuation of the activity on the previous</a:t>
            </a:r>
            <a:r>
              <a:rPr lang="en-US" baseline="0" dirty="0"/>
              <a:t> slide.</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41</a:t>
            </a:fld>
            <a:endParaRPr lang="en-GB"/>
          </a:p>
        </p:txBody>
      </p:sp>
    </p:spTree>
    <p:extLst>
      <p:ext uri="{BB962C8B-B14F-4D97-AF65-F5344CB8AC3E}">
        <p14:creationId xmlns:p14="http://schemas.microsoft.com/office/powerpoint/2010/main" val="2556201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continuation of the activity on the previous</a:t>
            </a:r>
            <a:r>
              <a:rPr lang="en-US" baseline="0" dirty="0"/>
              <a:t> slide.</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42</a:t>
            </a:fld>
            <a:endParaRPr lang="en-GB"/>
          </a:p>
        </p:txBody>
      </p:sp>
    </p:spTree>
    <p:extLst>
      <p:ext uri="{BB962C8B-B14F-4D97-AF65-F5344CB8AC3E}">
        <p14:creationId xmlns:p14="http://schemas.microsoft.com/office/powerpoint/2010/main" val="856453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1" baseline="0" dirty="0"/>
              <a:t>Aim: </a:t>
            </a:r>
            <a:r>
              <a:rPr lang="en-GB" sz="1200" b="0" dirty="0">
                <a:solidFill>
                  <a:schemeClr val="tx1"/>
                </a:solidFill>
              </a:rPr>
              <a:t>To recap the rules</a:t>
            </a:r>
            <a:r>
              <a:rPr lang="en-GB" sz="1200" b="0" baseline="0" dirty="0">
                <a:solidFill>
                  <a:schemeClr val="tx1"/>
                </a:solidFill>
              </a:rPr>
              <a:t> about plural formation introduced in </a:t>
            </a:r>
            <a:r>
              <a:rPr lang="en-GB" sz="1200" b="0" dirty="0">
                <a:solidFill>
                  <a:schemeClr val="tx1"/>
                </a:solidFill>
              </a:rPr>
              <a:t>1.2.6, and practise</a:t>
            </a:r>
            <a:r>
              <a:rPr lang="en-GB" sz="1200" b="0" baseline="0" dirty="0">
                <a:solidFill>
                  <a:schemeClr val="tx1"/>
                </a:solidFill>
              </a:rPr>
              <a:t> the difference between SSCs /o/ and /ö/.</a:t>
            </a:r>
          </a:p>
          <a:p>
            <a:pPr marL="0" lvl="0" indent="0" algn="l" rtl="0">
              <a:spcBef>
                <a:spcPts val="0"/>
              </a:spcBef>
              <a:spcAft>
                <a:spcPts val="0"/>
              </a:spcAft>
              <a:buNone/>
            </a:pPr>
            <a:endParaRPr lang="en-GB" sz="1200" b="0" baseline="0" dirty="0">
              <a:solidFill>
                <a:schemeClr val="tx1"/>
              </a:solidFill>
            </a:endParaRPr>
          </a:p>
          <a:p>
            <a:pPr marL="0" lvl="0" indent="0" algn="l" rtl="0">
              <a:spcBef>
                <a:spcPts val="0"/>
              </a:spcBef>
              <a:spcAft>
                <a:spcPts val="0"/>
              </a:spcAft>
              <a:buNone/>
            </a:pPr>
            <a:r>
              <a:rPr lang="en-GB" b="1" i="0" baseline="0" dirty="0"/>
              <a:t>Note: </a:t>
            </a:r>
            <a:r>
              <a:rPr lang="en-GB" b="0" i="0" baseline="0" dirty="0"/>
              <a:t>This exercise al</a:t>
            </a:r>
            <a:r>
              <a:rPr lang="en-GB" sz="1200" b="0" baseline="0" dirty="0">
                <a:solidFill>
                  <a:schemeClr val="tx1"/>
                </a:solidFill>
              </a:rPr>
              <a:t>so draws attention to the importance of </a:t>
            </a:r>
            <a:r>
              <a:rPr lang="en-GB" sz="1200" b="1" baseline="0" dirty="0">
                <a:solidFill>
                  <a:schemeClr val="tx1"/>
                </a:solidFill>
              </a:rPr>
              <a:t>sound</a:t>
            </a:r>
            <a:r>
              <a:rPr lang="en-GB" sz="1200" b="0" baseline="0" dirty="0">
                <a:solidFill>
                  <a:schemeClr val="tx1"/>
                </a:solidFill>
              </a:rPr>
              <a:t> in creating </a:t>
            </a:r>
            <a:r>
              <a:rPr lang="en-GB" sz="1200" b="1" baseline="0" dirty="0">
                <a:solidFill>
                  <a:schemeClr val="tx1"/>
                </a:solidFill>
              </a:rPr>
              <a:t>meaning</a:t>
            </a:r>
            <a:r>
              <a:rPr lang="en-GB" sz="1200" b="0" baseline="0" dirty="0">
                <a:solidFill>
                  <a:schemeClr val="tx1"/>
                </a:solidFill>
              </a:rPr>
              <a:t> by juxtaposing singular and plural forms of words which differ in terms of umlauts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dirty="0"/>
              <a:t>1.</a:t>
            </a:r>
            <a:r>
              <a:rPr lang="en-GB" baseline="0" dirty="0"/>
              <a:t> Teacher elicits answers from students and then clicks to confirm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tx1"/>
                </a:solidFill>
              </a:rPr>
              <a:t>2. Teacher to emphasise to students that </a:t>
            </a:r>
            <a:r>
              <a:rPr lang="en-GB" sz="1200" b="1" baseline="0" dirty="0">
                <a:solidFill>
                  <a:schemeClr val="tx1"/>
                </a:solidFill>
              </a:rPr>
              <a:t>mispronouncing the umlaut </a:t>
            </a:r>
            <a:r>
              <a:rPr lang="en-GB" sz="1200" b="0" baseline="0" dirty="0">
                <a:solidFill>
                  <a:schemeClr val="tx1"/>
                </a:solidFill>
              </a:rPr>
              <a:t>causes a change in meaning. </a:t>
            </a:r>
          </a:p>
          <a:p>
            <a:pPr marL="0" lvl="0" indent="0" algn="l" rtl="0">
              <a:spcBef>
                <a:spcPts val="0"/>
              </a:spcBef>
              <a:spcAft>
                <a:spcPts val="0"/>
              </a:spcAft>
              <a:buNone/>
            </a:pPr>
            <a:r>
              <a:rPr lang="en-GB" sz="1200" b="0" baseline="0" dirty="0">
                <a:solidFill>
                  <a:schemeClr val="tx1"/>
                </a:solidFill>
              </a:rPr>
              <a:t>Note that the /</a:t>
            </a:r>
            <a:r>
              <a:rPr lang="en-GB" sz="1200" b="0" baseline="0" dirty="0" err="1">
                <a:solidFill>
                  <a:schemeClr val="tx1"/>
                </a:solidFill>
              </a:rPr>
              <a:t>ch</a:t>
            </a:r>
            <a:r>
              <a:rPr lang="en-GB" sz="1200" b="0" baseline="0" dirty="0">
                <a:solidFill>
                  <a:schemeClr val="tx1"/>
                </a:solidFill>
              </a:rPr>
              <a:t>/ becomes soft in </a:t>
            </a:r>
            <a:r>
              <a:rPr lang="en-GB" sz="1200" b="0" baseline="0" dirty="0" err="1">
                <a:solidFill>
                  <a:schemeClr val="tx1"/>
                </a:solidFill>
              </a:rPr>
              <a:t>T</a:t>
            </a:r>
            <a:r>
              <a:rPr lang="en-GB" sz="1200" dirty="0" err="1">
                <a:solidFill>
                  <a:schemeClr val="accent1">
                    <a:lumMod val="50000"/>
                  </a:schemeClr>
                </a:solidFill>
              </a:rPr>
              <a:t>ö</a:t>
            </a:r>
            <a:r>
              <a:rPr lang="en-GB" sz="1200" b="1" dirty="0" err="1">
                <a:solidFill>
                  <a:schemeClr val="accent1">
                    <a:lumMod val="50000"/>
                  </a:schemeClr>
                </a:solidFill>
              </a:rPr>
              <a:t>ch</a:t>
            </a:r>
            <a:r>
              <a:rPr lang="en-GB" sz="1200" dirty="0" err="1">
                <a:solidFill>
                  <a:schemeClr val="accent1">
                    <a:lumMod val="50000"/>
                  </a:schemeClr>
                </a:solidFill>
              </a:rPr>
              <a:t>ter</a:t>
            </a:r>
            <a:r>
              <a:rPr lang="en-GB" sz="1200" dirty="0">
                <a:solidFill>
                  <a:schemeClr val="accent1">
                    <a:lumMod val="50000"/>
                  </a:schemeClr>
                </a:solidFill>
              </a:rPr>
              <a:t>.</a:t>
            </a:r>
          </a:p>
          <a:p>
            <a:pPr marL="0" lvl="0" indent="0" algn="l" rtl="0">
              <a:spcBef>
                <a:spcPts val="0"/>
              </a:spcBef>
              <a:spcAft>
                <a:spcPts val="0"/>
              </a:spcAft>
              <a:buNone/>
            </a:pPr>
            <a:endParaRPr lang="en-GB" sz="1200" b="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de-D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baseline="0" dirty="0">
                <a:solidFill>
                  <a:schemeClr val="tx1"/>
                </a:solidFill>
                <a:latin typeface="+mn-lt"/>
              </a:rPr>
              <a:t>der </a:t>
            </a:r>
            <a:r>
              <a:rPr lang="en-GB" b="1" i="1" baseline="0" dirty="0" err="1">
                <a:solidFill>
                  <a:schemeClr val="tx1"/>
                </a:solidFill>
                <a:latin typeface="+mn-lt"/>
              </a:rPr>
              <a:t>Bogen</a:t>
            </a:r>
            <a:r>
              <a:rPr lang="en-GB" b="0" i="1" baseline="0" dirty="0">
                <a:solidFill>
                  <a:schemeClr val="tx1"/>
                </a:solidFill>
                <a:latin typeface="+mn-lt"/>
              </a:rPr>
              <a:t> </a:t>
            </a:r>
            <a:r>
              <a:rPr lang="en-GB" b="0" i="0" baseline="0" dirty="0">
                <a:solidFill>
                  <a:schemeClr val="tx1"/>
                </a:solidFill>
                <a:latin typeface="+mn-lt"/>
              </a:rPr>
              <a:t>[</a:t>
            </a:r>
            <a:r>
              <a:rPr lang="en-GB" sz="1200" b="0" i="0" baseline="0" dirty="0">
                <a:solidFill>
                  <a:schemeClr val="tx1"/>
                </a:solidFill>
                <a:latin typeface="+mn-lt"/>
              </a:rPr>
              <a:t>3070];</a:t>
            </a:r>
            <a:r>
              <a:rPr lang="en-GB" b="0" i="1" baseline="0" dirty="0">
                <a:solidFill>
                  <a:schemeClr val="tx1"/>
                </a:solidFill>
                <a:latin typeface="+mn-lt"/>
              </a:rPr>
              <a:t> der </a:t>
            </a:r>
            <a:r>
              <a:rPr lang="en-GB" b="1" i="1" baseline="0" dirty="0">
                <a:solidFill>
                  <a:schemeClr val="tx1"/>
                </a:solidFill>
                <a:latin typeface="+mn-lt"/>
              </a:rPr>
              <a:t>Vogel</a:t>
            </a:r>
            <a:r>
              <a:rPr lang="en-GB" b="0" i="1" baseline="0" dirty="0">
                <a:solidFill>
                  <a:schemeClr val="tx1"/>
                </a:solidFill>
                <a:latin typeface="+mn-lt"/>
              </a:rPr>
              <a:t> </a:t>
            </a:r>
            <a:r>
              <a:rPr lang="en-GB" b="0" i="0" baseline="0" dirty="0">
                <a:solidFill>
                  <a:schemeClr val="tx1"/>
                </a:solidFill>
                <a:latin typeface="+mn-lt"/>
              </a:rPr>
              <a:t>[</a:t>
            </a:r>
            <a:r>
              <a:rPr lang="en-GB" sz="1100" b="0" i="0" baseline="0" dirty="0">
                <a:solidFill>
                  <a:schemeClr val="tx1"/>
                </a:solidFill>
                <a:latin typeface="+mn-lt"/>
              </a:rPr>
              <a:t>1878];</a:t>
            </a:r>
            <a:r>
              <a:rPr lang="en-GB" b="0" i="1" baseline="0" dirty="0">
                <a:solidFill>
                  <a:schemeClr val="tx1"/>
                </a:solidFill>
                <a:latin typeface="+mn-lt"/>
              </a:rPr>
              <a:t> der </a:t>
            </a:r>
            <a:r>
              <a:rPr lang="en-GB" b="1" i="1" baseline="0" dirty="0" err="1">
                <a:solidFill>
                  <a:schemeClr val="tx1"/>
                </a:solidFill>
                <a:latin typeface="+mn-lt"/>
              </a:rPr>
              <a:t>Ofen</a:t>
            </a:r>
            <a:r>
              <a:rPr lang="en-GB" b="0" i="1" baseline="0" dirty="0">
                <a:solidFill>
                  <a:schemeClr val="tx1"/>
                </a:solidFill>
                <a:latin typeface="+mn-lt"/>
              </a:rPr>
              <a:t> </a:t>
            </a:r>
            <a:r>
              <a:rPr lang="en-GB" b="0" i="0" baseline="0" dirty="0">
                <a:solidFill>
                  <a:schemeClr val="tx1"/>
                </a:solidFill>
                <a:latin typeface="+mn-lt"/>
              </a:rPr>
              <a:t>[</a:t>
            </a:r>
            <a:r>
              <a:rPr lang="en-GB" sz="1200" b="0" i="0" baseline="0" dirty="0">
                <a:solidFill>
                  <a:schemeClr val="tx1"/>
                </a:solidFill>
                <a:latin typeface="+mn-lt"/>
              </a:rPr>
              <a:t>3214];</a:t>
            </a:r>
            <a:r>
              <a:rPr lang="en-GB" b="0" i="1" baseline="0" dirty="0">
                <a:solidFill>
                  <a:schemeClr val="tx1"/>
                </a:solidFill>
                <a:latin typeface="+mn-lt"/>
              </a:rPr>
              <a:t> der </a:t>
            </a:r>
            <a:r>
              <a:rPr lang="en-GB" b="1" i="1" baseline="0" dirty="0">
                <a:solidFill>
                  <a:schemeClr val="tx1"/>
                </a:solidFill>
                <a:latin typeface="+mn-lt"/>
              </a:rPr>
              <a:t>Boden </a:t>
            </a:r>
            <a:r>
              <a:rPr lang="en-GB" b="0" i="0" baseline="0" dirty="0">
                <a:solidFill>
                  <a:schemeClr val="tx1"/>
                </a:solidFill>
                <a:latin typeface="+mn-lt"/>
              </a:rPr>
              <a:t>[</a:t>
            </a:r>
            <a:r>
              <a:rPr lang="en-GB" sz="1200" b="0" i="0" baseline="0" dirty="0">
                <a:solidFill>
                  <a:schemeClr val="tx1"/>
                </a:solidFill>
                <a:latin typeface="+mn-lt"/>
              </a:rPr>
              <a:t>445];</a:t>
            </a:r>
            <a:r>
              <a:rPr lang="en-GB" b="0" i="1" baseline="0" dirty="0">
                <a:solidFill>
                  <a:schemeClr val="tx1"/>
                </a:solidFill>
                <a:latin typeface="+mn-lt"/>
              </a:rPr>
              <a:t> die </a:t>
            </a:r>
            <a:r>
              <a:rPr lang="en-GB" b="1" i="1" baseline="0" dirty="0" err="1">
                <a:solidFill>
                  <a:schemeClr val="tx1"/>
                </a:solidFill>
                <a:latin typeface="+mn-lt"/>
              </a:rPr>
              <a:t>Tochter</a:t>
            </a:r>
            <a:r>
              <a:rPr lang="en-GB" b="1" i="1" baseline="0" dirty="0">
                <a:solidFill>
                  <a:schemeClr val="tx1"/>
                </a:solidFill>
                <a:latin typeface="+mn-lt"/>
              </a:rPr>
              <a:t> </a:t>
            </a:r>
            <a:r>
              <a:rPr lang="en-GB" b="0" i="0" baseline="0" dirty="0">
                <a:solidFill>
                  <a:schemeClr val="tx1"/>
                </a:solidFill>
                <a:latin typeface="+mn-lt"/>
              </a:rPr>
              <a:t>[</a:t>
            </a:r>
            <a:r>
              <a:rPr lang="en-GB" sz="1200" b="0" i="0" baseline="0" dirty="0">
                <a:solidFill>
                  <a:schemeClr val="tx1"/>
                </a:solidFill>
                <a:latin typeface="+mn-lt"/>
              </a:rPr>
              <a:t>514]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43</a:t>
            </a:fld>
            <a:endParaRPr lang="en-GB"/>
          </a:p>
        </p:txBody>
      </p:sp>
    </p:spTree>
    <p:extLst>
      <p:ext uri="{BB962C8B-B14F-4D97-AF65-F5344CB8AC3E}">
        <p14:creationId xmlns:p14="http://schemas.microsoft.com/office/powerpoint/2010/main" val="1260210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sz="1200" b="0" dirty="0">
                <a:solidFill>
                  <a:schemeClr val="tx1"/>
                </a:solidFill>
              </a:rPr>
              <a:t>To practise</a:t>
            </a:r>
            <a:r>
              <a:rPr lang="en-GB" sz="1200" b="0" baseline="0" dirty="0">
                <a:solidFill>
                  <a:schemeClr val="tx1"/>
                </a:solidFill>
              </a:rPr>
              <a:t> distinguishing between singular and plural forms of nouns, as incorporating SSCs [o] and [ö] respectively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dirty="0"/>
              <a:t>1. </a:t>
            </a:r>
            <a:r>
              <a:rPr lang="en-GB" sz="1200" b="0" dirty="0">
                <a:solidFill>
                  <a:schemeClr val="tx1"/>
                </a:solidFill>
              </a:rPr>
              <a:t>Audio</a:t>
            </a:r>
            <a:r>
              <a:rPr lang="en-GB" sz="1200" b="0" baseline="0" dirty="0">
                <a:solidFill>
                  <a:schemeClr val="tx1"/>
                </a:solidFill>
              </a:rPr>
              <a:t> plays on clicking individual letters. The article/quantifier is obscured in each case so students must listen to the sound.</a:t>
            </a:r>
            <a:endParaRPr lang="en-GB" sz="1200" b="0" dirty="0">
              <a:solidFill>
                <a:schemeClr val="tx1"/>
              </a:solidFill>
            </a:endParaRPr>
          </a:p>
          <a:p>
            <a:pPr marL="0" lvl="0" indent="0" algn="l" rtl="0">
              <a:spcBef>
                <a:spcPts val="0"/>
              </a:spcBef>
              <a:spcAft>
                <a:spcPts val="0"/>
              </a:spcAft>
              <a:buNone/>
            </a:pPr>
            <a:r>
              <a:rPr lang="en-GB" sz="1200" b="0" dirty="0">
                <a:solidFill>
                  <a:schemeClr val="tx1"/>
                </a:solidFill>
              </a:rPr>
              <a:t>2. By listening to the [o]/[ö], students determine whether</a:t>
            </a:r>
            <a:r>
              <a:rPr lang="en-GB" sz="1200" b="0" baseline="0" dirty="0">
                <a:solidFill>
                  <a:schemeClr val="tx1"/>
                </a:solidFill>
              </a:rPr>
              <a:t> the noun referred to is singular or plural.</a:t>
            </a:r>
          </a:p>
          <a:p>
            <a:pPr marL="0" lvl="0" indent="0" algn="l" rtl="0">
              <a:spcBef>
                <a:spcPts val="0"/>
              </a:spcBef>
              <a:spcAft>
                <a:spcPts val="0"/>
              </a:spcAft>
              <a:buNone/>
            </a:pPr>
            <a:r>
              <a:rPr lang="en-GB" sz="1200" b="0" baseline="0" dirty="0">
                <a:solidFill>
                  <a:schemeClr val="tx1"/>
                </a:solidFill>
              </a:rPr>
              <a:t>3. Answers are revealed on the following slide.</a:t>
            </a:r>
          </a:p>
          <a:p>
            <a:pPr marL="0" lvl="0" indent="0" algn="l" rtl="0">
              <a:spcBef>
                <a:spcPts val="0"/>
              </a:spcBef>
              <a:spcAft>
                <a:spcPts val="0"/>
              </a:spcAft>
              <a:buNone/>
            </a:pPr>
            <a:endParaRPr lang="en-GB" sz="1200" b="0" dirty="0">
              <a:solidFill>
                <a:schemeClr val="tx1"/>
              </a:solidFill>
            </a:endParaRPr>
          </a:p>
          <a:p>
            <a:pPr marL="0" lvl="0" indent="0" algn="l" rtl="0">
              <a:spcBef>
                <a:spcPts val="0"/>
              </a:spcBef>
              <a:spcAft>
                <a:spcPts val="0"/>
              </a:spcAft>
              <a:buNone/>
            </a:pPr>
            <a:r>
              <a:rPr lang="en-GB" sz="1200" b="1" dirty="0">
                <a:solidFill>
                  <a:schemeClr val="tx1"/>
                </a:solidFill>
              </a:rPr>
              <a:t>Transcript</a:t>
            </a:r>
          </a:p>
          <a:p>
            <a:pPr marL="0" lvl="0" indent="0" algn="l" rtl="0">
              <a:spcBef>
                <a:spcPts val="0"/>
              </a:spcBef>
              <a:spcAft>
                <a:spcPts val="0"/>
              </a:spcAft>
              <a:buNone/>
            </a:pPr>
            <a:r>
              <a:rPr lang="en-GB" sz="1200" b="0" dirty="0">
                <a:solidFill>
                  <a:schemeClr val="tx1"/>
                </a:solidFill>
              </a:rPr>
              <a:t>a)</a:t>
            </a:r>
            <a:r>
              <a:rPr lang="en-GB" sz="1200" b="0" baseline="0" dirty="0">
                <a:solidFill>
                  <a:schemeClr val="tx1"/>
                </a:solidFill>
              </a:rPr>
              <a:t> Es </a:t>
            </a:r>
            <a:r>
              <a:rPr lang="en-GB" sz="1200" b="0" baseline="0" dirty="0" err="1">
                <a:solidFill>
                  <a:schemeClr val="tx1"/>
                </a:solidFill>
              </a:rPr>
              <a:t>gibt</a:t>
            </a:r>
            <a:r>
              <a:rPr lang="en-GB" sz="1200" b="0" baseline="0" dirty="0">
                <a:solidFill>
                  <a:schemeClr val="tx1"/>
                </a:solidFill>
              </a:rPr>
              <a:t> [</a:t>
            </a:r>
            <a:r>
              <a:rPr lang="en-GB" sz="1200" b="0" baseline="0" dirty="0" err="1">
                <a:solidFill>
                  <a:schemeClr val="tx1"/>
                </a:solidFill>
              </a:rPr>
              <a:t>viele</a:t>
            </a:r>
            <a:r>
              <a:rPr lang="en-GB" sz="1200" b="0" baseline="0" dirty="0">
                <a:solidFill>
                  <a:schemeClr val="tx1"/>
                </a:solidFill>
              </a:rPr>
              <a:t>] </a:t>
            </a:r>
            <a:r>
              <a:rPr lang="en-GB" sz="1200" b="0" baseline="0" dirty="0" err="1">
                <a:solidFill>
                  <a:schemeClr val="tx1"/>
                </a:solidFill>
              </a:rPr>
              <a:t>B</a:t>
            </a:r>
            <a:r>
              <a:rPr lang="en-GB" sz="1200" b="0" dirty="0" err="1">
                <a:solidFill>
                  <a:schemeClr val="accent5">
                    <a:lumMod val="50000"/>
                  </a:schemeClr>
                </a:solidFill>
              </a:rPr>
              <a:t>ögen</a:t>
            </a:r>
            <a:r>
              <a:rPr lang="en-GB" sz="1200" b="0" dirty="0">
                <a:solidFill>
                  <a:schemeClr val="accent5">
                    <a:lumMod val="50000"/>
                  </a:schemeClr>
                </a:solidFill>
              </a:rPr>
              <a:t> </a:t>
            </a:r>
            <a:r>
              <a:rPr lang="en-GB" sz="1200" b="0" baseline="0" dirty="0" err="1">
                <a:solidFill>
                  <a:schemeClr val="tx1"/>
                </a:solidFill>
              </a:rPr>
              <a:t>im</a:t>
            </a:r>
            <a:r>
              <a:rPr lang="en-GB" sz="1200" b="0" baseline="0" dirty="0">
                <a:solidFill>
                  <a:schemeClr val="tx1"/>
                </a:solidFill>
              </a:rPr>
              <a:t> Museum.</a:t>
            </a:r>
            <a:endParaRPr lang="en-GB" sz="1200" b="0" dirty="0">
              <a:solidFill>
                <a:schemeClr val="tx1"/>
              </a:solidFill>
            </a:endParaRPr>
          </a:p>
          <a:p>
            <a:pPr marL="0" lvl="0" indent="0" algn="l" rtl="0">
              <a:spcBef>
                <a:spcPts val="0"/>
              </a:spcBef>
              <a:spcAft>
                <a:spcPts val="0"/>
              </a:spcAft>
              <a:buNone/>
            </a:pPr>
            <a:r>
              <a:rPr lang="en-GB" sz="1200" b="0" dirty="0">
                <a:solidFill>
                  <a:schemeClr val="tx1"/>
                </a:solidFill>
              </a:rPr>
              <a:t>b) Es </a:t>
            </a:r>
            <a:r>
              <a:rPr lang="en-GB" sz="1200" b="0" dirty="0" err="1">
                <a:solidFill>
                  <a:schemeClr val="tx1"/>
                </a:solidFill>
              </a:rPr>
              <a:t>gibt</a:t>
            </a:r>
            <a:r>
              <a:rPr lang="en-GB" sz="1200" b="0" dirty="0">
                <a:solidFill>
                  <a:schemeClr val="tx1"/>
                </a:solidFill>
              </a:rPr>
              <a:t> [</a:t>
            </a:r>
            <a:r>
              <a:rPr lang="en-GB" sz="1200" b="0" dirty="0" err="1">
                <a:solidFill>
                  <a:schemeClr val="tx1"/>
                </a:solidFill>
              </a:rPr>
              <a:t>einen</a:t>
            </a:r>
            <a:r>
              <a:rPr lang="en-GB" sz="1200" b="0" dirty="0">
                <a:solidFill>
                  <a:schemeClr val="tx1"/>
                </a:solidFill>
              </a:rPr>
              <a:t>] Vogel </a:t>
            </a:r>
            <a:r>
              <a:rPr lang="en-GB" sz="1200" b="0" dirty="0" err="1">
                <a:solidFill>
                  <a:schemeClr val="tx1"/>
                </a:solidFill>
              </a:rPr>
              <a:t>im</a:t>
            </a:r>
            <a:r>
              <a:rPr lang="en-GB" sz="1200" b="0" dirty="0">
                <a:solidFill>
                  <a:schemeClr val="tx1"/>
                </a:solidFill>
              </a:rPr>
              <a:t> Garten.</a:t>
            </a:r>
          </a:p>
          <a:p>
            <a:pPr marL="0" lvl="0" indent="0" algn="l" rtl="0">
              <a:spcBef>
                <a:spcPts val="0"/>
              </a:spcBef>
              <a:spcAft>
                <a:spcPts val="0"/>
              </a:spcAft>
              <a:buNone/>
            </a:pPr>
            <a:r>
              <a:rPr lang="en-GB" sz="1200" b="0" baseline="0" dirty="0">
                <a:solidFill>
                  <a:schemeClr val="tx1"/>
                </a:solidFill>
              </a:rPr>
              <a:t>c) </a:t>
            </a:r>
            <a:r>
              <a:rPr lang="de-DE" sz="1200" b="0" baseline="0" dirty="0">
                <a:solidFill>
                  <a:schemeClr val="tx1"/>
                </a:solidFill>
              </a:rPr>
              <a:t>Herr Martin hat [einen] Ofen zu Hause.</a:t>
            </a: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d) Mia </a:t>
            </a:r>
            <a:r>
              <a:rPr lang="en-GB" sz="1200" b="0" baseline="0" dirty="0" err="1">
                <a:solidFill>
                  <a:schemeClr val="tx1"/>
                </a:solidFill>
              </a:rPr>
              <a:t>putzt</a:t>
            </a:r>
            <a:r>
              <a:rPr lang="en-GB" sz="1200" b="0" baseline="0" dirty="0">
                <a:solidFill>
                  <a:schemeClr val="tx1"/>
                </a:solidFill>
              </a:rPr>
              <a:t> </a:t>
            </a:r>
            <a:r>
              <a:rPr lang="en-GB" sz="1200" b="0" baseline="0" dirty="0" err="1">
                <a:solidFill>
                  <a:schemeClr val="tx1"/>
                </a:solidFill>
              </a:rPr>
              <a:t>jede</a:t>
            </a:r>
            <a:r>
              <a:rPr lang="en-GB" sz="1200" b="0" baseline="0" dirty="0">
                <a:solidFill>
                  <a:schemeClr val="tx1"/>
                </a:solidFill>
              </a:rPr>
              <a:t> </a:t>
            </a:r>
            <a:r>
              <a:rPr lang="en-GB" sz="1200" b="0" baseline="0" dirty="0" err="1">
                <a:solidFill>
                  <a:schemeClr val="tx1"/>
                </a:solidFill>
              </a:rPr>
              <a:t>Woche</a:t>
            </a:r>
            <a:r>
              <a:rPr lang="en-GB" sz="1200" b="0" baseline="0" dirty="0">
                <a:solidFill>
                  <a:schemeClr val="tx1"/>
                </a:solidFill>
              </a:rPr>
              <a:t> [die] </a:t>
            </a:r>
            <a:r>
              <a:rPr lang="en-GB" sz="1200" b="0" baseline="0" dirty="0" err="1">
                <a:solidFill>
                  <a:schemeClr val="tx1"/>
                </a:solidFill>
              </a:rPr>
              <a:t>Böden</a:t>
            </a:r>
            <a:r>
              <a:rPr lang="en-GB" sz="1200" b="0" baseline="0" dirty="0">
                <a:solidFill>
                  <a:schemeClr val="tx1"/>
                </a:solidFill>
              </a:rPr>
              <a:t>.</a:t>
            </a:r>
          </a:p>
          <a:p>
            <a:pPr marL="0" lvl="0" indent="0" algn="l" rtl="0">
              <a:spcBef>
                <a:spcPts val="0"/>
              </a:spcBef>
              <a:spcAft>
                <a:spcPts val="0"/>
              </a:spcAft>
              <a:buNone/>
            </a:pPr>
            <a:r>
              <a:rPr lang="en-GB" sz="1200" b="0" baseline="0" dirty="0">
                <a:solidFill>
                  <a:schemeClr val="tx1"/>
                </a:solidFill>
              </a:rPr>
              <a:t>e) Die Frau hat [eine] </a:t>
            </a:r>
            <a:r>
              <a:rPr lang="en-GB" sz="1200" b="0" baseline="0" dirty="0" err="1">
                <a:solidFill>
                  <a:schemeClr val="tx1"/>
                </a:solidFill>
              </a:rPr>
              <a:t>Tochter</a:t>
            </a:r>
            <a:r>
              <a:rPr lang="en-GB" sz="1200" b="0" baseline="0" dirty="0">
                <a:solidFill>
                  <a:schemeClr val="tx1"/>
                </a:solidFill>
              </a:rPr>
              <a:t>.</a:t>
            </a:r>
            <a:endParaRPr lang="en-GB" sz="1200" b="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44</a:t>
            </a:fld>
            <a:endParaRPr lang="en-GB"/>
          </a:p>
        </p:txBody>
      </p:sp>
    </p:spTree>
    <p:extLst>
      <p:ext uri="{BB962C8B-B14F-4D97-AF65-F5344CB8AC3E}">
        <p14:creationId xmlns:p14="http://schemas.microsoft.com/office/powerpoint/2010/main" val="2968620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baseline="0" dirty="0"/>
              <a:t>Aim: </a:t>
            </a:r>
            <a:r>
              <a:rPr lang="en-GB" b="0" baseline="0" dirty="0"/>
              <a:t>To reveal the answers to the activity on the previous slide.</a:t>
            </a:r>
          </a:p>
          <a:p>
            <a:pPr marL="0" lvl="0" indent="0" algn="l" rtl="0">
              <a:spcBef>
                <a:spcPts val="0"/>
              </a:spcBef>
              <a:spcAft>
                <a:spcPts val="0"/>
              </a:spcAft>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sz="1200" b="0" dirty="0">
                <a:solidFill>
                  <a:schemeClr val="tx1"/>
                </a:solidFill>
              </a:rPr>
              <a:t>Full</a:t>
            </a:r>
            <a:r>
              <a:rPr lang="en-GB" sz="1200" b="0" baseline="0" dirty="0">
                <a:solidFill>
                  <a:schemeClr val="tx1"/>
                </a:solidFill>
              </a:rPr>
              <a:t> audio (including articles/quantifiers) plays on clicking individual letters.</a:t>
            </a:r>
          </a:p>
          <a:p>
            <a:pPr marL="0" lvl="0" indent="0" algn="l" rtl="0">
              <a:spcBef>
                <a:spcPts val="0"/>
              </a:spcBef>
              <a:spcAft>
                <a:spcPts val="0"/>
              </a:spcAft>
              <a:buNone/>
            </a:pPr>
            <a:r>
              <a:rPr lang="en-GB" sz="1200" b="0" baseline="0" dirty="0">
                <a:solidFill>
                  <a:schemeClr val="tx1"/>
                </a:solidFill>
              </a:rPr>
              <a:t>2. Answers revealed on clicks.</a:t>
            </a:r>
            <a:endParaRPr lang="en-GB" sz="1200" b="0" dirty="0">
              <a:solidFill>
                <a:schemeClr val="tx1"/>
              </a:solidFill>
            </a:endParaRPr>
          </a:p>
          <a:p>
            <a:pPr marL="0" lvl="0" indent="0" algn="l" rtl="0">
              <a:spcBef>
                <a:spcPts val="0"/>
              </a:spcBef>
              <a:spcAft>
                <a:spcPts val="0"/>
              </a:spcAft>
              <a:buNone/>
            </a:pPr>
            <a:endParaRPr lang="en-GB" sz="1200" b="1" dirty="0">
              <a:solidFill>
                <a:schemeClr val="tx1"/>
              </a:solidFill>
            </a:endParaRPr>
          </a:p>
          <a:p>
            <a:pPr marL="0" lvl="0" indent="0" algn="l" rtl="0">
              <a:spcBef>
                <a:spcPts val="0"/>
              </a:spcBef>
              <a:spcAft>
                <a:spcPts val="0"/>
              </a:spcAft>
              <a:buNone/>
            </a:pPr>
            <a:r>
              <a:rPr lang="en-GB" sz="1200" b="1" dirty="0">
                <a:solidFill>
                  <a:schemeClr val="tx1"/>
                </a:solidFill>
              </a:rPr>
              <a:t>Transcript</a:t>
            </a:r>
          </a:p>
          <a:p>
            <a:pPr marL="0" lvl="0" indent="0" algn="l" rtl="0">
              <a:spcBef>
                <a:spcPts val="0"/>
              </a:spcBef>
              <a:spcAft>
                <a:spcPts val="0"/>
              </a:spcAft>
              <a:buNone/>
            </a:pPr>
            <a:r>
              <a:rPr lang="en-GB" sz="1200" b="0" dirty="0">
                <a:solidFill>
                  <a:schemeClr val="tx1"/>
                </a:solidFill>
              </a:rPr>
              <a:t>a)</a:t>
            </a:r>
            <a:r>
              <a:rPr lang="en-GB" sz="1200" b="0" baseline="0" dirty="0">
                <a:solidFill>
                  <a:schemeClr val="tx1"/>
                </a:solidFill>
              </a:rPr>
              <a:t> Es </a:t>
            </a:r>
            <a:r>
              <a:rPr lang="en-GB" sz="1200" b="0" baseline="0" dirty="0" err="1">
                <a:solidFill>
                  <a:schemeClr val="tx1"/>
                </a:solidFill>
              </a:rPr>
              <a:t>gibt</a:t>
            </a:r>
            <a:r>
              <a:rPr lang="en-GB" sz="1200" b="0" baseline="0" dirty="0">
                <a:solidFill>
                  <a:schemeClr val="tx1"/>
                </a:solidFill>
              </a:rPr>
              <a:t> [</a:t>
            </a:r>
            <a:r>
              <a:rPr lang="en-GB" sz="1200" b="0" baseline="0" dirty="0" err="1">
                <a:solidFill>
                  <a:schemeClr val="tx1"/>
                </a:solidFill>
              </a:rPr>
              <a:t>viele</a:t>
            </a:r>
            <a:r>
              <a:rPr lang="en-GB" sz="1200" b="0" baseline="0" dirty="0">
                <a:solidFill>
                  <a:schemeClr val="tx1"/>
                </a:solidFill>
              </a:rPr>
              <a:t>] </a:t>
            </a:r>
            <a:r>
              <a:rPr lang="en-GB" sz="1200" b="0" baseline="0" dirty="0" err="1">
                <a:solidFill>
                  <a:schemeClr val="tx1"/>
                </a:solidFill>
              </a:rPr>
              <a:t>B</a:t>
            </a:r>
            <a:r>
              <a:rPr lang="en-GB" sz="1200" b="0" dirty="0" err="1">
                <a:solidFill>
                  <a:schemeClr val="accent5">
                    <a:lumMod val="50000"/>
                  </a:schemeClr>
                </a:solidFill>
              </a:rPr>
              <a:t>ögen</a:t>
            </a:r>
            <a:r>
              <a:rPr lang="en-GB" sz="1200" b="0" dirty="0">
                <a:solidFill>
                  <a:schemeClr val="accent5">
                    <a:lumMod val="50000"/>
                  </a:schemeClr>
                </a:solidFill>
              </a:rPr>
              <a:t> </a:t>
            </a:r>
            <a:r>
              <a:rPr lang="en-GB" sz="1200" b="0" baseline="0" dirty="0" err="1">
                <a:solidFill>
                  <a:schemeClr val="tx1"/>
                </a:solidFill>
              </a:rPr>
              <a:t>im</a:t>
            </a:r>
            <a:r>
              <a:rPr lang="en-GB" sz="1200" b="0" baseline="0" dirty="0">
                <a:solidFill>
                  <a:schemeClr val="tx1"/>
                </a:solidFill>
              </a:rPr>
              <a:t> Museum.</a:t>
            </a:r>
            <a:endParaRPr lang="en-GB" sz="1200" b="0" dirty="0">
              <a:solidFill>
                <a:schemeClr val="tx1"/>
              </a:solidFill>
            </a:endParaRPr>
          </a:p>
          <a:p>
            <a:pPr marL="0" lvl="0" indent="0" algn="l" rtl="0">
              <a:spcBef>
                <a:spcPts val="0"/>
              </a:spcBef>
              <a:spcAft>
                <a:spcPts val="0"/>
              </a:spcAft>
              <a:buNone/>
            </a:pPr>
            <a:r>
              <a:rPr lang="en-GB" sz="1200" b="0" dirty="0">
                <a:solidFill>
                  <a:schemeClr val="tx1"/>
                </a:solidFill>
              </a:rPr>
              <a:t>b) Es </a:t>
            </a:r>
            <a:r>
              <a:rPr lang="en-GB" sz="1200" b="0" dirty="0" err="1">
                <a:solidFill>
                  <a:schemeClr val="tx1"/>
                </a:solidFill>
              </a:rPr>
              <a:t>gibt</a:t>
            </a:r>
            <a:r>
              <a:rPr lang="en-GB" sz="1200" b="0" dirty="0">
                <a:solidFill>
                  <a:schemeClr val="tx1"/>
                </a:solidFill>
              </a:rPr>
              <a:t> [</a:t>
            </a:r>
            <a:r>
              <a:rPr lang="en-GB" sz="1200" b="0" dirty="0" err="1">
                <a:solidFill>
                  <a:schemeClr val="tx1"/>
                </a:solidFill>
              </a:rPr>
              <a:t>einen</a:t>
            </a:r>
            <a:r>
              <a:rPr lang="en-GB" sz="1200" b="0" dirty="0">
                <a:solidFill>
                  <a:schemeClr val="tx1"/>
                </a:solidFill>
              </a:rPr>
              <a:t>] Vogel </a:t>
            </a:r>
            <a:r>
              <a:rPr lang="en-GB" sz="1200" b="0" dirty="0" err="1">
                <a:solidFill>
                  <a:schemeClr val="tx1"/>
                </a:solidFill>
              </a:rPr>
              <a:t>im</a:t>
            </a:r>
            <a:r>
              <a:rPr lang="en-GB" sz="1200" b="0" dirty="0">
                <a:solidFill>
                  <a:schemeClr val="tx1"/>
                </a:solidFill>
              </a:rPr>
              <a:t> Garten.</a:t>
            </a:r>
          </a:p>
          <a:p>
            <a:pPr marL="0" lvl="0" indent="0" algn="l" rtl="0">
              <a:spcBef>
                <a:spcPts val="0"/>
              </a:spcBef>
              <a:spcAft>
                <a:spcPts val="0"/>
              </a:spcAft>
              <a:buNone/>
            </a:pPr>
            <a:r>
              <a:rPr lang="en-GB" sz="1200" b="0" baseline="0" dirty="0">
                <a:solidFill>
                  <a:schemeClr val="tx1"/>
                </a:solidFill>
              </a:rPr>
              <a:t>c) </a:t>
            </a:r>
            <a:r>
              <a:rPr lang="de-DE" sz="1200" b="0" baseline="0" dirty="0">
                <a:solidFill>
                  <a:schemeClr val="tx1"/>
                </a:solidFill>
              </a:rPr>
              <a:t>Herr Martin hat [einen] Ofen zu Hause.</a:t>
            </a: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d) Mia </a:t>
            </a:r>
            <a:r>
              <a:rPr lang="en-GB" sz="1200" b="0" baseline="0" dirty="0" err="1">
                <a:solidFill>
                  <a:schemeClr val="tx1"/>
                </a:solidFill>
              </a:rPr>
              <a:t>putzt</a:t>
            </a:r>
            <a:r>
              <a:rPr lang="en-GB" sz="1200" b="0" baseline="0" dirty="0">
                <a:solidFill>
                  <a:schemeClr val="tx1"/>
                </a:solidFill>
              </a:rPr>
              <a:t> </a:t>
            </a:r>
            <a:r>
              <a:rPr lang="en-GB" sz="1200" b="0" baseline="0" dirty="0" err="1">
                <a:solidFill>
                  <a:schemeClr val="tx1"/>
                </a:solidFill>
              </a:rPr>
              <a:t>jede</a:t>
            </a:r>
            <a:r>
              <a:rPr lang="en-GB" sz="1200" b="0" baseline="0" dirty="0">
                <a:solidFill>
                  <a:schemeClr val="tx1"/>
                </a:solidFill>
              </a:rPr>
              <a:t> </a:t>
            </a:r>
            <a:r>
              <a:rPr lang="en-GB" sz="1200" b="0" baseline="0" dirty="0" err="1">
                <a:solidFill>
                  <a:schemeClr val="tx1"/>
                </a:solidFill>
              </a:rPr>
              <a:t>Woche</a:t>
            </a:r>
            <a:r>
              <a:rPr lang="en-GB" sz="1200" b="0" baseline="0" dirty="0">
                <a:solidFill>
                  <a:schemeClr val="tx1"/>
                </a:solidFill>
              </a:rPr>
              <a:t> [die] </a:t>
            </a:r>
            <a:r>
              <a:rPr lang="en-GB" sz="1200" b="0" baseline="0" dirty="0" err="1">
                <a:solidFill>
                  <a:schemeClr val="tx1"/>
                </a:solidFill>
              </a:rPr>
              <a:t>Böden</a:t>
            </a:r>
            <a:r>
              <a:rPr lang="en-GB" sz="1200" b="0" baseline="0" dirty="0">
                <a:solidFill>
                  <a:schemeClr val="tx1"/>
                </a:solidFill>
              </a:rPr>
              <a:t>.</a:t>
            </a:r>
          </a:p>
          <a:p>
            <a:pPr marL="0" lvl="0" indent="0" algn="l" rtl="0">
              <a:spcBef>
                <a:spcPts val="0"/>
              </a:spcBef>
              <a:spcAft>
                <a:spcPts val="0"/>
              </a:spcAft>
              <a:buNone/>
            </a:pPr>
            <a:r>
              <a:rPr lang="en-GB" sz="1200" b="0" baseline="0" dirty="0">
                <a:solidFill>
                  <a:schemeClr val="tx1"/>
                </a:solidFill>
              </a:rPr>
              <a:t>e) Die Frau hat [eine] </a:t>
            </a:r>
            <a:r>
              <a:rPr lang="en-GB" sz="1200" b="0" baseline="0" dirty="0" err="1">
                <a:solidFill>
                  <a:schemeClr val="tx1"/>
                </a:solidFill>
              </a:rPr>
              <a:t>Tochter</a:t>
            </a:r>
            <a:r>
              <a:rPr lang="en-GB" sz="1200" b="0" baseline="0" dirty="0">
                <a:solidFill>
                  <a:schemeClr val="tx1"/>
                </a:solidFill>
              </a:rPr>
              <a:t>.</a:t>
            </a:r>
            <a:endParaRPr lang="en-GB" sz="1200" b="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45</a:t>
            </a:fld>
            <a:endParaRPr lang="en-GB"/>
          </a:p>
        </p:txBody>
      </p:sp>
    </p:spTree>
    <p:extLst>
      <p:ext uri="{BB962C8B-B14F-4D97-AF65-F5344CB8AC3E}">
        <p14:creationId xmlns:p14="http://schemas.microsoft.com/office/powerpoint/2010/main" val="39461278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Aim: </a:t>
            </a:r>
            <a:r>
              <a:rPr lang="en-GB" dirty="0">
                <a:latin typeface="+mn-lt"/>
              </a:rPr>
              <a:t>To work in pairs to </a:t>
            </a:r>
            <a:r>
              <a:rPr lang="en-GB" baseline="0" dirty="0">
                <a:latin typeface="+mn-lt"/>
              </a:rPr>
              <a:t>complete the spellings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mn-lt"/>
            </a:endParaRPr>
          </a:p>
          <a:p>
            <a:pPr marL="0" lvl="0" indent="0" algn="l" rtl="0">
              <a:spcBef>
                <a:spcPts val="0"/>
              </a:spcBef>
              <a:spcAft>
                <a:spcPts val="0"/>
              </a:spcAft>
              <a:buNone/>
            </a:pPr>
            <a:r>
              <a:rPr lang="en-GB" b="1" i="0" baseline="0" dirty="0">
                <a:latin typeface="+mn-lt"/>
              </a:rPr>
              <a:t>Note: </a:t>
            </a:r>
            <a:r>
              <a:rPr lang="en-GB" sz="1200" baseline="0" dirty="0">
                <a:solidFill>
                  <a:schemeClr val="accent1">
                    <a:lumMod val="50000"/>
                  </a:schemeClr>
                </a:solidFill>
                <a:latin typeface="+mn-lt"/>
              </a:rPr>
              <a:t>This slide gives an example dialogue to present to students. </a:t>
            </a:r>
            <a:r>
              <a:rPr lang="en-GB" b="0" i="0" baseline="0" dirty="0">
                <a:latin typeface="+mn-lt"/>
              </a:rPr>
              <a:t>T</a:t>
            </a:r>
            <a:r>
              <a:rPr lang="en-GB" b="0" dirty="0">
                <a:latin typeface="+mn-lt"/>
              </a:rPr>
              <a:t>he resource</a:t>
            </a:r>
            <a:r>
              <a:rPr lang="en-GB" b="0" baseline="0" dirty="0">
                <a:latin typeface="+mn-lt"/>
              </a:rPr>
              <a:t> cards for this activity are found on the portal as a separate document entitled ‘pronunciation role cards’. </a:t>
            </a:r>
            <a:r>
              <a:rPr lang="en-GB" sz="1200" dirty="0">
                <a:solidFill>
                  <a:schemeClr val="accent1">
                    <a:lumMod val="50000"/>
                  </a:schemeClr>
                </a:solidFill>
                <a:latin typeface="+mn-lt"/>
              </a:rPr>
              <a:t>Unknown</a:t>
            </a:r>
            <a:r>
              <a:rPr lang="en-GB" sz="1200" baseline="0" dirty="0">
                <a:solidFill>
                  <a:schemeClr val="accent1">
                    <a:lumMod val="50000"/>
                  </a:schemeClr>
                </a:solidFill>
                <a:latin typeface="+mn-lt"/>
              </a:rPr>
              <a:t> words have been chosen (frequency information on next slide), so that students must focus on the sound. </a:t>
            </a:r>
            <a:r>
              <a:rPr lang="en-GB" dirty="0">
                <a:latin typeface="+mn-lt"/>
              </a:rPr>
              <a:t>These words </a:t>
            </a:r>
            <a:r>
              <a:rPr lang="en-GB" baseline="0" dirty="0">
                <a:latin typeface="+mn-lt"/>
              </a:rPr>
              <a:t>consist of long and short /</a:t>
            </a:r>
            <a:r>
              <a:rPr lang="en-GB" sz="1200" dirty="0">
                <a:solidFill>
                  <a:schemeClr val="accent1">
                    <a:lumMod val="50000"/>
                  </a:schemeClr>
                </a:solidFill>
                <a:latin typeface="+mn-lt"/>
              </a:rPr>
              <a:t>ö/</a:t>
            </a:r>
            <a:r>
              <a:rPr lang="en-GB" sz="1200" baseline="0" dirty="0">
                <a:solidFill>
                  <a:schemeClr val="accent1">
                    <a:lumMod val="50000"/>
                  </a:schemeClr>
                </a:solidFill>
                <a:latin typeface="+mn-lt"/>
              </a:rPr>
              <a:t>, previously studied SSCs and transferable consonants. The only exceptions are the /</a:t>
            </a:r>
            <a:r>
              <a:rPr lang="en-GB" sz="1200" baseline="0" dirty="0" err="1">
                <a:solidFill>
                  <a:schemeClr val="accent1">
                    <a:lumMod val="50000"/>
                  </a:schemeClr>
                </a:solidFill>
                <a:latin typeface="+mn-lt"/>
              </a:rPr>
              <a:t>sch</a:t>
            </a:r>
            <a:r>
              <a:rPr lang="en-GB" sz="1200" baseline="0" dirty="0">
                <a:solidFill>
                  <a:schemeClr val="accent1">
                    <a:lumMod val="50000"/>
                  </a:schemeClr>
                </a:solidFill>
                <a:latin typeface="+mn-lt"/>
              </a:rPr>
              <a:t>/ in </a:t>
            </a:r>
            <a:r>
              <a:rPr lang="en-GB" sz="1200" b="1" baseline="0" dirty="0" err="1">
                <a:solidFill>
                  <a:schemeClr val="accent1">
                    <a:lumMod val="50000"/>
                  </a:schemeClr>
                </a:solidFill>
                <a:latin typeface="+mn-lt"/>
              </a:rPr>
              <a:t>Sch</a:t>
            </a:r>
            <a:r>
              <a:rPr lang="en-GB" sz="1200" baseline="0" dirty="0" err="1">
                <a:solidFill>
                  <a:schemeClr val="accent1">
                    <a:lumMod val="50000"/>
                  </a:schemeClr>
                </a:solidFill>
                <a:latin typeface="+mn-lt"/>
              </a:rPr>
              <a:t>ottland</a:t>
            </a:r>
            <a:r>
              <a:rPr lang="en-GB" sz="1200" baseline="0" dirty="0">
                <a:solidFill>
                  <a:schemeClr val="accent1">
                    <a:lumMod val="50000"/>
                  </a:schemeClr>
                </a:solidFill>
                <a:latin typeface="+mn-lt"/>
              </a:rPr>
              <a:t>, which teachers can highlight in the example above, and the /r/ in </a:t>
            </a:r>
            <a:r>
              <a:rPr lang="en-GB" sz="1200" baseline="0" dirty="0" err="1">
                <a:solidFill>
                  <a:schemeClr val="accent1">
                    <a:lumMod val="50000"/>
                  </a:schemeClr>
                </a:solidFill>
                <a:latin typeface="+mn-lt"/>
              </a:rPr>
              <a:t>Butte</a:t>
            </a:r>
            <a:r>
              <a:rPr lang="en-GB" sz="1200" b="1" baseline="0" dirty="0" err="1">
                <a:solidFill>
                  <a:schemeClr val="accent1">
                    <a:lumMod val="50000"/>
                  </a:schemeClr>
                </a:solidFill>
                <a:latin typeface="+mn-lt"/>
              </a:rPr>
              <a:t>r</a:t>
            </a:r>
            <a:r>
              <a:rPr lang="en-GB" sz="1200" baseline="0" dirty="0" err="1">
                <a:solidFill>
                  <a:schemeClr val="accent1">
                    <a:lumMod val="50000"/>
                  </a:schemeClr>
                </a:solidFill>
                <a:latin typeface="+mn-lt"/>
              </a:rPr>
              <a:t>b</a:t>
            </a:r>
            <a:r>
              <a:rPr lang="en-GB" sz="1200" b="1" baseline="0" dirty="0" err="1">
                <a:solidFill>
                  <a:schemeClr val="accent1">
                    <a:lumMod val="50000"/>
                  </a:schemeClr>
                </a:solidFill>
                <a:latin typeface="+mn-lt"/>
              </a:rPr>
              <a:t>r</a:t>
            </a:r>
            <a:r>
              <a:rPr lang="en-GB" sz="1200" baseline="0" dirty="0" err="1">
                <a:solidFill>
                  <a:schemeClr val="accent1">
                    <a:lumMod val="50000"/>
                  </a:schemeClr>
                </a:solidFill>
                <a:latin typeface="+mn-lt"/>
              </a:rPr>
              <a:t>ot</a:t>
            </a:r>
            <a:r>
              <a:rPr lang="en-GB" sz="1200" baseline="0" dirty="0">
                <a:solidFill>
                  <a:schemeClr val="accent1">
                    <a:lumMod val="50000"/>
                  </a:schemeClr>
                </a:solidFill>
                <a:latin typeface="+mn-lt"/>
              </a:rPr>
              <a:t>, with which students might need some extra support. A hint about the pronunciation (long or short) is given.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Procedure:</a:t>
            </a:r>
            <a:br>
              <a:rPr lang="en-GB" b="0" dirty="0">
                <a:latin typeface="+mn-lt"/>
              </a:rPr>
            </a:br>
            <a:r>
              <a:rPr lang="en-GB" b="0" dirty="0">
                <a:latin typeface="+mn-lt"/>
              </a:rPr>
              <a:t>1. </a:t>
            </a:r>
            <a:r>
              <a:rPr lang="en-GB" baseline="0" dirty="0">
                <a:latin typeface="+mn-lt"/>
              </a:rPr>
              <a:t>The role cards are printed and distributed amongst students. Each sheet contains two different cards, to be given to partner A and partner B, so must be cut in half.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mn-lt"/>
              </a:rPr>
              <a:t>2. Each student has a list of complete words to read out to their partner, and a list of words with the /o/ or /</a:t>
            </a:r>
            <a:r>
              <a:rPr lang="en-GB" sz="1200" dirty="0">
                <a:solidFill>
                  <a:schemeClr val="accent1">
                    <a:lumMod val="50000"/>
                  </a:schemeClr>
                </a:solidFill>
                <a:latin typeface="+mn-lt"/>
              </a:rPr>
              <a:t>ö/ missing, which they must complete by listening to their partners pronunciation of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latin typeface="+mn-lt"/>
              </a:rPr>
              <a:t>3. </a:t>
            </a:r>
            <a:r>
              <a:rPr lang="en-GB" baseline="0" dirty="0">
                <a:latin typeface="+mn-lt"/>
              </a:rPr>
              <a:t>Students have met the nouns </a:t>
            </a:r>
            <a:r>
              <a:rPr lang="en-GB" b="1" baseline="0" dirty="0">
                <a:latin typeface="+mn-lt"/>
              </a:rPr>
              <a:t>die </a:t>
            </a:r>
            <a:r>
              <a:rPr lang="en-GB" b="1" baseline="0" dirty="0" err="1">
                <a:latin typeface="+mn-lt"/>
              </a:rPr>
              <a:t>Frage</a:t>
            </a:r>
            <a:r>
              <a:rPr lang="en-GB" b="0" baseline="0" dirty="0">
                <a:latin typeface="+mn-lt"/>
              </a:rPr>
              <a:t> and </a:t>
            </a:r>
            <a:r>
              <a:rPr lang="en-GB" b="1" baseline="0" dirty="0">
                <a:latin typeface="+mn-lt"/>
              </a:rPr>
              <a:t>die </a:t>
            </a:r>
            <a:r>
              <a:rPr lang="en-GB" b="1" baseline="0" dirty="0" err="1">
                <a:latin typeface="+mn-lt"/>
              </a:rPr>
              <a:t>Antwort</a:t>
            </a:r>
            <a:r>
              <a:rPr lang="en-GB" b="0" baseline="0" dirty="0">
                <a:latin typeface="+mn-lt"/>
              </a:rPr>
              <a:t>, but not the verb forms </a:t>
            </a:r>
            <a:r>
              <a:rPr lang="en-GB" b="1" baseline="0" dirty="0" err="1">
                <a:latin typeface="+mn-lt"/>
              </a:rPr>
              <a:t>fragen</a:t>
            </a:r>
            <a:r>
              <a:rPr lang="en-GB" b="0" baseline="0" dirty="0">
                <a:latin typeface="+mn-lt"/>
              </a:rPr>
              <a:t> and </a:t>
            </a:r>
            <a:r>
              <a:rPr lang="en-GB" b="1" baseline="0" dirty="0" err="1">
                <a:latin typeface="+mn-lt"/>
              </a:rPr>
              <a:t>antworten</a:t>
            </a:r>
            <a:r>
              <a:rPr lang="en-GB" b="1" baseline="0" dirty="0">
                <a:latin typeface="+mn-lt"/>
              </a:rPr>
              <a:t>. </a:t>
            </a:r>
            <a:r>
              <a:rPr lang="en-GB" b="0" baseline="0" dirty="0">
                <a:latin typeface="+mn-lt"/>
              </a:rPr>
              <a:t>Teacher to highlight that many nouns may be turned into verbs by removing the capital letter and adding –</a:t>
            </a:r>
            <a:r>
              <a:rPr lang="en-GB" b="0" baseline="0" dirty="0" err="1">
                <a:latin typeface="+mn-lt"/>
              </a:rPr>
              <a:t>en</a:t>
            </a:r>
            <a:r>
              <a:rPr lang="en-GB" b="0" baseline="0" dirty="0">
                <a:latin typeface="+mn-lt"/>
              </a:rPr>
              <a:t>.</a:t>
            </a:r>
            <a:endParaRPr lang="en-GB" baseline="0" dirty="0">
              <a:latin typeface="+mn-lt"/>
            </a:endParaRP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46</a:t>
            </a:fld>
            <a:endParaRPr lang="en-GB"/>
          </a:p>
        </p:txBody>
      </p:sp>
    </p:spTree>
    <p:extLst>
      <p:ext uri="{BB962C8B-B14F-4D97-AF65-F5344CB8AC3E}">
        <p14:creationId xmlns:p14="http://schemas.microsoft.com/office/powerpoint/2010/main" val="23682427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DO NOT DISPLAY</a:t>
            </a:r>
            <a:br>
              <a:rPr lang="en-GB" dirty="0"/>
            </a:br>
            <a:r>
              <a:rPr lang="en-GB" dirty="0"/>
              <a:t>These are the role play cards to print, cut up and distribute.</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638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br>
              <a:rPr lang="en-GB" b="1" baseline="0" dirty="0"/>
            </a:b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provide</a:t>
            </a:r>
            <a:r>
              <a:rPr lang="en-GB" baseline="0" dirty="0"/>
              <a:t>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sz="1200" b="0" dirty="0">
                <a:solidFill>
                  <a:schemeClr val="lt1"/>
                </a:solidFill>
              </a:rPr>
              <a:t>‘</a:t>
            </a:r>
            <a:r>
              <a:rPr lang="en-GB" sz="1200" b="0" dirty="0" err="1">
                <a:solidFill>
                  <a:schemeClr val="lt1"/>
                </a:solidFill>
              </a:rPr>
              <a:t>Lösung</a:t>
            </a:r>
            <a:r>
              <a:rPr lang="en-GB" sz="1200" b="0" dirty="0">
                <a:solidFill>
                  <a:schemeClr val="lt1"/>
                </a:solidFill>
              </a:rPr>
              <a:t>’ is one of this week’s SSC</a:t>
            </a:r>
            <a:r>
              <a:rPr lang="en-GB" sz="1200" b="0" baseline="0" dirty="0">
                <a:solidFill>
                  <a:schemeClr val="lt1"/>
                </a:solidFill>
              </a:rPr>
              <a:t> cluster words. Explain that ‘</a:t>
            </a:r>
            <a:r>
              <a:rPr lang="en-GB" sz="1200" b="0" dirty="0" err="1">
                <a:solidFill>
                  <a:schemeClr val="lt1"/>
                </a:solidFill>
              </a:rPr>
              <a:t>Lösungen</a:t>
            </a:r>
            <a:r>
              <a:rPr lang="en-GB" sz="1200" b="0" dirty="0">
                <a:solidFill>
                  <a:schemeClr val="lt1"/>
                </a:solidFill>
              </a:rPr>
              <a:t>’ is</a:t>
            </a:r>
            <a:r>
              <a:rPr lang="en-GB" sz="1200" b="0" baseline="0" dirty="0">
                <a:solidFill>
                  <a:schemeClr val="lt1"/>
                </a:solidFill>
              </a:rPr>
              <a:t> the plural form.</a:t>
            </a:r>
          </a:p>
          <a:p>
            <a:pPr marL="0" lvl="0" indent="0" algn="l" rtl="0">
              <a:spcBef>
                <a:spcPts val="0"/>
              </a:spcBef>
              <a:spcAft>
                <a:spcPts val="0"/>
              </a:spcAft>
              <a:buNone/>
            </a:pPr>
            <a:r>
              <a:rPr lang="en-GB" sz="1200" b="0" dirty="0">
                <a:solidFill>
                  <a:schemeClr val="tx1"/>
                </a:solidFill>
              </a:rPr>
              <a:t>2. This slide reveals</a:t>
            </a:r>
            <a:r>
              <a:rPr lang="en-GB" sz="1200" b="0" baseline="0" dirty="0">
                <a:solidFill>
                  <a:schemeClr val="tx1"/>
                </a:solidFill>
              </a:rPr>
              <a:t> the complete spellings of each word in the task. Teacher points at a word, asks ‘</a:t>
            </a:r>
            <a:r>
              <a:rPr lang="en-GB" sz="1200" b="0" i="1" baseline="0" dirty="0">
                <a:solidFill>
                  <a:schemeClr val="tx1"/>
                </a:solidFill>
              </a:rPr>
              <a:t>Wie </a:t>
            </a:r>
            <a:r>
              <a:rPr lang="en-GB" sz="1200" b="0" i="1" baseline="0" dirty="0" err="1">
                <a:solidFill>
                  <a:schemeClr val="tx1"/>
                </a:solidFill>
              </a:rPr>
              <a:t>sagt</a:t>
            </a:r>
            <a:r>
              <a:rPr lang="en-GB" sz="1200" b="0" i="1" baseline="0" dirty="0">
                <a:solidFill>
                  <a:schemeClr val="tx1"/>
                </a:solidFill>
              </a:rPr>
              <a:t> man Scotland?’ </a:t>
            </a:r>
            <a:r>
              <a:rPr lang="en-GB" sz="1200" b="0" i="0" baseline="0" dirty="0">
                <a:solidFill>
                  <a:schemeClr val="tx1"/>
                </a:solidFill>
              </a:rPr>
              <a:t>to elicit ‘</a:t>
            </a:r>
            <a:r>
              <a:rPr lang="en-GB" sz="1200" b="0" i="1" baseline="0" dirty="0" err="1">
                <a:solidFill>
                  <a:schemeClr val="tx1"/>
                </a:solidFill>
              </a:rPr>
              <a:t>Schottland</a:t>
            </a:r>
            <a:r>
              <a:rPr lang="en-GB" sz="1200" b="0" i="1" baseline="0" dirty="0">
                <a:solidFill>
                  <a:schemeClr val="tx1"/>
                </a:solidFill>
              </a:rPr>
              <a:t>’</a:t>
            </a:r>
            <a:r>
              <a:rPr lang="en-GB" sz="1200" b="0" i="0" baseline="0" dirty="0">
                <a:solidFill>
                  <a:schemeClr val="tx1"/>
                </a:solidFill>
              </a:rPr>
              <a:t>, and then ‘</a:t>
            </a:r>
            <a:r>
              <a:rPr lang="en-GB" sz="1200" b="0" i="1" baseline="0" dirty="0">
                <a:solidFill>
                  <a:schemeClr val="tx1"/>
                </a:solidFill>
              </a:rPr>
              <a:t>/o/ </a:t>
            </a:r>
            <a:r>
              <a:rPr lang="en-GB" sz="1200" b="0" i="1" baseline="0" dirty="0" err="1">
                <a:solidFill>
                  <a:schemeClr val="tx1"/>
                </a:solidFill>
              </a:rPr>
              <a:t>oder</a:t>
            </a:r>
            <a:r>
              <a:rPr lang="en-GB" sz="1200" b="0" i="1" baseline="0" dirty="0">
                <a:solidFill>
                  <a:schemeClr val="tx1"/>
                </a:solidFill>
              </a:rPr>
              <a:t> /</a:t>
            </a:r>
            <a:r>
              <a:rPr lang="en-GB" sz="1200" b="0" dirty="0">
                <a:solidFill>
                  <a:schemeClr val="lt1"/>
                </a:solidFill>
              </a:rPr>
              <a:t>ö/?’</a:t>
            </a:r>
            <a:r>
              <a:rPr lang="en-GB" sz="1200" b="0" baseline="0" dirty="0">
                <a:solidFill>
                  <a:schemeClr val="lt1"/>
                </a:solidFill>
              </a:rPr>
              <a:t> </a:t>
            </a:r>
            <a:r>
              <a:rPr lang="en-GB" sz="1200" b="0" i="0" baseline="0" dirty="0">
                <a:solidFill>
                  <a:schemeClr val="lt1"/>
                </a:solidFill>
              </a:rPr>
              <a:t>to elicit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lt1"/>
                </a:solidFill>
              </a:rPr>
              <a:t>3. Teacher then pronounces the word again, and gives English translation. Students repeat. Teachers also focus on the pronunciation of previously encountered SSCs,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lt1"/>
                </a:solidFill>
              </a:rPr>
              <a:t>e.g. </a:t>
            </a:r>
            <a:r>
              <a:rPr lang="en-GB" sz="1200" b="1" i="0" baseline="0" dirty="0" err="1">
                <a:solidFill>
                  <a:schemeClr val="lt1"/>
                </a:solidFill>
              </a:rPr>
              <a:t>zw</a:t>
            </a:r>
            <a:r>
              <a:rPr lang="en-GB" sz="1200" b="0" dirty="0" err="1">
                <a:solidFill>
                  <a:schemeClr val="lt1"/>
                </a:solidFill>
              </a:rPr>
              <a:t>ölf</a:t>
            </a:r>
            <a:r>
              <a:rPr lang="en-GB" sz="1200" b="0" dirty="0">
                <a:solidFill>
                  <a:schemeClr val="lt1"/>
                </a:solidFill>
              </a:rPr>
              <a:t>, </a:t>
            </a:r>
            <a:r>
              <a:rPr lang="en-GB" sz="1200" b="0" kern="1200" dirty="0" err="1">
                <a:solidFill>
                  <a:schemeClr val="tx1"/>
                </a:solidFill>
                <a:effectLst/>
                <a:latin typeface="+mn-lt"/>
                <a:ea typeface="+mn-ea"/>
                <a:cs typeface="+mn-cs"/>
              </a:rPr>
              <a:t>unmögli</a:t>
            </a:r>
            <a:r>
              <a:rPr lang="en-GB" sz="1200" b="1" kern="1200" dirty="0" err="1">
                <a:solidFill>
                  <a:schemeClr val="tx1"/>
                </a:solidFill>
                <a:effectLst/>
                <a:latin typeface="+mn-lt"/>
                <a:ea typeface="+mn-ea"/>
                <a:cs typeface="+mn-cs"/>
              </a:rPr>
              <a:t>ch</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i</a:t>
            </a:r>
            <a:r>
              <a:rPr lang="en-GB" sz="1200" b="1" kern="1200" dirty="0">
                <a:solidFill>
                  <a:schemeClr val="tx1"/>
                </a:solidFill>
                <a:effectLst/>
                <a:latin typeface="+mn-lt"/>
                <a:ea typeface="+mn-ea"/>
                <a:cs typeface="+mn-cs"/>
              </a:rPr>
              <a:t>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mö</a:t>
            </a:r>
            <a:r>
              <a:rPr lang="en-GB" sz="1200" b="1" kern="1200" dirty="0" err="1">
                <a:solidFill>
                  <a:schemeClr val="tx1"/>
                </a:solidFill>
                <a:effectLst/>
                <a:latin typeface="+mn-lt"/>
                <a:ea typeface="+mn-ea"/>
                <a:cs typeface="+mn-cs"/>
              </a:rPr>
              <a:t>ch</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öffentli</a:t>
            </a:r>
            <a:r>
              <a:rPr lang="en-GB" sz="1200" b="1" kern="1200" dirty="0" err="1">
                <a:solidFill>
                  <a:schemeClr val="tx1"/>
                </a:solidFill>
                <a:effectLst/>
                <a:latin typeface="+mn-lt"/>
                <a:ea typeface="+mn-ea"/>
                <a:cs typeface="+mn-cs"/>
              </a:rPr>
              <a:t>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gewöhnli</a:t>
            </a:r>
            <a:r>
              <a:rPr lang="en-GB" sz="1200" b="1" kern="1200" dirty="0" err="1">
                <a:solidFill>
                  <a:schemeClr val="tx1"/>
                </a:solidFill>
                <a:effectLst/>
                <a:latin typeface="+mn-lt"/>
                <a:ea typeface="+mn-ea"/>
                <a:cs typeface="+mn-cs"/>
              </a:rPr>
              <a:t>ch</a:t>
            </a:r>
            <a:r>
              <a:rPr lang="en-GB" sz="1200" b="1" kern="1200" dirty="0">
                <a:solidFill>
                  <a:schemeClr val="tx1"/>
                </a:solidFill>
                <a:effectLst/>
                <a:latin typeface="+mn-lt"/>
                <a:ea typeface="+mn-ea"/>
                <a:cs typeface="+mn-cs"/>
              </a:rPr>
              <a:t>.</a:t>
            </a:r>
          </a:p>
          <a:p>
            <a:pPr marL="0" lvl="0" indent="0" algn="l" rtl="0">
              <a:spcBef>
                <a:spcPts val="0"/>
              </a:spcBef>
              <a:spcAft>
                <a:spcPts val="0"/>
              </a:spcAft>
              <a:buNone/>
            </a:pPr>
            <a:r>
              <a:rPr lang="en-GB" sz="1200" b="0" baseline="0" dirty="0">
                <a:solidFill>
                  <a:schemeClr val="lt1"/>
                </a:solidFill>
              </a:rPr>
              <a:t>4. Teacher to draw attention to capitalisation at the beginning of nouns.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5. Note that </a:t>
            </a:r>
            <a:r>
              <a:rPr lang="en-GB" sz="1200" kern="1200" dirty="0" err="1">
                <a:solidFill>
                  <a:schemeClr val="tx1"/>
                </a:solidFill>
                <a:effectLst/>
                <a:latin typeface="+mn-lt"/>
                <a:ea typeface="+mn-ea"/>
                <a:cs typeface="+mn-cs"/>
              </a:rPr>
              <a:t>Obst</a:t>
            </a:r>
            <a:r>
              <a:rPr lang="en-GB" sz="1200" kern="1200" dirty="0">
                <a:solidFill>
                  <a:schemeClr val="tx1"/>
                </a:solidFill>
                <a:effectLst/>
                <a:latin typeface="+mn-lt"/>
                <a:ea typeface="+mn-ea"/>
                <a:cs typeface="+mn-cs"/>
              </a:rPr>
              <a:t> is designated ‘lang’ even though the ‘o’ is followed by 3 consonants!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may be considered an exception to the long/short vowel rule, although it is worth noting that there is considerable variability between speakers as to the length of the ‘o’. Listen to the two native speakers, here: </a:t>
            </a:r>
            <a:r>
              <a:rPr lang="en-GB" sz="1200" u="sng" kern="1200" dirty="0">
                <a:solidFill>
                  <a:schemeClr val="tx1"/>
                </a:solidFill>
                <a:effectLst/>
                <a:latin typeface="+mn-lt"/>
                <a:ea typeface="+mn-ea"/>
                <a:cs typeface="+mn-cs"/>
                <a:hlinkClick r:id="rId3"/>
              </a:rPr>
              <a:t>https://www.dict.cc/?s=Obst</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de-D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err="1">
                <a:solidFill>
                  <a:schemeClr val="tx1"/>
                </a:solidFill>
                <a:latin typeface="+mn-lt"/>
              </a:rPr>
              <a:t>Schottland</a:t>
            </a:r>
            <a:r>
              <a:rPr lang="en-GB" i="0" baseline="0" dirty="0">
                <a:solidFill>
                  <a:schemeClr val="tx1"/>
                </a:solidFill>
                <a:latin typeface="+mn-lt"/>
              </a:rPr>
              <a:t> [n/a] </a:t>
            </a:r>
            <a:r>
              <a:rPr lang="en-GB" i="0" baseline="0" dirty="0" err="1">
                <a:solidFill>
                  <a:schemeClr val="tx1"/>
                </a:solidFill>
                <a:latin typeface="+mn-lt"/>
              </a:rPr>
              <a:t>zwölf</a:t>
            </a:r>
            <a:r>
              <a:rPr lang="en-GB" i="0" baseline="0" dirty="0">
                <a:solidFill>
                  <a:schemeClr val="tx1"/>
                </a:solidFill>
                <a:latin typeface="+mn-lt"/>
              </a:rPr>
              <a:t> [1080] </a:t>
            </a:r>
            <a:r>
              <a:rPr lang="en-GB" i="0" baseline="0" dirty="0" err="1">
                <a:solidFill>
                  <a:schemeClr val="tx1"/>
                </a:solidFill>
                <a:latin typeface="+mn-lt"/>
              </a:rPr>
              <a:t>Butterbrot</a:t>
            </a:r>
            <a:r>
              <a:rPr lang="en-GB" i="0" baseline="0" dirty="0">
                <a:solidFill>
                  <a:schemeClr val="tx1"/>
                </a:solidFill>
                <a:latin typeface="+mn-lt"/>
              </a:rPr>
              <a:t> [&gt;5009] ich </a:t>
            </a:r>
            <a:r>
              <a:rPr lang="en-GB" i="0" baseline="0" dirty="0" err="1">
                <a:solidFill>
                  <a:schemeClr val="tx1"/>
                </a:solidFill>
                <a:latin typeface="+mn-lt"/>
              </a:rPr>
              <a:t>möchte</a:t>
            </a:r>
            <a:r>
              <a:rPr lang="en-GB" i="0" baseline="0" dirty="0">
                <a:solidFill>
                  <a:schemeClr val="tx1"/>
                </a:solidFill>
                <a:latin typeface="+mn-lt"/>
              </a:rPr>
              <a:t> (</a:t>
            </a:r>
            <a:r>
              <a:rPr lang="en-GB" i="0" baseline="0" dirty="0" err="1">
                <a:solidFill>
                  <a:schemeClr val="tx1"/>
                </a:solidFill>
                <a:latin typeface="+mn-lt"/>
              </a:rPr>
              <a:t>möchten</a:t>
            </a:r>
            <a:r>
              <a:rPr lang="en-GB" i="0" baseline="0" dirty="0">
                <a:solidFill>
                  <a:schemeClr val="tx1"/>
                </a:solidFill>
                <a:latin typeface="+mn-lt"/>
              </a:rPr>
              <a:t>) [&gt;5009] Kino [2020] </a:t>
            </a:r>
            <a:r>
              <a:rPr lang="en-GB" i="0" baseline="0" dirty="0" err="1">
                <a:solidFill>
                  <a:schemeClr val="tx1"/>
                </a:solidFill>
                <a:latin typeface="+mn-lt"/>
              </a:rPr>
              <a:t>öffentlich</a:t>
            </a:r>
            <a:r>
              <a:rPr lang="en-GB" i="0" baseline="0" dirty="0">
                <a:solidFill>
                  <a:schemeClr val="tx1"/>
                </a:solidFill>
                <a:latin typeface="+mn-lt"/>
              </a:rPr>
              <a:t> [494] </a:t>
            </a:r>
            <a:r>
              <a:rPr lang="en-GB" i="0" baseline="0" dirty="0" err="1">
                <a:solidFill>
                  <a:schemeClr val="tx1"/>
                </a:solidFill>
                <a:latin typeface="+mn-lt"/>
              </a:rPr>
              <a:t>Öl</a:t>
            </a:r>
            <a:r>
              <a:rPr lang="en-GB" i="0" baseline="0" dirty="0">
                <a:solidFill>
                  <a:schemeClr val="tx1"/>
                </a:solidFill>
                <a:latin typeface="+mn-lt"/>
              </a:rPr>
              <a:t> [2135] </a:t>
            </a:r>
            <a:r>
              <a:rPr lang="en-GB" i="0" baseline="0" dirty="0" err="1">
                <a:solidFill>
                  <a:schemeClr val="tx1"/>
                </a:solidFill>
                <a:latin typeface="+mn-lt"/>
              </a:rPr>
              <a:t>öffnen</a:t>
            </a:r>
            <a:r>
              <a:rPr lang="en-GB" i="0" baseline="0" dirty="0">
                <a:solidFill>
                  <a:schemeClr val="tx1"/>
                </a:solidFill>
                <a:latin typeface="+mn-lt"/>
              </a:rPr>
              <a:t> [508] tot [513] </a:t>
            </a:r>
            <a:r>
              <a:rPr lang="en-GB" i="0" baseline="0" dirty="0" err="1">
                <a:solidFill>
                  <a:schemeClr val="tx1"/>
                </a:solidFill>
                <a:latin typeface="+mn-lt"/>
              </a:rPr>
              <a:t>unmöglich</a:t>
            </a:r>
            <a:r>
              <a:rPr lang="en-GB" i="0" baseline="0" dirty="0">
                <a:solidFill>
                  <a:schemeClr val="tx1"/>
                </a:solidFill>
                <a:latin typeface="+mn-lt"/>
              </a:rPr>
              <a:t> [1879] Pommes [&gt;5009] </a:t>
            </a:r>
            <a:r>
              <a:rPr lang="en-GB" i="0" baseline="0" dirty="0" err="1">
                <a:solidFill>
                  <a:schemeClr val="tx1"/>
                </a:solidFill>
                <a:latin typeface="+mn-lt"/>
              </a:rPr>
              <a:t>können</a:t>
            </a:r>
            <a:r>
              <a:rPr lang="en-GB" i="0" baseline="0" dirty="0">
                <a:solidFill>
                  <a:schemeClr val="tx1"/>
                </a:solidFill>
                <a:latin typeface="+mn-lt"/>
              </a:rPr>
              <a:t> [23] </a:t>
            </a:r>
            <a:r>
              <a:rPr lang="en-GB" i="0" baseline="0" dirty="0" err="1">
                <a:solidFill>
                  <a:schemeClr val="tx1"/>
                </a:solidFill>
                <a:latin typeface="+mn-lt"/>
              </a:rPr>
              <a:t>Obst</a:t>
            </a:r>
            <a:r>
              <a:rPr lang="en-GB" i="0" baseline="0" dirty="0">
                <a:solidFill>
                  <a:schemeClr val="tx1"/>
                </a:solidFill>
                <a:latin typeface="+mn-lt"/>
              </a:rPr>
              <a:t> [4980] </a:t>
            </a:r>
            <a:r>
              <a:rPr lang="en-GB" i="0" baseline="0" dirty="0" err="1">
                <a:solidFill>
                  <a:schemeClr val="tx1"/>
                </a:solidFill>
                <a:latin typeface="+mn-lt"/>
              </a:rPr>
              <a:t>gewöhnlich</a:t>
            </a:r>
            <a:r>
              <a:rPr lang="en-GB" i="0" baseline="0" dirty="0">
                <a:solidFill>
                  <a:schemeClr val="tx1"/>
                </a:solidFill>
                <a:latin typeface="+mn-lt"/>
              </a:rPr>
              <a:t> [2253] </a:t>
            </a:r>
            <a:endParaRPr lang="en-GB"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48</a:t>
            </a:fld>
            <a:endParaRPr lang="en-GB"/>
          </a:p>
        </p:txBody>
      </p:sp>
    </p:spTree>
    <p:extLst>
      <p:ext uri="{BB962C8B-B14F-4D97-AF65-F5344CB8AC3E}">
        <p14:creationId xmlns:p14="http://schemas.microsoft.com/office/powerpoint/2010/main" val="3086126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 </a:t>
            </a:r>
            <a:r>
              <a:rPr lang="en-US" b="0" baseline="0" dirty="0"/>
              <a:t>To </a:t>
            </a:r>
            <a:r>
              <a:rPr lang="en-US" baseline="0" dirty="0"/>
              <a:t>introduce the use of the pronoun ‘</a:t>
            </a:r>
            <a:r>
              <a:rPr lang="en-US" baseline="0" dirty="0" err="1"/>
              <a:t>sie</a:t>
            </a:r>
            <a:r>
              <a:rPr lang="en-US" baseline="0" dirty="0"/>
              <a:t>’ to mean ‘they’.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br>
              <a:rPr lang="en-US" b="0" dirty="0"/>
            </a:br>
            <a:r>
              <a:rPr lang="en-US" b="0" dirty="0"/>
              <a:t>1. Cycle through the information on the slide by clicking the mouse.</a:t>
            </a:r>
          </a:p>
          <a:p>
            <a:pPr marL="0" lvl="0" indent="0" algn="l" rtl="0">
              <a:spcBef>
                <a:spcPts val="0"/>
              </a:spcBef>
              <a:spcAft>
                <a:spcPts val="0"/>
              </a:spcAft>
              <a:buNone/>
            </a:pPr>
            <a:r>
              <a:rPr lang="en-US" dirty="0"/>
              <a:t>2. Teacher</a:t>
            </a:r>
            <a:r>
              <a:rPr lang="en-US" baseline="0" dirty="0"/>
              <a:t> to draw attention to the irregular plural formation of </a:t>
            </a:r>
            <a:r>
              <a:rPr lang="en-US" i="1" baseline="0" dirty="0" err="1"/>
              <a:t>Fahrrad</a:t>
            </a:r>
            <a:r>
              <a:rPr lang="en-US" i="0" baseline="0" dirty="0"/>
              <a:t> (90% rule!).</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49</a:t>
            </a:fld>
            <a:endParaRPr lang="en-GB"/>
          </a:p>
        </p:txBody>
      </p:sp>
    </p:spTree>
    <p:extLst>
      <p:ext uri="{BB962C8B-B14F-4D97-AF65-F5344CB8AC3E}">
        <p14:creationId xmlns:p14="http://schemas.microsoft.com/office/powerpoint/2010/main" val="4145104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ö</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ö</a:t>
            </a:r>
            <a:r>
              <a:rPr lang="en-GB" b="1" baseline="0" dirty="0"/>
              <a:t>] </a:t>
            </a:r>
            <a:r>
              <a:rPr lang="en-GB" baseline="0" dirty="0"/>
              <a:t>and then the </a:t>
            </a:r>
            <a:r>
              <a:rPr lang="en-GB" b="1" baseline="0" dirty="0"/>
              <a:t>source</a:t>
            </a:r>
            <a:r>
              <a:rPr lang="en-GB" baseline="0" dirty="0"/>
              <a:t> word again ‘</a:t>
            </a:r>
            <a:r>
              <a:rPr lang="en-GB" sz="1200" b="1" baseline="0" dirty="0" err="1"/>
              <a:t>schön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schön</a:t>
            </a:r>
            <a:r>
              <a:rPr lang="en-GB" sz="1200" b="1" baseline="0" dirty="0"/>
              <a:t> </a:t>
            </a:r>
            <a:r>
              <a:rPr lang="en-GB" sz="1200" baseline="0" dirty="0"/>
              <a:t>[164]; </a:t>
            </a:r>
            <a:r>
              <a:rPr lang="en-GB" sz="1200" b="1" baseline="0" dirty="0" err="1"/>
              <a:t>Lösung</a:t>
            </a:r>
            <a:r>
              <a:rPr lang="en-GB" sz="1200" b="1" baseline="0" dirty="0"/>
              <a:t> </a:t>
            </a:r>
            <a:r>
              <a:rPr lang="en-GB" sz="1200" b="0" baseline="0" dirty="0"/>
              <a:t>[620] </a:t>
            </a:r>
            <a:r>
              <a:rPr lang="en-GB" sz="1200" b="1" baseline="0" dirty="0" err="1"/>
              <a:t>mögen</a:t>
            </a:r>
            <a:r>
              <a:rPr lang="en-GB" sz="1200" b="1" baseline="0" dirty="0"/>
              <a:t> </a:t>
            </a:r>
            <a:r>
              <a:rPr lang="en-GB" sz="1200" baseline="0" dirty="0"/>
              <a:t>[151]; </a:t>
            </a:r>
            <a:r>
              <a:rPr lang="en-GB" sz="1200" b="1" baseline="0" dirty="0" err="1"/>
              <a:t>französisch</a:t>
            </a:r>
            <a:r>
              <a:rPr lang="en-GB" sz="1200" b="1" baseline="0" dirty="0"/>
              <a:t> </a:t>
            </a:r>
            <a:r>
              <a:rPr lang="en-GB" sz="1200" baseline="0" dirty="0"/>
              <a:t>[644]; </a:t>
            </a:r>
            <a:r>
              <a:rPr lang="en-GB" sz="1200" b="1" baseline="0" dirty="0" err="1"/>
              <a:t>möglich</a:t>
            </a:r>
            <a:r>
              <a:rPr lang="en-GB" sz="1200" b="1" baseline="0" dirty="0"/>
              <a:t> </a:t>
            </a:r>
            <a:r>
              <a:rPr lang="en-GB" sz="1200" baseline="0" dirty="0"/>
              <a:t>[156]; </a:t>
            </a:r>
            <a:r>
              <a:rPr lang="en-GB" sz="1200" b="1" baseline="0" dirty="0" err="1"/>
              <a:t>Körper</a:t>
            </a:r>
            <a:r>
              <a:rPr lang="en-GB" sz="1200" b="1" baseline="0" dirty="0"/>
              <a:t> </a:t>
            </a:r>
            <a:r>
              <a:rPr lang="en-GB" sz="1200" baseline="0" dirty="0"/>
              <a:t>[617].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469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if time is short, elicit answers orally from the whole class instead of students doing it as individual comprehension.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 </a:t>
            </a:r>
            <a:r>
              <a:rPr lang="en-US" dirty="0"/>
              <a:t>To </a:t>
            </a:r>
            <a:r>
              <a:rPr lang="en-US" baseline="0" dirty="0" err="1"/>
              <a:t>practise</a:t>
            </a:r>
            <a:r>
              <a:rPr lang="en-US" baseline="0" dirty="0"/>
              <a:t> looking at the verb form to describe whether a singular or plural subject is being talked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br>
              <a:rPr lang="en-US" b="0" dirty="0"/>
            </a:br>
            <a:r>
              <a:rPr lang="en-US" b="0" dirty="0"/>
              <a:t>1. Students read the sentences and </a:t>
            </a:r>
            <a:r>
              <a:rPr lang="en-US" b="0" dirty="0" err="1"/>
              <a:t>tck</a:t>
            </a:r>
            <a:r>
              <a:rPr lang="en-US" b="0" dirty="0"/>
              <a:t> the appropriate column in each</a:t>
            </a:r>
            <a:r>
              <a:rPr lang="en-US" b="0" baseline="0" dirty="0"/>
              <a:t> case.</a:t>
            </a:r>
            <a:br>
              <a:rPr lang="en-US" baseline="0" dirty="0"/>
            </a:br>
            <a:r>
              <a:rPr lang="en-US" baseline="0" dirty="0"/>
              <a:t>2. Teacher to </a:t>
            </a:r>
            <a:r>
              <a:rPr lang="en-US" baseline="0" dirty="0" err="1"/>
              <a:t>emphasise</a:t>
            </a:r>
            <a:r>
              <a:rPr lang="en-US" baseline="0" dirty="0"/>
              <a:t> that in this situation the pronouns (</a:t>
            </a:r>
            <a:r>
              <a:rPr lang="en-US" baseline="0" dirty="0" err="1"/>
              <a:t>sie</a:t>
            </a:r>
            <a:r>
              <a:rPr lang="en-US" baseline="0" dirty="0"/>
              <a:t> - she and </a:t>
            </a:r>
            <a:r>
              <a:rPr lang="en-US" baseline="0" dirty="0" err="1"/>
              <a:t>sie</a:t>
            </a:r>
            <a:r>
              <a:rPr lang="en-US" baseline="0" dirty="0"/>
              <a:t> - they) don’t help with meaning.  It is the verb form which is crucial,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Click to reveal the correct answers.</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50</a:t>
            </a:fld>
            <a:endParaRPr lang="en-GB"/>
          </a:p>
        </p:txBody>
      </p:sp>
    </p:spTree>
    <p:extLst>
      <p:ext uri="{BB962C8B-B14F-4D97-AF65-F5344CB8AC3E}">
        <p14:creationId xmlns:p14="http://schemas.microsoft.com/office/powerpoint/2010/main" val="1559864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Aim: </a:t>
            </a:r>
            <a:r>
              <a:rPr lang="en-GB" b="0" baseline="0" noProof="0" dirty="0">
                <a:latin typeface="+mn-lt"/>
              </a:rPr>
              <a:t>To provide segmentation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Procedure:</a:t>
            </a:r>
            <a:br>
              <a:rPr lang="en-GB" b="0" dirty="0">
                <a:latin typeface="+mn-lt"/>
              </a:rPr>
            </a:br>
            <a:r>
              <a:rPr lang="en-GB" b="0" dirty="0">
                <a:latin typeface="+mn-lt"/>
              </a:rPr>
              <a:t>1. </a:t>
            </a:r>
            <a:r>
              <a:rPr lang="en-GB" b="0" baseline="0" noProof="0" dirty="0">
                <a:latin typeface="+mn-lt"/>
              </a:rPr>
              <a:t>Teacher plays the recording whilst students read the text. The audio is paused just before the words in bold.</a:t>
            </a:r>
          </a:p>
          <a:p>
            <a:r>
              <a:rPr lang="en-GB" b="0" baseline="0" noProof="0" dirty="0">
                <a:latin typeface="+mn-lt"/>
              </a:rPr>
              <a:t>2. The teacher then asks:</a:t>
            </a:r>
          </a:p>
          <a:p>
            <a:r>
              <a:rPr lang="en-GB" b="0" baseline="0" noProof="0" dirty="0">
                <a:latin typeface="+mn-lt"/>
              </a:rPr>
              <a:t>1/ What is the next word? The students then read the next word out loud, practising segmentation skills.</a:t>
            </a:r>
          </a:p>
          <a:p>
            <a:r>
              <a:rPr lang="en-GB" b="0" baseline="0" noProof="0" dirty="0">
                <a:latin typeface="+mn-lt"/>
              </a:rPr>
              <a:t>2/ What type of word is it? The students then identify the word as a noun, verb, adjective or adverb, practising grammar knowledge.</a:t>
            </a:r>
          </a:p>
          <a:p>
            <a:r>
              <a:rPr lang="en-GB" b="0" baseline="0" noProof="0" dirty="0">
                <a:latin typeface="+mn-lt"/>
              </a:rPr>
              <a:t>3/ What other word could be used instead? The students then offer an alternative word of the same word class that makes sense in context, practising vocabulary and grammar knowledge.</a:t>
            </a:r>
          </a:p>
          <a:p>
            <a:endParaRPr lang="en-GB" b="0" baseline="0" noProof="0" dirty="0">
              <a:latin typeface="+mn-lt"/>
            </a:endParaRPr>
          </a:p>
          <a:p>
            <a:r>
              <a:rPr lang="en-GB" b="1" baseline="0" noProof="0" dirty="0">
                <a:latin typeface="+mn-lt"/>
              </a:rPr>
              <a:t>Some suggestions below:</a:t>
            </a:r>
            <a:endParaRPr lang="en-GB" b="0" baseline="0" noProof="0" dirty="0">
              <a:latin typeface="+mn-lt"/>
            </a:endParaRPr>
          </a:p>
          <a:p>
            <a:r>
              <a:rPr lang="en-GB" sz="1200" dirty="0" err="1">
                <a:solidFill>
                  <a:schemeClr val="accent5">
                    <a:lumMod val="50000"/>
                  </a:schemeClr>
                </a:solidFill>
                <a:latin typeface="+mn-lt"/>
              </a:rPr>
              <a:t>Weihnachten</a:t>
            </a:r>
            <a:r>
              <a:rPr lang="en-GB" sz="1200" dirty="0">
                <a:solidFill>
                  <a:schemeClr val="accent5">
                    <a:lumMod val="50000"/>
                  </a:schemeClr>
                </a:solidFill>
                <a:latin typeface="+mn-lt"/>
              </a:rPr>
              <a:t> in Berlin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a:t>
            </a:r>
            <a:r>
              <a:rPr lang="en-GB" sz="1200" dirty="0" err="1">
                <a:solidFill>
                  <a:schemeClr val="accent5">
                    <a:lumMod val="50000"/>
                  </a:schemeClr>
                </a:solidFill>
                <a:latin typeface="+mn-lt"/>
              </a:rPr>
              <a:t>sehr</a:t>
            </a:r>
            <a:r>
              <a:rPr lang="en-GB" sz="1200" dirty="0">
                <a:solidFill>
                  <a:schemeClr val="accent5">
                    <a:lumMod val="50000"/>
                  </a:schemeClr>
                </a:solidFill>
                <a:latin typeface="+mn-lt"/>
              </a:rPr>
              <a:t> </a:t>
            </a:r>
            <a:r>
              <a:rPr lang="en-GB" sz="1200" dirty="0" err="1">
                <a:solidFill>
                  <a:schemeClr val="accent5">
                    <a:lumMod val="50000"/>
                  </a:schemeClr>
                </a:solidFill>
                <a:latin typeface="+mn-lt"/>
              </a:rPr>
              <a:t>schön</a:t>
            </a:r>
            <a:r>
              <a:rPr lang="en-GB" sz="1200" dirty="0">
                <a:solidFill>
                  <a:schemeClr val="accent5">
                    <a:lumMod val="50000"/>
                  </a:schemeClr>
                </a:solidFill>
                <a:latin typeface="+mn-lt"/>
              </a:rPr>
              <a:t>! Es </a:t>
            </a:r>
            <a:r>
              <a:rPr lang="en-GB" sz="1200" dirty="0" err="1">
                <a:solidFill>
                  <a:schemeClr val="accent5">
                    <a:lumMod val="50000"/>
                  </a:schemeClr>
                </a:solidFill>
                <a:latin typeface="+mn-lt"/>
              </a:rPr>
              <a:t>gibt</a:t>
            </a:r>
            <a:r>
              <a:rPr lang="en-GB" sz="1200" dirty="0">
                <a:solidFill>
                  <a:schemeClr val="accent5">
                    <a:lumMod val="50000"/>
                  </a:schemeClr>
                </a:solidFill>
                <a:latin typeface="+mn-lt"/>
              </a:rPr>
              <a:t> </a:t>
            </a:r>
            <a:r>
              <a:rPr lang="en-GB" sz="1200" b="1" dirty="0" err="1">
                <a:solidFill>
                  <a:schemeClr val="accent5">
                    <a:lumMod val="50000"/>
                  </a:schemeClr>
                </a:solidFill>
                <a:latin typeface="+mn-lt"/>
              </a:rPr>
              <a:t>einen</a:t>
            </a:r>
            <a:r>
              <a:rPr lang="en-GB" sz="1200" b="1" dirty="0">
                <a:solidFill>
                  <a:schemeClr val="accent5">
                    <a:lumMod val="50000"/>
                  </a:schemeClr>
                </a:solidFill>
                <a:latin typeface="+mn-lt"/>
              </a:rPr>
              <a:t> </a:t>
            </a:r>
            <a:r>
              <a:rPr lang="en-GB" sz="1200" b="1" dirty="0" err="1">
                <a:solidFill>
                  <a:schemeClr val="accent5">
                    <a:lumMod val="50000"/>
                  </a:schemeClr>
                </a:solidFill>
                <a:latin typeface="+mn-lt"/>
              </a:rPr>
              <a:t>Weihnachtsbaum</a:t>
            </a:r>
            <a:r>
              <a:rPr lang="en-GB" sz="1200" b="1" dirty="0">
                <a:solidFill>
                  <a:schemeClr val="accent5">
                    <a:lumMod val="50000"/>
                  </a:schemeClr>
                </a:solidFill>
                <a:latin typeface="+mn-lt"/>
              </a:rPr>
              <a:t> / </a:t>
            </a:r>
            <a:r>
              <a:rPr lang="en-GB" sz="1200" b="1" dirty="0" err="1">
                <a:solidFill>
                  <a:schemeClr val="accent5">
                    <a:lumMod val="50000"/>
                  </a:schemeClr>
                </a:solidFill>
                <a:latin typeface="+mn-lt"/>
              </a:rPr>
              <a:t>einen</a:t>
            </a:r>
            <a:r>
              <a:rPr lang="en-GB" sz="1200" b="1" dirty="0">
                <a:solidFill>
                  <a:schemeClr val="accent5">
                    <a:lumMod val="50000"/>
                  </a:schemeClr>
                </a:solidFill>
                <a:latin typeface="+mn-lt"/>
              </a:rPr>
              <a:t> </a:t>
            </a:r>
            <a:r>
              <a:rPr lang="en-GB" sz="1200" b="1" dirty="0" err="1">
                <a:solidFill>
                  <a:schemeClr val="accent5">
                    <a:lumMod val="50000"/>
                  </a:schemeClr>
                </a:solidFill>
                <a:latin typeface="+mn-lt"/>
              </a:rPr>
              <a:t>Weihnachstmann</a:t>
            </a:r>
            <a:r>
              <a:rPr lang="en-GB" sz="1200" b="1" dirty="0">
                <a:solidFill>
                  <a:schemeClr val="accent5">
                    <a:lumMod val="50000"/>
                  </a:schemeClr>
                </a:solidFill>
                <a:latin typeface="+mn-lt"/>
              </a:rPr>
              <a:t> / eine Engel</a:t>
            </a:r>
            <a:r>
              <a:rPr lang="en-GB" sz="1200" b="1" baseline="0" dirty="0">
                <a:solidFill>
                  <a:schemeClr val="accent5">
                    <a:lumMod val="50000"/>
                  </a:schemeClr>
                </a:solidFill>
                <a:latin typeface="+mn-lt"/>
              </a:rPr>
              <a:t> / </a:t>
            </a:r>
            <a:r>
              <a:rPr lang="en-GB" sz="1200" b="1" baseline="0" dirty="0" err="1">
                <a:solidFill>
                  <a:schemeClr val="accent5">
                    <a:lumMod val="50000"/>
                  </a:schemeClr>
                </a:solidFill>
                <a:latin typeface="+mn-lt"/>
              </a:rPr>
              <a:t>einen</a:t>
            </a:r>
            <a:r>
              <a:rPr lang="en-GB" sz="1200" b="1" baseline="0" dirty="0">
                <a:solidFill>
                  <a:schemeClr val="accent5">
                    <a:lumMod val="50000"/>
                  </a:schemeClr>
                </a:solidFill>
                <a:latin typeface="+mn-lt"/>
              </a:rPr>
              <a:t> Stern </a:t>
            </a:r>
            <a:r>
              <a:rPr lang="en-GB" sz="1200" dirty="0">
                <a:solidFill>
                  <a:schemeClr val="accent5">
                    <a:lumMod val="50000"/>
                  </a:schemeClr>
                </a:solidFill>
                <a:latin typeface="+mn-lt"/>
              </a:rPr>
              <a:t>am </a:t>
            </a:r>
            <a:r>
              <a:rPr lang="en-GB" sz="1200" dirty="0" err="1">
                <a:solidFill>
                  <a:schemeClr val="accent5">
                    <a:lumMod val="50000"/>
                  </a:schemeClr>
                </a:solidFill>
                <a:latin typeface="+mn-lt"/>
              </a:rPr>
              <a:t>Marktplatz</a:t>
            </a:r>
            <a:r>
              <a:rPr lang="en-GB" sz="1200" dirty="0">
                <a:solidFill>
                  <a:schemeClr val="accent5">
                    <a:lumMod val="50000"/>
                  </a:schemeClr>
                </a:solidFill>
                <a:latin typeface="+mn-lt"/>
              </a:rPr>
              <a:t>.</a:t>
            </a:r>
          </a:p>
          <a:p>
            <a:r>
              <a:rPr lang="en-GB" sz="1200" dirty="0">
                <a:solidFill>
                  <a:schemeClr val="accent5">
                    <a:lumMod val="50000"/>
                  </a:schemeClr>
                </a:solidFill>
                <a:latin typeface="+mn-lt"/>
              </a:rPr>
              <a:t>Es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der 24. </a:t>
            </a:r>
            <a:r>
              <a:rPr lang="en-GB" sz="1200" dirty="0" err="1">
                <a:solidFill>
                  <a:schemeClr val="accent5">
                    <a:lumMod val="50000"/>
                  </a:schemeClr>
                </a:solidFill>
                <a:latin typeface="+mn-lt"/>
              </a:rPr>
              <a:t>Dezember</a:t>
            </a:r>
            <a:r>
              <a:rPr lang="en-GB" sz="1200" dirty="0">
                <a:solidFill>
                  <a:schemeClr val="accent5">
                    <a:lumMod val="50000"/>
                  </a:schemeClr>
                </a:solidFill>
                <a:latin typeface="+mn-lt"/>
              </a:rPr>
              <a:t> und Wolfgang und Mia </a:t>
            </a:r>
            <a:r>
              <a:rPr lang="en-GB" sz="1200" dirty="0" err="1">
                <a:solidFill>
                  <a:schemeClr val="accent5">
                    <a:lumMod val="50000"/>
                  </a:schemeClr>
                </a:solidFill>
                <a:latin typeface="+mn-lt"/>
              </a:rPr>
              <a:t>sind</a:t>
            </a:r>
            <a:r>
              <a:rPr lang="en-GB" sz="1200" dirty="0">
                <a:solidFill>
                  <a:schemeClr val="accent5">
                    <a:lumMod val="50000"/>
                  </a:schemeClr>
                </a:solidFill>
                <a:latin typeface="+mn-lt"/>
              </a:rPr>
              <a:t>  </a:t>
            </a:r>
            <a:r>
              <a:rPr lang="en-GB" sz="1200" b="1" dirty="0" err="1">
                <a:solidFill>
                  <a:schemeClr val="accent5">
                    <a:lumMod val="50000"/>
                  </a:schemeClr>
                </a:solidFill>
                <a:latin typeface="+mn-lt"/>
              </a:rPr>
              <a:t>im</a:t>
            </a:r>
            <a:r>
              <a:rPr lang="en-GB" sz="1200" b="1" baseline="0" dirty="0">
                <a:solidFill>
                  <a:schemeClr val="accent5">
                    <a:lumMod val="50000"/>
                  </a:schemeClr>
                </a:solidFill>
                <a:latin typeface="+mn-lt"/>
              </a:rPr>
              <a:t> Zimmer/ </a:t>
            </a:r>
            <a:r>
              <a:rPr lang="en-GB" sz="1200" b="1" baseline="0" dirty="0" err="1">
                <a:solidFill>
                  <a:schemeClr val="accent5">
                    <a:lumMod val="50000"/>
                  </a:schemeClr>
                </a:solidFill>
                <a:latin typeface="+mn-lt"/>
              </a:rPr>
              <a:t>im</a:t>
            </a:r>
            <a:r>
              <a:rPr lang="en-GB" sz="1200" b="1" baseline="0" dirty="0">
                <a:solidFill>
                  <a:schemeClr val="accent5">
                    <a:lumMod val="50000"/>
                  </a:schemeClr>
                </a:solidFill>
                <a:latin typeface="+mn-lt"/>
              </a:rPr>
              <a:t> Garten</a:t>
            </a:r>
          </a:p>
          <a:p>
            <a:r>
              <a:rPr lang="en-GB" sz="1200" dirty="0">
                <a:solidFill>
                  <a:schemeClr val="accent5">
                    <a:lumMod val="50000"/>
                  </a:schemeClr>
                </a:solidFill>
                <a:latin typeface="+mn-lt"/>
              </a:rPr>
              <a:t>Wolfgang </a:t>
            </a:r>
            <a:r>
              <a:rPr lang="en-GB" sz="1200" dirty="0" err="1">
                <a:solidFill>
                  <a:schemeClr val="accent5">
                    <a:lumMod val="50000"/>
                  </a:schemeClr>
                </a:solidFill>
                <a:latin typeface="+mn-lt"/>
              </a:rPr>
              <a:t>kocht</a:t>
            </a:r>
            <a:r>
              <a:rPr lang="en-GB" sz="1200" b="1" dirty="0">
                <a:solidFill>
                  <a:schemeClr val="accent5">
                    <a:lumMod val="50000"/>
                  </a:schemeClr>
                </a:solidFill>
                <a:latin typeface="+mn-lt"/>
              </a:rPr>
              <a:t> </a:t>
            </a:r>
            <a:r>
              <a:rPr lang="en-GB" sz="1200" b="1" dirty="0" err="1">
                <a:solidFill>
                  <a:schemeClr val="accent5">
                    <a:lumMod val="50000"/>
                  </a:schemeClr>
                </a:solidFill>
                <a:latin typeface="+mn-lt"/>
              </a:rPr>
              <a:t>Nudeln</a:t>
            </a:r>
            <a:r>
              <a:rPr lang="en-GB" sz="1200" b="1" dirty="0">
                <a:solidFill>
                  <a:schemeClr val="accent5">
                    <a:lumMod val="50000"/>
                  </a:schemeClr>
                </a:solidFill>
                <a:latin typeface="+mn-lt"/>
              </a:rPr>
              <a:t> / </a:t>
            </a:r>
            <a:r>
              <a:rPr lang="en-GB" sz="1200" b="1" dirty="0" err="1">
                <a:solidFill>
                  <a:schemeClr val="accent5">
                    <a:lumMod val="50000"/>
                  </a:schemeClr>
                </a:solidFill>
                <a:latin typeface="+mn-lt"/>
              </a:rPr>
              <a:t>Spagetti</a:t>
            </a:r>
            <a:r>
              <a:rPr lang="en-GB" sz="1200" b="1" dirty="0">
                <a:solidFill>
                  <a:schemeClr val="accent5">
                    <a:lumMod val="50000"/>
                  </a:schemeClr>
                </a:solidFill>
                <a:latin typeface="+mn-lt"/>
              </a:rPr>
              <a:t> / Pizza</a:t>
            </a:r>
          </a:p>
          <a:p>
            <a:r>
              <a:rPr lang="en-GB" sz="1200" dirty="0">
                <a:solidFill>
                  <a:schemeClr val="accent5">
                    <a:lumMod val="50000"/>
                  </a:schemeClr>
                </a:solidFill>
                <a:latin typeface="+mn-lt"/>
              </a:rPr>
              <a:t>Die </a:t>
            </a:r>
            <a:r>
              <a:rPr lang="en-GB" sz="1200" dirty="0" err="1">
                <a:solidFill>
                  <a:schemeClr val="accent5">
                    <a:lumMod val="50000"/>
                  </a:schemeClr>
                </a:solidFill>
                <a:latin typeface="+mn-lt"/>
              </a:rPr>
              <a:t>Jacke</a:t>
            </a:r>
            <a:r>
              <a:rPr lang="en-GB" sz="1200" dirty="0">
                <a:solidFill>
                  <a:schemeClr val="accent5">
                    <a:lumMod val="50000"/>
                  </a:schemeClr>
                </a:solidFill>
                <a:latin typeface="+mn-lt"/>
              </a:rPr>
              <a:t>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a:t>
            </a:r>
            <a:r>
              <a:rPr lang="en-GB" sz="1200" b="1" dirty="0">
                <a:solidFill>
                  <a:schemeClr val="accent5">
                    <a:lumMod val="50000"/>
                  </a:schemeClr>
                </a:solidFill>
                <a:latin typeface="+mn-lt"/>
              </a:rPr>
              <a:t>rot</a:t>
            </a:r>
            <a:r>
              <a:rPr lang="en-GB" sz="1200" b="1" baseline="0" dirty="0">
                <a:solidFill>
                  <a:schemeClr val="accent5">
                    <a:lumMod val="50000"/>
                  </a:schemeClr>
                </a:solidFill>
                <a:latin typeface="+mn-lt"/>
              </a:rPr>
              <a:t> / </a:t>
            </a:r>
            <a:r>
              <a:rPr lang="en-GB" sz="1200" b="1" baseline="0" dirty="0" err="1">
                <a:solidFill>
                  <a:schemeClr val="accent5">
                    <a:lumMod val="50000"/>
                  </a:schemeClr>
                </a:solidFill>
                <a:latin typeface="+mn-lt"/>
              </a:rPr>
              <a:t>blau</a:t>
            </a:r>
            <a:r>
              <a:rPr lang="en-GB" sz="1200" b="1" baseline="0" dirty="0">
                <a:solidFill>
                  <a:schemeClr val="accent5">
                    <a:lumMod val="50000"/>
                  </a:schemeClr>
                </a:solidFill>
                <a:latin typeface="+mn-lt"/>
              </a:rPr>
              <a:t> / </a:t>
            </a:r>
            <a:r>
              <a:rPr lang="en-GB" sz="1200" b="1" baseline="0" dirty="0" err="1">
                <a:solidFill>
                  <a:schemeClr val="accent5">
                    <a:lumMod val="50000"/>
                  </a:schemeClr>
                </a:solidFill>
                <a:latin typeface="+mn-lt"/>
              </a:rPr>
              <a:t>grün</a:t>
            </a:r>
            <a:endParaRPr lang="en-GB" sz="1200" b="1" baseline="0" dirty="0">
              <a:solidFill>
                <a:schemeClr val="accent5">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mn-lt"/>
              </a:rPr>
              <a:t>Mia </a:t>
            </a:r>
            <a:r>
              <a:rPr lang="en-GB" sz="1200" dirty="0" err="1">
                <a:solidFill>
                  <a:schemeClr val="accent5">
                    <a:lumMod val="50000"/>
                  </a:schemeClr>
                </a:solidFill>
                <a:latin typeface="+mn-lt"/>
              </a:rPr>
              <a:t>denkt</a:t>
            </a:r>
            <a:r>
              <a:rPr lang="en-GB" sz="1200" dirty="0">
                <a:solidFill>
                  <a:schemeClr val="accent5">
                    <a:lumMod val="50000"/>
                  </a:schemeClr>
                </a:solidFill>
                <a:latin typeface="+mn-lt"/>
              </a:rPr>
              <a:t>, das Handy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a:t>
            </a:r>
            <a:r>
              <a:rPr lang="en-GB" sz="1200" b="1" dirty="0">
                <a:solidFill>
                  <a:schemeClr val="accent5">
                    <a:lumMod val="50000"/>
                  </a:schemeClr>
                </a:solidFill>
                <a:latin typeface="+mn-lt"/>
              </a:rPr>
              <a:t>(</a:t>
            </a:r>
            <a:r>
              <a:rPr lang="en-GB" sz="1200" b="1" dirty="0" err="1">
                <a:solidFill>
                  <a:schemeClr val="accent5">
                    <a:lumMod val="50000"/>
                  </a:schemeClr>
                </a:solidFill>
                <a:latin typeface="+mn-lt"/>
              </a:rPr>
              <a:t>nicht</a:t>
            </a:r>
            <a:r>
              <a:rPr lang="en-GB" sz="1200" b="1" dirty="0">
                <a:solidFill>
                  <a:schemeClr val="accent5">
                    <a:lumMod val="50000"/>
                  </a:schemeClr>
                </a:solidFill>
                <a:latin typeface="+mn-lt"/>
              </a:rPr>
              <a:t>)</a:t>
            </a:r>
            <a:r>
              <a:rPr lang="en-GB" sz="1200" b="1" baseline="0" dirty="0">
                <a:solidFill>
                  <a:schemeClr val="accent5">
                    <a:lumMod val="50000"/>
                  </a:schemeClr>
                </a:solidFill>
                <a:latin typeface="+mn-lt"/>
              </a:rPr>
              <a:t> gut / super / </a:t>
            </a:r>
            <a:r>
              <a:rPr lang="en-GB" sz="1200" b="1" baseline="0" dirty="0" err="1">
                <a:solidFill>
                  <a:schemeClr val="accent5">
                    <a:lumMod val="50000"/>
                  </a:schemeClr>
                </a:solidFill>
                <a:latin typeface="+mn-lt"/>
              </a:rPr>
              <a:t>hässlich</a:t>
            </a:r>
            <a:endParaRPr lang="en-GB" sz="1200" b="1" baseline="0" dirty="0">
              <a:solidFill>
                <a:schemeClr val="accent5">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mn-lt"/>
              </a:rPr>
              <a:t>Wolfgang </a:t>
            </a:r>
            <a:r>
              <a:rPr lang="en-GB" sz="1200" dirty="0" err="1">
                <a:solidFill>
                  <a:schemeClr val="accent5">
                    <a:lumMod val="50000"/>
                  </a:schemeClr>
                </a:solidFill>
                <a:latin typeface="+mn-lt"/>
              </a:rPr>
              <a:t>denkt</a:t>
            </a:r>
            <a:r>
              <a:rPr lang="en-GB" sz="1200" dirty="0">
                <a:solidFill>
                  <a:schemeClr val="accent5">
                    <a:lumMod val="50000"/>
                  </a:schemeClr>
                </a:solidFill>
                <a:latin typeface="+mn-lt"/>
              </a:rPr>
              <a:t>, das Spiel und das iPad </a:t>
            </a:r>
            <a:r>
              <a:rPr lang="en-GB" sz="1200" dirty="0" err="1">
                <a:solidFill>
                  <a:schemeClr val="accent5">
                    <a:lumMod val="50000"/>
                  </a:schemeClr>
                </a:solidFill>
                <a:latin typeface="+mn-lt"/>
              </a:rPr>
              <a:t>sind</a:t>
            </a:r>
            <a:r>
              <a:rPr lang="en-GB" sz="1200" dirty="0">
                <a:solidFill>
                  <a:schemeClr val="accent5">
                    <a:lumMod val="50000"/>
                  </a:schemeClr>
                </a:solidFill>
                <a:latin typeface="+mn-lt"/>
              </a:rPr>
              <a:t> </a:t>
            </a:r>
            <a:r>
              <a:rPr lang="en-GB" sz="1200" b="1" dirty="0">
                <a:solidFill>
                  <a:schemeClr val="accent5">
                    <a:lumMod val="50000"/>
                  </a:schemeClr>
                </a:solidFill>
                <a:latin typeface="+mn-lt"/>
              </a:rPr>
              <a:t>(</a:t>
            </a:r>
            <a:r>
              <a:rPr lang="en-GB" sz="1200" b="1" dirty="0" err="1">
                <a:solidFill>
                  <a:schemeClr val="accent5">
                    <a:lumMod val="50000"/>
                  </a:schemeClr>
                </a:solidFill>
                <a:latin typeface="+mn-lt"/>
              </a:rPr>
              <a:t>nicht</a:t>
            </a:r>
            <a:r>
              <a:rPr lang="en-GB" sz="1200" b="1" dirty="0">
                <a:solidFill>
                  <a:schemeClr val="accent5">
                    <a:lumMod val="50000"/>
                  </a:schemeClr>
                </a:solidFill>
                <a:latin typeface="+mn-lt"/>
              </a:rPr>
              <a:t>)</a:t>
            </a:r>
            <a:r>
              <a:rPr lang="en-GB" sz="1200" b="1" baseline="0" dirty="0">
                <a:solidFill>
                  <a:schemeClr val="accent5">
                    <a:lumMod val="50000"/>
                  </a:schemeClr>
                </a:solidFill>
                <a:latin typeface="+mn-lt"/>
              </a:rPr>
              <a:t> gut / toll / </a:t>
            </a:r>
            <a:r>
              <a:rPr lang="en-GB" sz="1200" b="1" baseline="0" dirty="0" err="1">
                <a:solidFill>
                  <a:schemeClr val="accent5">
                    <a:lumMod val="50000"/>
                  </a:schemeClr>
                </a:solidFill>
                <a:latin typeface="+mn-lt"/>
              </a:rPr>
              <a:t>hässlich</a:t>
            </a:r>
            <a:endParaRPr lang="en-GB" sz="1200" b="1" baseline="0" dirty="0">
              <a:solidFill>
                <a:schemeClr val="accent5">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mn-lt"/>
              </a:rPr>
              <a:t>Die </a:t>
            </a:r>
            <a:r>
              <a:rPr lang="en-GB" sz="1200" dirty="0" err="1">
                <a:solidFill>
                  <a:schemeClr val="accent5">
                    <a:lumMod val="50000"/>
                  </a:schemeClr>
                </a:solidFill>
                <a:latin typeface="+mn-lt"/>
              </a:rPr>
              <a:t>Katze</a:t>
            </a:r>
            <a:r>
              <a:rPr lang="en-GB" sz="1200" dirty="0">
                <a:solidFill>
                  <a:schemeClr val="accent5">
                    <a:lumMod val="50000"/>
                  </a:schemeClr>
                </a:solidFill>
                <a:latin typeface="+mn-lt"/>
              </a:rPr>
              <a:t> </a:t>
            </a:r>
            <a:r>
              <a:rPr lang="en-GB" sz="1200" b="1" dirty="0" err="1">
                <a:solidFill>
                  <a:schemeClr val="accent5">
                    <a:lumMod val="50000"/>
                  </a:schemeClr>
                </a:solidFill>
                <a:latin typeface="+mn-lt"/>
              </a:rPr>
              <a:t>ist</a:t>
            </a:r>
            <a:r>
              <a:rPr lang="en-GB" sz="1200" b="1" baseline="0" dirty="0">
                <a:solidFill>
                  <a:schemeClr val="accent5">
                    <a:lumMod val="50000"/>
                  </a:schemeClr>
                </a:solidFill>
                <a:latin typeface="+mn-lt"/>
              </a:rPr>
              <a:t> / </a:t>
            </a:r>
            <a:r>
              <a:rPr lang="en-GB" sz="1200" b="1" baseline="0" dirty="0" err="1">
                <a:solidFill>
                  <a:schemeClr val="accent5">
                    <a:lumMod val="50000"/>
                  </a:schemeClr>
                </a:solidFill>
                <a:latin typeface="+mn-lt"/>
              </a:rPr>
              <a:t>sitzt</a:t>
            </a:r>
            <a:r>
              <a:rPr lang="en-GB" sz="1200" b="1" baseline="0" dirty="0">
                <a:solidFill>
                  <a:schemeClr val="accent5">
                    <a:lumMod val="50000"/>
                  </a:schemeClr>
                </a:solidFill>
                <a:latin typeface="+mn-lt"/>
              </a:rPr>
              <a:t> </a:t>
            </a:r>
            <a:r>
              <a:rPr lang="en-GB" sz="1200" b="1" dirty="0">
                <a:solidFill>
                  <a:schemeClr val="accent5">
                    <a:lumMod val="50000"/>
                  </a:schemeClr>
                </a:solidFill>
                <a:latin typeface="+mn-lt"/>
              </a:rPr>
              <a:t> </a:t>
            </a:r>
            <a:r>
              <a:rPr lang="en-GB" sz="1200" dirty="0" err="1">
                <a:solidFill>
                  <a:schemeClr val="accent5">
                    <a:lumMod val="50000"/>
                  </a:schemeClr>
                </a:solidFill>
                <a:latin typeface="+mn-lt"/>
              </a:rPr>
              <a:t>sehr</a:t>
            </a:r>
            <a:r>
              <a:rPr lang="en-GB" sz="1200" dirty="0">
                <a:solidFill>
                  <a:schemeClr val="accent5">
                    <a:lumMod val="50000"/>
                  </a:schemeClr>
                </a:solidFill>
                <a:latin typeface="+mn-lt"/>
              </a:rPr>
              <a:t> oft </a:t>
            </a:r>
            <a:r>
              <a:rPr lang="en-GB" sz="1200" dirty="0" err="1">
                <a:solidFill>
                  <a:schemeClr val="accent5">
                    <a:lumMod val="50000"/>
                  </a:schemeClr>
                </a:solidFill>
                <a:latin typeface="+mn-lt"/>
              </a:rPr>
              <a:t>im</a:t>
            </a:r>
            <a:r>
              <a:rPr lang="en-GB" sz="1200" dirty="0">
                <a:solidFill>
                  <a:schemeClr val="accent5">
                    <a:lumMod val="50000"/>
                  </a:schemeClr>
                </a:solidFill>
                <a:latin typeface="+mn-lt"/>
              </a:rPr>
              <a:t> Garten </a:t>
            </a:r>
            <a:endParaRPr lang="en-GB" sz="1200" b="1" baseline="0" dirty="0">
              <a:solidFill>
                <a:schemeClr val="accent5">
                  <a:lumMod val="50000"/>
                </a:schemeClr>
              </a:solidFill>
              <a:latin typeface="+mn-lt"/>
            </a:endParaRP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51</a:t>
            </a:fld>
            <a:endParaRPr lang="en-GB"/>
          </a:p>
        </p:txBody>
      </p:sp>
    </p:spTree>
    <p:extLst>
      <p:ext uri="{BB962C8B-B14F-4D97-AF65-F5344CB8AC3E}">
        <p14:creationId xmlns:p14="http://schemas.microsoft.com/office/powerpoint/2010/main" val="2974795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practise</a:t>
            </a:r>
            <a:r>
              <a:rPr lang="en-GB" baseline="0" dirty="0"/>
              <a:t> replacing </a:t>
            </a:r>
            <a:r>
              <a:rPr lang="en-GB" b="1" baseline="0" dirty="0"/>
              <a:t>repeated subjects</a:t>
            </a:r>
            <a:r>
              <a:rPr lang="en-GB" b="0" baseline="0" dirty="0"/>
              <a:t> with appropriate pronouns.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mn-lt"/>
              </a:rPr>
              <a:t>1. Teacher to highlight that one of use of pronouns is to avoid repetition and excessively long sentences. However, that not all repeated subjects are highlighted as sometimes repetition is necessary for clarity, for example when there is a subject change and two feminine nouns are involved: </a:t>
            </a:r>
            <a:r>
              <a:rPr lang="en-GB" sz="1200" dirty="0">
                <a:solidFill>
                  <a:schemeClr val="accent5">
                    <a:lumMod val="50000"/>
                  </a:schemeClr>
                </a:solidFill>
                <a:latin typeface="+mn-lt"/>
              </a:rPr>
              <a:t>Mia </a:t>
            </a:r>
            <a:r>
              <a:rPr lang="en-GB" sz="1200" dirty="0" err="1">
                <a:solidFill>
                  <a:schemeClr val="accent5">
                    <a:lumMod val="50000"/>
                  </a:schemeClr>
                </a:solidFill>
                <a:latin typeface="+mn-lt"/>
              </a:rPr>
              <a:t>bekommt</a:t>
            </a:r>
            <a:r>
              <a:rPr lang="en-GB" sz="1200" dirty="0">
                <a:solidFill>
                  <a:schemeClr val="accent5">
                    <a:lumMod val="50000"/>
                  </a:schemeClr>
                </a:solidFill>
                <a:latin typeface="+mn-lt"/>
              </a:rPr>
              <a:t> eine </a:t>
            </a:r>
            <a:r>
              <a:rPr lang="en-GB" sz="1200" dirty="0" err="1">
                <a:solidFill>
                  <a:schemeClr val="accent5">
                    <a:lumMod val="50000"/>
                  </a:schemeClr>
                </a:solidFill>
                <a:latin typeface="+mn-lt"/>
              </a:rPr>
              <a:t>Jacke</a:t>
            </a:r>
            <a:r>
              <a:rPr lang="en-GB" sz="1200" dirty="0">
                <a:solidFill>
                  <a:schemeClr val="accent5">
                    <a:lumMod val="50000"/>
                  </a:schemeClr>
                </a:solidFill>
                <a:latin typeface="+mn-lt"/>
              </a:rPr>
              <a:t>. </a:t>
            </a:r>
            <a:r>
              <a:rPr lang="en-GB" sz="1200" b="1" dirty="0">
                <a:solidFill>
                  <a:schemeClr val="accent4"/>
                </a:solidFill>
                <a:latin typeface="+mn-lt"/>
              </a:rPr>
              <a:t>Sie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a:t>
            </a:r>
            <a:r>
              <a:rPr lang="en-GB" sz="1200" dirty="0" err="1">
                <a:solidFill>
                  <a:schemeClr val="accent5">
                    <a:lumMod val="50000"/>
                  </a:schemeClr>
                </a:solidFill>
                <a:latin typeface="+mn-lt"/>
              </a:rPr>
              <a:t>gelb</a:t>
            </a:r>
            <a:r>
              <a:rPr lang="en-GB" sz="1200" dirty="0">
                <a:solidFill>
                  <a:schemeClr val="accent5">
                    <a:lumMod val="50000"/>
                  </a:schemeClr>
                </a:solidFill>
                <a:latin typeface="+mn-lt"/>
              </a:rPr>
              <a:t> und </a:t>
            </a:r>
            <a:r>
              <a:rPr lang="en-GB" sz="1200" dirty="0" err="1">
                <a:solidFill>
                  <a:schemeClr val="accent5">
                    <a:lumMod val="50000"/>
                  </a:schemeClr>
                </a:solidFill>
                <a:latin typeface="+mn-lt"/>
              </a:rPr>
              <a:t>sehr</a:t>
            </a:r>
            <a:r>
              <a:rPr lang="en-GB" sz="1200" dirty="0">
                <a:solidFill>
                  <a:schemeClr val="accent5">
                    <a:lumMod val="50000"/>
                  </a:schemeClr>
                </a:solidFill>
                <a:latin typeface="+mn-lt"/>
              </a:rPr>
              <a:t> </a:t>
            </a:r>
            <a:r>
              <a:rPr lang="en-GB" sz="1200" dirty="0" err="1">
                <a:solidFill>
                  <a:schemeClr val="accent5">
                    <a:lumMod val="50000"/>
                  </a:schemeClr>
                </a:solidFill>
                <a:latin typeface="+mn-lt"/>
              </a:rPr>
              <a:t>groß</a:t>
            </a:r>
            <a:r>
              <a:rPr lang="en-GB" sz="1200" dirty="0">
                <a:solidFill>
                  <a:schemeClr val="accent5">
                    <a:lumMod val="50000"/>
                  </a:schemeClr>
                </a:solidFill>
                <a:latin typeface="+mn-lt"/>
              </a:rPr>
              <a:t>. </a:t>
            </a:r>
            <a:r>
              <a:rPr lang="en-GB" sz="1200" b="1" dirty="0">
                <a:solidFill>
                  <a:schemeClr val="accent5">
                    <a:lumMod val="50000"/>
                  </a:schemeClr>
                </a:solidFill>
                <a:latin typeface="+mn-lt"/>
              </a:rPr>
              <a:t>Mia</a:t>
            </a:r>
            <a:r>
              <a:rPr lang="en-GB" sz="1200" dirty="0">
                <a:solidFill>
                  <a:schemeClr val="accent5">
                    <a:lumMod val="50000"/>
                  </a:schemeClr>
                </a:solidFill>
                <a:latin typeface="+mn-lt"/>
              </a:rPr>
              <a:t> </a:t>
            </a:r>
            <a:r>
              <a:rPr lang="en-GB" sz="1200" dirty="0" err="1">
                <a:solidFill>
                  <a:schemeClr val="accent5">
                    <a:lumMod val="50000"/>
                  </a:schemeClr>
                </a:solidFill>
                <a:latin typeface="+mn-lt"/>
              </a:rPr>
              <a:t>denkt</a:t>
            </a:r>
            <a:r>
              <a:rPr lang="en-GB" sz="1200" dirty="0">
                <a:solidFill>
                  <a:schemeClr val="accent5">
                    <a:lumMod val="50000"/>
                  </a:schemeClr>
                </a:solidFill>
                <a:latin typeface="+mn-lt"/>
              </a:rPr>
              <a:t>, die </a:t>
            </a:r>
            <a:r>
              <a:rPr lang="en-GB" sz="1200" dirty="0" err="1">
                <a:solidFill>
                  <a:schemeClr val="accent5">
                    <a:lumMod val="50000"/>
                  </a:schemeClr>
                </a:solidFill>
                <a:latin typeface="+mn-lt"/>
              </a:rPr>
              <a:t>Jacke</a:t>
            </a:r>
            <a:r>
              <a:rPr lang="en-GB" sz="1200" dirty="0">
                <a:solidFill>
                  <a:schemeClr val="accent5">
                    <a:lumMod val="50000"/>
                  </a:schemeClr>
                </a:solidFill>
                <a:latin typeface="+mn-lt"/>
              </a:rPr>
              <a:t>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a:t>
            </a:r>
            <a:r>
              <a:rPr lang="en-GB" sz="1200" dirty="0" err="1">
                <a:solidFill>
                  <a:schemeClr val="accent5">
                    <a:lumMod val="50000"/>
                  </a:schemeClr>
                </a:solidFill>
                <a:latin typeface="+mn-lt"/>
              </a:rPr>
              <a:t>ganz</a:t>
            </a:r>
            <a:r>
              <a:rPr lang="en-GB" sz="1200" dirty="0">
                <a:solidFill>
                  <a:schemeClr val="accent5">
                    <a:lumMod val="50000"/>
                  </a:schemeClr>
                </a:solidFill>
                <a:latin typeface="+mn-lt"/>
              </a:rPr>
              <a:t> </a:t>
            </a:r>
            <a:r>
              <a:rPr lang="en-GB" sz="1200" dirty="0" err="1">
                <a:solidFill>
                  <a:schemeClr val="accent5">
                    <a:lumMod val="50000"/>
                  </a:schemeClr>
                </a:solidFill>
                <a:latin typeface="+mn-lt"/>
              </a:rPr>
              <a:t>hässlich</a:t>
            </a:r>
            <a:r>
              <a:rPr lang="en-GB" sz="1200" dirty="0">
                <a:solidFill>
                  <a:schemeClr val="accent5">
                    <a:lumMod val="50000"/>
                  </a:schemeClr>
                </a:solidFill>
                <a:latin typeface="+mn-lt"/>
              </a:rPr>
              <a:t>.</a:t>
            </a:r>
            <a:endParaRPr lang="en-GB"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mn-lt"/>
              </a:rPr>
              <a:t>2. Solutions revealed on clicks.</a:t>
            </a:r>
            <a:endParaRPr lang="en-GB" dirty="0">
              <a:latin typeface="+mn-lt"/>
            </a:endParaRP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52</a:t>
            </a:fld>
            <a:endParaRPr lang="en-GB"/>
          </a:p>
        </p:txBody>
      </p:sp>
    </p:spTree>
    <p:extLst>
      <p:ext uri="{BB962C8B-B14F-4D97-AF65-F5344CB8AC3E}">
        <p14:creationId xmlns:p14="http://schemas.microsoft.com/office/powerpoint/2010/main" val="3808857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this activity could be set for homework.</a:t>
            </a:r>
            <a:br>
              <a:rPr lang="en-GB" b="1" baseline="0" dirty="0"/>
            </a:br>
            <a:br>
              <a:rPr lang="en-GB" b="1" baseline="0" dirty="0"/>
            </a:b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practise</a:t>
            </a:r>
            <a:r>
              <a:rPr lang="en-GB" baseline="0" dirty="0"/>
              <a:t> sentence production (writing) using pronouns of the appropriate gender for ‘it’.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lvl="0" indent="0" algn="l" rtl="0">
              <a:spcBef>
                <a:spcPts val="0"/>
              </a:spcBef>
              <a:spcAft>
                <a:spcPts val="0"/>
              </a:spcAft>
              <a:buNone/>
            </a:pPr>
            <a:r>
              <a:rPr lang="en-GB" dirty="0"/>
              <a:t>1. Students work alone to create four</a:t>
            </a:r>
            <a:r>
              <a:rPr lang="en-GB" baseline="0" dirty="0"/>
              <a:t> sentences about having and thinking.</a:t>
            </a:r>
          </a:p>
          <a:p>
            <a:pPr marL="0" lvl="0" indent="0" algn="l" rtl="0">
              <a:spcBef>
                <a:spcPts val="0"/>
              </a:spcBef>
              <a:spcAft>
                <a:spcPts val="0"/>
              </a:spcAft>
              <a:buNone/>
            </a:pPr>
            <a:r>
              <a:rPr lang="en-GB" baseline="0" dirty="0"/>
              <a:t>2. They should be encouraged to use a noun in the first sentence, and a pronoun in the second.</a:t>
            </a:r>
          </a:p>
          <a:p>
            <a:pPr marL="0" lvl="0" indent="0" algn="l" rtl="0">
              <a:spcBef>
                <a:spcPts val="0"/>
              </a:spcBef>
              <a:spcAft>
                <a:spcPts val="0"/>
              </a:spcAft>
              <a:buNone/>
            </a:pPr>
            <a:r>
              <a:rPr lang="en-GB" baseline="0" dirty="0"/>
              <a:t>3, The activity is then used as the basis for a transcription exercise on the following slide.</a:t>
            </a:r>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53</a:t>
            </a:fld>
            <a:endParaRPr lang="en-GB"/>
          </a:p>
        </p:txBody>
      </p:sp>
    </p:spTree>
    <p:extLst>
      <p:ext uri="{BB962C8B-B14F-4D97-AF65-F5344CB8AC3E}">
        <p14:creationId xmlns:p14="http://schemas.microsoft.com/office/powerpoint/2010/main" val="5618186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 </a:t>
            </a:r>
            <a:r>
              <a:rPr lang="en-US" dirty="0"/>
              <a:t>To </a:t>
            </a:r>
            <a:r>
              <a:rPr lang="en-US" dirty="0" err="1"/>
              <a:t>practise</a:t>
            </a:r>
            <a:r>
              <a:rPr lang="en-US" baseline="0" dirty="0"/>
              <a:t> speaking in sentences using pronouns of the appropriate gender for ‘it’, along with </a:t>
            </a:r>
            <a:r>
              <a:rPr lang="en-US" baseline="0" dirty="0" err="1"/>
              <a:t>transription</a:t>
            </a:r>
            <a:r>
              <a:rPr lang="en-US" baseline="0" dirty="0"/>
              <a:t> in the third person.</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 </a:t>
            </a:r>
          </a:p>
          <a:p>
            <a:pPr marL="0" lvl="0" indent="0" algn="l" rtl="0">
              <a:spcBef>
                <a:spcPts val="0"/>
              </a:spcBef>
              <a:spcAft>
                <a:spcPts val="0"/>
              </a:spcAft>
              <a:buNone/>
            </a:pPr>
            <a:r>
              <a:rPr lang="en-US" dirty="0"/>
              <a:t>1. S</a:t>
            </a:r>
            <a:r>
              <a:rPr lang="en-US" baseline="0" dirty="0"/>
              <a:t>tudents listen to their partner’s sentences about having and thinking in the first person, then transcribe them in the third person.</a:t>
            </a:r>
          </a:p>
          <a:p>
            <a:pPr marL="0" lvl="0" indent="0" algn="l" rtl="0">
              <a:spcBef>
                <a:spcPts val="0"/>
              </a:spcBef>
              <a:spcAft>
                <a:spcPts val="0"/>
              </a:spcAft>
              <a:buNone/>
            </a:pPr>
            <a:r>
              <a:rPr lang="en-US" baseline="0" dirty="0"/>
              <a:t>2. Teacher can elicit answers from pupils in the third person by asking e.g. ‘</a:t>
            </a:r>
            <a:r>
              <a:rPr lang="en-US" i="1" baseline="0" dirty="0"/>
              <a:t>Was hat Mark? Was </a:t>
            </a:r>
            <a:r>
              <a:rPr lang="en-US" i="1" baseline="0" dirty="0" err="1"/>
              <a:t>denkt</a:t>
            </a:r>
            <a:r>
              <a:rPr lang="en-US" i="1" baseline="0" dirty="0"/>
              <a:t> Mark?</a:t>
            </a:r>
            <a:r>
              <a:rPr lang="en-US" i="0" baseline="0" dirty="0"/>
              <a:t>’</a:t>
            </a:r>
            <a:endParaRPr lang="en-US" dirty="0"/>
          </a:p>
          <a:p>
            <a:endParaRPr lang="en-GB" dirty="0"/>
          </a:p>
        </p:txBody>
      </p:sp>
      <p:sp>
        <p:nvSpPr>
          <p:cNvPr id="4" name="Slide Number Placeholder 3"/>
          <p:cNvSpPr>
            <a:spLocks noGrp="1"/>
          </p:cNvSpPr>
          <p:nvPr>
            <p:ph type="sldNum" sz="quarter" idx="5"/>
          </p:nvPr>
        </p:nvSpPr>
        <p:spPr/>
        <p:txBody>
          <a:bodyPr/>
          <a:lstStyle/>
          <a:p>
            <a:fld id="{3BD34998-3343-46B3-80F4-467F59297667}" type="slidenum">
              <a:rPr lang="en-GB" smtClean="0"/>
              <a:t>54</a:t>
            </a:fld>
            <a:endParaRPr lang="en-GB"/>
          </a:p>
        </p:txBody>
      </p:sp>
    </p:spTree>
    <p:extLst>
      <p:ext uri="{BB962C8B-B14F-4D97-AF65-F5344CB8AC3E}">
        <p14:creationId xmlns:p14="http://schemas.microsoft.com/office/powerpoint/2010/main" val="1664393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Calibri" panose="020F0502020204030204" pitchFamily="34" charset="0"/>
                <a:ea typeface="Calibri"/>
                <a:cs typeface="Calibri" panose="020F0502020204030204" pitchFamily="34" charset="0"/>
                <a:sym typeface="Calibri"/>
              </a:rPr>
              <a:t>Timing: 2 minutes</a:t>
            </a:r>
            <a:br>
              <a:rPr lang="en-GB" sz="1200" b="0" i="0" dirty="0">
                <a:latin typeface="Calibri" panose="020F0502020204030204" pitchFamily="34" charset="0"/>
                <a:ea typeface="Calibri"/>
                <a:cs typeface="Calibri" panose="020F0502020204030204" pitchFamily="34" charset="0"/>
                <a:sym typeface="Calibri"/>
              </a:rPr>
            </a:b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 agreement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sz="1200" b="0" i="0" dirty="0">
              <a:latin typeface="Calibri" panose="020F0502020204030204" pitchFamily="34" charset="0"/>
              <a:ea typeface="Calibri"/>
              <a:cs typeface="Calibri" panose="020F0502020204030204" pitchFamily="34" charset="0"/>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082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90743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83660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ö</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ö</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pl</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tzlich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 sudden shock that makes you jump backwards. Put your hands up and look shocked, as in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ö</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pl</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tzlich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pl</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tzlich</a:t>
            </a:r>
            <a:r>
              <a:rPr lang="en-GB" baseline="0" dirty="0"/>
              <a:t> [459]</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17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3507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44047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2694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6400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87643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65475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091470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17869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00FD-4220-494E-B30B-42F3BE2DDA4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2C8481C-B7FB-4B0A-B9C4-74880D53C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54CFE2-DA0D-4BE6-A71C-118C1C2D8683}"/>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5" name="Footer Placeholder 4">
            <a:extLst>
              <a:ext uri="{FF2B5EF4-FFF2-40B4-BE49-F238E27FC236}">
                <a16:creationId xmlns:a16="http://schemas.microsoft.com/office/drawing/2014/main" id="{81447B09-C944-4698-B7CB-1EF3FE0CA7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2C51E0-C60E-4025-981D-363FBF48ADE5}"/>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4292591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805F-9B1C-4EF6-8D25-8C841D7243E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26A49B6-F12A-4F68-AD92-F155BDD250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1D9BC35-C0D9-4D11-BA35-3518ED85C102}"/>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5" name="Footer Placeholder 4">
            <a:extLst>
              <a:ext uri="{FF2B5EF4-FFF2-40B4-BE49-F238E27FC236}">
                <a16:creationId xmlns:a16="http://schemas.microsoft.com/office/drawing/2014/main" id="{A035B4C6-82E3-4726-809D-9EBDC169BE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E8C0B9-6538-46E3-9EE1-2F3CE9E03D7D}"/>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3383871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46FF-8DCD-4A0C-97C2-164F18BB95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E969075-6B6A-4BED-97D5-228A147133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8BC6C6D-C5CA-41C9-B080-51E11259C452}"/>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5" name="Footer Placeholder 4">
            <a:extLst>
              <a:ext uri="{FF2B5EF4-FFF2-40B4-BE49-F238E27FC236}">
                <a16:creationId xmlns:a16="http://schemas.microsoft.com/office/drawing/2014/main" id="{14BA81D5-29AF-4EB3-8F0A-50F1D6E89F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CA06F1-99F6-497C-B4F4-7BA1605BFB95}"/>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3655891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F1D7-0E5A-4130-B22E-2D35904ECEE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C582484-1426-4E20-B0CE-DBAC56DB180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0B10E8F-A80B-4990-9D01-45D6A949927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E0DC682-AC56-4492-9083-34E3B16C970E}"/>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6" name="Footer Placeholder 5">
            <a:extLst>
              <a:ext uri="{FF2B5EF4-FFF2-40B4-BE49-F238E27FC236}">
                <a16:creationId xmlns:a16="http://schemas.microsoft.com/office/drawing/2014/main" id="{2505EFC9-DD52-420B-8BC6-C9230E9BF1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BBF70-E287-42BC-998B-53CFFA5DF19C}"/>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106213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578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10B8-F53B-49DC-998C-2C740DE66F6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3B36DE9-300C-4FB8-878C-07D4FE0AD5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60FC211-8752-4AF5-B2F4-AACE445034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F0C41CD-C086-427F-B433-089AF9542C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327AF7A-7B90-4116-8737-05C6719815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A5B62EC-22FA-4D45-B83B-14DE501E4FF8}"/>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8" name="Footer Placeholder 7">
            <a:extLst>
              <a:ext uri="{FF2B5EF4-FFF2-40B4-BE49-F238E27FC236}">
                <a16:creationId xmlns:a16="http://schemas.microsoft.com/office/drawing/2014/main" id="{CA2B4603-0C00-4686-8026-0D4DBB6249D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CDEAAD7-90EC-4FC5-9DAC-406EE199C5C6}"/>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153298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78A7-B8BD-4592-B3AC-5E64132F0BD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1D88883-1438-4161-BA7C-B0C78E0DECEB}"/>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4" name="Footer Placeholder 3">
            <a:extLst>
              <a:ext uri="{FF2B5EF4-FFF2-40B4-BE49-F238E27FC236}">
                <a16:creationId xmlns:a16="http://schemas.microsoft.com/office/drawing/2014/main" id="{BD5C2934-9AFD-4393-AC3C-477D0184E2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9DE748-455B-4976-AA15-FD59B828FFBC}"/>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3296787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EA67DF-1AE6-4673-8707-477DA68AC3CE}"/>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3" name="Footer Placeholder 2">
            <a:extLst>
              <a:ext uri="{FF2B5EF4-FFF2-40B4-BE49-F238E27FC236}">
                <a16:creationId xmlns:a16="http://schemas.microsoft.com/office/drawing/2014/main" id="{D58DB205-4A90-4163-98AE-24B91A69ED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FACA149-26DA-46B6-9E3F-7A871A91B09C}"/>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719349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A86F-2BC4-401F-BEAF-A626462B4D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2DD5EC4-9599-4414-948B-C0BE00168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CE194A6-1A12-4FFA-9F8D-9856AE144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105E883-E41A-496B-A6DE-B5BEADB31A53}"/>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6" name="Footer Placeholder 5">
            <a:extLst>
              <a:ext uri="{FF2B5EF4-FFF2-40B4-BE49-F238E27FC236}">
                <a16:creationId xmlns:a16="http://schemas.microsoft.com/office/drawing/2014/main" id="{AAC1AC5C-F29D-4EB8-9145-84E91050E0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A6F86F-C4CF-4AA9-981B-67097BDC62E5}"/>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3687356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127D4-B241-4E04-A0C8-138176B623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76CDA9E-D388-4BFE-8B1A-D8349FC3DF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E9C851-CADB-4356-868B-A46DD7EB1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87C562-3D48-4950-9E7C-5BD899315185}"/>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6" name="Footer Placeholder 5">
            <a:extLst>
              <a:ext uri="{FF2B5EF4-FFF2-40B4-BE49-F238E27FC236}">
                <a16:creationId xmlns:a16="http://schemas.microsoft.com/office/drawing/2014/main" id="{580CC56B-39F0-4B19-A3FA-9006EFE657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9EADFD-C956-40C2-B4BC-77487F01E41D}"/>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3541241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02184-6907-4D81-A6ED-06522675B4B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4BE1BEA-CA65-491C-ACED-B81FECAE92E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66971C4-5B0B-4B34-85FA-C6329DD5DBAF}"/>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5" name="Footer Placeholder 4">
            <a:extLst>
              <a:ext uri="{FF2B5EF4-FFF2-40B4-BE49-F238E27FC236}">
                <a16:creationId xmlns:a16="http://schemas.microsoft.com/office/drawing/2014/main" id="{EB47AE2C-0548-42C4-A161-5DDE04A3CD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4542F7-8E73-44E6-9247-CD45CF2E54F2}"/>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3058128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430EB5-FD79-4CAF-830E-BA75AFA96F7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E22A3EA-2964-4452-87DE-9D1B9B9A3C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1C1FECA-9BDF-472C-9E27-527A2438AC07}"/>
              </a:ext>
            </a:extLst>
          </p:cNvPr>
          <p:cNvSpPr>
            <a:spLocks noGrp="1"/>
          </p:cNvSpPr>
          <p:nvPr>
            <p:ph type="dt" sz="half" idx="10"/>
          </p:nvPr>
        </p:nvSpPr>
        <p:spPr/>
        <p:txBody>
          <a:bodyPr/>
          <a:lstStyle/>
          <a:p>
            <a:fld id="{B4535400-D132-48C2-9C26-445AA4C3CC9C}" type="datetimeFigureOut">
              <a:rPr lang="en-GB" smtClean="0"/>
              <a:t>25/01/2024</a:t>
            </a:fld>
            <a:endParaRPr lang="en-GB"/>
          </a:p>
        </p:txBody>
      </p:sp>
      <p:sp>
        <p:nvSpPr>
          <p:cNvPr id="5" name="Footer Placeholder 4">
            <a:extLst>
              <a:ext uri="{FF2B5EF4-FFF2-40B4-BE49-F238E27FC236}">
                <a16:creationId xmlns:a16="http://schemas.microsoft.com/office/drawing/2014/main" id="{0CAB1705-E7D8-4FF2-A3BB-2401CE60F0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ABE4F-071D-4EA8-AB81-6F3FE2454C72}"/>
              </a:ext>
            </a:extLst>
          </p:cNvPr>
          <p:cNvSpPr>
            <a:spLocks noGrp="1"/>
          </p:cNvSpPr>
          <p:nvPr>
            <p:ph type="sldNum" sz="quarter" idx="12"/>
          </p:nvPr>
        </p:nvSpPr>
        <p:spPr/>
        <p:txBody>
          <a:bodyPr/>
          <a:lstStyle/>
          <a:p>
            <a:fld id="{AF707DD0-D5E3-4C3F-BF96-C35C692D4EDB}" type="slidenum">
              <a:rPr lang="en-GB" smtClean="0"/>
              <a:t>‹#›</a:t>
            </a:fld>
            <a:endParaRPr lang="en-GB"/>
          </a:p>
        </p:txBody>
      </p:sp>
    </p:spTree>
    <p:extLst>
      <p:ext uri="{BB962C8B-B14F-4D97-AF65-F5344CB8AC3E}">
        <p14:creationId xmlns:p14="http://schemas.microsoft.com/office/powerpoint/2010/main" val="77861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71319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82150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4484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21086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8138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8822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4743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18644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9758A-62DB-488F-97D6-68EDDD9D7B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2B515E1-8529-4611-B4C8-5BBB380D4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50C9902-2EF0-4C5B-9F54-663176BD40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35400-D132-48C2-9C26-445AA4C3CC9C}" type="datetimeFigureOut">
              <a:rPr lang="en-GB" smtClean="0"/>
              <a:t>25/01/2024</a:t>
            </a:fld>
            <a:endParaRPr lang="en-GB"/>
          </a:p>
        </p:txBody>
      </p:sp>
      <p:sp>
        <p:nvSpPr>
          <p:cNvPr id="5" name="Footer Placeholder 4">
            <a:extLst>
              <a:ext uri="{FF2B5EF4-FFF2-40B4-BE49-F238E27FC236}">
                <a16:creationId xmlns:a16="http://schemas.microsoft.com/office/drawing/2014/main" id="{187A99E3-F397-40CF-BD24-85A98116FF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FFBA2B-FFE2-4DC8-A1B6-865270B228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07DD0-D5E3-4C3F-BF96-C35C692D4EDB}" type="slidenum">
              <a:rPr lang="en-GB" smtClean="0"/>
              <a:t>‹#›</a:t>
            </a:fld>
            <a:endParaRPr lang="en-GB"/>
          </a:p>
        </p:txBody>
      </p:sp>
    </p:spTree>
    <p:extLst>
      <p:ext uri="{BB962C8B-B14F-4D97-AF65-F5344CB8AC3E}">
        <p14:creationId xmlns:p14="http://schemas.microsoft.com/office/powerpoint/2010/main" val="2019420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9.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audio" Target="../media/audio12.wav"/><Relationship Id="rId11" Type="http://schemas.openxmlformats.org/officeDocument/2006/relationships/image" Target="../media/image17.jpeg"/><Relationship Id="rId5" Type="http://schemas.openxmlformats.org/officeDocument/2006/relationships/audio" Target="../media/audio11.wav"/><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17.jpeg"/><Relationship Id="rId4" Type="http://schemas.openxmlformats.org/officeDocument/2006/relationships/audio" Target="../media/audio10.wav"/><Relationship Id="rId9" Type="http://schemas.openxmlformats.org/officeDocument/2006/relationships/audio" Target="../media/audio15.wav"/></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9.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29.png"/><Relationship Id="rId12"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0.png"/><Relationship Id="rId3" Type="http://schemas.openxmlformats.org/officeDocument/2006/relationships/audio" Target="../media/audio16.wav"/><Relationship Id="rId7" Type="http://schemas.openxmlformats.org/officeDocument/2006/relationships/image" Target="../media/image26.png"/><Relationship Id="rId12"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audio" Target="../media/audio18.wav"/><Relationship Id="rId10" Type="http://schemas.openxmlformats.org/officeDocument/2006/relationships/image" Target="../media/image27.png"/><Relationship Id="rId4" Type="http://schemas.openxmlformats.org/officeDocument/2006/relationships/audio" Target="../media/audio17.wav"/><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png"/><Relationship Id="rId3" Type="http://schemas.openxmlformats.org/officeDocument/2006/relationships/audio" Target="../media/audio19.wav"/><Relationship Id="rId7" Type="http://schemas.openxmlformats.org/officeDocument/2006/relationships/image" Target="../media/image37.png"/><Relationship Id="rId12"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41.png"/><Relationship Id="rId5" Type="http://schemas.openxmlformats.org/officeDocument/2006/relationships/audio" Target="../media/audio21.wav"/><Relationship Id="rId10" Type="http://schemas.openxmlformats.org/officeDocument/2006/relationships/image" Target="../media/image40.png"/><Relationship Id="rId4" Type="http://schemas.openxmlformats.org/officeDocument/2006/relationships/audio" Target="../media/audio20.wav"/><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0.png"/><Relationship Id="rId3" Type="http://schemas.openxmlformats.org/officeDocument/2006/relationships/audio" Target="../media/audio16.wav"/><Relationship Id="rId7" Type="http://schemas.openxmlformats.org/officeDocument/2006/relationships/image" Target="../media/image26.png"/><Relationship Id="rId12"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audio" Target="../media/audio18.wav"/><Relationship Id="rId10" Type="http://schemas.openxmlformats.org/officeDocument/2006/relationships/image" Target="../media/image27.png"/><Relationship Id="rId4" Type="http://schemas.openxmlformats.org/officeDocument/2006/relationships/audio" Target="../media/audio17.wav"/><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png"/><Relationship Id="rId3" Type="http://schemas.openxmlformats.org/officeDocument/2006/relationships/audio" Target="../media/audio19.wav"/><Relationship Id="rId7" Type="http://schemas.openxmlformats.org/officeDocument/2006/relationships/image" Target="../media/image37.png"/><Relationship Id="rId12"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41.png"/><Relationship Id="rId5" Type="http://schemas.openxmlformats.org/officeDocument/2006/relationships/audio" Target="../media/audio21.wav"/><Relationship Id="rId10" Type="http://schemas.openxmlformats.org/officeDocument/2006/relationships/image" Target="../media/image40.png"/><Relationship Id="rId4" Type="http://schemas.openxmlformats.org/officeDocument/2006/relationships/audio" Target="../media/audio20.wav"/><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2.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3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52.png"/><Relationship Id="rId4" Type="http://schemas.openxmlformats.org/officeDocument/2006/relationships/image" Target="../media/image51.tiff"/></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54.png"/><Relationship Id="rId4" Type="http://schemas.openxmlformats.org/officeDocument/2006/relationships/image" Target="../media/image22.tiff"/></Relationships>
</file>

<file path=ppt/slides/_rels/slide3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5.png"/><Relationship Id="rId4" Type="http://schemas.openxmlformats.org/officeDocument/2006/relationships/image" Target="../media/image22.tiff"/></Relationships>
</file>

<file path=ppt/slides/_rels/slide3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55.png"/><Relationship Id="rId4" Type="http://schemas.openxmlformats.org/officeDocument/2006/relationships/image" Target="../media/image22.tiff"/></Relationships>
</file>

<file path=ppt/slides/_rels/slide3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58.png"/><Relationship Id="rId4" Type="http://schemas.openxmlformats.org/officeDocument/2006/relationships/image" Target="../media/image51.tiff"/></Relationships>
</file>

<file path=ppt/slides/_rels/slide4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2.tiff"/></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59.png"/><Relationship Id="rId4" Type="http://schemas.openxmlformats.org/officeDocument/2006/relationships/image" Target="../media/image22.tiff"/></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66.png"/><Relationship Id="rId7" Type="http://schemas.openxmlformats.org/officeDocument/2006/relationships/image" Target="../media/image64.png"/><Relationship Id="rId12" Type="http://schemas.openxmlformats.org/officeDocument/2006/relationships/audio" Target="../media/audio26.wav"/><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audio" Target="../media/audio25.wav"/><Relationship Id="rId5" Type="http://schemas.openxmlformats.org/officeDocument/2006/relationships/image" Target="../media/image68.png"/><Relationship Id="rId10" Type="http://schemas.openxmlformats.org/officeDocument/2006/relationships/audio" Target="../media/audio24.wav"/><Relationship Id="rId4" Type="http://schemas.openxmlformats.org/officeDocument/2006/relationships/image" Target="../media/image67.png"/><Relationship Id="rId9" Type="http://schemas.openxmlformats.org/officeDocument/2006/relationships/audio" Target="../media/audio23.wav"/></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audio" Target="../media/audio31.wav"/><Relationship Id="rId3" Type="http://schemas.openxmlformats.org/officeDocument/2006/relationships/image" Target="../media/image70.png"/><Relationship Id="rId7" Type="http://schemas.openxmlformats.org/officeDocument/2006/relationships/image" Target="../media/image66.png"/><Relationship Id="rId12" Type="http://schemas.openxmlformats.org/officeDocument/2006/relationships/audio" Target="../media/audio30.wav"/><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audio" Target="../media/audio29.wav"/><Relationship Id="rId5" Type="http://schemas.openxmlformats.org/officeDocument/2006/relationships/image" Target="../media/image69.png"/><Relationship Id="rId10" Type="http://schemas.openxmlformats.org/officeDocument/2006/relationships/audio" Target="../media/audio28.wav"/><Relationship Id="rId4" Type="http://schemas.openxmlformats.org/officeDocument/2006/relationships/image" Target="../media/image67.png"/><Relationship Id="rId9" Type="http://schemas.openxmlformats.org/officeDocument/2006/relationships/audio" Target="../media/audio27.wav"/></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5.wav"/><Relationship Id="rId11" Type="http://schemas.openxmlformats.org/officeDocument/2006/relationships/image" Target="../media/image13.png"/><Relationship Id="rId5" Type="http://schemas.openxmlformats.org/officeDocument/2006/relationships/audio" Target="../media/audio4.wav"/><Relationship Id="rId10"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audio" Target="../media/audio8.wav"/></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audio" Target="../media/audio32.wav"/><Relationship Id="rId7"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2.tiff"/><Relationship Id="rId4" Type="http://schemas.openxmlformats.org/officeDocument/2006/relationships/image" Target="../media/image51.tiff"/></Relationships>
</file>

<file path=ppt/slides/_rels/slide52.xml.rels><?xml version="1.0" encoding="UTF-8" standalone="yes"?>
<Relationships xmlns="http://schemas.openxmlformats.org/package/2006/relationships"><Relationship Id="rId3" Type="http://schemas.openxmlformats.org/officeDocument/2006/relationships/audio" Target="../media/audio32.wav"/><Relationship Id="rId7"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2.tiff"/><Relationship Id="rId4" Type="http://schemas.openxmlformats.org/officeDocument/2006/relationships/image" Target="../media/image51.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rachelhawkes.com/LDPresources/Yr7German/German_Y7_Term2i_Wk2_audio.html"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hyperlink" Target="https://www.rachelhawkes.com/LDPresources/Yr7German/German_Y7_Term2i_Wk2_audio_HW_sheet.docx"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audio" Target="../media/audio5.wav"/><Relationship Id="rId4"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audio" Target="../media/audio5.wav"/><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1 - Lesson 29</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Natalie Finlayson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24.01.24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7" y="2797175"/>
            <a:ext cx="6716531" cy="1836494"/>
          </a:xfrm>
        </p:spPr>
        <p:txBody>
          <a:bodyPr>
            <a:normAutofit/>
          </a:bodyPr>
          <a:lstStyle/>
          <a:p>
            <a:pPr>
              <a:lnSpc>
                <a:spcPct val="100000"/>
              </a:lnSpc>
            </a:pPr>
            <a:r>
              <a:rPr lang="en-GB" sz="2400" dirty="0">
                <a:solidFill>
                  <a:schemeClr val="tx1"/>
                </a:solidFill>
              </a:rPr>
              <a:t>Subject pronouns </a:t>
            </a:r>
            <a:r>
              <a:rPr lang="en-GB" sz="2400" i="1" dirty="0">
                <a:solidFill>
                  <a:schemeClr val="tx1"/>
                </a:solidFill>
              </a:rPr>
              <a:t>er</a:t>
            </a:r>
            <a:r>
              <a:rPr lang="en-GB" sz="2400" dirty="0">
                <a:solidFill>
                  <a:schemeClr val="tx1"/>
                </a:solidFill>
              </a:rPr>
              <a:t>,</a:t>
            </a:r>
            <a:r>
              <a:rPr lang="en-GB" sz="2400" i="1" dirty="0">
                <a:solidFill>
                  <a:schemeClr val="tx1"/>
                </a:solidFill>
              </a:rPr>
              <a:t> </a:t>
            </a:r>
            <a:r>
              <a:rPr lang="en-GB" sz="2400" i="1" dirty="0" err="1">
                <a:solidFill>
                  <a:schemeClr val="tx1"/>
                </a:solidFill>
              </a:rPr>
              <a:t>sie</a:t>
            </a:r>
            <a:r>
              <a:rPr lang="en-GB" sz="2400" i="1" dirty="0">
                <a:solidFill>
                  <a:schemeClr val="tx1"/>
                </a:solidFill>
              </a:rPr>
              <a:t> </a:t>
            </a:r>
            <a:r>
              <a:rPr lang="en-GB" sz="2400" dirty="0">
                <a:solidFill>
                  <a:schemeClr val="tx1"/>
                </a:solidFill>
              </a:rPr>
              <a:t>and </a:t>
            </a:r>
            <a:r>
              <a:rPr lang="en-GB" sz="2400" i="1" dirty="0">
                <a:solidFill>
                  <a:schemeClr val="tx1"/>
                </a:solidFill>
              </a:rPr>
              <a:t>es</a:t>
            </a:r>
            <a:r>
              <a:rPr lang="en-GB" sz="2400" dirty="0">
                <a:solidFill>
                  <a:schemeClr val="tx1"/>
                </a:solidFill>
              </a:rPr>
              <a:t> meaning ‘it’</a:t>
            </a:r>
          </a:p>
          <a:p>
            <a:pPr algn="l"/>
            <a:r>
              <a:rPr lang="en-GB" sz="2400" dirty="0">
                <a:solidFill>
                  <a:schemeClr val="tx1"/>
                </a:solidFill>
              </a:rPr>
              <a:t>SSC [ö]</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50"/>
            <a:ext cx="7657056" cy="844550"/>
          </a:xfrm>
        </p:spPr>
        <p:txBody>
          <a:bodyPr>
            <a:normAutofit fontScale="85000" lnSpcReduction="20000"/>
          </a:bodyPr>
          <a:lstStyle/>
          <a:p>
            <a:r>
              <a:rPr lang="en-GB" dirty="0" err="1"/>
              <a:t>Weihnachten</a:t>
            </a:r>
            <a:br>
              <a:rPr lang="en-GB" dirty="0"/>
            </a:br>
            <a:r>
              <a:rPr lang="en-GB" sz="2400" b="0" dirty="0"/>
              <a:t>Talking about what you and others have, and what it is like</a:t>
            </a:r>
            <a:endParaRPr lang="en-GB" dirty="0"/>
          </a:p>
        </p:txBody>
      </p:sp>
      <p:pic>
        <p:nvPicPr>
          <p:cNvPr id="10" name="Picture 9" descr="A cartoon of a child holding a box&#10;&#10;Description automatically generated">
            <a:extLst>
              <a:ext uri="{FF2B5EF4-FFF2-40B4-BE49-F238E27FC236}">
                <a16:creationId xmlns:a16="http://schemas.microsoft.com/office/drawing/2014/main" id="{51762457-4975-4207-B2F5-FFF255078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5739" y="4014536"/>
            <a:ext cx="1898153" cy="2650592"/>
          </a:xfrm>
          <a:prstGeom prst="rect">
            <a:avLst/>
          </a:prstGeom>
        </p:spPr>
      </p:pic>
      <p:pic>
        <p:nvPicPr>
          <p:cNvPr id="12" name="Picture 11" descr="A cartoon of a child holding a box&#10;&#10;Description automatically generated">
            <a:extLst>
              <a:ext uri="{FF2B5EF4-FFF2-40B4-BE49-F238E27FC236}">
                <a16:creationId xmlns:a16="http://schemas.microsoft.com/office/drawing/2014/main" id="{2CF5F906-058B-486A-921A-18EED4519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068" y="3290190"/>
            <a:ext cx="1898152" cy="3486822"/>
          </a:xfrm>
          <a:prstGeom prst="rect">
            <a:avLst/>
          </a:prstGeom>
        </p:spPr>
      </p:pic>
      <p:pic>
        <p:nvPicPr>
          <p:cNvPr id="13" name="Picture 12" descr="A cartoon of a christmas tree&#10;&#10;Description automatically generated">
            <a:extLst>
              <a:ext uri="{FF2B5EF4-FFF2-40B4-BE49-F238E27FC236}">
                <a16:creationId xmlns:a16="http://schemas.microsoft.com/office/drawing/2014/main" id="{D008854C-8D3F-41E7-8965-E79009D84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1871" y="1120399"/>
            <a:ext cx="2404040" cy="2782253"/>
          </a:xfrm>
          <a:prstGeom prst="rect">
            <a:avLst/>
          </a:prstGeom>
        </p:spPr>
      </p:pic>
      <p:pic>
        <p:nvPicPr>
          <p:cNvPr id="14" name="Picture 13" descr="A green wrapped present with red ribbon and gold stars&#10;&#10;Description automatically generated">
            <a:extLst>
              <a:ext uri="{FF2B5EF4-FFF2-40B4-BE49-F238E27FC236}">
                <a16:creationId xmlns:a16="http://schemas.microsoft.com/office/drawing/2014/main" id="{4F1248C5-B1FD-4227-83AD-87135E73D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014" y="3278032"/>
            <a:ext cx="776883" cy="816429"/>
          </a:xfrm>
          <a:prstGeom prst="rect">
            <a:avLst/>
          </a:prstGeom>
        </p:spPr>
      </p:pic>
      <p:pic>
        <p:nvPicPr>
          <p:cNvPr id="15" name="Picture 14" descr="A red box with a gold ribbon and a green tree design&#10;&#10;Description automatically generated">
            <a:extLst>
              <a:ext uri="{FF2B5EF4-FFF2-40B4-BE49-F238E27FC236}">
                <a16:creationId xmlns:a16="http://schemas.microsoft.com/office/drawing/2014/main" id="{F2294D59-EB4D-47CC-B8CB-C512EEB1B7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3531" y="3223904"/>
            <a:ext cx="867244" cy="816429"/>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man suddenly having to stop"/>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392" y="127462"/>
            <a:ext cx="3105216" cy="4545028"/>
          </a:xfrm>
          <a:prstGeom prst="rect">
            <a:avLst/>
          </a:prstGeom>
        </p:spPr>
      </p:pic>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1F99582-BC15-46E8-B166-82668645D9A6}"/>
              </a:ext>
            </a:extLst>
          </p:cNvPr>
          <p:cNvSpPr txBox="1"/>
          <p:nvPr/>
        </p:nvSpPr>
        <p:spPr>
          <a:xfrm>
            <a:off x="4543392" y="5840280"/>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[suddenly]</a:t>
            </a:r>
          </a:p>
        </p:txBody>
      </p:sp>
    </p:spTree>
    <p:extLst>
      <p:ext uri="{BB962C8B-B14F-4D97-AF65-F5344CB8AC3E}">
        <p14:creationId xmlns:p14="http://schemas.microsoft.com/office/powerpoint/2010/main" val="41927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3" name="mög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63B955E-2F28-D540-BF32-2C4F86E811BA}"/>
              </a:ext>
            </a:extLst>
          </p:cNvPr>
          <p:cNvSpPr>
            <a:spLocks noGrp="1"/>
          </p:cNvSpPr>
          <p:nvPr>
            <p:ph type="title"/>
          </p:nvPr>
        </p:nvSpPr>
        <p:spPr>
          <a:xfrm>
            <a:off x="4950721" y="127752"/>
            <a:ext cx="2329570" cy="1479006"/>
          </a:xfrm>
        </p:spPr>
        <p:txBody>
          <a:bodyPr>
            <a:noAutofit/>
          </a:bodyPr>
          <a:lstStyle/>
          <a:p>
            <a:pPr algn="ctr"/>
            <a:r>
              <a:rPr lang="en-GB" sz="9600" b="1" dirty="0" err="1">
                <a:solidFill>
                  <a:srgbClr val="002060"/>
                </a:solidFill>
              </a:rPr>
              <a:t>ö</a:t>
            </a:r>
            <a:endParaRPr lang="en-US" sz="9600" dirty="0"/>
          </a:p>
        </p:txBody>
      </p:sp>
      <p:pic>
        <p:nvPicPr>
          <p:cNvPr id="16" name="Picture 15" descr="German flag in the shape of German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510" y="1256683"/>
            <a:ext cx="1964189" cy="1964189"/>
          </a:xfrm>
          <a:prstGeom prst="rect">
            <a:avLst/>
          </a:prstGeom>
        </p:spPr>
      </p:pic>
      <p:sp>
        <p:nvSpPr>
          <p:cNvPr id="4" name="Rounded Rectangle 3"/>
          <p:cNvSpPr/>
          <p:nvPr/>
        </p:nvSpPr>
        <p:spPr>
          <a:xfrm>
            <a:off x="3978081" y="1717609"/>
            <a:ext cx="4235836" cy="293233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pl</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tzlich</a:t>
            </a:r>
            <a:endParaRPr lang="en-GB" sz="6600" dirty="0">
              <a:solidFill>
                <a:srgbClr val="002060"/>
              </a:solidFill>
              <a:latin typeface="Century Gothic" panose="020B0502020202020204" pitchFamily="34" charset="0"/>
            </a:endParaRPr>
          </a:p>
        </p:txBody>
      </p:sp>
      <p:sp>
        <p:nvSpPr>
          <p:cNvPr id="5" name="Rectangle 4"/>
          <p:cNvSpPr/>
          <p:nvPr/>
        </p:nvSpPr>
        <p:spPr>
          <a:xfrm>
            <a:off x="194381" y="383010"/>
            <a:ext cx="43236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Bev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lkerung</a:t>
            </a:r>
            <a:endParaRPr lang="en-GB" sz="5400" dirty="0">
              <a:solidFill>
                <a:srgbClr val="FFCC00"/>
              </a:solidFill>
              <a:latin typeface="Century Gothic" panose="020B0502020202020204" pitchFamily="34" charset="0"/>
            </a:endParaRPr>
          </a:p>
        </p:txBody>
      </p:sp>
      <p:sp>
        <p:nvSpPr>
          <p:cNvPr id="6" name="Rectangle 5"/>
          <p:cNvSpPr/>
          <p:nvPr/>
        </p:nvSpPr>
        <p:spPr>
          <a:xfrm>
            <a:off x="308868" y="3473743"/>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llig</a:t>
            </a:r>
            <a:endParaRPr lang="en-GB" sz="5400" dirty="0">
              <a:solidFill>
                <a:srgbClr val="002060"/>
              </a:solidFill>
              <a:latin typeface="Century Gothic" panose="020B0502020202020204" pitchFamily="34" charset="0"/>
            </a:endParaRPr>
          </a:p>
        </p:txBody>
      </p:sp>
      <p:sp>
        <p:nvSpPr>
          <p:cNvPr id="7" name="Rectangle 6"/>
          <p:cNvSpPr/>
          <p:nvPr/>
        </p:nvSpPr>
        <p:spPr>
          <a:xfrm>
            <a:off x="8998055" y="3429000"/>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ffnen</a:t>
            </a:r>
            <a:endParaRPr lang="en-GB" sz="5400" i="1" dirty="0">
              <a:solidFill>
                <a:srgbClr val="002060"/>
              </a:solidFill>
              <a:latin typeface="Century Gothic" panose="020B0502020202020204" pitchFamily="34" charset="0"/>
            </a:endParaRPr>
          </a:p>
        </p:txBody>
      </p:sp>
      <p:sp>
        <p:nvSpPr>
          <p:cNvPr id="8" name="Rectangle 7"/>
          <p:cNvSpPr/>
          <p:nvPr/>
        </p:nvSpPr>
        <p:spPr>
          <a:xfrm>
            <a:off x="4307180" y="492617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ffentlich</a:t>
            </a:r>
            <a:endParaRPr lang="en-GB" sz="5400" dirty="0">
              <a:solidFill>
                <a:srgbClr val="002060"/>
              </a:solidFill>
              <a:latin typeface="Century Gothic" panose="020B0502020202020204" pitchFamily="34" charset="0"/>
            </a:endParaRPr>
          </a:p>
        </p:txBody>
      </p:sp>
      <p:sp>
        <p:nvSpPr>
          <p:cNvPr id="9" name="Rectangle 8"/>
          <p:cNvSpPr/>
          <p:nvPr/>
        </p:nvSpPr>
        <p:spPr>
          <a:xfrm>
            <a:off x="9248275" y="451859"/>
            <a:ext cx="189186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zw</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lf</a:t>
            </a:r>
            <a:endParaRPr lang="en-GB" sz="5400" dirty="0">
              <a:solidFill>
                <a:srgbClr val="002060"/>
              </a:solidFill>
              <a:latin typeface="Century Gothic" panose="020B0502020202020204" pitchFamily="34" charset="0"/>
            </a:endParaRPr>
          </a:p>
        </p:txBody>
      </p:sp>
      <p:pic>
        <p:nvPicPr>
          <p:cNvPr id="10" name="Picture 9" descr="man suddenly having to stop"/>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pic>
        <p:nvPicPr>
          <p:cNvPr id="2" name="Picture 1" descr="group of peopl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6623" y="1922081"/>
            <a:ext cx="1401147" cy="868711"/>
          </a:xfrm>
          <a:prstGeom prst="rect">
            <a:avLst/>
          </a:prstGeom>
        </p:spPr>
      </p:pic>
      <p:pic>
        <p:nvPicPr>
          <p:cNvPr id="3" name="Picture 2" descr="open doo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2843" y="4437132"/>
            <a:ext cx="1600844" cy="1600844"/>
          </a:xfrm>
          <a:prstGeom prst="rect">
            <a:avLst/>
          </a:prstGeom>
        </p:spPr>
      </p:pic>
      <p:pic>
        <p:nvPicPr>
          <p:cNvPr id="11" name="Picture 10" descr="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1386" y="4649945"/>
            <a:ext cx="659409" cy="941331"/>
          </a:xfrm>
          <a:prstGeom prst="rect">
            <a:avLst/>
          </a:prstGeom>
        </p:spPr>
      </p:pic>
      <p:pic>
        <p:nvPicPr>
          <p:cNvPr id="12" name="Picture 11" descr="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34415" y="4649946"/>
            <a:ext cx="647234" cy="924620"/>
          </a:xfrm>
          <a:prstGeom prst="rect">
            <a:avLst/>
          </a:prstGeom>
        </p:spPr>
      </p:pic>
      <p:pic>
        <p:nvPicPr>
          <p:cNvPr id="13" name="Picture 12" descr="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25269" y="4649946"/>
            <a:ext cx="647234" cy="924620"/>
          </a:xfrm>
          <a:prstGeom prst="rect">
            <a:avLst/>
          </a:prstGeom>
        </p:spPr>
      </p:pic>
      <p:sp>
        <p:nvSpPr>
          <p:cNvPr id="14" name="TextBox 13" descr="100 percent"/>
          <p:cNvSpPr txBox="1"/>
          <p:nvPr/>
        </p:nvSpPr>
        <p:spPr>
          <a:xfrm>
            <a:off x="2624065" y="4437132"/>
            <a:ext cx="2408331" cy="1323439"/>
          </a:xfrm>
          <a:prstGeom prst="rect">
            <a:avLst/>
          </a:prstGeom>
          <a:noFill/>
        </p:spPr>
        <p:txBody>
          <a:bodyPr wrap="square" rtlCol="0">
            <a:spAutoFit/>
          </a:bodyPr>
          <a:lstStyle/>
          <a:p>
            <a:r>
              <a:rPr lang="en-GB" sz="8000" b="1" dirty="0">
                <a:solidFill>
                  <a:srgbClr val="FF0000"/>
                </a:solidFill>
                <a:latin typeface="Century Gothic" panose="020B0502020202020204" pitchFamily="34" charset="0"/>
              </a:rPr>
              <a:t>%</a:t>
            </a:r>
          </a:p>
        </p:txBody>
      </p:sp>
      <p:sp>
        <p:nvSpPr>
          <p:cNvPr id="15" name="Rectangle 14" descr="the number 12"/>
          <p:cNvSpPr/>
          <p:nvPr/>
        </p:nvSpPr>
        <p:spPr>
          <a:xfrm>
            <a:off x="9218272" y="1375189"/>
            <a:ext cx="1804076" cy="1446550"/>
          </a:xfrm>
          <a:prstGeom prst="rect">
            <a:avLst/>
          </a:prstGeom>
          <a:noFill/>
        </p:spPr>
        <p:txBody>
          <a:bodyPr wrap="square" lIns="91440" tIns="45720" rIns="91440" bIns="45720">
            <a:spAutoFit/>
          </a:bodyPr>
          <a:lstStyle/>
          <a:p>
            <a:pPr algn="ctr"/>
            <a:r>
              <a:rPr lang="en-US" sz="8800" b="1" dirty="0">
                <a:ln w="22225">
                  <a:solidFill>
                    <a:srgbClr val="ED7D31"/>
                  </a:solidFill>
                  <a:prstDash val="solid"/>
                </a:ln>
                <a:solidFill>
                  <a:srgbClr val="ED7D31">
                    <a:lumMod val="40000"/>
                    <a:lumOff val="60000"/>
                  </a:srgbClr>
                </a:solidFill>
                <a:latin typeface="Century Gothic" panose="020B0502020202020204" pitchFamily="34" charset="0"/>
              </a:rPr>
              <a:t>12</a:t>
            </a:r>
          </a:p>
        </p:txBody>
      </p:sp>
      <p:sp>
        <p:nvSpPr>
          <p:cNvPr id="17" name="TextBox 16"/>
          <p:cNvSpPr txBox="1"/>
          <p:nvPr/>
        </p:nvSpPr>
        <p:spPr>
          <a:xfrm>
            <a:off x="4720367" y="5604535"/>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[public]</a:t>
            </a:r>
          </a:p>
        </p:txBody>
      </p:sp>
    </p:spTree>
    <p:extLst>
      <p:ext uri="{BB962C8B-B14F-4D97-AF65-F5344CB8AC3E}">
        <p14:creationId xmlns:p14="http://schemas.microsoft.com/office/powerpoint/2010/main" val="142893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voelker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bevoelkerung.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zwöl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zwöl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völlig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7" name="völlig new.wav"/>
                                        </p:tgtEl>
                                      </p:cMediaNode>
                                    </p:audio>
                                  </p:sub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subTnLst>
                                    <p:audio>
                                      <p:cMediaNode>
                                        <p:cTn display="0" masterRel="sameClick">
                                          <p:stCondLst>
                                            <p:cond evt="begin" delay="0">
                                              <p:tn val="60"/>
                                            </p:cond>
                                          </p:stCondLst>
                                          <p:endCondLst>
                                            <p:cond evt="onStopAudio" delay="0">
                                              <p:tgtEl>
                                                <p:sldTgt/>
                                              </p:tgtEl>
                                            </p:cond>
                                          </p:endCondLst>
                                        </p:cTn>
                                        <p:tgtEl>
                                          <p:sndTgt r:embed="rId8" name="öffentlich new.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8" name="öffentlich new.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subTnLst>
                                    <p:audio>
                                      <p:cMediaNode>
                                        <p:cTn display="0" masterRel="sameClick">
                                          <p:stCondLst>
                                            <p:cond evt="begin" delay="0">
                                              <p:tn val="70"/>
                                            </p:cond>
                                          </p:stCondLst>
                                          <p:endCondLst>
                                            <p:cond evt="onStopAudio" delay="0">
                                              <p:tgtEl>
                                                <p:sldTgt/>
                                              </p:tgtEl>
                                            </p:cond>
                                          </p:endCondLst>
                                        </p:cTn>
                                        <p:tgtEl>
                                          <p:sndTgt r:embed="rId9" name="öffnen new.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subTnLst>
                                    <p:audio>
                                      <p:cMediaNode>
                                        <p:cTn display="0" masterRel="sameClick">
                                          <p:stCondLst>
                                            <p:cond evt="begin" delay="0">
                                              <p:tn val="75"/>
                                            </p:cond>
                                          </p:stCondLst>
                                          <p:endCondLst>
                                            <p:cond evt="onStopAudio" delay="0">
                                              <p:tgtEl>
                                                <p:sldTgt/>
                                              </p:tgtEl>
                                            </p:cond>
                                          </p:endCondLst>
                                        </p:cTn>
                                        <p:tgtEl>
                                          <p:sndTgt r:embed="rId9" name="öff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P spid="14"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AD37-380A-C748-8BB0-2D469D394499}"/>
              </a:ext>
            </a:extLst>
          </p:cNvPr>
          <p:cNvSpPr>
            <a:spLocks noGrp="1"/>
          </p:cNvSpPr>
          <p:nvPr>
            <p:ph type="title"/>
          </p:nvPr>
        </p:nvSpPr>
        <p:spPr>
          <a:xfrm>
            <a:off x="5171027" y="197052"/>
            <a:ext cx="1888958" cy="1362977"/>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3978081" y="1717609"/>
            <a:ext cx="4235836" cy="293233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pl</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tzlich</a:t>
            </a:r>
            <a:endParaRPr lang="en-GB" sz="6600" dirty="0">
              <a:solidFill>
                <a:srgbClr val="002060"/>
              </a:solidFill>
              <a:latin typeface="Century Gothic" panose="020B0502020202020204" pitchFamily="34" charset="0"/>
            </a:endParaRPr>
          </a:p>
        </p:txBody>
      </p:sp>
      <p:sp>
        <p:nvSpPr>
          <p:cNvPr id="5" name="Rectangle 4"/>
          <p:cNvSpPr/>
          <p:nvPr/>
        </p:nvSpPr>
        <p:spPr>
          <a:xfrm>
            <a:off x="194381" y="383010"/>
            <a:ext cx="43236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Bev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lkerung</a:t>
            </a:r>
            <a:endParaRPr lang="en-GB" sz="5400" dirty="0">
              <a:solidFill>
                <a:srgbClr val="FFCC00"/>
              </a:solidFill>
              <a:latin typeface="Century Gothic" panose="020B0502020202020204" pitchFamily="34" charset="0"/>
            </a:endParaRPr>
          </a:p>
        </p:txBody>
      </p:sp>
      <p:sp>
        <p:nvSpPr>
          <p:cNvPr id="6" name="Rectangle 5"/>
          <p:cNvSpPr/>
          <p:nvPr/>
        </p:nvSpPr>
        <p:spPr>
          <a:xfrm>
            <a:off x="308868" y="3473743"/>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llig</a:t>
            </a:r>
            <a:endParaRPr lang="en-GB" sz="5400" dirty="0">
              <a:solidFill>
                <a:srgbClr val="002060"/>
              </a:solidFill>
              <a:latin typeface="Century Gothic" panose="020B0502020202020204" pitchFamily="34" charset="0"/>
            </a:endParaRPr>
          </a:p>
        </p:txBody>
      </p:sp>
      <p:sp>
        <p:nvSpPr>
          <p:cNvPr id="7" name="Rectangle 6"/>
          <p:cNvSpPr/>
          <p:nvPr/>
        </p:nvSpPr>
        <p:spPr>
          <a:xfrm>
            <a:off x="8998055" y="3429000"/>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ffnen</a:t>
            </a:r>
            <a:endParaRPr lang="en-GB" sz="5400" i="1" dirty="0">
              <a:solidFill>
                <a:srgbClr val="002060"/>
              </a:solidFill>
              <a:latin typeface="Century Gothic" panose="020B0502020202020204" pitchFamily="34" charset="0"/>
            </a:endParaRPr>
          </a:p>
        </p:txBody>
      </p:sp>
      <p:sp>
        <p:nvSpPr>
          <p:cNvPr id="8" name="Rectangle 7"/>
          <p:cNvSpPr/>
          <p:nvPr/>
        </p:nvSpPr>
        <p:spPr>
          <a:xfrm>
            <a:off x="4307180" y="492617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ffentlich</a:t>
            </a:r>
            <a:endParaRPr lang="en-GB" sz="5400" dirty="0">
              <a:solidFill>
                <a:srgbClr val="002060"/>
              </a:solidFill>
              <a:latin typeface="Century Gothic" panose="020B0502020202020204" pitchFamily="34" charset="0"/>
            </a:endParaRPr>
          </a:p>
        </p:txBody>
      </p:sp>
      <p:sp>
        <p:nvSpPr>
          <p:cNvPr id="9" name="Rectangle 8"/>
          <p:cNvSpPr/>
          <p:nvPr/>
        </p:nvSpPr>
        <p:spPr>
          <a:xfrm>
            <a:off x="9248275" y="451859"/>
            <a:ext cx="189186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zw</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lf</a:t>
            </a:r>
            <a:endParaRPr lang="en-GB" sz="5400" dirty="0">
              <a:solidFill>
                <a:srgbClr val="002060"/>
              </a:solidFill>
              <a:latin typeface="Century Gothic" panose="020B0502020202020204" pitchFamily="34" charset="0"/>
            </a:endParaRPr>
          </a:p>
        </p:txBody>
      </p:sp>
      <p:pic>
        <p:nvPicPr>
          <p:cNvPr id="10" name="Picture 9" descr="man suddenly having to stop"/>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spTree>
    <p:extLst>
      <p:ext uri="{BB962C8B-B14F-4D97-AF65-F5344CB8AC3E}">
        <p14:creationId xmlns:p14="http://schemas.microsoft.com/office/powerpoint/2010/main" val="428453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voelker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zwölf.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völl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öffentli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öff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0728-90D5-094A-87FC-AF8EADFC0641}"/>
              </a:ext>
            </a:extLst>
          </p:cNvPr>
          <p:cNvSpPr>
            <a:spLocks noGrp="1"/>
          </p:cNvSpPr>
          <p:nvPr>
            <p:ph type="title"/>
          </p:nvPr>
        </p:nvSpPr>
        <p:spPr>
          <a:xfrm>
            <a:off x="5195090" y="81405"/>
            <a:ext cx="1840832" cy="1594272"/>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3978081" y="1717609"/>
            <a:ext cx="4235836" cy="293233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pl</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tzlich</a:t>
            </a:r>
            <a:endParaRPr lang="en-GB" sz="6600" dirty="0">
              <a:solidFill>
                <a:srgbClr val="002060"/>
              </a:solidFill>
              <a:latin typeface="Century Gothic" panose="020B0502020202020204" pitchFamily="34" charset="0"/>
            </a:endParaRPr>
          </a:p>
        </p:txBody>
      </p:sp>
      <p:sp>
        <p:nvSpPr>
          <p:cNvPr id="5" name="Rectangle 4"/>
          <p:cNvSpPr/>
          <p:nvPr/>
        </p:nvSpPr>
        <p:spPr>
          <a:xfrm>
            <a:off x="194381" y="383010"/>
            <a:ext cx="43236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Bev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lkerung</a:t>
            </a:r>
            <a:endParaRPr lang="en-GB" sz="5400" dirty="0">
              <a:solidFill>
                <a:srgbClr val="FFCC00"/>
              </a:solidFill>
              <a:latin typeface="Century Gothic" panose="020B0502020202020204" pitchFamily="34" charset="0"/>
            </a:endParaRPr>
          </a:p>
        </p:txBody>
      </p:sp>
      <p:sp>
        <p:nvSpPr>
          <p:cNvPr id="6" name="Rectangle 5"/>
          <p:cNvSpPr/>
          <p:nvPr/>
        </p:nvSpPr>
        <p:spPr>
          <a:xfrm>
            <a:off x="308868" y="3473743"/>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llig</a:t>
            </a:r>
            <a:endParaRPr lang="en-GB" sz="5400" dirty="0">
              <a:solidFill>
                <a:srgbClr val="002060"/>
              </a:solidFill>
              <a:latin typeface="Century Gothic" panose="020B0502020202020204" pitchFamily="34" charset="0"/>
            </a:endParaRPr>
          </a:p>
        </p:txBody>
      </p:sp>
      <p:sp>
        <p:nvSpPr>
          <p:cNvPr id="7" name="Rectangle 6"/>
          <p:cNvSpPr/>
          <p:nvPr/>
        </p:nvSpPr>
        <p:spPr>
          <a:xfrm>
            <a:off x="8998055" y="3429000"/>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ffnen</a:t>
            </a:r>
            <a:endParaRPr lang="en-GB" sz="5400" i="1" dirty="0">
              <a:solidFill>
                <a:srgbClr val="002060"/>
              </a:solidFill>
              <a:latin typeface="Century Gothic" panose="020B0502020202020204" pitchFamily="34" charset="0"/>
            </a:endParaRPr>
          </a:p>
        </p:txBody>
      </p:sp>
      <p:sp>
        <p:nvSpPr>
          <p:cNvPr id="8" name="Rectangle 7"/>
          <p:cNvSpPr/>
          <p:nvPr/>
        </p:nvSpPr>
        <p:spPr>
          <a:xfrm>
            <a:off x="4307180" y="492617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ffentlich</a:t>
            </a:r>
            <a:endParaRPr lang="en-GB" sz="5400" dirty="0">
              <a:solidFill>
                <a:srgbClr val="002060"/>
              </a:solidFill>
              <a:latin typeface="Century Gothic" panose="020B0502020202020204" pitchFamily="34" charset="0"/>
            </a:endParaRPr>
          </a:p>
        </p:txBody>
      </p:sp>
      <p:sp>
        <p:nvSpPr>
          <p:cNvPr id="9" name="Rectangle 8"/>
          <p:cNvSpPr/>
          <p:nvPr/>
        </p:nvSpPr>
        <p:spPr>
          <a:xfrm>
            <a:off x="9248275" y="451859"/>
            <a:ext cx="189186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zw</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lf</a:t>
            </a:r>
            <a:endParaRPr lang="en-GB" sz="5400" dirty="0">
              <a:solidFill>
                <a:srgbClr val="002060"/>
              </a:solidFill>
              <a:latin typeface="Century Gothic" panose="020B0502020202020204" pitchFamily="34" charset="0"/>
            </a:endParaRPr>
          </a:p>
        </p:txBody>
      </p:sp>
      <p:pic>
        <p:nvPicPr>
          <p:cNvPr id="10" name="Picture 9" descr="man suddenly having to sto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spTree>
    <p:extLst>
      <p:ext uri="{BB962C8B-B14F-4D97-AF65-F5344CB8AC3E}">
        <p14:creationId xmlns:p14="http://schemas.microsoft.com/office/powerpoint/2010/main" val="224842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289136"/>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3388548" y="3290872"/>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denkt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89038"/>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grpSp>
        <p:nvGrpSpPr>
          <p:cNvPr id="2" name="Group 1"/>
          <p:cNvGrpSpPr/>
          <p:nvPr/>
        </p:nvGrpSpPr>
        <p:grpSpPr>
          <a:xfrm>
            <a:off x="10397151" y="257256"/>
            <a:ext cx="1522338" cy="2793769"/>
            <a:chOff x="10566967" y="3353153"/>
            <a:chExt cx="1522338" cy="2793769"/>
          </a:xfrm>
        </p:grpSpPr>
        <p:pic>
          <p:nvPicPr>
            <p:cNvPr id="10" name="Picture 9">
              <a:extLst>
                <a:ext uri="{FF2B5EF4-FFF2-40B4-BE49-F238E27FC236}">
                  <a16:creationId xmlns:a16="http://schemas.microsoft.com/office/drawing/2014/main" id="{5B4FC01B-7F33-4B79-905C-20616322A3F1}"/>
                </a:ext>
              </a:extLst>
            </p:cNvPr>
            <p:cNvPicPr>
              <a:picLocks noChangeAspect="1"/>
            </p:cNvPicPr>
            <p:nvPr/>
          </p:nvPicPr>
          <p:blipFill>
            <a:blip r:embed="rId3"/>
            <a:stretch>
              <a:fillRect/>
            </a:stretch>
          </p:blipFill>
          <p:spPr>
            <a:xfrm>
              <a:off x="10566967" y="4595584"/>
              <a:ext cx="1522338" cy="1551338"/>
            </a:xfrm>
            <a:prstGeom prst="rect">
              <a:avLst/>
            </a:prstGeom>
          </p:spPr>
        </p:pic>
        <p:sp>
          <p:nvSpPr>
            <p:cNvPr id="11" name="Cloud Callout 10"/>
            <p:cNvSpPr/>
            <p:nvPr/>
          </p:nvSpPr>
          <p:spPr>
            <a:xfrm>
              <a:off x="10832123" y="3353153"/>
              <a:ext cx="1257182" cy="967154"/>
            </a:xfrm>
            <a:prstGeom prst="cloudCallout">
              <a:avLst>
                <a:gd name="adj1" fmla="val 148"/>
                <a:gd name="adj2" fmla="val 71591"/>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itle 5">
            <a:extLst>
              <a:ext uri="{FF2B5EF4-FFF2-40B4-BE49-F238E27FC236}">
                <a16:creationId xmlns:a16="http://schemas.microsoft.com/office/drawing/2014/main" id="{B4DAA1F0-A1C5-5940-A235-AAAE2486ACF5}"/>
              </a:ext>
            </a:extLst>
          </p:cNvPr>
          <p:cNvSpPr>
            <a:spLocks noGrp="1"/>
          </p:cNvSpPr>
          <p:nvPr>
            <p:ph type="title"/>
          </p:nvPr>
        </p:nvSpPr>
        <p:spPr>
          <a:xfrm>
            <a:off x="838200" y="825934"/>
            <a:ext cx="10515600" cy="1325563"/>
          </a:xfrm>
        </p:spPr>
        <p:txBody>
          <a:bodyPr>
            <a:noAutofit/>
          </a:bodyPr>
          <a:lstStyle/>
          <a:p>
            <a:pPr algn="ctr"/>
            <a:r>
              <a:rPr lang="en-GB" sz="11500" b="1" dirty="0" err="1">
                <a:solidFill>
                  <a:srgbClr val="5B9BD5">
                    <a:lumMod val="50000"/>
                  </a:srgbClr>
                </a:solidFill>
              </a:rPr>
              <a:t>denken</a:t>
            </a:r>
            <a:endParaRPr lang="en-US" sz="11500" dirty="0"/>
          </a:p>
        </p:txBody>
      </p:sp>
    </p:spTree>
    <p:extLst>
      <p:ext uri="{BB962C8B-B14F-4D97-AF65-F5344CB8AC3E}">
        <p14:creationId xmlns:p14="http://schemas.microsoft.com/office/powerpoint/2010/main" val="11615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D389-FEAE-BF46-A9DE-EA16C66627A2}"/>
              </a:ext>
            </a:extLst>
          </p:cNvPr>
          <p:cNvSpPr>
            <a:spLocks noGrp="1"/>
          </p:cNvSpPr>
          <p:nvPr>
            <p:ph type="title"/>
          </p:nvPr>
        </p:nvSpPr>
        <p:spPr>
          <a:xfrm>
            <a:off x="838200" y="866083"/>
            <a:ext cx="10515600" cy="1325563"/>
          </a:xfrm>
        </p:spPr>
        <p:txBody>
          <a:bodyPr>
            <a:noAutofit/>
          </a:bodyPr>
          <a:lstStyle/>
          <a:p>
            <a:pPr algn="ctr"/>
            <a:r>
              <a:rPr lang="en-GB" sz="11500" b="1" dirty="0" err="1">
                <a:solidFill>
                  <a:srgbClr val="5B9BD5">
                    <a:lumMod val="50000"/>
                  </a:srgbClr>
                </a:solidFill>
              </a:rPr>
              <a:t>denken</a:t>
            </a:r>
            <a:endParaRPr lang="en-US" sz="11500" dirty="0"/>
          </a:p>
        </p:txBody>
      </p:sp>
      <p:sp>
        <p:nvSpPr>
          <p:cNvPr id="11" name="TextBox 10"/>
          <p:cNvSpPr txBox="1"/>
          <p:nvPr/>
        </p:nvSpPr>
        <p:spPr>
          <a:xfrm>
            <a:off x="3038170" y="2282891"/>
            <a:ext cx="6658178"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2" name="TextBox 11"/>
          <p:cNvSpPr txBox="1"/>
          <p:nvPr/>
        </p:nvSpPr>
        <p:spPr>
          <a:xfrm>
            <a:off x="3356563" y="3411416"/>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denkt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2495652" y="5105881"/>
            <a:ext cx="707823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4" name="Action Button: Help 13">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ction Button: Help 14">
            <a:hlinkClick r:id="" action="ppaction://noaction" highlightClick="1"/>
          </p:cNvPr>
          <p:cNvSpPr/>
          <p:nvPr/>
        </p:nvSpPr>
        <p:spPr>
          <a:xfrm>
            <a:off x="2495652" y="510588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368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EBFA-5BE4-2545-9FCC-6578E62E971A}"/>
              </a:ext>
            </a:extLst>
          </p:cNvPr>
          <p:cNvSpPr>
            <a:spLocks noGrp="1"/>
          </p:cNvSpPr>
          <p:nvPr>
            <p:ph type="title"/>
          </p:nvPr>
        </p:nvSpPr>
        <p:spPr>
          <a:xfrm>
            <a:off x="838198" y="798681"/>
            <a:ext cx="10515600" cy="1325563"/>
          </a:xfrm>
        </p:spPr>
        <p:txBody>
          <a:bodyPr>
            <a:noAutofit/>
          </a:bodyPr>
          <a:lstStyle/>
          <a:p>
            <a:pPr algn="ctr"/>
            <a:r>
              <a:rPr lang="en-GB" sz="11500" b="1" dirty="0" err="1">
                <a:solidFill>
                  <a:srgbClr val="5B9BD5">
                    <a:lumMod val="50000"/>
                  </a:srgbClr>
                </a:solidFill>
              </a:rPr>
              <a:t>denkt</a:t>
            </a:r>
            <a:endParaRPr lang="en-US" sz="11500" dirty="0"/>
          </a:p>
        </p:txBody>
      </p:sp>
      <p:sp>
        <p:nvSpPr>
          <p:cNvPr id="4" name="TextBox 3"/>
          <p:cNvSpPr txBox="1"/>
          <p:nvPr/>
        </p:nvSpPr>
        <p:spPr>
          <a:xfrm>
            <a:off x="-1" y="2282891"/>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61989"/>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Einstein </a:t>
            </a:r>
            <a:r>
              <a:rPr kumimoji="0" lang="en-GB"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denkt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TextBox 6"/>
          <p:cNvSpPr txBox="1"/>
          <p:nvPr/>
        </p:nvSpPr>
        <p:spPr>
          <a:xfrm>
            <a:off x="0" y="5062374"/>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Einstein </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thinks</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19945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2169"/>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54318"/>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5400" dirty="0" err="1">
                <a:solidFill>
                  <a:srgbClr val="5B9BD5">
                    <a:lumMod val="50000"/>
                  </a:srgbClr>
                </a:solidFill>
                <a:latin typeface="Century Gothic" panose="020B0502020202020204" pitchFamily="34" charset="0"/>
              </a:rPr>
              <a:t>Viel</a:t>
            </a:r>
            <a:r>
              <a:rPr lang="en-HK" sz="5400" dirty="0">
                <a:solidFill>
                  <a:srgbClr val="5B9BD5">
                    <a:lumMod val="50000"/>
                  </a:srgbClr>
                </a:solidFill>
                <a:latin typeface="Century Gothic" panose="020B0502020202020204" pitchFamily="34" charset="0"/>
              </a:rPr>
              <a:t> </a:t>
            </a:r>
            <a:r>
              <a:rPr kumimoji="0" lang="en-HK"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denken</a:t>
            </a:r>
            <a:r>
              <a:rPr kumimoji="0" lang="en-HK"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HK"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gut.</a:t>
            </a:r>
            <a:endParaRPr kumimoji="0" lang="de"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1" y="5069981"/>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Thinking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lot is good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79D3B7E4-B808-AF44-9E3F-0BEDAA4D0982}"/>
              </a:ext>
            </a:extLst>
          </p:cNvPr>
          <p:cNvSpPr>
            <a:spLocks noGrp="1"/>
          </p:cNvSpPr>
          <p:nvPr>
            <p:ph type="title"/>
          </p:nvPr>
        </p:nvSpPr>
        <p:spPr>
          <a:xfrm>
            <a:off x="838200" y="783349"/>
            <a:ext cx="10515600" cy="1325563"/>
          </a:xfrm>
        </p:spPr>
        <p:txBody>
          <a:bodyPr>
            <a:noAutofit/>
          </a:bodyPr>
          <a:lstStyle/>
          <a:p>
            <a:pPr algn="ctr"/>
            <a:r>
              <a:rPr lang="en-GB" sz="11500" b="1" dirty="0" err="1">
                <a:solidFill>
                  <a:srgbClr val="5B9BD5">
                    <a:lumMod val="50000"/>
                  </a:srgbClr>
                </a:solidFill>
              </a:rPr>
              <a:t>denken</a:t>
            </a:r>
            <a:endParaRPr lang="en-US" sz="11500" dirty="0"/>
          </a:p>
        </p:txBody>
      </p:sp>
    </p:spTree>
    <p:extLst>
      <p:ext uri="{BB962C8B-B14F-4D97-AF65-F5344CB8AC3E}">
        <p14:creationId xmlns:p14="http://schemas.microsoft.com/office/powerpoint/2010/main" val="36355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2BDB-1685-F944-9513-141A427F9B0B}"/>
              </a:ext>
            </a:extLst>
          </p:cNvPr>
          <p:cNvSpPr>
            <a:spLocks noGrp="1"/>
          </p:cNvSpPr>
          <p:nvPr>
            <p:ph type="title"/>
          </p:nvPr>
        </p:nvSpPr>
        <p:spPr>
          <a:xfrm>
            <a:off x="487822" y="817781"/>
            <a:ext cx="10515600" cy="1325563"/>
          </a:xfrm>
        </p:spPr>
        <p:txBody>
          <a:bodyPr>
            <a:noAutofit/>
          </a:bodyPr>
          <a:lstStyle/>
          <a:p>
            <a:pPr algn="ctr"/>
            <a:r>
              <a:rPr lang="en-GB" sz="11500" b="1" dirty="0" err="1">
                <a:solidFill>
                  <a:srgbClr val="5B9BD5">
                    <a:lumMod val="50000"/>
                  </a:srgbClr>
                </a:solidFill>
              </a:rPr>
              <a:t>denkt</a:t>
            </a:r>
            <a:endParaRPr lang="en-US" sz="11500" dirty="0"/>
          </a:p>
        </p:txBody>
      </p:sp>
      <p:sp>
        <p:nvSpPr>
          <p:cNvPr id="9" name="TextBox 8"/>
          <p:cNvSpPr txBox="1"/>
          <p:nvPr/>
        </p:nvSpPr>
        <p:spPr>
          <a:xfrm>
            <a:off x="339970" y="5047222"/>
            <a:ext cx="1115578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Einstein </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thinks</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 name="TextBox 3"/>
          <p:cNvSpPr txBox="1"/>
          <p:nvPr/>
        </p:nvSpPr>
        <p:spPr>
          <a:xfrm>
            <a:off x="3038170" y="2282891"/>
            <a:ext cx="5414904"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Action Button: Help 6">
            <a:hlinkClick r:id="" action="ppaction://noaction" highlightClick="1"/>
          </p:cNvPr>
          <p:cNvSpPr/>
          <p:nvPr/>
        </p:nvSpPr>
        <p:spPr>
          <a:xfrm>
            <a:off x="2495652" y="510059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TextBox 7"/>
          <p:cNvSpPr txBox="1"/>
          <p:nvPr/>
        </p:nvSpPr>
        <p:spPr>
          <a:xfrm>
            <a:off x="0" y="4081398"/>
            <a:ext cx="12192000"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Einstein </a:t>
            </a:r>
            <a:r>
              <a:rPr lang="en-GB" sz="4800" b="1" dirty="0" err="1">
                <a:solidFill>
                  <a:srgbClr val="EEC100"/>
                </a:solidFill>
                <a:latin typeface="Century Gothic" panose="020B0502020202020204" pitchFamily="34" charset="0"/>
              </a:rPr>
              <a:t>denkt</a:t>
            </a: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0" name="Rectangle 9"/>
          <p:cNvSpPr/>
          <p:nvPr/>
        </p:nvSpPr>
        <p:spPr>
          <a:xfrm>
            <a:off x="5581551" y="4084638"/>
            <a:ext cx="2031325" cy="830997"/>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______</a:t>
            </a:r>
            <a:endParaRPr kumimoji="0" lang="en-GB" sz="6000" b="0" i="0" u="none" strike="noStrike" kern="1200" cap="none" spc="0" normalizeH="0" baseline="0" noProof="0" dirty="0">
              <a:ln>
                <a:noFill/>
              </a:ln>
              <a:solidFill>
                <a:srgbClr val="1F4E79"/>
              </a:solidFill>
              <a:effectLst/>
              <a:uLnTx/>
              <a:uFillTx/>
              <a:latin typeface="Tw Cen MT" panose="020B0602020104020603"/>
              <a:ea typeface="+mn-ea"/>
            </a:endParaRPr>
          </a:p>
        </p:txBody>
      </p:sp>
    </p:spTree>
    <p:extLst>
      <p:ext uri="{BB962C8B-B14F-4D97-AF65-F5344CB8AC3E}">
        <p14:creationId xmlns:p14="http://schemas.microsoft.com/office/powerpoint/2010/main" val="224768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animBg="1"/>
      <p:bldP spid="5" grpId="0" animBg="1"/>
      <p:bldP spid="7" grpId="0" animBg="1"/>
      <p:bldP spid="8" grpId="0"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057E-3D4D-B94B-8440-DA3B65D62C8C}"/>
              </a:ext>
            </a:extLst>
          </p:cNvPr>
          <p:cNvSpPr>
            <a:spLocks noGrp="1"/>
          </p:cNvSpPr>
          <p:nvPr>
            <p:ph type="title"/>
          </p:nvPr>
        </p:nvSpPr>
        <p:spPr>
          <a:xfrm>
            <a:off x="797481" y="839886"/>
            <a:ext cx="10515600" cy="1325563"/>
          </a:xfrm>
        </p:spPr>
        <p:txBody>
          <a:bodyPr>
            <a:noAutofit/>
          </a:bodyPr>
          <a:lstStyle/>
          <a:p>
            <a:pPr algn="ctr"/>
            <a:r>
              <a:rPr lang="en-GB" sz="11500" b="1" dirty="0" err="1">
                <a:solidFill>
                  <a:srgbClr val="5B9BD5">
                    <a:lumMod val="50000"/>
                  </a:srgbClr>
                </a:solidFill>
              </a:rPr>
              <a:t>denken</a:t>
            </a:r>
            <a:endParaRPr lang="en-US" sz="11500" dirty="0"/>
          </a:p>
        </p:txBody>
      </p:sp>
      <p:sp>
        <p:nvSpPr>
          <p:cNvPr id="4" name="TextBox 3"/>
          <p:cNvSpPr txBox="1"/>
          <p:nvPr/>
        </p:nvSpPr>
        <p:spPr>
          <a:xfrm>
            <a:off x="3038170" y="2282169"/>
            <a:ext cx="5414904"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p>
        </p:txBody>
      </p:sp>
      <p:sp>
        <p:nvSpPr>
          <p:cNvPr id="5" name="TextBox 4"/>
          <p:cNvSpPr txBox="1"/>
          <p:nvPr/>
        </p:nvSpPr>
        <p:spPr>
          <a:xfrm>
            <a:off x="797481" y="4140443"/>
            <a:ext cx="11394520" cy="769441"/>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HK"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44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mn-cs"/>
              </a:rPr>
              <a:t>denken</a:t>
            </a:r>
            <a:r>
              <a:rPr kumimoji="0" lang="en-HK"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HK"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gut.</a:t>
            </a:r>
            <a:endParaRPr kumimoji="0" lang="de"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0" y="5073581"/>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Thinking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lot is good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Action Button: Help 8">
            <a:hlinkClick r:id="" action="ppaction://noaction" highlightClick="1"/>
          </p:cNvPr>
          <p:cNvSpPr/>
          <p:nvPr/>
        </p:nvSpPr>
        <p:spPr>
          <a:xfrm>
            <a:off x="2495652" y="5106424"/>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5254388" y="4111354"/>
            <a:ext cx="2333767" cy="830997"/>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_______</a:t>
            </a:r>
            <a:endParaRPr kumimoji="0" lang="en-GB" sz="6000" b="0" i="0" u="none" strike="noStrike" kern="1200" cap="none" spc="0" normalizeH="0" baseline="0" noProof="0" dirty="0">
              <a:ln>
                <a:noFill/>
              </a:ln>
              <a:solidFill>
                <a:srgbClr val="1F4E79"/>
              </a:solidFill>
              <a:effectLst/>
              <a:uLnTx/>
              <a:uFillTx/>
              <a:latin typeface="Tw Cen MT" panose="020B0602020104020603"/>
              <a:ea typeface="+mn-ea"/>
            </a:endParaRPr>
          </a:p>
        </p:txBody>
      </p:sp>
    </p:spTree>
    <p:extLst>
      <p:ext uri="{BB962C8B-B14F-4D97-AF65-F5344CB8AC3E}">
        <p14:creationId xmlns:p14="http://schemas.microsoft.com/office/powerpoint/2010/main" val="1418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 presetClass="entr"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8" grpId="0" animBg="1"/>
      <p:bldP spid="9" grpId="0"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white flower with a face "/>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4110" y="277093"/>
            <a:ext cx="2783779" cy="4196443"/>
          </a:xfrm>
          <a:prstGeom prst="rect">
            <a:avLst/>
          </a:prstGeom>
        </p:spPr>
      </p:pic>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635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5" name="schö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44CED41F-1A31-43EF-8D59-D552470861F9}"/>
              </a:ext>
            </a:extLst>
          </p:cNvPr>
          <p:cNvSpPr txBox="1"/>
          <p:nvPr/>
        </p:nvSpPr>
        <p:spPr>
          <a:xfrm>
            <a:off x="415902" y="1998114"/>
            <a:ext cx="8955106" cy="3662541"/>
          </a:xfrm>
          <a:prstGeom prst="rect">
            <a:avLst/>
          </a:prstGeom>
          <a:noFill/>
        </p:spPr>
        <p:txBody>
          <a:bodyPr wrap="square" rtlCol="0">
            <a:spAutoFit/>
          </a:bodyPr>
          <a:lstStyle/>
          <a:p>
            <a:endParaRPr lang="en-GB" sz="1200" dirty="0">
              <a:latin typeface="Century Gothic" panose="020B0502020202020204" pitchFamily="34" charset="0"/>
            </a:endParaRPr>
          </a:p>
          <a:p>
            <a:endParaRPr lang="en-GB" sz="2200" dirty="0">
              <a:latin typeface="Century Gothic" panose="020B0502020202020204" pitchFamily="34" charset="0"/>
            </a:endParaRPr>
          </a:p>
          <a:p>
            <a:pPr marL="457200" indent="-457200">
              <a:buAutoNum type="alphaUcParenR" startAt="8"/>
            </a:pPr>
            <a:r>
              <a:rPr lang="en-GB" sz="2200" dirty="0">
                <a:latin typeface="Century Gothic" panose="020B0502020202020204" pitchFamily="34" charset="0"/>
              </a:rPr>
              <a:t>das </a:t>
            </a:r>
            <a:r>
              <a:rPr lang="en-GB" sz="2200" dirty="0" err="1">
                <a:latin typeface="Century Gothic" panose="020B0502020202020204" pitchFamily="34" charset="0"/>
              </a:rPr>
              <a:t>Buch</a:t>
            </a:r>
            <a:r>
              <a:rPr lang="en-GB" sz="2200" dirty="0">
                <a:latin typeface="Century Gothic" panose="020B0502020202020204" pitchFamily="34" charset="0"/>
              </a:rPr>
              <a:t>, das </a:t>
            </a:r>
            <a:r>
              <a:rPr lang="en-GB" sz="2200" dirty="0" err="1">
                <a:latin typeface="Century Gothic" panose="020B0502020202020204" pitchFamily="34" charset="0"/>
              </a:rPr>
              <a:t>Fahrrad</a:t>
            </a:r>
            <a:r>
              <a:rPr lang="en-GB" sz="2200" dirty="0">
                <a:latin typeface="Century Gothic" panose="020B0502020202020204" pitchFamily="34" charset="0"/>
              </a:rPr>
              <a:t>, der </a:t>
            </a:r>
            <a:r>
              <a:rPr lang="en-GB" sz="2200" dirty="0" err="1">
                <a:latin typeface="Century Gothic" panose="020B0502020202020204" pitchFamily="34" charset="0"/>
              </a:rPr>
              <a:t>Gutschein</a:t>
            </a:r>
            <a:r>
              <a:rPr lang="en-GB" sz="2200" dirty="0">
                <a:latin typeface="Century Gothic" panose="020B0502020202020204" pitchFamily="34" charset="0"/>
              </a:rPr>
              <a:t>, das </a:t>
            </a:r>
            <a:r>
              <a:rPr lang="en-GB" sz="2200" dirty="0" err="1">
                <a:latin typeface="Century Gothic" panose="020B0502020202020204" pitchFamily="34" charset="0"/>
              </a:rPr>
              <a:t>Geschenk</a:t>
            </a:r>
            <a:endParaRPr lang="en-GB" sz="2200" u="sng" dirty="0">
              <a:latin typeface="Century Gothic" panose="020B0502020202020204" pitchFamily="34" charset="0"/>
            </a:endParaRPr>
          </a:p>
          <a:p>
            <a:pPr marL="457200" indent="-457200">
              <a:buAutoNum type="alphaUcParenR" startAt="8"/>
            </a:pPr>
            <a:endParaRPr lang="en-GB" sz="2200" u="sng" dirty="0">
              <a:latin typeface="Century Gothic" panose="020B0502020202020204" pitchFamily="34" charset="0"/>
            </a:endParaRPr>
          </a:p>
          <a:p>
            <a:pPr marL="457200" indent="-457200">
              <a:buAutoNum type="alphaUcParenR" startAt="8"/>
            </a:pPr>
            <a:r>
              <a:rPr lang="en-GB" sz="2200" dirty="0" err="1">
                <a:latin typeface="Century Gothic" panose="020B0502020202020204" pitchFamily="34" charset="0"/>
              </a:rPr>
              <a:t>schön</a:t>
            </a:r>
            <a:r>
              <a:rPr lang="en-GB" sz="2200" dirty="0">
                <a:latin typeface="Century Gothic" panose="020B0502020202020204" pitchFamily="34" charset="0"/>
              </a:rPr>
              <a:t>, </a:t>
            </a:r>
            <a:r>
              <a:rPr lang="en-GB" sz="2200" dirty="0" err="1">
                <a:latin typeface="Century Gothic" panose="020B0502020202020204" pitchFamily="34" charset="0"/>
              </a:rPr>
              <a:t>hässlich</a:t>
            </a:r>
            <a:r>
              <a:rPr lang="en-GB" sz="2200" dirty="0">
                <a:latin typeface="Century Gothic" panose="020B0502020202020204" pitchFamily="34" charset="0"/>
              </a:rPr>
              <a:t>, in </a:t>
            </a:r>
            <a:r>
              <a:rPr lang="en-GB" sz="2200" dirty="0" err="1">
                <a:latin typeface="Century Gothic" panose="020B0502020202020204" pitchFamily="34" charset="0"/>
              </a:rPr>
              <a:t>Ordung</a:t>
            </a:r>
            <a:r>
              <a:rPr lang="en-GB" sz="2200" dirty="0">
                <a:latin typeface="Century Gothic" panose="020B0502020202020204" pitchFamily="34" charset="0"/>
              </a:rPr>
              <a:t>, toll 	</a:t>
            </a:r>
          </a:p>
          <a:p>
            <a:pPr marL="457200" indent="-457200">
              <a:buAutoNum type="alphaUcParenR" startAt="8"/>
            </a:pPr>
            <a:endParaRPr lang="en-GB" sz="2200" dirty="0">
              <a:latin typeface="Century Gothic" panose="020B0502020202020204" pitchFamily="34" charset="0"/>
            </a:endParaRPr>
          </a:p>
          <a:p>
            <a:pPr marL="457200" indent="-457200">
              <a:buAutoNum type="alphaUcParenR" startAt="8"/>
            </a:pPr>
            <a:r>
              <a:rPr lang="en-GB" sz="2200" dirty="0" err="1">
                <a:latin typeface="Century Gothic" panose="020B0502020202020204" pitchFamily="34" charset="0"/>
              </a:rPr>
              <a:t>sehr</a:t>
            </a:r>
            <a:r>
              <a:rPr lang="en-GB" sz="2200" dirty="0">
                <a:latin typeface="Century Gothic" panose="020B0502020202020204" pitchFamily="34" charset="0"/>
              </a:rPr>
              <a:t>, </a:t>
            </a:r>
            <a:r>
              <a:rPr lang="en-GB" sz="2200" dirty="0" err="1">
                <a:latin typeface="Century Gothic" panose="020B0502020202020204" pitchFamily="34" charset="0"/>
              </a:rPr>
              <a:t>ziemlich</a:t>
            </a:r>
            <a:r>
              <a:rPr lang="en-GB" sz="2200" dirty="0">
                <a:latin typeface="Century Gothic" panose="020B0502020202020204" pitchFamily="34" charset="0"/>
              </a:rPr>
              <a:t>, </a:t>
            </a:r>
            <a:r>
              <a:rPr lang="en-GB" sz="2200" dirty="0" err="1">
                <a:latin typeface="Century Gothic" panose="020B0502020202020204" pitchFamily="34" charset="0"/>
              </a:rPr>
              <a:t>ganz</a:t>
            </a:r>
            <a:endParaRPr lang="en-GB" sz="2200" dirty="0">
              <a:latin typeface="Century Gothic" panose="020B0502020202020204" pitchFamily="34" charset="0"/>
            </a:endParaRPr>
          </a:p>
          <a:p>
            <a:pPr marL="457200" indent="-457200">
              <a:buAutoNum type="alphaUcParenR" startAt="8"/>
            </a:pPr>
            <a:endParaRPr lang="en-GB" sz="2200" dirty="0">
              <a:latin typeface="Century Gothic" panose="020B0502020202020204" pitchFamily="34" charset="0"/>
            </a:endParaRPr>
          </a:p>
          <a:p>
            <a:pPr marL="457200" indent="-457200">
              <a:buAutoNum type="alphaUcParenR" startAt="8"/>
            </a:pPr>
            <a:r>
              <a:rPr lang="en-GB" sz="2200" dirty="0" err="1">
                <a:latin typeface="Century Gothic" panose="020B0502020202020204" pitchFamily="34" charset="0"/>
              </a:rPr>
              <a:t>jeden</a:t>
            </a:r>
            <a:r>
              <a:rPr lang="en-GB" sz="2200" dirty="0">
                <a:latin typeface="Century Gothic" panose="020B0502020202020204" pitchFamily="34" charset="0"/>
              </a:rPr>
              <a:t> Tag, </a:t>
            </a:r>
            <a:r>
              <a:rPr lang="en-GB" sz="2200" dirty="0" err="1">
                <a:latin typeface="Century Gothic" panose="020B0502020202020204" pitchFamily="34" charset="0"/>
              </a:rPr>
              <a:t>einmal</a:t>
            </a:r>
            <a:r>
              <a:rPr lang="en-GB" sz="2200" dirty="0">
                <a:latin typeface="Century Gothic" panose="020B0502020202020204" pitchFamily="34" charset="0"/>
              </a:rPr>
              <a:t> die </a:t>
            </a:r>
            <a:r>
              <a:rPr lang="en-GB" sz="2200" dirty="0" err="1">
                <a:latin typeface="Century Gothic" panose="020B0502020202020204" pitchFamily="34" charset="0"/>
              </a:rPr>
              <a:t>Woche</a:t>
            </a:r>
            <a:r>
              <a:rPr lang="en-GB" sz="2200" dirty="0">
                <a:latin typeface="Century Gothic" panose="020B0502020202020204" pitchFamily="34" charset="0"/>
              </a:rPr>
              <a:t>, </a:t>
            </a:r>
            <a:r>
              <a:rPr lang="en-GB" sz="2200" dirty="0" err="1">
                <a:latin typeface="Century Gothic" panose="020B0502020202020204" pitchFamily="34" charset="0"/>
              </a:rPr>
              <a:t>jetzt</a:t>
            </a:r>
            <a:r>
              <a:rPr lang="en-GB" sz="2200" dirty="0">
                <a:latin typeface="Century Gothic" panose="020B0502020202020204" pitchFamily="34" charset="0"/>
              </a:rPr>
              <a:t> </a:t>
            </a:r>
          </a:p>
          <a:p>
            <a:pPr marL="457200" indent="-457200">
              <a:buAutoNum type="alphaUcParenR" startAt="8"/>
            </a:pPr>
            <a:endParaRPr lang="en-GB" sz="2200" dirty="0">
              <a:latin typeface="Century Gothic" panose="020B0502020202020204" pitchFamily="34" charset="0"/>
            </a:endParaRPr>
          </a:p>
          <a:p>
            <a:pPr marL="457200" indent="-457200">
              <a:buAutoNum type="alphaUcParenR" startAt="8"/>
            </a:pPr>
            <a:r>
              <a:rPr lang="en-GB" sz="2200" dirty="0" err="1">
                <a:latin typeface="Century Gothic" panose="020B0502020202020204" pitchFamily="34" charset="0"/>
              </a:rPr>
              <a:t>lernen</a:t>
            </a:r>
            <a:r>
              <a:rPr lang="en-GB" sz="2200" dirty="0">
                <a:latin typeface="Century Gothic" panose="020B0502020202020204" pitchFamily="34" charset="0"/>
              </a:rPr>
              <a:t>, </a:t>
            </a:r>
            <a:r>
              <a:rPr lang="en-GB" sz="2200" dirty="0" err="1">
                <a:latin typeface="Century Gothic" panose="020B0502020202020204" pitchFamily="34" charset="0"/>
              </a:rPr>
              <a:t>schreiben</a:t>
            </a:r>
            <a:r>
              <a:rPr lang="en-GB" sz="2200" dirty="0">
                <a:latin typeface="Century Gothic" panose="020B0502020202020204" pitchFamily="34" charset="0"/>
              </a:rPr>
              <a:t>, </a:t>
            </a:r>
            <a:r>
              <a:rPr lang="en-GB" sz="2200" dirty="0" err="1">
                <a:latin typeface="Century Gothic" panose="020B0502020202020204" pitchFamily="34" charset="0"/>
              </a:rPr>
              <a:t>denken</a:t>
            </a:r>
            <a:endParaRPr lang="en-GB" sz="2200" dirty="0">
              <a:latin typeface="Century Gothic" panose="020B0502020202020204" pitchFamily="34" charset="0"/>
            </a:endParaRPr>
          </a:p>
        </p:txBody>
      </p:sp>
      <p:sp>
        <p:nvSpPr>
          <p:cNvPr id="3" name="Title 2">
            <a:extLst>
              <a:ext uri="{FF2B5EF4-FFF2-40B4-BE49-F238E27FC236}">
                <a16:creationId xmlns:a16="http://schemas.microsoft.com/office/drawing/2014/main" id="{F4C53FB9-BB8F-428C-8423-9701E451D7F1}"/>
              </a:ext>
            </a:extLst>
          </p:cNvPr>
          <p:cNvSpPr>
            <a:spLocks noGrp="1"/>
          </p:cNvSpPr>
          <p:nvPr>
            <p:ph type="title"/>
          </p:nvPr>
        </p:nvSpPr>
        <p:spPr>
          <a:xfrm>
            <a:off x="0" y="213557"/>
            <a:ext cx="3403600" cy="647577"/>
          </a:xfrm>
        </p:spPr>
        <p:txBody>
          <a:bodyPr>
            <a:normAutofit/>
          </a:bodyPr>
          <a:lstStyle/>
          <a:p>
            <a:r>
              <a:rPr lang="en-GB" sz="2800" dirty="0"/>
              <a:t>Was </a:t>
            </a:r>
            <a:r>
              <a:rPr lang="en-GB" sz="2800" dirty="0" err="1"/>
              <a:t>denkst</a:t>
            </a:r>
            <a:r>
              <a:rPr lang="en-GB" sz="2800" dirty="0"/>
              <a:t> du?</a:t>
            </a:r>
          </a:p>
        </p:txBody>
      </p:sp>
      <p:sp>
        <p:nvSpPr>
          <p:cNvPr id="6" name="Google Shape;150;p2">
            <a:extLst>
              <a:ext uri="{FF2B5EF4-FFF2-40B4-BE49-F238E27FC236}">
                <a16:creationId xmlns:a16="http://schemas.microsoft.com/office/drawing/2014/main" id="{0096232F-C4F5-40E9-ADB9-231A1A83AA5E}"/>
              </a:ext>
            </a:extLst>
          </p:cNvPr>
          <p:cNvSpPr/>
          <p:nvPr/>
        </p:nvSpPr>
        <p:spPr>
          <a:xfrm>
            <a:off x="9371008" y="267916"/>
            <a:ext cx="2395361" cy="396839"/>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latin typeface="Century Gothic"/>
                <a:ea typeface="Century Gothic"/>
                <a:cs typeface="Century Gothic"/>
                <a:sym typeface="Century Gothic"/>
              </a:rPr>
              <a:t>lesen</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schreiben</a:t>
            </a:r>
            <a:endParaRPr sz="2000" b="1" dirty="0">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837601DB-2FEB-4999-8E51-833ADF34E181}"/>
              </a:ext>
            </a:extLst>
          </p:cNvPr>
          <p:cNvSpPr txBox="1"/>
          <p:nvPr/>
        </p:nvSpPr>
        <p:spPr>
          <a:xfrm>
            <a:off x="3403600" y="5219960"/>
            <a:ext cx="2056438" cy="367878"/>
          </a:xfrm>
          <a:prstGeom prst="rect">
            <a:avLst/>
          </a:prstGeom>
          <a:solidFill>
            <a:schemeClr val="bg2"/>
          </a:solidFill>
        </p:spPr>
        <p:txBody>
          <a:bodyPr wrap="square" lIns="0" tIns="90000" rIns="0" bIns="0" rtlCol="0">
            <a:spAutoFit/>
          </a:bodyPr>
          <a:lstStyle/>
          <a:p>
            <a:r>
              <a:rPr lang="en-GB" dirty="0">
                <a:solidFill>
                  <a:schemeClr val="accent1">
                    <a:lumMod val="50000"/>
                  </a:schemeClr>
                </a:solidFill>
              </a:rPr>
              <a:t>_________________</a:t>
            </a:r>
          </a:p>
        </p:txBody>
      </p:sp>
      <p:sp>
        <p:nvSpPr>
          <p:cNvPr id="8" name="TextBox 7">
            <a:extLst>
              <a:ext uri="{FF2B5EF4-FFF2-40B4-BE49-F238E27FC236}">
                <a16:creationId xmlns:a16="http://schemas.microsoft.com/office/drawing/2014/main" id="{3BF8C3FF-AA93-4FC3-A394-A057B55F70B9}"/>
              </a:ext>
            </a:extLst>
          </p:cNvPr>
          <p:cNvSpPr txBox="1"/>
          <p:nvPr/>
        </p:nvSpPr>
        <p:spPr>
          <a:xfrm>
            <a:off x="9595336" y="1529712"/>
            <a:ext cx="2171032" cy="430887"/>
          </a:xfrm>
          <a:prstGeom prst="rect">
            <a:avLst/>
          </a:prstGeom>
          <a:solidFill>
            <a:srgbClr val="FFCC00"/>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rPr>
              <a:t>denken</a:t>
            </a:r>
            <a:endParaRPr kumimoji="0" lang="en-GB" sz="2200" b="1" i="0" u="none" strike="noStrike" kern="0" cap="none" spc="0" normalizeH="0" baseline="0" noProof="0" dirty="0">
              <a:ln>
                <a:noFill/>
              </a:ln>
              <a:effectLst/>
              <a:uLnTx/>
              <a:uFillTx/>
              <a:latin typeface="Century Gothic" panose="020F0302020204030204"/>
            </a:endParaRPr>
          </a:p>
        </p:txBody>
      </p:sp>
      <p:sp>
        <p:nvSpPr>
          <p:cNvPr id="9" name="TextBox 8">
            <a:extLst>
              <a:ext uri="{FF2B5EF4-FFF2-40B4-BE49-F238E27FC236}">
                <a16:creationId xmlns:a16="http://schemas.microsoft.com/office/drawing/2014/main" id="{57F1B4C7-8E35-4984-B83C-D4BAFD20A9BB}"/>
              </a:ext>
            </a:extLst>
          </p:cNvPr>
          <p:cNvSpPr txBox="1"/>
          <p:nvPr/>
        </p:nvSpPr>
        <p:spPr>
          <a:xfrm>
            <a:off x="9595336" y="4628289"/>
            <a:ext cx="2171032" cy="430887"/>
          </a:xfrm>
          <a:prstGeom prst="rect">
            <a:avLst/>
          </a:prstGeom>
          <a:solidFill>
            <a:srgbClr val="FFCC00"/>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b="1" kern="0" dirty="0">
                <a:latin typeface="Century Gothic" panose="020F0302020204030204"/>
              </a:rPr>
              <a:t>das </a:t>
            </a:r>
            <a:r>
              <a:rPr lang="en-GB" sz="2200" b="1" kern="0" dirty="0" err="1">
                <a:latin typeface="Century Gothic" panose="020F0302020204030204"/>
              </a:rPr>
              <a:t>Geschenk</a:t>
            </a:r>
            <a:endParaRPr kumimoji="0" lang="en-GB" sz="2200" b="1" i="0" u="none" strike="noStrike" kern="0" cap="none" spc="0" normalizeH="0" baseline="0" noProof="0" dirty="0">
              <a:ln>
                <a:noFill/>
              </a:ln>
              <a:effectLst/>
              <a:uLnTx/>
              <a:uFillTx/>
              <a:latin typeface="Century Gothic" panose="020F0302020204030204"/>
            </a:endParaRPr>
          </a:p>
        </p:txBody>
      </p:sp>
      <p:sp>
        <p:nvSpPr>
          <p:cNvPr id="10" name="TextBox 9">
            <a:extLst>
              <a:ext uri="{FF2B5EF4-FFF2-40B4-BE49-F238E27FC236}">
                <a16:creationId xmlns:a16="http://schemas.microsoft.com/office/drawing/2014/main" id="{5DD99512-7CBE-47A5-B2D0-1E2815182BEA}"/>
              </a:ext>
            </a:extLst>
          </p:cNvPr>
          <p:cNvSpPr txBox="1"/>
          <p:nvPr/>
        </p:nvSpPr>
        <p:spPr>
          <a:xfrm>
            <a:off x="5085243" y="4549185"/>
            <a:ext cx="2056438" cy="367878"/>
          </a:xfrm>
          <a:prstGeom prst="rect">
            <a:avLst/>
          </a:prstGeom>
          <a:solidFill>
            <a:schemeClr val="bg2"/>
          </a:solidFill>
        </p:spPr>
        <p:txBody>
          <a:bodyPr wrap="square" lIns="0" tIns="90000" rIns="0" bIns="0" rtlCol="0">
            <a:spAutoFit/>
          </a:bodyPr>
          <a:lstStyle/>
          <a:p>
            <a:r>
              <a:rPr lang="en-GB" dirty="0">
                <a:solidFill>
                  <a:schemeClr val="accent1">
                    <a:lumMod val="50000"/>
                  </a:schemeClr>
                </a:solidFill>
              </a:rPr>
              <a:t>_________________</a:t>
            </a:r>
          </a:p>
        </p:txBody>
      </p:sp>
      <p:sp>
        <p:nvSpPr>
          <p:cNvPr id="11" name="TextBox 10">
            <a:extLst>
              <a:ext uri="{FF2B5EF4-FFF2-40B4-BE49-F238E27FC236}">
                <a16:creationId xmlns:a16="http://schemas.microsoft.com/office/drawing/2014/main" id="{0B146114-51C4-41D6-8EF7-5CAFAA7EBD88}"/>
              </a:ext>
            </a:extLst>
          </p:cNvPr>
          <p:cNvSpPr txBox="1"/>
          <p:nvPr/>
        </p:nvSpPr>
        <p:spPr>
          <a:xfrm>
            <a:off x="9595336" y="4112104"/>
            <a:ext cx="2171032" cy="430887"/>
          </a:xfrm>
          <a:prstGeom prst="rect">
            <a:avLst/>
          </a:prstGeom>
          <a:solidFill>
            <a:srgbClr val="FFCC00"/>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rPr>
              <a:t>jetzt</a:t>
            </a:r>
            <a:endParaRPr kumimoji="0" lang="en-GB" sz="2200" b="1" i="0" u="none" strike="noStrike" kern="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4F46FCA1-C916-462F-B672-37B993415EC2}"/>
              </a:ext>
            </a:extLst>
          </p:cNvPr>
          <p:cNvSpPr txBox="1"/>
          <p:nvPr/>
        </p:nvSpPr>
        <p:spPr>
          <a:xfrm>
            <a:off x="9595336" y="2047364"/>
            <a:ext cx="2171032" cy="430887"/>
          </a:xfrm>
          <a:prstGeom prst="rect">
            <a:avLst/>
          </a:prstGeom>
          <a:solidFill>
            <a:srgbClr val="FFCC00"/>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b="1" kern="0" dirty="0">
                <a:latin typeface="Century Gothic" panose="020F0302020204030204"/>
              </a:rPr>
              <a:t>das </a:t>
            </a:r>
            <a:r>
              <a:rPr lang="en-GB" sz="2200" b="1" kern="0" dirty="0" err="1">
                <a:latin typeface="Century Gothic" panose="020F0302020204030204"/>
              </a:rPr>
              <a:t>Fahrrad</a:t>
            </a:r>
            <a:endParaRPr kumimoji="0" lang="en-GB" sz="2200" b="1" i="0" u="none" strike="noStrike" kern="0" cap="none" spc="0" normalizeH="0" baseline="0" noProof="0" dirty="0">
              <a:ln>
                <a:noFill/>
              </a:ln>
              <a:effectLst/>
              <a:uLnTx/>
              <a:uFillTx/>
              <a:latin typeface="Century Gothic" panose="020F0302020204030204"/>
            </a:endParaRPr>
          </a:p>
        </p:txBody>
      </p:sp>
      <p:sp>
        <p:nvSpPr>
          <p:cNvPr id="13" name="TextBox 12">
            <a:extLst>
              <a:ext uri="{FF2B5EF4-FFF2-40B4-BE49-F238E27FC236}">
                <a16:creationId xmlns:a16="http://schemas.microsoft.com/office/drawing/2014/main" id="{43B68652-FFC4-43A6-9534-695692C8AE4D}"/>
              </a:ext>
            </a:extLst>
          </p:cNvPr>
          <p:cNvSpPr txBox="1"/>
          <p:nvPr/>
        </p:nvSpPr>
        <p:spPr>
          <a:xfrm>
            <a:off x="9595336" y="3079734"/>
            <a:ext cx="2171032" cy="430887"/>
          </a:xfrm>
          <a:prstGeom prst="rect">
            <a:avLst/>
          </a:prstGeom>
          <a:solidFill>
            <a:srgbClr val="FFCC00"/>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rPr>
              <a:t>der </a:t>
            </a:r>
            <a:r>
              <a:rPr kumimoji="0" lang="en-GB" sz="2200" b="1" i="0" u="none" strike="noStrike" kern="0" cap="none" spc="0" normalizeH="0" baseline="0" noProof="0" dirty="0" err="1">
                <a:ln>
                  <a:noFill/>
                </a:ln>
                <a:effectLst/>
                <a:uLnTx/>
                <a:uFillTx/>
                <a:latin typeface="Century Gothic" panose="020F0302020204030204"/>
              </a:rPr>
              <a:t>Gutschein</a:t>
            </a:r>
            <a:endParaRPr kumimoji="0" lang="en-GB" sz="2200" b="1" i="0" u="none" strike="noStrike" kern="0" cap="none" spc="0" normalizeH="0" baseline="0" noProof="0" dirty="0">
              <a:ln>
                <a:noFill/>
              </a:ln>
              <a:effectLst/>
              <a:uLnTx/>
              <a:uFillTx/>
              <a:latin typeface="Century Gothic" panose="020F0302020204030204"/>
            </a:endParaRPr>
          </a:p>
        </p:txBody>
      </p:sp>
      <p:grpSp>
        <p:nvGrpSpPr>
          <p:cNvPr id="14" name="Group 13">
            <a:extLst>
              <a:ext uri="{FF2B5EF4-FFF2-40B4-BE49-F238E27FC236}">
                <a16:creationId xmlns:a16="http://schemas.microsoft.com/office/drawing/2014/main" id="{EBB29AB8-962F-4AD2-BBA3-DA685AD00C52}"/>
              </a:ext>
            </a:extLst>
          </p:cNvPr>
          <p:cNvGrpSpPr/>
          <p:nvPr/>
        </p:nvGrpSpPr>
        <p:grpSpPr>
          <a:xfrm>
            <a:off x="1895476" y="3205535"/>
            <a:ext cx="6169314" cy="367878"/>
            <a:chOff x="1895476" y="2895799"/>
            <a:chExt cx="6169314" cy="367878"/>
          </a:xfrm>
          <a:solidFill>
            <a:schemeClr val="bg2"/>
          </a:solidFill>
        </p:grpSpPr>
        <p:sp>
          <p:nvSpPr>
            <p:cNvPr id="15" name="TextBox 14">
              <a:extLst>
                <a:ext uri="{FF2B5EF4-FFF2-40B4-BE49-F238E27FC236}">
                  <a16:creationId xmlns:a16="http://schemas.microsoft.com/office/drawing/2014/main" id="{C089ABAD-76F9-45A8-8BE5-B615AD101748}"/>
                </a:ext>
              </a:extLst>
            </p:cNvPr>
            <p:cNvSpPr txBox="1"/>
            <p:nvPr/>
          </p:nvSpPr>
          <p:spPr>
            <a:xfrm>
              <a:off x="1895476" y="2895799"/>
              <a:ext cx="2056438" cy="367878"/>
            </a:xfrm>
            <a:prstGeom prst="rect">
              <a:avLst/>
            </a:prstGeom>
            <a:grpFill/>
          </p:spPr>
          <p:txBody>
            <a:bodyPr wrap="square" lIns="0" tIns="90000" rIns="0" bIns="0" rtlCol="0">
              <a:spAutoFit/>
            </a:bodyPr>
            <a:lstStyle/>
            <a:p>
              <a:r>
                <a:rPr lang="en-GB" dirty="0">
                  <a:solidFill>
                    <a:schemeClr val="accent1">
                      <a:lumMod val="50000"/>
                    </a:schemeClr>
                  </a:solidFill>
                </a:rPr>
                <a:t>_________________,</a:t>
              </a:r>
            </a:p>
          </p:txBody>
        </p:sp>
        <p:sp>
          <p:nvSpPr>
            <p:cNvPr id="16" name="TextBox 15">
              <a:extLst>
                <a:ext uri="{FF2B5EF4-FFF2-40B4-BE49-F238E27FC236}">
                  <a16:creationId xmlns:a16="http://schemas.microsoft.com/office/drawing/2014/main" id="{8A95B0D1-FB28-4577-A8A9-63486972123E}"/>
                </a:ext>
              </a:extLst>
            </p:cNvPr>
            <p:cNvSpPr txBox="1"/>
            <p:nvPr/>
          </p:nvSpPr>
          <p:spPr>
            <a:xfrm>
              <a:off x="3951914" y="2895799"/>
              <a:ext cx="2056438" cy="367878"/>
            </a:xfrm>
            <a:prstGeom prst="rect">
              <a:avLst/>
            </a:prstGeom>
            <a:grpFill/>
          </p:spPr>
          <p:txBody>
            <a:bodyPr wrap="square" lIns="0" tIns="90000" rIns="0" bIns="0" rtlCol="0">
              <a:spAutoFit/>
            </a:bodyPr>
            <a:lstStyle/>
            <a:p>
              <a:r>
                <a:rPr lang="en-GB" dirty="0">
                  <a:solidFill>
                    <a:schemeClr val="accent1">
                      <a:lumMod val="50000"/>
                    </a:schemeClr>
                  </a:solidFill>
                </a:rPr>
                <a:t>_________________,</a:t>
              </a:r>
            </a:p>
          </p:txBody>
        </p:sp>
        <p:sp>
          <p:nvSpPr>
            <p:cNvPr id="17" name="TextBox 16">
              <a:extLst>
                <a:ext uri="{FF2B5EF4-FFF2-40B4-BE49-F238E27FC236}">
                  <a16:creationId xmlns:a16="http://schemas.microsoft.com/office/drawing/2014/main" id="{466C2540-0E1F-4778-B153-18A2FB7FBE58}"/>
                </a:ext>
              </a:extLst>
            </p:cNvPr>
            <p:cNvSpPr txBox="1"/>
            <p:nvPr/>
          </p:nvSpPr>
          <p:spPr>
            <a:xfrm>
              <a:off x="6008352" y="2895799"/>
              <a:ext cx="2056438" cy="367878"/>
            </a:xfrm>
            <a:prstGeom prst="rect">
              <a:avLst/>
            </a:prstGeom>
            <a:grpFill/>
          </p:spPr>
          <p:txBody>
            <a:bodyPr wrap="square" lIns="0" tIns="90000" rIns="0" bIns="0" rtlCol="0">
              <a:spAutoFit/>
            </a:bodyPr>
            <a:lstStyle/>
            <a:p>
              <a:r>
                <a:rPr lang="en-GB" dirty="0">
                  <a:solidFill>
                    <a:schemeClr val="accent1">
                      <a:lumMod val="50000"/>
                    </a:schemeClr>
                  </a:solidFill>
                </a:rPr>
                <a:t>_________________</a:t>
              </a:r>
            </a:p>
          </p:txBody>
        </p:sp>
      </p:grpSp>
      <p:sp>
        <p:nvSpPr>
          <p:cNvPr id="18" name="TextBox 17">
            <a:extLst>
              <a:ext uri="{FF2B5EF4-FFF2-40B4-BE49-F238E27FC236}">
                <a16:creationId xmlns:a16="http://schemas.microsoft.com/office/drawing/2014/main" id="{2340F1DA-121C-4835-9603-1BEA9FB71C43}"/>
              </a:ext>
            </a:extLst>
          </p:cNvPr>
          <p:cNvSpPr txBox="1"/>
          <p:nvPr/>
        </p:nvSpPr>
        <p:spPr>
          <a:xfrm>
            <a:off x="9595336" y="2563549"/>
            <a:ext cx="2171032" cy="430887"/>
          </a:xfrm>
          <a:prstGeom prst="rect">
            <a:avLst/>
          </a:prstGeom>
          <a:solidFill>
            <a:srgbClr val="FFCC00"/>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rPr>
              <a:t>in </a:t>
            </a:r>
            <a:r>
              <a:rPr kumimoji="0" lang="en-GB" sz="2200" b="1" i="0" u="none" strike="noStrike" kern="0" cap="none" spc="0" normalizeH="0" baseline="0" noProof="0" dirty="0" err="1">
                <a:ln>
                  <a:noFill/>
                </a:ln>
                <a:effectLst/>
                <a:uLnTx/>
                <a:uFillTx/>
                <a:latin typeface="Century Gothic" panose="020F0302020204030204"/>
              </a:rPr>
              <a:t>Ordnung</a:t>
            </a:r>
            <a:endParaRPr kumimoji="0" lang="en-GB" sz="2200" b="1" i="0" u="none" strike="noStrike" kern="0" cap="none" spc="0" normalizeH="0" baseline="0" noProof="0" dirty="0">
              <a:ln>
                <a:noFill/>
              </a:ln>
              <a:effectLst/>
              <a:uLnTx/>
              <a:uFillTx/>
              <a:latin typeface="Century Gothic" panose="020F0302020204030204"/>
            </a:endParaRPr>
          </a:p>
        </p:txBody>
      </p:sp>
      <p:sp>
        <p:nvSpPr>
          <p:cNvPr id="19" name="TextBox 18">
            <a:extLst>
              <a:ext uri="{FF2B5EF4-FFF2-40B4-BE49-F238E27FC236}">
                <a16:creationId xmlns:a16="http://schemas.microsoft.com/office/drawing/2014/main" id="{636C9A28-EC35-41EF-8C4C-3E9F9C6A238D}"/>
              </a:ext>
            </a:extLst>
          </p:cNvPr>
          <p:cNvSpPr txBox="1"/>
          <p:nvPr/>
        </p:nvSpPr>
        <p:spPr>
          <a:xfrm>
            <a:off x="9595336" y="3595919"/>
            <a:ext cx="2171032" cy="430887"/>
          </a:xfrm>
          <a:prstGeom prst="rect">
            <a:avLst/>
          </a:prstGeom>
          <a:solidFill>
            <a:srgbClr val="FFCC00"/>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rPr>
              <a:t>toll</a:t>
            </a:r>
          </a:p>
        </p:txBody>
      </p:sp>
      <p:sp>
        <p:nvSpPr>
          <p:cNvPr id="20" name="TextBox 19">
            <a:extLst>
              <a:ext uri="{FF2B5EF4-FFF2-40B4-BE49-F238E27FC236}">
                <a16:creationId xmlns:a16="http://schemas.microsoft.com/office/drawing/2014/main" id="{CF945D83-40C9-47AE-85FA-6CB4D668F966}"/>
              </a:ext>
            </a:extLst>
          </p:cNvPr>
          <p:cNvSpPr txBox="1"/>
          <p:nvPr/>
        </p:nvSpPr>
        <p:spPr>
          <a:xfrm>
            <a:off x="9595336" y="1013457"/>
            <a:ext cx="2171032" cy="430887"/>
          </a:xfrm>
          <a:prstGeom prst="rect">
            <a:avLst/>
          </a:prstGeom>
          <a:solidFill>
            <a:srgbClr val="FFCC00"/>
          </a:solidFill>
          <a:ln>
            <a:solidFill>
              <a:schemeClr val="tx1"/>
            </a:solidFill>
          </a:ln>
        </p:spPr>
        <p:txBody>
          <a:bodyPr wrap="square" rtlCol="0">
            <a:spAutoFit/>
          </a:bodyPr>
          <a:lstStyle/>
          <a:p>
            <a:pPr lvl="0" algn="ctr"/>
            <a:r>
              <a:rPr lang="en-GB" sz="2200" b="1" kern="0" dirty="0" err="1">
                <a:latin typeface="Century Gothic" panose="020F0302020204030204"/>
              </a:rPr>
              <a:t>hässlich</a:t>
            </a:r>
            <a:endParaRPr kumimoji="0" lang="en-GB" sz="2200" b="1" i="0" u="none" strike="noStrike" kern="0" cap="none" spc="0" normalizeH="0" baseline="0" noProof="0" dirty="0">
              <a:ln>
                <a:noFill/>
              </a:ln>
              <a:effectLst/>
              <a:uLnTx/>
              <a:uFillTx/>
              <a:latin typeface="Century Gothic" panose="020F0302020204030204"/>
            </a:endParaRPr>
          </a:p>
        </p:txBody>
      </p:sp>
      <p:grpSp>
        <p:nvGrpSpPr>
          <p:cNvPr id="21" name="Group 20">
            <a:extLst>
              <a:ext uri="{FF2B5EF4-FFF2-40B4-BE49-F238E27FC236}">
                <a16:creationId xmlns:a16="http://schemas.microsoft.com/office/drawing/2014/main" id="{C71B2B39-AD62-4929-A2C7-C80C6129E2F3}"/>
              </a:ext>
            </a:extLst>
          </p:cNvPr>
          <p:cNvGrpSpPr/>
          <p:nvPr/>
        </p:nvGrpSpPr>
        <p:grpSpPr>
          <a:xfrm>
            <a:off x="1618289" y="3877010"/>
            <a:ext cx="4112876" cy="367878"/>
            <a:chOff x="1542089" y="3551888"/>
            <a:chExt cx="4112876" cy="367878"/>
          </a:xfrm>
          <a:solidFill>
            <a:schemeClr val="bg2"/>
          </a:solidFill>
        </p:grpSpPr>
        <p:sp>
          <p:nvSpPr>
            <p:cNvPr id="22" name="TextBox 21">
              <a:extLst>
                <a:ext uri="{FF2B5EF4-FFF2-40B4-BE49-F238E27FC236}">
                  <a16:creationId xmlns:a16="http://schemas.microsoft.com/office/drawing/2014/main" id="{15B838DC-4A2E-4DC7-AAA2-922A41F1FF04}"/>
                </a:ext>
              </a:extLst>
            </p:cNvPr>
            <p:cNvSpPr txBox="1"/>
            <p:nvPr/>
          </p:nvSpPr>
          <p:spPr>
            <a:xfrm>
              <a:off x="1542089" y="3551888"/>
              <a:ext cx="2056438" cy="367878"/>
            </a:xfrm>
            <a:prstGeom prst="rect">
              <a:avLst/>
            </a:prstGeom>
            <a:grpFill/>
          </p:spPr>
          <p:txBody>
            <a:bodyPr wrap="square" lIns="0" tIns="90000" rIns="0" bIns="0" rtlCol="0">
              <a:spAutoFit/>
            </a:bodyPr>
            <a:lstStyle/>
            <a:p>
              <a:r>
                <a:rPr lang="en-GB" dirty="0">
                  <a:solidFill>
                    <a:schemeClr val="accent1">
                      <a:lumMod val="50000"/>
                    </a:schemeClr>
                  </a:solidFill>
                </a:rPr>
                <a:t>_________________,</a:t>
              </a:r>
            </a:p>
          </p:txBody>
        </p:sp>
        <p:sp>
          <p:nvSpPr>
            <p:cNvPr id="23" name="TextBox 22">
              <a:extLst>
                <a:ext uri="{FF2B5EF4-FFF2-40B4-BE49-F238E27FC236}">
                  <a16:creationId xmlns:a16="http://schemas.microsoft.com/office/drawing/2014/main" id="{3C73E43C-4C1B-41FD-B602-CAA4770DFE4D}"/>
                </a:ext>
              </a:extLst>
            </p:cNvPr>
            <p:cNvSpPr txBox="1"/>
            <p:nvPr/>
          </p:nvSpPr>
          <p:spPr>
            <a:xfrm>
              <a:off x="3598527" y="3551888"/>
              <a:ext cx="2056438" cy="367878"/>
            </a:xfrm>
            <a:prstGeom prst="rect">
              <a:avLst/>
            </a:prstGeom>
            <a:grpFill/>
          </p:spPr>
          <p:txBody>
            <a:bodyPr wrap="square" lIns="0" tIns="90000" rIns="0" bIns="0" rtlCol="0">
              <a:spAutoFit/>
            </a:bodyPr>
            <a:lstStyle/>
            <a:p>
              <a:r>
                <a:rPr lang="en-GB" dirty="0">
                  <a:solidFill>
                    <a:schemeClr val="accent1">
                      <a:lumMod val="50000"/>
                    </a:schemeClr>
                  </a:solidFill>
                </a:rPr>
                <a:t>_________________</a:t>
              </a:r>
            </a:p>
          </p:txBody>
        </p:sp>
      </p:grpSp>
      <p:sp>
        <p:nvSpPr>
          <p:cNvPr id="24" name="TextBox 23">
            <a:extLst>
              <a:ext uri="{FF2B5EF4-FFF2-40B4-BE49-F238E27FC236}">
                <a16:creationId xmlns:a16="http://schemas.microsoft.com/office/drawing/2014/main" id="{04EB49A4-3A15-475C-B653-77748B3FBF60}"/>
              </a:ext>
            </a:extLst>
          </p:cNvPr>
          <p:cNvSpPr txBox="1"/>
          <p:nvPr/>
        </p:nvSpPr>
        <p:spPr>
          <a:xfrm>
            <a:off x="9595336" y="5660655"/>
            <a:ext cx="2171032" cy="430887"/>
          </a:xfrm>
          <a:prstGeom prst="rect">
            <a:avLst/>
          </a:prstGeom>
          <a:solidFill>
            <a:srgbClr val="FFCC00"/>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rPr>
              <a:t>ganz</a:t>
            </a:r>
            <a:endParaRPr kumimoji="0" lang="en-GB" sz="2200" b="1" i="0" u="none" strike="noStrike" kern="0" cap="none" spc="0" normalizeH="0" baseline="0" noProof="0" dirty="0">
              <a:ln>
                <a:noFill/>
              </a:ln>
              <a:effectLst/>
              <a:uLnTx/>
              <a:uFillTx/>
              <a:latin typeface="Century Gothic" panose="020F0302020204030204"/>
            </a:endParaRPr>
          </a:p>
        </p:txBody>
      </p:sp>
      <p:sp>
        <p:nvSpPr>
          <p:cNvPr id="25" name="TextBox 24">
            <a:extLst>
              <a:ext uri="{FF2B5EF4-FFF2-40B4-BE49-F238E27FC236}">
                <a16:creationId xmlns:a16="http://schemas.microsoft.com/office/drawing/2014/main" id="{17AEF8C5-B202-4BE4-A73C-4ECC14A4AE44}"/>
              </a:ext>
            </a:extLst>
          </p:cNvPr>
          <p:cNvSpPr txBox="1"/>
          <p:nvPr/>
        </p:nvSpPr>
        <p:spPr>
          <a:xfrm>
            <a:off x="9595336" y="5144474"/>
            <a:ext cx="2171032" cy="430887"/>
          </a:xfrm>
          <a:prstGeom prst="rect">
            <a:avLst/>
          </a:prstGeom>
          <a:solidFill>
            <a:srgbClr val="FFCC00"/>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b="1" kern="0" dirty="0" err="1">
                <a:latin typeface="Century Gothic" panose="020F0302020204030204"/>
              </a:rPr>
              <a:t>ziemlich</a:t>
            </a:r>
            <a:endParaRPr kumimoji="0" lang="en-GB" sz="2200" b="1" i="0" u="none" strike="noStrike" kern="0" cap="none" spc="0" normalizeH="0" baseline="0" noProof="0" dirty="0">
              <a:ln>
                <a:noFill/>
              </a:ln>
              <a:effectLst/>
              <a:uLnTx/>
              <a:uFillTx/>
              <a:latin typeface="Century Gothic" panose="020F0302020204030204"/>
            </a:endParaRPr>
          </a:p>
        </p:txBody>
      </p:sp>
      <p:grpSp>
        <p:nvGrpSpPr>
          <p:cNvPr id="26" name="Group 25">
            <a:extLst>
              <a:ext uri="{FF2B5EF4-FFF2-40B4-BE49-F238E27FC236}">
                <a16:creationId xmlns:a16="http://schemas.microsoft.com/office/drawing/2014/main" id="{E1E78262-2C3F-4D0E-8DD5-891A32EFB49C}"/>
              </a:ext>
            </a:extLst>
          </p:cNvPr>
          <p:cNvGrpSpPr/>
          <p:nvPr/>
        </p:nvGrpSpPr>
        <p:grpSpPr>
          <a:xfrm>
            <a:off x="2300376" y="2536402"/>
            <a:ext cx="6169314" cy="367878"/>
            <a:chOff x="2300376" y="2227001"/>
            <a:chExt cx="6169314" cy="367878"/>
          </a:xfrm>
          <a:solidFill>
            <a:schemeClr val="bg2"/>
          </a:solidFill>
        </p:grpSpPr>
        <p:sp>
          <p:nvSpPr>
            <p:cNvPr id="27" name="TextBox 26">
              <a:extLst>
                <a:ext uri="{FF2B5EF4-FFF2-40B4-BE49-F238E27FC236}">
                  <a16:creationId xmlns:a16="http://schemas.microsoft.com/office/drawing/2014/main" id="{EE1903DC-5B9A-44CF-B094-ED7F4B1C9183}"/>
                </a:ext>
              </a:extLst>
            </p:cNvPr>
            <p:cNvSpPr txBox="1"/>
            <p:nvPr/>
          </p:nvSpPr>
          <p:spPr>
            <a:xfrm>
              <a:off x="2300376" y="2227001"/>
              <a:ext cx="2056438" cy="367878"/>
            </a:xfrm>
            <a:prstGeom prst="rect">
              <a:avLst/>
            </a:prstGeom>
            <a:grpFill/>
          </p:spPr>
          <p:txBody>
            <a:bodyPr wrap="square" lIns="0" tIns="90000" rIns="0" bIns="0" rtlCol="0">
              <a:spAutoFit/>
            </a:bodyPr>
            <a:lstStyle/>
            <a:p>
              <a:r>
                <a:rPr lang="en-GB" dirty="0">
                  <a:solidFill>
                    <a:schemeClr val="accent1">
                      <a:lumMod val="50000"/>
                    </a:schemeClr>
                  </a:solidFill>
                </a:rPr>
                <a:t>_________________,</a:t>
              </a:r>
            </a:p>
          </p:txBody>
        </p:sp>
        <p:sp>
          <p:nvSpPr>
            <p:cNvPr id="28" name="TextBox 27">
              <a:extLst>
                <a:ext uri="{FF2B5EF4-FFF2-40B4-BE49-F238E27FC236}">
                  <a16:creationId xmlns:a16="http://schemas.microsoft.com/office/drawing/2014/main" id="{47C040CE-09AD-4941-8955-2CFA9827DADB}"/>
                </a:ext>
              </a:extLst>
            </p:cNvPr>
            <p:cNvSpPr txBox="1"/>
            <p:nvPr/>
          </p:nvSpPr>
          <p:spPr>
            <a:xfrm>
              <a:off x="4356814" y="2227001"/>
              <a:ext cx="2056438" cy="367878"/>
            </a:xfrm>
            <a:prstGeom prst="rect">
              <a:avLst/>
            </a:prstGeom>
            <a:grpFill/>
          </p:spPr>
          <p:txBody>
            <a:bodyPr wrap="square" lIns="0" tIns="90000" rIns="0" bIns="0" rtlCol="0">
              <a:spAutoFit/>
            </a:bodyPr>
            <a:lstStyle/>
            <a:p>
              <a:r>
                <a:rPr lang="en-GB" dirty="0">
                  <a:solidFill>
                    <a:schemeClr val="accent1">
                      <a:lumMod val="50000"/>
                    </a:schemeClr>
                  </a:solidFill>
                </a:rPr>
                <a:t>_________________,</a:t>
              </a:r>
            </a:p>
          </p:txBody>
        </p:sp>
        <p:sp>
          <p:nvSpPr>
            <p:cNvPr id="29" name="TextBox 28">
              <a:extLst>
                <a:ext uri="{FF2B5EF4-FFF2-40B4-BE49-F238E27FC236}">
                  <a16:creationId xmlns:a16="http://schemas.microsoft.com/office/drawing/2014/main" id="{6F7CD2FB-5140-40A7-BE0D-EC9EE7CD3FA9}"/>
                </a:ext>
              </a:extLst>
            </p:cNvPr>
            <p:cNvSpPr txBox="1"/>
            <p:nvPr/>
          </p:nvSpPr>
          <p:spPr>
            <a:xfrm>
              <a:off x="6413252" y="2227001"/>
              <a:ext cx="2056438" cy="367878"/>
            </a:xfrm>
            <a:prstGeom prst="rect">
              <a:avLst/>
            </a:prstGeom>
            <a:grpFill/>
          </p:spPr>
          <p:txBody>
            <a:bodyPr wrap="square" lIns="0" tIns="90000" rIns="0" bIns="0" rtlCol="0">
              <a:spAutoFit/>
            </a:bodyPr>
            <a:lstStyle/>
            <a:p>
              <a:r>
                <a:rPr lang="en-GB" dirty="0">
                  <a:solidFill>
                    <a:schemeClr val="accent1">
                      <a:lumMod val="50000"/>
                    </a:schemeClr>
                  </a:solidFill>
                </a:rPr>
                <a:t>_________________</a:t>
              </a:r>
            </a:p>
          </p:txBody>
        </p:sp>
      </p:grpSp>
      <p:sp>
        <p:nvSpPr>
          <p:cNvPr id="30" name="TextBox 29">
            <a:extLst>
              <a:ext uri="{FF2B5EF4-FFF2-40B4-BE49-F238E27FC236}">
                <a16:creationId xmlns:a16="http://schemas.microsoft.com/office/drawing/2014/main" id="{5CC66F5E-C8B6-4F66-A762-5F60E5EA00F9}"/>
              </a:ext>
            </a:extLst>
          </p:cNvPr>
          <p:cNvSpPr txBox="1"/>
          <p:nvPr/>
        </p:nvSpPr>
        <p:spPr>
          <a:xfrm>
            <a:off x="254980" y="1290897"/>
            <a:ext cx="6381568" cy="523220"/>
          </a:xfrm>
          <a:prstGeom prst="rect">
            <a:avLst/>
          </a:prstGeom>
          <a:noFill/>
        </p:spPr>
        <p:txBody>
          <a:bodyPr wrap="square" rtlCol="0">
            <a:spAutoFit/>
          </a:bodyPr>
          <a:lstStyle/>
          <a:p>
            <a:r>
              <a:rPr lang="en-GB" sz="2800" b="1" dirty="0" err="1">
                <a:latin typeface="Century Gothic" panose="020B0502020202020204" pitchFamily="34" charset="0"/>
              </a:rPr>
              <a:t>Ordne</a:t>
            </a:r>
            <a:r>
              <a:rPr lang="en-GB" sz="2800" b="1" dirty="0">
                <a:latin typeface="Century Gothic" panose="020B0502020202020204" pitchFamily="34" charset="0"/>
              </a:rPr>
              <a:t> die </a:t>
            </a:r>
            <a:r>
              <a:rPr lang="en-GB" sz="2800" b="1" dirty="0" err="1">
                <a:latin typeface="Century Gothic" panose="020B0502020202020204" pitchFamily="34" charset="0"/>
              </a:rPr>
              <a:t>Wörter</a:t>
            </a:r>
            <a:r>
              <a:rPr lang="en-GB" sz="2800" b="1" dirty="0">
                <a:latin typeface="Century Gothic" panose="020B0502020202020204" pitchFamily="34" charset="0"/>
              </a:rPr>
              <a:t>.</a:t>
            </a:r>
          </a:p>
        </p:txBody>
      </p:sp>
      <p:sp>
        <p:nvSpPr>
          <p:cNvPr id="32" name="Cloud Callout 10">
            <a:extLst>
              <a:ext uri="{FF2B5EF4-FFF2-40B4-BE49-F238E27FC236}">
                <a16:creationId xmlns:a16="http://schemas.microsoft.com/office/drawing/2014/main" id="{16797595-59DD-4105-AB29-239468F2D9F9}"/>
              </a:ext>
            </a:extLst>
          </p:cNvPr>
          <p:cNvSpPr/>
          <p:nvPr/>
        </p:nvSpPr>
        <p:spPr>
          <a:xfrm>
            <a:off x="3636273" y="91512"/>
            <a:ext cx="1257182" cy="967154"/>
          </a:xfrm>
          <a:prstGeom prst="cloudCallout">
            <a:avLst>
              <a:gd name="adj1" fmla="val -106529"/>
              <a:gd name="adj2" fmla="val -1822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01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E650-2B15-4387-8436-207F9AF61729}"/>
              </a:ext>
            </a:extLst>
          </p:cNvPr>
          <p:cNvSpPr>
            <a:spLocks noGrp="1"/>
          </p:cNvSpPr>
          <p:nvPr>
            <p:ph type="title"/>
          </p:nvPr>
        </p:nvSpPr>
        <p:spPr>
          <a:xfrm>
            <a:off x="-1" y="213557"/>
            <a:ext cx="5252043" cy="647577"/>
          </a:xfrm>
        </p:spPr>
        <p:txBody>
          <a:bodyPr>
            <a:normAutofit/>
          </a:bodyPr>
          <a:lstStyle/>
          <a:p>
            <a:r>
              <a:rPr lang="en-GB" dirty="0"/>
              <a:t>Wie </a:t>
            </a:r>
            <a:r>
              <a:rPr lang="en-GB" dirty="0" err="1"/>
              <a:t>ist</a:t>
            </a:r>
            <a:r>
              <a:rPr lang="en-GB" dirty="0"/>
              <a:t> das </a:t>
            </a:r>
            <a:r>
              <a:rPr lang="en-GB" dirty="0" err="1"/>
              <a:t>Geschenk</a:t>
            </a:r>
            <a:r>
              <a:rPr lang="en-GB" dirty="0"/>
              <a:t>?</a:t>
            </a:r>
          </a:p>
        </p:txBody>
      </p:sp>
      <p:sp>
        <p:nvSpPr>
          <p:cNvPr id="4" name="TextBox 3">
            <a:extLst>
              <a:ext uri="{FF2B5EF4-FFF2-40B4-BE49-F238E27FC236}">
                <a16:creationId xmlns:a16="http://schemas.microsoft.com/office/drawing/2014/main" id="{9CF43E6F-0C52-472A-94E2-E7C628AD4B4B}"/>
              </a:ext>
            </a:extLst>
          </p:cNvPr>
          <p:cNvSpPr txBox="1"/>
          <p:nvPr/>
        </p:nvSpPr>
        <p:spPr>
          <a:xfrm>
            <a:off x="2174507" y="5343035"/>
            <a:ext cx="1447982" cy="769441"/>
          </a:xfrm>
          <a:prstGeom prst="rect">
            <a:avLst/>
          </a:prstGeom>
          <a:solidFill>
            <a:srgbClr val="FFCC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ea typeface="+mn-ea"/>
                <a:cs typeface="+mn-cs"/>
              </a:rPr>
              <a:t>ziemlich</a:t>
            </a:r>
            <a:r>
              <a:rPr kumimoji="0" lang="en-GB" sz="2200" b="1" i="0" u="none" strike="noStrike" kern="0" cap="none" spc="0" normalizeH="0" baseline="0" noProof="0" dirty="0">
                <a:ln>
                  <a:noFill/>
                </a:ln>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ea typeface="+mn-ea"/>
                <a:cs typeface="+mn-cs"/>
              </a:rPr>
              <a:t>hässlich</a:t>
            </a: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1B9402CF-F892-43AC-A8BF-971447BEE20A}"/>
              </a:ext>
            </a:extLst>
          </p:cNvPr>
          <p:cNvSpPr txBox="1"/>
          <p:nvPr/>
        </p:nvSpPr>
        <p:spPr>
          <a:xfrm>
            <a:off x="5430238" y="5343036"/>
            <a:ext cx="1447982" cy="769441"/>
          </a:xfrm>
          <a:prstGeom prst="rect">
            <a:avLst/>
          </a:prstGeom>
          <a:solidFill>
            <a:srgbClr val="FFCC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ea typeface="+mn-ea"/>
                <a:cs typeface="+mn-cs"/>
              </a:rPr>
              <a:t>ziemlich</a:t>
            </a:r>
            <a:r>
              <a:rPr kumimoji="0" lang="en-GB" sz="2200" b="1" i="0" u="none" strike="noStrike" kern="0" cap="none" spc="0" normalizeH="0" baseline="0" noProof="0" dirty="0">
                <a:ln>
                  <a:noFill/>
                </a:ln>
                <a:effectLst/>
                <a:uLnTx/>
                <a:uFillTx/>
                <a:latin typeface="Century Gothic" panose="020F0302020204030204"/>
                <a:ea typeface="+mn-ea"/>
                <a:cs typeface="+mn-cs"/>
              </a:rPr>
              <a:t> toll</a:t>
            </a:r>
          </a:p>
        </p:txBody>
      </p:sp>
      <p:sp>
        <p:nvSpPr>
          <p:cNvPr id="6" name="TextBox 5">
            <a:extLst>
              <a:ext uri="{FF2B5EF4-FFF2-40B4-BE49-F238E27FC236}">
                <a16:creationId xmlns:a16="http://schemas.microsoft.com/office/drawing/2014/main" id="{C7EC0C2F-6C90-4503-87AC-CC6EFE5BD5DC}"/>
              </a:ext>
            </a:extLst>
          </p:cNvPr>
          <p:cNvSpPr txBox="1"/>
          <p:nvPr/>
        </p:nvSpPr>
        <p:spPr>
          <a:xfrm>
            <a:off x="3804060" y="5343036"/>
            <a:ext cx="1447982" cy="769441"/>
          </a:xfrm>
          <a:prstGeom prst="rect">
            <a:avLst/>
          </a:prstGeom>
          <a:solidFill>
            <a:srgbClr val="FFCC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ea typeface="+mn-ea"/>
                <a:cs typeface="+mn-cs"/>
              </a:rPr>
              <a:t>ganz</a:t>
            </a:r>
            <a:r>
              <a:rPr kumimoji="0" lang="en-GB" sz="2200" b="1" i="0" u="none" strike="noStrike" kern="0" cap="none" spc="0" normalizeH="0" baseline="0" noProof="0" dirty="0">
                <a:ln>
                  <a:noFill/>
                </a:ln>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toll</a:t>
            </a:r>
          </a:p>
        </p:txBody>
      </p:sp>
      <p:sp>
        <p:nvSpPr>
          <p:cNvPr id="7" name="TextBox 6">
            <a:extLst>
              <a:ext uri="{FF2B5EF4-FFF2-40B4-BE49-F238E27FC236}">
                <a16:creationId xmlns:a16="http://schemas.microsoft.com/office/drawing/2014/main" id="{5E089DC0-62FC-4C14-9749-3D33B4BB1057}"/>
              </a:ext>
            </a:extLst>
          </p:cNvPr>
          <p:cNvSpPr txBox="1"/>
          <p:nvPr/>
        </p:nvSpPr>
        <p:spPr>
          <a:xfrm>
            <a:off x="8682594" y="5681589"/>
            <a:ext cx="1447982" cy="430887"/>
          </a:xfrm>
          <a:prstGeom prst="rect">
            <a:avLst/>
          </a:prstGeom>
          <a:solidFill>
            <a:srgbClr val="FFCC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ea typeface="+mn-ea"/>
                <a:cs typeface="+mn-cs"/>
              </a:rPr>
              <a:t>hässlich</a:t>
            </a: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72361818-29D3-4AC3-B550-BCE1FFC48826}"/>
              </a:ext>
            </a:extLst>
          </p:cNvPr>
          <p:cNvSpPr txBox="1"/>
          <p:nvPr/>
        </p:nvSpPr>
        <p:spPr>
          <a:xfrm>
            <a:off x="551704" y="5674434"/>
            <a:ext cx="1447982" cy="430887"/>
          </a:xfrm>
          <a:prstGeom prst="rect">
            <a:avLst/>
          </a:prstGeom>
          <a:solidFill>
            <a:srgbClr val="FFCC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toll</a:t>
            </a:r>
          </a:p>
        </p:txBody>
      </p:sp>
      <p:sp>
        <p:nvSpPr>
          <p:cNvPr id="9" name="TextBox 8">
            <a:extLst>
              <a:ext uri="{FF2B5EF4-FFF2-40B4-BE49-F238E27FC236}">
                <a16:creationId xmlns:a16="http://schemas.microsoft.com/office/drawing/2014/main" id="{A58AA238-2C42-4255-8090-4CFB18065F50}"/>
              </a:ext>
            </a:extLst>
          </p:cNvPr>
          <p:cNvSpPr txBox="1"/>
          <p:nvPr/>
        </p:nvSpPr>
        <p:spPr>
          <a:xfrm>
            <a:off x="7056415" y="5349535"/>
            <a:ext cx="1447982" cy="769441"/>
          </a:xfrm>
          <a:prstGeom prst="rect">
            <a:avLst/>
          </a:prstGeom>
          <a:solidFill>
            <a:srgbClr val="FFCC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latin typeface="Century Gothic" panose="020F0302020204030204"/>
                <a:ea typeface="+mn-ea"/>
                <a:cs typeface="+mn-cs"/>
              </a:rPr>
              <a:t>ganz</a:t>
            </a:r>
            <a:r>
              <a:rPr kumimoji="0" lang="en-GB" sz="2200" b="1" i="0" u="none" strike="noStrike" kern="0" cap="none" spc="0" normalizeH="0" baseline="0" noProof="0" dirty="0">
                <a:ln>
                  <a:noFill/>
                </a:ln>
                <a:effectLst/>
                <a:uLnTx/>
                <a:uFillTx/>
                <a:latin typeface="Century Gothic" panose="020F0302020204030204"/>
                <a:ea typeface="+mn-ea"/>
                <a:cs typeface="+mn-cs"/>
              </a:rPr>
              <a:t> </a:t>
            </a:r>
            <a:r>
              <a:rPr kumimoji="0" lang="en-GB" sz="2200" b="1" i="0" u="none" strike="noStrike" kern="0" cap="none" spc="0" normalizeH="0" baseline="0" noProof="0" dirty="0" err="1">
                <a:ln>
                  <a:noFill/>
                </a:ln>
                <a:effectLst/>
                <a:uLnTx/>
                <a:uFillTx/>
                <a:latin typeface="Century Gothic" panose="020F0302020204030204"/>
                <a:ea typeface="+mn-ea"/>
                <a:cs typeface="+mn-cs"/>
              </a:rPr>
              <a:t>hässlich</a:t>
            </a: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1E20E055-16A2-4837-A320-121AB9B30EAB}"/>
              </a:ext>
            </a:extLst>
          </p:cNvPr>
          <p:cNvSpPr txBox="1"/>
          <p:nvPr/>
        </p:nvSpPr>
        <p:spPr>
          <a:xfrm>
            <a:off x="10249800" y="5681589"/>
            <a:ext cx="1883229" cy="430887"/>
          </a:xfrm>
          <a:prstGeom prst="rect">
            <a:avLst/>
          </a:prstGeom>
          <a:solidFill>
            <a:srgbClr val="FFCC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Century Gothic" panose="020F0302020204030204"/>
                <a:ea typeface="+mn-ea"/>
                <a:cs typeface="+mn-cs"/>
              </a:rPr>
              <a:t>in </a:t>
            </a:r>
            <a:r>
              <a:rPr kumimoji="0" lang="en-GB" sz="2200" b="1" i="0" u="none" strike="noStrike" kern="0" cap="none" spc="0" normalizeH="0" baseline="0" noProof="0" dirty="0" err="1">
                <a:ln>
                  <a:noFill/>
                </a:ln>
                <a:effectLst/>
                <a:uLnTx/>
                <a:uFillTx/>
                <a:latin typeface="Century Gothic" panose="020F0302020204030204"/>
                <a:ea typeface="+mn-ea"/>
                <a:cs typeface="+mn-cs"/>
              </a:rPr>
              <a:t>Ordnung</a:t>
            </a:r>
            <a:endParaRPr kumimoji="0" lang="en-GB" sz="2200" b="1" i="0" u="none" strike="noStrike" kern="0" cap="none" spc="0" normalizeH="0" baseline="0" noProof="0" dirty="0">
              <a:ln>
                <a:noFill/>
              </a:ln>
              <a:effectLst/>
              <a:uLnTx/>
              <a:uFillTx/>
              <a:latin typeface="Century Gothic" panose="020F0302020204030204"/>
              <a:ea typeface="+mn-ea"/>
              <a:cs typeface="+mn-cs"/>
            </a:endParaRPr>
          </a:p>
        </p:txBody>
      </p:sp>
      <p:sp>
        <p:nvSpPr>
          <p:cNvPr id="11" name="Google Shape;150;p2">
            <a:extLst>
              <a:ext uri="{FF2B5EF4-FFF2-40B4-BE49-F238E27FC236}">
                <a16:creationId xmlns:a16="http://schemas.microsoft.com/office/drawing/2014/main" id="{C1162D95-75A9-464E-ABAC-CDDC0D04D802}"/>
              </a:ext>
            </a:extLst>
          </p:cNvPr>
          <p:cNvSpPr/>
          <p:nvPr/>
        </p:nvSpPr>
        <p:spPr>
          <a:xfrm>
            <a:off x="10852727" y="267916"/>
            <a:ext cx="913642" cy="39683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effectLst/>
                <a:uLnTx/>
                <a:uFillTx/>
                <a:latin typeface="Century Gothic"/>
                <a:ea typeface="Century Gothic"/>
                <a:cs typeface="Century Gothic"/>
                <a:sym typeface="Century Gothic"/>
              </a:rPr>
              <a:t>lesen</a:t>
            </a:r>
            <a:endParaRPr kumimoji="0" sz="1800" b="1" i="0" u="none" strike="noStrike" kern="1200" cap="none" spc="0" normalizeH="0" baseline="0" noProof="0" dirty="0">
              <a:ln>
                <a:noFill/>
              </a:ln>
              <a:effectLst/>
              <a:uLnTx/>
              <a:uFillTx/>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ACEA057B-8262-4153-92CE-9D6D7BBED5EE}"/>
              </a:ext>
            </a:extLst>
          </p:cNvPr>
          <p:cNvSpPr txBox="1"/>
          <p:nvPr/>
        </p:nvSpPr>
        <p:spPr>
          <a:xfrm>
            <a:off x="-10374" y="1075632"/>
            <a:ext cx="11767127" cy="523220"/>
          </a:xfrm>
          <a:prstGeom prst="rect">
            <a:avLst/>
          </a:prstGeom>
          <a:noFill/>
        </p:spPr>
        <p:txBody>
          <a:bodyPr wrap="square" rtlCol="0">
            <a:spAutoFit/>
          </a:bodyPr>
          <a:lstStyle/>
          <a:p>
            <a:r>
              <a:rPr lang="en-GB" sz="2800" b="1" dirty="0" err="1">
                <a:latin typeface="Century Gothic" panose="020B0502020202020204" pitchFamily="34" charset="0"/>
              </a:rPr>
              <a:t>Ordne</a:t>
            </a:r>
            <a:r>
              <a:rPr lang="en-GB" sz="2800" b="1" dirty="0">
                <a:latin typeface="Century Gothic" panose="020B0502020202020204" pitchFamily="34" charset="0"/>
              </a:rPr>
              <a:t> die </a:t>
            </a:r>
            <a:r>
              <a:rPr lang="en-GB" sz="2800" b="1" dirty="0" err="1">
                <a:latin typeface="Century Gothic" panose="020B0502020202020204" pitchFamily="34" charset="0"/>
              </a:rPr>
              <a:t>Adverbien</a:t>
            </a:r>
            <a:r>
              <a:rPr lang="en-GB" sz="2800" b="1" dirty="0">
                <a:latin typeface="Century Gothic" panose="020B0502020202020204" pitchFamily="34" charset="0"/>
              </a:rPr>
              <a:t>.</a:t>
            </a:r>
          </a:p>
        </p:txBody>
      </p:sp>
      <p:grpSp>
        <p:nvGrpSpPr>
          <p:cNvPr id="13" name="Group 12">
            <a:extLst>
              <a:ext uri="{FF2B5EF4-FFF2-40B4-BE49-F238E27FC236}">
                <a16:creationId xmlns:a16="http://schemas.microsoft.com/office/drawing/2014/main" id="{0B2D4114-E98A-4A63-863F-5B7C6E9CFA43}"/>
              </a:ext>
            </a:extLst>
          </p:cNvPr>
          <p:cNvGrpSpPr/>
          <p:nvPr/>
        </p:nvGrpSpPr>
        <p:grpSpPr>
          <a:xfrm>
            <a:off x="498385" y="3048831"/>
            <a:ext cx="11258368" cy="650120"/>
            <a:chOff x="392925" y="2648801"/>
            <a:chExt cx="11258368" cy="650120"/>
          </a:xfrm>
        </p:grpSpPr>
        <p:cxnSp>
          <p:nvCxnSpPr>
            <p:cNvPr id="14" name="Straight Connector 13">
              <a:extLst>
                <a:ext uri="{FF2B5EF4-FFF2-40B4-BE49-F238E27FC236}">
                  <a16:creationId xmlns:a16="http://schemas.microsoft.com/office/drawing/2014/main" id="{35EF5DBA-4497-4852-85F2-41A2BFB63928}"/>
                </a:ext>
              </a:extLst>
            </p:cNvPr>
            <p:cNvCxnSpPr/>
            <p:nvPr/>
          </p:nvCxnSpPr>
          <p:spPr>
            <a:xfrm>
              <a:off x="392925" y="2973861"/>
              <a:ext cx="11258368" cy="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7EAD9A6-2567-4B9E-9BD9-35D87F175F0D}"/>
                </a:ext>
              </a:extLst>
            </p:cNvPr>
            <p:cNvCxnSpPr/>
            <p:nvPr/>
          </p:nvCxnSpPr>
          <p:spPr>
            <a:xfrm flipV="1">
              <a:off x="392925" y="264880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4D1F45BF-864A-41B6-A669-9A0D8F2070C2}"/>
                </a:ext>
              </a:extLst>
            </p:cNvPr>
            <p:cNvCxnSpPr/>
            <p:nvPr/>
          </p:nvCxnSpPr>
          <p:spPr>
            <a:xfrm flipV="1">
              <a:off x="11651293" y="264880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B1952547-1C82-490A-AD4B-77BB81D70C14}"/>
                </a:ext>
              </a:extLst>
            </p:cNvPr>
            <p:cNvCxnSpPr/>
            <p:nvPr/>
          </p:nvCxnSpPr>
          <p:spPr>
            <a:xfrm flipV="1">
              <a:off x="6022109" y="297386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E40DDEE-26D3-4999-BDAA-CD95C22C0316}"/>
                </a:ext>
              </a:extLst>
            </p:cNvPr>
            <p:cNvCxnSpPr/>
            <p:nvPr/>
          </p:nvCxnSpPr>
          <p:spPr>
            <a:xfrm flipV="1">
              <a:off x="2270922" y="297386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14C28B4F-497D-4664-93ED-15725170E46B}"/>
                </a:ext>
              </a:extLst>
            </p:cNvPr>
            <p:cNvCxnSpPr/>
            <p:nvPr/>
          </p:nvCxnSpPr>
          <p:spPr>
            <a:xfrm flipV="1">
              <a:off x="9755201" y="297386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9FB7A3B6-1B4C-4AA8-BEA7-30CD9122034C}"/>
                </a:ext>
              </a:extLst>
            </p:cNvPr>
            <p:cNvCxnSpPr/>
            <p:nvPr/>
          </p:nvCxnSpPr>
          <p:spPr>
            <a:xfrm flipV="1">
              <a:off x="7904913" y="264880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E6709779-5ABF-455E-83B7-EE50948757CB}"/>
                </a:ext>
              </a:extLst>
            </p:cNvPr>
            <p:cNvCxnSpPr/>
            <p:nvPr/>
          </p:nvCxnSpPr>
          <p:spPr>
            <a:xfrm flipV="1">
              <a:off x="4148919" y="264880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grpSp>
        <p:nvGrpSpPr>
          <p:cNvPr id="22" name="Group 21">
            <a:extLst>
              <a:ext uri="{FF2B5EF4-FFF2-40B4-BE49-F238E27FC236}">
                <a16:creationId xmlns:a16="http://schemas.microsoft.com/office/drawing/2014/main" id="{B3E0EFD5-1A6D-4E87-A1DB-45C80108E072}"/>
              </a:ext>
            </a:extLst>
          </p:cNvPr>
          <p:cNvGrpSpPr/>
          <p:nvPr/>
        </p:nvGrpSpPr>
        <p:grpSpPr>
          <a:xfrm>
            <a:off x="166322" y="3698950"/>
            <a:ext cx="840887" cy="941854"/>
            <a:chOff x="166322" y="3548289"/>
            <a:chExt cx="840887" cy="941854"/>
          </a:xfrm>
        </p:grpSpPr>
        <p:pic>
          <p:nvPicPr>
            <p:cNvPr id="23" name="Picture 22">
              <a:extLst>
                <a:ext uri="{FF2B5EF4-FFF2-40B4-BE49-F238E27FC236}">
                  <a16:creationId xmlns:a16="http://schemas.microsoft.com/office/drawing/2014/main" id="{C942150D-9874-4DEF-9301-FCF7A7E992E9}"/>
                </a:ext>
              </a:extLst>
            </p:cNvPr>
            <p:cNvPicPr>
              <a:picLocks noChangeAspect="1"/>
            </p:cNvPicPr>
            <p:nvPr/>
          </p:nvPicPr>
          <p:blipFill>
            <a:blip r:embed="rId3"/>
            <a:stretch>
              <a:fillRect/>
            </a:stretch>
          </p:blipFill>
          <p:spPr>
            <a:xfrm>
              <a:off x="567270" y="3548289"/>
              <a:ext cx="439939" cy="461641"/>
            </a:xfrm>
            <a:prstGeom prst="rect">
              <a:avLst/>
            </a:prstGeom>
          </p:spPr>
        </p:pic>
        <p:pic>
          <p:nvPicPr>
            <p:cNvPr id="24" name="Picture 23">
              <a:extLst>
                <a:ext uri="{FF2B5EF4-FFF2-40B4-BE49-F238E27FC236}">
                  <a16:creationId xmlns:a16="http://schemas.microsoft.com/office/drawing/2014/main" id="{3C4C1CB7-3C4A-4F06-884A-39E14E2879C6}"/>
                </a:ext>
              </a:extLst>
            </p:cNvPr>
            <p:cNvPicPr>
              <a:picLocks noChangeAspect="1"/>
            </p:cNvPicPr>
            <p:nvPr/>
          </p:nvPicPr>
          <p:blipFill>
            <a:blip r:embed="rId3"/>
            <a:stretch>
              <a:fillRect/>
            </a:stretch>
          </p:blipFill>
          <p:spPr>
            <a:xfrm>
              <a:off x="166322" y="3548289"/>
              <a:ext cx="439939" cy="461641"/>
            </a:xfrm>
            <a:prstGeom prst="rect">
              <a:avLst/>
            </a:prstGeom>
          </p:spPr>
        </p:pic>
        <p:pic>
          <p:nvPicPr>
            <p:cNvPr id="25" name="Picture 24">
              <a:extLst>
                <a:ext uri="{FF2B5EF4-FFF2-40B4-BE49-F238E27FC236}">
                  <a16:creationId xmlns:a16="http://schemas.microsoft.com/office/drawing/2014/main" id="{2DF8638E-69FF-42E3-90DB-472C7798E400}"/>
                </a:ext>
              </a:extLst>
            </p:cNvPr>
            <p:cNvPicPr>
              <a:picLocks noChangeAspect="1"/>
            </p:cNvPicPr>
            <p:nvPr/>
          </p:nvPicPr>
          <p:blipFill>
            <a:blip r:embed="rId3"/>
            <a:stretch>
              <a:fillRect/>
            </a:stretch>
          </p:blipFill>
          <p:spPr>
            <a:xfrm>
              <a:off x="358175" y="4028502"/>
              <a:ext cx="439939" cy="461641"/>
            </a:xfrm>
            <a:prstGeom prst="rect">
              <a:avLst/>
            </a:prstGeom>
          </p:spPr>
        </p:pic>
      </p:grpSp>
      <p:grpSp>
        <p:nvGrpSpPr>
          <p:cNvPr id="26" name="Group 25">
            <a:extLst>
              <a:ext uri="{FF2B5EF4-FFF2-40B4-BE49-F238E27FC236}">
                <a16:creationId xmlns:a16="http://schemas.microsoft.com/office/drawing/2014/main" id="{EEFA1D15-657D-4F3D-8373-6294331A787D}"/>
              </a:ext>
            </a:extLst>
          </p:cNvPr>
          <p:cNvGrpSpPr/>
          <p:nvPr/>
        </p:nvGrpSpPr>
        <p:grpSpPr>
          <a:xfrm>
            <a:off x="11197320" y="3679357"/>
            <a:ext cx="801896" cy="962468"/>
            <a:chOff x="11272603" y="3522014"/>
            <a:chExt cx="801896" cy="962468"/>
          </a:xfrm>
        </p:grpSpPr>
        <p:pic>
          <p:nvPicPr>
            <p:cNvPr id="27" name="Picture 26">
              <a:extLst>
                <a:ext uri="{FF2B5EF4-FFF2-40B4-BE49-F238E27FC236}">
                  <a16:creationId xmlns:a16="http://schemas.microsoft.com/office/drawing/2014/main" id="{3626FD06-338A-436C-B269-00FAA4456102}"/>
                </a:ext>
              </a:extLst>
            </p:cNvPr>
            <p:cNvPicPr>
              <a:picLocks noChangeAspect="1"/>
            </p:cNvPicPr>
            <p:nvPr/>
          </p:nvPicPr>
          <p:blipFill>
            <a:blip r:embed="rId4"/>
            <a:stretch>
              <a:fillRect/>
            </a:stretch>
          </p:blipFill>
          <p:spPr>
            <a:xfrm>
              <a:off x="11673551" y="3522014"/>
              <a:ext cx="400948" cy="474552"/>
            </a:xfrm>
            <a:prstGeom prst="rect">
              <a:avLst/>
            </a:prstGeom>
          </p:spPr>
        </p:pic>
        <p:pic>
          <p:nvPicPr>
            <p:cNvPr id="28" name="Picture 27">
              <a:extLst>
                <a:ext uri="{FF2B5EF4-FFF2-40B4-BE49-F238E27FC236}">
                  <a16:creationId xmlns:a16="http://schemas.microsoft.com/office/drawing/2014/main" id="{6480BBFC-57B1-44A6-BF61-FC04F7CBE5D2}"/>
                </a:ext>
              </a:extLst>
            </p:cNvPr>
            <p:cNvPicPr>
              <a:picLocks noChangeAspect="1"/>
            </p:cNvPicPr>
            <p:nvPr/>
          </p:nvPicPr>
          <p:blipFill>
            <a:blip r:embed="rId4"/>
            <a:stretch>
              <a:fillRect/>
            </a:stretch>
          </p:blipFill>
          <p:spPr>
            <a:xfrm>
              <a:off x="11272603" y="3522014"/>
              <a:ext cx="400948" cy="474552"/>
            </a:xfrm>
            <a:prstGeom prst="rect">
              <a:avLst/>
            </a:prstGeom>
          </p:spPr>
        </p:pic>
        <p:pic>
          <p:nvPicPr>
            <p:cNvPr id="29" name="Picture 28">
              <a:extLst>
                <a:ext uri="{FF2B5EF4-FFF2-40B4-BE49-F238E27FC236}">
                  <a16:creationId xmlns:a16="http://schemas.microsoft.com/office/drawing/2014/main" id="{6A6C567D-CC60-475C-B5B1-B58308DA1C38}"/>
                </a:ext>
              </a:extLst>
            </p:cNvPr>
            <p:cNvPicPr>
              <a:picLocks noChangeAspect="1"/>
            </p:cNvPicPr>
            <p:nvPr/>
          </p:nvPicPr>
          <p:blipFill>
            <a:blip r:embed="rId4"/>
            <a:stretch>
              <a:fillRect/>
            </a:stretch>
          </p:blipFill>
          <p:spPr>
            <a:xfrm>
              <a:off x="11473077" y="4009930"/>
              <a:ext cx="400948" cy="474552"/>
            </a:xfrm>
            <a:prstGeom prst="rect">
              <a:avLst/>
            </a:prstGeom>
          </p:spPr>
        </p:pic>
      </p:grpSp>
      <p:grpSp>
        <p:nvGrpSpPr>
          <p:cNvPr id="30" name="Group 29">
            <a:extLst>
              <a:ext uri="{FF2B5EF4-FFF2-40B4-BE49-F238E27FC236}">
                <a16:creationId xmlns:a16="http://schemas.microsoft.com/office/drawing/2014/main" id="{56C40AA1-2448-40FF-AEB9-697EB0FE5C97}"/>
              </a:ext>
            </a:extLst>
          </p:cNvPr>
          <p:cNvGrpSpPr/>
          <p:nvPr/>
        </p:nvGrpSpPr>
        <p:grpSpPr>
          <a:xfrm>
            <a:off x="1954538" y="2535615"/>
            <a:ext cx="879878" cy="478033"/>
            <a:chOff x="1936443" y="2376018"/>
            <a:chExt cx="879878" cy="478033"/>
          </a:xfrm>
        </p:grpSpPr>
        <p:pic>
          <p:nvPicPr>
            <p:cNvPr id="31" name="Picture 30">
              <a:extLst>
                <a:ext uri="{FF2B5EF4-FFF2-40B4-BE49-F238E27FC236}">
                  <a16:creationId xmlns:a16="http://schemas.microsoft.com/office/drawing/2014/main" id="{9937DE9B-89CF-4EE4-8305-D153B4806A95}"/>
                </a:ext>
              </a:extLst>
            </p:cNvPr>
            <p:cNvPicPr>
              <a:picLocks noChangeAspect="1"/>
            </p:cNvPicPr>
            <p:nvPr/>
          </p:nvPicPr>
          <p:blipFill>
            <a:blip r:embed="rId3"/>
            <a:stretch>
              <a:fillRect/>
            </a:stretch>
          </p:blipFill>
          <p:spPr>
            <a:xfrm>
              <a:off x="1936443" y="2392410"/>
              <a:ext cx="439939" cy="461641"/>
            </a:xfrm>
            <a:prstGeom prst="rect">
              <a:avLst/>
            </a:prstGeom>
          </p:spPr>
        </p:pic>
        <p:pic>
          <p:nvPicPr>
            <p:cNvPr id="32" name="Picture 31">
              <a:extLst>
                <a:ext uri="{FF2B5EF4-FFF2-40B4-BE49-F238E27FC236}">
                  <a16:creationId xmlns:a16="http://schemas.microsoft.com/office/drawing/2014/main" id="{F2133CFC-DAE5-4A46-820F-99B4330392AB}"/>
                </a:ext>
              </a:extLst>
            </p:cNvPr>
            <p:cNvPicPr>
              <a:picLocks noChangeAspect="1"/>
            </p:cNvPicPr>
            <p:nvPr/>
          </p:nvPicPr>
          <p:blipFill>
            <a:blip r:embed="rId3"/>
            <a:stretch>
              <a:fillRect/>
            </a:stretch>
          </p:blipFill>
          <p:spPr>
            <a:xfrm>
              <a:off x="2376382" y="2376018"/>
              <a:ext cx="439939" cy="461641"/>
            </a:xfrm>
            <a:prstGeom prst="rect">
              <a:avLst/>
            </a:prstGeom>
          </p:spPr>
        </p:pic>
      </p:grpSp>
      <p:grpSp>
        <p:nvGrpSpPr>
          <p:cNvPr id="33" name="Group 32">
            <a:extLst>
              <a:ext uri="{FF2B5EF4-FFF2-40B4-BE49-F238E27FC236}">
                <a16:creationId xmlns:a16="http://schemas.microsoft.com/office/drawing/2014/main" id="{5217073C-F224-48CC-8D53-1C164359FF94}"/>
              </a:ext>
            </a:extLst>
          </p:cNvPr>
          <p:cNvGrpSpPr/>
          <p:nvPr/>
        </p:nvGrpSpPr>
        <p:grpSpPr>
          <a:xfrm>
            <a:off x="9459713" y="2532868"/>
            <a:ext cx="801896" cy="477299"/>
            <a:chOff x="9459713" y="2382207"/>
            <a:chExt cx="801896" cy="477299"/>
          </a:xfrm>
        </p:grpSpPr>
        <p:pic>
          <p:nvPicPr>
            <p:cNvPr id="34" name="Picture 33">
              <a:extLst>
                <a:ext uri="{FF2B5EF4-FFF2-40B4-BE49-F238E27FC236}">
                  <a16:creationId xmlns:a16="http://schemas.microsoft.com/office/drawing/2014/main" id="{E4628969-E0FA-4755-8599-549A46791191}"/>
                </a:ext>
              </a:extLst>
            </p:cNvPr>
            <p:cNvPicPr>
              <a:picLocks noChangeAspect="1"/>
            </p:cNvPicPr>
            <p:nvPr/>
          </p:nvPicPr>
          <p:blipFill>
            <a:blip r:embed="rId4"/>
            <a:stretch>
              <a:fillRect/>
            </a:stretch>
          </p:blipFill>
          <p:spPr>
            <a:xfrm>
              <a:off x="9459713" y="2382207"/>
              <a:ext cx="400948" cy="474552"/>
            </a:xfrm>
            <a:prstGeom prst="rect">
              <a:avLst/>
            </a:prstGeom>
          </p:spPr>
        </p:pic>
        <p:pic>
          <p:nvPicPr>
            <p:cNvPr id="35" name="Picture 34">
              <a:extLst>
                <a:ext uri="{FF2B5EF4-FFF2-40B4-BE49-F238E27FC236}">
                  <a16:creationId xmlns:a16="http://schemas.microsoft.com/office/drawing/2014/main" id="{26606E25-C59C-4CB1-95DC-617642FC0E6E}"/>
                </a:ext>
              </a:extLst>
            </p:cNvPr>
            <p:cNvPicPr>
              <a:picLocks noChangeAspect="1"/>
            </p:cNvPicPr>
            <p:nvPr/>
          </p:nvPicPr>
          <p:blipFill>
            <a:blip r:embed="rId4"/>
            <a:stretch>
              <a:fillRect/>
            </a:stretch>
          </p:blipFill>
          <p:spPr>
            <a:xfrm>
              <a:off x="9860661" y="2384954"/>
              <a:ext cx="400948" cy="474552"/>
            </a:xfrm>
            <a:prstGeom prst="rect">
              <a:avLst/>
            </a:prstGeom>
          </p:spPr>
        </p:pic>
      </p:grpSp>
      <p:pic>
        <p:nvPicPr>
          <p:cNvPr id="36" name="Picture 35">
            <a:extLst>
              <a:ext uri="{FF2B5EF4-FFF2-40B4-BE49-F238E27FC236}">
                <a16:creationId xmlns:a16="http://schemas.microsoft.com/office/drawing/2014/main" id="{5165FA23-B312-4F34-B603-F3D401980C89}"/>
              </a:ext>
            </a:extLst>
          </p:cNvPr>
          <p:cNvPicPr>
            <a:picLocks noChangeAspect="1"/>
          </p:cNvPicPr>
          <p:nvPr/>
        </p:nvPicPr>
        <p:blipFill>
          <a:blip r:embed="rId3"/>
          <a:stretch>
            <a:fillRect/>
          </a:stretch>
        </p:blipFill>
        <p:spPr>
          <a:xfrm>
            <a:off x="4028922" y="3717522"/>
            <a:ext cx="439939" cy="461641"/>
          </a:xfrm>
          <a:prstGeom prst="rect">
            <a:avLst/>
          </a:prstGeom>
        </p:spPr>
      </p:pic>
      <p:pic>
        <p:nvPicPr>
          <p:cNvPr id="37" name="Picture 36">
            <a:extLst>
              <a:ext uri="{FF2B5EF4-FFF2-40B4-BE49-F238E27FC236}">
                <a16:creationId xmlns:a16="http://schemas.microsoft.com/office/drawing/2014/main" id="{9F8C4ABC-B363-4B7D-B990-C66428F927B1}"/>
              </a:ext>
            </a:extLst>
          </p:cNvPr>
          <p:cNvPicPr>
            <a:picLocks noChangeAspect="1"/>
          </p:cNvPicPr>
          <p:nvPr/>
        </p:nvPicPr>
        <p:blipFill>
          <a:blip r:embed="rId4"/>
          <a:stretch>
            <a:fillRect/>
          </a:stretch>
        </p:blipFill>
        <p:spPr>
          <a:xfrm>
            <a:off x="7809899" y="3679357"/>
            <a:ext cx="400948" cy="474552"/>
          </a:xfrm>
          <a:prstGeom prst="rect">
            <a:avLst/>
          </a:prstGeom>
        </p:spPr>
      </p:pic>
      <p:grpSp>
        <p:nvGrpSpPr>
          <p:cNvPr id="38" name="Group 37">
            <a:extLst>
              <a:ext uri="{FF2B5EF4-FFF2-40B4-BE49-F238E27FC236}">
                <a16:creationId xmlns:a16="http://schemas.microsoft.com/office/drawing/2014/main" id="{5A7099B1-97BE-4D1D-A216-420305F5015E}"/>
              </a:ext>
            </a:extLst>
          </p:cNvPr>
          <p:cNvGrpSpPr/>
          <p:nvPr/>
        </p:nvGrpSpPr>
        <p:grpSpPr>
          <a:xfrm>
            <a:off x="5722954" y="2535752"/>
            <a:ext cx="809230" cy="474552"/>
            <a:chOff x="5719287" y="2375751"/>
            <a:chExt cx="809230" cy="474552"/>
          </a:xfrm>
        </p:grpSpPr>
        <p:pic>
          <p:nvPicPr>
            <p:cNvPr id="39" name="Picture 38">
              <a:extLst>
                <a:ext uri="{FF2B5EF4-FFF2-40B4-BE49-F238E27FC236}">
                  <a16:creationId xmlns:a16="http://schemas.microsoft.com/office/drawing/2014/main" id="{0BBC7CC9-4D2C-4C20-8994-54BA3456DCF0}"/>
                </a:ext>
              </a:extLst>
            </p:cNvPr>
            <p:cNvPicPr>
              <a:picLocks noChangeAspect="1"/>
            </p:cNvPicPr>
            <p:nvPr/>
          </p:nvPicPr>
          <p:blipFill>
            <a:blip r:embed="rId3"/>
            <a:stretch>
              <a:fillRect/>
            </a:stretch>
          </p:blipFill>
          <p:spPr>
            <a:xfrm>
              <a:off x="5719287" y="2388662"/>
              <a:ext cx="439939" cy="461641"/>
            </a:xfrm>
            <a:prstGeom prst="rect">
              <a:avLst/>
            </a:prstGeom>
          </p:spPr>
        </p:pic>
        <p:pic>
          <p:nvPicPr>
            <p:cNvPr id="40" name="Picture 39">
              <a:extLst>
                <a:ext uri="{FF2B5EF4-FFF2-40B4-BE49-F238E27FC236}">
                  <a16:creationId xmlns:a16="http://schemas.microsoft.com/office/drawing/2014/main" id="{81F2C4C1-B128-4226-960D-702178CE49EC}"/>
                </a:ext>
              </a:extLst>
            </p:cNvPr>
            <p:cNvPicPr>
              <a:picLocks noChangeAspect="1"/>
            </p:cNvPicPr>
            <p:nvPr/>
          </p:nvPicPr>
          <p:blipFill>
            <a:blip r:embed="rId4"/>
            <a:stretch>
              <a:fillRect/>
            </a:stretch>
          </p:blipFill>
          <p:spPr>
            <a:xfrm>
              <a:off x="6127569" y="2375751"/>
              <a:ext cx="400948" cy="474552"/>
            </a:xfrm>
            <a:prstGeom prst="rect">
              <a:avLst/>
            </a:prstGeom>
          </p:spPr>
        </p:pic>
      </p:grpSp>
      <p:pic>
        <p:nvPicPr>
          <p:cNvPr id="41" name="Picture 40" descr="A green wrapped present with red ribbon and gold stars&#10;&#10;Description automatically generated">
            <a:extLst>
              <a:ext uri="{FF2B5EF4-FFF2-40B4-BE49-F238E27FC236}">
                <a16:creationId xmlns:a16="http://schemas.microsoft.com/office/drawing/2014/main" id="{BACBC7CE-A833-4A30-BD24-754137369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026" y="153917"/>
            <a:ext cx="1749794" cy="1838864"/>
          </a:xfrm>
          <a:prstGeom prst="rect">
            <a:avLst/>
          </a:prstGeom>
        </p:spPr>
      </p:pic>
    </p:spTree>
    <p:extLst>
      <p:ext uri="{BB962C8B-B14F-4D97-AF65-F5344CB8AC3E}">
        <p14:creationId xmlns:p14="http://schemas.microsoft.com/office/powerpoint/2010/main" val="390420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52 0.00741 L -0.56432 -0.45023 " pathEditMode="relative" rAng="0" ptsTypes="AA">
                                      <p:cBhvr>
                                        <p:cTn id="6" dur="2000" fill="hold"/>
                                        <p:tgtEl>
                                          <p:spTgt spid="9"/>
                                        </p:tgtEl>
                                        <p:attrNameLst>
                                          <p:attrName>ppt_x</p:attrName>
                                          <p:attrName>ppt_y</p:attrName>
                                        </p:attrNameLst>
                                      </p:cBhvr>
                                      <p:rCtr x="-28190" y="-2289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375E-6 0.01528 L -0.57656 -0.28634 " pathEditMode="relative" rAng="0" ptsTypes="AA">
                                      <p:cBhvr>
                                        <p:cTn id="10" dur="2000" fill="hold"/>
                                        <p:tgtEl>
                                          <p:spTgt spid="7"/>
                                        </p:tgtEl>
                                        <p:attrNameLst>
                                          <p:attrName>ppt_x</p:attrName>
                                          <p:attrName>ppt_y</p:attrName>
                                        </p:attrNameLst>
                                      </p:cBhvr>
                                      <p:rCtr x="-28828" y="-1509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7 4.81481E-6 L 0.11341 -0.44931 " pathEditMode="relative" rAng="0" ptsTypes="AA">
                                      <p:cBhvr>
                                        <p:cTn id="14" dur="2000" fill="hold"/>
                                        <p:tgtEl>
                                          <p:spTgt spid="4"/>
                                        </p:tgtEl>
                                        <p:attrNameLst>
                                          <p:attrName>ppt_x</p:attrName>
                                          <p:attrName>ppt_y</p:attrName>
                                        </p:attrNameLst>
                                      </p:cBhvr>
                                      <p:rCtr x="5664" y="-2247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25E-6 -2.22222E-6 L -0.41537 -0.29028 " pathEditMode="relative" rAng="0" ptsTypes="AA">
                                      <p:cBhvr>
                                        <p:cTn id="18" dur="2000" fill="hold"/>
                                        <p:tgtEl>
                                          <p:spTgt spid="10"/>
                                        </p:tgtEl>
                                        <p:attrNameLst>
                                          <p:attrName>ppt_x</p:attrName>
                                          <p:attrName>ppt_y</p:attrName>
                                        </p:attrNameLst>
                                      </p:cBhvr>
                                      <p:rCtr x="-20768" y="-1451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29167E-6 4.81481E-6 L 0.15143 -0.44607 " pathEditMode="relative" rAng="0" ptsTypes="AA">
                                      <p:cBhvr>
                                        <p:cTn id="22" dur="2000" fill="hold"/>
                                        <p:tgtEl>
                                          <p:spTgt spid="5"/>
                                        </p:tgtEl>
                                        <p:attrNameLst>
                                          <p:attrName>ppt_x</p:attrName>
                                          <p:attrName>ppt_y</p:attrName>
                                        </p:attrNameLst>
                                      </p:cBhvr>
                                      <p:rCtr x="7565" y="-2231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5E-6 3.7037E-6 L 0.70403 -0.28658 " pathEditMode="relative" rAng="0" ptsTypes="AA">
                                      <p:cBhvr>
                                        <p:cTn id="26" dur="2000" fill="hold"/>
                                        <p:tgtEl>
                                          <p:spTgt spid="8"/>
                                        </p:tgtEl>
                                        <p:attrNameLst>
                                          <p:attrName>ppt_x</p:attrName>
                                          <p:attrName>ppt_y</p:attrName>
                                        </p:attrNameLst>
                                      </p:cBhvr>
                                      <p:rCtr x="35195" y="-1432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55456 -0.44908 " pathEditMode="relative" rAng="0" ptsTypes="AA">
                                      <p:cBhvr>
                                        <p:cTn id="30" dur="2000" fill="hold"/>
                                        <p:tgtEl>
                                          <p:spTgt spid="6"/>
                                        </p:tgtEl>
                                        <p:attrNameLst>
                                          <p:attrName>ppt_x</p:attrName>
                                          <p:attrName>ppt_y</p:attrName>
                                        </p:attrNameLst>
                                      </p:cBhvr>
                                      <p:rCtr x="27721" y="-2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E7AB-C7C8-4179-B11A-B6673DF576D4}"/>
              </a:ext>
            </a:extLst>
          </p:cNvPr>
          <p:cNvSpPr>
            <a:spLocks noGrp="1"/>
          </p:cNvSpPr>
          <p:nvPr>
            <p:ph type="title"/>
          </p:nvPr>
        </p:nvSpPr>
        <p:spPr>
          <a:xfrm>
            <a:off x="0" y="213557"/>
            <a:ext cx="3134362" cy="647577"/>
          </a:xfrm>
        </p:spPr>
        <p:txBody>
          <a:bodyPr/>
          <a:lstStyle/>
          <a:p>
            <a:r>
              <a:rPr lang="en-GB" dirty="0" err="1"/>
              <a:t>Geschenke</a:t>
            </a:r>
            <a:endParaRPr lang="en-GB" dirty="0"/>
          </a:p>
        </p:txBody>
      </p:sp>
      <p:sp>
        <p:nvSpPr>
          <p:cNvPr id="4" name="TextBox 3">
            <a:extLst>
              <a:ext uri="{FF2B5EF4-FFF2-40B4-BE49-F238E27FC236}">
                <a16:creationId xmlns:a16="http://schemas.microsoft.com/office/drawing/2014/main" id="{3F671920-4B2B-4BD1-A719-02DC1EB33419}"/>
              </a:ext>
            </a:extLst>
          </p:cNvPr>
          <p:cNvSpPr txBox="1"/>
          <p:nvPr/>
        </p:nvSpPr>
        <p:spPr>
          <a:xfrm>
            <a:off x="4755515" y="1804081"/>
            <a:ext cx="15782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Handy   </a:t>
            </a:r>
          </a:p>
        </p:txBody>
      </p:sp>
      <p:sp>
        <p:nvSpPr>
          <p:cNvPr id="5" name="TextBox 4">
            <a:extLst>
              <a:ext uri="{FF2B5EF4-FFF2-40B4-BE49-F238E27FC236}">
                <a16:creationId xmlns:a16="http://schemas.microsoft.com/office/drawing/2014/main" id="{3B76C626-8218-4613-ABF9-1EE20B7AB9A9}"/>
              </a:ext>
            </a:extLst>
          </p:cNvPr>
          <p:cNvSpPr txBox="1"/>
          <p:nvPr/>
        </p:nvSpPr>
        <p:spPr>
          <a:xfrm>
            <a:off x="4755516" y="2819225"/>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Katze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0FBD145-1239-4081-B01F-ED4356351EA9}"/>
              </a:ext>
            </a:extLst>
          </p:cNvPr>
          <p:cNvSpPr txBox="1"/>
          <p:nvPr/>
        </p:nvSpPr>
        <p:spPr>
          <a:xfrm>
            <a:off x="5744257" y="3326797"/>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iPad</a:t>
            </a:r>
          </a:p>
        </p:txBody>
      </p:sp>
      <p:sp>
        <p:nvSpPr>
          <p:cNvPr id="7" name="TextBox 6">
            <a:extLst>
              <a:ext uri="{FF2B5EF4-FFF2-40B4-BE49-F238E27FC236}">
                <a16:creationId xmlns:a16="http://schemas.microsoft.com/office/drawing/2014/main" id="{1EBF1546-BEB6-41DE-A4A0-96D6F946711F}"/>
              </a:ext>
            </a:extLst>
          </p:cNvPr>
          <p:cNvSpPr txBox="1"/>
          <p:nvPr/>
        </p:nvSpPr>
        <p:spPr>
          <a:xfrm>
            <a:off x="4755515" y="3834369"/>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Hund</a:t>
            </a:r>
          </a:p>
        </p:txBody>
      </p:sp>
      <p:sp>
        <p:nvSpPr>
          <p:cNvPr id="8" name="TextBox 7">
            <a:extLst>
              <a:ext uri="{FF2B5EF4-FFF2-40B4-BE49-F238E27FC236}">
                <a16:creationId xmlns:a16="http://schemas.microsoft.com/office/drawing/2014/main" id="{AF5913F3-D104-4DFA-A5E3-38A9FE690A4B}"/>
              </a:ext>
            </a:extLst>
          </p:cNvPr>
          <p:cNvSpPr txBox="1"/>
          <p:nvPr/>
        </p:nvSpPr>
        <p:spPr>
          <a:xfrm>
            <a:off x="5763371" y="4341941"/>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Jacke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56FCCE8-21BF-4124-B0E5-87A28BC1E507}"/>
              </a:ext>
            </a:extLst>
          </p:cNvPr>
          <p:cNvSpPr txBox="1"/>
          <p:nvPr/>
        </p:nvSpPr>
        <p:spPr>
          <a:xfrm>
            <a:off x="4747562" y="4849513"/>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Spiel</a:t>
            </a:r>
          </a:p>
        </p:txBody>
      </p:sp>
      <p:sp>
        <p:nvSpPr>
          <p:cNvPr id="10" name="TextBox 9">
            <a:extLst>
              <a:ext uri="{FF2B5EF4-FFF2-40B4-BE49-F238E27FC236}">
                <a16:creationId xmlns:a16="http://schemas.microsoft.com/office/drawing/2014/main" id="{B68FA496-1EA2-4745-8605-2E2BB6E2F61B}"/>
              </a:ext>
            </a:extLst>
          </p:cNvPr>
          <p:cNvSpPr txBox="1"/>
          <p:nvPr/>
        </p:nvSpPr>
        <p:spPr>
          <a:xfrm>
            <a:off x="5763370" y="5357086"/>
            <a:ext cx="1635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Fußball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73EC8F8-B139-4300-BC51-8F4DE5DAAE7F}"/>
              </a:ext>
            </a:extLst>
          </p:cNvPr>
          <p:cNvSpPr txBox="1"/>
          <p:nvPr/>
        </p:nvSpPr>
        <p:spPr>
          <a:xfrm>
            <a:off x="5817989" y="2311653"/>
            <a:ext cx="1407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Zug</a:t>
            </a:r>
          </a:p>
        </p:txBody>
      </p:sp>
      <p:sp>
        <p:nvSpPr>
          <p:cNvPr id="12" name="Rounded Rectangular Callout 1">
            <a:extLst>
              <a:ext uri="{FF2B5EF4-FFF2-40B4-BE49-F238E27FC236}">
                <a16:creationId xmlns:a16="http://schemas.microsoft.com/office/drawing/2014/main" id="{40C4B2A2-D2FC-4BDF-B04D-1FF9902F4004}"/>
              </a:ext>
            </a:extLst>
          </p:cNvPr>
          <p:cNvSpPr/>
          <p:nvPr/>
        </p:nvSpPr>
        <p:spPr>
          <a:xfrm>
            <a:off x="1152939" y="1517484"/>
            <a:ext cx="3268617" cy="1704578"/>
          </a:xfrm>
          <a:prstGeom prst="wedgeRoundRectCallout">
            <a:avLst>
              <a:gd name="adj1" fmla="val 58709"/>
              <a:gd name="adj2" fmla="val -2068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The pronunciation of this word is not as you would expect! The [a] sounds like [ä]. </a:t>
            </a:r>
          </a:p>
        </p:txBody>
      </p:sp>
      <p:sp>
        <p:nvSpPr>
          <p:cNvPr id="13" name="Rounded Rectangular Callout 55">
            <a:extLst>
              <a:ext uri="{FF2B5EF4-FFF2-40B4-BE49-F238E27FC236}">
                <a16:creationId xmlns:a16="http://schemas.microsoft.com/office/drawing/2014/main" id="{57ED2BF3-6EA9-4459-A178-727C75933FEB}"/>
              </a:ext>
            </a:extLst>
          </p:cNvPr>
          <p:cNvSpPr/>
          <p:nvPr/>
        </p:nvSpPr>
        <p:spPr>
          <a:xfrm>
            <a:off x="1152938" y="3553227"/>
            <a:ext cx="3268617" cy="1704578"/>
          </a:xfrm>
          <a:prstGeom prst="wedgeRoundRectCallout">
            <a:avLst>
              <a:gd name="adj1" fmla="val 58709"/>
              <a:gd name="adj2" fmla="val -2068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Which German word do you already know that rhymes with this one? </a:t>
            </a:r>
          </a:p>
        </p:txBody>
      </p:sp>
      <p:sp>
        <p:nvSpPr>
          <p:cNvPr id="14" name="Rounded Rectangular Callout 56">
            <a:extLst>
              <a:ext uri="{FF2B5EF4-FFF2-40B4-BE49-F238E27FC236}">
                <a16:creationId xmlns:a16="http://schemas.microsoft.com/office/drawing/2014/main" id="{74C557C8-F8E3-4C67-ADF8-5F821D119F11}"/>
              </a:ext>
            </a:extLst>
          </p:cNvPr>
          <p:cNvSpPr/>
          <p:nvPr/>
        </p:nvSpPr>
        <p:spPr>
          <a:xfrm>
            <a:off x="7743939" y="3387644"/>
            <a:ext cx="3268617" cy="1704578"/>
          </a:xfrm>
          <a:prstGeom prst="wedgeRoundRectCallout">
            <a:avLst>
              <a:gd name="adj1" fmla="val -59023"/>
              <a:gd name="adj2" fmla="val 1818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This word looks like an English word, but the German [j] is pronounced differently, like ‘y’ in English.</a:t>
            </a:r>
          </a:p>
        </p:txBody>
      </p:sp>
      <p:sp>
        <p:nvSpPr>
          <p:cNvPr id="15" name="Rectangle 14">
            <a:extLst>
              <a:ext uri="{FF2B5EF4-FFF2-40B4-BE49-F238E27FC236}">
                <a16:creationId xmlns:a16="http://schemas.microsoft.com/office/drawing/2014/main" id="{30C5A8FB-5683-4320-A863-D699DE0B9EE4}"/>
              </a:ext>
            </a:extLst>
          </p:cNvPr>
          <p:cNvSpPr/>
          <p:nvPr/>
        </p:nvSpPr>
        <p:spPr>
          <a:xfrm>
            <a:off x="3134362" y="4680236"/>
            <a:ext cx="788998" cy="369332"/>
          </a:xfrm>
          <a:prstGeom prst="rect">
            <a:avLst/>
          </a:prstGeom>
          <a:solidFill>
            <a:schemeClr val="accent4">
              <a:lumMod val="20000"/>
              <a:lumOff val="80000"/>
            </a:schemeClr>
          </a:solidFill>
        </p:spPr>
        <p:txBody>
          <a:bodyPr wrap="none">
            <a:spAutoFit/>
          </a:bodyPr>
          <a:lstStyle/>
          <a:p>
            <a:pPr algn="ctr"/>
            <a:r>
              <a:rPr lang="en-GB" b="1" dirty="0">
                <a:solidFill>
                  <a:schemeClr val="bg1"/>
                </a:solidFill>
                <a:latin typeface="Century Gothic" panose="020B0502020202020204" pitchFamily="34" charset="0"/>
              </a:rPr>
              <a:t>[</a:t>
            </a:r>
            <a:r>
              <a:rPr lang="en-GB" b="1" i="1" dirty="0">
                <a:solidFill>
                  <a:schemeClr val="bg1"/>
                </a:solidFill>
                <a:latin typeface="Century Gothic" panose="020B0502020202020204" pitchFamily="34" charset="0"/>
              </a:rPr>
              <a:t>und</a:t>
            </a:r>
            <a:r>
              <a:rPr lang="en-GB" b="1" dirty="0">
                <a:solidFill>
                  <a:schemeClr val="bg1"/>
                </a:solidFill>
                <a:latin typeface="Century Gothic" panose="020B0502020202020204" pitchFamily="34" charset="0"/>
              </a:rPr>
              <a:t>]</a:t>
            </a:r>
          </a:p>
        </p:txBody>
      </p:sp>
      <p:sp>
        <p:nvSpPr>
          <p:cNvPr id="16" name="Google Shape;150;p2">
            <a:extLst>
              <a:ext uri="{FF2B5EF4-FFF2-40B4-BE49-F238E27FC236}">
                <a16:creationId xmlns:a16="http://schemas.microsoft.com/office/drawing/2014/main" id="{16204DF2-7D73-493C-B011-C4A98D4C5866}"/>
              </a:ext>
            </a:extLst>
          </p:cNvPr>
          <p:cNvSpPr/>
          <p:nvPr/>
        </p:nvSpPr>
        <p:spPr>
          <a:xfrm>
            <a:off x="10430359" y="247046"/>
            <a:ext cx="1526967" cy="400653"/>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a:ea typeface="Century Gothic"/>
                <a:cs typeface="Century Gothic"/>
                <a:sym typeface="Century Gothic"/>
              </a:rPr>
              <a:t>sprechen</a:t>
            </a:r>
            <a:endParaRPr kumimoji="0" sz="2000" b="1" i="0" u="none" strike="noStrike" kern="1200" cap="none" spc="0" normalizeH="0" baseline="0" noProof="0" dirty="0">
              <a:ln>
                <a:noFill/>
              </a:ln>
              <a:effectLst/>
              <a:uLnTx/>
              <a:uFillTx/>
              <a:latin typeface="Century Gothic"/>
              <a:ea typeface="Century Gothic"/>
              <a:cs typeface="Century Gothic"/>
              <a:sym typeface="Century Gothic"/>
            </a:endParaRPr>
          </a:p>
        </p:txBody>
      </p:sp>
      <p:pic>
        <p:nvPicPr>
          <p:cNvPr id="18" name="Picture 17" descr="A cartoon of a christmas tree&#10;&#10;Description automatically generated">
            <a:extLst>
              <a:ext uri="{FF2B5EF4-FFF2-40B4-BE49-F238E27FC236}">
                <a16:creationId xmlns:a16="http://schemas.microsoft.com/office/drawing/2014/main" id="{0E9F70FC-8B8B-4009-88B9-7D906FA78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8991" y="212140"/>
            <a:ext cx="2404040" cy="2782253"/>
          </a:xfrm>
          <a:prstGeom prst="rect">
            <a:avLst/>
          </a:prstGeom>
        </p:spPr>
      </p:pic>
      <p:pic>
        <p:nvPicPr>
          <p:cNvPr id="20" name="Picture 19" descr="A green wrapped present with red ribbon and gold stars&#10;&#10;Description automatically generated">
            <a:extLst>
              <a:ext uri="{FF2B5EF4-FFF2-40B4-BE49-F238E27FC236}">
                <a16:creationId xmlns:a16="http://schemas.microsoft.com/office/drawing/2014/main" id="{867D31CA-D44C-454C-AD70-BBB9B7A6E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134" y="2369773"/>
            <a:ext cx="776883" cy="816429"/>
          </a:xfrm>
          <a:prstGeom prst="rect">
            <a:avLst/>
          </a:prstGeom>
        </p:spPr>
      </p:pic>
      <p:pic>
        <p:nvPicPr>
          <p:cNvPr id="22" name="Picture 21" descr="A red box with a gold ribbon and a green tree design&#10;&#10;Description automatically generated">
            <a:extLst>
              <a:ext uri="{FF2B5EF4-FFF2-40B4-BE49-F238E27FC236}">
                <a16:creationId xmlns:a16="http://schemas.microsoft.com/office/drawing/2014/main" id="{8848DD3F-4473-45A9-8D12-63DA4D3DA8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0651" y="2315645"/>
            <a:ext cx="867244" cy="816429"/>
          </a:xfrm>
          <a:prstGeom prst="rect">
            <a:avLst/>
          </a:prstGeom>
        </p:spPr>
      </p:pic>
    </p:spTree>
    <p:extLst>
      <p:ext uri="{BB962C8B-B14F-4D97-AF65-F5344CB8AC3E}">
        <p14:creationId xmlns:p14="http://schemas.microsoft.com/office/powerpoint/2010/main" val="36217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315D-A37A-41A0-B0B0-F9B8301761AE}"/>
              </a:ext>
            </a:extLst>
          </p:cNvPr>
          <p:cNvSpPr>
            <a:spLocks noGrp="1"/>
          </p:cNvSpPr>
          <p:nvPr>
            <p:ph type="title"/>
          </p:nvPr>
        </p:nvSpPr>
        <p:spPr>
          <a:xfrm>
            <a:off x="0" y="213557"/>
            <a:ext cx="2964874" cy="647577"/>
          </a:xfrm>
        </p:spPr>
        <p:txBody>
          <a:bodyPr/>
          <a:lstStyle/>
          <a:p>
            <a:r>
              <a:rPr lang="en-GB" dirty="0" err="1"/>
              <a:t>Geschenke</a:t>
            </a:r>
            <a:endParaRPr lang="en-GB" dirty="0"/>
          </a:p>
        </p:txBody>
      </p:sp>
      <p:sp>
        <p:nvSpPr>
          <p:cNvPr id="4" name="Google Shape;150;p2">
            <a:extLst>
              <a:ext uri="{FF2B5EF4-FFF2-40B4-BE49-F238E27FC236}">
                <a16:creationId xmlns:a16="http://schemas.microsoft.com/office/drawing/2014/main" id="{A40A71F9-813C-4D87-91EB-128C571F84BF}"/>
              </a:ext>
            </a:extLst>
          </p:cNvPr>
          <p:cNvSpPr/>
          <p:nvPr/>
        </p:nvSpPr>
        <p:spPr>
          <a:xfrm>
            <a:off x="10591799" y="247046"/>
            <a:ext cx="1365527" cy="400653"/>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latin typeface="Century Gothic"/>
                <a:ea typeface="Century Gothic"/>
                <a:cs typeface="Century Gothic"/>
                <a:sym typeface="Century Gothic"/>
              </a:rPr>
              <a:t>lesen</a:t>
            </a:r>
            <a:endParaRPr sz="2000" b="1" dirty="0">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7B70BDCD-E10D-4380-8104-EEBBD11774D6}"/>
              </a:ext>
            </a:extLst>
          </p:cNvPr>
          <p:cNvGraphicFramePr>
            <a:graphicFrameLocks noGrp="1"/>
          </p:cNvGraphicFramePr>
          <p:nvPr>
            <p:extLst>
              <p:ext uri="{D42A27DB-BD31-4B8C-83A1-F6EECF244321}">
                <p14:modId xmlns:p14="http://schemas.microsoft.com/office/powerpoint/2010/main" val="4245978338"/>
              </p:ext>
            </p:extLst>
          </p:nvPr>
        </p:nvGraphicFramePr>
        <p:xfrm>
          <a:off x="535708" y="1496522"/>
          <a:ext cx="8151093" cy="1386913"/>
        </p:xfrm>
        <a:graphic>
          <a:graphicData uri="http://schemas.openxmlformats.org/drawingml/2006/table">
            <a:tbl>
              <a:tblPr firstRow="1" bandRow="1">
                <a:tableStyleId>{5940675A-B579-460E-94D1-54222C63F5DA}</a:tableStyleId>
              </a:tblPr>
              <a:tblGrid>
                <a:gridCol w="2717031">
                  <a:extLst>
                    <a:ext uri="{9D8B030D-6E8A-4147-A177-3AD203B41FA5}">
                      <a16:colId xmlns:a16="http://schemas.microsoft.com/office/drawing/2014/main" val="2692541188"/>
                    </a:ext>
                  </a:extLst>
                </a:gridCol>
                <a:gridCol w="2717031">
                  <a:extLst>
                    <a:ext uri="{9D8B030D-6E8A-4147-A177-3AD203B41FA5}">
                      <a16:colId xmlns:a16="http://schemas.microsoft.com/office/drawing/2014/main" val="3663390241"/>
                    </a:ext>
                  </a:extLst>
                </a:gridCol>
                <a:gridCol w="2717031">
                  <a:extLst>
                    <a:ext uri="{9D8B030D-6E8A-4147-A177-3AD203B41FA5}">
                      <a16:colId xmlns:a16="http://schemas.microsoft.com/office/drawing/2014/main" val="1375163130"/>
                    </a:ext>
                  </a:extLst>
                </a:gridCol>
              </a:tblGrid>
              <a:tr h="455029">
                <a:tc>
                  <a:txBody>
                    <a:bodyPr/>
                    <a:lstStyle/>
                    <a:p>
                      <a:pPr algn="ctr"/>
                      <a:r>
                        <a:rPr lang="en-GB" sz="2000" b="1" dirty="0">
                          <a:solidFill>
                            <a:schemeClr val="tx1"/>
                          </a:solidFill>
                          <a:latin typeface="Century Gothic" panose="020B0502020202020204" pitchFamily="34" charset="0"/>
                        </a:rPr>
                        <a:t>Masculine</a:t>
                      </a:r>
                    </a:p>
                  </a:txBody>
                  <a:tcPr/>
                </a:tc>
                <a:tc>
                  <a:txBody>
                    <a:bodyPr/>
                    <a:lstStyle/>
                    <a:p>
                      <a:pPr algn="ctr"/>
                      <a:r>
                        <a:rPr lang="en-GB" sz="2000" b="1" dirty="0">
                          <a:solidFill>
                            <a:schemeClr val="tx1"/>
                          </a:solidFill>
                          <a:latin typeface="Century Gothic" panose="020B0502020202020204" pitchFamily="34" charset="0"/>
                        </a:rPr>
                        <a:t>Feminine</a:t>
                      </a:r>
                    </a:p>
                  </a:txBody>
                  <a:tcPr/>
                </a:tc>
                <a:tc>
                  <a:txBody>
                    <a:bodyPr/>
                    <a:lstStyle/>
                    <a:p>
                      <a:pPr algn="ctr"/>
                      <a:r>
                        <a:rPr lang="en-GB" sz="2000" b="1" dirty="0">
                          <a:solidFill>
                            <a:schemeClr val="tx1"/>
                          </a:solidFill>
                          <a:latin typeface="Century Gothic" panose="020B0502020202020204" pitchFamily="34" charset="0"/>
                        </a:rPr>
                        <a:t>Neuter</a:t>
                      </a:r>
                    </a:p>
                  </a:txBody>
                  <a:tcPr/>
                </a:tc>
                <a:extLst>
                  <a:ext uri="{0D108BD9-81ED-4DB2-BD59-A6C34878D82A}">
                    <a16:rowId xmlns:a16="http://schemas.microsoft.com/office/drawing/2014/main" val="3374112798"/>
                  </a:ext>
                </a:extLst>
              </a:tr>
              <a:tr h="931884">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5886881"/>
                  </a:ext>
                </a:extLst>
              </a:tr>
            </a:tbl>
          </a:graphicData>
        </a:graphic>
      </p:graphicFrame>
      <p:graphicFrame>
        <p:nvGraphicFramePr>
          <p:cNvPr id="6" name="Table 5">
            <a:extLst>
              <a:ext uri="{FF2B5EF4-FFF2-40B4-BE49-F238E27FC236}">
                <a16:creationId xmlns:a16="http://schemas.microsoft.com/office/drawing/2014/main" id="{1464F194-2965-427A-90E4-6DCA47F3B731}"/>
              </a:ext>
            </a:extLst>
          </p:cNvPr>
          <p:cNvGraphicFramePr>
            <a:graphicFrameLocks noGrp="1"/>
          </p:cNvGraphicFramePr>
          <p:nvPr>
            <p:extLst>
              <p:ext uri="{D42A27DB-BD31-4B8C-83A1-F6EECF244321}">
                <p14:modId xmlns:p14="http://schemas.microsoft.com/office/powerpoint/2010/main" val="2558787746"/>
              </p:ext>
            </p:extLst>
          </p:nvPr>
        </p:nvGraphicFramePr>
        <p:xfrm>
          <a:off x="535709" y="2880584"/>
          <a:ext cx="8151093" cy="1177245"/>
        </p:xfrm>
        <a:graphic>
          <a:graphicData uri="http://schemas.openxmlformats.org/drawingml/2006/table">
            <a:tbl>
              <a:tblPr firstRow="1" bandRow="1">
                <a:tableStyleId>{5940675A-B579-460E-94D1-54222C63F5DA}</a:tableStyleId>
              </a:tblPr>
              <a:tblGrid>
                <a:gridCol w="2717031">
                  <a:extLst>
                    <a:ext uri="{9D8B030D-6E8A-4147-A177-3AD203B41FA5}">
                      <a16:colId xmlns:a16="http://schemas.microsoft.com/office/drawing/2014/main" val="2692541188"/>
                    </a:ext>
                  </a:extLst>
                </a:gridCol>
                <a:gridCol w="2717031">
                  <a:extLst>
                    <a:ext uri="{9D8B030D-6E8A-4147-A177-3AD203B41FA5}">
                      <a16:colId xmlns:a16="http://schemas.microsoft.com/office/drawing/2014/main" val="3663390241"/>
                    </a:ext>
                  </a:extLst>
                </a:gridCol>
                <a:gridCol w="2717031">
                  <a:extLst>
                    <a:ext uri="{9D8B030D-6E8A-4147-A177-3AD203B41FA5}">
                      <a16:colId xmlns:a16="http://schemas.microsoft.com/office/drawing/2014/main" val="1375163130"/>
                    </a:ext>
                  </a:extLst>
                </a:gridCol>
              </a:tblGrid>
              <a:tr h="339607">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74112798"/>
                  </a:ext>
                </a:extLst>
              </a:tr>
              <a:tr h="811485">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5886881"/>
                  </a:ext>
                </a:extLst>
              </a:tr>
            </a:tbl>
          </a:graphicData>
        </a:graphic>
      </p:graphicFrame>
      <p:graphicFrame>
        <p:nvGraphicFramePr>
          <p:cNvPr id="7" name="Table 6">
            <a:extLst>
              <a:ext uri="{FF2B5EF4-FFF2-40B4-BE49-F238E27FC236}">
                <a16:creationId xmlns:a16="http://schemas.microsoft.com/office/drawing/2014/main" id="{75411208-F491-492A-8DBF-56823A1F99C2}"/>
              </a:ext>
            </a:extLst>
          </p:cNvPr>
          <p:cNvGraphicFramePr>
            <a:graphicFrameLocks noGrp="1"/>
          </p:cNvGraphicFramePr>
          <p:nvPr>
            <p:extLst>
              <p:ext uri="{D42A27DB-BD31-4B8C-83A1-F6EECF244321}">
                <p14:modId xmlns:p14="http://schemas.microsoft.com/office/powerpoint/2010/main" val="3626727475"/>
              </p:ext>
            </p:extLst>
          </p:nvPr>
        </p:nvGraphicFramePr>
        <p:xfrm>
          <a:off x="535708" y="4057829"/>
          <a:ext cx="8151093" cy="1177245"/>
        </p:xfrm>
        <a:graphic>
          <a:graphicData uri="http://schemas.openxmlformats.org/drawingml/2006/table">
            <a:tbl>
              <a:tblPr firstRow="1" bandRow="1">
                <a:tableStyleId>{5940675A-B579-460E-94D1-54222C63F5DA}</a:tableStyleId>
              </a:tblPr>
              <a:tblGrid>
                <a:gridCol w="2717031">
                  <a:extLst>
                    <a:ext uri="{9D8B030D-6E8A-4147-A177-3AD203B41FA5}">
                      <a16:colId xmlns:a16="http://schemas.microsoft.com/office/drawing/2014/main" val="2692541188"/>
                    </a:ext>
                  </a:extLst>
                </a:gridCol>
                <a:gridCol w="2717031">
                  <a:extLst>
                    <a:ext uri="{9D8B030D-6E8A-4147-A177-3AD203B41FA5}">
                      <a16:colId xmlns:a16="http://schemas.microsoft.com/office/drawing/2014/main" val="3663390241"/>
                    </a:ext>
                  </a:extLst>
                </a:gridCol>
                <a:gridCol w="2717031">
                  <a:extLst>
                    <a:ext uri="{9D8B030D-6E8A-4147-A177-3AD203B41FA5}">
                      <a16:colId xmlns:a16="http://schemas.microsoft.com/office/drawing/2014/main" val="1375163130"/>
                    </a:ext>
                  </a:extLst>
                </a:gridCol>
              </a:tblGrid>
              <a:tr h="339607">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74112798"/>
                  </a:ext>
                </a:extLst>
              </a:tr>
              <a:tr h="811485">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55886881"/>
                  </a:ext>
                </a:extLst>
              </a:tr>
            </a:tbl>
          </a:graphicData>
        </a:graphic>
      </p:graphicFrame>
      <p:graphicFrame>
        <p:nvGraphicFramePr>
          <p:cNvPr id="8" name="Table 7">
            <a:extLst>
              <a:ext uri="{FF2B5EF4-FFF2-40B4-BE49-F238E27FC236}">
                <a16:creationId xmlns:a16="http://schemas.microsoft.com/office/drawing/2014/main" id="{FC9D68CA-074A-4EF6-B84E-6A343A693F58}"/>
              </a:ext>
            </a:extLst>
          </p:cNvPr>
          <p:cNvGraphicFramePr>
            <a:graphicFrameLocks noGrp="1"/>
          </p:cNvGraphicFramePr>
          <p:nvPr>
            <p:extLst>
              <p:ext uri="{D42A27DB-BD31-4B8C-83A1-F6EECF244321}">
                <p14:modId xmlns:p14="http://schemas.microsoft.com/office/powerpoint/2010/main" val="2137766649"/>
              </p:ext>
            </p:extLst>
          </p:nvPr>
        </p:nvGraphicFramePr>
        <p:xfrm>
          <a:off x="535708" y="5235074"/>
          <a:ext cx="8151093" cy="365760"/>
        </p:xfrm>
        <a:graphic>
          <a:graphicData uri="http://schemas.openxmlformats.org/drawingml/2006/table">
            <a:tbl>
              <a:tblPr firstRow="1" bandRow="1">
                <a:tableStyleId>{5940675A-B579-460E-94D1-54222C63F5DA}</a:tableStyleId>
              </a:tblPr>
              <a:tblGrid>
                <a:gridCol w="2717031">
                  <a:extLst>
                    <a:ext uri="{9D8B030D-6E8A-4147-A177-3AD203B41FA5}">
                      <a16:colId xmlns:a16="http://schemas.microsoft.com/office/drawing/2014/main" val="3208130304"/>
                    </a:ext>
                  </a:extLst>
                </a:gridCol>
                <a:gridCol w="2717031">
                  <a:extLst>
                    <a:ext uri="{9D8B030D-6E8A-4147-A177-3AD203B41FA5}">
                      <a16:colId xmlns:a16="http://schemas.microsoft.com/office/drawing/2014/main" val="40020168"/>
                    </a:ext>
                  </a:extLst>
                </a:gridCol>
                <a:gridCol w="2717031">
                  <a:extLst>
                    <a:ext uri="{9D8B030D-6E8A-4147-A177-3AD203B41FA5}">
                      <a16:colId xmlns:a16="http://schemas.microsoft.com/office/drawing/2014/main" val="2458289184"/>
                    </a:ext>
                  </a:extLst>
                </a:gridCol>
              </a:tblGrid>
              <a:tr h="339607">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5445683"/>
                  </a:ext>
                </a:extLst>
              </a:tr>
            </a:tbl>
          </a:graphicData>
        </a:graphic>
      </p:graphicFrame>
      <p:pic>
        <p:nvPicPr>
          <p:cNvPr id="9" name="Picture 4" descr="Train Clip Art">
            <a:extLst>
              <a:ext uri="{FF2B5EF4-FFF2-40B4-BE49-F238E27FC236}">
                <a16:creationId xmlns:a16="http://schemas.microsoft.com/office/drawing/2014/main" id="{070E8F8A-20C5-494D-BF66-5FF854AD8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881" y="2170951"/>
            <a:ext cx="1303648" cy="5475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2/6/b/b/1194986830921943475ball.svg.med.png">
            <a:extLst>
              <a:ext uri="{FF2B5EF4-FFF2-40B4-BE49-F238E27FC236}">
                <a16:creationId xmlns:a16="http://schemas.microsoft.com/office/drawing/2014/main" id="{B0BD74F7-F772-4146-BD42-7A8FC2175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7267" y="3348196"/>
            <a:ext cx="628059" cy="6280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2A7B70D-AF38-4FF6-BA93-61DF993D0B44}"/>
              </a:ext>
            </a:extLst>
          </p:cNvPr>
          <p:cNvPicPr>
            <a:picLocks noChangeAspect="1"/>
          </p:cNvPicPr>
          <p:nvPr/>
        </p:nvPicPr>
        <p:blipFill>
          <a:blip r:embed="rId5"/>
          <a:stretch>
            <a:fillRect/>
          </a:stretch>
        </p:blipFill>
        <p:spPr>
          <a:xfrm>
            <a:off x="1513471" y="4539133"/>
            <a:ext cx="691855" cy="614367"/>
          </a:xfrm>
          <a:prstGeom prst="rect">
            <a:avLst/>
          </a:prstGeom>
        </p:spPr>
      </p:pic>
      <p:pic>
        <p:nvPicPr>
          <p:cNvPr id="12" name="Picture 2" descr="Race Car Driver Jacket Clip Art">
            <a:extLst>
              <a:ext uri="{FF2B5EF4-FFF2-40B4-BE49-F238E27FC236}">
                <a16:creationId xmlns:a16="http://schemas.microsoft.com/office/drawing/2014/main" id="{CD007695-F1D8-46B8-B331-FE7F78E6FF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7053" y="2158165"/>
            <a:ext cx="708402" cy="6304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Cat 3 Clip Art">
            <a:extLst>
              <a:ext uri="{FF2B5EF4-FFF2-40B4-BE49-F238E27FC236}">
                <a16:creationId xmlns:a16="http://schemas.microsoft.com/office/drawing/2014/main" id="{7441BDE5-180E-439B-B97C-5191B38B21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0781" y="3371195"/>
            <a:ext cx="754674" cy="5660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phone, Cell Phone, Phone, Mobile Phone, Electronics">
            <a:extLst>
              <a:ext uri="{FF2B5EF4-FFF2-40B4-BE49-F238E27FC236}">
                <a16:creationId xmlns:a16="http://schemas.microsoft.com/office/drawing/2014/main" id="{694552C0-2AD7-4A04-BCA0-6F2288D989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22836" y="2158165"/>
            <a:ext cx="304517" cy="6090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Joypad Game Controller Clip Art">
            <a:extLst>
              <a:ext uri="{FF2B5EF4-FFF2-40B4-BE49-F238E27FC236}">
                <a16:creationId xmlns:a16="http://schemas.microsoft.com/office/drawing/2014/main" id="{9A90C9E9-7A1D-4B66-91B6-151B4C22C2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3019" y="3335410"/>
            <a:ext cx="584149" cy="5980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ablet Pc Clip Art">
            <a:extLst>
              <a:ext uri="{FF2B5EF4-FFF2-40B4-BE49-F238E27FC236}">
                <a16:creationId xmlns:a16="http://schemas.microsoft.com/office/drawing/2014/main" id="{4996EAD0-7B15-4D37-AA44-7C40BDCD064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3019" y="4627692"/>
            <a:ext cx="627729" cy="424827"/>
          </a:xfrm>
          <a:prstGeom prst="rect">
            <a:avLst/>
          </a:prstGeom>
          <a:solidFill>
            <a:schemeClr val="bg2"/>
          </a:solidFill>
        </p:spPr>
      </p:pic>
      <p:sp>
        <p:nvSpPr>
          <p:cNvPr id="17" name="TextBox 16">
            <a:extLst>
              <a:ext uri="{FF2B5EF4-FFF2-40B4-BE49-F238E27FC236}">
                <a16:creationId xmlns:a16="http://schemas.microsoft.com/office/drawing/2014/main" id="{B01CDC19-7760-48C6-9240-60D5340C2D5B}"/>
              </a:ext>
            </a:extLst>
          </p:cNvPr>
          <p:cNvSpPr txBox="1"/>
          <p:nvPr/>
        </p:nvSpPr>
        <p:spPr>
          <a:xfrm>
            <a:off x="734292" y="2880584"/>
            <a:ext cx="2230582" cy="400110"/>
          </a:xfrm>
          <a:prstGeom prst="rect">
            <a:avLst/>
          </a:prstGeom>
          <a:noFill/>
        </p:spPr>
        <p:txBody>
          <a:bodyPr wrap="square" rtlCol="0">
            <a:spAutoFit/>
          </a:bodyPr>
          <a:lstStyle/>
          <a:p>
            <a:pPr algn="ctr"/>
            <a:r>
              <a:rPr lang="en-GB" sz="2000" b="1" dirty="0">
                <a:latin typeface="Century Gothic" panose="020B0502020202020204" pitchFamily="34" charset="0"/>
              </a:rPr>
              <a:t>der Zug </a:t>
            </a:r>
          </a:p>
        </p:txBody>
      </p:sp>
      <p:sp>
        <p:nvSpPr>
          <p:cNvPr id="18" name="TextBox 17">
            <a:extLst>
              <a:ext uri="{FF2B5EF4-FFF2-40B4-BE49-F238E27FC236}">
                <a16:creationId xmlns:a16="http://schemas.microsoft.com/office/drawing/2014/main" id="{4F2DB231-965B-477C-8CD9-514C58522F47}"/>
              </a:ext>
            </a:extLst>
          </p:cNvPr>
          <p:cNvSpPr txBox="1"/>
          <p:nvPr/>
        </p:nvSpPr>
        <p:spPr>
          <a:xfrm>
            <a:off x="734292" y="4057829"/>
            <a:ext cx="2230582" cy="400110"/>
          </a:xfrm>
          <a:prstGeom prst="rect">
            <a:avLst/>
          </a:prstGeom>
          <a:noFill/>
        </p:spPr>
        <p:txBody>
          <a:bodyPr wrap="square" rtlCol="0">
            <a:spAutoFit/>
          </a:bodyPr>
          <a:lstStyle/>
          <a:p>
            <a:pPr algn="ctr"/>
            <a:r>
              <a:rPr lang="en-GB" sz="2000" b="1" dirty="0">
                <a:latin typeface="Century Gothic" panose="020B0502020202020204" pitchFamily="34" charset="0"/>
              </a:rPr>
              <a:t>der </a:t>
            </a:r>
            <a:r>
              <a:rPr lang="en-GB" sz="2000" b="1" dirty="0" err="1">
                <a:latin typeface="Century Gothic" panose="020B0502020202020204" pitchFamily="34" charset="0"/>
              </a:rPr>
              <a:t>Fußball</a:t>
            </a:r>
            <a:endParaRPr lang="en-GB" sz="2000" b="1" dirty="0">
              <a:latin typeface="Century Gothic" panose="020B0502020202020204" pitchFamily="34" charset="0"/>
            </a:endParaRPr>
          </a:p>
        </p:txBody>
      </p:sp>
      <p:sp>
        <p:nvSpPr>
          <p:cNvPr id="19" name="TextBox 18">
            <a:extLst>
              <a:ext uri="{FF2B5EF4-FFF2-40B4-BE49-F238E27FC236}">
                <a16:creationId xmlns:a16="http://schemas.microsoft.com/office/drawing/2014/main" id="{604993EA-4E0C-418B-9C2C-304623440D3B}"/>
              </a:ext>
            </a:extLst>
          </p:cNvPr>
          <p:cNvSpPr txBox="1"/>
          <p:nvPr/>
        </p:nvSpPr>
        <p:spPr>
          <a:xfrm>
            <a:off x="734292" y="5225796"/>
            <a:ext cx="2230582" cy="400110"/>
          </a:xfrm>
          <a:prstGeom prst="rect">
            <a:avLst/>
          </a:prstGeom>
          <a:noFill/>
        </p:spPr>
        <p:txBody>
          <a:bodyPr wrap="square" rtlCol="0">
            <a:spAutoFit/>
          </a:bodyPr>
          <a:lstStyle/>
          <a:p>
            <a:pPr algn="ctr"/>
            <a:r>
              <a:rPr lang="en-GB" sz="2000" b="1" dirty="0">
                <a:latin typeface="Century Gothic" panose="020B0502020202020204" pitchFamily="34" charset="0"/>
              </a:rPr>
              <a:t>der Hund</a:t>
            </a:r>
          </a:p>
        </p:txBody>
      </p:sp>
      <p:sp>
        <p:nvSpPr>
          <p:cNvPr id="20" name="TextBox 19">
            <a:extLst>
              <a:ext uri="{FF2B5EF4-FFF2-40B4-BE49-F238E27FC236}">
                <a16:creationId xmlns:a16="http://schemas.microsoft.com/office/drawing/2014/main" id="{16C7D373-2896-47EE-A888-61053D42627E}"/>
              </a:ext>
            </a:extLst>
          </p:cNvPr>
          <p:cNvSpPr txBox="1"/>
          <p:nvPr/>
        </p:nvSpPr>
        <p:spPr>
          <a:xfrm>
            <a:off x="3495963" y="2896805"/>
            <a:ext cx="2230582" cy="400110"/>
          </a:xfrm>
          <a:prstGeom prst="rect">
            <a:avLst/>
          </a:prstGeom>
          <a:noFill/>
        </p:spPr>
        <p:txBody>
          <a:bodyPr wrap="square" rtlCol="0">
            <a:spAutoFit/>
          </a:bodyPr>
          <a:lstStyle/>
          <a:p>
            <a:pPr algn="ctr"/>
            <a:r>
              <a:rPr lang="en-GB" sz="2000" b="1" dirty="0">
                <a:latin typeface="Century Gothic" panose="020B0502020202020204" pitchFamily="34" charset="0"/>
              </a:rPr>
              <a:t>die </a:t>
            </a:r>
            <a:r>
              <a:rPr lang="en-GB" sz="2000" b="1" dirty="0" err="1">
                <a:latin typeface="Century Gothic" panose="020B0502020202020204" pitchFamily="34" charset="0"/>
              </a:rPr>
              <a:t>Jacke</a:t>
            </a:r>
            <a:endParaRPr lang="en-GB" sz="2000" b="1" dirty="0">
              <a:latin typeface="Century Gothic" panose="020B0502020202020204" pitchFamily="34" charset="0"/>
            </a:endParaRPr>
          </a:p>
        </p:txBody>
      </p:sp>
      <p:sp>
        <p:nvSpPr>
          <p:cNvPr id="21" name="TextBox 20">
            <a:extLst>
              <a:ext uri="{FF2B5EF4-FFF2-40B4-BE49-F238E27FC236}">
                <a16:creationId xmlns:a16="http://schemas.microsoft.com/office/drawing/2014/main" id="{E33C91F1-0BBC-4401-AC27-B617A3142FA2}"/>
              </a:ext>
            </a:extLst>
          </p:cNvPr>
          <p:cNvSpPr txBox="1"/>
          <p:nvPr/>
        </p:nvSpPr>
        <p:spPr>
          <a:xfrm>
            <a:off x="3472827" y="4061562"/>
            <a:ext cx="2230582" cy="400110"/>
          </a:xfrm>
          <a:prstGeom prst="rect">
            <a:avLst/>
          </a:prstGeom>
          <a:noFill/>
        </p:spPr>
        <p:txBody>
          <a:bodyPr wrap="square" rtlCol="0">
            <a:spAutoFit/>
          </a:bodyPr>
          <a:lstStyle/>
          <a:p>
            <a:pPr algn="ctr"/>
            <a:r>
              <a:rPr lang="en-GB" sz="2000" b="1" dirty="0">
                <a:latin typeface="Century Gothic" panose="020B0502020202020204" pitchFamily="34" charset="0"/>
              </a:rPr>
              <a:t>die </a:t>
            </a:r>
            <a:r>
              <a:rPr lang="en-GB" sz="2000" b="1" dirty="0" err="1">
                <a:latin typeface="Century Gothic" panose="020B0502020202020204" pitchFamily="34" charset="0"/>
              </a:rPr>
              <a:t>Katze</a:t>
            </a:r>
            <a:endParaRPr lang="en-GB" sz="2000" b="1" dirty="0">
              <a:latin typeface="Century Gothic" panose="020B0502020202020204" pitchFamily="34" charset="0"/>
            </a:endParaRPr>
          </a:p>
        </p:txBody>
      </p:sp>
      <p:sp>
        <p:nvSpPr>
          <p:cNvPr id="22" name="TextBox 21">
            <a:extLst>
              <a:ext uri="{FF2B5EF4-FFF2-40B4-BE49-F238E27FC236}">
                <a16:creationId xmlns:a16="http://schemas.microsoft.com/office/drawing/2014/main" id="{4B84E783-5206-4F19-96C2-6E5AA57E1D34}"/>
              </a:ext>
            </a:extLst>
          </p:cNvPr>
          <p:cNvSpPr txBox="1"/>
          <p:nvPr/>
        </p:nvSpPr>
        <p:spPr>
          <a:xfrm>
            <a:off x="6200427" y="4087814"/>
            <a:ext cx="2349332" cy="400110"/>
          </a:xfrm>
          <a:prstGeom prst="rect">
            <a:avLst/>
          </a:prstGeom>
          <a:noFill/>
        </p:spPr>
        <p:txBody>
          <a:bodyPr wrap="square" rtlCol="0">
            <a:spAutoFit/>
          </a:bodyPr>
          <a:lstStyle/>
          <a:p>
            <a:pPr algn="ctr"/>
            <a:r>
              <a:rPr lang="en-GB" sz="2000" b="1" dirty="0">
                <a:latin typeface="Century Gothic" panose="020B0502020202020204" pitchFamily="34" charset="0"/>
              </a:rPr>
              <a:t>das Spiel</a:t>
            </a:r>
          </a:p>
        </p:txBody>
      </p:sp>
      <p:sp>
        <p:nvSpPr>
          <p:cNvPr id="23" name="TextBox 22">
            <a:extLst>
              <a:ext uri="{FF2B5EF4-FFF2-40B4-BE49-F238E27FC236}">
                <a16:creationId xmlns:a16="http://schemas.microsoft.com/office/drawing/2014/main" id="{651BAFD2-6777-4023-A6E6-3FFCAB9D8017}"/>
              </a:ext>
            </a:extLst>
          </p:cNvPr>
          <p:cNvSpPr txBox="1"/>
          <p:nvPr/>
        </p:nvSpPr>
        <p:spPr>
          <a:xfrm>
            <a:off x="6222217" y="5252751"/>
            <a:ext cx="2349332" cy="400110"/>
          </a:xfrm>
          <a:prstGeom prst="rect">
            <a:avLst/>
          </a:prstGeom>
          <a:noFill/>
        </p:spPr>
        <p:txBody>
          <a:bodyPr wrap="square" rtlCol="0">
            <a:spAutoFit/>
          </a:bodyPr>
          <a:lstStyle/>
          <a:p>
            <a:pPr algn="ctr"/>
            <a:r>
              <a:rPr lang="en-GB" sz="2000" b="1" dirty="0">
                <a:latin typeface="Century Gothic" panose="020B0502020202020204" pitchFamily="34" charset="0"/>
              </a:rPr>
              <a:t>das iPad</a:t>
            </a:r>
          </a:p>
        </p:txBody>
      </p:sp>
      <p:sp>
        <p:nvSpPr>
          <p:cNvPr id="24" name="Rectangle 23">
            <a:extLst>
              <a:ext uri="{FF2B5EF4-FFF2-40B4-BE49-F238E27FC236}">
                <a16:creationId xmlns:a16="http://schemas.microsoft.com/office/drawing/2014/main" id="{72355698-8736-45E5-B6D8-9AA823458711}"/>
              </a:ext>
            </a:extLst>
          </p:cNvPr>
          <p:cNvSpPr/>
          <p:nvPr/>
        </p:nvSpPr>
        <p:spPr>
          <a:xfrm>
            <a:off x="1235397" y="2929076"/>
            <a:ext cx="1382156" cy="2763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endParaRPr>
          </a:p>
        </p:txBody>
      </p:sp>
      <p:sp>
        <p:nvSpPr>
          <p:cNvPr id="25" name="Rectangle 24">
            <a:extLst>
              <a:ext uri="{FF2B5EF4-FFF2-40B4-BE49-F238E27FC236}">
                <a16:creationId xmlns:a16="http://schemas.microsoft.com/office/drawing/2014/main" id="{AE91708B-B1E5-4177-A6CA-7A93C5999AEF}"/>
              </a:ext>
            </a:extLst>
          </p:cNvPr>
          <p:cNvSpPr/>
          <p:nvPr/>
        </p:nvSpPr>
        <p:spPr>
          <a:xfrm>
            <a:off x="1163973" y="4096851"/>
            <a:ext cx="1382156" cy="2763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endParaRPr>
          </a:p>
        </p:txBody>
      </p:sp>
      <p:sp>
        <p:nvSpPr>
          <p:cNvPr id="26" name="Rectangle 25">
            <a:extLst>
              <a:ext uri="{FF2B5EF4-FFF2-40B4-BE49-F238E27FC236}">
                <a16:creationId xmlns:a16="http://schemas.microsoft.com/office/drawing/2014/main" id="{ED50B188-F0AB-42B6-9BAA-C8E6A572981F}"/>
              </a:ext>
            </a:extLst>
          </p:cNvPr>
          <p:cNvSpPr/>
          <p:nvPr/>
        </p:nvSpPr>
        <p:spPr>
          <a:xfrm>
            <a:off x="1217881" y="5279468"/>
            <a:ext cx="1382156" cy="2763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endParaRPr>
          </a:p>
        </p:txBody>
      </p:sp>
      <p:sp>
        <p:nvSpPr>
          <p:cNvPr id="27" name="Rectangle 26">
            <a:extLst>
              <a:ext uri="{FF2B5EF4-FFF2-40B4-BE49-F238E27FC236}">
                <a16:creationId xmlns:a16="http://schemas.microsoft.com/office/drawing/2014/main" id="{89078331-C1E3-497A-AE54-65E85F68A8B5}"/>
              </a:ext>
            </a:extLst>
          </p:cNvPr>
          <p:cNvSpPr/>
          <p:nvPr/>
        </p:nvSpPr>
        <p:spPr>
          <a:xfrm>
            <a:off x="3911269" y="2943310"/>
            <a:ext cx="1382156" cy="2763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endParaRPr>
          </a:p>
        </p:txBody>
      </p:sp>
      <p:sp>
        <p:nvSpPr>
          <p:cNvPr id="28" name="Rectangle 27">
            <a:extLst>
              <a:ext uri="{FF2B5EF4-FFF2-40B4-BE49-F238E27FC236}">
                <a16:creationId xmlns:a16="http://schemas.microsoft.com/office/drawing/2014/main" id="{AC180B38-79AB-48E0-993E-4E63535B292E}"/>
              </a:ext>
            </a:extLst>
          </p:cNvPr>
          <p:cNvSpPr/>
          <p:nvPr/>
        </p:nvSpPr>
        <p:spPr>
          <a:xfrm>
            <a:off x="3920176" y="4120555"/>
            <a:ext cx="1382156" cy="2763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endParaRPr>
          </a:p>
        </p:txBody>
      </p:sp>
      <p:sp>
        <p:nvSpPr>
          <p:cNvPr id="30" name="Rectangle 29">
            <a:extLst>
              <a:ext uri="{FF2B5EF4-FFF2-40B4-BE49-F238E27FC236}">
                <a16:creationId xmlns:a16="http://schemas.microsoft.com/office/drawing/2014/main" id="{00C8A54B-4A08-4BAF-A368-44C9F592AF98}"/>
              </a:ext>
            </a:extLst>
          </p:cNvPr>
          <p:cNvSpPr/>
          <p:nvPr/>
        </p:nvSpPr>
        <p:spPr>
          <a:xfrm>
            <a:off x="6705805" y="4104334"/>
            <a:ext cx="1382156" cy="2763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endParaRPr>
          </a:p>
        </p:txBody>
      </p:sp>
      <p:sp>
        <p:nvSpPr>
          <p:cNvPr id="31" name="Rectangle 30">
            <a:extLst>
              <a:ext uri="{FF2B5EF4-FFF2-40B4-BE49-F238E27FC236}">
                <a16:creationId xmlns:a16="http://schemas.microsoft.com/office/drawing/2014/main" id="{06D996DC-423C-4789-AEBC-BE321AC39761}"/>
              </a:ext>
            </a:extLst>
          </p:cNvPr>
          <p:cNvSpPr/>
          <p:nvPr/>
        </p:nvSpPr>
        <p:spPr>
          <a:xfrm>
            <a:off x="6666676" y="5281528"/>
            <a:ext cx="1382156" cy="2763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endParaRPr>
          </a:p>
        </p:txBody>
      </p:sp>
      <p:sp>
        <p:nvSpPr>
          <p:cNvPr id="32" name="TextBox 31">
            <a:extLst>
              <a:ext uri="{FF2B5EF4-FFF2-40B4-BE49-F238E27FC236}">
                <a16:creationId xmlns:a16="http://schemas.microsoft.com/office/drawing/2014/main" id="{8710521B-8956-49BB-9935-C06431D9D681}"/>
              </a:ext>
            </a:extLst>
          </p:cNvPr>
          <p:cNvSpPr txBox="1"/>
          <p:nvPr/>
        </p:nvSpPr>
        <p:spPr>
          <a:xfrm>
            <a:off x="6045583" y="2859140"/>
            <a:ext cx="2349332" cy="400110"/>
          </a:xfrm>
          <a:prstGeom prst="rect">
            <a:avLst/>
          </a:prstGeom>
          <a:noFill/>
        </p:spPr>
        <p:txBody>
          <a:bodyPr wrap="square" rtlCol="0">
            <a:spAutoFit/>
          </a:bodyPr>
          <a:lstStyle/>
          <a:p>
            <a:pPr algn="ctr"/>
            <a:r>
              <a:rPr lang="en-GB" sz="2000" b="1" dirty="0">
                <a:latin typeface="Century Gothic" panose="020B0502020202020204" pitchFamily="34" charset="0"/>
              </a:rPr>
              <a:t>das Handy</a:t>
            </a:r>
          </a:p>
        </p:txBody>
      </p:sp>
      <p:sp>
        <p:nvSpPr>
          <p:cNvPr id="33" name="TextBox 32">
            <a:extLst>
              <a:ext uri="{FF2B5EF4-FFF2-40B4-BE49-F238E27FC236}">
                <a16:creationId xmlns:a16="http://schemas.microsoft.com/office/drawing/2014/main" id="{E44A64DE-5109-40F8-B446-269C9598F26B}"/>
              </a:ext>
            </a:extLst>
          </p:cNvPr>
          <p:cNvSpPr txBox="1"/>
          <p:nvPr/>
        </p:nvSpPr>
        <p:spPr>
          <a:xfrm>
            <a:off x="9314263" y="1671560"/>
            <a:ext cx="1578298" cy="400110"/>
          </a:xfrm>
          <a:prstGeom prst="rect">
            <a:avLst/>
          </a:prstGeom>
          <a:noFill/>
        </p:spPr>
        <p:txBody>
          <a:bodyPr wrap="square" rtlCol="0">
            <a:spAutoFit/>
          </a:bodyPr>
          <a:lstStyle/>
          <a:p>
            <a:r>
              <a:rPr lang="en-GB" sz="2000" dirty="0">
                <a:latin typeface="Century Gothic" panose="020B0502020202020204" pitchFamily="34" charset="0"/>
              </a:rPr>
              <a:t>das Handy   </a:t>
            </a:r>
          </a:p>
        </p:txBody>
      </p:sp>
      <p:sp>
        <p:nvSpPr>
          <p:cNvPr id="34" name="TextBox 33">
            <a:extLst>
              <a:ext uri="{FF2B5EF4-FFF2-40B4-BE49-F238E27FC236}">
                <a16:creationId xmlns:a16="http://schemas.microsoft.com/office/drawing/2014/main" id="{2733BF4C-6CC5-4819-8EC7-80F8D884A38A}"/>
              </a:ext>
            </a:extLst>
          </p:cNvPr>
          <p:cNvSpPr txBox="1"/>
          <p:nvPr/>
        </p:nvSpPr>
        <p:spPr>
          <a:xfrm>
            <a:off x="9314264" y="2689431"/>
            <a:ext cx="1481322" cy="400110"/>
          </a:xfrm>
          <a:prstGeom prst="rect">
            <a:avLst/>
          </a:prstGeom>
          <a:noFill/>
        </p:spPr>
        <p:txBody>
          <a:bodyPr wrap="square" rtlCol="0">
            <a:spAutoFit/>
          </a:bodyPr>
          <a:lstStyle/>
          <a:p>
            <a:r>
              <a:rPr lang="en-GB" sz="2000" dirty="0">
                <a:latin typeface="Century Gothic" panose="020B0502020202020204" pitchFamily="34" charset="0"/>
              </a:rPr>
              <a:t>die </a:t>
            </a:r>
            <a:r>
              <a:rPr lang="en-GB" sz="2000" dirty="0" err="1">
                <a:latin typeface="Century Gothic" panose="020B0502020202020204" pitchFamily="34" charset="0"/>
              </a:rPr>
              <a:t>Katze</a:t>
            </a:r>
            <a:endParaRPr lang="en-GB" sz="2000" dirty="0">
              <a:latin typeface="Century Gothic" panose="020B0502020202020204" pitchFamily="34" charset="0"/>
            </a:endParaRPr>
          </a:p>
        </p:txBody>
      </p:sp>
      <p:sp>
        <p:nvSpPr>
          <p:cNvPr id="35" name="TextBox 34">
            <a:extLst>
              <a:ext uri="{FF2B5EF4-FFF2-40B4-BE49-F238E27FC236}">
                <a16:creationId xmlns:a16="http://schemas.microsoft.com/office/drawing/2014/main" id="{23288A8E-5972-4A21-84B6-3ABB8A909E73}"/>
              </a:ext>
            </a:extLst>
          </p:cNvPr>
          <p:cNvSpPr txBox="1"/>
          <p:nvPr/>
        </p:nvSpPr>
        <p:spPr>
          <a:xfrm>
            <a:off x="10303005" y="3188822"/>
            <a:ext cx="1481322" cy="400110"/>
          </a:xfrm>
          <a:prstGeom prst="rect">
            <a:avLst/>
          </a:prstGeom>
          <a:noFill/>
        </p:spPr>
        <p:txBody>
          <a:bodyPr wrap="square" rtlCol="0">
            <a:spAutoFit/>
          </a:bodyPr>
          <a:lstStyle/>
          <a:p>
            <a:r>
              <a:rPr lang="en-GB" sz="2000" dirty="0">
                <a:latin typeface="Century Gothic" panose="020B0502020202020204" pitchFamily="34" charset="0"/>
              </a:rPr>
              <a:t>das iPad</a:t>
            </a:r>
          </a:p>
        </p:txBody>
      </p:sp>
      <p:sp>
        <p:nvSpPr>
          <p:cNvPr id="36" name="TextBox 35">
            <a:extLst>
              <a:ext uri="{FF2B5EF4-FFF2-40B4-BE49-F238E27FC236}">
                <a16:creationId xmlns:a16="http://schemas.microsoft.com/office/drawing/2014/main" id="{3EE4E4AC-F8F2-4CA6-83F9-E47F64549E59}"/>
              </a:ext>
            </a:extLst>
          </p:cNvPr>
          <p:cNvSpPr txBox="1"/>
          <p:nvPr/>
        </p:nvSpPr>
        <p:spPr>
          <a:xfrm>
            <a:off x="9314263" y="3707302"/>
            <a:ext cx="1481322" cy="400110"/>
          </a:xfrm>
          <a:prstGeom prst="rect">
            <a:avLst/>
          </a:prstGeom>
          <a:noFill/>
        </p:spPr>
        <p:txBody>
          <a:bodyPr wrap="square" rtlCol="0">
            <a:spAutoFit/>
          </a:bodyPr>
          <a:lstStyle/>
          <a:p>
            <a:r>
              <a:rPr lang="en-GB" sz="2000" dirty="0">
                <a:latin typeface="Century Gothic" panose="020B0502020202020204" pitchFamily="34" charset="0"/>
              </a:rPr>
              <a:t>der Hund</a:t>
            </a:r>
          </a:p>
        </p:txBody>
      </p:sp>
      <p:sp>
        <p:nvSpPr>
          <p:cNvPr id="37" name="TextBox 36">
            <a:extLst>
              <a:ext uri="{FF2B5EF4-FFF2-40B4-BE49-F238E27FC236}">
                <a16:creationId xmlns:a16="http://schemas.microsoft.com/office/drawing/2014/main" id="{46FF9213-3CC2-478D-9F6E-27712E0A786F}"/>
              </a:ext>
            </a:extLst>
          </p:cNvPr>
          <p:cNvSpPr txBox="1"/>
          <p:nvPr/>
        </p:nvSpPr>
        <p:spPr>
          <a:xfrm>
            <a:off x="10322119" y="4206693"/>
            <a:ext cx="1481322" cy="400110"/>
          </a:xfrm>
          <a:prstGeom prst="rect">
            <a:avLst/>
          </a:prstGeom>
          <a:noFill/>
        </p:spPr>
        <p:txBody>
          <a:bodyPr wrap="square" rtlCol="0">
            <a:spAutoFit/>
          </a:bodyPr>
          <a:lstStyle/>
          <a:p>
            <a:r>
              <a:rPr lang="en-GB" sz="2000" dirty="0">
                <a:latin typeface="Century Gothic" panose="020B0502020202020204" pitchFamily="34" charset="0"/>
              </a:rPr>
              <a:t>die </a:t>
            </a:r>
            <a:r>
              <a:rPr lang="en-GB" sz="2000" dirty="0" err="1">
                <a:latin typeface="Century Gothic" panose="020B0502020202020204" pitchFamily="34" charset="0"/>
              </a:rPr>
              <a:t>Jacke</a:t>
            </a:r>
            <a:endParaRPr lang="en-GB" sz="2000" dirty="0">
              <a:latin typeface="Century Gothic" panose="020B0502020202020204" pitchFamily="34" charset="0"/>
            </a:endParaRPr>
          </a:p>
        </p:txBody>
      </p:sp>
      <p:sp>
        <p:nvSpPr>
          <p:cNvPr id="38" name="TextBox 37">
            <a:extLst>
              <a:ext uri="{FF2B5EF4-FFF2-40B4-BE49-F238E27FC236}">
                <a16:creationId xmlns:a16="http://schemas.microsoft.com/office/drawing/2014/main" id="{E01E621D-EBFC-4219-8667-845BF59F9ABD}"/>
              </a:ext>
            </a:extLst>
          </p:cNvPr>
          <p:cNvSpPr txBox="1"/>
          <p:nvPr/>
        </p:nvSpPr>
        <p:spPr>
          <a:xfrm>
            <a:off x="9306310" y="4725174"/>
            <a:ext cx="1481322" cy="400110"/>
          </a:xfrm>
          <a:prstGeom prst="rect">
            <a:avLst/>
          </a:prstGeom>
          <a:noFill/>
        </p:spPr>
        <p:txBody>
          <a:bodyPr wrap="square" rtlCol="0">
            <a:spAutoFit/>
          </a:bodyPr>
          <a:lstStyle/>
          <a:p>
            <a:r>
              <a:rPr lang="en-GB" sz="2000" dirty="0">
                <a:latin typeface="Century Gothic" panose="020B0502020202020204" pitchFamily="34" charset="0"/>
              </a:rPr>
              <a:t>das Spiel</a:t>
            </a:r>
          </a:p>
        </p:txBody>
      </p:sp>
      <p:sp>
        <p:nvSpPr>
          <p:cNvPr id="39" name="TextBox 38">
            <a:extLst>
              <a:ext uri="{FF2B5EF4-FFF2-40B4-BE49-F238E27FC236}">
                <a16:creationId xmlns:a16="http://schemas.microsoft.com/office/drawing/2014/main" id="{3D98F543-64F8-4AE2-A6AE-EC78F1535697}"/>
              </a:ext>
            </a:extLst>
          </p:cNvPr>
          <p:cNvSpPr txBox="1"/>
          <p:nvPr/>
        </p:nvSpPr>
        <p:spPr>
          <a:xfrm>
            <a:off x="10322118" y="5224565"/>
            <a:ext cx="1635207" cy="400110"/>
          </a:xfrm>
          <a:prstGeom prst="rect">
            <a:avLst/>
          </a:prstGeom>
          <a:noFill/>
        </p:spPr>
        <p:txBody>
          <a:bodyPr wrap="square" rtlCol="0">
            <a:spAutoFit/>
          </a:bodyPr>
          <a:lstStyle/>
          <a:p>
            <a:r>
              <a:rPr lang="en-GB" sz="2000" dirty="0">
                <a:latin typeface="Century Gothic" panose="020B0502020202020204" pitchFamily="34" charset="0"/>
              </a:rPr>
              <a:t>der </a:t>
            </a:r>
            <a:r>
              <a:rPr lang="en-GB" sz="2000" dirty="0" err="1">
                <a:latin typeface="Century Gothic" panose="020B0502020202020204" pitchFamily="34" charset="0"/>
              </a:rPr>
              <a:t>Fußball</a:t>
            </a:r>
            <a:endParaRPr lang="en-GB" sz="2000" dirty="0">
              <a:latin typeface="Century Gothic" panose="020B0502020202020204" pitchFamily="34" charset="0"/>
            </a:endParaRPr>
          </a:p>
        </p:txBody>
      </p:sp>
      <p:sp>
        <p:nvSpPr>
          <p:cNvPr id="40" name="TextBox 39">
            <a:extLst>
              <a:ext uri="{FF2B5EF4-FFF2-40B4-BE49-F238E27FC236}">
                <a16:creationId xmlns:a16="http://schemas.microsoft.com/office/drawing/2014/main" id="{1AF0D73B-3E71-4D2B-87B7-392E7DA76F39}"/>
              </a:ext>
            </a:extLst>
          </p:cNvPr>
          <p:cNvSpPr txBox="1"/>
          <p:nvPr/>
        </p:nvSpPr>
        <p:spPr>
          <a:xfrm>
            <a:off x="10376737" y="2170951"/>
            <a:ext cx="1407590" cy="400110"/>
          </a:xfrm>
          <a:prstGeom prst="rect">
            <a:avLst/>
          </a:prstGeom>
          <a:noFill/>
        </p:spPr>
        <p:txBody>
          <a:bodyPr wrap="square" rtlCol="0">
            <a:spAutoFit/>
          </a:bodyPr>
          <a:lstStyle/>
          <a:p>
            <a:r>
              <a:rPr lang="en-GB" sz="2000" dirty="0">
                <a:latin typeface="Century Gothic" panose="020B0502020202020204" pitchFamily="34" charset="0"/>
              </a:rPr>
              <a:t>der Zug</a:t>
            </a:r>
          </a:p>
        </p:txBody>
      </p:sp>
      <p:sp>
        <p:nvSpPr>
          <p:cNvPr id="41" name="Rounded Rectangular Callout 38">
            <a:extLst>
              <a:ext uri="{FF2B5EF4-FFF2-40B4-BE49-F238E27FC236}">
                <a16:creationId xmlns:a16="http://schemas.microsoft.com/office/drawing/2014/main" id="{D3CEF43D-2CBD-4B55-B384-F1FA5A35AE66}"/>
              </a:ext>
            </a:extLst>
          </p:cNvPr>
          <p:cNvSpPr/>
          <p:nvPr/>
        </p:nvSpPr>
        <p:spPr>
          <a:xfrm>
            <a:off x="3495963" y="4485903"/>
            <a:ext cx="2230582" cy="1335194"/>
          </a:xfrm>
          <a:prstGeom prst="wedgeRoundRectCallout">
            <a:avLst>
              <a:gd name="adj1" fmla="val 15192"/>
              <a:gd name="adj2" fmla="val -7135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Often, nouns which end in –e are </a:t>
            </a:r>
            <a:r>
              <a:rPr lang="en-GB" sz="2000" b="1" dirty="0">
                <a:solidFill>
                  <a:schemeClr val="tx1"/>
                </a:solidFill>
                <a:latin typeface="Century Gothic" panose="020B0502020202020204" pitchFamily="34" charset="0"/>
              </a:rPr>
              <a:t>feminine. </a:t>
            </a:r>
          </a:p>
        </p:txBody>
      </p:sp>
      <p:sp>
        <p:nvSpPr>
          <p:cNvPr id="42" name="Rectangle 41">
            <a:extLst>
              <a:ext uri="{FF2B5EF4-FFF2-40B4-BE49-F238E27FC236}">
                <a16:creationId xmlns:a16="http://schemas.microsoft.com/office/drawing/2014/main" id="{6E52CBBE-4119-4FF2-B52A-0B1666646F91}"/>
              </a:ext>
            </a:extLst>
          </p:cNvPr>
          <p:cNvSpPr/>
          <p:nvPr/>
        </p:nvSpPr>
        <p:spPr>
          <a:xfrm>
            <a:off x="6564581" y="2921889"/>
            <a:ext cx="1382156" cy="2763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tx1"/>
              </a:solidFill>
            </a:endParaRPr>
          </a:p>
        </p:txBody>
      </p:sp>
      <p:sp>
        <p:nvSpPr>
          <p:cNvPr id="43" name="Rounded Rectangular Callout 47">
            <a:extLst>
              <a:ext uri="{FF2B5EF4-FFF2-40B4-BE49-F238E27FC236}">
                <a16:creationId xmlns:a16="http://schemas.microsoft.com/office/drawing/2014/main" id="{1ABC21D1-6942-4980-9CF5-A9BDFA0389F8}"/>
              </a:ext>
            </a:extLst>
          </p:cNvPr>
          <p:cNvSpPr/>
          <p:nvPr/>
        </p:nvSpPr>
        <p:spPr>
          <a:xfrm>
            <a:off x="8873070" y="2929076"/>
            <a:ext cx="2230582" cy="1335194"/>
          </a:xfrm>
          <a:prstGeom prst="wedgeRoundRectCallout">
            <a:avLst>
              <a:gd name="adj1" fmla="val -63690"/>
              <a:gd name="adj2" fmla="val -2777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Often, nouns which look like English words are </a:t>
            </a:r>
            <a:r>
              <a:rPr lang="en-GB" sz="2000" b="1" dirty="0">
                <a:latin typeface="Century Gothic" panose="020B0502020202020204" pitchFamily="34" charset="0"/>
              </a:rPr>
              <a:t>neuter.</a:t>
            </a:r>
            <a:endParaRPr lang="en-GB" sz="2000" dirty="0">
              <a:latin typeface="Century Gothic" panose="020B0502020202020204" pitchFamily="34" charset="0"/>
            </a:endParaRPr>
          </a:p>
        </p:txBody>
      </p:sp>
      <p:pic>
        <p:nvPicPr>
          <p:cNvPr id="44" name="Picture 43" descr="A green wrapped present with red ribbon and gold stars&#10;&#10;Description automatically generated">
            <a:extLst>
              <a:ext uri="{FF2B5EF4-FFF2-40B4-BE49-F238E27FC236}">
                <a16:creationId xmlns:a16="http://schemas.microsoft.com/office/drawing/2014/main" id="{E995F3A1-2BCF-40BD-BC99-DB43CC7D78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4752" y="232396"/>
            <a:ext cx="776883" cy="816429"/>
          </a:xfrm>
          <a:prstGeom prst="rect">
            <a:avLst/>
          </a:prstGeom>
        </p:spPr>
      </p:pic>
      <p:pic>
        <p:nvPicPr>
          <p:cNvPr id="45" name="Picture 44" descr="A red box with a gold ribbon and a green tree design&#10;&#10;Description automatically generated">
            <a:extLst>
              <a:ext uri="{FF2B5EF4-FFF2-40B4-BE49-F238E27FC236}">
                <a16:creationId xmlns:a16="http://schemas.microsoft.com/office/drawing/2014/main" id="{1C692E71-D95F-46C8-BFAA-7E3B4BB7B9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554" y="227470"/>
            <a:ext cx="867244" cy="816429"/>
          </a:xfrm>
          <a:prstGeom prst="rect">
            <a:avLst/>
          </a:prstGeom>
        </p:spPr>
      </p:pic>
    </p:spTree>
    <p:extLst>
      <p:ext uri="{BB962C8B-B14F-4D97-AF65-F5344CB8AC3E}">
        <p14:creationId xmlns:p14="http://schemas.microsoft.com/office/powerpoint/2010/main" val="300203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30" grpId="0" animBg="1"/>
      <p:bldP spid="31" grpId="0" animBg="1"/>
      <p:bldP spid="33" grpId="0"/>
      <p:bldP spid="34" grpId="0"/>
      <p:bldP spid="35" grpId="0"/>
      <p:bldP spid="36" grpId="0"/>
      <p:bldP spid="37" grpId="0"/>
      <p:bldP spid="38" grpId="0"/>
      <p:bldP spid="39" grpId="0"/>
      <p:bldP spid="40" grpId="0"/>
      <p:bldP spid="41" grpId="0" animBg="1"/>
      <p:bldP spid="42" grpId="0" animBg="1"/>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3B9F8-D9EA-4A05-9ED0-5BB19D34F22B}"/>
              </a:ext>
            </a:extLst>
          </p:cNvPr>
          <p:cNvSpPr>
            <a:spLocks noGrp="1"/>
          </p:cNvSpPr>
          <p:nvPr>
            <p:ph type="title"/>
          </p:nvPr>
        </p:nvSpPr>
        <p:spPr>
          <a:xfrm>
            <a:off x="0" y="213557"/>
            <a:ext cx="3265714" cy="647577"/>
          </a:xfrm>
        </p:spPr>
        <p:txBody>
          <a:bodyPr/>
          <a:lstStyle/>
          <a:p>
            <a:r>
              <a:rPr lang="en-GB" dirty="0" err="1"/>
              <a:t>Geschenke</a:t>
            </a:r>
            <a:endParaRPr lang="en-GB" dirty="0"/>
          </a:p>
        </p:txBody>
      </p:sp>
      <p:sp>
        <p:nvSpPr>
          <p:cNvPr id="4" name="Google Shape;150;p2">
            <a:extLst>
              <a:ext uri="{FF2B5EF4-FFF2-40B4-BE49-F238E27FC236}">
                <a16:creationId xmlns:a16="http://schemas.microsoft.com/office/drawing/2014/main" id="{D2D6ADC8-6006-4D9E-8C11-B22E1FE3D8C7}"/>
              </a:ext>
            </a:extLst>
          </p:cNvPr>
          <p:cNvSpPr/>
          <p:nvPr/>
        </p:nvSpPr>
        <p:spPr>
          <a:xfrm>
            <a:off x="10399364" y="247047"/>
            <a:ext cx="1557964" cy="400653"/>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latin typeface="Century Gothic"/>
                <a:ea typeface="Century Gothic"/>
                <a:cs typeface="Century Gothic"/>
                <a:sym typeface="Century Gothic"/>
              </a:rPr>
              <a:t>schreiben</a:t>
            </a:r>
            <a:endParaRPr sz="2000" b="1" dirty="0">
              <a:latin typeface="Century Gothic"/>
              <a:ea typeface="Century Gothic"/>
              <a:cs typeface="Century Gothic"/>
              <a:sym typeface="Century Gothic"/>
            </a:endParaRPr>
          </a:p>
        </p:txBody>
      </p:sp>
      <p:pic>
        <p:nvPicPr>
          <p:cNvPr id="5" name="Picture 2" descr="Race Car Driver Jacket Clip Art">
            <a:extLst>
              <a:ext uri="{FF2B5EF4-FFF2-40B4-BE49-F238E27FC236}">
                <a16:creationId xmlns:a16="http://schemas.microsoft.com/office/drawing/2014/main" id="{9C28A83D-A28E-41DC-85C7-AD7B14F661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397" y="2456515"/>
            <a:ext cx="1153147" cy="102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rain Clip Art">
            <a:extLst>
              <a:ext uri="{FF2B5EF4-FFF2-40B4-BE49-F238E27FC236}">
                <a16:creationId xmlns:a16="http://schemas.microsoft.com/office/drawing/2014/main" id="{262D2C60-4D6A-47D8-9F8D-0083B1F28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600" y="1522632"/>
            <a:ext cx="1936865" cy="8134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phone, Cell Phone, Phone, Mobile Phone, Electronics">
            <a:extLst>
              <a:ext uri="{FF2B5EF4-FFF2-40B4-BE49-F238E27FC236}">
                <a16:creationId xmlns:a16="http://schemas.microsoft.com/office/drawing/2014/main" id="{7CC71CC8-9FFB-48E7-9A9F-B59566B8A5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6300" y="4161043"/>
            <a:ext cx="511464" cy="10229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oypad Game Controller Clip Art">
            <a:extLst>
              <a:ext uri="{FF2B5EF4-FFF2-40B4-BE49-F238E27FC236}">
                <a16:creationId xmlns:a16="http://schemas.microsoft.com/office/drawing/2014/main" id="{49CD9543-A1A4-4804-AB2B-CC6B70C0B2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3758" y="4820224"/>
            <a:ext cx="864875" cy="885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Cat 3 Clip Art">
            <a:extLst>
              <a:ext uri="{FF2B5EF4-FFF2-40B4-BE49-F238E27FC236}">
                <a16:creationId xmlns:a16="http://schemas.microsoft.com/office/drawing/2014/main" id="{FE363216-233D-44D6-887E-5F06A53BB8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4044" y="2800358"/>
            <a:ext cx="1366312" cy="851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F506187-069E-4E7A-A56B-F208DBEAE85E}"/>
              </a:ext>
            </a:extLst>
          </p:cNvPr>
          <p:cNvPicPr>
            <a:picLocks noChangeAspect="1"/>
          </p:cNvPicPr>
          <p:nvPr/>
        </p:nvPicPr>
        <p:blipFill>
          <a:blip r:embed="rId8"/>
          <a:stretch>
            <a:fillRect/>
          </a:stretch>
        </p:blipFill>
        <p:spPr>
          <a:xfrm>
            <a:off x="1170571" y="4729656"/>
            <a:ext cx="1099139" cy="976035"/>
          </a:xfrm>
          <a:prstGeom prst="rect">
            <a:avLst/>
          </a:prstGeom>
        </p:spPr>
      </p:pic>
      <p:pic>
        <p:nvPicPr>
          <p:cNvPr id="11" name="Picture 2" descr="http://www.clker.com/cliparts/2/6/b/b/1194986830921943475ball.svg.med.png">
            <a:extLst>
              <a:ext uri="{FF2B5EF4-FFF2-40B4-BE49-F238E27FC236}">
                <a16:creationId xmlns:a16="http://schemas.microsoft.com/office/drawing/2014/main" id="{051B0F2D-93DA-4695-B126-A2328DC7B1E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6305" y="1668988"/>
            <a:ext cx="871105" cy="871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ablet Pc Clip Art">
            <a:extLst>
              <a:ext uri="{FF2B5EF4-FFF2-40B4-BE49-F238E27FC236}">
                <a16:creationId xmlns:a16="http://schemas.microsoft.com/office/drawing/2014/main" id="{BD6FC885-BC66-4AF4-B55F-E9928E5A8A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98413" y="3944337"/>
            <a:ext cx="1075950" cy="7281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2467F24-D109-4900-B7EB-AE07DA01CE29}"/>
              </a:ext>
            </a:extLst>
          </p:cNvPr>
          <p:cNvSpPr txBox="1"/>
          <p:nvPr/>
        </p:nvSpPr>
        <p:spPr>
          <a:xfrm>
            <a:off x="532323" y="3508202"/>
            <a:ext cx="1527293" cy="430887"/>
          </a:xfrm>
          <a:prstGeom prst="rect">
            <a:avLst/>
          </a:prstGeom>
          <a:noFill/>
        </p:spPr>
        <p:txBody>
          <a:bodyPr wrap="square" rtlCol="0">
            <a:spAutoFit/>
          </a:bodyPr>
          <a:lstStyle/>
          <a:p>
            <a:r>
              <a:rPr lang="en-GB" sz="2200" dirty="0">
                <a:latin typeface="Century Gothic" panose="020B0502020202020204" pitchFamily="34" charset="0"/>
              </a:rPr>
              <a:t>die </a:t>
            </a:r>
            <a:r>
              <a:rPr lang="en-GB" sz="2200" dirty="0" err="1">
                <a:latin typeface="Century Gothic" panose="020B0502020202020204" pitchFamily="34" charset="0"/>
              </a:rPr>
              <a:t>Jacke</a:t>
            </a:r>
            <a:endParaRPr lang="en-GB" sz="2200" dirty="0">
              <a:latin typeface="Century Gothic" panose="020B0502020202020204" pitchFamily="34" charset="0"/>
            </a:endParaRPr>
          </a:p>
        </p:txBody>
      </p:sp>
      <p:sp>
        <p:nvSpPr>
          <p:cNvPr id="14" name="TextBox 13">
            <a:extLst>
              <a:ext uri="{FF2B5EF4-FFF2-40B4-BE49-F238E27FC236}">
                <a16:creationId xmlns:a16="http://schemas.microsoft.com/office/drawing/2014/main" id="{4DAA1179-588C-43AA-9E2C-DD6386B5EA35}"/>
              </a:ext>
            </a:extLst>
          </p:cNvPr>
          <p:cNvSpPr txBox="1"/>
          <p:nvPr/>
        </p:nvSpPr>
        <p:spPr>
          <a:xfrm>
            <a:off x="982347" y="5705691"/>
            <a:ext cx="1475585" cy="430887"/>
          </a:xfrm>
          <a:prstGeom prst="rect">
            <a:avLst/>
          </a:prstGeom>
          <a:noFill/>
        </p:spPr>
        <p:txBody>
          <a:bodyPr wrap="square" rtlCol="0">
            <a:spAutoFit/>
          </a:bodyPr>
          <a:lstStyle/>
          <a:p>
            <a:r>
              <a:rPr lang="en-GB" sz="2200" dirty="0">
                <a:latin typeface="Century Gothic" panose="020B0502020202020204" pitchFamily="34" charset="0"/>
              </a:rPr>
              <a:t>der Hund</a:t>
            </a:r>
          </a:p>
        </p:txBody>
      </p:sp>
      <p:sp>
        <p:nvSpPr>
          <p:cNvPr id="15" name="TextBox 14">
            <a:extLst>
              <a:ext uri="{FF2B5EF4-FFF2-40B4-BE49-F238E27FC236}">
                <a16:creationId xmlns:a16="http://schemas.microsoft.com/office/drawing/2014/main" id="{798D8336-7A37-4879-A70B-ECB617FAD0B8}"/>
              </a:ext>
            </a:extLst>
          </p:cNvPr>
          <p:cNvSpPr txBox="1"/>
          <p:nvPr/>
        </p:nvSpPr>
        <p:spPr>
          <a:xfrm>
            <a:off x="3506388" y="5235457"/>
            <a:ext cx="1731285" cy="430887"/>
          </a:xfrm>
          <a:prstGeom prst="rect">
            <a:avLst/>
          </a:prstGeom>
          <a:noFill/>
        </p:spPr>
        <p:txBody>
          <a:bodyPr wrap="square" rtlCol="0">
            <a:spAutoFit/>
          </a:bodyPr>
          <a:lstStyle/>
          <a:p>
            <a:r>
              <a:rPr lang="en-GB" sz="2200" dirty="0">
                <a:latin typeface="Century Gothic" panose="020B0502020202020204" pitchFamily="34" charset="0"/>
              </a:rPr>
              <a:t>das Handy</a:t>
            </a:r>
          </a:p>
        </p:txBody>
      </p:sp>
      <p:sp>
        <p:nvSpPr>
          <p:cNvPr id="16" name="TextBox 15">
            <a:extLst>
              <a:ext uri="{FF2B5EF4-FFF2-40B4-BE49-F238E27FC236}">
                <a16:creationId xmlns:a16="http://schemas.microsoft.com/office/drawing/2014/main" id="{5BCB79CF-FEEA-4247-8080-84853EDFC8E1}"/>
              </a:ext>
            </a:extLst>
          </p:cNvPr>
          <p:cNvSpPr txBox="1"/>
          <p:nvPr/>
        </p:nvSpPr>
        <p:spPr>
          <a:xfrm>
            <a:off x="3735184" y="2362861"/>
            <a:ext cx="1273695" cy="430887"/>
          </a:xfrm>
          <a:prstGeom prst="rect">
            <a:avLst/>
          </a:prstGeom>
          <a:noFill/>
        </p:spPr>
        <p:txBody>
          <a:bodyPr wrap="square" rtlCol="0">
            <a:spAutoFit/>
          </a:bodyPr>
          <a:lstStyle/>
          <a:p>
            <a:r>
              <a:rPr lang="en-GB" sz="2200" dirty="0">
                <a:latin typeface="Century Gothic" panose="020B0502020202020204" pitchFamily="34" charset="0"/>
              </a:rPr>
              <a:t>der Zug</a:t>
            </a:r>
          </a:p>
        </p:txBody>
      </p:sp>
      <p:sp>
        <p:nvSpPr>
          <p:cNvPr id="17" name="TextBox 16">
            <a:extLst>
              <a:ext uri="{FF2B5EF4-FFF2-40B4-BE49-F238E27FC236}">
                <a16:creationId xmlns:a16="http://schemas.microsoft.com/office/drawing/2014/main" id="{108F9F8F-ADFD-4E7C-A5E1-54EF540AE0EF}"/>
              </a:ext>
            </a:extLst>
          </p:cNvPr>
          <p:cNvSpPr txBox="1"/>
          <p:nvPr/>
        </p:nvSpPr>
        <p:spPr>
          <a:xfrm>
            <a:off x="6161789" y="3730156"/>
            <a:ext cx="1509453" cy="430887"/>
          </a:xfrm>
          <a:prstGeom prst="rect">
            <a:avLst/>
          </a:prstGeom>
          <a:noFill/>
        </p:spPr>
        <p:txBody>
          <a:bodyPr wrap="square" rtlCol="0">
            <a:spAutoFit/>
          </a:bodyPr>
          <a:lstStyle/>
          <a:p>
            <a:r>
              <a:rPr lang="en-GB" sz="2200" dirty="0">
                <a:latin typeface="Century Gothic" panose="020B0502020202020204" pitchFamily="34" charset="0"/>
              </a:rPr>
              <a:t>die </a:t>
            </a:r>
            <a:r>
              <a:rPr lang="en-GB" sz="2200" dirty="0" err="1">
                <a:latin typeface="Century Gothic" panose="020B0502020202020204" pitchFamily="34" charset="0"/>
              </a:rPr>
              <a:t>Katze</a:t>
            </a:r>
            <a:endParaRPr lang="en-GB" sz="2200" dirty="0">
              <a:latin typeface="Century Gothic" panose="020B0502020202020204" pitchFamily="34" charset="0"/>
            </a:endParaRPr>
          </a:p>
        </p:txBody>
      </p:sp>
      <p:sp>
        <p:nvSpPr>
          <p:cNvPr id="18" name="TextBox 17">
            <a:extLst>
              <a:ext uri="{FF2B5EF4-FFF2-40B4-BE49-F238E27FC236}">
                <a16:creationId xmlns:a16="http://schemas.microsoft.com/office/drawing/2014/main" id="{3AA9C417-948E-4046-94B8-77FD059EDAF2}"/>
              </a:ext>
            </a:extLst>
          </p:cNvPr>
          <p:cNvSpPr txBox="1"/>
          <p:nvPr/>
        </p:nvSpPr>
        <p:spPr>
          <a:xfrm>
            <a:off x="6949441" y="5705691"/>
            <a:ext cx="1413510" cy="430887"/>
          </a:xfrm>
          <a:prstGeom prst="rect">
            <a:avLst/>
          </a:prstGeom>
          <a:noFill/>
        </p:spPr>
        <p:txBody>
          <a:bodyPr wrap="square" rtlCol="0">
            <a:spAutoFit/>
          </a:bodyPr>
          <a:lstStyle/>
          <a:p>
            <a:r>
              <a:rPr lang="en-GB" sz="2200" dirty="0">
                <a:latin typeface="Century Gothic" panose="020B0502020202020204" pitchFamily="34" charset="0"/>
              </a:rPr>
              <a:t>das Spiel</a:t>
            </a:r>
          </a:p>
        </p:txBody>
      </p:sp>
      <p:sp>
        <p:nvSpPr>
          <p:cNvPr id="19" name="TextBox 18">
            <a:extLst>
              <a:ext uri="{FF2B5EF4-FFF2-40B4-BE49-F238E27FC236}">
                <a16:creationId xmlns:a16="http://schemas.microsoft.com/office/drawing/2014/main" id="{BA2BD084-B966-40F6-898A-D3DCE6DF38D7}"/>
              </a:ext>
            </a:extLst>
          </p:cNvPr>
          <p:cNvSpPr txBox="1"/>
          <p:nvPr/>
        </p:nvSpPr>
        <p:spPr>
          <a:xfrm>
            <a:off x="8970271" y="2538778"/>
            <a:ext cx="1743175" cy="430887"/>
          </a:xfrm>
          <a:prstGeom prst="rect">
            <a:avLst/>
          </a:prstGeom>
          <a:noFill/>
        </p:spPr>
        <p:txBody>
          <a:bodyPr wrap="square" rtlCol="0">
            <a:spAutoFit/>
          </a:bodyPr>
          <a:lstStyle/>
          <a:p>
            <a:r>
              <a:rPr lang="en-GB" sz="2200" dirty="0">
                <a:latin typeface="Century Gothic" panose="020B0502020202020204" pitchFamily="34" charset="0"/>
              </a:rPr>
              <a:t>der </a:t>
            </a:r>
            <a:r>
              <a:rPr lang="en-GB" sz="2200" dirty="0" err="1">
                <a:latin typeface="Century Gothic" panose="020B0502020202020204" pitchFamily="34" charset="0"/>
              </a:rPr>
              <a:t>Fußball</a:t>
            </a:r>
            <a:endParaRPr lang="en-GB" sz="2200" dirty="0">
              <a:latin typeface="Century Gothic" panose="020B0502020202020204" pitchFamily="34" charset="0"/>
            </a:endParaRPr>
          </a:p>
        </p:txBody>
      </p:sp>
      <p:sp>
        <p:nvSpPr>
          <p:cNvPr id="20" name="TextBox 19">
            <a:extLst>
              <a:ext uri="{FF2B5EF4-FFF2-40B4-BE49-F238E27FC236}">
                <a16:creationId xmlns:a16="http://schemas.microsoft.com/office/drawing/2014/main" id="{EAEDDB71-0DD0-4D52-9DBD-1DB17513CA3D}"/>
              </a:ext>
            </a:extLst>
          </p:cNvPr>
          <p:cNvSpPr txBox="1"/>
          <p:nvPr/>
        </p:nvSpPr>
        <p:spPr>
          <a:xfrm>
            <a:off x="9971927" y="4740921"/>
            <a:ext cx="1392760" cy="430887"/>
          </a:xfrm>
          <a:prstGeom prst="rect">
            <a:avLst/>
          </a:prstGeom>
          <a:noFill/>
        </p:spPr>
        <p:txBody>
          <a:bodyPr wrap="square" rtlCol="0">
            <a:spAutoFit/>
          </a:bodyPr>
          <a:lstStyle/>
          <a:p>
            <a:r>
              <a:rPr lang="en-GB" sz="2200" dirty="0">
                <a:latin typeface="Century Gothic" panose="020B0502020202020204" pitchFamily="34" charset="0"/>
              </a:rPr>
              <a:t>das iPad</a:t>
            </a:r>
          </a:p>
        </p:txBody>
      </p:sp>
      <p:pic>
        <p:nvPicPr>
          <p:cNvPr id="21" name="Picture 20" descr="A green wrapped present with red ribbon and gold stars&#10;&#10;Description automatically generated">
            <a:extLst>
              <a:ext uri="{FF2B5EF4-FFF2-40B4-BE49-F238E27FC236}">
                <a16:creationId xmlns:a16="http://schemas.microsoft.com/office/drawing/2014/main" id="{47A53581-382C-4A8A-AE34-334F711B96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4752" y="232396"/>
            <a:ext cx="776883" cy="816429"/>
          </a:xfrm>
          <a:prstGeom prst="rect">
            <a:avLst/>
          </a:prstGeom>
        </p:spPr>
      </p:pic>
      <p:pic>
        <p:nvPicPr>
          <p:cNvPr id="22" name="Picture 21" descr="A red box with a gold ribbon and a green tree design&#10;&#10;Description automatically generated">
            <a:extLst>
              <a:ext uri="{FF2B5EF4-FFF2-40B4-BE49-F238E27FC236}">
                <a16:creationId xmlns:a16="http://schemas.microsoft.com/office/drawing/2014/main" id="{5B358AED-5659-4B2A-ABAC-9D451CC3DF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554" y="227470"/>
            <a:ext cx="867244" cy="816429"/>
          </a:xfrm>
          <a:prstGeom prst="rect">
            <a:avLst/>
          </a:prstGeom>
        </p:spPr>
      </p:pic>
    </p:spTree>
    <p:extLst>
      <p:ext uri="{BB962C8B-B14F-4D97-AF65-F5344CB8AC3E}">
        <p14:creationId xmlns:p14="http://schemas.microsoft.com/office/powerpoint/2010/main" val="10419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3000"/>
                                        <p:tgtEl>
                                          <p:spTgt spid="19"/>
                                        </p:tgtEl>
                                      </p:cBhvr>
                                    </p:animEffect>
                                    <p:set>
                                      <p:cBhvr>
                                        <p:cTn id="13" dur="1" fill="hold">
                                          <p:stCondLst>
                                            <p:cond delay="29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xit" presetSubtype="0" fill="hold" grpId="3"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3000"/>
                                        <p:tgtEl>
                                          <p:spTgt spid="13"/>
                                        </p:tgtEl>
                                      </p:cBhvr>
                                    </p:animEffect>
                                    <p:set>
                                      <p:cBhvr>
                                        <p:cTn id="34" dur="1" fill="hold">
                                          <p:stCondLst>
                                            <p:cond delay="29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grpId="3"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3000"/>
                                        <p:tgtEl>
                                          <p:spTgt spid="18"/>
                                        </p:tgtEl>
                                      </p:cBhvr>
                                    </p:animEffect>
                                    <p:set>
                                      <p:cBhvr>
                                        <p:cTn id="55" dur="1" fill="hold">
                                          <p:stCondLst>
                                            <p:cond delay="2999"/>
                                          </p:stCondLst>
                                        </p:cTn>
                                        <p:tgtEl>
                                          <p:spTgt spid="1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2" nodeType="click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3" nodeType="click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3000"/>
                                        <p:tgtEl>
                                          <p:spTgt spid="16"/>
                                        </p:tgtEl>
                                      </p:cBhvr>
                                    </p:animEffect>
                                    <p:set>
                                      <p:cBhvr>
                                        <p:cTn id="76" dur="1" fill="hold">
                                          <p:stCondLst>
                                            <p:cond delay="2999"/>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3" nodeType="clickEffect">
                                  <p:stCondLst>
                                    <p:cond delay="0"/>
                                  </p:stCondLst>
                                  <p:childTnLst>
                                    <p:set>
                                      <p:cBhvr>
                                        <p:cTn id="84" dur="1" fill="hold">
                                          <p:stCondLst>
                                            <p:cond delay="0"/>
                                          </p:stCondLst>
                                        </p:cTn>
                                        <p:tgtEl>
                                          <p:spTgt spid="1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3000"/>
                                        <p:tgtEl>
                                          <p:spTgt spid="14"/>
                                        </p:tgtEl>
                                      </p:cBhvr>
                                    </p:animEffect>
                                    <p:set>
                                      <p:cBhvr>
                                        <p:cTn id="97" dur="1" fill="hold">
                                          <p:stCondLst>
                                            <p:cond delay="2999"/>
                                          </p:stCondLst>
                                        </p:cTn>
                                        <p:tgtEl>
                                          <p:spTgt spid="1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2" nodeType="clickEffect">
                                  <p:stCondLst>
                                    <p:cond delay="0"/>
                                  </p:stCondLst>
                                  <p:childTnLst>
                                    <p:set>
                                      <p:cBhvr>
                                        <p:cTn id="101" dur="1" fill="hold">
                                          <p:stCondLst>
                                            <p:cond delay="0"/>
                                          </p:stCondLst>
                                        </p:cTn>
                                        <p:tgtEl>
                                          <p:spTgt spid="1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10"/>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1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1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3000"/>
                                        <p:tgtEl>
                                          <p:spTgt spid="20"/>
                                        </p:tgtEl>
                                      </p:cBhvr>
                                    </p:animEffect>
                                    <p:set>
                                      <p:cBhvr>
                                        <p:cTn id="118" dur="1" fill="hold">
                                          <p:stCondLst>
                                            <p:cond delay="2999"/>
                                          </p:stCondLst>
                                        </p:cTn>
                                        <p:tgtEl>
                                          <p:spTgt spid="2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2" nodeType="clickEffect">
                                  <p:stCondLst>
                                    <p:cond delay="0"/>
                                  </p:stCondLst>
                                  <p:childTnLst>
                                    <p:set>
                                      <p:cBhvr>
                                        <p:cTn id="122" dur="1" fill="hold">
                                          <p:stCondLst>
                                            <p:cond delay="0"/>
                                          </p:stCondLst>
                                        </p:cTn>
                                        <p:tgtEl>
                                          <p:spTgt spid="2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3" nodeType="clickEffect">
                                  <p:stCondLst>
                                    <p:cond delay="0"/>
                                  </p:stCondLst>
                                  <p:childTnLst>
                                    <p:set>
                                      <p:cBhvr>
                                        <p:cTn id="126" dur="1" fill="hold">
                                          <p:stCondLst>
                                            <p:cond delay="0"/>
                                          </p:stCondLst>
                                        </p:cTn>
                                        <p:tgtEl>
                                          <p:spTgt spid="20"/>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1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3000"/>
                                        <p:tgtEl>
                                          <p:spTgt spid="15"/>
                                        </p:tgtEl>
                                      </p:cBhvr>
                                    </p:animEffect>
                                    <p:set>
                                      <p:cBhvr>
                                        <p:cTn id="139" dur="1" fill="hold">
                                          <p:stCondLst>
                                            <p:cond delay="2999"/>
                                          </p:stCondLst>
                                        </p:cTn>
                                        <p:tgtEl>
                                          <p:spTgt spid="15"/>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2" nodeType="clickEffect">
                                  <p:stCondLst>
                                    <p:cond delay="0"/>
                                  </p:stCondLst>
                                  <p:childTnLst>
                                    <p:set>
                                      <p:cBhvr>
                                        <p:cTn id="143" dur="1" fill="hold">
                                          <p:stCondLst>
                                            <p:cond delay="0"/>
                                          </p:stCondLst>
                                        </p:cTn>
                                        <p:tgtEl>
                                          <p:spTgt spid="15"/>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xit" presetSubtype="0" fill="hold" grpId="3" nodeType="clickEffect">
                                  <p:stCondLst>
                                    <p:cond delay="0"/>
                                  </p:stCondLst>
                                  <p:childTnLst>
                                    <p:set>
                                      <p:cBhvr>
                                        <p:cTn id="147" dur="1" fill="hold">
                                          <p:stCondLst>
                                            <p:cond delay="0"/>
                                          </p:stCondLst>
                                        </p:cTn>
                                        <p:tgtEl>
                                          <p:spTgt spid="15"/>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7"/>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9"/>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7"/>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0" presetClass="exit" presetSubtype="0" fill="hold" grpId="1" nodeType="clickEffect">
                                  <p:stCondLst>
                                    <p:cond delay="0"/>
                                  </p:stCondLst>
                                  <p:childTnLst>
                                    <p:animEffect transition="out" filter="fade">
                                      <p:cBhvr>
                                        <p:cTn id="159" dur="3000"/>
                                        <p:tgtEl>
                                          <p:spTgt spid="17"/>
                                        </p:tgtEl>
                                      </p:cBhvr>
                                    </p:animEffect>
                                    <p:set>
                                      <p:cBhvr>
                                        <p:cTn id="160" dur="1" fill="hold">
                                          <p:stCondLst>
                                            <p:cond delay="2999"/>
                                          </p:stCondLst>
                                        </p:cTn>
                                        <p:tgtEl>
                                          <p:spTgt spid="17"/>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2" nodeType="clickEffect">
                                  <p:stCondLst>
                                    <p:cond delay="0"/>
                                  </p:stCondLst>
                                  <p:childTnLst>
                                    <p:set>
                                      <p:cBhvr>
                                        <p:cTn id="164" dur="1" fill="hold">
                                          <p:stCondLst>
                                            <p:cond delay="0"/>
                                          </p:stCondLst>
                                        </p:cTn>
                                        <p:tgtEl>
                                          <p:spTgt spid="1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9"/>
                                        </p:tgtEl>
                                        <p:attrNameLst>
                                          <p:attrName>style.visibility</p:attrName>
                                        </p:attrNameLst>
                                      </p:cBhvr>
                                      <p:to>
                                        <p:strVal val="hidden"/>
                                      </p:to>
                                    </p:set>
                                  </p:childTnLst>
                                </p:cTn>
                              </p:par>
                              <p:par>
                                <p:cTn id="169" presetID="1" presetClass="exit" presetSubtype="0" fill="hold" grpId="3" nodeType="withEffect">
                                  <p:stCondLst>
                                    <p:cond delay="0"/>
                                  </p:stCondLst>
                                  <p:childTnLst>
                                    <p:set>
                                      <p:cBhvr>
                                        <p:cTn id="17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CD01-456A-4DCB-8D35-76E75815FE68}"/>
              </a:ext>
            </a:extLst>
          </p:cNvPr>
          <p:cNvSpPr>
            <a:spLocks noGrp="1"/>
          </p:cNvSpPr>
          <p:nvPr>
            <p:ph type="title"/>
          </p:nvPr>
        </p:nvSpPr>
        <p:spPr/>
        <p:txBody>
          <a:bodyPr>
            <a:normAutofit/>
          </a:bodyPr>
          <a:lstStyle/>
          <a:p>
            <a:r>
              <a:rPr lang="en-GB" sz="2800" dirty="0"/>
              <a:t>Subject pronouns (1)</a:t>
            </a:r>
          </a:p>
        </p:txBody>
      </p:sp>
      <p:sp>
        <p:nvSpPr>
          <p:cNvPr id="4" name="Google Shape;150;p2">
            <a:extLst>
              <a:ext uri="{FF2B5EF4-FFF2-40B4-BE49-F238E27FC236}">
                <a16:creationId xmlns:a16="http://schemas.microsoft.com/office/drawing/2014/main" id="{AE674FD9-D4F4-4DC2-AD1C-CB3281D037FA}"/>
              </a:ext>
            </a:extLst>
          </p:cNvPr>
          <p:cNvSpPr/>
          <p:nvPr/>
        </p:nvSpPr>
        <p:spPr>
          <a:xfrm>
            <a:off x="10321636" y="247046"/>
            <a:ext cx="1635691"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latin typeface="Century Gothic"/>
                <a:ea typeface="Century Gothic"/>
                <a:cs typeface="Century Gothic"/>
                <a:sym typeface="Century Gothic"/>
              </a:rPr>
              <a:t>Grammatik</a:t>
            </a:r>
            <a:endParaRPr sz="2000" b="1" dirty="0">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EED4CE72-FC14-4C26-A7EC-0FA798ABEB1D}"/>
              </a:ext>
            </a:extLst>
          </p:cNvPr>
          <p:cNvSpPr txBox="1"/>
          <p:nvPr/>
        </p:nvSpPr>
        <p:spPr>
          <a:xfrm>
            <a:off x="315898" y="1163991"/>
            <a:ext cx="11476709" cy="5016758"/>
          </a:xfrm>
          <a:prstGeom prst="rect">
            <a:avLst/>
          </a:prstGeom>
          <a:noFill/>
        </p:spPr>
        <p:txBody>
          <a:bodyPr wrap="square" rtlCol="0">
            <a:spAutoFit/>
          </a:bodyPr>
          <a:lstStyle/>
          <a:p>
            <a:r>
              <a:rPr lang="en-GB" sz="2000" dirty="0">
                <a:latin typeface="Century Gothic" panose="020B0502020202020204" pitchFamily="34" charset="0"/>
              </a:rPr>
              <a:t>The </a:t>
            </a:r>
            <a:r>
              <a:rPr lang="en-GB" sz="2000" b="1" dirty="0">
                <a:latin typeface="Century Gothic" panose="020B0502020202020204" pitchFamily="34" charset="0"/>
              </a:rPr>
              <a:t>subject</a:t>
            </a:r>
            <a:r>
              <a:rPr lang="en-GB" sz="2000" dirty="0">
                <a:latin typeface="Century Gothic" panose="020B0502020202020204" pitchFamily="34" charset="0"/>
              </a:rPr>
              <a:t> of a sentence is the person or thing </a:t>
            </a:r>
            <a:r>
              <a:rPr lang="en-GB" sz="2000" b="1" dirty="0">
                <a:latin typeface="Century Gothic" panose="020B0502020202020204" pitchFamily="34" charset="0"/>
              </a:rPr>
              <a:t>doing</a:t>
            </a:r>
            <a:r>
              <a:rPr lang="en-GB" sz="2000" dirty="0">
                <a:latin typeface="Century Gothic" panose="020B0502020202020204" pitchFamily="34" charset="0"/>
              </a:rPr>
              <a:t> a verb.</a:t>
            </a:r>
          </a:p>
          <a:p>
            <a:endParaRPr lang="en-GB" sz="2000" dirty="0">
              <a:latin typeface="Century Gothic" panose="020B0502020202020204" pitchFamily="34" charset="0"/>
            </a:endParaRPr>
          </a:p>
          <a:p>
            <a:r>
              <a:rPr lang="en-GB" sz="2000" dirty="0">
                <a:latin typeface="Century Gothic" panose="020B0502020202020204" pitchFamily="34" charset="0"/>
              </a:rPr>
              <a:t>Often, the subject of a sentence is a </a:t>
            </a:r>
            <a:r>
              <a:rPr lang="en-GB" sz="2000" b="1" dirty="0">
                <a:latin typeface="Century Gothic" panose="020B0502020202020204" pitchFamily="34" charset="0"/>
              </a:rPr>
              <a:t>noun</a:t>
            </a:r>
            <a:r>
              <a:rPr lang="en-GB" sz="2000" dirty="0">
                <a:latin typeface="Century Gothic" panose="020B0502020202020204" pitchFamily="34" charset="0"/>
              </a:rPr>
              <a:t>:	 	</a:t>
            </a:r>
            <a:br>
              <a:rPr lang="en-GB" sz="2000" dirty="0">
                <a:latin typeface="Century Gothic" panose="020B0502020202020204" pitchFamily="34" charset="0"/>
              </a:rPr>
            </a:br>
            <a:endParaRPr lang="en-GB" sz="2000" dirty="0">
              <a:latin typeface="Century Gothic" panose="020B0502020202020204" pitchFamily="34" charset="0"/>
            </a:endParaRPr>
          </a:p>
          <a:p>
            <a:r>
              <a:rPr lang="en-GB" sz="2000" dirty="0">
                <a:latin typeface="Century Gothic" panose="020B0502020202020204" pitchFamily="34" charset="0"/>
              </a:rPr>
              <a:t>Sometimes, the noun is replaced by a </a:t>
            </a:r>
            <a:r>
              <a:rPr lang="en-GB" sz="2000" b="1" dirty="0">
                <a:latin typeface="Century Gothic" panose="020B0502020202020204" pitchFamily="34" charset="0"/>
              </a:rPr>
              <a:t>pronoun</a:t>
            </a:r>
            <a:r>
              <a:rPr lang="en-GB" sz="2000" dirty="0">
                <a:latin typeface="Century Gothic" panose="020B0502020202020204" pitchFamily="34" charset="0"/>
              </a:rPr>
              <a:t>:	</a:t>
            </a:r>
          </a:p>
          <a:p>
            <a:endParaRPr lang="en-GB" sz="2000" dirty="0">
              <a:latin typeface="Century Gothic" panose="020B0502020202020204" pitchFamily="34" charset="0"/>
            </a:endParaRPr>
          </a:p>
          <a:p>
            <a:r>
              <a:rPr lang="en-GB" sz="2000" dirty="0">
                <a:latin typeface="Century Gothic" panose="020B0502020202020204" pitchFamily="34" charset="0"/>
              </a:rPr>
              <a:t>In </a:t>
            </a:r>
            <a:r>
              <a:rPr lang="en-GB" sz="2000" b="1" dirty="0">
                <a:latin typeface="Century Gothic" panose="020B0502020202020204" pitchFamily="34" charset="0"/>
              </a:rPr>
              <a:t>English</a:t>
            </a:r>
            <a:r>
              <a:rPr lang="en-GB" sz="2000" dirty="0">
                <a:latin typeface="Century Gothic" panose="020B0502020202020204" pitchFamily="34" charset="0"/>
              </a:rPr>
              <a:t>, subject pronouns tell us whether the subject of a sentence is a male person (he), a female person (she) or a thing (it).</a:t>
            </a:r>
          </a:p>
          <a:p>
            <a:endParaRPr lang="en-GB" sz="2000" dirty="0">
              <a:latin typeface="Century Gothic" panose="020B0502020202020204" pitchFamily="34" charset="0"/>
            </a:endParaRPr>
          </a:p>
          <a:p>
            <a:r>
              <a:rPr lang="en-GB" sz="2000" dirty="0">
                <a:latin typeface="Century Gothic" panose="020B0502020202020204" pitchFamily="34" charset="0"/>
              </a:rPr>
              <a:t>In </a:t>
            </a:r>
            <a:r>
              <a:rPr lang="en-GB" sz="2000" b="1" dirty="0">
                <a:latin typeface="Century Gothic" panose="020B0502020202020204" pitchFamily="34" charset="0"/>
              </a:rPr>
              <a:t>German</a:t>
            </a:r>
            <a:r>
              <a:rPr lang="en-GB" sz="2000" dirty="0">
                <a:latin typeface="Century Gothic" panose="020B0502020202020204" pitchFamily="34" charset="0"/>
              </a:rPr>
              <a:t>, subject pronouns tell us the </a:t>
            </a:r>
            <a:r>
              <a:rPr lang="en-GB" sz="2000" b="1" dirty="0">
                <a:latin typeface="Century Gothic" panose="020B0502020202020204" pitchFamily="34" charset="0"/>
              </a:rPr>
              <a:t>grammatical gender</a:t>
            </a:r>
            <a:r>
              <a:rPr lang="en-GB" sz="2000" dirty="0">
                <a:latin typeface="Century Gothic" panose="020B0502020202020204" pitchFamily="34" charset="0"/>
              </a:rPr>
              <a:t> of the subject.</a:t>
            </a:r>
          </a:p>
          <a:p>
            <a:endParaRPr lang="en-GB" sz="2000" dirty="0">
              <a:latin typeface="Century Gothic" panose="020B0502020202020204" pitchFamily="34" charset="0"/>
            </a:endParaRPr>
          </a:p>
          <a:p>
            <a:r>
              <a:rPr lang="en-GB" sz="2000" b="1" dirty="0" err="1">
                <a:latin typeface="Century Gothic" panose="020B0502020202020204" pitchFamily="34" charset="0"/>
              </a:rPr>
              <a:t>er</a:t>
            </a:r>
            <a:r>
              <a:rPr lang="en-GB" sz="2000" dirty="0">
                <a:latin typeface="Century Gothic" panose="020B0502020202020204" pitchFamily="34" charset="0"/>
              </a:rPr>
              <a:t> - masculine:		</a:t>
            </a:r>
            <a:r>
              <a:rPr lang="en-GB" sz="2000" b="1" dirty="0">
                <a:latin typeface="Century Gothic" panose="020B0502020202020204" pitchFamily="34" charset="0"/>
              </a:rPr>
              <a:t>Der </a:t>
            </a:r>
            <a:r>
              <a:rPr lang="en-GB" sz="2000" dirty="0" err="1">
                <a:latin typeface="Century Gothic" panose="020B0502020202020204" pitchFamily="34" charset="0"/>
              </a:rPr>
              <a:t>Gutschein</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toll!		</a:t>
            </a:r>
            <a:r>
              <a:rPr lang="en-GB" sz="2000" b="1" dirty="0" err="1">
                <a:latin typeface="Century Gothic" panose="020B0502020202020204" pitchFamily="34" charset="0"/>
              </a:rPr>
              <a:t>Er</a:t>
            </a:r>
            <a:r>
              <a:rPr lang="en-GB" sz="2000" b="1"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toll!		</a:t>
            </a:r>
            <a:r>
              <a:rPr lang="en-GB" sz="2000" b="1" dirty="0">
                <a:latin typeface="Century Gothic" panose="020B0502020202020204" pitchFamily="34" charset="0"/>
              </a:rPr>
              <a:t>It</a:t>
            </a:r>
            <a:r>
              <a:rPr lang="en-GB" sz="2000" dirty="0">
                <a:latin typeface="Century Gothic" panose="020B0502020202020204" pitchFamily="34" charset="0"/>
              </a:rPr>
              <a:t> is great.</a:t>
            </a:r>
          </a:p>
          <a:p>
            <a:endParaRPr lang="en-GB" sz="2000" b="1" dirty="0">
              <a:latin typeface="Century Gothic" panose="020B0502020202020204" pitchFamily="34" charset="0"/>
            </a:endParaRPr>
          </a:p>
          <a:p>
            <a:r>
              <a:rPr lang="en-GB" sz="2000" b="1" dirty="0" err="1">
                <a:latin typeface="Century Gothic" panose="020B0502020202020204" pitchFamily="34" charset="0"/>
              </a:rPr>
              <a:t>sie</a:t>
            </a:r>
            <a:r>
              <a:rPr lang="en-GB" sz="2000" dirty="0">
                <a:latin typeface="Century Gothic" panose="020B0502020202020204" pitchFamily="34" charset="0"/>
              </a:rPr>
              <a:t> - feminine:		</a:t>
            </a:r>
            <a:r>
              <a:rPr lang="en-GB" sz="2000" b="1" dirty="0">
                <a:latin typeface="Century Gothic" panose="020B0502020202020204" pitchFamily="34" charset="0"/>
              </a:rPr>
              <a:t>Die </a:t>
            </a:r>
            <a:r>
              <a:rPr lang="en-GB" sz="2000" dirty="0" err="1">
                <a:latin typeface="Century Gothic" panose="020B0502020202020204" pitchFamily="34" charset="0"/>
              </a:rPr>
              <a:t>Jacke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gelb</a:t>
            </a:r>
            <a:r>
              <a:rPr lang="en-GB" sz="2000" dirty="0">
                <a:latin typeface="Century Gothic" panose="020B0502020202020204" pitchFamily="34" charset="0"/>
              </a:rPr>
              <a:t>.		</a:t>
            </a:r>
            <a:r>
              <a:rPr lang="en-GB" sz="2000" b="1" dirty="0" err="1">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gelb</a:t>
            </a:r>
            <a:r>
              <a:rPr lang="en-GB" sz="2000" dirty="0">
                <a:latin typeface="Century Gothic" panose="020B0502020202020204" pitchFamily="34" charset="0"/>
              </a:rPr>
              <a:t>.		</a:t>
            </a:r>
            <a:r>
              <a:rPr lang="en-GB" sz="2000" b="1" dirty="0">
                <a:latin typeface="Century Gothic" panose="020B0502020202020204" pitchFamily="34" charset="0"/>
              </a:rPr>
              <a:t>It </a:t>
            </a:r>
            <a:r>
              <a:rPr lang="en-GB" sz="2000" dirty="0">
                <a:latin typeface="Century Gothic" panose="020B0502020202020204" pitchFamily="34" charset="0"/>
              </a:rPr>
              <a:t>is yellow.</a:t>
            </a:r>
          </a:p>
          <a:p>
            <a:endParaRPr lang="en-GB" sz="2000" b="1" dirty="0">
              <a:latin typeface="Century Gothic" panose="020B0502020202020204" pitchFamily="34" charset="0"/>
            </a:endParaRPr>
          </a:p>
          <a:p>
            <a:r>
              <a:rPr lang="en-GB" sz="2000" b="1" dirty="0">
                <a:latin typeface="Century Gothic" panose="020B0502020202020204" pitchFamily="34" charset="0"/>
              </a:rPr>
              <a:t>es </a:t>
            </a:r>
            <a:r>
              <a:rPr lang="en-GB" sz="2000" dirty="0">
                <a:latin typeface="Century Gothic" panose="020B0502020202020204" pitchFamily="34" charset="0"/>
              </a:rPr>
              <a:t>- neuter:		</a:t>
            </a:r>
            <a:r>
              <a:rPr lang="en-GB" sz="2000" b="1" dirty="0">
                <a:latin typeface="Century Gothic" panose="020B0502020202020204" pitchFamily="34" charset="0"/>
              </a:rPr>
              <a:t>Das </a:t>
            </a:r>
            <a:r>
              <a:rPr lang="en-GB" sz="2000" dirty="0" err="1">
                <a:latin typeface="Century Gothic" panose="020B0502020202020204" pitchFamily="34" charset="0"/>
              </a:rPr>
              <a:t>Fahrrad</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groß</a:t>
            </a:r>
            <a:r>
              <a:rPr lang="en-GB" sz="2000" dirty="0">
                <a:latin typeface="Century Gothic" panose="020B0502020202020204" pitchFamily="34" charset="0"/>
              </a:rPr>
              <a:t>.		</a:t>
            </a:r>
            <a:r>
              <a:rPr lang="en-GB" sz="2000" b="1" dirty="0" err="1">
                <a:latin typeface="Century Gothic" panose="020B0502020202020204" pitchFamily="34" charset="0"/>
              </a:rPr>
              <a:t>Es</a:t>
            </a:r>
            <a:r>
              <a:rPr lang="en-GB" sz="2000" b="1"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groß</a:t>
            </a:r>
            <a:r>
              <a:rPr lang="en-GB" sz="2000" dirty="0">
                <a:latin typeface="Century Gothic" panose="020B0502020202020204" pitchFamily="34" charset="0"/>
              </a:rPr>
              <a:t>.		</a:t>
            </a:r>
            <a:r>
              <a:rPr lang="en-GB" sz="2000" b="1" dirty="0">
                <a:latin typeface="Century Gothic" panose="020B0502020202020204" pitchFamily="34" charset="0"/>
              </a:rPr>
              <a:t>It </a:t>
            </a:r>
            <a:r>
              <a:rPr lang="en-GB" sz="2000" dirty="0">
                <a:latin typeface="Century Gothic" panose="020B0502020202020204" pitchFamily="34" charset="0"/>
              </a:rPr>
              <a:t>is big.</a:t>
            </a:r>
          </a:p>
        </p:txBody>
      </p:sp>
      <p:sp>
        <p:nvSpPr>
          <p:cNvPr id="6" name="Rectangle 5">
            <a:extLst>
              <a:ext uri="{FF2B5EF4-FFF2-40B4-BE49-F238E27FC236}">
                <a16:creationId xmlns:a16="http://schemas.microsoft.com/office/drawing/2014/main" id="{4B3B17AF-2445-44E0-9493-E513385881B5}"/>
              </a:ext>
            </a:extLst>
          </p:cNvPr>
          <p:cNvSpPr/>
          <p:nvPr/>
        </p:nvSpPr>
        <p:spPr>
          <a:xfrm>
            <a:off x="3098869" y="4517740"/>
            <a:ext cx="504000" cy="4597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384C120-9640-41DE-8511-8E068E59CE9D}"/>
              </a:ext>
            </a:extLst>
          </p:cNvPr>
          <p:cNvSpPr/>
          <p:nvPr/>
        </p:nvSpPr>
        <p:spPr>
          <a:xfrm>
            <a:off x="6505870" y="4612456"/>
            <a:ext cx="543719" cy="4597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9C29238-704A-415D-9994-C387C880EAA4}"/>
              </a:ext>
            </a:extLst>
          </p:cNvPr>
          <p:cNvSpPr/>
          <p:nvPr/>
        </p:nvSpPr>
        <p:spPr>
          <a:xfrm>
            <a:off x="9154240" y="4494876"/>
            <a:ext cx="543719" cy="4597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36FD3C0-927B-41BE-925D-E1951978B959}"/>
              </a:ext>
            </a:extLst>
          </p:cNvPr>
          <p:cNvSpPr/>
          <p:nvPr/>
        </p:nvSpPr>
        <p:spPr>
          <a:xfrm>
            <a:off x="3034810" y="5179150"/>
            <a:ext cx="543719" cy="4597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3B751FD-A118-48BD-A3DC-829A7D4DCED1}"/>
              </a:ext>
            </a:extLst>
          </p:cNvPr>
          <p:cNvSpPr/>
          <p:nvPr/>
        </p:nvSpPr>
        <p:spPr>
          <a:xfrm>
            <a:off x="6613746" y="5072233"/>
            <a:ext cx="543719" cy="4597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DC7754D-7EC2-4D73-9D70-BB1280BD0C6A}"/>
              </a:ext>
            </a:extLst>
          </p:cNvPr>
          <p:cNvSpPr/>
          <p:nvPr/>
        </p:nvSpPr>
        <p:spPr>
          <a:xfrm>
            <a:off x="9154239" y="5128875"/>
            <a:ext cx="543719" cy="4597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3237B21-FFAB-4C55-A67F-9441E262F162}"/>
              </a:ext>
            </a:extLst>
          </p:cNvPr>
          <p:cNvSpPr/>
          <p:nvPr/>
        </p:nvSpPr>
        <p:spPr>
          <a:xfrm>
            <a:off x="3130107" y="5726068"/>
            <a:ext cx="543719" cy="4597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7014A51-61CD-4A42-AC6B-AACA12866B28}"/>
              </a:ext>
            </a:extLst>
          </p:cNvPr>
          <p:cNvSpPr/>
          <p:nvPr/>
        </p:nvSpPr>
        <p:spPr>
          <a:xfrm>
            <a:off x="6568889" y="5708040"/>
            <a:ext cx="543719" cy="4597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2DFCD8F-E0D6-4787-A010-A163621BCB07}"/>
              </a:ext>
            </a:extLst>
          </p:cNvPr>
          <p:cNvSpPr/>
          <p:nvPr/>
        </p:nvSpPr>
        <p:spPr>
          <a:xfrm>
            <a:off x="9154239" y="5775502"/>
            <a:ext cx="543719" cy="4597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A5703DE-CC51-444A-B4ED-811B90E024B4}"/>
              </a:ext>
            </a:extLst>
          </p:cNvPr>
          <p:cNvSpPr/>
          <p:nvPr/>
        </p:nvSpPr>
        <p:spPr>
          <a:xfrm>
            <a:off x="6688489" y="1772810"/>
            <a:ext cx="3908442" cy="400110"/>
          </a:xfrm>
          <a:prstGeom prst="rect">
            <a:avLst/>
          </a:prstGeom>
        </p:spPr>
        <p:txBody>
          <a:bodyPr wrap="none">
            <a:spAutoFit/>
          </a:bodyPr>
          <a:lstStyle/>
          <a:p>
            <a:pPr lvl="0"/>
            <a:r>
              <a:rPr lang="en-GB" sz="2000" b="1" dirty="0">
                <a:solidFill>
                  <a:srgbClr val="EEC100"/>
                </a:solidFill>
                <a:latin typeface="Century Gothic" panose="020B0502020202020204" pitchFamily="34" charset="0"/>
              </a:rPr>
              <a:t>The woman</a:t>
            </a:r>
            <a:r>
              <a:rPr lang="en-GB" sz="2000" dirty="0">
                <a:solidFill>
                  <a:srgbClr val="DAA521"/>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is reading a book.</a:t>
            </a:r>
          </a:p>
        </p:txBody>
      </p:sp>
      <p:sp>
        <p:nvSpPr>
          <p:cNvPr id="16" name="Rectangle 15">
            <a:extLst>
              <a:ext uri="{FF2B5EF4-FFF2-40B4-BE49-F238E27FC236}">
                <a16:creationId xmlns:a16="http://schemas.microsoft.com/office/drawing/2014/main" id="{E6AB8CA6-E1B2-49C7-92D9-4B831D93D303}"/>
              </a:ext>
            </a:extLst>
          </p:cNvPr>
          <p:cNvSpPr/>
          <p:nvPr/>
        </p:nvSpPr>
        <p:spPr>
          <a:xfrm>
            <a:off x="6688489" y="2381629"/>
            <a:ext cx="2929007" cy="400110"/>
          </a:xfrm>
          <a:prstGeom prst="rect">
            <a:avLst/>
          </a:prstGeom>
        </p:spPr>
        <p:txBody>
          <a:bodyPr wrap="none">
            <a:spAutoFit/>
          </a:bodyPr>
          <a:lstStyle/>
          <a:p>
            <a:pPr lvl="0"/>
            <a:r>
              <a:rPr lang="en-GB" sz="2000" b="1" dirty="0">
                <a:solidFill>
                  <a:srgbClr val="EEC100"/>
                </a:solidFill>
                <a:latin typeface="Century Gothic" panose="020B0502020202020204" pitchFamily="34" charset="0"/>
              </a:rPr>
              <a:t>She</a:t>
            </a:r>
            <a:r>
              <a:rPr lang="en-GB" sz="2000" dirty="0">
                <a:solidFill>
                  <a:srgbClr val="5B9BD5">
                    <a:lumMod val="50000"/>
                  </a:srgbClr>
                </a:solidFill>
                <a:latin typeface="Century Gothic" panose="020B0502020202020204" pitchFamily="34" charset="0"/>
              </a:rPr>
              <a:t> is reading a book.</a:t>
            </a:r>
          </a:p>
        </p:txBody>
      </p:sp>
      <p:sp>
        <p:nvSpPr>
          <p:cNvPr id="17" name="Rounded Rectangular Callout 2">
            <a:extLst>
              <a:ext uri="{FF2B5EF4-FFF2-40B4-BE49-F238E27FC236}">
                <a16:creationId xmlns:a16="http://schemas.microsoft.com/office/drawing/2014/main" id="{67DED282-8007-4535-A9D6-0F9FABA87D83}"/>
              </a:ext>
            </a:extLst>
          </p:cNvPr>
          <p:cNvSpPr/>
          <p:nvPr/>
        </p:nvSpPr>
        <p:spPr>
          <a:xfrm>
            <a:off x="5849745" y="1343440"/>
            <a:ext cx="3889153" cy="2831840"/>
          </a:xfrm>
          <a:prstGeom prst="wedgeRoundRectCallout">
            <a:avLst>
              <a:gd name="adj1" fmla="val -22874"/>
              <a:gd name="adj2" fmla="val 6315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German has </a:t>
            </a:r>
            <a:r>
              <a:rPr lang="en-GB" sz="2200" b="1" dirty="0">
                <a:latin typeface="Century Gothic" panose="020B0502020202020204" pitchFamily="34" charset="0"/>
              </a:rPr>
              <a:t>three words</a:t>
            </a:r>
            <a:r>
              <a:rPr lang="en-GB" sz="2200" dirty="0">
                <a:latin typeface="Century Gothic" panose="020B0502020202020204" pitchFamily="34" charset="0"/>
              </a:rPr>
              <a:t> for ‘it.’ The word for ‘it’ reflects the </a:t>
            </a:r>
            <a:r>
              <a:rPr lang="en-GB" sz="2200" b="1" dirty="0">
                <a:latin typeface="Century Gothic" panose="020B0502020202020204" pitchFamily="34" charset="0"/>
              </a:rPr>
              <a:t>gender</a:t>
            </a:r>
            <a:r>
              <a:rPr lang="en-GB" sz="2200" dirty="0">
                <a:latin typeface="Century Gothic" panose="020B0502020202020204" pitchFamily="34" charset="0"/>
              </a:rPr>
              <a:t> of the noun. The ending of the word for ‘it’ is the same as the ending of the word for ‘the’.</a:t>
            </a:r>
          </a:p>
        </p:txBody>
      </p:sp>
      <p:cxnSp>
        <p:nvCxnSpPr>
          <p:cNvPr id="18" name="Straight Connector 17">
            <a:extLst>
              <a:ext uri="{FF2B5EF4-FFF2-40B4-BE49-F238E27FC236}">
                <a16:creationId xmlns:a16="http://schemas.microsoft.com/office/drawing/2014/main" id="{6245F81E-1456-4AB4-A927-B8FAE2A59F83}"/>
              </a:ext>
            </a:extLst>
          </p:cNvPr>
          <p:cNvCxnSpPr/>
          <p:nvPr/>
        </p:nvCxnSpPr>
        <p:spPr>
          <a:xfrm>
            <a:off x="3125066" y="4842345"/>
            <a:ext cx="43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3CE445A-70F3-4EE4-AB63-9D6EE0B9718E}"/>
              </a:ext>
            </a:extLst>
          </p:cNvPr>
          <p:cNvCxnSpPr/>
          <p:nvPr/>
        </p:nvCxnSpPr>
        <p:spPr>
          <a:xfrm>
            <a:off x="3146539" y="5455921"/>
            <a:ext cx="416392"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238A5A-F8E1-4F72-ADA9-D9F2D0EBE0FF}"/>
              </a:ext>
            </a:extLst>
          </p:cNvPr>
          <p:cNvCxnSpPr/>
          <p:nvPr/>
        </p:nvCxnSpPr>
        <p:spPr>
          <a:xfrm flipV="1">
            <a:off x="3138588" y="6058894"/>
            <a:ext cx="504000" cy="1326"/>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7B0E2B-C0CB-4BF7-84D7-1A5F630787C1}"/>
              </a:ext>
            </a:extLst>
          </p:cNvPr>
          <p:cNvCxnSpPr/>
          <p:nvPr/>
        </p:nvCxnSpPr>
        <p:spPr>
          <a:xfrm>
            <a:off x="6768000" y="4851271"/>
            <a:ext cx="288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3002DB6-1C81-465D-B5DF-3E1A741F10E8}"/>
              </a:ext>
            </a:extLst>
          </p:cNvPr>
          <p:cNvCxnSpPr/>
          <p:nvPr/>
        </p:nvCxnSpPr>
        <p:spPr>
          <a:xfrm>
            <a:off x="6791960" y="5460872"/>
            <a:ext cx="396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5E68B2C-4152-44F4-AE91-8F733CE32E36}"/>
              </a:ext>
            </a:extLst>
          </p:cNvPr>
          <p:cNvCxnSpPr/>
          <p:nvPr/>
        </p:nvCxnSpPr>
        <p:spPr>
          <a:xfrm>
            <a:off x="6781378" y="6063846"/>
            <a:ext cx="288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80FA5AE-8415-4F77-A362-1109B6A3339B}"/>
              </a:ext>
            </a:extLst>
          </p:cNvPr>
          <p:cNvCxnSpPr/>
          <p:nvPr/>
        </p:nvCxnSpPr>
        <p:spPr>
          <a:xfrm>
            <a:off x="9514348" y="4848603"/>
            <a:ext cx="216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30AD9-5C15-4602-A5BD-2D567C346C2D}"/>
              </a:ext>
            </a:extLst>
          </p:cNvPr>
          <p:cNvCxnSpPr/>
          <p:nvPr/>
        </p:nvCxnSpPr>
        <p:spPr>
          <a:xfrm>
            <a:off x="9509496" y="5455921"/>
            <a:ext cx="216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FDDEC6C-DD18-4A4C-81A8-AAF05DD357A2}"/>
              </a:ext>
            </a:extLst>
          </p:cNvPr>
          <p:cNvCxnSpPr/>
          <p:nvPr/>
        </p:nvCxnSpPr>
        <p:spPr>
          <a:xfrm>
            <a:off x="9509496" y="6058894"/>
            <a:ext cx="216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pic>
        <p:nvPicPr>
          <p:cNvPr id="27" name="Picture 2" descr="Race Car Driver Jacket Clip Art">
            <a:extLst>
              <a:ext uri="{FF2B5EF4-FFF2-40B4-BE49-F238E27FC236}">
                <a16:creationId xmlns:a16="http://schemas.microsoft.com/office/drawing/2014/main" id="{5965F626-A3E1-43B3-9198-FCEEB49604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9481" y="4966876"/>
            <a:ext cx="574730" cy="5651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46086D2-DCD2-4643-974E-96DFC4EA8252}"/>
              </a:ext>
            </a:extLst>
          </p:cNvPr>
          <p:cNvPicPr>
            <a:picLocks noChangeAspect="1"/>
          </p:cNvPicPr>
          <p:nvPr/>
        </p:nvPicPr>
        <p:blipFill>
          <a:blip r:embed="rId4"/>
          <a:stretch>
            <a:fillRect/>
          </a:stretch>
        </p:blipFill>
        <p:spPr>
          <a:xfrm>
            <a:off x="10910463" y="4306629"/>
            <a:ext cx="998134" cy="555696"/>
          </a:xfrm>
          <a:prstGeom prst="rect">
            <a:avLst/>
          </a:prstGeom>
        </p:spPr>
      </p:pic>
      <p:pic>
        <p:nvPicPr>
          <p:cNvPr id="29" name="Picture 4" descr="Bike Clip Art">
            <a:extLst>
              <a:ext uri="{FF2B5EF4-FFF2-40B4-BE49-F238E27FC236}">
                <a16:creationId xmlns:a16="http://schemas.microsoft.com/office/drawing/2014/main" id="{939EFBDA-702F-4105-9395-FCC4C9A46D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0052" y="5626222"/>
            <a:ext cx="778439" cy="65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39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1" end="11"/>
                                            </p:txEl>
                                          </p:spTgt>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0"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
                                            <p:txEl>
                                              <p:pRg st="13" end="13"/>
                                            </p:txEl>
                                          </p:spTgt>
                                        </p:tgtEl>
                                        <p:attrNameLst>
                                          <p:attrName>style.visibility</p:attrName>
                                        </p:attrNameLst>
                                      </p:cBhvr>
                                      <p:to>
                                        <p:strVal val="visible"/>
                                      </p:to>
                                    </p:set>
                                  </p:childTnLst>
                                </p:cTn>
                              </p:par>
                              <p:par>
                                <p:cTn id="93" presetID="10" presetClass="entr" presetSubtype="0" fill="hold"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par>
                                <p:cTn id="99" presetID="10" presetClass="entr" presetSubtype="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500"/>
                                        <p:tgtEl>
                                          <p:spTgt spid="2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0" nodeType="clickEffect">
                                  <p:stCondLst>
                                    <p:cond delay="0"/>
                                  </p:stCondLst>
                                  <p:childTnLst>
                                    <p:animEffect transition="out" filter="fade">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1E28-73A7-4051-8B50-834CEFF91066}"/>
              </a:ext>
            </a:extLst>
          </p:cNvPr>
          <p:cNvSpPr>
            <a:spLocks noGrp="1"/>
          </p:cNvSpPr>
          <p:nvPr>
            <p:ph type="title"/>
          </p:nvPr>
        </p:nvSpPr>
        <p:spPr>
          <a:xfrm>
            <a:off x="-1" y="213557"/>
            <a:ext cx="3641271" cy="647577"/>
          </a:xfrm>
        </p:spPr>
        <p:txBody>
          <a:bodyPr>
            <a:normAutofit/>
          </a:bodyPr>
          <a:lstStyle/>
          <a:p>
            <a:r>
              <a:rPr lang="en-GB" sz="2800" dirty="0"/>
              <a:t>Was </a:t>
            </a:r>
            <a:r>
              <a:rPr lang="en-GB" sz="2800" dirty="0" err="1"/>
              <a:t>ist</a:t>
            </a:r>
            <a:r>
              <a:rPr lang="en-GB" sz="2800" dirty="0"/>
              <a:t> das? (1/2)</a:t>
            </a:r>
          </a:p>
        </p:txBody>
      </p:sp>
      <p:sp>
        <p:nvSpPr>
          <p:cNvPr id="4" name="Google Shape;150;p2">
            <a:extLst>
              <a:ext uri="{FF2B5EF4-FFF2-40B4-BE49-F238E27FC236}">
                <a16:creationId xmlns:a16="http://schemas.microsoft.com/office/drawing/2014/main" id="{96554CB8-C983-4D7A-A42E-B6BB0B4F9C45}"/>
              </a:ext>
            </a:extLst>
          </p:cNvPr>
          <p:cNvSpPr/>
          <p:nvPr/>
        </p:nvSpPr>
        <p:spPr>
          <a:xfrm>
            <a:off x="10833315" y="220921"/>
            <a:ext cx="1124012" cy="40772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ea typeface="Century Gothic"/>
                <a:cs typeface="Century Gothic"/>
                <a:sym typeface="Century Gothic"/>
              </a:rPr>
              <a:t>hören</a:t>
            </a:r>
            <a:endParaRPr sz="2000" b="1" dirty="0">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6A90D4F0-69D6-41C0-868E-BD098275D490}"/>
              </a:ext>
            </a:extLst>
          </p:cNvPr>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sp>
        <p:nvSpPr>
          <p:cNvPr id="6" name="TextBox 5">
            <a:extLst>
              <a:ext uri="{FF2B5EF4-FFF2-40B4-BE49-F238E27FC236}">
                <a16:creationId xmlns:a16="http://schemas.microsoft.com/office/drawing/2014/main" id="{7D35B671-A66C-44FF-8879-B6F1280B3690}"/>
              </a:ext>
            </a:extLst>
          </p:cNvPr>
          <p:cNvSpPr txBox="1"/>
          <p:nvPr/>
        </p:nvSpPr>
        <p:spPr>
          <a:xfrm>
            <a:off x="274320" y="1280492"/>
            <a:ext cx="7289074" cy="430887"/>
          </a:xfrm>
          <a:prstGeom prst="rect">
            <a:avLst/>
          </a:prstGeom>
          <a:noFill/>
        </p:spPr>
        <p:txBody>
          <a:bodyPr wrap="square" rtlCol="0">
            <a:spAutoFit/>
          </a:bodyPr>
          <a:lstStyle/>
          <a:p>
            <a:r>
              <a:rPr lang="en-GB" sz="2200" dirty="0" err="1"/>
              <a:t>Schreib</a:t>
            </a:r>
            <a:r>
              <a:rPr lang="en-GB" sz="2200" dirty="0"/>
              <a:t> A </a:t>
            </a:r>
            <a:r>
              <a:rPr lang="en-GB" sz="2200" dirty="0" err="1"/>
              <a:t>oder</a:t>
            </a:r>
            <a:r>
              <a:rPr lang="en-GB" sz="2200" dirty="0"/>
              <a:t> B.  </a:t>
            </a:r>
            <a:r>
              <a:rPr lang="en-GB" sz="2200" dirty="0" err="1"/>
              <a:t>Schreib</a:t>
            </a:r>
            <a:r>
              <a:rPr lang="en-GB" sz="2200" dirty="0"/>
              <a:t> </a:t>
            </a:r>
            <a:r>
              <a:rPr lang="en-GB" sz="2200" dirty="0" err="1"/>
              <a:t>auch</a:t>
            </a:r>
            <a:r>
              <a:rPr lang="en-GB" sz="2200" dirty="0"/>
              <a:t> das Wort.</a:t>
            </a:r>
          </a:p>
        </p:txBody>
      </p:sp>
      <p:sp>
        <p:nvSpPr>
          <p:cNvPr id="7" name="Google Shape;173;p5">
            <a:hlinkClick r:id="" action="ppaction://noaction">
              <a:snd r:embed="rId3" name="M) Sie ist ziemlich hässlich.wav"/>
            </a:hlinkClick>
            <a:extLst>
              <a:ext uri="{FF2B5EF4-FFF2-40B4-BE49-F238E27FC236}">
                <a16:creationId xmlns:a16="http://schemas.microsoft.com/office/drawing/2014/main" id="{74F885F6-F0E7-41B4-8EFF-DE0B9E445462}"/>
              </a:ext>
            </a:extLst>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M</a:t>
            </a:r>
            <a:endParaRPr dirty="0"/>
          </a:p>
        </p:txBody>
      </p:sp>
      <p:sp>
        <p:nvSpPr>
          <p:cNvPr id="8" name="Google Shape;173;p5">
            <a:hlinkClick r:id="" action="ppaction://noaction">
              <a:snd r:embed="rId4" name="N) Er ist ganz toll.wav"/>
            </a:hlinkClick>
            <a:extLst>
              <a:ext uri="{FF2B5EF4-FFF2-40B4-BE49-F238E27FC236}">
                <a16:creationId xmlns:a16="http://schemas.microsoft.com/office/drawing/2014/main" id="{3AC44AD4-C1FB-4969-8805-4B371556D763}"/>
              </a:ext>
            </a:extLst>
          </p:cNvPr>
          <p:cNvSpPr/>
          <p:nvPr/>
        </p:nvSpPr>
        <p:spPr>
          <a:xfrm>
            <a:off x="2311431" y="4176364"/>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N</a:t>
            </a:r>
            <a:endParaRPr dirty="0"/>
          </a:p>
        </p:txBody>
      </p:sp>
      <p:sp>
        <p:nvSpPr>
          <p:cNvPr id="9" name="Google Shape;173;p5">
            <a:hlinkClick r:id="" action="ppaction://noaction">
              <a:snd r:embed="rId5" name="O) Sie ist sehr klein.wav"/>
            </a:hlinkClick>
            <a:extLst>
              <a:ext uri="{FF2B5EF4-FFF2-40B4-BE49-F238E27FC236}">
                <a16:creationId xmlns:a16="http://schemas.microsoft.com/office/drawing/2014/main" id="{615262CD-2E2E-4E7D-802A-46AFB4B43057}"/>
              </a:ext>
            </a:extLst>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O</a:t>
            </a:r>
            <a:endParaRPr dirty="0"/>
          </a:p>
        </p:txBody>
      </p:sp>
      <p:pic>
        <p:nvPicPr>
          <p:cNvPr id="10" name="Picture 2" descr="Race Car Driver Jacket Clip Art">
            <a:extLst>
              <a:ext uri="{FF2B5EF4-FFF2-40B4-BE49-F238E27FC236}">
                <a16:creationId xmlns:a16="http://schemas.microsoft.com/office/drawing/2014/main" id="{A3CE3DAA-D263-42B0-B160-EE4EEE3EE4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3133" y="2797164"/>
            <a:ext cx="905490" cy="8903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2/6/b/b/1194986830921943475ball.svg.med.png">
            <a:extLst>
              <a:ext uri="{FF2B5EF4-FFF2-40B4-BE49-F238E27FC236}">
                <a16:creationId xmlns:a16="http://schemas.microsoft.com/office/drawing/2014/main" id="{C989DAB1-8205-49B3-AB13-1AF00C4EBA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544" y="2797164"/>
            <a:ext cx="871105" cy="871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rain Clip Art">
            <a:extLst>
              <a:ext uri="{FF2B5EF4-FFF2-40B4-BE49-F238E27FC236}">
                <a16:creationId xmlns:a16="http://schemas.microsoft.com/office/drawing/2014/main" id="{78EB13D1-85D7-4DC0-BA68-FD75130174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1300" y="4041257"/>
            <a:ext cx="1446873" cy="6076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ke Clip Art">
            <a:extLst>
              <a:ext uri="{FF2B5EF4-FFF2-40B4-BE49-F238E27FC236}">
                <a16:creationId xmlns:a16="http://schemas.microsoft.com/office/drawing/2014/main" id="{10C11C64-AED9-43C4-B1C6-692A9239E6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1544" y="3926442"/>
            <a:ext cx="982447" cy="8318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88248FD-2BED-4607-A2E5-493E04A59F27}"/>
              </a:ext>
            </a:extLst>
          </p:cNvPr>
          <p:cNvPicPr>
            <a:picLocks noChangeAspect="1"/>
          </p:cNvPicPr>
          <p:nvPr/>
        </p:nvPicPr>
        <p:blipFill>
          <a:blip r:embed="rId10"/>
          <a:stretch>
            <a:fillRect/>
          </a:stretch>
        </p:blipFill>
        <p:spPr>
          <a:xfrm>
            <a:off x="4383133" y="5040716"/>
            <a:ext cx="964273" cy="856273"/>
          </a:xfrm>
          <a:prstGeom prst="rect">
            <a:avLst/>
          </a:prstGeom>
        </p:spPr>
      </p:pic>
      <p:pic>
        <p:nvPicPr>
          <p:cNvPr id="15" name="Picture 2" descr="Cartoon Cat 3 Clip Art">
            <a:extLst>
              <a:ext uri="{FF2B5EF4-FFF2-40B4-BE49-F238E27FC236}">
                <a16:creationId xmlns:a16="http://schemas.microsoft.com/office/drawing/2014/main" id="{CE37279F-9620-4BE8-9524-7DFAECEB75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41518" y="5166504"/>
            <a:ext cx="1191156" cy="7419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een wrapped present with red ribbon and gold stars&#10;&#10;Description automatically generated">
            <a:extLst>
              <a:ext uri="{FF2B5EF4-FFF2-40B4-BE49-F238E27FC236}">
                <a16:creationId xmlns:a16="http://schemas.microsoft.com/office/drawing/2014/main" id="{5A4C3E4B-6F25-4BE0-B0B4-3DAA0F663B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7709" y="132193"/>
            <a:ext cx="776883" cy="816429"/>
          </a:xfrm>
          <a:prstGeom prst="rect">
            <a:avLst/>
          </a:prstGeom>
        </p:spPr>
      </p:pic>
      <p:pic>
        <p:nvPicPr>
          <p:cNvPr id="17" name="Picture 16" descr="A red box with a gold ribbon and a green tree design&#10;&#10;Description automatically generated">
            <a:extLst>
              <a:ext uri="{FF2B5EF4-FFF2-40B4-BE49-F238E27FC236}">
                <a16:creationId xmlns:a16="http://schemas.microsoft.com/office/drawing/2014/main" id="{6AF85217-7B78-4E5F-8619-01BD5D4F2E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49511" y="127267"/>
            <a:ext cx="867244" cy="816429"/>
          </a:xfrm>
          <a:prstGeom prst="rect">
            <a:avLst/>
          </a:prstGeom>
        </p:spPr>
      </p:pic>
    </p:spTree>
    <p:extLst>
      <p:ext uri="{BB962C8B-B14F-4D97-AF65-F5344CB8AC3E}">
        <p14:creationId xmlns:p14="http://schemas.microsoft.com/office/powerpoint/2010/main" val="2123593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1E28-73A7-4051-8B50-834CEFF91066}"/>
              </a:ext>
            </a:extLst>
          </p:cNvPr>
          <p:cNvSpPr>
            <a:spLocks noGrp="1"/>
          </p:cNvSpPr>
          <p:nvPr>
            <p:ph type="title"/>
          </p:nvPr>
        </p:nvSpPr>
        <p:spPr>
          <a:xfrm>
            <a:off x="-1" y="213557"/>
            <a:ext cx="3641271" cy="647577"/>
          </a:xfrm>
        </p:spPr>
        <p:txBody>
          <a:bodyPr>
            <a:normAutofit/>
          </a:bodyPr>
          <a:lstStyle/>
          <a:p>
            <a:r>
              <a:rPr lang="en-GB" sz="2800" dirty="0"/>
              <a:t>Was </a:t>
            </a:r>
            <a:r>
              <a:rPr lang="en-GB" sz="2800" dirty="0" err="1"/>
              <a:t>ist</a:t>
            </a:r>
            <a:r>
              <a:rPr lang="en-GB" sz="2800" dirty="0"/>
              <a:t> das? (2/2)</a:t>
            </a:r>
          </a:p>
        </p:txBody>
      </p:sp>
      <p:sp>
        <p:nvSpPr>
          <p:cNvPr id="4" name="Google Shape;150;p2">
            <a:extLst>
              <a:ext uri="{FF2B5EF4-FFF2-40B4-BE49-F238E27FC236}">
                <a16:creationId xmlns:a16="http://schemas.microsoft.com/office/drawing/2014/main" id="{96554CB8-C983-4D7A-A42E-B6BB0B4F9C45}"/>
              </a:ext>
            </a:extLst>
          </p:cNvPr>
          <p:cNvSpPr/>
          <p:nvPr/>
        </p:nvSpPr>
        <p:spPr>
          <a:xfrm>
            <a:off x="10833315" y="220921"/>
            <a:ext cx="1124012" cy="40772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ea typeface="Century Gothic"/>
                <a:cs typeface="Century Gothic"/>
                <a:sym typeface="Century Gothic"/>
              </a:rPr>
              <a:t>hören</a:t>
            </a:r>
            <a:endParaRPr sz="2000" b="1" dirty="0">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7D35B671-A66C-44FF-8879-B6F1280B3690}"/>
              </a:ext>
            </a:extLst>
          </p:cNvPr>
          <p:cNvSpPr txBox="1"/>
          <p:nvPr/>
        </p:nvSpPr>
        <p:spPr>
          <a:xfrm>
            <a:off x="274320" y="1280492"/>
            <a:ext cx="7289074" cy="430887"/>
          </a:xfrm>
          <a:prstGeom prst="rect">
            <a:avLst/>
          </a:prstGeom>
          <a:noFill/>
        </p:spPr>
        <p:txBody>
          <a:bodyPr wrap="square" rtlCol="0">
            <a:spAutoFit/>
          </a:bodyPr>
          <a:lstStyle/>
          <a:p>
            <a:r>
              <a:rPr lang="en-GB" sz="2200" dirty="0" err="1"/>
              <a:t>Schreib</a:t>
            </a:r>
            <a:r>
              <a:rPr lang="en-GB" sz="2200" dirty="0"/>
              <a:t> A </a:t>
            </a:r>
            <a:r>
              <a:rPr lang="en-GB" sz="2200" dirty="0" err="1"/>
              <a:t>oder</a:t>
            </a:r>
            <a:r>
              <a:rPr lang="en-GB" sz="2200" dirty="0"/>
              <a:t> B.  </a:t>
            </a:r>
            <a:r>
              <a:rPr lang="en-GB" sz="2200" dirty="0" err="1"/>
              <a:t>Schreib</a:t>
            </a:r>
            <a:r>
              <a:rPr lang="en-GB" sz="2200" dirty="0"/>
              <a:t> </a:t>
            </a:r>
            <a:r>
              <a:rPr lang="en-GB" sz="2200" dirty="0" err="1"/>
              <a:t>auch</a:t>
            </a:r>
            <a:r>
              <a:rPr lang="en-GB" sz="2200" dirty="0"/>
              <a:t> das Wort.</a:t>
            </a:r>
          </a:p>
        </p:txBody>
      </p:sp>
      <p:graphicFrame>
        <p:nvGraphicFramePr>
          <p:cNvPr id="16" name="Table 15">
            <a:extLst>
              <a:ext uri="{FF2B5EF4-FFF2-40B4-BE49-F238E27FC236}">
                <a16:creationId xmlns:a16="http://schemas.microsoft.com/office/drawing/2014/main" id="{441E5832-85CB-42B4-89AD-E44BEE5BA55E}"/>
              </a:ext>
            </a:extLst>
          </p:cNvPr>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sp>
        <p:nvSpPr>
          <p:cNvPr id="17" name="Google Shape;173;p5">
            <a:hlinkClick r:id="" action="ppaction://noaction">
              <a:snd r:embed="rId3" name="P) Es ist super!.wav"/>
            </a:hlinkClick>
            <a:extLst>
              <a:ext uri="{FF2B5EF4-FFF2-40B4-BE49-F238E27FC236}">
                <a16:creationId xmlns:a16="http://schemas.microsoft.com/office/drawing/2014/main" id="{7ED4551B-6895-4C40-BBFC-66CF2CF2FEE0}"/>
              </a:ext>
            </a:extLst>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mj-lt"/>
                <a:sym typeface="Century Gothic"/>
              </a:rPr>
              <a:t>P</a:t>
            </a:r>
            <a:endParaRPr dirty="0">
              <a:latin typeface="+mj-lt"/>
            </a:endParaRPr>
          </a:p>
        </p:txBody>
      </p:sp>
      <p:sp>
        <p:nvSpPr>
          <p:cNvPr id="18" name="Google Shape;173;p5">
            <a:hlinkClick r:id="" action="ppaction://noaction">
              <a:snd r:embed="rId4" name="Q) Es ist sehr interessant.wav"/>
            </a:hlinkClick>
            <a:extLst>
              <a:ext uri="{FF2B5EF4-FFF2-40B4-BE49-F238E27FC236}">
                <a16:creationId xmlns:a16="http://schemas.microsoft.com/office/drawing/2014/main" id="{BAE18B19-EDEE-4A85-8F69-553DA697A798}"/>
              </a:ext>
            </a:extLst>
          </p:cNvPr>
          <p:cNvSpPr/>
          <p:nvPr/>
        </p:nvSpPr>
        <p:spPr>
          <a:xfrm>
            <a:off x="2311432" y="4176364"/>
            <a:ext cx="422634"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GB" sz="2400" b="1" dirty="0">
                <a:latin typeface="+mj-lt"/>
                <a:sym typeface="Century Gothic"/>
              </a:rPr>
              <a:t>Q</a:t>
            </a:r>
            <a:endParaRPr lang="en-GB" dirty="0">
              <a:latin typeface="+mj-lt"/>
            </a:endParaRPr>
          </a:p>
        </p:txBody>
      </p:sp>
      <p:sp>
        <p:nvSpPr>
          <p:cNvPr id="19" name="Google Shape;173;p5">
            <a:hlinkClick r:id="" action="ppaction://noaction">
              <a:snd r:embed="rId5" name="R) Er ist ganz groß.wav"/>
            </a:hlinkClick>
            <a:extLst>
              <a:ext uri="{FF2B5EF4-FFF2-40B4-BE49-F238E27FC236}">
                <a16:creationId xmlns:a16="http://schemas.microsoft.com/office/drawing/2014/main" id="{8A9E632E-C244-4E3E-84AD-E275DEDA689D}"/>
              </a:ext>
            </a:extLst>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mj-lt"/>
                <a:sym typeface="Century Gothic"/>
              </a:rPr>
              <a:t>R</a:t>
            </a:r>
            <a:endParaRPr dirty="0">
              <a:latin typeface="+mj-lt"/>
            </a:endParaRPr>
          </a:p>
        </p:txBody>
      </p:sp>
      <p:pic>
        <p:nvPicPr>
          <p:cNvPr id="20" name="Picture 6" descr="Iphone, Cell Phone, Phone, Mobile Phone, Electronics">
            <a:extLst>
              <a:ext uri="{FF2B5EF4-FFF2-40B4-BE49-F238E27FC236}">
                <a16:creationId xmlns:a16="http://schemas.microsoft.com/office/drawing/2014/main" id="{883E08EC-C60F-49AD-AF0E-E797B9E30F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883" y="2721253"/>
            <a:ext cx="464117" cy="9282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2A90825-958B-4F1A-8017-21E2ED1FCB9D}"/>
              </a:ext>
            </a:extLst>
          </p:cNvPr>
          <p:cNvPicPr>
            <a:picLocks noChangeAspect="1"/>
          </p:cNvPicPr>
          <p:nvPr/>
        </p:nvPicPr>
        <p:blipFill>
          <a:blip r:embed="rId7"/>
          <a:stretch>
            <a:fillRect/>
          </a:stretch>
        </p:blipFill>
        <p:spPr>
          <a:xfrm>
            <a:off x="7563394" y="2651363"/>
            <a:ext cx="1550802" cy="1022004"/>
          </a:xfrm>
          <a:prstGeom prst="rect">
            <a:avLst/>
          </a:prstGeom>
        </p:spPr>
      </p:pic>
      <p:pic>
        <p:nvPicPr>
          <p:cNvPr id="22" name="Picture 21">
            <a:extLst>
              <a:ext uri="{FF2B5EF4-FFF2-40B4-BE49-F238E27FC236}">
                <a16:creationId xmlns:a16="http://schemas.microsoft.com/office/drawing/2014/main" id="{05C08BF1-217B-4D8C-92FD-E6055F929F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6020" y="5165840"/>
            <a:ext cx="1239538" cy="751235"/>
          </a:xfrm>
          <a:prstGeom prst="rect">
            <a:avLst/>
          </a:prstGeom>
        </p:spPr>
      </p:pic>
      <p:pic>
        <p:nvPicPr>
          <p:cNvPr id="23" name="Picture 22">
            <a:extLst>
              <a:ext uri="{FF2B5EF4-FFF2-40B4-BE49-F238E27FC236}">
                <a16:creationId xmlns:a16="http://schemas.microsoft.com/office/drawing/2014/main" id="{756191CA-AD77-41C5-B699-0F5C6140D3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388" y="5086402"/>
            <a:ext cx="1109105" cy="830673"/>
          </a:xfrm>
          <a:prstGeom prst="rect">
            <a:avLst/>
          </a:prstGeom>
        </p:spPr>
      </p:pic>
      <p:pic>
        <p:nvPicPr>
          <p:cNvPr id="24" name="Picture 6" descr="Video Clip Art">
            <a:extLst>
              <a:ext uri="{FF2B5EF4-FFF2-40B4-BE49-F238E27FC236}">
                <a16:creationId xmlns:a16="http://schemas.microsoft.com/office/drawing/2014/main" id="{FE7BAA6A-9DA5-42F0-B03B-FF4D552C82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3742" y="4020550"/>
            <a:ext cx="810395" cy="7644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book">
            <a:extLst>
              <a:ext uri="{FF2B5EF4-FFF2-40B4-BE49-F238E27FC236}">
                <a16:creationId xmlns:a16="http://schemas.microsoft.com/office/drawing/2014/main" id="{06812925-A6C3-44F6-9D26-42E9A3FB0F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5460" y="3987370"/>
            <a:ext cx="760657" cy="709950"/>
          </a:xfrm>
          <a:prstGeom prst="rect">
            <a:avLst/>
          </a:prstGeom>
        </p:spPr>
      </p:pic>
      <p:pic>
        <p:nvPicPr>
          <p:cNvPr id="26" name="Picture 25" descr="A green wrapped present with red ribbon and gold stars&#10;&#10;Description automatically generated">
            <a:extLst>
              <a:ext uri="{FF2B5EF4-FFF2-40B4-BE49-F238E27FC236}">
                <a16:creationId xmlns:a16="http://schemas.microsoft.com/office/drawing/2014/main" id="{CF49CA43-2F0F-4A82-9E3C-DF0D91E688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8964" y="203505"/>
            <a:ext cx="776883" cy="816429"/>
          </a:xfrm>
          <a:prstGeom prst="rect">
            <a:avLst/>
          </a:prstGeom>
        </p:spPr>
      </p:pic>
      <p:pic>
        <p:nvPicPr>
          <p:cNvPr id="27" name="Picture 26" descr="A red box with a gold ribbon and a green tree design&#10;&#10;Description automatically generated">
            <a:extLst>
              <a:ext uri="{FF2B5EF4-FFF2-40B4-BE49-F238E27FC236}">
                <a16:creationId xmlns:a16="http://schemas.microsoft.com/office/drawing/2014/main" id="{816FCA7D-EF99-4EEC-A771-54A902C2D9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0766" y="198579"/>
            <a:ext cx="867244" cy="816429"/>
          </a:xfrm>
          <a:prstGeom prst="rect">
            <a:avLst/>
          </a:prstGeom>
        </p:spPr>
      </p:pic>
    </p:spTree>
    <p:extLst>
      <p:ext uri="{BB962C8B-B14F-4D97-AF65-F5344CB8AC3E}">
        <p14:creationId xmlns:p14="http://schemas.microsoft.com/office/powerpoint/2010/main" val="1909995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1E28-73A7-4051-8B50-834CEFF91066}"/>
              </a:ext>
            </a:extLst>
          </p:cNvPr>
          <p:cNvSpPr>
            <a:spLocks noGrp="1"/>
          </p:cNvSpPr>
          <p:nvPr>
            <p:ph type="title"/>
          </p:nvPr>
        </p:nvSpPr>
        <p:spPr>
          <a:xfrm>
            <a:off x="-1" y="213557"/>
            <a:ext cx="3641271" cy="647577"/>
          </a:xfrm>
        </p:spPr>
        <p:txBody>
          <a:bodyPr>
            <a:normAutofit/>
          </a:bodyPr>
          <a:lstStyle/>
          <a:p>
            <a:r>
              <a:rPr lang="en-GB" sz="2800" dirty="0" err="1"/>
              <a:t>Antworten</a:t>
            </a:r>
            <a:r>
              <a:rPr lang="en-GB" sz="2800" dirty="0"/>
              <a:t> (1/2)</a:t>
            </a:r>
          </a:p>
        </p:txBody>
      </p:sp>
      <p:sp>
        <p:nvSpPr>
          <p:cNvPr id="4" name="Google Shape;150;p2">
            <a:extLst>
              <a:ext uri="{FF2B5EF4-FFF2-40B4-BE49-F238E27FC236}">
                <a16:creationId xmlns:a16="http://schemas.microsoft.com/office/drawing/2014/main" id="{96554CB8-C983-4D7A-A42E-B6BB0B4F9C45}"/>
              </a:ext>
            </a:extLst>
          </p:cNvPr>
          <p:cNvSpPr/>
          <p:nvPr/>
        </p:nvSpPr>
        <p:spPr>
          <a:xfrm>
            <a:off x="10833315" y="220921"/>
            <a:ext cx="1124012" cy="40772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ea typeface="Century Gothic"/>
                <a:cs typeface="Century Gothic"/>
                <a:sym typeface="Century Gothic"/>
              </a:rPr>
              <a:t>hören</a:t>
            </a:r>
            <a:endParaRPr sz="2000" b="1" dirty="0">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6A90D4F0-69D6-41C0-868E-BD098275D490}"/>
              </a:ext>
            </a:extLst>
          </p:cNvPr>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sp>
        <p:nvSpPr>
          <p:cNvPr id="6" name="TextBox 5">
            <a:extLst>
              <a:ext uri="{FF2B5EF4-FFF2-40B4-BE49-F238E27FC236}">
                <a16:creationId xmlns:a16="http://schemas.microsoft.com/office/drawing/2014/main" id="{7D35B671-A66C-44FF-8879-B6F1280B3690}"/>
              </a:ext>
            </a:extLst>
          </p:cNvPr>
          <p:cNvSpPr txBox="1"/>
          <p:nvPr/>
        </p:nvSpPr>
        <p:spPr>
          <a:xfrm>
            <a:off x="274320" y="1280492"/>
            <a:ext cx="7289074" cy="430887"/>
          </a:xfrm>
          <a:prstGeom prst="rect">
            <a:avLst/>
          </a:prstGeom>
          <a:noFill/>
        </p:spPr>
        <p:txBody>
          <a:bodyPr wrap="square" rtlCol="0">
            <a:spAutoFit/>
          </a:bodyPr>
          <a:lstStyle/>
          <a:p>
            <a:r>
              <a:rPr lang="en-GB" sz="2200" dirty="0" err="1"/>
              <a:t>Schreib</a:t>
            </a:r>
            <a:r>
              <a:rPr lang="en-GB" sz="2200" dirty="0"/>
              <a:t> A </a:t>
            </a:r>
            <a:r>
              <a:rPr lang="en-GB" sz="2200" dirty="0" err="1"/>
              <a:t>oder</a:t>
            </a:r>
            <a:r>
              <a:rPr lang="en-GB" sz="2200" dirty="0"/>
              <a:t> B.  </a:t>
            </a:r>
            <a:r>
              <a:rPr lang="en-GB" sz="2200" dirty="0" err="1"/>
              <a:t>Schreib</a:t>
            </a:r>
            <a:r>
              <a:rPr lang="en-GB" sz="2200" dirty="0"/>
              <a:t> </a:t>
            </a:r>
            <a:r>
              <a:rPr lang="en-GB" sz="2200" dirty="0" err="1"/>
              <a:t>auch</a:t>
            </a:r>
            <a:r>
              <a:rPr lang="en-GB" sz="2200" dirty="0"/>
              <a:t> das Wort.</a:t>
            </a:r>
          </a:p>
        </p:txBody>
      </p:sp>
      <p:sp>
        <p:nvSpPr>
          <p:cNvPr id="7" name="Google Shape;173;p5">
            <a:hlinkClick r:id="" action="ppaction://noaction">
              <a:snd r:embed="rId3" name="M) Sie ist ziemlich hässlich.wav"/>
            </a:hlinkClick>
            <a:extLst>
              <a:ext uri="{FF2B5EF4-FFF2-40B4-BE49-F238E27FC236}">
                <a16:creationId xmlns:a16="http://schemas.microsoft.com/office/drawing/2014/main" id="{74F885F6-F0E7-41B4-8EFF-DE0B9E445462}"/>
              </a:ext>
            </a:extLst>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M</a:t>
            </a:r>
            <a:endParaRPr dirty="0"/>
          </a:p>
        </p:txBody>
      </p:sp>
      <p:sp>
        <p:nvSpPr>
          <p:cNvPr id="8" name="Google Shape;173;p5">
            <a:hlinkClick r:id="" action="ppaction://noaction">
              <a:snd r:embed="rId4" name="N) Er ist ganz toll.wav"/>
            </a:hlinkClick>
            <a:extLst>
              <a:ext uri="{FF2B5EF4-FFF2-40B4-BE49-F238E27FC236}">
                <a16:creationId xmlns:a16="http://schemas.microsoft.com/office/drawing/2014/main" id="{3AC44AD4-C1FB-4969-8805-4B371556D763}"/>
              </a:ext>
            </a:extLst>
          </p:cNvPr>
          <p:cNvSpPr/>
          <p:nvPr/>
        </p:nvSpPr>
        <p:spPr>
          <a:xfrm>
            <a:off x="2311431" y="4176364"/>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N</a:t>
            </a:r>
            <a:endParaRPr dirty="0"/>
          </a:p>
        </p:txBody>
      </p:sp>
      <p:sp>
        <p:nvSpPr>
          <p:cNvPr id="9" name="Google Shape;173;p5">
            <a:hlinkClick r:id="" action="ppaction://noaction">
              <a:snd r:embed="rId5" name="O) Sie ist sehr klein.wav"/>
            </a:hlinkClick>
            <a:extLst>
              <a:ext uri="{FF2B5EF4-FFF2-40B4-BE49-F238E27FC236}">
                <a16:creationId xmlns:a16="http://schemas.microsoft.com/office/drawing/2014/main" id="{615262CD-2E2E-4E7D-802A-46AFB4B43057}"/>
              </a:ext>
            </a:extLst>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O</a:t>
            </a:r>
            <a:endParaRPr dirty="0"/>
          </a:p>
        </p:txBody>
      </p:sp>
      <p:pic>
        <p:nvPicPr>
          <p:cNvPr id="10" name="Picture 2" descr="Race Car Driver Jacket Clip Art">
            <a:extLst>
              <a:ext uri="{FF2B5EF4-FFF2-40B4-BE49-F238E27FC236}">
                <a16:creationId xmlns:a16="http://schemas.microsoft.com/office/drawing/2014/main" id="{A3CE3DAA-D263-42B0-B160-EE4EEE3EE4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3133" y="2797164"/>
            <a:ext cx="905490" cy="8903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2/6/b/b/1194986830921943475ball.svg.med.png">
            <a:extLst>
              <a:ext uri="{FF2B5EF4-FFF2-40B4-BE49-F238E27FC236}">
                <a16:creationId xmlns:a16="http://schemas.microsoft.com/office/drawing/2014/main" id="{C989DAB1-8205-49B3-AB13-1AF00C4EBA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544" y="2797164"/>
            <a:ext cx="871105" cy="871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rain Clip Art">
            <a:extLst>
              <a:ext uri="{FF2B5EF4-FFF2-40B4-BE49-F238E27FC236}">
                <a16:creationId xmlns:a16="http://schemas.microsoft.com/office/drawing/2014/main" id="{78EB13D1-85D7-4DC0-BA68-FD75130174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1300" y="4041257"/>
            <a:ext cx="1446873" cy="6076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ke Clip Art">
            <a:extLst>
              <a:ext uri="{FF2B5EF4-FFF2-40B4-BE49-F238E27FC236}">
                <a16:creationId xmlns:a16="http://schemas.microsoft.com/office/drawing/2014/main" id="{10C11C64-AED9-43C4-B1C6-692A9239E6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1544" y="3926442"/>
            <a:ext cx="982447" cy="8318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88248FD-2BED-4607-A2E5-493E04A59F27}"/>
              </a:ext>
            </a:extLst>
          </p:cNvPr>
          <p:cNvPicPr>
            <a:picLocks noChangeAspect="1"/>
          </p:cNvPicPr>
          <p:nvPr/>
        </p:nvPicPr>
        <p:blipFill>
          <a:blip r:embed="rId10"/>
          <a:stretch>
            <a:fillRect/>
          </a:stretch>
        </p:blipFill>
        <p:spPr>
          <a:xfrm>
            <a:off x="4383133" y="5040716"/>
            <a:ext cx="964273" cy="856273"/>
          </a:xfrm>
          <a:prstGeom prst="rect">
            <a:avLst/>
          </a:prstGeom>
        </p:spPr>
      </p:pic>
      <p:pic>
        <p:nvPicPr>
          <p:cNvPr id="15" name="Picture 2" descr="Cartoon Cat 3 Clip Art">
            <a:extLst>
              <a:ext uri="{FF2B5EF4-FFF2-40B4-BE49-F238E27FC236}">
                <a16:creationId xmlns:a16="http://schemas.microsoft.com/office/drawing/2014/main" id="{CE37279F-9620-4BE8-9524-7DFAECEB75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41518" y="5166504"/>
            <a:ext cx="1191156" cy="741992"/>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7E862A0-2537-47CB-89D8-7ECFAC431752}"/>
              </a:ext>
            </a:extLst>
          </p:cNvPr>
          <p:cNvSpPr/>
          <p:nvPr/>
        </p:nvSpPr>
        <p:spPr>
          <a:xfrm>
            <a:off x="3493669" y="2654058"/>
            <a:ext cx="2743200" cy="1103555"/>
          </a:xfrm>
          <a:prstGeom prst="ellipse">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Oval 16">
            <a:extLst>
              <a:ext uri="{FF2B5EF4-FFF2-40B4-BE49-F238E27FC236}">
                <a16:creationId xmlns:a16="http://schemas.microsoft.com/office/drawing/2014/main" id="{57FC64A0-6455-4241-8E5B-15BFD8284A2F}"/>
              </a:ext>
            </a:extLst>
          </p:cNvPr>
          <p:cNvSpPr/>
          <p:nvPr/>
        </p:nvSpPr>
        <p:spPr>
          <a:xfrm>
            <a:off x="3464278" y="3798125"/>
            <a:ext cx="2743200" cy="1112013"/>
          </a:xfrm>
          <a:prstGeom prst="ellipse">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5F503BF2-3162-485A-97AE-8626580B0A4F}"/>
              </a:ext>
            </a:extLst>
          </p:cNvPr>
          <p:cNvSpPr/>
          <p:nvPr/>
        </p:nvSpPr>
        <p:spPr>
          <a:xfrm>
            <a:off x="7065496" y="4969670"/>
            <a:ext cx="2743200" cy="1101518"/>
          </a:xfrm>
          <a:prstGeom prst="ellipse">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Box 18">
            <a:extLst>
              <a:ext uri="{FF2B5EF4-FFF2-40B4-BE49-F238E27FC236}">
                <a16:creationId xmlns:a16="http://schemas.microsoft.com/office/drawing/2014/main" id="{84D0AC50-010B-4774-9034-017571D8D068}"/>
              </a:ext>
            </a:extLst>
          </p:cNvPr>
          <p:cNvSpPr txBox="1"/>
          <p:nvPr/>
        </p:nvSpPr>
        <p:spPr>
          <a:xfrm>
            <a:off x="136803" y="2902593"/>
            <a:ext cx="1863994" cy="461665"/>
          </a:xfrm>
          <a:prstGeom prst="rect">
            <a:avLst/>
          </a:prstGeom>
          <a:noFill/>
        </p:spPr>
        <p:txBody>
          <a:bodyPr wrap="square" rtlCol="0">
            <a:spAutoFit/>
          </a:bodyPr>
          <a:lstStyle/>
          <a:p>
            <a:r>
              <a:rPr lang="en-GB" sz="2400" b="1" dirty="0"/>
              <a:t>die </a:t>
            </a:r>
            <a:r>
              <a:rPr lang="en-GB" sz="2400" b="1" dirty="0" err="1"/>
              <a:t>Jacke</a:t>
            </a:r>
            <a:endParaRPr lang="en-GB" sz="2400" b="1" dirty="0"/>
          </a:p>
        </p:txBody>
      </p:sp>
      <p:sp>
        <p:nvSpPr>
          <p:cNvPr id="20" name="TextBox 19">
            <a:extLst>
              <a:ext uri="{FF2B5EF4-FFF2-40B4-BE49-F238E27FC236}">
                <a16:creationId xmlns:a16="http://schemas.microsoft.com/office/drawing/2014/main" id="{A5522F5B-DF15-457C-97D5-A347DF3CBDF3}"/>
              </a:ext>
            </a:extLst>
          </p:cNvPr>
          <p:cNvSpPr txBox="1"/>
          <p:nvPr/>
        </p:nvSpPr>
        <p:spPr>
          <a:xfrm>
            <a:off x="153926" y="4111511"/>
            <a:ext cx="1863994" cy="461665"/>
          </a:xfrm>
          <a:prstGeom prst="rect">
            <a:avLst/>
          </a:prstGeom>
          <a:noFill/>
        </p:spPr>
        <p:txBody>
          <a:bodyPr wrap="square" rtlCol="0">
            <a:spAutoFit/>
          </a:bodyPr>
          <a:lstStyle/>
          <a:p>
            <a:r>
              <a:rPr lang="en-GB" sz="2400" b="1" dirty="0"/>
              <a:t>der Zug</a:t>
            </a:r>
          </a:p>
        </p:txBody>
      </p:sp>
      <p:sp>
        <p:nvSpPr>
          <p:cNvPr id="21" name="TextBox 20">
            <a:extLst>
              <a:ext uri="{FF2B5EF4-FFF2-40B4-BE49-F238E27FC236}">
                <a16:creationId xmlns:a16="http://schemas.microsoft.com/office/drawing/2014/main" id="{A0E9E5C2-2D87-44A9-8324-5C862241376C}"/>
              </a:ext>
            </a:extLst>
          </p:cNvPr>
          <p:cNvSpPr txBox="1"/>
          <p:nvPr/>
        </p:nvSpPr>
        <p:spPr>
          <a:xfrm>
            <a:off x="151484" y="5255580"/>
            <a:ext cx="1863994" cy="461665"/>
          </a:xfrm>
          <a:prstGeom prst="rect">
            <a:avLst/>
          </a:prstGeom>
          <a:noFill/>
        </p:spPr>
        <p:txBody>
          <a:bodyPr wrap="square" rtlCol="0">
            <a:spAutoFit/>
          </a:bodyPr>
          <a:lstStyle/>
          <a:p>
            <a:r>
              <a:rPr lang="en-GB" sz="2400" b="1" dirty="0"/>
              <a:t>die </a:t>
            </a:r>
            <a:r>
              <a:rPr lang="en-GB" sz="2400" b="1" dirty="0" err="1"/>
              <a:t>Katze</a:t>
            </a:r>
            <a:endParaRPr lang="en-GB" sz="2400" b="1" dirty="0"/>
          </a:p>
        </p:txBody>
      </p:sp>
      <p:pic>
        <p:nvPicPr>
          <p:cNvPr id="22" name="Picture 21" descr="A green wrapped present with red ribbon and gold stars&#10;&#10;Description automatically generated">
            <a:extLst>
              <a:ext uri="{FF2B5EF4-FFF2-40B4-BE49-F238E27FC236}">
                <a16:creationId xmlns:a16="http://schemas.microsoft.com/office/drawing/2014/main" id="{EED71894-746A-4C8E-9E2D-1A1AE25882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2338" y="192737"/>
            <a:ext cx="776883" cy="816429"/>
          </a:xfrm>
          <a:prstGeom prst="rect">
            <a:avLst/>
          </a:prstGeom>
        </p:spPr>
      </p:pic>
      <p:pic>
        <p:nvPicPr>
          <p:cNvPr id="23" name="Picture 22" descr="A red box with a gold ribbon and a green tree design&#10;&#10;Description automatically generated">
            <a:extLst>
              <a:ext uri="{FF2B5EF4-FFF2-40B4-BE49-F238E27FC236}">
                <a16:creationId xmlns:a16="http://schemas.microsoft.com/office/drawing/2014/main" id="{C91E5AA1-2A43-4E9A-B350-ADCEA02DC5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4140" y="187811"/>
            <a:ext cx="867244" cy="816429"/>
          </a:xfrm>
          <a:prstGeom prst="rect">
            <a:avLst/>
          </a:prstGeom>
        </p:spPr>
      </p:pic>
    </p:spTree>
    <p:extLst>
      <p:ext uri="{BB962C8B-B14F-4D97-AF65-F5344CB8AC3E}">
        <p14:creationId xmlns:p14="http://schemas.microsoft.com/office/powerpoint/2010/main" val="30003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1E28-73A7-4051-8B50-834CEFF91066}"/>
              </a:ext>
            </a:extLst>
          </p:cNvPr>
          <p:cNvSpPr>
            <a:spLocks noGrp="1"/>
          </p:cNvSpPr>
          <p:nvPr>
            <p:ph type="title"/>
          </p:nvPr>
        </p:nvSpPr>
        <p:spPr>
          <a:xfrm>
            <a:off x="-1" y="213557"/>
            <a:ext cx="3641271" cy="647577"/>
          </a:xfrm>
        </p:spPr>
        <p:txBody>
          <a:bodyPr>
            <a:normAutofit/>
          </a:bodyPr>
          <a:lstStyle/>
          <a:p>
            <a:r>
              <a:rPr lang="en-GB" sz="2800" dirty="0" err="1"/>
              <a:t>Antworten</a:t>
            </a:r>
            <a:r>
              <a:rPr lang="en-GB" sz="2800" dirty="0"/>
              <a:t> (2/2)</a:t>
            </a:r>
          </a:p>
        </p:txBody>
      </p:sp>
      <p:sp>
        <p:nvSpPr>
          <p:cNvPr id="4" name="Google Shape;150;p2">
            <a:extLst>
              <a:ext uri="{FF2B5EF4-FFF2-40B4-BE49-F238E27FC236}">
                <a16:creationId xmlns:a16="http://schemas.microsoft.com/office/drawing/2014/main" id="{96554CB8-C983-4D7A-A42E-B6BB0B4F9C45}"/>
              </a:ext>
            </a:extLst>
          </p:cNvPr>
          <p:cNvSpPr/>
          <p:nvPr/>
        </p:nvSpPr>
        <p:spPr>
          <a:xfrm>
            <a:off x="10833315" y="220921"/>
            <a:ext cx="1124012" cy="40772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ea typeface="Century Gothic"/>
                <a:cs typeface="Century Gothic"/>
                <a:sym typeface="Century Gothic"/>
              </a:rPr>
              <a:t>hören</a:t>
            </a:r>
            <a:endParaRPr sz="2000" b="1" dirty="0">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7D35B671-A66C-44FF-8879-B6F1280B3690}"/>
              </a:ext>
            </a:extLst>
          </p:cNvPr>
          <p:cNvSpPr txBox="1"/>
          <p:nvPr/>
        </p:nvSpPr>
        <p:spPr>
          <a:xfrm>
            <a:off x="274320" y="1280492"/>
            <a:ext cx="7289074" cy="430887"/>
          </a:xfrm>
          <a:prstGeom prst="rect">
            <a:avLst/>
          </a:prstGeom>
          <a:noFill/>
        </p:spPr>
        <p:txBody>
          <a:bodyPr wrap="square" rtlCol="0">
            <a:spAutoFit/>
          </a:bodyPr>
          <a:lstStyle/>
          <a:p>
            <a:r>
              <a:rPr lang="en-GB" sz="2200" dirty="0" err="1"/>
              <a:t>Schreib</a:t>
            </a:r>
            <a:r>
              <a:rPr lang="en-GB" sz="2200" dirty="0"/>
              <a:t> A </a:t>
            </a:r>
            <a:r>
              <a:rPr lang="en-GB" sz="2200" dirty="0" err="1"/>
              <a:t>oder</a:t>
            </a:r>
            <a:r>
              <a:rPr lang="en-GB" sz="2200" dirty="0"/>
              <a:t> B.  </a:t>
            </a:r>
            <a:r>
              <a:rPr lang="en-GB" sz="2200" dirty="0" err="1"/>
              <a:t>Schreib</a:t>
            </a:r>
            <a:r>
              <a:rPr lang="en-GB" sz="2200" dirty="0"/>
              <a:t> </a:t>
            </a:r>
            <a:r>
              <a:rPr lang="en-GB" sz="2200" dirty="0" err="1"/>
              <a:t>auch</a:t>
            </a:r>
            <a:r>
              <a:rPr lang="en-GB" sz="2200" dirty="0"/>
              <a:t> das Wort.</a:t>
            </a:r>
          </a:p>
        </p:txBody>
      </p:sp>
      <p:graphicFrame>
        <p:nvGraphicFramePr>
          <p:cNvPr id="16" name="Table 15">
            <a:extLst>
              <a:ext uri="{FF2B5EF4-FFF2-40B4-BE49-F238E27FC236}">
                <a16:creationId xmlns:a16="http://schemas.microsoft.com/office/drawing/2014/main" id="{441E5832-85CB-42B4-89AD-E44BEE5BA55E}"/>
              </a:ext>
            </a:extLst>
          </p:cNvPr>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sp>
        <p:nvSpPr>
          <p:cNvPr id="17" name="Google Shape;173;p5">
            <a:hlinkClick r:id="" action="ppaction://noaction">
              <a:snd r:embed="rId3" name="P) Es ist super!.wav"/>
            </a:hlinkClick>
            <a:extLst>
              <a:ext uri="{FF2B5EF4-FFF2-40B4-BE49-F238E27FC236}">
                <a16:creationId xmlns:a16="http://schemas.microsoft.com/office/drawing/2014/main" id="{7ED4551B-6895-4C40-BBFC-66CF2CF2FEE0}"/>
              </a:ext>
            </a:extLst>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mj-lt"/>
                <a:sym typeface="Century Gothic"/>
              </a:rPr>
              <a:t>P</a:t>
            </a:r>
            <a:endParaRPr dirty="0">
              <a:latin typeface="+mj-lt"/>
            </a:endParaRPr>
          </a:p>
        </p:txBody>
      </p:sp>
      <p:sp>
        <p:nvSpPr>
          <p:cNvPr id="18" name="Google Shape;173;p5">
            <a:hlinkClick r:id="" action="ppaction://noaction">
              <a:snd r:embed="rId4" name="Q) Es ist sehr interessant.wav"/>
            </a:hlinkClick>
            <a:extLst>
              <a:ext uri="{FF2B5EF4-FFF2-40B4-BE49-F238E27FC236}">
                <a16:creationId xmlns:a16="http://schemas.microsoft.com/office/drawing/2014/main" id="{BAE18B19-EDEE-4A85-8F69-553DA697A798}"/>
              </a:ext>
            </a:extLst>
          </p:cNvPr>
          <p:cNvSpPr/>
          <p:nvPr/>
        </p:nvSpPr>
        <p:spPr>
          <a:xfrm>
            <a:off x="2311432" y="4176364"/>
            <a:ext cx="422634"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GB" sz="2400" b="1" dirty="0">
                <a:latin typeface="+mj-lt"/>
                <a:sym typeface="Century Gothic"/>
              </a:rPr>
              <a:t>Q</a:t>
            </a:r>
            <a:endParaRPr lang="en-GB" dirty="0">
              <a:latin typeface="+mj-lt"/>
            </a:endParaRPr>
          </a:p>
        </p:txBody>
      </p:sp>
      <p:sp>
        <p:nvSpPr>
          <p:cNvPr id="19" name="Google Shape;173;p5">
            <a:hlinkClick r:id="" action="ppaction://noaction">
              <a:snd r:embed="rId5" name="R) Er ist ganz groß.wav"/>
            </a:hlinkClick>
            <a:extLst>
              <a:ext uri="{FF2B5EF4-FFF2-40B4-BE49-F238E27FC236}">
                <a16:creationId xmlns:a16="http://schemas.microsoft.com/office/drawing/2014/main" id="{8A9E632E-C244-4E3E-84AD-E275DEDA689D}"/>
              </a:ext>
            </a:extLst>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mj-lt"/>
                <a:sym typeface="Century Gothic"/>
              </a:rPr>
              <a:t>R</a:t>
            </a:r>
            <a:endParaRPr dirty="0">
              <a:latin typeface="+mj-lt"/>
            </a:endParaRPr>
          </a:p>
        </p:txBody>
      </p:sp>
      <p:pic>
        <p:nvPicPr>
          <p:cNvPr id="20" name="Picture 6" descr="Iphone, Cell Phone, Phone, Mobile Phone, Electronics">
            <a:extLst>
              <a:ext uri="{FF2B5EF4-FFF2-40B4-BE49-F238E27FC236}">
                <a16:creationId xmlns:a16="http://schemas.microsoft.com/office/drawing/2014/main" id="{883E08EC-C60F-49AD-AF0E-E797B9E30F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883" y="2721253"/>
            <a:ext cx="464117" cy="9282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2A90825-958B-4F1A-8017-21E2ED1FCB9D}"/>
              </a:ext>
            </a:extLst>
          </p:cNvPr>
          <p:cNvPicPr>
            <a:picLocks noChangeAspect="1"/>
          </p:cNvPicPr>
          <p:nvPr/>
        </p:nvPicPr>
        <p:blipFill>
          <a:blip r:embed="rId7"/>
          <a:stretch>
            <a:fillRect/>
          </a:stretch>
        </p:blipFill>
        <p:spPr>
          <a:xfrm>
            <a:off x="7563394" y="2651363"/>
            <a:ext cx="1550802" cy="1022004"/>
          </a:xfrm>
          <a:prstGeom prst="rect">
            <a:avLst/>
          </a:prstGeom>
        </p:spPr>
      </p:pic>
      <p:pic>
        <p:nvPicPr>
          <p:cNvPr id="22" name="Picture 21">
            <a:extLst>
              <a:ext uri="{FF2B5EF4-FFF2-40B4-BE49-F238E27FC236}">
                <a16:creationId xmlns:a16="http://schemas.microsoft.com/office/drawing/2014/main" id="{05C08BF1-217B-4D8C-92FD-E6055F929F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6020" y="5165840"/>
            <a:ext cx="1239538" cy="751235"/>
          </a:xfrm>
          <a:prstGeom prst="rect">
            <a:avLst/>
          </a:prstGeom>
        </p:spPr>
      </p:pic>
      <p:pic>
        <p:nvPicPr>
          <p:cNvPr id="23" name="Picture 22">
            <a:extLst>
              <a:ext uri="{FF2B5EF4-FFF2-40B4-BE49-F238E27FC236}">
                <a16:creationId xmlns:a16="http://schemas.microsoft.com/office/drawing/2014/main" id="{756191CA-AD77-41C5-B699-0F5C6140D3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388" y="5086402"/>
            <a:ext cx="1109105" cy="830673"/>
          </a:xfrm>
          <a:prstGeom prst="rect">
            <a:avLst/>
          </a:prstGeom>
        </p:spPr>
      </p:pic>
      <p:pic>
        <p:nvPicPr>
          <p:cNvPr id="24" name="Picture 6" descr="Video Clip Art">
            <a:extLst>
              <a:ext uri="{FF2B5EF4-FFF2-40B4-BE49-F238E27FC236}">
                <a16:creationId xmlns:a16="http://schemas.microsoft.com/office/drawing/2014/main" id="{FE7BAA6A-9DA5-42F0-B03B-FF4D552C82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3742" y="4020550"/>
            <a:ext cx="810395" cy="7644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book">
            <a:extLst>
              <a:ext uri="{FF2B5EF4-FFF2-40B4-BE49-F238E27FC236}">
                <a16:creationId xmlns:a16="http://schemas.microsoft.com/office/drawing/2014/main" id="{06812925-A6C3-44F6-9D26-42E9A3FB0F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5460" y="3987370"/>
            <a:ext cx="760657" cy="709950"/>
          </a:xfrm>
          <a:prstGeom prst="rect">
            <a:avLst/>
          </a:prstGeom>
        </p:spPr>
      </p:pic>
      <p:sp>
        <p:nvSpPr>
          <p:cNvPr id="15" name="Oval 14">
            <a:extLst>
              <a:ext uri="{FF2B5EF4-FFF2-40B4-BE49-F238E27FC236}">
                <a16:creationId xmlns:a16="http://schemas.microsoft.com/office/drawing/2014/main" id="{4A25BC84-F9CD-4F07-82F3-B5D7403994DB}"/>
              </a:ext>
            </a:extLst>
          </p:cNvPr>
          <p:cNvSpPr/>
          <p:nvPr/>
        </p:nvSpPr>
        <p:spPr>
          <a:xfrm>
            <a:off x="3493669" y="2654058"/>
            <a:ext cx="2743200" cy="1101173"/>
          </a:xfrm>
          <a:prstGeom prst="ellipse">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Oval 25">
            <a:extLst>
              <a:ext uri="{FF2B5EF4-FFF2-40B4-BE49-F238E27FC236}">
                <a16:creationId xmlns:a16="http://schemas.microsoft.com/office/drawing/2014/main" id="{6C842758-78BB-4324-ADEC-58A9693C019A}"/>
              </a:ext>
            </a:extLst>
          </p:cNvPr>
          <p:cNvSpPr/>
          <p:nvPr/>
        </p:nvSpPr>
        <p:spPr>
          <a:xfrm>
            <a:off x="7024189" y="3798126"/>
            <a:ext cx="2743200" cy="1116774"/>
          </a:xfrm>
          <a:prstGeom prst="ellipse">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Oval 26">
            <a:extLst>
              <a:ext uri="{FF2B5EF4-FFF2-40B4-BE49-F238E27FC236}">
                <a16:creationId xmlns:a16="http://schemas.microsoft.com/office/drawing/2014/main" id="{F51CD53F-7187-4F4B-A226-D20BEFADE2FD}"/>
              </a:ext>
            </a:extLst>
          </p:cNvPr>
          <p:cNvSpPr/>
          <p:nvPr/>
        </p:nvSpPr>
        <p:spPr>
          <a:xfrm>
            <a:off x="7065496" y="4962526"/>
            <a:ext cx="2743200" cy="1108662"/>
          </a:xfrm>
          <a:prstGeom prst="ellipse">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43DD9E8D-2619-4AB5-878B-6CE539797760}"/>
              </a:ext>
            </a:extLst>
          </p:cNvPr>
          <p:cNvSpPr txBox="1"/>
          <p:nvPr/>
        </p:nvSpPr>
        <p:spPr>
          <a:xfrm>
            <a:off x="136803" y="2902593"/>
            <a:ext cx="1863994" cy="461665"/>
          </a:xfrm>
          <a:prstGeom prst="rect">
            <a:avLst/>
          </a:prstGeom>
          <a:noFill/>
        </p:spPr>
        <p:txBody>
          <a:bodyPr wrap="square" rtlCol="0">
            <a:spAutoFit/>
          </a:bodyPr>
          <a:lstStyle/>
          <a:p>
            <a:r>
              <a:rPr lang="en-GB" sz="2400" b="1" dirty="0"/>
              <a:t>das Handy</a:t>
            </a:r>
          </a:p>
        </p:txBody>
      </p:sp>
      <p:sp>
        <p:nvSpPr>
          <p:cNvPr id="29" name="TextBox 28">
            <a:extLst>
              <a:ext uri="{FF2B5EF4-FFF2-40B4-BE49-F238E27FC236}">
                <a16:creationId xmlns:a16="http://schemas.microsoft.com/office/drawing/2014/main" id="{D625A8E2-3FD0-40A2-96EF-B1449C6B96B9}"/>
              </a:ext>
            </a:extLst>
          </p:cNvPr>
          <p:cNvSpPr txBox="1"/>
          <p:nvPr/>
        </p:nvSpPr>
        <p:spPr>
          <a:xfrm>
            <a:off x="213181" y="4074699"/>
            <a:ext cx="1863994" cy="461665"/>
          </a:xfrm>
          <a:prstGeom prst="rect">
            <a:avLst/>
          </a:prstGeom>
          <a:noFill/>
        </p:spPr>
        <p:txBody>
          <a:bodyPr wrap="square" rtlCol="0">
            <a:spAutoFit/>
          </a:bodyPr>
          <a:lstStyle/>
          <a:p>
            <a:r>
              <a:rPr lang="en-GB" sz="2400" b="1" dirty="0"/>
              <a:t>das Buch</a:t>
            </a:r>
          </a:p>
        </p:txBody>
      </p:sp>
      <p:sp>
        <p:nvSpPr>
          <p:cNvPr id="30" name="TextBox 29">
            <a:extLst>
              <a:ext uri="{FF2B5EF4-FFF2-40B4-BE49-F238E27FC236}">
                <a16:creationId xmlns:a16="http://schemas.microsoft.com/office/drawing/2014/main" id="{521F95DA-9B6C-4AE7-A434-7B06CCF8FF4A}"/>
              </a:ext>
            </a:extLst>
          </p:cNvPr>
          <p:cNvSpPr txBox="1"/>
          <p:nvPr/>
        </p:nvSpPr>
        <p:spPr>
          <a:xfrm>
            <a:off x="154023" y="5286024"/>
            <a:ext cx="1863994" cy="461665"/>
          </a:xfrm>
          <a:prstGeom prst="rect">
            <a:avLst/>
          </a:prstGeom>
          <a:noFill/>
        </p:spPr>
        <p:txBody>
          <a:bodyPr wrap="square" rtlCol="0">
            <a:spAutoFit/>
          </a:bodyPr>
          <a:lstStyle/>
          <a:p>
            <a:r>
              <a:rPr lang="en-GB" sz="2400" b="1" dirty="0"/>
              <a:t>der Tisch</a:t>
            </a:r>
          </a:p>
        </p:txBody>
      </p:sp>
      <p:pic>
        <p:nvPicPr>
          <p:cNvPr id="31" name="Picture 30" descr="A green wrapped present with red ribbon and gold stars&#10;&#10;Description automatically generated">
            <a:extLst>
              <a:ext uri="{FF2B5EF4-FFF2-40B4-BE49-F238E27FC236}">
                <a16:creationId xmlns:a16="http://schemas.microsoft.com/office/drawing/2014/main" id="{549BADF2-30CB-4242-83A8-107D3977C3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7837" y="203670"/>
            <a:ext cx="776883" cy="816429"/>
          </a:xfrm>
          <a:prstGeom prst="rect">
            <a:avLst/>
          </a:prstGeom>
        </p:spPr>
      </p:pic>
      <p:pic>
        <p:nvPicPr>
          <p:cNvPr id="32" name="Picture 31" descr="A red box with a gold ribbon and a green tree design&#10;&#10;Description automatically generated">
            <a:extLst>
              <a:ext uri="{FF2B5EF4-FFF2-40B4-BE49-F238E27FC236}">
                <a16:creationId xmlns:a16="http://schemas.microsoft.com/office/drawing/2014/main" id="{5CC908DA-D6F6-48B8-A4B1-CC22A7934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89639" y="198744"/>
            <a:ext cx="867244" cy="816429"/>
          </a:xfrm>
          <a:prstGeom prst="rect">
            <a:avLst/>
          </a:prstGeom>
        </p:spPr>
      </p:pic>
    </p:spTree>
    <p:extLst>
      <p:ext uri="{BB962C8B-B14F-4D97-AF65-F5344CB8AC3E}">
        <p14:creationId xmlns:p14="http://schemas.microsoft.com/office/powerpoint/2010/main" val="52457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7" grpId="0" animBg="1"/>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212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D30A-F22A-4B81-B4F7-86C0952D4D21}"/>
              </a:ext>
            </a:extLst>
          </p:cNvPr>
          <p:cNvSpPr>
            <a:spLocks noGrp="1"/>
          </p:cNvSpPr>
          <p:nvPr>
            <p:ph type="title"/>
          </p:nvPr>
        </p:nvSpPr>
        <p:spPr>
          <a:xfrm>
            <a:off x="0" y="213557"/>
            <a:ext cx="4914900" cy="647577"/>
          </a:xfrm>
        </p:spPr>
        <p:txBody>
          <a:bodyPr>
            <a:normAutofit/>
          </a:bodyPr>
          <a:lstStyle/>
          <a:p>
            <a:r>
              <a:rPr lang="en-GB" sz="2800" dirty="0"/>
              <a:t>Wie </a:t>
            </a:r>
            <a:r>
              <a:rPr lang="en-GB" sz="2800" dirty="0" err="1"/>
              <a:t>sind</a:t>
            </a:r>
            <a:r>
              <a:rPr lang="en-GB" sz="2800" dirty="0"/>
              <a:t> die Dinge? (1/3)</a:t>
            </a:r>
          </a:p>
        </p:txBody>
      </p:sp>
      <p:graphicFrame>
        <p:nvGraphicFramePr>
          <p:cNvPr id="4" name="Table 3">
            <a:extLst>
              <a:ext uri="{FF2B5EF4-FFF2-40B4-BE49-F238E27FC236}">
                <a16:creationId xmlns:a16="http://schemas.microsoft.com/office/drawing/2014/main" id="{8F6089A1-E763-4ED3-9BBB-A6F5D2B163E5}"/>
              </a:ext>
            </a:extLst>
          </p:cNvPr>
          <p:cNvGraphicFramePr>
            <a:graphicFrameLocks noGrp="1"/>
          </p:cNvGraphicFramePr>
          <p:nvPr>
            <p:extLst>
              <p:ext uri="{D42A27DB-BD31-4B8C-83A1-F6EECF244321}">
                <p14:modId xmlns:p14="http://schemas.microsoft.com/office/powerpoint/2010/main" val="2167469738"/>
              </p:ext>
            </p:extLst>
          </p:nvPr>
        </p:nvGraphicFramePr>
        <p:xfrm>
          <a:off x="274320" y="2050820"/>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b="1" dirty="0">
                        <a:solidFill>
                          <a:schemeClr val="tx1"/>
                        </a:solidFill>
                      </a:endParaRPr>
                    </a:p>
                  </a:txBody>
                  <a:tcPr/>
                </a:tc>
                <a:tc>
                  <a:txBody>
                    <a:bodyPr/>
                    <a:lstStyle/>
                    <a:p>
                      <a:endParaRPr lang="en-GB" b="1" dirty="0">
                        <a:solidFill>
                          <a:schemeClr val="tx1"/>
                        </a:solidFill>
                      </a:endParaRPr>
                    </a:p>
                  </a:txBody>
                  <a:tcPr/>
                </a:tc>
                <a:tc>
                  <a:txBody>
                    <a:bodyPr/>
                    <a:lstStyle/>
                    <a:p>
                      <a:endParaRPr lang="en-GB" b="1" dirty="0">
                        <a:solidFill>
                          <a:schemeClr val="tx1"/>
                        </a:solidFill>
                      </a:endParaRPr>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algn="ctr"/>
                      <a:r>
                        <a:rPr lang="en-GB" sz="2200" b="1" dirty="0">
                          <a:solidFill>
                            <a:schemeClr val="tx1"/>
                          </a:solidFill>
                        </a:rPr>
                        <a:t>Die </a:t>
                      </a:r>
                      <a:r>
                        <a:rPr lang="en-GB" sz="2200" b="1" dirty="0" err="1">
                          <a:solidFill>
                            <a:schemeClr val="tx1"/>
                          </a:solidFill>
                        </a:rPr>
                        <a:t>Flasche</a:t>
                      </a:r>
                      <a:r>
                        <a:rPr lang="en-GB" sz="2200" b="1" baseline="0" dirty="0">
                          <a:solidFill>
                            <a:schemeClr val="tx1"/>
                          </a:solidFill>
                        </a:rPr>
                        <a:t> </a:t>
                      </a:r>
                      <a:r>
                        <a:rPr lang="en-GB" sz="2200" b="1" baseline="0" dirty="0" err="1">
                          <a:solidFill>
                            <a:schemeClr val="tx1"/>
                          </a:solidFill>
                        </a:rPr>
                        <a:t>ist</a:t>
                      </a:r>
                      <a:r>
                        <a:rPr lang="en-GB" sz="2200" b="1" baseline="0" dirty="0">
                          <a:solidFill>
                            <a:schemeClr val="tx1"/>
                          </a:solidFill>
                        </a:rPr>
                        <a:t> </a:t>
                      </a:r>
                      <a:r>
                        <a:rPr lang="en-GB" sz="2200" b="1" baseline="0" dirty="0" err="1">
                          <a:solidFill>
                            <a:schemeClr val="tx1"/>
                          </a:solidFill>
                        </a:rPr>
                        <a:t>groß</a:t>
                      </a:r>
                      <a:r>
                        <a:rPr lang="en-GB" sz="2200" b="1" baseline="0" dirty="0">
                          <a:solidFill>
                            <a:schemeClr val="tx1"/>
                          </a:solidFill>
                        </a:rPr>
                        <a:t>.</a:t>
                      </a:r>
                      <a:endParaRPr lang="en-GB" sz="22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mn-lt"/>
                          <a:ea typeface="+mn-ea"/>
                          <a:cs typeface="+mn-cs"/>
                        </a:rPr>
                        <a:t>Der Garten </a:t>
                      </a:r>
                      <a:r>
                        <a:rPr kumimoji="0" lang="en-GB" sz="2200" b="1" i="0" u="none" strike="noStrike" kern="1200" cap="none" spc="0" normalizeH="0" baseline="0" noProof="0" dirty="0" err="1">
                          <a:ln>
                            <a:noFill/>
                          </a:ln>
                          <a:solidFill>
                            <a:schemeClr val="tx1"/>
                          </a:solidFill>
                          <a:effectLst/>
                          <a:uLnTx/>
                          <a:uFillTx/>
                          <a:latin typeface="+mn-lt"/>
                          <a:ea typeface="+mn-ea"/>
                          <a:cs typeface="+mn-cs"/>
                        </a:rPr>
                        <a:t>ist</a:t>
                      </a:r>
                      <a:r>
                        <a:rPr kumimoji="0" lang="en-GB" sz="2200" b="1" i="0" u="none" strike="noStrike" kern="1200" cap="none" spc="0" normalizeH="0" baseline="0" noProof="0" dirty="0">
                          <a:ln>
                            <a:noFill/>
                          </a:ln>
                          <a:solidFill>
                            <a:schemeClr val="tx1"/>
                          </a:solidFill>
                          <a:effectLst/>
                          <a:uLnTx/>
                          <a:uFillTx/>
                          <a:latin typeface="+mn-lt"/>
                          <a:ea typeface="+mn-ea"/>
                          <a:cs typeface="+mn-cs"/>
                        </a:rPr>
                        <a:t> </a:t>
                      </a:r>
                      <a:r>
                        <a:rPr kumimoji="0" lang="en-GB" sz="2200" b="1" i="0" u="none" strike="noStrike" kern="1200" cap="none" spc="0" normalizeH="0" baseline="0" noProof="0" dirty="0" err="1">
                          <a:ln>
                            <a:noFill/>
                          </a:ln>
                          <a:solidFill>
                            <a:schemeClr val="tx1"/>
                          </a:solidFill>
                          <a:effectLst/>
                          <a:uLnTx/>
                          <a:uFillTx/>
                          <a:latin typeface="+mn-lt"/>
                          <a:ea typeface="+mn-ea"/>
                          <a:cs typeface="+mn-cs"/>
                        </a:rPr>
                        <a:t>klein</a:t>
                      </a:r>
                      <a:r>
                        <a:rPr kumimoji="0" lang="en-GB" sz="2200" b="1" i="0" u="none" strike="noStrike" kern="1200" cap="none" spc="0" normalizeH="0" baseline="0" noProof="0" dirty="0">
                          <a:ln>
                            <a:noFill/>
                          </a:ln>
                          <a:solidFill>
                            <a:schemeClr val="tx1"/>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sp>
        <p:nvSpPr>
          <p:cNvPr id="5" name="TextBox 4">
            <a:extLst>
              <a:ext uri="{FF2B5EF4-FFF2-40B4-BE49-F238E27FC236}">
                <a16:creationId xmlns:a16="http://schemas.microsoft.com/office/drawing/2014/main" id="{BEE97AFD-0C58-4120-819C-EE0B5F71830C}"/>
              </a:ext>
            </a:extLst>
          </p:cNvPr>
          <p:cNvSpPr txBox="1"/>
          <p:nvPr/>
        </p:nvSpPr>
        <p:spPr>
          <a:xfrm>
            <a:off x="274320" y="1280492"/>
            <a:ext cx="11546618" cy="430887"/>
          </a:xfrm>
          <a:prstGeom prst="rect">
            <a:avLst/>
          </a:prstGeom>
          <a:noFill/>
        </p:spPr>
        <p:txBody>
          <a:bodyPr wrap="square" rtlCol="0">
            <a:spAutoFit/>
          </a:bodyPr>
          <a:lstStyle/>
          <a:p>
            <a:r>
              <a:rPr lang="en-GB" sz="2200" dirty="0" err="1"/>
              <a:t>Schreib</a:t>
            </a:r>
            <a:r>
              <a:rPr lang="en-GB" sz="2200" dirty="0"/>
              <a:t> </a:t>
            </a:r>
            <a:r>
              <a:rPr lang="en-GB" sz="2200" dirty="0" err="1"/>
              <a:t>Sätze</a:t>
            </a:r>
            <a:r>
              <a:rPr lang="en-GB" sz="2200" dirty="0"/>
              <a:t>! 		 </a:t>
            </a:r>
            <a:r>
              <a:rPr lang="en-GB" sz="2200" b="1" dirty="0" err="1"/>
              <a:t>Beispiel</a:t>
            </a:r>
            <a:r>
              <a:rPr lang="en-GB" sz="2200" b="1" dirty="0"/>
              <a:t>:  </a:t>
            </a:r>
            <a:r>
              <a:rPr lang="en-GB" sz="2200" b="1" dirty="0" err="1"/>
              <a:t>Sie</a:t>
            </a:r>
            <a:r>
              <a:rPr lang="en-GB" sz="2200" b="1" dirty="0"/>
              <a:t> </a:t>
            </a:r>
            <a:r>
              <a:rPr lang="en-GB" sz="2200" dirty="0" err="1"/>
              <a:t>ist</a:t>
            </a:r>
            <a:r>
              <a:rPr lang="en-GB" sz="2200" dirty="0"/>
              <a:t> </a:t>
            </a:r>
            <a:r>
              <a:rPr lang="en-GB" sz="2200" dirty="0" err="1"/>
              <a:t>groß</a:t>
            </a:r>
            <a:r>
              <a:rPr lang="en-GB" sz="2200" dirty="0"/>
              <a:t>.</a:t>
            </a:r>
            <a:r>
              <a:rPr lang="en-GB" sz="2200" b="1" dirty="0"/>
              <a:t> </a:t>
            </a:r>
            <a:r>
              <a:rPr lang="en-GB" sz="2200" b="1" i="1" dirty="0">
                <a:latin typeface="Lucida Handwriting" panose="03010101010101010101" pitchFamily="66" charset="0"/>
              </a:rPr>
              <a:t>Die </a:t>
            </a:r>
            <a:r>
              <a:rPr lang="en-GB" sz="2200" b="1" i="1" dirty="0" err="1">
                <a:latin typeface="Lucida Handwriting" panose="03010101010101010101" pitchFamily="66" charset="0"/>
              </a:rPr>
              <a:t>Flasche</a:t>
            </a:r>
            <a:r>
              <a:rPr lang="en-GB" sz="2200" b="1" i="1" dirty="0">
                <a:latin typeface="Lucida Handwriting" panose="03010101010101010101" pitchFamily="66" charset="0"/>
              </a:rPr>
              <a:t> </a:t>
            </a:r>
            <a:r>
              <a:rPr lang="en-GB" sz="2200" i="1" dirty="0" err="1">
                <a:latin typeface="Lucida Handwriting" panose="03010101010101010101" pitchFamily="66" charset="0"/>
              </a:rPr>
              <a:t>ist</a:t>
            </a:r>
            <a:r>
              <a:rPr lang="en-GB" sz="2200" i="1" dirty="0">
                <a:latin typeface="Lucida Handwriting" panose="03010101010101010101" pitchFamily="66" charset="0"/>
              </a:rPr>
              <a:t> </a:t>
            </a:r>
            <a:r>
              <a:rPr lang="en-GB" sz="2200" i="1" dirty="0" err="1">
                <a:latin typeface="Lucida Handwriting" panose="03010101010101010101" pitchFamily="66" charset="0"/>
              </a:rPr>
              <a:t>groß</a:t>
            </a:r>
            <a:r>
              <a:rPr lang="en-GB" sz="2200" i="1" dirty="0">
                <a:latin typeface="Lucida Handwriting" panose="03010101010101010101" pitchFamily="66" charset="0"/>
              </a:rPr>
              <a:t>.</a:t>
            </a:r>
            <a:endParaRPr lang="en-GB" sz="2200" dirty="0"/>
          </a:p>
        </p:txBody>
      </p:sp>
      <p:pic>
        <p:nvPicPr>
          <p:cNvPr id="6" name="Picture 6" descr="Water Bottle Clip Art">
            <a:extLst>
              <a:ext uri="{FF2B5EF4-FFF2-40B4-BE49-F238E27FC236}">
                <a16:creationId xmlns:a16="http://schemas.microsoft.com/office/drawing/2014/main" id="{DDB051DB-ED09-414B-AB1A-707792D61B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011" y="2186264"/>
            <a:ext cx="357233" cy="9757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7D13A8E2-A0F8-4541-A45F-39042109F1F6}"/>
              </a:ext>
            </a:extLst>
          </p:cNvPr>
          <p:cNvGraphicFramePr>
            <a:graphicFrameLocks noGrp="1"/>
          </p:cNvGraphicFramePr>
          <p:nvPr>
            <p:extLst>
              <p:ext uri="{D42A27DB-BD31-4B8C-83A1-F6EECF244321}">
                <p14:modId xmlns:p14="http://schemas.microsoft.com/office/powerpoint/2010/main" val="411297437"/>
              </p:ext>
            </p:extLst>
          </p:nvPr>
        </p:nvGraphicFramePr>
        <p:xfrm>
          <a:off x="274319" y="3856383"/>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b="1" dirty="0">
                        <a:solidFill>
                          <a:schemeClr val="tx1"/>
                        </a:solidFill>
                      </a:endParaRP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mn-lt"/>
                          <a:ea typeface="+mn-ea"/>
                          <a:cs typeface="+mn-cs"/>
                        </a:rPr>
                        <a:t>Die Band </a:t>
                      </a:r>
                      <a:r>
                        <a:rPr kumimoji="0" lang="en-GB" sz="2200" b="1" i="0" u="none" strike="noStrike" kern="1200" cap="none" spc="0" normalizeH="0" baseline="0" noProof="0" dirty="0" err="1">
                          <a:ln>
                            <a:noFill/>
                          </a:ln>
                          <a:solidFill>
                            <a:schemeClr val="tx1"/>
                          </a:solidFill>
                          <a:effectLst/>
                          <a:uLnTx/>
                          <a:uFillTx/>
                          <a:latin typeface="+mn-lt"/>
                          <a:ea typeface="+mn-ea"/>
                          <a:cs typeface="+mn-cs"/>
                        </a:rPr>
                        <a:t>ist</a:t>
                      </a:r>
                      <a:r>
                        <a:rPr kumimoji="0" lang="en-GB" sz="2200" b="1" i="0" u="none" strike="noStrike" kern="1200" cap="none" spc="0" normalizeH="0" baseline="0" noProof="0" dirty="0">
                          <a:ln>
                            <a:noFill/>
                          </a:ln>
                          <a:solidFill>
                            <a:schemeClr val="tx1"/>
                          </a:solidFill>
                          <a:effectLst/>
                          <a:uLnTx/>
                          <a:uFillTx/>
                          <a:latin typeface="+mn-lt"/>
                          <a:ea typeface="+mn-ea"/>
                          <a:cs typeface="+mn-cs"/>
                        </a:rPr>
                        <a:t> </a:t>
                      </a:r>
                      <a:r>
                        <a:rPr kumimoji="0" lang="en-GB" sz="2200" b="1" i="0" u="none" strike="noStrike" kern="1200" cap="none" spc="0" normalizeH="0" baseline="0" noProof="0" dirty="0" err="1">
                          <a:ln>
                            <a:noFill/>
                          </a:ln>
                          <a:solidFill>
                            <a:schemeClr val="tx1"/>
                          </a:solidFill>
                          <a:effectLst/>
                          <a:uLnTx/>
                          <a:uFillTx/>
                          <a:latin typeface="+mn-lt"/>
                          <a:ea typeface="+mn-ea"/>
                          <a:cs typeface="+mn-cs"/>
                        </a:rPr>
                        <a:t>ganz</a:t>
                      </a:r>
                      <a:r>
                        <a:rPr kumimoji="0" lang="en-GB" sz="2200" b="1" i="0" u="none" strike="noStrike" kern="1200" cap="none" spc="0" normalizeH="0" baseline="0" noProof="0" dirty="0">
                          <a:ln>
                            <a:noFill/>
                          </a:ln>
                          <a:solidFill>
                            <a:schemeClr val="tx1"/>
                          </a:solidFill>
                          <a:effectLst/>
                          <a:uLnTx/>
                          <a:uFillTx/>
                          <a:latin typeface="+mn-lt"/>
                          <a:ea typeface="+mn-ea"/>
                          <a:cs typeface="+mn-cs"/>
                        </a:rPr>
                        <a:t> toll.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mn-lt"/>
                          <a:ea typeface="+mn-ea"/>
                          <a:cs typeface="+mn-cs"/>
                        </a:rPr>
                        <a:t>Das iPad </a:t>
                      </a:r>
                      <a:r>
                        <a:rPr kumimoji="0" lang="en-GB" sz="2200" b="1" i="0" u="none" strike="noStrike" kern="1200" cap="none" spc="0" normalizeH="0" baseline="0" noProof="0" dirty="0" err="1">
                          <a:ln>
                            <a:noFill/>
                          </a:ln>
                          <a:solidFill>
                            <a:schemeClr val="tx1"/>
                          </a:solidFill>
                          <a:effectLst/>
                          <a:uLnTx/>
                          <a:uFillTx/>
                          <a:latin typeface="+mn-lt"/>
                          <a:ea typeface="+mn-ea"/>
                          <a:cs typeface="+mn-cs"/>
                        </a:rPr>
                        <a:t>ist</a:t>
                      </a:r>
                      <a:r>
                        <a:rPr kumimoji="0" lang="en-GB" sz="2200" b="1" i="0" u="none" strike="noStrike" kern="1200" cap="none" spc="0" normalizeH="0" baseline="0" noProof="0" dirty="0">
                          <a:ln>
                            <a:noFill/>
                          </a:ln>
                          <a:solidFill>
                            <a:schemeClr val="tx1"/>
                          </a:solidFill>
                          <a:effectLst/>
                          <a:uLnTx/>
                          <a:uFillTx/>
                          <a:latin typeface="+mn-lt"/>
                          <a:ea typeface="+mn-ea"/>
                          <a:cs typeface="+mn-cs"/>
                        </a:rPr>
                        <a:t> toll.</a:t>
                      </a:r>
                    </a:p>
                  </a:txBody>
                  <a:tcPr/>
                </a:tc>
                <a:extLst>
                  <a:ext uri="{0D108BD9-81ED-4DB2-BD59-A6C34878D82A}">
                    <a16:rowId xmlns:a16="http://schemas.microsoft.com/office/drawing/2014/main" val="3707584578"/>
                  </a:ext>
                </a:extLst>
              </a:tr>
            </a:tbl>
          </a:graphicData>
        </a:graphic>
      </p:graphicFrame>
      <p:sp>
        <p:nvSpPr>
          <p:cNvPr id="8" name="TextBox 7">
            <a:extLst>
              <a:ext uri="{FF2B5EF4-FFF2-40B4-BE49-F238E27FC236}">
                <a16:creationId xmlns:a16="http://schemas.microsoft.com/office/drawing/2014/main" id="{A0034A62-652F-410A-92D3-E751259A847B}"/>
              </a:ext>
            </a:extLst>
          </p:cNvPr>
          <p:cNvSpPr txBox="1"/>
          <p:nvPr/>
        </p:nvSpPr>
        <p:spPr>
          <a:xfrm>
            <a:off x="463826" y="2538102"/>
            <a:ext cx="3366052" cy="769441"/>
          </a:xfrm>
          <a:prstGeom prst="rect">
            <a:avLst/>
          </a:prstGeom>
          <a:noFill/>
        </p:spPr>
        <p:txBody>
          <a:bodyPr wrap="square" rtlCol="0">
            <a:spAutoFit/>
          </a:bodyPr>
          <a:lstStyle/>
          <a:p>
            <a:pPr lvl="0" algn="ctr">
              <a:defRPr/>
            </a:pPr>
            <a:r>
              <a:rPr lang="en-GB" sz="2200" dirty="0" err="1"/>
              <a:t>Er</a:t>
            </a:r>
            <a:r>
              <a:rPr lang="en-GB" sz="2200" dirty="0"/>
              <a:t> </a:t>
            </a:r>
            <a:r>
              <a:rPr lang="en-GB" sz="2200" dirty="0" err="1"/>
              <a:t>ist</a:t>
            </a:r>
            <a:r>
              <a:rPr lang="en-GB" sz="2200" dirty="0"/>
              <a:t> </a:t>
            </a:r>
            <a:r>
              <a:rPr lang="en-GB" sz="2200" dirty="0" err="1"/>
              <a:t>klein</a:t>
            </a:r>
            <a:r>
              <a:rPr lang="en-GB" sz="2200" dirty="0"/>
              <a:t> und </a:t>
            </a:r>
            <a:r>
              <a:rPr lang="en-GB" sz="2200" dirty="0" err="1"/>
              <a:t>sie</a:t>
            </a:r>
            <a:r>
              <a:rPr lang="en-GB" sz="2200" dirty="0"/>
              <a:t> </a:t>
            </a:r>
            <a:r>
              <a:rPr lang="en-GB" sz="2200" dirty="0" err="1"/>
              <a:t>ist</a:t>
            </a:r>
            <a:r>
              <a:rPr lang="en-GB" sz="2200" dirty="0"/>
              <a:t> </a:t>
            </a:r>
            <a:r>
              <a:rPr lang="en-GB" sz="2200" dirty="0" err="1"/>
              <a:t>groß</a:t>
            </a:r>
            <a:r>
              <a:rPr lang="en-GB" sz="2200" dirty="0"/>
              <a:t>.</a:t>
            </a:r>
          </a:p>
        </p:txBody>
      </p:sp>
      <p:sp>
        <p:nvSpPr>
          <p:cNvPr id="9" name="TextBox 8">
            <a:extLst>
              <a:ext uri="{FF2B5EF4-FFF2-40B4-BE49-F238E27FC236}">
                <a16:creationId xmlns:a16="http://schemas.microsoft.com/office/drawing/2014/main" id="{ED890125-E925-44FA-BEC5-B351C7623369}"/>
              </a:ext>
            </a:extLst>
          </p:cNvPr>
          <p:cNvSpPr txBox="1"/>
          <p:nvPr/>
        </p:nvSpPr>
        <p:spPr>
          <a:xfrm>
            <a:off x="463826" y="4287869"/>
            <a:ext cx="3366052" cy="769441"/>
          </a:xfrm>
          <a:prstGeom prst="rect">
            <a:avLst/>
          </a:prstGeom>
          <a:noFill/>
        </p:spPr>
        <p:txBody>
          <a:bodyPr wrap="square" rtlCol="0">
            <a:spAutoFit/>
          </a:bodyPr>
          <a:lstStyle/>
          <a:p>
            <a:pPr lvl="0" algn="ctr">
              <a:defRPr/>
            </a:pPr>
            <a:r>
              <a:rPr lang="en-GB" sz="2200" dirty="0" err="1"/>
              <a:t>Es</a:t>
            </a:r>
            <a:r>
              <a:rPr lang="en-GB" sz="2200" dirty="0"/>
              <a:t> </a:t>
            </a:r>
            <a:r>
              <a:rPr lang="en-GB" sz="2200" dirty="0" err="1"/>
              <a:t>ist</a:t>
            </a:r>
            <a:r>
              <a:rPr lang="en-GB" sz="2200" dirty="0"/>
              <a:t> toll und </a:t>
            </a:r>
            <a:r>
              <a:rPr lang="en-GB" sz="2200" dirty="0" err="1"/>
              <a:t>sie</a:t>
            </a:r>
            <a:r>
              <a:rPr lang="en-GB" sz="2200" dirty="0"/>
              <a:t> </a:t>
            </a:r>
            <a:r>
              <a:rPr lang="en-GB" sz="2200" dirty="0" err="1"/>
              <a:t>ist</a:t>
            </a:r>
            <a:r>
              <a:rPr lang="en-GB" sz="2200" dirty="0"/>
              <a:t> </a:t>
            </a:r>
            <a:r>
              <a:rPr lang="en-GB" sz="2200" dirty="0" err="1"/>
              <a:t>ganz</a:t>
            </a:r>
            <a:r>
              <a:rPr lang="en-GB" sz="2200" dirty="0"/>
              <a:t> toll.</a:t>
            </a:r>
          </a:p>
        </p:txBody>
      </p:sp>
      <p:pic>
        <p:nvPicPr>
          <p:cNvPr id="10" name="Picture 2" descr="Band, Silhouette, Drums, Guitar, Electric, Rock">
            <a:extLst>
              <a:ext uri="{FF2B5EF4-FFF2-40B4-BE49-F238E27FC236}">
                <a16:creationId xmlns:a16="http://schemas.microsoft.com/office/drawing/2014/main" id="{9E6E988E-AA53-4345-A4EB-47C88A2C95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4004" y="4164807"/>
            <a:ext cx="1047246" cy="6054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ablet Pc Clip Art">
            <a:extLst>
              <a:ext uri="{FF2B5EF4-FFF2-40B4-BE49-F238E27FC236}">
                <a16:creationId xmlns:a16="http://schemas.microsoft.com/office/drawing/2014/main" id="{7064A99C-402E-45E1-A039-28BB252439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1152" y="4103443"/>
            <a:ext cx="1075950" cy="728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arden, Fence, Garden Fence, Nature, Hedge, Plant">
            <a:extLst>
              <a:ext uri="{FF2B5EF4-FFF2-40B4-BE49-F238E27FC236}">
                <a16:creationId xmlns:a16="http://schemas.microsoft.com/office/drawing/2014/main" id="{187A8951-0FBF-438D-B11B-3A65C9CF3D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5593" y="2204605"/>
            <a:ext cx="1727068" cy="9390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1748E1B-3E8A-4775-ADD7-AB8C964DBD68}"/>
              </a:ext>
            </a:extLst>
          </p:cNvPr>
          <p:cNvSpPr/>
          <p:nvPr/>
        </p:nvSpPr>
        <p:spPr>
          <a:xfrm>
            <a:off x="4419597" y="3429448"/>
            <a:ext cx="3405809" cy="30345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B6E9C27E-CFB9-4F0B-A819-995E14EDEAC5}"/>
              </a:ext>
            </a:extLst>
          </p:cNvPr>
          <p:cNvSpPr/>
          <p:nvPr/>
        </p:nvSpPr>
        <p:spPr>
          <a:xfrm>
            <a:off x="8236222" y="3419225"/>
            <a:ext cx="3405809" cy="31367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66CAC5C3-DD0A-406E-A545-F4A84DF09C84}"/>
              </a:ext>
            </a:extLst>
          </p:cNvPr>
          <p:cNvSpPr/>
          <p:nvPr/>
        </p:nvSpPr>
        <p:spPr>
          <a:xfrm>
            <a:off x="4419597" y="5198915"/>
            <a:ext cx="3405809" cy="40900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a:extLst>
              <a:ext uri="{FF2B5EF4-FFF2-40B4-BE49-F238E27FC236}">
                <a16:creationId xmlns:a16="http://schemas.microsoft.com/office/drawing/2014/main" id="{9CF13F9E-413F-4BFE-8B4D-FDB2C02973FF}"/>
              </a:ext>
            </a:extLst>
          </p:cNvPr>
          <p:cNvSpPr/>
          <p:nvPr/>
        </p:nvSpPr>
        <p:spPr>
          <a:xfrm>
            <a:off x="8161765" y="5198916"/>
            <a:ext cx="3405809" cy="40900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Google Shape;150;p2">
            <a:extLst>
              <a:ext uri="{FF2B5EF4-FFF2-40B4-BE49-F238E27FC236}">
                <a16:creationId xmlns:a16="http://schemas.microsoft.com/office/drawing/2014/main" id="{E0A81B1E-E7C8-4670-833D-5EDC1F9561D9}"/>
              </a:ext>
            </a:extLst>
          </p:cNvPr>
          <p:cNvSpPr/>
          <p:nvPr/>
        </p:nvSpPr>
        <p:spPr>
          <a:xfrm>
            <a:off x="9546955" y="220921"/>
            <a:ext cx="2410373" cy="40772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ea typeface="Century Gothic"/>
                <a:cs typeface="Century Gothic"/>
                <a:sym typeface="Century Gothic"/>
              </a:rPr>
              <a:t>lesen</a:t>
            </a:r>
            <a:r>
              <a:rPr lang="en-GB" sz="2000" b="1" dirty="0">
                <a:ea typeface="Century Gothic"/>
                <a:cs typeface="Century Gothic"/>
                <a:sym typeface="Century Gothic"/>
              </a:rPr>
              <a:t> / </a:t>
            </a:r>
            <a:r>
              <a:rPr lang="en-GB" sz="2000" b="1" dirty="0" err="1">
                <a:ea typeface="Century Gothic"/>
                <a:cs typeface="Century Gothic"/>
                <a:sym typeface="Century Gothic"/>
              </a:rPr>
              <a:t>schreiben</a:t>
            </a:r>
            <a:endParaRPr sz="200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93796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D30A-F22A-4B81-B4F7-86C0952D4D21}"/>
              </a:ext>
            </a:extLst>
          </p:cNvPr>
          <p:cNvSpPr>
            <a:spLocks noGrp="1"/>
          </p:cNvSpPr>
          <p:nvPr>
            <p:ph type="title"/>
          </p:nvPr>
        </p:nvSpPr>
        <p:spPr>
          <a:xfrm>
            <a:off x="0" y="213557"/>
            <a:ext cx="4914900" cy="647577"/>
          </a:xfrm>
        </p:spPr>
        <p:txBody>
          <a:bodyPr>
            <a:normAutofit/>
          </a:bodyPr>
          <a:lstStyle/>
          <a:p>
            <a:r>
              <a:rPr lang="en-GB" sz="2800" dirty="0"/>
              <a:t>Wie </a:t>
            </a:r>
            <a:r>
              <a:rPr lang="en-GB" sz="2800" dirty="0" err="1"/>
              <a:t>sind</a:t>
            </a:r>
            <a:r>
              <a:rPr lang="en-GB" sz="2800" dirty="0"/>
              <a:t> die Dinge? (2/3)</a:t>
            </a:r>
          </a:p>
        </p:txBody>
      </p:sp>
      <p:sp>
        <p:nvSpPr>
          <p:cNvPr id="17" name="Google Shape;150;p2">
            <a:extLst>
              <a:ext uri="{FF2B5EF4-FFF2-40B4-BE49-F238E27FC236}">
                <a16:creationId xmlns:a16="http://schemas.microsoft.com/office/drawing/2014/main" id="{E0A81B1E-E7C8-4670-833D-5EDC1F9561D9}"/>
              </a:ext>
            </a:extLst>
          </p:cNvPr>
          <p:cNvSpPr/>
          <p:nvPr/>
        </p:nvSpPr>
        <p:spPr>
          <a:xfrm>
            <a:off x="9546955" y="220921"/>
            <a:ext cx="2410373" cy="40772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ea typeface="Century Gothic"/>
                <a:cs typeface="Century Gothic"/>
                <a:sym typeface="Century Gothic"/>
              </a:rPr>
              <a:t>lesen</a:t>
            </a:r>
            <a:r>
              <a:rPr lang="en-GB" sz="2000" b="1" dirty="0">
                <a:ea typeface="Century Gothic"/>
                <a:cs typeface="Century Gothic"/>
                <a:sym typeface="Century Gothic"/>
              </a:rPr>
              <a:t> / </a:t>
            </a:r>
            <a:r>
              <a:rPr lang="en-GB" sz="2000" b="1" dirty="0" err="1">
                <a:ea typeface="Century Gothic"/>
                <a:cs typeface="Century Gothic"/>
                <a:sym typeface="Century Gothic"/>
              </a:rPr>
              <a:t>schreiben</a:t>
            </a:r>
            <a:endParaRPr sz="2000" b="1" dirty="0">
              <a:latin typeface="Century Gothic"/>
              <a:ea typeface="Century Gothic"/>
              <a:cs typeface="Century Gothic"/>
              <a:sym typeface="Century Gothic"/>
            </a:endParaRPr>
          </a:p>
        </p:txBody>
      </p:sp>
      <p:graphicFrame>
        <p:nvGraphicFramePr>
          <p:cNvPr id="18" name="Table 17">
            <a:extLst>
              <a:ext uri="{FF2B5EF4-FFF2-40B4-BE49-F238E27FC236}">
                <a16:creationId xmlns:a16="http://schemas.microsoft.com/office/drawing/2014/main" id="{590712CF-07D2-4AC0-881F-67E95A7AA807}"/>
              </a:ext>
            </a:extLst>
          </p:cNvPr>
          <p:cNvGraphicFramePr>
            <a:graphicFrameLocks noGrp="1"/>
          </p:cNvGraphicFramePr>
          <p:nvPr>
            <p:extLst>
              <p:ext uri="{D42A27DB-BD31-4B8C-83A1-F6EECF244321}">
                <p14:modId xmlns:p14="http://schemas.microsoft.com/office/powerpoint/2010/main" val="3673270543"/>
              </p:ext>
            </p:extLst>
          </p:nvPr>
        </p:nvGraphicFramePr>
        <p:xfrm>
          <a:off x="274320" y="2050820"/>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b="1" dirty="0">
                        <a:solidFill>
                          <a:schemeClr val="tx1"/>
                        </a:solidFill>
                      </a:endParaRP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algn="ctr"/>
                      <a:r>
                        <a:rPr lang="en-GB" sz="2200" b="1" dirty="0">
                          <a:solidFill>
                            <a:schemeClr val="tx1"/>
                          </a:solidFill>
                        </a:rPr>
                        <a:t>Das Auto </a:t>
                      </a:r>
                      <a:r>
                        <a:rPr lang="en-GB" sz="2200" b="1" dirty="0" err="1">
                          <a:solidFill>
                            <a:schemeClr val="tx1"/>
                          </a:solidFill>
                        </a:rPr>
                        <a:t>ist</a:t>
                      </a:r>
                      <a:r>
                        <a:rPr lang="en-GB" sz="2200" b="1" dirty="0">
                          <a:solidFill>
                            <a:schemeClr val="tx1"/>
                          </a:solidFill>
                        </a:rPr>
                        <a:t> rot</a:t>
                      </a:r>
                      <a:r>
                        <a:rPr lang="en-GB" sz="2200" b="1" baseline="0" dirty="0">
                          <a:solidFill>
                            <a:schemeClr val="tx1"/>
                          </a:solidFill>
                        </a:rPr>
                        <a:t>.</a:t>
                      </a:r>
                      <a:endParaRPr lang="en-GB" sz="22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mn-lt"/>
                          <a:ea typeface="+mn-ea"/>
                          <a:cs typeface="+mn-cs"/>
                        </a:rPr>
                        <a:t>Der Zug </a:t>
                      </a:r>
                      <a:r>
                        <a:rPr kumimoji="0" lang="en-GB" sz="2200" b="1" i="0" u="none" strike="noStrike" kern="1200" cap="none" spc="0" normalizeH="0" baseline="0" noProof="0" dirty="0" err="1">
                          <a:ln>
                            <a:noFill/>
                          </a:ln>
                          <a:solidFill>
                            <a:schemeClr val="tx1"/>
                          </a:solidFill>
                          <a:effectLst/>
                          <a:uLnTx/>
                          <a:uFillTx/>
                          <a:latin typeface="+mn-lt"/>
                          <a:ea typeface="+mn-ea"/>
                          <a:cs typeface="+mn-cs"/>
                        </a:rPr>
                        <a:t>ist</a:t>
                      </a:r>
                      <a:r>
                        <a:rPr kumimoji="0" lang="en-GB" sz="2200" b="1" i="0" u="none" strike="noStrike" kern="1200" cap="none" spc="0" normalizeH="0" baseline="0" noProof="0" dirty="0">
                          <a:ln>
                            <a:noFill/>
                          </a:ln>
                          <a:solidFill>
                            <a:schemeClr val="tx1"/>
                          </a:solidFill>
                          <a:effectLst/>
                          <a:uLnTx/>
                          <a:uFillTx/>
                          <a:latin typeface="+mn-lt"/>
                          <a:ea typeface="+mn-ea"/>
                          <a:cs typeface="+mn-cs"/>
                        </a:rPr>
                        <a:t> </a:t>
                      </a:r>
                      <a:r>
                        <a:rPr kumimoji="0" lang="en-GB" sz="2200" b="1" i="0" u="none" strike="noStrike" kern="1200" cap="none" spc="0" normalizeH="0" baseline="0" noProof="0" dirty="0" err="1">
                          <a:ln>
                            <a:noFill/>
                          </a:ln>
                          <a:solidFill>
                            <a:schemeClr val="tx1"/>
                          </a:solidFill>
                          <a:effectLst/>
                          <a:uLnTx/>
                          <a:uFillTx/>
                          <a:latin typeface="+mn-lt"/>
                          <a:ea typeface="+mn-ea"/>
                          <a:cs typeface="+mn-cs"/>
                        </a:rPr>
                        <a:t>grün</a:t>
                      </a:r>
                      <a:r>
                        <a:rPr kumimoji="0" lang="en-GB" sz="2200" b="1" i="0" u="none" strike="noStrike" kern="1200" cap="none" spc="0" normalizeH="0" baseline="0" noProof="0" dirty="0">
                          <a:ln>
                            <a:noFill/>
                          </a:ln>
                          <a:solidFill>
                            <a:schemeClr val="tx1"/>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graphicFrame>
        <p:nvGraphicFramePr>
          <p:cNvPr id="19" name="Table 18">
            <a:extLst>
              <a:ext uri="{FF2B5EF4-FFF2-40B4-BE49-F238E27FC236}">
                <a16:creationId xmlns:a16="http://schemas.microsoft.com/office/drawing/2014/main" id="{7C505EC3-D81A-49E0-A358-016CB837BC9E}"/>
              </a:ext>
            </a:extLst>
          </p:cNvPr>
          <p:cNvGraphicFramePr>
            <a:graphicFrameLocks noGrp="1"/>
          </p:cNvGraphicFramePr>
          <p:nvPr>
            <p:extLst>
              <p:ext uri="{D42A27DB-BD31-4B8C-83A1-F6EECF244321}">
                <p14:modId xmlns:p14="http://schemas.microsoft.com/office/powerpoint/2010/main" val="3039646012"/>
              </p:ext>
            </p:extLst>
          </p:nvPr>
        </p:nvGraphicFramePr>
        <p:xfrm>
          <a:off x="274319" y="3856383"/>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b="1" dirty="0">
                        <a:solidFill>
                          <a:schemeClr val="tx1"/>
                        </a:solidFill>
                      </a:endParaRPr>
                    </a:p>
                  </a:txBody>
                  <a:tcPr/>
                </a:tc>
                <a:tc>
                  <a:txBody>
                    <a:bodyPr/>
                    <a:lstStyle/>
                    <a:p>
                      <a:endParaRPr lang="en-GB" b="1" dirty="0">
                        <a:solidFill>
                          <a:schemeClr val="tx1"/>
                        </a:solidFill>
                      </a:endParaRPr>
                    </a:p>
                  </a:txBody>
                  <a:tcPr/>
                </a:tc>
                <a:tc>
                  <a:txBody>
                    <a:bodyPr/>
                    <a:lstStyle/>
                    <a:p>
                      <a:endParaRPr lang="en-GB" b="1">
                        <a:solidFill>
                          <a:schemeClr val="tx1"/>
                        </a:solidFill>
                      </a:endParaRPr>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mn-lt"/>
                          <a:ea typeface="+mn-ea"/>
                          <a:cs typeface="+mn-cs"/>
                        </a:rPr>
                        <a:t>Das </a:t>
                      </a:r>
                      <a:r>
                        <a:rPr kumimoji="0" lang="en-GB" sz="2200" b="1" i="0" u="none" strike="noStrike" kern="1200" cap="none" spc="0" normalizeH="0" baseline="0" noProof="0" dirty="0" err="1">
                          <a:ln>
                            <a:noFill/>
                          </a:ln>
                          <a:solidFill>
                            <a:schemeClr val="tx1"/>
                          </a:solidFill>
                          <a:effectLst/>
                          <a:uLnTx/>
                          <a:uFillTx/>
                          <a:latin typeface="+mn-lt"/>
                          <a:ea typeface="+mn-ea"/>
                          <a:cs typeface="+mn-cs"/>
                        </a:rPr>
                        <a:t>Haus</a:t>
                      </a:r>
                      <a:r>
                        <a:rPr kumimoji="0" lang="en-GB" sz="2200" b="1" i="0" u="none" strike="noStrike" kern="1200" cap="none" spc="0" normalizeH="0" baseline="0" noProof="0" dirty="0">
                          <a:ln>
                            <a:noFill/>
                          </a:ln>
                          <a:solidFill>
                            <a:schemeClr val="tx1"/>
                          </a:solidFill>
                          <a:effectLst/>
                          <a:uLnTx/>
                          <a:uFillTx/>
                          <a:latin typeface="+mn-lt"/>
                          <a:ea typeface="+mn-ea"/>
                          <a:cs typeface="+mn-cs"/>
                        </a:rPr>
                        <a:t> </a:t>
                      </a:r>
                      <a:r>
                        <a:rPr kumimoji="0" lang="en-GB" sz="2200" b="1" i="0" u="none" strike="noStrike" kern="1200" cap="none" spc="0" normalizeH="0" baseline="0" noProof="0" dirty="0" err="1">
                          <a:ln>
                            <a:noFill/>
                          </a:ln>
                          <a:solidFill>
                            <a:schemeClr val="tx1"/>
                          </a:solidFill>
                          <a:effectLst/>
                          <a:uLnTx/>
                          <a:uFillTx/>
                          <a:latin typeface="+mn-lt"/>
                          <a:ea typeface="+mn-ea"/>
                          <a:cs typeface="+mn-cs"/>
                        </a:rPr>
                        <a:t>ist</a:t>
                      </a:r>
                      <a:r>
                        <a:rPr kumimoji="0" lang="en-GB" sz="2200" b="1" i="0" u="none" strike="noStrike" kern="1200" cap="none" spc="0" normalizeH="0" baseline="0" noProof="0" dirty="0">
                          <a:ln>
                            <a:noFill/>
                          </a:ln>
                          <a:solidFill>
                            <a:schemeClr val="tx1"/>
                          </a:solidFill>
                          <a:effectLst/>
                          <a:uLnTx/>
                          <a:uFillTx/>
                          <a:latin typeface="+mn-lt"/>
                          <a:ea typeface="+mn-ea"/>
                          <a:cs typeface="+mn-cs"/>
                        </a:rPr>
                        <a:t> </a:t>
                      </a:r>
                      <a:r>
                        <a:rPr kumimoji="0" lang="en-GB" sz="2200" b="1" i="0" u="none" strike="noStrike" kern="1200" cap="none" spc="0" normalizeH="0" baseline="0" noProof="0" dirty="0" err="1">
                          <a:ln>
                            <a:noFill/>
                          </a:ln>
                          <a:solidFill>
                            <a:schemeClr val="tx1"/>
                          </a:solidFill>
                          <a:effectLst/>
                          <a:uLnTx/>
                          <a:uFillTx/>
                          <a:latin typeface="+mn-lt"/>
                          <a:ea typeface="+mn-ea"/>
                          <a:cs typeface="+mn-cs"/>
                        </a:rPr>
                        <a:t>blau</a:t>
                      </a:r>
                      <a:r>
                        <a:rPr kumimoji="0" lang="en-GB" sz="2200" b="1" i="0" u="none" strike="noStrike" kern="1200" cap="none" spc="0" normalizeH="0" baseline="0" noProof="0" dirty="0">
                          <a:ln>
                            <a:noFill/>
                          </a:ln>
                          <a:solidFill>
                            <a:schemeClr val="tx1"/>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mn-lt"/>
                          <a:ea typeface="+mn-ea"/>
                          <a:cs typeface="+mn-cs"/>
                        </a:rPr>
                        <a:t>Die </a:t>
                      </a:r>
                      <a:r>
                        <a:rPr kumimoji="0" lang="en-GB" sz="2200" b="1" i="0" u="none" strike="noStrike" kern="1200" cap="none" spc="0" normalizeH="0" baseline="0" noProof="0" dirty="0" err="1">
                          <a:ln>
                            <a:noFill/>
                          </a:ln>
                          <a:solidFill>
                            <a:schemeClr val="tx1"/>
                          </a:solidFill>
                          <a:effectLst/>
                          <a:uLnTx/>
                          <a:uFillTx/>
                          <a:latin typeface="+mn-lt"/>
                          <a:ea typeface="+mn-ea"/>
                          <a:cs typeface="+mn-cs"/>
                        </a:rPr>
                        <a:t>Tür</a:t>
                      </a:r>
                      <a:r>
                        <a:rPr kumimoji="0" lang="en-GB" sz="2200" b="1" i="0" u="none" strike="noStrike" kern="1200" cap="none" spc="0" normalizeH="0" baseline="0" noProof="0" dirty="0">
                          <a:ln>
                            <a:noFill/>
                          </a:ln>
                          <a:solidFill>
                            <a:schemeClr val="tx1"/>
                          </a:solidFill>
                          <a:effectLst/>
                          <a:uLnTx/>
                          <a:uFillTx/>
                          <a:latin typeface="+mn-lt"/>
                          <a:ea typeface="+mn-ea"/>
                          <a:cs typeface="+mn-cs"/>
                        </a:rPr>
                        <a:t> </a:t>
                      </a:r>
                      <a:r>
                        <a:rPr kumimoji="0" lang="en-GB" sz="2200" b="1" i="0" u="none" strike="noStrike" kern="1200" cap="none" spc="0" normalizeH="0" baseline="0" noProof="0" dirty="0" err="1">
                          <a:ln>
                            <a:noFill/>
                          </a:ln>
                          <a:solidFill>
                            <a:schemeClr val="tx1"/>
                          </a:solidFill>
                          <a:effectLst/>
                          <a:uLnTx/>
                          <a:uFillTx/>
                          <a:latin typeface="+mn-lt"/>
                          <a:ea typeface="+mn-ea"/>
                          <a:cs typeface="+mn-cs"/>
                        </a:rPr>
                        <a:t>ist</a:t>
                      </a:r>
                      <a:r>
                        <a:rPr kumimoji="0" lang="en-GB" sz="2200" b="1" i="0" u="none" strike="noStrike" kern="1200" cap="none" spc="0" normalizeH="0" baseline="0" noProof="0" dirty="0">
                          <a:ln>
                            <a:noFill/>
                          </a:ln>
                          <a:solidFill>
                            <a:schemeClr val="tx1"/>
                          </a:solidFill>
                          <a:effectLst/>
                          <a:uLnTx/>
                          <a:uFillTx/>
                          <a:latin typeface="+mn-lt"/>
                          <a:ea typeface="+mn-ea"/>
                          <a:cs typeface="+mn-cs"/>
                        </a:rPr>
                        <a:t> </a:t>
                      </a:r>
                      <a:r>
                        <a:rPr kumimoji="0" lang="en-GB" sz="2200" b="1" i="0" u="none" strike="noStrike" kern="1200" cap="none" spc="0" normalizeH="0" baseline="0" noProof="0" dirty="0" err="1">
                          <a:ln>
                            <a:noFill/>
                          </a:ln>
                          <a:solidFill>
                            <a:schemeClr val="tx1"/>
                          </a:solidFill>
                          <a:effectLst/>
                          <a:uLnTx/>
                          <a:uFillTx/>
                          <a:latin typeface="+mn-lt"/>
                          <a:ea typeface="+mn-ea"/>
                          <a:cs typeface="+mn-cs"/>
                        </a:rPr>
                        <a:t>gelb</a:t>
                      </a:r>
                      <a:r>
                        <a:rPr kumimoji="0" lang="en-GB" sz="2200" b="1" i="0" u="none" strike="noStrike" kern="1200" cap="none" spc="0" normalizeH="0" baseline="0" noProof="0" dirty="0">
                          <a:ln>
                            <a:noFill/>
                          </a:ln>
                          <a:solidFill>
                            <a:schemeClr val="tx1"/>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sp>
        <p:nvSpPr>
          <p:cNvPr id="20" name="TextBox 19">
            <a:extLst>
              <a:ext uri="{FF2B5EF4-FFF2-40B4-BE49-F238E27FC236}">
                <a16:creationId xmlns:a16="http://schemas.microsoft.com/office/drawing/2014/main" id="{B9854381-14FA-4BA4-A0BD-1F35E75CF1C8}"/>
              </a:ext>
            </a:extLst>
          </p:cNvPr>
          <p:cNvSpPr txBox="1"/>
          <p:nvPr/>
        </p:nvSpPr>
        <p:spPr>
          <a:xfrm>
            <a:off x="463826" y="2538102"/>
            <a:ext cx="3366052" cy="430887"/>
          </a:xfrm>
          <a:prstGeom prst="rect">
            <a:avLst/>
          </a:prstGeom>
          <a:noFill/>
        </p:spPr>
        <p:txBody>
          <a:bodyPr wrap="square" rtlCol="0">
            <a:spAutoFit/>
          </a:bodyPr>
          <a:lstStyle/>
          <a:p>
            <a:pPr lvl="0" algn="ctr">
              <a:defRPr/>
            </a:pPr>
            <a:r>
              <a:rPr lang="en-GB" sz="2200" dirty="0" err="1"/>
              <a:t>Es</a:t>
            </a:r>
            <a:r>
              <a:rPr lang="en-GB" sz="2200" dirty="0"/>
              <a:t> </a:t>
            </a:r>
            <a:r>
              <a:rPr lang="en-GB" sz="2200" dirty="0" err="1"/>
              <a:t>ist</a:t>
            </a:r>
            <a:r>
              <a:rPr lang="en-GB" sz="2200" dirty="0"/>
              <a:t> rot und </a:t>
            </a:r>
            <a:r>
              <a:rPr lang="en-GB" sz="2200" dirty="0" err="1"/>
              <a:t>er</a:t>
            </a:r>
            <a:r>
              <a:rPr lang="en-GB" sz="2200" dirty="0"/>
              <a:t> </a:t>
            </a:r>
            <a:r>
              <a:rPr lang="en-GB" sz="2200" dirty="0" err="1"/>
              <a:t>ist</a:t>
            </a:r>
            <a:r>
              <a:rPr lang="en-GB" sz="2200" dirty="0"/>
              <a:t> </a:t>
            </a:r>
            <a:r>
              <a:rPr lang="en-GB" sz="2200" dirty="0" err="1"/>
              <a:t>grün</a:t>
            </a:r>
            <a:r>
              <a:rPr lang="en-GB" sz="2200" dirty="0"/>
              <a:t>.</a:t>
            </a:r>
          </a:p>
        </p:txBody>
      </p:sp>
      <p:sp>
        <p:nvSpPr>
          <p:cNvPr id="21" name="TextBox 20">
            <a:extLst>
              <a:ext uri="{FF2B5EF4-FFF2-40B4-BE49-F238E27FC236}">
                <a16:creationId xmlns:a16="http://schemas.microsoft.com/office/drawing/2014/main" id="{08C62864-D788-4C4F-A4EC-1D41F0728BF5}"/>
              </a:ext>
            </a:extLst>
          </p:cNvPr>
          <p:cNvSpPr txBox="1"/>
          <p:nvPr/>
        </p:nvSpPr>
        <p:spPr>
          <a:xfrm>
            <a:off x="463826" y="4287869"/>
            <a:ext cx="3366052" cy="769441"/>
          </a:xfrm>
          <a:prstGeom prst="rect">
            <a:avLst/>
          </a:prstGeom>
          <a:noFill/>
        </p:spPr>
        <p:txBody>
          <a:bodyPr wrap="square" rtlCol="0">
            <a:spAutoFit/>
          </a:bodyPr>
          <a:lstStyle/>
          <a:p>
            <a:pPr lvl="0" algn="ctr">
              <a:defRPr/>
            </a:pPr>
            <a:r>
              <a:rPr lang="en-GB" sz="2200" dirty="0" err="1"/>
              <a:t>Sie</a:t>
            </a:r>
            <a:r>
              <a:rPr lang="en-GB" sz="2200" dirty="0"/>
              <a:t> </a:t>
            </a:r>
            <a:r>
              <a:rPr lang="en-GB" sz="2200" dirty="0" err="1"/>
              <a:t>ist</a:t>
            </a:r>
            <a:r>
              <a:rPr lang="en-GB" sz="2200" dirty="0"/>
              <a:t> </a:t>
            </a:r>
            <a:r>
              <a:rPr lang="en-GB" sz="2200" dirty="0" err="1"/>
              <a:t>gelb</a:t>
            </a:r>
            <a:r>
              <a:rPr lang="en-GB" sz="2200" dirty="0"/>
              <a:t> und </a:t>
            </a:r>
            <a:r>
              <a:rPr lang="en-GB" sz="2200" dirty="0" err="1"/>
              <a:t>es</a:t>
            </a:r>
            <a:r>
              <a:rPr lang="en-GB" sz="2200" dirty="0"/>
              <a:t> </a:t>
            </a:r>
            <a:r>
              <a:rPr lang="en-GB" sz="2200" dirty="0" err="1"/>
              <a:t>ist</a:t>
            </a:r>
            <a:r>
              <a:rPr lang="en-GB" sz="2200" dirty="0"/>
              <a:t> </a:t>
            </a:r>
            <a:r>
              <a:rPr lang="en-GB" sz="2200" dirty="0" err="1"/>
              <a:t>blau</a:t>
            </a:r>
            <a:r>
              <a:rPr lang="en-GB" sz="2200" dirty="0"/>
              <a:t>.</a:t>
            </a:r>
          </a:p>
        </p:txBody>
      </p:sp>
      <p:pic>
        <p:nvPicPr>
          <p:cNvPr id="22" name="Picture 2" descr="Car Compact Fabia Side View Clip Art">
            <a:extLst>
              <a:ext uri="{FF2B5EF4-FFF2-40B4-BE49-F238E27FC236}">
                <a16:creationId xmlns:a16="http://schemas.microsoft.com/office/drawing/2014/main" id="{A241F3BD-1B0D-4CA4-9DE1-2A4EC12C9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247" y="2333055"/>
            <a:ext cx="1986049" cy="7083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D1A5172-D22A-4C7E-ABFA-30D911B7B5DC}"/>
              </a:ext>
            </a:extLst>
          </p:cNvPr>
          <p:cNvPicPr>
            <a:picLocks noChangeAspect="1"/>
          </p:cNvPicPr>
          <p:nvPr/>
        </p:nvPicPr>
        <p:blipFill>
          <a:blip r:embed="rId4"/>
          <a:stretch>
            <a:fillRect/>
          </a:stretch>
        </p:blipFill>
        <p:spPr>
          <a:xfrm flipH="1">
            <a:off x="9122481" y="2198663"/>
            <a:ext cx="1354621" cy="934221"/>
          </a:xfrm>
          <a:prstGeom prst="rect">
            <a:avLst/>
          </a:prstGeom>
        </p:spPr>
      </p:pic>
      <p:pic>
        <p:nvPicPr>
          <p:cNvPr id="24" name="Picture 6" descr="Victorian House Clip Art">
            <a:extLst>
              <a:ext uri="{FF2B5EF4-FFF2-40B4-BE49-F238E27FC236}">
                <a16:creationId xmlns:a16="http://schemas.microsoft.com/office/drawing/2014/main" id="{B521D8CF-10BA-418A-9E8A-54A718AC73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8813" y="4029223"/>
            <a:ext cx="977629" cy="8766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Door Line Art Clip Art">
            <a:extLst>
              <a:ext uri="{FF2B5EF4-FFF2-40B4-BE49-F238E27FC236}">
                <a16:creationId xmlns:a16="http://schemas.microsoft.com/office/drawing/2014/main" id="{4E9F75AE-618A-4C2E-B9A1-D840F6188E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7944" y="3947854"/>
            <a:ext cx="603693" cy="106365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08877D0-FFE3-483F-BB09-BB6E2928E6CF}"/>
              </a:ext>
            </a:extLst>
          </p:cNvPr>
          <p:cNvSpPr/>
          <p:nvPr/>
        </p:nvSpPr>
        <p:spPr>
          <a:xfrm>
            <a:off x="4389230" y="3377461"/>
            <a:ext cx="3405809" cy="40709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BF93D455-47D7-47C5-8E2E-73FFA6FF4C5B}"/>
              </a:ext>
            </a:extLst>
          </p:cNvPr>
          <p:cNvSpPr/>
          <p:nvPr/>
        </p:nvSpPr>
        <p:spPr>
          <a:xfrm>
            <a:off x="8267698" y="3377461"/>
            <a:ext cx="3405809" cy="40709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a:extLst>
              <a:ext uri="{FF2B5EF4-FFF2-40B4-BE49-F238E27FC236}">
                <a16:creationId xmlns:a16="http://schemas.microsoft.com/office/drawing/2014/main" id="{75BB167A-F1A9-41FF-852E-567CC2E3DFB5}"/>
              </a:ext>
            </a:extLst>
          </p:cNvPr>
          <p:cNvSpPr/>
          <p:nvPr/>
        </p:nvSpPr>
        <p:spPr>
          <a:xfrm>
            <a:off x="4389229" y="5199682"/>
            <a:ext cx="3405809" cy="39043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a:extLst>
              <a:ext uri="{FF2B5EF4-FFF2-40B4-BE49-F238E27FC236}">
                <a16:creationId xmlns:a16="http://schemas.microsoft.com/office/drawing/2014/main" id="{69CA786B-58B4-450F-A0D4-40BEE93D2B14}"/>
              </a:ext>
            </a:extLst>
          </p:cNvPr>
          <p:cNvSpPr/>
          <p:nvPr/>
        </p:nvSpPr>
        <p:spPr>
          <a:xfrm>
            <a:off x="8267697" y="5211714"/>
            <a:ext cx="3405809" cy="37840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2516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D30A-F22A-4B81-B4F7-86C0952D4D21}"/>
              </a:ext>
            </a:extLst>
          </p:cNvPr>
          <p:cNvSpPr>
            <a:spLocks noGrp="1"/>
          </p:cNvSpPr>
          <p:nvPr>
            <p:ph type="title"/>
          </p:nvPr>
        </p:nvSpPr>
        <p:spPr>
          <a:xfrm>
            <a:off x="0" y="213557"/>
            <a:ext cx="4914900" cy="647577"/>
          </a:xfrm>
        </p:spPr>
        <p:txBody>
          <a:bodyPr>
            <a:normAutofit/>
          </a:bodyPr>
          <a:lstStyle/>
          <a:p>
            <a:r>
              <a:rPr lang="en-GB" sz="2800" dirty="0"/>
              <a:t>Wie </a:t>
            </a:r>
            <a:r>
              <a:rPr lang="en-GB" sz="2800" dirty="0" err="1"/>
              <a:t>sind</a:t>
            </a:r>
            <a:r>
              <a:rPr lang="en-GB" sz="2800" dirty="0"/>
              <a:t> die Dinge? (3/3)</a:t>
            </a:r>
          </a:p>
        </p:txBody>
      </p:sp>
      <p:sp>
        <p:nvSpPr>
          <p:cNvPr id="17" name="Google Shape;150;p2">
            <a:extLst>
              <a:ext uri="{FF2B5EF4-FFF2-40B4-BE49-F238E27FC236}">
                <a16:creationId xmlns:a16="http://schemas.microsoft.com/office/drawing/2014/main" id="{E0A81B1E-E7C8-4670-833D-5EDC1F9561D9}"/>
              </a:ext>
            </a:extLst>
          </p:cNvPr>
          <p:cNvSpPr/>
          <p:nvPr/>
        </p:nvSpPr>
        <p:spPr>
          <a:xfrm>
            <a:off x="9546955" y="220921"/>
            <a:ext cx="2410373" cy="40772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ea typeface="Century Gothic"/>
                <a:cs typeface="Century Gothic"/>
                <a:sym typeface="Century Gothic"/>
              </a:rPr>
              <a:t>lesen</a:t>
            </a:r>
            <a:r>
              <a:rPr lang="en-GB" sz="2000" b="1" dirty="0">
                <a:ea typeface="Century Gothic"/>
                <a:cs typeface="Century Gothic"/>
                <a:sym typeface="Century Gothic"/>
              </a:rPr>
              <a:t> / </a:t>
            </a:r>
            <a:r>
              <a:rPr lang="en-GB" sz="2000" b="1" dirty="0" err="1">
                <a:ea typeface="Century Gothic"/>
                <a:cs typeface="Century Gothic"/>
                <a:sym typeface="Century Gothic"/>
              </a:rPr>
              <a:t>schreiben</a:t>
            </a:r>
            <a:endParaRPr sz="2000" b="1" dirty="0">
              <a:latin typeface="Century Gothic"/>
              <a:ea typeface="Century Gothic"/>
              <a:cs typeface="Century Gothic"/>
              <a:sym typeface="Century Gothic"/>
            </a:endParaRPr>
          </a:p>
        </p:txBody>
      </p:sp>
      <p:graphicFrame>
        <p:nvGraphicFramePr>
          <p:cNvPr id="16" name="Table 15">
            <a:extLst>
              <a:ext uri="{FF2B5EF4-FFF2-40B4-BE49-F238E27FC236}">
                <a16:creationId xmlns:a16="http://schemas.microsoft.com/office/drawing/2014/main" id="{18E8F41F-798A-4C04-9412-F2D840BFE353}"/>
              </a:ext>
            </a:extLst>
          </p:cNvPr>
          <p:cNvGraphicFramePr>
            <a:graphicFrameLocks noGrp="1"/>
          </p:cNvGraphicFramePr>
          <p:nvPr>
            <p:extLst>
              <p:ext uri="{D42A27DB-BD31-4B8C-83A1-F6EECF244321}">
                <p14:modId xmlns:p14="http://schemas.microsoft.com/office/powerpoint/2010/main" val="115536323"/>
              </p:ext>
            </p:extLst>
          </p:nvPr>
        </p:nvGraphicFramePr>
        <p:xfrm>
          <a:off x="274320" y="2050820"/>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b="1" dirty="0">
                        <a:solidFill>
                          <a:schemeClr val="tx1"/>
                        </a:solidFill>
                      </a:endParaRPr>
                    </a:p>
                  </a:txBody>
                  <a:tcPr/>
                </a:tc>
                <a:tc>
                  <a:txBody>
                    <a:bodyPr/>
                    <a:lstStyle/>
                    <a:p>
                      <a:endParaRPr lang="en-GB" b="1" dirty="0">
                        <a:solidFill>
                          <a:schemeClr val="tx1"/>
                        </a:solidFill>
                      </a:endParaRPr>
                    </a:p>
                  </a:txBody>
                  <a:tcPr/>
                </a:tc>
                <a:tc>
                  <a:txBody>
                    <a:bodyPr/>
                    <a:lstStyle/>
                    <a:p>
                      <a:endParaRPr lang="en-GB" b="1" dirty="0">
                        <a:solidFill>
                          <a:schemeClr val="tx1"/>
                        </a:solidFill>
                      </a:endParaRPr>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algn="ctr"/>
                      <a:r>
                        <a:rPr lang="en-GB" sz="2200" b="1" dirty="0">
                          <a:solidFill>
                            <a:schemeClr val="tx1"/>
                          </a:solidFill>
                        </a:rPr>
                        <a:t>Der Hund </a:t>
                      </a:r>
                      <a:r>
                        <a:rPr lang="en-GB" sz="2200" b="1" dirty="0" err="1">
                          <a:solidFill>
                            <a:schemeClr val="tx1"/>
                          </a:solidFill>
                        </a:rPr>
                        <a:t>spielt</a:t>
                      </a:r>
                      <a:r>
                        <a:rPr lang="en-GB" sz="2200" b="1" dirty="0">
                          <a:solidFill>
                            <a:schemeClr val="tx1"/>
                          </a:solidFill>
                        </a:rPr>
                        <a:t> </a:t>
                      </a:r>
                      <a:r>
                        <a:rPr lang="en-GB" sz="2200" b="1" dirty="0" err="1">
                          <a:solidFill>
                            <a:schemeClr val="tx1"/>
                          </a:solidFill>
                        </a:rPr>
                        <a:t>im</a:t>
                      </a:r>
                      <a:r>
                        <a:rPr lang="en-GB" sz="2200" b="1" dirty="0">
                          <a:solidFill>
                            <a:schemeClr val="tx1"/>
                          </a:solidFill>
                        </a:rPr>
                        <a:t> Garten</a:t>
                      </a:r>
                      <a:r>
                        <a:rPr lang="en-GB" sz="2200" b="1" baseline="0" dirty="0">
                          <a:solidFill>
                            <a:schemeClr val="tx1"/>
                          </a:solidFill>
                        </a:rPr>
                        <a:t>.</a:t>
                      </a:r>
                      <a:endParaRPr lang="en-GB" sz="22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mn-lt"/>
                          <a:ea typeface="+mn-ea"/>
                          <a:cs typeface="+mn-cs"/>
                        </a:rPr>
                        <a:t>Die </a:t>
                      </a:r>
                      <a:r>
                        <a:rPr kumimoji="0" lang="en-GB" sz="2200" b="1" i="0" u="none" strike="noStrike" kern="1200" cap="none" spc="0" normalizeH="0" baseline="0" noProof="0" dirty="0" err="1">
                          <a:ln>
                            <a:noFill/>
                          </a:ln>
                          <a:solidFill>
                            <a:schemeClr val="tx1"/>
                          </a:solidFill>
                          <a:effectLst/>
                          <a:uLnTx/>
                          <a:uFillTx/>
                          <a:latin typeface="+mn-lt"/>
                          <a:ea typeface="+mn-ea"/>
                          <a:cs typeface="+mn-cs"/>
                        </a:rPr>
                        <a:t>Katze</a:t>
                      </a:r>
                      <a:r>
                        <a:rPr kumimoji="0" lang="en-GB" sz="2200" b="1" i="0" u="none" strike="noStrike" kern="1200" cap="none" spc="0" normalizeH="0" baseline="0" noProof="0" dirty="0">
                          <a:ln>
                            <a:noFill/>
                          </a:ln>
                          <a:solidFill>
                            <a:schemeClr val="tx1"/>
                          </a:solidFill>
                          <a:effectLst/>
                          <a:uLnTx/>
                          <a:uFillTx/>
                          <a:latin typeface="+mn-lt"/>
                          <a:ea typeface="+mn-ea"/>
                          <a:cs typeface="+mn-cs"/>
                        </a:rPr>
                        <a:t> </a:t>
                      </a:r>
                      <a:r>
                        <a:rPr kumimoji="0" lang="en-GB" sz="2200" b="1" i="0" u="none" strike="noStrike" kern="1200" cap="none" spc="0" normalizeH="0" baseline="0" noProof="0" dirty="0" err="1">
                          <a:ln>
                            <a:noFill/>
                          </a:ln>
                          <a:solidFill>
                            <a:schemeClr val="tx1"/>
                          </a:solidFill>
                          <a:effectLst/>
                          <a:uLnTx/>
                          <a:uFillTx/>
                          <a:latin typeface="+mn-lt"/>
                          <a:ea typeface="+mn-ea"/>
                          <a:cs typeface="+mn-cs"/>
                        </a:rPr>
                        <a:t>sitzt</a:t>
                      </a:r>
                      <a:r>
                        <a:rPr kumimoji="0" lang="en-GB" sz="2200" b="1" i="0" u="none" strike="noStrike" kern="1200" cap="none" spc="0" normalizeH="0" baseline="0" noProof="0" dirty="0">
                          <a:ln>
                            <a:noFill/>
                          </a:ln>
                          <a:solidFill>
                            <a:schemeClr val="tx1"/>
                          </a:solidFill>
                          <a:effectLst/>
                          <a:uLnTx/>
                          <a:uFillTx/>
                          <a:latin typeface="+mn-lt"/>
                          <a:ea typeface="+mn-ea"/>
                          <a:cs typeface="+mn-cs"/>
                        </a:rPr>
                        <a:t> </a:t>
                      </a:r>
                      <a:r>
                        <a:rPr kumimoji="0" lang="en-GB" sz="2200" b="1" i="0" u="none" strike="noStrike" kern="1200" cap="none" spc="0" normalizeH="0" baseline="0" noProof="0" dirty="0" err="1">
                          <a:ln>
                            <a:noFill/>
                          </a:ln>
                          <a:solidFill>
                            <a:schemeClr val="tx1"/>
                          </a:solidFill>
                          <a:effectLst/>
                          <a:uLnTx/>
                          <a:uFillTx/>
                          <a:latin typeface="+mn-lt"/>
                          <a:ea typeface="+mn-ea"/>
                          <a:cs typeface="+mn-cs"/>
                        </a:rPr>
                        <a:t>im</a:t>
                      </a:r>
                      <a:r>
                        <a:rPr kumimoji="0" lang="en-GB" sz="2200" b="1" i="0" u="none" strike="noStrike" kern="1200" cap="none" spc="0" normalizeH="0" baseline="0" noProof="0" dirty="0">
                          <a:ln>
                            <a:noFill/>
                          </a:ln>
                          <a:solidFill>
                            <a:schemeClr val="tx1"/>
                          </a:solidFill>
                          <a:effectLst/>
                          <a:uLnTx/>
                          <a:uFillTx/>
                          <a:latin typeface="+mn-lt"/>
                          <a:ea typeface="+mn-ea"/>
                          <a:cs typeface="+mn-cs"/>
                        </a:rPr>
                        <a:t> Zimmer.</a:t>
                      </a:r>
                    </a:p>
                  </a:txBody>
                  <a:tcPr/>
                </a:tc>
                <a:extLst>
                  <a:ext uri="{0D108BD9-81ED-4DB2-BD59-A6C34878D82A}">
                    <a16:rowId xmlns:a16="http://schemas.microsoft.com/office/drawing/2014/main" val="3707584578"/>
                  </a:ext>
                </a:extLst>
              </a:tr>
            </a:tbl>
          </a:graphicData>
        </a:graphic>
      </p:graphicFrame>
      <p:graphicFrame>
        <p:nvGraphicFramePr>
          <p:cNvPr id="30" name="Table 29">
            <a:extLst>
              <a:ext uri="{FF2B5EF4-FFF2-40B4-BE49-F238E27FC236}">
                <a16:creationId xmlns:a16="http://schemas.microsoft.com/office/drawing/2014/main" id="{B39350C6-47D3-475C-BD53-612CBD8C76A2}"/>
              </a:ext>
            </a:extLst>
          </p:cNvPr>
          <p:cNvGraphicFramePr>
            <a:graphicFrameLocks noGrp="1"/>
          </p:cNvGraphicFramePr>
          <p:nvPr>
            <p:extLst>
              <p:ext uri="{D42A27DB-BD31-4B8C-83A1-F6EECF244321}">
                <p14:modId xmlns:p14="http://schemas.microsoft.com/office/powerpoint/2010/main" val="713860273"/>
              </p:ext>
            </p:extLst>
          </p:nvPr>
        </p:nvGraphicFramePr>
        <p:xfrm>
          <a:off x="274319" y="3856383"/>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b="1" dirty="0">
                        <a:solidFill>
                          <a:schemeClr val="tx1"/>
                        </a:solidFill>
                      </a:endParaRPr>
                    </a:p>
                  </a:txBody>
                  <a:tcPr/>
                </a:tc>
                <a:tc>
                  <a:txBody>
                    <a:bodyPr/>
                    <a:lstStyle/>
                    <a:p>
                      <a:endParaRPr lang="en-GB" b="1" dirty="0">
                        <a:solidFill>
                          <a:schemeClr val="tx1"/>
                        </a:solidFill>
                      </a:endParaRPr>
                    </a:p>
                  </a:txBody>
                  <a:tcPr/>
                </a:tc>
                <a:tc>
                  <a:txBody>
                    <a:bodyPr/>
                    <a:lstStyle/>
                    <a:p>
                      <a:endParaRPr lang="en-GB" b="1" dirty="0">
                        <a:solidFill>
                          <a:schemeClr val="tx1"/>
                        </a:solidFill>
                      </a:endParaRPr>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Die </a:t>
                      </a:r>
                      <a:r>
                        <a:rPr kumimoji="0" lang="en-GB" sz="2200" b="0" i="0" u="none" strike="noStrike" kern="1200" cap="none" spc="0" normalizeH="0" baseline="0" noProof="0" dirty="0" err="1">
                          <a:ln>
                            <a:noFill/>
                          </a:ln>
                          <a:solidFill>
                            <a:srgbClr val="1F4E79"/>
                          </a:solidFill>
                          <a:effectLst/>
                          <a:uLnTx/>
                          <a:uFillTx/>
                          <a:latin typeface="+mn-lt"/>
                          <a:ea typeface="+mn-ea"/>
                          <a:cs typeface="+mn-cs"/>
                        </a:rPr>
                        <a:t>Nacht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schön</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Das </a:t>
                      </a:r>
                      <a:r>
                        <a:rPr kumimoji="0" lang="en-GB" sz="2200" b="0" i="0" u="none" strike="noStrike" kern="1200" cap="none" spc="0" normalizeH="0" baseline="0" noProof="0" dirty="0" err="1">
                          <a:ln>
                            <a:noFill/>
                          </a:ln>
                          <a:solidFill>
                            <a:srgbClr val="1F4E79"/>
                          </a:solidFill>
                          <a:effectLst/>
                          <a:uLnTx/>
                          <a:uFillTx/>
                          <a:latin typeface="+mn-lt"/>
                          <a:ea typeface="+mn-ea"/>
                          <a:cs typeface="+mn-cs"/>
                        </a:rPr>
                        <a:t>Wasser</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dunkel</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sp>
        <p:nvSpPr>
          <p:cNvPr id="31" name="TextBox 30">
            <a:extLst>
              <a:ext uri="{FF2B5EF4-FFF2-40B4-BE49-F238E27FC236}">
                <a16:creationId xmlns:a16="http://schemas.microsoft.com/office/drawing/2014/main" id="{FF247A8E-893B-43D1-AE33-E7E2C6C5024E}"/>
              </a:ext>
            </a:extLst>
          </p:cNvPr>
          <p:cNvSpPr txBox="1"/>
          <p:nvPr/>
        </p:nvSpPr>
        <p:spPr>
          <a:xfrm>
            <a:off x="463826" y="2538102"/>
            <a:ext cx="33660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F0302020204030204"/>
              </a:rPr>
              <a:t>Er</a:t>
            </a:r>
            <a:r>
              <a:rPr kumimoji="0" lang="en-GB" sz="2200" b="0" i="0" u="none" strike="noStrike" kern="1200" cap="none" spc="0" normalizeH="0" baseline="0" noProof="0" dirty="0">
                <a:ln>
                  <a:noFill/>
                </a:ln>
                <a:effectLst/>
                <a:uLnTx/>
                <a:uFillTx/>
                <a:latin typeface="Century Gothic" panose="020F0302020204030204"/>
              </a:rPr>
              <a:t> </a:t>
            </a:r>
            <a:r>
              <a:rPr kumimoji="0" lang="en-GB" sz="2200" b="0" i="0" u="none" strike="noStrike" kern="1200" cap="none" spc="0" normalizeH="0" baseline="0" noProof="0" dirty="0" err="1">
                <a:ln>
                  <a:noFill/>
                </a:ln>
                <a:effectLst/>
                <a:uLnTx/>
                <a:uFillTx/>
                <a:latin typeface="Century Gothic" panose="020F0302020204030204"/>
              </a:rPr>
              <a:t>spielt</a:t>
            </a:r>
            <a:r>
              <a:rPr lang="en-GB" sz="2200" dirty="0">
                <a:latin typeface="Century Gothic" panose="020F0302020204030204"/>
              </a:rPr>
              <a:t> </a:t>
            </a:r>
            <a:r>
              <a:rPr lang="en-GB" sz="2200" dirty="0" err="1">
                <a:latin typeface="Century Gothic" panose="020F0302020204030204"/>
              </a:rPr>
              <a:t>im</a:t>
            </a:r>
            <a:r>
              <a:rPr lang="en-GB" sz="2200" dirty="0">
                <a:latin typeface="Century Gothic" panose="020F0302020204030204"/>
              </a:rPr>
              <a:t> Garten und </a:t>
            </a:r>
            <a:r>
              <a:rPr lang="en-GB" sz="2200" dirty="0" err="1">
                <a:latin typeface="Century Gothic" panose="020F0302020204030204"/>
              </a:rPr>
              <a:t>sie</a:t>
            </a:r>
            <a:r>
              <a:rPr lang="en-GB" sz="2200" dirty="0">
                <a:latin typeface="Century Gothic" panose="020F0302020204030204"/>
              </a:rPr>
              <a:t> </a:t>
            </a:r>
            <a:r>
              <a:rPr lang="en-GB" sz="2200" dirty="0" err="1">
                <a:latin typeface="Century Gothic" panose="020F0302020204030204"/>
              </a:rPr>
              <a:t>sitzt</a:t>
            </a:r>
            <a:r>
              <a:rPr lang="en-GB" sz="2200" dirty="0">
                <a:latin typeface="Century Gothic" panose="020F0302020204030204"/>
              </a:rPr>
              <a:t> </a:t>
            </a:r>
            <a:r>
              <a:rPr lang="en-GB" sz="2200" dirty="0" err="1">
                <a:latin typeface="Century Gothic" panose="020F0302020204030204"/>
              </a:rPr>
              <a:t>im</a:t>
            </a:r>
            <a:r>
              <a:rPr lang="en-GB" sz="2200" dirty="0">
                <a:latin typeface="Century Gothic" panose="020F0302020204030204"/>
              </a:rPr>
              <a:t> Zimmer.</a:t>
            </a:r>
            <a:endParaRPr kumimoji="0" lang="en-GB" sz="2200" b="0" i="0" u="none" strike="noStrike" kern="1200" cap="none" spc="0" normalizeH="0" baseline="0" noProof="0" dirty="0">
              <a:ln>
                <a:noFill/>
              </a:ln>
              <a:effectLst/>
              <a:uLnTx/>
              <a:uFillTx/>
              <a:latin typeface="Century Gothic" panose="020F0302020204030204"/>
            </a:endParaRPr>
          </a:p>
        </p:txBody>
      </p:sp>
      <p:sp>
        <p:nvSpPr>
          <p:cNvPr id="32" name="TextBox 31">
            <a:extLst>
              <a:ext uri="{FF2B5EF4-FFF2-40B4-BE49-F238E27FC236}">
                <a16:creationId xmlns:a16="http://schemas.microsoft.com/office/drawing/2014/main" id="{0D1033ED-354F-4124-BD54-E8C51CA2B31E}"/>
              </a:ext>
            </a:extLst>
          </p:cNvPr>
          <p:cNvSpPr txBox="1"/>
          <p:nvPr/>
        </p:nvSpPr>
        <p:spPr>
          <a:xfrm>
            <a:off x="463826" y="4287869"/>
            <a:ext cx="3366052"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effectLst/>
                <a:uLnTx/>
                <a:uFillTx/>
                <a:latin typeface="Century Gothic" panose="020F0302020204030204"/>
                <a:ea typeface="+mn-ea"/>
                <a:cs typeface="+mn-cs"/>
              </a:rPr>
              <a:t>Es</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ist</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dunkel</a:t>
            </a:r>
            <a:r>
              <a:rPr kumimoji="0" lang="en-GB" sz="2200" b="0" i="0" u="none" strike="noStrike" kern="1200" cap="none" spc="0" normalizeH="0" baseline="0" noProof="0" dirty="0">
                <a:ln>
                  <a:noFill/>
                </a:ln>
                <a:effectLst/>
                <a:uLnTx/>
                <a:uFillTx/>
                <a:latin typeface="Century Gothic" panose="020F0302020204030204"/>
                <a:ea typeface="+mn-ea"/>
                <a:cs typeface="+mn-cs"/>
              </a:rPr>
              <a:t> und </a:t>
            </a:r>
            <a:r>
              <a:rPr kumimoji="0" lang="en-GB" sz="2200" b="0" i="0" u="none" strike="noStrike" kern="1200" cap="none" spc="0" normalizeH="0" baseline="0" noProof="0" dirty="0" err="1">
                <a:ln>
                  <a:noFill/>
                </a:ln>
                <a:effectLst/>
                <a:uLnTx/>
                <a:uFillTx/>
                <a:latin typeface="Century Gothic" panose="020F0302020204030204"/>
                <a:ea typeface="+mn-ea"/>
                <a:cs typeface="+mn-cs"/>
              </a:rPr>
              <a:t>sie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ist</a:t>
            </a:r>
            <a:r>
              <a:rPr lang="en-GB" sz="2200" dirty="0"/>
              <a:t> </a:t>
            </a:r>
            <a:r>
              <a:rPr lang="en-GB" sz="2200" dirty="0" err="1"/>
              <a:t>schön</a:t>
            </a:r>
            <a:r>
              <a:rPr kumimoji="0" lang="en-GB" sz="2200" b="0" i="0" u="none" strike="noStrike" kern="1200" cap="none" spc="0" normalizeH="0" baseline="0" noProof="0" dirty="0">
                <a:ln>
                  <a:noFill/>
                </a:ln>
                <a:effectLst/>
                <a:uLnTx/>
                <a:uFillTx/>
                <a:latin typeface="Century Gothic" panose="020F0302020204030204"/>
                <a:ea typeface="+mn-ea"/>
                <a:cs typeface="+mn-cs"/>
              </a:rPr>
              <a:t>.</a:t>
            </a:r>
          </a:p>
        </p:txBody>
      </p:sp>
      <p:pic>
        <p:nvPicPr>
          <p:cNvPr id="33" name="Picture 32">
            <a:extLst>
              <a:ext uri="{FF2B5EF4-FFF2-40B4-BE49-F238E27FC236}">
                <a16:creationId xmlns:a16="http://schemas.microsoft.com/office/drawing/2014/main" id="{F48B386E-6507-44EB-942E-7D93D0B28F12}"/>
              </a:ext>
            </a:extLst>
          </p:cNvPr>
          <p:cNvPicPr>
            <a:picLocks noChangeAspect="1"/>
          </p:cNvPicPr>
          <p:nvPr/>
        </p:nvPicPr>
        <p:blipFill>
          <a:blip r:embed="rId3"/>
          <a:stretch>
            <a:fillRect/>
          </a:stretch>
        </p:blipFill>
        <p:spPr>
          <a:xfrm>
            <a:off x="5565490" y="2237636"/>
            <a:ext cx="964273" cy="856273"/>
          </a:xfrm>
          <a:prstGeom prst="rect">
            <a:avLst/>
          </a:prstGeom>
        </p:spPr>
      </p:pic>
      <p:pic>
        <p:nvPicPr>
          <p:cNvPr id="34" name="Picture 2" descr="Cartoon Cat 3 Clip Art">
            <a:extLst>
              <a:ext uri="{FF2B5EF4-FFF2-40B4-BE49-F238E27FC236}">
                <a16:creationId xmlns:a16="http://schemas.microsoft.com/office/drawing/2014/main" id="{842EB2ED-EDB5-474D-A117-BBEB233CD5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4212" y="2237636"/>
            <a:ext cx="1191156" cy="7419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Moon, Stars, Night, Starry, Half-Moon, Yellow, Blue">
            <a:extLst>
              <a:ext uri="{FF2B5EF4-FFF2-40B4-BE49-F238E27FC236}">
                <a16:creationId xmlns:a16="http://schemas.microsoft.com/office/drawing/2014/main" id="{B2BFEC74-F0DC-4477-885B-B89E777B82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1268" y="3976793"/>
            <a:ext cx="1457680" cy="10932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CF0270D4-C8DA-450F-B1E8-CB9904D51393}"/>
              </a:ext>
            </a:extLst>
          </p:cNvPr>
          <p:cNvPicPr>
            <a:picLocks noChangeAspect="1"/>
          </p:cNvPicPr>
          <p:nvPr/>
        </p:nvPicPr>
        <p:blipFill>
          <a:blip r:embed="rId6"/>
          <a:stretch>
            <a:fillRect/>
          </a:stretch>
        </p:blipFill>
        <p:spPr>
          <a:xfrm>
            <a:off x="8133315" y="4043199"/>
            <a:ext cx="3552582" cy="809325"/>
          </a:xfrm>
          <a:prstGeom prst="rect">
            <a:avLst/>
          </a:prstGeom>
        </p:spPr>
      </p:pic>
      <p:sp>
        <p:nvSpPr>
          <p:cNvPr id="37" name="Rectangle 36">
            <a:extLst>
              <a:ext uri="{FF2B5EF4-FFF2-40B4-BE49-F238E27FC236}">
                <a16:creationId xmlns:a16="http://schemas.microsoft.com/office/drawing/2014/main" id="{68CFE535-CE48-413F-B023-2A5A136CBE88}"/>
              </a:ext>
            </a:extLst>
          </p:cNvPr>
          <p:cNvSpPr/>
          <p:nvPr/>
        </p:nvSpPr>
        <p:spPr>
          <a:xfrm>
            <a:off x="4284557" y="3375294"/>
            <a:ext cx="3540850" cy="44023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Rectangle 37">
            <a:extLst>
              <a:ext uri="{FF2B5EF4-FFF2-40B4-BE49-F238E27FC236}">
                <a16:creationId xmlns:a16="http://schemas.microsoft.com/office/drawing/2014/main" id="{366596B5-47A0-4248-BE98-88AFB022E9CA}"/>
              </a:ext>
            </a:extLst>
          </p:cNvPr>
          <p:cNvSpPr/>
          <p:nvPr/>
        </p:nvSpPr>
        <p:spPr>
          <a:xfrm>
            <a:off x="8133315" y="3402145"/>
            <a:ext cx="3552582" cy="4133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Rectangle 38">
            <a:extLst>
              <a:ext uri="{FF2B5EF4-FFF2-40B4-BE49-F238E27FC236}">
                <a16:creationId xmlns:a16="http://schemas.microsoft.com/office/drawing/2014/main" id="{D8997414-1C2F-453A-9BF9-F7FE0E47F258}"/>
              </a:ext>
            </a:extLst>
          </p:cNvPr>
          <p:cNvSpPr/>
          <p:nvPr/>
        </p:nvSpPr>
        <p:spPr>
          <a:xfrm>
            <a:off x="4284557" y="5190464"/>
            <a:ext cx="3405809" cy="43062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a:extLst>
              <a:ext uri="{FF2B5EF4-FFF2-40B4-BE49-F238E27FC236}">
                <a16:creationId xmlns:a16="http://schemas.microsoft.com/office/drawing/2014/main" id="{0D9B6288-9576-4FFD-A5F3-AF2DD81742D0}"/>
              </a:ext>
            </a:extLst>
          </p:cNvPr>
          <p:cNvSpPr/>
          <p:nvPr/>
        </p:nvSpPr>
        <p:spPr>
          <a:xfrm>
            <a:off x="8133315" y="5166851"/>
            <a:ext cx="3405809" cy="45423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2253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D601-D7B5-46BF-86A5-1C440CE7195C}"/>
              </a:ext>
            </a:extLst>
          </p:cNvPr>
          <p:cNvSpPr>
            <a:spLocks noGrp="1"/>
          </p:cNvSpPr>
          <p:nvPr>
            <p:ph type="title"/>
          </p:nvPr>
        </p:nvSpPr>
        <p:spPr/>
        <p:txBody>
          <a:bodyPr>
            <a:normAutofit/>
          </a:bodyPr>
          <a:lstStyle/>
          <a:p>
            <a:r>
              <a:rPr lang="en-GB" sz="2800" dirty="0"/>
              <a:t>Was </a:t>
            </a:r>
            <a:r>
              <a:rPr lang="en-GB" sz="2800" dirty="0" err="1"/>
              <a:t>passt</a:t>
            </a:r>
            <a:r>
              <a:rPr lang="en-GB" sz="2800" dirty="0"/>
              <a:t> </a:t>
            </a:r>
            <a:r>
              <a:rPr lang="en-GB" sz="2800" dirty="0" err="1"/>
              <a:t>nicht</a:t>
            </a:r>
            <a:r>
              <a:rPr lang="en-GB" sz="2800" dirty="0"/>
              <a:t>?</a:t>
            </a:r>
          </a:p>
        </p:txBody>
      </p:sp>
      <p:sp>
        <p:nvSpPr>
          <p:cNvPr id="4" name="Google Shape;150;p2">
            <a:extLst>
              <a:ext uri="{FF2B5EF4-FFF2-40B4-BE49-F238E27FC236}">
                <a16:creationId xmlns:a16="http://schemas.microsoft.com/office/drawing/2014/main" id="{25AABB2F-3ACF-4FE0-891F-03244BB7E06C}"/>
              </a:ext>
            </a:extLst>
          </p:cNvPr>
          <p:cNvSpPr/>
          <p:nvPr/>
        </p:nvSpPr>
        <p:spPr>
          <a:xfrm>
            <a:off x="10787513" y="247046"/>
            <a:ext cx="1169814"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latin typeface="Century Gothic"/>
                <a:ea typeface="Century Gothic"/>
                <a:cs typeface="Century Gothic"/>
                <a:sym typeface="Century Gothic"/>
              </a:rPr>
              <a:t>lesen</a:t>
            </a:r>
            <a:endParaRPr sz="2000" b="1" dirty="0">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28C583DD-50E5-4960-8E6E-67F511E70AB0}"/>
              </a:ext>
            </a:extLst>
          </p:cNvPr>
          <p:cNvSpPr txBox="1"/>
          <p:nvPr/>
        </p:nvSpPr>
        <p:spPr>
          <a:xfrm>
            <a:off x="184417" y="1604083"/>
            <a:ext cx="5578510" cy="430887"/>
          </a:xfrm>
          <a:prstGeom prst="rect">
            <a:avLst/>
          </a:prstGeom>
          <a:solidFill>
            <a:schemeClr val="bg2"/>
          </a:solidFill>
        </p:spPr>
        <p:txBody>
          <a:bodyPr wrap="square" rtlCol="0">
            <a:spAutoFit/>
          </a:bodyPr>
          <a:lstStyle/>
          <a:p>
            <a:r>
              <a:rPr lang="en-GB" sz="2200" dirty="0"/>
              <a:t>a) der </a:t>
            </a:r>
            <a:r>
              <a:rPr lang="en-GB" sz="2200" dirty="0" err="1"/>
              <a:t>Körper</a:t>
            </a:r>
            <a:r>
              <a:rPr lang="en-GB" sz="2200" dirty="0"/>
              <a:t>, der Kopf, </a:t>
            </a:r>
            <a:r>
              <a:rPr lang="en-GB" sz="2200" b="1" dirty="0"/>
              <a:t>die </a:t>
            </a:r>
            <a:r>
              <a:rPr lang="en-GB" sz="2200" b="1" dirty="0" err="1"/>
              <a:t>Tür</a:t>
            </a:r>
            <a:endParaRPr lang="en-GB" sz="2200" b="1" dirty="0"/>
          </a:p>
        </p:txBody>
      </p:sp>
      <p:sp>
        <p:nvSpPr>
          <p:cNvPr id="6" name="TextBox 5">
            <a:extLst>
              <a:ext uri="{FF2B5EF4-FFF2-40B4-BE49-F238E27FC236}">
                <a16:creationId xmlns:a16="http://schemas.microsoft.com/office/drawing/2014/main" id="{D08C6085-44E9-489B-8AF4-8F1F405F3942}"/>
              </a:ext>
            </a:extLst>
          </p:cNvPr>
          <p:cNvSpPr txBox="1"/>
          <p:nvPr/>
        </p:nvSpPr>
        <p:spPr>
          <a:xfrm>
            <a:off x="184417" y="2417897"/>
            <a:ext cx="4925366" cy="430887"/>
          </a:xfrm>
          <a:prstGeom prst="rect">
            <a:avLst/>
          </a:prstGeom>
          <a:solidFill>
            <a:schemeClr val="bg2"/>
          </a:solidFill>
        </p:spPr>
        <p:txBody>
          <a:bodyPr wrap="square" rtlCol="0">
            <a:spAutoFit/>
          </a:bodyPr>
          <a:lstStyle/>
          <a:p>
            <a:r>
              <a:rPr lang="en-GB" sz="2200" dirty="0"/>
              <a:t>b) </a:t>
            </a:r>
            <a:r>
              <a:rPr lang="en-GB" sz="2200" dirty="0" err="1"/>
              <a:t>dunkel</a:t>
            </a:r>
            <a:r>
              <a:rPr lang="en-GB" sz="2200" dirty="0"/>
              <a:t>, </a:t>
            </a:r>
            <a:r>
              <a:rPr lang="en-GB" sz="2200" dirty="0" err="1"/>
              <a:t>blau</a:t>
            </a:r>
            <a:r>
              <a:rPr lang="en-GB" sz="2200" dirty="0"/>
              <a:t>, </a:t>
            </a:r>
            <a:r>
              <a:rPr lang="en-GB" sz="2200" b="1" dirty="0" err="1"/>
              <a:t>manchmal</a:t>
            </a:r>
            <a:endParaRPr lang="en-GB" sz="2200" b="1" dirty="0"/>
          </a:p>
        </p:txBody>
      </p:sp>
      <p:sp>
        <p:nvSpPr>
          <p:cNvPr id="7" name="TextBox 6">
            <a:extLst>
              <a:ext uri="{FF2B5EF4-FFF2-40B4-BE49-F238E27FC236}">
                <a16:creationId xmlns:a16="http://schemas.microsoft.com/office/drawing/2014/main" id="{4B4C55AB-C0F8-4E31-90EB-7F39B485ABAC}"/>
              </a:ext>
            </a:extLst>
          </p:cNvPr>
          <p:cNvSpPr txBox="1"/>
          <p:nvPr/>
        </p:nvSpPr>
        <p:spPr>
          <a:xfrm>
            <a:off x="184416" y="3231711"/>
            <a:ext cx="4803881" cy="430887"/>
          </a:xfrm>
          <a:prstGeom prst="rect">
            <a:avLst/>
          </a:prstGeom>
          <a:solidFill>
            <a:schemeClr val="bg2"/>
          </a:solidFill>
        </p:spPr>
        <p:txBody>
          <a:bodyPr wrap="square" rtlCol="0">
            <a:spAutoFit/>
          </a:bodyPr>
          <a:lstStyle/>
          <a:p>
            <a:r>
              <a:rPr lang="en-GB" sz="2200" dirty="0"/>
              <a:t>c) </a:t>
            </a:r>
            <a:r>
              <a:rPr lang="en-GB" sz="2200" dirty="0" err="1"/>
              <a:t>kommen</a:t>
            </a:r>
            <a:r>
              <a:rPr lang="en-GB" sz="2200" dirty="0"/>
              <a:t>, </a:t>
            </a:r>
            <a:r>
              <a:rPr lang="en-GB" sz="2200" b="1" dirty="0" err="1"/>
              <a:t>stehen</a:t>
            </a:r>
            <a:r>
              <a:rPr lang="en-GB" sz="2200" dirty="0"/>
              <a:t>, </a:t>
            </a:r>
            <a:r>
              <a:rPr lang="en-GB" sz="2200" dirty="0" err="1"/>
              <a:t>gehen</a:t>
            </a:r>
            <a:r>
              <a:rPr lang="en-GB" sz="2200" dirty="0"/>
              <a:t>, </a:t>
            </a:r>
          </a:p>
        </p:txBody>
      </p:sp>
      <p:sp>
        <p:nvSpPr>
          <p:cNvPr id="8" name="TextBox 7">
            <a:extLst>
              <a:ext uri="{FF2B5EF4-FFF2-40B4-BE49-F238E27FC236}">
                <a16:creationId xmlns:a16="http://schemas.microsoft.com/office/drawing/2014/main" id="{B91CCE1F-C0FC-47A5-94C2-32F959040849}"/>
              </a:ext>
            </a:extLst>
          </p:cNvPr>
          <p:cNvSpPr txBox="1"/>
          <p:nvPr/>
        </p:nvSpPr>
        <p:spPr>
          <a:xfrm>
            <a:off x="184416" y="4045525"/>
            <a:ext cx="5578512" cy="430887"/>
          </a:xfrm>
          <a:prstGeom prst="rect">
            <a:avLst/>
          </a:prstGeom>
          <a:solidFill>
            <a:schemeClr val="bg2"/>
          </a:solidFill>
        </p:spPr>
        <p:txBody>
          <a:bodyPr wrap="square" rtlCol="0">
            <a:spAutoFit/>
          </a:bodyPr>
          <a:lstStyle/>
          <a:p>
            <a:r>
              <a:rPr lang="en-GB" sz="2200" dirty="0"/>
              <a:t>d) </a:t>
            </a:r>
            <a:r>
              <a:rPr lang="de-DE" sz="2200" dirty="0"/>
              <a:t>der Mann, der Herr, </a:t>
            </a:r>
            <a:r>
              <a:rPr lang="de-DE" sz="2200" b="1" dirty="0"/>
              <a:t>die Mutter</a:t>
            </a:r>
            <a:endParaRPr lang="en-GB" sz="2200" b="1" dirty="0"/>
          </a:p>
        </p:txBody>
      </p:sp>
      <p:sp>
        <p:nvSpPr>
          <p:cNvPr id="9" name="TextBox 8">
            <a:extLst>
              <a:ext uri="{FF2B5EF4-FFF2-40B4-BE49-F238E27FC236}">
                <a16:creationId xmlns:a16="http://schemas.microsoft.com/office/drawing/2014/main" id="{4E3FD4AA-D509-442A-B57D-9F9850ED36BC}"/>
              </a:ext>
            </a:extLst>
          </p:cNvPr>
          <p:cNvSpPr txBox="1"/>
          <p:nvPr/>
        </p:nvSpPr>
        <p:spPr>
          <a:xfrm>
            <a:off x="184415" y="4859338"/>
            <a:ext cx="5973167" cy="430887"/>
          </a:xfrm>
          <a:prstGeom prst="rect">
            <a:avLst/>
          </a:prstGeom>
          <a:solidFill>
            <a:schemeClr val="bg2"/>
          </a:solidFill>
        </p:spPr>
        <p:txBody>
          <a:bodyPr wrap="square" rtlCol="0">
            <a:spAutoFit/>
          </a:bodyPr>
          <a:lstStyle/>
          <a:p>
            <a:r>
              <a:rPr lang="en-GB" sz="2200" dirty="0"/>
              <a:t>e) </a:t>
            </a:r>
            <a:r>
              <a:rPr lang="en-GB" sz="2200" b="1" dirty="0"/>
              <a:t>die </a:t>
            </a:r>
            <a:r>
              <a:rPr lang="en-GB" sz="2200" b="1" dirty="0" err="1"/>
              <a:t>Nacht</a:t>
            </a:r>
            <a:r>
              <a:rPr lang="en-GB" sz="2200" dirty="0"/>
              <a:t>, </a:t>
            </a:r>
            <a:r>
              <a:rPr lang="de-DE" sz="2200" dirty="0"/>
              <a:t>die Schule, die Tafel  </a:t>
            </a:r>
            <a:endParaRPr lang="en-GB" sz="2200" dirty="0"/>
          </a:p>
        </p:txBody>
      </p:sp>
      <p:sp>
        <p:nvSpPr>
          <p:cNvPr id="10" name="TextBox 9">
            <a:extLst>
              <a:ext uri="{FF2B5EF4-FFF2-40B4-BE49-F238E27FC236}">
                <a16:creationId xmlns:a16="http://schemas.microsoft.com/office/drawing/2014/main" id="{396ACF18-5DEE-444C-ABBF-B8A561A2FF2C}"/>
              </a:ext>
            </a:extLst>
          </p:cNvPr>
          <p:cNvSpPr txBox="1"/>
          <p:nvPr/>
        </p:nvSpPr>
        <p:spPr>
          <a:xfrm>
            <a:off x="5617783" y="1604083"/>
            <a:ext cx="6311269" cy="430887"/>
          </a:xfrm>
          <a:prstGeom prst="rect">
            <a:avLst/>
          </a:prstGeom>
          <a:solidFill>
            <a:schemeClr val="bg2"/>
          </a:solidFill>
        </p:spPr>
        <p:txBody>
          <a:bodyPr wrap="square" rtlCol="0">
            <a:spAutoFit/>
          </a:bodyPr>
          <a:lstStyle/>
          <a:p>
            <a:r>
              <a:rPr lang="en-GB" sz="2200" dirty="0"/>
              <a:t>e) </a:t>
            </a:r>
            <a:r>
              <a:rPr lang="en-GB" sz="2200" dirty="0" err="1"/>
              <a:t>gewinnen</a:t>
            </a:r>
            <a:r>
              <a:rPr lang="en-GB" sz="2200" dirty="0"/>
              <a:t>, </a:t>
            </a:r>
            <a:r>
              <a:rPr lang="en-GB" sz="2200" b="1" dirty="0"/>
              <a:t>das</a:t>
            </a:r>
            <a:r>
              <a:rPr lang="en-GB" sz="2200" dirty="0"/>
              <a:t> </a:t>
            </a:r>
            <a:r>
              <a:rPr lang="en-GB" sz="2200" b="1" dirty="0"/>
              <a:t>Problem</a:t>
            </a:r>
            <a:r>
              <a:rPr lang="en-GB" sz="2200" dirty="0"/>
              <a:t>, der/die/das </a:t>
            </a:r>
            <a:r>
              <a:rPr lang="en-GB" sz="2200" dirty="0" err="1"/>
              <a:t>Erste</a:t>
            </a:r>
            <a:endParaRPr lang="en-GB" sz="2200" dirty="0"/>
          </a:p>
        </p:txBody>
      </p:sp>
      <p:sp>
        <p:nvSpPr>
          <p:cNvPr id="11" name="TextBox 10">
            <a:extLst>
              <a:ext uri="{FF2B5EF4-FFF2-40B4-BE49-F238E27FC236}">
                <a16:creationId xmlns:a16="http://schemas.microsoft.com/office/drawing/2014/main" id="{D99403FA-28FE-4311-B4D5-209DDEDD7970}"/>
              </a:ext>
            </a:extLst>
          </p:cNvPr>
          <p:cNvSpPr txBox="1"/>
          <p:nvPr/>
        </p:nvSpPr>
        <p:spPr>
          <a:xfrm>
            <a:off x="5617783" y="2417897"/>
            <a:ext cx="5699838" cy="430887"/>
          </a:xfrm>
          <a:prstGeom prst="rect">
            <a:avLst/>
          </a:prstGeom>
          <a:solidFill>
            <a:schemeClr val="bg2"/>
          </a:solidFill>
        </p:spPr>
        <p:txBody>
          <a:bodyPr wrap="square" rtlCol="0">
            <a:spAutoFit/>
          </a:bodyPr>
          <a:lstStyle/>
          <a:p>
            <a:r>
              <a:rPr lang="en-GB" sz="2200" dirty="0"/>
              <a:t>f) die </a:t>
            </a:r>
            <a:r>
              <a:rPr lang="en-GB" sz="2200" dirty="0" err="1"/>
              <a:t>Nacht</a:t>
            </a:r>
            <a:r>
              <a:rPr lang="en-GB" sz="2200" dirty="0"/>
              <a:t>, </a:t>
            </a:r>
            <a:r>
              <a:rPr lang="en-GB" sz="2200" b="1" dirty="0"/>
              <a:t>der </a:t>
            </a:r>
            <a:r>
              <a:rPr lang="en-GB" sz="2200" b="1" dirty="0" err="1"/>
              <a:t>Grund</a:t>
            </a:r>
            <a:r>
              <a:rPr lang="en-GB" sz="2200" dirty="0"/>
              <a:t>, der Tag, </a:t>
            </a:r>
          </a:p>
        </p:txBody>
      </p:sp>
      <p:sp>
        <p:nvSpPr>
          <p:cNvPr id="12" name="TextBox 11">
            <a:extLst>
              <a:ext uri="{FF2B5EF4-FFF2-40B4-BE49-F238E27FC236}">
                <a16:creationId xmlns:a16="http://schemas.microsoft.com/office/drawing/2014/main" id="{61C67359-5918-42AF-A344-0DA30D9B3AC1}"/>
              </a:ext>
            </a:extLst>
          </p:cNvPr>
          <p:cNvSpPr txBox="1"/>
          <p:nvPr/>
        </p:nvSpPr>
        <p:spPr>
          <a:xfrm>
            <a:off x="5617782" y="3231711"/>
            <a:ext cx="5578512" cy="430887"/>
          </a:xfrm>
          <a:prstGeom prst="rect">
            <a:avLst/>
          </a:prstGeom>
          <a:solidFill>
            <a:schemeClr val="bg2"/>
          </a:solidFill>
        </p:spPr>
        <p:txBody>
          <a:bodyPr wrap="square" rtlCol="0">
            <a:spAutoFit/>
          </a:bodyPr>
          <a:lstStyle/>
          <a:p>
            <a:r>
              <a:rPr lang="en-GB" sz="2200" dirty="0"/>
              <a:t>g) </a:t>
            </a:r>
            <a:r>
              <a:rPr lang="en-GB" sz="2200" b="1" dirty="0"/>
              <a:t>die </a:t>
            </a:r>
            <a:r>
              <a:rPr lang="en-GB" sz="2200" b="1" dirty="0" err="1"/>
              <a:t>Frage</a:t>
            </a:r>
            <a:r>
              <a:rPr lang="en-GB" sz="2200" dirty="0"/>
              <a:t>, </a:t>
            </a:r>
            <a:r>
              <a:rPr lang="de-DE" sz="2200" dirty="0"/>
              <a:t>die Lösung</a:t>
            </a:r>
            <a:r>
              <a:rPr lang="en-GB" sz="2200" dirty="0"/>
              <a:t>, die </a:t>
            </a:r>
            <a:r>
              <a:rPr lang="en-GB" sz="2200" dirty="0" err="1"/>
              <a:t>Antwort</a:t>
            </a:r>
            <a:endParaRPr lang="en-GB" sz="2200" dirty="0"/>
          </a:p>
        </p:txBody>
      </p:sp>
      <p:sp>
        <p:nvSpPr>
          <p:cNvPr id="13" name="TextBox 12">
            <a:extLst>
              <a:ext uri="{FF2B5EF4-FFF2-40B4-BE49-F238E27FC236}">
                <a16:creationId xmlns:a16="http://schemas.microsoft.com/office/drawing/2014/main" id="{7529F47C-16EF-4282-A5A2-9FCCF93669D4}"/>
              </a:ext>
            </a:extLst>
          </p:cNvPr>
          <p:cNvSpPr txBox="1"/>
          <p:nvPr/>
        </p:nvSpPr>
        <p:spPr>
          <a:xfrm>
            <a:off x="5617782" y="4045525"/>
            <a:ext cx="5578512" cy="430887"/>
          </a:xfrm>
          <a:prstGeom prst="rect">
            <a:avLst/>
          </a:prstGeom>
          <a:solidFill>
            <a:schemeClr val="bg2"/>
          </a:solidFill>
        </p:spPr>
        <p:txBody>
          <a:bodyPr wrap="square" rtlCol="0">
            <a:spAutoFit/>
          </a:bodyPr>
          <a:lstStyle/>
          <a:p>
            <a:r>
              <a:rPr lang="en-GB" sz="2200" dirty="0"/>
              <a:t>h) </a:t>
            </a:r>
            <a:r>
              <a:rPr lang="en-GB" sz="2200" b="1" dirty="0"/>
              <a:t>der Boden</a:t>
            </a:r>
            <a:r>
              <a:rPr lang="en-GB" sz="2200" dirty="0"/>
              <a:t>, die </a:t>
            </a:r>
            <a:r>
              <a:rPr lang="en-GB" sz="2200" dirty="0" err="1"/>
              <a:t>Tür</a:t>
            </a:r>
            <a:r>
              <a:rPr lang="en-GB" sz="2200" dirty="0"/>
              <a:t>, das </a:t>
            </a:r>
            <a:r>
              <a:rPr lang="en-GB" sz="2200" dirty="0" err="1"/>
              <a:t>Fenster</a:t>
            </a:r>
            <a:endParaRPr lang="en-GB" sz="2200" dirty="0"/>
          </a:p>
        </p:txBody>
      </p:sp>
      <p:sp>
        <p:nvSpPr>
          <p:cNvPr id="14" name="TextBox 13">
            <a:extLst>
              <a:ext uri="{FF2B5EF4-FFF2-40B4-BE49-F238E27FC236}">
                <a16:creationId xmlns:a16="http://schemas.microsoft.com/office/drawing/2014/main" id="{E0B51AB5-BF7D-4034-B50A-E0E79FAB993F}"/>
              </a:ext>
            </a:extLst>
          </p:cNvPr>
          <p:cNvSpPr txBox="1"/>
          <p:nvPr/>
        </p:nvSpPr>
        <p:spPr>
          <a:xfrm>
            <a:off x="5617782" y="4859338"/>
            <a:ext cx="5973167" cy="430887"/>
          </a:xfrm>
          <a:prstGeom prst="rect">
            <a:avLst/>
          </a:prstGeom>
          <a:solidFill>
            <a:schemeClr val="bg2"/>
          </a:solidFill>
        </p:spPr>
        <p:txBody>
          <a:bodyPr wrap="square" rtlCol="0">
            <a:spAutoFit/>
          </a:bodyPr>
          <a:lstStyle/>
          <a:p>
            <a:r>
              <a:rPr lang="en-GB" sz="2200" dirty="0"/>
              <a:t>i) </a:t>
            </a:r>
            <a:r>
              <a:rPr lang="de-DE" sz="2200" b="1" dirty="0"/>
              <a:t>der Vater</a:t>
            </a:r>
            <a:r>
              <a:rPr lang="de-DE" sz="2200" dirty="0"/>
              <a:t>, der Junge, </a:t>
            </a:r>
            <a:r>
              <a:rPr lang="de-DE" sz="2200" b="1" dirty="0"/>
              <a:t>das Mädchen</a:t>
            </a:r>
            <a:endParaRPr lang="en-GB" sz="2200" b="1" dirty="0"/>
          </a:p>
        </p:txBody>
      </p:sp>
      <p:sp>
        <p:nvSpPr>
          <p:cNvPr id="15" name="TextBox 14">
            <a:extLst>
              <a:ext uri="{FF2B5EF4-FFF2-40B4-BE49-F238E27FC236}">
                <a16:creationId xmlns:a16="http://schemas.microsoft.com/office/drawing/2014/main" id="{C7184ACC-7214-4D23-B6A7-61EED7EC9E1F}"/>
              </a:ext>
            </a:extLst>
          </p:cNvPr>
          <p:cNvSpPr txBox="1"/>
          <p:nvPr/>
        </p:nvSpPr>
        <p:spPr>
          <a:xfrm>
            <a:off x="212692" y="1604083"/>
            <a:ext cx="5578510" cy="430887"/>
          </a:xfrm>
          <a:prstGeom prst="rect">
            <a:avLst/>
          </a:prstGeom>
          <a:solidFill>
            <a:schemeClr val="bg2"/>
          </a:solidFill>
        </p:spPr>
        <p:txBody>
          <a:bodyPr wrap="square" rtlCol="0">
            <a:spAutoFit/>
          </a:bodyPr>
          <a:lstStyle/>
          <a:p>
            <a:r>
              <a:rPr lang="en-GB" sz="2200" dirty="0"/>
              <a:t>A) der </a:t>
            </a:r>
            <a:r>
              <a:rPr lang="en-GB" sz="2200" dirty="0" err="1"/>
              <a:t>Körper</a:t>
            </a:r>
            <a:r>
              <a:rPr lang="en-GB" sz="2200" dirty="0"/>
              <a:t>, der Kopf, die </a:t>
            </a:r>
            <a:r>
              <a:rPr lang="en-GB" sz="2200" dirty="0" err="1"/>
              <a:t>Tür</a:t>
            </a:r>
            <a:endParaRPr lang="en-GB" sz="2200" dirty="0"/>
          </a:p>
        </p:txBody>
      </p:sp>
      <p:sp>
        <p:nvSpPr>
          <p:cNvPr id="16" name="TextBox 15">
            <a:extLst>
              <a:ext uri="{FF2B5EF4-FFF2-40B4-BE49-F238E27FC236}">
                <a16:creationId xmlns:a16="http://schemas.microsoft.com/office/drawing/2014/main" id="{DA9A2A31-2076-48C5-8315-DD96143BECE3}"/>
              </a:ext>
            </a:extLst>
          </p:cNvPr>
          <p:cNvSpPr txBox="1"/>
          <p:nvPr/>
        </p:nvSpPr>
        <p:spPr>
          <a:xfrm>
            <a:off x="212692" y="2417897"/>
            <a:ext cx="4925366" cy="430887"/>
          </a:xfrm>
          <a:prstGeom prst="rect">
            <a:avLst/>
          </a:prstGeom>
          <a:solidFill>
            <a:schemeClr val="bg2"/>
          </a:solidFill>
        </p:spPr>
        <p:txBody>
          <a:bodyPr wrap="square" rtlCol="0">
            <a:spAutoFit/>
          </a:bodyPr>
          <a:lstStyle/>
          <a:p>
            <a:r>
              <a:rPr lang="en-GB" sz="2200" dirty="0"/>
              <a:t>B) </a:t>
            </a:r>
            <a:r>
              <a:rPr lang="en-GB" sz="2200" dirty="0" err="1"/>
              <a:t>dunkel</a:t>
            </a:r>
            <a:r>
              <a:rPr lang="en-GB" sz="2200" dirty="0"/>
              <a:t>, </a:t>
            </a:r>
            <a:r>
              <a:rPr lang="en-GB" sz="2200" dirty="0" err="1"/>
              <a:t>blau</a:t>
            </a:r>
            <a:r>
              <a:rPr lang="en-GB" sz="2200" dirty="0"/>
              <a:t>, </a:t>
            </a:r>
            <a:r>
              <a:rPr lang="en-GB" sz="2200" dirty="0" err="1"/>
              <a:t>manchmal</a:t>
            </a:r>
            <a:endParaRPr lang="en-GB" sz="2200" dirty="0"/>
          </a:p>
        </p:txBody>
      </p:sp>
      <p:sp>
        <p:nvSpPr>
          <p:cNvPr id="17" name="TextBox 16">
            <a:extLst>
              <a:ext uri="{FF2B5EF4-FFF2-40B4-BE49-F238E27FC236}">
                <a16:creationId xmlns:a16="http://schemas.microsoft.com/office/drawing/2014/main" id="{64B1AA5C-AFAA-4E1A-A55C-78183A3827E3}"/>
              </a:ext>
            </a:extLst>
          </p:cNvPr>
          <p:cNvSpPr txBox="1"/>
          <p:nvPr/>
        </p:nvSpPr>
        <p:spPr>
          <a:xfrm>
            <a:off x="212691" y="3231711"/>
            <a:ext cx="4803881" cy="430887"/>
          </a:xfrm>
          <a:prstGeom prst="rect">
            <a:avLst/>
          </a:prstGeom>
          <a:solidFill>
            <a:schemeClr val="bg2"/>
          </a:solidFill>
        </p:spPr>
        <p:txBody>
          <a:bodyPr wrap="square" rtlCol="0">
            <a:spAutoFit/>
          </a:bodyPr>
          <a:lstStyle/>
          <a:p>
            <a:r>
              <a:rPr lang="en-GB" sz="2200" dirty="0"/>
              <a:t>C) </a:t>
            </a:r>
            <a:r>
              <a:rPr lang="en-GB" sz="2200" dirty="0" err="1"/>
              <a:t>kommen</a:t>
            </a:r>
            <a:r>
              <a:rPr lang="en-GB" sz="2200" dirty="0"/>
              <a:t>, </a:t>
            </a:r>
            <a:r>
              <a:rPr lang="en-GB" sz="2200" dirty="0" err="1"/>
              <a:t>stehen</a:t>
            </a:r>
            <a:r>
              <a:rPr lang="en-GB" sz="2200" dirty="0"/>
              <a:t>, </a:t>
            </a:r>
            <a:r>
              <a:rPr lang="en-GB" sz="2200" dirty="0" err="1"/>
              <a:t>gehen</a:t>
            </a:r>
            <a:r>
              <a:rPr lang="en-GB" sz="2200" dirty="0"/>
              <a:t>, </a:t>
            </a:r>
          </a:p>
        </p:txBody>
      </p:sp>
      <p:sp>
        <p:nvSpPr>
          <p:cNvPr id="18" name="TextBox 17">
            <a:extLst>
              <a:ext uri="{FF2B5EF4-FFF2-40B4-BE49-F238E27FC236}">
                <a16:creationId xmlns:a16="http://schemas.microsoft.com/office/drawing/2014/main" id="{D26E7A2C-E812-4C72-8AD5-3E061505640F}"/>
              </a:ext>
            </a:extLst>
          </p:cNvPr>
          <p:cNvSpPr txBox="1"/>
          <p:nvPr/>
        </p:nvSpPr>
        <p:spPr>
          <a:xfrm>
            <a:off x="212691" y="4045525"/>
            <a:ext cx="5578512" cy="430887"/>
          </a:xfrm>
          <a:prstGeom prst="rect">
            <a:avLst/>
          </a:prstGeom>
          <a:solidFill>
            <a:schemeClr val="bg2"/>
          </a:solidFill>
        </p:spPr>
        <p:txBody>
          <a:bodyPr wrap="square" rtlCol="0">
            <a:spAutoFit/>
          </a:bodyPr>
          <a:lstStyle/>
          <a:p>
            <a:r>
              <a:rPr lang="en-GB" sz="2200" dirty="0"/>
              <a:t>D) </a:t>
            </a:r>
            <a:r>
              <a:rPr lang="de-DE" sz="2200" dirty="0"/>
              <a:t>der Mann, der Herr, die Mutter</a:t>
            </a:r>
            <a:endParaRPr lang="en-GB" sz="2200" dirty="0"/>
          </a:p>
        </p:txBody>
      </p:sp>
      <p:sp>
        <p:nvSpPr>
          <p:cNvPr id="19" name="TextBox 18">
            <a:extLst>
              <a:ext uri="{FF2B5EF4-FFF2-40B4-BE49-F238E27FC236}">
                <a16:creationId xmlns:a16="http://schemas.microsoft.com/office/drawing/2014/main" id="{19DE2CE8-00D2-4C1C-98DD-2A1405CEDF5A}"/>
              </a:ext>
            </a:extLst>
          </p:cNvPr>
          <p:cNvSpPr txBox="1"/>
          <p:nvPr/>
        </p:nvSpPr>
        <p:spPr>
          <a:xfrm>
            <a:off x="212690" y="4859338"/>
            <a:ext cx="5973167" cy="430887"/>
          </a:xfrm>
          <a:prstGeom prst="rect">
            <a:avLst/>
          </a:prstGeom>
          <a:solidFill>
            <a:schemeClr val="bg2"/>
          </a:solidFill>
        </p:spPr>
        <p:txBody>
          <a:bodyPr wrap="square" rtlCol="0">
            <a:spAutoFit/>
          </a:bodyPr>
          <a:lstStyle/>
          <a:p>
            <a:r>
              <a:rPr lang="en-GB" sz="2200" dirty="0"/>
              <a:t>E) die </a:t>
            </a:r>
            <a:r>
              <a:rPr lang="en-GB" sz="2200" dirty="0" err="1"/>
              <a:t>Nacht</a:t>
            </a:r>
            <a:r>
              <a:rPr lang="en-GB" sz="2200" dirty="0"/>
              <a:t>, </a:t>
            </a:r>
            <a:r>
              <a:rPr lang="de-DE" sz="2200" dirty="0"/>
              <a:t>die Schule, die Tafel  </a:t>
            </a:r>
            <a:endParaRPr lang="en-GB" sz="2200" dirty="0"/>
          </a:p>
        </p:txBody>
      </p:sp>
      <p:sp>
        <p:nvSpPr>
          <p:cNvPr id="20" name="TextBox 19">
            <a:extLst>
              <a:ext uri="{FF2B5EF4-FFF2-40B4-BE49-F238E27FC236}">
                <a16:creationId xmlns:a16="http://schemas.microsoft.com/office/drawing/2014/main" id="{65E319F4-4FA9-47A5-B597-AA80872DE488}"/>
              </a:ext>
            </a:extLst>
          </p:cNvPr>
          <p:cNvSpPr txBox="1"/>
          <p:nvPr/>
        </p:nvSpPr>
        <p:spPr>
          <a:xfrm>
            <a:off x="5646058" y="1604083"/>
            <a:ext cx="6311269" cy="430887"/>
          </a:xfrm>
          <a:prstGeom prst="rect">
            <a:avLst/>
          </a:prstGeom>
          <a:solidFill>
            <a:schemeClr val="bg2"/>
          </a:solidFill>
        </p:spPr>
        <p:txBody>
          <a:bodyPr wrap="square" rtlCol="0">
            <a:spAutoFit/>
          </a:bodyPr>
          <a:lstStyle/>
          <a:p>
            <a:r>
              <a:rPr lang="en-GB" sz="2200" dirty="0"/>
              <a:t>F) </a:t>
            </a:r>
            <a:r>
              <a:rPr lang="en-GB" sz="2200" dirty="0" err="1"/>
              <a:t>gewinnen</a:t>
            </a:r>
            <a:r>
              <a:rPr lang="en-GB" sz="2200" dirty="0"/>
              <a:t>, das Problem, der/die/das </a:t>
            </a:r>
            <a:r>
              <a:rPr lang="en-GB" sz="2200" dirty="0" err="1"/>
              <a:t>Erste</a:t>
            </a:r>
            <a:endParaRPr lang="en-GB" sz="2200" dirty="0"/>
          </a:p>
        </p:txBody>
      </p:sp>
      <p:sp>
        <p:nvSpPr>
          <p:cNvPr id="21" name="TextBox 20">
            <a:extLst>
              <a:ext uri="{FF2B5EF4-FFF2-40B4-BE49-F238E27FC236}">
                <a16:creationId xmlns:a16="http://schemas.microsoft.com/office/drawing/2014/main" id="{EF1CABAA-ABFD-4B91-BA4B-DEE659195F3B}"/>
              </a:ext>
            </a:extLst>
          </p:cNvPr>
          <p:cNvSpPr txBox="1"/>
          <p:nvPr/>
        </p:nvSpPr>
        <p:spPr>
          <a:xfrm>
            <a:off x="5646058" y="2417897"/>
            <a:ext cx="5699838" cy="430887"/>
          </a:xfrm>
          <a:prstGeom prst="rect">
            <a:avLst/>
          </a:prstGeom>
          <a:solidFill>
            <a:schemeClr val="bg2"/>
          </a:solidFill>
        </p:spPr>
        <p:txBody>
          <a:bodyPr wrap="square" rtlCol="0">
            <a:spAutoFit/>
          </a:bodyPr>
          <a:lstStyle/>
          <a:p>
            <a:r>
              <a:rPr lang="en-GB" sz="2200" dirty="0"/>
              <a:t>G) die </a:t>
            </a:r>
            <a:r>
              <a:rPr lang="en-GB" sz="2200" dirty="0" err="1"/>
              <a:t>Nacht</a:t>
            </a:r>
            <a:r>
              <a:rPr lang="en-GB" sz="2200" dirty="0"/>
              <a:t>, der </a:t>
            </a:r>
            <a:r>
              <a:rPr lang="en-GB" sz="2200" dirty="0" err="1"/>
              <a:t>Grund</a:t>
            </a:r>
            <a:r>
              <a:rPr lang="en-GB" sz="2200" dirty="0"/>
              <a:t>, der Tag </a:t>
            </a:r>
          </a:p>
        </p:txBody>
      </p:sp>
      <p:sp>
        <p:nvSpPr>
          <p:cNvPr id="22" name="TextBox 21">
            <a:extLst>
              <a:ext uri="{FF2B5EF4-FFF2-40B4-BE49-F238E27FC236}">
                <a16:creationId xmlns:a16="http://schemas.microsoft.com/office/drawing/2014/main" id="{B0061CE7-AD73-4212-847A-99F61E31D27E}"/>
              </a:ext>
            </a:extLst>
          </p:cNvPr>
          <p:cNvSpPr txBox="1"/>
          <p:nvPr/>
        </p:nvSpPr>
        <p:spPr>
          <a:xfrm>
            <a:off x="5646057" y="3231711"/>
            <a:ext cx="5578512" cy="430887"/>
          </a:xfrm>
          <a:prstGeom prst="rect">
            <a:avLst/>
          </a:prstGeom>
          <a:solidFill>
            <a:schemeClr val="bg2"/>
          </a:solidFill>
        </p:spPr>
        <p:txBody>
          <a:bodyPr wrap="square" rtlCol="0">
            <a:spAutoFit/>
          </a:bodyPr>
          <a:lstStyle/>
          <a:p>
            <a:r>
              <a:rPr lang="en-GB" sz="2200" dirty="0"/>
              <a:t>H) die </a:t>
            </a:r>
            <a:r>
              <a:rPr lang="en-GB" sz="2200" dirty="0" err="1"/>
              <a:t>Frage</a:t>
            </a:r>
            <a:r>
              <a:rPr lang="en-GB" sz="2200" dirty="0"/>
              <a:t>, </a:t>
            </a:r>
            <a:r>
              <a:rPr lang="de-DE" sz="2200" dirty="0"/>
              <a:t>die Lösung</a:t>
            </a:r>
            <a:r>
              <a:rPr lang="en-GB" sz="2200" dirty="0"/>
              <a:t>, die </a:t>
            </a:r>
            <a:r>
              <a:rPr lang="en-GB" sz="2200" dirty="0" err="1"/>
              <a:t>Antwort</a:t>
            </a:r>
            <a:endParaRPr lang="en-GB" sz="2200" dirty="0"/>
          </a:p>
        </p:txBody>
      </p:sp>
      <p:sp>
        <p:nvSpPr>
          <p:cNvPr id="23" name="TextBox 22">
            <a:extLst>
              <a:ext uri="{FF2B5EF4-FFF2-40B4-BE49-F238E27FC236}">
                <a16:creationId xmlns:a16="http://schemas.microsoft.com/office/drawing/2014/main" id="{B62342CB-5B79-4880-8AD1-B29EB8955381}"/>
              </a:ext>
            </a:extLst>
          </p:cNvPr>
          <p:cNvSpPr txBox="1"/>
          <p:nvPr/>
        </p:nvSpPr>
        <p:spPr>
          <a:xfrm>
            <a:off x="5646057" y="4045525"/>
            <a:ext cx="5578512" cy="430887"/>
          </a:xfrm>
          <a:prstGeom prst="rect">
            <a:avLst/>
          </a:prstGeom>
          <a:solidFill>
            <a:schemeClr val="bg2"/>
          </a:solidFill>
        </p:spPr>
        <p:txBody>
          <a:bodyPr wrap="square" rtlCol="0">
            <a:spAutoFit/>
          </a:bodyPr>
          <a:lstStyle/>
          <a:p>
            <a:r>
              <a:rPr lang="en-GB" sz="2200" dirty="0"/>
              <a:t>I) der Boden, die </a:t>
            </a:r>
            <a:r>
              <a:rPr lang="en-GB" sz="2200" dirty="0" err="1"/>
              <a:t>Tür</a:t>
            </a:r>
            <a:r>
              <a:rPr lang="en-GB" sz="2200" dirty="0"/>
              <a:t>, das </a:t>
            </a:r>
            <a:r>
              <a:rPr lang="en-GB" sz="2200" dirty="0" err="1"/>
              <a:t>Fenster</a:t>
            </a:r>
            <a:endParaRPr lang="en-GB" sz="2200" dirty="0"/>
          </a:p>
        </p:txBody>
      </p:sp>
      <p:sp>
        <p:nvSpPr>
          <p:cNvPr id="24" name="TextBox 23">
            <a:extLst>
              <a:ext uri="{FF2B5EF4-FFF2-40B4-BE49-F238E27FC236}">
                <a16:creationId xmlns:a16="http://schemas.microsoft.com/office/drawing/2014/main" id="{AEBB2F15-3BDA-4B66-8836-B69A0D4BC3FE}"/>
              </a:ext>
            </a:extLst>
          </p:cNvPr>
          <p:cNvSpPr txBox="1"/>
          <p:nvPr/>
        </p:nvSpPr>
        <p:spPr>
          <a:xfrm>
            <a:off x="5646057" y="4859338"/>
            <a:ext cx="5973167" cy="430887"/>
          </a:xfrm>
          <a:prstGeom prst="rect">
            <a:avLst/>
          </a:prstGeom>
          <a:solidFill>
            <a:schemeClr val="bg2"/>
          </a:solidFill>
        </p:spPr>
        <p:txBody>
          <a:bodyPr wrap="square" rtlCol="0">
            <a:spAutoFit/>
          </a:bodyPr>
          <a:lstStyle/>
          <a:p>
            <a:r>
              <a:rPr lang="en-GB" sz="2200" dirty="0"/>
              <a:t>J) </a:t>
            </a:r>
            <a:r>
              <a:rPr lang="de-DE" sz="2200" dirty="0"/>
              <a:t>der Vater, der Junge, das Mädchen</a:t>
            </a:r>
            <a:endParaRPr lang="en-GB" sz="2200" dirty="0"/>
          </a:p>
        </p:txBody>
      </p:sp>
    </p:spTree>
    <p:extLst>
      <p:ext uri="{BB962C8B-B14F-4D97-AF65-F5344CB8AC3E}">
        <p14:creationId xmlns:p14="http://schemas.microsoft.com/office/powerpoint/2010/main" val="23135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1 - Lesson 30</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Natalie Finlayson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24.01.24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7" y="2797175"/>
            <a:ext cx="6716531" cy="1836494"/>
          </a:xfrm>
        </p:spPr>
        <p:txBody>
          <a:bodyPr>
            <a:normAutofit/>
          </a:bodyPr>
          <a:lstStyle/>
          <a:p>
            <a:pPr>
              <a:lnSpc>
                <a:spcPct val="100000"/>
              </a:lnSpc>
            </a:pPr>
            <a:r>
              <a:rPr lang="en-GB" sz="2400" dirty="0">
                <a:solidFill>
                  <a:schemeClr val="tx1"/>
                </a:solidFill>
              </a:rPr>
              <a:t>Subject pronoun </a:t>
            </a:r>
            <a:r>
              <a:rPr lang="en-GB" sz="2400" i="1" dirty="0" err="1">
                <a:solidFill>
                  <a:schemeClr val="tx1"/>
                </a:solidFill>
              </a:rPr>
              <a:t>sie</a:t>
            </a:r>
            <a:r>
              <a:rPr lang="en-GB" sz="2400" i="1" dirty="0">
                <a:solidFill>
                  <a:schemeClr val="tx1"/>
                </a:solidFill>
              </a:rPr>
              <a:t> </a:t>
            </a:r>
            <a:r>
              <a:rPr lang="en-GB" sz="2400" dirty="0">
                <a:solidFill>
                  <a:schemeClr val="tx1"/>
                </a:solidFill>
              </a:rPr>
              <a:t>meaning ‘they’</a:t>
            </a:r>
          </a:p>
          <a:p>
            <a:pPr algn="l"/>
            <a:r>
              <a:rPr lang="en-GB" sz="2400" dirty="0">
                <a:solidFill>
                  <a:schemeClr val="tx1"/>
                </a:solidFill>
              </a:rPr>
              <a:t>SSC [ö]</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50"/>
            <a:ext cx="7657056" cy="844550"/>
          </a:xfrm>
        </p:spPr>
        <p:txBody>
          <a:bodyPr>
            <a:normAutofit fontScale="85000" lnSpcReduction="20000"/>
          </a:bodyPr>
          <a:lstStyle/>
          <a:p>
            <a:r>
              <a:rPr lang="en-GB" dirty="0" err="1"/>
              <a:t>Weihnachten</a:t>
            </a:r>
            <a:br>
              <a:rPr lang="en-GB" dirty="0"/>
            </a:br>
            <a:r>
              <a:rPr lang="en-GB" sz="2400" b="0" dirty="0"/>
              <a:t>Talking about what you and others have, and what it is like</a:t>
            </a:r>
            <a:endParaRPr lang="en-GB" dirty="0"/>
          </a:p>
        </p:txBody>
      </p:sp>
      <p:pic>
        <p:nvPicPr>
          <p:cNvPr id="10" name="Picture 9" descr="A cartoon of a child holding a box&#10;&#10;Description automatically generated">
            <a:extLst>
              <a:ext uri="{FF2B5EF4-FFF2-40B4-BE49-F238E27FC236}">
                <a16:creationId xmlns:a16="http://schemas.microsoft.com/office/drawing/2014/main" id="{51762457-4975-4207-B2F5-FFF255078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6739" y="3938336"/>
            <a:ext cx="1898153" cy="2650592"/>
          </a:xfrm>
          <a:prstGeom prst="rect">
            <a:avLst/>
          </a:prstGeom>
        </p:spPr>
      </p:pic>
      <p:pic>
        <p:nvPicPr>
          <p:cNvPr id="12" name="Picture 11" descr="A cartoon of a child holding a box&#10;&#10;Description automatically generated">
            <a:extLst>
              <a:ext uri="{FF2B5EF4-FFF2-40B4-BE49-F238E27FC236}">
                <a16:creationId xmlns:a16="http://schemas.microsoft.com/office/drawing/2014/main" id="{2CF5F906-058B-486A-921A-18EED4519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1518" y="3371178"/>
            <a:ext cx="1898152" cy="3486822"/>
          </a:xfrm>
          <a:prstGeom prst="rect">
            <a:avLst/>
          </a:prstGeom>
        </p:spPr>
      </p:pic>
      <p:sp>
        <p:nvSpPr>
          <p:cNvPr id="5" name="Speech Bubble: Rectangle with Corners Rounded 4">
            <a:extLst>
              <a:ext uri="{FF2B5EF4-FFF2-40B4-BE49-F238E27FC236}">
                <a16:creationId xmlns:a16="http://schemas.microsoft.com/office/drawing/2014/main" id="{74139AB7-7289-4C20-9959-53D6A624EB85}"/>
              </a:ext>
            </a:extLst>
          </p:cNvPr>
          <p:cNvSpPr/>
          <p:nvPr/>
        </p:nvSpPr>
        <p:spPr>
          <a:xfrm>
            <a:off x="8438446" y="2948902"/>
            <a:ext cx="2586446" cy="844551"/>
          </a:xfrm>
          <a:prstGeom prst="wedgeRoundRectCallout">
            <a:avLst>
              <a:gd name="adj1" fmla="val -7521"/>
              <a:gd name="adj2" fmla="val 99100"/>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Was </a:t>
            </a:r>
            <a:r>
              <a:rPr lang="en-GB" sz="2400" b="1" dirty="0" err="1"/>
              <a:t>denkst</a:t>
            </a:r>
            <a:r>
              <a:rPr lang="en-GB" sz="2400" b="1" dirty="0"/>
              <a:t> du?</a:t>
            </a:r>
          </a:p>
        </p:txBody>
      </p:sp>
    </p:spTree>
    <p:extLst>
      <p:ext uri="{BB962C8B-B14F-4D97-AF65-F5344CB8AC3E}">
        <p14:creationId xmlns:p14="http://schemas.microsoft.com/office/powerpoint/2010/main" val="2122333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D1E3-A229-4337-9388-86D34613FA87}"/>
              </a:ext>
            </a:extLst>
          </p:cNvPr>
          <p:cNvSpPr>
            <a:spLocks noGrp="1"/>
          </p:cNvSpPr>
          <p:nvPr>
            <p:ph type="title"/>
          </p:nvPr>
        </p:nvSpPr>
        <p:spPr>
          <a:xfrm>
            <a:off x="0" y="213557"/>
            <a:ext cx="4865914" cy="647577"/>
          </a:xfrm>
        </p:spPr>
        <p:txBody>
          <a:bodyPr>
            <a:normAutofit/>
          </a:bodyPr>
          <a:lstStyle/>
          <a:p>
            <a:r>
              <a:rPr lang="en-GB" sz="2800" dirty="0" err="1"/>
              <a:t>Weihnachtsgeschenke</a:t>
            </a:r>
            <a:endParaRPr lang="en-GB" sz="2800" dirty="0"/>
          </a:p>
        </p:txBody>
      </p:sp>
      <p:sp>
        <p:nvSpPr>
          <p:cNvPr id="4" name="Google Shape;150;p2">
            <a:extLst>
              <a:ext uri="{FF2B5EF4-FFF2-40B4-BE49-F238E27FC236}">
                <a16:creationId xmlns:a16="http://schemas.microsoft.com/office/drawing/2014/main" id="{A3EF0952-674E-4EAF-AAC4-E08C439DAB0D}"/>
              </a:ext>
            </a:extLst>
          </p:cNvPr>
          <p:cNvSpPr/>
          <p:nvPr/>
        </p:nvSpPr>
        <p:spPr>
          <a:xfrm>
            <a:off x="9864969" y="247047"/>
            <a:ext cx="2092358" cy="386000"/>
          </a:xfrm>
          <a:prstGeom prst="roundRect">
            <a:avLst>
              <a:gd name="adj" fmla="val 16667"/>
            </a:avLst>
          </a:prstGeom>
          <a:solidFill>
            <a:srgbClr val="FFCF01"/>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lesen</a:t>
            </a:r>
            <a:r>
              <a:rPr lang="en-GB" sz="1800" b="1" dirty="0">
                <a:latin typeface="Century Gothic"/>
                <a:ea typeface="Century Gothic"/>
                <a:cs typeface="Century Gothic"/>
                <a:sym typeface="Century Gothic"/>
              </a:rPr>
              <a:t> / </a:t>
            </a:r>
            <a:r>
              <a:rPr lang="en-GB" sz="1800" b="1" dirty="0" err="1">
                <a:latin typeface="Century Gothic"/>
                <a:ea typeface="Century Gothic"/>
                <a:cs typeface="Century Gothic"/>
                <a:sym typeface="Century Gothic"/>
              </a:rPr>
              <a:t>sprechen</a:t>
            </a:r>
            <a:endParaRPr sz="1800" b="1" dirty="0">
              <a:latin typeface="Century Gothic"/>
              <a:ea typeface="Century Gothic"/>
              <a:cs typeface="Century Gothic"/>
              <a:sym typeface="Century Gothic"/>
            </a:endParaRPr>
          </a:p>
        </p:txBody>
      </p:sp>
      <p:sp>
        <p:nvSpPr>
          <p:cNvPr id="5" name="Oval Callout 28">
            <a:extLst>
              <a:ext uri="{FF2B5EF4-FFF2-40B4-BE49-F238E27FC236}">
                <a16:creationId xmlns:a16="http://schemas.microsoft.com/office/drawing/2014/main" id="{9391CF78-8FEC-42C6-8A75-DA683515C432}"/>
              </a:ext>
            </a:extLst>
          </p:cNvPr>
          <p:cNvSpPr/>
          <p:nvPr/>
        </p:nvSpPr>
        <p:spPr>
          <a:xfrm>
            <a:off x="5293895" y="1345719"/>
            <a:ext cx="4882133"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Sie</a:t>
            </a:r>
            <a:r>
              <a:rPr lang="en-GB" sz="3200" dirty="0">
                <a:solidFill>
                  <a:schemeClr val="tx1"/>
                </a:solidFill>
                <a:latin typeface="Century Gothic" panose="020B0502020202020204" pitchFamily="34" charset="0"/>
              </a:rPr>
              <a:t> hat </a:t>
            </a:r>
            <a:r>
              <a:rPr lang="en-GB" sz="3200" b="1" dirty="0" err="1">
                <a:solidFill>
                  <a:schemeClr val="tx1"/>
                </a:solidFill>
                <a:latin typeface="Century Gothic" panose="020B0502020202020204" pitchFamily="34" charset="0"/>
              </a:rPr>
              <a:t>ein</a:t>
            </a:r>
            <a:r>
              <a:rPr lang="en-GB" sz="3200" dirty="0">
                <a:solidFill>
                  <a:schemeClr val="tx1"/>
                </a:solidFill>
                <a:latin typeface="Century Gothic" panose="020B0502020202020204" pitchFamily="34" charset="0"/>
              </a:rPr>
              <a:t> Handy.</a:t>
            </a:r>
          </a:p>
        </p:txBody>
      </p:sp>
      <p:sp>
        <p:nvSpPr>
          <p:cNvPr id="6" name="TextBox 5">
            <a:extLst>
              <a:ext uri="{FF2B5EF4-FFF2-40B4-BE49-F238E27FC236}">
                <a16:creationId xmlns:a16="http://schemas.microsoft.com/office/drawing/2014/main" id="{7D20CB42-31EB-469D-AA27-492C98F46B4E}"/>
              </a:ext>
            </a:extLst>
          </p:cNvPr>
          <p:cNvSpPr txBox="1"/>
          <p:nvPr/>
        </p:nvSpPr>
        <p:spPr>
          <a:xfrm>
            <a:off x="316090" y="1345719"/>
            <a:ext cx="5539588" cy="3600986"/>
          </a:xfrm>
          <a:prstGeom prst="rect">
            <a:avLst/>
          </a:prstGeom>
          <a:noFill/>
        </p:spPr>
        <p:txBody>
          <a:bodyPr wrap="square" rtlCol="0">
            <a:spAutoFit/>
          </a:bodyPr>
          <a:lstStyle/>
          <a:p>
            <a:r>
              <a:rPr lang="en-GB" sz="3200" dirty="0">
                <a:latin typeface="Century Gothic" panose="020B0502020202020204" pitchFamily="34" charset="0"/>
              </a:rPr>
              <a:t>Was hat Mia?</a:t>
            </a: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p:txBody>
      </p:sp>
      <p:pic>
        <p:nvPicPr>
          <p:cNvPr id="7" name="Picture 6">
            <a:extLst>
              <a:ext uri="{FF2B5EF4-FFF2-40B4-BE49-F238E27FC236}">
                <a16:creationId xmlns:a16="http://schemas.microsoft.com/office/drawing/2014/main" id="{6A379226-B82F-4A5F-9066-EB5C20D150FA}"/>
              </a:ext>
            </a:extLst>
          </p:cNvPr>
          <p:cNvPicPr>
            <a:picLocks noChangeAspect="1"/>
          </p:cNvPicPr>
          <p:nvPr/>
        </p:nvPicPr>
        <p:blipFill>
          <a:blip r:embed="rId3"/>
          <a:stretch>
            <a:fillRect/>
          </a:stretch>
        </p:blipFill>
        <p:spPr>
          <a:xfrm>
            <a:off x="10387043" y="4437323"/>
            <a:ext cx="1522338" cy="1551338"/>
          </a:xfrm>
          <a:prstGeom prst="rect">
            <a:avLst/>
          </a:prstGeom>
        </p:spPr>
      </p:pic>
      <p:sp>
        <p:nvSpPr>
          <p:cNvPr id="8" name="TextBox 7">
            <a:extLst>
              <a:ext uri="{FF2B5EF4-FFF2-40B4-BE49-F238E27FC236}">
                <a16:creationId xmlns:a16="http://schemas.microsoft.com/office/drawing/2014/main" id="{2254A379-1CDC-4E90-8BE9-4FFC66E2B750}"/>
              </a:ext>
            </a:extLst>
          </p:cNvPr>
          <p:cNvSpPr txBox="1"/>
          <p:nvPr/>
        </p:nvSpPr>
        <p:spPr>
          <a:xfrm>
            <a:off x="316090" y="3815862"/>
            <a:ext cx="4446954" cy="584775"/>
          </a:xfrm>
          <a:prstGeom prst="rect">
            <a:avLst/>
          </a:prstGeom>
          <a:noFill/>
        </p:spPr>
        <p:txBody>
          <a:bodyPr wrap="square" rtlCol="0">
            <a:spAutoFit/>
          </a:bodyPr>
          <a:lstStyle/>
          <a:p>
            <a:r>
              <a:rPr lang="en-GB" sz="3200" dirty="0" err="1">
                <a:latin typeface="Century Gothic" panose="020B0502020202020204" pitchFamily="34" charset="0"/>
              </a:rPr>
              <a:t>Wie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Mias</a:t>
            </a:r>
            <a:r>
              <a:rPr lang="en-GB" sz="3200" dirty="0">
                <a:latin typeface="Century Gothic" panose="020B0502020202020204" pitchFamily="34" charset="0"/>
              </a:rPr>
              <a:t> Handy?</a:t>
            </a:r>
          </a:p>
        </p:txBody>
      </p:sp>
      <p:pic>
        <p:nvPicPr>
          <p:cNvPr id="9" name="Picture 8">
            <a:extLst>
              <a:ext uri="{FF2B5EF4-FFF2-40B4-BE49-F238E27FC236}">
                <a16:creationId xmlns:a16="http://schemas.microsoft.com/office/drawing/2014/main" id="{1604CB5D-DDF0-443E-A59A-6E2DD0BB760D}"/>
              </a:ext>
            </a:extLst>
          </p:cNvPr>
          <p:cNvPicPr>
            <a:picLocks noChangeAspect="1"/>
          </p:cNvPicPr>
          <p:nvPr/>
        </p:nvPicPr>
        <p:blipFill>
          <a:blip r:embed="rId4"/>
          <a:stretch>
            <a:fillRect/>
          </a:stretch>
        </p:blipFill>
        <p:spPr>
          <a:xfrm>
            <a:off x="10387043" y="1697015"/>
            <a:ext cx="1612268" cy="1551338"/>
          </a:xfrm>
          <a:prstGeom prst="rect">
            <a:avLst/>
          </a:prstGeom>
        </p:spPr>
      </p:pic>
      <p:sp>
        <p:nvSpPr>
          <p:cNvPr id="10" name="Oval Callout 16">
            <a:extLst>
              <a:ext uri="{FF2B5EF4-FFF2-40B4-BE49-F238E27FC236}">
                <a16:creationId xmlns:a16="http://schemas.microsoft.com/office/drawing/2014/main" id="{EBD394D7-D0A3-4C20-ACB1-EBE9723F4F59}"/>
              </a:ext>
            </a:extLst>
          </p:cNvPr>
          <p:cNvSpPr/>
          <p:nvPr/>
        </p:nvSpPr>
        <p:spPr>
          <a:xfrm>
            <a:off x="5293895" y="3815862"/>
            <a:ext cx="4970058"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Ich</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denke</a:t>
            </a:r>
            <a:r>
              <a:rPr lang="en-GB" sz="3200" dirty="0">
                <a:solidFill>
                  <a:schemeClr val="tx1"/>
                </a:solidFill>
                <a:latin typeface="Century Gothic" panose="020B0502020202020204" pitchFamily="34" charset="0"/>
              </a:rPr>
              <a:t>, </a:t>
            </a:r>
            <a:r>
              <a:rPr lang="en-GB" sz="3200" b="1" dirty="0" err="1">
                <a:solidFill>
                  <a:schemeClr val="tx1"/>
                </a:solidFill>
                <a:latin typeface="Century Gothic" panose="020B0502020202020204" pitchFamily="34" charset="0"/>
              </a:rPr>
              <a:t>es</a:t>
            </a:r>
            <a:r>
              <a:rPr lang="en-GB" sz="3200" dirty="0">
                <a:solidFill>
                  <a:schemeClr val="tx1"/>
                </a:solidFill>
                <a:latin typeface="Century Gothic" panose="020B0502020202020204" pitchFamily="34" charset="0"/>
              </a:rPr>
              <a:t> </a:t>
            </a:r>
          </a:p>
          <a:p>
            <a:pPr algn="ctr"/>
            <a:r>
              <a:rPr lang="en-GB" sz="3200" dirty="0" err="1">
                <a:solidFill>
                  <a:schemeClr val="tx1"/>
                </a:solidFill>
                <a:latin typeface="Century Gothic" panose="020B0502020202020204" pitchFamily="34" charset="0"/>
              </a:rPr>
              <a:t>ist</a:t>
            </a:r>
            <a:r>
              <a:rPr lang="en-GB" sz="3200" dirty="0">
                <a:solidFill>
                  <a:schemeClr val="tx1"/>
                </a:solidFill>
                <a:latin typeface="Century Gothic" panose="020B0502020202020204" pitchFamily="34" charset="0"/>
              </a:rPr>
              <a:t> total gut!</a:t>
            </a:r>
          </a:p>
        </p:txBody>
      </p:sp>
      <p:sp>
        <p:nvSpPr>
          <p:cNvPr id="11" name="TextBox 10">
            <a:extLst>
              <a:ext uri="{FF2B5EF4-FFF2-40B4-BE49-F238E27FC236}">
                <a16:creationId xmlns:a16="http://schemas.microsoft.com/office/drawing/2014/main" id="{20421FF0-A150-4D8B-B812-61EFE45B8D12}"/>
              </a:ext>
            </a:extLst>
          </p:cNvPr>
          <p:cNvSpPr txBox="1"/>
          <p:nvPr/>
        </p:nvSpPr>
        <p:spPr>
          <a:xfrm>
            <a:off x="8121731" y="1697015"/>
            <a:ext cx="1204762" cy="584775"/>
          </a:xfrm>
          <a:prstGeom prst="rect">
            <a:avLst/>
          </a:prstGeom>
          <a:solidFill>
            <a:schemeClr val="accent4">
              <a:lumMod val="40000"/>
              <a:lumOff val="60000"/>
            </a:schemeClr>
          </a:solidFill>
        </p:spPr>
        <p:txBody>
          <a:bodyPr wrap="square" rtlCol="0">
            <a:spAutoFit/>
          </a:bodyPr>
          <a:lstStyle/>
          <a:p>
            <a:r>
              <a:rPr lang="en-GB" sz="3200" dirty="0">
                <a:latin typeface="Century Gothic" panose="020B0502020202020204" pitchFamily="34" charset="0"/>
              </a:rPr>
              <a:t>_____</a:t>
            </a:r>
          </a:p>
        </p:txBody>
      </p:sp>
      <p:sp>
        <p:nvSpPr>
          <p:cNvPr id="12" name="TextBox 11">
            <a:extLst>
              <a:ext uri="{FF2B5EF4-FFF2-40B4-BE49-F238E27FC236}">
                <a16:creationId xmlns:a16="http://schemas.microsoft.com/office/drawing/2014/main" id="{C450635F-8C0C-4927-B9C4-7072F178E162}"/>
              </a:ext>
            </a:extLst>
          </p:cNvPr>
          <p:cNvSpPr txBox="1"/>
          <p:nvPr/>
        </p:nvSpPr>
        <p:spPr>
          <a:xfrm>
            <a:off x="8627396" y="4144935"/>
            <a:ext cx="699097" cy="584775"/>
          </a:xfrm>
          <a:prstGeom prst="rect">
            <a:avLst/>
          </a:prstGeom>
          <a:solidFill>
            <a:schemeClr val="accent4">
              <a:lumMod val="40000"/>
              <a:lumOff val="60000"/>
            </a:schemeClr>
          </a:solidFill>
        </p:spPr>
        <p:txBody>
          <a:bodyPr wrap="square" lIns="0" rIns="0" rtlCol="0">
            <a:spAutoFit/>
          </a:bodyPr>
          <a:lstStyle/>
          <a:p>
            <a:pPr algn="ctr"/>
            <a:r>
              <a:rPr lang="en-GB" sz="3200" dirty="0">
                <a:latin typeface="Century Gothic" panose="020B0502020202020204" pitchFamily="34" charset="0"/>
              </a:rPr>
              <a:t>__</a:t>
            </a:r>
          </a:p>
        </p:txBody>
      </p:sp>
      <p:pic>
        <p:nvPicPr>
          <p:cNvPr id="13" name="Picture 6" descr="Iphone, Cell Phone, Phone, Mobile Phone, Electronics">
            <a:extLst>
              <a:ext uri="{FF2B5EF4-FFF2-40B4-BE49-F238E27FC236}">
                <a16:creationId xmlns:a16="http://schemas.microsoft.com/office/drawing/2014/main" id="{3045DD07-9D95-4BE0-BDAC-A399828E55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0014" y="2281791"/>
            <a:ext cx="610478" cy="12209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4CF6A58-9F86-48F7-A78F-77BFA1AB4EE9}"/>
              </a:ext>
            </a:extLst>
          </p:cNvPr>
          <p:cNvPicPr>
            <a:picLocks noChangeAspect="1"/>
          </p:cNvPicPr>
          <p:nvPr/>
        </p:nvPicPr>
        <p:blipFill>
          <a:blip r:embed="rId6"/>
          <a:stretch>
            <a:fillRect/>
          </a:stretch>
        </p:blipFill>
        <p:spPr>
          <a:xfrm>
            <a:off x="1984347" y="4961136"/>
            <a:ext cx="868154" cy="1027525"/>
          </a:xfrm>
          <a:prstGeom prst="rect">
            <a:avLst/>
          </a:prstGeom>
        </p:spPr>
      </p:pic>
      <p:pic>
        <p:nvPicPr>
          <p:cNvPr id="15" name="Picture 14">
            <a:extLst>
              <a:ext uri="{FF2B5EF4-FFF2-40B4-BE49-F238E27FC236}">
                <a16:creationId xmlns:a16="http://schemas.microsoft.com/office/drawing/2014/main" id="{2BBC17EF-0D06-47F9-BFD7-76777127B232}"/>
              </a:ext>
            </a:extLst>
          </p:cNvPr>
          <p:cNvPicPr>
            <a:picLocks noChangeAspect="1"/>
          </p:cNvPicPr>
          <p:nvPr/>
        </p:nvPicPr>
        <p:blipFill>
          <a:blip r:embed="rId6"/>
          <a:stretch>
            <a:fillRect/>
          </a:stretch>
        </p:blipFill>
        <p:spPr>
          <a:xfrm>
            <a:off x="1088308" y="4979659"/>
            <a:ext cx="868154" cy="1027525"/>
          </a:xfrm>
          <a:prstGeom prst="rect">
            <a:avLst/>
          </a:prstGeom>
        </p:spPr>
      </p:pic>
    </p:spTree>
    <p:extLst>
      <p:ext uri="{BB962C8B-B14F-4D97-AF65-F5344CB8AC3E}">
        <p14:creationId xmlns:p14="http://schemas.microsoft.com/office/powerpoint/2010/main" val="20347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D1E3-A229-4337-9388-86D34613FA87}"/>
              </a:ext>
            </a:extLst>
          </p:cNvPr>
          <p:cNvSpPr>
            <a:spLocks noGrp="1"/>
          </p:cNvSpPr>
          <p:nvPr>
            <p:ph type="title"/>
          </p:nvPr>
        </p:nvSpPr>
        <p:spPr>
          <a:xfrm>
            <a:off x="0" y="213557"/>
            <a:ext cx="4865914" cy="647577"/>
          </a:xfrm>
        </p:spPr>
        <p:txBody>
          <a:bodyPr>
            <a:normAutofit/>
          </a:bodyPr>
          <a:lstStyle/>
          <a:p>
            <a:r>
              <a:rPr lang="en-GB" sz="2800" dirty="0" err="1"/>
              <a:t>Weihnachtsgeschenke</a:t>
            </a:r>
            <a:endParaRPr lang="en-GB" sz="2800" dirty="0"/>
          </a:p>
        </p:txBody>
      </p:sp>
      <p:sp>
        <p:nvSpPr>
          <p:cNvPr id="4" name="Google Shape;150;p2">
            <a:extLst>
              <a:ext uri="{FF2B5EF4-FFF2-40B4-BE49-F238E27FC236}">
                <a16:creationId xmlns:a16="http://schemas.microsoft.com/office/drawing/2014/main" id="{A3EF0952-674E-4EAF-AAC4-E08C439DAB0D}"/>
              </a:ext>
            </a:extLst>
          </p:cNvPr>
          <p:cNvSpPr/>
          <p:nvPr/>
        </p:nvSpPr>
        <p:spPr>
          <a:xfrm>
            <a:off x="9864969" y="247047"/>
            <a:ext cx="2092358" cy="386000"/>
          </a:xfrm>
          <a:prstGeom prst="roundRect">
            <a:avLst>
              <a:gd name="adj" fmla="val 16667"/>
            </a:avLst>
          </a:prstGeom>
          <a:solidFill>
            <a:srgbClr val="FFCF01"/>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lesen</a:t>
            </a:r>
            <a:r>
              <a:rPr lang="en-GB" sz="1800" b="1" dirty="0">
                <a:latin typeface="Century Gothic"/>
                <a:ea typeface="Century Gothic"/>
                <a:cs typeface="Century Gothic"/>
                <a:sym typeface="Century Gothic"/>
              </a:rPr>
              <a:t> / </a:t>
            </a:r>
            <a:r>
              <a:rPr lang="en-GB" sz="1800" b="1" dirty="0" err="1">
                <a:latin typeface="Century Gothic"/>
                <a:ea typeface="Century Gothic"/>
                <a:cs typeface="Century Gothic"/>
                <a:sym typeface="Century Gothic"/>
              </a:rPr>
              <a:t>sprechen</a:t>
            </a:r>
            <a:endParaRPr sz="1800" b="1" dirty="0">
              <a:latin typeface="Century Gothic"/>
              <a:ea typeface="Century Gothic"/>
              <a:cs typeface="Century Gothic"/>
              <a:sym typeface="Century Gothic"/>
            </a:endParaRPr>
          </a:p>
        </p:txBody>
      </p:sp>
      <p:pic>
        <p:nvPicPr>
          <p:cNvPr id="16" name="Picture 15">
            <a:extLst>
              <a:ext uri="{FF2B5EF4-FFF2-40B4-BE49-F238E27FC236}">
                <a16:creationId xmlns:a16="http://schemas.microsoft.com/office/drawing/2014/main" id="{DBCBE995-CDD4-4735-9662-BEA963B61B0C}"/>
              </a:ext>
            </a:extLst>
          </p:cNvPr>
          <p:cNvPicPr>
            <a:picLocks noChangeAspect="1"/>
          </p:cNvPicPr>
          <p:nvPr/>
        </p:nvPicPr>
        <p:blipFill>
          <a:blip r:embed="rId3"/>
          <a:stretch>
            <a:fillRect/>
          </a:stretch>
        </p:blipFill>
        <p:spPr>
          <a:xfrm>
            <a:off x="10585679" y="4498023"/>
            <a:ext cx="1304925" cy="1495425"/>
          </a:xfrm>
          <a:prstGeom prst="rect">
            <a:avLst/>
          </a:prstGeom>
        </p:spPr>
      </p:pic>
      <p:sp>
        <p:nvSpPr>
          <p:cNvPr id="17" name="TextBox 16">
            <a:extLst>
              <a:ext uri="{FF2B5EF4-FFF2-40B4-BE49-F238E27FC236}">
                <a16:creationId xmlns:a16="http://schemas.microsoft.com/office/drawing/2014/main" id="{33EDF1AB-BC06-4081-8F69-07091BACE425}"/>
              </a:ext>
            </a:extLst>
          </p:cNvPr>
          <p:cNvSpPr txBox="1"/>
          <p:nvPr/>
        </p:nvSpPr>
        <p:spPr>
          <a:xfrm>
            <a:off x="316090" y="1345719"/>
            <a:ext cx="5539588" cy="3600986"/>
          </a:xfrm>
          <a:prstGeom prst="rect">
            <a:avLst/>
          </a:prstGeom>
          <a:noFill/>
        </p:spPr>
        <p:txBody>
          <a:bodyPr wrap="square" rtlCol="0">
            <a:spAutoFit/>
          </a:bodyPr>
          <a:lstStyle/>
          <a:p>
            <a:r>
              <a:rPr lang="en-GB" sz="3200" dirty="0">
                <a:latin typeface="Century Gothic" panose="020B0502020202020204" pitchFamily="34" charset="0"/>
              </a:rPr>
              <a:t>Was hat Wolfgang?</a:t>
            </a: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p:txBody>
      </p:sp>
      <p:pic>
        <p:nvPicPr>
          <p:cNvPr id="18" name="Picture 17">
            <a:extLst>
              <a:ext uri="{FF2B5EF4-FFF2-40B4-BE49-F238E27FC236}">
                <a16:creationId xmlns:a16="http://schemas.microsoft.com/office/drawing/2014/main" id="{7620D2CA-29C9-48D5-8B1C-FC6C4F9D7683}"/>
              </a:ext>
            </a:extLst>
          </p:cNvPr>
          <p:cNvPicPr>
            <a:picLocks noChangeAspect="1"/>
          </p:cNvPicPr>
          <p:nvPr/>
        </p:nvPicPr>
        <p:blipFill>
          <a:blip r:embed="rId4"/>
          <a:stretch>
            <a:fillRect/>
          </a:stretch>
        </p:blipFill>
        <p:spPr>
          <a:xfrm>
            <a:off x="10476973" y="1726262"/>
            <a:ext cx="1522338" cy="1551338"/>
          </a:xfrm>
          <a:prstGeom prst="rect">
            <a:avLst/>
          </a:prstGeom>
        </p:spPr>
      </p:pic>
      <p:sp>
        <p:nvSpPr>
          <p:cNvPr id="19" name="Oval Callout 3">
            <a:extLst>
              <a:ext uri="{FF2B5EF4-FFF2-40B4-BE49-F238E27FC236}">
                <a16:creationId xmlns:a16="http://schemas.microsoft.com/office/drawing/2014/main" id="{4FA25C1B-5E34-4268-9885-07A12217D14F}"/>
              </a:ext>
            </a:extLst>
          </p:cNvPr>
          <p:cNvSpPr/>
          <p:nvPr/>
        </p:nvSpPr>
        <p:spPr>
          <a:xfrm>
            <a:off x="5293895" y="3815862"/>
            <a:ext cx="4970058"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Ich</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denke</a:t>
            </a:r>
            <a:r>
              <a:rPr lang="en-GB" sz="3200" dirty="0">
                <a:solidFill>
                  <a:schemeClr val="tx1"/>
                </a:solidFill>
                <a:latin typeface="Century Gothic" panose="020B0502020202020204" pitchFamily="34" charset="0"/>
              </a:rPr>
              <a:t>, </a:t>
            </a:r>
            <a:r>
              <a:rPr lang="en-GB" sz="3200" b="1" dirty="0" err="1">
                <a:solidFill>
                  <a:schemeClr val="tx1"/>
                </a:solidFill>
                <a:latin typeface="Century Gothic" panose="020B0502020202020204" pitchFamily="34" charset="0"/>
              </a:rPr>
              <a:t>es</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ist</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ziemlich</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hässlich</a:t>
            </a:r>
            <a:r>
              <a:rPr lang="en-GB" sz="3200" dirty="0">
                <a:solidFill>
                  <a:schemeClr val="tx1"/>
                </a:solidFill>
                <a:latin typeface="Century Gothic" panose="020B0502020202020204" pitchFamily="34" charset="0"/>
              </a:rPr>
              <a:t>!</a:t>
            </a:r>
          </a:p>
        </p:txBody>
      </p:sp>
      <p:sp>
        <p:nvSpPr>
          <p:cNvPr id="20" name="TextBox 19">
            <a:extLst>
              <a:ext uri="{FF2B5EF4-FFF2-40B4-BE49-F238E27FC236}">
                <a16:creationId xmlns:a16="http://schemas.microsoft.com/office/drawing/2014/main" id="{674D2403-351C-4819-9FD4-AC93205F4EAA}"/>
              </a:ext>
            </a:extLst>
          </p:cNvPr>
          <p:cNvSpPr txBox="1"/>
          <p:nvPr/>
        </p:nvSpPr>
        <p:spPr>
          <a:xfrm>
            <a:off x="316090" y="3815862"/>
            <a:ext cx="4446954" cy="1077218"/>
          </a:xfrm>
          <a:prstGeom prst="rect">
            <a:avLst/>
          </a:prstGeom>
          <a:noFill/>
        </p:spPr>
        <p:txBody>
          <a:bodyPr wrap="square" rtlCol="0">
            <a:spAutoFit/>
          </a:bodyPr>
          <a:lstStyle/>
          <a:p>
            <a:r>
              <a:rPr lang="en-GB" sz="3200" dirty="0" err="1">
                <a:latin typeface="Century Gothic" panose="020B0502020202020204" pitchFamily="34" charset="0"/>
              </a:rPr>
              <a:t>Wie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Wolfgangs</a:t>
            </a:r>
            <a:r>
              <a:rPr lang="en-GB" sz="3200" dirty="0">
                <a:latin typeface="Century Gothic" panose="020B0502020202020204" pitchFamily="34" charset="0"/>
              </a:rPr>
              <a:t> </a:t>
            </a:r>
            <a:r>
              <a:rPr lang="en-GB" sz="3200" dirty="0" err="1">
                <a:latin typeface="Century Gothic" panose="020B0502020202020204" pitchFamily="34" charset="0"/>
              </a:rPr>
              <a:t>Fahrrad</a:t>
            </a:r>
            <a:r>
              <a:rPr lang="en-GB" sz="3200" dirty="0">
                <a:latin typeface="Century Gothic" panose="020B0502020202020204" pitchFamily="34" charset="0"/>
              </a:rPr>
              <a:t>?</a:t>
            </a:r>
          </a:p>
        </p:txBody>
      </p:sp>
      <p:sp>
        <p:nvSpPr>
          <p:cNvPr id="21" name="Oval Callout 15">
            <a:extLst>
              <a:ext uri="{FF2B5EF4-FFF2-40B4-BE49-F238E27FC236}">
                <a16:creationId xmlns:a16="http://schemas.microsoft.com/office/drawing/2014/main" id="{9C627942-3886-4CDE-8173-14CECF23EB17}"/>
              </a:ext>
            </a:extLst>
          </p:cNvPr>
          <p:cNvSpPr/>
          <p:nvPr/>
        </p:nvSpPr>
        <p:spPr>
          <a:xfrm>
            <a:off x="5293895" y="1345719"/>
            <a:ext cx="4882133"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Er</a:t>
            </a:r>
            <a:r>
              <a:rPr lang="en-GB" sz="3200" dirty="0">
                <a:solidFill>
                  <a:schemeClr val="tx1"/>
                </a:solidFill>
                <a:latin typeface="Century Gothic" panose="020B0502020202020204" pitchFamily="34" charset="0"/>
              </a:rPr>
              <a:t> hat </a:t>
            </a:r>
            <a:r>
              <a:rPr lang="en-GB" sz="3200" b="1" dirty="0" err="1">
                <a:solidFill>
                  <a:schemeClr val="tx1"/>
                </a:solidFill>
                <a:latin typeface="Century Gothic" panose="020B0502020202020204" pitchFamily="34" charset="0"/>
              </a:rPr>
              <a:t>ein</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Fahrrad</a:t>
            </a:r>
            <a:r>
              <a:rPr lang="en-GB" sz="3200" dirty="0">
                <a:solidFill>
                  <a:schemeClr val="tx1"/>
                </a:solidFill>
                <a:latin typeface="Century Gothic" panose="020B0502020202020204" pitchFamily="34" charset="0"/>
              </a:rPr>
              <a:t>.</a:t>
            </a:r>
          </a:p>
        </p:txBody>
      </p:sp>
      <p:sp>
        <p:nvSpPr>
          <p:cNvPr id="22" name="TextBox 21">
            <a:extLst>
              <a:ext uri="{FF2B5EF4-FFF2-40B4-BE49-F238E27FC236}">
                <a16:creationId xmlns:a16="http://schemas.microsoft.com/office/drawing/2014/main" id="{6F557130-92AD-41DD-A422-75B6F8D54DB8}"/>
              </a:ext>
            </a:extLst>
          </p:cNvPr>
          <p:cNvSpPr txBox="1"/>
          <p:nvPr/>
        </p:nvSpPr>
        <p:spPr>
          <a:xfrm>
            <a:off x="8044746" y="1666156"/>
            <a:ext cx="1204762" cy="584775"/>
          </a:xfrm>
          <a:prstGeom prst="rect">
            <a:avLst/>
          </a:prstGeom>
          <a:solidFill>
            <a:schemeClr val="accent4">
              <a:lumMod val="40000"/>
              <a:lumOff val="60000"/>
            </a:schemeClr>
          </a:solidFill>
        </p:spPr>
        <p:txBody>
          <a:bodyPr wrap="square" rtlCol="0">
            <a:spAutoFit/>
          </a:bodyPr>
          <a:lstStyle/>
          <a:p>
            <a:r>
              <a:rPr lang="en-GB" sz="3200" dirty="0">
                <a:latin typeface="Century Gothic" panose="020B0502020202020204" pitchFamily="34" charset="0"/>
              </a:rPr>
              <a:t>_____</a:t>
            </a:r>
          </a:p>
        </p:txBody>
      </p:sp>
      <p:sp>
        <p:nvSpPr>
          <p:cNvPr id="23" name="TextBox 22">
            <a:extLst>
              <a:ext uri="{FF2B5EF4-FFF2-40B4-BE49-F238E27FC236}">
                <a16:creationId xmlns:a16="http://schemas.microsoft.com/office/drawing/2014/main" id="{443793C4-298D-4C86-AC72-486776B55B31}"/>
              </a:ext>
            </a:extLst>
          </p:cNvPr>
          <p:cNvSpPr txBox="1"/>
          <p:nvPr/>
        </p:nvSpPr>
        <p:spPr>
          <a:xfrm>
            <a:off x="8297578" y="4109822"/>
            <a:ext cx="699097" cy="584775"/>
          </a:xfrm>
          <a:prstGeom prst="rect">
            <a:avLst/>
          </a:prstGeom>
          <a:solidFill>
            <a:schemeClr val="accent4">
              <a:lumMod val="40000"/>
              <a:lumOff val="60000"/>
            </a:schemeClr>
          </a:solidFill>
        </p:spPr>
        <p:txBody>
          <a:bodyPr wrap="square" lIns="0" rIns="0" rtlCol="0">
            <a:spAutoFit/>
          </a:bodyPr>
          <a:lstStyle/>
          <a:p>
            <a:pPr algn="ctr"/>
            <a:r>
              <a:rPr lang="en-GB" sz="3200" dirty="0">
                <a:latin typeface="Century Gothic" panose="020B0502020202020204" pitchFamily="34" charset="0"/>
              </a:rPr>
              <a:t>__</a:t>
            </a:r>
          </a:p>
        </p:txBody>
      </p:sp>
      <p:pic>
        <p:nvPicPr>
          <p:cNvPr id="24" name="Picture 4" descr="Bike Clip Art">
            <a:extLst>
              <a:ext uri="{FF2B5EF4-FFF2-40B4-BE49-F238E27FC236}">
                <a16:creationId xmlns:a16="http://schemas.microsoft.com/office/drawing/2014/main" id="{01B9EEF8-D884-4DC6-8B80-E914BE451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003" y="2224454"/>
            <a:ext cx="1629824" cy="13799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164472E-AA27-442A-BED2-9A5EA9569575}"/>
              </a:ext>
            </a:extLst>
          </p:cNvPr>
          <p:cNvPicPr>
            <a:picLocks noChangeAspect="1"/>
          </p:cNvPicPr>
          <p:nvPr/>
        </p:nvPicPr>
        <p:blipFill>
          <a:blip r:embed="rId6"/>
          <a:stretch>
            <a:fillRect/>
          </a:stretch>
        </p:blipFill>
        <p:spPr>
          <a:xfrm>
            <a:off x="1649844" y="5078093"/>
            <a:ext cx="1018742" cy="1068994"/>
          </a:xfrm>
          <a:prstGeom prst="rect">
            <a:avLst/>
          </a:prstGeom>
        </p:spPr>
      </p:pic>
    </p:spTree>
    <p:extLst>
      <p:ext uri="{BB962C8B-B14F-4D97-AF65-F5344CB8AC3E}">
        <p14:creationId xmlns:p14="http://schemas.microsoft.com/office/powerpoint/2010/main" val="39441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D1E3-A229-4337-9388-86D34613FA87}"/>
              </a:ext>
            </a:extLst>
          </p:cNvPr>
          <p:cNvSpPr>
            <a:spLocks noGrp="1"/>
          </p:cNvSpPr>
          <p:nvPr>
            <p:ph type="title"/>
          </p:nvPr>
        </p:nvSpPr>
        <p:spPr>
          <a:xfrm>
            <a:off x="0" y="213557"/>
            <a:ext cx="4865914" cy="647577"/>
          </a:xfrm>
        </p:spPr>
        <p:txBody>
          <a:bodyPr>
            <a:normAutofit/>
          </a:bodyPr>
          <a:lstStyle/>
          <a:p>
            <a:r>
              <a:rPr lang="en-GB" sz="2800" dirty="0" err="1"/>
              <a:t>Weihnachtsgeschenke</a:t>
            </a:r>
            <a:endParaRPr lang="en-GB" sz="2800" dirty="0"/>
          </a:p>
        </p:txBody>
      </p:sp>
      <p:sp>
        <p:nvSpPr>
          <p:cNvPr id="4" name="Google Shape;150;p2">
            <a:extLst>
              <a:ext uri="{FF2B5EF4-FFF2-40B4-BE49-F238E27FC236}">
                <a16:creationId xmlns:a16="http://schemas.microsoft.com/office/drawing/2014/main" id="{A3EF0952-674E-4EAF-AAC4-E08C439DAB0D}"/>
              </a:ext>
            </a:extLst>
          </p:cNvPr>
          <p:cNvSpPr/>
          <p:nvPr/>
        </p:nvSpPr>
        <p:spPr>
          <a:xfrm>
            <a:off x="9864969" y="247047"/>
            <a:ext cx="2092358" cy="386000"/>
          </a:xfrm>
          <a:prstGeom prst="roundRect">
            <a:avLst>
              <a:gd name="adj" fmla="val 16667"/>
            </a:avLst>
          </a:prstGeom>
          <a:solidFill>
            <a:srgbClr val="FFCF01"/>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lesen</a:t>
            </a:r>
            <a:r>
              <a:rPr lang="en-GB" sz="1800" b="1" dirty="0">
                <a:latin typeface="Century Gothic"/>
                <a:ea typeface="Century Gothic"/>
                <a:cs typeface="Century Gothic"/>
                <a:sym typeface="Century Gothic"/>
              </a:rPr>
              <a:t> / </a:t>
            </a:r>
            <a:r>
              <a:rPr lang="en-GB" sz="1800" b="1" dirty="0" err="1">
                <a:latin typeface="Century Gothic"/>
                <a:ea typeface="Century Gothic"/>
                <a:cs typeface="Century Gothic"/>
                <a:sym typeface="Century Gothic"/>
              </a:rPr>
              <a:t>sprechen</a:t>
            </a:r>
            <a:endParaRPr sz="1800" b="1" dirty="0">
              <a:latin typeface="Century Gothic"/>
              <a:ea typeface="Century Gothic"/>
              <a:cs typeface="Century Gothic"/>
              <a:sym typeface="Century Gothic"/>
            </a:endParaRPr>
          </a:p>
        </p:txBody>
      </p:sp>
      <p:sp>
        <p:nvSpPr>
          <p:cNvPr id="14" name="Oval Callout 16">
            <a:extLst>
              <a:ext uri="{FF2B5EF4-FFF2-40B4-BE49-F238E27FC236}">
                <a16:creationId xmlns:a16="http://schemas.microsoft.com/office/drawing/2014/main" id="{064BB0A3-F5C5-4244-B29D-36BAEA92B1DA}"/>
              </a:ext>
            </a:extLst>
          </p:cNvPr>
          <p:cNvSpPr/>
          <p:nvPr/>
        </p:nvSpPr>
        <p:spPr>
          <a:xfrm>
            <a:off x="5293895" y="1345719"/>
            <a:ext cx="4882133"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Sie</a:t>
            </a:r>
            <a:r>
              <a:rPr lang="en-GB" sz="3200" dirty="0">
                <a:solidFill>
                  <a:schemeClr val="tx1"/>
                </a:solidFill>
                <a:latin typeface="Century Gothic" panose="020B0502020202020204" pitchFamily="34" charset="0"/>
              </a:rPr>
              <a:t> hat </a:t>
            </a:r>
            <a:r>
              <a:rPr lang="en-GB" sz="3200" b="1" dirty="0" err="1">
                <a:solidFill>
                  <a:schemeClr val="tx1"/>
                </a:solidFill>
                <a:latin typeface="Century Gothic" panose="020B0502020202020204" pitchFamily="34" charset="0"/>
              </a:rPr>
              <a:t>einen</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Gutschein</a:t>
            </a:r>
            <a:r>
              <a:rPr lang="en-GB" sz="3200" dirty="0">
                <a:solidFill>
                  <a:schemeClr val="tx1"/>
                </a:solidFill>
                <a:latin typeface="Century Gothic" panose="020B0502020202020204" pitchFamily="34" charset="0"/>
              </a:rPr>
              <a:t>.</a:t>
            </a:r>
          </a:p>
        </p:txBody>
      </p:sp>
      <p:sp>
        <p:nvSpPr>
          <p:cNvPr id="15" name="TextBox 14">
            <a:extLst>
              <a:ext uri="{FF2B5EF4-FFF2-40B4-BE49-F238E27FC236}">
                <a16:creationId xmlns:a16="http://schemas.microsoft.com/office/drawing/2014/main" id="{7A1F651B-7BD2-4B62-9C26-78C6C8DA5D11}"/>
              </a:ext>
            </a:extLst>
          </p:cNvPr>
          <p:cNvSpPr txBox="1"/>
          <p:nvPr/>
        </p:nvSpPr>
        <p:spPr>
          <a:xfrm>
            <a:off x="316090" y="1345719"/>
            <a:ext cx="5539588" cy="3600986"/>
          </a:xfrm>
          <a:prstGeom prst="rect">
            <a:avLst/>
          </a:prstGeom>
          <a:noFill/>
        </p:spPr>
        <p:txBody>
          <a:bodyPr wrap="square" rtlCol="0">
            <a:spAutoFit/>
          </a:bodyPr>
          <a:lstStyle/>
          <a:p>
            <a:r>
              <a:rPr lang="en-GB" sz="3200" dirty="0">
                <a:latin typeface="Century Gothic" panose="020B0502020202020204" pitchFamily="34" charset="0"/>
              </a:rPr>
              <a:t>Was hat Mia?</a:t>
            </a: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p:txBody>
      </p:sp>
      <p:sp>
        <p:nvSpPr>
          <p:cNvPr id="26" name="TextBox 25">
            <a:extLst>
              <a:ext uri="{FF2B5EF4-FFF2-40B4-BE49-F238E27FC236}">
                <a16:creationId xmlns:a16="http://schemas.microsoft.com/office/drawing/2014/main" id="{E708801F-F867-4DFF-8721-0355028FE597}"/>
              </a:ext>
            </a:extLst>
          </p:cNvPr>
          <p:cNvSpPr txBox="1"/>
          <p:nvPr/>
        </p:nvSpPr>
        <p:spPr>
          <a:xfrm>
            <a:off x="316090" y="3815862"/>
            <a:ext cx="5170310" cy="584775"/>
          </a:xfrm>
          <a:prstGeom prst="rect">
            <a:avLst/>
          </a:prstGeom>
          <a:noFill/>
        </p:spPr>
        <p:txBody>
          <a:bodyPr wrap="square" rtlCol="0">
            <a:spAutoFit/>
          </a:bodyPr>
          <a:lstStyle/>
          <a:p>
            <a:r>
              <a:rPr lang="en-GB" sz="3200" dirty="0" err="1">
                <a:latin typeface="Century Gothic" panose="020B0502020202020204" pitchFamily="34" charset="0"/>
              </a:rPr>
              <a:t>Wie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Mias</a:t>
            </a:r>
            <a:r>
              <a:rPr lang="en-GB" sz="3200" dirty="0">
                <a:latin typeface="Century Gothic" panose="020B0502020202020204" pitchFamily="34" charset="0"/>
              </a:rPr>
              <a:t> </a:t>
            </a:r>
            <a:r>
              <a:rPr lang="en-GB" sz="3200" dirty="0" err="1">
                <a:latin typeface="Century Gothic" panose="020B0502020202020204" pitchFamily="34" charset="0"/>
              </a:rPr>
              <a:t>Gutschein</a:t>
            </a:r>
            <a:r>
              <a:rPr lang="en-GB" sz="3200" dirty="0">
                <a:latin typeface="Century Gothic" panose="020B0502020202020204" pitchFamily="34" charset="0"/>
              </a:rPr>
              <a:t>?</a:t>
            </a:r>
          </a:p>
        </p:txBody>
      </p:sp>
      <p:pic>
        <p:nvPicPr>
          <p:cNvPr id="27" name="Picture 26">
            <a:extLst>
              <a:ext uri="{FF2B5EF4-FFF2-40B4-BE49-F238E27FC236}">
                <a16:creationId xmlns:a16="http://schemas.microsoft.com/office/drawing/2014/main" id="{3A8660B9-8712-452B-93E5-B1037C4D079C}"/>
              </a:ext>
            </a:extLst>
          </p:cNvPr>
          <p:cNvPicPr>
            <a:picLocks noChangeAspect="1"/>
          </p:cNvPicPr>
          <p:nvPr/>
        </p:nvPicPr>
        <p:blipFill>
          <a:blip r:embed="rId3"/>
          <a:stretch>
            <a:fillRect/>
          </a:stretch>
        </p:blipFill>
        <p:spPr>
          <a:xfrm>
            <a:off x="10387043" y="1697015"/>
            <a:ext cx="1612268" cy="1551338"/>
          </a:xfrm>
          <a:prstGeom prst="rect">
            <a:avLst/>
          </a:prstGeom>
        </p:spPr>
      </p:pic>
      <p:pic>
        <p:nvPicPr>
          <p:cNvPr id="28" name="Picture 27">
            <a:extLst>
              <a:ext uri="{FF2B5EF4-FFF2-40B4-BE49-F238E27FC236}">
                <a16:creationId xmlns:a16="http://schemas.microsoft.com/office/drawing/2014/main" id="{5884AD6E-740D-4529-A8DA-0E6809D1841C}"/>
              </a:ext>
            </a:extLst>
          </p:cNvPr>
          <p:cNvPicPr>
            <a:picLocks noChangeAspect="1"/>
          </p:cNvPicPr>
          <p:nvPr/>
        </p:nvPicPr>
        <p:blipFill>
          <a:blip r:embed="rId4"/>
          <a:stretch>
            <a:fillRect/>
          </a:stretch>
        </p:blipFill>
        <p:spPr>
          <a:xfrm>
            <a:off x="10387043" y="4437323"/>
            <a:ext cx="1522338" cy="1551338"/>
          </a:xfrm>
          <a:prstGeom prst="rect">
            <a:avLst/>
          </a:prstGeom>
        </p:spPr>
      </p:pic>
      <p:sp>
        <p:nvSpPr>
          <p:cNvPr id="29" name="Oval Callout 11">
            <a:extLst>
              <a:ext uri="{FF2B5EF4-FFF2-40B4-BE49-F238E27FC236}">
                <a16:creationId xmlns:a16="http://schemas.microsoft.com/office/drawing/2014/main" id="{3E5CB6D7-8BF9-4E87-98DE-751B6F1D8E08}"/>
              </a:ext>
            </a:extLst>
          </p:cNvPr>
          <p:cNvSpPr/>
          <p:nvPr/>
        </p:nvSpPr>
        <p:spPr>
          <a:xfrm>
            <a:off x="5293895" y="3815862"/>
            <a:ext cx="4970058"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Ich</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denke</a:t>
            </a:r>
            <a:r>
              <a:rPr lang="en-GB" sz="3200" dirty="0">
                <a:solidFill>
                  <a:schemeClr val="tx1"/>
                </a:solidFill>
                <a:latin typeface="Century Gothic" panose="020B0502020202020204" pitchFamily="34" charset="0"/>
              </a:rPr>
              <a:t>, </a:t>
            </a:r>
            <a:r>
              <a:rPr lang="en-GB" sz="3200" b="1" dirty="0" err="1">
                <a:solidFill>
                  <a:schemeClr val="tx1"/>
                </a:solidFill>
                <a:latin typeface="Century Gothic" panose="020B0502020202020204" pitchFamily="34" charset="0"/>
              </a:rPr>
              <a:t>er</a:t>
            </a:r>
            <a:r>
              <a:rPr lang="en-GB" sz="3200" dirty="0">
                <a:solidFill>
                  <a:schemeClr val="tx1"/>
                </a:solidFill>
                <a:latin typeface="Century Gothic" panose="020B0502020202020204" pitchFamily="34" charset="0"/>
              </a:rPr>
              <a:t> </a:t>
            </a:r>
          </a:p>
          <a:p>
            <a:pPr algn="ctr"/>
            <a:r>
              <a:rPr lang="en-GB" sz="3200" dirty="0" err="1">
                <a:solidFill>
                  <a:schemeClr val="tx1"/>
                </a:solidFill>
                <a:latin typeface="Century Gothic" panose="020B0502020202020204" pitchFamily="34" charset="0"/>
              </a:rPr>
              <a:t>ist</a:t>
            </a:r>
            <a:r>
              <a:rPr lang="en-GB" sz="3200" dirty="0">
                <a:solidFill>
                  <a:schemeClr val="tx1"/>
                </a:solidFill>
                <a:latin typeface="Century Gothic" panose="020B0502020202020204" pitchFamily="34" charset="0"/>
              </a:rPr>
              <a:t> toll!</a:t>
            </a:r>
          </a:p>
        </p:txBody>
      </p:sp>
      <p:sp>
        <p:nvSpPr>
          <p:cNvPr id="30" name="TextBox 29">
            <a:extLst>
              <a:ext uri="{FF2B5EF4-FFF2-40B4-BE49-F238E27FC236}">
                <a16:creationId xmlns:a16="http://schemas.microsoft.com/office/drawing/2014/main" id="{A4CB9A07-247D-44BE-A32F-4C7FA2DD6B97}"/>
              </a:ext>
            </a:extLst>
          </p:cNvPr>
          <p:cNvSpPr txBox="1"/>
          <p:nvPr/>
        </p:nvSpPr>
        <p:spPr>
          <a:xfrm>
            <a:off x="7910346" y="1668315"/>
            <a:ext cx="1204762" cy="584775"/>
          </a:xfrm>
          <a:prstGeom prst="rect">
            <a:avLst/>
          </a:prstGeom>
          <a:solidFill>
            <a:schemeClr val="accent4">
              <a:lumMod val="40000"/>
              <a:lumOff val="60000"/>
            </a:schemeClr>
          </a:solidFill>
        </p:spPr>
        <p:txBody>
          <a:bodyPr wrap="square" rtlCol="0">
            <a:spAutoFit/>
          </a:bodyPr>
          <a:lstStyle/>
          <a:p>
            <a:r>
              <a:rPr lang="en-GB" sz="3200" dirty="0">
                <a:latin typeface="Century Gothic" panose="020B0502020202020204" pitchFamily="34" charset="0"/>
              </a:rPr>
              <a:t>_____</a:t>
            </a:r>
          </a:p>
        </p:txBody>
      </p:sp>
      <p:sp>
        <p:nvSpPr>
          <p:cNvPr id="31" name="TextBox 30">
            <a:extLst>
              <a:ext uri="{FF2B5EF4-FFF2-40B4-BE49-F238E27FC236}">
                <a16:creationId xmlns:a16="http://schemas.microsoft.com/office/drawing/2014/main" id="{FD078AE0-A7B9-4E4C-8B3D-895C1EB6A845}"/>
              </a:ext>
            </a:extLst>
          </p:cNvPr>
          <p:cNvSpPr txBox="1"/>
          <p:nvPr/>
        </p:nvSpPr>
        <p:spPr>
          <a:xfrm>
            <a:off x="8534941" y="4144935"/>
            <a:ext cx="699097" cy="584775"/>
          </a:xfrm>
          <a:prstGeom prst="rect">
            <a:avLst/>
          </a:prstGeom>
          <a:solidFill>
            <a:schemeClr val="accent4">
              <a:lumMod val="40000"/>
              <a:lumOff val="60000"/>
            </a:schemeClr>
          </a:solidFill>
        </p:spPr>
        <p:txBody>
          <a:bodyPr wrap="square" lIns="0" rIns="0" rtlCol="0">
            <a:spAutoFit/>
          </a:bodyPr>
          <a:lstStyle/>
          <a:p>
            <a:pPr algn="ctr"/>
            <a:r>
              <a:rPr lang="en-GB" sz="3200" dirty="0">
                <a:latin typeface="Century Gothic" panose="020B0502020202020204" pitchFamily="34" charset="0"/>
              </a:rPr>
              <a:t>__</a:t>
            </a:r>
          </a:p>
        </p:txBody>
      </p:sp>
      <p:pic>
        <p:nvPicPr>
          <p:cNvPr id="32" name="Picture 31">
            <a:extLst>
              <a:ext uri="{FF2B5EF4-FFF2-40B4-BE49-F238E27FC236}">
                <a16:creationId xmlns:a16="http://schemas.microsoft.com/office/drawing/2014/main" id="{6E374C12-01A2-49B6-88C5-0BB33792F48A}"/>
              </a:ext>
            </a:extLst>
          </p:cNvPr>
          <p:cNvPicPr>
            <a:picLocks noChangeAspect="1"/>
          </p:cNvPicPr>
          <p:nvPr/>
        </p:nvPicPr>
        <p:blipFill>
          <a:blip r:embed="rId5"/>
          <a:stretch>
            <a:fillRect/>
          </a:stretch>
        </p:blipFill>
        <p:spPr>
          <a:xfrm>
            <a:off x="607457" y="2163311"/>
            <a:ext cx="2328248" cy="1296215"/>
          </a:xfrm>
          <a:prstGeom prst="rect">
            <a:avLst/>
          </a:prstGeom>
        </p:spPr>
      </p:pic>
      <p:pic>
        <p:nvPicPr>
          <p:cNvPr id="33" name="Picture 32">
            <a:extLst>
              <a:ext uri="{FF2B5EF4-FFF2-40B4-BE49-F238E27FC236}">
                <a16:creationId xmlns:a16="http://schemas.microsoft.com/office/drawing/2014/main" id="{3B6A699F-845C-45E5-908F-E53C47BEF18B}"/>
              </a:ext>
            </a:extLst>
          </p:cNvPr>
          <p:cNvPicPr>
            <a:picLocks noChangeAspect="1"/>
          </p:cNvPicPr>
          <p:nvPr/>
        </p:nvPicPr>
        <p:blipFill>
          <a:blip r:embed="rId6"/>
          <a:stretch>
            <a:fillRect/>
          </a:stretch>
        </p:blipFill>
        <p:spPr>
          <a:xfrm>
            <a:off x="1337490" y="4851976"/>
            <a:ext cx="868183" cy="1027560"/>
          </a:xfrm>
          <a:prstGeom prst="rect">
            <a:avLst/>
          </a:prstGeom>
        </p:spPr>
      </p:pic>
    </p:spTree>
    <p:extLst>
      <p:ext uri="{BB962C8B-B14F-4D97-AF65-F5344CB8AC3E}">
        <p14:creationId xmlns:p14="http://schemas.microsoft.com/office/powerpoint/2010/main" val="104281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D1E3-A229-4337-9388-86D34613FA87}"/>
              </a:ext>
            </a:extLst>
          </p:cNvPr>
          <p:cNvSpPr>
            <a:spLocks noGrp="1"/>
          </p:cNvSpPr>
          <p:nvPr>
            <p:ph type="title"/>
          </p:nvPr>
        </p:nvSpPr>
        <p:spPr>
          <a:xfrm>
            <a:off x="0" y="213557"/>
            <a:ext cx="4865914" cy="647577"/>
          </a:xfrm>
        </p:spPr>
        <p:txBody>
          <a:bodyPr>
            <a:normAutofit/>
          </a:bodyPr>
          <a:lstStyle/>
          <a:p>
            <a:r>
              <a:rPr lang="en-GB" sz="2800" dirty="0" err="1"/>
              <a:t>Weihnachtsgeschenke</a:t>
            </a:r>
            <a:endParaRPr lang="en-GB" sz="2800" dirty="0"/>
          </a:p>
        </p:txBody>
      </p:sp>
      <p:sp>
        <p:nvSpPr>
          <p:cNvPr id="4" name="Google Shape;150;p2">
            <a:extLst>
              <a:ext uri="{FF2B5EF4-FFF2-40B4-BE49-F238E27FC236}">
                <a16:creationId xmlns:a16="http://schemas.microsoft.com/office/drawing/2014/main" id="{A3EF0952-674E-4EAF-AAC4-E08C439DAB0D}"/>
              </a:ext>
            </a:extLst>
          </p:cNvPr>
          <p:cNvSpPr/>
          <p:nvPr/>
        </p:nvSpPr>
        <p:spPr>
          <a:xfrm>
            <a:off x="9864969" y="247047"/>
            <a:ext cx="2092358" cy="386000"/>
          </a:xfrm>
          <a:prstGeom prst="roundRect">
            <a:avLst>
              <a:gd name="adj" fmla="val 16667"/>
            </a:avLst>
          </a:prstGeom>
          <a:solidFill>
            <a:srgbClr val="FFCF01"/>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lesen</a:t>
            </a:r>
            <a:r>
              <a:rPr lang="en-GB" sz="1800" b="1" dirty="0">
                <a:latin typeface="Century Gothic"/>
                <a:ea typeface="Century Gothic"/>
                <a:cs typeface="Century Gothic"/>
                <a:sym typeface="Century Gothic"/>
              </a:rPr>
              <a:t> / </a:t>
            </a:r>
            <a:r>
              <a:rPr lang="en-GB" sz="1800" b="1" dirty="0" err="1">
                <a:latin typeface="Century Gothic"/>
                <a:ea typeface="Century Gothic"/>
                <a:cs typeface="Century Gothic"/>
                <a:sym typeface="Century Gothic"/>
              </a:rPr>
              <a:t>sprechen</a:t>
            </a:r>
            <a:endParaRPr sz="1800" b="1" dirty="0">
              <a:latin typeface="Century Gothic"/>
              <a:ea typeface="Century Gothic"/>
              <a:cs typeface="Century Gothic"/>
              <a:sym typeface="Century Gothic"/>
            </a:endParaRPr>
          </a:p>
        </p:txBody>
      </p:sp>
      <p:sp>
        <p:nvSpPr>
          <p:cNvPr id="16" name="Oval Callout 22">
            <a:extLst>
              <a:ext uri="{FF2B5EF4-FFF2-40B4-BE49-F238E27FC236}">
                <a16:creationId xmlns:a16="http://schemas.microsoft.com/office/drawing/2014/main" id="{93F3D2F3-8FD7-47AF-B5E4-3A17D998DFE7}"/>
              </a:ext>
            </a:extLst>
          </p:cNvPr>
          <p:cNvSpPr/>
          <p:nvPr/>
        </p:nvSpPr>
        <p:spPr>
          <a:xfrm>
            <a:off x="5293895" y="1345719"/>
            <a:ext cx="4882133"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Er</a:t>
            </a:r>
            <a:r>
              <a:rPr lang="en-GB" sz="3200" dirty="0">
                <a:solidFill>
                  <a:schemeClr val="tx1"/>
                </a:solidFill>
                <a:latin typeface="Century Gothic" panose="020B0502020202020204" pitchFamily="34" charset="0"/>
              </a:rPr>
              <a:t> hat </a:t>
            </a:r>
            <a:r>
              <a:rPr lang="en-GB" sz="3200" b="1" dirty="0" err="1">
                <a:solidFill>
                  <a:schemeClr val="tx1"/>
                </a:solidFill>
                <a:latin typeface="Century Gothic" panose="020B0502020202020204" pitchFamily="34" charset="0"/>
              </a:rPr>
              <a:t>ein</a:t>
            </a:r>
            <a:r>
              <a:rPr lang="en-GB" sz="3200" dirty="0">
                <a:solidFill>
                  <a:schemeClr val="tx1"/>
                </a:solidFill>
                <a:latin typeface="Century Gothic" panose="020B0502020202020204" pitchFamily="34" charset="0"/>
              </a:rPr>
              <a:t> Spiel.</a:t>
            </a:r>
          </a:p>
        </p:txBody>
      </p:sp>
      <p:pic>
        <p:nvPicPr>
          <p:cNvPr id="17" name="Picture 16">
            <a:extLst>
              <a:ext uri="{FF2B5EF4-FFF2-40B4-BE49-F238E27FC236}">
                <a16:creationId xmlns:a16="http://schemas.microsoft.com/office/drawing/2014/main" id="{4BC50E54-7444-43F8-B5CC-106A98AF2E7D}"/>
              </a:ext>
            </a:extLst>
          </p:cNvPr>
          <p:cNvPicPr>
            <a:picLocks noChangeAspect="1"/>
          </p:cNvPicPr>
          <p:nvPr/>
        </p:nvPicPr>
        <p:blipFill>
          <a:blip r:embed="rId3"/>
          <a:stretch>
            <a:fillRect/>
          </a:stretch>
        </p:blipFill>
        <p:spPr>
          <a:xfrm>
            <a:off x="10387043" y="4437323"/>
            <a:ext cx="1612268" cy="1551338"/>
          </a:xfrm>
          <a:prstGeom prst="rect">
            <a:avLst/>
          </a:prstGeom>
        </p:spPr>
      </p:pic>
      <p:sp>
        <p:nvSpPr>
          <p:cNvPr id="18" name="TextBox 17">
            <a:extLst>
              <a:ext uri="{FF2B5EF4-FFF2-40B4-BE49-F238E27FC236}">
                <a16:creationId xmlns:a16="http://schemas.microsoft.com/office/drawing/2014/main" id="{A6265DAA-283C-4F45-B2C7-8175E7784A28}"/>
              </a:ext>
            </a:extLst>
          </p:cNvPr>
          <p:cNvSpPr txBox="1"/>
          <p:nvPr/>
        </p:nvSpPr>
        <p:spPr>
          <a:xfrm>
            <a:off x="316090" y="1345719"/>
            <a:ext cx="5539588" cy="3600986"/>
          </a:xfrm>
          <a:prstGeom prst="rect">
            <a:avLst/>
          </a:prstGeom>
          <a:noFill/>
        </p:spPr>
        <p:txBody>
          <a:bodyPr wrap="square" rtlCol="0">
            <a:spAutoFit/>
          </a:bodyPr>
          <a:lstStyle/>
          <a:p>
            <a:r>
              <a:rPr lang="en-GB" sz="3200" dirty="0">
                <a:latin typeface="Century Gothic" panose="020B0502020202020204" pitchFamily="34" charset="0"/>
              </a:rPr>
              <a:t>Was hat Wolfgang?</a:t>
            </a: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p:txBody>
      </p:sp>
      <p:pic>
        <p:nvPicPr>
          <p:cNvPr id="19" name="Picture 18">
            <a:extLst>
              <a:ext uri="{FF2B5EF4-FFF2-40B4-BE49-F238E27FC236}">
                <a16:creationId xmlns:a16="http://schemas.microsoft.com/office/drawing/2014/main" id="{8D550FE1-5872-4344-905F-AB8B6CC4F72B}"/>
              </a:ext>
            </a:extLst>
          </p:cNvPr>
          <p:cNvPicPr>
            <a:picLocks noChangeAspect="1"/>
          </p:cNvPicPr>
          <p:nvPr/>
        </p:nvPicPr>
        <p:blipFill>
          <a:blip r:embed="rId4"/>
          <a:stretch>
            <a:fillRect/>
          </a:stretch>
        </p:blipFill>
        <p:spPr>
          <a:xfrm>
            <a:off x="10476973" y="1726262"/>
            <a:ext cx="1522338" cy="1551338"/>
          </a:xfrm>
          <a:prstGeom prst="rect">
            <a:avLst/>
          </a:prstGeom>
        </p:spPr>
      </p:pic>
      <p:sp>
        <p:nvSpPr>
          <p:cNvPr id="20" name="TextBox 19">
            <a:extLst>
              <a:ext uri="{FF2B5EF4-FFF2-40B4-BE49-F238E27FC236}">
                <a16:creationId xmlns:a16="http://schemas.microsoft.com/office/drawing/2014/main" id="{1D94DEBA-FAC5-4E96-A31C-EEE5FEF9C8E7}"/>
              </a:ext>
            </a:extLst>
          </p:cNvPr>
          <p:cNvSpPr txBox="1"/>
          <p:nvPr/>
        </p:nvSpPr>
        <p:spPr>
          <a:xfrm>
            <a:off x="316090" y="3815862"/>
            <a:ext cx="4446954" cy="1077218"/>
          </a:xfrm>
          <a:prstGeom prst="rect">
            <a:avLst/>
          </a:prstGeom>
          <a:noFill/>
        </p:spPr>
        <p:txBody>
          <a:bodyPr wrap="square" rtlCol="0">
            <a:spAutoFit/>
          </a:bodyPr>
          <a:lstStyle/>
          <a:p>
            <a:r>
              <a:rPr lang="en-GB" sz="3200" dirty="0" err="1">
                <a:latin typeface="Century Gothic" panose="020B0502020202020204" pitchFamily="34" charset="0"/>
              </a:rPr>
              <a:t>Wie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Wolfgangs</a:t>
            </a:r>
            <a:r>
              <a:rPr lang="en-GB" sz="3200" dirty="0">
                <a:latin typeface="Century Gothic" panose="020B0502020202020204" pitchFamily="34" charset="0"/>
              </a:rPr>
              <a:t> Spiel?</a:t>
            </a:r>
          </a:p>
        </p:txBody>
      </p:sp>
      <p:sp>
        <p:nvSpPr>
          <p:cNvPr id="21" name="Oval Callout 11">
            <a:extLst>
              <a:ext uri="{FF2B5EF4-FFF2-40B4-BE49-F238E27FC236}">
                <a16:creationId xmlns:a16="http://schemas.microsoft.com/office/drawing/2014/main" id="{5149B11E-65B7-4891-AB59-59C378A4DEDB}"/>
              </a:ext>
            </a:extLst>
          </p:cNvPr>
          <p:cNvSpPr/>
          <p:nvPr/>
        </p:nvSpPr>
        <p:spPr>
          <a:xfrm>
            <a:off x="5293895" y="3815862"/>
            <a:ext cx="4970058"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Ich</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denke</a:t>
            </a:r>
            <a:r>
              <a:rPr lang="en-GB" sz="3200" dirty="0">
                <a:solidFill>
                  <a:schemeClr val="tx1"/>
                </a:solidFill>
                <a:latin typeface="Century Gothic" panose="020B0502020202020204" pitchFamily="34" charset="0"/>
              </a:rPr>
              <a:t>, </a:t>
            </a:r>
            <a:r>
              <a:rPr lang="en-GB" sz="3200" b="1" dirty="0" err="1">
                <a:solidFill>
                  <a:schemeClr val="tx1"/>
                </a:solidFill>
                <a:latin typeface="Century Gothic" panose="020B0502020202020204" pitchFamily="34" charset="0"/>
              </a:rPr>
              <a:t>es</a:t>
            </a:r>
            <a:r>
              <a:rPr lang="en-GB" sz="3200" dirty="0">
                <a:solidFill>
                  <a:schemeClr val="tx1"/>
                </a:solidFill>
                <a:latin typeface="Century Gothic" panose="020B0502020202020204" pitchFamily="34" charset="0"/>
              </a:rPr>
              <a:t> </a:t>
            </a:r>
          </a:p>
          <a:p>
            <a:pPr algn="ctr"/>
            <a:r>
              <a:rPr lang="en-GB" sz="3200" dirty="0" err="1">
                <a:solidFill>
                  <a:schemeClr val="tx1"/>
                </a:solidFill>
                <a:latin typeface="Century Gothic" panose="020B0502020202020204" pitchFamily="34" charset="0"/>
              </a:rPr>
              <a:t>ist</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interessant</a:t>
            </a:r>
            <a:r>
              <a:rPr lang="en-GB" sz="3200" dirty="0">
                <a:solidFill>
                  <a:schemeClr val="tx1"/>
                </a:solidFill>
                <a:latin typeface="Century Gothic" panose="020B0502020202020204" pitchFamily="34" charset="0"/>
              </a:rPr>
              <a:t>!</a:t>
            </a:r>
          </a:p>
        </p:txBody>
      </p:sp>
      <p:sp>
        <p:nvSpPr>
          <p:cNvPr id="22" name="TextBox 21">
            <a:extLst>
              <a:ext uri="{FF2B5EF4-FFF2-40B4-BE49-F238E27FC236}">
                <a16:creationId xmlns:a16="http://schemas.microsoft.com/office/drawing/2014/main" id="{E93196D4-0D11-42EC-83DB-1366C06AFAF6}"/>
              </a:ext>
            </a:extLst>
          </p:cNvPr>
          <p:cNvSpPr txBox="1"/>
          <p:nvPr/>
        </p:nvSpPr>
        <p:spPr>
          <a:xfrm>
            <a:off x="7366596" y="1932067"/>
            <a:ext cx="799729" cy="584775"/>
          </a:xfrm>
          <a:prstGeom prst="rect">
            <a:avLst/>
          </a:prstGeom>
          <a:solidFill>
            <a:schemeClr val="accent4">
              <a:lumMod val="40000"/>
              <a:lumOff val="60000"/>
            </a:schemeClr>
          </a:solidFill>
        </p:spPr>
        <p:txBody>
          <a:bodyPr wrap="square" rtlCol="0">
            <a:spAutoFit/>
          </a:bodyPr>
          <a:lstStyle/>
          <a:p>
            <a:r>
              <a:rPr lang="en-GB" sz="3200" dirty="0">
                <a:latin typeface="Century Gothic" panose="020B0502020202020204" pitchFamily="34" charset="0"/>
              </a:rPr>
              <a:t>___</a:t>
            </a:r>
          </a:p>
        </p:txBody>
      </p:sp>
      <p:sp>
        <p:nvSpPr>
          <p:cNvPr id="23" name="TextBox 22">
            <a:extLst>
              <a:ext uri="{FF2B5EF4-FFF2-40B4-BE49-F238E27FC236}">
                <a16:creationId xmlns:a16="http://schemas.microsoft.com/office/drawing/2014/main" id="{6B5159BC-89DC-4EA5-B380-3261528AAE33}"/>
              </a:ext>
            </a:extLst>
          </p:cNvPr>
          <p:cNvSpPr txBox="1"/>
          <p:nvPr/>
        </p:nvSpPr>
        <p:spPr>
          <a:xfrm>
            <a:off x="8624093" y="4144935"/>
            <a:ext cx="699097" cy="584775"/>
          </a:xfrm>
          <a:prstGeom prst="rect">
            <a:avLst/>
          </a:prstGeom>
          <a:solidFill>
            <a:schemeClr val="accent4">
              <a:lumMod val="40000"/>
              <a:lumOff val="60000"/>
            </a:schemeClr>
          </a:solidFill>
        </p:spPr>
        <p:txBody>
          <a:bodyPr wrap="square" lIns="0" rIns="0" rtlCol="0">
            <a:spAutoFit/>
          </a:bodyPr>
          <a:lstStyle/>
          <a:p>
            <a:pPr algn="ctr"/>
            <a:r>
              <a:rPr lang="en-GB" sz="3200" dirty="0">
                <a:latin typeface="Century Gothic" panose="020B0502020202020204" pitchFamily="34" charset="0"/>
              </a:rPr>
              <a:t>__</a:t>
            </a:r>
          </a:p>
        </p:txBody>
      </p:sp>
      <p:pic>
        <p:nvPicPr>
          <p:cNvPr id="24" name="Picture 2" descr="Joypad Game Controller Clip Art">
            <a:extLst>
              <a:ext uri="{FF2B5EF4-FFF2-40B4-BE49-F238E27FC236}">
                <a16:creationId xmlns:a16="http://schemas.microsoft.com/office/drawing/2014/main" id="{4C330C31-59CA-4633-A06D-DB6CE6BBE7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4919" y="2224454"/>
            <a:ext cx="1214115" cy="12430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485EEAEC-5F4B-4D26-9B58-CABCD2299CA0}"/>
              </a:ext>
            </a:extLst>
          </p:cNvPr>
          <p:cNvPicPr>
            <a:picLocks noChangeAspect="1"/>
          </p:cNvPicPr>
          <p:nvPr/>
        </p:nvPicPr>
        <p:blipFill>
          <a:blip r:embed="rId6"/>
          <a:stretch>
            <a:fillRect/>
          </a:stretch>
        </p:blipFill>
        <p:spPr>
          <a:xfrm>
            <a:off x="1597899" y="5059570"/>
            <a:ext cx="868154" cy="1027525"/>
          </a:xfrm>
          <a:prstGeom prst="rect">
            <a:avLst/>
          </a:prstGeom>
        </p:spPr>
      </p:pic>
    </p:spTree>
    <p:extLst>
      <p:ext uri="{BB962C8B-B14F-4D97-AF65-F5344CB8AC3E}">
        <p14:creationId xmlns:p14="http://schemas.microsoft.com/office/powerpoint/2010/main" val="381542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D1E3-A229-4337-9388-86D34613FA87}"/>
              </a:ext>
            </a:extLst>
          </p:cNvPr>
          <p:cNvSpPr>
            <a:spLocks noGrp="1"/>
          </p:cNvSpPr>
          <p:nvPr>
            <p:ph type="title"/>
          </p:nvPr>
        </p:nvSpPr>
        <p:spPr>
          <a:xfrm>
            <a:off x="0" y="213557"/>
            <a:ext cx="4865914" cy="647577"/>
          </a:xfrm>
        </p:spPr>
        <p:txBody>
          <a:bodyPr>
            <a:normAutofit/>
          </a:bodyPr>
          <a:lstStyle/>
          <a:p>
            <a:r>
              <a:rPr lang="en-GB" sz="2800" dirty="0" err="1"/>
              <a:t>Weihnachtsgeschenke</a:t>
            </a:r>
            <a:endParaRPr lang="en-GB" sz="2800" dirty="0"/>
          </a:p>
        </p:txBody>
      </p:sp>
      <p:sp>
        <p:nvSpPr>
          <p:cNvPr id="4" name="Google Shape;150;p2">
            <a:extLst>
              <a:ext uri="{FF2B5EF4-FFF2-40B4-BE49-F238E27FC236}">
                <a16:creationId xmlns:a16="http://schemas.microsoft.com/office/drawing/2014/main" id="{A3EF0952-674E-4EAF-AAC4-E08C439DAB0D}"/>
              </a:ext>
            </a:extLst>
          </p:cNvPr>
          <p:cNvSpPr/>
          <p:nvPr/>
        </p:nvSpPr>
        <p:spPr>
          <a:xfrm>
            <a:off x="9864969" y="247047"/>
            <a:ext cx="2092358" cy="386000"/>
          </a:xfrm>
          <a:prstGeom prst="roundRect">
            <a:avLst>
              <a:gd name="adj" fmla="val 16667"/>
            </a:avLst>
          </a:prstGeom>
          <a:solidFill>
            <a:srgbClr val="FFCF01"/>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lesen</a:t>
            </a:r>
            <a:r>
              <a:rPr lang="en-GB" sz="1800" b="1" dirty="0">
                <a:latin typeface="Century Gothic"/>
                <a:ea typeface="Century Gothic"/>
                <a:cs typeface="Century Gothic"/>
                <a:sym typeface="Century Gothic"/>
              </a:rPr>
              <a:t> / </a:t>
            </a:r>
            <a:r>
              <a:rPr lang="en-GB" sz="1800" b="1" dirty="0" err="1">
                <a:latin typeface="Century Gothic"/>
                <a:ea typeface="Century Gothic"/>
                <a:cs typeface="Century Gothic"/>
                <a:sym typeface="Century Gothic"/>
              </a:rPr>
              <a:t>sprechen</a:t>
            </a:r>
            <a:endParaRPr sz="1800" b="1" dirty="0">
              <a:latin typeface="Century Gothic"/>
              <a:ea typeface="Century Gothic"/>
              <a:cs typeface="Century Gothic"/>
              <a:sym typeface="Century Gothic"/>
            </a:endParaRPr>
          </a:p>
        </p:txBody>
      </p:sp>
      <p:sp>
        <p:nvSpPr>
          <p:cNvPr id="14" name="Oval Callout 21">
            <a:extLst>
              <a:ext uri="{FF2B5EF4-FFF2-40B4-BE49-F238E27FC236}">
                <a16:creationId xmlns:a16="http://schemas.microsoft.com/office/drawing/2014/main" id="{92D5F408-24EF-467B-86CA-96773243AE42}"/>
              </a:ext>
            </a:extLst>
          </p:cNvPr>
          <p:cNvSpPr/>
          <p:nvPr/>
        </p:nvSpPr>
        <p:spPr>
          <a:xfrm>
            <a:off x="5293895" y="1345719"/>
            <a:ext cx="4882133"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Sie</a:t>
            </a:r>
            <a:r>
              <a:rPr lang="en-GB" sz="3200" dirty="0">
                <a:solidFill>
                  <a:schemeClr val="tx1"/>
                </a:solidFill>
                <a:latin typeface="Century Gothic" panose="020B0502020202020204" pitchFamily="34" charset="0"/>
              </a:rPr>
              <a:t> hat </a:t>
            </a:r>
            <a:r>
              <a:rPr lang="en-GB" sz="3200" b="1" dirty="0" err="1">
                <a:solidFill>
                  <a:schemeClr val="tx1"/>
                </a:solidFill>
                <a:latin typeface="Century Gothic" panose="020B0502020202020204" pitchFamily="34" charset="0"/>
              </a:rPr>
              <a:t>eine</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Jacke</a:t>
            </a:r>
            <a:r>
              <a:rPr lang="en-GB" sz="3200" dirty="0">
                <a:solidFill>
                  <a:schemeClr val="tx1"/>
                </a:solidFill>
                <a:latin typeface="Century Gothic" panose="020B0502020202020204" pitchFamily="34" charset="0"/>
              </a:rPr>
              <a:t>.</a:t>
            </a:r>
          </a:p>
        </p:txBody>
      </p:sp>
      <p:sp>
        <p:nvSpPr>
          <p:cNvPr id="15" name="TextBox 14">
            <a:extLst>
              <a:ext uri="{FF2B5EF4-FFF2-40B4-BE49-F238E27FC236}">
                <a16:creationId xmlns:a16="http://schemas.microsoft.com/office/drawing/2014/main" id="{B31D855A-6BFD-4861-B247-B2F35507CEBC}"/>
              </a:ext>
            </a:extLst>
          </p:cNvPr>
          <p:cNvSpPr txBox="1"/>
          <p:nvPr/>
        </p:nvSpPr>
        <p:spPr>
          <a:xfrm>
            <a:off x="316090" y="1345719"/>
            <a:ext cx="5539588" cy="3600986"/>
          </a:xfrm>
          <a:prstGeom prst="rect">
            <a:avLst/>
          </a:prstGeom>
          <a:noFill/>
        </p:spPr>
        <p:txBody>
          <a:bodyPr wrap="square" rtlCol="0">
            <a:spAutoFit/>
          </a:bodyPr>
          <a:lstStyle/>
          <a:p>
            <a:r>
              <a:rPr lang="en-GB" sz="3200" dirty="0">
                <a:latin typeface="Century Gothic" panose="020B0502020202020204" pitchFamily="34" charset="0"/>
              </a:rPr>
              <a:t>Was hat Mia?</a:t>
            </a: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p:txBody>
      </p:sp>
      <p:sp>
        <p:nvSpPr>
          <p:cNvPr id="26" name="TextBox 25">
            <a:extLst>
              <a:ext uri="{FF2B5EF4-FFF2-40B4-BE49-F238E27FC236}">
                <a16:creationId xmlns:a16="http://schemas.microsoft.com/office/drawing/2014/main" id="{F86A5FD8-521D-482F-81E8-AA0F6F8DD25D}"/>
              </a:ext>
            </a:extLst>
          </p:cNvPr>
          <p:cNvSpPr txBox="1"/>
          <p:nvPr/>
        </p:nvSpPr>
        <p:spPr>
          <a:xfrm>
            <a:off x="316090" y="3815862"/>
            <a:ext cx="5170310" cy="584775"/>
          </a:xfrm>
          <a:prstGeom prst="rect">
            <a:avLst/>
          </a:prstGeom>
          <a:noFill/>
        </p:spPr>
        <p:txBody>
          <a:bodyPr wrap="square" rtlCol="0">
            <a:spAutoFit/>
          </a:bodyPr>
          <a:lstStyle/>
          <a:p>
            <a:r>
              <a:rPr lang="en-GB" sz="3200" dirty="0" err="1">
                <a:latin typeface="Century Gothic" panose="020B0502020202020204" pitchFamily="34" charset="0"/>
              </a:rPr>
              <a:t>Wie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Mias</a:t>
            </a:r>
            <a:r>
              <a:rPr lang="en-GB" sz="3200" dirty="0">
                <a:latin typeface="Century Gothic" panose="020B0502020202020204" pitchFamily="34" charset="0"/>
              </a:rPr>
              <a:t> </a:t>
            </a:r>
            <a:r>
              <a:rPr lang="en-GB" sz="3200" dirty="0" err="1">
                <a:latin typeface="Century Gothic" panose="020B0502020202020204" pitchFamily="34" charset="0"/>
              </a:rPr>
              <a:t>Jacke</a:t>
            </a:r>
            <a:r>
              <a:rPr lang="en-GB" sz="3200" dirty="0">
                <a:latin typeface="Century Gothic" panose="020B0502020202020204" pitchFamily="34" charset="0"/>
              </a:rPr>
              <a:t>?</a:t>
            </a:r>
          </a:p>
        </p:txBody>
      </p:sp>
      <p:pic>
        <p:nvPicPr>
          <p:cNvPr id="27" name="Picture 26">
            <a:extLst>
              <a:ext uri="{FF2B5EF4-FFF2-40B4-BE49-F238E27FC236}">
                <a16:creationId xmlns:a16="http://schemas.microsoft.com/office/drawing/2014/main" id="{051F6C4E-A325-4709-866F-FB921D9D59A9}"/>
              </a:ext>
            </a:extLst>
          </p:cNvPr>
          <p:cNvPicPr>
            <a:picLocks noChangeAspect="1"/>
          </p:cNvPicPr>
          <p:nvPr/>
        </p:nvPicPr>
        <p:blipFill>
          <a:blip r:embed="rId3"/>
          <a:stretch>
            <a:fillRect/>
          </a:stretch>
        </p:blipFill>
        <p:spPr>
          <a:xfrm>
            <a:off x="10387043" y="1697015"/>
            <a:ext cx="1612268" cy="1551338"/>
          </a:xfrm>
          <a:prstGeom prst="rect">
            <a:avLst/>
          </a:prstGeom>
        </p:spPr>
      </p:pic>
      <p:pic>
        <p:nvPicPr>
          <p:cNvPr id="28" name="Picture 27">
            <a:extLst>
              <a:ext uri="{FF2B5EF4-FFF2-40B4-BE49-F238E27FC236}">
                <a16:creationId xmlns:a16="http://schemas.microsoft.com/office/drawing/2014/main" id="{D0186CD9-3C5B-4236-B6DE-322F3D25EE65}"/>
              </a:ext>
            </a:extLst>
          </p:cNvPr>
          <p:cNvPicPr>
            <a:picLocks noChangeAspect="1"/>
          </p:cNvPicPr>
          <p:nvPr/>
        </p:nvPicPr>
        <p:blipFill>
          <a:blip r:embed="rId4"/>
          <a:stretch>
            <a:fillRect/>
          </a:stretch>
        </p:blipFill>
        <p:spPr>
          <a:xfrm>
            <a:off x="10555002" y="4449530"/>
            <a:ext cx="1276350" cy="1476375"/>
          </a:xfrm>
          <a:prstGeom prst="rect">
            <a:avLst/>
          </a:prstGeom>
        </p:spPr>
      </p:pic>
      <p:sp>
        <p:nvSpPr>
          <p:cNvPr id="29" name="Oval Callout 14">
            <a:extLst>
              <a:ext uri="{FF2B5EF4-FFF2-40B4-BE49-F238E27FC236}">
                <a16:creationId xmlns:a16="http://schemas.microsoft.com/office/drawing/2014/main" id="{7C3F6D81-B64E-4001-AE21-8237348D076D}"/>
              </a:ext>
            </a:extLst>
          </p:cNvPr>
          <p:cNvSpPr/>
          <p:nvPr/>
        </p:nvSpPr>
        <p:spPr>
          <a:xfrm>
            <a:off x="5293895" y="3815862"/>
            <a:ext cx="4970058"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Ich</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denke</a:t>
            </a:r>
            <a:r>
              <a:rPr lang="en-GB" sz="3200" dirty="0">
                <a:solidFill>
                  <a:schemeClr val="tx1"/>
                </a:solidFill>
                <a:latin typeface="Century Gothic" panose="020B0502020202020204" pitchFamily="34" charset="0"/>
              </a:rPr>
              <a:t>, </a:t>
            </a:r>
            <a:r>
              <a:rPr lang="en-GB" sz="3200" b="1" dirty="0" err="1">
                <a:solidFill>
                  <a:schemeClr val="tx1"/>
                </a:solidFill>
                <a:latin typeface="Century Gothic" panose="020B0502020202020204" pitchFamily="34" charset="0"/>
              </a:rPr>
              <a:t>sie</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ist</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hässlich</a:t>
            </a:r>
            <a:r>
              <a:rPr lang="en-GB" sz="3200" dirty="0">
                <a:solidFill>
                  <a:schemeClr val="tx1"/>
                </a:solidFill>
                <a:latin typeface="Century Gothic" panose="020B0502020202020204" pitchFamily="34" charset="0"/>
              </a:rPr>
              <a:t>!</a:t>
            </a:r>
          </a:p>
        </p:txBody>
      </p:sp>
      <p:sp>
        <p:nvSpPr>
          <p:cNvPr id="30" name="TextBox 29">
            <a:extLst>
              <a:ext uri="{FF2B5EF4-FFF2-40B4-BE49-F238E27FC236}">
                <a16:creationId xmlns:a16="http://schemas.microsoft.com/office/drawing/2014/main" id="{EB378713-5A51-48C7-8806-C1D8376E1231}"/>
              </a:ext>
            </a:extLst>
          </p:cNvPr>
          <p:cNvSpPr txBox="1"/>
          <p:nvPr/>
        </p:nvSpPr>
        <p:spPr>
          <a:xfrm>
            <a:off x="8012539" y="1684263"/>
            <a:ext cx="1204762" cy="584775"/>
          </a:xfrm>
          <a:prstGeom prst="rect">
            <a:avLst/>
          </a:prstGeom>
          <a:solidFill>
            <a:schemeClr val="accent4">
              <a:lumMod val="40000"/>
              <a:lumOff val="60000"/>
            </a:schemeClr>
          </a:solidFill>
        </p:spPr>
        <p:txBody>
          <a:bodyPr wrap="square" rtlCol="0">
            <a:spAutoFit/>
          </a:bodyPr>
          <a:lstStyle/>
          <a:p>
            <a:r>
              <a:rPr lang="en-GB" sz="3200" dirty="0">
                <a:latin typeface="Century Gothic" panose="020B0502020202020204" pitchFamily="34" charset="0"/>
              </a:rPr>
              <a:t>_____</a:t>
            </a:r>
          </a:p>
        </p:txBody>
      </p:sp>
      <p:sp>
        <p:nvSpPr>
          <p:cNvPr id="31" name="TextBox 30">
            <a:extLst>
              <a:ext uri="{FF2B5EF4-FFF2-40B4-BE49-F238E27FC236}">
                <a16:creationId xmlns:a16="http://schemas.microsoft.com/office/drawing/2014/main" id="{B4A395E8-1339-4A75-8B7D-D5D986C44D83}"/>
              </a:ext>
            </a:extLst>
          </p:cNvPr>
          <p:cNvSpPr txBox="1"/>
          <p:nvPr/>
        </p:nvSpPr>
        <p:spPr>
          <a:xfrm>
            <a:off x="8265371" y="4109822"/>
            <a:ext cx="699097" cy="584775"/>
          </a:xfrm>
          <a:prstGeom prst="rect">
            <a:avLst/>
          </a:prstGeom>
          <a:solidFill>
            <a:schemeClr val="accent4">
              <a:lumMod val="40000"/>
              <a:lumOff val="60000"/>
            </a:schemeClr>
          </a:solidFill>
        </p:spPr>
        <p:txBody>
          <a:bodyPr wrap="square" lIns="0" rIns="0" rtlCol="0">
            <a:spAutoFit/>
          </a:bodyPr>
          <a:lstStyle/>
          <a:p>
            <a:pPr algn="ctr"/>
            <a:r>
              <a:rPr lang="en-GB" sz="3200" dirty="0">
                <a:latin typeface="Century Gothic" panose="020B0502020202020204" pitchFamily="34" charset="0"/>
              </a:rPr>
              <a:t>__</a:t>
            </a:r>
          </a:p>
        </p:txBody>
      </p:sp>
      <p:pic>
        <p:nvPicPr>
          <p:cNvPr id="32" name="Picture 2" descr="Race Car Driver Jacket Clip Art">
            <a:extLst>
              <a:ext uri="{FF2B5EF4-FFF2-40B4-BE49-F238E27FC236}">
                <a16:creationId xmlns:a16="http://schemas.microsoft.com/office/drawing/2014/main" id="{1A591FF2-2D7F-44EA-8164-7FFD58D9C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464" y="2269038"/>
            <a:ext cx="1386189" cy="12337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016819A-6C7C-495A-ABBD-B73C17852498}"/>
              </a:ext>
            </a:extLst>
          </p:cNvPr>
          <p:cNvPicPr>
            <a:picLocks noChangeAspect="1"/>
          </p:cNvPicPr>
          <p:nvPr/>
        </p:nvPicPr>
        <p:blipFill>
          <a:blip r:embed="rId6"/>
          <a:stretch>
            <a:fillRect/>
          </a:stretch>
        </p:blipFill>
        <p:spPr>
          <a:xfrm>
            <a:off x="1332187" y="4882324"/>
            <a:ext cx="1018742" cy="1068994"/>
          </a:xfrm>
          <a:prstGeom prst="rect">
            <a:avLst/>
          </a:prstGeom>
        </p:spPr>
      </p:pic>
    </p:spTree>
    <p:extLst>
      <p:ext uri="{BB962C8B-B14F-4D97-AF65-F5344CB8AC3E}">
        <p14:creationId xmlns:p14="http://schemas.microsoft.com/office/powerpoint/2010/main" val="41040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white flower with a face "/>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4110" y="277093"/>
            <a:ext cx="2783779" cy="4196443"/>
          </a:xfrm>
          <a:prstGeom prst="rect">
            <a:avLst/>
          </a:prstGeom>
        </p:spPr>
      </p:pic>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537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D1E3-A229-4337-9388-86D34613FA87}"/>
              </a:ext>
            </a:extLst>
          </p:cNvPr>
          <p:cNvSpPr>
            <a:spLocks noGrp="1"/>
          </p:cNvSpPr>
          <p:nvPr>
            <p:ph type="title"/>
          </p:nvPr>
        </p:nvSpPr>
        <p:spPr>
          <a:xfrm>
            <a:off x="0" y="213557"/>
            <a:ext cx="4865914" cy="647577"/>
          </a:xfrm>
        </p:spPr>
        <p:txBody>
          <a:bodyPr>
            <a:normAutofit/>
          </a:bodyPr>
          <a:lstStyle/>
          <a:p>
            <a:r>
              <a:rPr lang="en-GB" sz="2800" dirty="0" err="1"/>
              <a:t>Weihnachtsgeschenke</a:t>
            </a:r>
            <a:endParaRPr lang="en-GB" sz="2800" dirty="0"/>
          </a:p>
        </p:txBody>
      </p:sp>
      <p:sp>
        <p:nvSpPr>
          <p:cNvPr id="4" name="Google Shape;150;p2">
            <a:extLst>
              <a:ext uri="{FF2B5EF4-FFF2-40B4-BE49-F238E27FC236}">
                <a16:creationId xmlns:a16="http://schemas.microsoft.com/office/drawing/2014/main" id="{A3EF0952-674E-4EAF-AAC4-E08C439DAB0D}"/>
              </a:ext>
            </a:extLst>
          </p:cNvPr>
          <p:cNvSpPr/>
          <p:nvPr/>
        </p:nvSpPr>
        <p:spPr>
          <a:xfrm>
            <a:off x="9864969" y="247047"/>
            <a:ext cx="2092358" cy="386000"/>
          </a:xfrm>
          <a:prstGeom prst="roundRect">
            <a:avLst>
              <a:gd name="adj" fmla="val 16667"/>
            </a:avLst>
          </a:prstGeom>
          <a:solidFill>
            <a:srgbClr val="FFCF01"/>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lesen</a:t>
            </a:r>
            <a:r>
              <a:rPr lang="en-GB" sz="1800" b="1" dirty="0">
                <a:latin typeface="Century Gothic"/>
                <a:ea typeface="Century Gothic"/>
                <a:cs typeface="Century Gothic"/>
                <a:sym typeface="Century Gothic"/>
              </a:rPr>
              <a:t> / </a:t>
            </a:r>
            <a:r>
              <a:rPr lang="en-GB" sz="1800" b="1" dirty="0" err="1">
                <a:latin typeface="Century Gothic"/>
                <a:ea typeface="Century Gothic"/>
                <a:cs typeface="Century Gothic"/>
                <a:sym typeface="Century Gothic"/>
              </a:rPr>
              <a:t>sprechen</a:t>
            </a:r>
            <a:endParaRPr sz="1800" b="1" dirty="0">
              <a:latin typeface="Century Gothic"/>
              <a:ea typeface="Century Gothic"/>
              <a:cs typeface="Century Gothic"/>
              <a:sym typeface="Century Gothic"/>
            </a:endParaRPr>
          </a:p>
        </p:txBody>
      </p:sp>
      <p:sp>
        <p:nvSpPr>
          <p:cNvPr id="16" name="Oval Callout 20">
            <a:extLst>
              <a:ext uri="{FF2B5EF4-FFF2-40B4-BE49-F238E27FC236}">
                <a16:creationId xmlns:a16="http://schemas.microsoft.com/office/drawing/2014/main" id="{4D44F136-D6FF-4BD1-B15E-41141D507EC6}"/>
              </a:ext>
            </a:extLst>
          </p:cNvPr>
          <p:cNvSpPr/>
          <p:nvPr/>
        </p:nvSpPr>
        <p:spPr>
          <a:xfrm>
            <a:off x="5293895" y="1345719"/>
            <a:ext cx="4882133"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Er</a:t>
            </a:r>
            <a:r>
              <a:rPr lang="en-GB" sz="3200" dirty="0">
                <a:solidFill>
                  <a:schemeClr val="tx1"/>
                </a:solidFill>
                <a:latin typeface="Century Gothic" panose="020B0502020202020204" pitchFamily="34" charset="0"/>
              </a:rPr>
              <a:t> hat </a:t>
            </a:r>
            <a:r>
              <a:rPr lang="en-GB" sz="3200" b="1" dirty="0" err="1">
                <a:solidFill>
                  <a:schemeClr val="tx1"/>
                </a:solidFill>
                <a:latin typeface="Century Gothic" panose="020B0502020202020204" pitchFamily="34" charset="0"/>
              </a:rPr>
              <a:t>ein</a:t>
            </a:r>
            <a:r>
              <a:rPr lang="en-GB" sz="3200" dirty="0">
                <a:solidFill>
                  <a:schemeClr val="tx1"/>
                </a:solidFill>
                <a:latin typeface="Century Gothic" panose="020B0502020202020204" pitchFamily="34" charset="0"/>
              </a:rPr>
              <a:t> iPad.</a:t>
            </a:r>
          </a:p>
        </p:txBody>
      </p:sp>
      <p:sp>
        <p:nvSpPr>
          <p:cNvPr id="17" name="TextBox 16">
            <a:extLst>
              <a:ext uri="{FF2B5EF4-FFF2-40B4-BE49-F238E27FC236}">
                <a16:creationId xmlns:a16="http://schemas.microsoft.com/office/drawing/2014/main" id="{96ED7E8A-7FE9-48D9-A368-8C3B6240EC3A}"/>
              </a:ext>
            </a:extLst>
          </p:cNvPr>
          <p:cNvSpPr txBox="1"/>
          <p:nvPr/>
        </p:nvSpPr>
        <p:spPr>
          <a:xfrm>
            <a:off x="316090" y="1345719"/>
            <a:ext cx="5539588" cy="3600986"/>
          </a:xfrm>
          <a:prstGeom prst="rect">
            <a:avLst/>
          </a:prstGeom>
          <a:noFill/>
        </p:spPr>
        <p:txBody>
          <a:bodyPr wrap="square" rtlCol="0">
            <a:spAutoFit/>
          </a:bodyPr>
          <a:lstStyle/>
          <a:p>
            <a:r>
              <a:rPr lang="en-GB" sz="3200" dirty="0">
                <a:latin typeface="Century Gothic" panose="020B0502020202020204" pitchFamily="34" charset="0"/>
              </a:rPr>
              <a:t>Was hat Wolfgang?</a:t>
            </a: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p:txBody>
      </p:sp>
      <p:pic>
        <p:nvPicPr>
          <p:cNvPr id="18" name="Picture 17">
            <a:extLst>
              <a:ext uri="{FF2B5EF4-FFF2-40B4-BE49-F238E27FC236}">
                <a16:creationId xmlns:a16="http://schemas.microsoft.com/office/drawing/2014/main" id="{2B1C4E19-B80C-4454-BAC5-430032528E41}"/>
              </a:ext>
            </a:extLst>
          </p:cNvPr>
          <p:cNvPicPr>
            <a:picLocks noChangeAspect="1"/>
          </p:cNvPicPr>
          <p:nvPr/>
        </p:nvPicPr>
        <p:blipFill>
          <a:blip r:embed="rId3"/>
          <a:stretch>
            <a:fillRect/>
          </a:stretch>
        </p:blipFill>
        <p:spPr>
          <a:xfrm>
            <a:off x="10476973" y="1726262"/>
            <a:ext cx="1522338" cy="1551338"/>
          </a:xfrm>
          <a:prstGeom prst="rect">
            <a:avLst/>
          </a:prstGeom>
        </p:spPr>
      </p:pic>
      <p:sp>
        <p:nvSpPr>
          <p:cNvPr id="19" name="Oval Callout 3">
            <a:extLst>
              <a:ext uri="{FF2B5EF4-FFF2-40B4-BE49-F238E27FC236}">
                <a16:creationId xmlns:a16="http://schemas.microsoft.com/office/drawing/2014/main" id="{3DBC7494-3331-4C35-8E9F-95A0316C9B53}"/>
              </a:ext>
            </a:extLst>
          </p:cNvPr>
          <p:cNvSpPr/>
          <p:nvPr/>
        </p:nvSpPr>
        <p:spPr>
          <a:xfrm>
            <a:off x="5293895" y="3815862"/>
            <a:ext cx="4970058"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Ich</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denke</a:t>
            </a:r>
            <a:r>
              <a:rPr lang="en-GB" sz="3200" dirty="0">
                <a:solidFill>
                  <a:schemeClr val="tx1"/>
                </a:solidFill>
                <a:latin typeface="Century Gothic" panose="020B0502020202020204" pitchFamily="34" charset="0"/>
              </a:rPr>
              <a:t>, </a:t>
            </a:r>
            <a:r>
              <a:rPr lang="en-GB" sz="3200" b="1" dirty="0" err="1">
                <a:solidFill>
                  <a:schemeClr val="tx1"/>
                </a:solidFill>
                <a:latin typeface="Century Gothic" panose="020B0502020202020204" pitchFamily="34" charset="0"/>
              </a:rPr>
              <a:t>es</a:t>
            </a:r>
            <a:r>
              <a:rPr lang="en-GB" sz="3200" dirty="0">
                <a:solidFill>
                  <a:schemeClr val="tx1"/>
                </a:solidFill>
                <a:latin typeface="Century Gothic" panose="020B0502020202020204" pitchFamily="34" charset="0"/>
              </a:rPr>
              <a:t> </a:t>
            </a:r>
          </a:p>
          <a:p>
            <a:pPr algn="ctr"/>
            <a:r>
              <a:rPr lang="en-GB" sz="3200" dirty="0" err="1">
                <a:solidFill>
                  <a:schemeClr val="tx1"/>
                </a:solidFill>
                <a:latin typeface="Century Gothic" panose="020B0502020202020204" pitchFamily="34" charset="0"/>
              </a:rPr>
              <a:t>ist</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perfekt</a:t>
            </a:r>
            <a:r>
              <a:rPr lang="en-GB" sz="3200" dirty="0">
                <a:solidFill>
                  <a:schemeClr val="tx1"/>
                </a:solidFill>
                <a:latin typeface="Century Gothic" panose="020B0502020202020204" pitchFamily="34" charset="0"/>
              </a:rPr>
              <a:t>!</a:t>
            </a:r>
          </a:p>
        </p:txBody>
      </p:sp>
      <p:sp>
        <p:nvSpPr>
          <p:cNvPr id="20" name="TextBox 19">
            <a:extLst>
              <a:ext uri="{FF2B5EF4-FFF2-40B4-BE49-F238E27FC236}">
                <a16:creationId xmlns:a16="http://schemas.microsoft.com/office/drawing/2014/main" id="{A0DA4E27-7E30-4542-8A25-83C723CEEEBF}"/>
              </a:ext>
            </a:extLst>
          </p:cNvPr>
          <p:cNvSpPr txBox="1"/>
          <p:nvPr/>
        </p:nvSpPr>
        <p:spPr>
          <a:xfrm>
            <a:off x="316090" y="3815862"/>
            <a:ext cx="4881552" cy="584775"/>
          </a:xfrm>
          <a:prstGeom prst="rect">
            <a:avLst/>
          </a:prstGeom>
          <a:noFill/>
        </p:spPr>
        <p:txBody>
          <a:bodyPr wrap="square" rtlCol="0">
            <a:spAutoFit/>
          </a:bodyPr>
          <a:lstStyle/>
          <a:p>
            <a:r>
              <a:rPr lang="en-GB" sz="3200" dirty="0" err="1">
                <a:latin typeface="Century Gothic" panose="020B0502020202020204" pitchFamily="34" charset="0"/>
              </a:rPr>
              <a:t>Wie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Wolfgangs</a:t>
            </a:r>
            <a:r>
              <a:rPr lang="en-GB" sz="3200" dirty="0">
                <a:latin typeface="Century Gothic" panose="020B0502020202020204" pitchFamily="34" charset="0"/>
              </a:rPr>
              <a:t> iPad?</a:t>
            </a:r>
          </a:p>
        </p:txBody>
      </p:sp>
      <p:pic>
        <p:nvPicPr>
          <p:cNvPr id="21" name="Picture 20">
            <a:extLst>
              <a:ext uri="{FF2B5EF4-FFF2-40B4-BE49-F238E27FC236}">
                <a16:creationId xmlns:a16="http://schemas.microsoft.com/office/drawing/2014/main" id="{9E5566B7-0E20-4773-B0CC-18958D94F695}"/>
              </a:ext>
            </a:extLst>
          </p:cNvPr>
          <p:cNvPicPr>
            <a:picLocks noChangeAspect="1"/>
          </p:cNvPicPr>
          <p:nvPr/>
        </p:nvPicPr>
        <p:blipFill>
          <a:blip r:embed="rId4"/>
          <a:stretch>
            <a:fillRect/>
          </a:stretch>
        </p:blipFill>
        <p:spPr>
          <a:xfrm>
            <a:off x="10387043" y="4437323"/>
            <a:ext cx="1612268" cy="1551338"/>
          </a:xfrm>
          <a:prstGeom prst="rect">
            <a:avLst/>
          </a:prstGeom>
        </p:spPr>
      </p:pic>
      <p:sp>
        <p:nvSpPr>
          <p:cNvPr id="22" name="TextBox 21">
            <a:extLst>
              <a:ext uri="{FF2B5EF4-FFF2-40B4-BE49-F238E27FC236}">
                <a16:creationId xmlns:a16="http://schemas.microsoft.com/office/drawing/2014/main" id="{7E6B1602-264A-4C87-8DD8-983833F92F36}"/>
              </a:ext>
            </a:extLst>
          </p:cNvPr>
          <p:cNvSpPr txBox="1"/>
          <p:nvPr/>
        </p:nvSpPr>
        <p:spPr>
          <a:xfrm>
            <a:off x="7392742" y="1917156"/>
            <a:ext cx="820416" cy="584775"/>
          </a:xfrm>
          <a:prstGeom prst="rect">
            <a:avLst/>
          </a:prstGeom>
          <a:solidFill>
            <a:schemeClr val="accent4">
              <a:lumMod val="40000"/>
              <a:lumOff val="60000"/>
            </a:schemeClr>
          </a:solidFill>
        </p:spPr>
        <p:txBody>
          <a:bodyPr wrap="square" rtlCol="0">
            <a:spAutoFit/>
          </a:bodyPr>
          <a:lstStyle/>
          <a:p>
            <a:r>
              <a:rPr lang="en-GB" sz="3200" dirty="0">
                <a:latin typeface="Century Gothic" panose="020B0502020202020204" pitchFamily="34" charset="0"/>
              </a:rPr>
              <a:t>___</a:t>
            </a:r>
          </a:p>
        </p:txBody>
      </p:sp>
      <p:sp>
        <p:nvSpPr>
          <p:cNvPr id="23" name="TextBox 22">
            <a:extLst>
              <a:ext uri="{FF2B5EF4-FFF2-40B4-BE49-F238E27FC236}">
                <a16:creationId xmlns:a16="http://schemas.microsoft.com/office/drawing/2014/main" id="{CC9E1E1E-55F5-4440-BEE2-1B5CC5B133DA}"/>
              </a:ext>
            </a:extLst>
          </p:cNvPr>
          <p:cNvSpPr txBox="1"/>
          <p:nvPr/>
        </p:nvSpPr>
        <p:spPr>
          <a:xfrm>
            <a:off x="8566085" y="4144935"/>
            <a:ext cx="699097" cy="584775"/>
          </a:xfrm>
          <a:prstGeom prst="rect">
            <a:avLst/>
          </a:prstGeom>
          <a:solidFill>
            <a:schemeClr val="accent4">
              <a:lumMod val="40000"/>
              <a:lumOff val="60000"/>
            </a:schemeClr>
          </a:solidFill>
        </p:spPr>
        <p:txBody>
          <a:bodyPr wrap="square" lIns="0" rIns="0" rtlCol="0">
            <a:spAutoFit/>
          </a:bodyPr>
          <a:lstStyle/>
          <a:p>
            <a:pPr algn="ctr"/>
            <a:r>
              <a:rPr lang="en-GB" sz="3200" dirty="0">
                <a:latin typeface="Century Gothic" panose="020B0502020202020204" pitchFamily="34" charset="0"/>
              </a:rPr>
              <a:t>__</a:t>
            </a:r>
          </a:p>
        </p:txBody>
      </p:sp>
      <p:pic>
        <p:nvPicPr>
          <p:cNvPr id="24" name="Picture 2" descr="Tablet Pc Clip Art">
            <a:extLst>
              <a:ext uri="{FF2B5EF4-FFF2-40B4-BE49-F238E27FC236}">
                <a16:creationId xmlns:a16="http://schemas.microsoft.com/office/drawing/2014/main" id="{DF1B93F7-1973-4F63-9061-F93D6E3E1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189" y="2367871"/>
            <a:ext cx="1344226" cy="9097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00C464A-8A54-4C3E-B245-3A4E0C40F8D4}"/>
              </a:ext>
            </a:extLst>
          </p:cNvPr>
          <p:cNvPicPr>
            <a:picLocks noChangeAspect="1"/>
          </p:cNvPicPr>
          <p:nvPr/>
        </p:nvPicPr>
        <p:blipFill>
          <a:blip r:embed="rId6"/>
          <a:stretch>
            <a:fillRect/>
          </a:stretch>
        </p:blipFill>
        <p:spPr>
          <a:xfrm>
            <a:off x="2298036" y="4885054"/>
            <a:ext cx="868154" cy="1027525"/>
          </a:xfrm>
          <a:prstGeom prst="rect">
            <a:avLst/>
          </a:prstGeom>
        </p:spPr>
      </p:pic>
      <p:pic>
        <p:nvPicPr>
          <p:cNvPr id="34" name="Picture 33">
            <a:extLst>
              <a:ext uri="{FF2B5EF4-FFF2-40B4-BE49-F238E27FC236}">
                <a16:creationId xmlns:a16="http://schemas.microsoft.com/office/drawing/2014/main" id="{29A92B54-0C39-4F88-B29F-6AC074E2F90D}"/>
              </a:ext>
            </a:extLst>
          </p:cNvPr>
          <p:cNvPicPr>
            <a:picLocks noChangeAspect="1"/>
          </p:cNvPicPr>
          <p:nvPr/>
        </p:nvPicPr>
        <p:blipFill>
          <a:blip r:embed="rId6"/>
          <a:stretch>
            <a:fillRect/>
          </a:stretch>
        </p:blipFill>
        <p:spPr>
          <a:xfrm>
            <a:off x="1396148" y="4885054"/>
            <a:ext cx="868154" cy="1027525"/>
          </a:xfrm>
          <a:prstGeom prst="rect">
            <a:avLst/>
          </a:prstGeom>
        </p:spPr>
      </p:pic>
    </p:spTree>
    <p:extLst>
      <p:ext uri="{BB962C8B-B14F-4D97-AF65-F5344CB8AC3E}">
        <p14:creationId xmlns:p14="http://schemas.microsoft.com/office/powerpoint/2010/main" val="148162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D1E3-A229-4337-9388-86D34613FA87}"/>
              </a:ext>
            </a:extLst>
          </p:cNvPr>
          <p:cNvSpPr>
            <a:spLocks noGrp="1"/>
          </p:cNvSpPr>
          <p:nvPr>
            <p:ph type="title"/>
          </p:nvPr>
        </p:nvSpPr>
        <p:spPr>
          <a:xfrm>
            <a:off x="0" y="213557"/>
            <a:ext cx="4865914" cy="647577"/>
          </a:xfrm>
        </p:spPr>
        <p:txBody>
          <a:bodyPr>
            <a:normAutofit/>
          </a:bodyPr>
          <a:lstStyle/>
          <a:p>
            <a:r>
              <a:rPr lang="en-GB" sz="2800" dirty="0" err="1"/>
              <a:t>Weihnachtsgeschenke</a:t>
            </a:r>
            <a:endParaRPr lang="en-GB" sz="2800" dirty="0"/>
          </a:p>
        </p:txBody>
      </p:sp>
      <p:sp>
        <p:nvSpPr>
          <p:cNvPr id="4" name="Google Shape;150;p2">
            <a:extLst>
              <a:ext uri="{FF2B5EF4-FFF2-40B4-BE49-F238E27FC236}">
                <a16:creationId xmlns:a16="http://schemas.microsoft.com/office/drawing/2014/main" id="{A3EF0952-674E-4EAF-AAC4-E08C439DAB0D}"/>
              </a:ext>
            </a:extLst>
          </p:cNvPr>
          <p:cNvSpPr/>
          <p:nvPr/>
        </p:nvSpPr>
        <p:spPr>
          <a:xfrm>
            <a:off x="9864969" y="247047"/>
            <a:ext cx="2092358" cy="386000"/>
          </a:xfrm>
          <a:prstGeom prst="roundRect">
            <a:avLst>
              <a:gd name="adj" fmla="val 16667"/>
            </a:avLst>
          </a:prstGeom>
          <a:solidFill>
            <a:srgbClr val="FFCF01"/>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lesen</a:t>
            </a:r>
            <a:r>
              <a:rPr lang="en-GB" sz="1800" b="1" dirty="0">
                <a:latin typeface="Century Gothic"/>
                <a:ea typeface="Century Gothic"/>
                <a:cs typeface="Century Gothic"/>
                <a:sym typeface="Century Gothic"/>
              </a:rPr>
              <a:t> / </a:t>
            </a:r>
            <a:r>
              <a:rPr lang="en-GB" sz="1800" b="1" dirty="0" err="1">
                <a:latin typeface="Century Gothic"/>
                <a:ea typeface="Century Gothic"/>
                <a:cs typeface="Century Gothic"/>
                <a:sym typeface="Century Gothic"/>
              </a:rPr>
              <a:t>sprechen</a:t>
            </a:r>
            <a:endParaRPr sz="1800" b="1" dirty="0">
              <a:latin typeface="Century Gothic"/>
              <a:ea typeface="Century Gothic"/>
              <a:cs typeface="Century Gothic"/>
              <a:sym typeface="Century Gothic"/>
            </a:endParaRPr>
          </a:p>
        </p:txBody>
      </p:sp>
      <p:sp>
        <p:nvSpPr>
          <p:cNvPr id="15" name="Oval Callout 16">
            <a:extLst>
              <a:ext uri="{FF2B5EF4-FFF2-40B4-BE49-F238E27FC236}">
                <a16:creationId xmlns:a16="http://schemas.microsoft.com/office/drawing/2014/main" id="{08038E0A-76CA-4790-9E91-96EE7E703CBF}"/>
              </a:ext>
            </a:extLst>
          </p:cNvPr>
          <p:cNvSpPr/>
          <p:nvPr/>
        </p:nvSpPr>
        <p:spPr>
          <a:xfrm>
            <a:off x="5293895" y="1345719"/>
            <a:ext cx="4882133" cy="1757471"/>
          </a:xfrm>
          <a:prstGeom prst="wedgeEllipseCallout">
            <a:avLst>
              <a:gd name="adj1" fmla="val 56001"/>
              <a:gd name="adj2" fmla="val 3347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Sie</a:t>
            </a:r>
            <a:r>
              <a:rPr lang="en-GB" sz="3200" dirty="0">
                <a:solidFill>
                  <a:schemeClr val="tx1"/>
                </a:solidFill>
                <a:latin typeface="Century Gothic" panose="020B0502020202020204" pitchFamily="34" charset="0"/>
              </a:rPr>
              <a:t> hat </a:t>
            </a:r>
            <a:r>
              <a:rPr lang="en-GB" sz="3200" b="1" dirty="0" err="1">
                <a:solidFill>
                  <a:schemeClr val="tx1"/>
                </a:solidFill>
                <a:latin typeface="Century Gothic" panose="020B0502020202020204" pitchFamily="34" charset="0"/>
              </a:rPr>
              <a:t>einen</a:t>
            </a:r>
            <a:r>
              <a:rPr lang="en-GB" sz="3200" dirty="0">
                <a:solidFill>
                  <a:schemeClr val="tx1"/>
                </a:solidFill>
                <a:latin typeface="Century Gothic" panose="020B0502020202020204" pitchFamily="34" charset="0"/>
              </a:rPr>
              <a:t> </a:t>
            </a:r>
          </a:p>
          <a:p>
            <a:pPr algn="ctr"/>
            <a:r>
              <a:rPr lang="en-GB" sz="3200" dirty="0">
                <a:solidFill>
                  <a:schemeClr val="tx1"/>
                </a:solidFill>
                <a:latin typeface="Century Gothic" panose="020B0502020202020204" pitchFamily="34" charset="0"/>
              </a:rPr>
              <a:t>Zug.</a:t>
            </a:r>
          </a:p>
        </p:txBody>
      </p:sp>
      <p:sp>
        <p:nvSpPr>
          <p:cNvPr id="26" name="TextBox 25">
            <a:extLst>
              <a:ext uri="{FF2B5EF4-FFF2-40B4-BE49-F238E27FC236}">
                <a16:creationId xmlns:a16="http://schemas.microsoft.com/office/drawing/2014/main" id="{63B4F2A6-5526-48C4-B8BE-8F5AFE49E579}"/>
              </a:ext>
            </a:extLst>
          </p:cNvPr>
          <p:cNvSpPr txBox="1"/>
          <p:nvPr/>
        </p:nvSpPr>
        <p:spPr>
          <a:xfrm>
            <a:off x="316090" y="1345719"/>
            <a:ext cx="5539588" cy="3600986"/>
          </a:xfrm>
          <a:prstGeom prst="rect">
            <a:avLst/>
          </a:prstGeom>
          <a:noFill/>
        </p:spPr>
        <p:txBody>
          <a:bodyPr wrap="square" rtlCol="0">
            <a:spAutoFit/>
          </a:bodyPr>
          <a:lstStyle/>
          <a:p>
            <a:r>
              <a:rPr lang="en-GB" sz="3200" dirty="0">
                <a:latin typeface="Century Gothic" panose="020B0502020202020204" pitchFamily="34" charset="0"/>
              </a:rPr>
              <a:t>Was hat Mia?</a:t>
            </a: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p:txBody>
      </p:sp>
      <p:sp>
        <p:nvSpPr>
          <p:cNvPr id="27" name="TextBox 26">
            <a:extLst>
              <a:ext uri="{FF2B5EF4-FFF2-40B4-BE49-F238E27FC236}">
                <a16:creationId xmlns:a16="http://schemas.microsoft.com/office/drawing/2014/main" id="{5C2B8255-70B6-45AD-BADE-6EF918292D43}"/>
              </a:ext>
            </a:extLst>
          </p:cNvPr>
          <p:cNvSpPr txBox="1"/>
          <p:nvPr/>
        </p:nvSpPr>
        <p:spPr>
          <a:xfrm>
            <a:off x="316090" y="3815862"/>
            <a:ext cx="5170310" cy="584775"/>
          </a:xfrm>
          <a:prstGeom prst="rect">
            <a:avLst/>
          </a:prstGeom>
          <a:noFill/>
        </p:spPr>
        <p:txBody>
          <a:bodyPr wrap="square" rtlCol="0">
            <a:spAutoFit/>
          </a:bodyPr>
          <a:lstStyle/>
          <a:p>
            <a:r>
              <a:rPr lang="en-GB" sz="3200" dirty="0" err="1">
                <a:latin typeface="Century Gothic" panose="020B0502020202020204" pitchFamily="34" charset="0"/>
              </a:rPr>
              <a:t>Wie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Mias</a:t>
            </a:r>
            <a:r>
              <a:rPr lang="en-GB" sz="3200" dirty="0">
                <a:latin typeface="Century Gothic" panose="020B0502020202020204" pitchFamily="34" charset="0"/>
              </a:rPr>
              <a:t> Zug?</a:t>
            </a:r>
          </a:p>
        </p:txBody>
      </p:sp>
      <p:pic>
        <p:nvPicPr>
          <p:cNvPr id="28" name="Picture 27">
            <a:extLst>
              <a:ext uri="{FF2B5EF4-FFF2-40B4-BE49-F238E27FC236}">
                <a16:creationId xmlns:a16="http://schemas.microsoft.com/office/drawing/2014/main" id="{F2A84B96-8E32-4C57-B5F6-80EBA80CC9D1}"/>
              </a:ext>
            </a:extLst>
          </p:cNvPr>
          <p:cNvPicPr>
            <a:picLocks noChangeAspect="1"/>
          </p:cNvPicPr>
          <p:nvPr/>
        </p:nvPicPr>
        <p:blipFill>
          <a:blip r:embed="rId3"/>
          <a:stretch>
            <a:fillRect/>
          </a:stretch>
        </p:blipFill>
        <p:spPr>
          <a:xfrm>
            <a:off x="10387043" y="1697015"/>
            <a:ext cx="1612268" cy="1551338"/>
          </a:xfrm>
          <a:prstGeom prst="rect">
            <a:avLst/>
          </a:prstGeom>
        </p:spPr>
      </p:pic>
      <p:pic>
        <p:nvPicPr>
          <p:cNvPr id="29" name="Picture 28">
            <a:extLst>
              <a:ext uri="{FF2B5EF4-FFF2-40B4-BE49-F238E27FC236}">
                <a16:creationId xmlns:a16="http://schemas.microsoft.com/office/drawing/2014/main" id="{5BF0F110-599D-46A8-BE73-C9532FC3EDD3}"/>
              </a:ext>
            </a:extLst>
          </p:cNvPr>
          <p:cNvPicPr>
            <a:picLocks noChangeAspect="1"/>
          </p:cNvPicPr>
          <p:nvPr/>
        </p:nvPicPr>
        <p:blipFill>
          <a:blip r:embed="rId4"/>
          <a:stretch>
            <a:fillRect/>
          </a:stretch>
        </p:blipFill>
        <p:spPr>
          <a:xfrm>
            <a:off x="10387043" y="4437323"/>
            <a:ext cx="1522338" cy="1551338"/>
          </a:xfrm>
          <a:prstGeom prst="rect">
            <a:avLst/>
          </a:prstGeom>
        </p:spPr>
      </p:pic>
      <p:sp>
        <p:nvSpPr>
          <p:cNvPr id="30" name="Oval Callout 11">
            <a:extLst>
              <a:ext uri="{FF2B5EF4-FFF2-40B4-BE49-F238E27FC236}">
                <a16:creationId xmlns:a16="http://schemas.microsoft.com/office/drawing/2014/main" id="{5B7AA3E8-2F20-4E1E-8648-6C1664C4C6DF}"/>
              </a:ext>
            </a:extLst>
          </p:cNvPr>
          <p:cNvSpPr/>
          <p:nvPr/>
        </p:nvSpPr>
        <p:spPr>
          <a:xfrm>
            <a:off x="5293895" y="3815862"/>
            <a:ext cx="4970058"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Ich</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denke</a:t>
            </a:r>
            <a:r>
              <a:rPr lang="en-GB" sz="3200" dirty="0">
                <a:solidFill>
                  <a:schemeClr val="tx1"/>
                </a:solidFill>
                <a:latin typeface="Century Gothic" panose="020B0502020202020204" pitchFamily="34" charset="0"/>
              </a:rPr>
              <a:t>, </a:t>
            </a:r>
            <a:r>
              <a:rPr lang="en-GB" sz="3200" b="1" dirty="0" err="1">
                <a:solidFill>
                  <a:schemeClr val="tx1"/>
                </a:solidFill>
                <a:latin typeface="Century Gothic" panose="020B0502020202020204" pitchFamily="34" charset="0"/>
              </a:rPr>
              <a:t>er</a:t>
            </a:r>
            <a:endParaRPr lang="en-GB" sz="3200" b="1" dirty="0">
              <a:solidFill>
                <a:schemeClr val="tx1"/>
              </a:solidFill>
              <a:latin typeface="Century Gothic" panose="020B0502020202020204" pitchFamily="34" charset="0"/>
            </a:endParaRPr>
          </a:p>
          <a:p>
            <a:pPr algn="ct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ist</a:t>
            </a:r>
            <a:r>
              <a:rPr lang="en-GB" sz="3200" dirty="0">
                <a:solidFill>
                  <a:schemeClr val="tx1"/>
                </a:solidFill>
                <a:latin typeface="Century Gothic" panose="020B0502020202020204" pitchFamily="34" charset="0"/>
              </a:rPr>
              <a:t> super!</a:t>
            </a:r>
          </a:p>
        </p:txBody>
      </p:sp>
      <p:sp>
        <p:nvSpPr>
          <p:cNvPr id="31" name="TextBox 30">
            <a:extLst>
              <a:ext uri="{FF2B5EF4-FFF2-40B4-BE49-F238E27FC236}">
                <a16:creationId xmlns:a16="http://schemas.microsoft.com/office/drawing/2014/main" id="{18408E03-8DE4-472A-97CD-1D651BEABEFC}"/>
              </a:ext>
            </a:extLst>
          </p:cNvPr>
          <p:cNvSpPr txBox="1"/>
          <p:nvPr/>
        </p:nvSpPr>
        <p:spPr>
          <a:xfrm>
            <a:off x="7868616" y="1630447"/>
            <a:ext cx="1275384" cy="584775"/>
          </a:xfrm>
          <a:prstGeom prst="rect">
            <a:avLst/>
          </a:prstGeom>
          <a:solidFill>
            <a:schemeClr val="accent4">
              <a:lumMod val="40000"/>
              <a:lumOff val="60000"/>
            </a:schemeClr>
          </a:solidFill>
        </p:spPr>
        <p:txBody>
          <a:bodyPr wrap="square" rtlCol="0">
            <a:spAutoFit/>
          </a:bodyPr>
          <a:lstStyle/>
          <a:p>
            <a:r>
              <a:rPr lang="en-GB" sz="3200" dirty="0">
                <a:latin typeface="Century Gothic" panose="020B0502020202020204" pitchFamily="34" charset="0"/>
              </a:rPr>
              <a:t>_____</a:t>
            </a:r>
          </a:p>
        </p:txBody>
      </p:sp>
      <p:pic>
        <p:nvPicPr>
          <p:cNvPr id="32" name="Picture 4" descr="Train Clip Art">
            <a:extLst>
              <a:ext uri="{FF2B5EF4-FFF2-40B4-BE49-F238E27FC236}">
                <a16:creationId xmlns:a16="http://schemas.microsoft.com/office/drawing/2014/main" id="{519F312A-759A-4A68-9EF5-B3A2A8CC5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787" y="2215222"/>
            <a:ext cx="2278205" cy="95684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606508E-D901-4922-B1DA-B89A14B5E141}"/>
              </a:ext>
            </a:extLst>
          </p:cNvPr>
          <p:cNvSpPr txBox="1"/>
          <p:nvPr/>
        </p:nvSpPr>
        <p:spPr>
          <a:xfrm>
            <a:off x="8635850" y="4144935"/>
            <a:ext cx="699097" cy="584775"/>
          </a:xfrm>
          <a:prstGeom prst="rect">
            <a:avLst/>
          </a:prstGeom>
          <a:solidFill>
            <a:schemeClr val="accent4">
              <a:lumMod val="40000"/>
              <a:lumOff val="60000"/>
            </a:schemeClr>
          </a:solidFill>
        </p:spPr>
        <p:txBody>
          <a:bodyPr wrap="square" lIns="0" rIns="0" rtlCol="0">
            <a:spAutoFit/>
          </a:bodyPr>
          <a:lstStyle/>
          <a:p>
            <a:pPr algn="ctr"/>
            <a:r>
              <a:rPr lang="en-GB" sz="3200" dirty="0">
                <a:latin typeface="Century Gothic" panose="020B0502020202020204" pitchFamily="34" charset="0"/>
              </a:rPr>
              <a:t>__</a:t>
            </a:r>
          </a:p>
        </p:txBody>
      </p:sp>
      <p:pic>
        <p:nvPicPr>
          <p:cNvPr id="35" name="Picture 34">
            <a:extLst>
              <a:ext uri="{FF2B5EF4-FFF2-40B4-BE49-F238E27FC236}">
                <a16:creationId xmlns:a16="http://schemas.microsoft.com/office/drawing/2014/main" id="{A3433C37-1EC3-4244-B6D4-CEA1F3153AA4}"/>
              </a:ext>
            </a:extLst>
          </p:cNvPr>
          <p:cNvPicPr>
            <a:picLocks noChangeAspect="1"/>
          </p:cNvPicPr>
          <p:nvPr/>
        </p:nvPicPr>
        <p:blipFill>
          <a:blip r:embed="rId6"/>
          <a:stretch>
            <a:fillRect/>
          </a:stretch>
        </p:blipFill>
        <p:spPr>
          <a:xfrm>
            <a:off x="1787508" y="4877638"/>
            <a:ext cx="868154" cy="1027525"/>
          </a:xfrm>
          <a:prstGeom prst="rect">
            <a:avLst/>
          </a:prstGeom>
        </p:spPr>
      </p:pic>
      <p:pic>
        <p:nvPicPr>
          <p:cNvPr id="36" name="Picture 35">
            <a:extLst>
              <a:ext uri="{FF2B5EF4-FFF2-40B4-BE49-F238E27FC236}">
                <a16:creationId xmlns:a16="http://schemas.microsoft.com/office/drawing/2014/main" id="{99138454-CCA0-457A-9217-AB29A888CE87}"/>
              </a:ext>
            </a:extLst>
          </p:cNvPr>
          <p:cNvPicPr>
            <a:picLocks noChangeAspect="1"/>
          </p:cNvPicPr>
          <p:nvPr/>
        </p:nvPicPr>
        <p:blipFill>
          <a:blip r:embed="rId6"/>
          <a:stretch>
            <a:fillRect/>
          </a:stretch>
        </p:blipFill>
        <p:spPr>
          <a:xfrm>
            <a:off x="885620" y="4877638"/>
            <a:ext cx="868154" cy="1027525"/>
          </a:xfrm>
          <a:prstGeom prst="rect">
            <a:avLst/>
          </a:prstGeom>
        </p:spPr>
      </p:pic>
    </p:spTree>
    <p:extLst>
      <p:ext uri="{BB962C8B-B14F-4D97-AF65-F5344CB8AC3E}">
        <p14:creationId xmlns:p14="http://schemas.microsoft.com/office/powerpoint/2010/main" val="39704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D1E3-A229-4337-9388-86D34613FA87}"/>
              </a:ext>
            </a:extLst>
          </p:cNvPr>
          <p:cNvSpPr>
            <a:spLocks noGrp="1"/>
          </p:cNvSpPr>
          <p:nvPr>
            <p:ph type="title"/>
          </p:nvPr>
        </p:nvSpPr>
        <p:spPr>
          <a:xfrm>
            <a:off x="0" y="213557"/>
            <a:ext cx="4865914" cy="647577"/>
          </a:xfrm>
        </p:spPr>
        <p:txBody>
          <a:bodyPr>
            <a:normAutofit/>
          </a:bodyPr>
          <a:lstStyle/>
          <a:p>
            <a:r>
              <a:rPr lang="en-GB" sz="2800" dirty="0" err="1"/>
              <a:t>Weihnachtsgeschenke</a:t>
            </a:r>
            <a:endParaRPr lang="en-GB" sz="2800" dirty="0"/>
          </a:p>
        </p:txBody>
      </p:sp>
      <p:sp>
        <p:nvSpPr>
          <p:cNvPr id="4" name="Google Shape;150;p2">
            <a:extLst>
              <a:ext uri="{FF2B5EF4-FFF2-40B4-BE49-F238E27FC236}">
                <a16:creationId xmlns:a16="http://schemas.microsoft.com/office/drawing/2014/main" id="{A3EF0952-674E-4EAF-AAC4-E08C439DAB0D}"/>
              </a:ext>
            </a:extLst>
          </p:cNvPr>
          <p:cNvSpPr/>
          <p:nvPr/>
        </p:nvSpPr>
        <p:spPr>
          <a:xfrm>
            <a:off x="9864969" y="247047"/>
            <a:ext cx="2092358" cy="386000"/>
          </a:xfrm>
          <a:prstGeom prst="roundRect">
            <a:avLst>
              <a:gd name="adj" fmla="val 16667"/>
            </a:avLst>
          </a:prstGeom>
          <a:solidFill>
            <a:srgbClr val="FFCF01"/>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lesen</a:t>
            </a:r>
            <a:r>
              <a:rPr lang="en-GB" sz="1800" b="1" dirty="0">
                <a:latin typeface="Century Gothic"/>
                <a:ea typeface="Century Gothic"/>
                <a:cs typeface="Century Gothic"/>
                <a:sym typeface="Century Gothic"/>
              </a:rPr>
              <a:t> / </a:t>
            </a:r>
            <a:r>
              <a:rPr lang="en-GB" sz="1800" b="1" dirty="0" err="1">
                <a:latin typeface="Century Gothic"/>
                <a:ea typeface="Century Gothic"/>
                <a:cs typeface="Century Gothic"/>
                <a:sym typeface="Century Gothic"/>
              </a:rPr>
              <a:t>sprechen</a:t>
            </a:r>
            <a:endParaRPr sz="1800" b="1" dirty="0">
              <a:latin typeface="Century Gothic"/>
              <a:ea typeface="Century Gothic"/>
              <a:cs typeface="Century Gothic"/>
              <a:sym typeface="Century Gothic"/>
            </a:endParaRPr>
          </a:p>
        </p:txBody>
      </p:sp>
      <p:sp>
        <p:nvSpPr>
          <p:cNvPr id="16" name="Oval Callout 19">
            <a:extLst>
              <a:ext uri="{FF2B5EF4-FFF2-40B4-BE49-F238E27FC236}">
                <a16:creationId xmlns:a16="http://schemas.microsoft.com/office/drawing/2014/main" id="{84C6B3E2-4B69-4369-9BED-53B96FA57661}"/>
              </a:ext>
            </a:extLst>
          </p:cNvPr>
          <p:cNvSpPr/>
          <p:nvPr/>
        </p:nvSpPr>
        <p:spPr>
          <a:xfrm>
            <a:off x="5293895" y="1345719"/>
            <a:ext cx="4882133"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Er</a:t>
            </a:r>
            <a:r>
              <a:rPr lang="en-GB" sz="3200" dirty="0">
                <a:solidFill>
                  <a:schemeClr val="tx1"/>
                </a:solidFill>
                <a:latin typeface="Century Gothic" panose="020B0502020202020204" pitchFamily="34" charset="0"/>
              </a:rPr>
              <a:t> hat </a:t>
            </a:r>
            <a:r>
              <a:rPr lang="en-GB" sz="3200" b="1" dirty="0" err="1">
                <a:solidFill>
                  <a:schemeClr val="tx1"/>
                </a:solidFill>
                <a:latin typeface="Century Gothic" panose="020B0502020202020204" pitchFamily="34" charset="0"/>
              </a:rPr>
              <a:t>einen</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Fußball</a:t>
            </a:r>
            <a:r>
              <a:rPr lang="en-GB" sz="3200" dirty="0">
                <a:solidFill>
                  <a:schemeClr val="tx1"/>
                </a:solidFill>
                <a:latin typeface="Century Gothic" panose="020B0502020202020204" pitchFamily="34" charset="0"/>
              </a:rPr>
              <a:t>.</a:t>
            </a:r>
          </a:p>
        </p:txBody>
      </p:sp>
      <p:pic>
        <p:nvPicPr>
          <p:cNvPr id="17" name="Picture 16">
            <a:extLst>
              <a:ext uri="{FF2B5EF4-FFF2-40B4-BE49-F238E27FC236}">
                <a16:creationId xmlns:a16="http://schemas.microsoft.com/office/drawing/2014/main" id="{95964236-963E-49BE-8528-7BE44CC82C8E}"/>
              </a:ext>
            </a:extLst>
          </p:cNvPr>
          <p:cNvPicPr>
            <a:picLocks noChangeAspect="1"/>
          </p:cNvPicPr>
          <p:nvPr/>
        </p:nvPicPr>
        <p:blipFill>
          <a:blip r:embed="rId3"/>
          <a:stretch>
            <a:fillRect/>
          </a:stretch>
        </p:blipFill>
        <p:spPr>
          <a:xfrm>
            <a:off x="10585679" y="4498023"/>
            <a:ext cx="1304925" cy="1495425"/>
          </a:xfrm>
          <a:prstGeom prst="rect">
            <a:avLst/>
          </a:prstGeom>
        </p:spPr>
      </p:pic>
      <p:sp>
        <p:nvSpPr>
          <p:cNvPr id="18" name="TextBox 17">
            <a:extLst>
              <a:ext uri="{FF2B5EF4-FFF2-40B4-BE49-F238E27FC236}">
                <a16:creationId xmlns:a16="http://schemas.microsoft.com/office/drawing/2014/main" id="{B3DF3E68-7C38-43BE-A678-27852916B467}"/>
              </a:ext>
            </a:extLst>
          </p:cNvPr>
          <p:cNvSpPr txBox="1"/>
          <p:nvPr/>
        </p:nvSpPr>
        <p:spPr>
          <a:xfrm>
            <a:off x="316090" y="1345719"/>
            <a:ext cx="5539588" cy="3600986"/>
          </a:xfrm>
          <a:prstGeom prst="rect">
            <a:avLst/>
          </a:prstGeom>
          <a:noFill/>
        </p:spPr>
        <p:txBody>
          <a:bodyPr wrap="square" rtlCol="0">
            <a:spAutoFit/>
          </a:bodyPr>
          <a:lstStyle/>
          <a:p>
            <a:r>
              <a:rPr lang="en-GB" sz="3200" dirty="0">
                <a:latin typeface="Century Gothic" panose="020B0502020202020204" pitchFamily="34" charset="0"/>
              </a:rPr>
              <a:t>Was hat Wolfgang?</a:t>
            </a: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p:txBody>
      </p:sp>
      <p:pic>
        <p:nvPicPr>
          <p:cNvPr id="19" name="Picture 18">
            <a:extLst>
              <a:ext uri="{FF2B5EF4-FFF2-40B4-BE49-F238E27FC236}">
                <a16:creationId xmlns:a16="http://schemas.microsoft.com/office/drawing/2014/main" id="{EE7F0FB6-1C7F-4151-935D-95F63212157E}"/>
              </a:ext>
            </a:extLst>
          </p:cNvPr>
          <p:cNvPicPr>
            <a:picLocks noChangeAspect="1"/>
          </p:cNvPicPr>
          <p:nvPr/>
        </p:nvPicPr>
        <p:blipFill>
          <a:blip r:embed="rId4"/>
          <a:stretch>
            <a:fillRect/>
          </a:stretch>
        </p:blipFill>
        <p:spPr>
          <a:xfrm>
            <a:off x="10476973" y="1726262"/>
            <a:ext cx="1522338" cy="1551338"/>
          </a:xfrm>
          <a:prstGeom prst="rect">
            <a:avLst/>
          </a:prstGeom>
        </p:spPr>
      </p:pic>
      <p:sp>
        <p:nvSpPr>
          <p:cNvPr id="20" name="Oval Callout 3">
            <a:extLst>
              <a:ext uri="{FF2B5EF4-FFF2-40B4-BE49-F238E27FC236}">
                <a16:creationId xmlns:a16="http://schemas.microsoft.com/office/drawing/2014/main" id="{E73D3830-666D-489F-9FD6-74679802C315}"/>
              </a:ext>
            </a:extLst>
          </p:cNvPr>
          <p:cNvSpPr/>
          <p:nvPr/>
        </p:nvSpPr>
        <p:spPr>
          <a:xfrm>
            <a:off x="5293895" y="3815862"/>
            <a:ext cx="4970058" cy="1757471"/>
          </a:xfrm>
          <a:prstGeom prst="wedgeEllipseCallout">
            <a:avLst>
              <a:gd name="adj1" fmla="val 56001"/>
              <a:gd name="adj2" fmla="val 334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Ich</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denke</a:t>
            </a:r>
            <a:r>
              <a:rPr lang="en-GB" sz="3200" dirty="0">
                <a:solidFill>
                  <a:schemeClr val="tx1"/>
                </a:solidFill>
                <a:latin typeface="Century Gothic" panose="020B0502020202020204" pitchFamily="34" charset="0"/>
              </a:rPr>
              <a:t>, </a:t>
            </a:r>
            <a:r>
              <a:rPr lang="en-GB" sz="3200" b="1" dirty="0" err="1">
                <a:solidFill>
                  <a:schemeClr val="tx1"/>
                </a:solidFill>
                <a:latin typeface="Century Gothic" panose="020B0502020202020204" pitchFamily="34" charset="0"/>
              </a:rPr>
              <a:t>er</a:t>
            </a:r>
            <a:r>
              <a:rPr lang="en-GB" sz="3200" dirty="0">
                <a:solidFill>
                  <a:schemeClr val="tx1"/>
                </a:solidFill>
                <a:latin typeface="Century Gothic" panose="020B0502020202020204" pitchFamily="34" charset="0"/>
              </a:rPr>
              <a:t> </a:t>
            </a:r>
          </a:p>
          <a:p>
            <a:pPr algn="ctr"/>
            <a:r>
              <a:rPr lang="en-GB" sz="3200" dirty="0" err="1">
                <a:solidFill>
                  <a:schemeClr val="tx1"/>
                </a:solidFill>
                <a:latin typeface="Century Gothic" panose="020B0502020202020204" pitchFamily="34" charset="0"/>
              </a:rPr>
              <a:t>ist</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ganz</a:t>
            </a:r>
            <a:r>
              <a:rPr lang="en-GB" sz="3200" dirty="0">
                <a:solidFill>
                  <a:schemeClr val="tx1"/>
                </a:solidFill>
                <a:latin typeface="Century Gothic" panose="020B0502020202020204" pitchFamily="34" charset="0"/>
              </a:rPr>
              <a:t> </a:t>
            </a:r>
            <a:r>
              <a:rPr lang="en-GB" sz="3200" dirty="0" err="1">
                <a:solidFill>
                  <a:schemeClr val="tx1"/>
                </a:solidFill>
                <a:latin typeface="Century Gothic" panose="020B0502020202020204" pitchFamily="34" charset="0"/>
              </a:rPr>
              <a:t>hässlich</a:t>
            </a:r>
            <a:r>
              <a:rPr lang="en-GB" sz="3200" dirty="0">
                <a:solidFill>
                  <a:schemeClr val="tx1"/>
                </a:solidFill>
                <a:latin typeface="Century Gothic" panose="020B0502020202020204" pitchFamily="34" charset="0"/>
              </a:rPr>
              <a:t>!</a:t>
            </a:r>
          </a:p>
        </p:txBody>
      </p:sp>
      <p:sp>
        <p:nvSpPr>
          <p:cNvPr id="21" name="TextBox 20">
            <a:extLst>
              <a:ext uri="{FF2B5EF4-FFF2-40B4-BE49-F238E27FC236}">
                <a16:creationId xmlns:a16="http://schemas.microsoft.com/office/drawing/2014/main" id="{911672E4-6F4B-4503-AA80-47D955CDEDD8}"/>
              </a:ext>
            </a:extLst>
          </p:cNvPr>
          <p:cNvSpPr txBox="1"/>
          <p:nvPr/>
        </p:nvSpPr>
        <p:spPr>
          <a:xfrm>
            <a:off x="316090" y="3815862"/>
            <a:ext cx="4446954" cy="1077218"/>
          </a:xfrm>
          <a:prstGeom prst="rect">
            <a:avLst/>
          </a:prstGeom>
          <a:noFill/>
        </p:spPr>
        <p:txBody>
          <a:bodyPr wrap="square" rtlCol="0">
            <a:spAutoFit/>
          </a:bodyPr>
          <a:lstStyle/>
          <a:p>
            <a:r>
              <a:rPr lang="en-GB" sz="3200" dirty="0" err="1">
                <a:latin typeface="Century Gothic" panose="020B0502020202020204" pitchFamily="34" charset="0"/>
              </a:rPr>
              <a:t>Wie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Wolfgangs</a:t>
            </a:r>
            <a:r>
              <a:rPr lang="en-GB" sz="3200" dirty="0">
                <a:latin typeface="Century Gothic" panose="020B0502020202020204" pitchFamily="34" charset="0"/>
              </a:rPr>
              <a:t> </a:t>
            </a:r>
            <a:r>
              <a:rPr lang="en-GB" sz="3200" dirty="0" err="1">
                <a:latin typeface="Century Gothic" panose="020B0502020202020204" pitchFamily="34" charset="0"/>
              </a:rPr>
              <a:t>Fußball</a:t>
            </a:r>
            <a:r>
              <a:rPr lang="en-GB" sz="3200" dirty="0">
                <a:latin typeface="Century Gothic" panose="020B0502020202020204" pitchFamily="34" charset="0"/>
              </a:rPr>
              <a:t>?</a:t>
            </a:r>
          </a:p>
        </p:txBody>
      </p:sp>
      <p:sp>
        <p:nvSpPr>
          <p:cNvPr id="22" name="TextBox 21">
            <a:extLst>
              <a:ext uri="{FF2B5EF4-FFF2-40B4-BE49-F238E27FC236}">
                <a16:creationId xmlns:a16="http://schemas.microsoft.com/office/drawing/2014/main" id="{0920F46C-4DE1-4C82-8391-3538325B11D8}"/>
              </a:ext>
            </a:extLst>
          </p:cNvPr>
          <p:cNvSpPr txBox="1"/>
          <p:nvPr/>
        </p:nvSpPr>
        <p:spPr>
          <a:xfrm>
            <a:off x="7734961" y="1639679"/>
            <a:ext cx="1354016" cy="584775"/>
          </a:xfrm>
          <a:prstGeom prst="rect">
            <a:avLst/>
          </a:prstGeom>
          <a:solidFill>
            <a:schemeClr val="accent4">
              <a:lumMod val="40000"/>
              <a:lumOff val="60000"/>
            </a:schemeClr>
          </a:solidFill>
        </p:spPr>
        <p:txBody>
          <a:bodyPr wrap="square" rtlCol="0">
            <a:spAutoFit/>
          </a:bodyPr>
          <a:lstStyle/>
          <a:p>
            <a:r>
              <a:rPr lang="en-GB" sz="3200" dirty="0">
                <a:latin typeface="Century Gothic" panose="020B0502020202020204" pitchFamily="34" charset="0"/>
              </a:rPr>
              <a:t>_____</a:t>
            </a:r>
          </a:p>
        </p:txBody>
      </p:sp>
      <p:sp>
        <p:nvSpPr>
          <p:cNvPr id="23" name="TextBox 22">
            <a:extLst>
              <a:ext uri="{FF2B5EF4-FFF2-40B4-BE49-F238E27FC236}">
                <a16:creationId xmlns:a16="http://schemas.microsoft.com/office/drawing/2014/main" id="{AEA5FFCD-EA4B-47E6-9574-577C95181733}"/>
              </a:ext>
            </a:extLst>
          </p:cNvPr>
          <p:cNvSpPr txBox="1"/>
          <p:nvPr/>
        </p:nvSpPr>
        <p:spPr>
          <a:xfrm>
            <a:off x="8619401" y="4109822"/>
            <a:ext cx="699097" cy="584775"/>
          </a:xfrm>
          <a:prstGeom prst="rect">
            <a:avLst/>
          </a:prstGeom>
          <a:solidFill>
            <a:schemeClr val="accent4">
              <a:lumMod val="40000"/>
              <a:lumOff val="60000"/>
            </a:schemeClr>
          </a:solidFill>
        </p:spPr>
        <p:txBody>
          <a:bodyPr wrap="square" lIns="0" rIns="0" rtlCol="0">
            <a:spAutoFit/>
          </a:bodyPr>
          <a:lstStyle/>
          <a:p>
            <a:pPr algn="ctr"/>
            <a:r>
              <a:rPr lang="en-GB" sz="3200" dirty="0">
                <a:latin typeface="Century Gothic" panose="020B0502020202020204" pitchFamily="34" charset="0"/>
              </a:rPr>
              <a:t>__</a:t>
            </a:r>
          </a:p>
        </p:txBody>
      </p:sp>
      <p:pic>
        <p:nvPicPr>
          <p:cNvPr id="24" name="Picture 2" descr="http://www.clker.com/cliparts/2/6/b/b/1194986830921943475ball.svg.med.png">
            <a:extLst>
              <a:ext uri="{FF2B5EF4-FFF2-40B4-BE49-F238E27FC236}">
                <a16:creationId xmlns:a16="http://schemas.microsoft.com/office/drawing/2014/main" id="{EC713518-AAC8-4442-AFCE-76281C5B33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3603" y="2224454"/>
            <a:ext cx="1224533" cy="12245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BED0533-0376-457C-985B-FEFCEC1CEDCC}"/>
              </a:ext>
            </a:extLst>
          </p:cNvPr>
          <p:cNvPicPr>
            <a:picLocks noChangeAspect="1"/>
          </p:cNvPicPr>
          <p:nvPr/>
        </p:nvPicPr>
        <p:blipFill>
          <a:blip r:embed="rId6"/>
          <a:stretch>
            <a:fillRect/>
          </a:stretch>
        </p:blipFill>
        <p:spPr>
          <a:xfrm>
            <a:off x="1410131" y="5017596"/>
            <a:ext cx="1018742" cy="1068994"/>
          </a:xfrm>
          <a:prstGeom prst="rect">
            <a:avLst/>
          </a:prstGeom>
        </p:spPr>
      </p:pic>
      <p:pic>
        <p:nvPicPr>
          <p:cNvPr id="34" name="Picture 33">
            <a:extLst>
              <a:ext uri="{FF2B5EF4-FFF2-40B4-BE49-F238E27FC236}">
                <a16:creationId xmlns:a16="http://schemas.microsoft.com/office/drawing/2014/main" id="{0E6D802F-96FD-4C2C-BD23-2638B59BCEBF}"/>
              </a:ext>
            </a:extLst>
          </p:cNvPr>
          <p:cNvPicPr>
            <a:picLocks noChangeAspect="1"/>
          </p:cNvPicPr>
          <p:nvPr/>
        </p:nvPicPr>
        <p:blipFill>
          <a:blip r:embed="rId6"/>
          <a:stretch>
            <a:fillRect/>
          </a:stretch>
        </p:blipFill>
        <p:spPr>
          <a:xfrm>
            <a:off x="2351466" y="5017596"/>
            <a:ext cx="1018742" cy="1068994"/>
          </a:xfrm>
          <a:prstGeom prst="rect">
            <a:avLst/>
          </a:prstGeom>
        </p:spPr>
      </p:pic>
    </p:spTree>
    <p:extLst>
      <p:ext uri="{BB962C8B-B14F-4D97-AF65-F5344CB8AC3E}">
        <p14:creationId xmlns:p14="http://schemas.microsoft.com/office/powerpoint/2010/main" val="35641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5C5F-D46B-4FDA-A36A-92A9119E9187}"/>
              </a:ext>
            </a:extLst>
          </p:cNvPr>
          <p:cNvSpPr>
            <a:spLocks noGrp="1"/>
          </p:cNvSpPr>
          <p:nvPr>
            <p:ph type="title"/>
          </p:nvPr>
        </p:nvSpPr>
        <p:spPr>
          <a:xfrm>
            <a:off x="0" y="213557"/>
            <a:ext cx="2612571" cy="647577"/>
          </a:xfrm>
        </p:spPr>
        <p:txBody>
          <a:bodyPr>
            <a:normAutofit/>
          </a:bodyPr>
          <a:lstStyle/>
          <a:p>
            <a:r>
              <a:rPr lang="en-GB" sz="2800" dirty="0"/>
              <a:t>[o] und [ö]</a:t>
            </a:r>
          </a:p>
        </p:txBody>
      </p:sp>
      <p:sp>
        <p:nvSpPr>
          <p:cNvPr id="4" name="Google Shape;150;p2">
            <a:extLst>
              <a:ext uri="{FF2B5EF4-FFF2-40B4-BE49-F238E27FC236}">
                <a16:creationId xmlns:a16="http://schemas.microsoft.com/office/drawing/2014/main" id="{2D2CA935-E3A5-49BB-BCE8-B7E758BCD91E}"/>
              </a:ext>
            </a:extLst>
          </p:cNvPr>
          <p:cNvSpPr/>
          <p:nvPr/>
        </p:nvSpPr>
        <p:spPr>
          <a:xfrm>
            <a:off x="9823269" y="247046"/>
            <a:ext cx="2134058" cy="400919"/>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lesen</a:t>
            </a:r>
            <a:r>
              <a:rPr lang="en-GB" sz="1800" b="1" dirty="0">
                <a:latin typeface="Century Gothic"/>
                <a:ea typeface="Century Gothic"/>
                <a:cs typeface="Century Gothic"/>
                <a:sym typeface="Century Gothic"/>
              </a:rPr>
              <a:t> / </a:t>
            </a:r>
            <a:r>
              <a:rPr lang="en-GB" sz="1800" b="1" dirty="0" err="1">
                <a:latin typeface="Century Gothic"/>
                <a:ea typeface="Century Gothic"/>
                <a:cs typeface="Century Gothic"/>
                <a:sym typeface="Century Gothic"/>
              </a:rPr>
              <a:t>schreiben</a:t>
            </a:r>
            <a:r>
              <a:rPr lang="en-GB" sz="1800" b="1" dirty="0">
                <a:latin typeface="Century Gothic"/>
                <a:ea typeface="Century Gothic"/>
                <a:cs typeface="Century Gothic"/>
                <a:sym typeface="Century Gothic"/>
              </a:rPr>
              <a:t> </a:t>
            </a:r>
            <a:endParaRPr sz="1800" b="1" dirty="0">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562FBE97-22C9-42D1-9E3E-53C693985F1B}"/>
              </a:ext>
            </a:extLst>
          </p:cNvPr>
          <p:cNvSpPr txBox="1"/>
          <p:nvPr/>
        </p:nvSpPr>
        <p:spPr>
          <a:xfrm>
            <a:off x="224589" y="1224059"/>
            <a:ext cx="11628234" cy="1446550"/>
          </a:xfrm>
          <a:prstGeom prst="rect">
            <a:avLst/>
          </a:prstGeom>
          <a:noFill/>
        </p:spPr>
        <p:txBody>
          <a:bodyPr wrap="square" rtlCol="0">
            <a:spAutoFit/>
          </a:bodyPr>
          <a:lstStyle/>
          <a:p>
            <a:r>
              <a:rPr lang="en-GB" sz="2200" dirty="0"/>
              <a:t>Many words containing </a:t>
            </a:r>
            <a:r>
              <a:rPr lang="en-GB" sz="2200" b="1" dirty="0"/>
              <a:t>/a/</a:t>
            </a:r>
            <a:r>
              <a:rPr lang="en-GB" sz="2200" dirty="0"/>
              <a:t>,</a:t>
            </a:r>
            <a:r>
              <a:rPr lang="en-GB" sz="2200" b="1" dirty="0"/>
              <a:t> /o/ </a:t>
            </a:r>
            <a:r>
              <a:rPr lang="en-GB" sz="2200" dirty="0"/>
              <a:t>and </a:t>
            </a:r>
            <a:r>
              <a:rPr lang="en-GB" sz="2200" b="1" dirty="0"/>
              <a:t>/u/ </a:t>
            </a:r>
            <a:r>
              <a:rPr lang="en-GB" sz="2200" dirty="0"/>
              <a:t>add an </a:t>
            </a:r>
            <a:r>
              <a:rPr lang="en-GB" sz="2200" b="1" dirty="0"/>
              <a:t>umlaut</a:t>
            </a:r>
            <a:r>
              <a:rPr lang="en-GB" sz="2200" dirty="0"/>
              <a:t> in the plural form. </a:t>
            </a:r>
            <a:br>
              <a:rPr lang="en-GB" sz="2200" dirty="0"/>
            </a:br>
            <a:r>
              <a:rPr lang="en-GB" sz="2200" dirty="0"/>
              <a:t>Words ending in </a:t>
            </a:r>
            <a:r>
              <a:rPr lang="en-GB" sz="2200" b="1" dirty="0"/>
              <a:t>–el</a:t>
            </a:r>
            <a:r>
              <a:rPr lang="en-GB" sz="2200" dirty="0"/>
              <a:t>, </a:t>
            </a:r>
            <a:r>
              <a:rPr lang="en-GB" sz="2200" b="1" dirty="0" err="1"/>
              <a:t>en</a:t>
            </a:r>
            <a:r>
              <a:rPr lang="en-GB" sz="2200" dirty="0"/>
              <a:t> and</a:t>
            </a:r>
            <a:r>
              <a:rPr lang="en-GB" sz="2200" b="1" dirty="0"/>
              <a:t> –er don’t add an ending </a:t>
            </a:r>
            <a:r>
              <a:rPr lang="en-GB" sz="2200" dirty="0"/>
              <a:t>in the plural form. </a:t>
            </a:r>
          </a:p>
          <a:p>
            <a:endParaRPr lang="en-GB" sz="2200" dirty="0"/>
          </a:p>
          <a:p>
            <a:r>
              <a:rPr lang="en-GB" sz="2200" dirty="0"/>
              <a:t>What is the </a:t>
            </a:r>
            <a:r>
              <a:rPr lang="en-GB" sz="2200" b="1" dirty="0"/>
              <a:t>plural form</a:t>
            </a:r>
            <a:r>
              <a:rPr lang="en-GB" sz="2200" dirty="0"/>
              <a:t> of the words below?</a:t>
            </a:r>
          </a:p>
        </p:txBody>
      </p:sp>
      <p:graphicFrame>
        <p:nvGraphicFramePr>
          <p:cNvPr id="6" name="Table 5">
            <a:extLst>
              <a:ext uri="{FF2B5EF4-FFF2-40B4-BE49-F238E27FC236}">
                <a16:creationId xmlns:a16="http://schemas.microsoft.com/office/drawing/2014/main" id="{644D42CB-75DC-41E0-874C-60E077A2902C}"/>
              </a:ext>
            </a:extLst>
          </p:cNvPr>
          <p:cNvGraphicFramePr>
            <a:graphicFrameLocks noGrp="1"/>
          </p:cNvGraphicFramePr>
          <p:nvPr>
            <p:extLst>
              <p:ext uri="{D42A27DB-BD31-4B8C-83A1-F6EECF244321}">
                <p14:modId xmlns:p14="http://schemas.microsoft.com/office/powerpoint/2010/main" val="37274681"/>
              </p:ext>
            </p:extLst>
          </p:nvPr>
        </p:nvGraphicFramePr>
        <p:xfrm>
          <a:off x="338638" y="2848724"/>
          <a:ext cx="11514185" cy="1630031"/>
        </p:xfrm>
        <a:graphic>
          <a:graphicData uri="http://schemas.openxmlformats.org/drawingml/2006/table">
            <a:tbl>
              <a:tblPr firstRow="1" bandRow="1">
                <a:tableStyleId>{5940675A-B579-460E-94D1-54222C63F5DA}</a:tableStyleId>
              </a:tblPr>
              <a:tblGrid>
                <a:gridCol w="2302837">
                  <a:extLst>
                    <a:ext uri="{9D8B030D-6E8A-4147-A177-3AD203B41FA5}">
                      <a16:colId xmlns:a16="http://schemas.microsoft.com/office/drawing/2014/main" val="1054296233"/>
                    </a:ext>
                  </a:extLst>
                </a:gridCol>
                <a:gridCol w="2302837">
                  <a:extLst>
                    <a:ext uri="{9D8B030D-6E8A-4147-A177-3AD203B41FA5}">
                      <a16:colId xmlns:a16="http://schemas.microsoft.com/office/drawing/2014/main" val="3570970414"/>
                    </a:ext>
                  </a:extLst>
                </a:gridCol>
                <a:gridCol w="2302837">
                  <a:extLst>
                    <a:ext uri="{9D8B030D-6E8A-4147-A177-3AD203B41FA5}">
                      <a16:colId xmlns:a16="http://schemas.microsoft.com/office/drawing/2014/main" val="2646751600"/>
                    </a:ext>
                  </a:extLst>
                </a:gridCol>
                <a:gridCol w="2302837">
                  <a:extLst>
                    <a:ext uri="{9D8B030D-6E8A-4147-A177-3AD203B41FA5}">
                      <a16:colId xmlns:a16="http://schemas.microsoft.com/office/drawing/2014/main" val="3567338264"/>
                    </a:ext>
                  </a:extLst>
                </a:gridCol>
                <a:gridCol w="2302837">
                  <a:extLst>
                    <a:ext uri="{9D8B030D-6E8A-4147-A177-3AD203B41FA5}">
                      <a16:colId xmlns:a16="http://schemas.microsoft.com/office/drawing/2014/main" val="2966265370"/>
                    </a:ext>
                  </a:extLst>
                </a:gridCol>
              </a:tblGrid>
              <a:tr h="1233791">
                <a:tc>
                  <a:txBody>
                    <a:bodyPr/>
                    <a:lstStyle/>
                    <a:p>
                      <a:pPr algn="ctr"/>
                      <a:endParaRPr lang="en-GB" dirty="0">
                        <a:solidFill>
                          <a:schemeClr val="tx1"/>
                        </a:solidFill>
                      </a:endParaRPr>
                    </a:p>
                  </a:txBody>
                  <a:tcPr/>
                </a:tc>
                <a:tc>
                  <a:txBody>
                    <a:bodyPr/>
                    <a:lstStyle/>
                    <a:p>
                      <a:pPr algn="ctr"/>
                      <a:endParaRPr lang="en-GB" dirty="0">
                        <a:solidFill>
                          <a:schemeClr val="tx1"/>
                        </a:solidFill>
                      </a:endParaRPr>
                    </a:p>
                  </a:txBody>
                  <a:tcPr/>
                </a:tc>
                <a:tc>
                  <a:txBody>
                    <a:bodyPr/>
                    <a:lstStyle/>
                    <a:p>
                      <a:pPr algn="ctr"/>
                      <a:endParaRPr lang="en-GB" dirty="0">
                        <a:solidFill>
                          <a:schemeClr val="tx1"/>
                        </a:solidFill>
                      </a:endParaRPr>
                    </a:p>
                  </a:txBody>
                  <a:tcPr/>
                </a:tc>
                <a:tc>
                  <a:txBody>
                    <a:bodyPr/>
                    <a:lstStyle/>
                    <a:p>
                      <a:pPr algn="ctr"/>
                      <a:endParaRPr lang="en-GB" dirty="0">
                        <a:solidFill>
                          <a:schemeClr val="tx1"/>
                        </a:solidFill>
                      </a:endParaRPr>
                    </a:p>
                  </a:txBody>
                  <a:tcPr/>
                </a:tc>
                <a:tc>
                  <a:txBody>
                    <a:bodyPr/>
                    <a:lstStyle/>
                    <a:p>
                      <a:pPr algn="ctr"/>
                      <a:endParaRPr lang="en-GB" dirty="0">
                        <a:solidFill>
                          <a:schemeClr val="tx1"/>
                        </a:solidFill>
                      </a:endParaRPr>
                    </a:p>
                  </a:txBody>
                  <a:tcPr/>
                </a:tc>
                <a:extLst>
                  <a:ext uri="{0D108BD9-81ED-4DB2-BD59-A6C34878D82A}">
                    <a16:rowId xmlns:a16="http://schemas.microsoft.com/office/drawing/2014/main" val="1102189635"/>
                  </a:ext>
                </a:extLst>
              </a:tr>
              <a:tr h="377427">
                <a:tc>
                  <a:txBody>
                    <a:bodyPr/>
                    <a:lstStyle/>
                    <a:p>
                      <a:pPr algn="ctr"/>
                      <a:r>
                        <a:rPr lang="en-GB" sz="2000" dirty="0">
                          <a:solidFill>
                            <a:schemeClr val="tx1"/>
                          </a:solidFill>
                        </a:rPr>
                        <a:t>der </a:t>
                      </a:r>
                      <a:r>
                        <a:rPr lang="en-GB" sz="2000" dirty="0" err="1">
                          <a:solidFill>
                            <a:schemeClr val="tx1"/>
                          </a:solidFill>
                        </a:rPr>
                        <a:t>Bogen</a:t>
                      </a:r>
                      <a:endParaRPr lang="en-GB" sz="2000" dirty="0">
                        <a:solidFill>
                          <a:schemeClr val="tx1"/>
                        </a:solidFill>
                      </a:endParaRPr>
                    </a:p>
                  </a:txBody>
                  <a:tcPr/>
                </a:tc>
                <a:tc>
                  <a:txBody>
                    <a:bodyPr/>
                    <a:lstStyle/>
                    <a:p>
                      <a:pPr algn="ctr"/>
                      <a:r>
                        <a:rPr lang="en-GB" sz="2000" dirty="0">
                          <a:solidFill>
                            <a:schemeClr val="tx1"/>
                          </a:solidFill>
                        </a:rPr>
                        <a:t>der Vogel</a:t>
                      </a:r>
                    </a:p>
                  </a:txBody>
                  <a:tcPr/>
                </a:tc>
                <a:tc>
                  <a:txBody>
                    <a:bodyPr/>
                    <a:lstStyle/>
                    <a:p>
                      <a:pPr algn="ctr"/>
                      <a:r>
                        <a:rPr lang="en-GB" sz="2000" dirty="0">
                          <a:solidFill>
                            <a:schemeClr val="tx1"/>
                          </a:solidFill>
                        </a:rPr>
                        <a:t>der </a:t>
                      </a:r>
                      <a:r>
                        <a:rPr lang="en-GB" sz="2000" dirty="0" err="1">
                          <a:solidFill>
                            <a:schemeClr val="tx1"/>
                          </a:solidFill>
                        </a:rPr>
                        <a:t>Ofen</a:t>
                      </a:r>
                      <a:endParaRPr lang="en-GB" sz="2000" dirty="0">
                        <a:solidFill>
                          <a:schemeClr val="tx1"/>
                        </a:solidFill>
                      </a:endParaRPr>
                    </a:p>
                  </a:txBody>
                  <a:tcPr/>
                </a:tc>
                <a:tc>
                  <a:txBody>
                    <a:bodyPr/>
                    <a:lstStyle/>
                    <a:p>
                      <a:pPr algn="ctr"/>
                      <a:r>
                        <a:rPr lang="en-GB" sz="2000" dirty="0">
                          <a:solidFill>
                            <a:schemeClr val="tx1"/>
                          </a:solidFill>
                        </a:rPr>
                        <a:t>der Boden</a:t>
                      </a:r>
                    </a:p>
                  </a:txBody>
                  <a:tcPr/>
                </a:tc>
                <a:tc>
                  <a:txBody>
                    <a:bodyPr/>
                    <a:lstStyle/>
                    <a:p>
                      <a:pPr algn="ctr"/>
                      <a:r>
                        <a:rPr lang="en-GB" sz="2000" dirty="0">
                          <a:solidFill>
                            <a:schemeClr val="tx1"/>
                          </a:solidFill>
                        </a:rPr>
                        <a:t>die </a:t>
                      </a:r>
                      <a:r>
                        <a:rPr lang="en-GB" sz="2000" dirty="0" err="1">
                          <a:solidFill>
                            <a:schemeClr val="tx1"/>
                          </a:solidFill>
                        </a:rPr>
                        <a:t>Tochter</a:t>
                      </a:r>
                      <a:endParaRPr lang="en-GB" sz="2000" dirty="0">
                        <a:solidFill>
                          <a:schemeClr val="tx1"/>
                        </a:solidFill>
                      </a:endParaRPr>
                    </a:p>
                  </a:txBody>
                  <a:tcPr/>
                </a:tc>
                <a:extLst>
                  <a:ext uri="{0D108BD9-81ED-4DB2-BD59-A6C34878D82A}">
                    <a16:rowId xmlns:a16="http://schemas.microsoft.com/office/drawing/2014/main" val="1374943268"/>
                  </a:ext>
                </a:extLst>
              </a:tr>
            </a:tbl>
          </a:graphicData>
        </a:graphic>
      </p:graphicFrame>
      <p:graphicFrame>
        <p:nvGraphicFramePr>
          <p:cNvPr id="7" name="Table 6">
            <a:extLst>
              <a:ext uri="{FF2B5EF4-FFF2-40B4-BE49-F238E27FC236}">
                <a16:creationId xmlns:a16="http://schemas.microsoft.com/office/drawing/2014/main" id="{CE6D6DD1-7A73-4E33-843A-6985E419B570}"/>
              </a:ext>
            </a:extLst>
          </p:cNvPr>
          <p:cNvGraphicFramePr>
            <a:graphicFrameLocks noGrp="1"/>
          </p:cNvGraphicFramePr>
          <p:nvPr>
            <p:extLst>
              <p:ext uri="{D42A27DB-BD31-4B8C-83A1-F6EECF244321}">
                <p14:modId xmlns:p14="http://schemas.microsoft.com/office/powerpoint/2010/main" val="1610594228"/>
              </p:ext>
            </p:extLst>
          </p:nvPr>
        </p:nvGraphicFramePr>
        <p:xfrm>
          <a:off x="338638" y="4486836"/>
          <a:ext cx="11514185" cy="1630031"/>
        </p:xfrm>
        <a:graphic>
          <a:graphicData uri="http://schemas.openxmlformats.org/drawingml/2006/table">
            <a:tbl>
              <a:tblPr firstRow="1" bandRow="1">
                <a:tableStyleId>{5940675A-B579-460E-94D1-54222C63F5DA}</a:tableStyleId>
              </a:tblPr>
              <a:tblGrid>
                <a:gridCol w="2302837">
                  <a:extLst>
                    <a:ext uri="{9D8B030D-6E8A-4147-A177-3AD203B41FA5}">
                      <a16:colId xmlns:a16="http://schemas.microsoft.com/office/drawing/2014/main" val="1054296233"/>
                    </a:ext>
                  </a:extLst>
                </a:gridCol>
                <a:gridCol w="2302837">
                  <a:extLst>
                    <a:ext uri="{9D8B030D-6E8A-4147-A177-3AD203B41FA5}">
                      <a16:colId xmlns:a16="http://schemas.microsoft.com/office/drawing/2014/main" val="3570970414"/>
                    </a:ext>
                  </a:extLst>
                </a:gridCol>
                <a:gridCol w="2302837">
                  <a:extLst>
                    <a:ext uri="{9D8B030D-6E8A-4147-A177-3AD203B41FA5}">
                      <a16:colId xmlns:a16="http://schemas.microsoft.com/office/drawing/2014/main" val="2646751600"/>
                    </a:ext>
                  </a:extLst>
                </a:gridCol>
                <a:gridCol w="2302837">
                  <a:extLst>
                    <a:ext uri="{9D8B030D-6E8A-4147-A177-3AD203B41FA5}">
                      <a16:colId xmlns:a16="http://schemas.microsoft.com/office/drawing/2014/main" val="3567338264"/>
                    </a:ext>
                  </a:extLst>
                </a:gridCol>
                <a:gridCol w="2302837">
                  <a:extLst>
                    <a:ext uri="{9D8B030D-6E8A-4147-A177-3AD203B41FA5}">
                      <a16:colId xmlns:a16="http://schemas.microsoft.com/office/drawing/2014/main" val="2966265370"/>
                    </a:ext>
                  </a:extLst>
                </a:gridCol>
              </a:tblGrid>
              <a:tr h="1233791">
                <a:tc>
                  <a:txBody>
                    <a:bodyPr/>
                    <a:lstStyle/>
                    <a:p>
                      <a:pPr algn="ctr"/>
                      <a:endParaRPr lang="en-GB" b="1" dirty="0">
                        <a:solidFill>
                          <a:schemeClr val="tx1"/>
                        </a:solidFill>
                      </a:endParaRPr>
                    </a:p>
                  </a:txBody>
                  <a:tcPr/>
                </a:tc>
                <a:tc>
                  <a:txBody>
                    <a:bodyPr/>
                    <a:lstStyle/>
                    <a:p>
                      <a:pPr algn="ctr"/>
                      <a:endParaRPr lang="en-GB" b="1" dirty="0">
                        <a:solidFill>
                          <a:schemeClr val="tx1"/>
                        </a:solidFill>
                      </a:endParaRPr>
                    </a:p>
                  </a:txBody>
                  <a:tcPr/>
                </a:tc>
                <a:tc>
                  <a:txBody>
                    <a:bodyPr/>
                    <a:lstStyle/>
                    <a:p>
                      <a:pPr algn="ctr"/>
                      <a:endParaRPr lang="en-GB" b="1" dirty="0">
                        <a:solidFill>
                          <a:schemeClr val="tx1"/>
                        </a:solidFill>
                      </a:endParaRPr>
                    </a:p>
                  </a:txBody>
                  <a:tcPr/>
                </a:tc>
                <a:tc>
                  <a:txBody>
                    <a:bodyPr/>
                    <a:lstStyle/>
                    <a:p>
                      <a:pPr algn="ctr"/>
                      <a:endParaRPr lang="en-GB" b="1" dirty="0">
                        <a:solidFill>
                          <a:schemeClr val="tx1"/>
                        </a:solidFill>
                      </a:endParaRPr>
                    </a:p>
                  </a:txBody>
                  <a:tcPr/>
                </a:tc>
                <a:tc>
                  <a:txBody>
                    <a:bodyPr/>
                    <a:lstStyle/>
                    <a:p>
                      <a:pPr algn="ctr"/>
                      <a:endParaRPr lang="en-GB" b="1">
                        <a:solidFill>
                          <a:schemeClr val="tx1"/>
                        </a:solidFill>
                      </a:endParaRPr>
                    </a:p>
                  </a:txBody>
                  <a:tcPr/>
                </a:tc>
                <a:extLst>
                  <a:ext uri="{0D108BD9-81ED-4DB2-BD59-A6C34878D82A}">
                    <a16:rowId xmlns:a16="http://schemas.microsoft.com/office/drawing/2014/main" val="1102189635"/>
                  </a:ext>
                </a:extLst>
              </a:tr>
              <a:tr h="377427">
                <a:tc>
                  <a:txBody>
                    <a:bodyPr/>
                    <a:lstStyle/>
                    <a:p>
                      <a:pPr algn="ctr"/>
                      <a:r>
                        <a:rPr lang="en-GB" sz="2000" b="1" dirty="0">
                          <a:solidFill>
                            <a:schemeClr val="tx1"/>
                          </a:solidFill>
                        </a:rPr>
                        <a:t>die</a:t>
                      </a:r>
                      <a:r>
                        <a:rPr lang="en-GB" sz="2000" b="1" baseline="0" dirty="0">
                          <a:solidFill>
                            <a:schemeClr val="tx1"/>
                          </a:solidFill>
                        </a:rPr>
                        <a:t> </a:t>
                      </a:r>
                      <a:r>
                        <a:rPr lang="en-GB" sz="2000" b="1" baseline="0" dirty="0" err="1">
                          <a:solidFill>
                            <a:schemeClr val="tx1"/>
                          </a:solidFill>
                        </a:rPr>
                        <a:t>B</a:t>
                      </a:r>
                      <a:r>
                        <a:rPr lang="en-GB" sz="2000" b="1" dirty="0" err="1">
                          <a:solidFill>
                            <a:schemeClr val="tx1"/>
                          </a:solidFill>
                        </a:rPr>
                        <a:t>ögen</a:t>
                      </a:r>
                      <a:endParaRPr lang="en-GB" sz="2000" b="1" dirty="0">
                        <a:solidFill>
                          <a:schemeClr val="tx1"/>
                        </a:solidFill>
                      </a:endParaRPr>
                    </a:p>
                  </a:txBody>
                  <a:tcPr/>
                </a:tc>
                <a:tc>
                  <a:txBody>
                    <a:bodyPr/>
                    <a:lstStyle/>
                    <a:p>
                      <a:pPr algn="ctr"/>
                      <a:r>
                        <a:rPr lang="en-GB" sz="2000" b="1" dirty="0">
                          <a:solidFill>
                            <a:schemeClr val="tx1"/>
                          </a:solidFill>
                        </a:rPr>
                        <a:t>die </a:t>
                      </a:r>
                      <a:r>
                        <a:rPr lang="en-GB" sz="2000" b="1" dirty="0" err="1">
                          <a:solidFill>
                            <a:schemeClr val="tx1"/>
                          </a:solidFill>
                        </a:rPr>
                        <a:t>Vögel</a:t>
                      </a:r>
                      <a:endParaRPr lang="en-GB" sz="2000" b="1" dirty="0">
                        <a:solidFill>
                          <a:schemeClr val="tx1"/>
                        </a:solidFill>
                      </a:endParaRPr>
                    </a:p>
                  </a:txBody>
                  <a:tcPr/>
                </a:tc>
                <a:tc>
                  <a:txBody>
                    <a:bodyPr/>
                    <a:lstStyle/>
                    <a:p>
                      <a:pPr algn="ctr"/>
                      <a:r>
                        <a:rPr lang="en-GB" sz="2000" b="1" dirty="0">
                          <a:solidFill>
                            <a:schemeClr val="tx1"/>
                          </a:solidFill>
                        </a:rPr>
                        <a:t>die </a:t>
                      </a:r>
                      <a:r>
                        <a:rPr lang="en-GB" sz="2000" b="1" dirty="0" err="1">
                          <a:solidFill>
                            <a:schemeClr val="tx1"/>
                          </a:solidFill>
                        </a:rPr>
                        <a:t>Öfen</a:t>
                      </a:r>
                      <a:endParaRPr lang="en-GB" sz="2000" b="1" dirty="0">
                        <a:solidFill>
                          <a:schemeClr val="tx1"/>
                        </a:solidFill>
                      </a:endParaRPr>
                    </a:p>
                  </a:txBody>
                  <a:tcPr/>
                </a:tc>
                <a:tc>
                  <a:txBody>
                    <a:bodyPr/>
                    <a:lstStyle/>
                    <a:p>
                      <a:pPr algn="ctr"/>
                      <a:r>
                        <a:rPr lang="en-GB" sz="2000" b="1" dirty="0">
                          <a:solidFill>
                            <a:schemeClr val="tx1"/>
                          </a:solidFill>
                        </a:rPr>
                        <a:t>die </a:t>
                      </a:r>
                      <a:r>
                        <a:rPr lang="en-GB" sz="2000" b="1" dirty="0" err="1">
                          <a:solidFill>
                            <a:schemeClr val="tx1"/>
                          </a:solidFill>
                        </a:rPr>
                        <a:t>Böden</a:t>
                      </a:r>
                      <a:endParaRPr lang="en-GB" sz="2000" b="1" dirty="0">
                        <a:solidFill>
                          <a:schemeClr val="tx1"/>
                        </a:solidFill>
                      </a:endParaRPr>
                    </a:p>
                  </a:txBody>
                  <a:tcPr/>
                </a:tc>
                <a:tc>
                  <a:txBody>
                    <a:bodyPr/>
                    <a:lstStyle/>
                    <a:p>
                      <a:pPr algn="ctr"/>
                      <a:r>
                        <a:rPr lang="en-GB" sz="2000" b="1" dirty="0">
                          <a:solidFill>
                            <a:schemeClr val="tx1"/>
                          </a:solidFill>
                        </a:rPr>
                        <a:t>die </a:t>
                      </a:r>
                      <a:r>
                        <a:rPr lang="en-GB" sz="2000" b="1" dirty="0" err="1">
                          <a:solidFill>
                            <a:schemeClr val="tx1"/>
                          </a:solidFill>
                        </a:rPr>
                        <a:t>Töchter</a:t>
                      </a:r>
                      <a:endParaRPr lang="en-GB" sz="2000" b="1" dirty="0">
                        <a:solidFill>
                          <a:schemeClr val="tx1"/>
                        </a:solidFill>
                      </a:endParaRPr>
                    </a:p>
                  </a:txBody>
                  <a:tcPr/>
                </a:tc>
                <a:extLst>
                  <a:ext uri="{0D108BD9-81ED-4DB2-BD59-A6C34878D82A}">
                    <a16:rowId xmlns:a16="http://schemas.microsoft.com/office/drawing/2014/main" val="1374943268"/>
                  </a:ext>
                </a:extLst>
              </a:tr>
            </a:tbl>
          </a:graphicData>
        </a:graphic>
      </p:graphicFrame>
      <p:pic>
        <p:nvPicPr>
          <p:cNvPr id="8" name="Picture 2" descr="Arrow, Bow, Weapon, Medieval Weapon">
            <a:extLst>
              <a:ext uri="{FF2B5EF4-FFF2-40B4-BE49-F238E27FC236}">
                <a16:creationId xmlns:a16="http://schemas.microsoft.com/office/drawing/2014/main" id="{F45B193E-8ABB-4179-A490-72741F9F7D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417" y="4651504"/>
            <a:ext cx="750349" cy="838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rrow, Bow, Weapon, Medieval Weapon">
            <a:extLst>
              <a:ext uri="{FF2B5EF4-FFF2-40B4-BE49-F238E27FC236}">
                <a16:creationId xmlns:a16="http://schemas.microsoft.com/office/drawing/2014/main" id="{EDE31CA6-0E71-4D51-8E86-414172DAC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728" y="4651503"/>
            <a:ext cx="750349" cy="8388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rrow, Bow, Weapon, Medieval Weapon">
            <a:extLst>
              <a:ext uri="{FF2B5EF4-FFF2-40B4-BE49-F238E27FC236}">
                <a16:creationId xmlns:a16="http://schemas.microsoft.com/office/drawing/2014/main" id="{33850BCC-C20D-4FA3-BDCD-EF9F1877AC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20" y="3070215"/>
            <a:ext cx="750349" cy="8388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igeon 1 Clip Art">
            <a:extLst>
              <a:ext uri="{FF2B5EF4-FFF2-40B4-BE49-F238E27FC236}">
                <a16:creationId xmlns:a16="http://schemas.microsoft.com/office/drawing/2014/main" id="{5EB2E04D-926C-492D-AA6A-F5BEA8FA66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8165" y="4833058"/>
            <a:ext cx="798221" cy="5853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igeon 1 Clip Art">
            <a:extLst>
              <a:ext uri="{FF2B5EF4-FFF2-40B4-BE49-F238E27FC236}">
                <a16:creationId xmlns:a16="http://schemas.microsoft.com/office/drawing/2014/main" id="{DF035401-91D3-4C7E-A820-63BC9110EC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7005" y="4833058"/>
            <a:ext cx="798221" cy="585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igeon 1 Clip Art">
            <a:extLst>
              <a:ext uri="{FF2B5EF4-FFF2-40B4-BE49-F238E27FC236}">
                <a16:creationId xmlns:a16="http://schemas.microsoft.com/office/drawing/2014/main" id="{C4968AD7-198E-4C2E-9A42-AB7F556197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6337" y="3194946"/>
            <a:ext cx="798221" cy="5853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Brick Oven With Flame Clip Art">
            <a:extLst>
              <a:ext uri="{FF2B5EF4-FFF2-40B4-BE49-F238E27FC236}">
                <a16:creationId xmlns:a16="http://schemas.microsoft.com/office/drawing/2014/main" id="{AF720BCE-D796-4C21-9346-467B8D2988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463" y="4637008"/>
            <a:ext cx="635676" cy="8678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rick Oven With Flame Clip Art">
            <a:extLst>
              <a:ext uri="{FF2B5EF4-FFF2-40B4-BE49-F238E27FC236}">
                <a16:creationId xmlns:a16="http://schemas.microsoft.com/office/drawing/2014/main" id="{4DAD111A-ED2A-4995-A2BB-BEBBE97EE0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7096" y="4637007"/>
            <a:ext cx="635676" cy="867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Brick Oven With Flame Clip Art">
            <a:extLst>
              <a:ext uri="{FF2B5EF4-FFF2-40B4-BE49-F238E27FC236}">
                <a16:creationId xmlns:a16="http://schemas.microsoft.com/office/drawing/2014/main" id="{74CEF465-C966-4979-8B27-4E1F17DDDC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3522" y="2993377"/>
            <a:ext cx="635676" cy="8678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sometric Floor Tile Clip Art">
            <a:extLst>
              <a:ext uri="{FF2B5EF4-FFF2-40B4-BE49-F238E27FC236}">
                <a16:creationId xmlns:a16="http://schemas.microsoft.com/office/drawing/2014/main" id="{D637B8E7-7825-41B9-8A90-94087199AA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9073" y="5036600"/>
            <a:ext cx="939756" cy="4698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sometric Floor Tile Clip Art">
            <a:extLst>
              <a:ext uri="{FF2B5EF4-FFF2-40B4-BE49-F238E27FC236}">
                <a16:creationId xmlns:a16="http://schemas.microsoft.com/office/drawing/2014/main" id="{BEA657C5-5B10-485E-8D1B-EFCFB4CCA7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756" y="5035016"/>
            <a:ext cx="939756" cy="4698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sometric Floor Tile Clip Art">
            <a:extLst>
              <a:ext uri="{FF2B5EF4-FFF2-40B4-BE49-F238E27FC236}">
                <a16:creationId xmlns:a16="http://schemas.microsoft.com/office/drawing/2014/main" id="{71BB1176-78FC-4038-9B85-D3FEA737D3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8163" y="3310430"/>
            <a:ext cx="939756" cy="4698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3B44686-E2F8-4CAC-8A78-A440A9515C31}"/>
              </a:ext>
            </a:extLst>
          </p:cNvPr>
          <p:cNvPicPr>
            <a:picLocks noChangeAspect="1"/>
          </p:cNvPicPr>
          <p:nvPr/>
        </p:nvPicPr>
        <p:blipFill>
          <a:blip r:embed="rId7"/>
          <a:stretch>
            <a:fillRect/>
          </a:stretch>
        </p:blipFill>
        <p:spPr>
          <a:xfrm>
            <a:off x="10029295" y="2999301"/>
            <a:ext cx="1055839" cy="976651"/>
          </a:xfrm>
          <a:prstGeom prst="rect">
            <a:avLst/>
          </a:prstGeom>
        </p:spPr>
      </p:pic>
      <p:pic>
        <p:nvPicPr>
          <p:cNvPr id="21" name="Picture 20">
            <a:extLst>
              <a:ext uri="{FF2B5EF4-FFF2-40B4-BE49-F238E27FC236}">
                <a16:creationId xmlns:a16="http://schemas.microsoft.com/office/drawing/2014/main" id="{6A812084-294C-4C68-AE1D-793C45BF042A}"/>
              </a:ext>
            </a:extLst>
          </p:cNvPr>
          <p:cNvPicPr>
            <a:picLocks noChangeAspect="1"/>
          </p:cNvPicPr>
          <p:nvPr/>
        </p:nvPicPr>
        <p:blipFill>
          <a:blip r:embed="rId8"/>
          <a:stretch>
            <a:fillRect/>
          </a:stretch>
        </p:blipFill>
        <p:spPr>
          <a:xfrm>
            <a:off x="10029295" y="4569681"/>
            <a:ext cx="1525086" cy="1029178"/>
          </a:xfrm>
          <a:prstGeom prst="rect">
            <a:avLst/>
          </a:prstGeom>
        </p:spPr>
      </p:pic>
      <p:sp>
        <p:nvSpPr>
          <p:cNvPr id="22" name="Rectangle 21">
            <a:extLst>
              <a:ext uri="{FF2B5EF4-FFF2-40B4-BE49-F238E27FC236}">
                <a16:creationId xmlns:a16="http://schemas.microsoft.com/office/drawing/2014/main" id="{795ED148-8DE6-4A60-B5E8-E1793D747B8C}"/>
              </a:ext>
            </a:extLst>
          </p:cNvPr>
          <p:cNvSpPr/>
          <p:nvPr/>
        </p:nvSpPr>
        <p:spPr>
          <a:xfrm>
            <a:off x="1324419" y="5801745"/>
            <a:ext cx="954406" cy="2624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22">
            <a:extLst>
              <a:ext uri="{FF2B5EF4-FFF2-40B4-BE49-F238E27FC236}">
                <a16:creationId xmlns:a16="http://schemas.microsoft.com/office/drawing/2014/main" id="{73D6C3AF-9CFC-44EF-9547-7C925A200311}"/>
              </a:ext>
            </a:extLst>
          </p:cNvPr>
          <p:cNvSpPr/>
          <p:nvPr/>
        </p:nvSpPr>
        <p:spPr>
          <a:xfrm>
            <a:off x="3636695" y="5807857"/>
            <a:ext cx="954406" cy="2624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ectangle 23">
            <a:extLst>
              <a:ext uri="{FF2B5EF4-FFF2-40B4-BE49-F238E27FC236}">
                <a16:creationId xmlns:a16="http://schemas.microsoft.com/office/drawing/2014/main" id="{52637105-4A38-40AA-B3F2-1B4B4302D3FF}"/>
              </a:ext>
            </a:extLst>
          </p:cNvPr>
          <p:cNvSpPr/>
          <p:nvPr/>
        </p:nvSpPr>
        <p:spPr>
          <a:xfrm>
            <a:off x="5986692" y="5793634"/>
            <a:ext cx="954406" cy="2624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FFF0E686-EBE3-4F9D-B6C7-AB220B85A929}"/>
              </a:ext>
            </a:extLst>
          </p:cNvPr>
          <p:cNvSpPr/>
          <p:nvPr/>
        </p:nvSpPr>
        <p:spPr>
          <a:xfrm>
            <a:off x="8240018" y="5791635"/>
            <a:ext cx="899042" cy="28833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Rectangle 25">
            <a:extLst>
              <a:ext uri="{FF2B5EF4-FFF2-40B4-BE49-F238E27FC236}">
                <a16:creationId xmlns:a16="http://schemas.microsoft.com/office/drawing/2014/main" id="{86876606-4103-47DD-B166-2E0920BB0280}"/>
              </a:ext>
            </a:extLst>
          </p:cNvPr>
          <p:cNvSpPr/>
          <p:nvPr/>
        </p:nvSpPr>
        <p:spPr>
          <a:xfrm>
            <a:off x="10460291" y="5771554"/>
            <a:ext cx="1035090" cy="28457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4325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7ACD8-292B-4B1A-A407-EE48089A6699}"/>
              </a:ext>
            </a:extLst>
          </p:cNvPr>
          <p:cNvSpPr>
            <a:spLocks noGrp="1"/>
          </p:cNvSpPr>
          <p:nvPr>
            <p:ph type="title"/>
          </p:nvPr>
        </p:nvSpPr>
        <p:spPr>
          <a:xfrm>
            <a:off x="0" y="213557"/>
            <a:ext cx="6564086" cy="647577"/>
          </a:xfrm>
        </p:spPr>
        <p:txBody>
          <a:bodyPr>
            <a:normAutofit/>
          </a:bodyPr>
          <a:lstStyle/>
          <a:p>
            <a:r>
              <a:rPr lang="en-GB" sz="2800" dirty="0" err="1"/>
              <a:t>Gibt</a:t>
            </a:r>
            <a:r>
              <a:rPr lang="en-GB" sz="2800" dirty="0"/>
              <a:t> es eine, </a:t>
            </a:r>
            <a:r>
              <a:rPr lang="en-GB" sz="2800" dirty="0" err="1"/>
              <a:t>einen</a:t>
            </a:r>
            <a:r>
              <a:rPr lang="en-GB" sz="2800" dirty="0"/>
              <a:t> </a:t>
            </a:r>
            <a:r>
              <a:rPr lang="en-GB" sz="2800" dirty="0" err="1"/>
              <a:t>oder</a:t>
            </a:r>
            <a:r>
              <a:rPr lang="en-GB" sz="2800" dirty="0"/>
              <a:t> </a:t>
            </a:r>
            <a:r>
              <a:rPr lang="en-GB" sz="2800" dirty="0" err="1"/>
              <a:t>viele</a:t>
            </a:r>
            <a:r>
              <a:rPr lang="en-GB" sz="2800" dirty="0"/>
              <a:t>?</a:t>
            </a:r>
          </a:p>
        </p:txBody>
      </p:sp>
      <p:sp>
        <p:nvSpPr>
          <p:cNvPr id="4" name="Google Shape;150;p2">
            <a:extLst>
              <a:ext uri="{FF2B5EF4-FFF2-40B4-BE49-F238E27FC236}">
                <a16:creationId xmlns:a16="http://schemas.microsoft.com/office/drawing/2014/main" id="{82C47AD7-BC45-466D-B040-AA6E4CC53275}"/>
              </a:ext>
            </a:extLst>
          </p:cNvPr>
          <p:cNvSpPr/>
          <p:nvPr/>
        </p:nvSpPr>
        <p:spPr>
          <a:xfrm>
            <a:off x="10959737" y="247046"/>
            <a:ext cx="997590" cy="40091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ea typeface="Century Gothic"/>
                <a:cs typeface="Century Gothic"/>
                <a:sym typeface="Century Gothic"/>
              </a:rPr>
              <a:t>hören</a:t>
            </a:r>
            <a:endParaRPr sz="1800" b="1" dirty="0">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50ACD3C3-3A80-48B3-8652-093216824EC2}"/>
              </a:ext>
            </a:extLst>
          </p:cNvPr>
          <p:cNvGraphicFramePr>
            <a:graphicFrameLocks noGrp="1"/>
          </p:cNvGraphicFramePr>
          <p:nvPr>
            <p:extLst>
              <p:ext uri="{D42A27DB-BD31-4B8C-83A1-F6EECF244321}">
                <p14:modId xmlns:p14="http://schemas.microsoft.com/office/powerpoint/2010/main" val="1377085399"/>
              </p:ext>
            </p:extLst>
          </p:nvPr>
        </p:nvGraphicFramePr>
        <p:xfrm>
          <a:off x="2187302" y="1300838"/>
          <a:ext cx="8231153" cy="4256324"/>
        </p:xfrm>
        <a:graphic>
          <a:graphicData uri="http://schemas.openxmlformats.org/drawingml/2006/table">
            <a:tbl>
              <a:tblPr firstRow="1" bandRow="1">
                <a:tableStyleId>{5940675A-B579-460E-94D1-54222C63F5DA}</a:tableStyleId>
              </a:tblPr>
              <a:tblGrid>
                <a:gridCol w="3719058">
                  <a:extLst>
                    <a:ext uri="{9D8B030D-6E8A-4147-A177-3AD203B41FA5}">
                      <a16:colId xmlns:a16="http://schemas.microsoft.com/office/drawing/2014/main" val="2311079150"/>
                    </a:ext>
                  </a:extLst>
                </a:gridCol>
                <a:gridCol w="2544740">
                  <a:extLst>
                    <a:ext uri="{9D8B030D-6E8A-4147-A177-3AD203B41FA5}">
                      <a16:colId xmlns:a16="http://schemas.microsoft.com/office/drawing/2014/main" val="2843437053"/>
                    </a:ext>
                  </a:extLst>
                </a:gridCol>
                <a:gridCol w="1967355">
                  <a:extLst>
                    <a:ext uri="{9D8B030D-6E8A-4147-A177-3AD203B41FA5}">
                      <a16:colId xmlns:a16="http://schemas.microsoft.com/office/drawing/2014/main" val="1163369409"/>
                    </a:ext>
                  </a:extLst>
                </a:gridCol>
              </a:tblGrid>
              <a:tr h="446324">
                <a:tc>
                  <a:txBody>
                    <a:bodyPr/>
                    <a:lstStyle/>
                    <a:p>
                      <a:endParaRPr lang="en-GB" sz="2200" dirty="0">
                        <a:solidFill>
                          <a:schemeClr val="tx1"/>
                        </a:solidFill>
                      </a:endParaRPr>
                    </a:p>
                  </a:txBody>
                  <a:tcPr/>
                </a:tc>
                <a:tc>
                  <a:txBody>
                    <a:bodyPr/>
                    <a:lstStyle/>
                    <a:p>
                      <a:pPr algn="ctr"/>
                      <a:r>
                        <a:rPr lang="en-GB" sz="2200" dirty="0" err="1">
                          <a:solidFill>
                            <a:schemeClr val="tx1"/>
                          </a:solidFill>
                        </a:rPr>
                        <a:t>eine</a:t>
                      </a:r>
                      <a:r>
                        <a:rPr lang="en-GB" sz="2200" dirty="0">
                          <a:solidFill>
                            <a:schemeClr val="tx1"/>
                          </a:solidFill>
                        </a:rPr>
                        <a:t> / </a:t>
                      </a:r>
                      <a:r>
                        <a:rPr lang="en-GB" sz="2200" dirty="0" err="1">
                          <a:solidFill>
                            <a:schemeClr val="tx1"/>
                          </a:solidFill>
                        </a:rPr>
                        <a:t>einen</a:t>
                      </a:r>
                      <a:r>
                        <a:rPr lang="en-GB" sz="2200" dirty="0">
                          <a:solidFill>
                            <a:schemeClr val="tx1"/>
                          </a:solidFill>
                        </a:rPr>
                        <a:t> (</a:t>
                      </a:r>
                      <a:r>
                        <a:rPr lang="en-GB" sz="2200" b="1" dirty="0">
                          <a:solidFill>
                            <a:schemeClr val="tx1"/>
                          </a:solidFill>
                        </a:rPr>
                        <a:t>o</a:t>
                      </a:r>
                      <a:r>
                        <a:rPr lang="en-GB" sz="2200" b="0" dirty="0">
                          <a:solidFill>
                            <a:schemeClr val="tx1"/>
                          </a:solidFill>
                        </a:rPr>
                        <a:t>)</a:t>
                      </a:r>
                      <a:endParaRPr lang="en-GB" sz="2200" dirty="0">
                        <a:solidFill>
                          <a:schemeClr val="tx1"/>
                        </a:solidFill>
                      </a:endParaRPr>
                    </a:p>
                  </a:txBody>
                  <a:tcPr/>
                </a:tc>
                <a:tc>
                  <a:txBody>
                    <a:bodyPr/>
                    <a:lstStyle/>
                    <a:p>
                      <a:pPr algn="ctr"/>
                      <a:r>
                        <a:rPr lang="en-GB" sz="2200" dirty="0" err="1">
                          <a:solidFill>
                            <a:schemeClr val="tx1"/>
                          </a:solidFill>
                        </a:rPr>
                        <a:t>viele</a:t>
                      </a:r>
                      <a:r>
                        <a:rPr lang="en-GB" sz="2200" dirty="0">
                          <a:solidFill>
                            <a:schemeClr val="tx1"/>
                          </a:solidFill>
                        </a:rPr>
                        <a:t> (</a:t>
                      </a:r>
                      <a:r>
                        <a:rPr lang="en-GB" sz="2200" b="1" dirty="0">
                          <a:solidFill>
                            <a:schemeClr val="tx1"/>
                          </a:solidFill>
                        </a:rPr>
                        <a:t>ö</a:t>
                      </a:r>
                      <a:r>
                        <a:rPr lang="en-GB" sz="2200" dirty="0">
                          <a:solidFill>
                            <a:schemeClr val="tx1"/>
                          </a:solidFill>
                        </a:rPr>
                        <a:t>)</a:t>
                      </a:r>
                    </a:p>
                  </a:txBody>
                  <a:tcPr/>
                </a:tc>
                <a:extLst>
                  <a:ext uri="{0D108BD9-81ED-4DB2-BD59-A6C34878D82A}">
                    <a16:rowId xmlns:a16="http://schemas.microsoft.com/office/drawing/2014/main" val="725897421"/>
                  </a:ext>
                </a:extLst>
              </a:tr>
              <a:tr h="731311">
                <a:tc>
                  <a:txBody>
                    <a:bodyPr/>
                    <a:lstStyle/>
                    <a:p>
                      <a:endParaRPr lang="en-GB" sz="2200" dirty="0">
                        <a:solidFill>
                          <a:schemeClr val="tx1"/>
                        </a:solidFill>
                      </a:endParaRPr>
                    </a:p>
                    <a:p>
                      <a:endParaRPr lang="en-GB" sz="2200" dirty="0">
                        <a:solidFill>
                          <a:schemeClr val="tx1"/>
                        </a:solidFill>
                      </a:endParaRPr>
                    </a:p>
                  </a:txBody>
                  <a:tcPr/>
                </a:tc>
                <a:tc>
                  <a:txBody>
                    <a:bodyPr/>
                    <a:lstStyle/>
                    <a:p>
                      <a:endParaRPr lang="en-GB" sz="2200" dirty="0">
                        <a:solidFill>
                          <a:schemeClr val="tx1"/>
                        </a:solidFill>
                      </a:endParaRPr>
                    </a:p>
                  </a:txBody>
                  <a:tcPr/>
                </a:tc>
                <a:tc>
                  <a:txBody>
                    <a:bodyPr/>
                    <a:lstStyle/>
                    <a:p>
                      <a:endParaRPr lang="en-GB" sz="2200">
                        <a:solidFill>
                          <a:schemeClr val="tx1"/>
                        </a:solidFill>
                      </a:endParaRPr>
                    </a:p>
                  </a:txBody>
                  <a:tcPr/>
                </a:tc>
                <a:extLst>
                  <a:ext uri="{0D108BD9-81ED-4DB2-BD59-A6C34878D82A}">
                    <a16:rowId xmlns:a16="http://schemas.microsoft.com/office/drawing/2014/main" val="154016177"/>
                  </a:ext>
                </a:extLst>
              </a:tr>
              <a:tr h="731311">
                <a:tc>
                  <a:txBody>
                    <a:bodyPr/>
                    <a:lstStyle/>
                    <a:p>
                      <a:endParaRPr lang="en-GB" sz="2200" dirty="0">
                        <a:solidFill>
                          <a:schemeClr val="tx1"/>
                        </a:solidFill>
                      </a:endParaRPr>
                    </a:p>
                    <a:p>
                      <a:endParaRPr lang="en-GB" sz="2200" dirty="0">
                        <a:solidFill>
                          <a:schemeClr val="tx1"/>
                        </a:solidFill>
                      </a:endParaRPr>
                    </a:p>
                  </a:txBody>
                  <a:tcPr/>
                </a:tc>
                <a:tc>
                  <a:txBody>
                    <a:bodyPr/>
                    <a:lstStyle/>
                    <a:p>
                      <a:endParaRPr lang="en-GB" sz="2200" dirty="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2487906895"/>
                  </a:ext>
                </a:extLst>
              </a:tr>
              <a:tr h="731311">
                <a:tc>
                  <a:txBody>
                    <a:bodyPr/>
                    <a:lstStyle/>
                    <a:p>
                      <a:endParaRPr lang="en-GB" sz="2200" dirty="0">
                        <a:solidFill>
                          <a:schemeClr val="tx1"/>
                        </a:solidFill>
                      </a:endParaRPr>
                    </a:p>
                    <a:p>
                      <a:endParaRPr lang="en-GB" sz="2200" dirty="0">
                        <a:solidFill>
                          <a:schemeClr val="tx1"/>
                        </a:solidFill>
                      </a:endParaRPr>
                    </a:p>
                  </a:txBody>
                  <a:tcPr/>
                </a:tc>
                <a:tc>
                  <a:txBody>
                    <a:bodyPr/>
                    <a:lstStyle/>
                    <a:p>
                      <a:endParaRPr lang="en-GB" sz="2200" dirty="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686546406"/>
                  </a:ext>
                </a:extLst>
              </a:tr>
              <a:tr h="731311">
                <a:tc>
                  <a:txBody>
                    <a:bodyPr/>
                    <a:lstStyle/>
                    <a:p>
                      <a:endParaRPr lang="en-GB" sz="2200" dirty="0">
                        <a:solidFill>
                          <a:schemeClr val="tx1"/>
                        </a:solidFill>
                      </a:endParaRPr>
                    </a:p>
                    <a:p>
                      <a:endParaRPr lang="en-GB" sz="2200" dirty="0">
                        <a:solidFill>
                          <a:schemeClr val="tx1"/>
                        </a:solidFill>
                      </a:endParaRPr>
                    </a:p>
                  </a:txBody>
                  <a:tcPr/>
                </a:tc>
                <a:tc>
                  <a:txBody>
                    <a:bodyPr/>
                    <a:lstStyle/>
                    <a:p>
                      <a:endParaRPr lang="en-GB" sz="2200" dirty="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909017256"/>
                  </a:ext>
                </a:extLst>
              </a:tr>
              <a:tr h="731311">
                <a:tc>
                  <a:txBody>
                    <a:bodyPr/>
                    <a:lstStyle/>
                    <a:p>
                      <a:endParaRPr lang="en-GB" sz="2200" dirty="0">
                        <a:solidFill>
                          <a:schemeClr val="tx1"/>
                        </a:solidFill>
                      </a:endParaRPr>
                    </a:p>
                    <a:p>
                      <a:endParaRPr lang="en-GB" sz="2200" dirty="0">
                        <a:solidFill>
                          <a:schemeClr val="tx1"/>
                        </a:solidFill>
                      </a:endParaRPr>
                    </a:p>
                  </a:txBody>
                  <a:tcPr/>
                </a:tc>
                <a:tc>
                  <a:txBody>
                    <a:bodyPr/>
                    <a:lstStyle/>
                    <a:p>
                      <a:endParaRPr lang="en-GB" sz="2200" dirty="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4153766340"/>
                  </a:ext>
                </a:extLst>
              </a:tr>
            </a:tbl>
          </a:graphicData>
        </a:graphic>
      </p:graphicFrame>
      <p:pic>
        <p:nvPicPr>
          <p:cNvPr id="6" name="Picture 2" descr="Arrow, Bow, Weapon, Medieval Weapon">
            <a:extLst>
              <a:ext uri="{FF2B5EF4-FFF2-40B4-BE49-F238E27FC236}">
                <a16:creationId xmlns:a16="http://schemas.microsoft.com/office/drawing/2014/main" id="{3A62EC87-1ABF-463D-86B2-106CCB8A9C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493" y="1787017"/>
            <a:ext cx="598510" cy="669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geon 1 Clip Art">
            <a:extLst>
              <a:ext uri="{FF2B5EF4-FFF2-40B4-BE49-F238E27FC236}">
                <a16:creationId xmlns:a16="http://schemas.microsoft.com/office/drawing/2014/main" id="{44B16841-9F52-4078-A418-5C52350BC0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2493" y="2630905"/>
            <a:ext cx="698366" cy="508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rick Oven With Flame Clip Art">
            <a:extLst>
              <a:ext uri="{FF2B5EF4-FFF2-40B4-BE49-F238E27FC236}">
                <a16:creationId xmlns:a16="http://schemas.microsoft.com/office/drawing/2014/main" id="{DF36FAAA-754D-4F71-824F-9C7D8F1FBB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5576" y="3345979"/>
            <a:ext cx="452199" cy="617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sometric Floor Tile Clip Art">
            <a:extLst>
              <a:ext uri="{FF2B5EF4-FFF2-40B4-BE49-F238E27FC236}">
                <a16:creationId xmlns:a16="http://schemas.microsoft.com/office/drawing/2014/main" id="{492F9EAB-425A-4D6A-A3C0-75EFE4F5DE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4150" y="4292829"/>
            <a:ext cx="595052" cy="297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D52F205-6CFC-45B8-AD4B-131465BFD19B}"/>
              </a:ext>
            </a:extLst>
          </p:cNvPr>
          <p:cNvPicPr>
            <a:picLocks noChangeAspect="1"/>
          </p:cNvPicPr>
          <p:nvPr/>
        </p:nvPicPr>
        <p:blipFill>
          <a:blip r:embed="rId7"/>
          <a:stretch>
            <a:fillRect/>
          </a:stretch>
        </p:blipFill>
        <p:spPr>
          <a:xfrm>
            <a:off x="2642980" y="4939848"/>
            <a:ext cx="585653" cy="541729"/>
          </a:xfrm>
          <a:prstGeom prst="rect">
            <a:avLst/>
          </a:prstGeom>
        </p:spPr>
      </p:pic>
      <p:sp>
        <p:nvSpPr>
          <p:cNvPr id="11" name="TextBox 10">
            <a:extLst>
              <a:ext uri="{FF2B5EF4-FFF2-40B4-BE49-F238E27FC236}">
                <a16:creationId xmlns:a16="http://schemas.microsoft.com/office/drawing/2014/main" id="{6AA6F179-319B-4707-B2AC-C07202639FCF}"/>
              </a:ext>
            </a:extLst>
          </p:cNvPr>
          <p:cNvSpPr txBox="1"/>
          <p:nvPr/>
        </p:nvSpPr>
        <p:spPr>
          <a:xfrm>
            <a:off x="3790132" y="1901893"/>
            <a:ext cx="1886857" cy="430887"/>
          </a:xfrm>
          <a:prstGeom prst="rect">
            <a:avLst/>
          </a:prstGeom>
          <a:noFill/>
        </p:spPr>
        <p:txBody>
          <a:bodyPr wrap="square" rtlCol="0">
            <a:spAutoFit/>
          </a:bodyPr>
          <a:lstStyle/>
          <a:p>
            <a:r>
              <a:rPr lang="en-GB" sz="2200" dirty="0" err="1"/>
              <a:t>Bogen</a:t>
            </a:r>
            <a:endParaRPr lang="en-GB" sz="2200" dirty="0"/>
          </a:p>
        </p:txBody>
      </p:sp>
      <p:sp>
        <p:nvSpPr>
          <p:cNvPr id="12" name="TextBox 11">
            <a:extLst>
              <a:ext uri="{FF2B5EF4-FFF2-40B4-BE49-F238E27FC236}">
                <a16:creationId xmlns:a16="http://schemas.microsoft.com/office/drawing/2014/main" id="{C50F439C-8655-4F5E-AC5A-0961264B8911}"/>
              </a:ext>
            </a:extLst>
          </p:cNvPr>
          <p:cNvSpPr txBox="1"/>
          <p:nvPr/>
        </p:nvSpPr>
        <p:spPr>
          <a:xfrm>
            <a:off x="3790133" y="2665779"/>
            <a:ext cx="1886857" cy="430887"/>
          </a:xfrm>
          <a:prstGeom prst="rect">
            <a:avLst/>
          </a:prstGeom>
          <a:noFill/>
        </p:spPr>
        <p:txBody>
          <a:bodyPr wrap="square" rtlCol="0">
            <a:spAutoFit/>
          </a:bodyPr>
          <a:lstStyle/>
          <a:p>
            <a:r>
              <a:rPr lang="en-GB" sz="2200" dirty="0"/>
              <a:t>Vogel</a:t>
            </a:r>
          </a:p>
        </p:txBody>
      </p:sp>
      <p:sp>
        <p:nvSpPr>
          <p:cNvPr id="13" name="TextBox 12">
            <a:extLst>
              <a:ext uri="{FF2B5EF4-FFF2-40B4-BE49-F238E27FC236}">
                <a16:creationId xmlns:a16="http://schemas.microsoft.com/office/drawing/2014/main" id="{B69070A4-8E64-4E0F-95A7-A77A3324B50B}"/>
              </a:ext>
            </a:extLst>
          </p:cNvPr>
          <p:cNvSpPr txBox="1"/>
          <p:nvPr/>
        </p:nvSpPr>
        <p:spPr>
          <a:xfrm>
            <a:off x="3770786" y="3429665"/>
            <a:ext cx="1886857" cy="430887"/>
          </a:xfrm>
          <a:prstGeom prst="rect">
            <a:avLst/>
          </a:prstGeom>
          <a:noFill/>
        </p:spPr>
        <p:txBody>
          <a:bodyPr wrap="square" rtlCol="0">
            <a:spAutoFit/>
          </a:bodyPr>
          <a:lstStyle/>
          <a:p>
            <a:r>
              <a:rPr lang="en-GB" sz="2200" dirty="0" err="1"/>
              <a:t>Ofen</a:t>
            </a:r>
            <a:endParaRPr lang="en-GB" sz="2200" dirty="0"/>
          </a:p>
        </p:txBody>
      </p:sp>
      <p:sp>
        <p:nvSpPr>
          <p:cNvPr id="14" name="TextBox 13">
            <a:extLst>
              <a:ext uri="{FF2B5EF4-FFF2-40B4-BE49-F238E27FC236}">
                <a16:creationId xmlns:a16="http://schemas.microsoft.com/office/drawing/2014/main" id="{84966925-665E-437A-94B6-834E6BC8FF4E}"/>
              </a:ext>
            </a:extLst>
          </p:cNvPr>
          <p:cNvSpPr txBox="1"/>
          <p:nvPr/>
        </p:nvSpPr>
        <p:spPr>
          <a:xfrm>
            <a:off x="3770785" y="4193551"/>
            <a:ext cx="1886857" cy="430887"/>
          </a:xfrm>
          <a:prstGeom prst="rect">
            <a:avLst/>
          </a:prstGeom>
          <a:noFill/>
        </p:spPr>
        <p:txBody>
          <a:bodyPr wrap="square" rtlCol="0">
            <a:spAutoFit/>
          </a:bodyPr>
          <a:lstStyle/>
          <a:p>
            <a:r>
              <a:rPr lang="en-GB" sz="2200" dirty="0"/>
              <a:t>Boden</a:t>
            </a:r>
          </a:p>
        </p:txBody>
      </p:sp>
      <p:sp>
        <p:nvSpPr>
          <p:cNvPr id="15" name="TextBox 14">
            <a:extLst>
              <a:ext uri="{FF2B5EF4-FFF2-40B4-BE49-F238E27FC236}">
                <a16:creationId xmlns:a16="http://schemas.microsoft.com/office/drawing/2014/main" id="{6BF07871-8894-46A8-A678-52371B497945}"/>
              </a:ext>
            </a:extLst>
          </p:cNvPr>
          <p:cNvSpPr txBox="1"/>
          <p:nvPr/>
        </p:nvSpPr>
        <p:spPr>
          <a:xfrm>
            <a:off x="3790132" y="4957438"/>
            <a:ext cx="1886857" cy="430887"/>
          </a:xfrm>
          <a:prstGeom prst="rect">
            <a:avLst/>
          </a:prstGeom>
          <a:noFill/>
        </p:spPr>
        <p:txBody>
          <a:bodyPr wrap="square" rtlCol="0">
            <a:spAutoFit/>
          </a:bodyPr>
          <a:lstStyle/>
          <a:p>
            <a:r>
              <a:rPr lang="en-GB" sz="2200" dirty="0" err="1"/>
              <a:t>Tochter</a:t>
            </a:r>
            <a:endParaRPr lang="en-GB" sz="2200" dirty="0"/>
          </a:p>
        </p:txBody>
      </p:sp>
      <p:sp>
        <p:nvSpPr>
          <p:cNvPr id="16" name="Google Shape;173;p5">
            <a:hlinkClick r:id="" action="ppaction://noaction">
              <a:snd r:embed="rId8" name="a) Es gibt [beep] Bögen im Museum.wav"/>
            </a:hlinkClick>
            <a:extLst>
              <a:ext uri="{FF2B5EF4-FFF2-40B4-BE49-F238E27FC236}">
                <a16:creationId xmlns:a16="http://schemas.microsoft.com/office/drawing/2014/main" id="{110CFF2C-1D69-4EB6-BAA9-30424A91FCE3}"/>
              </a:ext>
            </a:extLst>
          </p:cNvPr>
          <p:cNvSpPr/>
          <p:nvPr/>
        </p:nvSpPr>
        <p:spPr>
          <a:xfrm>
            <a:off x="1530527" y="2017327"/>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A</a:t>
            </a:r>
            <a:endParaRPr dirty="0"/>
          </a:p>
        </p:txBody>
      </p:sp>
      <p:sp>
        <p:nvSpPr>
          <p:cNvPr id="17" name="Google Shape;173;p5">
            <a:hlinkClick r:id="" action="ppaction://noaction">
              <a:snd r:embed="rId9" name="b) Es gibt [BEEP] Vogel im Garten.wav"/>
            </a:hlinkClick>
            <a:extLst>
              <a:ext uri="{FF2B5EF4-FFF2-40B4-BE49-F238E27FC236}">
                <a16:creationId xmlns:a16="http://schemas.microsoft.com/office/drawing/2014/main" id="{BFD3EC45-98CE-4CAB-9135-C891F171E4E6}"/>
              </a:ext>
            </a:extLst>
          </p:cNvPr>
          <p:cNvSpPr/>
          <p:nvPr/>
        </p:nvSpPr>
        <p:spPr>
          <a:xfrm>
            <a:off x="1530982" y="275798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B</a:t>
            </a:r>
            <a:endParaRPr dirty="0"/>
          </a:p>
        </p:txBody>
      </p:sp>
      <p:sp>
        <p:nvSpPr>
          <p:cNvPr id="18" name="Google Shape;173;p5">
            <a:hlinkClick r:id="" action="ppaction://noaction">
              <a:snd r:embed="rId10" name="d) Mia putzt jede Woche [BEEP] Böden..wav"/>
            </a:hlinkClick>
            <a:extLst>
              <a:ext uri="{FF2B5EF4-FFF2-40B4-BE49-F238E27FC236}">
                <a16:creationId xmlns:a16="http://schemas.microsoft.com/office/drawing/2014/main" id="{95886C55-D155-49B8-A7B6-70ABC4204753}"/>
              </a:ext>
            </a:extLst>
          </p:cNvPr>
          <p:cNvSpPr/>
          <p:nvPr/>
        </p:nvSpPr>
        <p:spPr>
          <a:xfrm>
            <a:off x="1530527" y="426512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D</a:t>
            </a:r>
            <a:endParaRPr dirty="0"/>
          </a:p>
        </p:txBody>
      </p:sp>
      <p:sp>
        <p:nvSpPr>
          <p:cNvPr id="19" name="Google Shape;173;p5">
            <a:hlinkClick r:id="" action="ppaction://noaction">
              <a:snd r:embed="rId11" name="e) Die Frau hat [BEEP] Tochter..wav"/>
            </a:hlinkClick>
            <a:extLst>
              <a:ext uri="{FF2B5EF4-FFF2-40B4-BE49-F238E27FC236}">
                <a16:creationId xmlns:a16="http://schemas.microsoft.com/office/drawing/2014/main" id="{192C0DBF-0CDC-427C-9761-DEF94F07DAA6}"/>
              </a:ext>
            </a:extLst>
          </p:cNvPr>
          <p:cNvSpPr/>
          <p:nvPr/>
        </p:nvSpPr>
        <p:spPr>
          <a:xfrm>
            <a:off x="1530527" y="5014150"/>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E</a:t>
            </a:r>
            <a:endParaRPr dirty="0"/>
          </a:p>
        </p:txBody>
      </p:sp>
      <p:sp>
        <p:nvSpPr>
          <p:cNvPr id="20" name="Google Shape;173;p5">
            <a:hlinkClick r:id="" action="ppaction://noaction">
              <a:snd r:embed="rId12" name="c) Herr Martin hat [BEEP] Ofen zu Hause.wav"/>
            </a:hlinkClick>
            <a:extLst>
              <a:ext uri="{FF2B5EF4-FFF2-40B4-BE49-F238E27FC236}">
                <a16:creationId xmlns:a16="http://schemas.microsoft.com/office/drawing/2014/main" id="{CC50F52F-5AF7-4F1D-98D1-09715A6471BC}"/>
              </a:ext>
            </a:extLst>
          </p:cNvPr>
          <p:cNvSpPr/>
          <p:nvPr/>
        </p:nvSpPr>
        <p:spPr>
          <a:xfrm>
            <a:off x="1538310" y="3519438"/>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C</a:t>
            </a:r>
            <a:endParaRPr dirty="0"/>
          </a:p>
        </p:txBody>
      </p:sp>
    </p:spTree>
    <p:extLst>
      <p:ext uri="{BB962C8B-B14F-4D97-AF65-F5344CB8AC3E}">
        <p14:creationId xmlns:p14="http://schemas.microsoft.com/office/powerpoint/2010/main" val="342905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7ACD8-292B-4B1A-A407-EE48089A6699}"/>
              </a:ext>
            </a:extLst>
          </p:cNvPr>
          <p:cNvSpPr>
            <a:spLocks noGrp="1"/>
          </p:cNvSpPr>
          <p:nvPr>
            <p:ph type="title"/>
          </p:nvPr>
        </p:nvSpPr>
        <p:spPr>
          <a:xfrm>
            <a:off x="0" y="213557"/>
            <a:ext cx="2449286" cy="647577"/>
          </a:xfrm>
        </p:spPr>
        <p:txBody>
          <a:bodyPr>
            <a:normAutofit/>
          </a:bodyPr>
          <a:lstStyle/>
          <a:p>
            <a:r>
              <a:rPr lang="en-GB" sz="2800" dirty="0" err="1"/>
              <a:t>Antworten</a:t>
            </a:r>
            <a:endParaRPr lang="en-GB" sz="2800" dirty="0"/>
          </a:p>
        </p:txBody>
      </p:sp>
      <p:sp>
        <p:nvSpPr>
          <p:cNvPr id="4" name="Google Shape;150;p2">
            <a:extLst>
              <a:ext uri="{FF2B5EF4-FFF2-40B4-BE49-F238E27FC236}">
                <a16:creationId xmlns:a16="http://schemas.microsoft.com/office/drawing/2014/main" id="{82C47AD7-BC45-466D-B040-AA6E4CC53275}"/>
              </a:ext>
            </a:extLst>
          </p:cNvPr>
          <p:cNvSpPr/>
          <p:nvPr/>
        </p:nvSpPr>
        <p:spPr>
          <a:xfrm>
            <a:off x="10959737" y="247046"/>
            <a:ext cx="997590" cy="40091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ea typeface="Century Gothic"/>
                <a:cs typeface="Century Gothic"/>
                <a:sym typeface="Century Gothic"/>
              </a:rPr>
              <a:t>hören</a:t>
            </a:r>
            <a:endParaRPr sz="1800" b="1" dirty="0">
              <a:latin typeface="Century Gothic"/>
              <a:ea typeface="Century Gothic"/>
              <a:cs typeface="Century Gothic"/>
              <a:sym typeface="Century Gothic"/>
            </a:endParaRPr>
          </a:p>
        </p:txBody>
      </p:sp>
      <p:graphicFrame>
        <p:nvGraphicFramePr>
          <p:cNvPr id="21" name="Table 20">
            <a:extLst>
              <a:ext uri="{FF2B5EF4-FFF2-40B4-BE49-F238E27FC236}">
                <a16:creationId xmlns:a16="http://schemas.microsoft.com/office/drawing/2014/main" id="{85EF7ED2-70FA-4C41-9E7B-15BC3882AE10}"/>
              </a:ext>
            </a:extLst>
          </p:cNvPr>
          <p:cNvGraphicFramePr>
            <a:graphicFrameLocks noGrp="1"/>
          </p:cNvGraphicFramePr>
          <p:nvPr>
            <p:extLst>
              <p:ext uri="{D42A27DB-BD31-4B8C-83A1-F6EECF244321}">
                <p14:modId xmlns:p14="http://schemas.microsoft.com/office/powerpoint/2010/main" val="843783015"/>
              </p:ext>
            </p:extLst>
          </p:nvPr>
        </p:nvGraphicFramePr>
        <p:xfrm>
          <a:off x="2219960" y="1300838"/>
          <a:ext cx="8231153" cy="4256324"/>
        </p:xfrm>
        <a:graphic>
          <a:graphicData uri="http://schemas.openxmlformats.org/drawingml/2006/table">
            <a:tbl>
              <a:tblPr firstRow="1" bandRow="1">
                <a:tableStyleId>{5940675A-B579-460E-94D1-54222C63F5DA}</a:tableStyleId>
              </a:tblPr>
              <a:tblGrid>
                <a:gridCol w="3719058">
                  <a:extLst>
                    <a:ext uri="{9D8B030D-6E8A-4147-A177-3AD203B41FA5}">
                      <a16:colId xmlns:a16="http://schemas.microsoft.com/office/drawing/2014/main" val="2311079150"/>
                    </a:ext>
                  </a:extLst>
                </a:gridCol>
                <a:gridCol w="2544740">
                  <a:extLst>
                    <a:ext uri="{9D8B030D-6E8A-4147-A177-3AD203B41FA5}">
                      <a16:colId xmlns:a16="http://schemas.microsoft.com/office/drawing/2014/main" val="2843437053"/>
                    </a:ext>
                  </a:extLst>
                </a:gridCol>
                <a:gridCol w="1967355">
                  <a:extLst>
                    <a:ext uri="{9D8B030D-6E8A-4147-A177-3AD203B41FA5}">
                      <a16:colId xmlns:a16="http://schemas.microsoft.com/office/drawing/2014/main" val="1163369409"/>
                    </a:ext>
                  </a:extLst>
                </a:gridCol>
              </a:tblGrid>
              <a:tr h="446324">
                <a:tc>
                  <a:txBody>
                    <a:bodyPr/>
                    <a:lstStyle/>
                    <a:p>
                      <a:endParaRPr lang="en-GB" sz="2200" dirty="0"/>
                    </a:p>
                  </a:txBody>
                  <a:tcPr/>
                </a:tc>
                <a:tc>
                  <a:txBody>
                    <a:bodyPr/>
                    <a:lstStyle/>
                    <a:p>
                      <a:pPr algn="ctr"/>
                      <a:r>
                        <a:rPr lang="en-GB" sz="2200" dirty="0" err="1">
                          <a:solidFill>
                            <a:schemeClr val="tx1"/>
                          </a:solidFill>
                        </a:rPr>
                        <a:t>eine</a:t>
                      </a:r>
                      <a:r>
                        <a:rPr lang="en-GB" sz="2200" dirty="0">
                          <a:solidFill>
                            <a:schemeClr val="tx1"/>
                          </a:solidFill>
                        </a:rPr>
                        <a:t> / </a:t>
                      </a:r>
                      <a:r>
                        <a:rPr lang="en-GB" sz="2200" dirty="0" err="1">
                          <a:solidFill>
                            <a:schemeClr val="tx1"/>
                          </a:solidFill>
                        </a:rPr>
                        <a:t>einen</a:t>
                      </a:r>
                      <a:r>
                        <a:rPr lang="en-GB" sz="2200" dirty="0">
                          <a:solidFill>
                            <a:schemeClr val="tx1"/>
                          </a:solidFill>
                        </a:rPr>
                        <a:t> (</a:t>
                      </a:r>
                      <a:r>
                        <a:rPr lang="en-GB" sz="2200" b="1" dirty="0">
                          <a:solidFill>
                            <a:schemeClr val="tx1"/>
                          </a:solidFill>
                        </a:rPr>
                        <a:t>o</a:t>
                      </a:r>
                      <a:r>
                        <a:rPr lang="en-GB" sz="2200" b="0" dirty="0">
                          <a:solidFill>
                            <a:schemeClr val="tx1"/>
                          </a:solidFill>
                        </a:rPr>
                        <a:t>)</a:t>
                      </a:r>
                      <a:endParaRPr lang="en-GB" sz="2200" dirty="0">
                        <a:solidFill>
                          <a:schemeClr val="tx1"/>
                        </a:solidFill>
                      </a:endParaRPr>
                    </a:p>
                  </a:txBody>
                  <a:tcPr/>
                </a:tc>
                <a:tc>
                  <a:txBody>
                    <a:bodyPr/>
                    <a:lstStyle/>
                    <a:p>
                      <a:pPr algn="ctr"/>
                      <a:r>
                        <a:rPr lang="en-GB" sz="2200" dirty="0" err="1">
                          <a:solidFill>
                            <a:schemeClr val="tx1"/>
                          </a:solidFill>
                        </a:rPr>
                        <a:t>viele</a:t>
                      </a:r>
                      <a:r>
                        <a:rPr lang="en-GB" sz="2200" dirty="0">
                          <a:solidFill>
                            <a:schemeClr val="tx1"/>
                          </a:solidFill>
                        </a:rPr>
                        <a:t> (</a:t>
                      </a:r>
                      <a:r>
                        <a:rPr lang="en-GB" sz="2200" b="1" dirty="0">
                          <a:solidFill>
                            <a:schemeClr val="tx1"/>
                          </a:solidFill>
                        </a:rPr>
                        <a:t>ö</a:t>
                      </a:r>
                      <a:r>
                        <a:rPr lang="en-GB" sz="2200" dirty="0">
                          <a:solidFill>
                            <a:schemeClr val="tx1"/>
                          </a:solidFill>
                        </a:rPr>
                        <a:t>)</a:t>
                      </a:r>
                    </a:p>
                  </a:txBody>
                  <a:tcPr/>
                </a:tc>
                <a:extLst>
                  <a:ext uri="{0D108BD9-81ED-4DB2-BD59-A6C34878D82A}">
                    <a16:rowId xmlns:a16="http://schemas.microsoft.com/office/drawing/2014/main" val="725897421"/>
                  </a:ext>
                </a:extLst>
              </a:tr>
              <a:tr h="731311">
                <a:tc>
                  <a:txBody>
                    <a:bodyPr/>
                    <a:lstStyle/>
                    <a:p>
                      <a:endParaRPr lang="en-GB" sz="2200" dirty="0"/>
                    </a:p>
                    <a:p>
                      <a:endParaRPr lang="en-GB" sz="2200" dirty="0"/>
                    </a:p>
                  </a:txBody>
                  <a:tcPr/>
                </a:tc>
                <a:tc>
                  <a:txBody>
                    <a:bodyPr/>
                    <a:lstStyle/>
                    <a:p>
                      <a:endParaRPr lang="en-GB" sz="2200" dirty="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154016177"/>
                  </a:ext>
                </a:extLst>
              </a:tr>
              <a:tr h="731311">
                <a:tc>
                  <a:txBody>
                    <a:bodyPr/>
                    <a:lstStyle/>
                    <a:p>
                      <a:endParaRPr lang="en-GB" sz="2200" dirty="0"/>
                    </a:p>
                    <a:p>
                      <a:endParaRPr lang="en-GB" sz="2200" dirty="0"/>
                    </a:p>
                  </a:txBody>
                  <a:tcPr/>
                </a:tc>
                <a:tc>
                  <a:txBody>
                    <a:bodyPr/>
                    <a:lstStyle/>
                    <a:p>
                      <a:endParaRPr lang="en-GB" sz="2200" dirty="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2487906895"/>
                  </a:ext>
                </a:extLst>
              </a:tr>
              <a:tr h="731311">
                <a:tc>
                  <a:txBody>
                    <a:bodyPr/>
                    <a:lstStyle/>
                    <a:p>
                      <a:endParaRPr lang="en-GB" sz="2200" dirty="0"/>
                    </a:p>
                    <a:p>
                      <a:endParaRPr lang="en-GB" sz="2200" dirty="0"/>
                    </a:p>
                  </a:txBody>
                  <a:tcPr/>
                </a:tc>
                <a:tc>
                  <a:txBody>
                    <a:bodyPr/>
                    <a:lstStyle/>
                    <a:p>
                      <a:endParaRPr lang="en-GB" sz="2200" dirty="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686546406"/>
                  </a:ext>
                </a:extLst>
              </a:tr>
              <a:tr h="731311">
                <a:tc>
                  <a:txBody>
                    <a:bodyPr/>
                    <a:lstStyle/>
                    <a:p>
                      <a:endParaRPr lang="en-GB" sz="2200" dirty="0"/>
                    </a:p>
                    <a:p>
                      <a:endParaRPr lang="en-GB" sz="2200" dirty="0"/>
                    </a:p>
                  </a:txBody>
                  <a:tcPr/>
                </a:tc>
                <a:tc>
                  <a:txBody>
                    <a:bodyPr/>
                    <a:lstStyle/>
                    <a:p>
                      <a:endParaRPr lang="en-GB" sz="2200" dirty="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909017256"/>
                  </a:ext>
                </a:extLst>
              </a:tr>
              <a:tr h="731311">
                <a:tc>
                  <a:txBody>
                    <a:bodyPr/>
                    <a:lstStyle/>
                    <a:p>
                      <a:endParaRPr lang="en-GB" sz="2200" dirty="0"/>
                    </a:p>
                    <a:p>
                      <a:endParaRPr lang="en-GB" sz="2200" dirty="0"/>
                    </a:p>
                  </a:txBody>
                  <a:tcPr/>
                </a:tc>
                <a:tc>
                  <a:txBody>
                    <a:bodyPr/>
                    <a:lstStyle/>
                    <a:p>
                      <a:endParaRPr lang="en-GB" sz="2200" dirty="0">
                        <a:solidFill>
                          <a:schemeClr val="tx1"/>
                        </a:solidFill>
                      </a:endParaRPr>
                    </a:p>
                  </a:txBody>
                  <a:tcPr/>
                </a:tc>
                <a:tc>
                  <a:txBody>
                    <a:bodyPr/>
                    <a:lstStyle/>
                    <a:p>
                      <a:endParaRPr lang="en-GB" sz="2200" dirty="0">
                        <a:solidFill>
                          <a:schemeClr val="tx1"/>
                        </a:solidFill>
                      </a:endParaRPr>
                    </a:p>
                  </a:txBody>
                  <a:tcPr/>
                </a:tc>
                <a:extLst>
                  <a:ext uri="{0D108BD9-81ED-4DB2-BD59-A6C34878D82A}">
                    <a16:rowId xmlns:a16="http://schemas.microsoft.com/office/drawing/2014/main" val="4153766340"/>
                  </a:ext>
                </a:extLst>
              </a:tr>
            </a:tbl>
          </a:graphicData>
        </a:graphic>
      </p:graphicFrame>
      <p:pic>
        <p:nvPicPr>
          <p:cNvPr id="22" name="Picture 21">
            <a:extLst>
              <a:ext uri="{FF2B5EF4-FFF2-40B4-BE49-F238E27FC236}">
                <a16:creationId xmlns:a16="http://schemas.microsoft.com/office/drawing/2014/main" id="{83389270-6FF3-4716-9DA8-05C4C96DC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7874" y="1954859"/>
            <a:ext cx="323088" cy="336550"/>
          </a:xfrm>
          <a:prstGeom prst="rect">
            <a:avLst/>
          </a:prstGeom>
        </p:spPr>
      </p:pic>
      <p:pic>
        <p:nvPicPr>
          <p:cNvPr id="23" name="Picture 22">
            <a:extLst>
              <a:ext uri="{FF2B5EF4-FFF2-40B4-BE49-F238E27FC236}">
                <a16:creationId xmlns:a16="http://schemas.microsoft.com/office/drawing/2014/main" id="{2BA8C5E2-2134-410C-87AE-363DB99F9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5294" y="2654257"/>
            <a:ext cx="323088" cy="336550"/>
          </a:xfrm>
          <a:prstGeom prst="rect">
            <a:avLst/>
          </a:prstGeom>
        </p:spPr>
      </p:pic>
      <p:pic>
        <p:nvPicPr>
          <p:cNvPr id="24" name="Picture 23">
            <a:extLst>
              <a:ext uri="{FF2B5EF4-FFF2-40B4-BE49-F238E27FC236}">
                <a16:creationId xmlns:a16="http://schemas.microsoft.com/office/drawing/2014/main" id="{A49FF65B-61A1-49E0-A811-784FB71D5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782" y="3475064"/>
            <a:ext cx="323088" cy="336550"/>
          </a:xfrm>
          <a:prstGeom prst="rect">
            <a:avLst/>
          </a:prstGeom>
        </p:spPr>
      </p:pic>
      <p:pic>
        <p:nvPicPr>
          <p:cNvPr id="25" name="Picture 24">
            <a:extLst>
              <a:ext uri="{FF2B5EF4-FFF2-40B4-BE49-F238E27FC236}">
                <a16:creationId xmlns:a16="http://schemas.microsoft.com/office/drawing/2014/main" id="{E6446F29-FB74-4BE0-B3D7-E5B217A89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7874" y="4242861"/>
            <a:ext cx="323088" cy="336550"/>
          </a:xfrm>
          <a:prstGeom prst="rect">
            <a:avLst/>
          </a:prstGeom>
        </p:spPr>
      </p:pic>
      <p:pic>
        <p:nvPicPr>
          <p:cNvPr id="26" name="Picture 25">
            <a:extLst>
              <a:ext uri="{FF2B5EF4-FFF2-40B4-BE49-F238E27FC236}">
                <a16:creationId xmlns:a16="http://schemas.microsoft.com/office/drawing/2014/main" id="{CEEAC992-10EE-4426-85E6-4D45AADC8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782" y="4997082"/>
            <a:ext cx="323088" cy="336550"/>
          </a:xfrm>
          <a:prstGeom prst="rect">
            <a:avLst/>
          </a:prstGeom>
        </p:spPr>
      </p:pic>
      <p:pic>
        <p:nvPicPr>
          <p:cNvPr id="27" name="Picture 4" descr="Pigeon 1 Clip Art">
            <a:extLst>
              <a:ext uri="{FF2B5EF4-FFF2-40B4-BE49-F238E27FC236}">
                <a16:creationId xmlns:a16="http://schemas.microsoft.com/office/drawing/2014/main" id="{BBBAFDD0-0CEE-491A-A771-5F65AAC149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5151" y="2630905"/>
            <a:ext cx="698366" cy="5083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Isometric Floor Tile Clip Art">
            <a:extLst>
              <a:ext uri="{FF2B5EF4-FFF2-40B4-BE49-F238E27FC236}">
                <a16:creationId xmlns:a16="http://schemas.microsoft.com/office/drawing/2014/main" id="{77F75CA1-5F81-4DBC-A0EF-4D7B6D440B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808" y="4292829"/>
            <a:ext cx="595052" cy="2975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A53222CC-0797-4D97-B972-0EB8FB6C2182}"/>
              </a:ext>
            </a:extLst>
          </p:cNvPr>
          <p:cNvPicPr>
            <a:picLocks noChangeAspect="1"/>
          </p:cNvPicPr>
          <p:nvPr/>
        </p:nvPicPr>
        <p:blipFill>
          <a:blip r:embed="rId6"/>
          <a:stretch>
            <a:fillRect/>
          </a:stretch>
        </p:blipFill>
        <p:spPr>
          <a:xfrm>
            <a:off x="2675638" y="4939848"/>
            <a:ext cx="585653" cy="541729"/>
          </a:xfrm>
          <a:prstGeom prst="rect">
            <a:avLst/>
          </a:prstGeom>
        </p:spPr>
      </p:pic>
      <p:sp>
        <p:nvSpPr>
          <p:cNvPr id="30" name="TextBox 29">
            <a:extLst>
              <a:ext uri="{FF2B5EF4-FFF2-40B4-BE49-F238E27FC236}">
                <a16:creationId xmlns:a16="http://schemas.microsoft.com/office/drawing/2014/main" id="{4C3259A3-1F50-4334-BC7B-650645257D36}"/>
              </a:ext>
            </a:extLst>
          </p:cNvPr>
          <p:cNvSpPr txBox="1"/>
          <p:nvPr/>
        </p:nvSpPr>
        <p:spPr>
          <a:xfrm>
            <a:off x="3822790" y="1901893"/>
            <a:ext cx="1886857" cy="430887"/>
          </a:xfrm>
          <a:prstGeom prst="rect">
            <a:avLst/>
          </a:prstGeom>
          <a:noFill/>
        </p:spPr>
        <p:txBody>
          <a:bodyPr wrap="square" rtlCol="0">
            <a:spAutoFit/>
          </a:bodyPr>
          <a:lstStyle/>
          <a:p>
            <a:r>
              <a:rPr lang="en-GB" sz="2200" dirty="0" err="1"/>
              <a:t>Bogen</a:t>
            </a:r>
            <a:endParaRPr lang="en-GB" sz="2200" dirty="0"/>
          </a:p>
        </p:txBody>
      </p:sp>
      <p:sp>
        <p:nvSpPr>
          <p:cNvPr id="31" name="TextBox 30">
            <a:extLst>
              <a:ext uri="{FF2B5EF4-FFF2-40B4-BE49-F238E27FC236}">
                <a16:creationId xmlns:a16="http://schemas.microsoft.com/office/drawing/2014/main" id="{C51F3925-858A-4719-B8B8-CADB91123D12}"/>
              </a:ext>
            </a:extLst>
          </p:cNvPr>
          <p:cNvSpPr txBox="1"/>
          <p:nvPr/>
        </p:nvSpPr>
        <p:spPr>
          <a:xfrm>
            <a:off x="3822791" y="2665779"/>
            <a:ext cx="1886857" cy="430887"/>
          </a:xfrm>
          <a:prstGeom prst="rect">
            <a:avLst/>
          </a:prstGeom>
          <a:noFill/>
        </p:spPr>
        <p:txBody>
          <a:bodyPr wrap="square" rtlCol="0">
            <a:spAutoFit/>
          </a:bodyPr>
          <a:lstStyle/>
          <a:p>
            <a:r>
              <a:rPr lang="en-GB" sz="2200" dirty="0"/>
              <a:t>Vogel</a:t>
            </a:r>
          </a:p>
        </p:txBody>
      </p:sp>
      <p:sp>
        <p:nvSpPr>
          <p:cNvPr id="32" name="TextBox 31">
            <a:extLst>
              <a:ext uri="{FF2B5EF4-FFF2-40B4-BE49-F238E27FC236}">
                <a16:creationId xmlns:a16="http://schemas.microsoft.com/office/drawing/2014/main" id="{28B225FB-D951-4BC4-A198-B6CAAE57D697}"/>
              </a:ext>
            </a:extLst>
          </p:cNvPr>
          <p:cNvSpPr txBox="1"/>
          <p:nvPr/>
        </p:nvSpPr>
        <p:spPr>
          <a:xfrm>
            <a:off x="3803444" y="3429665"/>
            <a:ext cx="1886857" cy="430887"/>
          </a:xfrm>
          <a:prstGeom prst="rect">
            <a:avLst/>
          </a:prstGeom>
          <a:noFill/>
        </p:spPr>
        <p:txBody>
          <a:bodyPr wrap="square" rtlCol="0">
            <a:spAutoFit/>
          </a:bodyPr>
          <a:lstStyle/>
          <a:p>
            <a:r>
              <a:rPr lang="en-GB" sz="2200" dirty="0" err="1"/>
              <a:t>Ofen</a:t>
            </a:r>
            <a:endParaRPr lang="en-GB" sz="2200" dirty="0"/>
          </a:p>
        </p:txBody>
      </p:sp>
      <p:sp>
        <p:nvSpPr>
          <p:cNvPr id="33" name="TextBox 32">
            <a:extLst>
              <a:ext uri="{FF2B5EF4-FFF2-40B4-BE49-F238E27FC236}">
                <a16:creationId xmlns:a16="http://schemas.microsoft.com/office/drawing/2014/main" id="{94FEB9CC-C139-447C-97FD-6C3F0F42DBF6}"/>
              </a:ext>
            </a:extLst>
          </p:cNvPr>
          <p:cNvSpPr txBox="1"/>
          <p:nvPr/>
        </p:nvSpPr>
        <p:spPr>
          <a:xfrm>
            <a:off x="3803443" y="4193551"/>
            <a:ext cx="1886857" cy="430887"/>
          </a:xfrm>
          <a:prstGeom prst="rect">
            <a:avLst/>
          </a:prstGeom>
          <a:noFill/>
        </p:spPr>
        <p:txBody>
          <a:bodyPr wrap="square" rtlCol="0">
            <a:spAutoFit/>
          </a:bodyPr>
          <a:lstStyle/>
          <a:p>
            <a:r>
              <a:rPr lang="en-GB" sz="2200" dirty="0"/>
              <a:t>Boden</a:t>
            </a:r>
          </a:p>
        </p:txBody>
      </p:sp>
      <p:sp>
        <p:nvSpPr>
          <p:cNvPr id="34" name="TextBox 33">
            <a:extLst>
              <a:ext uri="{FF2B5EF4-FFF2-40B4-BE49-F238E27FC236}">
                <a16:creationId xmlns:a16="http://schemas.microsoft.com/office/drawing/2014/main" id="{1A976ED9-0CAC-4842-95F7-6029599F3404}"/>
              </a:ext>
            </a:extLst>
          </p:cNvPr>
          <p:cNvSpPr txBox="1"/>
          <p:nvPr/>
        </p:nvSpPr>
        <p:spPr>
          <a:xfrm>
            <a:off x="3822790" y="4957438"/>
            <a:ext cx="1886857" cy="430887"/>
          </a:xfrm>
          <a:prstGeom prst="rect">
            <a:avLst/>
          </a:prstGeom>
          <a:noFill/>
        </p:spPr>
        <p:txBody>
          <a:bodyPr wrap="square" rtlCol="0">
            <a:spAutoFit/>
          </a:bodyPr>
          <a:lstStyle/>
          <a:p>
            <a:r>
              <a:rPr lang="en-GB" sz="2200" dirty="0" err="1"/>
              <a:t>Tochter</a:t>
            </a:r>
            <a:endParaRPr lang="en-GB" sz="2200" dirty="0"/>
          </a:p>
        </p:txBody>
      </p:sp>
      <p:pic>
        <p:nvPicPr>
          <p:cNvPr id="35" name="Picture 2" descr="Arrow, Bow, Weapon, Medieval Weapon">
            <a:extLst>
              <a:ext uri="{FF2B5EF4-FFF2-40B4-BE49-F238E27FC236}">
                <a16:creationId xmlns:a16="http://schemas.microsoft.com/office/drawing/2014/main" id="{B63E1D00-BE6D-4F99-A6B8-6AE015B5ED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5151" y="1787017"/>
            <a:ext cx="598510" cy="66914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Brick Oven With Flame Clip Art">
            <a:extLst>
              <a:ext uri="{FF2B5EF4-FFF2-40B4-BE49-F238E27FC236}">
                <a16:creationId xmlns:a16="http://schemas.microsoft.com/office/drawing/2014/main" id="{31E57CE1-8BC4-47ED-A9E9-CF6A08D9EE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8234" y="3345979"/>
            <a:ext cx="452199" cy="617386"/>
          </a:xfrm>
          <a:prstGeom prst="rect">
            <a:avLst/>
          </a:prstGeom>
          <a:noFill/>
          <a:extLst>
            <a:ext uri="{909E8E84-426E-40DD-AFC4-6F175D3DCCD1}">
              <a14:hiddenFill xmlns:a14="http://schemas.microsoft.com/office/drawing/2010/main">
                <a:solidFill>
                  <a:srgbClr val="FFFFFF"/>
                </a:solidFill>
              </a14:hiddenFill>
            </a:ext>
          </a:extLst>
        </p:spPr>
      </p:pic>
      <p:sp>
        <p:nvSpPr>
          <p:cNvPr id="37" name="Google Shape;173;p5">
            <a:hlinkClick r:id="" action="ppaction://noaction">
              <a:snd r:embed="rId9" name="a) Es gibt [viele] Bögen im Museum.wav"/>
            </a:hlinkClick>
            <a:extLst>
              <a:ext uri="{FF2B5EF4-FFF2-40B4-BE49-F238E27FC236}">
                <a16:creationId xmlns:a16="http://schemas.microsoft.com/office/drawing/2014/main" id="{1CD6F76A-F058-4C5E-AD7B-755D8F7EC4C3}"/>
              </a:ext>
            </a:extLst>
          </p:cNvPr>
          <p:cNvSpPr/>
          <p:nvPr/>
        </p:nvSpPr>
        <p:spPr>
          <a:xfrm>
            <a:off x="1563185" y="2017327"/>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A</a:t>
            </a:r>
            <a:endParaRPr dirty="0"/>
          </a:p>
        </p:txBody>
      </p:sp>
      <p:sp>
        <p:nvSpPr>
          <p:cNvPr id="38" name="Google Shape;173;p5">
            <a:hlinkClick r:id="" action="ppaction://noaction">
              <a:snd r:embed="rId10" name="b) Es gibt [einen] Vogel im Garten.wav"/>
            </a:hlinkClick>
            <a:extLst>
              <a:ext uri="{FF2B5EF4-FFF2-40B4-BE49-F238E27FC236}">
                <a16:creationId xmlns:a16="http://schemas.microsoft.com/office/drawing/2014/main" id="{7B296082-371E-4A95-8A5F-A6DCE453939F}"/>
              </a:ext>
            </a:extLst>
          </p:cNvPr>
          <p:cNvSpPr/>
          <p:nvPr/>
        </p:nvSpPr>
        <p:spPr>
          <a:xfrm>
            <a:off x="1563640" y="275798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B</a:t>
            </a:r>
            <a:endParaRPr dirty="0"/>
          </a:p>
        </p:txBody>
      </p:sp>
      <p:sp>
        <p:nvSpPr>
          <p:cNvPr id="39" name="Google Shape;173;p5">
            <a:hlinkClick r:id="" action="ppaction://noaction">
              <a:snd r:embed="rId11" name="d) Mia putzt jede Woche [die] Böden.wav"/>
            </a:hlinkClick>
            <a:extLst>
              <a:ext uri="{FF2B5EF4-FFF2-40B4-BE49-F238E27FC236}">
                <a16:creationId xmlns:a16="http://schemas.microsoft.com/office/drawing/2014/main" id="{9007D95A-397B-41B7-AAF0-5B27CF987410}"/>
              </a:ext>
            </a:extLst>
          </p:cNvPr>
          <p:cNvSpPr/>
          <p:nvPr/>
        </p:nvSpPr>
        <p:spPr>
          <a:xfrm>
            <a:off x="1563185" y="426512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D</a:t>
            </a:r>
            <a:endParaRPr dirty="0"/>
          </a:p>
        </p:txBody>
      </p:sp>
      <p:sp>
        <p:nvSpPr>
          <p:cNvPr id="40" name="Google Shape;173;p5">
            <a:hlinkClick r:id="" action="ppaction://noaction">
              <a:snd r:embed="rId12" name="e) Die Frau hat [eine] Tochter.wav"/>
            </a:hlinkClick>
            <a:extLst>
              <a:ext uri="{FF2B5EF4-FFF2-40B4-BE49-F238E27FC236}">
                <a16:creationId xmlns:a16="http://schemas.microsoft.com/office/drawing/2014/main" id="{D7ABAE0E-06DE-44AF-9702-09ECB58A34E5}"/>
              </a:ext>
            </a:extLst>
          </p:cNvPr>
          <p:cNvSpPr/>
          <p:nvPr/>
        </p:nvSpPr>
        <p:spPr>
          <a:xfrm>
            <a:off x="1563185" y="5014150"/>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E</a:t>
            </a:r>
            <a:endParaRPr dirty="0"/>
          </a:p>
        </p:txBody>
      </p:sp>
      <p:sp>
        <p:nvSpPr>
          <p:cNvPr id="41" name="Google Shape;173;p5">
            <a:hlinkClick r:id="" action="ppaction://noaction">
              <a:snd r:embed="rId13" name="c) Herr Martin hat [einen] Ofen zu Hause.wav"/>
            </a:hlinkClick>
            <a:extLst>
              <a:ext uri="{FF2B5EF4-FFF2-40B4-BE49-F238E27FC236}">
                <a16:creationId xmlns:a16="http://schemas.microsoft.com/office/drawing/2014/main" id="{E00F7002-46CA-4817-91E1-A70EA3EC9BD8}"/>
              </a:ext>
            </a:extLst>
          </p:cNvPr>
          <p:cNvSpPr/>
          <p:nvPr/>
        </p:nvSpPr>
        <p:spPr>
          <a:xfrm>
            <a:off x="1570968" y="3519438"/>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FFCF0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sym typeface="Century Gothic"/>
              </a:rPr>
              <a:t>C</a:t>
            </a:r>
            <a:endParaRPr dirty="0"/>
          </a:p>
        </p:txBody>
      </p:sp>
    </p:spTree>
    <p:extLst>
      <p:ext uri="{BB962C8B-B14F-4D97-AF65-F5344CB8AC3E}">
        <p14:creationId xmlns:p14="http://schemas.microsoft.com/office/powerpoint/2010/main" val="401018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04EC-CE13-424E-A519-A4BE2200C024}"/>
              </a:ext>
            </a:extLst>
          </p:cNvPr>
          <p:cNvSpPr>
            <a:spLocks noGrp="1"/>
          </p:cNvSpPr>
          <p:nvPr>
            <p:ph type="title"/>
          </p:nvPr>
        </p:nvSpPr>
        <p:spPr/>
        <p:txBody>
          <a:bodyPr/>
          <a:lstStyle/>
          <a:p>
            <a:r>
              <a:rPr lang="en-GB" sz="3200" dirty="0"/>
              <a:t>[o] </a:t>
            </a:r>
            <a:r>
              <a:rPr lang="en-GB" sz="3200" dirty="0" err="1"/>
              <a:t>oder</a:t>
            </a:r>
            <a:r>
              <a:rPr lang="en-GB" sz="3200" dirty="0"/>
              <a:t> [ö]?</a:t>
            </a:r>
            <a:endParaRPr lang="en-GB" dirty="0"/>
          </a:p>
        </p:txBody>
      </p:sp>
      <p:sp>
        <p:nvSpPr>
          <p:cNvPr id="4" name="Text Box 2">
            <a:extLst>
              <a:ext uri="{FF2B5EF4-FFF2-40B4-BE49-F238E27FC236}">
                <a16:creationId xmlns:a16="http://schemas.microsoft.com/office/drawing/2014/main" id="{2C1A6B18-CC18-46CD-88BB-6022D13DEA0B}"/>
              </a:ext>
            </a:extLst>
          </p:cNvPr>
          <p:cNvSpPr txBox="1">
            <a:spLocks noChangeArrowheads="1"/>
          </p:cNvSpPr>
          <p:nvPr/>
        </p:nvSpPr>
        <p:spPr bwMode="auto">
          <a:xfrm>
            <a:off x="2237143" y="4077820"/>
            <a:ext cx="671667" cy="52171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520F9D8-3706-4CFA-8933-F0A8969DBC17}"/>
              </a:ext>
            </a:extLst>
          </p:cNvPr>
          <p:cNvSpPr txBox="1"/>
          <p:nvPr/>
        </p:nvSpPr>
        <p:spPr>
          <a:xfrm>
            <a:off x="160420" y="1346677"/>
            <a:ext cx="11566358" cy="3970318"/>
          </a:xfrm>
          <a:prstGeom prst="rect">
            <a:avLst/>
          </a:prstGeom>
          <a:noFill/>
        </p:spPr>
        <p:txBody>
          <a:bodyPr wrap="square" rtlCol="0">
            <a:spAutoFit/>
          </a:bodyPr>
          <a:lstStyle/>
          <a:p>
            <a:r>
              <a:rPr lang="en-GB" sz="2100" dirty="0" err="1"/>
              <a:t>Wie</a:t>
            </a:r>
            <a:r>
              <a:rPr lang="en-GB" sz="2100" dirty="0"/>
              <a:t> </a:t>
            </a:r>
            <a:r>
              <a:rPr lang="en-GB" sz="2100" dirty="0" err="1"/>
              <a:t>schreibt</a:t>
            </a:r>
            <a:r>
              <a:rPr lang="en-GB" sz="2100" dirty="0"/>
              <a:t> man das? </a:t>
            </a:r>
            <a:r>
              <a:rPr lang="en-GB" sz="2100" dirty="0" err="1"/>
              <a:t>Mit</a:t>
            </a:r>
            <a:r>
              <a:rPr lang="en-GB" sz="2100" dirty="0"/>
              <a:t> </a:t>
            </a:r>
            <a:r>
              <a:rPr lang="en-GB" sz="2100" b="1" dirty="0"/>
              <a:t>/o/ </a:t>
            </a:r>
            <a:r>
              <a:rPr lang="en-GB" sz="2100" dirty="0" err="1"/>
              <a:t>oder</a:t>
            </a:r>
            <a:r>
              <a:rPr lang="en-GB" sz="2100" dirty="0"/>
              <a:t> </a:t>
            </a:r>
            <a:r>
              <a:rPr lang="en-GB" sz="2100" dirty="0" err="1"/>
              <a:t>mit</a:t>
            </a:r>
            <a:r>
              <a:rPr lang="en-GB" sz="2100" dirty="0"/>
              <a:t> </a:t>
            </a:r>
            <a:r>
              <a:rPr lang="en-GB" sz="2100" b="1" dirty="0"/>
              <a:t>/ö/</a:t>
            </a:r>
            <a:r>
              <a:rPr lang="en-GB" sz="2100" dirty="0"/>
              <a:t>? </a:t>
            </a:r>
            <a:r>
              <a:rPr lang="en-GB" sz="2100" dirty="0" err="1"/>
              <a:t>Arbeite</a:t>
            </a:r>
            <a:r>
              <a:rPr lang="en-GB" sz="2100" dirty="0"/>
              <a:t> </a:t>
            </a:r>
            <a:r>
              <a:rPr lang="en-GB" sz="2100" dirty="0" err="1"/>
              <a:t>mit</a:t>
            </a:r>
            <a:r>
              <a:rPr lang="en-GB" sz="2100" dirty="0"/>
              <a:t> </a:t>
            </a:r>
            <a:r>
              <a:rPr lang="en-GB" sz="2100" dirty="0" err="1"/>
              <a:t>einem</a:t>
            </a:r>
            <a:r>
              <a:rPr lang="en-GB" sz="2100" dirty="0"/>
              <a:t> Partner/</a:t>
            </a:r>
            <a:r>
              <a:rPr lang="en-GB" sz="2100" dirty="0" err="1"/>
              <a:t>einer</a:t>
            </a:r>
            <a:r>
              <a:rPr lang="en-GB" sz="2100" dirty="0"/>
              <a:t> </a:t>
            </a:r>
            <a:r>
              <a:rPr lang="en-GB" sz="2100" dirty="0" err="1"/>
              <a:t>Partnerin</a:t>
            </a:r>
            <a:r>
              <a:rPr lang="en-GB" sz="2100" dirty="0"/>
              <a:t>.</a:t>
            </a:r>
          </a:p>
          <a:p>
            <a:endParaRPr lang="en-GB" sz="2100" dirty="0"/>
          </a:p>
          <a:p>
            <a:r>
              <a:rPr lang="en-GB" sz="2100" b="1" dirty="0" err="1"/>
              <a:t>Beispiel</a:t>
            </a:r>
            <a:r>
              <a:rPr lang="en-GB" sz="2100" b="1" dirty="0"/>
              <a:t>:</a:t>
            </a:r>
            <a:r>
              <a:rPr lang="en-GB" sz="2100" dirty="0"/>
              <a:t>  </a:t>
            </a:r>
          </a:p>
          <a:p>
            <a:endParaRPr lang="en-GB" sz="2100" dirty="0"/>
          </a:p>
          <a:p>
            <a:endParaRPr lang="en-GB" sz="2100" dirty="0"/>
          </a:p>
          <a:p>
            <a:endParaRPr lang="en-GB" sz="2100" dirty="0"/>
          </a:p>
          <a:p>
            <a:endParaRPr lang="en-GB" sz="2100" dirty="0"/>
          </a:p>
          <a:p>
            <a:endParaRPr lang="en-GB" sz="2100" dirty="0"/>
          </a:p>
          <a:p>
            <a:endParaRPr lang="en-GB" sz="2100" dirty="0"/>
          </a:p>
          <a:p>
            <a:endParaRPr lang="en-GB" sz="2100" dirty="0"/>
          </a:p>
          <a:p>
            <a:endParaRPr lang="en-GB" sz="2100" dirty="0"/>
          </a:p>
          <a:p>
            <a:endParaRPr lang="en-GB" sz="2100" dirty="0"/>
          </a:p>
        </p:txBody>
      </p:sp>
      <p:graphicFrame>
        <p:nvGraphicFramePr>
          <p:cNvPr id="6" name="Table 5">
            <a:extLst>
              <a:ext uri="{FF2B5EF4-FFF2-40B4-BE49-F238E27FC236}">
                <a16:creationId xmlns:a16="http://schemas.microsoft.com/office/drawing/2014/main" id="{4D6A8A9B-76D7-4908-957D-C48FE31BB953}"/>
              </a:ext>
            </a:extLst>
          </p:cNvPr>
          <p:cNvGraphicFramePr>
            <a:graphicFrameLocks noGrp="1"/>
          </p:cNvGraphicFramePr>
          <p:nvPr>
            <p:extLst>
              <p:ext uri="{D42A27DB-BD31-4B8C-83A1-F6EECF244321}">
                <p14:modId xmlns:p14="http://schemas.microsoft.com/office/powerpoint/2010/main" val="3460713819"/>
              </p:ext>
            </p:extLst>
          </p:nvPr>
        </p:nvGraphicFramePr>
        <p:xfrm>
          <a:off x="679556" y="2639784"/>
          <a:ext cx="5004538" cy="2233002"/>
        </p:xfrm>
        <a:graphic>
          <a:graphicData uri="http://schemas.openxmlformats.org/drawingml/2006/table">
            <a:tbl>
              <a:tblPr firstRow="1" bandRow="1">
                <a:tableStyleId>{5940675A-B579-460E-94D1-54222C63F5DA}</a:tableStyleId>
              </a:tblPr>
              <a:tblGrid>
                <a:gridCol w="2502269">
                  <a:extLst>
                    <a:ext uri="{9D8B030D-6E8A-4147-A177-3AD203B41FA5}">
                      <a16:colId xmlns:a16="http://schemas.microsoft.com/office/drawing/2014/main" val="1084177238"/>
                    </a:ext>
                  </a:extLst>
                </a:gridCol>
                <a:gridCol w="2502269">
                  <a:extLst>
                    <a:ext uri="{9D8B030D-6E8A-4147-A177-3AD203B41FA5}">
                      <a16:colId xmlns:a16="http://schemas.microsoft.com/office/drawing/2014/main" val="2800481229"/>
                    </a:ext>
                  </a:extLst>
                </a:gridCol>
              </a:tblGrid>
              <a:tr h="317792">
                <a:tc gridSpan="2">
                  <a:txBody>
                    <a:bodyPr/>
                    <a:lstStyle/>
                    <a:p>
                      <a:pPr algn="ctr"/>
                      <a:r>
                        <a:rPr lang="en-GB" sz="2100" b="1" kern="1200" dirty="0">
                          <a:solidFill>
                            <a:schemeClr val="tx1"/>
                          </a:solidFill>
                          <a:effectLst/>
                          <a:latin typeface="+mn-lt"/>
                          <a:ea typeface="+mn-ea"/>
                          <a:cs typeface="+mn-cs"/>
                        </a:rPr>
                        <a:t>Person A</a:t>
                      </a:r>
                      <a:endParaRPr lang="en-GB" sz="2100" dirty="0">
                        <a:solidFill>
                          <a:schemeClr val="tx1"/>
                        </a:solidFill>
                      </a:endParaRPr>
                    </a:p>
                  </a:txBody>
                  <a:tcPr/>
                </a:tc>
                <a:tc hMerge="1">
                  <a:txBody>
                    <a:bodyPr/>
                    <a:lstStyle/>
                    <a:p>
                      <a:endParaRPr lang="en-GB" sz="2100" dirty="0"/>
                    </a:p>
                  </a:txBody>
                  <a:tcPr/>
                </a:tc>
                <a:extLst>
                  <a:ext uri="{0D108BD9-81ED-4DB2-BD59-A6C34878D82A}">
                    <a16:rowId xmlns:a16="http://schemas.microsoft.com/office/drawing/2014/main" val="3744775001"/>
                  </a:ext>
                </a:extLst>
              </a:tr>
              <a:tr h="754722">
                <a:tc>
                  <a:txBody>
                    <a:bodyPr/>
                    <a:lstStyle/>
                    <a:p>
                      <a:pPr algn="ctr">
                        <a:lnSpc>
                          <a:spcPct val="107000"/>
                        </a:lnSpc>
                        <a:spcAft>
                          <a:spcPts val="0"/>
                        </a:spcAft>
                      </a:pPr>
                      <a: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20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b="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120068"/>
                  </a:ext>
                </a:extLst>
              </a:tr>
              <a:tr h="754722">
                <a:tc>
                  <a:txBody>
                    <a:bodyPr/>
                    <a:lstStyle/>
                    <a:p>
                      <a:r>
                        <a:rPr lang="en-GB" sz="2000" b="1" kern="1200" dirty="0" err="1">
                          <a:solidFill>
                            <a:schemeClr val="tx1"/>
                          </a:solidFill>
                          <a:effectLst/>
                          <a:latin typeface="+mn-lt"/>
                          <a:ea typeface="+mn-ea"/>
                          <a:cs typeface="+mn-cs"/>
                        </a:rPr>
                        <a:t>Sch</a:t>
                      </a:r>
                      <a:r>
                        <a:rPr lang="en-GB" sz="2000" b="1" u="none" kern="1200" dirty="0" err="1">
                          <a:solidFill>
                            <a:schemeClr val="tx1"/>
                          </a:solidFill>
                          <a:effectLst/>
                          <a:latin typeface="+mn-lt"/>
                          <a:ea typeface="+mn-ea"/>
                          <a:cs typeface="+mn-cs"/>
                        </a:rPr>
                        <a:t>o</a:t>
                      </a:r>
                      <a:r>
                        <a:rPr lang="en-GB" sz="2000" b="1" kern="1200" dirty="0" err="1">
                          <a:solidFill>
                            <a:schemeClr val="tx1"/>
                          </a:solidFill>
                          <a:effectLst/>
                          <a:latin typeface="+mn-lt"/>
                          <a:ea typeface="+mn-ea"/>
                          <a:cs typeface="+mn-cs"/>
                        </a:rPr>
                        <a:t>ttland</a:t>
                      </a:r>
                      <a:r>
                        <a:rPr lang="en-GB" sz="2000" b="1" kern="1200" dirty="0">
                          <a:solidFill>
                            <a:schemeClr val="tx1"/>
                          </a:solidFill>
                          <a:effectLst/>
                          <a:latin typeface="+mn-lt"/>
                          <a:ea typeface="+mn-ea"/>
                          <a:cs typeface="+mn-cs"/>
                        </a:rPr>
                        <a:t>  </a:t>
                      </a:r>
                    </a:p>
                    <a:p>
                      <a:r>
                        <a:rPr lang="en-GB" sz="2000" b="0" kern="1200" dirty="0">
                          <a:solidFill>
                            <a:schemeClr val="tx1"/>
                          </a:solidFill>
                          <a:effectLst/>
                          <a:latin typeface="+mn-lt"/>
                          <a:ea typeface="+mn-ea"/>
                          <a:cs typeface="+mn-cs"/>
                        </a:rPr>
                        <a:t>(</a:t>
                      </a:r>
                      <a:r>
                        <a:rPr lang="en-GB" sz="2000" b="0" kern="1200" dirty="0" err="1">
                          <a:solidFill>
                            <a:schemeClr val="tx1"/>
                          </a:solidFill>
                          <a:effectLst/>
                          <a:latin typeface="+mn-lt"/>
                          <a:ea typeface="+mn-ea"/>
                          <a:cs typeface="+mn-cs"/>
                        </a:rPr>
                        <a:t>kurz</a:t>
                      </a:r>
                      <a:r>
                        <a:rPr lang="en-GB" sz="2000" b="0" kern="1200" dirty="0">
                          <a:solidFill>
                            <a:schemeClr val="tx1"/>
                          </a:solidFill>
                          <a:effectLst/>
                          <a:latin typeface="+mn-lt"/>
                          <a:ea typeface="+mn-ea"/>
                          <a:cs typeface="+mn-cs"/>
                        </a:rPr>
                        <a:t>)</a:t>
                      </a:r>
                    </a:p>
                    <a:p>
                      <a:pPr algn="ctr"/>
                      <a:endParaRPr lang="en-GB" sz="2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chemeClr val="tx1"/>
                          </a:solidFill>
                          <a:effectLst/>
                          <a:latin typeface="+mn-lt"/>
                          <a:ea typeface="+mn-ea"/>
                          <a:cs typeface="+mn-cs"/>
                        </a:rPr>
                        <a:t>öffnen</a:t>
                      </a:r>
                      <a:endParaRPr lang="en-GB" sz="2000" kern="1200" dirty="0">
                        <a:solidFill>
                          <a:schemeClr val="tx1"/>
                        </a:solidFill>
                        <a:effectLst/>
                        <a:latin typeface="+mn-lt"/>
                        <a:ea typeface="+mn-ea"/>
                        <a:cs typeface="+mn-cs"/>
                      </a:endParaRPr>
                    </a:p>
                    <a:p>
                      <a:pPr algn="l"/>
                      <a:r>
                        <a:rPr lang="en-GB" sz="2000" dirty="0">
                          <a:solidFill>
                            <a:schemeClr val="tx1"/>
                          </a:solidFill>
                        </a:rPr>
                        <a:t>(</a:t>
                      </a:r>
                      <a:r>
                        <a:rPr lang="en-GB" sz="2000" dirty="0" err="1">
                          <a:solidFill>
                            <a:schemeClr val="tx1"/>
                          </a:solidFill>
                        </a:rPr>
                        <a:t>kurz</a:t>
                      </a:r>
                      <a:r>
                        <a:rPr lang="en-GB" sz="2000" dirty="0">
                          <a:solidFill>
                            <a:schemeClr val="tx1"/>
                          </a:solidFill>
                        </a:rPr>
                        <a:t>)</a:t>
                      </a:r>
                    </a:p>
                  </a:txBody>
                  <a:tcPr/>
                </a:tc>
                <a:extLst>
                  <a:ext uri="{0D108BD9-81ED-4DB2-BD59-A6C34878D82A}">
                    <a16:rowId xmlns:a16="http://schemas.microsoft.com/office/drawing/2014/main" val="644800548"/>
                  </a:ext>
                </a:extLst>
              </a:tr>
            </a:tbl>
          </a:graphicData>
        </a:graphic>
      </p:graphicFrame>
      <p:sp>
        <p:nvSpPr>
          <p:cNvPr id="7" name="Text Box 2">
            <a:extLst>
              <a:ext uri="{FF2B5EF4-FFF2-40B4-BE49-F238E27FC236}">
                <a16:creationId xmlns:a16="http://schemas.microsoft.com/office/drawing/2014/main" id="{90E13E44-F6C6-45F4-AC04-15AA10CDA277}"/>
              </a:ext>
            </a:extLst>
          </p:cNvPr>
          <p:cNvSpPr txBox="1">
            <a:spLocks noChangeArrowheads="1"/>
          </p:cNvSpPr>
          <p:nvPr/>
        </p:nvSpPr>
        <p:spPr bwMode="auto">
          <a:xfrm>
            <a:off x="4182085" y="3992990"/>
            <a:ext cx="984518" cy="606542"/>
          </a:xfrm>
          <a:prstGeom prst="rect">
            <a:avLst/>
          </a:prstGeom>
          <a:solidFill>
            <a:srgbClr val="FFFFFF"/>
          </a:solidFill>
          <a:ln w="9525">
            <a:noFill/>
            <a:miter lim="800000"/>
            <a:headEnd/>
            <a:tailEnd/>
          </a:ln>
        </p:spPr>
        <p:txBody>
          <a:bodyPr rot="0" vert="horz" wrap="none" lIns="91440" tIns="45720" rIns="91440" bIns="45720" anchor="t" anchorCtr="0">
            <a:noAutofit/>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A310148-E5A2-4BEE-B658-C4D53FD329F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689" y="4137256"/>
            <a:ext cx="984517" cy="606542"/>
          </a:xfrm>
          <a:prstGeom prst="rect">
            <a:avLst/>
          </a:prstGeom>
          <a:noFill/>
          <a:ln>
            <a:noFill/>
          </a:ln>
        </p:spPr>
      </p:pic>
      <p:graphicFrame>
        <p:nvGraphicFramePr>
          <p:cNvPr id="9" name="Table 8">
            <a:extLst>
              <a:ext uri="{FF2B5EF4-FFF2-40B4-BE49-F238E27FC236}">
                <a16:creationId xmlns:a16="http://schemas.microsoft.com/office/drawing/2014/main" id="{7365F96D-7873-447B-9EDF-3FB61866ADB3}"/>
              </a:ext>
            </a:extLst>
          </p:cNvPr>
          <p:cNvGraphicFramePr>
            <a:graphicFrameLocks noGrp="1"/>
          </p:cNvGraphicFramePr>
          <p:nvPr>
            <p:extLst>
              <p:ext uri="{D42A27DB-BD31-4B8C-83A1-F6EECF244321}">
                <p14:modId xmlns:p14="http://schemas.microsoft.com/office/powerpoint/2010/main" val="4075674462"/>
              </p:ext>
            </p:extLst>
          </p:nvPr>
        </p:nvGraphicFramePr>
        <p:xfrm>
          <a:off x="6230123" y="2639784"/>
          <a:ext cx="5122786" cy="2233002"/>
        </p:xfrm>
        <a:graphic>
          <a:graphicData uri="http://schemas.openxmlformats.org/drawingml/2006/table">
            <a:tbl>
              <a:tblPr firstRow="1" bandRow="1">
                <a:tableStyleId>{5940675A-B579-460E-94D1-54222C63F5DA}</a:tableStyleId>
              </a:tblPr>
              <a:tblGrid>
                <a:gridCol w="2561393">
                  <a:extLst>
                    <a:ext uri="{9D8B030D-6E8A-4147-A177-3AD203B41FA5}">
                      <a16:colId xmlns:a16="http://schemas.microsoft.com/office/drawing/2014/main" val="1084177238"/>
                    </a:ext>
                  </a:extLst>
                </a:gridCol>
                <a:gridCol w="2561393">
                  <a:extLst>
                    <a:ext uri="{9D8B030D-6E8A-4147-A177-3AD203B41FA5}">
                      <a16:colId xmlns:a16="http://schemas.microsoft.com/office/drawing/2014/main" val="2800481229"/>
                    </a:ext>
                  </a:extLst>
                </a:gridCol>
              </a:tblGrid>
              <a:tr h="317792">
                <a:tc gridSpan="2">
                  <a:txBody>
                    <a:bodyPr/>
                    <a:lstStyle/>
                    <a:p>
                      <a:pPr algn="ctr"/>
                      <a:r>
                        <a:rPr lang="en-GB" sz="2100" b="1" kern="1200" dirty="0">
                          <a:solidFill>
                            <a:schemeClr val="tx1"/>
                          </a:solidFill>
                          <a:effectLst/>
                          <a:latin typeface="+mn-lt"/>
                          <a:ea typeface="+mn-ea"/>
                          <a:cs typeface="+mn-cs"/>
                        </a:rPr>
                        <a:t>Person B</a:t>
                      </a:r>
                      <a:endParaRPr lang="en-GB" sz="2100" dirty="0">
                        <a:solidFill>
                          <a:schemeClr val="tx1"/>
                        </a:solidFill>
                      </a:endParaRPr>
                    </a:p>
                  </a:txBody>
                  <a:tcPr/>
                </a:tc>
                <a:tc hMerge="1">
                  <a:txBody>
                    <a:bodyPr/>
                    <a:lstStyle/>
                    <a:p>
                      <a:endParaRPr lang="en-GB" sz="2100" dirty="0"/>
                    </a:p>
                  </a:txBody>
                  <a:tcPr/>
                </a:tc>
                <a:extLst>
                  <a:ext uri="{0D108BD9-81ED-4DB2-BD59-A6C34878D82A}">
                    <a16:rowId xmlns:a16="http://schemas.microsoft.com/office/drawing/2014/main" val="3744775001"/>
                  </a:ext>
                </a:extLst>
              </a:tr>
              <a:tr h="754722">
                <a:tc>
                  <a:txBody>
                    <a:bodyPr/>
                    <a:lstStyle/>
                    <a:p>
                      <a:pPr algn="ctr">
                        <a:lnSpc>
                          <a:spcPct val="107000"/>
                        </a:lnSpc>
                        <a:spcAft>
                          <a:spcPts val="0"/>
                        </a:spcAft>
                      </a:pPr>
                      <a: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20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b="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120068"/>
                  </a:ext>
                </a:extLst>
              </a:tr>
              <a:tr h="754722">
                <a:tc>
                  <a:txBody>
                    <a:bodyPr/>
                    <a:lstStyle/>
                    <a:p>
                      <a:r>
                        <a:rPr lang="en-GB" sz="2000" b="1" kern="1200" dirty="0" err="1">
                          <a:solidFill>
                            <a:schemeClr val="tx1"/>
                          </a:solidFill>
                          <a:effectLst/>
                          <a:latin typeface="+mn-lt"/>
                          <a:ea typeface="+mn-ea"/>
                          <a:cs typeface="+mn-cs"/>
                        </a:rPr>
                        <a:t>Schottland</a:t>
                      </a:r>
                      <a:r>
                        <a:rPr lang="en-GB" sz="2000" b="1" kern="1200" dirty="0">
                          <a:solidFill>
                            <a:schemeClr val="tx1"/>
                          </a:solidFill>
                          <a:effectLst/>
                          <a:latin typeface="+mn-lt"/>
                          <a:ea typeface="+mn-ea"/>
                          <a:cs typeface="+mn-cs"/>
                        </a:rPr>
                        <a:t>  </a:t>
                      </a:r>
                    </a:p>
                    <a:p>
                      <a:r>
                        <a:rPr lang="en-GB" sz="2000" b="0" kern="1200" dirty="0">
                          <a:solidFill>
                            <a:schemeClr val="tx1"/>
                          </a:solidFill>
                          <a:effectLst/>
                          <a:latin typeface="+mn-lt"/>
                          <a:ea typeface="+mn-ea"/>
                          <a:cs typeface="+mn-cs"/>
                        </a:rPr>
                        <a:t>(</a:t>
                      </a:r>
                      <a:r>
                        <a:rPr lang="en-GB" sz="2000" b="0" kern="1200" dirty="0" err="1">
                          <a:solidFill>
                            <a:schemeClr val="tx1"/>
                          </a:solidFill>
                          <a:effectLst/>
                          <a:latin typeface="+mn-lt"/>
                          <a:ea typeface="+mn-ea"/>
                          <a:cs typeface="+mn-cs"/>
                        </a:rPr>
                        <a:t>kurz</a:t>
                      </a:r>
                      <a:r>
                        <a:rPr lang="en-GB" sz="2000" b="0" kern="1200" dirty="0">
                          <a:solidFill>
                            <a:schemeClr val="tx1"/>
                          </a:solidFill>
                          <a:effectLst/>
                          <a:latin typeface="+mn-lt"/>
                          <a:ea typeface="+mn-ea"/>
                          <a:cs typeface="+mn-cs"/>
                        </a:rPr>
                        <a:t>)</a:t>
                      </a:r>
                    </a:p>
                    <a:p>
                      <a:pPr algn="ctr"/>
                      <a:endParaRPr lang="en-GB" sz="2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kern="1200" dirty="0" err="1">
                          <a:solidFill>
                            <a:schemeClr val="tx1"/>
                          </a:solidFill>
                          <a:effectLst/>
                          <a:latin typeface="+mn-lt"/>
                          <a:ea typeface="+mn-ea"/>
                          <a:cs typeface="+mn-cs"/>
                        </a:rPr>
                        <a:t>ö</a:t>
                      </a:r>
                      <a:r>
                        <a:rPr lang="en-GB" sz="2000" b="1" kern="1200" dirty="0" err="1">
                          <a:solidFill>
                            <a:schemeClr val="tx1"/>
                          </a:solidFill>
                          <a:effectLst/>
                          <a:latin typeface="+mn-lt"/>
                          <a:ea typeface="+mn-ea"/>
                          <a:cs typeface="+mn-cs"/>
                        </a:rPr>
                        <a:t>ffnen</a:t>
                      </a:r>
                      <a:endParaRPr lang="en-GB" sz="2000" kern="1200" dirty="0">
                        <a:solidFill>
                          <a:schemeClr val="tx1"/>
                        </a:solidFill>
                        <a:effectLst/>
                        <a:latin typeface="+mn-lt"/>
                        <a:ea typeface="+mn-ea"/>
                        <a:cs typeface="+mn-cs"/>
                      </a:endParaRPr>
                    </a:p>
                    <a:p>
                      <a:pPr algn="l"/>
                      <a:r>
                        <a:rPr lang="en-GB" sz="2000" dirty="0">
                          <a:solidFill>
                            <a:schemeClr val="tx1"/>
                          </a:solidFill>
                        </a:rPr>
                        <a:t>(</a:t>
                      </a:r>
                      <a:r>
                        <a:rPr lang="en-GB" sz="2000" dirty="0" err="1">
                          <a:solidFill>
                            <a:schemeClr val="tx1"/>
                          </a:solidFill>
                        </a:rPr>
                        <a:t>kurz</a:t>
                      </a:r>
                      <a:r>
                        <a:rPr lang="en-GB" sz="2000" dirty="0">
                          <a:solidFill>
                            <a:schemeClr val="tx1"/>
                          </a:solidFill>
                        </a:rPr>
                        <a:t>)</a:t>
                      </a:r>
                    </a:p>
                  </a:txBody>
                  <a:tcPr/>
                </a:tc>
                <a:extLst>
                  <a:ext uri="{0D108BD9-81ED-4DB2-BD59-A6C34878D82A}">
                    <a16:rowId xmlns:a16="http://schemas.microsoft.com/office/drawing/2014/main" val="644800548"/>
                  </a:ext>
                </a:extLst>
              </a:tr>
            </a:tbl>
          </a:graphicData>
        </a:graphic>
      </p:graphicFrame>
      <p:sp>
        <p:nvSpPr>
          <p:cNvPr id="10" name="Text Box 2">
            <a:extLst>
              <a:ext uri="{FF2B5EF4-FFF2-40B4-BE49-F238E27FC236}">
                <a16:creationId xmlns:a16="http://schemas.microsoft.com/office/drawing/2014/main" id="{7A49E336-E249-4133-92D3-9D1B96BC11DB}"/>
              </a:ext>
            </a:extLst>
          </p:cNvPr>
          <p:cNvSpPr txBox="1">
            <a:spLocks noChangeArrowheads="1"/>
          </p:cNvSpPr>
          <p:nvPr/>
        </p:nvSpPr>
        <p:spPr bwMode="auto">
          <a:xfrm>
            <a:off x="10337066" y="4006437"/>
            <a:ext cx="984518" cy="606542"/>
          </a:xfrm>
          <a:prstGeom prst="rect">
            <a:avLst/>
          </a:prstGeom>
          <a:solidFill>
            <a:srgbClr val="FFFFFF"/>
          </a:solidFill>
          <a:ln w="9525">
            <a:noFill/>
            <a:miter lim="800000"/>
            <a:headEnd/>
            <a:tailEnd/>
          </a:ln>
        </p:spPr>
        <p:txBody>
          <a:bodyPr rot="0" vert="horz" wrap="none" lIns="91440" tIns="45720" rIns="91440" bIns="45720" anchor="t" anchorCtr="0">
            <a:noAutofit/>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09063B13-D233-4FAE-A94D-E804EF0BE5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1953" y="4137256"/>
            <a:ext cx="984517" cy="606542"/>
          </a:xfrm>
          <a:prstGeom prst="rect">
            <a:avLst/>
          </a:prstGeom>
          <a:noFill/>
          <a:ln>
            <a:noFill/>
          </a:ln>
        </p:spPr>
      </p:pic>
      <p:sp>
        <p:nvSpPr>
          <p:cNvPr id="12" name="TextBox 11">
            <a:extLst>
              <a:ext uri="{FF2B5EF4-FFF2-40B4-BE49-F238E27FC236}">
                <a16:creationId xmlns:a16="http://schemas.microsoft.com/office/drawing/2014/main" id="{0275AFB4-0183-48E9-806E-032C217F4046}"/>
              </a:ext>
            </a:extLst>
          </p:cNvPr>
          <p:cNvSpPr txBox="1"/>
          <p:nvPr/>
        </p:nvSpPr>
        <p:spPr>
          <a:xfrm>
            <a:off x="6194060" y="4974397"/>
            <a:ext cx="5185743" cy="1015663"/>
          </a:xfrm>
          <a:prstGeom prst="rect">
            <a:avLst/>
          </a:prstGeom>
          <a:noFill/>
        </p:spPr>
        <p:txBody>
          <a:bodyPr wrap="square" rtlCol="0">
            <a:spAutoFit/>
          </a:bodyPr>
          <a:lstStyle/>
          <a:p>
            <a:r>
              <a:rPr lang="en-GB" sz="2000" dirty="0"/>
              <a:t>Person B </a:t>
            </a:r>
            <a:r>
              <a:rPr lang="en-GB" sz="2000" dirty="0" err="1"/>
              <a:t>fragt</a:t>
            </a:r>
            <a:r>
              <a:rPr lang="en-GB" sz="2000" dirty="0"/>
              <a:t>: 	„</a:t>
            </a:r>
            <a:r>
              <a:rPr lang="en-GB" sz="2000" dirty="0" err="1"/>
              <a:t>Wie</a:t>
            </a:r>
            <a:r>
              <a:rPr lang="en-GB" sz="2000" dirty="0"/>
              <a:t> </a:t>
            </a:r>
            <a:r>
              <a:rPr lang="en-GB" sz="2000" dirty="0" err="1"/>
              <a:t>sagt</a:t>
            </a:r>
            <a:r>
              <a:rPr lang="en-GB" sz="2000" dirty="0"/>
              <a:t> man </a:t>
            </a:r>
            <a:r>
              <a:rPr lang="en-GB" sz="2000" i="1" dirty="0"/>
              <a:t>to open</a:t>
            </a:r>
            <a:r>
              <a:rPr lang="en-GB" sz="2000" dirty="0"/>
              <a:t>?“</a:t>
            </a:r>
          </a:p>
          <a:p>
            <a:r>
              <a:rPr lang="en-GB" sz="2000" dirty="0"/>
              <a:t>Person A </a:t>
            </a:r>
            <a:r>
              <a:rPr lang="en-GB" sz="2000" dirty="0" err="1"/>
              <a:t>antwortet</a:t>
            </a:r>
            <a:r>
              <a:rPr lang="en-GB" sz="2000" dirty="0"/>
              <a:t>:  „</a:t>
            </a:r>
            <a:r>
              <a:rPr lang="en-GB" sz="2000" dirty="0" err="1"/>
              <a:t>öffnen</a:t>
            </a:r>
            <a:r>
              <a:rPr lang="en-GB" sz="2000" dirty="0"/>
              <a:t>“.</a:t>
            </a:r>
          </a:p>
          <a:p>
            <a:r>
              <a:rPr lang="en-GB" sz="2000" dirty="0"/>
              <a:t>Person B </a:t>
            </a:r>
            <a:r>
              <a:rPr lang="en-GB" sz="2000" dirty="0" err="1"/>
              <a:t>schreibt</a:t>
            </a:r>
            <a:r>
              <a:rPr lang="en-GB" sz="2000" dirty="0"/>
              <a:t> „ö”.</a:t>
            </a:r>
          </a:p>
        </p:txBody>
      </p:sp>
      <p:pic>
        <p:nvPicPr>
          <p:cNvPr id="13" name="Picture 12" descr="Scotland Clip Art">
            <a:extLst>
              <a:ext uri="{FF2B5EF4-FFF2-40B4-BE49-F238E27FC236}">
                <a16:creationId xmlns:a16="http://schemas.microsoft.com/office/drawing/2014/main" id="{6630626C-CB40-4C45-B99C-0C94FBEE0E5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0200" y="4280342"/>
            <a:ext cx="614945" cy="427161"/>
          </a:xfrm>
          <a:prstGeom prst="rect">
            <a:avLst/>
          </a:prstGeom>
          <a:noFill/>
          <a:ln>
            <a:noFill/>
          </a:ln>
        </p:spPr>
      </p:pic>
      <p:pic>
        <p:nvPicPr>
          <p:cNvPr id="14" name="Picture 13" descr="Scotland Clip Art">
            <a:extLst>
              <a:ext uri="{FF2B5EF4-FFF2-40B4-BE49-F238E27FC236}">
                <a16:creationId xmlns:a16="http://schemas.microsoft.com/office/drawing/2014/main" id="{B8FE8898-8BC8-4A83-B64B-145B91920C4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3487" y="4280343"/>
            <a:ext cx="614945" cy="427161"/>
          </a:xfrm>
          <a:prstGeom prst="rect">
            <a:avLst/>
          </a:prstGeom>
          <a:noFill/>
          <a:ln>
            <a:noFill/>
          </a:ln>
        </p:spPr>
      </p:pic>
      <p:sp>
        <p:nvSpPr>
          <p:cNvPr id="15" name="TextBox 14">
            <a:extLst>
              <a:ext uri="{FF2B5EF4-FFF2-40B4-BE49-F238E27FC236}">
                <a16:creationId xmlns:a16="http://schemas.microsoft.com/office/drawing/2014/main" id="{E51375F4-8491-4C7B-A52E-82215A66C060}"/>
              </a:ext>
            </a:extLst>
          </p:cNvPr>
          <p:cNvSpPr txBox="1"/>
          <p:nvPr/>
        </p:nvSpPr>
        <p:spPr>
          <a:xfrm>
            <a:off x="590091" y="4974397"/>
            <a:ext cx="5394292" cy="1015663"/>
          </a:xfrm>
          <a:prstGeom prst="rect">
            <a:avLst/>
          </a:prstGeom>
          <a:noFill/>
        </p:spPr>
        <p:txBody>
          <a:bodyPr wrap="square" rtlCol="0">
            <a:spAutoFit/>
          </a:bodyPr>
          <a:lstStyle/>
          <a:p>
            <a:r>
              <a:rPr lang="en-GB" sz="2000" dirty="0"/>
              <a:t>Person A </a:t>
            </a:r>
            <a:r>
              <a:rPr lang="en-GB" sz="2000" dirty="0" err="1"/>
              <a:t>fragt</a:t>
            </a:r>
            <a:r>
              <a:rPr lang="en-GB" sz="2000" dirty="0"/>
              <a:t>: „</a:t>
            </a:r>
            <a:r>
              <a:rPr lang="en-GB" sz="2000" dirty="0" err="1"/>
              <a:t>Wie</a:t>
            </a:r>
            <a:r>
              <a:rPr lang="en-GB" sz="2000" dirty="0"/>
              <a:t> </a:t>
            </a:r>
            <a:r>
              <a:rPr lang="en-GB" sz="2000" dirty="0" err="1"/>
              <a:t>sagt</a:t>
            </a:r>
            <a:r>
              <a:rPr lang="en-GB" sz="2000" dirty="0"/>
              <a:t> man </a:t>
            </a:r>
            <a:r>
              <a:rPr lang="en-GB" sz="2000" i="1" dirty="0"/>
              <a:t>Scotland</a:t>
            </a:r>
            <a:r>
              <a:rPr lang="en-GB" sz="2000" dirty="0"/>
              <a:t>?“</a:t>
            </a:r>
          </a:p>
          <a:p>
            <a:r>
              <a:rPr lang="en-GB" sz="2000" dirty="0"/>
              <a:t>Person B </a:t>
            </a:r>
            <a:r>
              <a:rPr lang="en-GB" sz="2000" dirty="0" err="1"/>
              <a:t>antwortet</a:t>
            </a:r>
            <a:r>
              <a:rPr lang="en-GB" sz="2000" dirty="0"/>
              <a:t>:  „</a:t>
            </a:r>
            <a:r>
              <a:rPr lang="en-GB" sz="2000" dirty="0" err="1"/>
              <a:t>Schottland</a:t>
            </a:r>
            <a:r>
              <a:rPr lang="en-GB" sz="2000" dirty="0"/>
              <a:t>“.</a:t>
            </a:r>
          </a:p>
          <a:p>
            <a:r>
              <a:rPr lang="en-GB" sz="2000" dirty="0"/>
              <a:t>Person A </a:t>
            </a:r>
            <a:r>
              <a:rPr lang="en-GB" sz="2000" dirty="0" err="1"/>
              <a:t>schreibt</a:t>
            </a:r>
            <a:r>
              <a:rPr lang="en-GB" sz="2000" dirty="0"/>
              <a:t> „o”.</a:t>
            </a:r>
          </a:p>
        </p:txBody>
      </p:sp>
      <p:cxnSp>
        <p:nvCxnSpPr>
          <p:cNvPr id="16" name="Straight Connector 15">
            <a:extLst>
              <a:ext uri="{FF2B5EF4-FFF2-40B4-BE49-F238E27FC236}">
                <a16:creationId xmlns:a16="http://schemas.microsoft.com/office/drawing/2014/main" id="{30EF840B-8EFD-4178-8390-FEA3A9963106}"/>
              </a:ext>
            </a:extLst>
          </p:cNvPr>
          <p:cNvCxnSpPr/>
          <p:nvPr/>
        </p:nvCxnSpPr>
        <p:spPr>
          <a:xfrm>
            <a:off x="1170000" y="4130194"/>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3EA64CD-564A-4A52-8C19-6AFCFCBE889B}"/>
              </a:ext>
            </a:extLst>
          </p:cNvPr>
          <p:cNvCxnSpPr/>
          <p:nvPr/>
        </p:nvCxnSpPr>
        <p:spPr>
          <a:xfrm>
            <a:off x="8851260" y="4135261"/>
            <a:ext cx="216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AB8E4F9-0F04-427D-B4AF-DE8A0C194769}"/>
              </a:ext>
            </a:extLst>
          </p:cNvPr>
          <p:cNvSpPr/>
          <p:nvPr/>
        </p:nvSpPr>
        <p:spPr>
          <a:xfrm>
            <a:off x="1224000" y="3898800"/>
            <a:ext cx="144000" cy="21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a:extLst>
              <a:ext uri="{FF2B5EF4-FFF2-40B4-BE49-F238E27FC236}">
                <a16:creationId xmlns:a16="http://schemas.microsoft.com/office/drawing/2014/main" id="{00D61012-F1E6-442C-8596-F5FA2DD29195}"/>
              </a:ext>
            </a:extLst>
          </p:cNvPr>
          <p:cNvSpPr/>
          <p:nvPr/>
        </p:nvSpPr>
        <p:spPr>
          <a:xfrm>
            <a:off x="8887260" y="3898800"/>
            <a:ext cx="144000" cy="21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Google Shape;150;p2">
            <a:extLst>
              <a:ext uri="{FF2B5EF4-FFF2-40B4-BE49-F238E27FC236}">
                <a16:creationId xmlns:a16="http://schemas.microsoft.com/office/drawing/2014/main" id="{0C7FCA03-B25C-4698-9BC4-70FD97F3771B}"/>
              </a:ext>
            </a:extLst>
          </p:cNvPr>
          <p:cNvSpPr/>
          <p:nvPr/>
        </p:nvSpPr>
        <p:spPr>
          <a:xfrm>
            <a:off x="8101263" y="247046"/>
            <a:ext cx="3856064" cy="40091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latin typeface="Century Gothic"/>
                <a:ea typeface="Century Gothic"/>
                <a:cs typeface="Century Gothic"/>
                <a:sym typeface="Century Gothic"/>
              </a:rPr>
              <a:t>hören</a:t>
            </a:r>
            <a:r>
              <a:rPr lang="en-GB" sz="2000" b="1" dirty="0">
                <a:latin typeface="Century Gothic"/>
                <a:ea typeface="Century Gothic"/>
                <a:cs typeface="Century Gothic"/>
                <a:sym typeface="Century Gothic"/>
              </a:rPr>
              <a:t> / </a:t>
            </a:r>
            <a:r>
              <a:rPr lang="en-GB" sz="2000" b="1" dirty="0" err="1">
                <a:latin typeface="Century Gothic"/>
                <a:ea typeface="Century Gothic"/>
                <a:cs typeface="Century Gothic"/>
                <a:sym typeface="Century Gothic"/>
              </a:rPr>
              <a:t>sprechen</a:t>
            </a:r>
            <a:r>
              <a:rPr lang="en-GB" sz="2000" b="1" dirty="0">
                <a:latin typeface="Century Gothic"/>
                <a:ea typeface="Century Gothic"/>
                <a:cs typeface="Century Gothic"/>
                <a:sym typeface="Century Gothic"/>
              </a:rPr>
              <a:t> / </a:t>
            </a:r>
            <a:r>
              <a:rPr lang="en-GB" sz="2000" b="1" dirty="0" err="1">
                <a:latin typeface="Century Gothic"/>
                <a:ea typeface="Century Gothic"/>
                <a:cs typeface="Century Gothic"/>
                <a:sym typeface="Century Gothic"/>
              </a:rPr>
              <a:t>schreiben</a:t>
            </a:r>
            <a:r>
              <a:rPr lang="en-GB" sz="2000" b="1" dirty="0">
                <a:latin typeface="Century Gothic"/>
                <a:ea typeface="Century Gothic"/>
                <a:cs typeface="Century Gothic"/>
                <a:sym typeface="Century Gothic"/>
              </a:rPr>
              <a:t> </a:t>
            </a:r>
            <a:endParaRPr sz="200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400358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94B97814-3D2B-48A9-BD60-AD64C588B5C6}"/>
              </a:ext>
            </a:extLst>
          </p:cNvPr>
          <p:cNvGraphicFramePr>
            <a:graphicFrameLocks noGrp="1"/>
          </p:cNvGraphicFramePr>
          <p:nvPr>
            <p:extLst>
              <p:ext uri="{D42A27DB-BD31-4B8C-83A1-F6EECF244321}">
                <p14:modId xmlns:p14="http://schemas.microsoft.com/office/powerpoint/2010/main" val="4003435855"/>
              </p:ext>
            </p:extLst>
          </p:nvPr>
        </p:nvGraphicFramePr>
        <p:xfrm>
          <a:off x="13719" y="178710"/>
          <a:ext cx="2925371" cy="6085275"/>
        </p:xfrm>
        <a:graphic>
          <a:graphicData uri="http://schemas.openxmlformats.org/drawingml/2006/table">
            <a:tbl>
              <a:tblPr firstRow="1" firstCol="1" bandRow="1"/>
              <a:tblGrid>
                <a:gridCol w="1516701">
                  <a:extLst>
                    <a:ext uri="{9D8B030D-6E8A-4147-A177-3AD203B41FA5}">
                      <a16:colId xmlns:a16="http://schemas.microsoft.com/office/drawing/2014/main" val="20000"/>
                    </a:ext>
                  </a:extLst>
                </a:gridCol>
                <a:gridCol w="1408670">
                  <a:extLst>
                    <a:ext uri="{9D8B030D-6E8A-4147-A177-3AD203B41FA5}">
                      <a16:colId xmlns:a16="http://schemas.microsoft.com/office/drawing/2014/main" val="20001"/>
                    </a:ext>
                  </a:extLst>
                </a:gridCol>
              </a:tblGrid>
              <a:tr h="334995">
                <a:tc gridSpan="2">
                  <a:txBody>
                    <a:bodyPr/>
                    <a:lstStyle/>
                    <a:p>
                      <a:pPr algn="ctr">
                        <a:lnSpc>
                          <a:spcPct val="107000"/>
                        </a:lnSpc>
                        <a:spcAft>
                          <a:spcPts val="0"/>
                        </a:spcAft>
                      </a:pPr>
                      <a:r>
                        <a:rPr lang="en-GB" sz="16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Person A</a:t>
                      </a:r>
                      <a:endParaRPr lang="en-GB"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718785">
                <a:tc>
                  <a:txBody>
                    <a:bodyPr/>
                    <a:lstStyle/>
                    <a:p>
                      <a:pPr algn="ct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8785">
                <a:tc>
                  <a:txBody>
                    <a:bodyPr/>
                    <a:lstStyle/>
                    <a:p>
                      <a:pPr>
                        <a:lnSpc>
                          <a:spcPct val="107000"/>
                        </a:lnSpc>
                        <a:spcAft>
                          <a:spcPts val="0"/>
                        </a:spcAft>
                      </a:pPr>
                      <a:r>
                        <a:rPr lang="de-DE"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Sch___ttland</a:t>
                      </a:r>
                      <a:b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400" dirty="0">
                          <a:solidFill>
                            <a:schemeClr val="tx1"/>
                          </a:solidFill>
                          <a:effectLst/>
                          <a:latin typeface="Century Gothic" panose="020B0502020202020204" pitchFamily="34" charset="0"/>
                          <a:cs typeface="Times New Roman" panose="02020603050405020304" pitchFamily="18" charset="0"/>
                        </a:rPr>
                        <a:t>(kurz) </a:t>
                      </a:r>
                      <a:endParaRPr lang="en-GB" sz="1400" dirty="0">
                        <a:solidFill>
                          <a:schemeClr val="tx1"/>
                        </a:solidFill>
                        <a:effectLst/>
                        <a:latin typeface="Century Gothic" panose="020B0502020202020204" pitchFamily="34" charset="0"/>
                        <a:cs typeface="Times New Roman" panose="02020603050405020304" pitchFamily="18" charset="0"/>
                      </a:endParaRP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öffnen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8785">
                <a:tc>
                  <a:txBody>
                    <a:bodyPr/>
                    <a:lstStyle/>
                    <a:p>
                      <a:pPr>
                        <a:lnSpc>
                          <a:spcPct val="107000"/>
                        </a:lnSpc>
                        <a:spcAft>
                          <a:spcPts val="0"/>
                        </a:spcAft>
                      </a:pPr>
                      <a:r>
                        <a:rPr lang="de-DE" sz="1400" b="1" dirty="0">
                          <a:solidFill>
                            <a:schemeClr val="tx1"/>
                          </a:solidFill>
                          <a:effectLst/>
                          <a:latin typeface="Century Gothic" panose="020B0502020202020204" pitchFamily="34" charset="0"/>
                          <a:cs typeface="Times New Roman" panose="02020603050405020304" pitchFamily="18" charset="0"/>
                        </a:rPr>
                        <a:t>zw___lf   </a:t>
                      </a:r>
                      <a:br>
                        <a:rPr lang="de-DE" sz="1400" b="1" dirty="0">
                          <a:solidFill>
                            <a:schemeClr val="tx1"/>
                          </a:solidFill>
                          <a:effectLst/>
                          <a:latin typeface="Century Gothic" panose="020B0502020202020204" pitchFamily="34" charset="0"/>
                          <a:cs typeface="Times New Roman" panose="02020603050405020304" pitchFamily="18" charset="0"/>
                        </a:rPr>
                      </a:br>
                      <a:r>
                        <a:rPr lang="de-DE"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tot </a:t>
                      </a:r>
                      <a:br>
                        <a:rPr lang="en-GB" sz="1400" b="1"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a:t>
                      </a:r>
                      <a:r>
                        <a:rPr lang="en-GB" sz="1400" b="1" dirty="0" err="1">
                          <a:solidFill>
                            <a:schemeClr val="tx1"/>
                          </a:solidFill>
                          <a:effectLst/>
                          <a:latin typeface="Century Gothic" panose="020B0502020202020204" pitchFamily="34" charset="0"/>
                          <a:cs typeface="Times New Roman" panose="02020603050405020304" pitchFamily="18" charset="0"/>
                        </a:rPr>
                        <a:t>Butterbr</a:t>
                      </a:r>
                      <a:r>
                        <a:rPr lang="en-GB" sz="1400" b="1" dirty="0">
                          <a:solidFill>
                            <a:schemeClr val="tx1"/>
                          </a:solidFill>
                          <a:effectLst/>
                          <a:latin typeface="Century Gothic" panose="020B0502020202020204" pitchFamily="34" charset="0"/>
                          <a:cs typeface="Times New Roman" panose="02020603050405020304" pitchFamily="18" charset="0"/>
                        </a:rPr>
                        <a:t>___t </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unmöglich</a:t>
                      </a:r>
                      <a:b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8785">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ich</a:t>
                      </a: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m___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chte</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die Pommes</a:t>
                      </a:r>
                      <a:r>
                        <a:rPr lang="en-GB" sz="1400"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Kin___ </a:t>
                      </a:r>
                      <a:br>
                        <a:rPr lang="en-GB" sz="1400" b="1"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cs typeface="Times New Roman" panose="02020603050405020304" pitchFamily="18" charset="0"/>
                        </a:rPr>
                        <a:t>können</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ffentlich</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cs typeface="Times New Roman" panose="02020603050405020304" pitchFamily="18" charset="0"/>
                        </a:rPr>
                        <a:t>Obst</a:t>
                      </a:r>
                      <a:r>
                        <a:rPr lang="en-GB" sz="1400" b="1"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___l</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gewöhnlich</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12" name="Picture 31" descr="Triangle Sandwich Clip Art">
            <a:extLst>
              <a:ext uri="{FF2B5EF4-FFF2-40B4-BE49-F238E27FC236}">
                <a16:creationId xmlns:a16="http://schemas.microsoft.com/office/drawing/2014/main" id="{2E7BBB80-40D1-4855-9003-ED9C6F6C91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046" y="2917293"/>
            <a:ext cx="377381" cy="3467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5" descr="French Fries Clip Art">
            <a:extLst>
              <a:ext uri="{FF2B5EF4-FFF2-40B4-BE49-F238E27FC236}">
                <a16:creationId xmlns:a16="http://schemas.microsoft.com/office/drawing/2014/main" id="{1A9A6FAF-DDAA-4C11-AED4-120CC9D5AB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7527" y="3634669"/>
            <a:ext cx="332242" cy="4397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Oil, Olive Oil, Greek, Italian, Olive, Yellow">
            <a:extLst>
              <a:ext uri="{FF2B5EF4-FFF2-40B4-BE49-F238E27FC236}">
                <a16:creationId xmlns:a16="http://schemas.microsoft.com/office/drawing/2014/main" id="{348C2B97-4B3F-47BC-BFBE-BF3D6651AF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046" y="5605762"/>
            <a:ext cx="377381" cy="6582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2">
            <a:extLst>
              <a:ext uri="{FF2B5EF4-FFF2-40B4-BE49-F238E27FC236}">
                <a16:creationId xmlns:a16="http://schemas.microsoft.com/office/drawing/2014/main" id="{F5307A48-0E22-4B9E-9330-F4B9B3BF7B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9797" y="1478485"/>
            <a:ext cx="650875" cy="3952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2" descr="Scotland Clip Art">
            <a:extLst>
              <a:ext uri="{FF2B5EF4-FFF2-40B4-BE49-F238E27FC236}">
                <a16:creationId xmlns:a16="http://schemas.microsoft.com/office/drawing/2014/main" id="{66A5D670-1396-48C2-86DD-CE929D94AE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379" y="1546949"/>
            <a:ext cx="440048" cy="3108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8098084-9DEB-41A5-ABF7-5971CEABEADB}"/>
              </a:ext>
            </a:extLst>
          </p:cNvPr>
          <p:cNvSpPr/>
          <p:nvPr/>
        </p:nvSpPr>
        <p:spPr>
          <a:xfrm>
            <a:off x="315216" y="3836244"/>
            <a:ext cx="1284326"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[I would like]</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494ADFC8-051B-4974-9845-670F487543E9}"/>
              </a:ext>
            </a:extLst>
          </p:cNvPr>
          <p:cNvSpPr/>
          <p:nvPr/>
        </p:nvSpPr>
        <p:spPr>
          <a:xfrm>
            <a:off x="691272" y="5221516"/>
            <a:ext cx="846706"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[public]</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1FF35AE4-7514-4B9C-A278-9A3D6184D7BB}"/>
              </a:ext>
            </a:extLst>
          </p:cNvPr>
          <p:cNvSpPr/>
          <p:nvPr/>
        </p:nvSpPr>
        <p:spPr>
          <a:xfrm>
            <a:off x="2191274" y="5887017"/>
            <a:ext cx="755335"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[usual]</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2B6208B6-0884-4EF0-B7A7-58EAE324465E}"/>
              </a:ext>
            </a:extLst>
          </p:cNvPr>
          <p:cNvSpPr/>
          <p:nvPr/>
        </p:nvSpPr>
        <p:spPr>
          <a:xfrm>
            <a:off x="750076" y="1864605"/>
            <a:ext cx="7841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12</a:t>
            </a:r>
          </a:p>
        </p:txBody>
      </p:sp>
      <p:graphicFrame>
        <p:nvGraphicFramePr>
          <p:cNvPr id="24" name="Table 23">
            <a:extLst>
              <a:ext uri="{FF2B5EF4-FFF2-40B4-BE49-F238E27FC236}">
                <a16:creationId xmlns:a16="http://schemas.microsoft.com/office/drawing/2014/main" id="{13B3DD9C-3D22-40A6-B408-E402778932F6}"/>
              </a:ext>
            </a:extLst>
          </p:cNvPr>
          <p:cNvGraphicFramePr>
            <a:graphicFrameLocks noGrp="1"/>
          </p:cNvGraphicFramePr>
          <p:nvPr>
            <p:extLst>
              <p:ext uri="{D42A27DB-BD31-4B8C-83A1-F6EECF244321}">
                <p14:modId xmlns:p14="http://schemas.microsoft.com/office/powerpoint/2010/main" val="2225523692"/>
              </p:ext>
            </p:extLst>
          </p:nvPr>
        </p:nvGraphicFramePr>
        <p:xfrm>
          <a:off x="3088984" y="178710"/>
          <a:ext cx="2925371" cy="6085275"/>
        </p:xfrm>
        <a:graphic>
          <a:graphicData uri="http://schemas.openxmlformats.org/drawingml/2006/table">
            <a:tbl>
              <a:tblPr firstRow="1" firstCol="1" bandRow="1"/>
              <a:tblGrid>
                <a:gridCol w="1516701">
                  <a:extLst>
                    <a:ext uri="{9D8B030D-6E8A-4147-A177-3AD203B41FA5}">
                      <a16:colId xmlns:a16="http://schemas.microsoft.com/office/drawing/2014/main" val="20000"/>
                    </a:ext>
                  </a:extLst>
                </a:gridCol>
                <a:gridCol w="1408670">
                  <a:extLst>
                    <a:ext uri="{9D8B030D-6E8A-4147-A177-3AD203B41FA5}">
                      <a16:colId xmlns:a16="http://schemas.microsoft.com/office/drawing/2014/main" val="20001"/>
                    </a:ext>
                  </a:extLst>
                </a:gridCol>
              </a:tblGrid>
              <a:tr h="334995">
                <a:tc gridSpan="2">
                  <a:txBody>
                    <a:bodyPr/>
                    <a:lstStyle/>
                    <a:p>
                      <a:pPr algn="ctr">
                        <a:lnSpc>
                          <a:spcPct val="107000"/>
                        </a:lnSpc>
                        <a:spcAft>
                          <a:spcPts val="0"/>
                        </a:spcAft>
                      </a:pPr>
                      <a:r>
                        <a:rPr lang="en-GB" sz="16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Person A</a:t>
                      </a:r>
                      <a:endParaRPr lang="en-GB"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718785">
                <a:tc>
                  <a:txBody>
                    <a:bodyPr/>
                    <a:lstStyle/>
                    <a:p>
                      <a:pPr algn="ct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8785">
                <a:tc>
                  <a:txBody>
                    <a:bodyPr/>
                    <a:lstStyle/>
                    <a:p>
                      <a:pPr>
                        <a:lnSpc>
                          <a:spcPct val="107000"/>
                        </a:lnSpc>
                        <a:spcAft>
                          <a:spcPts val="0"/>
                        </a:spcAft>
                      </a:pPr>
                      <a:r>
                        <a:rPr lang="de-DE"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Sch___ttland</a:t>
                      </a:r>
                      <a:b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400" dirty="0">
                          <a:solidFill>
                            <a:schemeClr val="tx1"/>
                          </a:solidFill>
                          <a:effectLst/>
                          <a:latin typeface="Century Gothic" panose="020B0502020202020204" pitchFamily="34" charset="0"/>
                          <a:cs typeface="Times New Roman" panose="02020603050405020304" pitchFamily="18" charset="0"/>
                        </a:rPr>
                        <a:t>(kurz) </a:t>
                      </a:r>
                      <a:endParaRPr lang="en-GB" sz="1400" dirty="0">
                        <a:solidFill>
                          <a:schemeClr val="tx1"/>
                        </a:solidFill>
                        <a:effectLst/>
                        <a:latin typeface="Century Gothic" panose="020B0502020202020204" pitchFamily="34" charset="0"/>
                        <a:cs typeface="Times New Roman" panose="02020603050405020304" pitchFamily="18" charset="0"/>
                      </a:endParaRP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öffnen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8785">
                <a:tc>
                  <a:txBody>
                    <a:bodyPr/>
                    <a:lstStyle/>
                    <a:p>
                      <a:pPr>
                        <a:lnSpc>
                          <a:spcPct val="107000"/>
                        </a:lnSpc>
                        <a:spcAft>
                          <a:spcPts val="0"/>
                        </a:spcAft>
                      </a:pPr>
                      <a:r>
                        <a:rPr lang="de-DE" sz="1400" b="1" dirty="0">
                          <a:solidFill>
                            <a:schemeClr val="tx1"/>
                          </a:solidFill>
                          <a:effectLst/>
                          <a:latin typeface="Century Gothic" panose="020B0502020202020204" pitchFamily="34" charset="0"/>
                          <a:cs typeface="Times New Roman" panose="02020603050405020304" pitchFamily="18" charset="0"/>
                        </a:rPr>
                        <a:t>zw___lf   </a:t>
                      </a:r>
                      <a:br>
                        <a:rPr lang="de-DE" sz="1400" b="1" dirty="0">
                          <a:solidFill>
                            <a:schemeClr val="tx1"/>
                          </a:solidFill>
                          <a:effectLst/>
                          <a:latin typeface="Century Gothic" panose="020B0502020202020204" pitchFamily="34" charset="0"/>
                          <a:cs typeface="Times New Roman" panose="02020603050405020304" pitchFamily="18" charset="0"/>
                        </a:rPr>
                      </a:br>
                      <a:r>
                        <a:rPr lang="de-DE"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tot </a:t>
                      </a:r>
                      <a:br>
                        <a:rPr lang="en-GB" sz="1400" b="1"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a:t>
                      </a:r>
                      <a:r>
                        <a:rPr lang="en-GB" sz="1400" b="1" dirty="0" err="1">
                          <a:solidFill>
                            <a:schemeClr val="tx1"/>
                          </a:solidFill>
                          <a:effectLst/>
                          <a:latin typeface="Century Gothic" panose="020B0502020202020204" pitchFamily="34" charset="0"/>
                          <a:cs typeface="Times New Roman" panose="02020603050405020304" pitchFamily="18" charset="0"/>
                        </a:rPr>
                        <a:t>Butterbr</a:t>
                      </a:r>
                      <a:r>
                        <a:rPr lang="en-GB" sz="1400" b="1" dirty="0">
                          <a:solidFill>
                            <a:schemeClr val="tx1"/>
                          </a:solidFill>
                          <a:effectLst/>
                          <a:latin typeface="Century Gothic" panose="020B0502020202020204" pitchFamily="34" charset="0"/>
                          <a:cs typeface="Times New Roman" panose="02020603050405020304" pitchFamily="18" charset="0"/>
                        </a:rPr>
                        <a:t>___t </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unmöglich</a:t>
                      </a:r>
                      <a:b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8785">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ich</a:t>
                      </a: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m___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chte</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die Pommes</a:t>
                      </a:r>
                      <a:r>
                        <a:rPr lang="en-GB" sz="1400"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Kin___ </a:t>
                      </a:r>
                      <a:br>
                        <a:rPr lang="en-GB" sz="1400" b="1"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cs typeface="Times New Roman" panose="02020603050405020304" pitchFamily="18" charset="0"/>
                        </a:rPr>
                        <a:t>können</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ffentlich</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cs typeface="Times New Roman" panose="02020603050405020304" pitchFamily="18" charset="0"/>
                        </a:rPr>
                        <a:t>Obst</a:t>
                      </a:r>
                      <a:r>
                        <a:rPr lang="en-GB" sz="1400" b="1"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___l</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gewöhnlich</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31" name="Picture 242">
            <a:extLst>
              <a:ext uri="{FF2B5EF4-FFF2-40B4-BE49-F238E27FC236}">
                <a16:creationId xmlns:a16="http://schemas.microsoft.com/office/drawing/2014/main" id="{911F78EA-5C23-4BC8-AA84-89D7E3B2F6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6188" y="1478485"/>
            <a:ext cx="650875" cy="39528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01BA688-CE4A-4059-97F2-975EBCCDB69D}"/>
              </a:ext>
            </a:extLst>
          </p:cNvPr>
          <p:cNvSpPr/>
          <p:nvPr/>
        </p:nvSpPr>
        <p:spPr>
          <a:xfrm>
            <a:off x="3825341" y="1864605"/>
            <a:ext cx="7841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12</a:t>
            </a:r>
          </a:p>
        </p:txBody>
      </p:sp>
      <p:sp>
        <p:nvSpPr>
          <p:cNvPr id="51" name="Text Box 2">
            <a:extLst>
              <a:ext uri="{FF2B5EF4-FFF2-40B4-BE49-F238E27FC236}">
                <a16:creationId xmlns:a16="http://schemas.microsoft.com/office/drawing/2014/main" id="{62CC70A8-58BD-41BA-A87C-862EB267C008}"/>
              </a:ext>
            </a:extLst>
          </p:cNvPr>
          <p:cNvSpPr txBox="1">
            <a:spLocks noChangeArrowheads="1"/>
          </p:cNvSpPr>
          <p:nvPr/>
        </p:nvSpPr>
        <p:spPr bwMode="auto">
          <a:xfrm>
            <a:off x="8018843" y="5047506"/>
            <a:ext cx="515938" cy="65246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2" name="Table 51">
            <a:extLst>
              <a:ext uri="{FF2B5EF4-FFF2-40B4-BE49-F238E27FC236}">
                <a16:creationId xmlns:a16="http://schemas.microsoft.com/office/drawing/2014/main" id="{A461CAFC-1443-434A-861C-E9DC89E26BF0}"/>
              </a:ext>
            </a:extLst>
          </p:cNvPr>
          <p:cNvGraphicFramePr>
            <a:graphicFrameLocks noGrp="1"/>
          </p:cNvGraphicFramePr>
          <p:nvPr/>
        </p:nvGraphicFramePr>
        <p:xfrm>
          <a:off x="6164249" y="178710"/>
          <a:ext cx="2925371" cy="6085275"/>
        </p:xfrm>
        <a:graphic>
          <a:graphicData uri="http://schemas.openxmlformats.org/drawingml/2006/table">
            <a:tbl>
              <a:tblPr firstRow="1" firstCol="1" bandRow="1"/>
              <a:tblGrid>
                <a:gridCol w="1516701">
                  <a:extLst>
                    <a:ext uri="{9D8B030D-6E8A-4147-A177-3AD203B41FA5}">
                      <a16:colId xmlns:a16="http://schemas.microsoft.com/office/drawing/2014/main" val="20000"/>
                    </a:ext>
                  </a:extLst>
                </a:gridCol>
                <a:gridCol w="1408670">
                  <a:extLst>
                    <a:ext uri="{9D8B030D-6E8A-4147-A177-3AD203B41FA5}">
                      <a16:colId xmlns:a16="http://schemas.microsoft.com/office/drawing/2014/main" val="20001"/>
                    </a:ext>
                  </a:extLst>
                </a:gridCol>
              </a:tblGrid>
              <a:tr h="334995">
                <a:tc gridSpan="2">
                  <a:txBody>
                    <a:bodyPr/>
                    <a:lstStyle/>
                    <a:p>
                      <a:pPr algn="ctr">
                        <a:lnSpc>
                          <a:spcPct val="107000"/>
                        </a:lnSpc>
                        <a:spcAft>
                          <a:spcPts val="0"/>
                        </a:spcAft>
                      </a:pPr>
                      <a:r>
                        <a:rPr lang="en-GB" sz="16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Person B</a:t>
                      </a:r>
                      <a:endParaRPr lang="en-GB"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718785">
                <a:tc>
                  <a:txBody>
                    <a:bodyPr/>
                    <a:lstStyle/>
                    <a:p>
                      <a:pPr algn="ct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8785">
                <a:tc>
                  <a:txBody>
                    <a:bodyPr/>
                    <a:lstStyle/>
                    <a:p>
                      <a:pPr>
                        <a:lnSpc>
                          <a:spcPct val="107000"/>
                        </a:lnSpc>
                        <a:spcAft>
                          <a:spcPts val="0"/>
                        </a:spcAft>
                      </a:pPr>
                      <a:r>
                        <a:rPr lang="de-DE"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Schottland</a:t>
                      </a:r>
                      <a:b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400" dirty="0">
                          <a:solidFill>
                            <a:schemeClr val="tx1"/>
                          </a:solidFill>
                          <a:effectLst/>
                          <a:latin typeface="Century Gothic" panose="020B0502020202020204" pitchFamily="34" charset="0"/>
                          <a:cs typeface="Times New Roman" panose="02020603050405020304" pitchFamily="18" charset="0"/>
                        </a:rPr>
                        <a:t>(kurz) </a:t>
                      </a:r>
                      <a:endParaRPr lang="en-GB" sz="1400" dirty="0">
                        <a:solidFill>
                          <a:schemeClr val="tx1"/>
                        </a:solidFill>
                        <a:effectLst/>
                        <a:latin typeface="Century Gothic" panose="020B0502020202020204" pitchFamily="34" charset="0"/>
                        <a:cs typeface="Times New Roman" panose="02020603050405020304" pitchFamily="18" charset="0"/>
                      </a:endParaRP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ffnen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8785">
                <a:tc>
                  <a:txBody>
                    <a:bodyPr/>
                    <a:lstStyle/>
                    <a:p>
                      <a:pPr>
                        <a:lnSpc>
                          <a:spcPct val="107000"/>
                        </a:lnSpc>
                        <a:spcAft>
                          <a:spcPts val="0"/>
                        </a:spcAft>
                      </a:pPr>
                      <a:r>
                        <a:rPr lang="de-DE" sz="1400" b="1" dirty="0">
                          <a:solidFill>
                            <a:schemeClr val="tx1"/>
                          </a:solidFill>
                          <a:effectLst/>
                          <a:latin typeface="Century Gothic" panose="020B0502020202020204" pitchFamily="34" charset="0"/>
                          <a:cs typeface="Times New Roman" panose="02020603050405020304" pitchFamily="18" charset="0"/>
                        </a:rPr>
                        <a:t>zwölf   </a:t>
                      </a:r>
                      <a:br>
                        <a:rPr lang="de-DE" sz="1400" b="1" dirty="0">
                          <a:solidFill>
                            <a:schemeClr val="tx1"/>
                          </a:solidFill>
                          <a:effectLst/>
                          <a:latin typeface="Century Gothic" panose="020B0502020202020204" pitchFamily="34" charset="0"/>
                          <a:cs typeface="Times New Roman" panose="02020603050405020304" pitchFamily="18" charset="0"/>
                        </a:rPr>
                      </a:br>
                      <a:r>
                        <a:rPr lang="de-DE"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cs typeface="Times New Roman" panose="02020603050405020304" pitchFamily="18" charset="0"/>
                        </a:rPr>
                        <a:t>t___t</a:t>
                      </a:r>
                      <a:r>
                        <a:rPr lang="en-GB" sz="1400" b="1" dirty="0">
                          <a:solidFill>
                            <a:schemeClr val="tx1"/>
                          </a:solidFill>
                          <a:effectLst/>
                          <a:latin typeface="Century Gothic" panose="020B0502020202020204" pitchFamily="34" charset="0"/>
                          <a:cs typeface="Times New Roman" panose="02020603050405020304" pitchFamily="18" charset="0"/>
                        </a:rPr>
                        <a:t> </a:t>
                      </a:r>
                      <a:br>
                        <a:rPr lang="en-GB" sz="1400" b="1"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a:t>
                      </a:r>
                      <a:r>
                        <a:rPr lang="en-GB" sz="1400" b="1" dirty="0" err="1">
                          <a:solidFill>
                            <a:schemeClr val="tx1"/>
                          </a:solidFill>
                          <a:effectLst/>
                          <a:latin typeface="Century Gothic" panose="020B0502020202020204" pitchFamily="34" charset="0"/>
                          <a:cs typeface="Times New Roman" panose="02020603050405020304" pitchFamily="18" charset="0"/>
                        </a:rPr>
                        <a:t>Butterbrot</a:t>
                      </a:r>
                      <a:r>
                        <a:rPr lang="en-GB" sz="1400" b="1"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unm</a:t>
                      </a: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glich</a:t>
                      </a:r>
                      <a:b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8785">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ich</a:t>
                      </a: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möchte</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die P___</a:t>
                      </a:r>
                      <a:r>
                        <a:rPr lang="en-GB" sz="1400" b="1" dirty="0" err="1">
                          <a:solidFill>
                            <a:schemeClr val="tx1"/>
                          </a:solidFill>
                          <a:effectLst/>
                          <a:latin typeface="Century Gothic" panose="020B0502020202020204" pitchFamily="34" charset="0"/>
                          <a:cs typeface="Times New Roman" panose="02020603050405020304" pitchFamily="18" charset="0"/>
                        </a:rPr>
                        <a:t>mmes</a:t>
                      </a:r>
                      <a:r>
                        <a:rPr lang="en-GB" sz="1400"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Kino</a:t>
                      </a:r>
                      <a:br>
                        <a:rPr lang="en-GB" sz="1400" b="1"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k___</a:t>
                      </a:r>
                      <a:r>
                        <a:rPr lang="en-GB" sz="1400" b="1" dirty="0" err="1">
                          <a:solidFill>
                            <a:schemeClr val="tx1"/>
                          </a:solidFill>
                          <a:effectLst/>
                          <a:latin typeface="Century Gothic" panose="020B0502020202020204" pitchFamily="34" charset="0"/>
                          <a:cs typeface="Times New Roman" panose="02020603050405020304" pitchFamily="18" charset="0"/>
                        </a:rPr>
                        <a:t>nnen</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18785">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öffentlich</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cs typeface="Times New Roman" panose="02020603050405020304" pitchFamily="18" charset="0"/>
                        </a:rPr>
                        <a:t>bst</a:t>
                      </a:r>
                      <a:r>
                        <a:rPr lang="en-GB" sz="1400" b="1"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a:t>
                      </a:r>
                      <a:r>
                        <a:rPr lang="en-GB" sz="1400" b="1" dirty="0" err="1">
                          <a:solidFill>
                            <a:schemeClr val="tx1"/>
                          </a:solidFill>
                          <a:effectLst/>
                          <a:latin typeface="Century Gothic" panose="020B0502020202020204" pitchFamily="34" charset="0"/>
                          <a:cs typeface="Times New Roman" panose="02020603050405020304" pitchFamily="18" charset="0"/>
                        </a:rPr>
                        <a:t>Öl</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gew</a:t>
                      </a: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hnlich</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57" name="Picture 242">
            <a:extLst>
              <a:ext uri="{FF2B5EF4-FFF2-40B4-BE49-F238E27FC236}">
                <a16:creationId xmlns:a16="http://schemas.microsoft.com/office/drawing/2014/main" id="{B620BAD5-160D-424E-A732-F29CCF5886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0327" y="1478485"/>
            <a:ext cx="650875" cy="395288"/>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AF1C1692-C7C6-44C5-B5BC-E57755C80F53}"/>
              </a:ext>
            </a:extLst>
          </p:cNvPr>
          <p:cNvSpPr/>
          <p:nvPr/>
        </p:nvSpPr>
        <p:spPr>
          <a:xfrm>
            <a:off x="6900606" y="1864605"/>
            <a:ext cx="7841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12</a:t>
            </a:r>
          </a:p>
        </p:txBody>
      </p:sp>
      <p:sp>
        <p:nvSpPr>
          <p:cNvPr id="64" name="Text Box 2">
            <a:extLst>
              <a:ext uri="{FF2B5EF4-FFF2-40B4-BE49-F238E27FC236}">
                <a16:creationId xmlns:a16="http://schemas.microsoft.com/office/drawing/2014/main" id="{E7420801-FAE4-48E6-8CF5-AD9C6459D065}"/>
              </a:ext>
            </a:extLst>
          </p:cNvPr>
          <p:cNvSpPr txBox="1">
            <a:spLocks noChangeArrowheads="1"/>
          </p:cNvSpPr>
          <p:nvPr/>
        </p:nvSpPr>
        <p:spPr bwMode="auto">
          <a:xfrm>
            <a:off x="11126766" y="5047506"/>
            <a:ext cx="515938" cy="65246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5" name="Table 64">
            <a:extLst>
              <a:ext uri="{FF2B5EF4-FFF2-40B4-BE49-F238E27FC236}">
                <a16:creationId xmlns:a16="http://schemas.microsoft.com/office/drawing/2014/main" id="{9ABC1026-3790-4D75-AF2B-4064FE21DD89}"/>
              </a:ext>
            </a:extLst>
          </p:cNvPr>
          <p:cNvGraphicFramePr>
            <a:graphicFrameLocks noGrp="1"/>
          </p:cNvGraphicFramePr>
          <p:nvPr>
            <p:extLst>
              <p:ext uri="{D42A27DB-BD31-4B8C-83A1-F6EECF244321}">
                <p14:modId xmlns:p14="http://schemas.microsoft.com/office/powerpoint/2010/main" val="1688622660"/>
              </p:ext>
            </p:extLst>
          </p:nvPr>
        </p:nvGraphicFramePr>
        <p:xfrm>
          <a:off x="9272172" y="178710"/>
          <a:ext cx="2925371" cy="6085275"/>
        </p:xfrm>
        <a:graphic>
          <a:graphicData uri="http://schemas.openxmlformats.org/drawingml/2006/table">
            <a:tbl>
              <a:tblPr firstRow="1" firstCol="1" bandRow="1"/>
              <a:tblGrid>
                <a:gridCol w="1516701">
                  <a:extLst>
                    <a:ext uri="{9D8B030D-6E8A-4147-A177-3AD203B41FA5}">
                      <a16:colId xmlns:a16="http://schemas.microsoft.com/office/drawing/2014/main" val="20000"/>
                    </a:ext>
                  </a:extLst>
                </a:gridCol>
                <a:gridCol w="1408670">
                  <a:extLst>
                    <a:ext uri="{9D8B030D-6E8A-4147-A177-3AD203B41FA5}">
                      <a16:colId xmlns:a16="http://schemas.microsoft.com/office/drawing/2014/main" val="20001"/>
                    </a:ext>
                  </a:extLst>
                </a:gridCol>
              </a:tblGrid>
              <a:tr h="334995">
                <a:tc gridSpan="2">
                  <a:txBody>
                    <a:bodyPr/>
                    <a:lstStyle/>
                    <a:p>
                      <a:pPr algn="ctr">
                        <a:lnSpc>
                          <a:spcPct val="107000"/>
                        </a:lnSpc>
                        <a:spcAft>
                          <a:spcPts val="0"/>
                        </a:spcAft>
                      </a:pPr>
                      <a:r>
                        <a:rPr lang="en-GB" sz="16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Person B</a:t>
                      </a:r>
                      <a:endParaRPr lang="en-GB"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718785">
                <a:tc>
                  <a:txBody>
                    <a:bodyPr/>
                    <a:lstStyle/>
                    <a:p>
                      <a:pPr algn="ct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8785">
                <a:tc>
                  <a:txBody>
                    <a:bodyPr/>
                    <a:lstStyle/>
                    <a:p>
                      <a:pPr>
                        <a:lnSpc>
                          <a:spcPct val="107000"/>
                        </a:lnSpc>
                        <a:spcAft>
                          <a:spcPts val="0"/>
                        </a:spcAft>
                      </a:pPr>
                      <a:r>
                        <a:rPr lang="de-DE"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Schottland</a:t>
                      </a:r>
                      <a:b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400" dirty="0">
                          <a:solidFill>
                            <a:schemeClr val="tx1"/>
                          </a:solidFill>
                          <a:effectLst/>
                          <a:latin typeface="Century Gothic" panose="020B0502020202020204" pitchFamily="34" charset="0"/>
                          <a:cs typeface="Times New Roman" panose="02020603050405020304" pitchFamily="18" charset="0"/>
                        </a:rPr>
                        <a:t>(kurz) </a:t>
                      </a:r>
                      <a:endParaRPr lang="en-GB" sz="1400" dirty="0">
                        <a:solidFill>
                          <a:schemeClr val="tx1"/>
                        </a:solidFill>
                        <a:effectLst/>
                        <a:latin typeface="Century Gothic" panose="020B0502020202020204" pitchFamily="34" charset="0"/>
                        <a:cs typeface="Times New Roman" panose="02020603050405020304" pitchFamily="18" charset="0"/>
                      </a:endParaRP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ffnen</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8785">
                <a:tc>
                  <a:txBody>
                    <a:bodyPr/>
                    <a:lstStyle/>
                    <a:p>
                      <a:pPr>
                        <a:lnSpc>
                          <a:spcPct val="107000"/>
                        </a:lnSpc>
                        <a:spcAft>
                          <a:spcPts val="0"/>
                        </a:spcAft>
                      </a:pPr>
                      <a:r>
                        <a:rPr lang="de-DE" sz="1400" b="1" dirty="0">
                          <a:solidFill>
                            <a:schemeClr val="tx1"/>
                          </a:solidFill>
                          <a:effectLst/>
                          <a:latin typeface="Century Gothic" panose="020B0502020202020204" pitchFamily="34" charset="0"/>
                          <a:cs typeface="Times New Roman" panose="02020603050405020304" pitchFamily="18" charset="0"/>
                        </a:rPr>
                        <a:t>zwölf   </a:t>
                      </a:r>
                      <a:br>
                        <a:rPr lang="de-DE" sz="1400" b="1" dirty="0">
                          <a:solidFill>
                            <a:schemeClr val="tx1"/>
                          </a:solidFill>
                          <a:effectLst/>
                          <a:latin typeface="Century Gothic" panose="020B0502020202020204" pitchFamily="34" charset="0"/>
                          <a:cs typeface="Times New Roman" panose="02020603050405020304" pitchFamily="18" charset="0"/>
                        </a:rPr>
                      </a:br>
                      <a:r>
                        <a:rPr lang="de-DE"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cs typeface="Times New Roman" panose="02020603050405020304" pitchFamily="18" charset="0"/>
                        </a:rPr>
                        <a:t>t___t</a:t>
                      </a:r>
                      <a:r>
                        <a:rPr lang="en-GB" sz="1400" b="1" dirty="0">
                          <a:solidFill>
                            <a:schemeClr val="tx1"/>
                          </a:solidFill>
                          <a:effectLst/>
                          <a:latin typeface="Century Gothic" panose="020B0502020202020204" pitchFamily="34" charset="0"/>
                          <a:cs typeface="Times New Roman" panose="02020603050405020304" pitchFamily="18" charset="0"/>
                        </a:rPr>
                        <a:t> </a:t>
                      </a:r>
                      <a:br>
                        <a:rPr lang="en-GB" sz="1400" b="1"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a:t>
                      </a:r>
                      <a:r>
                        <a:rPr lang="en-GB" sz="1400" b="1" dirty="0" err="1">
                          <a:solidFill>
                            <a:schemeClr val="tx1"/>
                          </a:solidFill>
                          <a:effectLst/>
                          <a:latin typeface="Century Gothic" panose="020B0502020202020204" pitchFamily="34" charset="0"/>
                          <a:cs typeface="Times New Roman" panose="02020603050405020304" pitchFamily="18" charset="0"/>
                        </a:rPr>
                        <a:t>Butterbrot</a:t>
                      </a:r>
                      <a:r>
                        <a:rPr lang="en-GB" sz="1400" b="1"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unm</a:t>
                      </a: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glich</a:t>
                      </a:r>
                      <a:br>
                        <a:rPr lang="en-GB"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8785">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ich</a:t>
                      </a: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möchte</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die P___</a:t>
                      </a:r>
                      <a:r>
                        <a:rPr lang="en-GB" sz="1400" b="1" dirty="0" err="1">
                          <a:solidFill>
                            <a:schemeClr val="tx1"/>
                          </a:solidFill>
                          <a:effectLst/>
                          <a:latin typeface="Century Gothic" panose="020B0502020202020204" pitchFamily="34" charset="0"/>
                          <a:cs typeface="Times New Roman" panose="02020603050405020304" pitchFamily="18" charset="0"/>
                        </a:rPr>
                        <a:t>mmes</a:t>
                      </a:r>
                      <a:r>
                        <a:rPr lang="en-GB" sz="1400"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Kino</a:t>
                      </a:r>
                      <a:br>
                        <a:rPr lang="en-GB" sz="1400" b="1"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k___</a:t>
                      </a:r>
                      <a:r>
                        <a:rPr lang="en-GB" sz="1400" b="1" dirty="0" err="1">
                          <a:solidFill>
                            <a:schemeClr val="tx1"/>
                          </a:solidFill>
                          <a:effectLst/>
                          <a:latin typeface="Century Gothic" panose="020B0502020202020204" pitchFamily="34" charset="0"/>
                          <a:cs typeface="Times New Roman" panose="02020603050405020304" pitchFamily="18" charset="0"/>
                        </a:rPr>
                        <a:t>nnen</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18785">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öffentlich</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cs typeface="Times New Roman" panose="02020603050405020304" pitchFamily="18" charset="0"/>
                        </a:rPr>
                        <a:t>bst</a:t>
                      </a:r>
                      <a:r>
                        <a:rPr lang="en-GB" sz="1400" b="1" dirty="0">
                          <a:solidFill>
                            <a:schemeClr val="tx1"/>
                          </a:solidFill>
                          <a:effectLst/>
                          <a:latin typeface="Century Gothic" panose="020B0502020202020204" pitchFamily="34" charset="0"/>
                          <a:cs typeface="Times New Roman" panose="02020603050405020304" pitchFamily="18" charset="0"/>
                        </a:rPr>
                        <a:t>         </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18785">
                <a:tc>
                  <a:txBody>
                    <a:bodyPr/>
                    <a:lstStyle/>
                    <a:p>
                      <a:pPr>
                        <a:lnSpc>
                          <a:spcPct val="107000"/>
                        </a:lnSpc>
                        <a:spcAft>
                          <a:spcPts val="0"/>
                        </a:spcAft>
                      </a:pPr>
                      <a:r>
                        <a:rPr lang="en-GB" sz="1400" b="1" dirty="0">
                          <a:solidFill>
                            <a:schemeClr val="tx1"/>
                          </a:solidFill>
                          <a:effectLst/>
                          <a:latin typeface="Century Gothic" panose="020B0502020202020204" pitchFamily="34" charset="0"/>
                          <a:cs typeface="Times New Roman" panose="02020603050405020304" pitchFamily="18" charset="0"/>
                        </a:rPr>
                        <a:t>das </a:t>
                      </a:r>
                      <a:r>
                        <a:rPr lang="en-GB" sz="1400" b="1" dirty="0" err="1">
                          <a:solidFill>
                            <a:schemeClr val="tx1"/>
                          </a:solidFill>
                          <a:effectLst/>
                          <a:latin typeface="Century Gothic" panose="020B0502020202020204" pitchFamily="34" charset="0"/>
                          <a:cs typeface="Times New Roman" panose="02020603050405020304" pitchFamily="18" charset="0"/>
                        </a:rPr>
                        <a:t>Öl</a:t>
                      </a:r>
                      <a:r>
                        <a:rPr lang="en-GB" sz="1400" dirty="0">
                          <a:solidFill>
                            <a:schemeClr val="tx1"/>
                          </a:solidFill>
                          <a:effectLst/>
                          <a:latin typeface="Century Gothic" panose="020B0502020202020204" pitchFamily="34" charset="0"/>
                          <a:cs typeface="Times New Roman" panose="02020603050405020304" pitchFamily="18" charset="0"/>
                        </a:rPr>
                        <a:t> </a:t>
                      </a:r>
                      <a:br>
                        <a:rPr lang="en-GB" sz="1400" dirty="0">
                          <a:solidFill>
                            <a:schemeClr val="tx1"/>
                          </a:solidFill>
                          <a:effectLst/>
                          <a:latin typeface="Century Gothic" panose="020B0502020202020204" pitchFamily="34" charset="0"/>
                          <a:cs typeface="Times New Roman" panose="02020603050405020304" pitchFamily="18" charset="0"/>
                        </a:rPr>
                      </a:b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gew</a:t>
                      </a:r>
                      <a:r>
                        <a:rPr lang="en-GB" sz="1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___</a:t>
                      </a:r>
                      <a:r>
                        <a:rPr lang="en-GB" sz="14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hnlich</a:t>
                      </a:r>
                      <a:endPar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lang</a:t>
                      </a:r>
                      <a:r>
                        <a:rPr lang="en-GB"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p>
                  </a:txBody>
                  <a:tcPr marL="41742" marR="41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67" name="Picture 20" descr="Film, Cinema, Popcorn, Coke, Fun, Entertainment, Media">
            <a:extLst>
              <a:ext uri="{FF2B5EF4-FFF2-40B4-BE49-F238E27FC236}">
                <a16:creationId xmlns:a16="http://schemas.microsoft.com/office/drawing/2014/main" id="{2A668E1F-3F24-4B99-9A76-49DDCB3839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60603" y="4311770"/>
            <a:ext cx="620488" cy="46273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Fruit Bowl, Fruits, Food, Fresh, Diet, Bowl, Nutrition">
            <a:extLst>
              <a:ext uri="{FF2B5EF4-FFF2-40B4-BE49-F238E27FC236}">
                <a16:creationId xmlns:a16="http://schemas.microsoft.com/office/drawing/2014/main" id="{4FD37C95-35EF-4109-94EF-12CD0EC13F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8870" y="5010775"/>
            <a:ext cx="536363" cy="33522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2">
            <a:extLst>
              <a:ext uri="{FF2B5EF4-FFF2-40B4-BE49-F238E27FC236}">
                <a16:creationId xmlns:a16="http://schemas.microsoft.com/office/drawing/2014/main" id="{31D34E01-2C33-450A-9B9D-95AE4D7766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98250" y="1478485"/>
            <a:ext cx="650875" cy="395288"/>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D7E04AAE-5C1B-4E14-AA3F-C10FF0B762C1}"/>
              </a:ext>
            </a:extLst>
          </p:cNvPr>
          <p:cNvSpPr/>
          <p:nvPr/>
        </p:nvSpPr>
        <p:spPr>
          <a:xfrm>
            <a:off x="11057632" y="3107223"/>
            <a:ext cx="1223412" cy="30444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[impossible]</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76" name="Rectangle 75">
            <a:extLst>
              <a:ext uri="{FF2B5EF4-FFF2-40B4-BE49-F238E27FC236}">
                <a16:creationId xmlns:a16="http://schemas.microsoft.com/office/drawing/2014/main" id="{919B9AD9-7896-4426-BFA3-21E637C9D168}"/>
              </a:ext>
            </a:extLst>
          </p:cNvPr>
          <p:cNvSpPr/>
          <p:nvPr/>
        </p:nvSpPr>
        <p:spPr>
          <a:xfrm>
            <a:off x="10008529" y="1864605"/>
            <a:ext cx="7841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12</a:t>
            </a:r>
          </a:p>
        </p:txBody>
      </p:sp>
      <p:pic>
        <p:nvPicPr>
          <p:cNvPr id="78" name="Picture 3" descr="Coffin Clip Art">
            <a:extLst>
              <a:ext uri="{FF2B5EF4-FFF2-40B4-BE49-F238E27FC236}">
                <a16:creationId xmlns:a16="http://schemas.microsoft.com/office/drawing/2014/main" id="{0338E9C3-78DD-4E6D-8BF7-87ACFA9979F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98275" y="1986298"/>
            <a:ext cx="336338" cy="60934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Oil, Olive Oil, Greek, Italian, Olive, Yellow">
            <a:extLst>
              <a:ext uri="{FF2B5EF4-FFF2-40B4-BE49-F238E27FC236}">
                <a16:creationId xmlns:a16="http://schemas.microsoft.com/office/drawing/2014/main" id="{E8331BBC-2B80-47F3-9473-62093A2E6F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0997" y="5605761"/>
            <a:ext cx="377381" cy="65822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Oil, Olive Oil, Greek, Italian, Olive, Yellow">
            <a:extLst>
              <a:ext uri="{FF2B5EF4-FFF2-40B4-BE49-F238E27FC236}">
                <a16:creationId xmlns:a16="http://schemas.microsoft.com/office/drawing/2014/main" id="{F19B1A27-B7B9-484D-925F-C84C5FA6B1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2747" y="5602350"/>
            <a:ext cx="377381" cy="65822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Oil, Olive Oil, Greek, Italian, Olive, Yellow">
            <a:extLst>
              <a:ext uri="{FF2B5EF4-FFF2-40B4-BE49-F238E27FC236}">
                <a16:creationId xmlns:a16="http://schemas.microsoft.com/office/drawing/2014/main" id="{F83B75BF-B619-42B1-823F-EC4C5A35EA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7476" y="5609110"/>
            <a:ext cx="377381" cy="65822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6" descr="Fruit Bowl, Fruits, Food, Fresh, Diet, Bowl, Nutrition">
            <a:extLst>
              <a:ext uri="{FF2B5EF4-FFF2-40B4-BE49-F238E27FC236}">
                <a16:creationId xmlns:a16="http://schemas.microsoft.com/office/drawing/2014/main" id="{F31BCD05-1690-43C9-B65B-0E4D8D64EF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20620" y="5010776"/>
            <a:ext cx="536363" cy="33522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6" descr="Fruit Bowl, Fruits, Food, Fresh, Diet, Bowl, Nutrition">
            <a:extLst>
              <a:ext uri="{FF2B5EF4-FFF2-40B4-BE49-F238E27FC236}">
                <a16:creationId xmlns:a16="http://schemas.microsoft.com/office/drawing/2014/main" id="{2BAC1B1E-C95A-4937-A0D0-9F80DA3067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41883" y="5038509"/>
            <a:ext cx="536363" cy="33522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6" descr="Fruit Bowl, Fruits, Food, Fresh, Diet, Bowl, Nutrition">
            <a:extLst>
              <a:ext uri="{FF2B5EF4-FFF2-40B4-BE49-F238E27FC236}">
                <a16:creationId xmlns:a16="http://schemas.microsoft.com/office/drawing/2014/main" id="{87223083-4649-4951-967F-32869B9B66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646" y="5038510"/>
            <a:ext cx="536363" cy="33522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 descr="Coffin Clip Art">
            <a:extLst>
              <a:ext uri="{FF2B5EF4-FFF2-40B4-BE49-F238E27FC236}">
                <a16:creationId xmlns:a16="http://schemas.microsoft.com/office/drawing/2014/main" id="{0321ABFB-0198-4DE9-8582-6B580B395C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81273" y="1986298"/>
            <a:ext cx="336338" cy="60934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3" descr="Coffin Clip Art">
            <a:extLst>
              <a:ext uri="{FF2B5EF4-FFF2-40B4-BE49-F238E27FC236}">
                <a16:creationId xmlns:a16="http://schemas.microsoft.com/office/drawing/2014/main" id="{9CDA9103-FF47-44C2-8F9D-5893C4DD9C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6008" y="1986297"/>
            <a:ext cx="336338" cy="60934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 descr="Coffin Clip Art">
            <a:extLst>
              <a:ext uri="{FF2B5EF4-FFF2-40B4-BE49-F238E27FC236}">
                <a16:creationId xmlns:a16="http://schemas.microsoft.com/office/drawing/2014/main" id="{14FC4F77-FA0C-4C69-B194-34B72FDE03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34000" y="2006904"/>
            <a:ext cx="336338" cy="60934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31" descr="Triangle Sandwich Clip Art">
            <a:extLst>
              <a:ext uri="{FF2B5EF4-FFF2-40B4-BE49-F238E27FC236}">
                <a16:creationId xmlns:a16="http://schemas.microsoft.com/office/drawing/2014/main" id="{E2673028-7F62-4584-9CB3-D89508F4D2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9884" y="2919640"/>
            <a:ext cx="377381" cy="34678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31" descr="Triangle Sandwich Clip Art">
            <a:extLst>
              <a:ext uri="{FF2B5EF4-FFF2-40B4-BE49-F238E27FC236}">
                <a16:creationId xmlns:a16="http://schemas.microsoft.com/office/drawing/2014/main" id="{CF9CC881-58DE-42DE-A290-A0E0A4ABB4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5149" y="2936238"/>
            <a:ext cx="377381" cy="34678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31" descr="Triangle Sandwich Clip Art">
            <a:extLst>
              <a:ext uri="{FF2B5EF4-FFF2-40B4-BE49-F238E27FC236}">
                <a16:creationId xmlns:a16="http://schemas.microsoft.com/office/drawing/2014/main" id="{70C2E78A-C454-439C-8C1C-CFB5335B7A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0122" y="2920264"/>
            <a:ext cx="377381" cy="34678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02" descr="Scotland Clip Art">
            <a:extLst>
              <a:ext uri="{FF2B5EF4-FFF2-40B4-BE49-F238E27FC236}">
                <a16:creationId xmlns:a16="http://schemas.microsoft.com/office/drawing/2014/main" id="{04CCCFF1-0098-4191-9096-1A91192CF0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7217" y="1546949"/>
            <a:ext cx="440048" cy="31086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2" descr="Scotland Clip Art">
            <a:extLst>
              <a:ext uri="{FF2B5EF4-FFF2-40B4-BE49-F238E27FC236}">
                <a16:creationId xmlns:a16="http://schemas.microsoft.com/office/drawing/2014/main" id="{C44C2B51-4B2D-449F-AB0C-061CFDE57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7721" y="1565990"/>
            <a:ext cx="440048" cy="31086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02" descr="Scotland Clip Art">
            <a:extLst>
              <a:ext uri="{FF2B5EF4-FFF2-40B4-BE49-F238E27FC236}">
                <a16:creationId xmlns:a16="http://schemas.microsoft.com/office/drawing/2014/main" id="{25B0EA1A-BE0D-4FC1-B034-6C4403288E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0122" y="1546949"/>
            <a:ext cx="440048" cy="31086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0" descr="Film, Cinema, Popcorn, Coke, Fun, Entertainment, Media">
            <a:extLst>
              <a:ext uri="{FF2B5EF4-FFF2-40B4-BE49-F238E27FC236}">
                <a16:creationId xmlns:a16="http://schemas.microsoft.com/office/drawing/2014/main" id="{46A47B48-C72C-4DA2-89E6-6D6E318A23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2456" y="4300780"/>
            <a:ext cx="620488" cy="46273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0" descr="Film, Cinema, Popcorn, Coke, Fun, Entertainment, Media">
            <a:extLst>
              <a:ext uri="{FF2B5EF4-FFF2-40B4-BE49-F238E27FC236}">
                <a16:creationId xmlns:a16="http://schemas.microsoft.com/office/drawing/2014/main" id="{84C7547D-5611-4B34-9012-C045F85A48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7191" y="4332809"/>
            <a:ext cx="620488" cy="46273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0" descr="Film, Cinema, Popcorn, Coke, Fun, Entertainment, Media">
            <a:extLst>
              <a:ext uri="{FF2B5EF4-FFF2-40B4-BE49-F238E27FC236}">
                <a16:creationId xmlns:a16="http://schemas.microsoft.com/office/drawing/2014/main" id="{CC5D7996-F9DA-46E0-A236-733424338C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815" y="4332809"/>
            <a:ext cx="620488" cy="462737"/>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9424980A-58A5-481D-91EC-E0B6E1F8C607}"/>
              </a:ext>
            </a:extLst>
          </p:cNvPr>
          <p:cNvSpPr/>
          <p:nvPr/>
        </p:nvSpPr>
        <p:spPr>
          <a:xfrm>
            <a:off x="7926938" y="3100235"/>
            <a:ext cx="1223412" cy="30444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[impossible]</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8" name="Rectangle 97">
            <a:extLst>
              <a:ext uri="{FF2B5EF4-FFF2-40B4-BE49-F238E27FC236}">
                <a16:creationId xmlns:a16="http://schemas.microsoft.com/office/drawing/2014/main" id="{A4F28C68-D20A-4743-B21D-588E5705798C}"/>
              </a:ext>
            </a:extLst>
          </p:cNvPr>
          <p:cNvSpPr/>
          <p:nvPr/>
        </p:nvSpPr>
        <p:spPr>
          <a:xfrm>
            <a:off x="4859192" y="3090684"/>
            <a:ext cx="1223412" cy="30444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[impossible]</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9" name="Rectangle 98">
            <a:extLst>
              <a:ext uri="{FF2B5EF4-FFF2-40B4-BE49-F238E27FC236}">
                <a16:creationId xmlns:a16="http://schemas.microsoft.com/office/drawing/2014/main" id="{904E68E4-6810-4154-A211-807021B026D8}"/>
              </a:ext>
            </a:extLst>
          </p:cNvPr>
          <p:cNvSpPr/>
          <p:nvPr/>
        </p:nvSpPr>
        <p:spPr>
          <a:xfrm>
            <a:off x="1746043" y="3069126"/>
            <a:ext cx="1223412" cy="30444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[impossible]</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0" name="Rectangle 99">
            <a:extLst>
              <a:ext uri="{FF2B5EF4-FFF2-40B4-BE49-F238E27FC236}">
                <a16:creationId xmlns:a16="http://schemas.microsoft.com/office/drawing/2014/main" id="{08CF6182-FA0E-4879-9283-57AD375553F9}"/>
              </a:ext>
            </a:extLst>
          </p:cNvPr>
          <p:cNvSpPr/>
          <p:nvPr/>
        </p:nvSpPr>
        <p:spPr>
          <a:xfrm>
            <a:off x="3762824" y="5228123"/>
            <a:ext cx="846706"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[public]</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1" name="Rectangle 100">
            <a:extLst>
              <a:ext uri="{FF2B5EF4-FFF2-40B4-BE49-F238E27FC236}">
                <a16:creationId xmlns:a16="http://schemas.microsoft.com/office/drawing/2014/main" id="{3F44D2BC-7ECC-4791-AC4C-AD4441E397D7}"/>
              </a:ext>
            </a:extLst>
          </p:cNvPr>
          <p:cNvSpPr/>
          <p:nvPr/>
        </p:nvSpPr>
        <p:spPr>
          <a:xfrm>
            <a:off x="6851912" y="5221516"/>
            <a:ext cx="846706"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[public]</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2" name="Rectangle 101">
            <a:extLst>
              <a:ext uri="{FF2B5EF4-FFF2-40B4-BE49-F238E27FC236}">
                <a16:creationId xmlns:a16="http://schemas.microsoft.com/office/drawing/2014/main" id="{19FA5660-43D9-4292-9DF6-5613983FC27D}"/>
              </a:ext>
            </a:extLst>
          </p:cNvPr>
          <p:cNvSpPr/>
          <p:nvPr/>
        </p:nvSpPr>
        <p:spPr>
          <a:xfrm>
            <a:off x="9972020" y="5234730"/>
            <a:ext cx="846706"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[public]</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3" name="Rectangle 102">
            <a:extLst>
              <a:ext uri="{FF2B5EF4-FFF2-40B4-BE49-F238E27FC236}">
                <a16:creationId xmlns:a16="http://schemas.microsoft.com/office/drawing/2014/main" id="{1540A012-1218-4C7F-934C-A806A358BD22}"/>
              </a:ext>
            </a:extLst>
          </p:cNvPr>
          <p:cNvSpPr/>
          <p:nvPr/>
        </p:nvSpPr>
        <p:spPr>
          <a:xfrm>
            <a:off x="3386711" y="3812079"/>
            <a:ext cx="1284326"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[I would like]</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4" name="Rectangle 103">
            <a:extLst>
              <a:ext uri="{FF2B5EF4-FFF2-40B4-BE49-F238E27FC236}">
                <a16:creationId xmlns:a16="http://schemas.microsoft.com/office/drawing/2014/main" id="{E5DEA360-4213-4196-ACBB-2204DE4CE93A}"/>
              </a:ext>
            </a:extLst>
          </p:cNvPr>
          <p:cNvSpPr/>
          <p:nvPr/>
        </p:nvSpPr>
        <p:spPr>
          <a:xfrm>
            <a:off x="6475558" y="3813979"/>
            <a:ext cx="1284326"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[I would like]</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5" name="Rectangle 104">
            <a:extLst>
              <a:ext uri="{FF2B5EF4-FFF2-40B4-BE49-F238E27FC236}">
                <a16:creationId xmlns:a16="http://schemas.microsoft.com/office/drawing/2014/main" id="{CD2A7654-7748-4BF5-AB5A-AE46B09457E5}"/>
              </a:ext>
            </a:extLst>
          </p:cNvPr>
          <p:cNvSpPr/>
          <p:nvPr/>
        </p:nvSpPr>
        <p:spPr>
          <a:xfrm>
            <a:off x="9597959" y="3820138"/>
            <a:ext cx="1284326"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[I would like]</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6" name="Rectangle 105">
            <a:extLst>
              <a:ext uri="{FF2B5EF4-FFF2-40B4-BE49-F238E27FC236}">
                <a16:creationId xmlns:a16="http://schemas.microsoft.com/office/drawing/2014/main" id="{A73B80D5-F82D-4868-AE02-2A92CD4926A0}"/>
              </a:ext>
            </a:extLst>
          </p:cNvPr>
          <p:cNvSpPr/>
          <p:nvPr/>
        </p:nvSpPr>
        <p:spPr>
          <a:xfrm>
            <a:off x="5257684" y="5923219"/>
            <a:ext cx="755335"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[usual]</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7" name="Rectangle 106">
            <a:extLst>
              <a:ext uri="{FF2B5EF4-FFF2-40B4-BE49-F238E27FC236}">
                <a16:creationId xmlns:a16="http://schemas.microsoft.com/office/drawing/2014/main" id="{28544FFB-D5C4-4809-8E39-D3509A596127}"/>
              </a:ext>
            </a:extLst>
          </p:cNvPr>
          <p:cNvSpPr/>
          <p:nvPr/>
        </p:nvSpPr>
        <p:spPr>
          <a:xfrm>
            <a:off x="8335932" y="5887017"/>
            <a:ext cx="755335"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[usual]</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8" name="Rectangle 107">
            <a:extLst>
              <a:ext uri="{FF2B5EF4-FFF2-40B4-BE49-F238E27FC236}">
                <a16:creationId xmlns:a16="http://schemas.microsoft.com/office/drawing/2014/main" id="{7B1AD1F0-AE80-4A93-BBDE-78DCF42C2679}"/>
              </a:ext>
            </a:extLst>
          </p:cNvPr>
          <p:cNvSpPr/>
          <p:nvPr/>
        </p:nvSpPr>
        <p:spPr>
          <a:xfrm>
            <a:off x="11483958" y="5892961"/>
            <a:ext cx="755335" cy="30444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[usual]</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09" name="Picture 205" descr="French Fries Clip Art">
            <a:extLst>
              <a:ext uri="{FF2B5EF4-FFF2-40B4-BE49-F238E27FC236}">
                <a16:creationId xmlns:a16="http://schemas.microsoft.com/office/drawing/2014/main" id="{15751468-288A-4716-A46A-FDE838FDE3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6234" y="3631376"/>
            <a:ext cx="332242" cy="43973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05" descr="French Fries Clip Art">
            <a:extLst>
              <a:ext uri="{FF2B5EF4-FFF2-40B4-BE49-F238E27FC236}">
                <a16:creationId xmlns:a16="http://schemas.microsoft.com/office/drawing/2014/main" id="{EDFDD4A2-2CD6-4E04-B9AE-DED9AFB69C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5314" y="3631376"/>
            <a:ext cx="332242" cy="43973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05" descr="French Fries Clip Art">
            <a:extLst>
              <a:ext uri="{FF2B5EF4-FFF2-40B4-BE49-F238E27FC236}">
                <a16:creationId xmlns:a16="http://schemas.microsoft.com/office/drawing/2014/main" id="{A2CE850A-5BD8-4178-86C4-49455644B2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97052" y="3631376"/>
            <a:ext cx="332242" cy="43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50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13C04-30CE-432F-ADF4-2B491A5BB3DB}"/>
              </a:ext>
            </a:extLst>
          </p:cNvPr>
          <p:cNvSpPr>
            <a:spLocks noGrp="1"/>
          </p:cNvSpPr>
          <p:nvPr>
            <p:ph type="title"/>
          </p:nvPr>
        </p:nvSpPr>
        <p:spPr>
          <a:xfrm>
            <a:off x="0" y="213557"/>
            <a:ext cx="5143500" cy="647577"/>
          </a:xfrm>
        </p:spPr>
        <p:txBody>
          <a:bodyPr>
            <a:noAutofit/>
          </a:bodyPr>
          <a:lstStyle/>
          <a:p>
            <a:r>
              <a:rPr lang="en-GB" sz="2800" b="1" dirty="0" err="1">
                <a:solidFill>
                  <a:schemeClr val="lt1"/>
                </a:solidFill>
              </a:rPr>
              <a:t>Lösungen</a:t>
            </a:r>
            <a:r>
              <a:rPr lang="en-GB" sz="2800" b="1" dirty="0">
                <a:solidFill>
                  <a:schemeClr val="lt1"/>
                </a:solidFill>
              </a:rPr>
              <a:t> - /o/ </a:t>
            </a:r>
            <a:r>
              <a:rPr lang="en-GB" sz="2800" b="1" dirty="0" err="1">
                <a:solidFill>
                  <a:schemeClr val="lt1"/>
                </a:solidFill>
              </a:rPr>
              <a:t>oder</a:t>
            </a:r>
            <a:r>
              <a:rPr lang="en-GB" sz="2800" b="1" dirty="0">
                <a:solidFill>
                  <a:schemeClr val="lt1"/>
                </a:solidFill>
              </a:rPr>
              <a:t> /ö/? </a:t>
            </a:r>
            <a:endParaRPr lang="en-GB" sz="2800" dirty="0"/>
          </a:p>
        </p:txBody>
      </p:sp>
      <p:sp>
        <p:nvSpPr>
          <p:cNvPr id="6" name="Google Shape;150;p2">
            <a:extLst>
              <a:ext uri="{FF2B5EF4-FFF2-40B4-BE49-F238E27FC236}">
                <a16:creationId xmlns:a16="http://schemas.microsoft.com/office/drawing/2014/main" id="{F447672B-00F3-491D-9F48-DE5A61865E5F}"/>
              </a:ext>
            </a:extLst>
          </p:cNvPr>
          <p:cNvSpPr/>
          <p:nvPr/>
        </p:nvSpPr>
        <p:spPr>
          <a:xfrm>
            <a:off x="8101263" y="247046"/>
            <a:ext cx="3856064" cy="40091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latin typeface="Century Gothic"/>
                <a:ea typeface="Century Gothic"/>
                <a:cs typeface="Century Gothic"/>
                <a:sym typeface="Century Gothic"/>
              </a:rPr>
              <a:t>hören</a:t>
            </a:r>
            <a:r>
              <a:rPr lang="en-GB" sz="2000" b="1" dirty="0">
                <a:latin typeface="Century Gothic"/>
                <a:ea typeface="Century Gothic"/>
                <a:cs typeface="Century Gothic"/>
                <a:sym typeface="Century Gothic"/>
              </a:rPr>
              <a:t> / </a:t>
            </a:r>
            <a:r>
              <a:rPr lang="en-GB" sz="2000" b="1" dirty="0" err="1">
                <a:latin typeface="Century Gothic"/>
                <a:ea typeface="Century Gothic"/>
                <a:cs typeface="Century Gothic"/>
                <a:sym typeface="Century Gothic"/>
              </a:rPr>
              <a:t>sprechen</a:t>
            </a:r>
            <a:r>
              <a:rPr lang="en-GB" sz="2000" b="1" dirty="0">
                <a:latin typeface="Century Gothic"/>
                <a:ea typeface="Century Gothic"/>
                <a:cs typeface="Century Gothic"/>
                <a:sym typeface="Century Gothic"/>
              </a:rPr>
              <a:t> / </a:t>
            </a:r>
            <a:r>
              <a:rPr lang="en-GB" sz="2000" b="1" dirty="0" err="1">
                <a:latin typeface="Century Gothic"/>
                <a:ea typeface="Century Gothic"/>
                <a:cs typeface="Century Gothic"/>
                <a:sym typeface="Century Gothic"/>
              </a:rPr>
              <a:t>schreiben</a:t>
            </a:r>
            <a:r>
              <a:rPr lang="en-GB" sz="2000" b="1" dirty="0">
                <a:latin typeface="Century Gothic"/>
                <a:ea typeface="Century Gothic"/>
                <a:cs typeface="Century Gothic"/>
                <a:sym typeface="Century Gothic"/>
              </a:rPr>
              <a:t> </a:t>
            </a:r>
            <a:endParaRPr sz="2000" b="1" dirty="0">
              <a:latin typeface="Century Gothic"/>
              <a:ea typeface="Century Gothic"/>
              <a:cs typeface="Century Gothic"/>
              <a:sym typeface="Century Gothic"/>
            </a:endParaRPr>
          </a:p>
        </p:txBody>
      </p:sp>
      <p:graphicFrame>
        <p:nvGraphicFramePr>
          <p:cNvPr id="7" name="Table 6">
            <a:extLst>
              <a:ext uri="{FF2B5EF4-FFF2-40B4-BE49-F238E27FC236}">
                <a16:creationId xmlns:a16="http://schemas.microsoft.com/office/drawing/2014/main" id="{6145D707-5BBC-4879-ACC1-5C2E1F83316C}"/>
              </a:ext>
            </a:extLst>
          </p:cNvPr>
          <p:cNvGraphicFramePr>
            <a:graphicFrameLocks noGrp="1"/>
          </p:cNvGraphicFramePr>
          <p:nvPr/>
        </p:nvGraphicFramePr>
        <p:xfrm>
          <a:off x="565150" y="1443566"/>
          <a:ext cx="11112500" cy="4709586"/>
        </p:xfrm>
        <a:graphic>
          <a:graphicData uri="http://schemas.openxmlformats.org/drawingml/2006/table">
            <a:tbl>
              <a:tblPr firstRow="1" bandRow="1">
                <a:tableStyleId>{5940675A-B579-460E-94D1-54222C63F5DA}</a:tableStyleId>
              </a:tblPr>
              <a:tblGrid>
                <a:gridCol w="5556250">
                  <a:extLst>
                    <a:ext uri="{9D8B030D-6E8A-4147-A177-3AD203B41FA5}">
                      <a16:colId xmlns:a16="http://schemas.microsoft.com/office/drawing/2014/main" val="2902744314"/>
                    </a:ext>
                  </a:extLst>
                </a:gridCol>
                <a:gridCol w="5556250">
                  <a:extLst>
                    <a:ext uri="{9D8B030D-6E8A-4147-A177-3AD203B41FA5}">
                      <a16:colId xmlns:a16="http://schemas.microsoft.com/office/drawing/2014/main" val="1125126273"/>
                    </a:ext>
                  </a:extLst>
                </a:gridCol>
              </a:tblGrid>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189819568"/>
                  </a:ext>
                </a:extLst>
              </a:tr>
              <a:tr h="672798">
                <a:tc>
                  <a:txBody>
                    <a:bodyPr/>
                    <a:lstStyle/>
                    <a:p>
                      <a:endParaRPr lang="en-GB"/>
                    </a:p>
                  </a:txBody>
                  <a:tcPr/>
                </a:tc>
                <a:tc>
                  <a:txBody>
                    <a:bodyPr/>
                    <a:lstStyle/>
                    <a:p>
                      <a:endParaRPr lang="en-GB" dirty="0"/>
                    </a:p>
                  </a:txBody>
                  <a:tcPr/>
                </a:tc>
                <a:extLst>
                  <a:ext uri="{0D108BD9-81ED-4DB2-BD59-A6C34878D82A}">
                    <a16:rowId xmlns:a16="http://schemas.microsoft.com/office/drawing/2014/main" val="1051062931"/>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1685523"/>
                  </a:ext>
                </a:extLst>
              </a:tr>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639934126"/>
                  </a:ext>
                </a:extLst>
              </a:tr>
              <a:tr h="672798">
                <a:tc>
                  <a:txBody>
                    <a:bodyPr/>
                    <a:lstStyle/>
                    <a:p>
                      <a:endParaRPr lang="en-GB"/>
                    </a:p>
                  </a:txBody>
                  <a:tcPr/>
                </a:tc>
                <a:tc>
                  <a:txBody>
                    <a:bodyPr/>
                    <a:lstStyle/>
                    <a:p>
                      <a:endParaRPr lang="en-GB"/>
                    </a:p>
                  </a:txBody>
                  <a:tcPr/>
                </a:tc>
                <a:extLst>
                  <a:ext uri="{0D108BD9-81ED-4DB2-BD59-A6C34878D82A}">
                    <a16:rowId xmlns:a16="http://schemas.microsoft.com/office/drawing/2014/main" val="2594517129"/>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15909646"/>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778887"/>
                  </a:ext>
                </a:extLst>
              </a:tr>
            </a:tbl>
          </a:graphicData>
        </a:graphic>
      </p:graphicFrame>
      <p:graphicFrame>
        <p:nvGraphicFramePr>
          <p:cNvPr id="8" name="Table 7">
            <a:extLst>
              <a:ext uri="{FF2B5EF4-FFF2-40B4-BE49-F238E27FC236}">
                <a16:creationId xmlns:a16="http://schemas.microsoft.com/office/drawing/2014/main" id="{AFD0AF61-5441-41D6-8FC0-82EBCBCA14AD}"/>
              </a:ext>
            </a:extLst>
          </p:cNvPr>
          <p:cNvGraphicFramePr>
            <a:graphicFrameLocks noGrp="1"/>
          </p:cNvGraphicFramePr>
          <p:nvPr>
            <p:extLst>
              <p:ext uri="{D42A27DB-BD31-4B8C-83A1-F6EECF244321}">
                <p14:modId xmlns:p14="http://schemas.microsoft.com/office/powerpoint/2010/main" val="2021276535"/>
              </p:ext>
            </p:extLst>
          </p:nvPr>
        </p:nvGraphicFramePr>
        <p:xfrm>
          <a:off x="565150" y="1443566"/>
          <a:ext cx="11112500" cy="4709586"/>
        </p:xfrm>
        <a:graphic>
          <a:graphicData uri="http://schemas.openxmlformats.org/drawingml/2006/table">
            <a:tbl>
              <a:tblPr firstRow="1" bandRow="1">
                <a:tableStyleId>{5940675A-B579-460E-94D1-54222C63F5DA}</a:tableStyleId>
              </a:tblPr>
              <a:tblGrid>
                <a:gridCol w="5556250">
                  <a:extLst>
                    <a:ext uri="{9D8B030D-6E8A-4147-A177-3AD203B41FA5}">
                      <a16:colId xmlns:a16="http://schemas.microsoft.com/office/drawing/2014/main" val="2902744314"/>
                    </a:ext>
                  </a:extLst>
                </a:gridCol>
                <a:gridCol w="5556250">
                  <a:extLst>
                    <a:ext uri="{9D8B030D-6E8A-4147-A177-3AD203B41FA5}">
                      <a16:colId xmlns:a16="http://schemas.microsoft.com/office/drawing/2014/main" val="1125126273"/>
                    </a:ext>
                  </a:extLst>
                </a:gridCol>
              </a:tblGrid>
              <a:tr h="672798">
                <a:tc>
                  <a:txBody>
                    <a:bodyPr/>
                    <a:lstStyle/>
                    <a:p>
                      <a:endParaRPr lang="en-GB" dirty="0">
                        <a:solidFill>
                          <a:schemeClr val="tx1"/>
                        </a:solidFill>
                      </a:endParaRPr>
                    </a:p>
                  </a:txBody>
                  <a:tcPr/>
                </a:tc>
                <a:tc>
                  <a:txBody>
                    <a:bodyPr/>
                    <a:lstStyle/>
                    <a:p>
                      <a:endParaRPr lang="en-GB"/>
                    </a:p>
                  </a:txBody>
                  <a:tcPr/>
                </a:tc>
                <a:extLst>
                  <a:ext uri="{0D108BD9-81ED-4DB2-BD59-A6C34878D82A}">
                    <a16:rowId xmlns:a16="http://schemas.microsoft.com/office/drawing/2014/main" val="1189819568"/>
                  </a:ext>
                </a:extLst>
              </a:tr>
              <a:tr h="672798">
                <a:tc>
                  <a:txBody>
                    <a:bodyPr/>
                    <a:lstStyle/>
                    <a:p>
                      <a:endParaRPr lang="en-GB" dirty="0">
                        <a:solidFill>
                          <a:schemeClr val="tx1"/>
                        </a:solidFill>
                      </a:endParaRPr>
                    </a:p>
                  </a:txBody>
                  <a:tcPr/>
                </a:tc>
                <a:tc>
                  <a:txBody>
                    <a:bodyPr/>
                    <a:lstStyle/>
                    <a:p>
                      <a:endParaRPr lang="en-GB" dirty="0"/>
                    </a:p>
                  </a:txBody>
                  <a:tcPr/>
                </a:tc>
                <a:extLst>
                  <a:ext uri="{0D108BD9-81ED-4DB2-BD59-A6C34878D82A}">
                    <a16:rowId xmlns:a16="http://schemas.microsoft.com/office/drawing/2014/main" val="1051062931"/>
                  </a:ext>
                </a:extLst>
              </a:tr>
              <a:tr h="672798">
                <a:tc>
                  <a:txBody>
                    <a:bodyPr/>
                    <a:lstStyle/>
                    <a:p>
                      <a:endParaRPr lang="en-GB">
                        <a:solidFill>
                          <a:schemeClr val="tx1"/>
                        </a:solidFill>
                      </a:endParaRPr>
                    </a:p>
                  </a:txBody>
                  <a:tcPr/>
                </a:tc>
                <a:tc>
                  <a:txBody>
                    <a:bodyPr/>
                    <a:lstStyle/>
                    <a:p>
                      <a:endParaRPr lang="en-GB" dirty="0"/>
                    </a:p>
                  </a:txBody>
                  <a:tcPr/>
                </a:tc>
                <a:extLst>
                  <a:ext uri="{0D108BD9-81ED-4DB2-BD59-A6C34878D82A}">
                    <a16:rowId xmlns:a16="http://schemas.microsoft.com/office/drawing/2014/main" val="291685523"/>
                  </a:ext>
                </a:extLst>
              </a:tr>
              <a:tr h="672798">
                <a:tc>
                  <a:txBody>
                    <a:bodyPr/>
                    <a:lstStyle/>
                    <a:p>
                      <a:endParaRPr lang="en-GB" dirty="0">
                        <a:solidFill>
                          <a:schemeClr val="tx1"/>
                        </a:solidFill>
                      </a:endParaRPr>
                    </a:p>
                  </a:txBody>
                  <a:tcPr/>
                </a:tc>
                <a:tc>
                  <a:txBody>
                    <a:bodyPr/>
                    <a:lstStyle/>
                    <a:p>
                      <a:endParaRPr lang="en-GB"/>
                    </a:p>
                  </a:txBody>
                  <a:tcPr/>
                </a:tc>
                <a:extLst>
                  <a:ext uri="{0D108BD9-81ED-4DB2-BD59-A6C34878D82A}">
                    <a16:rowId xmlns:a16="http://schemas.microsoft.com/office/drawing/2014/main" val="1639934126"/>
                  </a:ext>
                </a:extLst>
              </a:tr>
              <a:tr h="672798">
                <a:tc>
                  <a:txBody>
                    <a:bodyPr/>
                    <a:lstStyle/>
                    <a:p>
                      <a:endParaRPr lang="en-GB">
                        <a:solidFill>
                          <a:schemeClr val="tx1"/>
                        </a:solidFill>
                      </a:endParaRPr>
                    </a:p>
                  </a:txBody>
                  <a:tcPr/>
                </a:tc>
                <a:tc>
                  <a:txBody>
                    <a:bodyPr/>
                    <a:lstStyle/>
                    <a:p>
                      <a:endParaRPr lang="en-GB"/>
                    </a:p>
                  </a:txBody>
                  <a:tcPr/>
                </a:tc>
                <a:extLst>
                  <a:ext uri="{0D108BD9-81ED-4DB2-BD59-A6C34878D82A}">
                    <a16:rowId xmlns:a16="http://schemas.microsoft.com/office/drawing/2014/main" val="2594517129"/>
                  </a:ext>
                </a:extLst>
              </a:tr>
              <a:tr h="672798">
                <a:tc>
                  <a:txBody>
                    <a:bodyPr/>
                    <a:lstStyle/>
                    <a:p>
                      <a:endParaRPr lang="en-GB" dirty="0">
                        <a:solidFill>
                          <a:schemeClr val="tx1"/>
                        </a:solidFill>
                      </a:endParaRPr>
                    </a:p>
                  </a:txBody>
                  <a:tcPr/>
                </a:tc>
                <a:tc>
                  <a:txBody>
                    <a:bodyPr/>
                    <a:lstStyle/>
                    <a:p>
                      <a:endParaRPr lang="en-GB" dirty="0"/>
                    </a:p>
                  </a:txBody>
                  <a:tcPr/>
                </a:tc>
                <a:extLst>
                  <a:ext uri="{0D108BD9-81ED-4DB2-BD59-A6C34878D82A}">
                    <a16:rowId xmlns:a16="http://schemas.microsoft.com/office/drawing/2014/main" val="1615909646"/>
                  </a:ext>
                </a:extLst>
              </a:tr>
              <a:tr h="672798">
                <a:tc>
                  <a:txBody>
                    <a:bodyPr/>
                    <a:lstStyle/>
                    <a:p>
                      <a:endParaRPr lang="en-GB" dirty="0">
                        <a:solidFill>
                          <a:schemeClr val="tx1"/>
                        </a:solidFill>
                      </a:endParaRPr>
                    </a:p>
                  </a:txBody>
                  <a:tcPr/>
                </a:tc>
                <a:tc>
                  <a:txBody>
                    <a:bodyPr/>
                    <a:lstStyle/>
                    <a:p>
                      <a:endParaRPr lang="en-GB" dirty="0"/>
                    </a:p>
                  </a:txBody>
                  <a:tcPr/>
                </a:tc>
                <a:extLst>
                  <a:ext uri="{0D108BD9-81ED-4DB2-BD59-A6C34878D82A}">
                    <a16:rowId xmlns:a16="http://schemas.microsoft.com/office/drawing/2014/main" val="30778887"/>
                  </a:ext>
                </a:extLst>
              </a:tr>
            </a:tbl>
          </a:graphicData>
        </a:graphic>
      </p:graphicFrame>
      <p:pic>
        <p:nvPicPr>
          <p:cNvPr id="9" name="Picture 8" descr="Scotland Clip Art">
            <a:extLst>
              <a:ext uri="{FF2B5EF4-FFF2-40B4-BE49-F238E27FC236}">
                <a16:creationId xmlns:a16="http://schemas.microsoft.com/office/drawing/2014/main" id="{F3F68CB6-69E2-44E9-B908-6ED69C2BF13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09650"/>
            <a:ext cx="590550" cy="375682"/>
          </a:xfrm>
          <a:prstGeom prst="rect">
            <a:avLst/>
          </a:prstGeom>
          <a:noFill/>
          <a:ln>
            <a:noFill/>
          </a:ln>
        </p:spPr>
      </p:pic>
      <p:pic>
        <p:nvPicPr>
          <p:cNvPr id="10" name="Picture 9">
            <a:extLst>
              <a:ext uri="{FF2B5EF4-FFF2-40B4-BE49-F238E27FC236}">
                <a16:creationId xmlns:a16="http://schemas.microsoft.com/office/drawing/2014/main" id="{37982700-70FE-4E26-AF88-6BF2E0282B9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7462" y="1515028"/>
            <a:ext cx="859473" cy="522605"/>
          </a:xfrm>
          <a:prstGeom prst="rect">
            <a:avLst/>
          </a:prstGeom>
          <a:noFill/>
          <a:ln>
            <a:noFill/>
          </a:ln>
        </p:spPr>
      </p:pic>
      <p:sp>
        <p:nvSpPr>
          <p:cNvPr id="11" name="Text Box 2">
            <a:extLst>
              <a:ext uri="{FF2B5EF4-FFF2-40B4-BE49-F238E27FC236}">
                <a16:creationId xmlns:a16="http://schemas.microsoft.com/office/drawing/2014/main" id="{AEA235E7-C8FC-464F-AB13-5AA2920A70A3}"/>
              </a:ext>
            </a:extLst>
          </p:cNvPr>
          <p:cNvSpPr txBox="1">
            <a:spLocks noChangeArrowheads="1"/>
          </p:cNvSpPr>
          <p:nvPr/>
        </p:nvSpPr>
        <p:spPr bwMode="auto">
          <a:xfrm>
            <a:off x="892810" y="2264907"/>
            <a:ext cx="535940" cy="4368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12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offin Clip Art">
            <a:extLst>
              <a:ext uri="{FF2B5EF4-FFF2-40B4-BE49-F238E27FC236}">
                <a16:creationId xmlns:a16="http://schemas.microsoft.com/office/drawing/2014/main" id="{82AF0CCE-1006-4137-A8F4-C670D1F8426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231" y="2210390"/>
            <a:ext cx="263327" cy="545914"/>
          </a:xfrm>
          <a:prstGeom prst="rect">
            <a:avLst/>
          </a:prstGeom>
          <a:noFill/>
          <a:ln>
            <a:noFill/>
          </a:ln>
        </p:spPr>
      </p:pic>
      <p:pic>
        <p:nvPicPr>
          <p:cNvPr id="13" name="Picture 12" descr="Triangle Sandwich Clip Art">
            <a:extLst>
              <a:ext uri="{FF2B5EF4-FFF2-40B4-BE49-F238E27FC236}">
                <a16:creationId xmlns:a16="http://schemas.microsoft.com/office/drawing/2014/main" id="{00677313-D7AC-42B5-AC09-6FC2F154346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810" y="2844769"/>
            <a:ext cx="535940" cy="483851"/>
          </a:xfrm>
          <a:prstGeom prst="rect">
            <a:avLst/>
          </a:prstGeom>
          <a:noFill/>
          <a:ln>
            <a:noFill/>
          </a:ln>
        </p:spPr>
      </p:pic>
      <p:sp>
        <p:nvSpPr>
          <p:cNvPr id="14" name="TextBox 13">
            <a:extLst>
              <a:ext uri="{FF2B5EF4-FFF2-40B4-BE49-F238E27FC236}">
                <a16:creationId xmlns:a16="http://schemas.microsoft.com/office/drawing/2014/main" id="{5A95A260-C638-4F35-A3C6-67609280A970}"/>
              </a:ext>
            </a:extLst>
          </p:cNvPr>
          <p:cNvSpPr txBox="1"/>
          <p:nvPr/>
        </p:nvSpPr>
        <p:spPr>
          <a:xfrm>
            <a:off x="6175157" y="2969529"/>
            <a:ext cx="1713773" cy="400110"/>
          </a:xfrm>
          <a:prstGeom prst="rect">
            <a:avLst/>
          </a:prstGeom>
          <a:noFill/>
        </p:spPr>
        <p:txBody>
          <a:bodyPr wrap="square" rtlCol="0">
            <a:spAutoFit/>
          </a:bodyPr>
          <a:lstStyle/>
          <a:p>
            <a:r>
              <a:rPr lang="en-GB" sz="2000" dirty="0"/>
              <a:t>[impossible]</a:t>
            </a:r>
          </a:p>
        </p:txBody>
      </p:sp>
      <p:sp>
        <p:nvSpPr>
          <p:cNvPr id="15" name="TextBox 14">
            <a:extLst>
              <a:ext uri="{FF2B5EF4-FFF2-40B4-BE49-F238E27FC236}">
                <a16:creationId xmlns:a16="http://schemas.microsoft.com/office/drawing/2014/main" id="{37142A45-B9AE-4DFC-96B3-B27E60A8FCE4}"/>
              </a:ext>
            </a:extLst>
          </p:cNvPr>
          <p:cNvSpPr txBox="1"/>
          <p:nvPr/>
        </p:nvSpPr>
        <p:spPr>
          <a:xfrm>
            <a:off x="679450" y="3626344"/>
            <a:ext cx="2247537" cy="400110"/>
          </a:xfrm>
          <a:prstGeom prst="rect">
            <a:avLst/>
          </a:prstGeom>
          <a:noFill/>
        </p:spPr>
        <p:txBody>
          <a:bodyPr wrap="square" rtlCol="0">
            <a:spAutoFit/>
          </a:bodyPr>
          <a:lstStyle/>
          <a:p>
            <a:r>
              <a:rPr lang="en-GB" sz="2000" dirty="0"/>
              <a:t>[I would like]</a:t>
            </a:r>
          </a:p>
        </p:txBody>
      </p:sp>
      <p:pic>
        <p:nvPicPr>
          <p:cNvPr id="16" name="Picture 15" descr="French Fries Clip Art">
            <a:extLst>
              <a:ext uri="{FF2B5EF4-FFF2-40B4-BE49-F238E27FC236}">
                <a16:creationId xmlns:a16="http://schemas.microsoft.com/office/drawing/2014/main" id="{57532231-9F04-4AE7-A12C-484E6908AF4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5388" y="3551905"/>
            <a:ext cx="380170" cy="473425"/>
          </a:xfrm>
          <a:prstGeom prst="rect">
            <a:avLst/>
          </a:prstGeom>
          <a:noFill/>
          <a:ln>
            <a:noFill/>
          </a:ln>
        </p:spPr>
      </p:pic>
      <p:pic>
        <p:nvPicPr>
          <p:cNvPr id="17" name="Picture 16" descr="Film, Cinema, Popcorn, Coke, Fun, Entertainment, Media">
            <a:extLst>
              <a:ext uri="{FF2B5EF4-FFF2-40B4-BE49-F238E27FC236}">
                <a16:creationId xmlns:a16="http://schemas.microsoft.com/office/drawing/2014/main" id="{CDAEFB9B-1BD1-4A1A-B0E1-B47D535E077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395" y="4214343"/>
            <a:ext cx="527355" cy="607712"/>
          </a:xfrm>
          <a:prstGeom prst="rect">
            <a:avLst/>
          </a:prstGeom>
          <a:noFill/>
          <a:ln>
            <a:noFill/>
          </a:ln>
        </p:spPr>
      </p:pic>
      <p:sp>
        <p:nvSpPr>
          <p:cNvPr id="18" name="TextBox 17">
            <a:extLst>
              <a:ext uri="{FF2B5EF4-FFF2-40B4-BE49-F238E27FC236}">
                <a16:creationId xmlns:a16="http://schemas.microsoft.com/office/drawing/2014/main" id="{CEB0144B-8FE0-471D-B121-C9B9F8542208}"/>
              </a:ext>
            </a:extLst>
          </p:cNvPr>
          <p:cNvSpPr txBox="1"/>
          <p:nvPr/>
        </p:nvSpPr>
        <p:spPr>
          <a:xfrm>
            <a:off x="6121400" y="4282267"/>
            <a:ext cx="2704737" cy="400110"/>
          </a:xfrm>
          <a:prstGeom prst="rect">
            <a:avLst/>
          </a:prstGeom>
          <a:noFill/>
        </p:spPr>
        <p:txBody>
          <a:bodyPr wrap="square" rtlCol="0">
            <a:spAutoFit/>
          </a:bodyPr>
          <a:lstStyle/>
          <a:p>
            <a:r>
              <a:rPr lang="en-GB" sz="2000" dirty="0"/>
              <a:t>[to be able to]</a:t>
            </a:r>
          </a:p>
        </p:txBody>
      </p:sp>
      <p:pic>
        <p:nvPicPr>
          <p:cNvPr id="19" name="Picture 18" descr="Fruit Bowl, Fruits, Food, Fresh, Diet, Bowl, Nutrition">
            <a:extLst>
              <a:ext uri="{FF2B5EF4-FFF2-40B4-BE49-F238E27FC236}">
                <a16:creationId xmlns:a16="http://schemas.microsoft.com/office/drawing/2014/main" id="{F50DBCD6-EF4F-4FC4-8550-6C7EF0DA7CCA}"/>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0688" y="4937958"/>
            <a:ext cx="681355" cy="426085"/>
          </a:xfrm>
          <a:prstGeom prst="rect">
            <a:avLst/>
          </a:prstGeom>
          <a:noFill/>
          <a:ln>
            <a:noFill/>
          </a:ln>
        </p:spPr>
      </p:pic>
      <p:sp>
        <p:nvSpPr>
          <p:cNvPr id="20" name="TextBox 19">
            <a:extLst>
              <a:ext uri="{FF2B5EF4-FFF2-40B4-BE49-F238E27FC236}">
                <a16:creationId xmlns:a16="http://schemas.microsoft.com/office/drawing/2014/main" id="{0C5FB5EE-B76E-4B1C-941E-F1F640C602A5}"/>
              </a:ext>
            </a:extLst>
          </p:cNvPr>
          <p:cNvSpPr txBox="1"/>
          <p:nvPr/>
        </p:nvSpPr>
        <p:spPr>
          <a:xfrm>
            <a:off x="679449" y="4935625"/>
            <a:ext cx="2247537" cy="400110"/>
          </a:xfrm>
          <a:prstGeom prst="rect">
            <a:avLst/>
          </a:prstGeom>
          <a:noFill/>
        </p:spPr>
        <p:txBody>
          <a:bodyPr wrap="square" rtlCol="0">
            <a:spAutoFit/>
          </a:bodyPr>
          <a:lstStyle/>
          <a:p>
            <a:r>
              <a:rPr lang="en-GB" sz="2000" dirty="0"/>
              <a:t>[public]</a:t>
            </a:r>
          </a:p>
        </p:txBody>
      </p:sp>
      <p:pic>
        <p:nvPicPr>
          <p:cNvPr id="21" name="Picture 20" descr="Oil, Olive Oil, Greek, Italian, Olive, Yellow">
            <a:extLst>
              <a:ext uri="{FF2B5EF4-FFF2-40B4-BE49-F238E27FC236}">
                <a16:creationId xmlns:a16="http://schemas.microsoft.com/office/drawing/2014/main" id="{4902C810-1C60-4F94-9FE8-3D36878EDED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6635" y="5514897"/>
            <a:ext cx="412115" cy="579909"/>
          </a:xfrm>
          <a:prstGeom prst="rect">
            <a:avLst/>
          </a:prstGeom>
          <a:noFill/>
          <a:ln>
            <a:noFill/>
          </a:ln>
        </p:spPr>
      </p:pic>
      <p:sp>
        <p:nvSpPr>
          <p:cNvPr id="22" name="TextBox 21">
            <a:extLst>
              <a:ext uri="{FF2B5EF4-FFF2-40B4-BE49-F238E27FC236}">
                <a16:creationId xmlns:a16="http://schemas.microsoft.com/office/drawing/2014/main" id="{359D39CF-C8D6-42E5-B6C6-260388057B31}"/>
              </a:ext>
            </a:extLst>
          </p:cNvPr>
          <p:cNvSpPr txBox="1"/>
          <p:nvPr/>
        </p:nvSpPr>
        <p:spPr>
          <a:xfrm>
            <a:off x="6175157" y="5577619"/>
            <a:ext cx="2704737" cy="400110"/>
          </a:xfrm>
          <a:prstGeom prst="rect">
            <a:avLst/>
          </a:prstGeom>
          <a:noFill/>
        </p:spPr>
        <p:txBody>
          <a:bodyPr wrap="square" rtlCol="0">
            <a:spAutoFit/>
          </a:bodyPr>
          <a:lstStyle/>
          <a:p>
            <a:r>
              <a:rPr lang="en-GB" sz="2000" dirty="0"/>
              <a:t>[usual]</a:t>
            </a:r>
          </a:p>
        </p:txBody>
      </p:sp>
      <p:sp>
        <p:nvSpPr>
          <p:cNvPr id="23" name="TextBox 22">
            <a:extLst>
              <a:ext uri="{FF2B5EF4-FFF2-40B4-BE49-F238E27FC236}">
                <a16:creationId xmlns:a16="http://schemas.microsoft.com/office/drawing/2014/main" id="{7B1DD565-74ED-401E-9412-5E19396EE788}"/>
              </a:ext>
            </a:extLst>
          </p:cNvPr>
          <p:cNvSpPr txBox="1"/>
          <p:nvPr/>
        </p:nvSpPr>
        <p:spPr>
          <a:xfrm>
            <a:off x="2926986" y="1515028"/>
            <a:ext cx="2819400" cy="492443"/>
          </a:xfrm>
          <a:prstGeom prst="rect">
            <a:avLst/>
          </a:prstGeom>
          <a:solidFill>
            <a:schemeClr val="bg2"/>
          </a:solidFill>
          <a:ln>
            <a:solidFill>
              <a:schemeClr val="bg2"/>
            </a:solidFill>
          </a:ln>
        </p:spPr>
        <p:txBody>
          <a:bodyPr wrap="square" rtlCol="0">
            <a:spAutoFit/>
          </a:bodyPr>
          <a:lstStyle/>
          <a:p>
            <a:r>
              <a:rPr lang="en-GB" sz="2600" dirty="0" err="1"/>
              <a:t>Sch</a:t>
            </a:r>
            <a:r>
              <a:rPr lang="en-GB" sz="2600" b="1" dirty="0" err="1"/>
              <a:t>o</a:t>
            </a:r>
            <a:r>
              <a:rPr lang="en-GB" sz="2600" dirty="0" err="1"/>
              <a:t>ttland</a:t>
            </a:r>
            <a:endParaRPr lang="en-GB" sz="2600" dirty="0"/>
          </a:p>
        </p:txBody>
      </p:sp>
      <p:sp>
        <p:nvSpPr>
          <p:cNvPr id="24" name="TextBox 23">
            <a:extLst>
              <a:ext uri="{FF2B5EF4-FFF2-40B4-BE49-F238E27FC236}">
                <a16:creationId xmlns:a16="http://schemas.microsoft.com/office/drawing/2014/main" id="{4A1A0B60-D709-440D-973F-CDC9CA89924D}"/>
              </a:ext>
            </a:extLst>
          </p:cNvPr>
          <p:cNvSpPr txBox="1"/>
          <p:nvPr/>
        </p:nvSpPr>
        <p:spPr>
          <a:xfrm>
            <a:off x="2926986" y="2194021"/>
            <a:ext cx="2819400" cy="492443"/>
          </a:xfrm>
          <a:prstGeom prst="rect">
            <a:avLst/>
          </a:prstGeom>
          <a:solidFill>
            <a:schemeClr val="bg2"/>
          </a:solidFill>
          <a:ln>
            <a:solidFill>
              <a:schemeClr val="bg2"/>
            </a:solidFill>
          </a:ln>
        </p:spPr>
        <p:txBody>
          <a:bodyPr wrap="square" rtlCol="0">
            <a:spAutoFit/>
          </a:bodyPr>
          <a:lstStyle/>
          <a:p>
            <a:r>
              <a:rPr lang="en-GB" sz="2600" dirty="0" err="1"/>
              <a:t>zw</a:t>
            </a:r>
            <a:r>
              <a:rPr lang="en-GB" sz="2600" b="1" dirty="0" err="1"/>
              <a:t>ö</a:t>
            </a:r>
            <a:r>
              <a:rPr lang="en-GB" sz="2600" dirty="0" err="1"/>
              <a:t>lf</a:t>
            </a:r>
            <a:endParaRPr lang="en-GB" sz="2600" dirty="0"/>
          </a:p>
        </p:txBody>
      </p:sp>
      <p:sp>
        <p:nvSpPr>
          <p:cNvPr id="25" name="TextBox 24">
            <a:extLst>
              <a:ext uri="{FF2B5EF4-FFF2-40B4-BE49-F238E27FC236}">
                <a16:creationId xmlns:a16="http://schemas.microsoft.com/office/drawing/2014/main" id="{DFDFF4AF-42C5-48AC-A257-97D317DF0BCB}"/>
              </a:ext>
            </a:extLst>
          </p:cNvPr>
          <p:cNvSpPr txBox="1"/>
          <p:nvPr/>
        </p:nvSpPr>
        <p:spPr>
          <a:xfrm>
            <a:off x="2926986" y="2873014"/>
            <a:ext cx="2819400" cy="492443"/>
          </a:xfrm>
          <a:prstGeom prst="rect">
            <a:avLst/>
          </a:prstGeom>
          <a:solidFill>
            <a:schemeClr val="bg2"/>
          </a:solidFill>
          <a:ln>
            <a:solidFill>
              <a:schemeClr val="bg2"/>
            </a:solidFill>
          </a:ln>
        </p:spPr>
        <p:txBody>
          <a:bodyPr wrap="square" rtlCol="0">
            <a:spAutoFit/>
          </a:bodyPr>
          <a:lstStyle/>
          <a:p>
            <a:r>
              <a:rPr lang="en-GB" sz="2600" dirty="0"/>
              <a:t>das </a:t>
            </a:r>
            <a:r>
              <a:rPr lang="en-GB" sz="2600" dirty="0" err="1"/>
              <a:t>Butterbr</a:t>
            </a:r>
            <a:r>
              <a:rPr lang="en-GB" sz="2600" b="1" dirty="0" err="1"/>
              <a:t>o</a:t>
            </a:r>
            <a:r>
              <a:rPr lang="en-GB" sz="2600" dirty="0" err="1"/>
              <a:t>t</a:t>
            </a:r>
            <a:endParaRPr lang="en-GB" sz="2600" dirty="0"/>
          </a:p>
        </p:txBody>
      </p:sp>
      <p:sp>
        <p:nvSpPr>
          <p:cNvPr id="26" name="TextBox 25">
            <a:extLst>
              <a:ext uri="{FF2B5EF4-FFF2-40B4-BE49-F238E27FC236}">
                <a16:creationId xmlns:a16="http://schemas.microsoft.com/office/drawing/2014/main" id="{9F98942D-7C06-4151-BFBC-9AAFE0C567F8}"/>
              </a:ext>
            </a:extLst>
          </p:cNvPr>
          <p:cNvSpPr txBox="1"/>
          <p:nvPr/>
        </p:nvSpPr>
        <p:spPr>
          <a:xfrm>
            <a:off x="2926986" y="3552007"/>
            <a:ext cx="2819400" cy="492443"/>
          </a:xfrm>
          <a:prstGeom prst="rect">
            <a:avLst/>
          </a:prstGeom>
          <a:solidFill>
            <a:schemeClr val="bg2"/>
          </a:solidFill>
          <a:ln>
            <a:solidFill>
              <a:schemeClr val="bg2"/>
            </a:solidFill>
          </a:ln>
        </p:spPr>
        <p:txBody>
          <a:bodyPr wrap="square" rtlCol="0">
            <a:spAutoFit/>
          </a:bodyPr>
          <a:lstStyle/>
          <a:p>
            <a:r>
              <a:rPr lang="en-GB" sz="2600" dirty="0" err="1"/>
              <a:t>ich</a:t>
            </a:r>
            <a:r>
              <a:rPr lang="en-GB" sz="2600" dirty="0"/>
              <a:t> </a:t>
            </a:r>
            <a:r>
              <a:rPr lang="en-GB" sz="2600" dirty="0" err="1"/>
              <a:t>m</a:t>
            </a:r>
            <a:r>
              <a:rPr lang="en-GB" sz="2600" b="1" dirty="0" err="1"/>
              <a:t>ö</a:t>
            </a:r>
            <a:r>
              <a:rPr lang="en-GB" sz="2600" dirty="0" err="1"/>
              <a:t>chte</a:t>
            </a:r>
            <a:endParaRPr lang="en-GB" sz="2600" dirty="0"/>
          </a:p>
        </p:txBody>
      </p:sp>
      <p:sp>
        <p:nvSpPr>
          <p:cNvPr id="27" name="TextBox 26">
            <a:extLst>
              <a:ext uri="{FF2B5EF4-FFF2-40B4-BE49-F238E27FC236}">
                <a16:creationId xmlns:a16="http://schemas.microsoft.com/office/drawing/2014/main" id="{745B554E-BBDE-4B98-BB33-B2E40DFD4647}"/>
              </a:ext>
            </a:extLst>
          </p:cNvPr>
          <p:cNvSpPr txBox="1"/>
          <p:nvPr/>
        </p:nvSpPr>
        <p:spPr>
          <a:xfrm>
            <a:off x="2926986" y="4231000"/>
            <a:ext cx="2819400" cy="492443"/>
          </a:xfrm>
          <a:prstGeom prst="rect">
            <a:avLst/>
          </a:prstGeom>
          <a:solidFill>
            <a:schemeClr val="bg2"/>
          </a:solidFill>
          <a:ln>
            <a:solidFill>
              <a:schemeClr val="bg2"/>
            </a:solidFill>
          </a:ln>
        </p:spPr>
        <p:txBody>
          <a:bodyPr wrap="square" rtlCol="0">
            <a:spAutoFit/>
          </a:bodyPr>
          <a:lstStyle/>
          <a:p>
            <a:r>
              <a:rPr lang="en-GB" sz="2600" dirty="0"/>
              <a:t>das Kin</a:t>
            </a:r>
            <a:r>
              <a:rPr lang="en-GB" sz="2600" b="1" dirty="0"/>
              <a:t>o</a:t>
            </a:r>
          </a:p>
        </p:txBody>
      </p:sp>
      <p:sp>
        <p:nvSpPr>
          <p:cNvPr id="28" name="TextBox 27">
            <a:extLst>
              <a:ext uri="{FF2B5EF4-FFF2-40B4-BE49-F238E27FC236}">
                <a16:creationId xmlns:a16="http://schemas.microsoft.com/office/drawing/2014/main" id="{C3D16001-F1F3-41F4-BCC0-A5231F559E83}"/>
              </a:ext>
            </a:extLst>
          </p:cNvPr>
          <p:cNvSpPr txBox="1"/>
          <p:nvPr/>
        </p:nvSpPr>
        <p:spPr>
          <a:xfrm>
            <a:off x="2926986" y="4909993"/>
            <a:ext cx="2819400" cy="492443"/>
          </a:xfrm>
          <a:prstGeom prst="rect">
            <a:avLst/>
          </a:prstGeom>
          <a:solidFill>
            <a:schemeClr val="bg2"/>
          </a:solidFill>
          <a:ln>
            <a:solidFill>
              <a:schemeClr val="bg2"/>
            </a:solidFill>
          </a:ln>
        </p:spPr>
        <p:txBody>
          <a:bodyPr wrap="square" rtlCol="0">
            <a:spAutoFit/>
          </a:bodyPr>
          <a:lstStyle/>
          <a:p>
            <a:r>
              <a:rPr lang="en-GB" sz="2600" b="1" dirty="0" err="1"/>
              <a:t>ö</a:t>
            </a:r>
            <a:r>
              <a:rPr lang="en-GB" sz="2600" dirty="0" err="1"/>
              <a:t>ffentlich</a:t>
            </a:r>
            <a:endParaRPr lang="en-GB" sz="2600" dirty="0"/>
          </a:p>
        </p:txBody>
      </p:sp>
      <p:sp>
        <p:nvSpPr>
          <p:cNvPr id="29" name="TextBox 28">
            <a:extLst>
              <a:ext uri="{FF2B5EF4-FFF2-40B4-BE49-F238E27FC236}">
                <a16:creationId xmlns:a16="http://schemas.microsoft.com/office/drawing/2014/main" id="{13617FFF-654B-4C58-84BD-7C678A248BE8}"/>
              </a:ext>
            </a:extLst>
          </p:cNvPr>
          <p:cNvSpPr txBox="1"/>
          <p:nvPr/>
        </p:nvSpPr>
        <p:spPr>
          <a:xfrm>
            <a:off x="2926986" y="5588983"/>
            <a:ext cx="2819400" cy="492443"/>
          </a:xfrm>
          <a:prstGeom prst="rect">
            <a:avLst/>
          </a:prstGeom>
          <a:solidFill>
            <a:schemeClr val="bg2"/>
          </a:solidFill>
          <a:ln>
            <a:solidFill>
              <a:schemeClr val="bg2"/>
            </a:solidFill>
          </a:ln>
        </p:spPr>
        <p:txBody>
          <a:bodyPr wrap="square" rtlCol="0">
            <a:spAutoFit/>
          </a:bodyPr>
          <a:lstStyle/>
          <a:p>
            <a:r>
              <a:rPr lang="en-GB" sz="2600" dirty="0"/>
              <a:t>das </a:t>
            </a:r>
            <a:r>
              <a:rPr lang="en-GB" sz="2600" b="1" dirty="0" err="1"/>
              <a:t>Ö</a:t>
            </a:r>
            <a:r>
              <a:rPr lang="en-GB" sz="2600" dirty="0" err="1"/>
              <a:t>l</a:t>
            </a:r>
            <a:endParaRPr lang="en-GB" sz="2600" dirty="0"/>
          </a:p>
        </p:txBody>
      </p:sp>
      <p:sp>
        <p:nvSpPr>
          <p:cNvPr id="30" name="TextBox 29">
            <a:extLst>
              <a:ext uri="{FF2B5EF4-FFF2-40B4-BE49-F238E27FC236}">
                <a16:creationId xmlns:a16="http://schemas.microsoft.com/office/drawing/2014/main" id="{804B23B5-F5D7-4BA1-9E12-C641F9864AAA}"/>
              </a:ext>
            </a:extLst>
          </p:cNvPr>
          <p:cNvSpPr txBox="1"/>
          <p:nvPr/>
        </p:nvSpPr>
        <p:spPr>
          <a:xfrm>
            <a:off x="8826137" y="1492889"/>
            <a:ext cx="2819400" cy="492443"/>
          </a:xfrm>
          <a:prstGeom prst="rect">
            <a:avLst/>
          </a:prstGeom>
          <a:solidFill>
            <a:schemeClr val="bg2"/>
          </a:solidFill>
          <a:ln>
            <a:solidFill>
              <a:schemeClr val="bg2"/>
            </a:solidFill>
          </a:ln>
        </p:spPr>
        <p:txBody>
          <a:bodyPr wrap="square" rtlCol="0">
            <a:spAutoFit/>
          </a:bodyPr>
          <a:lstStyle/>
          <a:p>
            <a:r>
              <a:rPr lang="en-GB" sz="2600" b="1" dirty="0" err="1"/>
              <a:t>ö</a:t>
            </a:r>
            <a:r>
              <a:rPr lang="en-GB" sz="2600" dirty="0" err="1"/>
              <a:t>ffnen</a:t>
            </a:r>
            <a:endParaRPr lang="en-GB" sz="2600" dirty="0"/>
          </a:p>
        </p:txBody>
      </p:sp>
      <p:sp>
        <p:nvSpPr>
          <p:cNvPr id="31" name="TextBox 30">
            <a:extLst>
              <a:ext uri="{FF2B5EF4-FFF2-40B4-BE49-F238E27FC236}">
                <a16:creationId xmlns:a16="http://schemas.microsoft.com/office/drawing/2014/main" id="{653EE56D-E709-4E10-9AC7-62E940D91725}"/>
              </a:ext>
            </a:extLst>
          </p:cNvPr>
          <p:cNvSpPr txBox="1"/>
          <p:nvPr/>
        </p:nvSpPr>
        <p:spPr>
          <a:xfrm>
            <a:off x="8826137" y="2171882"/>
            <a:ext cx="2819400" cy="492443"/>
          </a:xfrm>
          <a:prstGeom prst="rect">
            <a:avLst/>
          </a:prstGeom>
          <a:solidFill>
            <a:schemeClr val="bg2"/>
          </a:solidFill>
          <a:ln>
            <a:solidFill>
              <a:schemeClr val="bg2"/>
            </a:solidFill>
          </a:ln>
        </p:spPr>
        <p:txBody>
          <a:bodyPr wrap="square" rtlCol="0">
            <a:spAutoFit/>
          </a:bodyPr>
          <a:lstStyle/>
          <a:p>
            <a:r>
              <a:rPr lang="en-GB" sz="2600" dirty="0"/>
              <a:t>t</a:t>
            </a:r>
            <a:r>
              <a:rPr lang="en-GB" sz="2600" b="1" dirty="0"/>
              <a:t>o</a:t>
            </a:r>
            <a:r>
              <a:rPr lang="en-GB" sz="2600" dirty="0"/>
              <a:t>t</a:t>
            </a:r>
          </a:p>
        </p:txBody>
      </p:sp>
      <p:sp>
        <p:nvSpPr>
          <p:cNvPr id="32" name="TextBox 31">
            <a:extLst>
              <a:ext uri="{FF2B5EF4-FFF2-40B4-BE49-F238E27FC236}">
                <a16:creationId xmlns:a16="http://schemas.microsoft.com/office/drawing/2014/main" id="{136DD379-9C51-4B2C-8835-3155B7895F79}"/>
              </a:ext>
            </a:extLst>
          </p:cNvPr>
          <p:cNvSpPr txBox="1"/>
          <p:nvPr/>
        </p:nvSpPr>
        <p:spPr>
          <a:xfrm>
            <a:off x="8826137" y="2850875"/>
            <a:ext cx="2819400" cy="492443"/>
          </a:xfrm>
          <a:prstGeom prst="rect">
            <a:avLst/>
          </a:prstGeom>
          <a:solidFill>
            <a:schemeClr val="bg2"/>
          </a:solidFill>
          <a:ln>
            <a:solidFill>
              <a:schemeClr val="bg2"/>
            </a:solidFill>
          </a:ln>
        </p:spPr>
        <p:txBody>
          <a:bodyPr wrap="square" rtlCol="0">
            <a:spAutoFit/>
          </a:bodyPr>
          <a:lstStyle/>
          <a:p>
            <a:r>
              <a:rPr lang="en-GB" sz="2600" dirty="0" err="1"/>
              <a:t>unm</a:t>
            </a:r>
            <a:r>
              <a:rPr lang="en-GB" sz="2600" b="1" dirty="0" err="1"/>
              <a:t>ö</a:t>
            </a:r>
            <a:r>
              <a:rPr lang="en-GB" sz="2600" dirty="0" err="1"/>
              <a:t>glich</a:t>
            </a:r>
            <a:endParaRPr lang="en-GB" sz="2600" dirty="0"/>
          </a:p>
        </p:txBody>
      </p:sp>
      <p:sp>
        <p:nvSpPr>
          <p:cNvPr id="33" name="TextBox 32">
            <a:extLst>
              <a:ext uri="{FF2B5EF4-FFF2-40B4-BE49-F238E27FC236}">
                <a16:creationId xmlns:a16="http://schemas.microsoft.com/office/drawing/2014/main" id="{93EB2039-5227-4DEC-92D6-DBB08CB50828}"/>
              </a:ext>
            </a:extLst>
          </p:cNvPr>
          <p:cNvSpPr txBox="1"/>
          <p:nvPr/>
        </p:nvSpPr>
        <p:spPr>
          <a:xfrm>
            <a:off x="8826137" y="3529868"/>
            <a:ext cx="2819400" cy="492443"/>
          </a:xfrm>
          <a:prstGeom prst="rect">
            <a:avLst/>
          </a:prstGeom>
          <a:solidFill>
            <a:schemeClr val="bg2"/>
          </a:solidFill>
          <a:ln>
            <a:solidFill>
              <a:schemeClr val="bg2"/>
            </a:solidFill>
          </a:ln>
        </p:spPr>
        <p:txBody>
          <a:bodyPr wrap="square" rtlCol="0">
            <a:spAutoFit/>
          </a:bodyPr>
          <a:lstStyle/>
          <a:p>
            <a:r>
              <a:rPr lang="en-GB" sz="2600" dirty="0"/>
              <a:t>die P</a:t>
            </a:r>
            <a:r>
              <a:rPr lang="en-GB" sz="2600" b="1" dirty="0"/>
              <a:t>o</a:t>
            </a:r>
            <a:r>
              <a:rPr lang="en-GB" sz="2600" dirty="0"/>
              <a:t>mmes</a:t>
            </a:r>
          </a:p>
        </p:txBody>
      </p:sp>
      <p:sp>
        <p:nvSpPr>
          <p:cNvPr id="34" name="TextBox 33">
            <a:extLst>
              <a:ext uri="{FF2B5EF4-FFF2-40B4-BE49-F238E27FC236}">
                <a16:creationId xmlns:a16="http://schemas.microsoft.com/office/drawing/2014/main" id="{C2121857-47AF-450A-9D8E-2A8B2276C803}"/>
              </a:ext>
            </a:extLst>
          </p:cNvPr>
          <p:cNvSpPr txBox="1"/>
          <p:nvPr/>
        </p:nvSpPr>
        <p:spPr>
          <a:xfrm>
            <a:off x="8826137" y="4208861"/>
            <a:ext cx="2819400" cy="492443"/>
          </a:xfrm>
          <a:prstGeom prst="rect">
            <a:avLst/>
          </a:prstGeom>
          <a:solidFill>
            <a:schemeClr val="bg2"/>
          </a:solidFill>
          <a:ln>
            <a:solidFill>
              <a:schemeClr val="bg2"/>
            </a:solidFill>
          </a:ln>
        </p:spPr>
        <p:txBody>
          <a:bodyPr wrap="square" rtlCol="0">
            <a:spAutoFit/>
          </a:bodyPr>
          <a:lstStyle/>
          <a:p>
            <a:r>
              <a:rPr lang="en-GB" sz="2600" dirty="0" err="1"/>
              <a:t>k</a:t>
            </a:r>
            <a:r>
              <a:rPr lang="en-GB" sz="2600" b="1" dirty="0" err="1"/>
              <a:t>ö</a:t>
            </a:r>
            <a:r>
              <a:rPr lang="en-GB" sz="2600" dirty="0" err="1"/>
              <a:t>nnen</a:t>
            </a:r>
            <a:endParaRPr lang="en-GB" sz="2600" dirty="0"/>
          </a:p>
        </p:txBody>
      </p:sp>
      <p:sp>
        <p:nvSpPr>
          <p:cNvPr id="35" name="TextBox 34">
            <a:extLst>
              <a:ext uri="{FF2B5EF4-FFF2-40B4-BE49-F238E27FC236}">
                <a16:creationId xmlns:a16="http://schemas.microsoft.com/office/drawing/2014/main" id="{906A2B1A-A495-4F64-8002-D5D8521FEAD5}"/>
              </a:ext>
            </a:extLst>
          </p:cNvPr>
          <p:cNvSpPr txBox="1"/>
          <p:nvPr/>
        </p:nvSpPr>
        <p:spPr>
          <a:xfrm>
            <a:off x="8826137" y="4887854"/>
            <a:ext cx="2819400" cy="492443"/>
          </a:xfrm>
          <a:prstGeom prst="rect">
            <a:avLst/>
          </a:prstGeom>
          <a:solidFill>
            <a:schemeClr val="bg2"/>
          </a:solidFill>
          <a:ln>
            <a:solidFill>
              <a:schemeClr val="bg2"/>
            </a:solidFill>
          </a:ln>
        </p:spPr>
        <p:txBody>
          <a:bodyPr wrap="square" rtlCol="0">
            <a:spAutoFit/>
          </a:bodyPr>
          <a:lstStyle/>
          <a:p>
            <a:r>
              <a:rPr lang="en-GB" sz="2600" dirty="0"/>
              <a:t>das </a:t>
            </a:r>
            <a:r>
              <a:rPr lang="en-GB" sz="2600" b="1" dirty="0" err="1"/>
              <a:t>O</a:t>
            </a:r>
            <a:r>
              <a:rPr lang="en-GB" sz="2600" dirty="0" err="1"/>
              <a:t>bst</a:t>
            </a:r>
            <a:endParaRPr lang="en-GB" sz="2600" dirty="0"/>
          </a:p>
        </p:txBody>
      </p:sp>
      <p:sp>
        <p:nvSpPr>
          <p:cNvPr id="36" name="TextBox 35">
            <a:extLst>
              <a:ext uri="{FF2B5EF4-FFF2-40B4-BE49-F238E27FC236}">
                <a16:creationId xmlns:a16="http://schemas.microsoft.com/office/drawing/2014/main" id="{A4319582-396D-415F-B555-7A1E15006401}"/>
              </a:ext>
            </a:extLst>
          </p:cNvPr>
          <p:cNvSpPr txBox="1"/>
          <p:nvPr/>
        </p:nvSpPr>
        <p:spPr>
          <a:xfrm>
            <a:off x="8826137" y="5566844"/>
            <a:ext cx="2819400" cy="492443"/>
          </a:xfrm>
          <a:prstGeom prst="rect">
            <a:avLst/>
          </a:prstGeom>
          <a:solidFill>
            <a:schemeClr val="bg2"/>
          </a:solidFill>
          <a:ln>
            <a:solidFill>
              <a:schemeClr val="bg2"/>
            </a:solidFill>
          </a:ln>
        </p:spPr>
        <p:txBody>
          <a:bodyPr wrap="square" rtlCol="0">
            <a:spAutoFit/>
          </a:bodyPr>
          <a:lstStyle/>
          <a:p>
            <a:r>
              <a:rPr lang="en-GB" sz="2600" dirty="0" err="1"/>
              <a:t>gew</a:t>
            </a:r>
            <a:r>
              <a:rPr lang="en-GB" sz="2600" b="1" dirty="0" err="1"/>
              <a:t>ö</a:t>
            </a:r>
            <a:r>
              <a:rPr lang="en-GB" sz="2600" dirty="0" err="1"/>
              <a:t>hnlich</a:t>
            </a:r>
            <a:endParaRPr lang="en-GB" sz="2600" dirty="0"/>
          </a:p>
        </p:txBody>
      </p:sp>
      <p:sp>
        <p:nvSpPr>
          <p:cNvPr id="37" name="Rectangle 36">
            <a:extLst>
              <a:ext uri="{FF2B5EF4-FFF2-40B4-BE49-F238E27FC236}">
                <a16:creationId xmlns:a16="http://schemas.microsoft.com/office/drawing/2014/main" id="{A4CE1309-220C-43DC-A044-4BF1E6517D05}"/>
              </a:ext>
            </a:extLst>
          </p:cNvPr>
          <p:cNvSpPr/>
          <p:nvPr/>
        </p:nvSpPr>
        <p:spPr>
          <a:xfrm>
            <a:off x="3593090" y="1678181"/>
            <a:ext cx="216000" cy="21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 name="Straight Connector 37">
            <a:extLst>
              <a:ext uri="{FF2B5EF4-FFF2-40B4-BE49-F238E27FC236}">
                <a16:creationId xmlns:a16="http://schemas.microsoft.com/office/drawing/2014/main" id="{8AA0FEF4-29E4-44F3-B286-023E6BB15F2A}"/>
              </a:ext>
            </a:extLst>
          </p:cNvPr>
          <p:cNvCxnSpPr/>
          <p:nvPr/>
        </p:nvCxnSpPr>
        <p:spPr>
          <a:xfrm>
            <a:off x="3573232" y="1929912"/>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51E2B11-2C32-463F-8FB1-AFCF24DCFB58}"/>
              </a:ext>
            </a:extLst>
          </p:cNvPr>
          <p:cNvSpPr/>
          <p:nvPr/>
        </p:nvSpPr>
        <p:spPr>
          <a:xfrm>
            <a:off x="3438000" y="2306252"/>
            <a:ext cx="2052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0" name="Straight Connector 39">
            <a:extLst>
              <a:ext uri="{FF2B5EF4-FFF2-40B4-BE49-F238E27FC236}">
                <a16:creationId xmlns:a16="http://schemas.microsoft.com/office/drawing/2014/main" id="{1BAE3FC0-61D9-4F9E-B1DA-AED8E90F8498}"/>
              </a:ext>
            </a:extLst>
          </p:cNvPr>
          <p:cNvCxnSpPr/>
          <p:nvPr/>
        </p:nvCxnSpPr>
        <p:spPr>
          <a:xfrm>
            <a:off x="3420043" y="2618945"/>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37AE1499-E45A-4D6A-98C0-FDF1553904F0}"/>
              </a:ext>
            </a:extLst>
          </p:cNvPr>
          <p:cNvSpPr/>
          <p:nvPr/>
        </p:nvSpPr>
        <p:spPr>
          <a:xfrm>
            <a:off x="4950000" y="2980220"/>
            <a:ext cx="2052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2" name="Straight Connector 41">
            <a:extLst>
              <a:ext uri="{FF2B5EF4-FFF2-40B4-BE49-F238E27FC236}">
                <a16:creationId xmlns:a16="http://schemas.microsoft.com/office/drawing/2014/main" id="{3BC743E1-986A-4F0F-88AD-679CA76DFA9B}"/>
              </a:ext>
            </a:extLst>
          </p:cNvPr>
          <p:cNvCxnSpPr/>
          <p:nvPr/>
        </p:nvCxnSpPr>
        <p:spPr>
          <a:xfrm>
            <a:off x="4935730" y="3292913"/>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2CFBC17-EF8A-4277-889D-20023BAAC96A}"/>
              </a:ext>
            </a:extLst>
          </p:cNvPr>
          <p:cNvSpPr/>
          <p:nvPr/>
        </p:nvSpPr>
        <p:spPr>
          <a:xfrm>
            <a:off x="3904342" y="3645794"/>
            <a:ext cx="2160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4" name="Straight Connector 43">
            <a:extLst>
              <a:ext uri="{FF2B5EF4-FFF2-40B4-BE49-F238E27FC236}">
                <a16:creationId xmlns:a16="http://schemas.microsoft.com/office/drawing/2014/main" id="{96FF9E31-2729-456F-B590-489026429449}"/>
              </a:ext>
            </a:extLst>
          </p:cNvPr>
          <p:cNvCxnSpPr/>
          <p:nvPr/>
        </p:nvCxnSpPr>
        <p:spPr>
          <a:xfrm>
            <a:off x="3882785" y="3958487"/>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04701516-FEA2-4772-BF8B-A584228C8782}"/>
              </a:ext>
            </a:extLst>
          </p:cNvPr>
          <p:cNvSpPr/>
          <p:nvPr/>
        </p:nvSpPr>
        <p:spPr>
          <a:xfrm>
            <a:off x="4161756" y="4314323"/>
            <a:ext cx="2160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6" name="Straight Connector 45">
            <a:extLst>
              <a:ext uri="{FF2B5EF4-FFF2-40B4-BE49-F238E27FC236}">
                <a16:creationId xmlns:a16="http://schemas.microsoft.com/office/drawing/2014/main" id="{63AA0DA3-6932-4410-A338-448C3A1E8FCA}"/>
              </a:ext>
            </a:extLst>
          </p:cNvPr>
          <p:cNvCxnSpPr/>
          <p:nvPr/>
        </p:nvCxnSpPr>
        <p:spPr>
          <a:xfrm>
            <a:off x="4140199" y="4627016"/>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83F69CF-8C29-41D8-8379-C68DD436DF55}"/>
              </a:ext>
            </a:extLst>
          </p:cNvPr>
          <p:cNvSpPr/>
          <p:nvPr/>
        </p:nvSpPr>
        <p:spPr>
          <a:xfrm>
            <a:off x="3019706" y="5017196"/>
            <a:ext cx="2160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8" name="Straight Connector 47">
            <a:extLst>
              <a:ext uri="{FF2B5EF4-FFF2-40B4-BE49-F238E27FC236}">
                <a16:creationId xmlns:a16="http://schemas.microsoft.com/office/drawing/2014/main" id="{4A9076A1-3FC8-4646-BA86-FDF9DBEFCA1D}"/>
              </a:ext>
            </a:extLst>
          </p:cNvPr>
          <p:cNvCxnSpPr/>
          <p:nvPr/>
        </p:nvCxnSpPr>
        <p:spPr>
          <a:xfrm>
            <a:off x="2998149" y="5329889"/>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81DE23AE-97A0-4A2D-BF2D-043B31D51422}"/>
              </a:ext>
            </a:extLst>
          </p:cNvPr>
          <p:cNvSpPr/>
          <p:nvPr/>
        </p:nvSpPr>
        <p:spPr>
          <a:xfrm>
            <a:off x="3701090" y="5637675"/>
            <a:ext cx="261310" cy="360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50" name="Straight Connector 49">
            <a:extLst>
              <a:ext uri="{FF2B5EF4-FFF2-40B4-BE49-F238E27FC236}">
                <a16:creationId xmlns:a16="http://schemas.microsoft.com/office/drawing/2014/main" id="{F02C6F6A-331A-41F9-B7CF-BD4BD8381FCE}"/>
              </a:ext>
            </a:extLst>
          </p:cNvPr>
          <p:cNvCxnSpPr/>
          <p:nvPr/>
        </p:nvCxnSpPr>
        <p:spPr>
          <a:xfrm>
            <a:off x="3679533" y="5994704"/>
            <a:ext cx="304862"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20ED2908-D154-4621-949F-1399594BFDD0}"/>
              </a:ext>
            </a:extLst>
          </p:cNvPr>
          <p:cNvSpPr/>
          <p:nvPr/>
        </p:nvSpPr>
        <p:spPr>
          <a:xfrm>
            <a:off x="8900996" y="1583297"/>
            <a:ext cx="2160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52" name="Straight Connector 51">
            <a:extLst>
              <a:ext uri="{FF2B5EF4-FFF2-40B4-BE49-F238E27FC236}">
                <a16:creationId xmlns:a16="http://schemas.microsoft.com/office/drawing/2014/main" id="{4AD421BF-F103-4B54-B7D0-0EA55C6B692B}"/>
              </a:ext>
            </a:extLst>
          </p:cNvPr>
          <p:cNvCxnSpPr/>
          <p:nvPr/>
        </p:nvCxnSpPr>
        <p:spPr>
          <a:xfrm>
            <a:off x="8879439" y="1895990"/>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030411FC-1619-4B05-B599-1A53ECF0EE84}"/>
              </a:ext>
            </a:extLst>
          </p:cNvPr>
          <p:cNvSpPr/>
          <p:nvPr/>
        </p:nvSpPr>
        <p:spPr>
          <a:xfrm>
            <a:off x="9040604" y="2270956"/>
            <a:ext cx="1800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54" name="Straight Connector 53">
            <a:extLst>
              <a:ext uri="{FF2B5EF4-FFF2-40B4-BE49-F238E27FC236}">
                <a16:creationId xmlns:a16="http://schemas.microsoft.com/office/drawing/2014/main" id="{A23FC37E-2453-4526-9A56-55C6EACDC077}"/>
              </a:ext>
            </a:extLst>
          </p:cNvPr>
          <p:cNvCxnSpPr/>
          <p:nvPr/>
        </p:nvCxnSpPr>
        <p:spPr>
          <a:xfrm>
            <a:off x="9019047" y="2583649"/>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E96FDAAA-A4C8-4569-BEA8-24BDC523C7CB}"/>
              </a:ext>
            </a:extLst>
          </p:cNvPr>
          <p:cNvSpPr/>
          <p:nvPr/>
        </p:nvSpPr>
        <p:spPr>
          <a:xfrm>
            <a:off x="9627559" y="2965115"/>
            <a:ext cx="2160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56" name="Straight Connector 55">
            <a:extLst>
              <a:ext uri="{FF2B5EF4-FFF2-40B4-BE49-F238E27FC236}">
                <a16:creationId xmlns:a16="http://schemas.microsoft.com/office/drawing/2014/main" id="{A5F59A61-96E5-45DA-8ED5-692424D054AB}"/>
              </a:ext>
            </a:extLst>
          </p:cNvPr>
          <p:cNvCxnSpPr/>
          <p:nvPr/>
        </p:nvCxnSpPr>
        <p:spPr>
          <a:xfrm>
            <a:off x="9606002" y="3277808"/>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693433C8-EDBD-4935-ACA1-1F8E15304274}"/>
              </a:ext>
            </a:extLst>
          </p:cNvPr>
          <p:cNvSpPr/>
          <p:nvPr/>
        </p:nvSpPr>
        <p:spPr>
          <a:xfrm>
            <a:off x="9706343" y="3612711"/>
            <a:ext cx="2160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58" name="Straight Connector 57">
            <a:extLst>
              <a:ext uri="{FF2B5EF4-FFF2-40B4-BE49-F238E27FC236}">
                <a16:creationId xmlns:a16="http://schemas.microsoft.com/office/drawing/2014/main" id="{F1B6697B-21B2-464C-B8BB-93B08960150E}"/>
              </a:ext>
            </a:extLst>
          </p:cNvPr>
          <p:cNvCxnSpPr/>
          <p:nvPr/>
        </p:nvCxnSpPr>
        <p:spPr>
          <a:xfrm>
            <a:off x="9684786" y="3925404"/>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D716201-94E3-4186-AB95-7EE855471655}"/>
              </a:ext>
            </a:extLst>
          </p:cNvPr>
          <p:cNvSpPr/>
          <p:nvPr/>
        </p:nvSpPr>
        <p:spPr>
          <a:xfrm>
            <a:off x="9086117" y="4304032"/>
            <a:ext cx="2160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0" name="Straight Connector 59">
            <a:extLst>
              <a:ext uri="{FF2B5EF4-FFF2-40B4-BE49-F238E27FC236}">
                <a16:creationId xmlns:a16="http://schemas.microsoft.com/office/drawing/2014/main" id="{8ECD50E1-65AB-419C-91BD-E61D0C753740}"/>
              </a:ext>
            </a:extLst>
          </p:cNvPr>
          <p:cNvCxnSpPr/>
          <p:nvPr/>
        </p:nvCxnSpPr>
        <p:spPr>
          <a:xfrm>
            <a:off x="9064560" y="4616725"/>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ACC2E32C-D37F-4738-930A-AB3F40991E55}"/>
              </a:ext>
            </a:extLst>
          </p:cNvPr>
          <p:cNvSpPr/>
          <p:nvPr/>
        </p:nvSpPr>
        <p:spPr>
          <a:xfrm>
            <a:off x="9598342" y="4986843"/>
            <a:ext cx="259659"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2" name="Straight Connector 61">
            <a:extLst>
              <a:ext uri="{FF2B5EF4-FFF2-40B4-BE49-F238E27FC236}">
                <a16:creationId xmlns:a16="http://schemas.microsoft.com/office/drawing/2014/main" id="{6A9EF595-F685-4E59-AC98-B511FAC93C44}"/>
              </a:ext>
            </a:extLst>
          </p:cNvPr>
          <p:cNvCxnSpPr/>
          <p:nvPr/>
        </p:nvCxnSpPr>
        <p:spPr>
          <a:xfrm>
            <a:off x="9576786" y="5299536"/>
            <a:ext cx="302936"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2E5A0CD-E317-4855-94E4-FEA0F64A313D}"/>
              </a:ext>
            </a:extLst>
          </p:cNvPr>
          <p:cNvSpPr/>
          <p:nvPr/>
        </p:nvSpPr>
        <p:spPr>
          <a:xfrm>
            <a:off x="9627984" y="5659872"/>
            <a:ext cx="216000" cy="28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4" name="Straight Connector 63">
            <a:extLst>
              <a:ext uri="{FF2B5EF4-FFF2-40B4-BE49-F238E27FC236}">
                <a16:creationId xmlns:a16="http://schemas.microsoft.com/office/drawing/2014/main" id="{BB341DB7-563A-463B-84E5-AE0B3AD67D72}"/>
              </a:ext>
            </a:extLst>
          </p:cNvPr>
          <p:cNvCxnSpPr/>
          <p:nvPr/>
        </p:nvCxnSpPr>
        <p:spPr>
          <a:xfrm>
            <a:off x="9606427" y="5972565"/>
            <a:ext cx="2520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06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41"/>
                                        </p:tgtEl>
                                      </p:cBhvr>
                                    </p:animEffect>
                                    <p:set>
                                      <p:cBhvr>
                                        <p:cTn id="23" dur="1" fill="hold">
                                          <p:stCondLst>
                                            <p:cond delay="499"/>
                                          </p:stCondLst>
                                        </p:cTn>
                                        <p:tgtEl>
                                          <p:spTgt spid="41"/>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5"/>
                                        </p:tgtEl>
                                      </p:cBhvr>
                                    </p:animEffect>
                                    <p:set>
                                      <p:cBhvr>
                                        <p:cTn id="39" dur="1" fill="hold">
                                          <p:stCondLst>
                                            <p:cond delay="499"/>
                                          </p:stCondLst>
                                        </p:cTn>
                                        <p:tgtEl>
                                          <p:spTgt spid="4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46"/>
                                        </p:tgtEl>
                                      </p:cBhvr>
                                    </p:animEffect>
                                    <p:set>
                                      <p:cBhvr>
                                        <p:cTn id="42" dur="1" fill="hold">
                                          <p:stCondLst>
                                            <p:cond delay="499"/>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48"/>
                                        </p:tgtEl>
                                      </p:cBhvr>
                                    </p:animEffect>
                                    <p:set>
                                      <p:cBhvr>
                                        <p:cTn id="50" dur="1" fill="hold">
                                          <p:stCondLst>
                                            <p:cond delay="499"/>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50"/>
                                        </p:tgtEl>
                                      </p:cBhvr>
                                    </p:animEffect>
                                    <p:set>
                                      <p:cBhvr>
                                        <p:cTn id="58" dur="1" fill="hold">
                                          <p:stCondLst>
                                            <p:cond delay="499"/>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1"/>
                                        </p:tgtEl>
                                      </p:cBhvr>
                                    </p:animEffect>
                                    <p:set>
                                      <p:cBhvr>
                                        <p:cTn id="63" dur="1" fill="hold">
                                          <p:stCondLst>
                                            <p:cond delay="499"/>
                                          </p:stCondLst>
                                        </p:cTn>
                                        <p:tgtEl>
                                          <p:spTgt spid="5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4"/>
                                        </p:tgtEl>
                                      </p:cBhvr>
                                    </p:animEffect>
                                    <p:set>
                                      <p:cBhvr>
                                        <p:cTn id="74" dur="1" fill="hold">
                                          <p:stCondLst>
                                            <p:cond delay="499"/>
                                          </p:stCondLst>
                                        </p:cTn>
                                        <p:tgtEl>
                                          <p:spTgt spid="5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5"/>
                                        </p:tgtEl>
                                      </p:cBhvr>
                                    </p:animEffect>
                                    <p:set>
                                      <p:cBhvr>
                                        <p:cTn id="79" dur="1" fill="hold">
                                          <p:stCondLst>
                                            <p:cond delay="499"/>
                                          </p:stCondLst>
                                        </p:cTn>
                                        <p:tgtEl>
                                          <p:spTgt spid="5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56"/>
                                        </p:tgtEl>
                                      </p:cBhvr>
                                    </p:animEffect>
                                    <p:set>
                                      <p:cBhvr>
                                        <p:cTn id="82" dur="1" fill="hold">
                                          <p:stCondLst>
                                            <p:cond delay="499"/>
                                          </p:stCondLst>
                                        </p:cTn>
                                        <p:tgtEl>
                                          <p:spTgt spid="5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57"/>
                                        </p:tgtEl>
                                      </p:cBhvr>
                                    </p:animEffect>
                                    <p:set>
                                      <p:cBhvr>
                                        <p:cTn id="87" dur="1" fill="hold">
                                          <p:stCondLst>
                                            <p:cond delay="499"/>
                                          </p:stCondLst>
                                        </p:cTn>
                                        <p:tgtEl>
                                          <p:spTgt spid="5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58"/>
                                        </p:tgtEl>
                                      </p:cBhvr>
                                    </p:animEffect>
                                    <p:set>
                                      <p:cBhvr>
                                        <p:cTn id="90" dur="1" fill="hold">
                                          <p:stCondLst>
                                            <p:cond delay="499"/>
                                          </p:stCondLst>
                                        </p:cTn>
                                        <p:tgtEl>
                                          <p:spTgt spid="5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59"/>
                                        </p:tgtEl>
                                      </p:cBhvr>
                                    </p:animEffect>
                                    <p:set>
                                      <p:cBhvr>
                                        <p:cTn id="95" dur="1" fill="hold">
                                          <p:stCondLst>
                                            <p:cond delay="499"/>
                                          </p:stCondLst>
                                        </p:cTn>
                                        <p:tgtEl>
                                          <p:spTgt spid="59"/>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60"/>
                                        </p:tgtEl>
                                      </p:cBhvr>
                                    </p:animEffect>
                                    <p:set>
                                      <p:cBhvr>
                                        <p:cTn id="98" dur="1" fill="hold">
                                          <p:stCondLst>
                                            <p:cond delay="499"/>
                                          </p:stCondLst>
                                        </p:cTn>
                                        <p:tgtEl>
                                          <p:spTgt spid="6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61"/>
                                        </p:tgtEl>
                                      </p:cBhvr>
                                    </p:animEffect>
                                    <p:set>
                                      <p:cBhvr>
                                        <p:cTn id="103" dur="1" fill="hold">
                                          <p:stCondLst>
                                            <p:cond delay="499"/>
                                          </p:stCondLst>
                                        </p:cTn>
                                        <p:tgtEl>
                                          <p:spTgt spid="6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2"/>
                                        </p:tgtEl>
                                      </p:cBhvr>
                                    </p:animEffect>
                                    <p:set>
                                      <p:cBhvr>
                                        <p:cTn id="106" dur="1" fill="hold">
                                          <p:stCondLst>
                                            <p:cond delay="499"/>
                                          </p:stCondLst>
                                        </p:cTn>
                                        <p:tgtEl>
                                          <p:spTgt spid="6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63"/>
                                        </p:tgtEl>
                                      </p:cBhvr>
                                    </p:animEffect>
                                    <p:set>
                                      <p:cBhvr>
                                        <p:cTn id="111" dur="1" fill="hold">
                                          <p:stCondLst>
                                            <p:cond delay="499"/>
                                          </p:stCondLst>
                                        </p:cTn>
                                        <p:tgtEl>
                                          <p:spTgt spid="63"/>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64"/>
                                        </p:tgtEl>
                                      </p:cBhvr>
                                    </p:animEffect>
                                    <p:set>
                                      <p:cBhvr>
                                        <p:cTn id="114"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F9710-1510-400A-86B8-225788DB65E6}"/>
              </a:ext>
            </a:extLst>
          </p:cNvPr>
          <p:cNvSpPr>
            <a:spLocks noGrp="1"/>
          </p:cNvSpPr>
          <p:nvPr>
            <p:ph type="title"/>
          </p:nvPr>
        </p:nvSpPr>
        <p:spPr>
          <a:xfrm>
            <a:off x="0" y="213557"/>
            <a:ext cx="4294414" cy="647577"/>
          </a:xfrm>
        </p:spPr>
        <p:txBody>
          <a:bodyPr>
            <a:normAutofit/>
          </a:bodyPr>
          <a:lstStyle/>
          <a:p>
            <a:r>
              <a:rPr lang="en-GB" sz="2800" dirty="0"/>
              <a:t>Subject pronouns (2)</a:t>
            </a:r>
          </a:p>
        </p:txBody>
      </p:sp>
      <p:sp>
        <p:nvSpPr>
          <p:cNvPr id="4" name="Google Shape;150;p2">
            <a:extLst>
              <a:ext uri="{FF2B5EF4-FFF2-40B4-BE49-F238E27FC236}">
                <a16:creationId xmlns:a16="http://schemas.microsoft.com/office/drawing/2014/main" id="{229BA94C-E3D7-4417-800C-3882EE512021}"/>
              </a:ext>
            </a:extLst>
          </p:cNvPr>
          <p:cNvSpPr/>
          <p:nvPr/>
        </p:nvSpPr>
        <p:spPr>
          <a:xfrm>
            <a:off x="10321636" y="247046"/>
            <a:ext cx="1635691"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1" dirty="0">
                <a:latin typeface="Century Gothic"/>
                <a:ea typeface="Century Gothic"/>
                <a:cs typeface="Century Gothic"/>
                <a:sym typeface="Century Gothic"/>
              </a:rPr>
              <a:t>Grammatik</a:t>
            </a:r>
            <a:endParaRPr sz="1800" b="1" dirty="0">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B39403BE-D589-4936-8522-16E0CF49E2D2}"/>
              </a:ext>
            </a:extLst>
          </p:cNvPr>
          <p:cNvSpPr txBox="1"/>
          <p:nvPr/>
        </p:nvSpPr>
        <p:spPr>
          <a:xfrm>
            <a:off x="347429" y="1163991"/>
            <a:ext cx="11609898" cy="5078313"/>
          </a:xfrm>
          <a:prstGeom prst="rect">
            <a:avLst/>
          </a:prstGeom>
          <a:noFill/>
        </p:spPr>
        <p:txBody>
          <a:bodyPr wrap="square" rtlCol="0">
            <a:spAutoFit/>
          </a:bodyPr>
          <a:lstStyle/>
          <a:p>
            <a:pPr lvl="0"/>
            <a:r>
              <a:rPr lang="en-GB" sz="2000" dirty="0">
                <a:latin typeface="Century Gothic" panose="020B0502020202020204" pitchFamily="34" charset="0"/>
              </a:rPr>
              <a:t>As we know, subject pronouns tell us the </a:t>
            </a:r>
            <a:r>
              <a:rPr lang="en-GB" sz="2000" b="1" dirty="0">
                <a:latin typeface="Century Gothic" panose="020B0502020202020204" pitchFamily="34" charset="0"/>
              </a:rPr>
              <a:t>grammatical gender</a:t>
            </a:r>
            <a:r>
              <a:rPr lang="en-GB" sz="2000" dirty="0">
                <a:latin typeface="Century Gothic" panose="020B0502020202020204" pitchFamily="34" charset="0"/>
              </a:rPr>
              <a:t> of the subject.</a:t>
            </a:r>
          </a:p>
          <a:p>
            <a:pPr lvl="0"/>
            <a:endParaRPr lang="en-GB" sz="2000" dirty="0">
              <a:latin typeface="Century Gothic" panose="020B0502020202020204" pitchFamily="34" charset="0"/>
            </a:endParaRPr>
          </a:p>
          <a:p>
            <a:pPr lvl="0"/>
            <a:r>
              <a:rPr lang="en-GB" sz="2000" b="1" dirty="0" err="1">
                <a:solidFill>
                  <a:srgbClr val="FFCC00"/>
                </a:solidFill>
                <a:latin typeface="Century Gothic" panose="020B0502020202020204" pitchFamily="34" charset="0"/>
              </a:rPr>
              <a:t>er</a:t>
            </a:r>
            <a:r>
              <a:rPr lang="en-GB" sz="2000" dirty="0">
                <a:solidFill>
                  <a:srgbClr val="FFCC00"/>
                </a:solidFill>
                <a:latin typeface="Century Gothic" panose="020B0502020202020204" pitchFamily="34" charset="0"/>
              </a:rPr>
              <a:t> </a:t>
            </a:r>
            <a:r>
              <a:rPr lang="en-GB" sz="2000" dirty="0">
                <a:latin typeface="Century Gothic" panose="020B0502020202020204" pitchFamily="34" charset="0"/>
              </a:rPr>
              <a:t>- masculine		</a:t>
            </a:r>
            <a:r>
              <a:rPr lang="en-GB" sz="2000" b="1" dirty="0">
                <a:latin typeface="Century Gothic" panose="020B0502020202020204" pitchFamily="34" charset="0"/>
              </a:rPr>
              <a:t>D</a:t>
            </a:r>
            <a:r>
              <a:rPr lang="en-GB" sz="2000" b="1" dirty="0">
                <a:solidFill>
                  <a:srgbClr val="FFCC00"/>
                </a:solidFill>
                <a:latin typeface="Century Gothic" panose="020B0502020202020204" pitchFamily="34" charset="0"/>
              </a:rPr>
              <a:t>er</a:t>
            </a:r>
            <a:r>
              <a:rPr lang="en-GB" sz="2000" b="1" dirty="0">
                <a:latin typeface="Century Gothic" panose="020B0502020202020204" pitchFamily="34" charset="0"/>
              </a:rPr>
              <a:t> </a:t>
            </a:r>
            <a:r>
              <a:rPr lang="en-GB" sz="2000" dirty="0" err="1">
                <a:latin typeface="Century Gothic" panose="020B0502020202020204" pitchFamily="34" charset="0"/>
              </a:rPr>
              <a:t>Gutschein</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toll!		</a:t>
            </a:r>
            <a:r>
              <a:rPr lang="en-GB" sz="2000" b="1" dirty="0" err="1">
                <a:latin typeface="Century Gothic" panose="020B0502020202020204" pitchFamily="34" charset="0"/>
              </a:rPr>
              <a:t>Er</a:t>
            </a:r>
            <a:r>
              <a:rPr lang="en-GB" sz="2000" b="1"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toll!		</a:t>
            </a:r>
            <a:r>
              <a:rPr lang="en-GB" sz="2000" b="1" dirty="0">
                <a:latin typeface="Century Gothic" panose="020B0502020202020204" pitchFamily="34" charset="0"/>
              </a:rPr>
              <a:t>It </a:t>
            </a:r>
            <a:r>
              <a:rPr lang="en-GB" sz="2000" dirty="0">
                <a:latin typeface="Century Gothic" panose="020B0502020202020204" pitchFamily="34" charset="0"/>
              </a:rPr>
              <a:t>is great.</a:t>
            </a:r>
            <a:endParaRPr lang="en-GB" sz="2000" b="1" dirty="0">
              <a:latin typeface="Century Gothic" panose="020B0502020202020204" pitchFamily="34" charset="0"/>
            </a:endParaRPr>
          </a:p>
          <a:p>
            <a:pPr lvl="0"/>
            <a:r>
              <a:rPr lang="en-GB" sz="2000" b="1" dirty="0" err="1">
                <a:solidFill>
                  <a:srgbClr val="FFCC00"/>
                </a:solidFill>
                <a:latin typeface="Century Gothic" panose="020B0502020202020204" pitchFamily="34" charset="0"/>
              </a:rPr>
              <a:t>sie</a:t>
            </a:r>
            <a:r>
              <a:rPr lang="en-GB" sz="2000" dirty="0">
                <a:latin typeface="Century Gothic" panose="020B0502020202020204" pitchFamily="34" charset="0"/>
              </a:rPr>
              <a:t> - feminine		</a:t>
            </a:r>
            <a:r>
              <a:rPr lang="en-GB" sz="2000" b="1" dirty="0">
                <a:latin typeface="Century Gothic" panose="020B0502020202020204" pitchFamily="34" charset="0"/>
              </a:rPr>
              <a:t>D</a:t>
            </a:r>
            <a:r>
              <a:rPr lang="en-GB" sz="2000" b="1" dirty="0">
                <a:solidFill>
                  <a:srgbClr val="FFCC00"/>
                </a:solidFill>
                <a:latin typeface="Century Gothic" panose="020B0502020202020204" pitchFamily="34" charset="0"/>
              </a:rPr>
              <a:t>ie</a:t>
            </a:r>
            <a:r>
              <a:rPr lang="en-GB" sz="2000" b="1" dirty="0">
                <a:latin typeface="Century Gothic" panose="020B0502020202020204" pitchFamily="34" charset="0"/>
              </a:rPr>
              <a:t> </a:t>
            </a:r>
            <a:r>
              <a:rPr lang="en-GB" sz="2000" dirty="0" err="1">
                <a:latin typeface="Century Gothic" panose="020B0502020202020204" pitchFamily="34" charset="0"/>
              </a:rPr>
              <a:t>Jacke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gelb</a:t>
            </a:r>
            <a:r>
              <a:rPr lang="en-GB" sz="2000" dirty="0">
                <a:latin typeface="Century Gothic" panose="020B0502020202020204" pitchFamily="34" charset="0"/>
              </a:rPr>
              <a:t>.	           </a:t>
            </a:r>
            <a:r>
              <a:rPr lang="en-GB" sz="2000" b="1" dirty="0">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gelb</a:t>
            </a:r>
            <a:r>
              <a:rPr lang="en-GB" sz="2000" dirty="0">
                <a:latin typeface="Century Gothic" panose="020B0502020202020204" pitchFamily="34" charset="0"/>
              </a:rPr>
              <a:t>.		</a:t>
            </a:r>
            <a:r>
              <a:rPr lang="en-GB" sz="2000" b="1" dirty="0">
                <a:latin typeface="Century Gothic" panose="020B0502020202020204" pitchFamily="34" charset="0"/>
              </a:rPr>
              <a:t>It </a:t>
            </a:r>
            <a:r>
              <a:rPr lang="en-GB" sz="2000" dirty="0">
                <a:latin typeface="Century Gothic" panose="020B0502020202020204" pitchFamily="34" charset="0"/>
              </a:rPr>
              <a:t>is yellow.</a:t>
            </a:r>
            <a:endParaRPr lang="en-GB" sz="2000" b="1" dirty="0">
              <a:latin typeface="Century Gothic" panose="020B0502020202020204" pitchFamily="34" charset="0"/>
            </a:endParaRPr>
          </a:p>
          <a:p>
            <a:pPr lvl="0"/>
            <a:r>
              <a:rPr lang="en-GB" sz="2000" b="1" dirty="0" err="1">
                <a:solidFill>
                  <a:srgbClr val="FFCC00"/>
                </a:solidFill>
                <a:latin typeface="Century Gothic" panose="020B0502020202020204" pitchFamily="34" charset="0"/>
              </a:rPr>
              <a:t>es</a:t>
            </a:r>
            <a:r>
              <a:rPr lang="en-GB" sz="2000" b="1" dirty="0">
                <a:solidFill>
                  <a:srgbClr val="FFCC00"/>
                </a:solidFill>
                <a:latin typeface="Century Gothic" panose="020B0502020202020204" pitchFamily="34" charset="0"/>
              </a:rPr>
              <a:t> </a:t>
            </a:r>
            <a:r>
              <a:rPr lang="en-GB" sz="2000" dirty="0">
                <a:latin typeface="Century Gothic" panose="020B0502020202020204" pitchFamily="34" charset="0"/>
              </a:rPr>
              <a:t>- neuter		</a:t>
            </a:r>
            <a:r>
              <a:rPr lang="en-GB" sz="2000" b="1" dirty="0">
                <a:latin typeface="Century Gothic" panose="020B0502020202020204" pitchFamily="34" charset="0"/>
              </a:rPr>
              <a:t>D</a:t>
            </a:r>
            <a:r>
              <a:rPr lang="en-GB" sz="2000" b="1" dirty="0">
                <a:solidFill>
                  <a:srgbClr val="FFCC00"/>
                </a:solidFill>
                <a:latin typeface="Century Gothic" panose="020B0502020202020204" pitchFamily="34" charset="0"/>
              </a:rPr>
              <a:t>as </a:t>
            </a:r>
            <a:r>
              <a:rPr lang="en-GB" sz="2000" dirty="0" err="1">
                <a:latin typeface="Century Gothic" panose="020B0502020202020204" pitchFamily="34" charset="0"/>
              </a:rPr>
              <a:t>Fahrrad</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groß</a:t>
            </a:r>
            <a:r>
              <a:rPr lang="en-GB" sz="2000" dirty="0">
                <a:latin typeface="Century Gothic" panose="020B0502020202020204" pitchFamily="34" charset="0"/>
              </a:rPr>
              <a:t>.		</a:t>
            </a:r>
            <a:r>
              <a:rPr lang="en-GB" sz="2000" b="1" dirty="0" err="1">
                <a:latin typeface="Century Gothic" panose="020B0502020202020204" pitchFamily="34" charset="0"/>
              </a:rPr>
              <a:t>Es</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groß</a:t>
            </a:r>
            <a:r>
              <a:rPr lang="en-GB" sz="2000" dirty="0">
                <a:latin typeface="Century Gothic" panose="020B0502020202020204" pitchFamily="34" charset="0"/>
              </a:rPr>
              <a:t>.		</a:t>
            </a:r>
            <a:r>
              <a:rPr lang="en-GB" sz="2000" b="1" dirty="0">
                <a:latin typeface="Century Gothic" panose="020B0502020202020204" pitchFamily="34" charset="0"/>
              </a:rPr>
              <a:t>It </a:t>
            </a:r>
            <a:r>
              <a:rPr lang="en-GB" sz="2000" dirty="0">
                <a:latin typeface="Century Gothic" panose="020B0502020202020204" pitchFamily="34" charset="0"/>
              </a:rPr>
              <a:t>is big.</a:t>
            </a:r>
          </a:p>
          <a:p>
            <a:endParaRPr lang="en-GB" sz="2200" b="1" dirty="0">
              <a:latin typeface="Century Gothic" panose="020B0502020202020204" pitchFamily="34" charset="0"/>
            </a:endParaRPr>
          </a:p>
          <a:p>
            <a:r>
              <a:rPr lang="en-GB" sz="2000" dirty="0">
                <a:latin typeface="Century Gothic" panose="020B0502020202020204" pitchFamily="34" charset="0"/>
              </a:rPr>
              <a:t>This is </a:t>
            </a:r>
            <a:r>
              <a:rPr lang="en-GB" sz="2000" b="1" dirty="0">
                <a:latin typeface="Century Gothic" panose="020B0502020202020204" pitchFamily="34" charset="0"/>
              </a:rPr>
              <a:t>not</a:t>
            </a:r>
            <a:r>
              <a:rPr lang="en-GB" sz="2000" dirty="0">
                <a:latin typeface="Century Gothic" panose="020B0502020202020204" pitchFamily="34" charset="0"/>
              </a:rPr>
              <a:t> the case in the plural form. To say ‘</a:t>
            </a:r>
            <a:r>
              <a:rPr lang="en-GB" sz="2000" b="1" dirty="0">
                <a:latin typeface="Century Gothic" panose="020B0502020202020204" pitchFamily="34" charset="0"/>
              </a:rPr>
              <a:t>they</a:t>
            </a:r>
            <a:r>
              <a:rPr lang="en-GB" sz="2000" dirty="0">
                <a:latin typeface="Century Gothic" panose="020B0502020202020204" pitchFamily="34" charset="0"/>
              </a:rPr>
              <a:t>,’ ‘</a:t>
            </a:r>
            <a:r>
              <a:rPr lang="en-GB" sz="2000" b="1" dirty="0" err="1">
                <a:latin typeface="Century Gothic" panose="020B0502020202020204" pitchFamily="34" charset="0"/>
              </a:rPr>
              <a:t>sie</a:t>
            </a:r>
            <a:r>
              <a:rPr lang="en-GB" sz="2000" dirty="0">
                <a:latin typeface="Century Gothic" panose="020B0502020202020204" pitchFamily="34" charset="0"/>
              </a:rPr>
              <a:t>’ is used for </a:t>
            </a:r>
            <a:r>
              <a:rPr lang="en-GB" sz="2000" b="1" dirty="0">
                <a:latin typeface="Century Gothic" panose="020B0502020202020204" pitchFamily="34" charset="0"/>
              </a:rPr>
              <a:t>all genders.</a:t>
            </a:r>
          </a:p>
          <a:p>
            <a:endParaRPr lang="en-GB" sz="2000" b="1" dirty="0">
              <a:latin typeface="Century Gothic" panose="020B0502020202020204" pitchFamily="34" charset="0"/>
            </a:endParaRPr>
          </a:p>
          <a:p>
            <a:r>
              <a:rPr lang="en-GB" sz="2000" dirty="0">
                <a:latin typeface="Century Gothic" panose="020B0502020202020204" pitchFamily="34" charset="0"/>
              </a:rPr>
              <a:t>			</a:t>
            </a:r>
            <a:r>
              <a:rPr lang="en-GB" sz="2000" b="1" dirty="0">
                <a:latin typeface="Century Gothic" panose="020B0502020202020204" pitchFamily="34" charset="0"/>
              </a:rPr>
              <a:t>Die</a:t>
            </a:r>
            <a:r>
              <a:rPr lang="en-GB" sz="2000" dirty="0">
                <a:latin typeface="Century Gothic" panose="020B0502020202020204" pitchFamily="34" charset="0"/>
              </a:rPr>
              <a:t> </a:t>
            </a:r>
            <a:r>
              <a:rPr lang="en-GB" sz="2000" dirty="0" err="1">
                <a:latin typeface="Century Gothic" panose="020B0502020202020204" pitchFamily="34" charset="0"/>
              </a:rPr>
              <a:t>Gutschein</a:t>
            </a:r>
            <a:r>
              <a:rPr lang="en-GB" sz="2000" b="1" dirty="0" err="1">
                <a:latin typeface="Century Gothic" panose="020B0502020202020204" pitchFamily="34" charset="0"/>
              </a:rPr>
              <a:t>e</a:t>
            </a:r>
            <a:r>
              <a:rPr lang="en-GB" sz="2000" b="1" dirty="0">
                <a:latin typeface="Century Gothic" panose="020B0502020202020204" pitchFamily="34" charset="0"/>
              </a:rPr>
              <a:t> </a:t>
            </a:r>
            <a:r>
              <a:rPr lang="en-GB" sz="2000" b="1" dirty="0" err="1">
                <a:latin typeface="Century Gothic" panose="020B0502020202020204" pitchFamily="34" charset="0"/>
              </a:rPr>
              <a:t>sind</a:t>
            </a:r>
            <a:r>
              <a:rPr lang="en-GB" sz="2000" dirty="0">
                <a:latin typeface="Century Gothic" panose="020B0502020202020204" pitchFamily="34" charset="0"/>
              </a:rPr>
              <a:t> toll!        </a:t>
            </a:r>
            <a:r>
              <a:rPr lang="en-GB" sz="2000" b="1" dirty="0">
                <a:latin typeface="Century Gothic" panose="020B0502020202020204" pitchFamily="34" charset="0"/>
              </a:rPr>
              <a:t>Sie</a:t>
            </a:r>
            <a:r>
              <a:rPr lang="en-GB" sz="2000" dirty="0">
                <a:latin typeface="Century Gothic" panose="020B0502020202020204" pitchFamily="34" charset="0"/>
              </a:rPr>
              <a:t> </a:t>
            </a:r>
            <a:r>
              <a:rPr lang="en-GB" sz="2000" b="1" dirty="0" err="1">
                <a:latin typeface="Century Gothic" panose="020B0502020202020204" pitchFamily="34" charset="0"/>
              </a:rPr>
              <a:t>sind</a:t>
            </a:r>
            <a:r>
              <a:rPr lang="en-GB" sz="2000" dirty="0">
                <a:latin typeface="Century Gothic" panose="020B0502020202020204" pitchFamily="34" charset="0"/>
              </a:rPr>
              <a:t> toll!	       </a:t>
            </a:r>
            <a:r>
              <a:rPr lang="en-GB" sz="2000" b="1" dirty="0">
                <a:latin typeface="Century Gothic" panose="020B0502020202020204" pitchFamily="34" charset="0"/>
              </a:rPr>
              <a:t>They are </a:t>
            </a:r>
            <a:r>
              <a:rPr lang="en-GB" sz="2000" dirty="0">
                <a:latin typeface="Century Gothic" panose="020B0502020202020204" pitchFamily="34" charset="0"/>
              </a:rPr>
              <a:t>great!</a:t>
            </a:r>
          </a:p>
          <a:p>
            <a:r>
              <a:rPr lang="en-GB" sz="2000" dirty="0">
                <a:latin typeface="Century Gothic" panose="020B0502020202020204" pitchFamily="34" charset="0"/>
              </a:rPr>
              <a:t>			</a:t>
            </a:r>
            <a:r>
              <a:rPr lang="de-DE" sz="2000" b="1" dirty="0">
                <a:latin typeface="Century Gothic" panose="020B0502020202020204" pitchFamily="34" charset="0"/>
              </a:rPr>
              <a:t>Die</a:t>
            </a:r>
            <a:r>
              <a:rPr lang="de-DE" sz="2000" dirty="0">
                <a:latin typeface="Century Gothic" panose="020B0502020202020204" pitchFamily="34" charset="0"/>
              </a:rPr>
              <a:t> Jack</a:t>
            </a:r>
            <a:r>
              <a:rPr lang="de-DE" sz="2000" b="1" dirty="0">
                <a:latin typeface="Century Gothic" panose="020B0502020202020204" pitchFamily="34" charset="0"/>
              </a:rPr>
              <a:t>en</a:t>
            </a:r>
            <a:r>
              <a:rPr lang="de-DE" sz="2000" dirty="0">
                <a:latin typeface="Century Gothic" panose="020B0502020202020204" pitchFamily="34" charset="0"/>
              </a:rPr>
              <a:t> sind gelb.	           </a:t>
            </a:r>
            <a:r>
              <a:rPr lang="de-DE" sz="2000" b="1" dirty="0">
                <a:latin typeface="Century Gothic" panose="020B0502020202020204" pitchFamily="34" charset="0"/>
              </a:rPr>
              <a:t>Sie</a:t>
            </a:r>
            <a:r>
              <a:rPr lang="de-DE" sz="2000" dirty="0">
                <a:latin typeface="Century Gothic" panose="020B0502020202020204" pitchFamily="34" charset="0"/>
              </a:rPr>
              <a:t> </a:t>
            </a:r>
            <a:r>
              <a:rPr lang="de-DE" sz="2000" b="1" dirty="0">
                <a:latin typeface="Century Gothic" panose="020B0502020202020204" pitchFamily="34" charset="0"/>
              </a:rPr>
              <a:t>sind</a:t>
            </a:r>
            <a:r>
              <a:rPr lang="de-DE" sz="2000" dirty="0">
                <a:latin typeface="Century Gothic" panose="020B0502020202020204" pitchFamily="34" charset="0"/>
              </a:rPr>
              <a:t> gelb.	       </a:t>
            </a:r>
            <a:r>
              <a:rPr lang="de-DE" sz="2000" b="1" dirty="0">
                <a:latin typeface="Century Gothic" panose="020B0502020202020204" pitchFamily="34" charset="0"/>
              </a:rPr>
              <a:t>They are </a:t>
            </a:r>
            <a:r>
              <a:rPr lang="de-DE" sz="2000" dirty="0">
                <a:latin typeface="Century Gothic" panose="020B0502020202020204" pitchFamily="34" charset="0"/>
              </a:rPr>
              <a:t>yellow.</a:t>
            </a:r>
          </a:p>
          <a:p>
            <a:r>
              <a:rPr lang="de-DE" sz="2000" dirty="0">
                <a:latin typeface="Century Gothic" panose="020B0502020202020204" pitchFamily="34" charset="0"/>
              </a:rPr>
              <a:t>			</a:t>
            </a:r>
            <a:r>
              <a:rPr lang="de-DE" sz="2000" b="1" dirty="0">
                <a:latin typeface="Century Gothic" panose="020B0502020202020204" pitchFamily="34" charset="0"/>
              </a:rPr>
              <a:t>Die</a:t>
            </a:r>
            <a:r>
              <a:rPr lang="de-DE" sz="2000" dirty="0">
                <a:latin typeface="Century Gothic" panose="020B0502020202020204" pitchFamily="34" charset="0"/>
              </a:rPr>
              <a:t> Fahrr</a:t>
            </a:r>
            <a:r>
              <a:rPr lang="de-DE" sz="2000" b="1" dirty="0">
                <a:latin typeface="Century Gothic" panose="020B0502020202020204" pitchFamily="34" charset="0"/>
              </a:rPr>
              <a:t>ä</a:t>
            </a:r>
            <a:r>
              <a:rPr lang="de-DE" sz="2000" dirty="0">
                <a:latin typeface="Century Gothic" panose="020B0502020202020204" pitchFamily="34" charset="0"/>
              </a:rPr>
              <a:t>d</a:t>
            </a:r>
            <a:r>
              <a:rPr lang="de-DE" sz="2000" b="1" dirty="0">
                <a:latin typeface="Century Gothic" panose="020B0502020202020204" pitchFamily="34" charset="0"/>
              </a:rPr>
              <a:t>er </a:t>
            </a:r>
            <a:r>
              <a:rPr lang="de-DE" sz="2000" dirty="0">
                <a:latin typeface="Century Gothic" panose="020B0502020202020204" pitchFamily="34" charset="0"/>
              </a:rPr>
              <a:t>sind </a:t>
            </a:r>
            <a:r>
              <a:rPr lang="en-GB" sz="2000" dirty="0" err="1">
                <a:latin typeface="Century Gothic" panose="020B0502020202020204" pitchFamily="34" charset="0"/>
              </a:rPr>
              <a:t>groß</a:t>
            </a:r>
            <a:r>
              <a:rPr lang="en-GB" sz="2000" dirty="0">
                <a:latin typeface="Century Gothic" panose="020B0502020202020204" pitchFamily="34" charset="0"/>
              </a:rPr>
              <a:t>.         </a:t>
            </a:r>
            <a:r>
              <a:rPr lang="en-GB" sz="2000" b="1" dirty="0">
                <a:latin typeface="Century Gothic" panose="020B0502020202020204" pitchFamily="34" charset="0"/>
              </a:rPr>
              <a:t>Sie </a:t>
            </a:r>
            <a:r>
              <a:rPr lang="en-GB" sz="2000" b="1" dirty="0" err="1">
                <a:latin typeface="Century Gothic" panose="020B0502020202020204" pitchFamily="34" charset="0"/>
              </a:rPr>
              <a:t>sind</a:t>
            </a:r>
            <a:r>
              <a:rPr lang="en-GB" sz="2000" dirty="0">
                <a:latin typeface="Century Gothic" panose="020B0502020202020204" pitchFamily="34" charset="0"/>
              </a:rPr>
              <a:t> </a:t>
            </a:r>
            <a:r>
              <a:rPr lang="en-GB" sz="2000" dirty="0" err="1">
                <a:latin typeface="Century Gothic" panose="020B0502020202020204" pitchFamily="34" charset="0"/>
              </a:rPr>
              <a:t>groß</a:t>
            </a:r>
            <a:r>
              <a:rPr lang="en-GB" sz="2000" dirty="0">
                <a:latin typeface="Century Gothic" panose="020B0502020202020204" pitchFamily="34" charset="0"/>
              </a:rPr>
              <a:t>.	       </a:t>
            </a:r>
            <a:r>
              <a:rPr lang="en-GB" sz="2000" b="1" dirty="0">
                <a:latin typeface="Century Gothic" panose="020B0502020202020204" pitchFamily="34" charset="0"/>
              </a:rPr>
              <a:t>They are </a:t>
            </a:r>
            <a:r>
              <a:rPr lang="en-GB" sz="2000" dirty="0">
                <a:latin typeface="Century Gothic" panose="020B0502020202020204" pitchFamily="34" charset="0"/>
              </a:rPr>
              <a:t>big.</a:t>
            </a:r>
          </a:p>
          <a:p>
            <a:endParaRPr lang="en-GB" sz="2000" b="1" dirty="0">
              <a:latin typeface="Century Gothic" panose="020B0502020202020204" pitchFamily="34" charset="0"/>
            </a:endParaRPr>
          </a:p>
          <a:p>
            <a:r>
              <a:rPr lang="en-GB" sz="2000" dirty="0">
                <a:latin typeface="Century Gothic" panose="020B0502020202020204" pitchFamily="34" charset="0"/>
              </a:rPr>
              <a:t>Note that </a:t>
            </a:r>
            <a:r>
              <a:rPr lang="en-GB" sz="2000" b="1" dirty="0" err="1">
                <a:latin typeface="Century Gothic" panose="020B0502020202020204" pitchFamily="34" charset="0"/>
              </a:rPr>
              <a:t>sie</a:t>
            </a:r>
            <a:r>
              <a:rPr lang="en-GB" sz="2000" dirty="0">
                <a:latin typeface="Century Gothic" panose="020B0502020202020204" pitchFamily="34" charset="0"/>
              </a:rPr>
              <a:t> means both ‘it (feminine)’ and ‘they’. The </a:t>
            </a:r>
            <a:r>
              <a:rPr lang="en-GB" sz="2000" b="1" dirty="0">
                <a:latin typeface="Century Gothic" panose="020B0502020202020204" pitchFamily="34" charset="0"/>
              </a:rPr>
              <a:t>verb form</a:t>
            </a:r>
            <a:r>
              <a:rPr lang="en-GB" sz="2000" dirty="0">
                <a:latin typeface="Century Gothic" panose="020B0502020202020204" pitchFamily="34" charset="0"/>
              </a:rPr>
              <a:t> tells you what is being talked about.</a:t>
            </a:r>
            <a:endParaRPr lang="de-DE" sz="2000" dirty="0">
              <a:latin typeface="Century Gothic" panose="020B0502020202020204" pitchFamily="34" charset="0"/>
            </a:endParaRPr>
          </a:p>
          <a:p>
            <a:r>
              <a:rPr lang="en-GB" sz="2200" dirty="0">
                <a:latin typeface="Century Gothic" panose="020B0502020202020204" pitchFamily="34" charset="0"/>
              </a:rPr>
              <a:t>			</a:t>
            </a:r>
            <a:r>
              <a:rPr lang="en-GB" sz="2000" b="1" dirty="0">
                <a:solidFill>
                  <a:srgbClr val="FFCC00"/>
                </a:solidFill>
                <a:latin typeface="Century Gothic" panose="020B0502020202020204" pitchFamily="34" charset="0"/>
              </a:rPr>
              <a:t>Sie</a:t>
            </a:r>
            <a:r>
              <a:rPr lang="en-GB" sz="2000" dirty="0">
                <a:latin typeface="Century Gothic" panose="020B0502020202020204" pitchFamily="34" charset="0"/>
              </a:rPr>
              <a:t> </a:t>
            </a:r>
            <a:r>
              <a:rPr lang="en-GB" sz="2000" b="1" dirty="0" err="1">
                <a:latin typeface="Century Gothic" panose="020B0502020202020204" pitchFamily="34" charset="0"/>
              </a:rPr>
              <a:t>ist</a:t>
            </a:r>
            <a:r>
              <a:rPr lang="en-GB" sz="2000" b="1" dirty="0">
                <a:latin typeface="Century Gothic" panose="020B0502020202020204" pitchFamily="34" charset="0"/>
              </a:rPr>
              <a:t> </a:t>
            </a:r>
            <a:r>
              <a:rPr lang="en-GB" sz="2000" dirty="0" err="1">
                <a:latin typeface="Century Gothic" panose="020B0502020202020204" pitchFamily="34" charset="0"/>
              </a:rPr>
              <a:t>gelb</a:t>
            </a:r>
            <a:r>
              <a:rPr lang="en-GB" sz="2000" dirty="0">
                <a:latin typeface="Century Gothic" panose="020B0502020202020204" pitchFamily="34" charset="0"/>
              </a:rPr>
              <a:t>.</a:t>
            </a:r>
            <a:r>
              <a:rPr lang="en-GB" sz="2000" b="1" dirty="0">
                <a:latin typeface="Century Gothic" panose="020B0502020202020204" pitchFamily="34" charset="0"/>
              </a:rPr>
              <a:t> 			 It is </a:t>
            </a:r>
            <a:r>
              <a:rPr lang="en-GB" sz="2000" dirty="0">
                <a:latin typeface="Century Gothic" panose="020B0502020202020204" pitchFamily="34" charset="0"/>
              </a:rPr>
              <a:t>yellow.	</a:t>
            </a:r>
          </a:p>
          <a:p>
            <a:r>
              <a:rPr lang="en-GB" sz="2000" b="1" dirty="0">
                <a:latin typeface="Century Gothic" panose="020B0502020202020204" pitchFamily="34" charset="0"/>
              </a:rPr>
              <a:t>			</a:t>
            </a:r>
            <a:r>
              <a:rPr lang="en-GB" sz="2000" b="1" dirty="0">
                <a:solidFill>
                  <a:srgbClr val="FFCC00"/>
                </a:solidFill>
                <a:latin typeface="Century Gothic" panose="020B0502020202020204" pitchFamily="34" charset="0"/>
              </a:rPr>
              <a:t>Sie</a:t>
            </a:r>
            <a:r>
              <a:rPr lang="en-GB" sz="2000" b="1" dirty="0">
                <a:latin typeface="Century Gothic" panose="020B0502020202020204" pitchFamily="34" charset="0"/>
              </a:rPr>
              <a:t> </a:t>
            </a:r>
            <a:r>
              <a:rPr lang="en-GB" sz="2000" b="1" dirty="0" err="1">
                <a:latin typeface="Century Gothic" panose="020B0502020202020204" pitchFamily="34" charset="0"/>
              </a:rPr>
              <a:t>sind</a:t>
            </a:r>
            <a:r>
              <a:rPr lang="en-GB" sz="2000" b="1" dirty="0">
                <a:latin typeface="Century Gothic" panose="020B0502020202020204" pitchFamily="34" charset="0"/>
              </a:rPr>
              <a:t> </a:t>
            </a:r>
            <a:r>
              <a:rPr lang="en-GB" sz="2000" dirty="0" err="1">
                <a:latin typeface="Century Gothic" panose="020B0502020202020204" pitchFamily="34" charset="0"/>
              </a:rPr>
              <a:t>gelb</a:t>
            </a:r>
            <a:r>
              <a:rPr lang="en-GB" sz="2000" dirty="0">
                <a:latin typeface="Century Gothic" panose="020B0502020202020204" pitchFamily="34" charset="0"/>
              </a:rPr>
              <a:t>. 		        </a:t>
            </a:r>
            <a:r>
              <a:rPr lang="en-GB" sz="2000" b="1" dirty="0">
                <a:latin typeface="Century Gothic" panose="020B0502020202020204" pitchFamily="34" charset="0"/>
              </a:rPr>
              <a:t>They</a:t>
            </a:r>
            <a:r>
              <a:rPr lang="en-GB" sz="2000" dirty="0">
                <a:latin typeface="Century Gothic" panose="020B0502020202020204" pitchFamily="34" charset="0"/>
              </a:rPr>
              <a:t> </a:t>
            </a:r>
            <a:r>
              <a:rPr lang="en-GB" sz="2000" b="1" dirty="0">
                <a:latin typeface="Century Gothic" panose="020B0502020202020204" pitchFamily="34" charset="0"/>
              </a:rPr>
              <a:t>are</a:t>
            </a:r>
            <a:r>
              <a:rPr lang="en-GB" sz="2000" dirty="0">
                <a:latin typeface="Century Gothic" panose="020B0502020202020204" pitchFamily="34" charset="0"/>
              </a:rPr>
              <a:t> yellow.</a:t>
            </a:r>
          </a:p>
        </p:txBody>
      </p:sp>
      <p:sp>
        <p:nvSpPr>
          <p:cNvPr id="6" name="TextBox 5">
            <a:extLst>
              <a:ext uri="{FF2B5EF4-FFF2-40B4-BE49-F238E27FC236}">
                <a16:creationId xmlns:a16="http://schemas.microsoft.com/office/drawing/2014/main" id="{F413138D-9852-4265-9567-8FA62CE5A010}"/>
              </a:ext>
            </a:extLst>
          </p:cNvPr>
          <p:cNvSpPr txBox="1"/>
          <p:nvPr/>
        </p:nvSpPr>
        <p:spPr>
          <a:xfrm>
            <a:off x="6629400" y="1837317"/>
            <a:ext cx="463731" cy="276999"/>
          </a:xfrm>
          <a:prstGeom prst="rect">
            <a:avLst/>
          </a:prstGeom>
          <a:solidFill>
            <a:schemeClr val="bg2"/>
          </a:solidFill>
          <a:ln>
            <a:solidFill>
              <a:schemeClr val="bg2"/>
            </a:solidFill>
          </a:ln>
        </p:spPr>
        <p:txBody>
          <a:bodyPr wrap="square" lIns="0" tIns="0" rIns="0" bIns="0" rtlCol="0">
            <a:spAutoFit/>
          </a:bodyPr>
          <a:lstStyle/>
          <a:p>
            <a:r>
              <a:rPr lang="en-GB" dirty="0"/>
              <a:t>____</a:t>
            </a:r>
          </a:p>
        </p:txBody>
      </p:sp>
      <p:sp>
        <p:nvSpPr>
          <p:cNvPr id="7" name="TextBox 6">
            <a:extLst>
              <a:ext uri="{FF2B5EF4-FFF2-40B4-BE49-F238E27FC236}">
                <a16:creationId xmlns:a16="http://schemas.microsoft.com/office/drawing/2014/main" id="{C1313A90-A080-4A24-944C-9E82116B42CC}"/>
              </a:ext>
            </a:extLst>
          </p:cNvPr>
          <p:cNvSpPr txBox="1"/>
          <p:nvPr/>
        </p:nvSpPr>
        <p:spPr>
          <a:xfrm>
            <a:off x="6629399" y="2435474"/>
            <a:ext cx="463731" cy="276999"/>
          </a:xfrm>
          <a:prstGeom prst="rect">
            <a:avLst/>
          </a:prstGeom>
          <a:solidFill>
            <a:schemeClr val="bg2"/>
          </a:solidFill>
          <a:ln>
            <a:solidFill>
              <a:schemeClr val="bg2"/>
            </a:solidFill>
          </a:ln>
        </p:spPr>
        <p:txBody>
          <a:bodyPr wrap="square" lIns="0" tIns="0" rIns="0" bIns="0" rtlCol="0">
            <a:spAutoFit/>
          </a:bodyPr>
          <a:lstStyle/>
          <a:p>
            <a:r>
              <a:rPr lang="en-GB" dirty="0"/>
              <a:t>____</a:t>
            </a:r>
          </a:p>
        </p:txBody>
      </p:sp>
      <p:sp>
        <p:nvSpPr>
          <p:cNvPr id="8" name="TextBox 7">
            <a:extLst>
              <a:ext uri="{FF2B5EF4-FFF2-40B4-BE49-F238E27FC236}">
                <a16:creationId xmlns:a16="http://schemas.microsoft.com/office/drawing/2014/main" id="{FF2EDE4A-318B-45DD-A01E-3153F8B96A79}"/>
              </a:ext>
            </a:extLst>
          </p:cNvPr>
          <p:cNvSpPr txBox="1"/>
          <p:nvPr/>
        </p:nvSpPr>
        <p:spPr>
          <a:xfrm>
            <a:off x="6629399" y="2136395"/>
            <a:ext cx="463731" cy="276999"/>
          </a:xfrm>
          <a:prstGeom prst="rect">
            <a:avLst/>
          </a:prstGeom>
          <a:solidFill>
            <a:schemeClr val="bg2"/>
          </a:solidFill>
          <a:ln>
            <a:solidFill>
              <a:schemeClr val="bg2"/>
            </a:solidFill>
          </a:ln>
        </p:spPr>
        <p:txBody>
          <a:bodyPr wrap="square" lIns="0" tIns="0" rIns="0" bIns="0" rtlCol="0">
            <a:spAutoFit/>
          </a:bodyPr>
          <a:lstStyle/>
          <a:p>
            <a:r>
              <a:rPr lang="en-GB" dirty="0"/>
              <a:t>____</a:t>
            </a:r>
          </a:p>
        </p:txBody>
      </p:sp>
      <p:sp>
        <p:nvSpPr>
          <p:cNvPr id="9" name="TextBox 8">
            <a:extLst>
              <a:ext uri="{FF2B5EF4-FFF2-40B4-BE49-F238E27FC236}">
                <a16:creationId xmlns:a16="http://schemas.microsoft.com/office/drawing/2014/main" id="{CDE72BC0-1105-4972-8EFF-9DB01F4824F8}"/>
              </a:ext>
            </a:extLst>
          </p:cNvPr>
          <p:cNvSpPr txBox="1"/>
          <p:nvPr/>
        </p:nvSpPr>
        <p:spPr>
          <a:xfrm>
            <a:off x="9254475" y="1837317"/>
            <a:ext cx="502620" cy="276999"/>
          </a:xfrm>
          <a:prstGeom prst="rect">
            <a:avLst/>
          </a:prstGeom>
          <a:solidFill>
            <a:schemeClr val="bg2"/>
          </a:solidFill>
        </p:spPr>
        <p:txBody>
          <a:bodyPr wrap="square" lIns="0" tIns="0" rIns="0" bIns="0" rtlCol="0">
            <a:spAutoFit/>
          </a:bodyPr>
          <a:lstStyle/>
          <a:p>
            <a:r>
              <a:rPr lang="en-GB" dirty="0"/>
              <a:t>____</a:t>
            </a:r>
          </a:p>
        </p:txBody>
      </p:sp>
      <p:sp>
        <p:nvSpPr>
          <p:cNvPr id="10" name="TextBox 9">
            <a:extLst>
              <a:ext uri="{FF2B5EF4-FFF2-40B4-BE49-F238E27FC236}">
                <a16:creationId xmlns:a16="http://schemas.microsoft.com/office/drawing/2014/main" id="{7A8D16CC-43EE-427F-88C4-EBFA1BB59905}"/>
              </a:ext>
            </a:extLst>
          </p:cNvPr>
          <p:cNvSpPr txBox="1"/>
          <p:nvPr/>
        </p:nvSpPr>
        <p:spPr>
          <a:xfrm>
            <a:off x="9254474" y="2435474"/>
            <a:ext cx="502620" cy="276999"/>
          </a:xfrm>
          <a:prstGeom prst="rect">
            <a:avLst/>
          </a:prstGeom>
          <a:solidFill>
            <a:schemeClr val="bg2"/>
          </a:solidFill>
        </p:spPr>
        <p:txBody>
          <a:bodyPr wrap="square" lIns="0" tIns="0" rIns="0" bIns="0" rtlCol="0">
            <a:spAutoFit/>
          </a:bodyPr>
          <a:lstStyle/>
          <a:p>
            <a:r>
              <a:rPr lang="en-GB" dirty="0"/>
              <a:t>____</a:t>
            </a:r>
          </a:p>
        </p:txBody>
      </p:sp>
      <p:sp>
        <p:nvSpPr>
          <p:cNvPr id="11" name="TextBox 10">
            <a:extLst>
              <a:ext uri="{FF2B5EF4-FFF2-40B4-BE49-F238E27FC236}">
                <a16:creationId xmlns:a16="http://schemas.microsoft.com/office/drawing/2014/main" id="{35E98EDC-72EA-4A43-BEC4-A8395A46A56B}"/>
              </a:ext>
            </a:extLst>
          </p:cNvPr>
          <p:cNvSpPr txBox="1"/>
          <p:nvPr/>
        </p:nvSpPr>
        <p:spPr>
          <a:xfrm>
            <a:off x="9254474" y="2136395"/>
            <a:ext cx="502620" cy="276999"/>
          </a:xfrm>
          <a:prstGeom prst="rect">
            <a:avLst/>
          </a:prstGeom>
          <a:solidFill>
            <a:schemeClr val="bg2"/>
          </a:solidFill>
        </p:spPr>
        <p:txBody>
          <a:bodyPr wrap="square" lIns="0" tIns="0" rIns="0" bIns="0" rtlCol="0">
            <a:spAutoFit/>
          </a:bodyPr>
          <a:lstStyle/>
          <a:p>
            <a:r>
              <a:rPr lang="en-GB" dirty="0"/>
              <a:t>____</a:t>
            </a:r>
          </a:p>
        </p:txBody>
      </p:sp>
      <p:sp>
        <p:nvSpPr>
          <p:cNvPr id="12" name="TextBox 11">
            <a:extLst>
              <a:ext uri="{FF2B5EF4-FFF2-40B4-BE49-F238E27FC236}">
                <a16:creationId xmlns:a16="http://schemas.microsoft.com/office/drawing/2014/main" id="{0F523B3B-518A-4141-ADC7-680273B4E2F6}"/>
              </a:ext>
            </a:extLst>
          </p:cNvPr>
          <p:cNvSpPr txBox="1"/>
          <p:nvPr/>
        </p:nvSpPr>
        <p:spPr>
          <a:xfrm>
            <a:off x="6629399" y="3725940"/>
            <a:ext cx="463731" cy="276999"/>
          </a:xfrm>
          <a:prstGeom prst="rect">
            <a:avLst/>
          </a:prstGeom>
          <a:solidFill>
            <a:schemeClr val="bg2"/>
          </a:solidFill>
          <a:ln>
            <a:solidFill>
              <a:schemeClr val="bg2"/>
            </a:solidFill>
          </a:ln>
        </p:spPr>
        <p:txBody>
          <a:bodyPr wrap="square" lIns="0" tIns="0" rIns="0" bIns="0" rtlCol="0">
            <a:spAutoFit/>
          </a:bodyPr>
          <a:lstStyle/>
          <a:p>
            <a:r>
              <a:rPr lang="en-GB" dirty="0"/>
              <a:t>____</a:t>
            </a:r>
          </a:p>
        </p:txBody>
      </p:sp>
      <p:sp>
        <p:nvSpPr>
          <p:cNvPr id="13" name="TextBox 12">
            <a:extLst>
              <a:ext uri="{FF2B5EF4-FFF2-40B4-BE49-F238E27FC236}">
                <a16:creationId xmlns:a16="http://schemas.microsoft.com/office/drawing/2014/main" id="{A3E5E2F1-10F9-4AA2-B1B5-287BA78A1D03}"/>
              </a:ext>
            </a:extLst>
          </p:cNvPr>
          <p:cNvSpPr txBox="1"/>
          <p:nvPr/>
        </p:nvSpPr>
        <p:spPr>
          <a:xfrm>
            <a:off x="6629398" y="4324097"/>
            <a:ext cx="463731" cy="276999"/>
          </a:xfrm>
          <a:prstGeom prst="rect">
            <a:avLst/>
          </a:prstGeom>
          <a:solidFill>
            <a:schemeClr val="bg2"/>
          </a:solidFill>
          <a:ln>
            <a:solidFill>
              <a:schemeClr val="bg2"/>
            </a:solidFill>
          </a:ln>
        </p:spPr>
        <p:txBody>
          <a:bodyPr wrap="square" lIns="0" tIns="0" rIns="0" bIns="0" rtlCol="0">
            <a:spAutoFit/>
          </a:bodyPr>
          <a:lstStyle/>
          <a:p>
            <a:r>
              <a:rPr lang="en-GB" dirty="0"/>
              <a:t>____</a:t>
            </a:r>
          </a:p>
        </p:txBody>
      </p:sp>
      <p:sp>
        <p:nvSpPr>
          <p:cNvPr id="14" name="TextBox 13">
            <a:extLst>
              <a:ext uri="{FF2B5EF4-FFF2-40B4-BE49-F238E27FC236}">
                <a16:creationId xmlns:a16="http://schemas.microsoft.com/office/drawing/2014/main" id="{2B87166B-8657-46A4-8D38-16EDECBCDADD}"/>
              </a:ext>
            </a:extLst>
          </p:cNvPr>
          <p:cNvSpPr txBox="1"/>
          <p:nvPr/>
        </p:nvSpPr>
        <p:spPr>
          <a:xfrm>
            <a:off x="6629398" y="4025018"/>
            <a:ext cx="463731" cy="276999"/>
          </a:xfrm>
          <a:prstGeom prst="rect">
            <a:avLst/>
          </a:prstGeom>
          <a:solidFill>
            <a:schemeClr val="bg2"/>
          </a:solidFill>
          <a:ln>
            <a:solidFill>
              <a:schemeClr val="bg2"/>
            </a:solidFill>
          </a:ln>
        </p:spPr>
        <p:txBody>
          <a:bodyPr wrap="square" lIns="0" tIns="0" rIns="0" bIns="0" rtlCol="0">
            <a:spAutoFit/>
          </a:bodyPr>
          <a:lstStyle/>
          <a:p>
            <a:r>
              <a:rPr lang="en-GB" dirty="0"/>
              <a:t>____</a:t>
            </a:r>
          </a:p>
        </p:txBody>
      </p:sp>
      <p:sp>
        <p:nvSpPr>
          <p:cNvPr id="15" name="TextBox 14">
            <a:extLst>
              <a:ext uri="{FF2B5EF4-FFF2-40B4-BE49-F238E27FC236}">
                <a16:creationId xmlns:a16="http://schemas.microsoft.com/office/drawing/2014/main" id="{10992359-A34A-4403-B40B-18D09F28E24D}"/>
              </a:ext>
            </a:extLst>
          </p:cNvPr>
          <p:cNvSpPr txBox="1"/>
          <p:nvPr/>
        </p:nvSpPr>
        <p:spPr>
          <a:xfrm>
            <a:off x="9103058" y="3708850"/>
            <a:ext cx="654036" cy="276999"/>
          </a:xfrm>
          <a:prstGeom prst="rect">
            <a:avLst/>
          </a:prstGeom>
          <a:solidFill>
            <a:schemeClr val="bg2"/>
          </a:solidFill>
        </p:spPr>
        <p:txBody>
          <a:bodyPr wrap="square" lIns="0" tIns="0" rIns="0" bIns="0" rtlCol="0">
            <a:spAutoFit/>
          </a:bodyPr>
          <a:lstStyle/>
          <a:p>
            <a:r>
              <a:rPr lang="en-GB" dirty="0"/>
              <a:t>  ____</a:t>
            </a:r>
          </a:p>
        </p:txBody>
      </p:sp>
      <p:sp>
        <p:nvSpPr>
          <p:cNvPr id="16" name="TextBox 15">
            <a:extLst>
              <a:ext uri="{FF2B5EF4-FFF2-40B4-BE49-F238E27FC236}">
                <a16:creationId xmlns:a16="http://schemas.microsoft.com/office/drawing/2014/main" id="{CB02958D-AAB9-44B6-B13E-78180F111D49}"/>
              </a:ext>
            </a:extLst>
          </p:cNvPr>
          <p:cNvSpPr txBox="1"/>
          <p:nvPr/>
        </p:nvSpPr>
        <p:spPr>
          <a:xfrm>
            <a:off x="9103058" y="4284928"/>
            <a:ext cx="654036" cy="458757"/>
          </a:xfrm>
          <a:prstGeom prst="rect">
            <a:avLst/>
          </a:prstGeom>
          <a:solidFill>
            <a:schemeClr val="bg2"/>
          </a:solidFill>
        </p:spPr>
        <p:txBody>
          <a:bodyPr wrap="square" lIns="0" tIns="0" rIns="0" bIns="180000" rtlCol="0">
            <a:spAutoFit/>
          </a:bodyPr>
          <a:lstStyle/>
          <a:p>
            <a:r>
              <a:rPr lang="en-GB" dirty="0"/>
              <a:t>  ____</a:t>
            </a:r>
          </a:p>
        </p:txBody>
      </p:sp>
      <p:sp>
        <p:nvSpPr>
          <p:cNvPr id="17" name="TextBox 16">
            <a:extLst>
              <a:ext uri="{FF2B5EF4-FFF2-40B4-BE49-F238E27FC236}">
                <a16:creationId xmlns:a16="http://schemas.microsoft.com/office/drawing/2014/main" id="{727CB7AB-38A3-4236-9CBD-A4BADD09A8FB}"/>
              </a:ext>
            </a:extLst>
          </p:cNvPr>
          <p:cNvSpPr txBox="1"/>
          <p:nvPr/>
        </p:nvSpPr>
        <p:spPr>
          <a:xfrm>
            <a:off x="9103057" y="3990929"/>
            <a:ext cx="654036" cy="295175"/>
          </a:xfrm>
          <a:prstGeom prst="rect">
            <a:avLst/>
          </a:prstGeom>
          <a:solidFill>
            <a:schemeClr val="bg2"/>
          </a:solidFill>
        </p:spPr>
        <p:txBody>
          <a:bodyPr wrap="square" lIns="0" tIns="0" rIns="0" bIns="18000" rtlCol="0">
            <a:spAutoFit/>
          </a:bodyPr>
          <a:lstStyle/>
          <a:p>
            <a:r>
              <a:rPr lang="en-GB" dirty="0"/>
              <a:t>  ____</a:t>
            </a:r>
          </a:p>
        </p:txBody>
      </p:sp>
      <p:sp>
        <p:nvSpPr>
          <p:cNvPr id="18" name="TextBox 17">
            <a:extLst>
              <a:ext uri="{FF2B5EF4-FFF2-40B4-BE49-F238E27FC236}">
                <a16:creationId xmlns:a16="http://schemas.microsoft.com/office/drawing/2014/main" id="{B1FEE145-A998-4769-86E2-F17D0815F91B}"/>
              </a:ext>
            </a:extLst>
          </p:cNvPr>
          <p:cNvSpPr txBox="1"/>
          <p:nvPr/>
        </p:nvSpPr>
        <p:spPr>
          <a:xfrm>
            <a:off x="6489698" y="5854587"/>
            <a:ext cx="603431" cy="458757"/>
          </a:xfrm>
          <a:prstGeom prst="rect">
            <a:avLst/>
          </a:prstGeom>
          <a:solidFill>
            <a:schemeClr val="bg2"/>
          </a:solidFill>
          <a:ln>
            <a:solidFill>
              <a:schemeClr val="bg2"/>
            </a:solidFill>
          </a:ln>
        </p:spPr>
        <p:txBody>
          <a:bodyPr wrap="square" lIns="0" tIns="0" rIns="0" bIns="180000" rtlCol="0">
            <a:spAutoFit/>
          </a:bodyPr>
          <a:lstStyle/>
          <a:p>
            <a:r>
              <a:rPr lang="en-GB" dirty="0"/>
              <a:t>  ____</a:t>
            </a:r>
          </a:p>
        </p:txBody>
      </p:sp>
      <p:sp>
        <p:nvSpPr>
          <p:cNvPr id="19" name="TextBox 18">
            <a:extLst>
              <a:ext uri="{FF2B5EF4-FFF2-40B4-BE49-F238E27FC236}">
                <a16:creationId xmlns:a16="http://schemas.microsoft.com/office/drawing/2014/main" id="{F2453EF2-4251-4407-901F-C97149A48AF5}"/>
              </a:ext>
            </a:extLst>
          </p:cNvPr>
          <p:cNvSpPr txBox="1"/>
          <p:nvPr/>
        </p:nvSpPr>
        <p:spPr>
          <a:xfrm>
            <a:off x="6629398" y="5555509"/>
            <a:ext cx="463731" cy="276999"/>
          </a:xfrm>
          <a:prstGeom prst="rect">
            <a:avLst/>
          </a:prstGeom>
          <a:solidFill>
            <a:schemeClr val="bg2"/>
          </a:solidFill>
          <a:ln>
            <a:solidFill>
              <a:schemeClr val="bg2"/>
            </a:solidFill>
          </a:ln>
        </p:spPr>
        <p:txBody>
          <a:bodyPr wrap="square" lIns="0" tIns="0" rIns="0" bIns="0" rtlCol="0">
            <a:spAutoFit/>
          </a:bodyPr>
          <a:lstStyle/>
          <a:p>
            <a:r>
              <a:rPr lang="en-GB" dirty="0"/>
              <a:t>____</a:t>
            </a:r>
          </a:p>
        </p:txBody>
      </p:sp>
    </p:spTree>
    <p:extLst>
      <p:ext uri="{BB962C8B-B14F-4D97-AF65-F5344CB8AC3E}">
        <p14:creationId xmlns:p14="http://schemas.microsoft.com/office/powerpoint/2010/main" val="110757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1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
                                            <p:txEl>
                                              <p:pRg st="9" end="9"/>
                                            </p:tx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1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5">
                                            <p:txEl>
                                              <p:pRg st="10" end="10"/>
                                            </p:txEl>
                                          </p:spTgt>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1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1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
                                            <p:txEl>
                                              <p:pRg st="13" end="13"/>
                                            </p:txEl>
                                          </p:spTgt>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9"/>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1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5">
                                            <p:txEl>
                                              <p:pRg st="14" end="14"/>
                                            </p:txEl>
                                          </p:spTgt>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18"/>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grpId="1" nodeType="clickEffect">
                                  <p:stCondLst>
                                    <p:cond delay="0"/>
                                  </p:stCondLst>
                                  <p:childTnLst>
                                    <p:set>
                                      <p:cBhvr>
                                        <p:cTn id="127"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6172-09DA-7E48-87A7-01FCD6F6226C}"/>
              </a:ext>
            </a:extLst>
          </p:cNvPr>
          <p:cNvSpPr>
            <a:spLocks noGrp="1"/>
          </p:cNvSpPr>
          <p:nvPr>
            <p:ph type="title"/>
          </p:nvPr>
        </p:nvSpPr>
        <p:spPr>
          <a:xfrm>
            <a:off x="5198103" y="304174"/>
            <a:ext cx="1795794" cy="1325563"/>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4271110" y="1967925"/>
            <a:ext cx="3802879" cy="292215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66488" y="3189191"/>
            <a:ext cx="37994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sisch</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08842" y="318919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rper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559878" y="5024710"/>
            <a:ext cx="307224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06731" y="108561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sung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866917" y="1097782"/>
            <a:ext cx="262604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white flower with a fac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
        <p:nvSpPr>
          <p:cNvPr id="3" name="Oval Callout 2" descr="speech bubble"/>
          <p:cNvSpPr/>
          <p:nvPr/>
        </p:nvSpPr>
        <p:spPr>
          <a:xfrm>
            <a:off x="929932" y="4362734"/>
            <a:ext cx="2063478" cy="1356510"/>
          </a:xfrm>
          <a:prstGeom prst="wedgeEllipseCallout">
            <a:avLst/>
          </a:prstGeom>
          <a:solidFill>
            <a:schemeClr val="bg2"/>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French flag in a speech bubb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7975" y="4679705"/>
            <a:ext cx="1035016" cy="690009"/>
          </a:xfrm>
          <a:prstGeom prst="rect">
            <a:avLst/>
          </a:prstGeom>
        </p:spPr>
      </p:pic>
      <p:sp>
        <p:nvSpPr>
          <p:cNvPr id="13" name="TextBox 12"/>
          <p:cNvSpPr txBox="1"/>
          <p:nvPr/>
        </p:nvSpPr>
        <p:spPr>
          <a:xfrm>
            <a:off x="8896320" y="1854655"/>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a:t>
            </a:r>
          </a:p>
        </p:txBody>
      </p:sp>
      <p:sp>
        <p:nvSpPr>
          <p:cNvPr id="14" name="TextBox 13"/>
          <p:cNvSpPr txBox="1"/>
          <p:nvPr/>
        </p:nvSpPr>
        <p:spPr>
          <a:xfrm>
            <a:off x="4813214" y="5829079"/>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[possible]</a:t>
            </a:r>
          </a:p>
        </p:txBody>
      </p:sp>
      <p:sp>
        <p:nvSpPr>
          <p:cNvPr id="15" name="TextBox 14"/>
          <p:cNvSpPr txBox="1"/>
          <p:nvPr/>
        </p:nvSpPr>
        <p:spPr>
          <a:xfrm>
            <a:off x="857401" y="1799951"/>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[solution]</a:t>
            </a:r>
          </a:p>
        </p:txBody>
      </p:sp>
      <p:pic>
        <p:nvPicPr>
          <p:cNvPr id="17" name="Picture 16" descr="A yellow human body with a black background&#10;&#10;Description automatically generated">
            <a:extLst>
              <a:ext uri="{FF2B5EF4-FFF2-40B4-BE49-F238E27FC236}">
                <a16:creationId xmlns:a16="http://schemas.microsoft.com/office/drawing/2014/main" id="{8EB261DE-113F-4A00-954B-426292A9D9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40457" y="4234862"/>
            <a:ext cx="1290894" cy="2269703"/>
          </a:xfrm>
          <a:prstGeom prst="rect">
            <a:avLst/>
          </a:prstGeom>
        </p:spPr>
      </p:pic>
      <p:sp>
        <p:nvSpPr>
          <p:cNvPr id="18" name="TextBox 17">
            <a:extLst>
              <a:ext uri="{FF2B5EF4-FFF2-40B4-BE49-F238E27FC236}">
                <a16:creationId xmlns:a16="http://schemas.microsoft.com/office/drawing/2014/main" id="{F8AB3D1E-596A-46A8-8757-8960F5857B42}"/>
              </a:ext>
            </a:extLst>
          </p:cNvPr>
          <p:cNvSpPr txBox="1"/>
          <p:nvPr/>
        </p:nvSpPr>
        <p:spPr>
          <a:xfrm>
            <a:off x="8952842" y="3927882"/>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[body]</a:t>
            </a:r>
          </a:p>
        </p:txBody>
      </p:sp>
    </p:spTree>
    <p:extLst>
      <p:ext uri="{BB962C8B-B14F-4D97-AF65-F5344CB8AC3E}">
        <p14:creationId xmlns:p14="http://schemas.microsoft.com/office/powerpoint/2010/main" val="8601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Lösu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Lösun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mög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mö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Französisch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Französisch new.wav"/>
                                        </p:tgtEl>
                                      </p:cMediaNode>
                                    </p:audio>
                                  </p:sub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möglich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8" name="möglich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Körper new.wav"/>
                                        </p:tgtEl>
                                      </p:cMediaNode>
                                    </p:audio>
                                  </p:sub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6" name="mögen new.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9" name="Körp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3" grpId="0" animBg="1"/>
      <p:bldP spid="13" grpId="0"/>
      <p:bldP spid="14" grpId="0"/>
      <p:bldP spid="15"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9FDD-56A6-4D96-920D-01AABB65F112}"/>
              </a:ext>
            </a:extLst>
          </p:cNvPr>
          <p:cNvSpPr>
            <a:spLocks noGrp="1"/>
          </p:cNvSpPr>
          <p:nvPr>
            <p:ph type="title"/>
          </p:nvPr>
        </p:nvSpPr>
        <p:spPr>
          <a:xfrm>
            <a:off x="-1" y="213557"/>
            <a:ext cx="7756071" cy="647577"/>
          </a:xfrm>
        </p:spPr>
        <p:txBody>
          <a:bodyPr>
            <a:noAutofit/>
          </a:bodyPr>
          <a:lstStyle/>
          <a:p>
            <a:r>
              <a:rPr lang="en-GB" sz="2800" dirty="0" err="1"/>
              <a:t>Wer</a:t>
            </a:r>
            <a:r>
              <a:rPr lang="en-GB" sz="2800" dirty="0"/>
              <a:t> </a:t>
            </a:r>
            <a:r>
              <a:rPr lang="en-GB" sz="2800" dirty="0" err="1"/>
              <a:t>ist</a:t>
            </a:r>
            <a:r>
              <a:rPr lang="en-GB" sz="2800" dirty="0"/>
              <a:t> das? Die </a:t>
            </a:r>
            <a:r>
              <a:rPr lang="en-GB" sz="2800" dirty="0" err="1"/>
              <a:t>Katze</a:t>
            </a:r>
            <a:r>
              <a:rPr lang="en-GB" sz="2800" dirty="0"/>
              <a:t> </a:t>
            </a:r>
            <a:r>
              <a:rPr lang="en-GB" sz="2800" dirty="0" err="1"/>
              <a:t>oder</a:t>
            </a:r>
            <a:r>
              <a:rPr lang="en-GB" sz="2800" dirty="0"/>
              <a:t> die </a:t>
            </a:r>
            <a:r>
              <a:rPr lang="en-GB" sz="2800" dirty="0" err="1"/>
              <a:t>Hunde</a:t>
            </a:r>
            <a:r>
              <a:rPr lang="en-GB" sz="2800" dirty="0"/>
              <a:t>?</a:t>
            </a:r>
          </a:p>
        </p:txBody>
      </p:sp>
      <p:graphicFrame>
        <p:nvGraphicFramePr>
          <p:cNvPr id="4" name="Table 3">
            <a:extLst>
              <a:ext uri="{FF2B5EF4-FFF2-40B4-BE49-F238E27FC236}">
                <a16:creationId xmlns:a16="http://schemas.microsoft.com/office/drawing/2014/main" id="{BDDF28D4-E168-4324-820D-E1B469B510A5}"/>
              </a:ext>
            </a:extLst>
          </p:cNvPr>
          <p:cNvGraphicFramePr>
            <a:graphicFrameLocks noGrp="1"/>
          </p:cNvGraphicFramePr>
          <p:nvPr>
            <p:extLst>
              <p:ext uri="{D42A27DB-BD31-4B8C-83A1-F6EECF244321}">
                <p14:modId xmlns:p14="http://schemas.microsoft.com/office/powerpoint/2010/main" val="3802337355"/>
              </p:ext>
            </p:extLst>
          </p:nvPr>
        </p:nvGraphicFramePr>
        <p:xfrm>
          <a:off x="1418542" y="1417227"/>
          <a:ext cx="9354916" cy="4023546"/>
        </p:xfrm>
        <a:graphic>
          <a:graphicData uri="http://schemas.openxmlformats.org/drawingml/2006/table">
            <a:tbl>
              <a:tblPr firstRow="1" bandRow="1">
                <a:tableStyleId>{5940675A-B579-460E-94D1-54222C63F5DA}</a:tableStyleId>
              </a:tblPr>
              <a:tblGrid>
                <a:gridCol w="775053">
                  <a:extLst>
                    <a:ext uri="{9D8B030D-6E8A-4147-A177-3AD203B41FA5}">
                      <a16:colId xmlns:a16="http://schemas.microsoft.com/office/drawing/2014/main" val="1627150103"/>
                    </a:ext>
                  </a:extLst>
                </a:gridCol>
                <a:gridCol w="4034117">
                  <a:extLst>
                    <a:ext uri="{9D8B030D-6E8A-4147-A177-3AD203B41FA5}">
                      <a16:colId xmlns:a16="http://schemas.microsoft.com/office/drawing/2014/main" val="4214818630"/>
                    </a:ext>
                  </a:extLst>
                </a:gridCol>
                <a:gridCol w="2272873">
                  <a:extLst>
                    <a:ext uri="{9D8B030D-6E8A-4147-A177-3AD203B41FA5}">
                      <a16:colId xmlns:a16="http://schemas.microsoft.com/office/drawing/2014/main" val="508425366"/>
                    </a:ext>
                  </a:extLst>
                </a:gridCol>
                <a:gridCol w="2272873">
                  <a:extLst>
                    <a:ext uri="{9D8B030D-6E8A-4147-A177-3AD203B41FA5}">
                      <a16:colId xmlns:a16="http://schemas.microsoft.com/office/drawing/2014/main" val="286686188"/>
                    </a:ext>
                  </a:extLst>
                </a:gridCol>
              </a:tblGrid>
              <a:tr h="487711">
                <a:tc>
                  <a:txBody>
                    <a:bodyPr/>
                    <a:lstStyle/>
                    <a:p>
                      <a:endParaRPr lang="en-GB" sz="2200" dirty="0">
                        <a:solidFill>
                          <a:schemeClr val="tx1"/>
                        </a:solidFill>
                      </a:endParaRPr>
                    </a:p>
                  </a:txBody>
                  <a:tcPr>
                    <a:noFill/>
                  </a:tcPr>
                </a:tc>
                <a:tc>
                  <a:txBody>
                    <a:bodyPr/>
                    <a:lstStyle/>
                    <a:p>
                      <a:endParaRPr lang="en-GB" sz="2200" dirty="0">
                        <a:solidFill>
                          <a:schemeClr val="tx1"/>
                        </a:solidFill>
                      </a:endParaRPr>
                    </a:p>
                    <a:p>
                      <a:endParaRPr lang="en-GB" sz="2200" dirty="0">
                        <a:solidFill>
                          <a:schemeClr val="tx1"/>
                        </a:solidFill>
                      </a:endParaRPr>
                    </a:p>
                    <a:p>
                      <a:endParaRPr lang="en-GB" sz="2200" dirty="0">
                        <a:solidFill>
                          <a:schemeClr val="tx1"/>
                        </a:solidFill>
                      </a:endParaRPr>
                    </a:p>
                  </a:txBody>
                  <a:tcPr>
                    <a:noFill/>
                  </a:tcPr>
                </a:tc>
                <a:tc>
                  <a:txBody>
                    <a:bodyPr/>
                    <a:lstStyle/>
                    <a:p>
                      <a:endParaRPr lang="en-GB" dirty="0"/>
                    </a:p>
                    <a:p>
                      <a:endParaRPr lang="en-GB" dirty="0"/>
                    </a:p>
                  </a:txBody>
                  <a:tcPr>
                    <a:noFill/>
                  </a:tcPr>
                </a:tc>
                <a:tc>
                  <a:txBody>
                    <a:bodyPr/>
                    <a:lstStyle/>
                    <a:p>
                      <a:endParaRPr lang="en-GB"/>
                    </a:p>
                  </a:txBody>
                  <a:tcPr>
                    <a:noFill/>
                  </a:tcPr>
                </a:tc>
                <a:extLst>
                  <a:ext uri="{0D108BD9-81ED-4DB2-BD59-A6C34878D82A}">
                    <a16:rowId xmlns:a16="http://schemas.microsoft.com/office/drawing/2014/main" val="3689964421"/>
                  </a:ext>
                </a:extLst>
              </a:tr>
              <a:tr h="487711">
                <a:tc>
                  <a:txBody>
                    <a:bodyPr/>
                    <a:lstStyle/>
                    <a:p>
                      <a:pPr algn="ctr"/>
                      <a:r>
                        <a:rPr lang="en-GB" sz="2200" dirty="0">
                          <a:solidFill>
                            <a:schemeClr val="tx1"/>
                          </a:solidFill>
                          <a:latin typeface="Century Gothic" panose="020B0502020202020204" pitchFamily="34" charset="0"/>
                        </a:rPr>
                        <a:t>F</a:t>
                      </a:r>
                    </a:p>
                  </a:txBody>
                  <a:tcPr>
                    <a:noFill/>
                  </a:tcPr>
                </a:tc>
                <a:tc>
                  <a:txBody>
                    <a:bodyPr/>
                    <a:lstStyle/>
                    <a:p>
                      <a:r>
                        <a:rPr lang="en-GB" sz="2200" dirty="0" err="1">
                          <a:solidFill>
                            <a:schemeClr val="tx1"/>
                          </a:solidFill>
                          <a:latin typeface="Century Gothic" panose="020B0502020202020204" pitchFamily="34" charset="0"/>
                        </a:rPr>
                        <a:t>Sie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ist</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ganz</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groß</a:t>
                      </a:r>
                      <a:r>
                        <a:rPr lang="en-GB" sz="2200" baseline="0" dirty="0">
                          <a:solidFill>
                            <a:schemeClr val="tx1"/>
                          </a:solidFill>
                          <a:latin typeface="Century Gothic" panose="020B0502020202020204" pitchFamily="34" charset="0"/>
                        </a:rPr>
                        <a:t>.</a:t>
                      </a:r>
                      <a:endParaRPr lang="en-GB" sz="2200" dirty="0">
                        <a:solidFill>
                          <a:schemeClr val="tx1"/>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a:p>
                  </a:txBody>
                  <a:tcPr>
                    <a:noFill/>
                  </a:tcPr>
                </a:tc>
                <a:extLst>
                  <a:ext uri="{0D108BD9-81ED-4DB2-BD59-A6C34878D82A}">
                    <a16:rowId xmlns:a16="http://schemas.microsoft.com/office/drawing/2014/main" val="3214457902"/>
                  </a:ext>
                </a:extLst>
              </a:tr>
              <a:tr h="487711">
                <a:tc>
                  <a:txBody>
                    <a:bodyPr/>
                    <a:lstStyle/>
                    <a:p>
                      <a:pPr algn="ctr"/>
                      <a:r>
                        <a:rPr lang="en-GB" sz="2200" dirty="0">
                          <a:solidFill>
                            <a:schemeClr val="tx1"/>
                          </a:solidFill>
                          <a:latin typeface="Century Gothic" panose="020B0502020202020204" pitchFamily="34" charset="0"/>
                        </a:rPr>
                        <a:t>G</a:t>
                      </a:r>
                    </a:p>
                  </a:txBody>
                  <a:tcPr>
                    <a:noFill/>
                  </a:tcPr>
                </a:tc>
                <a:tc>
                  <a:txBody>
                    <a:bodyPr/>
                    <a:lstStyle/>
                    <a:p>
                      <a:r>
                        <a:rPr lang="en-GB" sz="2200" dirty="0" err="1">
                          <a:solidFill>
                            <a:schemeClr val="tx1"/>
                          </a:solidFill>
                          <a:latin typeface="Century Gothic" panose="020B0502020202020204" pitchFamily="34" charset="0"/>
                        </a:rPr>
                        <a:t>Sie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sind</a:t>
                      </a:r>
                      <a:r>
                        <a:rPr lang="en-GB" sz="2200" baseline="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sehr</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schön</a:t>
                      </a:r>
                      <a:r>
                        <a:rPr lang="en-GB" sz="2200" baseline="0" dirty="0">
                          <a:solidFill>
                            <a:schemeClr val="tx1"/>
                          </a:solidFill>
                          <a:latin typeface="Century Gothic" panose="020B0502020202020204" pitchFamily="34" charset="0"/>
                        </a:rPr>
                        <a:t>.</a:t>
                      </a:r>
                      <a:endParaRPr lang="en-GB" sz="2200" dirty="0">
                        <a:solidFill>
                          <a:schemeClr val="tx1"/>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2364461831"/>
                  </a:ext>
                </a:extLst>
              </a:tr>
              <a:tr h="487711">
                <a:tc>
                  <a:txBody>
                    <a:bodyPr/>
                    <a:lstStyle/>
                    <a:p>
                      <a:pPr algn="ctr"/>
                      <a:r>
                        <a:rPr lang="en-GB" sz="2200" dirty="0">
                          <a:solidFill>
                            <a:schemeClr val="tx1"/>
                          </a:solidFill>
                          <a:latin typeface="Century Gothic" panose="020B0502020202020204" pitchFamily="34" charset="0"/>
                        </a:rPr>
                        <a:t>H</a:t>
                      </a:r>
                    </a:p>
                  </a:txBody>
                  <a:tcPr>
                    <a:noFill/>
                  </a:tcPr>
                </a:tc>
                <a:tc>
                  <a:txBody>
                    <a:bodyPr/>
                    <a:lstStyle/>
                    <a:p>
                      <a:r>
                        <a:rPr lang="en-GB" sz="2200" dirty="0" err="1">
                          <a:solidFill>
                            <a:schemeClr val="tx1"/>
                          </a:solidFill>
                          <a:latin typeface="Century Gothic" panose="020B0502020202020204" pitchFamily="34" charset="0"/>
                        </a:rPr>
                        <a:t>Sie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ist</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kaum</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zu</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Hause</a:t>
                      </a:r>
                      <a:r>
                        <a:rPr lang="en-GB" sz="2200" baseline="0" dirty="0">
                          <a:solidFill>
                            <a:schemeClr val="tx1"/>
                          </a:solidFill>
                          <a:latin typeface="Century Gothic" panose="020B0502020202020204" pitchFamily="34" charset="0"/>
                        </a:rPr>
                        <a:t>.</a:t>
                      </a:r>
                      <a:endParaRPr lang="en-GB" sz="2200" dirty="0">
                        <a:solidFill>
                          <a:schemeClr val="tx1"/>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a:p>
                  </a:txBody>
                  <a:tcPr>
                    <a:noFill/>
                  </a:tcPr>
                </a:tc>
                <a:extLst>
                  <a:ext uri="{0D108BD9-81ED-4DB2-BD59-A6C34878D82A}">
                    <a16:rowId xmlns:a16="http://schemas.microsoft.com/office/drawing/2014/main" val="2020275910"/>
                  </a:ext>
                </a:extLst>
              </a:tr>
              <a:tr h="487711">
                <a:tc>
                  <a:txBody>
                    <a:bodyPr/>
                    <a:lstStyle/>
                    <a:p>
                      <a:pPr algn="ctr"/>
                      <a:r>
                        <a:rPr lang="en-GB" sz="2200" dirty="0">
                          <a:solidFill>
                            <a:schemeClr val="tx1"/>
                          </a:solidFill>
                          <a:latin typeface="Century Gothic" panose="020B0502020202020204" pitchFamily="34" charset="0"/>
                        </a:rPr>
                        <a:t>I</a:t>
                      </a:r>
                    </a:p>
                  </a:txBody>
                  <a:tcPr>
                    <a:noFill/>
                  </a:tcPr>
                </a:tc>
                <a:tc>
                  <a:txBody>
                    <a:bodyPr/>
                    <a:lstStyle/>
                    <a:p>
                      <a:r>
                        <a:rPr lang="en-GB" sz="2200" dirty="0" err="1">
                          <a:solidFill>
                            <a:schemeClr val="tx1"/>
                          </a:solidFill>
                          <a:latin typeface="Century Gothic" panose="020B0502020202020204" pitchFamily="34" charset="0"/>
                        </a:rPr>
                        <a:t>Sie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sind</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ziemlich</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klein</a:t>
                      </a:r>
                      <a:r>
                        <a:rPr lang="en-GB" sz="2200" baseline="0" dirty="0">
                          <a:solidFill>
                            <a:schemeClr val="tx1"/>
                          </a:solidFill>
                          <a:latin typeface="Century Gothic" panose="020B0502020202020204" pitchFamily="34" charset="0"/>
                        </a:rPr>
                        <a:t>.</a:t>
                      </a:r>
                      <a:endParaRPr lang="en-GB" sz="2200" dirty="0">
                        <a:solidFill>
                          <a:schemeClr val="tx1"/>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4027831378"/>
                  </a:ext>
                </a:extLst>
              </a:tr>
              <a:tr h="4877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B0502020202020204" pitchFamily="34" charset="0"/>
                        </a:rPr>
                        <a:t>J</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latin typeface="Century Gothic" panose="020B0502020202020204" pitchFamily="34" charset="0"/>
                        </a:rPr>
                        <a:t>Sie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sind</a:t>
                      </a:r>
                      <a:r>
                        <a:rPr lang="en-GB" sz="2200" baseline="0" dirty="0">
                          <a:solidFill>
                            <a:schemeClr val="tx1"/>
                          </a:solidFill>
                          <a:latin typeface="Century Gothic" panose="020B0502020202020204" pitchFamily="34" charset="0"/>
                        </a:rPr>
                        <a:t> oft </a:t>
                      </a:r>
                      <a:r>
                        <a:rPr lang="en-GB" sz="2200" baseline="0" dirty="0" err="1">
                          <a:solidFill>
                            <a:schemeClr val="tx1"/>
                          </a:solidFill>
                          <a:latin typeface="Century Gothic" panose="020B0502020202020204" pitchFamily="34" charset="0"/>
                        </a:rPr>
                        <a:t>im</a:t>
                      </a:r>
                      <a:r>
                        <a:rPr lang="en-GB" sz="2200" baseline="0" dirty="0">
                          <a:solidFill>
                            <a:schemeClr val="tx1"/>
                          </a:solidFill>
                          <a:latin typeface="Century Gothic" panose="020B0502020202020204" pitchFamily="34" charset="0"/>
                        </a:rPr>
                        <a:t> Garten.</a:t>
                      </a:r>
                      <a:endParaRPr lang="en-GB" sz="2200" dirty="0">
                        <a:solidFill>
                          <a:schemeClr val="tx1"/>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444887739"/>
                  </a:ext>
                </a:extLst>
              </a:tr>
              <a:tr h="487711">
                <a:tc>
                  <a:txBody>
                    <a:bodyPr/>
                    <a:lstStyle/>
                    <a:p>
                      <a:pPr algn="ctr"/>
                      <a:r>
                        <a:rPr lang="en-GB" sz="2200">
                          <a:solidFill>
                            <a:schemeClr val="tx1"/>
                          </a:solidFill>
                          <a:latin typeface="Century Gothic" panose="020B0502020202020204" pitchFamily="34" charset="0"/>
                        </a:rPr>
                        <a:t>K</a:t>
                      </a:r>
                      <a:endParaRPr lang="en-GB" sz="2200" dirty="0">
                        <a:solidFill>
                          <a:schemeClr val="tx1"/>
                        </a:solidFill>
                        <a:latin typeface="Century Gothic" panose="020B0502020202020204" pitchFamily="34" charset="0"/>
                      </a:endParaRPr>
                    </a:p>
                  </a:txBody>
                  <a:tcPr>
                    <a:noFill/>
                  </a:tcPr>
                </a:tc>
                <a:tc>
                  <a:txBody>
                    <a:bodyPr/>
                    <a:lstStyle/>
                    <a:p>
                      <a:r>
                        <a:rPr lang="en-GB" sz="2200" dirty="0" err="1">
                          <a:solidFill>
                            <a:schemeClr val="tx1"/>
                          </a:solidFill>
                          <a:latin typeface="Century Gothic" panose="020B0502020202020204" pitchFamily="34" charset="0"/>
                        </a:rPr>
                        <a:t>Sie</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ist</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Mias</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Haustier</a:t>
                      </a:r>
                      <a:r>
                        <a:rPr lang="en-GB" sz="2200" baseline="0" dirty="0">
                          <a:solidFill>
                            <a:schemeClr val="tx1"/>
                          </a:solidFill>
                          <a:latin typeface="Century Gothic" panose="020B0502020202020204" pitchFamily="34" charset="0"/>
                        </a:rPr>
                        <a:t>.</a:t>
                      </a:r>
                      <a:endParaRPr lang="en-GB" sz="2200" dirty="0">
                        <a:solidFill>
                          <a:schemeClr val="tx1"/>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2432853965"/>
                  </a:ext>
                </a:extLst>
              </a:tr>
            </a:tbl>
          </a:graphicData>
        </a:graphic>
      </p:graphicFrame>
      <p:pic>
        <p:nvPicPr>
          <p:cNvPr id="5" name="Picture 2" descr="Cartoon Cat 3 Clip Art">
            <a:extLst>
              <a:ext uri="{FF2B5EF4-FFF2-40B4-BE49-F238E27FC236}">
                <a16:creationId xmlns:a16="http://schemas.microsoft.com/office/drawing/2014/main" id="{2CBD4A03-826A-4037-9289-1074EFA0E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1303" y="1578701"/>
            <a:ext cx="812801" cy="7582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CEA9D4-9BC2-4758-96B5-6FEF6E820B28}"/>
              </a:ext>
            </a:extLst>
          </p:cNvPr>
          <p:cNvPicPr>
            <a:picLocks noChangeAspect="1"/>
          </p:cNvPicPr>
          <p:nvPr/>
        </p:nvPicPr>
        <p:blipFill>
          <a:blip r:embed="rId4"/>
          <a:stretch>
            <a:fillRect/>
          </a:stretch>
        </p:blipFill>
        <p:spPr>
          <a:xfrm>
            <a:off x="9033695" y="1628852"/>
            <a:ext cx="759475" cy="619514"/>
          </a:xfrm>
          <a:prstGeom prst="rect">
            <a:avLst/>
          </a:prstGeom>
        </p:spPr>
      </p:pic>
      <p:pic>
        <p:nvPicPr>
          <p:cNvPr id="7" name="Picture 6">
            <a:extLst>
              <a:ext uri="{FF2B5EF4-FFF2-40B4-BE49-F238E27FC236}">
                <a16:creationId xmlns:a16="http://schemas.microsoft.com/office/drawing/2014/main" id="{211F1ED6-037D-4E20-96A6-6A8004B01AD7}"/>
              </a:ext>
            </a:extLst>
          </p:cNvPr>
          <p:cNvPicPr>
            <a:picLocks noChangeAspect="1"/>
          </p:cNvPicPr>
          <p:nvPr/>
        </p:nvPicPr>
        <p:blipFill>
          <a:blip r:embed="rId4"/>
          <a:stretch>
            <a:fillRect/>
          </a:stretch>
        </p:blipFill>
        <p:spPr>
          <a:xfrm>
            <a:off x="9793170" y="1628852"/>
            <a:ext cx="759475" cy="619514"/>
          </a:xfrm>
          <a:prstGeom prst="rect">
            <a:avLst/>
          </a:prstGeom>
        </p:spPr>
      </p:pic>
      <p:pic>
        <p:nvPicPr>
          <p:cNvPr id="8" name="Picture 7">
            <a:extLst>
              <a:ext uri="{FF2B5EF4-FFF2-40B4-BE49-F238E27FC236}">
                <a16:creationId xmlns:a16="http://schemas.microsoft.com/office/drawing/2014/main" id="{A1F74BB5-81DE-498A-9F42-309923E383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151" y="2599469"/>
            <a:ext cx="323088" cy="336550"/>
          </a:xfrm>
          <a:prstGeom prst="rect">
            <a:avLst/>
          </a:prstGeom>
        </p:spPr>
      </p:pic>
      <p:pic>
        <p:nvPicPr>
          <p:cNvPr id="9" name="Picture 8">
            <a:extLst>
              <a:ext uri="{FF2B5EF4-FFF2-40B4-BE49-F238E27FC236}">
                <a16:creationId xmlns:a16="http://schemas.microsoft.com/office/drawing/2014/main" id="{9196A969-FA27-4DFA-A1B2-8F6D57A0A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0082" y="3095865"/>
            <a:ext cx="323088" cy="336550"/>
          </a:xfrm>
          <a:prstGeom prst="rect">
            <a:avLst/>
          </a:prstGeom>
        </p:spPr>
      </p:pic>
      <p:pic>
        <p:nvPicPr>
          <p:cNvPr id="10" name="Picture 9">
            <a:extLst>
              <a:ext uri="{FF2B5EF4-FFF2-40B4-BE49-F238E27FC236}">
                <a16:creationId xmlns:a16="http://schemas.microsoft.com/office/drawing/2014/main" id="{416834B7-5BB3-46FE-86F5-AA61D4124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151" y="3552328"/>
            <a:ext cx="323088" cy="336550"/>
          </a:xfrm>
          <a:prstGeom prst="rect">
            <a:avLst/>
          </a:prstGeom>
        </p:spPr>
      </p:pic>
      <p:pic>
        <p:nvPicPr>
          <p:cNvPr id="11" name="Picture 10">
            <a:extLst>
              <a:ext uri="{FF2B5EF4-FFF2-40B4-BE49-F238E27FC236}">
                <a16:creationId xmlns:a16="http://schemas.microsoft.com/office/drawing/2014/main" id="{C71C4A8F-00FB-474C-A671-8B286B1561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0082" y="4035199"/>
            <a:ext cx="323088" cy="336550"/>
          </a:xfrm>
          <a:prstGeom prst="rect">
            <a:avLst/>
          </a:prstGeom>
        </p:spPr>
      </p:pic>
      <p:pic>
        <p:nvPicPr>
          <p:cNvPr id="12" name="Picture 11">
            <a:extLst>
              <a:ext uri="{FF2B5EF4-FFF2-40B4-BE49-F238E27FC236}">
                <a16:creationId xmlns:a16="http://schemas.microsoft.com/office/drawing/2014/main" id="{511B78E6-8311-4784-A585-C816AF8AA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0082" y="4532487"/>
            <a:ext cx="323088" cy="336550"/>
          </a:xfrm>
          <a:prstGeom prst="rect">
            <a:avLst/>
          </a:prstGeom>
        </p:spPr>
      </p:pic>
      <p:pic>
        <p:nvPicPr>
          <p:cNvPr id="13" name="Picture 12">
            <a:extLst>
              <a:ext uri="{FF2B5EF4-FFF2-40B4-BE49-F238E27FC236}">
                <a16:creationId xmlns:a16="http://schemas.microsoft.com/office/drawing/2014/main" id="{D37FAD14-0579-49E2-B933-FAE69D4A2A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151" y="5019566"/>
            <a:ext cx="323088" cy="336550"/>
          </a:xfrm>
          <a:prstGeom prst="rect">
            <a:avLst/>
          </a:prstGeom>
        </p:spPr>
      </p:pic>
      <p:sp>
        <p:nvSpPr>
          <p:cNvPr id="14" name="Google Shape;150;p2">
            <a:extLst>
              <a:ext uri="{FF2B5EF4-FFF2-40B4-BE49-F238E27FC236}">
                <a16:creationId xmlns:a16="http://schemas.microsoft.com/office/drawing/2014/main" id="{38DA7F62-1CAD-40CF-9F0B-69AAF2E8BA21}"/>
              </a:ext>
            </a:extLst>
          </p:cNvPr>
          <p:cNvSpPr/>
          <p:nvPr/>
        </p:nvSpPr>
        <p:spPr>
          <a:xfrm>
            <a:off x="10259568" y="277186"/>
            <a:ext cx="1606319" cy="393034"/>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latin typeface="Century Gothic"/>
                <a:ea typeface="Century Gothic"/>
                <a:cs typeface="Century Gothic"/>
                <a:sym typeface="Century Gothic"/>
              </a:rPr>
              <a:t>lesen</a:t>
            </a:r>
            <a:endParaRPr sz="200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9294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8603-163E-4E6B-A6A8-A3E56763B461}"/>
              </a:ext>
            </a:extLst>
          </p:cNvPr>
          <p:cNvSpPr>
            <a:spLocks noGrp="1"/>
          </p:cNvSpPr>
          <p:nvPr>
            <p:ph type="title"/>
          </p:nvPr>
        </p:nvSpPr>
        <p:spPr/>
        <p:txBody>
          <a:bodyPr>
            <a:normAutofit/>
          </a:bodyPr>
          <a:lstStyle/>
          <a:p>
            <a:r>
              <a:rPr lang="en-GB" sz="2800" dirty="0" err="1"/>
              <a:t>Weihnachten</a:t>
            </a:r>
            <a:r>
              <a:rPr lang="en-GB" sz="2800" dirty="0"/>
              <a:t> in Berlin!</a:t>
            </a:r>
          </a:p>
        </p:txBody>
      </p:sp>
      <p:sp>
        <p:nvSpPr>
          <p:cNvPr id="4" name="Google Shape;150;p2">
            <a:extLst>
              <a:ext uri="{FF2B5EF4-FFF2-40B4-BE49-F238E27FC236}">
                <a16:creationId xmlns:a16="http://schemas.microsoft.com/office/drawing/2014/main" id="{0FDCDF2F-7451-4BEF-BC3F-86AF49F03101}"/>
              </a:ext>
            </a:extLst>
          </p:cNvPr>
          <p:cNvSpPr/>
          <p:nvPr/>
        </p:nvSpPr>
        <p:spPr>
          <a:xfrm>
            <a:off x="8403771" y="247046"/>
            <a:ext cx="3553556" cy="40091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latin typeface="Century Gothic"/>
                <a:ea typeface="Century Gothic"/>
                <a:cs typeface="Century Gothic"/>
                <a:sym typeface="Century Gothic"/>
              </a:rPr>
              <a:t>lesen</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hören</a:t>
            </a:r>
            <a:r>
              <a:rPr lang="en-GB" sz="2000" b="1" dirty="0">
                <a:latin typeface="Century Gothic"/>
                <a:ea typeface="Century Gothic"/>
                <a:cs typeface="Century Gothic"/>
                <a:sym typeface="Century Gothic"/>
              </a:rPr>
              <a:t> und </a:t>
            </a:r>
            <a:r>
              <a:rPr lang="en-GB" sz="2000" b="1" dirty="0" err="1">
                <a:latin typeface="Century Gothic"/>
                <a:ea typeface="Century Gothic"/>
                <a:cs typeface="Century Gothic"/>
                <a:sym typeface="Century Gothic"/>
              </a:rPr>
              <a:t>sprechen</a:t>
            </a:r>
            <a:r>
              <a:rPr lang="en-GB" sz="2000" b="1" dirty="0">
                <a:latin typeface="Century Gothic"/>
                <a:ea typeface="Century Gothic"/>
                <a:cs typeface="Century Gothic"/>
                <a:sym typeface="Century Gothic"/>
              </a:rPr>
              <a:t> </a:t>
            </a:r>
            <a:endParaRPr sz="2000" b="1" dirty="0">
              <a:latin typeface="Century Gothic"/>
              <a:ea typeface="Century Gothic"/>
              <a:cs typeface="Century Gothic"/>
              <a:sym typeface="Century Gothic"/>
            </a:endParaRPr>
          </a:p>
        </p:txBody>
      </p:sp>
      <p:sp>
        <p:nvSpPr>
          <p:cNvPr id="5" name="Action Button: Forward or Next 4">
            <a:hlinkClick r:id="" action="ppaction://noaction" highlightClick="1">
              <a:snd r:embed="rId3" name="Listening 4.wav"/>
            </a:hlinkClick>
            <a:extLst>
              <a:ext uri="{FF2B5EF4-FFF2-40B4-BE49-F238E27FC236}">
                <a16:creationId xmlns:a16="http://schemas.microsoft.com/office/drawing/2014/main" id="{948FE782-3301-492C-A88F-A9925477C8CB}"/>
              </a:ext>
            </a:extLst>
          </p:cNvPr>
          <p:cNvSpPr/>
          <p:nvPr/>
        </p:nvSpPr>
        <p:spPr>
          <a:xfrm>
            <a:off x="7726018" y="247046"/>
            <a:ext cx="490330" cy="40091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3084C9D-BB6A-448A-9F80-0BE0683C7336}"/>
              </a:ext>
            </a:extLst>
          </p:cNvPr>
          <p:cNvPicPr>
            <a:picLocks noChangeAspect="1"/>
          </p:cNvPicPr>
          <p:nvPr/>
        </p:nvPicPr>
        <p:blipFill>
          <a:blip r:embed="rId4"/>
          <a:stretch>
            <a:fillRect/>
          </a:stretch>
        </p:blipFill>
        <p:spPr>
          <a:xfrm>
            <a:off x="10679461" y="3344026"/>
            <a:ext cx="1277866" cy="1229573"/>
          </a:xfrm>
          <a:prstGeom prst="rect">
            <a:avLst/>
          </a:prstGeom>
        </p:spPr>
      </p:pic>
      <p:pic>
        <p:nvPicPr>
          <p:cNvPr id="7" name="Picture 6">
            <a:extLst>
              <a:ext uri="{FF2B5EF4-FFF2-40B4-BE49-F238E27FC236}">
                <a16:creationId xmlns:a16="http://schemas.microsoft.com/office/drawing/2014/main" id="{0805ACD3-2D2F-43FD-A903-0883C4078BF3}"/>
              </a:ext>
            </a:extLst>
          </p:cNvPr>
          <p:cNvPicPr>
            <a:picLocks noChangeAspect="1"/>
          </p:cNvPicPr>
          <p:nvPr/>
        </p:nvPicPr>
        <p:blipFill>
          <a:blip r:embed="rId5"/>
          <a:stretch>
            <a:fillRect/>
          </a:stretch>
        </p:blipFill>
        <p:spPr>
          <a:xfrm>
            <a:off x="9331464" y="3347037"/>
            <a:ext cx="1203633" cy="1226562"/>
          </a:xfrm>
          <a:prstGeom prst="rect">
            <a:avLst/>
          </a:prstGeom>
        </p:spPr>
      </p:pic>
      <p:pic>
        <p:nvPicPr>
          <p:cNvPr id="8" name="Picture 2" descr="Cartoon Cat 3 Clip Art">
            <a:extLst>
              <a:ext uri="{FF2B5EF4-FFF2-40B4-BE49-F238E27FC236}">
                <a16:creationId xmlns:a16="http://schemas.microsoft.com/office/drawing/2014/main" id="{69EC4716-72B1-44EF-81E7-67F7391A1A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45729" y="4932504"/>
            <a:ext cx="1049735" cy="9793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ristmas Tree Clip Art">
            <a:extLst>
              <a:ext uri="{FF2B5EF4-FFF2-40B4-BE49-F238E27FC236}">
                <a16:creationId xmlns:a16="http://schemas.microsoft.com/office/drawing/2014/main" id="{551339E2-E279-4DA4-A98C-EF85A532BE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4753" y="1834410"/>
            <a:ext cx="1150711" cy="11507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8F26571-CD2E-4B22-9A4F-11548EF91FCE}"/>
              </a:ext>
            </a:extLst>
          </p:cNvPr>
          <p:cNvSpPr txBox="1"/>
          <p:nvPr/>
        </p:nvSpPr>
        <p:spPr>
          <a:xfrm>
            <a:off x="256564" y="1510623"/>
            <a:ext cx="9249386" cy="4401205"/>
          </a:xfrm>
          <a:prstGeom prst="rect">
            <a:avLst/>
          </a:prstGeom>
          <a:noFill/>
        </p:spPr>
        <p:txBody>
          <a:bodyPr wrap="square" rtlCol="0">
            <a:spAutoFit/>
          </a:bodyPr>
          <a:lstStyle/>
          <a:p>
            <a:r>
              <a:rPr lang="en-GB" sz="2000" dirty="0" err="1">
                <a:latin typeface="Century Gothic" panose="020B0502020202020204" pitchFamily="34" charset="0"/>
              </a:rPr>
              <a:t>Weihnachten</a:t>
            </a:r>
            <a:r>
              <a:rPr lang="en-GB" sz="2000" dirty="0">
                <a:latin typeface="Century Gothic" panose="020B0502020202020204" pitchFamily="34" charset="0"/>
              </a:rPr>
              <a:t> in Berlin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sehr</a:t>
            </a:r>
            <a:r>
              <a:rPr lang="en-GB" sz="2000" dirty="0">
                <a:latin typeface="Century Gothic" panose="020B0502020202020204" pitchFamily="34" charset="0"/>
              </a:rPr>
              <a:t> </a:t>
            </a:r>
            <a:r>
              <a:rPr lang="en-GB" sz="2000" dirty="0" err="1">
                <a:latin typeface="Century Gothic" panose="020B0502020202020204" pitchFamily="34" charset="0"/>
              </a:rPr>
              <a:t>schön</a:t>
            </a:r>
            <a:r>
              <a:rPr lang="en-GB" sz="2000" dirty="0">
                <a:latin typeface="Century Gothic" panose="020B0502020202020204" pitchFamily="34" charset="0"/>
              </a:rPr>
              <a:t>! </a:t>
            </a:r>
            <a:r>
              <a:rPr lang="en-GB" sz="2000" dirty="0" err="1">
                <a:latin typeface="Century Gothic" panose="020B0502020202020204" pitchFamily="34" charset="0"/>
              </a:rPr>
              <a:t>Es</a:t>
            </a:r>
            <a:r>
              <a:rPr lang="en-GB" sz="2000" dirty="0">
                <a:latin typeface="Century Gothic" panose="020B0502020202020204" pitchFamily="34" charset="0"/>
              </a:rPr>
              <a:t> </a:t>
            </a:r>
            <a:r>
              <a:rPr lang="en-GB" sz="2000" dirty="0" err="1">
                <a:latin typeface="Century Gothic" panose="020B0502020202020204" pitchFamily="34" charset="0"/>
              </a:rPr>
              <a:t>gibt</a:t>
            </a:r>
            <a:r>
              <a:rPr lang="en-GB" sz="2000" dirty="0">
                <a:latin typeface="Century Gothic" panose="020B0502020202020204" pitchFamily="34" charset="0"/>
              </a:rPr>
              <a:t> </a:t>
            </a:r>
            <a:r>
              <a:rPr lang="en-GB" sz="2000" b="1" dirty="0" err="1">
                <a:latin typeface="Century Gothic" panose="020B0502020202020204" pitchFamily="34" charset="0"/>
              </a:rPr>
              <a:t>einen</a:t>
            </a:r>
            <a:r>
              <a:rPr lang="en-GB" sz="2000" b="1" dirty="0">
                <a:latin typeface="Century Gothic" panose="020B0502020202020204" pitchFamily="34" charset="0"/>
              </a:rPr>
              <a:t> </a:t>
            </a:r>
            <a:r>
              <a:rPr lang="en-GB" sz="2000" b="1" dirty="0" err="1">
                <a:latin typeface="Century Gothic" panose="020B0502020202020204" pitchFamily="34" charset="0"/>
              </a:rPr>
              <a:t>Weihnachtsmarkt</a:t>
            </a:r>
            <a:r>
              <a:rPr lang="en-GB" sz="2000" b="1" dirty="0">
                <a:latin typeface="Century Gothic" panose="020B0502020202020204" pitchFamily="34" charset="0"/>
              </a:rPr>
              <a:t> </a:t>
            </a:r>
            <a:r>
              <a:rPr lang="en-GB" sz="2000" dirty="0">
                <a:latin typeface="Century Gothic" panose="020B0502020202020204" pitchFamily="34" charset="0"/>
              </a:rPr>
              <a:t>am </a:t>
            </a:r>
            <a:r>
              <a:rPr lang="en-GB" sz="2000" dirty="0" err="1">
                <a:latin typeface="Century Gothic" panose="020B0502020202020204" pitchFamily="34" charset="0"/>
              </a:rPr>
              <a:t>Marktplatz</a:t>
            </a:r>
            <a:r>
              <a:rPr lang="en-GB" sz="2000" dirty="0">
                <a:latin typeface="Century Gothic" panose="020B0502020202020204" pitchFamily="34" charset="0"/>
              </a:rPr>
              <a:t> und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dirty="0" err="1">
                <a:latin typeface="Century Gothic" panose="020B0502020202020204" pitchFamily="34" charset="0"/>
              </a:rPr>
              <a:t>Weihnachtsbaum</a:t>
            </a:r>
            <a:r>
              <a:rPr lang="en-GB" sz="2000" dirty="0">
                <a:latin typeface="Century Gothic" panose="020B0502020202020204" pitchFamily="34" charset="0"/>
              </a:rPr>
              <a:t> </a:t>
            </a:r>
            <a:r>
              <a:rPr lang="en-GB" sz="2000" dirty="0" err="1">
                <a:latin typeface="Century Gothic" panose="020B0502020202020204" pitchFamily="34" charset="0"/>
              </a:rPr>
              <a:t>mit</a:t>
            </a:r>
            <a:r>
              <a:rPr lang="en-GB" sz="2000" dirty="0">
                <a:latin typeface="Century Gothic" panose="020B0502020202020204" pitchFamily="34" charset="0"/>
              </a:rPr>
              <a:t> </a:t>
            </a:r>
            <a:r>
              <a:rPr lang="en-GB" sz="2000" dirty="0" err="1">
                <a:latin typeface="Century Gothic" panose="020B0502020202020204" pitchFamily="34" charset="0"/>
              </a:rPr>
              <a:t>Kerzen</a:t>
            </a:r>
            <a:r>
              <a:rPr lang="en-GB" sz="2000" dirty="0">
                <a:latin typeface="Century Gothic" panose="020B0502020202020204" pitchFamily="34" charset="0"/>
              </a:rPr>
              <a:t> in der </a:t>
            </a:r>
            <a:r>
              <a:rPr lang="en-GB" sz="2000" dirty="0" err="1">
                <a:latin typeface="Century Gothic" panose="020B0502020202020204" pitchFamily="34" charset="0"/>
              </a:rPr>
              <a:t>Schule</a:t>
            </a:r>
            <a:r>
              <a:rPr lang="en-GB" sz="2000" dirty="0">
                <a:latin typeface="Century Gothic" panose="020B0502020202020204" pitchFamily="34" charset="0"/>
              </a:rPr>
              <a:t>. </a:t>
            </a:r>
            <a:r>
              <a:rPr lang="en-GB" sz="2000" dirty="0" err="1">
                <a:latin typeface="Century Gothic" panose="020B0502020202020204" pitchFamily="34" charset="0"/>
              </a:rPr>
              <a:t>Es</a:t>
            </a:r>
            <a:r>
              <a:rPr lang="en-GB" sz="2000" dirty="0">
                <a:latin typeface="Century Gothic" panose="020B0502020202020204" pitchFamily="34" charset="0"/>
              </a:rPr>
              <a:t> </a:t>
            </a:r>
            <a:r>
              <a:rPr lang="en-GB" sz="2000" dirty="0" err="1">
                <a:latin typeface="Century Gothic" panose="020B0502020202020204" pitchFamily="34" charset="0"/>
              </a:rPr>
              <a:t>gibt</a:t>
            </a:r>
            <a:r>
              <a:rPr lang="en-GB" sz="2000" dirty="0">
                <a:latin typeface="Century Gothic" panose="020B0502020202020204" pitchFamily="34" charset="0"/>
              </a:rPr>
              <a:t> Bonbons </a:t>
            </a:r>
            <a:r>
              <a:rPr lang="en-GB" sz="2000" dirty="0" err="1">
                <a:latin typeface="Century Gothic" panose="020B0502020202020204" pitchFamily="34" charset="0"/>
              </a:rPr>
              <a:t>im</a:t>
            </a:r>
            <a:r>
              <a:rPr lang="en-GB" sz="2000" dirty="0">
                <a:latin typeface="Century Gothic" panose="020B0502020202020204" pitchFamily="34" charset="0"/>
              </a:rPr>
              <a:t> </a:t>
            </a:r>
            <a:r>
              <a:rPr lang="en-GB" sz="2000" dirty="0" err="1">
                <a:latin typeface="Century Gothic" panose="020B0502020202020204" pitchFamily="34" charset="0"/>
              </a:rPr>
              <a:t>Unterricht</a:t>
            </a:r>
            <a:r>
              <a:rPr lang="en-GB" sz="2000" dirty="0">
                <a:latin typeface="Century Gothic" panose="020B0502020202020204" pitchFamily="34" charset="0"/>
              </a:rPr>
              <a:t> und </a:t>
            </a:r>
            <a:r>
              <a:rPr lang="en-GB" sz="2000" dirty="0" err="1">
                <a:latin typeface="Century Gothic" panose="020B0502020202020204" pitchFamily="34" charset="0"/>
              </a:rPr>
              <a:t>keine</a:t>
            </a:r>
            <a:r>
              <a:rPr lang="en-GB" sz="2000" dirty="0">
                <a:latin typeface="Century Gothic" panose="020B0502020202020204" pitchFamily="34" charset="0"/>
              </a:rPr>
              <a:t> </a:t>
            </a:r>
            <a:r>
              <a:rPr lang="en-GB" sz="2000" dirty="0" err="1">
                <a:latin typeface="Century Gothic" panose="020B0502020202020204" pitchFamily="34" charset="0"/>
              </a:rPr>
              <a:t>Hausaufgaben</a:t>
            </a:r>
            <a:r>
              <a:rPr lang="en-GB" sz="2000" dirty="0">
                <a:latin typeface="Century Gothic" panose="020B0502020202020204" pitchFamily="34" charset="0"/>
              </a:rPr>
              <a:t>! </a:t>
            </a:r>
          </a:p>
          <a:p>
            <a:endParaRPr lang="en-GB" sz="2000" dirty="0">
              <a:latin typeface="Century Gothic" panose="020B0502020202020204" pitchFamily="34" charset="0"/>
            </a:endParaRPr>
          </a:p>
          <a:p>
            <a:r>
              <a:rPr lang="en-GB" sz="2000" dirty="0" err="1">
                <a:latin typeface="Century Gothic" panose="020B0502020202020204" pitchFamily="34" charset="0"/>
              </a:rPr>
              <a:t>Es</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der 24. </a:t>
            </a:r>
            <a:r>
              <a:rPr lang="en-GB" sz="2000" dirty="0" err="1">
                <a:latin typeface="Century Gothic" panose="020B0502020202020204" pitchFamily="34" charset="0"/>
              </a:rPr>
              <a:t>Dezember</a:t>
            </a:r>
            <a:r>
              <a:rPr lang="en-GB" sz="2000" dirty="0">
                <a:latin typeface="Century Gothic" panose="020B0502020202020204" pitchFamily="34" charset="0"/>
              </a:rPr>
              <a:t> und Wolfgang und Mia </a:t>
            </a:r>
            <a:r>
              <a:rPr lang="en-GB" sz="2000" dirty="0" err="1">
                <a:latin typeface="Century Gothic" panose="020B0502020202020204" pitchFamily="34" charset="0"/>
              </a:rPr>
              <a:t>sind</a:t>
            </a:r>
            <a:r>
              <a:rPr lang="en-GB" sz="2000" dirty="0">
                <a:latin typeface="Century Gothic" panose="020B0502020202020204" pitchFamily="34" charset="0"/>
              </a:rPr>
              <a:t> </a:t>
            </a:r>
            <a:r>
              <a:rPr lang="en-GB" sz="2000" b="1" dirty="0" err="1">
                <a:latin typeface="Century Gothic" panose="020B0502020202020204" pitchFamily="34" charset="0"/>
              </a:rPr>
              <a:t>zu</a:t>
            </a:r>
            <a:r>
              <a:rPr lang="en-GB" sz="2000" b="1" dirty="0">
                <a:latin typeface="Century Gothic" panose="020B0502020202020204" pitchFamily="34" charset="0"/>
              </a:rPr>
              <a:t> </a:t>
            </a:r>
            <a:r>
              <a:rPr lang="en-GB" sz="2000" b="1" dirty="0" err="1">
                <a:latin typeface="Century Gothic" panose="020B0502020202020204" pitchFamily="34" charset="0"/>
              </a:rPr>
              <a:t>Hause</a:t>
            </a:r>
            <a:r>
              <a:rPr lang="en-GB" sz="2000" dirty="0">
                <a:latin typeface="Century Gothic" panose="020B0502020202020204" pitchFamily="34" charset="0"/>
              </a:rPr>
              <a:t>. Mia </a:t>
            </a:r>
            <a:r>
              <a:rPr lang="en-GB" sz="2000" dirty="0" err="1">
                <a:latin typeface="Century Gothic" panose="020B0502020202020204" pitchFamily="34" charset="0"/>
              </a:rPr>
              <a:t>singt</a:t>
            </a:r>
            <a:r>
              <a:rPr lang="en-GB" sz="2000" dirty="0">
                <a:latin typeface="Century Gothic" panose="020B0502020202020204" pitchFamily="34" charset="0"/>
              </a:rPr>
              <a:t> </a:t>
            </a:r>
            <a:r>
              <a:rPr lang="en-GB" sz="2000" dirty="0" err="1">
                <a:latin typeface="Century Gothic" panose="020B0502020202020204" pitchFamily="34" charset="0"/>
              </a:rPr>
              <a:t>Weihnachtslieder</a:t>
            </a:r>
            <a:r>
              <a:rPr lang="en-GB" sz="2000" dirty="0">
                <a:latin typeface="Century Gothic" panose="020B0502020202020204" pitchFamily="34" charset="0"/>
              </a:rPr>
              <a:t> und Wolfgang </a:t>
            </a:r>
            <a:r>
              <a:rPr lang="en-GB" sz="2000" dirty="0" err="1">
                <a:latin typeface="Century Gothic" panose="020B0502020202020204" pitchFamily="34" charset="0"/>
              </a:rPr>
              <a:t>kocht</a:t>
            </a:r>
            <a:r>
              <a:rPr lang="en-GB" sz="2000" dirty="0">
                <a:latin typeface="Century Gothic" panose="020B0502020202020204" pitchFamily="34" charset="0"/>
              </a:rPr>
              <a:t> </a:t>
            </a:r>
            <a:r>
              <a:rPr lang="en-GB" sz="2000" b="1" dirty="0" err="1">
                <a:latin typeface="Century Gothic" panose="020B0502020202020204" pitchFamily="34" charset="0"/>
              </a:rPr>
              <a:t>Suppe</a:t>
            </a:r>
            <a:r>
              <a:rPr lang="en-GB" sz="2000" dirty="0">
                <a:latin typeface="Century Gothic" panose="020B0502020202020204" pitchFamily="34" charset="0"/>
              </a:rPr>
              <a:t>. </a:t>
            </a:r>
            <a:r>
              <a:rPr lang="en-GB" sz="2000" dirty="0" err="1">
                <a:latin typeface="Century Gothic" panose="020B0502020202020204" pitchFamily="34" charset="0"/>
              </a:rPr>
              <a:t>Es</a:t>
            </a:r>
            <a:r>
              <a:rPr lang="en-GB" sz="2000" dirty="0">
                <a:latin typeface="Century Gothic" panose="020B0502020202020204" pitchFamily="34" charset="0"/>
              </a:rPr>
              <a:t> </a:t>
            </a:r>
            <a:r>
              <a:rPr lang="en-GB" sz="2000" dirty="0" err="1">
                <a:latin typeface="Century Gothic" panose="020B0502020202020204" pitchFamily="34" charset="0"/>
              </a:rPr>
              <a:t>gibt</a:t>
            </a:r>
            <a:r>
              <a:rPr lang="en-GB" sz="2000" dirty="0">
                <a:latin typeface="Century Gothic" panose="020B0502020202020204" pitchFamily="34" charset="0"/>
              </a:rPr>
              <a:t> </a:t>
            </a:r>
            <a:r>
              <a:rPr lang="en-GB" sz="2000" dirty="0" err="1">
                <a:latin typeface="Century Gothic" panose="020B0502020202020204" pitchFamily="34" charset="0"/>
              </a:rPr>
              <a:t>jetzt</a:t>
            </a:r>
            <a:r>
              <a:rPr lang="en-GB" sz="2000" dirty="0">
                <a:latin typeface="Century Gothic" panose="020B0502020202020204" pitchFamily="34" charset="0"/>
              </a:rPr>
              <a:t> </a:t>
            </a:r>
            <a:r>
              <a:rPr lang="en-GB" sz="2000" dirty="0" err="1">
                <a:latin typeface="Century Gothic" panose="020B0502020202020204" pitchFamily="34" charset="0"/>
              </a:rPr>
              <a:t>Geschenke</a:t>
            </a:r>
            <a:r>
              <a:rPr lang="en-GB" sz="2000" dirty="0">
                <a:latin typeface="Century Gothic" panose="020B0502020202020204" pitchFamily="34" charset="0"/>
              </a:rPr>
              <a:t>! Mia </a:t>
            </a:r>
            <a:r>
              <a:rPr lang="en-GB" sz="2000" dirty="0" err="1">
                <a:latin typeface="Century Gothic" panose="020B0502020202020204" pitchFamily="34" charset="0"/>
              </a:rPr>
              <a:t>bekommt</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Jacke</a:t>
            </a:r>
            <a:r>
              <a:rPr lang="en-GB" sz="2000" dirty="0">
                <a:latin typeface="Century Gothic" panose="020B0502020202020204" pitchFamily="34" charset="0"/>
              </a:rPr>
              <a:t>. Die </a:t>
            </a:r>
            <a:r>
              <a:rPr lang="en-GB" sz="2000" dirty="0" err="1">
                <a:latin typeface="Century Gothic" panose="020B0502020202020204" pitchFamily="34" charset="0"/>
              </a:rPr>
              <a:t>Jacke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b="1" dirty="0" err="1">
                <a:latin typeface="Century Gothic" panose="020B0502020202020204" pitchFamily="34" charset="0"/>
              </a:rPr>
              <a:t>gelb</a:t>
            </a:r>
            <a:r>
              <a:rPr lang="en-GB" sz="2000" b="1" dirty="0">
                <a:latin typeface="Century Gothic" panose="020B0502020202020204" pitchFamily="34" charset="0"/>
              </a:rPr>
              <a:t> </a:t>
            </a:r>
            <a:r>
              <a:rPr lang="en-GB" sz="2000" dirty="0">
                <a:latin typeface="Century Gothic" panose="020B0502020202020204" pitchFamily="34" charset="0"/>
              </a:rPr>
              <a:t>und </a:t>
            </a:r>
            <a:r>
              <a:rPr lang="en-GB" sz="2000" dirty="0" err="1">
                <a:latin typeface="Century Gothic" panose="020B0502020202020204" pitchFamily="34" charset="0"/>
              </a:rPr>
              <a:t>sehr</a:t>
            </a:r>
            <a:r>
              <a:rPr lang="en-GB" sz="2000" dirty="0">
                <a:latin typeface="Century Gothic" panose="020B0502020202020204" pitchFamily="34" charset="0"/>
              </a:rPr>
              <a:t> </a:t>
            </a:r>
            <a:r>
              <a:rPr lang="en-GB" sz="2000" dirty="0" err="1">
                <a:latin typeface="Century Gothic" panose="020B0502020202020204" pitchFamily="34" charset="0"/>
              </a:rPr>
              <a:t>groß</a:t>
            </a:r>
            <a:r>
              <a:rPr lang="en-GB" sz="2000" dirty="0">
                <a:latin typeface="Century Gothic" panose="020B0502020202020204" pitchFamily="34" charset="0"/>
              </a:rPr>
              <a:t>. Mia </a:t>
            </a:r>
            <a:r>
              <a:rPr lang="en-GB" sz="2000" dirty="0" err="1">
                <a:latin typeface="Century Gothic" panose="020B0502020202020204" pitchFamily="34" charset="0"/>
              </a:rPr>
              <a:t>denkt</a:t>
            </a:r>
            <a:r>
              <a:rPr lang="en-GB" sz="2000" dirty="0">
                <a:latin typeface="Century Gothic" panose="020B0502020202020204" pitchFamily="34" charset="0"/>
              </a:rPr>
              <a:t>, die </a:t>
            </a:r>
            <a:r>
              <a:rPr lang="en-GB" sz="2000" dirty="0" err="1">
                <a:latin typeface="Century Gothic" panose="020B0502020202020204" pitchFamily="34" charset="0"/>
              </a:rPr>
              <a:t>Jacke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ganz</a:t>
            </a:r>
            <a:r>
              <a:rPr lang="en-GB" sz="2000" dirty="0">
                <a:latin typeface="Century Gothic" panose="020B0502020202020204" pitchFamily="34" charset="0"/>
              </a:rPr>
              <a:t> </a:t>
            </a:r>
            <a:r>
              <a:rPr lang="en-GB" sz="2000" dirty="0" err="1">
                <a:latin typeface="Century Gothic" panose="020B0502020202020204" pitchFamily="34" charset="0"/>
              </a:rPr>
              <a:t>hässlich</a:t>
            </a:r>
            <a:r>
              <a:rPr lang="en-GB" sz="2000" dirty="0">
                <a:latin typeface="Century Gothic" panose="020B0502020202020204" pitchFamily="34" charset="0"/>
              </a:rPr>
              <a:t>! Mia </a:t>
            </a:r>
            <a:r>
              <a:rPr lang="en-GB" sz="2000" dirty="0" err="1">
                <a:latin typeface="Century Gothic" panose="020B0502020202020204" pitchFamily="34" charset="0"/>
              </a:rPr>
              <a:t>bekommt</a:t>
            </a:r>
            <a:r>
              <a:rPr lang="en-GB" sz="2000" dirty="0">
                <a:latin typeface="Century Gothic" panose="020B0502020202020204" pitchFamily="34" charset="0"/>
              </a:rPr>
              <a:t> </a:t>
            </a:r>
            <a:r>
              <a:rPr lang="en-GB" sz="2000" dirty="0" err="1">
                <a:latin typeface="Century Gothic" panose="020B0502020202020204" pitchFamily="34" charset="0"/>
              </a:rPr>
              <a:t>aber</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Handy. Mia </a:t>
            </a:r>
            <a:r>
              <a:rPr lang="en-GB" sz="2000" dirty="0" err="1">
                <a:latin typeface="Century Gothic" panose="020B0502020202020204" pitchFamily="34" charset="0"/>
              </a:rPr>
              <a:t>denkt</a:t>
            </a:r>
            <a:r>
              <a:rPr lang="en-GB" sz="2000" dirty="0">
                <a:latin typeface="Century Gothic" panose="020B0502020202020204" pitchFamily="34" charset="0"/>
              </a:rPr>
              <a:t>, das Handy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b="1" dirty="0">
                <a:latin typeface="Century Gothic" panose="020B0502020202020204" pitchFamily="34" charset="0"/>
              </a:rPr>
              <a:t>toll</a:t>
            </a:r>
            <a:r>
              <a:rPr lang="en-GB" sz="2000" dirty="0">
                <a:latin typeface="Century Gothic" panose="020B0502020202020204" pitchFamily="34" charset="0"/>
              </a:rPr>
              <a:t>!</a:t>
            </a:r>
          </a:p>
          <a:p>
            <a:endParaRPr lang="en-GB" sz="2000" dirty="0">
              <a:latin typeface="Century Gothic" panose="020B0502020202020204" pitchFamily="34" charset="0"/>
            </a:endParaRPr>
          </a:p>
          <a:p>
            <a:r>
              <a:rPr lang="en-GB" sz="2000" dirty="0">
                <a:latin typeface="Century Gothic" panose="020B0502020202020204" pitchFamily="34" charset="0"/>
              </a:rPr>
              <a:t>Wolfgang </a:t>
            </a:r>
            <a:r>
              <a:rPr lang="en-GB" sz="2000" dirty="0" err="1">
                <a:latin typeface="Century Gothic" panose="020B0502020202020204" pitchFamily="34" charset="0"/>
              </a:rPr>
              <a:t>bekommt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Spiel und </a:t>
            </a:r>
            <a:r>
              <a:rPr lang="en-GB" sz="2000" dirty="0" err="1">
                <a:latin typeface="Century Gothic" panose="020B0502020202020204" pitchFamily="34" charset="0"/>
              </a:rPr>
              <a:t>ein</a:t>
            </a:r>
            <a:r>
              <a:rPr lang="en-GB" sz="2000" dirty="0">
                <a:latin typeface="Century Gothic" panose="020B0502020202020204" pitchFamily="34" charset="0"/>
              </a:rPr>
              <a:t> iPad. Wolfgang </a:t>
            </a:r>
            <a:r>
              <a:rPr lang="en-GB" sz="2000" dirty="0" err="1">
                <a:latin typeface="Century Gothic" panose="020B0502020202020204" pitchFamily="34" charset="0"/>
              </a:rPr>
              <a:t>denkt</a:t>
            </a:r>
            <a:r>
              <a:rPr lang="en-GB" sz="2000" dirty="0">
                <a:latin typeface="Century Gothic" panose="020B0502020202020204" pitchFamily="34" charset="0"/>
              </a:rPr>
              <a:t>, das Spiel und das iPad </a:t>
            </a:r>
            <a:r>
              <a:rPr lang="en-GB" sz="2000" dirty="0" err="1">
                <a:latin typeface="Century Gothic" panose="020B0502020202020204" pitchFamily="34" charset="0"/>
              </a:rPr>
              <a:t>sind</a:t>
            </a:r>
            <a:r>
              <a:rPr lang="en-GB" sz="2000" dirty="0">
                <a:latin typeface="Century Gothic" panose="020B0502020202020204" pitchFamily="34" charset="0"/>
              </a:rPr>
              <a:t> </a:t>
            </a:r>
            <a:r>
              <a:rPr lang="en-GB" sz="2000" b="1" dirty="0">
                <a:latin typeface="Century Gothic" panose="020B0502020202020204" pitchFamily="34" charset="0"/>
              </a:rPr>
              <a:t>super</a:t>
            </a:r>
            <a:r>
              <a:rPr lang="en-GB" sz="2000" dirty="0">
                <a:latin typeface="Century Gothic" panose="020B0502020202020204" pitchFamily="34" charset="0"/>
              </a:rPr>
              <a:t>! Wolfgang </a:t>
            </a:r>
            <a:r>
              <a:rPr lang="en-GB" sz="2000" dirty="0" err="1">
                <a:latin typeface="Century Gothic" panose="020B0502020202020204" pitchFamily="34" charset="0"/>
              </a:rPr>
              <a:t>bekommt</a:t>
            </a:r>
            <a:r>
              <a:rPr lang="en-GB" sz="2000" dirty="0">
                <a:latin typeface="Century Gothic" panose="020B0502020202020204" pitchFamily="34" charset="0"/>
              </a:rPr>
              <a:t> </a:t>
            </a:r>
            <a:r>
              <a:rPr lang="en-GB" sz="2000" dirty="0" err="1">
                <a:latin typeface="Century Gothic" panose="020B0502020202020204" pitchFamily="34" charset="0"/>
              </a:rPr>
              <a:t>aber</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dirty="0" err="1">
                <a:latin typeface="Century Gothic" panose="020B0502020202020204" pitchFamily="34" charset="0"/>
              </a:rPr>
              <a:t>Fußball</a:t>
            </a:r>
            <a:r>
              <a:rPr lang="en-GB" sz="2000" dirty="0">
                <a:latin typeface="Century Gothic" panose="020B0502020202020204" pitchFamily="34" charset="0"/>
              </a:rPr>
              <a:t>. </a:t>
            </a:r>
            <a:r>
              <a:rPr lang="en-GB" sz="2000" dirty="0" err="1">
                <a:latin typeface="Century Gothic" panose="020B0502020202020204" pitchFamily="34" charset="0"/>
              </a:rPr>
              <a:t>Er</a:t>
            </a:r>
            <a:r>
              <a:rPr lang="en-GB" sz="2000" dirty="0">
                <a:latin typeface="Century Gothic" panose="020B0502020202020204" pitchFamily="34" charset="0"/>
              </a:rPr>
              <a:t> </a:t>
            </a:r>
            <a:r>
              <a:rPr lang="en-GB" sz="2000" dirty="0" err="1">
                <a:latin typeface="Century Gothic" panose="020B0502020202020204" pitchFamily="34" charset="0"/>
              </a:rPr>
              <a:t>denkt</a:t>
            </a:r>
            <a:r>
              <a:rPr lang="en-GB" sz="2000" dirty="0">
                <a:latin typeface="Century Gothic" panose="020B0502020202020204" pitchFamily="34" charset="0"/>
              </a:rPr>
              <a:t>, der </a:t>
            </a:r>
            <a:r>
              <a:rPr lang="en-GB" sz="2000" dirty="0" err="1">
                <a:latin typeface="Century Gothic" panose="020B0502020202020204" pitchFamily="34" charset="0"/>
              </a:rPr>
              <a:t>Fußball</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total </a:t>
            </a:r>
            <a:r>
              <a:rPr lang="en-GB" sz="2000" dirty="0" err="1">
                <a:latin typeface="Century Gothic" panose="020B0502020202020204" pitchFamily="34" charset="0"/>
              </a:rPr>
              <a:t>hässlich</a:t>
            </a:r>
            <a:r>
              <a:rPr lang="en-GB" sz="2000" dirty="0">
                <a:latin typeface="Century Gothic" panose="020B0502020202020204" pitchFamily="34" charset="0"/>
              </a:rPr>
              <a:t>. Die </a:t>
            </a:r>
            <a:r>
              <a:rPr lang="en-GB" sz="2000" dirty="0" err="1">
                <a:latin typeface="Century Gothic" panose="020B0502020202020204" pitchFamily="34" charset="0"/>
              </a:rPr>
              <a:t>Farbe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nicht</a:t>
            </a:r>
            <a:r>
              <a:rPr lang="en-GB" sz="2000" dirty="0">
                <a:latin typeface="Century Gothic" panose="020B0502020202020204" pitchFamily="34" charset="0"/>
              </a:rPr>
              <a:t> </a:t>
            </a:r>
            <a:r>
              <a:rPr lang="en-GB" sz="2000" dirty="0" err="1">
                <a:latin typeface="Century Gothic" panose="020B0502020202020204" pitchFamily="34" charset="0"/>
              </a:rPr>
              <a:t>schön</a:t>
            </a:r>
            <a:r>
              <a:rPr lang="en-GB" sz="2000" dirty="0">
                <a:latin typeface="Century Gothic" panose="020B0502020202020204" pitchFamily="34" charset="0"/>
              </a:rPr>
              <a:t>. Die </a:t>
            </a:r>
            <a:r>
              <a:rPr lang="en-GB" sz="2000" dirty="0" err="1">
                <a:latin typeface="Century Gothic" panose="020B0502020202020204" pitchFamily="34" charset="0"/>
              </a:rPr>
              <a:t>Katze</a:t>
            </a:r>
            <a:r>
              <a:rPr lang="en-GB" sz="2000" dirty="0">
                <a:latin typeface="Century Gothic" panose="020B0502020202020204" pitchFamily="34" charset="0"/>
              </a:rPr>
              <a:t> </a:t>
            </a:r>
            <a:r>
              <a:rPr lang="en-GB" sz="2000" dirty="0" err="1">
                <a:latin typeface="Century Gothic" panose="020B0502020202020204" pitchFamily="34" charset="0"/>
              </a:rPr>
              <a:t>denkt</a:t>
            </a:r>
            <a:r>
              <a:rPr lang="en-GB" sz="2000" dirty="0">
                <a:latin typeface="Century Gothic" panose="020B0502020202020204" pitchFamily="34" charset="0"/>
              </a:rPr>
              <a:t>, der </a:t>
            </a:r>
            <a:r>
              <a:rPr lang="en-GB" sz="2000" dirty="0" err="1">
                <a:latin typeface="Century Gothic" panose="020B0502020202020204" pitchFamily="34" charset="0"/>
              </a:rPr>
              <a:t>Fußball</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ganz</a:t>
            </a:r>
            <a:r>
              <a:rPr lang="en-GB" sz="2000" dirty="0">
                <a:latin typeface="Century Gothic" panose="020B0502020202020204" pitchFamily="34" charset="0"/>
              </a:rPr>
              <a:t> toll. Die </a:t>
            </a:r>
            <a:r>
              <a:rPr lang="en-GB" sz="2000" dirty="0" err="1">
                <a:latin typeface="Century Gothic" panose="020B0502020202020204" pitchFamily="34" charset="0"/>
              </a:rPr>
              <a:t>Katze</a:t>
            </a:r>
            <a:r>
              <a:rPr lang="en-GB" sz="2000" dirty="0">
                <a:latin typeface="Century Gothic" panose="020B0502020202020204" pitchFamily="34" charset="0"/>
              </a:rPr>
              <a:t> </a:t>
            </a:r>
            <a:r>
              <a:rPr lang="en-GB" sz="2000" b="1" dirty="0" err="1">
                <a:latin typeface="Century Gothic" panose="020B0502020202020204" pitchFamily="34" charset="0"/>
              </a:rPr>
              <a:t>spielt</a:t>
            </a:r>
            <a:r>
              <a:rPr lang="en-GB" sz="2000" b="1" dirty="0">
                <a:latin typeface="Century Gothic" panose="020B0502020202020204" pitchFamily="34" charset="0"/>
              </a:rPr>
              <a:t> </a:t>
            </a:r>
            <a:r>
              <a:rPr lang="en-GB" sz="2000" dirty="0" err="1">
                <a:latin typeface="Century Gothic" panose="020B0502020202020204" pitchFamily="34" charset="0"/>
              </a:rPr>
              <a:t>sehr</a:t>
            </a:r>
            <a:r>
              <a:rPr lang="en-GB" sz="2000" dirty="0">
                <a:latin typeface="Century Gothic" panose="020B0502020202020204" pitchFamily="34" charset="0"/>
              </a:rPr>
              <a:t> oft </a:t>
            </a:r>
            <a:r>
              <a:rPr lang="en-GB" sz="2000" dirty="0" err="1">
                <a:latin typeface="Century Gothic" panose="020B0502020202020204" pitchFamily="34" charset="0"/>
              </a:rPr>
              <a:t>im</a:t>
            </a:r>
            <a:r>
              <a:rPr lang="en-GB" sz="2000" dirty="0">
                <a:latin typeface="Century Gothic" panose="020B0502020202020204" pitchFamily="34" charset="0"/>
              </a:rPr>
              <a:t> Garten </a:t>
            </a:r>
            <a:r>
              <a:rPr lang="en-GB" sz="2000" dirty="0" err="1">
                <a:latin typeface="Century Gothic" panose="020B0502020202020204" pitchFamily="34" charset="0"/>
              </a:rPr>
              <a:t>Fußball</a:t>
            </a:r>
            <a:r>
              <a:rPr lang="en-GB" sz="2000" dirty="0">
                <a:latin typeface="Century Gothic" panose="020B0502020202020204" pitchFamily="34" charset="0"/>
              </a:rPr>
              <a:t>! </a:t>
            </a:r>
          </a:p>
        </p:txBody>
      </p:sp>
    </p:spTree>
    <p:extLst>
      <p:ext uri="{BB962C8B-B14F-4D97-AF65-F5344CB8AC3E}">
        <p14:creationId xmlns:p14="http://schemas.microsoft.com/office/powerpoint/2010/main" val="2003358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8603-163E-4E6B-A6A8-A3E56763B461}"/>
              </a:ext>
            </a:extLst>
          </p:cNvPr>
          <p:cNvSpPr>
            <a:spLocks noGrp="1"/>
          </p:cNvSpPr>
          <p:nvPr>
            <p:ph type="title"/>
          </p:nvPr>
        </p:nvSpPr>
        <p:spPr/>
        <p:txBody>
          <a:bodyPr>
            <a:normAutofit/>
          </a:bodyPr>
          <a:lstStyle/>
          <a:p>
            <a:r>
              <a:rPr lang="en-GB" sz="2800" dirty="0" err="1"/>
              <a:t>Weihnachten</a:t>
            </a:r>
            <a:r>
              <a:rPr lang="en-GB" sz="2800" dirty="0"/>
              <a:t> in Berlin!</a:t>
            </a:r>
          </a:p>
        </p:txBody>
      </p:sp>
      <p:sp>
        <p:nvSpPr>
          <p:cNvPr id="4" name="Google Shape;150;p2">
            <a:extLst>
              <a:ext uri="{FF2B5EF4-FFF2-40B4-BE49-F238E27FC236}">
                <a16:creationId xmlns:a16="http://schemas.microsoft.com/office/drawing/2014/main" id="{0FDCDF2F-7451-4BEF-BC3F-86AF49F03101}"/>
              </a:ext>
            </a:extLst>
          </p:cNvPr>
          <p:cNvSpPr/>
          <p:nvPr/>
        </p:nvSpPr>
        <p:spPr>
          <a:xfrm>
            <a:off x="8403771" y="247046"/>
            <a:ext cx="3553556" cy="400919"/>
          </a:xfrm>
          <a:prstGeom prst="roundRect">
            <a:avLst>
              <a:gd name="adj" fmla="val 16667"/>
            </a:avLst>
          </a:prstGeom>
          <a:solidFill>
            <a:srgbClr val="FFCF0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latin typeface="Century Gothic"/>
                <a:ea typeface="Century Gothic"/>
                <a:cs typeface="Century Gothic"/>
                <a:sym typeface="Century Gothic"/>
              </a:rPr>
              <a:t>lesen</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hören</a:t>
            </a:r>
            <a:r>
              <a:rPr lang="en-GB" sz="2000" b="1" dirty="0">
                <a:latin typeface="Century Gothic"/>
                <a:ea typeface="Century Gothic"/>
                <a:cs typeface="Century Gothic"/>
                <a:sym typeface="Century Gothic"/>
              </a:rPr>
              <a:t> und </a:t>
            </a:r>
            <a:r>
              <a:rPr lang="en-GB" sz="2000" b="1" dirty="0" err="1">
                <a:latin typeface="Century Gothic"/>
                <a:ea typeface="Century Gothic"/>
                <a:cs typeface="Century Gothic"/>
                <a:sym typeface="Century Gothic"/>
              </a:rPr>
              <a:t>sprechen</a:t>
            </a:r>
            <a:r>
              <a:rPr lang="en-GB" sz="2000" b="1" dirty="0">
                <a:latin typeface="Century Gothic"/>
                <a:ea typeface="Century Gothic"/>
                <a:cs typeface="Century Gothic"/>
                <a:sym typeface="Century Gothic"/>
              </a:rPr>
              <a:t> </a:t>
            </a:r>
            <a:endParaRPr sz="2000" b="1" dirty="0">
              <a:latin typeface="Century Gothic"/>
              <a:ea typeface="Century Gothic"/>
              <a:cs typeface="Century Gothic"/>
              <a:sym typeface="Century Gothic"/>
            </a:endParaRPr>
          </a:p>
        </p:txBody>
      </p:sp>
      <p:sp>
        <p:nvSpPr>
          <p:cNvPr id="5" name="Action Button: Forward or Next 4">
            <a:hlinkClick r:id="" action="ppaction://noaction" highlightClick="1">
              <a:snd r:embed="rId3" name="Listening 4.wav"/>
            </a:hlinkClick>
            <a:extLst>
              <a:ext uri="{FF2B5EF4-FFF2-40B4-BE49-F238E27FC236}">
                <a16:creationId xmlns:a16="http://schemas.microsoft.com/office/drawing/2014/main" id="{948FE782-3301-492C-A88F-A9925477C8CB}"/>
              </a:ext>
            </a:extLst>
          </p:cNvPr>
          <p:cNvSpPr/>
          <p:nvPr/>
        </p:nvSpPr>
        <p:spPr>
          <a:xfrm>
            <a:off x="7726018" y="247046"/>
            <a:ext cx="490330" cy="40091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14518FE9-71F2-4FBA-A810-F93570037AE4}"/>
              </a:ext>
            </a:extLst>
          </p:cNvPr>
          <p:cNvPicPr>
            <a:picLocks noChangeAspect="1"/>
          </p:cNvPicPr>
          <p:nvPr/>
        </p:nvPicPr>
        <p:blipFill>
          <a:blip r:embed="rId4"/>
          <a:stretch>
            <a:fillRect/>
          </a:stretch>
        </p:blipFill>
        <p:spPr>
          <a:xfrm>
            <a:off x="10679461" y="3344026"/>
            <a:ext cx="1277866" cy="1229573"/>
          </a:xfrm>
          <a:prstGeom prst="rect">
            <a:avLst/>
          </a:prstGeom>
        </p:spPr>
      </p:pic>
      <p:pic>
        <p:nvPicPr>
          <p:cNvPr id="12" name="Picture 11">
            <a:extLst>
              <a:ext uri="{FF2B5EF4-FFF2-40B4-BE49-F238E27FC236}">
                <a16:creationId xmlns:a16="http://schemas.microsoft.com/office/drawing/2014/main" id="{94AB92B8-A7DB-47B0-8933-E7753989B859}"/>
              </a:ext>
            </a:extLst>
          </p:cNvPr>
          <p:cNvPicPr>
            <a:picLocks noChangeAspect="1"/>
          </p:cNvPicPr>
          <p:nvPr/>
        </p:nvPicPr>
        <p:blipFill>
          <a:blip r:embed="rId5"/>
          <a:stretch>
            <a:fillRect/>
          </a:stretch>
        </p:blipFill>
        <p:spPr>
          <a:xfrm>
            <a:off x="9331464" y="3347037"/>
            <a:ext cx="1203633" cy="1226562"/>
          </a:xfrm>
          <a:prstGeom prst="rect">
            <a:avLst/>
          </a:prstGeom>
        </p:spPr>
      </p:pic>
      <p:pic>
        <p:nvPicPr>
          <p:cNvPr id="13" name="Picture 2" descr="Cartoon Cat 3 Clip Art">
            <a:extLst>
              <a:ext uri="{FF2B5EF4-FFF2-40B4-BE49-F238E27FC236}">
                <a16:creationId xmlns:a16="http://schemas.microsoft.com/office/drawing/2014/main" id="{83FF42D9-20E2-444D-B19A-ECA3AEE5A9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45729" y="4932504"/>
            <a:ext cx="1049735" cy="979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ristmas Tree Clip Art">
            <a:extLst>
              <a:ext uri="{FF2B5EF4-FFF2-40B4-BE49-F238E27FC236}">
                <a16:creationId xmlns:a16="http://schemas.microsoft.com/office/drawing/2014/main" id="{C1A96267-4AC7-4812-B72B-3F6BD4B310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4753" y="1834410"/>
            <a:ext cx="1150711" cy="1150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0162F4C-61EB-4DFC-843E-C506A8891694}"/>
              </a:ext>
            </a:extLst>
          </p:cNvPr>
          <p:cNvSpPr txBox="1"/>
          <p:nvPr/>
        </p:nvSpPr>
        <p:spPr>
          <a:xfrm>
            <a:off x="271910" y="1834410"/>
            <a:ext cx="9211723" cy="4401205"/>
          </a:xfrm>
          <a:prstGeom prst="rect">
            <a:avLst/>
          </a:prstGeom>
          <a:noFill/>
        </p:spPr>
        <p:txBody>
          <a:bodyPr wrap="square" rtlCol="0">
            <a:spAutoFit/>
          </a:bodyPr>
          <a:lstStyle/>
          <a:p>
            <a:r>
              <a:rPr lang="en-GB" sz="2000" dirty="0" err="1">
                <a:latin typeface="Century Gothic" panose="020B0502020202020204" pitchFamily="34" charset="0"/>
              </a:rPr>
              <a:t>Weihnachten</a:t>
            </a:r>
            <a:r>
              <a:rPr lang="en-GB" sz="2000" dirty="0">
                <a:latin typeface="Century Gothic" panose="020B0502020202020204" pitchFamily="34" charset="0"/>
              </a:rPr>
              <a:t> in Berlin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sehr</a:t>
            </a:r>
            <a:r>
              <a:rPr lang="en-GB" sz="2000" dirty="0">
                <a:latin typeface="Century Gothic" panose="020B0502020202020204" pitchFamily="34" charset="0"/>
              </a:rPr>
              <a:t> </a:t>
            </a:r>
            <a:r>
              <a:rPr lang="en-GB" sz="2000" dirty="0" err="1">
                <a:latin typeface="Century Gothic" panose="020B0502020202020204" pitchFamily="34" charset="0"/>
              </a:rPr>
              <a:t>schön</a:t>
            </a:r>
            <a:r>
              <a:rPr lang="en-GB" sz="2000" dirty="0">
                <a:latin typeface="Century Gothic" panose="020B0502020202020204" pitchFamily="34" charset="0"/>
              </a:rPr>
              <a:t>! </a:t>
            </a:r>
            <a:r>
              <a:rPr lang="en-GB" sz="2000" dirty="0" err="1">
                <a:latin typeface="Century Gothic" panose="020B0502020202020204" pitchFamily="34" charset="0"/>
              </a:rPr>
              <a:t>Es</a:t>
            </a:r>
            <a:r>
              <a:rPr lang="en-GB" sz="2000" dirty="0">
                <a:latin typeface="Century Gothic" panose="020B0502020202020204" pitchFamily="34" charset="0"/>
              </a:rPr>
              <a:t> </a:t>
            </a:r>
            <a:r>
              <a:rPr lang="en-GB" sz="2000" dirty="0" err="1">
                <a:latin typeface="Century Gothic" panose="020B0502020202020204" pitchFamily="34" charset="0"/>
              </a:rPr>
              <a:t>gibt</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dirty="0" err="1">
                <a:latin typeface="Century Gothic" panose="020B0502020202020204" pitchFamily="34" charset="0"/>
              </a:rPr>
              <a:t>Weihnachtsmarkt</a:t>
            </a:r>
            <a:r>
              <a:rPr lang="en-GB" sz="2000" dirty="0">
                <a:latin typeface="Century Gothic" panose="020B0502020202020204" pitchFamily="34" charset="0"/>
              </a:rPr>
              <a:t> am </a:t>
            </a:r>
            <a:r>
              <a:rPr lang="en-GB" sz="2000" dirty="0" err="1">
                <a:latin typeface="Century Gothic" panose="020B0502020202020204" pitchFamily="34" charset="0"/>
              </a:rPr>
              <a:t>Marktplatz</a:t>
            </a:r>
            <a:r>
              <a:rPr lang="en-GB" sz="2000" dirty="0">
                <a:latin typeface="Century Gothic" panose="020B0502020202020204" pitchFamily="34" charset="0"/>
              </a:rPr>
              <a:t> und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dirty="0" err="1">
                <a:latin typeface="Century Gothic" panose="020B0502020202020204" pitchFamily="34" charset="0"/>
              </a:rPr>
              <a:t>Weihnachtsbaum</a:t>
            </a:r>
            <a:r>
              <a:rPr lang="en-GB" sz="2000" dirty="0">
                <a:latin typeface="Century Gothic" panose="020B0502020202020204" pitchFamily="34" charset="0"/>
              </a:rPr>
              <a:t> </a:t>
            </a:r>
            <a:r>
              <a:rPr lang="en-GB" sz="2000" dirty="0" err="1">
                <a:latin typeface="Century Gothic" panose="020B0502020202020204" pitchFamily="34" charset="0"/>
              </a:rPr>
              <a:t>mit</a:t>
            </a:r>
            <a:r>
              <a:rPr lang="en-GB" sz="2000" dirty="0">
                <a:latin typeface="Century Gothic" panose="020B0502020202020204" pitchFamily="34" charset="0"/>
              </a:rPr>
              <a:t> </a:t>
            </a:r>
            <a:r>
              <a:rPr lang="en-GB" sz="2000" dirty="0" err="1">
                <a:latin typeface="Century Gothic" panose="020B0502020202020204" pitchFamily="34" charset="0"/>
              </a:rPr>
              <a:t>Kerzen</a:t>
            </a:r>
            <a:r>
              <a:rPr lang="en-GB" sz="2000" dirty="0">
                <a:latin typeface="Century Gothic" panose="020B0502020202020204" pitchFamily="34" charset="0"/>
              </a:rPr>
              <a:t> in der </a:t>
            </a:r>
            <a:r>
              <a:rPr lang="en-GB" sz="2000" dirty="0" err="1">
                <a:latin typeface="Century Gothic" panose="020B0502020202020204" pitchFamily="34" charset="0"/>
              </a:rPr>
              <a:t>Schule</a:t>
            </a:r>
            <a:r>
              <a:rPr lang="en-GB" sz="2000" dirty="0">
                <a:latin typeface="Century Gothic" panose="020B0502020202020204" pitchFamily="34" charset="0"/>
              </a:rPr>
              <a:t>. </a:t>
            </a:r>
            <a:r>
              <a:rPr lang="en-GB" sz="2000" dirty="0" err="1">
                <a:latin typeface="Century Gothic" panose="020B0502020202020204" pitchFamily="34" charset="0"/>
              </a:rPr>
              <a:t>Es</a:t>
            </a:r>
            <a:r>
              <a:rPr lang="en-GB" sz="2000" dirty="0">
                <a:latin typeface="Century Gothic" panose="020B0502020202020204" pitchFamily="34" charset="0"/>
              </a:rPr>
              <a:t> </a:t>
            </a:r>
            <a:r>
              <a:rPr lang="en-GB" sz="2000" dirty="0" err="1">
                <a:latin typeface="Century Gothic" panose="020B0502020202020204" pitchFamily="34" charset="0"/>
              </a:rPr>
              <a:t>gibt</a:t>
            </a:r>
            <a:r>
              <a:rPr lang="en-GB" sz="2000" dirty="0">
                <a:latin typeface="Century Gothic" panose="020B0502020202020204" pitchFamily="34" charset="0"/>
              </a:rPr>
              <a:t> Bonbons </a:t>
            </a:r>
            <a:r>
              <a:rPr lang="en-GB" sz="2000" dirty="0" err="1">
                <a:latin typeface="Century Gothic" panose="020B0502020202020204" pitchFamily="34" charset="0"/>
              </a:rPr>
              <a:t>im</a:t>
            </a:r>
            <a:r>
              <a:rPr lang="en-GB" sz="2000" dirty="0">
                <a:latin typeface="Century Gothic" panose="020B0502020202020204" pitchFamily="34" charset="0"/>
              </a:rPr>
              <a:t> </a:t>
            </a:r>
            <a:r>
              <a:rPr lang="en-GB" sz="2000" dirty="0" err="1">
                <a:latin typeface="Century Gothic" panose="020B0502020202020204" pitchFamily="34" charset="0"/>
              </a:rPr>
              <a:t>Unterricht</a:t>
            </a:r>
            <a:r>
              <a:rPr lang="en-GB" sz="2000" dirty="0">
                <a:latin typeface="Century Gothic" panose="020B0502020202020204" pitchFamily="34" charset="0"/>
              </a:rPr>
              <a:t> und </a:t>
            </a:r>
            <a:r>
              <a:rPr lang="en-GB" sz="2000" dirty="0" err="1">
                <a:latin typeface="Century Gothic" panose="020B0502020202020204" pitchFamily="34" charset="0"/>
              </a:rPr>
              <a:t>keine</a:t>
            </a:r>
            <a:r>
              <a:rPr lang="en-GB" sz="2000" dirty="0">
                <a:latin typeface="Century Gothic" panose="020B0502020202020204" pitchFamily="34" charset="0"/>
              </a:rPr>
              <a:t> </a:t>
            </a:r>
            <a:r>
              <a:rPr lang="en-GB" sz="2000" dirty="0" err="1">
                <a:latin typeface="Century Gothic" panose="020B0502020202020204" pitchFamily="34" charset="0"/>
              </a:rPr>
              <a:t>Hausaufgaben</a:t>
            </a:r>
            <a:r>
              <a:rPr lang="en-GB" sz="2000" dirty="0">
                <a:latin typeface="Century Gothic" panose="020B0502020202020204" pitchFamily="34" charset="0"/>
              </a:rPr>
              <a:t>! </a:t>
            </a:r>
          </a:p>
          <a:p>
            <a:endParaRPr lang="en-GB" sz="2000" dirty="0">
              <a:latin typeface="Century Gothic" panose="020B0502020202020204" pitchFamily="34" charset="0"/>
            </a:endParaRPr>
          </a:p>
          <a:p>
            <a:r>
              <a:rPr lang="en-GB" sz="2000" dirty="0" err="1">
                <a:latin typeface="Century Gothic" panose="020B0502020202020204" pitchFamily="34" charset="0"/>
              </a:rPr>
              <a:t>Es</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der 24. </a:t>
            </a:r>
            <a:r>
              <a:rPr lang="en-GB" sz="2000" dirty="0" err="1">
                <a:latin typeface="Century Gothic" panose="020B0502020202020204" pitchFamily="34" charset="0"/>
              </a:rPr>
              <a:t>Dezember</a:t>
            </a:r>
            <a:r>
              <a:rPr lang="en-GB" sz="2000" dirty="0">
                <a:latin typeface="Century Gothic" panose="020B0502020202020204" pitchFamily="34" charset="0"/>
              </a:rPr>
              <a:t> und Wolfgang und Mia </a:t>
            </a:r>
            <a:r>
              <a:rPr lang="en-GB" sz="2000" dirty="0" err="1">
                <a:latin typeface="Century Gothic" panose="020B0502020202020204" pitchFamily="34" charset="0"/>
              </a:rPr>
              <a:t>sind</a:t>
            </a:r>
            <a:r>
              <a:rPr lang="en-GB" sz="2000" dirty="0">
                <a:latin typeface="Century Gothic" panose="020B0502020202020204" pitchFamily="34" charset="0"/>
              </a:rPr>
              <a:t> </a:t>
            </a:r>
            <a:r>
              <a:rPr lang="en-GB" sz="2000" dirty="0" err="1">
                <a:latin typeface="Century Gothic" panose="020B0502020202020204" pitchFamily="34" charset="0"/>
              </a:rPr>
              <a:t>zu</a:t>
            </a:r>
            <a:r>
              <a:rPr lang="en-GB" sz="2000" dirty="0">
                <a:latin typeface="Century Gothic" panose="020B0502020202020204" pitchFamily="34" charset="0"/>
              </a:rPr>
              <a:t> </a:t>
            </a:r>
            <a:r>
              <a:rPr lang="en-GB" sz="2000" dirty="0" err="1">
                <a:latin typeface="Century Gothic" panose="020B0502020202020204" pitchFamily="34" charset="0"/>
              </a:rPr>
              <a:t>Hause</a:t>
            </a:r>
            <a:r>
              <a:rPr lang="en-GB" sz="2000" dirty="0">
                <a:latin typeface="Century Gothic" panose="020B0502020202020204" pitchFamily="34" charset="0"/>
              </a:rPr>
              <a:t>. Mia </a:t>
            </a:r>
            <a:r>
              <a:rPr lang="en-GB" sz="2000" dirty="0" err="1">
                <a:latin typeface="Century Gothic" panose="020B0502020202020204" pitchFamily="34" charset="0"/>
              </a:rPr>
              <a:t>singt</a:t>
            </a:r>
            <a:r>
              <a:rPr lang="en-GB" sz="2000" dirty="0">
                <a:latin typeface="Century Gothic" panose="020B0502020202020204" pitchFamily="34" charset="0"/>
              </a:rPr>
              <a:t> </a:t>
            </a:r>
            <a:r>
              <a:rPr lang="en-GB" sz="2000" dirty="0" err="1">
                <a:latin typeface="Century Gothic" panose="020B0502020202020204" pitchFamily="34" charset="0"/>
              </a:rPr>
              <a:t>Weihnachtslieder</a:t>
            </a:r>
            <a:r>
              <a:rPr lang="en-GB" sz="2000" dirty="0">
                <a:latin typeface="Century Gothic" panose="020B0502020202020204" pitchFamily="34" charset="0"/>
              </a:rPr>
              <a:t> und Wolfgang </a:t>
            </a:r>
            <a:r>
              <a:rPr lang="en-GB" sz="2000" dirty="0" err="1">
                <a:latin typeface="Century Gothic" panose="020B0502020202020204" pitchFamily="34" charset="0"/>
              </a:rPr>
              <a:t>kocht</a:t>
            </a:r>
            <a:r>
              <a:rPr lang="en-GB" sz="2000" dirty="0">
                <a:latin typeface="Century Gothic" panose="020B0502020202020204" pitchFamily="34" charset="0"/>
              </a:rPr>
              <a:t> </a:t>
            </a:r>
            <a:r>
              <a:rPr lang="en-GB" sz="2000" dirty="0" err="1">
                <a:latin typeface="Century Gothic" panose="020B0502020202020204" pitchFamily="34" charset="0"/>
              </a:rPr>
              <a:t>Suppe</a:t>
            </a:r>
            <a:r>
              <a:rPr lang="en-GB" sz="2000" dirty="0">
                <a:latin typeface="Century Gothic" panose="020B0502020202020204" pitchFamily="34" charset="0"/>
              </a:rPr>
              <a:t>. </a:t>
            </a:r>
            <a:r>
              <a:rPr lang="en-GB" sz="2000" dirty="0" err="1">
                <a:latin typeface="Century Gothic" panose="020B0502020202020204" pitchFamily="34" charset="0"/>
              </a:rPr>
              <a:t>Es</a:t>
            </a:r>
            <a:r>
              <a:rPr lang="en-GB" sz="2000" dirty="0">
                <a:latin typeface="Century Gothic" panose="020B0502020202020204" pitchFamily="34" charset="0"/>
              </a:rPr>
              <a:t> </a:t>
            </a:r>
            <a:r>
              <a:rPr lang="en-GB" sz="2000" dirty="0" err="1">
                <a:latin typeface="Century Gothic" panose="020B0502020202020204" pitchFamily="34" charset="0"/>
              </a:rPr>
              <a:t>gibt</a:t>
            </a:r>
            <a:r>
              <a:rPr lang="en-GB" sz="2000" dirty="0">
                <a:latin typeface="Century Gothic" panose="020B0502020202020204" pitchFamily="34" charset="0"/>
              </a:rPr>
              <a:t> </a:t>
            </a:r>
            <a:r>
              <a:rPr lang="en-GB" sz="2000" dirty="0" err="1">
                <a:latin typeface="Century Gothic" panose="020B0502020202020204" pitchFamily="34" charset="0"/>
              </a:rPr>
              <a:t>jetzt</a:t>
            </a:r>
            <a:r>
              <a:rPr lang="en-GB" sz="2000" dirty="0">
                <a:latin typeface="Century Gothic" panose="020B0502020202020204" pitchFamily="34" charset="0"/>
              </a:rPr>
              <a:t> </a:t>
            </a:r>
            <a:r>
              <a:rPr lang="en-GB" sz="2000" dirty="0" err="1">
                <a:latin typeface="Century Gothic" panose="020B0502020202020204" pitchFamily="34" charset="0"/>
              </a:rPr>
              <a:t>Geschenke</a:t>
            </a:r>
            <a:r>
              <a:rPr lang="en-GB" sz="2000" dirty="0">
                <a:latin typeface="Century Gothic" panose="020B0502020202020204" pitchFamily="34" charset="0"/>
              </a:rPr>
              <a:t>! Mia </a:t>
            </a:r>
            <a:r>
              <a:rPr lang="en-GB" sz="2000" dirty="0" err="1">
                <a:latin typeface="Century Gothic" panose="020B0502020202020204" pitchFamily="34" charset="0"/>
              </a:rPr>
              <a:t>bekommt</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Jacke</a:t>
            </a:r>
            <a:r>
              <a:rPr lang="en-GB" sz="2000" dirty="0">
                <a:latin typeface="Century Gothic" panose="020B0502020202020204" pitchFamily="34" charset="0"/>
              </a:rPr>
              <a:t>. </a:t>
            </a:r>
            <a:r>
              <a:rPr lang="en-GB" sz="2000" b="1" dirty="0">
                <a:latin typeface="Century Gothic" panose="020B0502020202020204" pitchFamily="34" charset="0"/>
              </a:rPr>
              <a:t>Die </a:t>
            </a:r>
            <a:r>
              <a:rPr lang="en-GB" sz="2000" b="1" dirty="0" err="1">
                <a:latin typeface="Century Gothic" panose="020B0502020202020204" pitchFamily="34" charset="0"/>
              </a:rPr>
              <a:t>Jacke</a:t>
            </a:r>
            <a:r>
              <a:rPr lang="en-GB" sz="2000" b="1"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gelb</a:t>
            </a:r>
            <a:r>
              <a:rPr lang="en-GB" sz="2000" dirty="0">
                <a:latin typeface="Century Gothic" panose="020B0502020202020204" pitchFamily="34" charset="0"/>
              </a:rPr>
              <a:t> und </a:t>
            </a:r>
            <a:r>
              <a:rPr lang="en-GB" sz="2000" dirty="0" err="1">
                <a:latin typeface="Century Gothic" panose="020B0502020202020204" pitchFamily="34" charset="0"/>
              </a:rPr>
              <a:t>sehr</a:t>
            </a:r>
            <a:r>
              <a:rPr lang="en-GB" sz="2000" dirty="0">
                <a:latin typeface="Century Gothic" panose="020B0502020202020204" pitchFamily="34" charset="0"/>
              </a:rPr>
              <a:t> </a:t>
            </a:r>
            <a:r>
              <a:rPr lang="en-GB" sz="2000" dirty="0" err="1">
                <a:latin typeface="Century Gothic" panose="020B0502020202020204" pitchFamily="34" charset="0"/>
              </a:rPr>
              <a:t>groß</a:t>
            </a:r>
            <a:r>
              <a:rPr lang="en-GB" sz="2000" dirty="0">
                <a:latin typeface="Century Gothic" panose="020B0502020202020204" pitchFamily="34" charset="0"/>
              </a:rPr>
              <a:t>. Mia </a:t>
            </a:r>
            <a:r>
              <a:rPr lang="en-GB" sz="2000" dirty="0" err="1">
                <a:latin typeface="Century Gothic" panose="020B0502020202020204" pitchFamily="34" charset="0"/>
              </a:rPr>
              <a:t>denkt</a:t>
            </a:r>
            <a:r>
              <a:rPr lang="en-GB" sz="2000" dirty="0">
                <a:latin typeface="Century Gothic" panose="020B0502020202020204" pitchFamily="34" charset="0"/>
              </a:rPr>
              <a:t>, die </a:t>
            </a:r>
            <a:r>
              <a:rPr lang="en-GB" sz="2000" dirty="0" err="1">
                <a:latin typeface="Century Gothic" panose="020B0502020202020204" pitchFamily="34" charset="0"/>
              </a:rPr>
              <a:t>Jacke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ganz</a:t>
            </a:r>
            <a:r>
              <a:rPr lang="en-GB" sz="2000" dirty="0">
                <a:latin typeface="Century Gothic" panose="020B0502020202020204" pitchFamily="34" charset="0"/>
              </a:rPr>
              <a:t> </a:t>
            </a:r>
            <a:r>
              <a:rPr lang="en-GB" sz="2000" dirty="0" err="1">
                <a:latin typeface="Century Gothic" panose="020B0502020202020204" pitchFamily="34" charset="0"/>
              </a:rPr>
              <a:t>hässlich</a:t>
            </a:r>
            <a:r>
              <a:rPr lang="en-GB" sz="2000" dirty="0">
                <a:latin typeface="Century Gothic" panose="020B0502020202020204" pitchFamily="34" charset="0"/>
              </a:rPr>
              <a:t>! Mia </a:t>
            </a:r>
            <a:r>
              <a:rPr lang="en-GB" sz="2000" dirty="0" err="1">
                <a:latin typeface="Century Gothic" panose="020B0502020202020204" pitchFamily="34" charset="0"/>
              </a:rPr>
              <a:t>bekommt</a:t>
            </a:r>
            <a:r>
              <a:rPr lang="en-GB" sz="2000" dirty="0">
                <a:latin typeface="Century Gothic" panose="020B0502020202020204" pitchFamily="34" charset="0"/>
              </a:rPr>
              <a:t> </a:t>
            </a:r>
            <a:r>
              <a:rPr lang="en-GB" sz="2000" dirty="0" err="1">
                <a:latin typeface="Century Gothic" panose="020B0502020202020204" pitchFamily="34" charset="0"/>
              </a:rPr>
              <a:t>aber</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Handy. </a:t>
            </a:r>
            <a:r>
              <a:rPr lang="en-GB" sz="2000" b="1" dirty="0">
                <a:latin typeface="Century Gothic" panose="020B0502020202020204" pitchFamily="34" charset="0"/>
              </a:rPr>
              <a:t>Mia </a:t>
            </a:r>
            <a:r>
              <a:rPr lang="en-GB" sz="2000" dirty="0" err="1">
                <a:latin typeface="Century Gothic" panose="020B0502020202020204" pitchFamily="34" charset="0"/>
              </a:rPr>
              <a:t>denkt</a:t>
            </a:r>
            <a:r>
              <a:rPr lang="en-GB" sz="2000" dirty="0">
                <a:latin typeface="Century Gothic" panose="020B0502020202020204" pitchFamily="34" charset="0"/>
              </a:rPr>
              <a:t>, </a:t>
            </a:r>
            <a:r>
              <a:rPr lang="en-GB" sz="2000" b="1" dirty="0">
                <a:latin typeface="Century Gothic" panose="020B0502020202020204" pitchFamily="34" charset="0"/>
              </a:rPr>
              <a:t>das Handy </a:t>
            </a:r>
            <a:r>
              <a:rPr lang="en-GB" sz="2000" dirty="0" err="1">
                <a:latin typeface="Century Gothic" panose="020B0502020202020204" pitchFamily="34" charset="0"/>
              </a:rPr>
              <a:t>ist</a:t>
            </a:r>
            <a:r>
              <a:rPr lang="en-GB" sz="2000" dirty="0">
                <a:latin typeface="Century Gothic" panose="020B0502020202020204" pitchFamily="34" charset="0"/>
              </a:rPr>
              <a:t> toll!</a:t>
            </a:r>
          </a:p>
          <a:p>
            <a:endParaRPr lang="en-GB" sz="2000" dirty="0">
              <a:latin typeface="Century Gothic" panose="020B0502020202020204" pitchFamily="34" charset="0"/>
            </a:endParaRPr>
          </a:p>
          <a:p>
            <a:r>
              <a:rPr lang="en-GB" sz="2000" dirty="0">
                <a:latin typeface="Century Gothic" panose="020B0502020202020204" pitchFamily="34" charset="0"/>
              </a:rPr>
              <a:t>Wolfgang </a:t>
            </a:r>
            <a:r>
              <a:rPr lang="en-GB" sz="2000" dirty="0" err="1">
                <a:latin typeface="Century Gothic" panose="020B0502020202020204" pitchFamily="34" charset="0"/>
              </a:rPr>
              <a:t>bekommt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Spiel und </a:t>
            </a:r>
            <a:r>
              <a:rPr lang="en-GB" sz="2000" dirty="0" err="1">
                <a:latin typeface="Century Gothic" panose="020B0502020202020204" pitchFamily="34" charset="0"/>
              </a:rPr>
              <a:t>ein</a:t>
            </a:r>
            <a:r>
              <a:rPr lang="en-GB" sz="2000" dirty="0">
                <a:latin typeface="Century Gothic" panose="020B0502020202020204" pitchFamily="34" charset="0"/>
              </a:rPr>
              <a:t> iPad. </a:t>
            </a:r>
            <a:r>
              <a:rPr lang="en-GB" sz="2000" dirty="0" err="1">
                <a:latin typeface="Century Gothic" panose="020B0502020202020204" pitchFamily="34" charset="0"/>
              </a:rPr>
              <a:t>Er</a:t>
            </a:r>
            <a:r>
              <a:rPr lang="en-GB" sz="2000" dirty="0">
                <a:latin typeface="Century Gothic" panose="020B0502020202020204" pitchFamily="34" charset="0"/>
              </a:rPr>
              <a:t> </a:t>
            </a:r>
            <a:r>
              <a:rPr lang="en-GB" sz="2000" dirty="0" err="1">
                <a:latin typeface="Century Gothic" panose="020B0502020202020204" pitchFamily="34" charset="0"/>
              </a:rPr>
              <a:t>denkt</a:t>
            </a:r>
            <a:r>
              <a:rPr lang="en-GB" sz="2000" dirty="0">
                <a:latin typeface="Century Gothic" panose="020B0502020202020204" pitchFamily="34" charset="0"/>
              </a:rPr>
              <a:t>, </a:t>
            </a:r>
            <a:r>
              <a:rPr lang="en-GB" sz="2000" b="1" dirty="0">
                <a:latin typeface="Century Gothic" panose="020B0502020202020204" pitchFamily="34" charset="0"/>
              </a:rPr>
              <a:t>das Spiel und das iPad</a:t>
            </a:r>
            <a:r>
              <a:rPr lang="en-GB" sz="2000" dirty="0">
                <a:latin typeface="Century Gothic" panose="020B0502020202020204" pitchFamily="34" charset="0"/>
              </a:rPr>
              <a:t> </a:t>
            </a:r>
            <a:r>
              <a:rPr lang="en-GB" sz="2000" dirty="0" err="1">
                <a:latin typeface="Century Gothic" panose="020B0502020202020204" pitchFamily="34" charset="0"/>
              </a:rPr>
              <a:t>sind</a:t>
            </a:r>
            <a:r>
              <a:rPr lang="en-GB" sz="2000" dirty="0">
                <a:latin typeface="Century Gothic" panose="020B0502020202020204" pitchFamily="34" charset="0"/>
              </a:rPr>
              <a:t> super! Wolfgang </a:t>
            </a:r>
            <a:r>
              <a:rPr lang="en-GB" sz="2000" dirty="0" err="1">
                <a:latin typeface="Century Gothic" panose="020B0502020202020204" pitchFamily="34" charset="0"/>
              </a:rPr>
              <a:t>bekommt</a:t>
            </a:r>
            <a:r>
              <a:rPr lang="en-GB" sz="2000" dirty="0">
                <a:latin typeface="Century Gothic" panose="020B0502020202020204" pitchFamily="34" charset="0"/>
              </a:rPr>
              <a:t> </a:t>
            </a:r>
            <a:r>
              <a:rPr lang="en-GB" sz="2000" dirty="0" err="1">
                <a:latin typeface="Century Gothic" panose="020B0502020202020204" pitchFamily="34" charset="0"/>
              </a:rPr>
              <a:t>aber</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dirty="0" err="1">
                <a:latin typeface="Century Gothic" panose="020B0502020202020204" pitchFamily="34" charset="0"/>
              </a:rPr>
              <a:t>Fußball</a:t>
            </a:r>
            <a:r>
              <a:rPr lang="en-GB" sz="2000" dirty="0">
                <a:latin typeface="Century Gothic" panose="020B0502020202020204" pitchFamily="34" charset="0"/>
              </a:rPr>
              <a:t>. </a:t>
            </a:r>
            <a:r>
              <a:rPr lang="en-GB" sz="2000" b="1" dirty="0">
                <a:latin typeface="Century Gothic" panose="020B0502020202020204" pitchFamily="34" charset="0"/>
              </a:rPr>
              <a:t>Wolfgang</a:t>
            </a:r>
            <a:r>
              <a:rPr lang="en-GB" sz="2000" dirty="0">
                <a:latin typeface="Century Gothic" panose="020B0502020202020204" pitchFamily="34" charset="0"/>
              </a:rPr>
              <a:t> </a:t>
            </a:r>
            <a:r>
              <a:rPr lang="en-GB" sz="2000" dirty="0" err="1">
                <a:latin typeface="Century Gothic" panose="020B0502020202020204" pitchFamily="34" charset="0"/>
              </a:rPr>
              <a:t>denkt</a:t>
            </a:r>
            <a:r>
              <a:rPr lang="en-GB" sz="2000" dirty="0">
                <a:latin typeface="Century Gothic" panose="020B0502020202020204" pitchFamily="34" charset="0"/>
              </a:rPr>
              <a:t>, </a:t>
            </a:r>
            <a:r>
              <a:rPr lang="en-GB" sz="2000" b="1" dirty="0">
                <a:latin typeface="Century Gothic" panose="020B0502020202020204" pitchFamily="34" charset="0"/>
              </a:rPr>
              <a:t>der </a:t>
            </a:r>
            <a:r>
              <a:rPr lang="en-GB" sz="2000" b="1" dirty="0" err="1">
                <a:latin typeface="Century Gothic" panose="020B0502020202020204" pitchFamily="34" charset="0"/>
              </a:rPr>
              <a:t>Fußball</a:t>
            </a:r>
            <a:r>
              <a:rPr lang="en-GB" sz="2000" b="1"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total </a:t>
            </a:r>
            <a:r>
              <a:rPr lang="en-GB" sz="2000" dirty="0" err="1">
                <a:latin typeface="Century Gothic" panose="020B0502020202020204" pitchFamily="34" charset="0"/>
              </a:rPr>
              <a:t>hässlich</a:t>
            </a:r>
            <a:r>
              <a:rPr lang="en-GB" sz="2000" dirty="0">
                <a:latin typeface="Century Gothic" panose="020B0502020202020204" pitchFamily="34" charset="0"/>
              </a:rPr>
              <a:t>. Die </a:t>
            </a:r>
            <a:r>
              <a:rPr lang="en-GB" sz="2000" dirty="0" err="1">
                <a:latin typeface="Century Gothic" panose="020B0502020202020204" pitchFamily="34" charset="0"/>
              </a:rPr>
              <a:t>Farbe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nicht</a:t>
            </a:r>
            <a:r>
              <a:rPr lang="en-GB" sz="2000" dirty="0">
                <a:latin typeface="Century Gothic" panose="020B0502020202020204" pitchFamily="34" charset="0"/>
              </a:rPr>
              <a:t> </a:t>
            </a:r>
            <a:r>
              <a:rPr lang="en-GB" sz="2000" dirty="0" err="1">
                <a:latin typeface="Century Gothic" panose="020B0502020202020204" pitchFamily="34" charset="0"/>
              </a:rPr>
              <a:t>schön</a:t>
            </a:r>
            <a:r>
              <a:rPr lang="en-GB" sz="2000" dirty="0">
                <a:latin typeface="Century Gothic" panose="020B0502020202020204" pitchFamily="34" charset="0"/>
              </a:rPr>
              <a:t>. Die </a:t>
            </a:r>
            <a:r>
              <a:rPr lang="en-GB" sz="2000" dirty="0" err="1">
                <a:latin typeface="Century Gothic" panose="020B0502020202020204" pitchFamily="34" charset="0"/>
              </a:rPr>
              <a:t>Katze</a:t>
            </a:r>
            <a:r>
              <a:rPr lang="en-GB" sz="2000" dirty="0">
                <a:latin typeface="Century Gothic" panose="020B0502020202020204" pitchFamily="34" charset="0"/>
              </a:rPr>
              <a:t> </a:t>
            </a:r>
            <a:r>
              <a:rPr lang="en-GB" sz="2000" dirty="0" err="1">
                <a:latin typeface="Century Gothic" panose="020B0502020202020204" pitchFamily="34" charset="0"/>
              </a:rPr>
              <a:t>denkt</a:t>
            </a:r>
            <a:r>
              <a:rPr lang="en-GB" sz="2000" dirty="0">
                <a:latin typeface="Century Gothic" panose="020B0502020202020204" pitchFamily="34" charset="0"/>
              </a:rPr>
              <a:t>, der </a:t>
            </a:r>
            <a:r>
              <a:rPr lang="en-GB" sz="2000" dirty="0" err="1">
                <a:latin typeface="Century Gothic" panose="020B0502020202020204" pitchFamily="34" charset="0"/>
              </a:rPr>
              <a:t>Fußball</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ganz</a:t>
            </a:r>
            <a:r>
              <a:rPr lang="en-GB" sz="2000" dirty="0">
                <a:latin typeface="Century Gothic" panose="020B0502020202020204" pitchFamily="34" charset="0"/>
              </a:rPr>
              <a:t> toll. </a:t>
            </a:r>
            <a:r>
              <a:rPr lang="en-GB" sz="2000" b="1" dirty="0">
                <a:latin typeface="Century Gothic" panose="020B0502020202020204" pitchFamily="34" charset="0"/>
              </a:rPr>
              <a:t>Die </a:t>
            </a:r>
            <a:r>
              <a:rPr lang="en-GB" sz="2000" b="1" dirty="0" err="1">
                <a:latin typeface="Century Gothic" panose="020B0502020202020204" pitchFamily="34" charset="0"/>
              </a:rPr>
              <a:t>Katze</a:t>
            </a:r>
            <a:r>
              <a:rPr lang="en-GB" sz="2000" b="1" dirty="0">
                <a:latin typeface="Century Gothic" panose="020B0502020202020204" pitchFamily="34" charset="0"/>
              </a:rPr>
              <a:t> </a:t>
            </a:r>
            <a:r>
              <a:rPr lang="en-GB" sz="2000" dirty="0" err="1">
                <a:latin typeface="Century Gothic" panose="020B0502020202020204" pitchFamily="34" charset="0"/>
              </a:rPr>
              <a:t>spielt</a:t>
            </a:r>
            <a:r>
              <a:rPr lang="en-GB" sz="2000" dirty="0">
                <a:latin typeface="Century Gothic" panose="020B0502020202020204" pitchFamily="34" charset="0"/>
              </a:rPr>
              <a:t> </a:t>
            </a:r>
            <a:r>
              <a:rPr lang="en-GB" sz="2000" dirty="0" err="1">
                <a:latin typeface="Century Gothic" panose="020B0502020202020204" pitchFamily="34" charset="0"/>
              </a:rPr>
              <a:t>sehr</a:t>
            </a:r>
            <a:r>
              <a:rPr lang="en-GB" sz="2000" dirty="0">
                <a:latin typeface="Century Gothic" panose="020B0502020202020204" pitchFamily="34" charset="0"/>
              </a:rPr>
              <a:t> oft </a:t>
            </a:r>
            <a:r>
              <a:rPr lang="en-GB" sz="2000" dirty="0" err="1">
                <a:latin typeface="Century Gothic" panose="020B0502020202020204" pitchFamily="34" charset="0"/>
              </a:rPr>
              <a:t>im</a:t>
            </a:r>
            <a:r>
              <a:rPr lang="en-GB" sz="2000" dirty="0">
                <a:latin typeface="Century Gothic" panose="020B0502020202020204" pitchFamily="34" charset="0"/>
              </a:rPr>
              <a:t> Garten </a:t>
            </a:r>
            <a:r>
              <a:rPr lang="en-GB" sz="2000" dirty="0" err="1">
                <a:latin typeface="Century Gothic" panose="020B0502020202020204" pitchFamily="34" charset="0"/>
              </a:rPr>
              <a:t>Fußball</a:t>
            </a:r>
            <a:r>
              <a:rPr lang="en-GB" sz="2000" dirty="0">
                <a:latin typeface="Century Gothic" panose="020B0502020202020204" pitchFamily="34" charset="0"/>
              </a:rPr>
              <a:t>! </a:t>
            </a:r>
          </a:p>
        </p:txBody>
      </p:sp>
      <p:sp>
        <p:nvSpPr>
          <p:cNvPr id="16" name="TextBox 15">
            <a:extLst>
              <a:ext uri="{FF2B5EF4-FFF2-40B4-BE49-F238E27FC236}">
                <a16:creationId xmlns:a16="http://schemas.microsoft.com/office/drawing/2014/main" id="{F10D1DDD-3B3D-47DB-A9D2-6F7C7CFF1A35}"/>
              </a:ext>
            </a:extLst>
          </p:cNvPr>
          <p:cNvSpPr txBox="1"/>
          <p:nvPr/>
        </p:nvSpPr>
        <p:spPr>
          <a:xfrm>
            <a:off x="288792" y="1048085"/>
            <a:ext cx="10088845" cy="430887"/>
          </a:xfrm>
          <a:prstGeom prst="rect">
            <a:avLst/>
          </a:prstGeom>
          <a:noFill/>
        </p:spPr>
        <p:txBody>
          <a:bodyPr wrap="square" rtlCol="0">
            <a:spAutoFit/>
          </a:bodyPr>
          <a:lstStyle/>
          <a:p>
            <a:r>
              <a:rPr lang="en-GB" sz="2200" dirty="0">
                <a:latin typeface="Century Gothic" panose="020B0502020202020204" pitchFamily="34" charset="0"/>
              </a:rPr>
              <a:t>Replace the </a:t>
            </a:r>
            <a:r>
              <a:rPr lang="en-GB" sz="2200" b="1" dirty="0">
                <a:latin typeface="Century Gothic" panose="020B0502020202020204" pitchFamily="34" charset="0"/>
              </a:rPr>
              <a:t>repeated subjects</a:t>
            </a:r>
            <a:r>
              <a:rPr lang="en-GB" sz="2200" dirty="0">
                <a:latin typeface="Century Gothic" panose="020B0502020202020204" pitchFamily="34" charset="0"/>
              </a:rPr>
              <a:t> with a subject pronoun (</a:t>
            </a:r>
            <a:r>
              <a:rPr lang="en-GB" sz="2200" i="1" dirty="0" err="1">
                <a:latin typeface="Century Gothic" panose="020B0502020202020204" pitchFamily="34" charset="0"/>
              </a:rPr>
              <a:t>er</a:t>
            </a:r>
            <a:r>
              <a:rPr lang="en-GB" sz="2200" i="1" dirty="0">
                <a:latin typeface="Century Gothic" panose="020B0502020202020204" pitchFamily="34" charset="0"/>
              </a:rPr>
              <a:t>, </a:t>
            </a:r>
            <a:r>
              <a:rPr lang="en-GB" sz="2200" i="1" dirty="0" err="1">
                <a:latin typeface="Century Gothic" panose="020B0502020202020204" pitchFamily="34" charset="0"/>
              </a:rPr>
              <a:t>sie</a:t>
            </a:r>
            <a:r>
              <a:rPr lang="en-GB" sz="2200" i="1" dirty="0">
                <a:latin typeface="Century Gothic" panose="020B0502020202020204" pitchFamily="34" charset="0"/>
              </a:rPr>
              <a:t>, </a:t>
            </a:r>
            <a:r>
              <a:rPr lang="en-GB" sz="2200" i="1" dirty="0" err="1">
                <a:latin typeface="Century Gothic" panose="020B0502020202020204" pitchFamily="34" charset="0"/>
              </a:rPr>
              <a:t>es</a:t>
            </a:r>
            <a:r>
              <a:rPr lang="en-GB" sz="2200" i="1" dirty="0">
                <a:latin typeface="Century Gothic" panose="020B0502020202020204" pitchFamily="34" charset="0"/>
              </a:rPr>
              <a:t> </a:t>
            </a:r>
            <a:r>
              <a:rPr lang="en-GB" sz="2200" dirty="0">
                <a:latin typeface="Century Gothic" panose="020B0502020202020204" pitchFamily="34" charset="0"/>
              </a:rPr>
              <a:t>or</a:t>
            </a:r>
            <a:r>
              <a:rPr lang="en-GB" sz="2200" i="1" dirty="0">
                <a:latin typeface="Century Gothic" panose="020B0502020202020204" pitchFamily="34" charset="0"/>
              </a:rPr>
              <a:t> </a:t>
            </a:r>
            <a:r>
              <a:rPr lang="en-GB" sz="2200" i="1" dirty="0" err="1">
                <a:latin typeface="Century Gothic" panose="020B0502020202020204" pitchFamily="34" charset="0"/>
              </a:rPr>
              <a:t>sie</a:t>
            </a:r>
            <a:r>
              <a:rPr lang="en-GB" sz="2200" dirty="0">
                <a:latin typeface="Century Gothic" panose="020B0502020202020204" pitchFamily="34" charset="0"/>
              </a:rPr>
              <a:t>). </a:t>
            </a:r>
          </a:p>
        </p:txBody>
      </p:sp>
      <p:sp>
        <p:nvSpPr>
          <p:cNvPr id="17" name="TextBox 16">
            <a:extLst>
              <a:ext uri="{FF2B5EF4-FFF2-40B4-BE49-F238E27FC236}">
                <a16:creationId xmlns:a16="http://schemas.microsoft.com/office/drawing/2014/main" id="{CADA6214-376F-4694-96EC-E04EE6DCFCA5}"/>
              </a:ext>
            </a:extLst>
          </p:cNvPr>
          <p:cNvSpPr txBox="1"/>
          <p:nvPr/>
        </p:nvSpPr>
        <p:spPr>
          <a:xfrm>
            <a:off x="3617843" y="3702860"/>
            <a:ext cx="1259928" cy="307777"/>
          </a:xfrm>
          <a:prstGeom prst="rect">
            <a:avLst/>
          </a:prstGeom>
          <a:solidFill>
            <a:schemeClr val="bg2"/>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Sie</a:t>
            </a:r>
            <a:endParaRPr lang="en-GB" sz="2000" b="1" dirty="0">
              <a:solidFill>
                <a:srgbClr val="EEC100"/>
              </a:solidFill>
              <a:latin typeface="Century Gothic" panose="020B0502020202020204" pitchFamily="34" charset="0"/>
            </a:endParaRPr>
          </a:p>
        </p:txBody>
      </p:sp>
      <p:sp>
        <p:nvSpPr>
          <p:cNvPr id="18" name="TextBox 17">
            <a:extLst>
              <a:ext uri="{FF2B5EF4-FFF2-40B4-BE49-F238E27FC236}">
                <a16:creationId xmlns:a16="http://schemas.microsoft.com/office/drawing/2014/main" id="{0E9B1F97-E8ED-4314-B150-CD7A2D03EF53}"/>
              </a:ext>
            </a:extLst>
          </p:cNvPr>
          <p:cNvSpPr txBox="1"/>
          <p:nvPr/>
        </p:nvSpPr>
        <p:spPr>
          <a:xfrm>
            <a:off x="8246628" y="4016574"/>
            <a:ext cx="750806" cy="311701"/>
          </a:xfrm>
          <a:prstGeom prst="rect">
            <a:avLst/>
          </a:prstGeom>
          <a:solidFill>
            <a:schemeClr val="bg2"/>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Sie</a:t>
            </a:r>
            <a:endParaRPr lang="en-GB" sz="2000" b="1" dirty="0">
              <a:solidFill>
                <a:srgbClr val="EEC100"/>
              </a:solidFill>
              <a:latin typeface="Century Gothic" panose="020B0502020202020204" pitchFamily="34" charset="0"/>
            </a:endParaRPr>
          </a:p>
        </p:txBody>
      </p:sp>
      <p:sp>
        <p:nvSpPr>
          <p:cNvPr id="19" name="TextBox 18">
            <a:extLst>
              <a:ext uri="{FF2B5EF4-FFF2-40B4-BE49-F238E27FC236}">
                <a16:creationId xmlns:a16="http://schemas.microsoft.com/office/drawing/2014/main" id="{58BCE216-EA4D-4E02-983B-A7CE3F34B6B1}"/>
              </a:ext>
            </a:extLst>
          </p:cNvPr>
          <p:cNvSpPr txBox="1"/>
          <p:nvPr/>
        </p:nvSpPr>
        <p:spPr>
          <a:xfrm>
            <a:off x="1130162" y="4328275"/>
            <a:ext cx="1435376" cy="307777"/>
          </a:xfrm>
          <a:prstGeom prst="rect">
            <a:avLst/>
          </a:prstGeom>
          <a:solidFill>
            <a:schemeClr val="bg2"/>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es</a:t>
            </a:r>
            <a:endParaRPr lang="en-GB" sz="2000" b="1" dirty="0">
              <a:solidFill>
                <a:srgbClr val="EEC100"/>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E4EC345C-2AD5-4664-B406-33CD60924889}"/>
              </a:ext>
            </a:extLst>
          </p:cNvPr>
          <p:cNvGrpSpPr/>
          <p:nvPr/>
        </p:nvGrpSpPr>
        <p:grpSpPr>
          <a:xfrm>
            <a:off x="288792" y="4918191"/>
            <a:ext cx="8767290" cy="640252"/>
            <a:chOff x="271910" y="4931058"/>
            <a:chExt cx="8767290" cy="640252"/>
          </a:xfrm>
          <a:solidFill>
            <a:schemeClr val="bg2"/>
          </a:solidFill>
        </p:grpSpPr>
        <p:sp>
          <p:nvSpPr>
            <p:cNvPr id="21" name="TextBox 20">
              <a:extLst>
                <a:ext uri="{FF2B5EF4-FFF2-40B4-BE49-F238E27FC236}">
                  <a16:creationId xmlns:a16="http://schemas.microsoft.com/office/drawing/2014/main" id="{5B44C74A-ABFC-4867-95E9-780C0546FABC}"/>
                </a:ext>
              </a:extLst>
            </p:cNvPr>
            <p:cNvSpPr txBox="1"/>
            <p:nvPr/>
          </p:nvSpPr>
          <p:spPr>
            <a:xfrm>
              <a:off x="6755642" y="4931058"/>
              <a:ext cx="2283558" cy="307777"/>
            </a:xfrm>
            <a:prstGeom prst="rect">
              <a:avLst/>
            </a:prstGeom>
            <a:grp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sie</a:t>
              </a:r>
              <a:endParaRPr lang="en-GB" sz="2000" b="1" dirty="0">
                <a:solidFill>
                  <a:srgbClr val="EEC100"/>
                </a:solidFill>
                <a:latin typeface="Century Gothic" panose="020B0502020202020204" pitchFamily="34" charset="0"/>
              </a:endParaRPr>
            </a:p>
          </p:txBody>
        </p:sp>
        <p:sp>
          <p:nvSpPr>
            <p:cNvPr id="22" name="TextBox 21">
              <a:extLst>
                <a:ext uri="{FF2B5EF4-FFF2-40B4-BE49-F238E27FC236}">
                  <a16:creationId xmlns:a16="http://schemas.microsoft.com/office/drawing/2014/main" id="{E7702BD9-48B5-43E1-8050-E0E967841FF9}"/>
                </a:ext>
              </a:extLst>
            </p:cNvPr>
            <p:cNvSpPr txBox="1"/>
            <p:nvPr/>
          </p:nvSpPr>
          <p:spPr>
            <a:xfrm>
              <a:off x="271910" y="5240281"/>
              <a:ext cx="655742" cy="331029"/>
            </a:xfrm>
            <a:prstGeom prst="rect">
              <a:avLst/>
            </a:prstGeom>
            <a:grpFill/>
          </p:spPr>
          <p:txBody>
            <a:bodyPr wrap="square" lIns="0" tIns="0" rIns="0" bIns="0" rtlCol="0">
              <a:spAutoFit/>
            </a:bodyPr>
            <a:lstStyle/>
            <a:p>
              <a:pPr algn="ctr"/>
              <a:endParaRPr lang="en-GB" sz="2000" b="1" dirty="0">
                <a:solidFill>
                  <a:srgbClr val="DAA521"/>
                </a:solidFill>
                <a:latin typeface="Century Gothic" panose="020B0502020202020204" pitchFamily="34" charset="0"/>
              </a:endParaRPr>
            </a:p>
          </p:txBody>
        </p:sp>
      </p:grpSp>
      <p:sp>
        <p:nvSpPr>
          <p:cNvPr id="23" name="TextBox 22">
            <a:extLst>
              <a:ext uri="{FF2B5EF4-FFF2-40B4-BE49-F238E27FC236}">
                <a16:creationId xmlns:a16="http://schemas.microsoft.com/office/drawing/2014/main" id="{9D9DCF3D-5453-466B-8671-DFD0DEB71EBA}"/>
              </a:ext>
            </a:extLst>
          </p:cNvPr>
          <p:cNvSpPr txBox="1"/>
          <p:nvPr/>
        </p:nvSpPr>
        <p:spPr>
          <a:xfrm>
            <a:off x="1193938" y="5533210"/>
            <a:ext cx="1371600" cy="307777"/>
          </a:xfrm>
          <a:prstGeom prst="rect">
            <a:avLst/>
          </a:prstGeom>
          <a:solidFill>
            <a:schemeClr val="bg2"/>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er</a:t>
            </a:r>
            <a:endParaRPr lang="en-GB" sz="2000" b="1" dirty="0">
              <a:solidFill>
                <a:srgbClr val="EEC100"/>
              </a:solidFill>
              <a:latin typeface="Century Gothic" panose="020B0502020202020204" pitchFamily="34" charset="0"/>
            </a:endParaRPr>
          </a:p>
        </p:txBody>
      </p:sp>
      <p:sp>
        <p:nvSpPr>
          <p:cNvPr id="24" name="TextBox 23">
            <a:extLst>
              <a:ext uri="{FF2B5EF4-FFF2-40B4-BE49-F238E27FC236}">
                <a16:creationId xmlns:a16="http://schemas.microsoft.com/office/drawing/2014/main" id="{15AE3DF7-F04A-4A4C-8C29-5CB739827F05}"/>
              </a:ext>
            </a:extLst>
          </p:cNvPr>
          <p:cNvSpPr txBox="1"/>
          <p:nvPr/>
        </p:nvSpPr>
        <p:spPr>
          <a:xfrm>
            <a:off x="4073202" y="5852674"/>
            <a:ext cx="1198471" cy="307777"/>
          </a:xfrm>
          <a:prstGeom prst="rect">
            <a:avLst/>
          </a:prstGeom>
          <a:solidFill>
            <a:schemeClr val="bg2"/>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Sie</a:t>
            </a:r>
            <a:endParaRPr lang="en-GB" sz="2000" b="1" dirty="0">
              <a:solidFill>
                <a:srgbClr val="EEC100"/>
              </a:solidFill>
              <a:latin typeface="Century Gothic" panose="020B0502020202020204" pitchFamily="34" charset="0"/>
            </a:endParaRPr>
          </a:p>
        </p:txBody>
      </p:sp>
    </p:spTree>
    <p:extLst>
      <p:ext uri="{BB962C8B-B14F-4D97-AF65-F5344CB8AC3E}">
        <p14:creationId xmlns:p14="http://schemas.microsoft.com/office/powerpoint/2010/main" val="24746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3"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C21E-E60E-4D8E-8A0B-B01E119D1C5B}"/>
              </a:ext>
            </a:extLst>
          </p:cNvPr>
          <p:cNvSpPr>
            <a:spLocks noGrp="1"/>
          </p:cNvSpPr>
          <p:nvPr>
            <p:ph type="title"/>
          </p:nvPr>
        </p:nvSpPr>
        <p:spPr>
          <a:xfrm>
            <a:off x="0" y="213557"/>
            <a:ext cx="4572000" cy="647577"/>
          </a:xfrm>
        </p:spPr>
        <p:txBody>
          <a:bodyPr>
            <a:normAutofit/>
          </a:bodyPr>
          <a:lstStyle/>
          <a:p>
            <a:r>
              <a:rPr lang="en-GB" sz="2800" dirty="0" err="1"/>
              <a:t>Weihnachtsgeschenke</a:t>
            </a:r>
            <a:endParaRPr lang="en-GB" sz="2800" dirty="0"/>
          </a:p>
        </p:txBody>
      </p:sp>
      <p:sp>
        <p:nvSpPr>
          <p:cNvPr id="4" name="Google Shape;150;p2">
            <a:extLst>
              <a:ext uri="{FF2B5EF4-FFF2-40B4-BE49-F238E27FC236}">
                <a16:creationId xmlns:a16="http://schemas.microsoft.com/office/drawing/2014/main" id="{EF73C808-7158-43A4-9838-2FCD821FD983}"/>
              </a:ext>
            </a:extLst>
          </p:cNvPr>
          <p:cNvSpPr/>
          <p:nvPr/>
        </p:nvSpPr>
        <p:spPr>
          <a:xfrm>
            <a:off x="10344150" y="247047"/>
            <a:ext cx="1613177" cy="343503"/>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Century Gothic"/>
                <a:ea typeface="Century Gothic"/>
                <a:cs typeface="Century Gothic"/>
                <a:sym typeface="Century Gothic"/>
              </a:rPr>
              <a:t>schreiben</a:t>
            </a:r>
            <a:endParaRPr sz="1800" b="1" dirty="0">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14FB0076-E1F9-44A4-A3E0-521207DAD43F}"/>
              </a:ext>
            </a:extLst>
          </p:cNvPr>
          <p:cNvSpPr txBox="1"/>
          <p:nvPr/>
        </p:nvSpPr>
        <p:spPr>
          <a:xfrm>
            <a:off x="386862" y="1441938"/>
            <a:ext cx="10832123" cy="4493538"/>
          </a:xfrm>
          <a:prstGeom prst="rect">
            <a:avLst/>
          </a:prstGeom>
          <a:noFill/>
        </p:spPr>
        <p:txBody>
          <a:bodyPr wrap="square" rtlCol="0">
            <a:spAutoFit/>
          </a:bodyPr>
          <a:lstStyle/>
          <a:p>
            <a:r>
              <a:rPr lang="en-GB" sz="2200" dirty="0">
                <a:latin typeface="Century Gothic" panose="020B0502020202020204" pitchFamily="34" charset="0"/>
              </a:rPr>
              <a:t>Und was </a:t>
            </a:r>
            <a:r>
              <a:rPr lang="en-GB" sz="2200" dirty="0" err="1">
                <a:latin typeface="Century Gothic" panose="020B0502020202020204" pitchFamily="34" charset="0"/>
              </a:rPr>
              <a:t>denkst</a:t>
            </a:r>
            <a:r>
              <a:rPr lang="en-GB" sz="2200" dirty="0">
                <a:latin typeface="Century Gothic" panose="020B0502020202020204" pitchFamily="34" charset="0"/>
              </a:rPr>
              <a:t> du? Give opinions on four Christmas presents.</a:t>
            </a:r>
          </a:p>
          <a:p>
            <a:endParaRPr lang="en-GB" sz="2200" dirty="0">
              <a:latin typeface="Century Gothic" panose="020B0502020202020204" pitchFamily="34" charset="0"/>
            </a:endParaRPr>
          </a:p>
          <a:p>
            <a:r>
              <a:rPr lang="en-GB" sz="2200" b="1" dirty="0" err="1">
                <a:latin typeface="Century Gothic" panose="020B0502020202020204" pitchFamily="34" charset="0"/>
              </a:rPr>
              <a:t>Beispiel</a:t>
            </a:r>
            <a:r>
              <a:rPr lang="en-GB" sz="2200" b="1" dirty="0">
                <a:latin typeface="Century Gothic" panose="020B0502020202020204" pitchFamily="34" charset="0"/>
              </a:rPr>
              <a:t>: </a:t>
            </a:r>
            <a:r>
              <a:rPr lang="en-GB" sz="2200" dirty="0" err="1">
                <a:latin typeface="Century Gothic" panose="020B0502020202020204" pitchFamily="34" charset="0"/>
              </a:rPr>
              <a:t>Ich</a:t>
            </a:r>
            <a:r>
              <a:rPr lang="en-GB" sz="2200" dirty="0">
                <a:latin typeface="Century Gothic" panose="020B0502020202020204" pitchFamily="34" charset="0"/>
              </a:rPr>
              <a:t> </a:t>
            </a:r>
            <a:r>
              <a:rPr lang="en-GB" sz="2200" dirty="0" err="1">
                <a:latin typeface="Century Gothic" panose="020B0502020202020204" pitchFamily="34" charset="0"/>
              </a:rPr>
              <a:t>habe</a:t>
            </a:r>
            <a:r>
              <a:rPr lang="en-GB" sz="2200" dirty="0">
                <a:latin typeface="Century Gothic" panose="020B0502020202020204" pitchFamily="34" charset="0"/>
              </a:rPr>
              <a:t> </a:t>
            </a:r>
            <a:r>
              <a:rPr lang="en-GB" sz="2200" dirty="0" err="1">
                <a:latin typeface="Century Gothic" panose="020B0502020202020204" pitchFamily="34" charset="0"/>
              </a:rPr>
              <a:t>jetzt</a:t>
            </a:r>
            <a:r>
              <a:rPr lang="en-GB" sz="2200" dirty="0">
                <a:latin typeface="Century Gothic" panose="020B0502020202020204" pitchFamily="34" charset="0"/>
              </a:rPr>
              <a:t> </a:t>
            </a:r>
            <a:r>
              <a:rPr lang="en-GB" sz="2200" b="1" dirty="0" err="1">
                <a:latin typeface="Century Gothic" panose="020B0502020202020204" pitchFamily="34" charset="0"/>
              </a:rPr>
              <a:t>eine</a:t>
            </a:r>
            <a:r>
              <a:rPr lang="en-GB" sz="2200" b="1" dirty="0">
                <a:latin typeface="Century Gothic" panose="020B0502020202020204" pitchFamily="34" charset="0"/>
              </a:rPr>
              <a:t> </a:t>
            </a:r>
            <a:r>
              <a:rPr lang="en-GB" sz="2200" b="1" dirty="0" err="1">
                <a:latin typeface="Century Gothic" panose="020B0502020202020204" pitchFamily="34" charset="0"/>
              </a:rPr>
              <a:t>Jacke</a:t>
            </a:r>
            <a:r>
              <a:rPr lang="en-GB" sz="2200" dirty="0">
                <a:latin typeface="Century Gothic" panose="020B0502020202020204" pitchFamily="34" charset="0"/>
              </a:rPr>
              <a:t>. </a:t>
            </a:r>
            <a:r>
              <a:rPr lang="en-GB" sz="2200" dirty="0" err="1">
                <a:latin typeface="Century Gothic" panose="020B0502020202020204" pitchFamily="34" charset="0"/>
              </a:rPr>
              <a:t>Ich</a:t>
            </a:r>
            <a:r>
              <a:rPr lang="en-GB" sz="2200" dirty="0">
                <a:latin typeface="Century Gothic" panose="020B0502020202020204" pitchFamily="34" charset="0"/>
              </a:rPr>
              <a:t> </a:t>
            </a:r>
            <a:r>
              <a:rPr lang="en-GB" sz="2200" dirty="0" err="1">
                <a:latin typeface="Century Gothic" panose="020B0502020202020204" pitchFamily="34" charset="0"/>
              </a:rPr>
              <a:t>denke</a:t>
            </a:r>
            <a:r>
              <a:rPr lang="en-GB" sz="2200" dirty="0">
                <a:latin typeface="Century Gothic" panose="020B0502020202020204" pitchFamily="34" charset="0"/>
              </a:rPr>
              <a:t>, </a:t>
            </a:r>
            <a:r>
              <a:rPr lang="en-GB" sz="2200" b="1" dirty="0" err="1">
                <a:latin typeface="Century Gothic" panose="020B0502020202020204" pitchFamily="34" charset="0"/>
              </a:rPr>
              <a:t>sie</a:t>
            </a:r>
            <a:r>
              <a:rPr lang="en-GB" sz="2200" b="1" dirty="0">
                <a:latin typeface="Century Gothic" panose="020B0502020202020204" pitchFamily="34" charset="0"/>
              </a:rPr>
              <a:t> </a:t>
            </a:r>
            <a:r>
              <a:rPr lang="en-GB" sz="2200" dirty="0" err="1">
                <a:latin typeface="Century Gothic" panose="020B0502020202020204" pitchFamily="34" charset="0"/>
              </a:rPr>
              <a:t>ist</a:t>
            </a:r>
            <a:r>
              <a:rPr lang="en-GB" sz="2200" dirty="0">
                <a:latin typeface="Century Gothic" panose="020B0502020202020204" pitchFamily="34" charset="0"/>
              </a:rPr>
              <a:t> super!</a:t>
            </a:r>
          </a:p>
          <a:p>
            <a:endParaRPr lang="en-GB" sz="2200" dirty="0">
              <a:latin typeface="Century Gothic" panose="020B0502020202020204" pitchFamily="34" charset="0"/>
            </a:endParaRPr>
          </a:p>
          <a:p>
            <a:endParaRPr lang="en-GB" sz="2200" b="1" dirty="0">
              <a:latin typeface="Century Gothic" panose="020B0502020202020204" pitchFamily="34" charset="0"/>
            </a:endParaRPr>
          </a:p>
          <a:p>
            <a:r>
              <a:rPr lang="en-GB" sz="2200" b="1" dirty="0">
                <a:latin typeface="Century Gothic" panose="020B0502020202020204" pitchFamily="34" charset="0"/>
              </a:rPr>
              <a:t>1.</a:t>
            </a:r>
          </a:p>
          <a:p>
            <a:endParaRPr lang="en-GB" sz="2200" b="1" dirty="0">
              <a:latin typeface="Century Gothic" panose="020B0502020202020204" pitchFamily="34" charset="0"/>
            </a:endParaRPr>
          </a:p>
          <a:p>
            <a:r>
              <a:rPr lang="en-GB" sz="2200" b="1" dirty="0">
                <a:latin typeface="Century Gothic" panose="020B0502020202020204" pitchFamily="34" charset="0"/>
              </a:rPr>
              <a:t>2.</a:t>
            </a:r>
          </a:p>
          <a:p>
            <a:endParaRPr lang="en-GB" sz="2200" b="1" dirty="0">
              <a:latin typeface="Century Gothic" panose="020B0502020202020204" pitchFamily="34" charset="0"/>
            </a:endParaRPr>
          </a:p>
          <a:p>
            <a:r>
              <a:rPr lang="en-GB" sz="2200" b="1" dirty="0">
                <a:latin typeface="Century Gothic" panose="020B0502020202020204" pitchFamily="34" charset="0"/>
              </a:rPr>
              <a:t>3.</a:t>
            </a:r>
          </a:p>
          <a:p>
            <a:endParaRPr lang="en-GB" sz="2200" b="1" dirty="0">
              <a:latin typeface="Century Gothic" panose="020B0502020202020204" pitchFamily="34" charset="0"/>
            </a:endParaRPr>
          </a:p>
          <a:p>
            <a:r>
              <a:rPr lang="en-GB" sz="2200" b="1" dirty="0">
                <a:latin typeface="Century Gothic" panose="020B0502020202020204" pitchFamily="34" charset="0"/>
              </a:rPr>
              <a:t>4.</a:t>
            </a:r>
          </a:p>
          <a:p>
            <a:endParaRPr lang="en-GB" sz="2200" b="1" dirty="0">
              <a:latin typeface="Century Gothic" panose="020B0502020202020204" pitchFamily="34" charset="0"/>
            </a:endParaRPr>
          </a:p>
        </p:txBody>
      </p:sp>
    </p:spTree>
    <p:extLst>
      <p:ext uri="{BB962C8B-B14F-4D97-AF65-F5344CB8AC3E}">
        <p14:creationId xmlns:p14="http://schemas.microsoft.com/office/powerpoint/2010/main" val="4026083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C21E-E60E-4D8E-8A0B-B01E119D1C5B}"/>
              </a:ext>
            </a:extLst>
          </p:cNvPr>
          <p:cNvSpPr>
            <a:spLocks noGrp="1"/>
          </p:cNvSpPr>
          <p:nvPr>
            <p:ph type="title"/>
          </p:nvPr>
        </p:nvSpPr>
        <p:spPr>
          <a:xfrm>
            <a:off x="0" y="213557"/>
            <a:ext cx="4572000" cy="647577"/>
          </a:xfrm>
        </p:spPr>
        <p:txBody>
          <a:bodyPr>
            <a:normAutofit/>
          </a:bodyPr>
          <a:lstStyle/>
          <a:p>
            <a:r>
              <a:rPr lang="en-GB" sz="2800" dirty="0" err="1"/>
              <a:t>Weihnachtsgeschenke</a:t>
            </a:r>
            <a:endParaRPr lang="en-GB" sz="2800" dirty="0"/>
          </a:p>
        </p:txBody>
      </p:sp>
      <p:sp>
        <p:nvSpPr>
          <p:cNvPr id="6" name="Google Shape;150;p2">
            <a:extLst>
              <a:ext uri="{FF2B5EF4-FFF2-40B4-BE49-F238E27FC236}">
                <a16:creationId xmlns:a16="http://schemas.microsoft.com/office/drawing/2014/main" id="{BE2CB220-E53D-46A5-9E4A-5A89695BED46}"/>
              </a:ext>
            </a:extLst>
          </p:cNvPr>
          <p:cNvSpPr/>
          <p:nvPr/>
        </p:nvSpPr>
        <p:spPr>
          <a:xfrm>
            <a:off x="8321040" y="247047"/>
            <a:ext cx="3636287" cy="438753"/>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latin typeface="Century Gothic"/>
                <a:ea typeface="Century Gothic"/>
                <a:cs typeface="Century Gothic"/>
                <a:sym typeface="Century Gothic"/>
              </a:rPr>
              <a:t>sprechen</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hören</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schreiben</a:t>
            </a:r>
            <a:endParaRPr sz="2000" b="1" dirty="0">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CC9C7EEF-6B40-4266-AB1B-F7DA7936CF95}"/>
              </a:ext>
            </a:extLst>
          </p:cNvPr>
          <p:cNvSpPr txBox="1"/>
          <p:nvPr/>
        </p:nvSpPr>
        <p:spPr>
          <a:xfrm>
            <a:off x="375138" y="1346688"/>
            <a:ext cx="10832123" cy="5170646"/>
          </a:xfrm>
          <a:prstGeom prst="rect">
            <a:avLst/>
          </a:prstGeom>
          <a:noFill/>
        </p:spPr>
        <p:txBody>
          <a:bodyPr wrap="square" rtlCol="0">
            <a:spAutoFit/>
          </a:bodyPr>
          <a:lstStyle/>
          <a:p>
            <a:r>
              <a:rPr lang="en-GB" sz="2200" dirty="0">
                <a:latin typeface="Century Gothic" panose="020B0502020202020204" pitchFamily="34" charset="0"/>
              </a:rPr>
              <a:t>Now, read your sentences to a partner.</a:t>
            </a:r>
          </a:p>
          <a:p>
            <a:endParaRPr lang="en-GB" sz="2200" dirty="0">
              <a:latin typeface="Century Gothic" panose="020B0502020202020204" pitchFamily="34" charset="0"/>
            </a:endParaRPr>
          </a:p>
          <a:p>
            <a:r>
              <a:rPr lang="en-GB" sz="2200" dirty="0">
                <a:latin typeface="Century Gothic" panose="020B0502020202020204" pitchFamily="34" charset="0"/>
              </a:rPr>
              <a:t>Was hat </a:t>
            </a:r>
            <a:r>
              <a:rPr lang="en-GB" sz="2200" dirty="0" err="1">
                <a:latin typeface="Century Gothic" panose="020B0502020202020204" pitchFamily="34" charset="0"/>
              </a:rPr>
              <a:t>dein</a:t>
            </a:r>
            <a:r>
              <a:rPr lang="en-GB" sz="2200" dirty="0">
                <a:latin typeface="Century Gothic" panose="020B0502020202020204" pitchFamily="34" charset="0"/>
              </a:rPr>
              <a:t>(e) Partner(in)? Was </a:t>
            </a:r>
            <a:r>
              <a:rPr lang="en-GB" sz="2200" dirty="0" err="1">
                <a:latin typeface="Century Gothic" panose="020B0502020202020204" pitchFamily="34" charset="0"/>
              </a:rPr>
              <a:t>denkt</a:t>
            </a:r>
            <a:r>
              <a:rPr lang="en-GB" sz="2200" dirty="0">
                <a:latin typeface="Century Gothic" panose="020B0502020202020204" pitchFamily="34" charset="0"/>
              </a:rPr>
              <a:t> </a:t>
            </a:r>
            <a:r>
              <a:rPr lang="en-GB" sz="2200" dirty="0" err="1">
                <a:latin typeface="Century Gothic" panose="020B0502020202020204" pitchFamily="34" charset="0"/>
              </a:rPr>
              <a:t>er</a:t>
            </a:r>
            <a:r>
              <a:rPr lang="en-GB" sz="2200" dirty="0">
                <a:latin typeface="Century Gothic" panose="020B0502020202020204" pitchFamily="34" charset="0"/>
              </a:rPr>
              <a:t>/</a:t>
            </a:r>
            <a:r>
              <a:rPr lang="en-GB" sz="2200" dirty="0" err="1">
                <a:latin typeface="Century Gothic" panose="020B0502020202020204" pitchFamily="34" charset="0"/>
              </a:rPr>
              <a:t>sie</a:t>
            </a:r>
            <a:r>
              <a:rPr lang="en-GB" sz="2200" dirty="0">
                <a:latin typeface="Century Gothic" panose="020B0502020202020204" pitchFamily="34" charset="0"/>
              </a:rPr>
              <a:t>? </a:t>
            </a:r>
            <a:r>
              <a:rPr lang="en-GB" sz="2200" dirty="0" err="1">
                <a:latin typeface="Century Gothic" panose="020B0502020202020204" pitchFamily="34" charset="0"/>
              </a:rPr>
              <a:t>Schreib</a:t>
            </a:r>
            <a:r>
              <a:rPr lang="en-GB" sz="2200" dirty="0">
                <a:latin typeface="Century Gothic" panose="020B0502020202020204" pitchFamily="34" charset="0"/>
              </a:rPr>
              <a:t> 4 </a:t>
            </a:r>
            <a:r>
              <a:rPr lang="en-GB" sz="2200" dirty="0" err="1">
                <a:latin typeface="Century Gothic" panose="020B0502020202020204" pitchFamily="34" charset="0"/>
              </a:rPr>
              <a:t>Sätze</a:t>
            </a:r>
            <a:r>
              <a:rPr lang="en-GB" sz="2200" dirty="0">
                <a:latin typeface="Century Gothic" panose="020B0502020202020204" pitchFamily="34" charset="0"/>
              </a:rPr>
              <a:t>.</a:t>
            </a:r>
          </a:p>
          <a:p>
            <a:endParaRPr lang="en-GB" sz="2200" dirty="0">
              <a:latin typeface="Century Gothic" panose="020B0502020202020204" pitchFamily="34" charset="0"/>
            </a:endParaRPr>
          </a:p>
          <a:p>
            <a:r>
              <a:rPr lang="en-GB" sz="2200" b="1" dirty="0" err="1">
                <a:latin typeface="Century Gothic" panose="020B0502020202020204" pitchFamily="34" charset="0"/>
              </a:rPr>
              <a:t>Beispiel</a:t>
            </a:r>
            <a:r>
              <a:rPr lang="en-GB" sz="2200" b="1" dirty="0">
                <a:latin typeface="Century Gothic" panose="020B0502020202020204" pitchFamily="34" charset="0"/>
              </a:rPr>
              <a:t>: </a:t>
            </a:r>
            <a:r>
              <a:rPr lang="en-GB" sz="2200" dirty="0">
                <a:latin typeface="Century Gothic" panose="020B0502020202020204" pitchFamily="34" charset="0"/>
              </a:rPr>
              <a:t>Mark hat </a:t>
            </a:r>
            <a:r>
              <a:rPr lang="en-GB" sz="2200" dirty="0" err="1">
                <a:latin typeface="Century Gothic" panose="020B0502020202020204" pitchFamily="34" charset="0"/>
              </a:rPr>
              <a:t>jetzt</a:t>
            </a:r>
            <a:r>
              <a:rPr lang="en-GB" sz="2200" dirty="0">
                <a:latin typeface="Century Gothic" panose="020B0502020202020204" pitchFamily="34" charset="0"/>
              </a:rPr>
              <a:t> </a:t>
            </a:r>
            <a:r>
              <a:rPr lang="en-GB" sz="2200" b="1" dirty="0" err="1">
                <a:latin typeface="Century Gothic" panose="020B0502020202020204" pitchFamily="34" charset="0"/>
              </a:rPr>
              <a:t>einen</a:t>
            </a:r>
            <a:r>
              <a:rPr lang="en-GB" sz="2200" b="1" dirty="0">
                <a:latin typeface="Century Gothic" panose="020B0502020202020204" pitchFamily="34" charset="0"/>
              </a:rPr>
              <a:t> Computer</a:t>
            </a:r>
            <a:r>
              <a:rPr lang="en-GB" sz="2200" dirty="0">
                <a:latin typeface="Century Gothic" panose="020B0502020202020204" pitchFamily="34" charset="0"/>
              </a:rPr>
              <a:t>. </a:t>
            </a:r>
            <a:r>
              <a:rPr lang="en-GB" sz="2200" dirty="0" err="1">
                <a:latin typeface="Century Gothic" panose="020B0502020202020204" pitchFamily="34" charset="0"/>
              </a:rPr>
              <a:t>Er</a:t>
            </a:r>
            <a:r>
              <a:rPr lang="en-GB" sz="2200" dirty="0">
                <a:latin typeface="Century Gothic" panose="020B0502020202020204" pitchFamily="34" charset="0"/>
              </a:rPr>
              <a:t> </a:t>
            </a:r>
            <a:r>
              <a:rPr lang="en-GB" sz="2200" dirty="0" err="1">
                <a:latin typeface="Century Gothic" panose="020B0502020202020204" pitchFamily="34" charset="0"/>
              </a:rPr>
              <a:t>denkt</a:t>
            </a:r>
            <a:r>
              <a:rPr lang="en-GB" sz="2200" dirty="0">
                <a:latin typeface="Century Gothic" panose="020B0502020202020204" pitchFamily="34" charset="0"/>
              </a:rPr>
              <a:t>, </a:t>
            </a:r>
            <a:r>
              <a:rPr lang="en-GB" sz="2200" b="1" dirty="0" err="1">
                <a:latin typeface="Century Gothic" panose="020B0502020202020204" pitchFamily="34" charset="0"/>
              </a:rPr>
              <a:t>er</a:t>
            </a:r>
            <a:r>
              <a:rPr lang="en-GB" sz="2200" b="1" dirty="0">
                <a:latin typeface="Century Gothic" panose="020B0502020202020204" pitchFamily="34" charset="0"/>
              </a:rPr>
              <a:t> </a:t>
            </a:r>
            <a:r>
              <a:rPr lang="en-GB" sz="2200" dirty="0" err="1">
                <a:latin typeface="Century Gothic" panose="020B0502020202020204" pitchFamily="34" charset="0"/>
              </a:rPr>
              <a:t>ist</a:t>
            </a:r>
            <a:r>
              <a:rPr lang="en-GB" sz="2200" dirty="0">
                <a:latin typeface="Century Gothic" panose="020B0502020202020204" pitchFamily="34" charset="0"/>
              </a:rPr>
              <a:t> </a:t>
            </a:r>
            <a:r>
              <a:rPr lang="en-GB" sz="2200" dirty="0" err="1">
                <a:latin typeface="Century Gothic" panose="020B0502020202020204" pitchFamily="34" charset="0"/>
              </a:rPr>
              <a:t>ganz</a:t>
            </a:r>
            <a:r>
              <a:rPr lang="en-GB" sz="2200" dirty="0">
                <a:latin typeface="Century Gothic" panose="020B0502020202020204" pitchFamily="34" charset="0"/>
              </a:rPr>
              <a:t> toll.</a:t>
            </a:r>
          </a:p>
          <a:p>
            <a:endParaRPr lang="en-GB" sz="2200" dirty="0">
              <a:latin typeface="Century Gothic" panose="020B0502020202020204" pitchFamily="34" charset="0"/>
            </a:endParaRPr>
          </a:p>
          <a:p>
            <a:endParaRPr lang="en-GB" sz="2200" b="1" dirty="0">
              <a:latin typeface="Century Gothic" panose="020B0502020202020204" pitchFamily="34" charset="0"/>
            </a:endParaRPr>
          </a:p>
          <a:p>
            <a:r>
              <a:rPr lang="en-GB" sz="2200" b="1" dirty="0">
                <a:latin typeface="Century Gothic" panose="020B0502020202020204" pitchFamily="34" charset="0"/>
              </a:rPr>
              <a:t>1.</a:t>
            </a:r>
          </a:p>
          <a:p>
            <a:endParaRPr lang="en-GB" sz="2200" b="1" dirty="0">
              <a:latin typeface="Century Gothic" panose="020B0502020202020204" pitchFamily="34" charset="0"/>
            </a:endParaRPr>
          </a:p>
          <a:p>
            <a:r>
              <a:rPr lang="en-GB" sz="2200" b="1" dirty="0">
                <a:latin typeface="Century Gothic" panose="020B0502020202020204" pitchFamily="34" charset="0"/>
              </a:rPr>
              <a:t>2.</a:t>
            </a:r>
          </a:p>
          <a:p>
            <a:endParaRPr lang="en-GB" sz="2200" b="1" dirty="0">
              <a:latin typeface="Century Gothic" panose="020B0502020202020204" pitchFamily="34" charset="0"/>
            </a:endParaRPr>
          </a:p>
          <a:p>
            <a:r>
              <a:rPr lang="en-GB" sz="2200" b="1" dirty="0">
                <a:latin typeface="Century Gothic" panose="020B0502020202020204" pitchFamily="34" charset="0"/>
              </a:rPr>
              <a:t>3.</a:t>
            </a:r>
          </a:p>
          <a:p>
            <a:endParaRPr lang="en-GB" sz="2200" b="1" dirty="0">
              <a:latin typeface="Century Gothic" panose="020B0502020202020204" pitchFamily="34" charset="0"/>
            </a:endParaRPr>
          </a:p>
          <a:p>
            <a:r>
              <a:rPr lang="en-GB" sz="2200" b="1" dirty="0">
                <a:latin typeface="Century Gothic" panose="020B0502020202020204" pitchFamily="34" charset="0"/>
              </a:rPr>
              <a:t>4.</a:t>
            </a:r>
          </a:p>
          <a:p>
            <a:endParaRPr lang="en-GB" sz="2200" b="1" dirty="0">
              <a:latin typeface="Century Gothic" panose="020B0502020202020204" pitchFamily="34" charset="0"/>
            </a:endParaRPr>
          </a:p>
        </p:txBody>
      </p:sp>
    </p:spTree>
    <p:extLst>
      <p:ext uri="{BB962C8B-B14F-4D97-AF65-F5344CB8AC3E}">
        <p14:creationId xmlns:p14="http://schemas.microsoft.com/office/powerpoint/2010/main" val="3466854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2)</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In addition, revisit:   Term 1.2 Week 6 | Term 1.1 Week 7</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8" name="Picture 7" descr="A blue cartoon face with orange headphones&#10;&#10;Description automatically generated">
            <a:extLst>
              <a:ext uri="{FF2B5EF4-FFF2-40B4-BE49-F238E27FC236}">
                <a16:creationId xmlns:a16="http://schemas.microsoft.com/office/drawing/2014/main" id="{432C1C16-D86C-4B0B-AADF-2482EE713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907489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85CF-27AD-944F-9F69-F7624E577C80}"/>
              </a:ext>
            </a:extLst>
          </p:cNvPr>
          <p:cNvSpPr>
            <a:spLocks noGrp="1"/>
          </p:cNvSpPr>
          <p:nvPr>
            <p:ph type="title"/>
          </p:nvPr>
        </p:nvSpPr>
        <p:spPr>
          <a:xfrm>
            <a:off x="4991271" y="324000"/>
            <a:ext cx="2193758" cy="1274534"/>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4271110" y="1967925"/>
            <a:ext cx="3802879" cy="292215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sch</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n</a:t>
            </a:r>
            <a:endParaRPr lang="en-GB" sz="6600" dirty="0">
              <a:solidFill>
                <a:srgbClr val="002060"/>
              </a:solidFill>
              <a:latin typeface="Century Gothic" panose="020B0502020202020204" pitchFamily="34" charset="0"/>
            </a:endParaRPr>
          </a:p>
        </p:txBody>
      </p:sp>
      <p:sp>
        <p:nvSpPr>
          <p:cNvPr id="5" name="Rectangle 4"/>
          <p:cNvSpPr/>
          <p:nvPr/>
        </p:nvSpPr>
        <p:spPr>
          <a:xfrm>
            <a:off x="166488" y="3189191"/>
            <a:ext cx="37994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franz</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sisch</a:t>
            </a:r>
            <a:endParaRPr lang="en-GB" sz="5400" dirty="0">
              <a:solidFill>
                <a:srgbClr val="FFCC00"/>
              </a:solidFill>
              <a:latin typeface="Century Gothic" panose="020B0502020202020204" pitchFamily="34" charset="0"/>
            </a:endParaRPr>
          </a:p>
        </p:txBody>
      </p:sp>
      <p:sp>
        <p:nvSpPr>
          <p:cNvPr id="6" name="Rectangle 5"/>
          <p:cNvSpPr/>
          <p:nvPr/>
        </p:nvSpPr>
        <p:spPr>
          <a:xfrm>
            <a:off x="8508842" y="318919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rper</a:t>
            </a:r>
            <a:endParaRPr lang="en-GB" sz="5400" dirty="0">
              <a:solidFill>
                <a:srgbClr val="002060"/>
              </a:solidFill>
              <a:latin typeface="Century Gothic" panose="020B0502020202020204" pitchFamily="34" charset="0"/>
            </a:endParaRPr>
          </a:p>
        </p:txBody>
      </p:sp>
      <p:sp>
        <p:nvSpPr>
          <p:cNvPr id="7" name="Rectangle 6"/>
          <p:cNvSpPr/>
          <p:nvPr/>
        </p:nvSpPr>
        <p:spPr>
          <a:xfrm>
            <a:off x="4559878" y="5024710"/>
            <a:ext cx="307224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glich</a:t>
            </a:r>
            <a:endParaRPr lang="en-GB" sz="5400" i="1" dirty="0">
              <a:solidFill>
                <a:srgbClr val="002060"/>
              </a:solidFill>
              <a:latin typeface="Century Gothic" panose="020B0502020202020204" pitchFamily="34" charset="0"/>
            </a:endParaRPr>
          </a:p>
        </p:txBody>
      </p:sp>
      <p:sp>
        <p:nvSpPr>
          <p:cNvPr id="8" name="Rectangle 7"/>
          <p:cNvSpPr/>
          <p:nvPr/>
        </p:nvSpPr>
        <p:spPr>
          <a:xfrm>
            <a:off x="306731" y="108561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sung</a:t>
            </a:r>
            <a:endParaRPr lang="en-GB" sz="5400" dirty="0">
              <a:solidFill>
                <a:srgbClr val="002060"/>
              </a:solidFill>
              <a:latin typeface="Century Gothic" panose="020B0502020202020204" pitchFamily="34" charset="0"/>
            </a:endParaRPr>
          </a:p>
        </p:txBody>
      </p:sp>
      <p:sp>
        <p:nvSpPr>
          <p:cNvPr id="9" name="Rectangle 8"/>
          <p:cNvSpPr/>
          <p:nvPr/>
        </p:nvSpPr>
        <p:spPr>
          <a:xfrm>
            <a:off x="8866917" y="1097782"/>
            <a:ext cx="262604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white flower with a fac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Tree>
    <p:extLst>
      <p:ext uri="{BB962C8B-B14F-4D97-AF65-F5344CB8AC3E}">
        <p14:creationId xmlns:p14="http://schemas.microsoft.com/office/powerpoint/2010/main" val="134935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Lösu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ög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Französisch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mögli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Körp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FE23-FDA1-8647-B224-42D844398719}"/>
              </a:ext>
            </a:extLst>
          </p:cNvPr>
          <p:cNvSpPr>
            <a:spLocks noGrp="1"/>
          </p:cNvSpPr>
          <p:nvPr>
            <p:ph type="title"/>
          </p:nvPr>
        </p:nvSpPr>
        <p:spPr>
          <a:xfrm>
            <a:off x="5007141" y="322924"/>
            <a:ext cx="2177716" cy="1274534"/>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4271110" y="1967925"/>
            <a:ext cx="3802879" cy="292215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sch</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n</a:t>
            </a:r>
            <a:endParaRPr lang="en-GB" sz="6600" dirty="0">
              <a:solidFill>
                <a:srgbClr val="002060"/>
              </a:solidFill>
              <a:latin typeface="Century Gothic" panose="020B0502020202020204" pitchFamily="34" charset="0"/>
            </a:endParaRPr>
          </a:p>
        </p:txBody>
      </p:sp>
      <p:sp>
        <p:nvSpPr>
          <p:cNvPr id="5" name="Rectangle 4"/>
          <p:cNvSpPr/>
          <p:nvPr/>
        </p:nvSpPr>
        <p:spPr>
          <a:xfrm>
            <a:off x="166488" y="3189191"/>
            <a:ext cx="37994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franz</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sisch</a:t>
            </a:r>
            <a:endParaRPr lang="en-GB" sz="5400" dirty="0">
              <a:solidFill>
                <a:srgbClr val="FFCC00"/>
              </a:solidFill>
              <a:latin typeface="Century Gothic" panose="020B0502020202020204" pitchFamily="34" charset="0"/>
            </a:endParaRPr>
          </a:p>
        </p:txBody>
      </p:sp>
      <p:sp>
        <p:nvSpPr>
          <p:cNvPr id="6" name="Rectangle 5"/>
          <p:cNvSpPr/>
          <p:nvPr/>
        </p:nvSpPr>
        <p:spPr>
          <a:xfrm>
            <a:off x="8508842" y="318919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rper</a:t>
            </a:r>
            <a:endParaRPr lang="en-GB" sz="5400" dirty="0">
              <a:solidFill>
                <a:srgbClr val="002060"/>
              </a:solidFill>
              <a:latin typeface="Century Gothic" panose="020B0502020202020204" pitchFamily="34" charset="0"/>
            </a:endParaRPr>
          </a:p>
        </p:txBody>
      </p:sp>
      <p:sp>
        <p:nvSpPr>
          <p:cNvPr id="7" name="Rectangle 6"/>
          <p:cNvSpPr/>
          <p:nvPr/>
        </p:nvSpPr>
        <p:spPr>
          <a:xfrm>
            <a:off x="4559878" y="5024710"/>
            <a:ext cx="307224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glich</a:t>
            </a:r>
            <a:endParaRPr lang="en-GB" sz="5400" i="1" dirty="0">
              <a:solidFill>
                <a:srgbClr val="002060"/>
              </a:solidFill>
              <a:latin typeface="Century Gothic" panose="020B0502020202020204" pitchFamily="34" charset="0"/>
            </a:endParaRPr>
          </a:p>
        </p:txBody>
      </p:sp>
      <p:sp>
        <p:nvSpPr>
          <p:cNvPr id="8" name="Rectangle 7"/>
          <p:cNvSpPr/>
          <p:nvPr/>
        </p:nvSpPr>
        <p:spPr>
          <a:xfrm>
            <a:off x="306731" y="108561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sung</a:t>
            </a:r>
            <a:endParaRPr lang="en-GB" sz="5400" dirty="0">
              <a:solidFill>
                <a:srgbClr val="002060"/>
              </a:solidFill>
              <a:latin typeface="Century Gothic" panose="020B0502020202020204" pitchFamily="34" charset="0"/>
            </a:endParaRPr>
          </a:p>
        </p:txBody>
      </p:sp>
      <p:sp>
        <p:nvSpPr>
          <p:cNvPr id="9" name="Rectangle 8"/>
          <p:cNvSpPr/>
          <p:nvPr/>
        </p:nvSpPr>
        <p:spPr>
          <a:xfrm>
            <a:off x="8866917" y="1097782"/>
            <a:ext cx="262604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white flower with a fac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Tree>
    <p:extLst>
      <p:ext uri="{BB962C8B-B14F-4D97-AF65-F5344CB8AC3E}">
        <p14:creationId xmlns:p14="http://schemas.microsoft.com/office/powerpoint/2010/main" val="393417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man suddenly having to stop"/>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392" y="127462"/>
            <a:ext cx="3105216" cy="4545028"/>
          </a:xfrm>
          <a:prstGeom prst="rect">
            <a:avLst/>
          </a:prstGeom>
        </p:spPr>
      </p:pic>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1854EDB-FF50-4C5E-B1A9-1B86810114E0}"/>
              </a:ext>
            </a:extLst>
          </p:cNvPr>
          <p:cNvSpPr txBox="1"/>
          <p:nvPr/>
        </p:nvSpPr>
        <p:spPr>
          <a:xfrm>
            <a:off x="4543392" y="5840280"/>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[suddenly]</a:t>
            </a:r>
          </a:p>
        </p:txBody>
      </p:sp>
    </p:spTree>
    <p:extLst>
      <p:ext uri="{BB962C8B-B14F-4D97-AF65-F5344CB8AC3E}">
        <p14:creationId xmlns:p14="http://schemas.microsoft.com/office/powerpoint/2010/main" val="361989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5" name="mögen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plötzl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9D3C5747-3181-4A44-87B9-C883A0122E81}"/>
              </a:ext>
            </a:extLst>
          </p:cNvPr>
          <p:cNvSpPr txBox="1"/>
          <p:nvPr/>
        </p:nvSpPr>
        <p:spPr>
          <a:xfrm>
            <a:off x="4543392" y="5840280"/>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[suddenly]</a:t>
            </a:r>
          </a:p>
        </p:txBody>
      </p:sp>
    </p:spTree>
    <p:extLst>
      <p:ext uri="{BB962C8B-B14F-4D97-AF65-F5344CB8AC3E}">
        <p14:creationId xmlns:p14="http://schemas.microsoft.com/office/powerpoint/2010/main" val="222966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mög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2012</TotalTime>
  <Words>9313</Words>
  <Application>Microsoft Office PowerPoint</Application>
  <PresentationFormat>Widescreen</PresentationFormat>
  <Paragraphs>1158</Paragraphs>
  <Slides>55</Slides>
  <Notes>55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55</vt:i4>
      </vt:variant>
    </vt:vector>
  </HeadingPairs>
  <TitlesOfParts>
    <vt:vector size="63" baseType="lpstr">
      <vt:lpstr>Arial</vt:lpstr>
      <vt:lpstr>Calibri</vt:lpstr>
      <vt:lpstr>Calibri Light</vt:lpstr>
      <vt:lpstr>Century Gothic</vt:lpstr>
      <vt:lpstr>Lucida Handwriting</vt:lpstr>
      <vt:lpstr>Tw Cen MT</vt:lpstr>
      <vt:lpstr>1_NCELP_German_2022</vt:lpstr>
      <vt:lpstr>Office Theme</vt:lpstr>
      <vt:lpstr>PowerPoint Presentation</vt:lpstr>
      <vt:lpstr>ö </vt:lpstr>
      <vt:lpstr>ö </vt:lpstr>
      <vt:lpstr>ö </vt:lpstr>
      <vt:lpstr>ö</vt:lpstr>
      <vt:lpstr>ö</vt:lpstr>
      <vt:lpstr>ö</vt:lpstr>
      <vt:lpstr>ö </vt:lpstr>
      <vt:lpstr>ö </vt:lpstr>
      <vt:lpstr>ö </vt:lpstr>
      <vt:lpstr>ö</vt:lpstr>
      <vt:lpstr>ö</vt:lpstr>
      <vt:lpstr>ö</vt:lpstr>
      <vt:lpstr>denken</vt:lpstr>
      <vt:lpstr>denken</vt:lpstr>
      <vt:lpstr>denkt</vt:lpstr>
      <vt:lpstr>denken</vt:lpstr>
      <vt:lpstr>denkt</vt:lpstr>
      <vt:lpstr>denken</vt:lpstr>
      <vt:lpstr>Was denkst du?</vt:lpstr>
      <vt:lpstr>Wie ist das Geschenk?</vt:lpstr>
      <vt:lpstr>Geschenke</vt:lpstr>
      <vt:lpstr>Geschenke</vt:lpstr>
      <vt:lpstr>Geschenke</vt:lpstr>
      <vt:lpstr>Subject pronouns (1)</vt:lpstr>
      <vt:lpstr>Was ist das? (1/2)</vt:lpstr>
      <vt:lpstr>Was ist das? (2/2)</vt:lpstr>
      <vt:lpstr>Antworten (1/2)</vt:lpstr>
      <vt:lpstr>Antworten (2/2)</vt:lpstr>
      <vt:lpstr>Wie sind die Dinge? (1/3)</vt:lpstr>
      <vt:lpstr>Wie sind die Dinge? (2/3)</vt:lpstr>
      <vt:lpstr>Wie sind die Dinge? (3/3)</vt:lpstr>
      <vt:lpstr>Was passt nicht?</vt:lpstr>
      <vt:lpstr>PowerPoint Presentation</vt:lpstr>
      <vt:lpstr>Weihnachtsgeschenke</vt:lpstr>
      <vt:lpstr>Weihnachtsgeschenke</vt:lpstr>
      <vt:lpstr>Weihnachtsgeschenke</vt:lpstr>
      <vt:lpstr>Weihnachtsgeschenke</vt:lpstr>
      <vt:lpstr>Weihnachtsgeschenke</vt:lpstr>
      <vt:lpstr>Weihnachtsgeschenke</vt:lpstr>
      <vt:lpstr>Weihnachtsgeschenke</vt:lpstr>
      <vt:lpstr>Weihnachtsgeschenke</vt:lpstr>
      <vt:lpstr>[o] und [ö]</vt:lpstr>
      <vt:lpstr>Gibt es eine, einen oder viele?</vt:lpstr>
      <vt:lpstr>Antworten</vt:lpstr>
      <vt:lpstr>[o] oder [ö]?</vt:lpstr>
      <vt:lpstr>PowerPoint Presentation</vt:lpstr>
      <vt:lpstr>Lösungen - /o/ oder /ö/? </vt:lpstr>
      <vt:lpstr>Subject pronouns (2)</vt:lpstr>
      <vt:lpstr>Wer ist das? Die Katze oder die Hunde?</vt:lpstr>
      <vt:lpstr>Weihnachten in Berlin!</vt:lpstr>
      <vt:lpstr>Weihnachten in Berlin!</vt:lpstr>
      <vt:lpstr>Weihnachtsgeschenke</vt:lpstr>
      <vt:lpstr>Weihnachtsgeschenke</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31</cp:revision>
  <dcterms:created xsi:type="dcterms:W3CDTF">2024-01-24T12:06:23Z</dcterms:created>
  <dcterms:modified xsi:type="dcterms:W3CDTF">2024-01-26T09:29:05Z</dcterms:modified>
</cp:coreProperties>
</file>