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788" r:id="rId2"/>
    <p:sldId id="796" r:id="rId3"/>
    <p:sldId id="797" r:id="rId4"/>
    <p:sldId id="595" r:id="rId5"/>
    <p:sldId id="596" r:id="rId6"/>
    <p:sldId id="597" r:id="rId7"/>
    <p:sldId id="598" r:id="rId8"/>
    <p:sldId id="599" r:id="rId9"/>
    <p:sldId id="600" r:id="rId10"/>
    <p:sldId id="603" r:id="rId11"/>
    <p:sldId id="604" r:id="rId12"/>
    <p:sldId id="605" r:id="rId13"/>
    <p:sldId id="801" r:id="rId14"/>
    <p:sldId id="625" r:id="rId15"/>
    <p:sldId id="802" r:id="rId16"/>
    <p:sldId id="795" r:id="rId17"/>
    <p:sldId id="799" r:id="rId18"/>
    <p:sldId id="654" r:id="rId19"/>
    <p:sldId id="657" r:id="rId20"/>
    <p:sldId id="658" r:id="rId21"/>
    <p:sldId id="659" r:id="rId22"/>
    <p:sldId id="660" r:id="rId23"/>
    <p:sldId id="663" r:id="rId24"/>
    <p:sldId id="664" r:id="rId25"/>
    <p:sldId id="665" r:id="rId26"/>
    <p:sldId id="803" r:id="rId27"/>
    <p:sldId id="804" r:id="rId28"/>
    <p:sldId id="793" r:id="rId29"/>
    <p:sldId id="629" r:id="rId30"/>
    <p:sldId id="635" r:id="rId31"/>
    <p:sldId id="65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45593" autoAdjust="0"/>
  </p:normalViewPr>
  <p:slideViewPr>
    <p:cSldViewPr snapToGrid="0">
      <p:cViewPr varScale="1">
        <p:scale>
          <a:sx n="48" d="100"/>
          <a:sy n="48" d="100"/>
        </p:scale>
        <p:origin x="2742" y="36"/>
      </p:cViewPr>
      <p:guideLst/>
    </p:cSldViewPr>
  </p:slideViewPr>
  <p:notesTextViewPr>
    <p:cViewPr>
      <p:scale>
        <a:sx n="1" d="1"/>
        <a:sy n="1" d="1"/>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179BC-08FD-4C11-872B-7088AD412DA7}"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1A330-A258-4559-87FD-8EE3E266829E}" type="slidenum">
              <a:rPr lang="en-GB" smtClean="0"/>
              <a:t>‹#›</a:t>
            </a:fld>
            <a:endParaRPr lang="en-GB"/>
          </a:p>
        </p:txBody>
      </p:sp>
    </p:spTree>
    <p:extLst>
      <p:ext uri="{BB962C8B-B14F-4D97-AF65-F5344CB8AC3E}">
        <p14:creationId xmlns:p14="http://schemas.microsoft.com/office/powerpoint/2010/main" val="191442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e.wikipedia.org/wiki/Engelskirchen" TargetMode="External"/><Relationship Id="rId13" Type="http://schemas.openxmlformats.org/officeDocument/2006/relationships/hyperlink" Target="https://de.wikipedia.org/wiki/Bern-Bethlehem" TargetMode="External"/><Relationship Id="rId3" Type="http://schemas.openxmlformats.org/officeDocument/2006/relationships/hyperlink" Target="https://de.wikipedia.org/wiki/St._Nikolaus_(Gro%C3%9Frosseln)#Weihnachtspostamt" TargetMode="External"/><Relationship Id="rId7" Type="http://schemas.openxmlformats.org/officeDocument/2006/relationships/hyperlink" Target="https://de.wikipedia.org/wiki/Engelskirchen#Christkindpostfiliale" TargetMode="External"/><Relationship Id="rId12" Type="http://schemas.openxmlformats.org/officeDocument/2006/relationships/hyperlink" Target="https://de.wikipedia.org/wiki/Schweiz" TargetMode="External"/><Relationship Id="rId2" Type="http://schemas.openxmlformats.org/officeDocument/2006/relationships/slide" Target="../slides/slide16.xml"/><Relationship Id="rId16" Type="http://schemas.openxmlformats.org/officeDocument/2006/relationships/hyperlink" Target="https://de.wikipedia.org/wiki/Chiasso" TargetMode="External"/><Relationship Id="rId1" Type="http://schemas.openxmlformats.org/officeDocument/2006/relationships/notesMaster" Target="../notesMasters/notesMaster1.xml"/><Relationship Id="rId6" Type="http://schemas.openxmlformats.org/officeDocument/2006/relationships/hyperlink" Target="https://de.wikipedia.org/wiki/Himmelpfort" TargetMode="External"/><Relationship Id="rId11" Type="http://schemas.openxmlformats.org/officeDocument/2006/relationships/hyperlink" Target="https://de.wikipedia.org/wiki/Ober%C3%B6sterreich" TargetMode="External"/><Relationship Id="rId5" Type="http://schemas.openxmlformats.org/officeDocument/2006/relationships/hyperlink" Target="https://de.wikipedia.org/wiki/Himmelpfort#Weihnachtspostamt" TargetMode="External"/><Relationship Id="rId15" Type="http://schemas.openxmlformats.org/officeDocument/2006/relationships/hyperlink" Target="https://de.wikipedia.org/wiki/Die_Schweizerische_Post" TargetMode="External"/><Relationship Id="rId10" Type="http://schemas.openxmlformats.org/officeDocument/2006/relationships/hyperlink" Target="https://de.wikipedia.org/wiki/Christkindl" TargetMode="External"/><Relationship Id="rId4" Type="http://schemas.openxmlformats.org/officeDocument/2006/relationships/hyperlink" Target="https://de.wikipedia.org/wiki/St._Nikolaus_(Gro%C3%9Frosseln)" TargetMode="External"/><Relationship Id="rId9" Type="http://schemas.openxmlformats.org/officeDocument/2006/relationships/hyperlink" Target="https://de.wikipedia.org/wiki/%C3%96sterreich" TargetMode="External"/><Relationship Id="rId14" Type="http://schemas.openxmlformats.org/officeDocument/2006/relationships/hyperlink" Target="https://de.wikipedia.org/wiki/Lutzenberg_A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de.wikipedia.org/wiki/Engelskirchen" TargetMode="External"/><Relationship Id="rId3" Type="http://schemas.openxmlformats.org/officeDocument/2006/relationships/hyperlink" Target="https://de.wikipedia.org/wiki/St._Nikolaus_(Gro%C3%9Frosseln)#Weihnachtspostamt" TargetMode="External"/><Relationship Id="rId7" Type="http://schemas.openxmlformats.org/officeDocument/2006/relationships/hyperlink" Target="https://de.wikipedia.org/wiki/Engelskirchen#Christkindpostfiliale"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de.wikipedia.org/wiki/Himmelpfort" TargetMode="External"/><Relationship Id="rId5" Type="http://schemas.openxmlformats.org/officeDocument/2006/relationships/hyperlink" Target="https://de.wikipedia.org/wiki/Himmelpfort#Weihnachtspostamt" TargetMode="External"/><Relationship Id="rId4" Type="http://schemas.openxmlformats.org/officeDocument/2006/relationships/hyperlink" Target="https://de.wikipedia.org/wiki/St._Nikolaus_(Gro%C3%9Frossel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r>
              <a:rPr lang="en-GB" sz="1200" b="1" baseline="0" dirty="0">
                <a:latin typeface="Calibri" panose="020F0502020204030204" pitchFamily="34" charset="0"/>
                <a:cs typeface="Calibri" panose="020F0502020204030204" pitchFamily="34" charset="0"/>
              </a:rPr>
              <a:t>Note: Some schools may want to have end of term assessments.  It would be fine for schools to omit either this week (Week 7) or the previous week (Week 6) or both, in favour of assessments.  The grammar covered in these two weeks (plural rules 1, 2 and 3) are revisited multiple times over the course of KS3.  The only thing teachers will want to ensure is that students learn the new vocabulary and revisit the assigned vocabulary from both weeks, as these words will recur from this week onwards and it will be assumed that students have been taught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anose="020F0502020204030204" pitchFamily="34" charset="0"/>
                <a:cs typeface="Calibri" panose="020F0502020204030204" pitchFamily="34" charset="0"/>
              </a:rPr>
              <a:t>There are vocabulary practice tasks within these lessons that could be used at some point over these two weeks or the words set as learning ahead of Term 2.</a:t>
            </a:r>
            <a:endParaRPr lang="en-GB" sz="12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appear on all three Awarding Organisations’ word lists, with the following exception: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anose="020F0502020204030204" pitchFamily="34" charset="0"/>
                <a:cs typeface="Calibri" panose="020F0502020204030204" pitchFamily="34" charset="0"/>
              </a:rPr>
              <a:t>i) AQA list does not have </a:t>
            </a:r>
            <a:r>
              <a:rPr lang="en-GB" sz="1200" b="1" u="sng" baseline="0" dirty="0" err="1">
                <a:latin typeface="Calibri" panose="020F0502020204030204" pitchFamily="34" charset="0"/>
                <a:cs typeface="Calibri" panose="020F0502020204030204" pitchFamily="34" charset="0"/>
              </a:rPr>
              <a:t>zuhören</a:t>
            </a:r>
            <a:r>
              <a:rPr lang="en-GB" sz="1200" b="1" u="sng" baseline="0" dirty="0">
                <a:latin typeface="Calibri" panose="020F0502020204030204" pitchFamily="34" charset="0"/>
                <a:cs typeface="Calibri" panose="020F0502020204030204" pitchFamily="34" charset="0"/>
              </a:rPr>
              <a:t>.</a:t>
            </a:r>
            <a:r>
              <a:rPr lang="en-GB" sz="1200" b="1" u="none" baseline="0" dirty="0">
                <a:latin typeface="Calibri" panose="020F0502020204030204" pitchFamily="34" charset="0"/>
                <a:cs typeface="Calibri" panose="020F0502020204030204" pitchFamily="34" charset="0"/>
              </a:rPr>
              <a:t> (</a:t>
            </a:r>
            <a:r>
              <a:rPr lang="en-GB" sz="1200" b="1" u="none" baseline="0" dirty="0" err="1">
                <a:latin typeface="Calibri" panose="020F0502020204030204" pitchFamily="34" charset="0"/>
                <a:cs typeface="Calibri" panose="020F0502020204030204" pitchFamily="34" charset="0"/>
              </a:rPr>
              <a:t>Haustier</a:t>
            </a:r>
            <a:r>
              <a:rPr lang="en-GB" sz="1200" b="1" u="none" baseline="0" dirty="0">
                <a:latin typeface="Calibri" panose="020F0502020204030204" pitchFamily="34" charset="0"/>
                <a:cs typeface="Calibri" panose="020F0502020204030204" pitchFamily="34" charset="0"/>
              </a:rPr>
              <a:t> not listed but Haus + Tier =comprehensible compound).</a:t>
            </a:r>
            <a:endParaRPr lang="en-GB" sz="1200" b="1" u="sng"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ii) Edexcel list does not have </a:t>
            </a:r>
            <a:r>
              <a:rPr lang="en-GB" sz="1200" b="1" u="sng" dirty="0" err="1">
                <a:latin typeface="Calibri" panose="020F0502020204030204" pitchFamily="34" charset="0"/>
                <a:cs typeface="Calibri" panose="020F0502020204030204" pitchFamily="34" charset="0"/>
              </a:rPr>
              <a:t>Kirche</a:t>
            </a:r>
            <a:r>
              <a:rPr lang="en-GB" sz="1200" b="1" u="sng" dirty="0">
                <a:latin typeface="Calibri" panose="020F0502020204030204" pitchFamily="34" charset="0"/>
                <a:cs typeface="Calibri" panose="020F0502020204030204" pitchFamily="34" charset="0"/>
              </a:rPr>
              <a:t>, </a:t>
            </a:r>
            <a:r>
              <a:rPr lang="en-GB" sz="1200" b="1" u="sng" dirty="0" err="1">
                <a:latin typeface="Calibri" panose="020F0502020204030204" pitchFamily="34" charset="0"/>
                <a:cs typeface="Calibri" panose="020F0502020204030204" pitchFamily="34" charset="0"/>
              </a:rPr>
              <a:t>freiwillig</a:t>
            </a:r>
            <a:r>
              <a:rPr lang="en-GB" sz="12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1):</a:t>
            </a:r>
          </a:p>
          <a:p>
            <a:pPr algn="l">
              <a:lnSpc>
                <a:spcPct val="100000"/>
              </a:lnSpc>
            </a:pPr>
            <a:r>
              <a:rPr lang="de-DE" b="0" dirty="0">
                <a:solidFill>
                  <a:prstClr val="white"/>
                </a:solidFill>
                <a:latin typeface="Calibri" panose="020F0502020204030204" pitchFamily="34" charset="0"/>
                <a:cs typeface="Calibri" panose="020F0502020204030204" pitchFamily="34" charset="0"/>
              </a:rPr>
              <a:t>Introduction of third person plural</a:t>
            </a:r>
            <a:r>
              <a:rPr lang="de-DE" b="0" baseline="0" dirty="0">
                <a:solidFill>
                  <a:prstClr val="white"/>
                </a:solidFill>
                <a:latin typeface="Calibri" panose="020F0502020204030204" pitchFamily="34" charset="0"/>
                <a:cs typeface="Calibri" panose="020F0502020204030204" pitchFamily="34" charset="0"/>
              </a:rPr>
              <a:t> </a:t>
            </a:r>
            <a:r>
              <a:rPr lang="de-DE" b="0" dirty="0">
                <a:solidFill>
                  <a:prstClr val="white"/>
                </a:solidFill>
                <a:latin typeface="Calibri" panose="020F0502020204030204" pitchFamily="34" charset="0"/>
                <a:cs typeface="Calibri" panose="020F0502020204030204" pitchFamily="34" charset="0"/>
              </a:rPr>
              <a:t>form of SEIN (ist / sind) </a:t>
            </a:r>
          </a:p>
          <a:p>
            <a:pPr algn="l">
              <a:lnSpc>
                <a:spcPct val="100000"/>
              </a:lnSpc>
            </a:pPr>
            <a:r>
              <a:rPr lang="de-DE" b="0" dirty="0">
                <a:solidFill>
                  <a:prstClr val="white"/>
                </a:solidFill>
                <a:latin typeface="Calibri" panose="020F0502020204030204" pitchFamily="34" charset="0"/>
                <a:cs typeface="Calibri" panose="020F0502020204030204" pitchFamily="34" charset="0"/>
              </a:rPr>
              <a:t>Introduction of plurals Rule 3 - die --&gt; +(e)n;</a:t>
            </a:r>
            <a:r>
              <a:rPr lang="de-DE" b="0" baseline="0" dirty="0">
                <a:solidFill>
                  <a:prstClr val="white"/>
                </a:solidFill>
                <a:latin typeface="Calibri" panose="020F0502020204030204" pitchFamily="34" charset="0"/>
                <a:cs typeface="Calibri" panose="020F0502020204030204" pitchFamily="34" charset="0"/>
              </a:rPr>
              <a:t> p</a:t>
            </a:r>
            <a:r>
              <a:rPr lang="de-DE" b="0" dirty="0">
                <a:solidFill>
                  <a:prstClr val="white"/>
                </a:solidFill>
                <a:latin typeface="Calibri" panose="020F0502020204030204" pitchFamily="34" charset="0"/>
                <a:cs typeface="Calibri" panose="020F0502020204030204" pitchFamily="34" charset="0"/>
              </a:rPr>
              <a:t>lural article = 'die'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7.1.2.7</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bekommen [212] sind [4] Familie [329] Hund [825] Idee [451] Katze [2235] Kirche [892] Woche [219] früh [366] schön [188] spät [169]  ich wünsche mir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lesen [305] sprechen [161] wiederholen [988] zeigen [136] zuhören [1629] Antwort [522] freiwillig [1652]  (Antworten)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7.1.1.5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haben, hat [6] er1 [15] sie1 [7] wer? [149] Freund [273] Fußball [1277] Haus [159] Haustier [&gt;5009] Lehrer [695] Wasser [245] Welt [164] Wort [194] wahr [737] nicht wahr? [n/a] Ist es warm/kalt heute?</a:t>
            </a:r>
            <a:endParaRPr lang="en-GB"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latin typeface="Calibri" panose="020F0502020204030204" pitchFamily="34" charset="0"/>
                <a:cs typeface="Calibri" panose="020F0502020204030204" pitchFamily="34" charset="0"/>
              </a:rPr>
              <a:t>Source:  Jones, R.L. &amp; </a:t>
            </a:r>
            <a:r>
              <a:rPr lang="en-GB" i="1" dirty="0" err="1">
                <a:latin typeface="Calibri" panose="020F0502020204030204" pitchFamily="34" charset="0"/>
                <a:cs typeface="Calibri" panose="020F0502020204030204" pitchFamily="34" charset="0"/>
              </a:rPr>
              <a:t>Tschirner</a:t>
            </a:r>
            <a:r>
              <a:rPr lang="en-GB" i="1" dirty="0">
                <a:latin typeface="Calibri" panose="020F0502020204030204" pitchFamily="34" charset="0"/>
                <a:cs typeface="Calibri" panose="020F0502020204030204" pitchFamily="34" charset="0"/>
              </a:rPr>
              <a:t>, E. (2019). A frequency dictionary of German: core vocabulary for learners. Routledge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2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introduce the third person plural form of SEIN: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sind</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Click to animate the explanation.</a:t>
            </a:r>
            <a:endParaRPr lang="en-GB" b="0"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2.</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Ensure students’ understanding</a:t>
            </a:r>
            <a:r>
              <a:rPr lang="en-GB" baseline="0" dirty="0">
                <a:latin typeface="Calibri" panose="020F0502020204030204" pitchFamily="34" charset="0"/>
                <a:cs typeface="Calibri" panose="020F0502020204030204" pitchFamily="34" charset="0"/>
              </a:rPr>
              <a:t> at each stage, i.e., elicit the English meanings of each German example.</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Remind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 elicit from students that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sind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are both part of sein. This is something that is hard to understand and retain, so needs regular reinforcement.</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427840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7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distinguishing between the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third person singular and plural forms of SEIN: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v.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sind</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If needed, work through number one to model an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2. Students complete the remaining items, students deciding whether </a:t>
            </a:r>
            <a:r>
              <a:rPr lang="en-GB" baseline="0" dirty="0">
                <a:latin typeface="Calibri" panose="020F0502020204030204" pitchFamily="34" charset="0"/>
                <a:cs typeface="Calibri" panose="020F0502020204030204" pitchFamily="34" charset="0"/>
              </a:rPr>
              <a:t>the verb form will be ‘</a:t>
            </a:r>
            <a:r>
              <a:rPr lang="en-GB" baseline="0" dirty="0" err="1">
                <a:latin typeface="Calibri" panose="020F0502020204030204" pitchFamily="34" charset="0"/>
                <a:cs typeface="Calibri" panose="020F0502020204030204" pitchFamily="34" charset="0"/>
              </a:rPr>
              <a:t>ist</a:t>
            </a:r>
            <a:r>
              <a:rPr lang="en-GB" baseline="0" dirty="0">
                <a:latin typeface="Calibri" panose="020F0502020204030204" pitchFamily="34" charset="0"/>
                <a:cs typeface="Calibri" panose="020F0502020204030204" pitchFamily="34" charset="0"/>
              </a:rPr>
              <a:t>’ or ‘</a:t>
            </a:r>
            <a:r>
              <a:rPr lang="en-GB" baseline="0" dirty="0" err="1">
                <a:latin typeface="Calibri" panose="020F0502020204030204" pitchFamily="34" charset="0"/>
                <a:cs typeface="Calibri" panose="020F0502020204030204" pitchFamily="34" charset="0"/>
              </a:rPr>
              <a:t>sind</a:t>
            </a:r>
            <a:r>
              <a:rPr lang="en-GB" baseline="0" dirty="0">
                <a:latin typeface="Calibri" panose="020F0502020204030204" pitchFamily="34" charset="0"/>
                <a:cs typeface="Calibri" panose="020F0502020204030204" pitchFamily="34" charset="0"/>
              </a:rPr>
              <a:t>’, according to whether the noun is singular or plural.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Articles are obscured to force students to pay attention to the form.</a:t>
            </a:r>
          </a:p>
          <a:p>
            <a:r>
              <a:rPr lang="en-GB" baseline="0" dirty="0">
                <a:latin typeface="Calibri" panose="020F0502020204030204" pitchFamily="34" charset="0"/>
                <a:cs typeface="Calibri" panose="020F0502020204030204" pitchFamily="34" charset="0"/>
              </a:rPr>
              <a:t>3. Click to bring up the correct verb form, and uncover the definite </a:t>
            </a:r>
            <a:r>
              <a:rPr lang="en-GB" baseline="0" dirty="0" err="1">
                <a:latin typeface="Calibri" panose="020F0502020204030204" pitchFamily="34" charset="0"/>
                <a:cs typeface="Calibri" panose="020F0502020204030204" pitchFamily="34" charset="0"/>
              </a:rPr>
              <a:t>articile</a:t>
            </a:r>
            <a:r>
              <a:rPr lang="en-GB" baseline="0" dirty="0">
                <a:latin typeface="Calibri" panose="020F0502020204030204" pitchFamily="34" charset="0"/>
                <a:cs typeface="Calibri" panose="020F0502020204030204" pitchFamily="34" charset="0"/>
              </a:rPr>
              <a:t> (of particular importance for the last two questions – see step 5 below). Elicit both from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latin typeface="Calibri" panose="020F0502020204030204" pitchFamily="34" charset="0"/>
                <a:cs typeface="Calibri" panose="020F0502020204030204" pitchFamily="34" charset="0"/>
              </a:rPr>
              <a:t>4. </a:t>
            </a:r>
            <a:r>
              <a:rPr lang="en-GB" sz="1200" b="0" i="1" u="none" strike="noStrike" kern="1200" dirty="0">
                <a:solidFill>
                  <a:schemeClr val="tx1"/>
                </a:solidFill>
                <a:effectLst/>
                <a:latin typeface="Calibri" panose="020F0502020204030204" pitchFamily="34" charset="0"/>
                <a:ea typeface="+mn-ea"/>
                <a:cs typeface="Calibri" panose="020F0502020204030204" pitchFamily="34" charset="0"/>
              </a:rPr>
              <a:t>Fenster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and </a:t>
            </a:r>
            <a:r>
              <a:rPr lang="en-GB" sz="1200" b="0" i="1" u="none" strike="noStrike" kern="1200" dirty="0">
                <a:solidFill>
                  <a:schemeClr val="tx1"/>
                </a:solidFill>
                <a:effectLst/>
                <a:latin typeface="Calibri" panose="020F0502020204030204" pitchFamily="34" charset="0"/>
                <a:ea typeface="+mn-ea"/>
                <a:cs typeface="Calibri" panose="020F0502020204030204" pitchFamily="34" charset="0"/>
              </a:rPr>
              <a:t>Winter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could be both</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singular and plural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Teacher can emphasise that the article is a crucial piece of information here.</a:t>
            </a:r>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52682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pPr>
            <a:r>
              <a:rPr lang="en-GB" b="1" dirty="0">
                <a:latin typeface="Calibri" panose="020F0502020204030204" pitchFamily="34" charset="0"/>
                <a:cs typeface="Calibri" panose="020F0502020204030204" pitchFamily="34" charset="0"/>
              </a:rPr>
              <a:t>Timing: 2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introduce </a:t>
            </a:r>
            <a:r>
              <a:rPr lang="de-DE" sz="1200" b="0" i="0" u="none" strike="noStrike" kern="1200" dirty="0">
                <a:solidFill>
                  <a:prstClr val="white"/>
                </a:solidFill>
                <a:effectLst/>
                <a:latin typeface="Calibri" panose="020F0502020204030204" pitchFamily="34" charset="0"/>
                <a:ea typeface="+mn-ea"/>
                <a:cs typeface="Calibri" panose="020F0502020204030204" pitchFamily="34" charset="0"/>
              </a:rPr>
              <a:t>p</a:t>
            </a:r>
            <a:r>
              <a:rPr lang="de-DE" b="0" dirty="0">
                <a:solidFill>
                  <a:prstClr val="white"/>
                </a:solidFill>
                <a:latin typeface="Calibri" panose="020F0502020204030204" pitchFamily="34" charset="0"/>
                <a:cs typeface="Calibri" panose="020F0502020204030204" pitchFamily="34" charset="0"/>
              </a:rPr>
              <a:t>lural rule 3 - die --&gt; +(e)n.</a:t>
            </a: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Click to animate the explanation. The singular forms are provided. </a:t>
            </a:r>
          </a:p>
          <a:p>
            <a:r>
              <a:rPr lang="en-GB" b="0" dirty="0">
                <a:latin typeface="Calibri" panose="020F0502020204030204" pitchFamily="34" charset="0"/>
                <a:cs typeface="Calibri" panose="020F0502020204030204" pitchFamily="34" charset="0"/>
              </a:rPr>
              <a:t>2. Click to provide the plural picture and elicit (or provide, as needed) the German plural form.</a:t>
            </a:r>
          </a:p>
          <a:p>
            <a:r>
              <a:rPr lang="en-GB" dirty="0">
                <a:latin typeface="Calibri" panose="020F0502020204030204" pitchFamily="34" charset="0"/>
                <a:cs typeface="Calibri" panose="020F0502020204030204" pitchFamily="34" charset="0"/>
              </a:rPr>
              <a:t>2.</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Ensure students’ understanding</a:t>
            </a:r>
            <a:r>
              <a:rPr lang="en-GB" baseline="0" dirty="0">
                <a:latin typeface="Calibri" panose="020F0502020204030204" pitchFamily="34" charset="0"/>
                <a:cs typeface="Calibri" panose="020F0502020204030204" pitchFamily="34" charset="0"/>
              </a:rPr>
              <a:t> at each stage.</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Katze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and Welt have been taught.  We use them to show examples of adding –n to feminine nouns ending in –e (there are lots of these) and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to feminine nouns ending in a consonant.  Kugel is not on any of the word lists, but provided here as an example of feminine noun ending in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showing the plural form +-n. This is important since last week students learnt that masculine words ending in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-er often have the same plural form.  Conversely, feminine nouns ending in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el</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-er almost always take –n or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rPr>
              <a:t>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E.g., Tafel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Tafeln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 Million 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Millionen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Schwester</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  </a:t>
            </a:r>
            <a:r>
              <a:rPr lang="en-GB" sz="1200" b="0" i="0" u="none" strike="noStrike" kern="1200" dirty="0" err="1">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Schwestern</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sym typeface="Wingdings" panose="05000000000000000000" pitchFamily="2" charset="2"/>
              </a:rPr>
              <a:t>. </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ii) </a:t>
            </a:r>
            <a:r>
              <a:rPr lang="en-US" dirty="0">
                <a:latin typeface="Calibri" panose="020F0502020204030204" pitchFamily="34" charset="0"/>
                <a:cs typeface="Calibri" panose="020F0502020204030204" pitchFamily="34" charset="0"/>
              </a:rPr>
              <a:t>The word ‘</a:t>
            </a:r>
            <a:r>
              <a:rPr lang="en-US" dirty="0" err="1">
                <a:latin typeface="Calibri" panose="020F0502020204030204" pitchFamily="34" charset="0"/>
                <a:cs typeface="Calibri" panose="020F0502020204030204" pitchFamily="34" charset="0"/>
              </a:rPr>
              <a:t>weiblich</a:t>
            </a:r>
            <a:r>
              <a:rPr lang="en-US" dirty="0">
                <a:latin typeface="Calibri" panose="020F0502020204030204" pitchFamily="34" charset="0"/>
                <a:cs typeface="Calibri" panose="020F0502020204030204" pitchFamily="34" charset="0"/>
              </a:rPr>
              <a:t>’ is in the title [2491].  It’s equivalent ‘</a:t>
            </a:r>
            <a:r>
              <a:rPr lang="en-US" dirty="0" err="1">
                <a:latin typeface="Calibri" panose="020F0502020204030204" pitchFamily="34" charset="0"/>
                <a:cs typeface="Calibri" panose="020F0502020204030204" pitchFamily="34" charset="0"/>
              </a:rPr>
              <a:t>männlich</a:t>
            </a:r>
            <a:r>
              <a:rPr lang="en-US" dirty="0">
                <a:latin typeface="Calibri" panose="020F0502020204030204" pitchFamily="34" charset="0"/>
                <a:cs typeface="Calibri" panose="020F0502020204030204" pitchFamily="34" charset="0"/>
              </a:rPr>
              <a:t>’ [3326] hasn’t yet been used with students, but they know ‘Mann’ and the ‘ä’ SSC,</a:t>
            </a:r>
            <a:r>
              <a:rPr lang="en-US" baseline="0" dirty="0">
                <a:latin typeface="Calibri" panose="020F0502020204030204" pitchFamily="34" charset="0"/>
                <a:cs typeface="Calibri" panose="020F0502020204030204" pitchFamily="34" charset="0"/>
              </a:rPr>
              <a:t> so these two adjectives could be used in tasks focused on gender, from now on.</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872147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b="1" dirty="0"/>
            </a:br>
            <a:br>
              <a:rPr lang="en-GB" b="1" dirty="0"/>
            </a:br>
            <a:r>
              <a:rPr lang="en-GB" b="1" dirty="0"/>
              <a:t>Aim: </a:t>
            </a:r>
            <a:r>
              <a:rPr lang="en-GB" b="0" dirty="0"/>
              <a:t>to practise differentiating between </a:t>
            </a:r>
            <a:r>
              <a:rPr lang="en-GB" b="0" dirty="0" err="1"/>
              <a:t>ist</a:t>
            </a:r>
            <a:r>
              <a:rPr lang="en-GB" b="0" dirty="0"/>
              <a:t> and </a:t>
            </a:r>
            <a:r>
              <a:rPr lang="en-GB" b="0" dirty="0" err="1"/>
              <a:t>sind</a:t>
            </a:r>
            <a:r>
              <a:rPr lang="en-GB" b="0" dirty="0"/>
              <a:t> in the written modality again, this time using the understanding of the verb form to connect to the correct singular or plural noun.</a:t>
            </a:r>
            <a:br>
              <a:rPr lang="en-GB" b="1" dirty="0"/>
            </a:br>
            <a:br>
              <a:rPr lang="en-GB" b="1" dirty="0"/>
            </a:br>
            <a:r>
              <a:rPr lang="en-GB" b="1" dirty="0"/>
              <a:t>Procedure: </a:t>
            </a:r>
            <a:br>
              <a:rPr lang="en-GB" b="1" dirty="0"/>
            </a:br>
            <a:r>
              <a:rPr lang="en-GB" b="0" dirty="0"/>
              <a:t>1. Students read each sentence and decide, based on the verb whether they need a singular or plural noun.  They write down the noun and its English meaning.</a:t>
            </a:r>
          </a:p>
          <a:p>
            <a:r>
              <a:rPr lang="en-GB" b="0" dirty="0"/>
              <a:t>2. Click to check responses, and elicit the English meanings orally for reinforcement.</a:t>
            </a:r>
          </a:p>
          <a:p>
            <a:endParaRPr lang="en-GB" b="0" dirty="0"/>
          </a:p>
          <a:p>
            <a:r>
              <a:rPr lang="en-GB" b="1" dirty="0"/>
              <a:t>Note</a:t>
            </a:r>
            <a:r>
              <a:rPr lang="en-GB" b="0" dirty="0"/>
              <a:t>: </a:t>
            </a:r>
          </a:p>
          <a:p>
            <a:r>
              <a:rPr lang="en-GB" b="0" dirty="0"/>
              <a:t>i) pictures are provided in this task to ensure that it is accessible to all students, particularly given </a:t>
            </a:r>
            <a:r>
              <a:rPr lang="en-GB" b="0" dirty="0" err="1"/>
              <a:t>Kerze</a:t>
            </a:r>
            <a:r>
              <a:rPr lang="en-GB" b="0" dirty="0"/>
              <a:t> and </a:t>
            </a:r>
            <a:r>
              <a:rPr lang="en-GB" b="0" dirty="0" err="1"/>
              <a:t>Glocke</a:t>
            </a:r>
            <a:r>
              <a:rPr lang="en-GB" b="0" dirty="0"/>
              <a:t> are not part of the vocabulary list, but used here for pattern recognition, and of course, some students may pick up vocabulary incidentally.  Teachers could remove the pictures to focus students’ attention more acutely on the noun forms, but the listening task that follows does this.</a:t>
            </a:r>
          </a:p>
          <a:p>
            <a:r>
              <a:rPr lang="en-GB" b="0" dirty="0"/>
              <a:t>ii) </a:t>
            </a:r>
            <a:r>
              <a:rPr lang="en-GB" b="0" dirty="0" err="1"/>
              <a:t>Glocke</a:t>
            </a:r>
            <a:r>
              <a:rPr lang="en-GB" b="0" dirty="0"/>
              <a:t>, </a:t>
            </a:r>
            <a:r>
              <a:rPr lang="en-GB" b="0" dirty="0" err="1"/>
              <a:t>Kerze</a:t>
            </a:r>
            <a:r>
              <a:rPr lang="en-GB" b="0" dirty="0"/>
              <a:t>, </a:t>
            </a:r>
            <a:r>
              <a:rPr lang="en-GB" b="0" dirty="0" err="1"/>
              <a:t>dekoriert</a:t>
            </a:r>
            <a:r>
              <a:rPr lang="en-GB" b="0" dirty="0"/>
              <a:t> are not formally taught, nor are they on any of the three AO GCSE vocabulary lists.  </a:t>
            </a:r>
            <a:r>
              <a:rPr lang="en-GB" b="0" dirty="0" err="1"/>
              <a:t>Familie</a:t>
            </a:r>
            <a:r>
              <a:rPr lang="en-GB" b="0" dirty="0"/>
              <a:t>, </a:t>
            </a:r>
            <a:r>
              <a:rPr lang="en-GB" b="0" dirty="0" err="1"/>
              <a:t>Tür</a:t>
            </a:r>
            <a:r>
              <a:rPr lang="en-GB" b="0" dirty="0"/>
              <a:t>, </a:t>
            </a:r>
            <a:r>
              <a:rPr lang="en-GB" b="0" dirty="0" err="1"/>
              <a:t>Woche</a:t>
            </a:r>
            <a:r>
              <a:rPr lang="en-GB" b="0" dirty="0"/>
              <a:t>, </a:t>
            </a:r>
            <a:r>
              <a:rPr lang="en-GB" b="0" dirty="0" err="1"/>
              <a:t>Liste</a:t>
            </a:r>
            <a:r>
              <a:rPr lang="en-GB" b="0" dirty="0"/>
              <a:t>, da, </a:t>
            </a:r>
            <a:r>
              <a:rPr lang="en-GB" b="0" dirty="0" err="1"/>
              <a:t>schön</a:t>
            </a:r>
            <a:r>
              <a:rPr lang="en-GB" b="0" dirty="0"/>
              <a:t>, </a:t>
            </a:r>
            <a:r>
              <a:rPr lang="en-GB" b="0" dirty="0" err="1"/>
              <a:t>laut</a:t>
            </a:r>
            <a:r>
              <a:rPr lang="en-GB" b="0" dirty="0"/>
              <a:t>, and super are on all three lists.</a:t>
            </a:r>
          </a:p>
          <a:p>
            <a:endParaRPr lang="en-GB" b="1" dirty="0"/>
          </a:p>
        </p:txBody>
      </p:sp>
      <p:sp>
        <p:nvSpPr>
          <p:cNvPr id="4" name="Slide Number Placeholder 3"/>
          <p:cNvSpPr>
            <a:spLocks noGrp="1"/>
          </p:cNvSpPr>
          <p:nvPr>
            <p:ph type="sldNum" sz="quarter" idx="5"/>
          </p:nvPr>
        </p:nvSpPr>
        <p:spPr/>
        <p:txBody>
          <a:bodyPr/>
          <a:lstStyle/>
          <a:p>
            <a:fld id="{BE524EC0-78A1-4B0E-B96D-0D9051948259}" type="slidenum">
              <a:rPr lang="en-GB" smtClean="0"/>
              <a:t>13</a:t>
            </a:fld>
            <a:endParaRPr lang="en-GB"/>
          </a:p>
        </p:txBody>
      </p:sp>
    </p:spTree>
    <p:extLst>
      <p:ext uri="{BB962C8B-B14F-4D97-AF65-F5344CB8AC3E}">
        <p14:creationId xmlns:p14="http://schemas.microsoft.com/office/powerpoint/2010/main" val="3261703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6 minutes</a:t>
            </a:r>
            <a:br>
              <a:rPr lang="en-GB" dirty="0">
                <a:latin typeface="Calibri" panose="020F0502020204030204" pitchFamily="34" charset="0"/>
                <a:cs typeface="Calibri" panose="020F0502020204030204" pitchFamily="34" charset="0"/>
              </a:rPr>
            </a:b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practise aural comprehension of feminine singular and plural nouns; to practise written production of </a:t>
            </a:r>
            <a:r>
              <a:rPr lang="en-GB" sz="1200" b="1" i="0" u="none" strike="noStrike" kern="1200" dirty="0" err="1">
                <a:solidFill>
                  <a:schemeClr val="tx1"/>
                </a:solidFill>
                <a:effectLst/>
                <a:latin typeface="Calibri" panose="020F0502020204030204" pitchFamily="34" charset="0"/>
                <a:ea typeface="+mn-ea"/>
                <a:cs typeface="Calibri" panose="020F0502020204030204" pitchFamily="34" charset="0"/>
              </a:rPr>
              <a:t>ist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and </a:t>
            </a:r>
            <a:r>
              <a:rPr lang="en-GB" sz="1200" b="1" i="0" u="none" strike="noStrike" kern="1200" dirty="0" err="1">
                <a:solidFill>
                  <a:schemeClr val="tx1"/>
                </a:solidFill>
                <a:effectLst/>
                <a:latin typeface="Calibri" panose="020F0502020204030204" pitchFamily="34" charset="0"/>
                <a:ea typeface="+mn-ea"/>
                <a:cs typeface="Calibri" panose="020F0502020204030204" pitchFamily="34" charset="0"/>
              </a:rPr>
              <a:t>sind</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 </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 Students could be challenged to transcribe the whole sentence, adding the missing verb form as well.</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ii. All nouns are feminine, i.e. the article does not supply any additional information.  It is</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worth reminding students of this.  The only way they can distinguish between singular and plural here is the ending on the noun. </a:t>
            </a:r>
            <a:b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Kirche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Woche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and Idee are on all GCSE word lists.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Glocke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and Kugel are used as examples of the plural pattern but do not appear on GCSE word lists.</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dirty="0">
                <a:latin typeface="Calibri" panose="020F0502020204030204" pitchFamily="34" charset="0"/>
                <a:cs typeface="Calibri" panose="020F0502020204030204" pitchFamily="34" charset="0"/>
              </a:rPr>
              <a:t>Click to the numbered button to play the audio. </a:t>
            </a:r>
            <a:r>
              <a:rPr lang="en-GB" b="1" dirty="0">
                <a:latin typeface="Calibri" panose="020F0502020204030204" pitchFamily="34" charset="0"/>
                <a:cs typeface="Calibri" panose="020F0502020204030204" pitchFamily="34" charset="0"/>
              </a:rPr>
              <a:t>NB: It plays each one </a:t>
            </a:r>
            <a:r>
              <a:rPr lang="en-GB" b="1" u="sng" dirty="0">
                <a:latin typeface="Calibri" panose="020F0502020204030204" pitchFamily="34" charset="0"/>
                <a:cs typeface="Calibri" panose="020F0502020204030204" pitchFamily="34" charset="0"/>
              </a:rPr>
              <a:t>twice</a:t>
            </a:r>
            <a:r>
              <a:rPr lang="en-GB" b="1" dirty="0">
                <a:latin typeface="Calibri" panose="020F0502020204030204" pitchFamily="34" charset="0"/>
                <a:cs typeface="Calibri" panose="020F0502020204030204" pitchFamily="34" charset="0"/>
              </a:rPr>
              <a:t> after just one click.</a:t>
            </a:r>
            <a:r>
              <a:rPr lang="en-GB" dirty="0">
                <a:latin typeface="Calibri" panose="020F0502020204030204" pitchFamily="34" charset="0"/>
                <a:cs typeface="Calibri" panose="020F0502020204030204" pitchFamily="34" charset="0"/>
              </a:rPr>
              <a:t> The verb (</a:t>
            </a:r>
            <a:r>
              <a:rPr lang="en-GB" dirty="0" err="1">
                <a:latin typeface="Calibri" panose="020F0502020204030204" pitchFamily="34" charset="0"/>
                <a:cs typeface="Calibri" panose="020F0502020204030204" pitchFamily="34" charset="0"/>
              </a:rPr>
              <a:t>ist</a:t>
            </a:r>
            <a:r>
              <a:rPr lang="en-GB" dirty="0">
                <a:latin typeface="Calibri" panose="020F0502020204030204" pitchFamily="34" charset="0"/>
                <a:cs typeface="Calibri" panose="020F0502020204030204" pitchFamily="34" charset="0"/>
              </a:rPr>
              <a:t>/</a:t>
            </a:r>
            <a:r>
              <a:rPr lang="en-GB" dirty="0" err="1">
                <a:latin typeface="Calibri" panose="020F0502020204030204" pitchFamily="34" charset="0"/>
                <a:cs typeface="Calibri" panose="020F0502020204030204" pitchFamily="34" charset="0"/>
              </a:rPr>
              <a:t>sind</a:t>
            </a:r>
            <a:r>
              <a:rPr lang="en-GB" dirty="0">
                <a:latin typeface="Calibri" panose="020F0502020204030204" pitchFamily="34" charset="0"/>
                <a:cs typeface="Calibri" panose="020F0502020204030204" pitchFamily="34" charset="0"/>
              </a:rPr>
              <a:t>) is</a:t>
            </a:r>
            <a:r>
              <a:rPr lang="en-GB" baseline="0"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obscured (with a festive jingle!).</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Students li</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sten to the sentences and write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ist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or ‘</a:t>
            </a:r>
            <a:r>
              <a:rPr lang="en-GB" sz="1200" b="0" i="0" u="none" strike="noStrike" kern="1200" baseline="0" dirty="0" err="1">
                <a:solidFill>
                  <a:schemeClr val="tx1"/>
                </a:solidFill>
                <a:effectLst/>
                <a:latin typeface="Calibri" panose="020F0502020204030204" pitchFamily="34" charset="0"/>
                <a:ea typeface="+mn-ea"/>
                <a:cs typeface="Calibri" panose="020F0502020204030204" pitchFamily="34" charset="0"/>
              </a:rPr>
              <a:t>sind</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as appropriate, considering the form of the noun heard.</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 Once all questions have been displayed and heard, successive clicks display</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the correct answers.</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r>
              <a:rPr lang="en-GB" sz="1200" b="1" kern="1200" dirty="0">
                <a:solidFill>
                  <a:schemeClr val="tx1"/>
                </a:solidFill>
                <a:effectLst/>
                <a:latin typeface="Calibri" panose="020F0502020204030204" pitchFamily="34" charset="0"/>
                <a:ea typeface="+mn-ea"/>
                <a:cs typeface="Calibri" panose="020F0502020204030204" pitchFamily="34" charset="0"/>
              </a:rPr>
              <a:t>Transcript:</a:t>
            </a:r>
            <a:endParaRPr lang="en-GB" sz="1200" kern="1200" dirty="0">
              <a:solidFill>
                <a:schemeClr val="tx1"/>
              </a:solidFill>
              <a:effectLst/>
              <a:latin typeface="Calibri" panose="020F0502020204030204" pitchFamily="34" charset="0"/>
              <a:ea typeface="+mn-ea"/>
              <a:cs typeface="Calibri" panose="020F0502020204030204" pitchFamily="34" charset="0"/>
            </a:endParaRPr>
          </a:p>
          <a:p>
            <a:pPr lvl="0"/>
            <a:r>
              <a:rPr lang="en-GB" sz="1200" kern="1200" dirty="0">
                <a:solidFill>
                  <a:schemeClr val="tx1"/>
                </a:solidFill>
                <a:effectLst/>
                <a:latin typeface="Calibri" panose="020F0502020204030204" pitchFamily="34" charset="0"/>
                <a:ea typeface="+mn-ea"/>
                <a:cs typeface="Calibri" panose="020F0502020204030204" pitchFamily="34" charset="0"/>
              </a:rPr>
              <a:t>1. Die </a:t>
            </a:r>
            <a:r>
              <a:rPr lang="en-GB" sz="1200" kern="1200" dirty="0" err="1">
                <a:solidFill>
                  <a:schemeClr val="tx1"/>
                </a:solidFill>
                <a:effectLst/>
                <a:latin typeface="Calibri" panose="020F0502020204030204" pitchFamily="34" charset="0"/>
                <a:ea typeface="+mn-ea"/>
                <a:cs typeface="Calibri" panose="020F0502020204030204" pitchFamily="34" charset="0"/>
              </a:rPr>
              <a:t>Kirchen</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sind</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offen</a:t>
            </a:r>
            <a:r>
              <a:rPr lang="en-GB" sz="1200" kern="1200" dirty="0">
                <a:solidFill>
                  <a:schemeClr val="tx1"/>
                </a:solidFill>
                <a:effectLst/>
                <a:latin typeface="Calibri" panose="020F0502020204030204" pitchFamily="34" charset="0"/>
                <a:ea typeface="+mn-ea"/>
                <a:cs typeface="Calibri" panose="020F0502020204030204" pitchFamily="34" charset="0"/>
              </a:rPr>
              <a:t>. </a:t>
            </a:r>
          </a:p>
          <a:p>
            <a:pPr lvl="0"/>
            <a:r>
              <a:rPr lang="en-GB" sz="1200" kern="1200" dirty="0">
                <a:solidFill>
                  <a:schemeClr val="tx1"/>
                </a:solidFill>
                <a:effectLst/>
                <a:latin typeface="Calibri" panose="020F0502020204030204" pitchFamily="34" charset="0"/>
                <a:ea typeface="+mn-ea"/>
                <a:cs typeface="Calibri" panose="020F0502020204030204" pitchFamily="34" charset="0"/>
              </a:rPr>
              <a:t>2. Die </a:t>
            </a:r>
            <a:r>
              <a:rPr lang="en-GB" sz="1200" kern="1200" dirty="0" err="1">
                <a:solidFill>
                  <a:schemeClr val="tx1"/>
                </a:solidFill>
                <a:effectLst/>
                <a:latin typeface="Calibri" panose="020F0502020204030204" pitchFamily="34" charset="0"/>
                <a:ea typeface="+mn-ea"/>
                <a:cs typeface="Calibri" panose="020F0502020204030204" pitchFamily="34" charset="0"/>
              </a:rPr>
              <a:t>Glocke</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ist</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laut</a:t>
            </a:r>
            <a:r>
              <a:rPr lang="en-GB" sz="1200" kern="1200" dirty="0">
                <a:solidFill>
                  <a:schemeClr val="tx1"/>
                </a:solidFill>
                <a:effectLst/>
                <a:latin typeface="Calibri" panose="020F0502020204030204" pitchFamily="34" charset="0"/>
                <a:ea typeface="+mn-ea"/>
                <a:cs typeface="Calibri" panose="020F0502020204030204" pitchFamily="34" charset="0"/>
              </a:rPr>
              <a:t>.</a:t>
            </a:r>
          </a:p>
          <a:p>
            <a:pPr lvl="0"/>
            <a:r>
              <a:rPr lang="en-GB" sz="1200" kern="1200" dirty="0">
                <a:solidFill>
                  <a:schemeClr val="tx1"/>
                </a:solidFill>
                <a:effectLst/>
                <a:latin typeface="Calibri" panose="020F0502020204030204" pitchFamily="34" charset="0"/>
                <a:ea typeface="+mn-ea"/>
                <a:cs typeface="Calibri" panose="020F0502020204030204" pitchFamily="34" charset="0"/>
              </a:rPr>
              <a:t>3. Die </a:t>
            </a:r>
            <a:r>
              <a:rPr lang="en-GB" sz="1200" kern="1200" dirty="0" err="1">
                <a:solidFill>
                  <a:schemeClr val="tx1"/>
                </a:solidFill>
                <a:effectLst/>
                <a:latin typeface="Calibri" panose="020F0502020204030204" pitchFamily="34" charset="0"/>
                <a:ea typeface="+mn-ea"/>
                <a:cs typeface="Calibri" panose="020F0502020204030204" pitchFamily="34" charset="0"/>
              </a:rPr>
              <a:t>Kugeln</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sind</a:t>
            </a:r>
            <a:r>
              <a:rPr lang="en-GB" sz="1200" kern="1200" dirty="0">
                <a:solidFill>
                  <a:schemeClr val="tx1"/>
                </a:solidFill>
                <a:effectLst/>
                <a:latin typeface="Calibri" panose="020F0502020204030204" pitchFamily="34" charset="0"/>
                <a:ea typeface="+mn-ea"/>
                <a:cs typeface="Calibri" panose="020F0502020204030204" pitchFamily="34" charset="0"/>
              </a:rPr>
              <a:t>] rot.</a:t>
            </a:r>
          </a:p>
          <a:p>
            <a:pPr lvl="0"/>
            <a:r>
              <a:rPr lang="en-GB" sz="1200" kern="1200" dirty="0">
                <a:solidFill>
                  <a:schemeClr val="tx1"/>
                </a:solidFill>
                <a:effectLst/>
                <a:latin typeface="Calibri" panose="020F0502020204030204" pitchFamily="34" charset="0"/>
                <a:ea typeface="+mn-ea"/>
                <a:cs typeface="Calibri" panose="020F0502020204030204" pitchFamily="34" charset="0"/>
              </a:rPr>
              <a:t>4. Die </a:t>
            </a:r>
            <a:r>
              <a:rPr lang="en-GB" sz="1200" kern="1200" dirty="0" err="1">
                <a:solidFill>
                  <a:schemeClr val="tx1"/>
                </a:solidFill>
                <a:effectLst/>
                <a:latin typeface="Calibri" panose="020F0502020204030204" pitchFamily="34" charset="0"/>
                <a:ea typeface="+mn-ea"/>
                <a:cs typeface="Calibri" panose="020F0502020204030204" pitchFamily="34" charset="0"/>
              </a:rPr>
              <a:t>Wochen</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sind</a:t>
            </a:r>
            <a:r>
              <a:rPr lang="en-GB" sz="1200" kern="1200" dirty="0">
                <a:solidFill>
                  <a:schemeClr val="tx1"/>
                </a:solidFill>
                <a:effectLst/>
                <a:latin typeface="Calibri" panose="020F0502020204030204" pitchFamily="34" charset="0"/>
                <a:ea typeface="+mn-ea"/>
                <a:cs typeface="Calibri" panose="020F0502020204030204" pitchFamily="34" charset="0"/>
              </a:rPr>
              <a:t>] </a:t>
            </a:r>
            <a:r>
              <a:rPr lang="en-GB" sz="1200" kern="1200" dirty="0" err="1">
                <a:solidFill>
                  <a:schemeClr val="tx1"/>
                </a:solidFill>
                <a:effectLst/>
                <a:latin typeface="Calibri" panose="020F0502020204030204" pitchFamily="34" charset="0"/>
                <a:ea typeface="+mn-ea"/>
                <a:cs typeface="Calibri" panose="020F0502020204030204" pitchFamily="34" charset="0"/>
              </a:rPr>
              <a:t>kurz</a:t>
            </a:r>
            <a:r>
              <a:rPr lang="en-GB" sz="1200" kern="1200" dirty="0">
                <a:solidFill>
                  <a:schemeClr val="tx1"/>
                </a:solidFill>
                <a:effectLst/>
                <a:latin typeface="Calibri" panose="020F0502020204030204" pitchFamily="34" charset="0"/>
                <a:ea typeface="+mn-ea"/>
                <a:cs typeface="Calibri" panose="020F0502020204030204" pitchFamily="34" charset="0"/>
              </a:rPr>
              <a:t>.</a:t>
            </a:r>
          </a:p>
          <a:p>
            <a:pPr lvl="0"/>
            <a:r>
              <a:rPr lang="en-GB" sz="1200" kern="1200" dirty="0">
                <a:solidFill>
                  <a:schemeClr val="tx1"/>
                </a:solidFill>
                <a:effectLst/>
                <a:latin typeface="Calibri" panose="020F0502020204030204" pitchFamily="34" charset="0"/>
                <a:ea typeface="+mn-ea"/>
                <a:cs typeface="Calibri" panose="020F0502020204030204" pitchFamily="34" charset="0"/>
              </a:rPr>
              <a:t>5. Die Idee [</a:t>
            </a:r>
            <a:r>
              <a:rPr lang="en-GB" sz="1200" kern="1200" dirty="0" err="1">
                <a:solidFill>
                  <a:schemeClr val="tx1"/>
                </a:solidFill>
                <a:effectLst/>
                <a:latin typeface="Calibri" panose="020F0502020204030204" pitchFamily="34" charset="0"/>
                <a:ea typeface="+mn-ea"/>
                <a:cs typeface="Calibri" panose="020F0502020204030204" pitchFamily="34" charset="0"/>
              </a:rPr>
              <a:t>ist</a:t>
            </a:r>
            <a:r>
              <a:rPr lang="en-GB" sz="1200" kern="1200" dirty="0">
                <a:solidFill>
                  <a:schemeClr val="tx1"/>
                </a:solidFill>
                <a:effectLst/>
                <a:latin typeface="Calibri" panose="020F0502020204030204" pitchFamily="34" charset="0"/>
                <a:ea typeface="+mn-ea"/>
                <a:cs typeface="Calibri" panose="020F0502020204030204" pitchFamily="34" charset="0"/>
              </a:rPr>
              <a:t>] gut.</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3899094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6 minutes</a:t>
            </a:r>
          </a:p>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a:t>
            </a:r>
            <a:r>
              <a:rPr lang="en-GB" b="0" baseline="0" dirty="0">
                <a:latin typeface="Calibri" panose="020F0502020204030204" pitchFamily="34" charset="0"/>
                <a:cs typeface="Calibri" panose="020F0502020204030204" pitchFamily="34" charset="0"/>
              </a:rPr>
              <a:t> practise recognising singular and plural forms of nouns.</a:t>
            </a:r>
            <a:endParaRPr lang="en-GB" b="0" i="0" baseline="0" dirty="0">
              <a:latin typeface="Calibri" panose="020F0502020204030204" pitchFamily="34" charset="0"/>
              <a:cs typeface="Calibri" panose="020F0502020204030204" pitchFamily="34" charset="0"/>
            </a:endParaRPr>
          </a:p>
          <a:p>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baseline="0" dirty="0">
                <a:latin typeface="Calibri" panose="020F0502020204030204" pitchFamily="34" charset="0"/>
                <a:cs typeface="Calibri" panose="020F0502020204030204" pitchFamily="34" charset="0"/>
              </a:rPr>
              <a:t> Click to bring up the nouns,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2. Students say whether each noun is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3. Click to make the noun ‘fly’ to the appropriate ‘sack’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Note that the final item ‘Lehrer’ is the same form in singular and plural and therefore appears in both ‘sacks’.</a:t>
            </a: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DD81A330-A258-4559-87FD-8EE3E266829E}" type="slidenum">
              <a:rPr lang="en-GB" smtClean="0"/>
              <a:t>15</a:t>
            </a:fld>
            <a:endParaRPr lang="en-GB"/>
          </a:p>
        </p:txBody>
      </p:sp>
    </p:spTree>
    <p:extLst>
      <p:ext uri="{BB962C8B-B14F-4D97-AF65-F5344CB8AC3E}">
        <p14:creationId xmlns:p14="http://schemas.microsoft.com/office/powerpoint/2010/main" val="325141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Artwork by Steve Clarke.  All additional pictures selected are available</a:t>
            </a:r>
            <a:r>
              <a:rPr lang="en-GB" baseline="0" dirty="0">
                <a:latin typeface="Calibri" panose="020F0502020204030204" pitchFamily="34" charset="0"/>
                <a:cs typeface="Calibri" panose="020F0502020204030204" pitchFamily="34" charset="0"/>
              </a:rPr>
              <a:t> under a Creative Commons license; no attribution required.</a:t>
            </a:r>
            <a:br>
              <a:rPr lang="en-GB" baseline="0" dirty="0">
                <a:latin typeface="Calibri" panose="020F0502020204030204" pitchFamily="34" charset="0"/>
                <a:cs typeface="Calibri" panose="020F0502020204030204" pitchFamily="34" charset="0"/>
              </a:rPr>
            </a:br>
            <a:endParaRPr lang="en-GB" sz="1200"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Calibri" panose="020F0502020204030204" pitchFamily="34" charset="0"/>
                <a:cs typeface="Calibri" panose="020F0502020204030204" pitchFamily="34" charset="0"/>
              </a:rPr>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Calibri" panose="020F0502020204030204" pitchFamily="34" charset="0"/>
                <a:cs typeface="Calibri" panose="020F0502020204030204" pitchFamily="34" charset="0"/>
              </a:rPr>
              <a:t>Introduction of SSC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ä</a:t>
            </a:r>
            <a:r>
              <a:rPr lang="en-GB" sz="1200" b="0" dirty="0">
                <a:latin typeface="Calibri" panose="020F0502020204030204" pitchFamily="34" charset="0"/>
                <a:cs typeface="Calibri" panose="020F0502020204030204" pitchFamily="34" charset="0"/>
              </a:rPr>
              <a:t>]</a:t>
            </a:r>
            <a:r>
              <a:rPr lang="en-GB" sz="1200" b="0" baseline="0" dirty="0">
                <a:latin typeface="Calibri" panose="020F0502020204030204" pitchFamily="34" charset="0"/>
                <a:cs typeface="Calibri" panose="020F0502020204030204" pitchFamily="34" charset="0"/>
              </a:rPr>
              <a:t> </a:t>
            </a:r>
          </a:p>
          <a:p>
            <a:pPr algn="l">
              <a:lnSpc>
                <a:spcPct val="100000"/>
              </a:lnSpc>
            </a:pPr>
            <a:r>
              <a:rPr lang="de-DE" b="0" dirty="0">
                <a:solidFill>
                  <a:prstClr val="white"/>
                </a:solidFill>
                <a:latin typeface="Calibri" panose="020F0502020204030204" pitchFamily="34" charset="0"/>
                <a:cs typeface="Calibri" panose="020F0502020204030204" pitchFamily="34" charset="0"/>
              </a:rPr>
              <a:t>Consolidation of third person plural</a:t>
            </a:r>
            <a:r>
              <a:rPr lang="de-DE" b="0" baseline="0" dirty="0">
                <a:solidFill>
                  <a:prstClr val="white"/>
                </a:solidFill>
                <a:latin typeface="Calibri" panose="020F0502020204030204" pitchFamily="34" charset="0"/>
                <a:cs typeface="Calibri" panose="020F0502020204030204" pitchFamily="34" charset="0"/>
              </a:rPr>
              <a:t> </a:t>
            </a:r>
            <a:r>
              <a:rPr lang="de-DE" b="0" dirty="0">
                <a:solidFill>
                  <a:prstClr val="white"/>
                </a:solidFill>
                <a:latin typeface="Calibri" panose="020F0502020204030204" pitchFamily="34" charset="0"/>
                <a:cs typeface="Calibri" panose="020F0502020204030204" pitchFamily="34" charset="0"/>
              </a:rPr>
              <a:t>form of SEIN (ist / sind) </a:t>
            </a:r>
          </a:p>
          <a:p>
            <a:pPr algn="l">
              <a:lnSpc>
                <a:spcPct val="100000"/>
              </a:lnSpc>
            </a:pPr>
            <a:r>
              <a:rPr lang="de-DE" b="0" dirty="0">
                <a:solidFill>
                  <a:prstClr val="white"/>
                </a:solidFill>
                <a:latin typeface="Calibri" panose="020F0502020204030204" pitchFamily="34" charset="0"/>
                <a:cs typeface="Calibri" panose="020F0502020204030204" pitchFamily="34" charset="0"/>
              </a:rPr>
              <a:t>Consolidation of plurals Rule 3 - die --&gt; +(e)n;</a:t>
            </a:r>
            <a:r>
              <a:rPr lang="de-DE" b="0" baseline="0" dirty="0">
                <a:solidFill>
                  <a:prstClr val="white"/>
                </a:solidFill>
                <a:latin typeface="Calibri" panose="020F0502020204030204" pitchFamily="34" charset="0"/>
                <a:cs typeface="Calibri" panose="020F0502020204030204" pitchFamily="34" charset="0"/>
              </a:rPr>
              <a:t> p</a:t>
            </a:r>
            <a:r>
              <a:rPr lang="de-DE" b="0" dirty="0">
                <a:solidFill>
                  <a:prstClr val="white"/>
                </a:solidFill>
                <a:latin typeface="Calibri" panose="020F0502020204030204" pitchFamily="34" charset="0"/>
                <a:cs typeface="Calibri" panose="020F0502020204030204" pitchFamily="34" charset="0"/>
              </a:rPr>
              <a:t>lural article = 'die'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Word frequency (1 is the most frequent word in German): </a:t>
            </a:r>
            <a:endParaRPr lang="en-GB"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7.1.2.7</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(introduce)</a:t>
            </a:r>
            <a:r>
              <a:rPr lang="en-GB"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bekommen [212] sind [4] Familie [329] Hund [825] Idee [451] Katze [2235] Kirche [892] Woche [219] früh [366] schön [188] spät [169]  ich wünsche mir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7.1.2.4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lesen [305] sprechen [161] wiederholen [988] zeigen [136] zuhören [1629] Antwort [522] freiwillig [1652]  (Antworten) zeigen! Zuhören! Sprechen! Lesen! Schreiben! Wiederholen!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panose="020F0502020204030204" pitchFamily="34" charset="0"/>
                <a:ea typeface="Calibri"/>
                <a:cs typeface="Calibri" panose="020F0502020204030204" pitchFamily="34" charset="0"/>
                <a:sym typeface="Calibri"/>
              </a:rPr>
              <a:t>7.1.1.5 (revisit)</a:t>
            </a:r>
            <a:r>
              <a:rPr lang="en-GB" sz="1200" b="1"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 </a:t>
            </a:r>
            <a:r>
              <a:rPr lang="de-DE" sz="1200" b="0" i="0" u="none" strike="noStrike" kern="1200" cap="none" baseline="0" dirty="0">
                <a:solidFill>
                  <a:schemeClr val="tx1"/>
                </a:solidFill>
                <a:effectLst/>
                <a:latin typeface="Calibri" panose="020F0502020204030204" pitchFamily="34" charset="0"/>
                <a:ea typeface="Calibri"/>
                <a:cs typeface="Calibri" panose="020F0502020204030204" pitchFamily="34" charset="0"/>
                <a:sym typeface="Calibri"/>
              </a:rPr>
              <a:t>haben, hat [6] er1 [15] sie1 [7] wer? [149] Freund [273] Fußball [1277] Haus [159] Haustier [&gt;5009] Lehrer [695] Wasser [245] Welt [164] Wort [194] wahr [737] nicht wahr? [n/a] Ist es warm/kalt heute?</a:t>
            </a:r>
            <a:endParaRPr lang="en-GB" i="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latin typeface="Calibri" panose="020F0502020204030204" pitchFamily="34" charset="0"/>
                <a:cs typeface="Calibri" panose="020F0502020204030204" pitchFamily="34" charset="0"/>
              </a:rPr>
              <a:t>Source:  Jones, R.L. &amp; </a:t>
            </a:r>
            <a:r>
              <a:rPr lang="en-GB" i="1" dirty="0" err="1">
                <a:latin typeface="Calibri" panose="020F0502020204030204" pitchFamily="34" charset="0"/>
                <a:cs typeface="Calibri" panose="020F0502020204030204" pitchFamily="34" charset="0"/>
              </a:rPr>
              <a:t>Tschirner</a:t>
            </a:r>
            <a:r>
              <a:rPr lang="en-GB" i="1" dirty="0">
                <a:latin typeface="Calibri" panose="020F0502020204030204" pitchFamily="34" charset="0"/>
                <a:cs typeface="Calibri" panose="020F0502020204030204" pitchFamily="34" charset="0"/>
              </a:rPr>
              <a:t>, E. (2019). A frequency dictionary of German: core vocabulary for learners. Routledge</a:t>
            </a:r>
          </a:p>
          <a:p>
            <a:endParaRPr lang="en-GB" dirty="0"/>
          </a:p>
          <a:p>
            <a:endParaRPr lang="en-GB" dirty="0"/>
          </a:p>
          <a:p>
            <a:r>
              <a:rPr lang="en-GB" b="1" dirty="0"/>
              <a:t>Cultural information about Christmas post offices from </a:t>
            </a:r>
            <a:r>
              <a:rPr lang="en-GB" dirty="0"/>
              <a:t>: https://de.wikipedia.org/wiki/Weihnachtspostamt </a:t>
            </a:r>
            <a:br>
              <a:rPr lang="en-GB" dirty="0"/>
            </a:br>
            <a:r>
              <a:rPr lang="en-GB" b="1" dirty="0"/>
              <a:t>And also</a:t>
            </a:r>
            <a:r>
              <a:rPr lang="en-GB" dirty="0"/>
              <a:t>: https://www.dw.com/en/writing-letters-to-the-christkind-or-santa-claus/a-63843130#:~:text=Every%20year%2C%20children%20living%20in,Nicholas%20or%20the%20Christ%20Child.</a:t>
            </a:r>
          </a:p>
          <a:p>
            <a:endParaRPr lang="en-GB" dirty="0"/>
          </a:p>
          <a:p>
            <a:r>
              <a:rPr lang="en-GB" dirty="0"/>
              <a:t>Image attribution (</a:t>
            </a:r>
            <a:r>
              <a:rPr lang="en-GB" dirty="0" err="1"/>
              <a:t>Weihnachtspostamt</a:t>
            </a:r>
            <a:r>
              <a:rPr lang="en-GB" dirty="0"/>
              <a:t>, </a:t>
            </a:r>
            <a:r>
              <a:rPr lang="en-GB" dirty="0" err="1"/>
              <a:t>St.Nikolaus</a:t>
            </a:r>
            <a:r>
              <a:rPr lang="en-GB" dirty="0"/>
              <a:t>): </a:t>
            </a:r>
            <a:r>
              <a:rPr lang="en-US" dirty="0"/>
              <a:t>EwSp01, CC BY-SA 4.0 via Wikimedia Commons</a:t>
            </a:r>
            <a:br>
              <a:rPr lang="en-US" dirty="0"/>
            </a:br>
            <a:br>
              <a:rPr lang="en-US" dirty="0"/>
            </a:br>
            <a:r>
              <a:rPr lang="en-US" b="1" dirty="0"/>
              <a:t>Deutschland</a:t>
            </a:r>
            <a:br>
              <a:rPr lang="en-US" dirty="0"/>
            </a:br>
            <a:r>
              <a:rPr lang="en-US" dirty="0" err="1"/>
              <a:t>Adresse</a:t>
            </a:r>
            <a:r>
              <a:rPr lang="en-US" dirty="0"/>
              <a:t>:</a:t>
            </a:r>
            <a:br>
              <a:rPr lang="en-US" dirty="0"/>
            </a:br>
            <a:r>
              <a:rPr lang="de-DE" b="0" i="0" u="sng" dirty="0">
                <a:solidFill>
                  <a:srgbClr val="0645AD"/>
                </a:solidFill>
                <a:effectLst/>
                <a:latin typeface="Arial" panose="020B0604020202020204" pitchFamily="34" charset="0"/>
                <a:hlinkClick r:id="rId3"/>
              </a:rPr>
              <a:t>An den Nikolaus</a:t>
            </a:r>
            <a:r>
              <a:rPr lang="de-DE" b="0" i="0" dirty="0">
                <a:solidFill>
                  <a:srgbClr val="202122"/>
                </a:solidFill>
                <a:effectLst/>
                <a:latin typeface="Arial" panose="020B0604020202020204" pitchFamily="34" charset="0"/>
              </a:rPr>
              <a:t>, Nikolausplatz,</a:t>
            </a:r>
            <a:br>
              <a:rPr lang="de-DE" dirty="0"/>
            </a:br>
            <a:r>
              <a:rPr lang="de-DE" b="0" i="0" dirty="0">
                <a:solidFill>
                  <a:srgbClr val="202122"/>
                </a:solidFill>
                <a:effectLst/>
                <a:latin typeface="Arial" panose="020B0604020202020204" pitchFamily="34" charset="0"/>
              </a:rPr>
              <a:t>66351 </a:t>
            </a:r>
            <a:r>
              <a:rPr lang="de-DE" b="0" i="0" u="none" strike="noStrike" dirty="0">
                <a:solidFill>
                  <a:srgbClr val="0645AD"/>
                </a:solidFill>
                <a:effectLst/>
                <a:latin typeface="Arial" panose="020B0604020202020204" pitchFamily="34" charset="0"/>
                <a:hlinkClick r:id="rId4" tooltip="St. Nikolaus (Großrosseln)"/>
              </a:rPr>
              <a:t>St. Nikolaus</a:t>
            </a:r>
            <a:endParaRPr lang="en-US" dirty="0"/>
          </a:p>
          <a:p>
            <a:endParaRPr lang="en-US" dirty="0"/>
          </a:p>
          <a:p>
            <a:r>
              <a:rPr lang="de-DE" b="0" i="0" u="none" strike="noStrike" dirty="0">
                <a:solidFill>
                  <a:srgbClr val="0645AD"/>
                </a:solidFill>
                <a:effectLst/>
                <a:latin typeface="Arial" panose="020B0604020202020204" pitchFamily="34" charset="0"/>
                <a:hlinkClick r:id="rId5" tooltip="Himmelpfort"/>
              </a:rPr>
              <a:t>An den Weihnachtsmann</a:t>
            </a:r>
            <a:br>
              <a:rPr lang="de-DE" dirty="0"/>
            </a:br>
            <a:r>
              <a:rPr lang="de-DE" b="0" i="0" dirty="0">
                <a:solidFill>
                  <a:srgbClr val="202122"/>
                </a:solidFill>
                <a:effectLst/>
                <a:latin typeface="Arial" panose="020B0604020202020204" pitchFamily="34" charset="0"/>
              </a:rPr>
              <a:t>Weihnachtspostfiliale</a:t>
            </a:r>
            <a:br>
              <a:rPr lang="de-DE" dirty="0"/>
            </a:br>
            <a:r>
              <a:rPr lang="de-DE" b="0" i="0" dirty="0">
                <a:solidFill>
                  <a:srgbClr val="202122"/>
                </a:solidFill>
                <a:effectLst/>
                <a:latin typeface="Arial" panose="020B0604020202020204" pitchFamily="34" charset="0"/>
              </a:rPr>
              <a:t>16798 </a:t>
            </a:r>
            <a:r>
              <a:rPr lang="de-DE" b="0" i="0" u="none" strike="noStrike" dirty="0">
                <a:solidFill>
                  <a:srgbClr val="0645AD"/>
                </a:solidFill>
                <a:effectLst/>
                <a:latin typeface="Arial" panose="020B0604020202020204" pitchFamily="34" charset="0"/>
                <a:hlinkClick r:id="rId6" tooltip="Himmelpfort"/>
              </a:rPr>
              <a:t>Himmelpfort</a:t>
            </a:r>
            <a:endParaRPr lang="en-US" b="0" i="0" u="none" strike="noStrike" dirty="0">
              <a:solidFill>
                <a:srgbClr val="0645AD"/>
              </a:solidFill>
              <a:effectLst/>
              <a:latin typeface="Arial" panose="020B0604020202020204" pitchFamily="34" charset="0"/>
            </a:endParaRPr>
          </a:p>
          <a:p>
            <a:endParaRPr lang="en-US" b="0" i="0" u="none" strike="noStrike" dirty="0">
              <a:solidFill>
                <a:srgbClr val="0645AD"/>
              </a:solidFill>
              <a:effectLst/>
              <a:latin typeface="Arial" panose="020B0604020202020204" pitchFamily="34" charset="0"/>
            </a:endParaRPr>
          </a:p>
          <a:p>
            <a:r>
              <a:rPr lang="de-DE" b="0" i="0" u="sng" dirty="0">
                <a:solidFill>
                  <a:srgbClr val="0645AD"/>
                </a:solidFill>
                <a:effectLst/>
                <a:latin typeface="Arial" panose="020B0604020202020204" pitchFamily="34" charset="0"/>
                <a:hlinkClick r:id="rId7"/>
              </a:rPr>
              <a:t>An das Christkind</a:t>
            </a:r>
            <a:br>
              <a:rPr lang="de-DE" dirty="0"/>
            </a:br>
            <a:r>
              <a:rPr lang="de-DE" b="0" i="0" dirty="0">
                <a:solidFill>
                  <a:srgbClr val="202122"/>
                </a:solidFill>
                <a:effectLst/>
                <a:latin typeface="Arial" panose="020B0604020202020204" pitchFamily="34" charset="0"/>
              </a:rPr>
              <a:t>51777 </a:t>
            </a:r>
            <a:r>
              <a:rPr lang="de-DE" b="0" i="0" u="none" strike="noStrike" dirty="0">
                <a:solidFill>
                  <a:srgbClr val="0645AD"/>
                </a:solidFill>
                <a:effectLst/>
                <a:latin typeface="Arial" panose="020B0604020202020204" pitchFamily="34" charset="0"/>
                <a:hlinkClick r:id="rId8" tooltip="Engelskirchen"/>
              </a:rPr>
              <a:t>Engelskirchen</a:t>
            </a:r>
            <a:endParaRPr lang="en-US" b="0" i="0" u="none" strike="noStrike" dirty="0">
              <a:solidFill>
                <a:srgbClr val="0645AD"/>
              </a:solidFill>
              <a:effectLst/>
              <a:latin typeface="Arial" panose="020B0604020202020204" pitchFamily="34" charset="0"/>
            </a:endParaRPr>
          </a:p>
          <a:p>
            <a:endParaRPr lang="en-US" b="0" i="0" u="none" strike="noStrike" dirty="0">
              <a:solidFill>
                <a:srgbClr val="0645AD"/>
              </a:solidFill>
              <a:effectLst/>
              <a:latin typeface="Arial" panose="020B0604020202020204" pitchFamily="34" charset="0"/>
            </a:endParaRPr>
          </a:p>
          <a:p>
            <a:r>
              <a:rPr lang="en-US" b="0" i="0" u="none" strike="noStrike" dirty="0">
                <a:solidFill>
                  <a:srgbClr val="0645AD"/>
                </a:solidFill>
                <a:effectLst/>
                <a:latin typeface="Arial" panose="020B0604020202020204" pitchFamily="34" charset="0"/>
              </a:rPr>
              <a:t>Also (</a:t>
            </a:r>
            <a:r>
              <a:rPr lang="en-US" b="0" i="0" u="none" strike="noStrike" dirty="0" err="1">
                <a:solidFill>
                  <a:srgbClr val="0645AD"/>
                </a:solidFill>
                <a:effectLst/>
                <a:latin typeface="Arial" panose="020B0604020202020204" pitchFamily="34" charset="0"/>
              </a:rPr>
              <a:t>Himmelstadt</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Nikolausdorf</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Himmelsberg</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Himmelpforten</a:t>
            </a:r>
            <a:r>
              <a:rPr lang="en-US" b="0" i="0" u="none" strike="noStrike" dirty="0">
                <a:solidFill>
                  <a:srgbClr val="0645AD"/>
                </a:solidFill>
                <a:effectLst/>
                <a:latin typeface="Arial" panose="020B0604020202020204" pitchFamily="34" charset="0"/>
              </a:rPr>
              <a:t>)</a:t>
            </a:r>
            <a:br>
              <a:rPr lang="en-US" b="0" i="0" u="none" strike="noStrike" dirty="0">
                <a:solidFill>
                  <a:srgbClr val="0645AD"/>
                </a:solidFill>
                <a:effectLst/>
                <a:latin typeface="Arial" panose="020B0604020202020204" pitchFamily="34" charset="0"/>
              </a:rPr>
            </a:br>
            <a:endParaRPr lang="en-US" dirty="0"/>
          </a:p>
          <a:p>
            <a:pPr algn="l"/>
            <a:r>
              <a:rPr lang="de-DE" b="1" i="0" dirty="0">
                <a:solidFill>
                  <a:srgbClr val="000000"/>
                </a:solidFill>
                <a:effectLst/>
                <a:latin typeface="Arial" panose="020B0604020202020204" pitchFamily="34" charset="0"/>
              </a:rPr>
              <a:t>Österreich</a:t>
            </a:r>
            <a:r>
              <a:rPr lang="de-DE" b="0" i="0" dirty="0">
                <a:solidFill>
                  <a:srgbClr val="202122"/>
                </a:solidFill>
                <a:effectLst/>
                <a:latin typeface="Arial" panose="020B0604020202020204" pitchFamily="34" charset="0"/>
              </a:rPr>
              <a:t>Das </a:t>
            </a:r>
            <a:r>
              <a:rPr lang="de-DE" b="0" i="0" u="none" strike="noStrike" dirty="0">
                <a:solidFill>
                  <a:srgbClr val="0645AD"/>
                </a:solidFill>
                <a:effectLst/>
                <a:latin typeface="Arial" panose="020B0604020202020204" pitchFamily="34" charset="0"/>
                <a:hlinkClick r:id="rId9" tooltip="Österreich"/>
              </a:rPr>
              <a:t>österreichische</a:t>
            </a:r>
            <a:r>
              <a:rPr lang="de-DE" b="0" i="0" dirty="0">
                <a:solidFill>
                  <a:srgbClr val="202122"/>
                </a:solidFill>
                <a:effectLst/>
                <a:latin typeface="Arial" panose="020B0604020202020204" pitchFamily="34" charset="0"/>
              </a:rPr>
              <a:t> Weihnachtspostamt befindet sich in dem kleinen Ort </a:t>
            </a:r>
            <a:r>
              <a:rPr lang="de-DE" b="0" i="0" u="none" strike="noStrike" dirty="0">
                <a:solidFill>
                  <a:srgbClr val="0645AD"/>
                </a:solidFill>
                <a:effectLst/>
                <a:latin typeface="Arial" panose="020B0604020202020204" pitchFamily="34" charset="0"/>
                <a:hlinkClick r:id="rId10" tooltip="Christkindl"/>
              </a:rPr>
              <a:t>Christkindl</a:t>
            </a:r>
            <a:r>
              <a:rPr lang="de-DE" b="0" i="0" dirty="0">
                <a:solidFill>
                  <a:srgbClr val="202122"/>
                </a:solidFill>
                <a:effectLst/>
                <a:latin typeface="Arial" panose="020B0604020202020204" pitchFamily="34" charset="0"/>
              </a:rPr>
              <a:t> in </a:t>
            </a:r>
            <a:r>
              <a:rPr lang="de-DE" b="0" i="0" u="none" strike="noStrike" dirty="0">
                <a:solidFill>
                  <a:srgbClr val="0645AD"/>
                </a:solidFill>
                <a:effectLst/>
                <a:latin typeface="Arial" panose="020B0604020202020204" pitchFamily="34" charset="0"/>
                <a:hlinkClick r:id="rId11" tooltip="Oberösterreich"/>
              </a:rPr>
              <a:t>Oberösterreich</a:t>
            </a:r>
            <a:r>
              <a:rPr lang="de-DE" b="0" i="0" dirty="0">
                <a:solidFill>
                  <a:srgbClr val="202122"/>
                </a:solidFill>
                <a:effectLst/>
                <a:latin typeface="Arial" panose="020B0604020202020204" pitchFamily="34" charset="0"/>
              </a:rPr>
              <a:t>.</a:t>
            </a:r>
          </a:p>
          <a:p>
            <a:pPr algn="l"/>
            <a:r>
              <a:rPr lang="de-DE" b="1" i="0" dirty="0">
                <a:solidFill>
                  <a:srgbClr val="202122"/>
                </a:solidFill>
                <a:effectLst/>
                <a:latin typeface="Arial" panose="020B0604020202020204" pitchFamily="34" charset="0"/>
              </a:rPr>
              <a:t>Adresse:</a:t>
            </a:r>
            <a:endParaRPr lang="de-DE" b="0" i="0" dirty="0">
              <a:solidFill>
                <a:srgbClr val="202122"/>
              </a:solidFill>
              <a:effectLst/>
              <a:latin typeface="Arial" panose="020B0604020202020204" pitchFamily="34" charset="0"/>
            </a:endParaRPr>
          </a:p>
          <a:p>
            <a:pPr algn="l"/>
            <a:r>
              <a:rPr lang="de-DE" b="0" i="0" dirty="0">
                <a:solidFill>
                  <a:srgbClr val="202122"/>
                </a:solidFill>
                <a:effectLst/>
                <a:latin typeface="Arial" panose="020B0604020202020204" pitchFamily="34" charset="0"/>
              </a:rPr>
              <a:t>Postamt Christkindl</a:t>
            </a:r>
            <a:br>
              <a:rPr lang="de-DE" b="0" i="0" dirty="0">
                <a:solidFill>
                  <a:srgbClr val="202122"/>
                </a:solidFill>
                <a:effectLst/>
                <a:latin typeface="Arial" panose="020B0604020202020204" pitchFamily="34" charset="0"/>
              </a:rPr>
            </a:br>
            <a:r>
              <a:rPr lang="de-DE" b="0" i="0" dirty="0">
                <a:solidFill>
                  <a:srgbClr val="202122"/>
                </a:solidFill>
                <a:effectLst/>
                <a:latin typeface="Arial" panose="020B0604020202020204" pitchFamily="34" charset="0"/>
              </a:rPr>
              <a:t>Christkindlweg 6</a:t>
            </a:r>
            <a:br>
              <a:rPr lang="de-DE" b="0" i="0" dirty="0">
                <a:solidFill>
                  <a:srgbClr val="202122"/>
                </a:solidFill>
                <a:effectLst/>
                <a:latin typeface="Arial" panose="020B0604020202020204" pitchFamily="34" charset="0"/>
              </a:rPr>
            </a:br>
            <a:r>
              <a:rPr lang="de-DE" b="0" i="0" dirty="0">
                <a:solidFill>
                  <a:srgbClr val="202122"/>
                </a:solidFill>
                <a:effectLst/>
                <a:latin typeface="Arial" panose="020B0604020202020204" pitchFamily="34" charset="0"/>
              </a:rPr>
              <a:t>4411 Christkindl</a:t>
            </a:r>
          </a:p>
          <a:p>
            <a:pPr algn="l"/>
            <a:r>
              <a:rPr lang="de-DE" b="1" i="0" dirty="0">
                <a:solidFill>
                  <a:srgbClr val="000000"/>
                </a:solidFill>
                <a:effectLst/>
                <a:latin typeface="Arial" panose="020B0604020202020204" pitchFamily="34" charset="0"/>
              </a:rPr>
              <a:t>Schweiz</a:t>
            </a:r>
          </a:p>
          <a:p>
            <a:pPr algn="l"/>
            <a:r>
              <a:rPr lang="de-DE" b="0" i="0" dirty="0">
                <a:solidFill>
                  <a:srgbClr val="202122"/>
                </a:solidFill>
                <a:effectLst/>
                <a:latin typeface="Arial" panose="020B0604020202020204" pitchFamily="34" charset="0"/>
              </a:rPr>
              <a:t>Auch in der </a:t>
            </a:r>
            <a:r>
              <a:rPr lang="de-DE" b="0" i="0" u="none" strike="noStrike" dirty="0">
                <a:solidFill>
                  <a:srgbClr val="0645AD"/>
                </a:solidFill>
                <a:effectLst/>
                <a:latin typeface="Arial" panose="020B0604020202020204" pitchFamily="34" charset="0"/>
                <a:hlinkClick r:id="rId12" tooltip="Schweiz"/>
              </a:rPr>
              <a:t>Schweiz</a:t>
            </a:r>
            <a:r>
              <a:rPr lang="de-DE" b="0" i="0" dirty="0">
                <a:solidFill>
                  <a:srgbClr val="202122"/>
                </a:solidFill>
                <a:effectLst/>
                <a:latin typeface="Arial" panose="020B0604020202020204" pitchFamily="34" charset="0"/>
              </a:rPr>
              <a:t> werden Kinderbriefe an das Christkind oder den Schweizer „Samichlaus“ beantwortet. </a:t>
            </a:r>
          </a:p>
          <a:p>
            <a:pPr algn="l"/>
            <a:r>
              <a:rPr lang="de-DE" b="1" i="0" dirty="0">
                <a:solidFill>
                  <a:srgbClr val="202122"/>
                </a:solidFill>
                <a:effectLst/>
                <a:latin typeface="Arial" panose="020B0604020202020204" pitchFamily="34" charset="0"/>
              </a:rPr>
              <a:t>Adressen:</a:t>
            </a:r>
            <a:endParaRPr lang="de-DE"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02122"/>
                </a:solidFill>
                <a:effectLst/>
                <a:latin typeface="Arial" panose="020B0604020202020204" pitchFamily="34" charset="0"/>
              </a:rPr>
              <a:t>An das Christkind</a:t>
            </a:r>
            <a:br>
              <a:rPr lang="de-DE" b="0" i="0" dirty="0">
                <a:solidFill>
                  <a:srgbClr val="202122"/>
                </a:solidFill>
                <a:effectLst/>
                <a:latin typeface="Arial" panose="020B0604020202020204" pitchFamily="34" charset="0"/>
              </a:rPr>
            </a:br>
            <a:r>
              <a:rPr lang="de-DE" b="0" i="0" dirty="0">
                <a:solidFill>
                  <a:srgbClr val="202122"/>
                </a:solidFill>
                <a:effectLst/>
                <a:latin typeface="Arial" panose="020B0604020202020204" pitchFamily="34" charset="0"/>
              </a:rPr>
              <a:t>9405 Wienacht-Tobel</a:t>
            </a:r>
            <a:br>
              <a:rPr lang="de-DE" b="0" i="0" dirty="0">
                <a:solidFill>
                  <a:srgbClr val="202122"/>
                </a:solidFill>
                <a:effectLst/>
                <a:latin typeface="Arial" panose="020B0604020202020204" pitchFamily="34" charset="0"/>
              </a:rPr>
            </a:br>
            <a:br>
              <a:rPr lang="de-DE" b="0" i="0" dirty="0">
                <a:solidFill>
                  <a:srgbClr val="202122"/>
                </a:solidFill>
                <a:effectLst/>
                <a:latin typeface="Arial" panose="020B0604020202020204" pitchFamily="34" charset="0"/>
              </a:rPr>
            </a:br>
            <a:r>
              <a:rPr lang="de-DE" b="0" i="0" dirty="0">
                <a:solidFill>
                  <a:srgbClr val="202122"/>
                </a:solidFill>
                <a:effectLst/>
                <a:latin typeface="Arial" panose="020B0604020202020204" pitchFamily="34" charset="0"/>
              </a:rPr>
              <a:t>An das Christkind</a:t>
            </a:r>
            <a:br>
              <a:rPr lang="de-DE" b="0" i="0" dirty="0">
                <a:solidFill>
                  <a:srgbClr val="202122"/>
                </a:solidFill>
                <a:effectLst/>
                <a:latin typeface="Arial" panose="020B0604020202020204" pitchFamily="34" charset="0"/>
              </a:rPr>
            </a:br>
            <a:r>
              <a:rPr lang="de-DE" b="0" i="0" dirty="0">
                <a:solidFill>
                  <a:srgbClr val="202122"/>
                </a:solidFill>
                <a:effectLst/>
                <a:latin typeface="Arial" panose="020B0604020202020204" pitchFamily="34" charset="0"/>
              </a:rPr>
              <a:t>3027 Bethlehem</a:t>
            </a:r>
            <a:br>
              <a:rPr lang="de-DE" b="0" i="0" dirty="0">
                <a:solidFill>
                  <a:srgbClr val="202122"/>
                </a:solidFill>
                <a:effectLst/>
                <a:latin typeface="Arial" panose="020B0604020202020204" pitchFamily="34" charset="0"/>
              </a:rPr>
            </a:br>
            <a:br>
              <a:rPr lang="de-DE" b="0" i="0" dirty="0">
                <a:solidFill>
                  <a:srgbClr val="202122"/>
                </a:solidFill>
                <a:effectLst/>
                <a:latin typeface="Arial" panose="020B0604020202020204" pitchFamily="34" charset="0"/>
              </a:rPr>
            </a:br>
            <a:r>
              <a:rPr lang="de-DE" b="0" i="0" dirty="0">
                <a:solidFill>
                  <a:srgbClr val="202122"/>
                </a:solidFill>
                <a:effectLst/>
                <a:latin typeface="Arial" panose="020B0604020202020204" pitchFamily="34" charset="0"/>
              </a:rPr>
              <a:t>Die Weihnachtspostämter von </a:t>
            </a:r>
            <a:r>
              <a:rPr lang="de-DE" b="0" i="0" u="none" strike="noStrike" dirty="0">
                <a:solidFill>
                  <a:srgbClr val="0645AD"/>
                </a:solidFill>
                <a:effectLst/>
                <a:latin typeface="Arial" panose="020B0604020202020204" pitchFamily="34" charset="0"/>
                <a:hlinkClick r:id="rId13" tooltip="Bern-Bethlehem"/>
              </a:rPr>
              <a:t>Bern-Bethlehem</a:t>
            </a:r>
            <a:r>
              <a:rPr lang="de-DE" b="0" i="0" dirty="0">
                <a:solidFill>
                  <a:srgbClr val="202122"/>
                </a:solidFill>
                <a:effectLst/>
                <a:latin typeface="Arial" panose="020B0604020202020204" pitchFamily="34" charset="0"/>
              </a:rPr>
              <a:t> und Wienacht-Tobel (</a:t>
            </a:r>
            <a:r>
              <a:rPr lang="de-DE" b="0" i="0" u="none" strike="noStrike" dirty="0">
                <a:solidFill>
                  <a:srgbClr val="0645AD"/>
                </a:solidFill>
                <a:effectLst/>
                <a:latin typeface="Arial" panose="020B0604020202020204" pitchFamily="34" charset="0"/>
                <a:hlinkClick r:id="rId14" tooltip="Lutzenberg AR"/>
              </a:rPr>
              <a:t>Lutzenberg</a:t>
            </a:r>
            <a:r>
              <a:rPr lang="de-DE" b="0" i="0" dirty="0">
                <a:solidFill>
                  <a:srgbClr val="202122"/>
                </a:solidFill>
                <a:effectLst/>
                <a:latin typeface="Arial" panose="020B0604020202020204" pitchFamily="34" charset="0"/>
              </a:rPr>
              <a:t>) sind allerdings inzwischen geschlossen worden. Die Kinderbriefe landen jetzt bei der zentralen Fundstelle der </a:t>
            </a:r>
            <a:r>
              <a:rPr lang="de-DE" b="0" i="0" u="none" strike="noStrike" dirty="0">
                <a:solidFill>
                  <a:srgbClr val="0645AD"/>
                </a:solidFill>
                <a:effectLst/>
                <a:latin typeface="Arial" panose="020B0604020202020204" pitchFamily="34" charset="0"/>
                <a:hlinkClick r:id="rId15" tooltip="Die Schweizerische Post"/>
              </a:rPr>
              <a:t>Schweizerischen Post</a:t>
            </a:r>
            <a:r>
              <a:rPr lang="de-DE" b="0" i="0" dirty="0">
                <a:solidFill>
                  <a:srgbClr val="202122"/>
                </a:solidFill>
                <a:effectLst/>
                <a:latin typeface="Arial" panose="020B0604020202020204" pitchFamily="34" charset="0"/>
              </a:rPr>
              <a:t> in </a:t>
            </a:r>
            <a:r>
              <a:rPr lang="de-DE" b="0" i="0" u="none" strike="noStrike" dirty="0">
                <a:solidFill>
                  <a:srgbClr val="0645AD"/>
                </a:solidFill>
                <a:effectLst/>
                <a:latin typeface="Arial" panose="020B0604020202020204" pitchFamily="34" charset="0"/>
                <a:hlinkClick r:id="rId16" tooltip="Chiasso"/>
              </a:rPr>
              <a:t>Chiasso</a:t>
            </a:r>
            <a:r>
              <a:rPr lang="de-DE" b="0" i="0" dirty="0">
                <a:solidFill>
                  <a:srgbClr val="202122"/>
                </a:solidFill>
                <a:effectLst/>
                <a:latin typeface="Arial" panose="020B0604020202020204" pitchFamily="34" charset="0"/>
              </a:rPr>
              <a:t> und werden dort auch bearbeitet.</a:t>
            </a:r>
          </a:p>
          <a:p>
            <a:pPr algn="l"/>
            <a:endParaRPr lang="de-DE" b="0" i="0" dirty="0">
              <a:solidFill>
                <a:srgbClr val="202122"/>
              </a:solidFill>
              <a:effectLst/>
              <a:latin typeface="Arial" panose="020B0604020202020204" pitchFamily="34" charset="0"/>
            </a:endParaRPr>
          </a:p>
          <a:p>
            <a:pPr algn="l"/>
            <a:br>
              <a:rPr lang="de-DE" b="0" i="0" dirty="0">
                <a:solidFill>
                  <a:srgbClr val="747474"/>
                </a:solidFill>
                <a:effectLst/>
                <a:latin typeface="PT Sans" panose="020B0503020203020204" pitchFamily="34" charset="0"/>
              </a:rPr>
            </a:br>
            <a:endParaRPr lang="de-DE" b="0" i="0" u="none" strike="noStrike" dirty="0">
              <a:solidFill>
                <a:srgbClr val="ABABAB"/>
              </a:solidFill>
              <a:effectLst/>
              <a:latin typeface="var(--button_typography-font-family)"/>
            </a:endParaRPr>
          </a:p>
          <a:p>
            <a:pPr algn="l"/>
            <a:endParaRPr lang="de-DE" b="0" i="0" dirty="0">
              <a:solidFill>
                <a:srgbClr val="747474"/>
              </a:solidFill>
              <a:effectLst/>
              <a:latin typeface="PT Sans" panose="020B0503020203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746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br>
              <a:rPr lang="en-GB" dirty="0"/>
            </a:br>
            <a:r>
              <a:rPr lang="en-GB" b="1" dirty="0"/>
              <a:t>Aim</a:t>
            </a:r>
            <a:r>
              <a:rPr lang="en-GB" dirty="0"/>
              <a:t>: to practise oral production of the new vocabulary from this week, in a time-limited, but low stakes activity.</a:t>
            </a:r>
            <a:br>
              <a:rPr lang="en-GB" dirty="0"/>
            </a:br>
            <a:br>
              <a:rPr lang="en-GB" dirty="0"/>
            </a:br>
            <a:r>
              <a:rPr lang="en-GB" b="1" dirty="0"/>
              <a:t>Procedure</a:t>
            </a:r>
            <a:r>
              <a:rPr lang="en-GB" dirty="0"/>
              <a:t>:</a:t>
            </a:r>
            <a:br>
              <a:rPr lang="en-GB" dirty="0"/>
            </a:br>
            <a:r>
              <a:rPr lang="en-GB" dirty="0"/>
              <a:t>1. Working from left to right, top to bottom, teachers click to start a 4-second animation.  </a:t>
            </a:r>
          </a:p>
          <a:p>
            <a:r>
              <a:rPr lang="en-GB" dirty="0"/>
              <a:t>2. Students have to say the right German word aloud before the animation finishes and the word is revealed.</a:t>
            </a:r>
          </a:p>
          <a:p>
            <a:endParaRPr lang="en-GB" dirty="0"/>
          </a:p>
          <a:p>
            <a:r>
              <a:rPr lang="en-GB" b="1" dirty="0"/>
              <a:t>Note</a:t>
            </a:r>
            <a:r>
              <a:rPr lang="en-GB" dirty="0"/>
              <a:t>: it may be worth doing this activity twice, first without students speaking aloud (they could think, or </a:t>
            </a:r>
            <a:r>
              <a:rPr lang="en-GB" dirty="0" err="1"/>
              <a:t>mouthe</a:t>
            </a:r>
            <a:r>
              <a:rPr lang="en-GB" dirty="0"/>
              <a:t>, or sub-vocalise the words), and second, with choral elicitation of all the words. Task repetition of a variety of spoken production tasks has been shown to be beneficial for performance.  Having two different conditions for the same task adds variety.</a:t>
            </a:r>
          </a:p>
        </p:txBody>
      </p:sp>
      <p:sp>
        <p:nvSpPr>
          <p:cNvPr id="4" name="Slide Number Placeholder 3"/>
          <p:cNvSpPr>
            <a:spLocks noGrp="1"/>
          </p:cNvSpPr>
          <p:nvPr>
            <p:ph type="sldNum" sz="quarter" idx="5"/>
          </p:nvPr>
        </p:nvSpPr>
        <p:spPr/>
        <p:txBody>
          <a:bodyPr/>
          <a:lstStyle/>
          <a:p>
            <a:fld id="{DD81A330-A258-4559-87FD-8EE3E266829E}" type="slidenum">
              <a:rPr lang="en-GB" smtClean="0"/>
              <a:t>17</a:t>
            </a:fld>
            <a:endParaRPr lang="en-GB"/>
          </a:p>
        </p:txBody>
      </p:sp>
    </p:spTree>
    <p:extLst>
      <p:ext uri="{BB962C8B-B14F-4D97-AF65-F5344CB8AC3E}">
        <p14:creationId xmlns:p14="http://schemas.microsoft.com/office/powerpoint/2010/main" val="676217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sz="1200" b="1" dirty="0">
                <a:solidFill>
                  <a:srgbClr val="FFCC00"/>
                </a:solidFill>
                <a:latin typeface="Century Gothic" panose="020B0502020202020204" pitchFamily="34" charset="0"/>
              </a:rPr>
              <a:t>]</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bring your left arm up to mime suddenly looking at your watch.</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sp</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t</a:t>
            </a:r>
            <a:r>
              <a:rPr lang="en-GB" b="1" baseline="0" dirty="0"/>
              <a:t>’</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53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spät</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ähnlich</a:t>
            </a:r>
            <a:r>
              <a:rPr lang="en-GB" sz="1200" b="1" baseline="0" dirty="0"/>
              <a:t> </a:t>
            </a:r>
            <a:r>
              <a:rPr lang="en-GB" sz="1200" baseline="0" dirty="0"/>
              <a:t>[429]; </a:t>
            </a:r>
            <a:r>
              <a:rPr lang="en-GB" sz="1200" b="1" baseline="0" dirty="0" err="1"/>
              <a:t>Nähe</a:t>
            </a:r>
            <a:r>
              <a:rPr lang="en-GB" sz="1200" b="1" baseline="0" dirty="0"/>
              <a:t> </a:t>
            </a:r>
            <a:r>
              <a:rPr lang="en-GB" sz="1200" baseline="0" dirty="0"/>
              <a:t>[795]; </a:t>
            </a:r>
            <a:r>
              <a:rPr lang="en-GB" sz="1200" b="1" baseline="0" dirty="0" err="1"/>
              <a:t>erklären</a:t>
            </a:r>
            <a:r>
              <a:rPr lang="en-GB" sz="1200" b="1" baseline="0" dirty="0"/>
              <a:t> </a:t>
            </a:r>
            <a:r>
              <a:rPr lang="en-GB" sz="1200" baseline="0" dirty="0"/>
              <a:t>[250]; </a:t>
            </a:r>
            <a:r>
              <a:rPr lang="en-GB" sz="1200" b="1" baseline="0" dirty="0" err="1"/>
              <a:t>wählen</a:t>
            </a:r>
            <a:r>
              <a:rPr lang="en-GB" sz="1200" b="1" baseline="0" dirty="0"/>
              <a:t> </a:t>
            </a:r>
            <a:r>
              <a:rPr lang="en-GB" sz="1200" baseline="0" dirty="0"/>
              <a:t>[64].</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44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 (two slides)</a:t>
            </a:r>
            <a:br>
              <a:rPr lang="en-GB" dirty="0"/>
            </a:br>
            <a:br>
              <a:rPr lang="en-GB" dirty="0"/>
            </a:br>
            <a:r>
              <a:rPr lang="en-GB" b="1" dirty="0"/>
              <a:t>Aim</a:t>
            </a:r>
            <a:r>
              <a:rPr lang="en-GB" dirty="0"/>
              <a:t>: to present and practise the new vocabulary for this week.</a:t>
            </a:r>
            <a:br>
              <a:rPr lang="en-GB" dirty="0"/>
            </a:br>
            <a:br>
              <a:rPr lang="en-GB" dirty="0"/>
            </a:br>
            <a:r>
              <a:rPr lang="en-GB" b="1" dirty="0"/>
              <a:t>Procedure</a:t>
            </a:r>
            <a:r>
              <a:rPr lang="en-GB" dirty="0"/>
              <a:t>:</a:t>
            </a:r>
            <a:br>
              <a:rPr lang="en-GB" dirty="0"/>
            </a:br>
            <a:r>
              <a:rPr lang="en-GB" dirty="0"/>
              <a:t>1. Click to bring up the German word.</a:t>
            </a:r>
            <a:br>
              <a:rPr lang="en-GB" dirty="0"/>
            </a:br>
            <a:r>
              <a:rPr lang="en-GB" dirty="0"/>
              <a:t>2. Elicit repetition.</a:t>
            </a:r>
          </a:p>
          <a:p>
            <a:r>
              <a:rPr lang="en-GB" dirty="0"/>
              <a:t>3. Click to bring up the picture/English meaning and elicit a 2</a:t>
            </a:r>
            <a:r>
              <a:rPr lang="en-GB" baseline="30000" dirty="0"/>
              <a:t>nd</a:t>
            </a:r>
            <a:r>
              <a:rPr lang="en-GB" dirty="0"/>
              <a:t> repetition of the word.</a:t>
            </a:r>
          </a:p>
          <a:p>
            <a:r>
              <a:rPr lang="en-GB" dirty="0"/>
              <a:t>4. Continue with the remaining words on the slide.</a:t>
            </a:r>
          </a:p>
          <a:p>
            <a:r>
              <a:rPr lang="en-GB" dirty="0"/>
              <a:t>5. Ask ‘Wie </a:t>
            </a:r>
            <a:r>
              <a:rPr lang="en-GB" dirty="0" err="1"/>
              <a:t>sagt</a:t>
            </a:r>
            <a:r>
              <a:rPr lang="en-GB" dirty="0"/>
              <a:t> man XXX auf Deutsch/</a:t>
            </a:r>
            <a:r>
              <a:rPr lang="en-GB" dirty="0" err="1"/>
              <a:t>Englisch</a:t>
            </a:r>
            <a:r>
              <a:rPr lang="en-GB" dirty="0"/>
              <a:t>’? to provide more practice.</a:t>
            </a:r>
          </a:p>
          <a:p>
            <a:r>
              <a:rPr lang="en-GB" dirty="0"/>
              <a:t>6. Move on to the remaining words on the next slide and repeat the process.</a:t>
            </a:r>
          </a:p>
        </p:txBody>
      </p:sp>
      <p:sp>
        <p:nvSpPr>
          <p:cNvPr id="4" name="Slide Number Placeholder 3"/>
          <p:cNvSpPr>
            <a:spLocks noGrp="1"/>
          </p:cNvSpPr>
          <p:nvPr>
            <p:ph type="sldNum" sz="quarter" idx="5"/>
          </p:nvPr>
        </p:nvSpPr>
        <p:spPr/>
        <p:txBody>
          <a:bodyPr/>
          <a:lstStyle/>
          <a:p>
            <a:fld id="{DD81A330-A258-4559-87FD-8EE3E266829E}" type="slidenum">
              <a:rPr lang="en-GB" smtClean="0"/>
              <a:t>2</a:t>
            </a:fld>
            <a:endParaRPr lang="en-GB"/>
          </a:p>
        </p:txBody>
      </p:sp>
    </p:spTree>
    <p:extLst>
      <p:ext uri="{BB962C8B-B14F-4D97-AF65-F5344CB8AC3E}">
        <p14:creationId xmlns:p14="http://schemas.microsoft.com/office/powerpoint/2010/main" val="3189921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45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366794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FFCC0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err="1">
                <a:solidFill>
                  <a:srgbClr val="FFCC00"/>
                </a:solidFill>
                <a:latin typeface="Century Gothic" panose="020B0502020202020204" pitchFamily="34" charset="0"/>
              </a:rPr>
              <a:t>ä</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trace a broad smile on your own face, drawing your index fingers away from the middle of your mouth to the outer edges.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sz="1200" b="1" dirty="0" err="1">
                <a:solidFill>
                  <a:srgbClr val="FFCC00"/>
                </a:solidFill>
                <a:latin typeface="Century Gothic" panose="020B0502020202020204" pitchFamily="34" charset="0"/>
              </a:rPr>
              <a:t>ä</a:t>
            </a:r>
            <a:r>
              <a:rPr lang="en-GB" b="1" dirty="0"/>
              <a:t>] </a:t>
            </a:r>
            <a:r>
              <a:rPr lang="en-GB" baseline="0" dirty="0"/>
              <a:t>sound, pronouncing </a:t>
            </a:r>
            <a:r>
              <a:rPr lang="en-GB" b="0" baseline="0" dirty="0"/>
              <a:t>“</a:t>
            </a:r>
            <a:r>
              <a:rPr lang="en-GB" sz="1200" b="1" dirty="0" err="1">
                <a:solidFill>
                  <a:srgbClr val="002060"/>
                </a:solidFill>
                <a:latin typeface="Century Gothic" panose="020B0502020202020204" pitchFamily="34" charset="0"/>
              </a:rPr>
              <a:t>l</a:t>
            </a:r>
            <a:r>
              <a:rPr lang="en-GB" sz="1200" b="1" dirty="0" err="1">
                <a:solidFill>
                  <a:srgbClr val="FFC000"/>
                </a:solidFill>
                <a:latin typeface="Century Gothic" panose="020B0502020202020204" pitchFamily="34" charset="0"/>
              </a:rPr>
              <a:t>ä</a:t>
            </a:r>
            <a:r>
              <a:rPr lang="en-GB" sz="1200" b="1" dirty="0" err="1">
                <a:solidFill>
                  <a:srgbClr val="002060"/>
                </a:solidFill>
                <a:latin typeface="Century Gothic" panose="020B0502020202020204" pitchFamily="34" charset="0"/>
              </a:rPr>
              <a:t>cheln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656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sz="1200" b="1" dirty="0" err="1">
                <a:solidFill>
                  <a:srgbClr val="002060"/>
                </a:solidFill>
                <a:latin typeface="Century Gothic" panose="020B0502020202020204" pitchFamily="34" charset="0"/>
              </a:rPr>
              <a:t>ä</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sz="1200" b="1" dirty="0" err="1">
                <a:solidFill>
                  <a:srgbClr val="002060"/>
                </a:solidFill>
                <a:latin typeface="Century Gothic" panose="020B0502020202020204" pitchFamily="34" charset="0"/>
              </a:rPr>
              <a:t>ä</a:t>
            </a:r>
            <a:r>
              <a:rPr lang="en-GB" b="1" baseline="0" dirty="0"/>
              <a:t>] </a:t>
            </a:r>
            <a:r>
              <a:rPr lang="en-GB" baseline="0" dirty="0"/>
              <a:t>and then the </a:t>
            </a:r>
            <a:r>
              <a:rPr lang="en-GB" b="1" baseline="0" dirty="0"/>
              <a:t>source</a:t>
            </a:r>
            <a:r>
              <a:rPr lang="en-GB" baseline="0" dirty="0"/>
              <a:t> word again ‘</a:t>
            </a:r>
            <a:r>
              <a:rPr lang="en-GB" sz="1200" b="1" baseline="0" dirty="0" err="1"/>
              <a:t>lächeln</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lächeln</a:t>
            </a:r>
            <a:r>
              <a:rPr lang="en-GB" sz="1200" b="1" baseline="0" dirty="0"/>
              <a:t> </a:t>
            </a:r>
            <a:r>
              <a:rPr lang="en-GB" sz="1200" baseline="0" dirty="0"/>
              <a:t>[793]; </a:t>
            </a:r>
            <a:r>
              <a:rPr lang="en-GB" sz="1200" b="1" baseline="0" dirty="0" err="1"/>
              <a:t>Verhältnis</a:t>
            </a:r>
            <a:r>
              <a:rPr lang="en-GB" sz="1200" b="1" baseline="0" dirty="0"/>
              <a:t> </a:t>
            </a:r>
            <a:r>
              <a:rPr lang="en-GB" sz="1200" b="0" baseline="0" dirty="0"/>
              <a:t>[517] </a:t>
            </a:r>
            <a:r>
              <a:rPr lang="en-GB" sz="1200" b="1" baseline="0" dirty="0" err="1"/>
              <a:t>Mädchen</a:t>
            </a:r>
            <a:r>
              <a:rPr lang="en-GB" sz="1200" b="1" baseline="0" dirty="0"/>
              <a:t> </a:t>
            </a:r>
            <a:r>
              <a:rPr lang="en-GB" sz="1200" baseline="0" dirty="0"/>
              <a:t>[537]; </a:t>
            </a:r>
            <a:r>
              <a:rPr lang="en-GB" sz="1200" b="1" baseline="0" dirty="0" err="1"/>
              <a:t>Hälfte</a:t>
            </a:r>
            <a:r>
              <a:rPr lang="en-GB" sz="1200" b="1" baseline="0" dirty="0"/>
              <a:t> </a:t>
            </a:r>
            <a:r>
              <a:rPr lang="en-GB" sz="1200" baseline="0" dirty="0"/>
              <a:t>[972]; </a:t>
            </a:r>
            <a:r>
              <a:rPr lang="en-GB" sz="1200" b="1" baseline="0" dirty="0" err="1"/>
              <a:t>ständig</a:t>
            </a:r>
            <a:r>
              <a:rPr lang="en-GB" sz="1200" b="1" baseline="0" dirty="0"/>
              <a:t> </a:t>
            </a:r>
            <a:r>
              <a:rPr lang="en-GB" sz="1200" baseline="0" dirty="0"/>
              <a:t>[612]; </a:t>
            </a:r>
            <a:r>
              <a:rPr lang="en-GB" sz="1200" b="1" baseline="0" dirty="0" err="1"/>
              <a:t>ändern</a:t>
            </a:r>
            <a:r>
              <a:rPr lang="en-GB" sz="1200" b="1" baseline="0" dirty="0"/>
              <a:t> </a:t>
            </a:r>
            <a:r>
              <a:rPr lang="en-GB" sz="1200" baseline="0" dirty="0"/>
              <a:t>[476].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4142269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17571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554571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25</a:t>
            </a:r>
            <a:r>
              <a:rPr lang="en-GB" b="1" baseline="0" dirty="0"/>
              <a:t> </a:t>
            </a:r>
            <a:r>
              <a:rPr lang="en-GB" b="0" baseline="0" dirty="0"/>
              <a:t>minutes (3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to share some information about a Christmas tradition in Germany; to practise a mixture of low stakes inferencing and some comprehension of previously taught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Give students 2 minutes to read the text with a partner and ask them to come up with plausible meanings in English for each of the words in bold. Reassure them that they haven’t met all of these German words before but that they may be able to infer the meaning from the surrounding English words (and tell them that there are some words they will know).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Then do a choral ‘simultaneous interpreting read aloud’ of the text.  Respond to any hesitations by clarifying the meanings.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Ask students for English translations of the place names: St. Nikolaus (St. Nicholas – more about him on the next slide), </a:t>
            </a:r>
            <a:r>
              <a:rPr lang="en-GB" b="0" baseline="0" dirty="0" err="1"/>
              <a:t>Nikolasdorf</a:t>
            </a:r>
            <a:r>
              <a:rPr lang="en-GB" b="0" baseline="0" dirty="0"/>
              <a:t> (Nicholas village), </a:t>
            </a:r>
            <a:r>
              <a:rPr lang="en-GB" b="0" baseline="0" dirty="0" err="1"/>
              <a:t>Engelskirchen</a:t>
            </a:r>
            <a:r>
              <a:rPr lang="en-GB" b="0" baseline="0" dirty="0"/>
              <a:t> (Angel’s churches), </a:t>
            </a:r>
            <a:r>
              <a:rPr lang="en-GB" b="0" baseline="0" dirty="0" err="1"/>
              <a:t>Himmelstadt</a:t>
            </a:r>
            <a:r>
              <a:rPr lang="en-GB" b="0" baseline="0" dirty="0"/>
              <a:t> (heaven/sky town) and </a:t>
            </a:r>
            <a:r>
              <a:rPr lang="en-GB" b="0" baseline="0" dirty="0" err="1"/>
              <a:t>Himmelsberg</a:t>
            </a:r>
            <a:r>
              <a:rPr lang="en-GB" b="0" baseline="0" dirty="0"/>
              <a:t> (Heaven’s mountain).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the important words are glossed on the slide.  These words all appear on all of the new GCSE wordlists, and will be taught formally at KS3 but some students will pick up vocabulary incidentally, and the words are relevant to our lesson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Dictionaries would be useful for this task, since students may wish to use previously untaught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This activity could also be given for homework.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34708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br>
              <a:rPr lang="en-GB" b="1" baseline="0" dirty="0"/>
            </a:br>
            <a:r>
              <a:rPr lang="en-GB" b="1" baseline="0" dirty="0"/>
              <a:t>Aim</a:t>
            </a:r>
            <a:r>
              <a:rPr lang="en-GB" b="0" baseline="0" dirty="0"/>
              <a:t>: to find out more about Christmas traditions in Germany.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Present the information.</a:t>
            </a:r>
            <a:br>
              <a:rPr lang="en-GB" b="0" baseline="0" dirty="0"/>
            </a:br>
            <a:br>
              <a:rPr lang="en-GB" b="0" baseline="0" dirty="0"/>
            </a:br>
            <a:r>
              <a:rPr lang="en-GB" b="1" baseline="0" dirty="0"/>
              <a:t>Note: </a:t>
            </a:r>
            <a:r>
              <a:rPr lang="en-GB" b="0" baseline="0" dirty="0"/>
              <a:t>clearly, there is a lot more that could be said about St. Nikolaus and the tradition of celebrating by putting shoes/boots outside bedroom doors on the night of the 5</a:t>
            </a:r>
            <a:r>
              <a:rPr lang="en-GB" b="0" baseline="30000" dirty="0"/>
              <a:t>th</a:t>
            </a:r>
            <a:r>
              <a:rPr lang="en-GB" b="0" baseline="0" dirty="0"/>
              <a:t> December when he will visit and fill them with goodies, (as long as children have been good).  The timing of this coincides with the death of </a:t>
            </a:r>
            <a:r>
              <a:rPr lang="en-GB" b="0" baseline="0" dirty="0" err="1"/>
              <a:t>St.Nikolaus</a:t>
            </a:r>
            <a:r>
              <a:rPr lang="en-GB" b="0" baseline="0" dirty="0"/>
              <a:t> on 6</a:t>
            </a:r>
            <a:r>
              <a:rPr lang="en-GB" b="0" baseline="30000" dirty="0"/>
              <a:t>th</a:t>
            </a:r>
            <a:r>
              <a:rPr lang="en-GB" b="0" baseline="0" dirty="0"/>
              <a:t> December 343 AD.  Students may ask about the connection between Santa Claus and St. Nikolaus.  Essentially the same person, the traditions diverged when Dutch emigrants to the USA took their tradition of celebrating St. Nikolaus, who they call Sinterklaas, which over time became Santa Claus.  So St. Nikolaus is essentially the original version of Santa Claus.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Teachers may need to decide how long to spend on this depending on the make up of their classes.  They will be students who don’t celebrate Christmas at all, those who do give and receive gifts but for whom the celebrations are 100% secular, those who are practising Christians, and perhaps those who still believe in Father Christmas.  Teachers will want to navigate carefully and decide what to share, but St. Nikolaus is a very long-established and widespread tradition in Germany, Austria, Switzerland, and many other European countries so it feels appropriate to know about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Information retrieved from Wikipedia:</a:t>
            </a:r>
          </a:p>
          <a:p>
            <a:r>
              <a:rPr lang="en-US" dirty="0" err="1"/>
              <a:t>Adresse</a:t>
            </a:r>
            <a:r>
              <a:rPr lang="en-US" dirty="0"/>
              <a:t>:</a:t>
            </a:r>
            <a:br>
              <a:rPr lang="en-US" dirty="0"/>
            </a:br>
            <a:r>
              <a:rPr lang="de-DE" b="0" i="0" u="sng" dirty="0">
                <a:solidFill>
                  <a:srgbClr val="0645AD"/>
                </a:solidFill>
                <a:effectLst/>
                <a:latin typeface="Arial" panose="020B0604020202020204" pitchFamily="34" charset="0"/>
                <a:hlinkClick r:id="rId3"/>
              </a:rPr>
              <a:t>An den Nikolaus</a:t>
            </a:r>
            <a:r>
              <a:rPr lang="de-DE" b="0" i="0" dirty="0">
                <a:solidFill>
                  <a:srgbClr val="202122"/>
                </a:solidFill>
                <a:effectLst/>
                <a:latin typeface="Arial" panose="020B0604020202020204" pitchFamily="34" charset="0"/>
              </a:rPr>
              <a:t>, Nikolausplatz,</a:t>
            </a:r>
            <a:br>
              <a:rPr lang="de-DE" dirty="0"/>
            </a:br>
            <a:r>
              <a:rPr lang="de-DE" b="0" i="0" dirty="0">
                <a:solidFill>
                  <a:srgbClr val="202122"/>
                </a:solidFill>
                <a:effectLst/>
                <a:latin typeface="Arial" panose="020B0604020202020204" pitchFamily="34" charset="0"/>
              </a:rPr>
              <a:t>66351 </a:t>
            </a:r>
            <a:r>
              <a:rPr lang="de-DE" b="0" i="0" u="none" strike="noStrike" dirty="0">
                <a:solidFill>
                  <a:srgbClr val="0645AD"/>
                </a:solidFill>
                <a:effectLst/>
                <a:latin typeface="Arial" panose="020B0604020202020204" pitchFamily="34" charset="0"/>
                <a:hlinkClick r:id="rId4" tooltip="St. Nikolaus (Großrosseln)"/>
              </a:rPr>
              <a:t>St. Nikolaus</a:t>
            </a:r>
            <a:endParaRPr lang="en-US" dirty="0"/>
          </a:p>
          <a:p>
            <a:endParaRPr lang="en-US" dirty="0"/>
          </a:p>
          <a:p>
            <a:r>
              <a:rPr lang="de-DE" b="0" i="0" u="none" strike="noStrike" dirty="0">
                <a:solidFill>
                  <a:srgbClr val="0645AD"/>
                </a:solidFill>
                <a:effectLst/>
                <a:latin typeface="Arial" panose="020B0604020202020204" pitchFamily="34" charset="0"/>
                <a:hlinkClick r:id="rId5" tooltip="Himmelpfort"/>
              </a:rPr>
              <a:t>An den Weihnachtsmann</a:t>
            </a:r>
            <a:br>
              <a:rPr lang="de-DE" dirty="0"/>
            </a:br>
            <a:r>
              <a:rPr lang="de-DE" b="0" i="0" dirty="0">
                <a:solidFill>
                  <a:srgbClr val="202122"/>
                </a:solidFill>
                <a:effectLst/>
                <a:latin typeface="Arial" panose="020B0604020202020204" pitchFamily="34" charset="0"/>
              </a:rPr>
              <a:t>Weihnachtspostfiliale</a:t>
            </a:r>
            <a:br>
              <a:rPr lang="de-DE" dirty="0"/>
            </a:br>
            <a:r>
              <a:rPr lang="de-DE" b="0" i="0" dirty="0">
                <a:solidFill>
                  <a:srgbClr val="202122"/>
                </a:solidFill>
                <a:effectLst/>
                <a:latin typeface="Arial" panose="020B0604020202020204" pitchFamily="34" charset="0"/>
              </a:rPr>
              <a:t>16798 </a:t>
            </a:r>
            <a:r>
              <a:rPr lang="de-DE" b="0" i="0" u="none" strike="noStrike" dirty="0">
                <a:solidFill>
                  <a:srgbClr val="0645AD"/>
                </a:solidFill>
                <a:effectLst/>
                <a:latin typeface="Arial" panose="020B0604020202020204" pitchFamily="34" charset="0"/>
                <a:hlinkClick r:id="rId6" tooltip="Himmelpfort"/>
              </a:rPr>
              <a:t>Himmelpfort</a:t>
            </a:r>
            <a:endParaRPr lang="en-US" b="0" i="0" u="none" strike="noStrike" dirty="0">
              <a:solidFill>
                <a:srgbClr val="0645AD"/>
              </a:solidFill>
              <a:effectLst/>
              <a:latin typeface="Arial" panose="020B0604020202020204" pitchFamily="34" charset="0"/>
            </a:endParaRPr>
          </a:p>
          <a:p>
            <a:endParaRPr lang="en-US" b="0" i="0" u="none" strike="noStrike" dirty="0">
              <a:solidFill>
                <a:srgbClr val="0645AD"/>
              </a:solidFill>
              <a:effectLst/>
              <a:latin typeface="Arial" panose="020B0604020202020204" pitchFamily="34" charset="0"/>
            </a:endParaRPr>
          </a:p>
          <a:p>
            <a:r>
              <a:rPr lang="de-DE" b="0" i="0" u="sng" dirty="0">
                <a:solidFill>
                  <a:srgbClr val="0645AD"/>
                </a:solidFill>
                <a:effectLst/>
                <a:latin typeface="Arial" panose="020B0604020202020204" pitchFamily="34" charset="0"/>
                <a:hlinkClick r:id="rId7"/>
              </a:rPr>
              <a:t>An das Christkind</a:t>
            </a:r>
            <a:br>
              <a:rPr lang="de-DE" dirty="0"/>
            </a:br>
            <a:r>
              <a:rPr lang="de-DE" b="0" i="0" dirty="0">
                <a:solidFill>
                  <a:srgbClr val="202122"/>
                </a:solidFill>
                <a:effectLst/>
                <a:latin typeface="Arial" panose="020B0604020202020204" pitchFamily="34" charset="0"/>
              </a:rPr>
              <a:t>51777 </a:t>
            </a:r>
            <a:r>
              <a:rPr lang="de-DE" b="0" i="0" u="none" strike="noStrike" dirty="0">
                <a:solidFill>
                  <a:srgbClr val="0645AD"/>
                </a:solidFill>
                <a:effectLst/>
                <a:latin typeface="Arial" panose="020B0604020202020204" pitchFamily="34" charset="0"/>
                <a:hlinkClick r:id="rId8" tooltip="Engelskirchen"/>
              </a:rPr>
              <a:t>Engelskirchen</a:t>
            </a:r>
            <a:endParaRPr lang="en-US" b="0" i="0" u="none" strike="noStrike" dirty="0">
              <a:solidFill>
                <a:srgbClr val="0645AD"/>
              </a:solidFill>
              <a:effectLst/>
              <a:latin typeface="Arial" panose="020B0604020202020204" pitchFamily="34" charset="0"/>
            </a:endParaRPr>
          </a:p>
          <a:p>
            <a:endParaRPr lang="en-US" b="0" i="0" u="none" strike="noStrike" dirty="0">
              <a:solidFill>
                <a:srgbClr val="0645AD"/>
              </a:solidFill>
              <a:effectLst/>
              <a:latin typeface="Arial" panose="020B0604020202020204" pitchFamily="34" charset="0"/>
            </a:endParaRPr>
          </a:p>
          <a:p>
            <a:r>
              <a:rPr lang="en-US" b="0" i="0" u="none" strike="noStrike" dirty="0">
                <a:solidFill>
                  <a:srgbClr val="0645AD"/>
                </a:solidFill>
                <a:effectLst/>
                <a:latin typeface="Arial" panose="020B0604020202020204" pitchFamily="34" charset="0"/>
              </a:rPr>
              <a:t>Also (</a:t>
            </a:r>
            <a:r>
              <a:rPr lang="en-US" b="0" i="0" u="none" strike="noStrike" dirty="0" err="1">
                <a:solidFill>
                  <a:srgbClr val="0645AD"/>
                </a:solidFill>
                <a:effectLst/>
                <a:latin typeface="Arial" panose="020B0604020202020204" pitchFamily="34" charset="0"/>
              </a:rPr>
              <a:t>Himmelstadt</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Nikolausdorf</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Himmelsberg</a:t>
            </a:r>
            <a:r>
              <a:rPr lang="en-US" b="0" i="0" u="none" strike="noStrike" dirty="0">
                <a:solidFill>
                  <a:srgbClr val="0645AD"/>
                </a:solidFill>
                <a:effectLst/>
                <a:latin typeface="Arial" panose="020B0604020202020204" pitchFamily="34" charset="0"/>
              </a:rPr>
              <a:t>, </a:t>
            </a:r>
            <a:r>
              <a:rPr lang="en-US" b="0" i="0" u="none" strike="noStrike" dirty="0" err="1">
                <a:solidFill>
                  <a:srgbClr val="0645AD"/>
                </a:solidFill>
                <a:effectLst/>
                <a:latin typeface="Arial" panose="020B0604020202020204" pitchFamily="34" charset="0"/>
              </a:rPr>
              <a:t>Himmelpforten</a:t>
            </a:r>
            <a:r>
              <a:rPr lang="en-US" b="0" i="0" u="none" strike="noStrike" dirty="0">
                <a:solidFill>
                  <a:srgbClr val="0645AD"/>
                </a:solidFill>
                <a:effectLst/>
                <a:latin typeface="Arial" panose="020B0604020202020204" pitchFamily="34" charset="0"/>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4877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to use previously taught language in a new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respond to the prompts, writing a letter to the wise men about wanting and giving presents.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For those writing their own letter, dictionaries would be useful, since students may wish to use previously untaught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It is worth reminding students that in German there is only one present tense – I listen and I’m listening are both ‘ich </a:t>
            </a:r>
            <a:r>
              <a:rPr lang="en-GB" b="0" baseline="0" dirty="0" err="1"/>
              <a:t>höre</a:t>
            </a:r>
            <a:r>
              <a:rPr lang="en-GB" b="0" baseline="0" dirty="0"/>
              <a:t>’.</a:t>
            </a:r>
          </a:p>
          <a:p>
            <a:endParaRPr lang="en-GB" dirty="0">
              <a:latin typeface="Cavolini" panose="03000502040302020204" pitchFamily="66" charset="0"/>
              <a:cs typeface="Cavolini" panose="03000502040302020204" pitchFamily="66" charset="0"/>
            </a:endParaRPr>
          </a:p>
          <a:p>
            <a:r>
              <a:rPr lang="en-GB" b="1" dirty="0">
                <a:latin typeface="Cavolini" panose="03000502040302020204" pitchFamily="66" charset="0"/>
                <a:cs typeface="Cavolini" panose="03000502040302020204" pitchFamily="66" charset="0"/>
              </a:rPr>
              <a:t>Suggested translation:</a:t>
            </a:r>
          </a:p>
          <a:p>
            <a:r>
              <a:rPr lang="en-GB" dirty="0">
                <a:latin typeface="Cavolini" panose="03000502040302020204" pitchFamily="66" charset="0"/>
                <a:cs typeface="Cavolini" panose="03000502040302020204" pitchFamily="66" charset="0"/>
              </a:rPr>
              <a:t>Lieber Nikolaus,</a:t>
            </a: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Wie </a:t>
            </a:r>
            <a:r>
              <a:rPr lang="en-GB" dirty="0" err="1">
                <a:latin typeface="Cavolini" panose="03000502040302020204" pitchFamily="66" charset="0"/>
                <a:cs typeface="Cavolini" panose="03000502040302020204" pitchFamily="66" charset="0"/>
              </a:rPr>
              <a:t>geht’s</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dir</a:t>
            </a:r>
            <a:r>
              <a:rPr lang="en-GB" dirty="0">
                <a:latin typeface="Cavolini" panose="03000502040302020204" pitchFamily="66" charset="0"/>
                <a:cs typeface="Cavolini" panose="03000502040302020204" pitchFamily="66" charset="0"/>
              </a:rPr>
              <a:t>? Es </a:t>
            </a:r>
            <a:r>
              <a:rPr lang="en-GB" dirty="0" err="1">
                <a:latin typeface="Cavolini" panose="03000502040302020204" pitchFamily="66" charset="0"/>
                <a:cs typeface="Cavolini" panose="03000502040302020204" pitchFamily="66" charset="0"/>
              </a:rPr>
              <a:t>geht</a:t>
            </a:r>
            <a:r>
              <a:rPr lang="en-GB" dirty="0">
                <a:latin typeface="Cavolini" panose="03000502040302020204" pitchFamily="66" charset="0"/>
                <a:cs typeface="Cavolini" panose="03000502040302020204" pitchFamily="66" charset="0"/>
              </a:rPr>
              <a:t> mir </a:t>
            </a:r>
            <a:r>
              <a:rPr lang="en-GB" dirty="0" err="1">
                <a:latin typeface="Cavolini" panose="03000502040302020204" pitchFamily="66" charset="0"/>
                <a:cs typeface="Cavolini" panose="03000502040302020204" pitchFamily="66" charset="0"/>
              </a:rPr>
              <a:t>sehr</a:t>
            </a:r>
            <a:r>
              <a:rPr lang="en-GB" dirty="0">
                <a:latin typeface="Cavolini" panose="03000502040302020204" pitchFamily="66" charset="0"/>
                <a:cs typeface="Cavolini" panose="03000502040302020204" pitchFamily="66" charset="0"/>
              </a:rPr>
              <a:t> gut. Ich bin </a:t>
            </a:r>
            <a:r>
              <a:rPr lang="en-GB" dirty="0" err="1">
                <a:latin typeface="Cavolini" panose="03000502040302020204" pitchFamily="66" charset="0"/>
                <a:cs typeface="Cavolini" panose="03000502040302020204" pitchFamily="66" charset="0"/>
              </a:rPr>
              <a:t>nicht</a:t>
            </a:r>
            <a:r>
              <a:rPr lang="en-GB" dirty="0">
                <a:latin typeface="Cavolini" panose="03000502040302020204" pitchFamily="66" charset="0"/>
                <a:cs typeface="Cavolini" panose="03000502040302020204" pitchFamily="66" charset="0"/>
              </a:rPr>
              <a:t> in der Schule – </a:t>
            </a:r>
            <a:r>
              <a:rPr lang="en-GB" dirty="0" err="1">
                <a:latin typeface="Cavolini" panose="03000502040302020204" pitchFamily="66" charset="0"/>
                <a:cs typeface="Cavolini" panose="03000502040302020204" pitchFamily="66" charset="0"/>
              </a:rPr>
              <a:t>Hurra</a:t>
            </a:r>
            <a:r>
              <a:rPr lang="en-GB" dirty="0">
                <a:latin typeface="Cavolini" panose="03000502040302020204" pitchFamily="66" charset="0"/>
                <a:cs typeface="Cavolini" panose="03000502040302020204" pitchFamily="66" charset="0"/>
              </a:rPr>
              <a:t>! </a:t>
            </a:r>
          </a:p>
          <a:p>
            <a:br>
              <a:rPr lang="en-GB" dirty="0">
                <a:latin typeface="Cavolini" panose="03000502040302020204" pitchFamily="66" charset="0"/>
                <a:cs typeface="Cavolini" panose="03000502040302020204" pitchFamily="66" charset="0"/>
              </a:rPr>
            </a:br>
            <a:r>
              <a:rPr lang="en-GB" dirty="0" err="1">
                <a:latin typeface="Cavolini" panose="03000502040302020204" pitchFamily="66" charset="0"/>
                <a:cs typeface="Cavolini" panose="03000502040302020204" pitchFamily="66" charset="0"/>
              </a:rPr>
              <a:t>Weihnachten</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ist</a:t>
            </a:r>
            <a:r>
              <a:rPr lang="en-GB" dirty="0">
                <a:latin typeface="Cavolini" panose="03000502040302020204" pitchFamily="66" charset="0"/>
                <a:cs typeface="Cavolini" panose="03000502040302020204" pitchFamily="66" charset="0"/>
              </a:rPr>
              <a:t> super! Ich </a:t>
            </a:r>
            <a:r>
              <a:rPr lang="en-GB" dirty="0" err="1">
                <a:latin typeface="Cavolini" panose="03000502040302020204" pitchFamily="66" charset="0"/>
                <a:cs typeface="Cavolini" panose="03000502040302020204" pitchFamily="66" charset="0"/>
              </a:rPr>
              <a:t>spiele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mit</a:t>
            </a:r>
            <a:r>
              <a:rPr lang="en-GB" dirty="0">
                <a:latin typeface="Cavolini" panose="03000502040302020204" pitchFamily="66" charset="0"/>
                <a:cs typeface="Cavolini" panose="03000502040302020204" pitchFamily="66" charset="0"/>
              </a:rPr>
              <a:t> Wolfgang, ich rede </a:t>
            </a:r>
            <a:r>
              <a:rPr lang="en-GB" dirty="0" err="1">
                <a:latin typeface="Cavolini" panose="03000502040302020204" pitchFamily="66" charset="0"/>
                <a:cs typeface="Cavolini" panose="03000502040302020204" pitchFamily="66" charset="0"/>
              </a:rPr>
              <a:t>mit</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Freunden</a:t>
            </a:r>
            <a:r>
              <a:rPr lang="en-GB" dirty="0">
                <a:latin typeface="Cavolini" panose="03000502040302020204" pitchFamily="66" charset="0"/>
                <a:cs typeface="Cavolini" panose="03000502040302020204" pitchFamily="66" charset="0"/>
              </a:rPr>
              <a:t> und ich </a:t>
            </a:r>
            <a:r>
              <a:rPr lang="en-GB" dirty="0" err="1">
                <a:latin typeface="Cavolini" panose="03000502040302020204" pitchFamily="66" charset="0"/>
                <a:cs typeface="Cavolini" panose="03000502040302020204" pitchFamily="66" charset="0"/>
              </a:rPr>
              <a:t>höre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Musik</a:t>
            </a:r>
            <a:r>
              <a:rPr lang="en-GB" dirty="0">
                <a:latin typeface="Cavolini" panose="03000502040302020204" pitchFamily="66" charset="0"/>
                <a:cs typeface="Cavolini" panose="03000502040302020204" pitchFamily="66" charset="0"/>
              </a:rPr>
              <a:t>.</a:t>
            </a:r>
            <a:br>
              <a:rPr lang="en-GB" dirty="0">
                <a:latin typeface="Cavolini" panose="03000502040302020204" pitchFamily="66" charset="0"/>
                <a:cs typeface="Cavolini" panose="03000502040302020204" pitchFamily="66" charset="0"/>
              </a:rPr>
            </a:b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Ich </a:t>
            </a:r>
            <a:r>
              <a:rPr lang="en-GB" dirty="0" err="1">
                <a:latin typeface="Cavolini" panose="03000502040302020204" pitchFamily="66" charset="0"/>
                <a:cs typeface="Cavolini" panose="03000502040302020204" pitchFamily="66" charset="0"/>
              </a:rPr>
              <a:t>wünsche</a:t>
            </a:r>
            <a:r>
              <a:rPr lang="en-GB" dirty="0">
                <a:latin typeface="Cavolini" panose="03000502040302020204" pitchFamily="66" charset="0"/>
                <a:cs typeface="Cavolini" panose="03000502040302020204" pitchFamily="66" charset="0"/>
              </a:rPr>
              <a:t> mir </a:t>
            </a:r>
            <a:r>
              <a:rPr lang="en-GB" dirty="0" err="1">
                <a:latin typeface="Cavolini" panose="03000502040302020204" pitchFamily="66" charset="0"/>
                <a:cs typeface="Cavolini" panose="03000502040302020204" pitchFamily="66" charset="0"/>
              </a:rPr>
              <a:t>einen</a:t>
            </a:r>
            <a:r>
              <a:rPr lang="en-GB" dirty="0">
                <a:latin typeface="Cavolini" panose="03000502040302020204" pitchFamily="66" charset="0"/>
                <a:cs typeface="Cavolini" panose="03000502040302020204" pitchFamily="66" charset="0"/>
              </a:rPr>
              <a:t> Hund, bitte!  Ich </a:t>
            </a:r>
            <a:r>
              <a:rPr lang="en-GB" dirty="0" err="1">
                <a:latin typeface="Cavolini" panose="03000502040302020204" pitchFamily="66" charset="0"/>
                <a:cs typeface="Cavolini" panose="03000502040302020204" pitchFamily="66" charset="0"/>
              </a:rPr>
              <a:t>liebe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Hunde</a:t>
            </a:r>
            <a:r>
              <a:rPr lang="en-GB" dirty="0">
                <a:latin typeface="Cavolini" panose="03000502040302020204" pitchFamily="66" charset="0"/>
                <a:cs typeface="Cavolini" panose="03000502040302020204" pitchFamily="66" charset="0"/>
              </a:rPr>
              <a:t>!</a:t>
            </a:r>
            <a:br>
              <a:rPr lang="en-GB" dirty="0">
                <a:latin typeface="Cavolini" panose="03000502040302020204" pitchFamily="66" charset="0"/>
                <a:cs typeface="Cavolini" panose="03000502040302020204" pitchFamily="66" charset="0"/>
              </a:rPr>
            </a:br>
            <a:r>
              <a:rPr lang="en-GB" dirty="0" err="1">
                <a:latin typeface="Cavolini" panose="03000502040302020204" pitchFamily="66" charset="0"/>
                <a:cs typeface="Cavolini" panose="03000502040302020204" pitchFamily="66" charset="0"/>
              </a:rPr>
              <a:t>Viele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liebe</a:t>
            </a:r>
            <a:r>
              <a:rPr lang="en-GB" dirty="0">
                <a:latin typeface="Cavolini" panose="03000502040302020204" pitchFamily="66" charset="0"/>
                <a:cs typeface="Cavolini" panose="03000502040302020204" pitchFamily="66" charset="0"/>
              </a:rPr>
              <a:t> </a:t>
            </a:r>
            <a:r>
              <a:rPr lang="en-GB" dirty="0" err="1">
                <a:latin typeface="Cavolini" panose="03000502040302020204" pitchFamily="66" charset="0"/>
                <a:cs typeface="Cavolini" panose="03000502040302020204" pitchFamily="66" charset="0"/>
              </a:rPr>
              <a:t>Grüße</a:t>
            </a:r>
            <a:r>
              <a:rPr lang="en-GB" dirty="0">
                <a:latin typeface="Cavolini" panose="03000502040302020204" pitchFamily="66" charset="0"/>
                <a:cs typeface="Cavolini" panose="030005020403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9739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Timing: 10 minutes</a:t>
            </a:r>
          </a:p>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re</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visit vocabulary that is not included in the lesson otherwise (includes some items from week 6).</a:t>
            </a:r>
          </a:p>
          <a:p>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Ask students to write down A to M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Click on a bauble to hear the word twice. Repeat if necessary.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3.</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Students write down the German words they hear.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4. The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number on the bauble that appears next to the tree upon subsequent</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clicks</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will tell you which letter you need from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5.</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When all the baubles have appeared, the next sequence of clicks reveals the letters. A</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ll the letters together spell ‘</a:t>
            </a:r>
            <a:r>
              <a:rPr lang="en-GB" dirty="0">
                <a:latin typeface="Calibri" panose="020F0502020204030204" pitchFamily="34" charset="0"/>
                <a:cs typeface="Calibri" panose="020F0502020204030204" pitchFamily="34" charset="0"/>
              </a:rPr>
              <a:t>ich </a:t>
            </a:r>
            <a:r>
              <a:rPr lang="en-GB" dirty="0" err="1">
                <a:latin typeface="Calibri" panose="020F0502020204030204" pitchFamily="34" charset="0"/>
                <a:cs typeface="Calibri" panose="020F0502020204030204" pitchFamily="34" charset="0"/>
              </a:rPr>
              <a:t>wünsche</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mir</a:t>
            </a:r>
            <a:r>
              <a:rPr lang="en-GB" dirty="0">
                <a:latin typeface="Calibri" panose="020F0502020204030204" pitchFamily="34" charset="0"/>
                <a:cs typeface="Calibri" panose="020F0502020204030204" pitchFamily="34" charset="0"/>
              </a:rPr>
              <a:t>’, which introduces the theme for the lesson, which we’ll come back to after the phonics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Transcript</a:t>
            </a:r>
            <a:r>
              <a:rPr lang="en-GB" sz="1200" b="1" i="0" u="none" strike="noStrike" kern="1200" baseline="0" dirty="0">
                <a:solidFill>
                  <a:schemeClr val="tx1"/>
                </a:solidFill>
                <a:effectLst/>
                <a:latin typeface="Calibri" panose="020F0502020204030204" pitchFamily="34" charset="0"/>
                <a:ea typeface="+mn-ea"/>
                <a:cs typeface="Calibri" panose="020F0502020204030204" pitchFamily="34" charset="0"/>
              </a:rPr>
              <a:t>/[</a:t>
            </a:r>
            <a:r>
              <a:rPr lang="en-GB" sz="1200" b="1" i="0" u="none" strike="noStrike" kern="1200" dirty="0">
                <a:solidFill>
                  <a:schemeClr val="tx1"/>
                </a:solidFill>
                <a:effectLst/>
                <a:latin typeface="Calibri" panose="020F0502020204030204" pitchFamily="34" charset="0"/>
                <a:ea typeface="+mn-ea"/>
                <a:cs typeface="Calibri" panose="020F0502020204030204" pitchFamily="34" charset="0"/>
              </a:rPr>
              <a:t>answers]:</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zeigen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1" dirty="0">
                <a:latin typeface="Calibri" panose="020F0502020204030204" pitchFamily="34" charset="0"/>
                <a:cs typeface="Calibri" panose="020F0502020204030204" pitchFamily="34" charset="0"/>
                <a:sym typeface="Wingdings" pitchFamily="2" charset="2"/>
              </a:rPr>
              <a:t>i</a:t>
            </a:r>
            <a:r>
              <a:rPr lang="en-GB" b="0" dirty="0">
                <a:latin typeface="Calibri" panose="020F0502020204030204" pitchFamily="34" charset="0"/>
                <a:cs typeface="Calibri" panose="020F0502020204030204" pitchFamily="34" charset="0"/>
                <a:sym typeface="Wingdings" pitchFamily="2" charset="2"/>
              </a:rPr>
              <a:t>ch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nicht</a:t>
            </a:r>
            <a:r>
              <a:rPr lang="en-GB" dirty="0">
                <a:latin typeface="Calibri" panose="020F0502020204030204" pitchFamily="34" charset="0"/>
                <a:cs typeface="Calibri" panose="020F0502020204030204" pitchFamily="34" charset="0"/>
              </a:rPr>
              <a:t> </a:t>
            </a:r>
            <a:r>
              <a:rPr lang="en-GB" dirty="0" err="1">
                <a:latin typeface="Calibri" panose="020F0502020204030204" pitchFamily="34" charset="0"/>
                <a:cs typeface="Calibri" panose="020F0502020204030204" pitchFamily="34" charset="0"/>
              </a:rPr>
              <a:t>wahr</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i</a:t>
            </a:r>
            <a:r>
              <a:rPr lang="en-GB" b="1" dirty="0">
                <a:latin typeface="Calibri" panose="020F0502020204030204" pitchFamily="34" charset="0"/>
                <a:cs typeface="Calibri" panose="020F0502020204030204" pitchFamily="34" charset="0"/>
                <a:sym typeface="Wingdings" pitchFamily="2" charset="2"/>
              </a:rPr>
              <a:t>c</a:t>
            </a:r>
            <a:r>
              <a:rPr lang="en-GB" dirty="0">
                <a:latin typeface="Calibri" panose="020F0502020204030204" pitchFamily="34" charset="0"/>
                <a:cs typeface="Calibri" panose="020F0502020204030204" pitchFamily="34" charset="0"/>
                <a:sym typeface="Wingdings" pitchFamily="2" charset="2"/>
              </a:rPr>
              <a:t>h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zuhören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ic</a:t>
            </a:r>
            <a:r>
              <a:rPr lang="en-GB" b="1" dirty="0">
                <a:latin typeface="Calibri" panose="020F0502020204030204" pitchFamily="34" charset="0"/>
                <a:cs typeface="Calibri" panose="020F0502020204030204" pitchFamily="34" charset="0"/>
                <a:sym typeface="Wingdings" pitchFamily="2" charset="2"/>
              </a:rPr>
              <a:t>h </a:t>
            </a:r>
            <a:r>
              <a:rPr lang="en-GB" b="0" dirty="0">
                <a:latin typeface="Calibri" panose="020F0502020204030204" pitchFamily="34" charset="0"/>
                <a:cs typeface="Calibri" panose="020F0502020204030204" pitchFamily="34" charset="0"/>
                <a:sym typeface="Wingdings" pitchFamily="2" charset="2"/>
              </a:rPr>
              <a:t>(3)]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wiederholen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1" dirty="0" err="1">
                <a:latin typeface="Calibri" panose="020F0502020204030204" pitchFamily="34" charset="0"/>
                <a:cs typeface="Calibri" panose="020F0502020204030204" pitchFamily="34" charset="0"/>
                <a:sym typeface="Wingdings" pitchFamily="2" charset="2"/>
              </a:rPr>
              <a:t>w</a:t>
            </a:r>
            <a:r>
              <a:rPr lang="en-GB" dirty="0" err="1">
                <a:latin typeface="Calibri" panose="020F0502020204030204" pitchFamily="34" charset="0"/>
                <a:cs typeface="Calibri" panose="020F0502020204030204" pitchFamily="34" charset="0"/>
                <a:sym typeface="Wingdings" pitchFamily="2" charset="2"/>
              </a:rPr>
              <a:t>ünsche</a:t>
            </a:r>
            <a:r>
              <a:rPr lang="en-GB" dirty="0">
                <a:latin typeface="Calibri" panose="020F0502020204030204" pitchFamily="34" charset="0"/>
                <a:cs typeface="Calibri" panose="020F0502020204030204" pitchFamily="34" charset="0"/>
                <a:sym typeface="Wingdings" pitchFamily="2" charset="2"/>
              </a:rPr>
              <a:t> (1)]</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sym typeface="Wingdings" pitchFamily="2" charset="2"/>
              </a:rPr>
              <a:t>früh</a:t>
            </a:r>
            <a:r>
              <a:rPr lang="en-GB" dirty="0">
                <a:latin typeface="Calibri" panose="020F0502020204030204" pitchFamily="34" charset="0"/>
                <a:cs typeface="Calibri" panose="020F0502020204030204" pitchFamily="34" charset="0"/>
                <a:sym typeface="Wingdings" pitchFamily="2" charset="2"/>
              </a:rPr>
              <a:t> [ </a:t>
            </a:r>
            <a:r>
              <a:rPr lang="en-GB" dirty="0" err="1">
                <a:latin typeface="Calibri" panose="020F0502020204030204" pitchFamily="34" charset="0"/>
                <a:cs typeface="Calibri" panose="020F0502020204030204" pitchFamily="34" charset="0"/>
                <a:sym typeface="Wingdings" pitchFamily="2" charset="2"/>
              </a:rPr>
              <a:t>w</a:t>
            </a:r>
            <a:r>
              <a:rPr lang="en-GB" b="1" dirty="0" err="1">
                <a:latin typeface="Calibri" panose="020F0502020204030204" pitchFamily="34" charset="0"/>
                <a:cs typeface="Calibri" panose="020F0502020204030204" pitchFamily="34" charset="0"/>
                <a:sym typeface="Wingdings" pitchFamily="2" charset="2"/>
              </a:rPr>
              <a:t>ü</a:t>
            </a:r>
            <a:r>
              <a:rPr lang="en-GB" dirty="0" err="1">
                <a:latin typeface="Calibri" panose="020F0502020204030204" pitchFamily="34" charset="0"/>
                <a:cs typeface="Calibri" panose="020F0502020204030204" pitchFamily="34" charset="0"/>
                <a:sym typeface="Wingdings" pitchFamily="2" charset="2"/>
              </a:rPr>
              <a:t>nsche</a:t>
            </a:r>
            <a:r>
              <a:rPr lang="en-GB" dirty="0">
                <a:latin typeface="Calibri" panose="020F0502020204030204" pitchFamily="34" charset="0"/>
                <a:cs typeface="Calibri" panose="020F0502020204030204" pitchFamily="34" charset="0"/>
                <a:sym typeface="Wingdings" pitchFamily="2" charset="2"/>
              </a:rPr>
              <a:t>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haben</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0" dirty="0" err="1">
                <a:latin typeface="Calibri" panose="020F0502020204030204" pitchFamily="34" charset="0"/>
                <a:cs typeface="Calibri" panose="020F0502020204030204" pitchFamily="34" charset="0"/>
                <a:sym typeface="Wingdings" pitchFamily="2" charset="2"/>
              </a:rPr>
              <a:t>w</a:t>
            </a:r>
            <a:r>
              <a:rPr lang="en-GB" dirty="0" err="1">
                <a:latin typeface="Calibri" panose="020F0502020204030204" pitchFamily="34" charset="0"/>
                <a:cs typeface="Calibri" panose="020F0502020204030204" pitchFamily="34" charset="0"/>
                <a:sym typeface="Wingdings" pitchFamily="2" charset="2"/>
              </a:rPr>
              <a:t>ü</a:t>
            </a:r>
            <a:r>
              <a:rPr lang="en-GB" b="1" dirty="0" err="1">
                <a:latin typeface="Calibri" panose="020F0502020204030204" pitchFamily="34" charset="0"/>
                <a:cs typeface="Calibri" panose="020F0502020204030204" pitchFamily="34" charset="0"/>
                <a:sym typeface="Wingdings" pitchFamily="2" charset="2"/>
              </a:rPr>
              <a:t>n</a:t>
            </a:r>
            <a:r>
              <a:rPr lang="en-GB" dirty="0" err="1">
                <a:latin typeface="Calibri" panose="020F0502020204030204" pitchFamily="34" charset="0"/>
                <a:cs typeface="Calibri" panose="020F0502020204030204" pitchFamily="34" charset="0"/>
                <a:sym typeface="Wingdings" pitchFamily="2" charset="2"/>
              </a:rPr>
              <a:t>sche</a:t>
            </a:r>
            <a:r>
              <a:rPr lang="en-GB" dirty="0">
                <a:latin typeface="Calibri" panose="020F0502020204030204" pitchFamily="34" charset="0"/>
                <a:cs typeface="Calibri" panose="020F0502020204030204" pitchFamily="34" charset="0"/>
                <a:sym typeface="Wingdings" pitchFamily="2" charset="2"/>
              </a:rPr>
              <a:t> (5)]</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latin typeface="Calibri" panose="020F0502020204030204" pitchFamily="34" charset="0"/>
                <a:cs typeface="Calibri" panose="020F0502020204030204" pitchFamily="34" charset="0"/>
              </a:rPr>
              <a:t>hat [</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wünsc</a:t>
            </a:r>
            <a:r>
              <a:rPr lang="en-GB" b="1" dirty="0" err="1">
                <a:latin typeface="Calibri" panose="020F0502020204030204" pitchFamily="34" charset="0"/>
                <a:cs typeface="Calibri" panose="020F0502020204030204" pitchFamily="34" charset="0"/>
                <a:sym typeface="Wingdings" pitchFamily="2" charset="2"/>
              </a:rPr>
              <a:t>h</a:t>
            </a:r>
            <a:r>
              <a:rPr lang="en-GB" dirty="0" err="1">
                <a:latin typeface="Calibri" panose="020F0502020204030204" pitchFamily="34" charset="0"/>
                <a:cs typeface="Calibri" panose="020F0502020204030204" pitchFamily="34" charset="0"/>
                <a:sym typeface="Wingdings" pitchFamily="2" charset="2"/>
              </a:rPr>
              <a:t>e</a:t>
            </a:r>
            <a:r>
              <a:rPr lang="en-GB" dirty="0">
                <a:latin typeface="Calibri" panose="020F0502020204030204" pitchFamily="34" charset="0"/>
                <a:cs typeface="Calibri" panose="020F0502020204030204" pitchFamily="34" charset="0"/>
                <a:sym typeface="Wingdings" pitchFamily="2" charset="2"/>
              </a:rPr>
              <a:t> (1)]</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latin typeface="Calibri" panose="020F0502020204030204" pitchFamily="34" charset="0"/>
                <a:cs typeface="Calibri" panose="020F0502020204030204" pitchFamily="34" charset="0"/>
                <a:sym typeface="Wingdings" pitchFamily="2" charset="2"/>
              </a:rPr>
              <a:t>ich </a:t>
            </a:r>
            <a:r>
              <a:rPr lang="en-GB" dirty="0" err="1">
                <a:latin typeface="Calibri" panose="020F0502020204030204" pitchFamily="34" charset="0"/>
                <a:cs typeface="Calibri" panose="020F0502020204030204" pitchFamily="34" charset="0"/>
                <a:sym typeface="Wingdings" pitchFamily="2" charset="2"/>
              </a:rPr>
              <a:t>weiß</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nicht</a:t>
            </a:r>
            <a:r>
              <a:rPr lang="en-GB" dirty="0">
                <a:latin typeface="Calibri" panose="020F0502020204030204" pitchFamily="34" charset="0"/>
                <a:cs typeface="Calibri" panose="020F0502020204030204" pitchFamily="34" charset="0"/>
                <a:sym typeface="Wingdings" pitchFamily="2" charset="2"/>
              </a:rPr>
              <a:t> [ </a:t>
            </a:r>
            <a:r>
              <a:rPr lang="en-GB" dirty="0" err="1">
                <a:latin typeface="Calibri" panose="020F0502020204030204" pitchFamily="34" charset="0"/>
                <a:cs typeface="Calibri" panose="020F0502020204030204" pitchFamily="34" charset="0"/>
                <a:sym typeface="Wingdings" pitchFamily="2" charset="2"/>
              </a:rPr>
              <a:t>wüns</a:t>
            </a:r>
            <a:r>
              <a:rPr lang="en-GB" b="1" dirty="0" err="1">
                <a:latin typeface="Calibri" panose="020F0502020204030204" pitchFamily="34" charset="0"/>
                <a:cs typeface="Calibri" panose="020F0502020204030204" pitchFamily="34" charset="0"/>
                <a:sym typeface="Wingdings" pitchFamily="2" charset="2"/>
              </a:rPr>
              <a:t>c</a:t>
            </a:r>
            <a:r>
              <a:rPr lang="en-GB" dirty="0" err="1">
                <a:latin typeface="Calibri" panose="020F0502020204030204" pitchFamily="34" charset="0"/>
                <a:cs typeface="Calibri" panose="020F0502020204030204" pitchFamily="34" charset="0"/>
                <a:sym typeface="Wingdings" pitchFamily="2" charset="2"/>
              </a:rPr>
              <a:t>he</a:t>
            </a:r>
            <a:r>
              <a:rPr lang="en-GB" dirty="0">
                <a:latin typeface="Calibri" panose="020F0502020204030204" pitchFamily="34" charset="0"/>
                <a:cs typeface="Calibri" panose="020F0502020204030204" pitchFamily="34" charset="0"/>
                <a:sym typeface="Wingdings" pitchFamily="2" charset="2"/>
              </a:rPr>
              <a:t> (10)]</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a:latin typeface="Calibri" panose="020F0502020204030204" pitchFamily="34" charset="0"/>
                <a:cs typeface="Calibri" panose="020F0502020204030204" pitchFamily="34" charset="0"/>
              </a:rPr>
              <a:t>das Wasser [</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wün</a:t>
            </a:r>
            <a:r>
              <a:rPr lang="en-GB" b="1" dirty="0" err="1">
                <a:latin typeface="Calibri" panose="020F0502020204030204" pitchFamily="34" charset="0"/>
                <a:cs typeface="Calibri" panose="020F0502020204030204" pitchFamily="34" charset="0"/>
                <a:sym typeface="Wingdings" pitchFamily="2" charset="2"/>
              </a:rPr>
              <a:t>s</a:t>
            </a:r>
            <a:r>
              <a:rPr lang="en-GB" dirty="0" err="1">
                <a:latin typeface="Calibri" panose="020F0502020204030204" pitchFamily="34" charset="0"/>
                <a:cs typeface="Calibri" panose="020F0502020204030204" pitchFamily="34" charset="0"/>
                <a:sym typeface="Wingdings" pitchFamily="2" charset="2"/>
              </a:rPr>
              <a:t>che</a:t>
            </a:r>
            <a:r>
              <a:rPr lang="en-GB" dirty="0">
                <a:latin typeface="Calibri" panose="020F0502020204030204" pitchFamily="34" charset="0"/>
                <a:cs typeface="Calibri" panose="020F0502020204030204" pitchFamily="34" charset="0"/>
                <a:sym typeface="Wingdings" pitchFamily="2" charset="2"/>
              </a:rPr>
              <a:t> (7)]</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wer</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0" dirty="0" err="1">
                <a:latin typeface="Calibri" panose="020F0502020204030204" pitchFamily="34" charset="0"/>
                <a:cs typeface="Calibri" panose="020F0502020204030204" pitchFamily="34" charset="0"/>
                <a:sym typeface="Wingdings" pitchFamily="2" charset="2"/>
              </a:rPr>
              <a:t>w</a:t>
            </a:r>
            <a:r>
              <a:rPr lang="en-GB" dirty="0" err="1">
                <a:latin typeface="Calibri" panose="020F0502020204030204" pitchFamily="34" charset="0"/>
                <a:cs typeface="Calibri" panose="020F0502020204030204" pitchFamily="34" charset="0"/>
                <a:sym typeface="Wingdings" pitchFamily="2" charset="2"/>
              </a:rPr>
              <a:t>ünsch</a:t>
            </a:r>
            <a:r>
              <a:rPr lang="en-GB" b="1" dirty="0" err="1">
                <a:latin typeface="Calibri" panose="020F0502020204030204" pitchFamily="34" charset="0"/>
                <a:cs typeface="Calibri" panose="020F0502020204030204" pitchFamily="34" charset="0"/>
                <a:sym typeface="Wingdings" pitchFamily="2" charset="2"/>
              </a:rPr>
              <a:t>e</a:t>
            </a:r>
            <a:r>
              <a:rPr lang="en-GB" b="1" dirty="0">
                <a:latin typeface="Calibri" panose="020F0502020204030204" pitchFamily="34" charset="0"/>
                <a:cs typeface="Calibri" panose="020F0502020204030204" pitchFamily="34" charset="0"/>
                <a:sym typeface="Wingdings" pitchFamily="2" charset="2"/>
              </a:rPr>
              <a:t> (2)]</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manch</a:t>
            </a:r>
            <a:r>
              <a:rPr lang="en-GB" b="1" dirty="0" err="1">
                <a:latin typeface="Calibri" panose="020F0502020204030204" pitchFamily="34" charset="0"/>
                <a:cs typeface="Calibri" panose="020F0502020204030204" pitchFamily="34" charset="0"/>
              </a:rPr>
              <a:t>m</a:t>
            </a:r>
            <a:r>
              <a:rPr lang="en-GB" dirty="0" err="1">
                <a:latin typeface="Calibri" panose="020F0502020204030204" pitchFamily="34" charset="0"/>
                <a:cs typeface="Calibri" panose="020F0502020204030204" pitchFamily="34" charset="0"/>
              </a:rPr>
              <a:t>al</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b="1" dirty="0" err="1">
                <a:latin typeface="Calibri" panose="020F0502020204030204" pitchFamily="34" charset="0"/>
                <a:cs typeface="Calibri" panose="020F0502020204030204" pitchFamily="34" charset="0"/>
                <a:sym typeface="Wingdings" pitchFamily="2" charset="2"/>
              </a:rPr>
              <a:t>m</a:t>
            </a:r>
            <a:r>
              <a:rPr lang="en-GB" b="0" dirty="0" err="1">
                <a:latin typeface="Calibri" panose="020F0502020204030204" pitchFamily="34" charset="0"/>
                <a:cs typeface="Calibri" panose="020F0502020204030204" pitchFamily="34" charset="0"/>
                <a:sym typeface="Wingdings" pitchFamily="2" charset="2"/>
              </a:rPr>
              <a:t>ir</a:t>
            </a:r>
            <a:r>
              <a:rPr lang="en-GB" b="0" dirty="0">
                <a:latin typeface="Calibri" panose="020F0502020204030204" pitchFamily="34" charset="0"/>
                <a:cs typeface="Calibri" panose="020F0502020204030204" pitchFamily="34" charset="0"/>
                <a:sym typeface="Wingdings" pitchFamily="2" charset="2"/>
              </a:rPr>
              <a:t> (6)]</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b="0" dirty="0" err="1">
                <a:latin typeface="Calibri" panose="020F0502020204030204" pitchFamily="34" charset="0"/>
                <a:cs typeface="Calibri" panose="020F0502020204030204" pitchFamily="34" charset="0"/>
                <a:sym typeface="Wingdings" pitchFamily="2" charset="2"/>
              </a:rPr>
              <a:t>kein</a:t>
            </a:r>
            <a:r>
              <a:rPr lang="en-GB" b="0" dirty="0">
                <a:latin typeface="Calibri" panose="020F0502020204030204" pitchFamily="34" charset="0"/>
                <a:cs typeface="Calibri" panose="020F0502020204030204" pitchFamily="34" charset="0"/>
                <a:sym typeface="Wingdings" pitchFamily="2" charset="2"/>
              </a:rPr>
              <a:t> [ </a:t>
            </a:r>
            <a:r>
              <a:rPr lang="en-GB" b="0" dirty="0" err="1">
                <a:latin typeface="Calibri" panose="020F0502020204030204" pitchFamily="34" charset="0"/>
                <a:cs typeface="Calibri" panose="020F0502020204030204" pitchFamily="34" charset="0"/>
                <a:sym typeface="Wingdings" pitchFamily="2" charset="2"/>
              </a:rPr>
              <a:t>m</a:t>
            </a:r>
            <a:r>
              <a:rPr lang="en-GB" b="1" dirty="0" err="1">
                <a:latin typeface="Calibri" panose="020F0502020204030204" pitchFamily="34" charset="0"/>
                <a:cs typeface="Calibri" panose="020F0502020204030204" pitchFamily="34" charset="0"/>
                <a:sym typeface="Wingdings" pitchFamily="2" charset="2"/>
              </a:rPr>
              <a:t>i</a:t>
            </a:r>
            <a:r>
              <a:rPr lang="en-GB" b="0" dirty="0" err="1">
                <a:latin typeface="Calibri" panose="020F0502020204030204" pitchFamily="34" charset="0"/>
                <a:cs typeface="Calibri" panose="020F0502020204030204" pitchFamily="34" charset="0"/>
                <a:sym typeface="Wingdings" pitchFamily="2" charset="2"/>
              </a:rPr>
              <a:t>r</a:t>
            </a:r>
            <a:r>
              <a:rPr lang="en-GB" b="0" dirty="0">
                <a:latin typeface="Calibri" panose="020F0502020204030204" pitchFamily="34" charset="0"/>
                <a:cs typeface="Calibri" panose="020F0502020204030204" pitchFamily="34" charset="0"/>
                <a:sym typeface="Wingdings" pitchFamily="2" charset="2"/>
              </a:rPr>
              <a:t> (3)]</a:t>
            </a:r>
          </a:p>
          <a:p>
            <a:pPr marL="228600" marR="0" lvl="0" indent="-228600" algn="l" defTabSz="914400" rtl="0" eaLnBrk="1" fontAlgn="auto" latinLnBrk="0" hangingPunct="1">
              <a:lnSpc>
                <a:spcPct val="100000"/>
              </a:lnSpc>
              <a:spcBef>
                <a:spcPts val="0"/>
              </a:spcBef>
              <a:spcAft>
                <a:spcPts val="0"/>
              </a:spcAft>
              <a:buClrTx/>
              <a:buSzTx/>
              <a:buFontTx/>
              <a:buAutoNum type="alphaLcPeriod"/>
              <a:tabLst/>
              <a:defRPr/>
            </a:pPr>
            <a:r>
              <a:rPr lang="en-GB" dirty="0" err="1">
                <a:latin typeface="Calibri" panose="020F0502020204030204" pitchFamily="34" charset="0"/>
                <a:cs typeface="Calibri" panose="020F0502020204030204" pitchFamily="34" charset="0"/>
              </a:rPr>
              <a:t>freiwillig</a:t>
            </a:r>
            <a:r>
              <a:rPr lang="en-GB"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sym typeface="Wingdings" pitchFamily="2" charset="2"/>
              </a:rPr>
              <a:t> </a:t>
            </a:r>
            <a:r>
              <a:rPr lang="en-GB" dirty="0" err="1">
                <a:latin typeface="Calibri" panose="020F0502020204030204" pitchFamily="34" charset="0"/>
                <a:cs typeface="Calibri" panose="020F0502020204030204" pitchFamily="34" charset="0"/>
                <a:sym typeface="Wingdings" pitchFamily="2" charset="2"/>
              </a:rPr>
              <a:t>mi</a:t>
            </a:r>
            <a:r>
              <a:rPr lang="en-GB" b="1" dirty="0" err="1">
                <a:latin typeface="Calibri" panose="020F0502020204030204" pitchFamily="34" charset="0"/>
                <a:cs typeface="Calibri" panose="020F0502020204030204" pitchFamily="34" charset="0"/>
                <a:sym typeface="Wingdings" pitchFamily="2" charset="2"/>
              </a:rPr>
              <a:t>r</a:t>
            </a:r>
            <a:r>
              <a:rPr lang="en-GB" b="1" dirty="0">
                <a:latin typeface="Calibri" panose="020F0502020204030204" pitchFamily="34" charset="0"/>
                <a:cs typeface="Calibri" panose="020F0502020204030204" pitchFamily="34" charset="0"/>
                <a:sym typeface="Wingdings" pitchFamily="2" charset="2"/>
              </a:rPr>
              <a:t> </a:t>
            </a:r>
            <a:r>
              <a:rPr lang="en-GB" b="0" dirty="0">
                <a:latin typeface="Calibri" panose="020F0502020204030204" pitchFamily="34" charset="0"/>
                <a:cs typeface="Calibri" panose="020F0502020204030204" pitchFamily="34" charset="0"/>
                <a:sym typeface="Wingdings" pitchFamily="2" charset="2"/>
              </a:rPr>
              <a:t>(3)]</a:t>
            </a: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71815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dirty="0"/>
          </a:p>
        </p:txBody>
      </p:sp>
      <p:sp>
        <p:nvSpPr>
          <p:cNvPr id="4" name="Slide Number Placeholder 3"/>
          <p:cNvSpPr>
            <a:spLocks noGrp="1"/>
          </p:cNvSpPr>
          <p:nvPr>
            <p:ph type="sldNum" sz="quarter" idx="5"/>
          </p:nvPr>
        </p:nvSpPr>
        <p:spPr/>
        <p:txBody>
          <a:bodyPr/>
          <a:lstStyle/>
          <a:p>
            <a:fld id="{DD81A330-A258-4559-87FD-8EE3E266829E}" type="slidenum">
              <a:rPr lang="en-GB" smtClean="0"/>
              <a:t>3</a:t>
            </a:fld>
            <a:endParaRPr lang="en-GB"/>
          </a:p>
        </p:txBody>
      </p:sp>
    </p:spTree>
    <p:extLst>
      <p:ext uri="{BB962C8B-B14F-4D97-AF65-F5344CB8AC3E}">
        <p14:creationId xmlns:p14="http://schemas.microsoft.com/office/powerpoint/2010/main" val="1247062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Calibri" panose="020F0502020204030204" pitchFamily="34" charset="0"/>
                <a:cs typeface="Calibri" panose="020F0502020204030204" pitchFamily="34" charset="0"/>
              </a:rPr>
              <a:t>OPTIONAL</a:t>
            </a:r>
          </a:p>
          <a:p>
            <a:endParaRPr lang="en-GB" b="1" dirty="0">
              <a:latin typeface="Calibri" panose="020F0502020204030204" pitchFamily="34" charset="0"/>
              <a:cs typeface="Calibri" panose="020F0502020204030204" pitchFamily="34" charset="0"/>
            </a:endParaRPr>
          </a:p>
          <a:p>
            <a:r>
              <a:rPr lang="en-GB" b="1" dirty="0">
                <a:latin typeface="Calibri" panose="020F0502020204030204" pitchFamily="34" charset="0"/>
                <a:cs typeface="Calibri" panose="020F0502020204030204" pitchFamily="34" charset="0"/>
              </a:rPr>
              <a:t>Timing: 4 minutes</a:t>
            </a:r>
          </a:p>
          <a:p>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Aim: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to</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provide a festive end to the final lesson of the term; to appreciate that there are German and English Christmas carol (and Church music in general) traditions are very close, and many of the carols we sing also have German language versions (which in some cases pre-date the English ones – e.g., Silent Night).</a:t>
            </a:r>
          </a:p>
          <a:p>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Procedure: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 Students read out loud line by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Note:</a:t>
            </a:r>
            <a:r>
              <a:rPr lang="en-GB" sz="1200" b="0" i="0" u="none" strike="noStrike" kern="1200" baseline="0" dirty="0">
                <a:solidFill>
                  <a:schemeClr val="tx1"/>
                </a:solidFill>
                <a:effectLst/>
                <a:latin typeface="Calibri" panose="020F0502020204030204" pitchFamily="34" charset="0"/>
                <a:ea typeface="+mn-ea"/>
                <a:cs typeface="Calibri" panose="020F0502020204030204" pitchFamily="34" charset="0"/>
              </a:rPr>
              <a:t> </a:t>
            </a:r>
            <a:r>
              <a:rPr lang="en-GB" sz="1200" b="0" i="1" u="none" strike="noStrike" kern="1200" dirty="0">
                <a:solidFill>
                  <a:schemeClr val="tx1"/>
                </a:solidFill>
                <a:effectLst/>
                <a:latin typeface="Calibri" panose="020F0502020204030204" pitchFamily="34" charset="0"/>
                <a:ea typeface="+mn-ea"/>
                <a:cs typeface="Calibri" panose="020F0502020204030204" pitchFamily="34" charset="0"/>
              </a:rPr>
              <a:t>Neu </a:t>
            </a: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is a new sound and needs to be modelled.</a:t>
            </a:r>
            <a:endParaRPr lang="en-GB" sz="1200" b="0" i="1"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2. Alternatively or additionally, sing to the tune of ‘We wish you a merry Christmas’.</a:t>
            </a: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b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GB" sz="1200" b="0" i="0" u="none" strike="noStrike" kern="1200" dirty="0">
                <a:solidFill>
                  <a:schemeClr val="tx1"/>
                </a:solidFill>
                <a:effectLst/>
                <a:latin typeface="Calibri" panose="020F0502020204030204" pitchFamily="34" charset="0"/>
                <a:ea typeface="+mn-ea"/>
                <a:cs typeface="Calibri" panose="020F0502020204030204" pitchFamily="34" charset="0"/>
              </a:rPr>
              <a:t>Note: versions of the carol can be found on YouTube. Singing along in time to a song is a useful way to speed up spoken production.</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902672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Calibri" panose="020F0502020204030204" pitchFamily="34" charset="0"/>
                <a:ea typeface="Calibri"/>
                <a:cs typeface="Calibri" panose="020F0502020204030204" pitchFamily="34" charset="0"/>
                <a:sym typeface="Calibri"/>
              </a:rPr>
              <a:t>Timing: 2 minutes</a:t>
            </a:r>
            <a:br>
              <a:rPr lang="en-GB" sz="1200" b="0" i="0" dirty="0">
                <a:latin typeface="Calibri" panose="020F0502020204030204" pitchFamily="34" charset="0"/>
                <a:ea typeface="Calibri"/>
                <a:cs typeface="Calibri" panose="020F0502020204030204" pitchFamily="34" charset="0"/>
                <a:sym typeface="Calibri"/>
              </a:rPr>
            </a:br>
            <a:br>
              <a:rPr lang="en-GB" sz="1200" b="0" i="0" dirty="0">
                <a:latin typeface="Calibri" panose="020F0502020204030204" pitchFamily="34" charset="0"/>
                <a:ea typeface="Calibri"/>
                <a:cs typeface="Calibri" panose="020F0502020204030204" pitchFamily="34" charset="0"/>
                <a:sym typeface="Calibri"/>
              </a:rPr>
            </a:br>
            <a:r>
              <a:rPr lang="en-GB" sz="1200" b="0" i="0" dirty="0">
                <a:latin typeface="Calibri" panose="020F0502020204030204" pitchFamily="34" charset="0"/>
                <a:ea typeface="Calibri"/>
                <a:cs typeface="Calibri" panose="020F0502020204030204" pitchFamily="34" charset="0"/>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 agreement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GB" sz="1200" b="0" i="0" dirty="0">
              <a:latin typeface="Calibri" panose="020F0502020204030204" pitchFamily="34" charset="0"/>
              <a:ea typeface="Calibri"/>
              <a:cs typeface="Calibri" panose="020F0502020204030204" pitchFamily="34" charset="0"/>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048082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Calibri" panose="020F0502020204030204" pitchFamily="34" charset="0"/>
                <a:cs typeface="Calibri" panose="020F0502020204030204" pitchFamily="34" charset="0"/>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Aim: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To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introduce the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verb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bekommen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more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explicitly</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Note:</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Though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bekommen</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is not one of the 25 most frequent verbs in German,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kommen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is on that list, so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bekommen</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is both useful in the Christmans context of this lesson and as a precursor to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kommen,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which students will meet later.</a:t>
            </a:r>
            <a:endPar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Procedure:</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Bring up the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word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bekommen</a:t>
            </a:r>
            <a:r>
              <a:rPr kumimoji="0" lang="en-GB" sz="1200" b="0" i="1"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on its own, say it, students repeat it, and remind them of the phonics</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Emphasise the two meanings for the short form, </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ing</a:t>
            </a:r>
            <a:r>
              <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Bring up the picture, and, if using gestures, a possible gesture would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mime receiving something in one’s hands from another.</a:t>
            </a:r>
            <a:endParaRPr kumimoji="0" lang="en-GB" sz="1200" b="1"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 Bring up the short </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form </a:t>
            </a:r>
            <a:r>
              <a:rPr kumimoji="0" lang="en-GB" sz="1200" b="1"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bekommt</a:t>
            </a:r>
            <a:r>
              <a:rPr kumimoji="0" lang="en-GB" sz="1200" b="0" i="1"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say it, students repeat it</a:t>
            </a: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a:ln>
                  <a:noFill/>
                </a:ln>
                <a:solidFill>
                  <a:srgbClr val="000000"/>
                </a:solidFill>
                <a:effectLst/>
                <a:uLnTx/>
                <a:uFillTx/>
                <a:latin typeface="Calibri" panose="020F0502020204030204" pitchFamily="34" charset="0"/>
                <a:ea typeface="Calibri"/>
                <a:cs typeface="Calibri" panose="020F0502020204030204" pitchFamily="34" charset="0"/>
                <a:sym typeface="Calibri"/>
              </a:rPr>
              <a:t> Try </a:t>
            </a:r>
            <a:r>
              <a:rPr kumimoji="0" lang="en-GB" sz="1200" b="0" i="0" u="none" strike="noStrike" kern="1200" cap="none" spc="0" normalizeH="0" baseline="0" noProof="0" dirty="0">
                <a:ln>
                  <a:noFill/>
                </a:ln>
                <a:solidFill>
                  <a:srgbClr val="000000"/>
                </a:solidFill>
                <a:effectLst/>
                <a:uLnTx/>
                <a:uFillTx/>
                <a:latin typeface="Calibri" panose="020F0502020204030204" pitchFamily="34" charset="0"/>
                <a:ea typeface="Calibri"/>
                <a:cs typeface="Calibri" panose="020F0502020204030204" pitchFamily="34" charset="0"/>
                <a:sym typeface="Calibri"/>
              </a:rPr>
              <a:t>to elicit the meaning from the students. Emphasise the two meanings for the short form.  </a:t>
            </a:r>
          </a:p>
          <a:p>
            <a:pPr algn="l" rtl="0">
              <a:spcBef>
                <a:spcPts val="0"/>
              </a:spcBef>
              <a:spcAft>
                <a:spcPts val="0"/>
              </a:spcAft>
            </a:pPr>
            <a:endParaRPr lang="en-GB" b="0" i="0" dirty="0">
              <a:solidFill>
                <a:srgbClr val="000000"/>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69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Cycle through the long and short form again.</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7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Introduce the short form in a sentence. </a:t>
            </a:r>
          </a:p>
          <a:p>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18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Introduce the long form in a sentence. </a:t>
            </a: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84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Cycle through the short form in context again.</a:t>
            </a:r>
          </a:p>
          <a:p>
            <a:endParaRPr lang="en-GB"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22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Cycle through the long form in context again.</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580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530475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698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3857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523273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69303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88482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95244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951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274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12424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23614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551165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4775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88442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12137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77089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gi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28.tif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16.png"/><Relationship Id="rId15" Type="http://schemas.openxmlformats.org/officeDocument/2006/relationships/image" Target="../media/image36.png"/><Relationship Id="rId10" Type="http://schemas.openxmlformats.org/officeDocument/2006/relationships/image" Target="../media/image31.tiff"/><Relationship Id="rId4" Type="http://schemas.openxmlformats.org/officeDocument/2006/relationships/image" Target="../media/image22.svg"/><Relationship Id="rId9" Type="http://schemas.openxmlformats.org/officeDocument/2006/relationships/image" Target="../media/image30.tiff"/><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21.png"/><Relationship Id="rId3" Type="http://schemas.openxmlformats.org/officeDocument/2006/relationships/image" Target="../media/image40.png"/><Relationship Id="rId7" Type="http://schemas.openxmlformats.org/officeDocument/2006/relationships/audio" Target="../media/audio8.wav"/><Relationship Id="rId12" Type="http://schemas.openxmlformats.org/officeDocument/2006/relationships/image" Target="../media/image38.png"/><Relationship Id="rId2" Type="http://schemas.openxmlformats.org/officeDocument/2006/relationships/notesSlide" Target="../notesSlides/notesSlide14.xml"/><Relationship Id="rId16"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audio" Target="../media/audio7.wav"/><Relationship Id="rId11" Type="http://schemas.openxmlformats.org/officeDocument/2006/relationships/image" Target="../media/image37.png"/><Relationship Id="rId5" Type="http://schemas.openxmlformats.org/officeDocument/2006/relationships/audio" Target="../media/audio6.wav"/><Relationship Id="rId1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audio" Target="../media/audio5.wav"/><Relationship Id="rId9" Type="http://schemas.openxmlformats.org/officeDocument/2006/relationships/image" Target="../media/image20.png"/><Relationship Id="rId1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3.png"/><Relationship Id="rId3" Type="http://schemas.openxmlformats.org/officeDocument/2006/relationships/image" Target="../media/image7.gif"/><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7.jpeg"/><Relationship Id="rId1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47.jpeg"/><Relationship Id="rId4" Type="http://schemas.openxmlformats.org/officeDocument/2006/relationships/audio" Target="../media/audio11.wav"/></Relationships>
</file>

<file path=ppt/slides/_rels/slide19.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audio" Target="../media/audio10.wav"/><Relationship Id="rId7" Type="http://schemas.openxmlformats.org/officeDocument/2006/relationships/audio" Target="../media/audio14.wav"/><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9.xml"/><Relationship Id="rId16"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audio" Target="../media/audio13.wav"/><Relationship Id="rId11" Type="http://schemas.openxmlformats.org/officeDocument/2006/relationships/image" Target="../media/image49.png"/><Relationship Id="rId5" Type="http://schemas.openxmlformats.org/officeDocument/2006/relationships/audio" Target="../media/audio12.wav"/><Relationship Id="rId15" Type="http://schemas.openxmlformats.org/officeDocument/2006/relationships/image" Target="../media/image53.png"/><Relationship Id="rId10" Type="http://schemas.openxmlformats.org/officeDocument/2006/relationships/image" Target="../media/image48.jpe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audio" Target="../media/audio10.wav"/><Relationship Id="rId7" Type="http://schemas.openxmlformats.org/officeDocument/2006/relationships/audio" Target="../media/audio14.wav"/><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audio" Target="../media/audio13.wav"/><Relationship Id="rId5" Type="http://schemas.openxmlformats.org/officeDocument/2006/relationships/audio" Target="../media/audio12.wav"/><Relationship Id="rId10" Type="http://schemas.openxmlformats.org/officeDocument/2006/relationships/image" Target="../media/image48.jpeg"/><Relationship Id="rId4" Type="http://schemas.openxmlformats.org/officeDocument/2006/relationships/audio" Target="../media/audio11.wav"/><Relationship Id="rId9" Type="http://schemas.openxmlformats.org/officeDocument/2006/relationships/audio" Target="../media/audio16.wav"/></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7.jpeg"/><Relationship Id="rId4" Type="http://schemas.openxmlformats.org/officeDocument/2006/relationships/audio" Target="../media/audio18.wav"/></Relationships>
</file>

<file path=ppt/slides/_rels/slide23.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image" Target="../media/image61.png"/><Relationship Id="rId3" Type="http://schemas.openxmlformats.org/officeDocument/2006/relationships/audio" Target="../media/audio17.wav"/><Relationship Id="rId7" Type="http://schemas.openxmlformats.org/officeDocument/2006/relationships/audio" Target="../media/audio21.wav"/><Relationship Id="rId12" Type="http://schemas.openxmlformats.org/officeDocument/2006/relationships/image" Target="../media/image60.png"/><Relationship Id="rId2" Type="http://schemas.openxmlformats.org/officeDocument/2006/relationships/notesSlide" Target="../notesSlides/notesSlide23.xml"/><Relationship Id="rId16" Type="http://schemas.openxmlformats.org/officeDocument/2006/relationships/image" Target="../media/image64.png"/><Relationship Id="rId1" Type="http://schemas.openxmlformats.org/officeDocument/2006/relationships/slideLayout" Target="../slideLayouts/slideLayout15.xml"/><Relationship Id="rId6" Type="http://schemas.openxmlformats.org/officeDocument/2006/relationships/audio" Target="../media/audio20.wav"/><Relationship Id="rId11" Type="http://schemas.openxmlformats.org/officeDocument/2006/relationships/image" Target="../media/image59.png"/><Relationship Id="rId5" Type="http://schemas.openxmlformats.org/officeDocument/2006/relationships/audio" Target="../media/audio19.wav"/><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audio" Target="../media/audio20.wav"/><Relationship Id="rId5" Type="http://schemas.openxmlformats.org/officeDocument/2006/relationships/audio" Target="../media/audio19.wav"/><Relationship Id="rId10" Type="http://schemas.openxmlformats.org/officeDocument/2006/relationships/image" Target="../media/image58.jpeg"/><Relationship Id="rId4" Type="http://schemas.openxmlformats.org/officeDocument/2006/relationships/audio" Target="../media/audio18.wav"/><Relationship Id="rId9" Type="http://schemas.openxmlformats.org/officeDocument/2006/relationships/audio" Target="../media/audio23.wav"/></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22.sv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71.png"/><Relationship Id="rId4" Type="http://schemas.openxmlformats.org/officeDocument/2006/relationships/image" Target="../media/image70.jpg"/><Relationship Id="rId9"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0.png"/><Relationship Id="rId3" Type="http://schemas.openxmlformats.org/officeDocument/2006/relationships/image" Target="../media/image74.png"/><Relationship Id="rId7" Type="http://schemas.openxmlformats.org/officeDocument/2006/relationships/image" Target="../media/image71.png"/><Relationship Id="rId12"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0.jpg"/><Relationship Id="rId11" Type="http://schemas.openxmlformats.org/officeDocument/2006/relationships/image" Target="../media/image78.gif"/><Relationship Id="rId5" Type="http://schemas.openxmlformats.org/officeDocument/2006/relationships/image" Target="../media/image69.png"/><Relationship Id="rId10" Type="http://schemas.microsoft.com/office/2007/relationships/hdphoto" Target="../media/hdphoto1.wdp"/><Relationship Id="rId4" Type="http://schemas.openxmlformats.org/officeDocument/2006/relationships/image" Target="../media/image75.svg"/><Relationship Id="rId9" Type="http://schemas.openxmlformats.org/officeDocument/2006/relationships/image" Target="../media/image77.png"/><Relationship Id="rId14" Type="http://schemas.openxmlformats.org/officeDocument/2006/relationships/image" Target="../media/image81.svg"/></Relationships>
</file>

<file path=ppt/slides/_rels/slide29.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audio" Target="../media/audio36.wav"/><Relationship Id="rId3" Type="http://schemas.openxmlformats.org/officeDocument/2006/relationships/image" Target="../media/image82.png"/><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image" Target="../media/image83.png"/><Relationship Id="rId2" Type="http://schemas.openxmlformats.org/officeDocument/2006/relationships/notesSlide" Target="../notesSlides/notesSlide29.xml"/><Relationship Id="rId16" Type="http://schemas.openxmlformats.org/officeDocument/2006/relationships/audio" Target="../media/audio35.wav"/><Relationship Id="rId1" Type="http://schemas.openxmlformats.org/officeDocument/2006/relationships/slideLayout" Target="../slideLayouts/slideLayout3.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image" Target="../media/image20.png"/><Relationship Id="rId15" Type="http://schemas.openxmlformats.org/officeDocument/2006/relationships/audio" Target="../media/audio34.wav"/><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audio" Target="../media/audio33.wav"/></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www.rachelhawkes.com/LDPresources/Yr7German/German_Y7_Term2i_Wk1_audio.html"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hyperlink" Target="https://www.rachelhawkes.com/LDPresources/Yr7German/German_Y7_Term2i_Wk1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 Week 7 - Lesson 27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13/08/2023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lnSpc>
                <a:spcPct val="100000"/>
              </a:lnSpc>
            </a:pPr>
            <a:r>
              <a:rPr lang="de-DE" dirty="0">
                <a:solidFill>
                  <a:schemeClr val="tx1"/>
                </a:solidFill>
              </a:rPr>
              <a:t>SEIN - ist / sind</a:t>
            </a:r>
            <a:br>
              <a:rPr lang="de-DE" dirty="0">
                <a:solidFill>
                  <a:schemeClr val="tx1"/>
                </a:solidFill>
              </a:rPr>
            </a:br>
            <a:r>
              <a:rPr lang="de-DE" dirty="0">
                <a:solidFill>
                  <a:schemeClr val="tx1"/>
                </a:solidFill>
              </a:rPr>
              <a:t>Plural Rule 3 - +(e)n</a:t>
            </a:r>
            <a:br>
              <a:rPr lang="de-DE" dirty="0">
                <a:solidFill>
                  <a:schemeClr val="tx1"/>
                </a:solidFill>
              </a:rPr>
            </a:br>
            <a:r>
              <a:rPr lang="de-DE" dirty="0">
                <a:solidFill>
                  <a:schemeClr val="tx1"/>
                </a:solidFill>
              </a:rPr>
              <a:t>Plural article = 'die'</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335975" cy="844550"/>
          </a:xfrm>
        </p:spPr>
        <p:txBody>
          <a:bodyPr>
            <a:normAutofit fontScale="92500"/>
          </a:bodyPr>
          <a:lstStyle/>
          <a:p>
            <a:r>
              <a:rPr lang="en-GB" dirty="0" err="1"/>
              <a:t>Weihnachtstraditionen</a:t>
            </a:r>
            <a:endParaRPr lang="en-GB" dirty="0"/>
          </a:p>
        </p:txBody>
      </p:sp>
      <p:pic>
        <p:nvPicPr>
          <p:cNvPr id="43" name="Picture 42" descr="A santa claus and a christmas tree&#10;&#10;Description automatically generated">
            <a:extLst>
              <a:ext uri="{FF2B5EF4-FFF2-40B4-BE49-F238E27FC236}">
                <a16:creationId xmlns:a16="http://schemas.microsoft.com/office/drawing/2014/main" id="{75BFB2D0-4FEC-4606-BE2A-45B78B8C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217" y="2696102"/>
            <a:ext cx="4571587" cy="3875134"/>
          </a:xfrm>
          <a:prstGeom prst="rect">
            <a:avLst/>
          </a:prstGeom>
        </p:spPr>
      </p:pic>
      <p:sp>
        <p:nvSpPr>
          <p:cNvPr id="44" name="TextBox 43">
            <a:extLst>
              <a:ext uri="{FF2B5EF4-FFF2-40B4-BE49-F238E27FC236}">
                <a16:creationId xmlns:a16="http://schemas.microsoft.com/office/drawing/2014/main" id="{05B3BB16-2F49-4C5E-9BB9-E95D3B161BB3}"/>
              </a:ext>
            </a:extLst>
          </p:cNvPr>
          <p:cNvSpPr txBox="1"/>
          <p:nvPr/>
        </p:nvSpPr>
        <p:spPr>
          <a:xfrm>
            <a:off x="6836732" y="5636077"/>
            <a:ext cx="2700669" cy="384721"/>
          </a:xfrm>
          <a:prstGeom prst="rect">
            <a:avLst/>
          </a:prstGeom>
          <a:noFill/>
        </p:spPr>
        <p:txBody>
          <a:bodyPr wrap="square" rtlCol="0">
            <a:spAutoFit/>
          </a:bodyPr>
          <a:lstStyle/>
          <a:p>
            <a:r>
              <a:rPr lang="en-GB" sz="1900" b="1" dirty="0" err="1">
                <a:latin typeface="Cavolini" panose="03000502040302020204" pitchFamily="66" charset="0"/>
                <a:cs typeface="Cavolini" panose="03000502040302020204" pitchFamily="66" charset="0"/>
              </a:rPr>
              <a:t>Frohe</a:t>
            </a:r>
            <a:r>
              <a:rPr lang="en-GB" sz="1900" b="1" dirty="0">
                <a:latin typeface="Cavolini" panose="03000502040302020204" pitchFamily="66" charset="0"/>
                <a:cs typeface="Cavolini" panose="03000502040302020204" pitchFamily="66" charset="0"/>
              </a:rPr>
              <a:t> </a:t>
            </a:r>
            <a:r>
              <a:rPr lang="en-GB" sz="1900" b="1" dirty="0" err="1">
                <a:latin typeface="Cavolini" panose="03000502040302020204" pitchFamily="66" charset="0"/>
                <a:cs typeface="Cavolini" panose="03000502040302020204" pitchFamily="66" charset="0"/>
              </a:rPr>
              <a:t>Weihnachten</a:t>
            </a:r>
            <a:endParaRPr lang="en-GB" sz="1900" b="1"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0" y="294041"/>
            <a:ext cx="6446520"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6" name="TextBox 5">
            <a:extLst>
              <a:ext uri="{FF2B5EF4-FFF2-40B4-BE49-F238E27FC236}">
                <a16:creationId xmlns:a16="http://schemas.microsoft.com/office/drawing/2014/main" id="{395AD558-D90C-5E49-B3A6-58ED9648A17B}"/>
              </a:ext>
            </a:extLst>
          </p:cNvPr>
          <p:cNvSpPr txBox="1"/>
          <p:nvPr/>
        </p:nvSpPr>
        <p:spPr>
          <a:xfrm>
            <a:off x="547998" y="1439488"/>
            <a:ext cx="4587440" cy="1754326"/>
          </a:xfrm>
          <a:prstGeom prst="rect">
            <a:avLst/>
          </a:prstGeom>
          <a:noFill/>
        </p:spPr>
        <p:txBody>
          <a:bodyPr wrap="square" rtlCol="0">
            <a:spAutoFit/>
          </a:bodyPr>
          <a:lstStyle/>
          <a:p>
            <a:r>
              <a:rPr lang="en-GB" sz="3600" dirty="0"/>
              <a:t>(he /she) 	is </a:t>
            </a:r>
          </a:p>
          <a:p>
            <a:endParaRPr lang="en-GB" sz="3600" b="1" dirty="0">
              <a:solidFill>
                <a:schemeClr val="accent5">
                  <a:lumMod val="50000"/>
                </a:schemeClr>
              </a:solidFill>
            </a:endParaRPr>
          </a:p>
          <a:p>
            <a:r>
              <a:rPr lang="en-GB" sz="3600" b="1" dirty="0"/>
              <a:t>(er / </a:t>
            </a:r>
            <a:r>
              <a:rPr lang="en-GB" sz="3600" b="1" dirty="0" err="1"/>
              <a:t>sie</a:t>
            </a:r>
            <a:r>
              <a:rPr lang="en-GB" sz="3600" b="1" dirty="0"/>
              <a:t>)	</a:t>
            </a:r>
            <a:r>
              <a:rPr lang="en-GB" sz="3600" b="1" dirty="0" err="1"/>
              <a:t>ist</a:t>
            </a:r>
            <a:endParaRPr lang="en-GB" sz="3600" b="1" dirty="0"/>
          </a:p>
        </p:txBody>
      </p:sp>
      <p:sp>
        <p:nvSpPr>
          <p:cNvPr id="7" name="TextBox 6">
            <a:extLst>
              <a:ext uri="{FF2B5EF4-FFF2-40B4-BE49-F238E27FC236}">
                <a16:creationId xmlns:a16="http://schemas.microsoft.com/office/drawing/2014/main" id="{B2049012-91D8-534C-9763-086DF5D042EF}"/>
              </a:ext>
            </a:extLst>
          </p:cNvPr>
          <p:cNvSpPr txBox="1"/>
          <p:nvPr/>
        </p:nvSpPr>
        <p:spPr>
          <a:xfrm>
            <a:off x="7184553" y="1439488"/>
            <a:ext cx="3980984" cy="1754326"/>
          </a:xfrm>
          <a:prstGeom prst="rect">
            <a:avLst/>
          </a:prstGeom>
          <a:noFill/>
        </p:spPr>
        <p:txBody>
          <a:bodyPr wrap="square" rtlCol="0">
            <a:spAutoFit/>
          </a:bodyPr>
          <a:lstStyle/>
          <a:p>
            <a:r>
              <a:rPr lang="en-GB" sz="3600" dirty="0"/>
              <a:t>(they) 	are </a:t>
            </a:r>
          </a:p>
          <a:p>
            <a:endParaRPr lang="en-GB" sz="3600" dirty="0"/>
          </a:p>
          <a:p>
            <a:r>
              <a:rPr lang="en-GB" sz="3600" b="1" dirty="0"/>
              <a:t>(</a:t>
            </a:r>
            <a:r>
              <a:rPr lang="en-GB" sz="3600" b="1" dirty="0" err="1"/>
              <a:t>sie</a:t>
            </a:r>
            <a:r>
              <a:rPr lang="en-GB" sz="3600" b="1" dirty="0"/>
              <a:t>)	</a:t>
            </a:r>
            <a:r>
              <a:rPr lang="en-GB" sz="3600" b="1" dirty="0" err="1"/>
              <a:t>sind</a:t>
            </a:r>
            <a:endParaRPr lang="en-GB" sz="3600" b="1" dirty="0"/>
          </a:p>
        </p:txBody>
      </p:sp>
      <p:sp>
        <p:nvSpPr>
          <p:cNvPr id="8" name="TextBox 7">
            <a:extLst>
              <a:ext uri="{FF2B5EF4-FFF2-40B4-BE49-F238E27FC236}">
                <a16:creationId xmlns:a16="http://schemas.microsoft.com/office/drawing/2014/main" id="{A0743036-D872-1749-9675-EBEDF51B5CD5}"/>
              </a:ext>
            </a:extLst>
          </p:cNvPr>
          <p:cNvSpPr txBox="1"/>
          <p:nvPr/>
        </p:nvSpPr>
        <p:spPr>
          <a:xfrm>
            <a:off x="547998" y="4737632"/>
            <a:ext cx="4176402" cy="523220"/>
          </a:xfrm>
          <a:prstGeom prst="rect">
            <a:avLst/>
          </a:prstGeom>
          <a:noFill/>
        </p:spPr>
        <p:txBody>
          <a:bodyPr wrap="square" rtlCol="0">
            <a:spAutoFit/>
          </a:bodyPr>
          <a:lstStyle/>
          <a:p>
            <a:r>
              <a:rPr lang="en-GB" sz="2800" dirty="0"/>
              <a:t>Die </a:t>
            </a:r>
            <a:r>
              <a:rPr lang="en-GB" sz="2800" dirty="0" err="1"/>
              <a:t>Familie</a:t>
            </a:r>
            <a:r>
              <a:rPr lang="en-GB" sz="2800" dirty="0"/>
              <a:t> </a:t>
            </a:r>
            <a:r>
              <a:rPr lang="en-GB" sz="2800" b="1" dirty="0" err="1"/>
              <a:t>ist</a:t>
            </a:r>
            <a:r>
              <a:rPr lang="en-GB" sz="2800" b="1" dirty="0"/>
              <a:t>  </a:t>
            </a:r>
            <a:r>
              <a:rPr lang="en-GB" sz="2800" dirty="0" err="1"/>
              <a:t>zu</a:t>
            </a:r>
            <a:r>
              <a:rPr lang="en-GB" sz="2800" b="1" dirty="0"/>
              <a:t> </a:t>
            </a:r>
            <a:r>
              <a:rPr lang="en-GB" sz="2800" dirty="0" err="1"/>
              <a:t>spät</a:t>
            </a:r>
            <a:r>
              <a:rPr lang="en-GB" sz="2800" dirty="0"/>
              <a:t>.</a:t>
            </a:r>
          </a:p>
        </p:txBody>
      </p:sp>
      <p:sp>
        <p:nvSpPr>
          <p:cNvPr id="9" name="TextBox 8">
            <a:extLst>
              <a:ext uri="{FF2B5EF4-FFF2-40B4-BE49-F238E27FC236}">
                <a16:creationId xmlns:a16="http://schemas.microsoft.com/office/drawing/2014/main" id="{C34E7C23-CAF8-9741-BA6B-6C4BD54E2CCC}"/>
              </a:ext>
            </a:extLst>
          </p:cNvPr>
          <p:cNvSpPr txBox="1"/>
          <p:nvPr/>
        </p:nvSpPr>
        <p:spPr>
          <a:xfrm>
            <a:off x="7184553" y="4701825"/>
            <a:ext cx="4702649" cy="523220"/>
          </a:xfrm>
          <a:prstGeom prst="rect">
            <a:avLst/>
          </a:prstGeom>
          <a:noFill/>
        </p:spPr>
        <p:txBody>
          <a:bodyPr wrap="square" rtlCol="0">
            <a:spAutoFit/>
          </a:bodyPr>
          <a:lstStyle/>
          <a:p>
            <a:r>
              <a:rPr lang="en-GB" sz="2800" dirty="0"/>
              <a:t>Die </a:t>
            </a:r>
            <a:r>
              <a:rPr lang="en-GB" sz="2800" dirty="0" err="1"/>
              <a:t>Familien</a:t>
            </a:r>
            <a:r>
              <a:rPr lang="en-GB" sz="2800" dirty="0"/>
              <a:t> </a:t>
            </a:r>
            <a:r>
              <a:rPr lang="en-GB" sz="2800" b="1" dirty="0" err="1"/>
              <a:t>sind</a:t>
            </a:r>
            <a:r>
              <a:rPr lang="en-GB" sz="2800" dirty="0"/>
              <a:t> </a:t>
            </a:r>
            <a:r>
              <a:rPr lang="en-GB" sz="2800" dirty="0" err="1"/>
              <a:t>zu</a:t>
            </a:r>
            <a:r>
              <a:rPr lang="en-GB" sz="2800" dirty="0"/>
              <a:t> </a:t>
            </a:r>
            <a:r>
              <a:rPr lang="en-GB" sz="2800" dirty="0" err="1"/>
              <a:t>spät</a:t>
            </a:r>
            <a:r>
              <a:rPr lang="en-GB" sz="2800" dirty="0"/>
              <a:t>.</a:t>
            </a:r>
          </a:p>
        </p:txBody>
      </p:sp>
      <p:sp>
        <p:nvSpPr>
          <p:cNvPr id="10" name="TextBox 9">
            <a:extLst>
              <a:ext uri="{FF2B5EF4-FFF2-40B4-BE49-F238E27FC236}">
                <a16:creationId xmlns:a16="http://schemas.microsoft.com/office/drawing/2014/main" id="{730B2F65-8DCA-4A4C-84B0-3E9F13CA2268}"/>
              </a:ext>
            </a:extLst>
          </p:cNvPr>
          <p:cNvSpPr txBox="1"/>
          <p:nvPr/>
        </p:nvSpPr>
        <p:spPr>
          <a:xfrm>
            <a:off x="547998" y="5364363"/>
            <a:ext cx="4587440" cy="523220"/>
          </a:xfrm>
          <a:prstGeom prst="rect">
            <a:avLst/>
          </a:prstGeom>
          <a:noFill/>
        </p:spPr>
        <p:txBody>
          <a:bodyPr wrap="square" rtlCol="0">
            <a:spAutoFit/>
          </a:bodyPr>
          <a:lstStyle/>
          <a:p>
            <a:r>
              <a:rPr lang="en-GB" sz="2800" dirty="0"/>
              <a:t>Das </a:t>
            </a:r>
            <a:r>
              <a:rPr lang="en-GB" sz="2800" dirty="0" err="1"/>
              <a:t>Mädchen</a:t>
            </a:r>
            <a:r>
              <a:rPr lang="en-GB" sz="2800" b="1" dirty="0"/>
              <a:t> </a:t>
            </a:r>
            <a:r>
              <a:rPr lang="en-GB" sz="2800" b="1" dirty="0" err="1"/>
              <a:t>ist</a:t>
            </a:r>
            <a:r>
              <a:rPr lang="en-GB" sz="2800" b="1" dirty="0"/>
              <a:t> </a:t>
            </a:r>
            <a:r>
              <a:rPr lang="en-GB" sz="2800" dirty="0" err="1"/>
              <a:t>zu</a:t>
            </a:r>
            <a:r>
              <a:rPr lang="en-GB" sz="2800" dirty="0"/>
              <a:t> </a:t>
            </a:r>
            <a:r>
              <a:rPr lang="en-GB" sz="2800" dirty="0" err="1"/>
              <a:t>früh</a:t>
            </a:r>
            <a:r>
              <a:rPr lang="en-GB" sz="2800" dirty="0"/>
              <a:t>.</a:t>
            </a:r>
          </a:p>
        </p:txBody>
      </p:sp>
      <p:sp>
        <p:nvSpPr>
          <p:cNvPr id="11" name="TextBox 10">
            <a:extLst>
              <a:ext uri="{FF2B5EF4-FFF2-40B4-BE49-F238E27FC236}">
                <a16:creationId xmlns:a16="http://schemas.microsoft.com/office/drawing/2014/main" id="{218FDBEC-CEEC-A440-A381-174BD3A19B66}"/>
              </a:ext>
            </a:extLst>
          </p:cNvPr>
          <p:cNvSpPr txBox="1"/>
          <p:nvPr/>
        </p:nvSpPr>
        <p:spPr>
          <a:xfrm>
            <a:off x="7184553" y="5364363"/>
            <a:ext cx="4915298" cy="523220"/>
          </a:xfrm>
          <a:prstGeom prst="rect">
            <a:avLst/>
          </a:prstGeom>
          <a:noFill/>
        </p:spPr>
        <p:txBody>
          <a:bodyPr wrap="square" rtlCol="0">
            <a:spAutoFit/>
          </a:bodyPr>
          <a:lstStyle/>
          <a:p>
            <a:r>
              <a:rPr lang="en-GB" sz="2800" dirty="0"/>
              <a:t>Die </a:t>
            </a:r>
            <a:r>
              <a:rPr lang="en-GB" sz="2800" dirty="0" err="1"/>
              <a:t>Mädchen</a:t>
            </a:r>
            <a:r>
              <a:rPr lang="en-GB" sz="2800" dirty="0"/>
              <a:t> </a:t>
            </a:r>
            <a:r>
              <a:rPr lang="en-GB" sz="2800" b="1" dirty="0" err="1"/>
              <a:t>sind</a:t>
            </a:r>
            <a:r>
              <a:rPr lang="en-GB" sz="2800" b="1" dirty="0"/>
              <a:t> </a:t>
            </a:r>
            <a:r>
              <a:rPr lang="en-GB" sz="2800" dirty="0" err="1"/>
              <a:t>zu</a:t>
            </a:r>
            <a:r>
              <a:rPr lang="en-GB" sz="2800" dirty="0"/>
              <a:t> </a:t>
            </a:r>
            <a:r>
              <a:rPr lang="en-GB" sz="2800" dirty="0" err="1"/>
              <a:t>früh</a:t>
            </a:r>
            <a:r>
              <a:rPr lang="en-GB" sz="2800" dirty="0"/>
              <a:t>.</a:t>
            </a:r>
          </a:p>
        </p:txBody>
      </p:sp>
      <p:sp>
        <p:nvSpPr>
          <p:cNvPr id="12" name="TextBox 11">
            <a:extLst>
              <a:ext uri="{FF2B5EF4-FFF2-40B4-BE49-F238E27FC236}">
                <a16:creationId xmlns:a16="http://schemas.microsoft.com/office/drawing/2014/main" id="{104BB345-EDBA-D445-8635-07BACA725E55}"/>
              </a:ext>
            </a:extLst>
          </p:cNvPr>
          <p:cNvSpPr txBox="1"/>
          <p:nvPr/>
        </p:nvSpPr>
        <p:spPr>
          <a:xfrm>
            <a:off x="547998" y="4110901"/>
            <a:ext cx="4587440" cy="523220"/>
          </a:xfrm>
          <a:prstGeom prst="rect">
            <a:avLst/>
          </a:prstGeom>
          <a:noFill/>
        </p:spPr>
        <p:txBody>
          <a:bodyPr wrap="square" rtlCol="0">
            <a:spAutoFit/>
          </a:bodyPr>
          <a:lstStyle/>
          <a:p>
            <a:r>
              <a:rPr lang="en-GB" sz="2800" dirty="0"/>
              <a:t>Der Hund </a:t>
            </a:r>
            <a:r>
              <a:rPr lang="en-GB" sz="2800" b="1" dirty="0" err="1"/>
              <a:t>ist</a:t>
            </a:r>
            <a:r>
              <a:rPr lang="en-GB" sz="2800" dirty="0"/>
              <a:t> </a:t>
            </a:r>
            <a:r>
              <a:rPr lang="en-GB" sz="2800" dirty="0" err="1"/>
              <a:t>schön</a:t>
            </a:r>
            <a:r>
              <a:rPr lang="en-GB" sz="2800" dirty="0"/>
              <a:t>.</a:t>
            </a:r>
          </a:p>
        </p:txBody>
      </p:sp>
      <p:sp>
        <p:nvSpPr>
          <p:cNvPr id="13" name="TextBox 12">
            <a:extLst>
              <a:ext uri="{FF2B5EF4-FFF2-40B4-BE49-F238E27FC236}">
                <a16:creationId xmlns:a16="http://schemas.microsoft.com/office/drawing/2014/main" id="{4089CF0D-D3C8-C14E-B14B-39AA8CCBAD70}"/>
              </a:ext>
            </a:extLst>
          </p:cNvPr>
          <p:cNvSpPr txBox="1"/>
          <p:nvPr/>
        </p:nvSpPr>
        <p:spPr>
          <a:xfrm>
            <a:off x="7184553" y="4076838"/>
            <a:ext cx="4299472" cy="523220"/>
          </a:xfrm>
          <a:prstGeom prst="rect">
            <a:avLst/>
          </a:prstGeom>
          <a:noFill/>
        </p:spPr>
        <p:txBody>
          <a:bodyPr wrap="square" rtlCol="0">
            <a:spAutoFit/>
          </a:bodyPr>
          <a:lstStyle/>
          <a:p>
            <a:r>
              <a:rPr lang="en-GB" sz="2800" dirty="0"/>
              <a:t>Die </a:t>
            </a:r>
            <a:r>
              <a:rPr lang="en-GB" sz="2800" dirty="0" err="1"/>
              <a:t>Hunde</a:t>
            </a:r>
            <a:r>
              <a:rPr lang="en-GB" sz="2800" dirty="0"/>
              <a:t> </a:t>
            </a:r>
            <a:r>
              <a:rPr lang="en-GB" sz="2800" b="1" dirty="0" err="1"/>
              <a:t>sind</a:t>
            </a:r>
            <a:r>
              <a:rPr lang="en-GB" sz="2800" dirty="0"/>
              <a:t> </a:t>
            </a:r>
            <a:r>
              <a:rPr lang="en-GB" sz="2800" dirty="0" err="1"/>
              <a:t>schön</a:t>
            </a:r>
            <a:r>
              <a:rPr lang="en-GB" sz="2800" dirty="0"/>
              <a:t>.</a:t>
            </a:r>
          </a:p>
        </p:txBody>
      </p:sp>
      <p:sp>
        <p:nvSpPr>
          <p:cNvPr id="14" name="Rounded Rectangle 13">
            <a:extLst>
              <a:ext uri="{FF2B5EF4-FFF2-40B4-BE49-F238E27FC236}">
                <a16:creationId xmlns:a16="http://schemas.microsoft.com/office/drawing/2014/main" id="{FF9D5FC3-2828-4A20-AB45-539B08625342}"/>
              </a:ext>
            </a:extLst>
          </p:cNvPr>
          <p:cNvSpPr/>
          <p:nvPr/>
        </p:nvSpPr>
        <p:spPr>
          <a:xfrm>
            <a:off x="10302950" y="158831"/>
            <a:ext cx="1696992" cy="408083"/>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
        <p:nvSpPr>
          <p:cNvPr id="2" name="Title 1"/>
          <p:cNvSpPr>
            <a:spLocks noGrp="1"/>
          </p:cNvSpPr>
          <p:nvPr>
            <p:ph type="title"/>
          </p:nvPr>
        </p:nvSpPr>
        <p:spPr>
          <a:xfrm>
            <a:off x="-1" y="213557"/>
            <a:ext cx="5911703" cy="647577"/>
          </a:xfrm>
        </p:spPr>
        <p:txBody>
          <a:bodyPr>
            <a:noAutofit/>
          </a:bodyPr>
          <a:lstStyle/>
          <a:p>
            <a:r>
              <a:rPr lang="en-GB" sz="2800" b="1">
                <a:solidFill>
                  <a:schemeClr val="bg1"/>
                </a:solidFill>
              </a:rPr>
              <a:t>sein (to be): ist (is), sind (are)</a:t>
            </a:r>
            <a:br>
              <a:rPr lang="en-GB" sz="2800" b="1">
                <a:solidFill>
                  <a:schemeClr val="bg1"/>
                </a:solidFill>
              </a:rPr>
            </a:br>
            <a:endParaRPr lang="en-GB" sz="2800"/>
          </a:p>
        </p:txBody>
      </p:sp>
      <p:sp>
        <p:nvSpPr>
          <p:cNvPr id="15" name="TextBox 14">
            <a:extLst>
              <a:ext uri="{FF2B5EF4-FFF2-40B4-BE49-F238E27FC236}">
                <a16:creationId xmlns:a16="http://schemas.microsoft.com/office/drawing/2014/main" id="{9BFA3FC8-8255-426B-B282-A7BB4B4C1140}"/>
              </a:ext>
            </a:extLst>
          </p:cNvPr>
          <p:cNvSpPr txBox="1"/>
          <p:nvPr/>
        </p:nvSpPr>
        <p:spPr>
          <a:xfrm>
            <a:off x="1392190" y="6333126"/>
            <a:ext cx="2488018" cy="461665"/>
          </a:xfrm>
          <a:prstGeom prst="rect">
            <a:avLst/>
          </a:prstGeom>
          <a:noFill/>
        </p:spPr>
        <p:txBody>
          <a:bodyPr wrap="square" rtlCol="0">
            <a:spAutoFit/>
          </a:bodyPr>
          <a:lstStyle/>
          <a:p>
            <a:r>
              <a:rPr lang="en-GB" sz="2400" dirty="0" err="1"/>
              <a:t>zu</a:t>
            </a:r>
            <a:r>
              <a:rPr lang="en-GB" sz="2400" dirty="0"/>
              <a:t> - too</a:t>
            </a:r>
          </a:p>
        </p:txBody>
      </p:sp>
    </p:spTree>
    <p:extLst>
      <p:ext uri="{BB962C8B-B14F-4D97-AF65-F5344CB8AC3E}">
        <p14:creationId xmlns:p14="http://schemas.microsoft.com/office/powerpoint/2010/main" val="241466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38">
            <a:extLst>
              <a:ext uri="{FF2B5EF4-FFF2-40B4-BE49-F238E27FC236}">
                <a16:creationId xmlns:a16="http://schemas.microsoft.com/office/drawing/2014/main" id="{9375BCA2-052F-4F2E-A214-5C2BAEAC1822}"/>
              </a:ext>
            </a:extLst>
          </p:cNvPr>
          <p:cNvSpPr>
            <a:spLocks noGrp="1"/>
          </p:cNvSpPr>
          <p:nvPr>
            <p:ph type="title"/>
          </p:nvPr>
        </p:nvSpPr>
        <p:spPr>
          <a:xfrm>
            <a:off x="0" y="213557"/>
            <a:ext cx="3189767" cy="647577"/>
          </a:xfrm>
        </p:spPr>
        <p:txBody>
          <a:bodyPr/>
          <a:lstStyle/>
          <a:p>
            <a:r>
              <a:rPr lang="en-GB" dirty="0" err="1"/>
              <a:t>Ist</a:t>
            </a:r>
            <a:r>
              <a:rPr lang="en-GB" dirty="0"/>
              <a:t> </a:t>
            </a:r>
            <a:r>
              <a:rPr lang="en-GB" dirty="0" err="1"/>
              <a:t>oder</a:t>
            </a:r>
            <a:r>
              <a:rPr lang="en-GB" dirty="0"/>
              <a:t> </a:t>
            </a:r>
            <a:r>
              <a:rPr lang="en-GB" dirty="0" err="1"/>
              <a:t>sind</a:t>
            </a:r>
            <a:r>
              <a:rPr lang="en-GB" dirty="0"/>
              <a:t>?</a:t>
            </a:r>
          </a:p>
        </p:txBody>
      </p:sp>
      <p:sp>
        <p:nvSpPr>
          <p:cNvPr id="4" name="Rectangle 3">
            <a:extLst>
              <a:ext uri="{FF2B5EF4-FFF2-40B4-BE49-F238E27FC236}">
                <a16:creationId xmlns:a16="http://schemas.microsoft.com/office/drawing/2014/main" id="{994271B8-996B-FE44-85AF-3687EC40DE08}"/>
              </a:ext>
            </a:extLst>
          </p:cNvPr>
          <p:cNvSpPr/>
          <p:nvPr/>
        </p:nvSpPr>
        <p:spPr>
          <a:xfrm>
            <a:off x="162288" y="4238758"/>
            <a:ext cx="4432624" cy="523220"/>
          </a:xfrm>
          <a:prstGeom prst="rect">
            <a:avLst/>
          </a:prstGeom>
        </p:spPr>
        <p:txBody>
          <a:bodyPr wrap="none">
            <a:spAutoFit/>
          </a:bodyPr>
          <a:lstStyle/>
          <a:p>
            <a:r>
              <a:rPr lang="en-GB" sz="2800" dirty="0">
                <a:latin typeface="Century Gothic" panose="020B0502020202020204" pitchFamily="34" charset="0"/>
              </a:rPr>
              <a:t>4. Die </a:t>
            </a:r>
            <a:r>
              <a:rPr lang="en-GB" sz="2800" dirty="0" err="1">
                <a:latin typeface="Century Gothic" panose="020B0502020202020204" pitchFamily="34" charset="0"/>
              </a:rPr>
              <a:t>Spiele</a:t>
            </a:r>
            <a:r>
              <a:rPr lang="en-GB" sz="2800" dirty="0">
                <a:latin typeface="Century Gothic" panose="020B0502020202020204" pitchFamily="34" charset="0"/>
              </a:rPr>
              <a:t> _____ super.</a:t>
            </a:r>
            <a:endParaRPr lang="en-US" sz="2800" dirty="0">
              <a:latin typeface="Century Gothic" panose="020B0502020202020204" pitchFamily="34" charset="0"/>
            </a:endParaRPr>
          </a:p>
        </p:txBody>
      </p:sp>
      <p:sp>
        <p:nvSpPr>
          <p:cNvPr id="5" name="Rectangle 4">
            <a:extLst>
              <a:ext uri="{FF2B5EF4-FFF2-40B4-BE49-F238E27FC236}">
                <a16:creationId xmlns:a16="http://schemas.microsoft.com/office/drawing/2014/main" id="{B1421A98-F178-3645-927D-A9DD3E75B2F0}"/>
              </a:ext>
            </a:extLst>
          </p:cNvPr>
          <p:cNvSpPr/>
          <p:nvPr/>
        </p:nvSpPr>
        <p:spPr>
          <a:xfrm>
            <a:off x="194424" y="3514539"/>
            <a:ext cx="7877248" cy="523220"/>
          </a:xfrm>
          <a:prstGeom prst="rect">
            <a:avLst/>
          </a:prstGeom>
        </p:spPr>
        <p:txBody>
          <a:bodyPr wrap="square">
            <a:spAutoFit/>
          </a:bodyPr>
          <a:lstStyle/>
          <a:p>
            <a:r>
              <a:rPr lang="en-GB" sz="2800" dirty="0">
                <a:latin typeface="Century Gothic" panose="020B0502020202020204" pitchFamily="34" charset="0"/>
              </a:rPr>
              <a:t>3. Das </a:t>
            </a:r>
            <a:r>
              <a:rPr lang="en-GB" sz="2800" dirty="0" err="1">
                <a:latin typeface="Century Gothic" panose="020B0502020202020204" pitchFamily="34" charset="0"/>
              </a:rPr>
              <a:t>Stück</a:t>
            </a:r>
            <a:r>
              <a:rPr lang="en-GB" sz="2800" dirty="0">
                <a:latin typeface="Century Gothic" panose="020B0502020202020204" pitchFamily="34" charset="0"/>
              </a:rPr>
              <a:t> _____ Klein.</a:t>
            </a:r>
          </a:p>
        </p:txBody>
      </p:sp>
      <p:sp>
        <p:nvSpPr>
          <p:cNvPr id="9" name="Rectangle 8">
            <a:extLst>
              <a:ext uri="{FF2B5EF4-FFF2-40B4-BE49-F238E27FC236}">
                <a16:creationId xmlns:a16="http://schemas.microsoft.com/office/drawing/2014/main" id="{F84B801D-BBC6-A04D-9912-5C55E151E3D9}"/>
              </a:ext>
            </a:extLst>
          </p:cNvPr>
          <p:cNvSpPr/>
          <p:nvPr/>
        </p:nvSpPr>
        <p:spPr>
          <a:xfrm>
            <a:off x="162288" y="5608822"/>
            <a:ext cx="4599336" cy="523220"/>
          </a:xfrm>
          <a:prstGeom prst="rect">
            <a:avLst/>
          </a:prstGeom>
        </p:spPr>
        <p:txBody>
          <a:bodyPr wrap="none">
            <a:spAutoFit/>
          </a:bodyPr>
          <a:lstStyle/>
          <a:p>
            <a:r>
              <a:rPr lang="en-GB" sz="2800" dirty="0">
                <a:latin typeface="Century Gothic" panose="020B0502020202020204" pitchFamily="34" charset="0"/>
              </a:rPr>
              <a:t>6. Der Winter _____ </a:t>
            </a:r>
            <a:r>
              <a:rPr lang="en-GB" sz="2800" dirty="0" err="1">
                <a:latin typeface="Century Gothic" panose="020B0502020202020204" pitchFamily="34" charset="0"/>
              </a:rPr>
              <a:t>lange</a:t>
            </a:r>
            <a:r>
              <a:rPr lang="en-GB" sz="2800" dirty="0">
                <a:latin typeface="Century Gothic" panose="020B0502020202020204" pitchFamily="34" charset="0"/>
              </a:rPr>
              <a:t>.</a:t>
            </a:r>
            <a:endParaRPr lang="en-US" sz="2800" dirty="0">
              <a:latin typeface="Century Gothic" panose="020B0502020202020204" pitchFamily="34" charset="0"/>
            </a:endParaRPr>
          </a:p>
        </p:txBody>
      </p:sp>
      <p:sp>
        <p:nvSpPr>
          <p:cNvPr id="10" name="Rectangle 9">
            <a:extLst>
              <a:ext uri="{FF2B5EF4-FFF2-40B4-BE49-F238E27FC236}">
                <a16:creationId xmlns:a16="http://schemas.microsoft.com/office/drawing/2014/main" id="{82B88014-F0CC-1F41-B0D4-6CC008722934}"/>
              </a:ext>
            </a:extLst>
          </p:cNvPr>
          <p:cNvSpPr/>
          <p:nvPr/>
        </p:nvSpPr>
        <p:spPr>
          <a:xfrm>
            <a:off x="194424" y="2075333"/>
            <a:ext cx="4801314" cy="523220"/>
          </a:xfrm>
          <a:prstGeom prst="rect">
            <a:avLst/>
          </a:prstGeom>
        </p:spPr>
        <p:txBody>
          <a:bodyPr wrap="none">
            <a:spAutoFit/>
          </a:bodyPr>
          <a:lstStyle/>
          <a:p>
            <a:r>
              <a:rPr lang="en-GB" sz="2800" dirty="0">
                <a:latin typeface="Century Gothic" panose="020B0502020202020204" pitchFamily="34" charset="0"/>
              </a:rPr>
              <a:t>1. Die </a:t>
            </a:r>
            <a:r>
              <a:rPr lang="en-GB" sz="2800" dirty="0" err="1">
                <a:latin typeface="Century Gothic" panose="020B0502020202020204" pitchFamily="34" charset="0"/>
              </a:rPr>
              <a:t>Filme</a:t>
            </a:r>
            <a:r>
              <a:rPr lang="en-GB" sz="2800" dirty="0">
                <a:latin typeface="Century Gothic" panose="020B0502020202020204" pitchFamily="34" charset="0"/>
              </a:rPr>
              <a:t> _____ </a:t>
            </a:r>
            <a:r>
              <a:rPr lang="en-GB" sz="2800" dirty="0" err="1">
                <a:latin typeface="Century Gothic" panose="020B0502020202020204" pitchFamily="34" charset="0"/>
              </a:rPr>
              <a:t>wahr</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11" name="Rectangle 10">
            <a:extLst>
              <a:ext uri="{FF2B5EF4-FFF2-40B4-BE49-F238E27FC236}">
                <a16:creationId xmlns:a16="http://schemas.microsoft.com/office/drawing/2014/main" id="{9F9BFE95-C734-7545-88B5-83449F853953}"/>
              </a:ext>
            </a:extLst>
          </p:cNvPr>
          <p:cNvSpPr/>
          <p:nvPr/>
        </p:nvSpPr>
        <p:spPr>
          <a:xfrm>
            <a:off x="162288" y="4963273"/>
            <a:ext cx="4801314" cy="523220"/>
          </a:xfrm>
          <a:prstGeom prst="rect">
            <a:avLst/>
          </a:prstGeom>
        </p:spPr>
        <p:txBody>
          <a:bodyPr wrap="none">
            <a:spAutoFit/>
          </a:bodyPr>
          <a:lstStyle/>
          <a:p>
            <a:r>
              <a:rPr lang="en-GB" sz="2800" dirty="0">
                <a:latin typeface="Century Gothic" panose="020B0502020202020204" pitchFamily="34" charset="0"/>
              </a:rPr>
              <a:t>5. Die Fenster _____ </a:t>
            </a:r>
            <a:r>
              <a:rPr lang="en-GB" sz="2800" dirty="0" err="1">
                <a:latin typeface="Century Gothic" panose="020B0502020202020204" pitchFamily="34" charset="0"/>
              </a:rPr>
              <a:t>grün</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12" name="Rectangle 11">
            <a:extLst>
              <a:ext uri="{FF2B5EF4-FFF2-40B4-BE49-F238E27FC236}">
                <a16:creationId xmlns:a16="http://schemas.microsoft.com/office/drawing/2014/main" id="{0C681AC9-891B-4548-9863-EFB6935816E8}"/>
              </a:ext>
            </a:extLst>
          </p:cNvPr>
          <p:cNvSpPr/>
          <p:nvPr/>
        </p:nvSpPr>
        <p:spPr>
          <a:xfrm>
            <a:off x="194424" y="2838011"/>
            <a:ext cx="5724644" cy="523220"/>
          </a:xfrm>
          <a:prstGeom prst="rect">
            <a:avLst/>
          </a:prstGeom>
        </p:spPr>
        <p:txBody>
          <a:bodyPr wrap="none">
            <a:spAutoFit/>
          </a:bodyPr>
          <a:lstStyle/>
          <a:p>
            <a:r>
              <a:rPr lang="en-GB" sz="2800" dirty="0">
                <a:latin typeface="Century Gothic" panose="020B0502020202020204" pitchFamily="34" charset="0"/>
              </a:rPr>
              <a:t>2. Die </a:t>
            </a:r>
            <a:r>
              <a:rPr lang="en-GB" sz="2800" dirty="0" err="1">
                <a:latin typeface="Century Gothic" panose="020B0502020202020204" pitchFamily="34" charset="0"/>
              </a:rPr>
              <a:t>Haustiere</a:t>
            </a:r>
            <a:r>
              <a:rPr lang="en-GB" sz="2800" dirty="0">
                <a:latin typeface="Century Gothic" panose="020B0502020202020204" pitchFamily="34" charset="0"/>
              </a:rPr>
              <a:t> _____ </a:t>
            </a:r>
            <a:r>
              <a:rPr lang="en-GB" sz="2800" dirty="0" err="1">
                <a:latin typeface="Century Gothic" panose="020B0502020202020204" pitchFamily="34" charset="0"/>
              </a:rPr>
              <a:t>schön</a:t>
            </a:r>
            <a:r>
              <a:rPr lang="en-GB" sz="2800" dirty="0">
                <a:latin typeface="Century Gothic" panose="020B0502020202020204" pitchFamily="34" charset="0"/>
              </a:rPr>
              <a:t>.	</a:t>
            </a:r>
            <a:endParaRPr lang="en-US" sz="2800" dirty="0">
              <a:latin typeface="Century Gothic" panose="020B0502020202020204" pitchFamily="34" charset="0"/>
            </a:endParaRPr>
          </a:p>
        </p:txBody>
      </p:sp>
      <p:graphicFrame>
        <p:nvGraphicFramePr>
          <p:cNvPr id="14" name="Table 13">
            <a:extLst>
              <a:ext uri="{FF2B5EF4-FFF2-40B4-BE49-F238E27FC236}">
                <a16:creationId xmlns:a16="http://schemas.microsoft.com/office/drawing/2014/main" id="{277DC163-B4E0-954A-AF43-D947D3FE1E02}"/>
              </a:ext>
            </a:extLst>
          </p:cNvPr>
          <p:cNvGraphicFramePr>
            <a:graphicFrameLocks noGrp="1"/>
          </p:cNvGraphicFramePr>
          <p:nvPr>
            <p:extLst>
              <p:ext uri="{D42A27DB-BD31-4B8C-83A1-F6EECF244321}">
                <p14:modId xmlns:p14="http://schemas.microsoft.com/office/powerpoint/2010/main" val="1949995968"/>
              </p:ext>
            </p:extLst>
          </p:nvPr>
        </p:nvGraphicFramePr>
        <p:xfrm>
          <a:off x="7196262" y="1388341"/>
          <a:ext cx="4801314" cy="4755051"/>
        </p:xfrm>
        <a:graphic>
          <a:graphicData uri="http://schemas.openxmlformats.org/drawingml/2006/table">
            <a:tbl>
              <a:tblPr firstRow="1" bandRow="1">
                <a:tableStyleId>{5940675A-B579-460E-94D1-54222C63F5DA}</a:tableStyleId>
              </a:tblPr>
              <a:tblGrid>
                <a:gridCol w="2400657">
                  <a:extLst>
                    <a:ext uri="{9D8B030D-6E8A-4147-A177-3AD203B41FA5}">
                      <a16:colId xmlns:a16="http://schemas.microsoft.com/office/drawing/2014/main" val="1545339376"/>
                    </a:ext>
                  </a:extLst>
                </a:gridCol>
                <a:gridCol w="2400657">
                  <a:extLst>
                    <a:ext uri="{9D8B030D-6E8A-4147-A177-3AD203B41FA5}">
                      <a16:colId xmlns:a16="http://schemas.microsoft.com/office/drawing/2014/main" val="21593949"/>
                    </a:ext>
                  </a:extLst>
                </a:gridCol>
              </a:tblGrid>
              <a:tr h="611583">
                <a:tc>
                  <a:txBody>
                    <a:bodyPr/>
                    <a:lstStyle/>
                    <a:p>
                      <a:pPr algn="ctr"/>
                      <a:r>
                        <a:rPr lang="en-GB" sz="2800" b="1" dirty="0" err="1">
                          <a:solidFill>
                            <a:schemeClr val="tx1"/>
                          </a:solidFill>
                        </a:rPr>
                        <a:t>ist</a:t>
                      </a:r>
                      <a:endParaRPr lang="en-GB" sz="28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n-GB" sz="2800" b="1" dirty="0" err="1">
                          <a:solidFill>
                            <a:schemeClr val="tx1"/>
                          </a:solidFill>
                        </a:rPr>
                        <a:t>sind</a:t>
                      </a:r>
                      <a:endParaRPr lang="en-GB" sz="2800" b="1" dirty="0">
                        <a:solidFill>
                          <a:schemeClr val="tx1"/>
                        </a:solidFill>
                      </a:endParaRPr>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94185098"/>
                  </a:ext>
                </a:extLst>
              </a:tr>
              <a:tr h="690578">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023972281"/>
                  </a:ext>
                </a:extLst>
              </a:tr>
              <a:tr h="690578">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720323602"/>
                  </a:ext>
                </a:extLst>
              </a:tr>
              <a:tr h="690578">
                <a:tc>
                  <a:txBody>
                    <a:bodyPr/>
                    <a:lstStyle/>
                    <a:p>
                      <a:pPr algn="ctr"/>
                      <a:endParaRPr lang="en-GB" sz="20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225902414"/>
                  </a:ext>
                </a:extLst>
              </a:tr>
              <a:tr h="690578">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01581118"/>
                  </a:ext>
                </a:extLst>
              </a:tr>
              <a:tr h="690578">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236621115"/>
                  </a:ext>
                </a:extLst>
              </a:tr>
              <a:tr h="690578">
                <a:tc>
                  <a:txBody>
                    <a:bodyPr/>
                    <a:lstStyle/>
                    <a:p>
                      <a:pPr algn="ctr"/>
                      <a:endParaRPr lang="en-GB" sz="200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endParaRPr lang="en-GB" sz="2000" dirty="0"/>
                    </a:p>
                  </a:txBody>
                  <a:tcPr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890924961"/>
                  </a:ext>
                </a:extLst>
              </a:tr>
            </a:tbl>
          </a:graphicData>
        </a:graphic>
      </p:graphicFrame>
      <p:pic>
        <p:nvPicPr>
          <p:cNvPr id="25" name="Picture 24">
            <a:extLst>
              <a:ext uri="{FF2B5EF4-FFF2-40B4-BE49-F238E27FC236}">
                <a16:creationId xmlns:a16="http://schemas.microsoft.com/office/drawing/2014/main" id="{63E4EC5B-3F1D-B04C-BD3D-3C33582344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502681" y="1796181"/>
            <a:ext cx="914401" cy="976440"/>
          </a:xfrm>
          <a:prstGeom prst="rect">
            <a:avLst/>
          </a:prstGeom>
        </p:spPr>
      </p:pic>
      <p:sp>
        <p:nvSpPr>
          <p:cNvPr id="29" name="Rounded Rectangle 11">
            <a:extLst>
              <a:ext uri="{FF2B5EF4-FFF2-40B4-BE49-F238E27FC236}">
                <a16:creationId xmlns:a16="http://schemas.microsoft.com/office/drawing/2014/main" id="{DB98F7B1-86A7-1A47-A238-5BA87687CB61}"/>
              </a:ext>
            </a:extLst>
          </p:cNvPr>
          <p:cNvSpPr/>
          <p:nvPr/>
        </p:nvSpPr>
        <p:spPr>
          <a:xfrm>
            <a:off x="10972800" y="136426"/>
            <a:ext cx="1056960" cy="400919"/>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38" name="TextBox 37"/>
          <p:cNvSpPr txBox="1"/>
          <p:nvPr/>
        </p:nvSpPr>
        <p:spPr>
          <a:xfrm>
            <a:off x="2243463" y="1983580"/>
            <a:ext cx="1002082" cy="584775"/>
          </a:xfrm>
          <a:prstGeom prst="rect">
            <a:avLst/>
          </a:prstGeom>
          <a:noFill/>
        </p:spPr>
        <p:txBody>
          <a:bodyPr wrap="square" rtlCol="0">
            <a:spAutoFit/>
          </a:bodyPr>
          <a:lstStyle/>
          <a:p>
            <a:pPr algn="ctr"/>
            <a:r>
              <a:rPr lang="en-GB" sz="3200" b="1" dirty="0" err="1"/>
              <a:t>sind</a:t>
            </a:r>
            <a:endParaRPr lang="en-GB" sz="3200" b="1" dirty="0"/>
          </a:p>
        </p:txBody>
      </p:sp>
      <p:sp>
        <p:nvSpPr>
          <p:cNvPr id="40" name="TextBox 39"/>
          <p:cNvSpPr txBox="1"/>
          <p:nvPr/>
        </p:nvSpPr>
        <p:spPr>
          <a:xfrm>
            <a:off x="2947694" y="2750014"/>
            <a:ext cx="1002082" cy="584775"/>
          </a:xfrm>
          <a:prstGeom prst="rect">
            <a:avLst/>
          </a:prstGeom>
          <a:noFill/>
        </p:spPr>
        <p:txBody>
          <a:bodyPr wrap="square" rtlCol="0">
            <a:spAutoFit/>
          </a:bodyPr>
          <a:lstStyle/>
          <a:p>
            <a:pPr algn="ctr"/>
            <a:r>
              <a:rPr lang="en-GB" sz="3200" b="1" dirty="0" err="1"/>
              <a:t>sind</a:t>
            </a:r>
            <a:endParaRPr lang="en-GB" sz="3200" b="1" dirty="0"/>
          </a:p>
        </p:txBody>
      </p:sp>
      <p:sp>
        <p:nvSpPr>
          <p:cNvPr id="41" name="TextBox 40"/>
          <p:cNvSpPr txBox="1"/>
          <p:nvPr/>
        </p:nvSpPr>
        <p:spPr>
          <a:xfrm>
            <a:off x="2359144" y="3452688"/>
            <a:ext cx="1002082" cy="584775"/>
          </a:xfrm>
          <a:prstGeom prst="rect">
            <a:avLst/>
          </a:prstGeom>
          <a:noFill/>
        </p:spPr>
        <p:txBody>
          <a:bodyPr wrap="square" rtlCol="0">
            <a:spAutoFit/>
          </a:bodyPr>
          <a:lstStyle/>
          <a:p>
            <a:pPr algn="ctr"/>
            <a:r>
              <a:rPr lang="en-GB" sz="3200" b="1" dirty="0" err="1"/>
              <a:t>ist</a:t>
            </a:r>
            <a:endParaRPr lang="en-GB" sz="3200" b="1" dirty="0"/>
          </a:p>
        </p:txBody>
      </p:sp>
      <p:sp>
        <p:nvSpPr>
          <p:cNvPr id="42" name="TextBox 41"/>
          <p:cNvSpPr txBox="1"/>
          <p:nvPr/>
        </p:nvSpPr>
        <p:spPr>
          <a:xfrm>
            <a:off x="2399343" y="4160088"/>
            <a:ext cx="1002082" cy="584775"/>
          </a:xfrm>
          <a:prstGeom prst="rect">
            <a:avLst/>
          </a:prstGeom>
          <a:noFill/>
        </p:spPr>
        <p:txBody>
          <a:bodyPr wrap="square" rtlCol="0">
            <a:spAutoFit/>
          </a:bodyPr>
          <a:lstStyle/>
          <a:p>
            <a:pPr algn="ctr"/>
            <a:r>
              <a:rPr lang="en-GB" sz="3200" b="1" dirty="0" err="1"/>
              <a:t>sind</a:t>
            </a:r>
            <a:endParaRPr lang="en-GB" sz="3200" b="1" dirty="0"/>
          </a:p>
        </p:txBody>
      </p:sp>
      <p:sp>
        <p:nvSpPr>
          <p:cNvPr id="43" name="TextBox 42"/>
          <p:cNvSpPr txBox="1"/>
          <p:nvPr/>
        </p:nvSpPr>
        <p:spPr>
          <a:xfrm>
            <a:off x="2589267" y="4840648"/>
            <a:ext cx="1002082" cy="584775"/>
          </a:xfrm>
          <a:prstGeom prst="rect">
            <a:avLst/>
          </a:prstGeom>
          <a:noFill/>
        </p:spPr>
        <p:txBody>
          <a:bodyPr wrap="square" rtlCol="0">
            <a:spAutoFit/>
          </a:bodyPr>
          <a:lstStyle/>
          <a:p>
            <a:pPr algn="ctr"/>
            <a:r>
              <a:rPr lang="en-GB" sz="3200" b="1" dirty="0" err="1"/>
              <a:t>sind</a:t>
            </a:r>
            <a:endParaRPr lang="en-GB" sz="3200" b="1" dirty="0"/>
          </a:p>
        </p:txBody>
      </p:sp>
      <p:sp>
        <p:nvSpPr>
          <p:cNvPr id="44" name="TextBox 43"/>
          <p:cNvSpPr txBox="1"/>
          <p:nvPr/>
        </p:nvSpPr>
        <p:spPr>
          <a:xfrm>
            <a:off x="2519339" y="5547266"/>
            <a:ext cx="1002082" cy="584775"/>
          </a:xfrm>
          <a:prstGeom prst="rect">
            <a:avLst/>
          </a:prstGeom>
          <a:noFill/>
        </p:spPr>
        <p:txBody>
          <a:bodyPr wrap="square" rtlCol="0">
            <a:spAutoFit/>
          </a:bodyPr>
          <a:lstStyle/>
          <a:p>
            <a:pPr algn="ctr"/>
            <a:r>
              <a:rPr lang="en-GB" sz="3200" b="1" dirty="0"/>
              <a:t>?</a:t>
            </a:r>
          </a:p>
        </p:txBody>
      </p:sp>
      <p:pic>
        <p:nvPicPr>
          <p:cNvPr id="53" name="Graphic 52" descr="Teacher with solid fill">
            <a:extLst>
              <a:ext uri="{FF2B5EF4-FFF2-40B4-BE49-F238E27FC236}">
                <a16:creationId xmlns:a16="http://schemas.microsoft.com/office/drawing/2014/main" id="{FCA1C7E4-F6E2-4827-8559-E983895527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52514" y="72122"/>
            <a:ext cx="914400" cy="914400"/>
          </a:xfrm>
          <a:prstGeom prst="rect">
            <a:avLst/>
          </a:prstGeom>
        </p:spPr>
      </p:pic>
      <p:sp>
        <p:nvSpPr>
          <p:cNvPr id="54" name="Speech Bubble: Rectangle with Corners Rounded 53">
            <a:extLst>
              <a:ext uri="{FF2B5EF4-FFF2-40B4-BE49-F238E27FC236}">
                <a16:creationId xmlns:a16="http://schemas.microsoft.com/office/drawing/2014/main" id="{A1FD19D6-DE48-47FB-84AC-EC128670E0E7}"/>
              </a:ext>
            </a:extLst>
          </p:cNvPr>
          <p:cNvSpPr/>
          <p:nvPr/>
        </p:nvSpPr>
        <p:spPr>
          <a:xfrm>
            <a:off x="4144049" y="192408"/>
            <a:ext cx="5413248" cy="802488"/>
          </a:xfrm>
          <a:prstGeom prst="wedgeRoundRectCallout">
            <a:avLst>
              <a:gd name="adj1" fmla="val -57413"/>
              <a:gd name="adj2" fmla="val -4908"/>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Singular oder Plural?  Schreib 1-6 und ‘ist’ oder ‘sind’.</a:t>
            </a:r>
            <a:endParaRPr lang="en-GB" sz="2400" dirty="0">
              <a:solidFill>
                <a:schemeClr val="tx1"/>
              </a:solidFill>
            </a:endParaRPr>
          </a:p>
        </p:txBody>
      </p:sp>
      <p:sp>
        <p:nvSpPr>
          <p:cNvPr id="55" name="TextBox 54">
            <a:extLst>
              <a:ext uri="{FF2B5EF4-FFF2-40B4-BE49-F238E27FC236}">
                <a16:creationId xmlns:a16="http://schemas.microsoft.com/office/drawing/2014/main" id="{F4619108-B9A6-4FB8-BE14-6760555A3215}"/>
              </a:ext>
            </a:extLst>
          </p:cNvPr>
          <p:cNvSpPr txBox="1"/>
          <p:nvPr/>
        </p:nvSpPr>
        <p:spPr>
          <a:xfrm>
            <a:off x="2562945" y="4884307"/>
            <a:ext cx="1002082" cy="584775"/>
          </a:xfrm>
          <a:prstGeom prst="rect">
            <a:avLst/>
          </a:prstGeom>
          <a:noFill/>
        </p:spPr>
        <p:txBody>
          <a:bodyPr wrap="square" rtlCol="0">
            <a:spAutoFit/>
          </a:bodyPr>
          <a:lstStyle/>
          <a:p>
            <a:pPr algn="ctr"/>
            <a:r>
              <a:rPr lang="en-GB" sz="3200" b="1" dirty="0"/>
              <a:t>?</a:t>
            </a:r>
          </a:p>
        </p:txBody>
      </p:sp>
      <p:sp>
        <p:nvSpPr>
          <p:cNvPr id="56" name="TextBox 55">
            <a:extLst>
              <a:ext uri="{FF2B5EF4-FFF2-40B4-BE49-F238E27FC236}">
                <a16:creationId xmlns:a16="http://schemas.microsoft.com/office/drawing/2014/main" id="{C0426A2C-ECCA-4592-98F6-2D923324E82C}"/>
              </a:ext>
            </a:extLst>
          </p:cNvPr>
          <p:cNvSpPr txBox="1"/>
          <p:nvPr/>
        </p:nvSpPr>
        <p:spPr>
          <a:xfrm>
            <a:off x="2494152" y="5529855"/>
            <a:ext cx="1002082" cy="584775"/>
          </a:xfrm>
          <a:prstGeom prst="rect">
            <a:avLst/>
          </a:prstGeom>
          <a:noFill/>
        </p:spPr>
        <p:txBody>
          <a:bodyPr wrap="square" rtlCol="0">
            <a:spAutoFit/>
          </a:bodyPr>
          <a:lstStyle/>
          <a:p>
            <a:pPr algn="ctr"/>
            <a:r>
              <a:rPr lang="en-GB" sz="3200" b="1" dirty="0" err="1"/>
              <a:t>ist</a:t>
            </a:r>
            <a:endParaRPr lang="en-GB" sz="3200" b="1" dirty="0"/>
          </a:p>
        </p:txBody>
      </p:sp>
      <p:pic>
        <p:nvPicPr>
          <p:cNvPr id="58" name="Picture 57" descr="A green check mark on a black background&#10;&#10;Description automatically generated">
            <a:extLst>
              <a:ext uri="{FF2B5EF4-FFF2-40B4-BE49-F238E27FC236}">
                <a16:creationId xmlns:a16="http://schemas.microsoft.com/office/drawing/2014/main" id="{FFA1CCAF-EEFC-4A0D-B65A-6DE804CED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4387" y="2027190"/>
            <a:ext cx="552527" cy="514422"/>
          </a:xfrm>
          <a:prstGeom prst="rect">
            <a:avLst/>
          </a:prstGeom>
        </p:spPr>
      </p:pic>
      <p:pic>
        <p:nvPicPr>
          <p:cNvPr id="59" name="Picture 58" descr="A green check mark on a black background&#10;&#10;Description automatically generated">
            <a:extLst>
              <a:ext uri="{FF2B5EF4-FFF2-40B4-BE49-F238E27FC236}">
                <a16:creationId xmlns:a16="http://schemas.microsoft.com/office/drawing/2014/main" id="{BBA49AA1-AA33-493A-AA7C-59924C081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4386" y="2772621"/>
            <a:ext cx="552527" cy="514422"/>
          </a:xfrm>
          <a:prstGeom prst="rect">
            <a:avLst/>
          </a:prstGeom>
        </p:spPr>
      </p:pic>
      <p:pic>
        <p:nvPicPr>
          <p:cNvPr id="60" name="Picture 59">
            <a:extLst>
              <a:ext uri="{FF2B5EF4-FFF2-40B4-BE49-F238E27FC236}">
                <a16:creationId xmlns:a16="http://schemas.microsoft.com/office/drawing/2014/main" id="{B904376A-029F-4FBE-87DB-6E7819BBC6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510869" y="2525877"/>
            <a:ext cx="914401" cy="976440"/>
          </a:xfrm>
          <a:prstGeom prst="rect">
            <a:avLst/>
          </a:prstGeom>
        </p:spPr>
      </p:pic>
      <p:pic>
        <p:nvPicPr>
          <p:cNvPr id="61" name="Picture 60" descr="A green check mark on a black background&#10;&#10;Description automatically generated">
            <a:extLst>
              <a:ext uri="{FF2B5EF4-FFF2-40B4-BE49-F238E27FC236}">
                <a16:creationId xmlns:a16="http://schemas.microsoft.com/office/drawing/2014/main" id="{5D49A67A-E75E-4E44-831E-2ABF5BC37A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2484" y="3429000"/>
            <a:ext cx="552527" cy="514422"/>
          </a:xfrm>
          <a:prstGeom prst="rect">
            <a:avLst/>
          </a:prstGeom>
        </p:spPr>
      </p:pic>
      <p:pic>
        <p:nvPicPr>
          <p:cNvPr id="62" name="Picture 61">
            <a:extLst>
              <a:ext uri="{FF2B5EF4-FFF2-40B4-BE49-F238E27FC236}">
                <a16:creationId xmlns:a16="http://schemas.microsoft.com/office/drawing/2014/main" id="{F8C7E9E1-5664-4E56-BBEB-896A31631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549552" y="3321998"/>
            <a:ext cx="914401" cy="976440"/>
          </a:xfrm>
          <a:prstGeom prst="rect">
            <a:avLst/>
          </a:prstGeom>
        </p:spPr>
      </p:pic>
      <p:pic>
        <p:nvPicPr>
          <p:cNvPr id="63" name="Picture 62" descr="A green check mark on a black background&#10;&#10;Description automatically generated">
            <a:extLst>
              <a:ext uri="{FF2B5EF4-FFF2-40B4-BE49-F238E27FC236}">
                <a16:creationId xmlns:a16="http://schemas.microsoft.com/office/drawing/2014/main" id="{6F5BFCB7-29B6-4DA8-A403-2DF7C20E5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4385" y="4085291"/>
            <a:ext cx="552527" cy="514422"/>
          </a:xfrm>
          <a:prstGeom prst="rect">
            <a:avLst/>
          </a:prstGeom>
        </p:spPr>
      </p:pic>
      <p:pic>
        <p:nvPicPr>
          <p:cNvPr id="64" name="Picture 63">
            <a:extLst>
              <a:ext uri="{FF2B5EF4-FFF2-40B4-BE49-F238E27FC236}">
                <a16:creationId xmlns:a16="http://schemas.microsoft.com/office/drawing/2014/main" id="{00766B3F-A98E-40E3-A58E-09C469EBDD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482502" y="4012296"/>
            <a:ext cx="914401" cy="976440"/>
          </a:xfrm>
          <a:prstGeom prst="rect">
            <a:avLst/>
          </a:prstGeom>
        </p:spPr>
      </p:pic>
      <p:pic>
        <p:nvPicPr>
          <p:cNvPr id="65" name="Picture 64">
            <a:extLst>
              <a:ext uri="{FF2B5EF4-FFF2-40B4-BE49-F238E27FC236}">
                <a16:creationId xmlns:a16="http://schemas.microsoft.com/office/drawing/2014/main" id="{2D7DC9D4-F374-4985-97A3-4733638B5D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453386" y="4691278"/>
            <a:ext cx="914401" cy="976440"/>
          </a:xfrm>
          <a:prstGeom prst="rect">
            <a:avLst/>
          </a:prstGeom>
        </p:spPr>
      </p:pic>
      <p:pic>
        <p:nvPicPr>
          <p:cNvPr id="66" name="Picture 65" descr="A green check mark on a black background&#10;&#10;Description automatically generated">
            <a:extLst>
              <a:ext uri="{FF2B5EF4-FFF2-40B4-BE49-F238E27FC236}">
                <a16:creationId xmlns:a16="http://schemas.microsoft.com/office/drawing/2014/main" id="{2EB7BF10-5D1B-4832-AFDF-A51B2801F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813" y="4830722"/>
            <a:ext cx="552527" cy="514422"/>
          </a:xfrm>
          <a:prstGeom prst="rect">
            <a:avLst/>
          </a:prstGeom>
        </p:spPr>
      </p:pic>
      <p:pic>
        <p:nvPicPr>
          <p:cNvPr id="67" name="Picture 66">
            <a:extLst>
              <a:ext uri="{FF2B5EF4-FFF2-40B4-BE49-F238E27FC236}">
                <a16:creationId xmlns:a16="http://schemas.microsoft.com/office/drawing/2014/main" id="{17517D84-13FB-43AE-B9F6-1F5DD763D0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467235" y="5345144"/>
            <a:ext cx="914401" cy="976440"/>
          </a:xfrm>
          <a:prstGeom prst="rect">
            <a:avLst/>
          </a:prstGeom>
        </p:spPr>
      </p:pic>
      <p:pic>
        <p:nvPicPr>
          <p:cNvPr id="68" name="Picture 67" descr="A green check mark on a black background&#10;&#10;Description automatically generated">
            <a:extLst>
              <a:ext uri="{FF2B5EF4-FFF2-40B4-BE49-F238E27FC236}">
                <a16:creationId xmlns:a16="http://schemas.microsoft.com/office/drawing/2014/main" id="{D9EFDDAD-DB11-4CCE-BF59-F162CC88D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42484" y="5451306"/>
            <a:ext cx="552527" cy="514422"/>
          </a:xfrm>
          <a:prstGeom prst="rect">
            <a:avLst/>
          </a:prstGeom>
        </p:spPr>
      </p:pic>
      <p:pic>
        <p:nvPicPr>
          <p:cNvPr id="69" name="Picture 4" descr="Navidad, Decoraciones, Decoración, Verde, Antecedentes">
            <a:extLst>
              <a:ext uri="{FF2B5EF4-FFF2-40B4-BE49-F238E27FC236}">
                <a16:creationId xmlns:a16="http://schemas.microsoft.com/office/drawing/2014/main" id="{351FBC8E-D443-4075-BACE-C8B9401215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8104" b="57634"/>
          <a:stretch/>
        </p:blipFill>
        <p:spPr bwMode="auto">
          <a:xfrm rot="20576986">
            <a:off x="123100" y="870572"/>
            <a:ext cx="1109611" cy="72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38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5"/>
                                        </p:tgtEl>
                                      </p:cBhvr>
                                    </p:animEffect>
                                    <p:set>
                                      <p:cBhvr>
                                        <p:cTn id="11" dur="1" fill="hold">
                                          <p:stCondLst>
                                            <p:cond delay="499"/>
                                          </p:stCondLst>
                                        </p:cTn>
                                        <p:tgtEl>
                                          <p:spTgt spid="25"/>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0"/>
                                        </p:tgtEl>
                                      </p:cBhvr>
                                    </p:animEffect>
                                    <p:set>
                                      <p:cBhvr>
                                        <p:cTn id="22" dur="1" fill="hold">
                                          <p:stCondLst>
                                            <p:cond delay="499"/>
                                          </p:stCondLst>
                                        </p:cTn>
                                        <p:tgtEl>
                                          <p:spTgt spid="60"/>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2"/>
                                        </p:tgtEl>
                                      </p:cBhvr>
                                    </p:animEffect>
                                    <p:set>
                                      <p:cBhvr>
                                        <p:cTn id="33" dur="1" fill="hold">
                                          <p:stCondLst>
                                            <p:cond delay="499"/>
                                          </p:stCondLst>
                                        </p:cTn>
                                        <p:tgtEl>
                                          <p:spTgt spid="62"/>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64"/>
                                        </p:tgtEl>
                                      </p:cBhvr>
                                    </p:animEffect>
                                    <p:set>
                                      <p:cBhvr>
                                        <p:cTn id="44" dur="1" fill="hold">
                                          <p:stCondLst>
                                            <p:cond delay="499"/>
                                          </p:stCondLst>
                                        </p:cTn>
                                        <p:tgtEl>
                                          <p:spTgt spid="6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5"/>
                                        </p:tgtEl>
                                      </p:cBhvr>
                                    </p:animEffect>
                                    <p:set>
                                      <p:cBhvr>
                                        <p:cTn id="55" dur="1" fill="hold">
                                          <p:stCondLst>
                                            <p:cond delay="499"/>
                                          </p:stCondLst>
                                        </p:cTn>
                                        <p:tgtEl>
                                          <p:spTgt spid="6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6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55"/>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7"/>
                                        </p:tgtEl>
                                      </p:cBhvr>
                                    </p:animEffect>
                                    <p:set>
                                      <p:cBhvr>
                                        <p:cTn id="74" dur="1" fill="hold">
                                          <p:stCondLst>
                                            <p:cond delay="499"/>
                                          </p:stCondLst>
                                        </p:cTn>
                                        <p:tgtEl>
                                          <p:spTgt spid="6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4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43" grpId="0"/>
      <p:bldP spid="44" grpId="0"/>
      <p:bldP spid="44" grpId="1"/>
      <p:bldP spid="55" grpId="0"/>
      <p:bldP spid="55" grpId="1"/>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C90A0F9-C6FF-4880-9A3D-C1B47F3872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9849583" y="4308433"/>
            <a:ext cx="914401" cy="976440"/>
          </a:xfrm>
          <a:prstGeom prst="rect">
            <a:avLst/>
          </a:prstGeom>
        </p:spPr>
      </p:pic>
      <p:sp>
        <p:nvSpPr>
          <p:cNvPr id="5" name="Title 3">
            <a:extLst>
              <a:ext uri="{FF2B5EF4-FFF2-40B4-BE49-F238E27FC236}">
                <a16:creationId xmlns:a16="http://schemas.microsoft.com/office/drawing/2014/main" id="{8F4DC969-FFBA-4940-A9E1-D37BCEE15F70}"/>
              </a:ext>
            </a:extLst>
          </p:cNvPr>
          <p:cNvSpPr txBox="1">
            <a:spLocks/>
          </p:cNvSpPr>
          <p:nvPr/>
        </p:nvSpPr>
        <p:spPr>
          <a:xfrm>
            <a:off x="0" y="352422"/>
            <a:ext cx="6177165" cy="7078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6" name="Rectangle 5">
            <a:extLst>
              <a:ext uri="{FF2B5EF4-FFF2-40B4-BE49-F238E27FC236}">
                <a16:creationId xmlns:a16="http://schemas.microsoft.com/office/drawing/2014/main" id="{3AC816BF-6D69-0B42-8204-C53E2C6BFBD9}"/>
              </a:ext>
            </a:extLst>
          </p:cNvPr>
          <p:cNvSpPr/>
          <p:nvPr/>
        </p:nvSpPr>
        <p:spPr>
          <a:xfrm>
            <a:off x="996800" y="3655144"/>
            <a:ext cx="203132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Katze</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7" name="Rectangle 6">
            <a:extLst>
              <a:ext uri="{FF2B5EF4-FFF2-40B4-BE49-F238E27FC236}">
                <a16:creationId xmlns:a16="http://schemas.microsoft.com/office/drawing/2014/main" id="{17469FB7-6D40-B748-99C2-0CFBFDA7B777}"/>
              </a:ext>
            </a:extLst>
          </p:cNvPr>
          <p:cNvSpPr/>
          <p:nvPr/>
        </p:nvSpPr>
        <p:spPr>
          <a:xfrm>
            <a:off x="933454" y="5801042"/>
            <a:ext cx="295465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Katze</a:t>
            </a:r>
            <a:r>
              <a:rPr lang="en-GB" sz="2800" b="1" dirty="0" err="1">
                <a:latin typeface="Century Gothic" panose="020B0502020202020204" pitchFamily="34" charset="0"/>
              </a:rPr>
              <a:t>n</a:t>
            </a:r>
            <a:r>
              <a:rPr lang="en-GB" sz="2800" b="1" dirty="0">
                <a:latin typeface="Century Gothic" panose="020B0502020202020204" pitchFamily="34" charset="0"/>
              </a:rPr>
              <a:t> </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8" name="TextBox 7">
            <a:extLst>
              <a:ext uri="{FF2B5EF4-FFF2-40B4-BE49-F238E27FC236}">
                <a16:creationId xmlns:a16="http://schemas.microsoft.com/office/drawing/2014/main" id="{8EA862B3-F19B-F041-98BA-4B6BC4C7EB90}"/>
              </a:ext>
            </a:extLst>
          </p:cNvPr>
          <p:cNvSpPr txBox="1"/>
          <p:nvPr/>
        </p:nvSpPr>
        <p:spPr>
          <a:xfrm>
            <a:off x="428915" y="1473932"/>
            <a:ext cx="10471136" cy="523220"/>
          </a:xfrm>
          <a:prstGeom prst="rect">
            <a:avLst/>
          </a:prstGeom>
          <a:noFill/>
        </p:spPr>
        <p:txBody>
          <a:bodyPr wrap="none" rtlCol="0">
            <a:spAutoFit/>
          </a:bodyPr>
          <a:lstStyle/>
          <a:p>
            <a:pPr lvl="0"/>
            <a:r>
              <a:rPr lang="en-GB" sz="2800" dirty="0">
                <a:latin typeface="Century Gothic" panose="020B0502020202020204" pitchFamily="34" charset="0"/>
              </a:rPr>
              <a:t>Most feminine nouns make a plural by adding an </a:t>
            </a:r>
            <a:r>
              <a:rPr lang="en-GB" sz="2800" b="1" dirty="0">
                <a:latin typeface="Century Gothic" panose="020B0502020202020204" pitchFamily="34" charset="0"/>
              </a:rPr>
              <a:t>–n</a:t>
            </a:r>
            <a:r>
              <a:rPr lang="en-GB" sz="2800" dirty="0">
                <a:latin typeface="Century Gothic" panose="020B0502020202020204" pitchFamily="34" charset="0"/>
              </a:rPr>
              <a:t> or </a:t>
            </a:r>
            <a:r>
              <a:rPr lang="en-GB" sz="2800" b="1" dirty="0">
                <a:latin typeface="Century Gothic" panose="020B0502020202020204" pitchFamily="34" charset="0"/>
              </a:rPr>
              <a:t>–</a:t>
            </a:r>
            <a:r>
              <a:rPr lang="en-GB" sz="2800" b="1" dirty="0" err="1">
                <a:latin typeface="Century Gothic" panose="020B0502020202020204" pitchFamily="34" charset="0"/>
              </a:rPr>
              <a:t>en</a:t>
            </a:r>
            <a:r>
              <a:rPr lang="en-GB" sz="2800" dirty="0">
                <a:latin typeface="Century Gothic" panose="020B0502020202020204" pitchFamily="34" charset="0"/>
              </a:rPr>
              <a:t>:</a:t>
            </a:r>
          </a:p>
        </p:txBody>
      </p:sp>
      <p:sp>
        <p:nvSpPr>
          <p:cNvPr id="9" name="Rectangle 8">
            <a:extLst>
              <a:ext uri="{FF2B5EF4-FFF2-40B4-BE49-F238E27FC236}">
                <a16:creationId xmlns:a16="http://schemas.microsoft.com/office/drawing/2014/main" id="{71EB1CE9-D060-8948-A80F-504482123B4B}"/>
              </a:ext>
            </a:extLst>
          </p:cNvPr>
          <p:cNvSpPr/>
          <p:nvPr/>
        </p:nvSpPr>
        <p:spPr>
          <a:xfrm>
            <a:off x="4634790" y="3655144"/>
            <a:ext cx="1608133" cy="523220"/>
          </a:xfrm>
          <a:prstGeom prst="rect">
            <a:avLst/>
          </a:prstGeom>
        </p:spPr>
        <p:txBody>
          <a:bodyPr wrap="none">
            <a:spAutoFit/>
          </a:bodyPr>
          <a:lstStyle/>
          <a:p>
            <a:r>
              <a:rPr lang="en-GB" sz="2800" dirty="0">
                <a:latin typeface="Century Gothic" panose="020B0502020202020204" pitchFamily="34" charset="0"/>
              </a:rPr>
              <a:t>die Welt</a:t>
            </a:r>
            <a:endParaRPr lang="en-US" sz="2800" dirty="0">
              <a:latin typeface="Century Gothic" panose="020B0502020202020204" pitchFamily="34" charset="0"/>
            </a:endParaRPr>
          </a:p>
        </p:txBody>
      </p:sp>
      <p:sp>
        <p:nvSpPr>
          <p:cNvPr id="16" name="Rectangle 15">
            <a:extLst>
              <a:ext uri="{FF2B5EF4-FFF2-40B4-BE49-F238E27FC236}">
                <a16:creationId xmlns:a16="http://schemas.microsoft.com/office/drawing/2014/main" id="{9C43BC17-FD53-D74B-99A3-854ECD4AAB47}"/>
              </a:ext>
            </a:extLst>
          </p:cNvPr>
          <p:cNvSpPr/>
          <p:nvPr/>
        </p:nvSpPr>
        <p:spPr>
          <a:xfrm>
            <a:off x="4622623" y="5769962"/>
            <a:ext cx="295465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Welt</a:t>
            </a:r>
            <a:r>
              <a:rPr lang="en-GB" sz="2800" b="1" dirty="0" err="1">
                <a:latin typeface="Century Gothic" panose="020B0502020202020204" pitchFamily="34" charset="0"/>
              </a:rPr>
              <a:t>en</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17" name="Rectangle 16">
            <a:extLst>
              <a:ext uri="{FF2B5EF4-FFF2-40B4-BE49-F238E27FC236}">
                <a16:creationId xmlns:a16="http://schemas.microsoft.com/office/drawing/2014/main" id="{AA1F9121-ED69-E944-A112-C904DB8FBD61}"/>
              </a:ext>
            </a:extLst>
          </p:cNvPr>
          <p:cNvSpPr/>
          <p:nvPr/>
        </p:nvSpPr>
        <p:spPr>
          <a:xfrm>
            <a:off x="8828642" y="3575853"/>
            <a:ext cx="2031325" cy="523220"/>
          </a:xfrm>
          <a:prstGeom prst="rect">
            <a:avLst/>
          </a:prstGeom>
        </p:spPr>
        <p:txBody>
          <a:bodyPr wrap="none">
            <a:spAutoFit/>
          </a:bodyPr>
          <a:lstStyle/>
          <a:p>
            <a:r>
              <a:rPr lang="en-GB" sz="2800" dirty="0">
                <a:latin typeface="Century Gothic" panose="020B0502020202020204" pitchFamily="34" charset="0"/>
              </a:rPr>
              <a:t>die Kugel	</a:t>
            </a:r>
            <a:endParaRPr lang="en-US" sz="2800" dirty="0">
              <a:latin typeface="Century Gothic" panose="020B0502020202020204" pitchFamily="34" charset="0"/>
            </a:endParaRPr>
          </a:p>
        </p:txBody>
      </p:sp>
      <p:sp>
        <p:nvSpPr>
          <p:cNvPr id="21" name="Rectangle 20">
            <a:extLst>
              <a:ext uri="{FF2B5EF4-FFF2-40B4-BE49-F238E27FC236}">
                <a16:creationId xmlns:a16="http://schemas.microsoft.com/office/drawing/2014/main" id="{E15BEFBA-9C12-DA4E-8F14-12F216C13BB0}"/>
              </a:ext>
            </a:extLst>
          </p:cNvPr>
          <p:cNvSpPr/>
          <p:nvPr/>
        </p:nvSpPr>
        <p:spPr>
          <a:xfrm>
            <a:off x="8828642" y="5728215"/>
            <a:ext cx="2954655" cy="523220"/>
          </a:xfrm>
          <a:prstGeom prst="rect">
            <a:avLst/>
          </a:prstGeom>
        </p:spPr>
        <p:txBody>
          <a:bodyPr wrap="none">
            <a:spAutoFit/>
          </a:bodyPr>
          <a:lstStyle/>
          <a:p>
            <a:r>
              <a:rPr lang="en-GB" sz="2800" dirty="0">
                <a:latin typeface="Century Gothic" panose="020B0502020202020204" pitchFamily="34" charset="0"/>
              </a:rPr>
              <a:t>die </a:t>
            </a:r>
            <a:r>
              <a:rPr lang="en-GB" sz="2800" dirty="0" err="1">
                <a:latin typeface="Century Gothic" panose="020B0502020202020204" pitchFamily="34" charset="0"/>
              </a:rPr>
              <a:t>Kugel</a:t>
            </a:r>
            <a:r>
              <a:rPr lang="en-GB" sz="2800" b="1" dirty="0" err="1">
                <a:latin typeface="Century Gothic" panose="020B0502020202020204" pitchFamily="34" charset="0"/>
              </a:rPr>
              <a:t>n</a:t>
            </a:r>
            <a:r>
              <a:rPr lang="en-GB" sz="2800" dirty="0">
                <a:latin typeface="Century Gothic" panose="020B0502020202020204" pitchFamily="34" charset="0"/>
              </a:rPr>
              <a:t> 	</a:t>
            </a:r>
            <a:endParaRPr lang="en-US" sz="2800" dirty="0">
              <a:latin typeface="Century Gothic" panose="020B0502020202020204" pitchFamily="34" charset="0"/>
            </a:endParaRPr>
          </a:p>
        </p:txBody>
      </p:sp>
      <p:sp>
        <p:nvSpPr>
          <p:cNvPr id="2" name="Title 1"/>
          <p:cNvSpPr>
            <a:spLocks noGrp="1"/>
          </p:cNvSpPr>
          <p:nvPr>
            <p:ph type="title"/>
          </p:nvPr>
        </p:nvSpPr>
        <p:spPr>
          <a:xfrm>
            <a:off x="0" y="213557"/>
            <a:ext cx="5971192" cy="647577"/>
          </a:xfrm>
        </p:spPr>
        <p:txBody>
          <a:bodyPr>
            <a:noAutofit/>
          </a:bodyPr>
          <a:lstStyle/>
          <a:p>
            <a:r>
              <a:rPr lang="en-GB" sz="2800" b="1">
                <a:solidFill>
                  <a:schemeClr val="tx1"/>
                </a:solidFill>
              </a:rPr>
              <a:t>Plurale – weiblich (feminine) </a:t>
            </a:r>
            <a:br>
              <a:rPr lang="en-GB" sz="2800" b="1">
                <a:solidFill>
                  <a:schemeClr val="tx1"/>
                </a:solidFill>
              </a:rPr>
            </a:br>
            <a:endParaRPr lang="en-GB" sz="2800">
              <a:solidFill>
                <a:schemeClr val="tx1"/>
              </a:solidFill>
            </a:endParaRPr>
          </a:p>
        </p:txBody>
      </p:sp>
      <p:grpSp>
        <p:nvGrpSpPr>
          <p:cNvPr id="23" name="Group 22">
            <a:extLst>
              <a:ext uri="{FF2B5EF4-FFF2-40B4-BE49-F238E27FC236}">
                <a16:creationId xmlns:a16="http://schemas.microsoft.com/office/drawing/2014/main" id="{B0BB85D4-C372-41D3-B163-FA6B59EB1E73}"/>
              </a:ext>
            </a:extLst>
          </p:cNvPr>
          <p:cNvGrpSpPr/>
          <p:nvPr/>
        </p:nvGrpSpPr>
        <p:grpSpPr>
          <a:xfrm>
            <a:off x="1283934" y="1931948"/>
            <a:ext cx="1498854" cy="1753087"/>
            <a:chOff x="769585" y="1508906"/>
            <a:chExt cx="1427605" cy="1920094"/>
          </a:xfrm>
        </p:grpSpPr>
        <p:pic>
          <p:nvPicPr>
            <p:cNvPr id="24" name="Picture 23" descr="A black and white cat&#10;&#10;Description automatically generated">
              <a:extLst>
                <a:ext uri="{FF2B5EF4-FFF2-40B4-BE49-F238E27FC236}">
                  <a16:creationId xmlns:a16="http://schemas.microsoft.com/office/drawing/2014/main" id="{E0B9BE63-CF14-48FB-B169-FCF45A13B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85" y="1772597"/>
              <a:ext cx="1427605" cy="1656403"/>
            </a:xfrm>
            <a:prstGeom prst="rect">
              <a:avLst/>
            </a:prstGeom>
          </p:spPr>
        </p:pic>
        <p:pic>
          <p:nvPicPr>
            <p:cNvPr id="25" name="Picture 24" descr="A red and white santa hat&#10;&#10;Description automatically generated">
              <a:extLst>
                <a:ext uri="{FF2B5EF4-FFF2-40B4-BE49-F238E27FC236}">
                  <a16:creationId xmlns:a16="http://schemas.microsoft.com/office/drawing/2014/main" id="{A034EC5C-A47B-4B3C-AE7F-F1E6FBAC8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2534" y="1508906"/>
              <a:ext cx="555877" cy="566284"/>
            </a:xfrm>
            <a:prstGeom prst="rect">
              <a:avLst/>
            </a:prstGeom>
          </p:spPr>
        </p:pic>
      </p:grpSp>
      <p:pic>
        <p:nvPicPr>
          <p:cNvPr id="27" name="Picture 26" descr="A drawing of a globe&#10;&#10;Description automatically generated">
            <a:extLst>
              <a:ext uri="{FF2B5EF4-FFF2-40B4-BE49-F238E27FC236}">
                <a16:creationId xmlns:a16="http://schemas.microsoft.com/office/drawing/2014/main" id="{AA906BBF-861B-4E40-BD45-B502BF078B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2515" y="2445948"/>
            <a:ext cx="1173485" cy="1171652"/>
          </a:xfrm>
          <a:prstGeom prst="rect">
            <a:avLst/>
          </a:prstGeom>
        </p:spPr>
      </p:pic>
      <p:pic>
        <p:nvPicPr>
          <p:cNvPr id="29" name="Picture 28" descr="A group of cats in a red basket&#10;&#10;Description automatically generated">
            <a:extLst>
              <a:ext uri="{FF2B5EF4-FFF2-40B4-BE49-F238E27FC236}">
                <a16:creationId xmlns:a16="http://schemas.microsoft.com/office/drawing/2014/main" id="{E9BBED87-C0E4-41A7-ABD6-D72055545D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808" y="4022780"/>
            <a:ext cx="2422269" cy="1937815"/>
          </a:xfrm>
          <a:prstGeom prst="rect">
            <a:avLst/>
          </a:prstGeom>
        </p:spPr>
      </p:pic>
      <p:pic>
        <p:nvPicPr>
          <p:cNvPr id="30" name="Picture 29" descr="A drawing of a globe&#10;&#10;Description automatically generated">
            <a:extLst>
              <a:ext uri="{FF2B5EF4-FFF2-40B4-BE49-F238E27FC236}">
                <a16:creationId xmlns:a16="http://schemas.microsoft.com/office/drawing/2014/main" id="{8C9B015B-C5A4-49C1-861F-D3151E04E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9043" y="4598310"/>
            <a:ext cx="1173485" cy="1171652"/>
          </a:xfrm>
          <a:prstGeom prst="rect">
            <a:avLst/>
          </a:prstGeom>
        </p:spPr>
      </p:pic>
      <p:pic>
        <p:nvPicPr>
          <p:cNvPr id="31" name="Picture 30" descr="A drawing of a globe&#10;&#10;Description automatically generated">
            <a:extLst>
              <a:ext uri="{FF2B5EF4-FFF2-40B4-BE49-F238E27FC236}">
                <a16:creationId xmlns:a16="http://schemas.microsoft.com/office/drawing/2014/main" id="{AD353439-A5C3-4525-AAC3-DD65945AE7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1192" y="4230730"/>
            <a:ext cx="1173485" cy="1171652"/>
          </a:xfrm>
          <a:prstGeom prst="rect">
            <a:avLst/>
          </a:prstGeom>
        </p:spPr>
      </p:pic>
      <p:pic>
        <p:nvPicPr>
          <p:cNvPr id="32" name="Picture 31">
            <a:extLst>
              <a:ext uri="{FF2B5EF4-FFF2-40B4-BE49-F238E27FC236}">
                <a16:creationId xmlns:a16="http://schemas.microsoft.com/office/drawing/2014/main" id="{2CF53A14-F9AF-4728-A0A4-A2F5D3D0C7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9457919" y="2410813"/>
            <a:ext cx="914401" cy="976440"/>
          </a:xfrm>
          <a:prstGeom prst="rect">
            <a:avLst/>
          </a:prstGeom>
        </p:spPr>
      </p:pic>
      <p:pic>
        <p:nvPicPr>
          <p:cNvPr id="33" name="Picture 32">
            <a:extLst>
              <a:ext uri="{FF2B5EF4-FFF2-40B4-BE49-F238E27FC236}">
                <a16:creationId xmlns:a16="http://schemas.microsoft.com/office/drawing/2014/main" id="{93DAC02A-69CC-431D-AD48-31B1F93534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9000718" y="4325723"/>
            <a:ext cx="914401" cy="976440"/>
          </a:xfrm>
          <a:prstGeom prst="rect">
            <a:avLst/>
          </a:prstGeom>
        </p:spPr>
      </p:pic>
      <p:pic>
        <p:nvPicPr>
          <p:cNvPr id="34" name="Picture 33">
            <a:extLst>
              <a:ext uri="{FF2B5EF4-FFF2-40B4-BE49-F238E27FC236}">
                <a16:creationId xmlns:a16="http://schemas.microsoft.com/office/drawing/2014/main" id="{AE41AAC9-DD69-465F-875A-3DE185138E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9457919" y="4695916"/>
            <a:ext cx="914401" cy="976440"/>
          </a:xfrm>
          <a:prstGeom prst="rect">
            <a:avLst/>
          </a:prstGeom>
        </p:spPr>
      </p:pic>
      <p:pic>
        <p:nvPicPr>
          <p:cNvPr id="36" name="Picture 35">
            <a:extLst>
              <a:ext uri="{FF2B5EF4-FFF2-40B4-BE49-F238E27FC236}">
                <a16:creationId xmlns:a16="http://schemas.microsoft.com/office/drawing/2014/main" id="{DD37E404-928F-402D-A4DB-0B69C336AE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461"/>
          <a:stretch/>
        </p:blipFill>
        <p:spPr>
          <a:xfrm>
            <a:off x="10280799" y="4697060"/>
            <a:ext cx="914401" cy="976440"/>
          </a:xfrm>
          <a:prstGeom prst="rect">
            <a:avLst/>
          </a:prstGeom>
        </p:spPr>
      </p:pic>
      <p:sp>
        <p:nvSpPr>
          <p:cNvPr id="38" name="Speech Bubble: Rectangle with Corners Rounded 37">
            <a:extLst>
              <a:ext uri="{FF2B5EF4-FFF2-40B4-BE49-F238E27FC236}">
                <a16:creationId xmlns:a16="http://schemas.microsoft.com/office/drawing/2014/main" id="{5A245E98-04CF-48DA-8166-BBCC3E60D06E}"/>
              </a:ext>
            </a:extLst>
          </p:cNvPr>
          <p:cNvSpPr/>
          <p:nvPr/>
        </p:nvSpPr>
        <p:spPr>
          <a:xfrm>
            <a:off x="5647127" y="620463"/>
            <a:ext cx="4633672" cy="672714"/>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The plural word for ‘the’ is </a:t>
            </a:r>
            <a:r>
              <a:rPr lang="en-GB" sz="2000" b="1" dirty="0"/>
              <a:t>die </a:t>
            </a:r>
            <a:r>
              <a:rPr lang="en-GB" sz="2000" dirty="0"/>
              <a:t>for nouns of all genders.</a:t>
            </a:r>
          </a:p>
        </p:txBody>
      </p:sp>
      <p:sp>
        <p:nvSpPr>
          <p:cNvPr id="40" name="Rounded Rectangle 13">
            <a:extLst>
              <a:ext uri="{FF2B5EF4-FFF2-40B4-BE49-F238E27FC236}">
                <a16:creationId xmlns:a16="http://schemas.microsoft.com/office/drawing/2014/main" id="{EA6D60DA-78BF-46A8-B600-CB2EF0E4724E}"/>
              </a:ext>
            </a:extLst>
          </p:cNvPr>
          <p:cNvSpPr/>
          <p:nvPr/>
        </p:nvSpPr>
        <p:spPr>
          <a:xfrm>
            <a:off x="10302950" y="158831"/>
            <a:ext cx="1696992" cy="408083"/>
          </a:xfrm>
          <a:prstGeom prst="roundRect">
            <a:avLst/>
          </a:prstGeom>
          <a:solidFill>
            <a:srgbClr val="FFC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schemeClr val="tx1"/>
                </a:solidFill>
                <a:latin typeface="Century Gothic" panose="020B0502020202020204" pitchFamily="34" charset="0"/>
              </a:rPr>
              <a:t>Grammatik</a:t>
            </a:r>
          </a:p>
        </p:txBody>
      </p:sp>
    </p:spTree>
    <p:extLst>
      <p:ext uri="{BB962C8B-B14F-4D97-AF65-F5344CB8AC3E}">
        <p14:creationId xmlns:p14="http://schemas.microsoft.com/office/powerpoint/2010/main" val="97346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fade">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6" grpId="0"/>
      <p:bldP spid="17" grpId="0"/>
      <p:bldP spid="21" grpId="0"/>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33F14ED2-0AAB-4107-A3B0-A0DA1B9BE8DF}"/>
              </a:ext>
            </a:extLst>
          </p:cNvPr>
          <p:cNvSpPr txBox="1"/>
          <p:nvPr/>
        </p:nvSpPr>
        <p:spPr>
          <a:xfrm>
            <a:off x="6598819" y="5120524"/>
            <a:ext cx="3051876" cy="400110"/>
          </a:xfrm>
          <a:prstGeom prst="rect">
            <a:avLst/>
          </a:prstGeom>
          <a:solidFill>
            <a:schemeClr val="accent4">
              <a:lumMod val="20000"/>
              <a:lumOff val="80000"/>
            </a:schemeClr>
          </a:solidFill>
        </p:spPr>
        <p:txBody>
          <a:bodyPr wrap="square" rtlCol="0">
            <a:spAutoFit/>
          </a:bodyPr>
          <a:lstStyle/>
          <a:p>
            <a:endParaRPr lang="en-GB" sz="2000" dirty="0"/>
          </a:p>
        </p:txBody>
      </p:sp>
      <p:sp>
        <p:nvSpPr>
          <p:cNvPr id="35" name="TextBox 34">
            <a:extLst>
              <a:ext uri="{FF2B5EF4-FFF2-40B4-BE49-F238E27FC236}">
                <a16:creationId xmlns:a16="http://schemas.microsoft.com/office/drawing/2014/main" id="{5426AC26-35C7-48CB-862B-EFFC008ABACE}"/>
              </a:ext>
            </a:extLst>
          </p:cNvPr>
          <p:cNvSpPr txBox="1"/>
          <p:nvPr/>
        </p:nvSpPr>
        <p:spPr>
          <a:xfrm>
            <a:off x="718558" y="3482292"/>
            <a:ext cx="3324750" cy="400110"/>
          </a:xfrm>
          <a:prstGeom prst="rect">
            <a:avLst/>
          </a:prstGeom>
          <a:solidFill>
            <a:schemeClr val="accent4">
              <a:lumMod val="20000"/>
              <a:lumOff val="80000"/>
            </a:schemeClr>
          </a:solidFill>
        </p:spPr>
        <p:txBody>
          <a:bodyPr wrap="square" rtlCol="0">
            <a:spAutoFit/>
          </a:bodyPr>
          <a:lstStyle/>
          <a:p>
            <a:endParaRPr lang="en-GB" sz="2000" dirty="0"/>
          </a:p>
        </p:txBody>
      </p:sp>
      <p:pic>
        <p:nvPicPr>
          <p:cNvPr id="33" name="Graphic 32" descr="Teacher with solid fill">
            <a:extLst>
              <a:ext uri="{FF2B5EF4-FFF2-40B4-BE49-F238E27FC236}">
                <a16:creationId xmlns:a16="http://schemas.microsoft.com/office/drawing/2014/main" id="{8DD0EECF-C984-48AD-8298-6ADFBC10C5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62" y="80145"/>
            <a:ext cx="914400" cy="914400"/>
          </a:xfrm>
          <a:prstGeom prst="rect">
            <a:avLst/>
          </a:prstGeom>
        </p:spPr>
      </p:pic>
      <p:sp>
        <p:nvSpPr>
          <p:cNvPr id="34" name="Speech Bubble: Rectangle with Corners Rounded 33">
            <a:extLst>
              <a:ext uri="{FF2B5EF4-FFF2-40B4-BE49-F238E27FC236}">
                <a16:creationId xmlns:a16="http://schemas.microsoft.com/office/drawing/2014/main" id="{5CB04296-9027-4F95-A8C9-9AFDB425662B}"/>
              </a:ext>
            </a:extLst>
          </p:cNvPr>
          <p:cNvSpPr/>
          <p:nvPr/>
        </p:nvSpPr>
        <p:spPr>
          <a:xfrm>
            <a:off x="4438621" y="195133"/>
            <a:ext cx="5795087" cy="440756"/>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Ist es die (Singular) oder die (Plural)?</a:t>
            </a:r>
            <a:endParaRPr lang="en-GB" sz="2000" dirty="0">
              <a:solidFill>
                <a:schemeClr val="tx1"/>
              </a:solidFill>
            </a:endParaRPr>
          </a:p>
        </p:txBody>
      </p:sp>
      <p:sp>
        <p:nvSpPr>
          <p:cNvPr id="2" name="Title 1">
            <a:extLst>
              <a:ext uri="{FF2B5EF4-FFF2-40B4-BE49-F238E27FC236}">
                <a16:creationId xmlns:a16="http://schemas.microsoft.com/office/drawing/2014/main" id="{A7EB4351-A9A9-4A73-A659-E175B76F8820}"/>
              </a:ext>
            </a:extLst>
          </p:cNvPr>
          <p:cNvSpPr>
            <a:spLocks noGrp="1"/>
          </p:cNvSpPr>
          <p:nvPr>
            <p:ph type="title"/>
          </p:nvPr>
        </p:nvSpPr>
        <p:spPr>
          <a:xfrm>
            <a:off x="0" y="213557"/>
            <a:ext cx="3670300" cy="647577"/>
          </a:xfrm>
        </p:spPr>
        <p:txBody>
          <a:bodyPr>
            <a:normAutofit/>
          </a:bodyPr>
          <a:lstStyle/>
          <a:p>
            <a:r>
              <a:rPr lang="en-GB" sz="2800" dirty="0"/>
              <a:t>Wie </a:t>
            </a:r>
            <a:r>
              <a:rPr lang="en-GB" sz="2800" dirty="0" err="1"/>
              <a:t>viele</a:t>
            </a:r>
            <a:r>
              <a:rPr lang="en-GB" sz="2800" dirty="0"/>
              <a:t> </a:t>
            </a:r>
            <a:r>
              <a:rPr lang="en-GB" sz="2800" dirty="0" err="1"/>
              <a:t>gibt</a:t>
            </a:r>
            <a:r>
              <a:rPr lang="en-GB" sz="2800" dirty="0"/>
              <a:t> es?</a:t>
            </a:r>
          </a:p>
        </p:txBody>
      </p:sp>
      <p:sp>
        <p:nvSpPr>
          <p:cNvPr id="4" name="Rounded Rectangle 11">
            <a:extLst>
              <a:ext uri="{FF2B5EF4-FFF2-40B4-BE49-F238E27FC236}">
                <a16:creationId xmlns:a16="http://schemas.microsoft.com/office/drawing/2014/main" id="{AAEACC43-6EFF-4E31-9FC3-E6257B804A10}"/>
              </a:ext>
            </a:extLst>
          </p:cNvPr>
          <p:cNvSpPr/>
          <p:nvPr/>
        </p:nvSpPr>
        <p:spPr>
          <a:xfrm>
            <a:off x="10972800" y="93581"/>
            <a:ext cx="1042892" cy="3763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
        <p:nvSpPr>
          <p:cNvPr id="12" name="Rectangle 11">
            <a:extLst>
              <a:ext uri="{FF2B5EF4-FFF2-40B4-BE49-F238E27FC236}">
                <a16:creationId xmlns:a16="http://schemas.microsoft.com/office/drawing/2014/main" id="{680EA636-8CDF-4D1E-8E68-8491179084F2}"/>
              </a:ext>
            </a:extLst>
          </p:cNvPr>
          <p:cNvSpPr/>
          <p:nvPr/>
        </p:nvSpPr>
        <p:spPr>
          <a:xfrm>
            <a:off x="67708" y="1983657"/>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13" name="TextBox 12">
            <a:extLst>
              <a:ext uri="{FF2B5EF4-FFF2-40B4-BE49-F238E27FC236}">
                <a16:creationId xmlns:a16="http://schemas.microsoft.com/office/drawing/2014/main" id="{C04FBEC4-3D57-42ED-AB36-1DEBF6C255FD}"/>
              </a:ext>
            </a:extLst>
          </p:cNvPr>
          <p:cNvSpPr txBox="1"/>
          <p:nvPr/>
        </p:nvSpPr>
        <p:spPr>
          <a:xfrm>
            <a:off x="664608" y="3420737"/>
            <a:ext cx="5687348" cy="461665"/>
          </a:xfrm>
          <a:prstGeom prst="rect">
            <a:avLst/>
          </a:prstGeom>
          <a:noFill/>
        </p:spPr>
        <p:txBody>
          <a:bodyPr wrap="square" rtlCol="0">
            <a:spAutoFit/>
          </a:bodyPr>
          <a:lstStyle/>
          <a:p>
            <a:r>
              <a:rPr lang="en-GB" sz="2400" dirty="0"/>
              <a:t>die </a:t>
            </a:r>
            <a:r>
              <a:rPr lang="en-GB" sz="2400" dirty="0" err="1"/>
              <a:t>Kerzen</a:t>
            </a:r>
            <a:r>
              <a:rPr lang="en-GB" sz="2400" dirty="0"/>
              <a:t> | die </a:t>
            </a:r>
            <a:r>
              <a:rPr lang="en-GB" sz="2400" dirty="0" err="1"/>
              <a:t>Kerze</a:t>
            </a:r>
            <a:r>
              <a:rPr lang="en-GB" sz="2400" dirty="0"/>
              <a:t> </a:t>
            </a:r>
            <a:r>
              <a:rPr lang="en-GB" sz="2400" dirty="0" err="1"/>
              <a:t>sind</a:t>
            </a:r>
            <a:r>
              <a:rPr lang="en-GB" sz="2400" dirty="0"/>
              <a:t> </a:t>
            </a:r>
            <a:r>
              <a:rPr lang="en-GB" sz="2400" dirty="0" err="1"/>
              <a:t>schön</a:t>
            </a:r>
            <a:r>
              <a:rPr lang="en-GB" sz="2400" dirty="0"/>
              <a:t>.</a:t>
            </a:r>
          </a:p>
        </p:txBody>
      </p:sp>
      <p:sp>
        <p:nvSpPr>
          <p:cNvPr id="14" name="Rectangle 13">
            <a:extLst>
              <a:ext uri="{FF2B5EF4-FFF2-40B4-BE49-F238E27FC236}">
                <a16:creationId xmlns:a16="http://schemas.microsoft.com/office/drawing/2014/main" id="{C0435C16-A74B-4A07-9F53-F1A86826DA35}"/>
              </a:ext>
            </a:extLst>
          </p:cNvPr>
          <p:cNvSpPr/>
          <p:nvPr/>
        </p:nvSpPr>
        <p:spPr>
          <a:xfrm>
            <a:off x="67708" y="3431457"/>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17" name="Rectangle 16">
            <a:extLst>
              <a:ext uri="{FF2B5EF4-FFF2-40B4-BE49-F238E27FC236}">
                <a16:creationId xmlns:a16="http://schemas.microsoft.com/office/drawing/2014/main" id="{C758D6A7-71EF-4C76-B2C6-677853D5D47D}"/>
              </a:ext>
            </a:extLst>
          </p:cNvPr>
          <p:cNvSpPr/>
          <p:nvPr/>
        </p:nvSpPr>
        <p:spPr>
          <a:xfrm>
            <a:off x="67708" y="5107805"/>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19" name="Rectangle 18">
            <a:extLst>
              <a:ext uri="{FF2B5EF4-FFF2-40B4-BE49-F238E27FC236}">
                <a16:creationId xmlns:a16="http://schemas.microsoft.com/office/drawing/2014/main" id="{B969CB2E-B217-41D1-8DC8-EEC1C3635155}"/>
              </a:ext>
            </a:extLst>
          </p:cNvPr>
          <p:cNvSpPr/>
          <p:nvPr/>
        </p:nvSpPr>
        <p:spPr>
          <a:xfrm>
            <a:off x="5940477" y="1944981"/>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1" name="Rectangle 20">
            <a:extLst>
              <a:ext uri="{FF2B5EF4-FFF2-40B4-BE49-F238E27FC236}">
                <a16:creationId xmlns:a16="http://schemas.microsoft.com/office/drawing/2014/main" id="{45DCCEE3-A9E0-4280-A94B-8C230971CA12}"/>
              </a:ext>
            </a:extLst>
          </p:cNvPr>
          <p:cNvSpPr/>
          <p:nvPr/>
        </p:nvSpPr>
        <p:spPr>
          <a:xfrm>
            <a:off x="5940477" y="3392781"/>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23" name="Rectangle 22">
            <a:extLst>
              <a:ext uri="{FF2B5EF4-FFF2-40B4-BE49-F238E27FC236}">
                <a16:creationId xmlns:a16="http://schemas.microsoft.com/office/drawing/2014/main" id="{72C484EB-157A-4FA0-A7E9-6D441D88281E}"/>
              </a:ext>
            </a:extLst>
          </p:cNvPr>
          <p:cNvSpPr/>
          <p:nvPr/>
        </p:nvSpPr>
        <p:spPr>
          <a:xfrm>
            <a:off x="5940477" y="5069129"/>
            <a:ext cx="596900" cy="469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24" name="TextBox 23">
            <a:extLst>
              <a:ext uri="{FF2B5EF4-FFF2-40B4-BE49-F238E27FC236}">
                <a16:creationId xmlns:a16="http://schemas.microsoft.com/office/drawing/2014/main" id="{12A0D70C-F32E-432F-8FB5-75B2D9FE13C1}"/>
              </a:ext>
            </a:extLst>
          </p:cNvPr>
          <p:cNvSpPr txBox="1"/>
          <p:nvPr/>
        </p:nvSpPr>
        <p:spPr>
          <a:xfrm>
            <a:off x="6608979" y="5089746"/>
            <a:ext cx="5120262" cy="461665"/>
          </a:xfrm>
          <a:prstGeom prst="rect">
            <a:avLst/>
          </a:prstGeom>
          <a:noFill/>
        </p:spPr>
        <p:txBody>
          <a:bodyPr wrap="square" rtlCol="0">
            <a:spAutoFit/>
          </a:bodyPr>
          <a:lstStyle/>
          <a:p>
            <a:r>
              <a:rPr lang="en-GB" sz="2400" dirty="0"/>
              <a:t>die </a:t>
            </a:r>
            <a:r>
              <a:rPr lang="en-GB" sz="2400" dirty="0" err="1"/>
              <a:t>Liste</a:t>
            </a:r>
            <a:r>
              <a:rPr lang="en-GB" sz="2400" dirty="0"/>
              <a:t> | die Listen </a:t>
            </a:r>
            <a:r>
              <a:rPr lang="en-GB" sz="2400" dirty="0" err="1"/>
              <a:t>ist</a:t>
            </a:r>
            <a:r>
              <a:rPr lang="en-GB" sz="2400" dirty="0"/>
              <a:t> </a:t>
            </a:r>
            <a:r>
              <a:rPr lang="en-GB" sz="2400" dirty="0" err="1"/>
              <a:t>klein</a:t>
            </a:r>
            <a:r>
              <a:rPr lang="en-GB" sz="2400" dirty="0"/>
              <a:t>.</a:t>
            </a:r>
          </a:p>
        </p:txBody>
      </p:sp>
      <p:sp>
        <p:nvSpPr>
          <p:cNvPr id="46" name="Rectangle: Rounded Corners 45">
            <a:extLst>
              <a:ext uri="{FF2B5EF4-FFF2-40B4-BE49-F238E27FC236}">
                <a16:creationId xmlns:a16="http://schemas.microsoft.com/office/drawing/2014/main" id="{DBC1B3F9-FA95-4224-B94D-69D474CE7077}"/>
              </a:ext>
            </a:extLst>
          </p:cNvPr>
          <p:cNvSpPr/>
          <p:nvPr/>
        </p:nvSpPr>
        <p:spPr>
          <a:xfrm>
            <a:off x="707122" y="3477281"/>
            <a:ext cx="1644291" cy="3959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a:extLst>
              <a:ext uri="{FF2B5EF4-FFF2-40B4-BE49-F238E27FC236}">
                <a16:creationId xmlns:a16="http://schemas.microsoft.com/office/drawing/2014/main" id="{7F92AAA1-B79F-4FDC-90E7-E591EC07667E}"/>
              </a:ext>
            </a:extLst>
          </p:cNvPr>
          <p:cNvSpPr txBox="1"/>
          <p:nvPr/>
        </p:nvSpPr>
        <p:spPr>
          <a:xfrm>
            <a:off x="6608979" y="1977035"/>
            <a:ext cx="3982342" cy="400110"/>
          </a:xfrm>
          <a:prstGeom prst="rect">
            <a:avLst/>
          </a:prstGeom>
          <a:solidFill>
            <a:schemeClr val="accent4">
              <a:lumMod val="20000"/>
              <a:lumOff val="80000"/>
            </a:schemeClr>
          </a:solidFill>
        </p:spPr>
        <p:txBody>
          <a:bodyPr wrap="square" rtlCol="0">
            <a:spAutoFit/>
          </a:bodyPr>
          <a:lstStyle/>
          <a:p>
            <a:endParaRPr lang="en-GB" sz="2000" dirty="0"/>
          </a:p>
        </p:txBody>
      </p:sp>
      <p:sp>
        <p:nvSpPr>
          <p:cNvPr id="49" name="TextBox 48">
            <a:extLst>
              <a:ext uri="{FF2B5EF4-FFF2-40B4-BE49-F238E27FC236}">
                <a16:creationId xmlns:a16="http://schemas.microsoft.com/office/drawing/2014/main" id="{CADA66B7-C4D3-4F47-A5FF-C74CDB9FD04F}"/>
              </a:ext>
            </a:extLst>
          </p:cNvPr>
          <p:cNvSpPr txBox="1"/>
          <p:nvPr/>
        </p:nvSpPr>
        <p:spPr>
          <a:xfrm>
            <a:off x="791459" y="2018552"/>
            <a:ext cx="3876234" cy="400110"/>
          </a:xfrm>
          <a:prstGeom prst="rect">
            <a:avLst/>
          </a:prstGeom>
          <a:solidFill>
            <a:schemeClr val="accent4">
              <a:lumMod val="20000"/>
              <a:lumOff val="80000"/>
            </a:schemeClr>
          </a:solidFill>
        </p:spPr>
        <p:txBody>
          <a:bodyPr wrap="square" rtlCol="0">
            <a:spAutoFit/>
          </a:bodyPr>
          <a:lstStyle/>
          <a:p>
            <a:endParaRPr lang="en-GB" sz="2000" dirty="0"/>
          </a:p>
        </p:txBody>
      </p:sp>
      <p:sp>
        <p:nvSpPr>
          <p:cNvPr id="50" name="TextBox 49">
            <a:extLst>
              <a:ext uri="{FF2B5EF4-FFF2-40B4-BE49-F238E27FC236}">
                <a16:creationId xmlns:a16="http://schemas.microsoft.com/office/drawing/2014/main" id="{2A58E1D7-1F17-4F31-9BAD-158A4CA553AF}"/>
              </a:ext>
            </a:extLst>
          </p:cNvPr>
          <p:cNvSpPr txBox="1"/>
          <p:nvPr/>
        </p:nvSpPr>
        <p:spPr>
          <a:xfrm>
            <a:off x="726048" y="1964501"/>
            <a:ext cx="5687348" cy="461665"/>
          </a:xfrm>
          <a:prstGeom prst="rect">
            <a:avLst/>
          </a:prstGeom>
          <a:noFill/>
        </p:spPr>
        <p:txBody>
          <a:bodyPr wrap="square" rtlCol="0">
            <a:spAutoFit/>
          </a:bodyPr>
          <a:lstStyle/>
          <a:p>
            <a:r>
              <a:rPr lang="en-GB" sz="2400" dirty="0"/>
              <a:t>die </a:t>
            </a:r>
            <a:r>
              <a:rPr lang="en-GB" sz="2400" dirty="0" err="1"/>
              <a:t>Familie</a:t>
            </a:r>
            <a:r>
              <a:rPr lang="en-GB" sz="2400" dirty="0"/>
              <a:t> | die </a:t>
            </a:r>
            <a:r>
              <a:rPr lang="en-GB" sz="2400" dirty="0" err="1"/>
              <a:t>Familien</a:t>
            </a:r>
            <a:r>
              <a:rPr lang="en-GB" sz="2400" dirty="0"/>
              <a:t>   </a:t>
            </a:r>
            <a:r>
              <a:rPr lang="en-GB" sz="2400" dirty="0" err="1"/>
              <a:t>ist</a:t>
            </a:r>
            <a:r>
              <a:rPr lang="en-GB" sz="2400" dirty="0"/>
              <a:t> da.</a:t>
            </a:r>
          </a:p>
        </p:txBody>
      </p:sp>
      <p:sp>
        <p:nvSpPr>
          <p:cNvPr id="41" name="Rectangle: Rounded Corners 40">
            <a:extLst>
              <a:ext uri="{FF2B5EF4-FFF2-40B4-BE49-F238E27FC236}">
                <a16:creationId xmlns:a16="http://schemas.microsoft.com/office/drawing/2014/main" id="{C267DB20-2DC7-4DF9-9167-976D37174AA0}"/>
              </a:ext>
            </a:extLst>
          </p:cNvPr>
          <p:cNvSpPr/>
          <p:nvPr/>
        </p:nvSpPr>
        <p:spPr>
          <a:xfrm>
            <a:off x="773810" y="1996344"/>
            <a:ext cx="1714207" cy="42982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a:extLst>
              <a:ext uri="{FF2B5EF4-FFF2-40B4-BE49-F238E27FC236}">
                <a16:creationId xmlns:a16="http://schemas.microsoft.com/office/drawing/2014/main" id="{4B7804F6-EBA0-4736-8971-9CA76B529021}"/>
              </a:ext>
            </a:extLst>
          </p:cNvPr>
          <p:cNvPicPr>
            <a:picLocks noChangeAspect="1"/>
          </p:cNvPicPr>
          <p:nvPr/>
        </p:nvPicPr>
        <p:blipFill>
          <a:blip r:embed="rId5"/>
          <a:stretch>
            <a:fillRect/>
          </a:stretch>
        </p:blipFill>
        <p:spPr>
          <a:xfrm>
            <a:off x="1015798" y="944129"/>
            <a:ext cx="1026942" cy="990526"/>
          </a:xfrm>
          <a:prstGeom prst="rect">
            <a:avLst/>
          </a:prstGeom>
        </p:spPr>
      </p:pic>
      <p:pic>
        <p:nvPicPr>
          <p:cNvPr id="53" name="Picture 52">
            <a:extLst>
              <a:ext uri="{FF2B5EF4-FFF2-40B4-BE49-F238E27FC236}">
                <a16:creationId xmlns:a16="http://schemas.microsoft.com/office/drawing/2014/main" id="{05B8E57F-C0C0-415D-905B-45DDA7297422}"/>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70300" y="1299630"/>
            <a:ext cx="864147" cy="593233"/>
          </a:xfrm>
          <a:prstGeom prst="rect">
            <a:avLst/>
          </a:prstGeom>
        </p:spPr>
      </p:pic>
      <p:grpSp>
        <p:nvGrpSpPr>
          <p:cNvPr id="54" name="Group 53">
            <a:extLst>
              <a:ext uri="{FF2B5EF4-FFF2-40B4-BE49-F238E27FC236}">
                <a16:creationId xmlns:a16="http://schemas.microsoft.com/office/drawing/2014/main" id="{68A1A77D-2808-4285-9321-F1A7ECD82BE8}"/>
              </a:ext>
            </a:extLst>
          </p:cNvPr>
          <p:cNvGrpSpPr/>
          <p:nvPr/>
        </p:nvGrpSpPr>
        <p:grpSpPr>
          <a:xfrm>
            <a:off x="4519956" y="1005554"/>
            <a:ext cx="844704" cy="867675"/>
            <a:chOff x="8510328" y="308684"/>
            <a:chExt cx="2794936" cy="2699943"/>
          </a:xfrm>
        </p:grpSpPr>
        <p:pic>
          <p:nvPicPr>
            <p:cNvPr id="55" name="Picture 54">
              <a:extLst>
                <a:ext uri="{FF2B5EF4-FFF2-40B4-BE49-F238E27FC236}">
                  <a16:creationId xmlns:a16="http://schemas.microsoft.com/office/drawing/2014/main" id="{4B0D17CC-028A-4B65-80AF-CB1406032807}"/>
                </a:ext>
              </a:extLst>
            </p:cNvPr>
            <p:cNvPicPr>
              <a:picLocks noChangeAspect="1"/>
            </p:cNvPicPr>
            <p:nvPr/>
          </p:nvPicPr>
          <p:blipFill>
            <a:blip r:embed="rId7"/>
            <a:stretch>
              <a:fillRect/>
            </a:stretch>
          </p:blipFill>
          <p:spPr>
            <a:xfrm>
              <a:off x="8510328" y="308684"/>
              <a:ext cx="2794936" cy="1710613"/>
            </a:xfrm>
            <a:prstGeom prst="rect">
              <a:avLst/>
            </a:prstGeom>
            <a:ln>
              <a:noFill/>
            </a:ln>
          </p:spPr>
        </p:pic>
        <p:pic>
          <p:nvPicPr>
            <p:cNvPr id="56" name="Picture 55">
              <a:extLst>
                <a:ext uri="{FF2B5EF4-FFF2-40B4-BE49-F238E27FC236}">
                  <a16:creationId xmlns:a16="http://schemas.microsoft.com/office/drawing/2014/main" id="{04089F52-1FF9-4E37-911A-D05C56A43BFB}"/>
                </a:ext>
              </a:extLst>
            </p:cNvPr>
            <p:cNvPicPr>
              <a:picLocks noChangeAspect="1"/>
            </p:cNvPicPr>
            <p:nvPr/>
          </p:nvPicPr>
          <p:blipFill>
            <a:blip r:embed="rId8"/>
            <a:stretch>
              <a:fillRect/>
            </a:stretch>
          </p:blipFill>
          <p:spPr>
            <a:xfrm>
              <a:off x="8725257" y="1883522"/>
              <a:ext cx="2186824" cy="1125105"/>
            </a:xfrm>
            <a:prstGeom prst="rect">
              <a:avLst/>
            </a:prstGeom>
            <a:ln>
              <a:noFill/>
            </a:ln>
          </p:spPr>
        </p:pic>
      </p:grpSp>
      <p:grpSp>
        <p:nvGrpSpPr>
          <p:cNvPr id="57" name="Group 56">
            <a:extLst>
              <a:ext uri="{FF2B5EF4-FFF2-40B4-BE49-F238E27FC236}">
                <a16:creationId xmlns:a16="http://schemas.microsoft.com/office/drawing/2014/main" id="{CEF4BB14-7428-40FB-A09B-B58229FBF143}"/>
              </a:ext>
            </a:extLst>
          </p:cNvPr>
          <p:cNvGrpSpPr/>
          <p:nvPr/>
        </p:nvGrpSpPr>
        <p:grpSpPr>
          <a:xfrm>
            <a:off x="2932443" y="1131954"/>
            <a:ext cx="619026" cy="803077"/>
            <a:chOff x="838811" y="3418163"/>
            <a:chExt cx="1500437" cy="2319077"/>
          </a:xfrm>
        </p:grpSpPr>
        <p:pic>
          <p:nvPicPr>
            <p:cNvPr id="58" name="Picture 57">
              <a:extLst>
                <a:ext uri="{FF2B5EF4-FFF2-40B4-BE49-F238E27FC236}">
                  <a16:creationId xmlns:a16="http://schemas.microsoft.com/office/drawing/2014/main" id="{69F3FBE6-D2F4-4225-B668-DF23D24D5B26}"/>
                </a:ext>
              </a:extLst>
            </p:cNvPr>
            <p:cNvPicPr>
              <a:picLocks noChangeAspect="1"/>
            </p:cNvPicPr>
            <p:nvPr/>
          </p:nvPicPr>
          <p:blipFill>
            <a:blip r:embed="rId9"/>
            <a:stretch>
              <a:fillRect/>
            </a:stretch>
          </p:blipFill>
          <p:spPr>
            <a:xfrm>
              <a:off x="838811" y="3418163"/>
              <a:ext cx="1500437" cy="1437919"/>
            </a:xfrm>
            <a:prstGeom prst="rect">
              <a:avLst/>
            </a:prstGeom>
          </p:spPr>
        </p:pic>
        <p:pic>
          <p:nvPicPr>
            <p:cNvPr id="59" name="Picture 58">
              <a:extLst>
                <a:ext uri="{FF2B5EF4-FFF2-40B4-BE49-F238E27FC236}">
                  <a16:creationId xmlns:a16="http://schemas.microsoft.com/office/drawing/2014/main" id="{249468C1-3498-4E99-88BF-F4CA7F1B907B}"/>
                </a:ext>
              </a:extLst>
            </p:cNvPr>
            <p:cNvPicPr>
              <a:picLocks noChangeAspect="1"/>
            </p:cNvPicPr>
            <p:nvPr/>
          </p:nvPicPr>
          <p:blipFill>
            <a:blip r:embed="rId10"/>
            <a:stretch>
              <a:fillRect/>
            </a:stretch>
          </p:blipFill>
          <p:spPr>
            <a:xfrm>
              <a:off x="1201778" y="4704572"/>
              <a:ext cx="774501" cy="1032668"/>
            </a:xfrm>
            <a:prstGeom prst="rect">
              <a:avLst/>
            </a:prstGeom>
          </p:spPr>
        </p:pic>
      </p:grpSp>
      <p:pic>
        <p:nvPicPr>
          <p:cNvPr id="5" name="Picture 4" descr="A group of candles with flame&#10;&#10;Description automatically generated">
            <a:extLst>
              <a:ext uri="{FF2B5EF4-FFF2-40B4-BE49-F238E27FC236}">
                <a16:creationId xmlns:a16="http://schemas.microsoft.com/office/drawing/2014/main" id="{17A51291-1656-409A-82C5-FCDBA1AC3F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575" y="2541221"/>
            <a:ext cx="933165" cy="818706"/>
          </a:xfrm>
          <a:prstGeom prst="rect">
            <a:avLst/>
          </a:prstGeom>
        </p:spPr>
      </p:pic>
      <p:pic>
        <p:nvPicPr>
          <p:cNvPr id="7" name="Picture 6" descr="A blue tie with a fire on top&#10;&#10;Description automatically generated">
            <a:extLst>
              <a:ext uri="{FF2B5EF4-FFF2-40B4-BE49-F238E27FC236}">
                <a16:creationId xmlns:a16="http://schemas.microsoft.com/office/drawing/2014/main" id="{A1821BCB-A76C-47F3-AC9B-B40694553C34}"/>
              </a:ext>
            </a:extLst>
          </p:cNvPr>
          <p:cNvPicPr>
            <a:picLocks noChangeAspect="1"/>
          </p:cNvPicPr>
          <p:nvPr/>
        </p:nvPicPr>
        <p:blipFill rotWithShape="1">
          <a:blip r:embed="rId12">
            <a:extLst>
              <a:ext uri="{28A0092B-C50C-407E-A947-70E740481C1C}">
                <a14:useLocalDpi xmlns:a14="http://schemas.microsoft.com/office/drawing/2010/main" val="0"/>
              </a:ext>
            </a:extLst>
          </a:blip>
          <a:srcRect b="38339"/>
          <a:stretch/>
        </p:blipFill>
        <p:spPr>
          <a:xfrm>
            <a:off x="3201876" y="2637622"/>
            <a:ext cx="612812" cy="755724"/>
          </a:xfrm>
          <a:prstGeom prst="rect">
            <a:avLst/>
          </a:prstGeom>
        </p:spPr>
      </p:pic>
      <p:sp>
        <p:nvSpPr>
          <p:cNvPr id="61" name="TextBox 60">
            <a:extLst>
              <a:ext uri="{FF2B5EF4-FFF2-40B4-BE49-F238E27FC236}">
                <a16:creationId xmlns:a16="http://schemas.microsoft.com/office/drawing/2014/main" id="{716F7EA9-6495-4405-9ACA-280C74DA4CD2}"/>
              </a:ext>
            </a:extLst>
          </p:cNvPr>
          <p:cNvSpPr txBox="1"/>
          <p:nvPr/>
        </p:nvSpPr>
        <p:spPr>
          <a:xfrm>
            <a:off x="791459" y="5153213"/>
            <a:ext cx="2878841" cy="400110"/>
          </a:xfrm>
          <a:prstGeom prst="rect">
            <a:avLst/>
          </a:prstGeom>
          <a:solidFill>
            <a:schemeClr val="accent4">
              <a:lumMod val="20000"/>
              <a:lumOff val="80000"/>
            </a:schemeClr>
          </a:solidFill>
        </p:spPr>
        <p:txBody>
          <a:bodyPr wrap="square" rtlCol="0">
            <a:spAutoFit/>
          </a:bodyPr>
          <a:lstStyle/>
          <a:p>
            <a:endParaRPr lang="en-GB" sz="2000" dirty="0"/>
          </a:p>
        </p:txBody>
      </p:sp>
      <p:sp>
        <p:nvSpPr>
          <p:cNvPr id="60" name="TextBox 59">
            <a:extLst>
              <a:ext uri="{FF2B5EF4-FFF2-40B4-BE49-F238E27FC236}">
                <a16:creationId xmlns:a16="http://schemas.microsoft.com/office/drawing/2014/main" id="{9D6D54CA-BA14-4665-AD3C-C4044BC99847}"/>
              </a:ext>
            </a:extLst>
          </p:cNvPr>
          <p:cNvSpPr txBox="1"/>
          <p:nvPr/>
        </p:nvSpPr>
        <p:spPr>
          <a:xfrm>
            <a:off x="814078" y="5113120"/>
            <a:ext cx="5599318" cy="461665"/>
          </a:xfrm>
          <a:prstGeom prst="rect">
            <a:avLst/>
          </a:prstGeom>
          <a:noFill/>
        </p:spPr>
        <p:txBody>
          <a:bodyPr wrap="square" rtlCol="0">
            <a:spAutoFit/>
          </a:bodyPr>
          <a:lstStyle/>
          <a:p>
            <a:r>
              <a:rPr lang="en-GB" sz="2400" dirty="0"/>
              <a:t>die </a:t>
            </a:r>
            <a:r>
              <a:rPr lang="en-GB" sz="2400" dirty="0" err="1"/>
              <a:t>Tür</a:t>
            </a:r>
            <a:r>
              <a:rPr lang="en-GB" sz="2400" dirty="0"/>
              <a:t> | die </a:t>
            </a:r>
            <a:r>
              <a:rPr lang="en-GB" sz="2400" dirty="0" err="1"/>
              <a:t>Türen</a:t>
            </a:r>
            <a:r>
              <a:rPr lang="en-GB" sz="2400" dirty="0"/>
              <a:t>  </a:t>
            </a:r>
            <a:r>
              <a:rPr lang="en-GB" sz="2400" dirty="0" err="1"/>
              <a:t>sind</a:t>
            </a:r>
            <a:r>
              <a:rPr lang="en-GB" sz="2400" dirty="0"/>
              <a:t> </a:t>
            </a:r>
            <a:r>
              <a:rPr lang="en-GB" sz="2400" dirty="0" err="1"/>
              <a:t>dekoriert</a:t>
            </a:r>
            <a:r>
              <a:rPr lang="en-GB" sz="2400" dirty="0"/>
              <a:t>.</a:t>
            </a:r>
          </a:p>
        </p:txBody>
      </p:sp>
      <p:sp>
        <p:nvSpPr>
          <p:cNvPr id="62" name="Rectangle: Rounded Corners 61">
            <a:extLst>
              <a:ext uri="{FF2B5EF4-FFF2-40B4-BE49-F238E27FC236}">
                <a16:creationId xmlns:a16="http://schemas.microsoft.com/office/drawing/2014/main" id="{532661DD-3483-488A-9249-A528C9579750}"/>
              </a:ext>
            </a:extLst>
          </p:cNvPr>
          <p:cNvSpPr/>
          <p:nvPr/>
        </p:nvSpPr>
        <p:spPr>
          <a:xfrm>
            <a:off x="2173181" y="5152396"/>
            <a:ext cx="1517440" cy="3959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17ED8F3B-4D8F-496C-BB86-1A67ED26F755}"/>
              </a:ext>
            </a:extLst>
          </p:cNvPr>
          <p:cNvPicPr>
            <a:picLocks noChangeAspect="1"/>
          </p:cNvPicPr>
          <p:nvPr/>
        </p:nvPicPr>
        <p:blipFill>
          <a:blip r:embed="rId13"/>
          <a:stretch>
            <a:fillRect/>
          </a:stretch>
        </p:blipFill>
        <p:spPr>
          <a:xfrm>
            <a:off x="2470473" y="4132254"/>
            <a:ext cx="518205" cy="847417"/>
          </a:xfrm>
          <a:prstGeom prst="rect">
            <a:avLst/>
          </a:prstGeom>
        </p:spPr>
      </p:pic>
      <p:pic>
        <p:nvPicPr>
          <p:cNvPr id="66" name="Picture 65">
            <a:extLst>
              <a:ext uri="{FF2B5EF4-FFF2-40B4-BE49-F238E27FC236}">
                <a16:creationId xmlns:a16="http://schemas.microsoft.com/office/drawing/2014/main" id="{D06A87C5-9A61-4A4C-83C7-2062927E29BA}"/>
              </a:ext>
            </a:extLst>
          </p:cNvPr>
          <p:cNvPicPr>
            <a:picLocks noChangeAspect="1"/>
          </p:cNvPicPr>
          <p:nvPr/>
        </p:nvPicPr>
        <p:blipFill>
          <a:blip r:embed="rId13"/>
          <a:stretch>
            <a:fillRect/>
          </a:stretch>
        </p:blipFill>
        <p:spPr>
          <a:xfrm>
            <a:off x="3082190" y="4138352"/>
            <a:ext cx="518205" cy="847417"/>
          </a:xfrm>
          <a:prstGeom prst="rect">
            <a:avLst/>
          </a:prstGeom>
        </p:spPr>
      </p:pic>
      <p:pic>
        <p:nvPicPr>
          <p:cNvPr id="67" name="Picture 66">
            <a:extLst>
              <a:ext uri="{FF2B5EF4-FFF2-40B4-BE49-F238E27FC236}">
                <a16:creationId xmlns:a16="http://schemas.microsoft.com/office/drawing/2014/main" id="{C95AE980-3E83-4DEE-9942-ECF8F62CE703}"/>
              </a:ext>
            </a:extLst>
          </p:cNvPr>
          <p:cNvPicPr>
            <a:picLocks noChangeAspect="1"/>
          </p:cNvPicPr>
          <p:nvPr/>
        </p:nvPicPr>
        <p:blipFill>
          <a:blip r:embed="rId13"/>
          <a:stretch>
            <a:fillRect/>
          </a:stretch>
        </p:blipFill>
        <p:spPr>
          <a:xfrm>
            <a:off x="1270166" y="4141614"/>
            <a:ext cx="518205" cy="847417"/>
          </a:xfrm>
          <a:prstGeom prst="rect">
            <a:avLst/>
          </a:prstGeom>
        </p:spPr>
      </p:pic>
      <p:sp>
        <p:nvSpPr>
          <p:cNvPr id="68" name="TextBox 67">
            <a:extLst>
              <a:ext uri="{FF2B5EF4-FFF2-40B4-BE49-F238E27FC236}">
                <a16:creationId xmlns:a16="http://schemas.microsoft.com/office/drawing/2014/main" id="{AFBE426A-6B6B-4F9B-A0AC-0D28F5E889A8}"/>
              </a:ext>
            </a:extLst>
          </p:cNvPr>
          <p:cNvSpPr txBox="1"/>
          <p:nvPr/>
        </p:nvSpPr>
        <p:spPr>
          <a:xfrm>
            <a:off x="6563143" y="1922048"/>
            <a:ext cx="5599318" cy="461665"/>
          </a:xfrm>
          <a:prstGeom prst="rect">
            <a:avLst/>
          </a:prstGeom>
          <a:noFill/>
        </p:spPr>
        <p:txBody>
          <a:bodyPr wrap="square" rtlCol="0">
            <a:spAutoFit/>
          </a:bodyPr>
          <a:lstStyle/>
          <a:p>
            <a:r>
              <a:rPr lang="en-GB" sz="2400" dirty="0"/>
              <a:t>die </a:t>
            </a:r>
            <a:r>
              <a:rPr lang="en-GB" sz="2400" dirty="0" err="1"/>
              <a:t>Glocken</a:t>
            </a:r>
            <a:r>
              <a:rPr lang="en-GB" sz="2400" dirty="0"/>
              <a:t> | die </a:t>
            </a:r>
            <a:r>
              <a:rPr lang="en-GB" sz="2400" dirty="0" err="1"/>
              <a:t>Glocke</a:t>
            </a:r>
            <a:r>
              <a:rPr lang="en-GB" sz="2400" dirty="0"/>
              <a:t>  </a:t>
            </a:r>
            <a:r>
              <a:rPr lang="en-GB" sz="2400" dirty="0" err="1"/>
              <a:t>ist</a:t>
            </a:r>
            <a:r>
              <a:rPr lang="en-GB" sz="2400" dirty="0"/>
              <a:t> </a:t>
            </a:r>
            <a:r>
              <a:rPr lang="en-GB" sz="2400" dirty="0" err="1"/>
              <a:t>laut</a:t>
            </a:r>
            <a:r>
              <a:rPr lang="en-GB" sz="2400" dirty="0"/>
              <a:t>.</a:t>
            </a:r>
          </a:p>
        </p:txBody>
      </p:sp>
      <p:sp>
        <p:nvSpPr>
          <p:cNvPr id="69" name="Rectangle: Rounded Corners 68">
            <a:extLst>
              <a:ext uri="{FF2B5EF4-FFF2-40B4-BE49-F238E27FC236}">
                <a16:creationId xmlns:a16="http://schemas.microsoft.com/office/drawing/2014/main" id="{DF69C313-25E9-45C2-997E-40921AD8E595}"/>
              </a:ext>
            </a:extLst>
          </p:cNvPr>
          <p:cNvSpPr/>
          <p:nvPr/>
        </p:nvSpPr>
        <p:spPr>
          <a:xfrm>
            <a:off x="8809799" y="1964597"/>
            <a:ext cx="1778000" cy="3959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A yellow bell with a black background&#10;&#10;Description automatically generated">
            <a:extLst>
              <a:ext uri="{FF2B5EF4-FFF2-40B4-BE49-F238E27FC236}">
                <a16:creationId xmlns:a16="http://schemas.microsoft.com/office/drawing/2014/main" id="{58704294-29F6-41FF-AF0C-D8A186C89A1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397495" y="1149516"/>
            <a:ext cx="726588" cy="742245"/>
          </a:xfrm>
          <a:prstGeom prst="rect">
            <a:avLst/>
          </a:prstGeom>
        </p:spPr>
      </p:pic>
      <p:pic>
        <p:nvPicPr>
          <p:cNvPr id="70" name="Picture 69" descr="A pair of bells with a red bow&#10;&#10;Description automatically generated">
            <a:extLst>
              <a:ext uri="{FF2B5EF4-FFF2-40B4-BE49-F238E27FC236}">
                <a16:creationId xmlns:a16="http://schemas.microsoft.com/office/drawing/2014/main" id="{372534E5-6515-488B-A4A8-9DE4C9FE1E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14940" y="1072954"/>
            <a:ext cx="1013910" cy="924401"/>
          </a:xfrm>
          <a:prstGeom prst="rect">
            <a:avLst/>
          </a:prstGeom>
        </p:spPr>
      </p:pic>
      <p:pic>
        <p:nvPicPr>
          <p:cNvPr id="73" name="Picture 72">
            <a:extLst>
              <a:ext uri="{FF2B5EF4-FFF2-40B4-BE49-F238E27FC236}">
                <a16:creationId xmlns:a16="http://schemas.microsoft.com/office/drawing/2014/main" id="{CE243D70-35A6-4BA5-A130-0916BF20FC55}"/>
              </a:ext>
            </a:extLst>
          </p:cNvPr>
          <p:cNvPicPr>
            <a:picLocks noChangeAspect="1"/>
          </p:cNvPicPr>
          <p:nvPr/>
        </p:nvPicPr>
        <p:blipFill>
          <a:blip r:embed="rId16"/>
          <a:stretch>
            <a:fillRect/>
          </a:stretch>
        </p:blipFill>
        <p:spPr>
          <a:xfrm>
            <a:off x="9280367" y="2493015"/>
            <a:ext cx="960843" cy="823579"/>
          </a:xfrm>
          <a:prstGeom prst="rect">
            <a:avLst/>
          </a:prstGeom>
        </p:spPr>
      </p:pic>
      <p:pic>
        <p:nvPicPr>
          <p:cNvPr id="76" name="Picture 75">
            <a:extLst>
              <a:ext uri="{FF2B5EF4-FFF2-40B4-BE49-F238E27FC236}">
                <a16:creationId xmlns:a16="http://schemas.microsoft.com/office/drawing/2014/main" id="{13218D22-090C-4C18-A141-C012B5352A4F}"/>
              </a:ext>
            </a:extLst>
          </p:cNvPr>
          <p:cNvPicPr>
            <a:picLocks noChangeAspect="1"/>
          </p:cNvPicPr>
          <p:nvPr/>
        </p:nvPicPr>
        <p:blipFill>
          <a:blip r:embed="rId17"/>
          <a:stretch>
            <a:fillRect/>
          </a:stretch>
        </p:blipFill>
        <p:spPr>
          <a:xfrm>
            <a:off x="7114940" y="2541220"/>
            <a:ext cx="960843" cy="818707"/>
          </a:xfrm>
          <a:prstGeom prst="rect">
            <a:avLst/>
          </a:prstGeom>
        </p:spPr>
      </p:pic>
      <p:sp>
        <p:nvSpPr>
          <p:cNvPr id="77" name="TextBox 76">
            <a:extLst>
              <a:ext uri="{FF2B5EF4-FFF2-40B4-BE49-F238E27FC236}">
                <a16:creationId xmlns:a16="http://schemas.microsoft.com/office/drawing/2014/main" id="{39152D15-E358-46FF-9DC0-016B5A8A4AFC}"/>
              </a:ext>
            </a:extLst>
          </p:cNvPr>
          <p:cNvSpPr txBox="1"/>
          <p:nvPr/>
        </p:nvSpPr>
        <p:spPr>
          <a:xfrm>
            <a:off x="6598819" y="3444301"/>
            <a:ext cx="3896462" cy="400110"/>
          </a:xfrm>
          <a:prstGeom prst="rect">
            <a:avLst/>
          </a:prstGeom>
          <a:solidFill>
            <a:schemeClr val="accent4">
              <a:lumMod val="20000"/>
              <a:lumOff val="80000"/>
            </a:schemeClr>
          </a:solidFill>
        </p:spPr>
        <p:txBody>
          <a:bodyPr wrap="square" rtlCol="0">
            <a:spAutoFit/>
          </a:bodyPr>
          <a:lstStyle/>
          <a:p>
            <a:endParaRPr lang="en-GB" sz="2000" dirty="0"/>
          </a:p>
        </p:txBody>
      </p:sp>
      <p:sp>
        <p:nvSpPr>
          <p:cNvPr id="78" name="TextBox 77">
            <a:extLst>
              <a:ext uri="{FF2B5EF4-FFF2-40B4-BE49-F238E27FC236}">
                <a16:creationId xmlns:a16="http://schemas.microsoft.com/office/drawing/2014/main" id="{4B71FC9D-D1A6-4BE7-9BEA-3814C5AD7168}"/>
              </a:ext>
            </a:extLst>
          </p:cNvPr>
          <p:cNvSpPr txBox="1"/>
          <p:nvPr/>
        </p:nvSpPr>
        <p:spPr>
          <a:xfrm>
            <a:off x="6573485" y="3411532"/>
            <a:ext cx="6250628" cy="461665"/>
          </a:xfrm>
          <a:prstGeom prst="rect">
            <a:avLst/>
          </a:prstGeom>
          <a:noFill/>
        </p:spPr>
        <p:txBody>
          <a:bodyPr wrap="square" rtlCol="0">
            <a:spAutoFit/>
          </a:bodyPr>
          <a:lstStyle/>
          <a:p>
            <a:r>
              <a:rPr lang="en-GB" sz="2400" dirty="0"/>
              <a:t>die </a:t>
            </a:r>
            <a:r>
              <a:rPr lang="en-GB" sz="2400" dirty="0" err="1"/>
              <a:t>Wochen</a:t>
            </a:r>
            <a:r>
              <a:rPr lang="en-GB" sz="2400" dirty="0"/>
              <a:t> | die </a:t>
            </a:r>
            <a:r>
              <a:rPr lang="en-GB" sz="2400" dirty="0" err="1"/>
              <a:t>Woche</a:t>
            </a:r>
            <a:r>
              <a:rPr lang="en-GB" sz="2400" dirty="0"/>
              <a:t> </a:t>
            </a:r>
            <a:r>
              <a:rPr lang="en-GB" sz="2400" dirty="0" err="1"/>
              <a:t>sind</a:t>
            </a:r>
            <a:r>
              <a:rPr lang="en-GB" sz="2400" dirty="0"/>
              <a:t> lang.</a:t>
            </a:r>
          </a:p>
        </p:txBody>
      </p:sp>
      <p:sp>
        <p:nvSpPr>
          <p:cNvPr id="79" name="Rectangle: Rounded Corners 78">
            <a:extLst>
              <a:ext uri="{FF2B5EF4-FFF2-40B4-BE49-F238E27FC236}">
                <a16:creationId xmlns:a16="http://schemas.microsoft.com/office/drawing/2014/main" id="{BA2C54D9-9DCE-402F-9D26-AC34047BC6E1}"/>
              </a:ext>
            </a:extLst>
          </p:cNvPr>
          <p:cNvSpPr/>
          <p:nvPr/>
        </p:nvSpPr>
        <p:spPr>
          <a:xfrm>
            <a:off x="6657568" y="3448495"/>
            <a:ext cx="1928654" cy="3959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Rounded Corners 79">
            <a:extLst>
              <a:ext uri="{FF2B5EF4-FFF2-40B4-BE49-F238E27FC236}">
                <a16:creationId xmlns:a16="http://schemas.microsoft.com/office/drawing/2014/main" id="{FC371D0F-2103-4707-ABD2-EAED8E2B97FA}"/>
              </a:ext>
            </a:extLst>
          </p:cNvPr>
          <p:cNvSpPr/>
          <p:nvPr/>
        </p:nvSpPr>
        <p:spPr>
          <a:xfrm>
            <a:off x="6631034" y="5137898"/>
            <a:ext cx="1293766" cy="39591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a:extLst>
              <a:ext uri="{FF2B5EF4-FFF2-40B4-BE49-F238E27FC236}">
                <a16:creationId xmlns:a16="http://schemas.microsoft.com/office/drawing/2014/main" id="{924AF819-A685-44B8-B988-CFDFC9DA002E}"/>
              </a:ext>
            </a:extLst>
          </p:cNvPr>
          <p:cNvPicPr>
            <a:picLocks noChangeAspect="1"/>
          </p:cNvPicPr>
          <p:nvPr/>
        </p:nvPicPr>
        <p:blipFill>
          <a:blip r:embed="rId18"/>
          <a:stretch>
            <a:fillRect/>
          </a:stretch>
        </p:blipFill>
        <p:spPr>
          <a:xfrm>
            <a:off x="6837825" y="4132254"/>
            <a:ext cx="757536" cy="842068"/>
          </a:xfrm>
          <a:prstGeom prst="rect">
            <a:avLst/>
          </a:prstGeom>
        </p:spPr>
      </p:pic>
      <p:pic>
        <p:nvPicPr>
          <p:cNvPr id="86" name="Picture 85">
            <a:extLst>
              <a:ext uri="{FF2B5EF4-FFF2-40B4-BE49-F238E27FC236}">
                <a16:creationId xmlns:a16="http://schemas.microsoft.com/office/drawing/2014/main" id="{6885DA96-99B1-4A7F-A887-CBF9C00FF548}"/>
              </a:ext>
            </a:extLst>
          </p:cNvPr>
          <p:cNvPicPr>
            <a:picLocks noChangeAspect="1"/>
          </p:cNvPicPr>
          <p:nvPr/>
        </p:nvPicPr>
        <p:blipFill>
          <a:blip r:embed="rId18"/>
          <a:stretch>
            <a:fillRect/>
          </a:stretch>
        </p:blipFill>
        <p:spPr>
          <a:xfrm>
            <a:off x="8168282" y="4143356"/>
            <a:ext cx="757536" cy="842068"/>
          </a:xfrm>
          <a:prstGeom prst="rect">
            <a:avLst/>
          </a:prstGeom>
        </p:spPr>
      </p:pic>
      <p:pic>
        <p:nvPicPr>
          <p:cNvPr id="87" name="Picture 86">
            <a:extLst>
              <a:ext uri="{FF2B5EF4-FFF2-40B4-BE49-F238E27FC236}">
                <a16:creationId xmlns:a16="http://schemas.microsoft.com/office/drawing/2014/main" id="{3C734016-9C98-4D40-BF8E-0ADB1F58589B}"/>
              </a:ext>
            </a:extLst>
          </p:cNvPr>
          <p:cNvPicPr>
            <a:picLocks noChangeAspect="1"/>
          </p:cNvPicPr>
          <p:nvPr/>
        </p:nvPicPr>
        <p:blipFill>
          <a:blip r:embed="rId18"/>
          <a:stretch>
            <a:fillRect/>
          </a:stretch>
        </p:blipFill>
        <p:spPr>
          <a:xfrm>
            <a:off x="9018727" y="4126541"/>
            <a:ext cx="757536" cy="842068"/>
          </a:xfrm>
          <a:prstGeom prst="rect">
            <a:avLst/>
          </a:prstGeom>
        </p:spPr>
      </p:pic>
    </p:spTree>
    <p:extLst>
      <p:ext uri="{BB962C8B-B14F-4D97-AF65-F5344CB8AC3E}">
        <p14:creationId xmlns:p14="http://schemas.microsoft.com/office/powerpoint/2010/main" val="21774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1" grpId="0" animBg="1"/>
      <p:bldP spid="62" grpId="0" animBg="1"/>
      <p:bldP spid="69" grpId="0" animBg="1"/>
      <p:bldP spid="79" grpId="0" animBg="1"/>
      <p:bldP spid="8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3484179" cy="647577"/>
          </a:xfrm>
        </p:spPr>
        <p:txBody>
          <a:bodyPr>
            <a:normAutofit/>
          </a:bodyPr>
          <a:lstStyle/>
          <a:p>
            <a:r>
              <a:rPr lang="en-GB" sz="2800" dirty="0">
                <a:solidFill>
                  <a:schemeClr val="bg1"/>
                </a:solidFill>
              </a:rPr>
              <a:t>Eine </a:t>
            </a:r>
            <a:r>
              <a:rPr lang="en-GB" sz="2800" dirty="0" err="1">
                <a:solidFill>
                  <a:schemeClr val="bg1"/>
                </a:solidFill>
              </a:rPr>
              <a:t>oder</a:t>
            </a:r>
            <a:r>
              <a:rPr lang="en-GB" sz="2800" dirty="0">
                <a:solidFill>
                  <a:schemeClr val="bg1"/>
                </a:solidFill>
              </a:rPr>
              <a:t> </a:t>
            </a:r>
            <a:r>
              <a:rPr lang="en-GB" sz="2800" dirty="0" err="1">
                <a:solidFill>
                  <a:schemeClr val="bg1"/>
                </a:solidFill>
              </a:rPr>
              <a:t>viele</a:t>
            </a:r>
            <a:r>
              <a:rPr lang="en-GB" sz="2800" dirty="0">
                <a:solidFill>
                  <a:schemeClr val="bg1"/>
                </a:solidFill>
              </a:rPr>
              <a:t>?</a:t>
            </a:r>
          </a:p>
        </p:txBody>
      </p:sp>
      <p:pic>
        <p:nvPicPr>
          <p:cNvPr id="5" name="Picture 4">
            <a:extLst>
              <a:ext uri="{FF2B5EF4-FFF2-40B4-BE49-F238E27FC236}">
                <a16:creationId xmlns:a16="http://schemas.microsoft.com/office/drawing/2014/main" id="{CCCBD57C-A78B-094B-8F4B-F488C2EEEFE6}"/>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7371015" y="4592630"/>
            <a:ext cx="1314693" cy="127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11">
            <a:extLst>
              <a:ext uri="{FF2B5EF4-FFF2-40B4-BE49-F238E27FC236}">
                <a16:creationId xmlns:a16="http://schemas.microsoft.com/office/drawing/2014/main" id="{9A11A0B5-99FE-7B4B-AB29-756CF2AEA9BF}"/>
              </a:ext>
            </a:extLst>
          </p:cNvPr>
          <p:cNvSpPr/>
          <p:nvPr/>
        </p:nvSpPr>
        <p:spPr>
          <a:xfrm>
            <a:off x="9569669" y="84491"/>
            <a:ext cx="2420237" cy="514599"/>
          </a:xfrm>
          <a:prstGeom prst="roundRect">
            <a:avLst/>
          </a:prstGeom>
          <a:solidFill>
            <a:srgbClr val="FFC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hören</a:t>
            </a:r>
            <a:r>
              <a:rPr lang="en-GB" sz="2000" b="1" dirty="0">
                <a:solidFill>
                  <a:schemeClr val="tx1"/>
                </a:solidFill>
                <a:latin typeface="Century Gothic" panose="020B0502020202020204" pitchFamily="34" charset="0"/>
              </a:rPr>
              <a:t> / </a:t>
            </a:r>
            <a:r>
              <a:rPr lang="en-GB" sz="2000" b="1" dirty="0" err="1">
                <a:solidFill>
                  <a:schemeClr val="tx1"/>
                </a:solidFill>
                <a:latin typeface="Century Gothic" panose="020B0502020202020204" pitchFamily="34" charset="0"/>
              </a:rPr>
              <a:t>schreiben</a:t>
            </a:r>
            <a:endParaRPr lang="en-GB" sz="2000" b="1" dirty="0">
              <a:solidFill>
                <a:schemeClr val="tx1"/>
              </a:solidFill>
              <a:latin typeface="Century Gothic" panose="020B0502020202020204" pitchFamily="34" charset="0"/>
            </a:endParaRPr>
          </a:p>
        </p:txBody>
      </p:sp>
      <p:sp>
        <p:nvSpPr>
          <p:cNvPr id="7" name="Action Button: Custom 6">
            <a:hlinkClick r:id="" action="ppaction://noaction" highlightClick="1">
              <a:snd r:embed="rId4" name="Die Kirchen.wav"/>
            </a:hlinkClick>
            <a:extLst>
              <a:ext uri="{FF2B5EF4-FFF2-40B4-BE49-F238E27FC236}">
                <a16:creationId xmlns:a16="http://schemas.microsoft.com/office/drawing/2014/main" id="{41C8E217-31D7-A544-A5E3-B5A76D8AD04B}"/>
              </a:ext>
            </a:extLst>
          </p:cNvPr>
          <p:cNvSpPr/>
          <p:nvPr/>
        </p:nvSpPr>
        <p:spPr>
          <a:xfrm>
            <a:off x="498509" y="1646176"/>
            <a:ext cx="461473" cy="452927"/>
          </a:xfrm>
          <a:prstGeom prst="actionButtonBlank">
            <a:avLst/>
          </a:prstGeom>
          <a:solidFill>
            <a:srgbClr val="FFC0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1</a:t>
            </a:r>
          </a:p>
        </p:txBody>
      </p:sp>
      <p:sp>
        <p:nvSpPr>
          <p:cNvPr id="8" name="Action Button: Custom 7">
            <a:hlinkClick r:id="" action="ppaction://noaction" highlightClick="1">
              <a:snd r:embed="rId5" name="Die Glocke.wav"/>
            </a:hlinkClick>
            <a:extLst>
              <a:ext uri="{FF2B5EF4-FFF2-40B4-BE49-F238E27FC236}">
                <a16:creationId xmlns:a16="http://schemas.microsoft.com/office/drawing/2014/main" id="{72F58105-D837-FE43-9121-6E87C95A7BEC}"/>
              </a:ext>
            </a:extLst>
          </p:cNvPr>
          <p:cNvSpPr/>
          <p:nvPr/>
        </p:nvSpPr>
        <p:spPr>
          <a:xfrm>
            <a:off x="498509" y="3445463"/>
            <a:ext cx="461473" cy="452927"/>
          </a:xfrm>
          <a:prstGeom prst="actionButtonBlank">
            <a:avLst/>
          </a:prstGeom>
          <a:solidFill>
            <a:srgbClr val="FFC0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2</a:t>
            </a:r>
          </a:p>
        </p:txBody>
      </p:sp>
      <p:sp>
        <p:nvSpPr>
          <p:cNvPr id="9" name="Action Button: Custom 8">
            <a:hlinkClick r:id="" action="ppaction://noaction" highlightClick="1">
              <a:snd r:embed="rId6" name="Die Kugeln.wav"/>
            </a:hlinkClick>
            <a:extLst>
              <a:ext uri="{FF2B5EF4-FFF2-40B4-BE49-F238E27FC236}">
                <a16:creationId xmlns:a16="http://schemas.microsoft.com/office/drawing/2014/main" id="{6A9E5043-461B-1246-8C48-C98E451282F3}"/>
              </a:ext>
            </a:extLst>
          </p:cNvPr>
          <p:cNvSpPr/>
          <p:nvPr/>
        </p:nvSpPr>
        <p:spPr>
          <a:xfrm>
            <a:off x="498509" y="5191032"/>
            <a:ext cx="461473" cy="452927"/>
          </a:xfrm>
          <a:prstGeom prst="actionButtonBlank">
            <a:avLst/>
          </a:prstGeom>
          <a:solidFill>
            <a:srgbClr val="FFC0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3</a:t>
            </a:r>
          </a:p>
        </p:txBody>
      </p:sp>
      <p:sp>
        <p:nvSpPr>
          <p:cNvPr id="10" name="Action Button: Custom 9">
            <a:hlinkClick r:id="" action="ppaction://noaction" highlightClick="1">
              <a:snd r:embed="rId7" name="Die Wochen.wav"/>
            </a:hlinkClick>
            <a:extLst>
              <a:ext uri="{FF2B5EF4-FFF2-40B4-BE49-F238E27FC236}">
                <a16:creationId xmlns:a16="http://schemas.microsoft.com/office/drawing/2014/main" id="{404289D7-CD1F-214A-8A47-E9C0E4B088D8}"/>
              </a:ext>
            </a:extLst>
          </p:cNvPr>
          <p:cNvSpPr/>
          <p:nvPr/>
        </p:nvSpPr>
        <p:spPr>
          <a:xfrm>
            <a:off x="6664353" y="3166846"/>
            <a:ext cx="461473" cy="452927"/>
          </a:xfrm>
          <a:prstGeom prst="actionButtonBlank">
            <a:avLst/>
          </a:prstGeom>
          <a:solidFill>
            <a:srgbClr val="FFC0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4</a:t>
            </a:r>
          </a:p>
        </p:txBody>
      </p:sp>
      <p:sp>
        <p:nvSpPr>
          <p:cNvPr id="11" name="Action Button: Custom 10">
            <a:hlinkClick r:id="" action="ppaction://noaction" highlightClick="1">
              <a:snd r:embed="rId8" name="Die Idee.wav"/>
            </a:hlinkClick>
            <a:extLst>
              <a:ext uri="{FF2B5EF4-FFF2-40B4-BE49-F238E27FC236}">
                <a16:creationId xmlns:a16="http://schemas.microsoft.com/office/drawing/2014/main" id="{47E35390-B17C-4A47-BD60-F9A174F2096E}"/>
              </a:ext>
            </a:extLst>
          </p:cNvPr>
          <p:cNvSpPr/>
          <p:nvPr/>
        </p:nvSpPr>
        <p:spPr>
          <a:xfrm>
            <a:off x="6726043" y="4912418"/>
            <a:ext cx="461473" cy="452927"/>
          </a:xfrm>
          <a:prstGeom prst="actionButtonBlank">
            <a:avLst/>
          </a:prstGeom>
          <a:solidFill>
            <a:srgbClr val="FFC000"/>
          </a:solidFill>
          <a:ln w="28575">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5</a:t>
            </a:r>
          </a:p>
        </p:txBody>
      </p:sp>
      <p:pic>
        <p:nvPicPr>
          <p:cNvPr id="23" name="Picture 22">
            <a:extLst>
              <a:ext uri="{FF2B5EF4-FFF2-40B4-BE49-F238E27FC236}">
                <a16:creationId xmlns:a16="http://schemas.microsoft.com/office/drawing/2014/main" id="{21F695AF-4DCB-F540-B6AA-6508905A9F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461"/>
          <a:stretch/>
        </p:blipFill>
        <p:spPr>
          <a:xfrm>
            <a:off x="1071492" y="4929274"/>
            <a:ext cx="914401" cy="976440"/>
          </a:xfrm>
          <a:prstGeom prst="rect">
            <a:avLst/>
          </a:prstGeom>
        </p:spPr>
      </p:pic>
      <p:pic>
        <p:nvPicPr>
          <p:cNvPr id="24" name="Picture 23">
            <a:extLst>
              <a:ext uri="{FF2B5EF4-FFF2-40B4-BE49-F238E27FC236}">
                <a16:creationId xmlns:a16="http://schemas.microsoft.com/office/drawing/2014/main" id="{CBDE1863-0224-2A4B-9AC7-2F19A911F1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461"/>
          <a:stretch/>
        </p:blipFill>
        <p:spPr>
          <a:xfrm>
            <a:off x="3819488" y="4929274"/>
            <a:ext cx="914401" cy="976440"/>
          </a:xfrm>
          <a:prstGeom prst="rect">
            <a:avLst/>
          </a:prstGeom>
        </p:spPr>
      </p:pic>
      <p:pic>
        <p:nvPicPr>
          <p:cNvPr id="25" name="Picture 24">
            <a:extLst>
              <a:ext uri="{FF2B5EF4-FFF2-40B4-BE49-F238E27FC236}">
                <a16:creationId xmlns:a16="http://schemas.microsoft.com/office/drawing/2014/main" id="{60EA47ED-FDCE-6445-8007-4A080791507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49461"/>
          <a:stretch/>
        </p:blipFill>
        <p:spPr>
          <a:xfrm>
            <a:off x="2863917" y="4929274"/>
            <a:ext cx="914401" cy="976440"/>
          </a:xfrm>
          <a:prstGeom prst="rect">
            <a:avLst/>
          </a:prstGeom>
        </p:spPr>
      </p:pic>
      <p:grpSp>
        <p:nvGrpSpPr>
          <p:cNvPr id="35" name="Group 34">
            <a:extLst>
              <a:ext uri="{FF2B5EF4-FFF2-40B4-BE49-F238E27FC236}">
                <a16:creationId xmlns:a16="http://schemas.microsoft.com/office/drawing/2014/main" id="{E25BD0DC-E058-B143-A7AF-F6436575F3BB}"/>
              </a:ext>
            </a:extLst>
          </p:cNvPr>
          <p:cNvGrpSpPr/>
          <p:nvPr/>
        </p:nvGrpSpPr>
        <p:grpSpPr>
          <a:xfrm>
            <a:off x="9686412" y="4566561"/>
            <a:ext cx="1314693" cy="1272638"/>
            <a:chOff x="1853488" y="2634732"/>
            <a:chExt cx="2355000" cy="3102039"/>
          </a:xfrm>
        </p:grpSpPr>
        <p:pic>
          <p:nvPicPr>
            <p:cNvPr id="36" name="Picture 35">
              <a:extLst>
                <a:ext uri="{FF2B5EF4-FFF2-40B4-BE49-F238E27FC236}">
                  <a16:creationId xmlns:a16="http://schemas.microsoft.com/office/drawing/2014/main" id="{D4F8F218-29F1-CF46-B34E-4C0E413D48B1}"/>
                </a:ext>
              </a:extLst>
            </p:cNvPr>
            <p:cNvPicPr>
              <a:picLocks noChangeAspect="1" noChangeArrowheads="1"/>
            </p:cNvPicPr>
            <p:nvPr/>
          </p:nvPicPr>
          <p:blipFill rotWithShape="1">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2842738">
              <a:off x="2554452" y="2737706"/>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C1287A25-F2B8-164A-A59F-B688B5ADADCD}"/>
                </a:ext>
              </a:extLst>
            </p:cNvPr>
            <p:cNvPicPr>
              <a:picLocks noChangeAspect="1" noChangeArrowheads="1"/>
            </p:cNvPicPr>
            <p:nvPr/>
          </p:nvPicPr>
          <p:blipFill rotWithShape="1">
            <a:blip r:embed="rId10" cstate="print">
              <a:clrChange>
                <a:clrFrom>
                  <a:srgbClr val="FFFFFE"/>
                </a:clrFrom>
                <a:clrTo>
                  <a:srgbClr val="FFFFFE">
                    <a:alpha val="0"/>
                  </a:srgbClr>
                </a:clrTo>
              </a:clrChange>
              <a:extLst>
                <a:ext uri="{28A0092B-C50C-407E-A947-70E740481C1C}">
                  <a14:useLocalDpi xmlns:a14="http://schemas.microsoft.com/office/drawing/2010/main" val="0"/>
                </a:ext>
              </a:extLst>
            </a:blip>
            <a:srcRect r="54314" b="66649"/>
            <a:stretch/>
          </p:blipFill>
          <p:spPr bwMode="auto">
            <a:xfrm rot="5577598">
              <a:off x="3208364" y="3176485"/>
              <a:ext cx="1075900"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8D91F528-58EE-0F40-BEF1-5435B74A1FBC}"/>
                </a:ext>
              </a:extLst>
            </p:cNvPr>
            <p:cNvPicPr>
              <a:picLocks noChangeAspect="1" noChangeArrowheads="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853488" y="3128330"/>
              <a:ext cx="2355000" cy="26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5" name="Picture 84">
            <a:extLst>
              <a:ext uri="{FF2B5EF4-FFF2-40B4-BE49-F238E27FC236}">
                <a16:creationId xmlns:a16="http://schemas.microsoft.com/office/drawing/2014/main" id="{471060C5-FB08-4134-B3CC-2F29B0482868}"/>
              </a:ext>
            </a:extLst>
          </p:cNvPr>
          <p:cNvPicPr>
            <a:picLocks noChangeAspect="1"/>
          </p:cNvPicPr>
          <p:nvPr/>
        </p:nvPicPr>
        <p:blipFill>
          <a:blip r:embed="rId11"/>
          <a:stretch>
            <a:fillRect/>
          </a:stretch>
        </p:blipFill>
        <p:spPr>
          <a:xfrm>
            <a:off x="7551431" y="3074811"/>
            <a:ext cx="960843" cy="823579"/>
          </a:xfrm>
          <a:prstGeom prst="rect">
            <a:avLst/>
          </a:prstGeom>
        </p:spPr>
      </p:pic>
      <p:pic>
        <p:nvPicPr>
          <p:cNvPr id="86" name="Picture 85">
            <a:extLst>
              <a:ext uri="{FF2B5EF4-FFF2-40B4-BE49-F238E27FC236}">
                <a16:creationId xmlns:a16="http://schemas.microsoft.com/office/drawing/2014/main" id="{9BEF0677-E437-48BC-9817-01F7014AB5DD}"/>
              </a:ext>
            </a:extLst>
          </p:cNvPr>
          <p:cNvPicPr>
            <a:picLocks noChangeAspect="1"/>
          </p:cNvPicPr>
          <p:nvPr/>
        </p:nvPicPr>
        <p:blipFill>
          <a:blip r:embed="rId12"/>
          <a:stretch>
            <a:fillRect/>
          </a:stretch>
        </p:blipFill>
        <p:spPr>
          <a:xfrm>
            <a:off x="9863336" y="3043246"/>
            <a:ext cx="960843" cy="818707"/>
          </a:xfrm>
          <a:prstGeom prst="rect">
            <a:avLst/>
          </a:prstGeom>
        </p:spPr>
      </p:pic>
      <p:pic>
        <p:nvPicPr>
          <p:cNvPr id="87" name="Graphic 86" descr="Teacher with solid fill">
            <a:extLst>
              <a:ext uri="{FF2B5EF4-FFF2-40B4-BE49-F238E27FC236}">
                <a16:creationId xmlns:a16="http://schemas.microsoft.com/office/drawing/2014/main" id="{9FE88FE9-4A4B-4F31-B519-03FB3D79F4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280422" y="35638"/>
            <a:ext cx="914400" cy="914400"/>
          </a:xfrm>
          <a:prstGeom prst="rect">
            <a:avLst/>
          </a:prstGeom>
        </p:spPr>
      </p:pic>
      <p:sp>
        <p:nvSpPr>
          <p:cNvPr id="88" name="Speech Bubble: Rectangle with Corners Rounded 87">
            <a:extLst>
              <a:ext uri="{FF2B5EF4-FFF2-40B4-BE49-F238E27FC236}">
                <a16:creationId xmlns:a16="http://schemas.microsoft.com/office/drawing/2014/main" id="{B6D714C8-A386-4F5E-AEF8-1B680A071EC9}"/>
              </a:ext>
            </a:extLst>
          </p:cNvPr>
          <p:cNvSpPr/>
          <p:nvPr/>
        </p:nvSpPr>
        <p:spPr>
          <a:xfrm>
            <a:off x="4310029" y="235463"/>
            <a:ext cx="5164840" cy="656249"/>
          </a:xfrm>
          <a:prstGeom prst="wedgeRoundRectCallout">
            <a:avLst>
              <a:gd name="adj1" fmla="val -56438"/>
              <a:gd name="adj2" fmla="val -12795"/>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a:solidFill>
                  <a:schemeClr val="tx1"/>
                </a:solidFill>
              </a:rPr>
              <a:t>Hör zu.  </a:t>
            </a:r>
            <a:br>
              <a:rPr lang="de-DE" sz="2000" dirty="0">
                <a:solidFill>
                  <a:schemeClr val="tx1"/>
                </a:solidFill>
              </a:rPr>
            </a:br>
            <a:r>
              <a:rPr lang="de-DE" sz="2000" dirty="0">
                <a:solidFill>
                  <a:schemeClr val="tx1"/>
                </a:solidFill>
              </a:rPr>
              <a:t>Schreib ‚ist‘ oder ‚sind‘ oder den Satz*.</a:t>
            </a:r>
            <a:endParaRPr lang="en-GB" sz="2000" dirty="0">
              <a:solidFill>
                <a:schemeClr val="tx1"/>
              </a:solidFill>
            </a:endParaRPr>
          </a:p>
        </p:txBody>
      </p:sp>
      <p:sp>
        <p:nvSpPr>
          <p:cNvPr id="89" name="TextBox 88">
            <a:extLst>
              <a:ext uri="{FF2B5EF4-FFF2-40B4-BE49-F238E27FC236}">
                <a16:creationId xmlns:a16="http://schemas.microsoft.com/office/drawing/2014/main" id="{C775FA26-3AAC-45F5-837B-82D99E1802A2}"/>
              </a:ext>
            </a:extLst>
          </p:cNvPr>
          <p:cNvSpPr txBox="1"/>
          <p:nvPr/>
        </p:nvSpPr>
        <p:spPr>
          <a:xfrm>
            <a:off x="1167777" y="6360697"/>
            <a:ext cx="5191016" cy="461665"/>
          </a:xfrm>
          <a:prstGeom prst="rect">
            <a:avLst/>
          </a:prstGeom>
          <a:noFill/>
        </p:spPr>
        <p:txBody>
          <a:bodyPr wrap="square" rtlCol="0">
            <a:spAutoFit/>
          </a:bodyPr>
          <a:lstStyle/>
          <a:p>
            <a:r>
              <a:rPr lang="en-GB" sz="2400" b="1" dirty="0"/>
              <a:t>der </a:t>
            </a:r>
            <a:r>
              <a:rPr lang="en-GB" sz="2400" b="1" dirty="0" err="1"/>
              <a:t>Satz</a:t>
            </a:r>
            <a:r>
              <a:rPr lang="en-GB" sz="2400" b="1" dirty="0"/>
              <a:t> - sentence</a:t>
            </a:r>
          </a:p>
        </p:txBody>
      </p:sp>
      <p:pic>
        <p:nvPicPr>
          <p:cNvPr id="90" name="Picture 89" descr="A yellow bell with a black background&#10;&#10;Description automatically generated">
            <a:extLst>
              <a:ext uri="{FF2B5EF4-FFF2-40B4-BE49-F238E27FC236}">
                <a16:creationId xmlns:a16="http://schemas.microsoft.com/office/drawing/2014/main" id="{95EFBA61-8847-447F-A342-6CDC81F5D5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84126" y="3205137"/>
            <a:ext cx="726588" cy="742245"/>
          </a:xfrm>
          <a:prstGeom prst="rect">
            <a:avLst/>
          </a:prstGeom>
        </p:spPr>
      </p:pic>
      <p:pic>
        <p:nvPicPr>
          <p:cNvPr id="91" name="Picture 90" descr="A yellow bell with a black background&#10;&#10;Description automatically generated">
            <a:extLst>
              <a:ext uri="{FF2B5EF4-FFF2-40B4-BE49-F238E27FC236}">
                <a16:creationId xmlns:a16="http://schemas.microsoft.com/office/drawing/2014/main" id="{FD990608-E15D-4F2D-B577-D0F47E89AB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72602" y="3257508"/>
            <a:ext cx="726588" cy="742245"/>
          </a:xfrm>
          <a:prstGeom prst="rect">
            <a:avLst/>
          </a:prstGeom>
        </p:spPr>
      </p:pic>
      <p:pic>
        <p:nvPicPr>
          <p:cNvPr id="92" name="Picture 91" descr="A yellow bell with a black background&#10;&#10;Description automatically generated">
            <a:extLst>
              <a:ext uri="{FF2B5EF4-FFF2-40B4-BE49-F238E27FC236}">
                <a16:creationId xmlns:a16="http://schemas.microsoft.com/office/drawing/2014/main" id="{DFF2D88E-C935-4720-B647-1219FB9FC63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59680" y="3257508"/>
            <a:ext cx="726588" cy="742245"/>
          </a:xfrm>
          <a:prstGeom prst="rect">
            <a:avLst/>
          </a:prstGeom>
        </p:spPr>
      </p:pic>
      <p:pic>
        <p:nvPicPr>
          <p:cNvPr id="93" name="Picture 92" descr="A stained glass church with a black background&#10;&#10;Description automatically generated">
            <a:extLst>
              <a:ext uri="{FF2B5EF4-FFF2-40B4-BE49-F238E27FC236}">
                <a16:creationId xmlns:a16="http://schemas.microsoft.com/office/drawing/2014/main" id="{DC322441-E8F7-4CDA-B70A-1F76B642C0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5646" y="1147114"/>
            <a:ext cx="895068" cy="1173860"/>
          </a:xfrm>
          <a:prstGeom prst="rect">
            <a:avLst/>
          </a:prstGeom>
        </p:spPr>
      </p:pic>
      <p:pic>
        <p:nvPicPr>
          <p:cNvPr id="94" name="Picture 93" descr="A stained glass church with a black background&#10;&#10;Description automatically generated">
            <a:extLst>
              <a:ext uri="{FF2B5EF4-FFF2-40B4-BE49-F238E27FC236}">
                <a16:creationId xmlns:a16="http://schemas.microsoft.com/office/drawing/2014/main" id="{AA58CD14-CEAB-4498-A460-82A8D127C0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24416" y="1142116"/>
            <a:ext cx="895068" cy="1173860"/>
          </a:xfrm>
          <a:prstGeom prst="rect">
            <a:avLst/>
          </a:prstGeom>
        </p:spPr>
      </p:pic>
      <p:pic>
        <p:nvPicPr>
          <p:cNvPr id="95" name="Picture 94" descr="A stained glass church with a black background&#10;&#10;Description automatically generated">
            <a:extLst>
              <a:ext uri="{FF2B5EF4-FFF2-40B4-BE49-F238E27FC236}">
                <a16:creationId xmlns:a16="http://schemas.microsoft.com/office/drawing/2014/main" id="{47A5A2EC-B0F1-48C3-B5DA-9F44C1FCA8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22490" y="1156202"/>
            <a:ext cx="895068" cy="1173860"/>
          </a:xfrm>
          <a:prstGeom prst="rect">
            <a:avLst/>
          </a:prstGeom>
        </p:spPr>
      </p:pic>
      <p:sp>
        <p:nvSpPr>
          <p:cNvPr id="96" name="Rectangle: Rounded Corners 95">
            <a:extLst>
              <a:ext uri="{FF2B5EF4-FFF2-40B4-BE49-F238E27FC236}">
                <a16:creationId xmlns:a16="http://schemas.microsoft.com/office/drawing/2014/main" id="{B393CC0C-C31F-42A9-A57E-277A74E5F59C}"/>
              </a:ext>
            </a:extLst>
          </p:cNvPr>
          <p:cNvSpPr/>
          <p:nvPr/>
        </p:nvSpPr>
        <p:spPr>
          <a:xfrm>
            <a:off x="2616342" y="1093064"/>
            <a:ext cx="2406283" cy="130499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346E2564-FEE3-4D12-A188-65D838093BB1}"/>
              </a:ext>
            </a:extLst>
          </p:cNvPr>
          <p:cNvSpPr/>
          <p:nvPr/>
        </p:nvSpPr>
        <p:spPr>
          <a:xfrm>
            <a:off x="1090283" y="3072787"/>
            <a:ext cx="1343918" cy="104740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Rounded Corners 97">
            <a:extLst>
              <a:ext uri="{FF2B5EF4-FFF2-40B4-BE49-F238E27FC236}">
                <a16:creationId xmlns:a16="http://schemas.microsoft.com/office/drawing/2014/main" id="{78051028-6464-4064-BE17-F89A86BAFE29}"/>
              </a:ext>
            </a:extLst>
          </p:cNvPr>
          <p:cNvSpPr/>
          <p:nvPr/>
        </p:nvSpPr>
        <p:spPr>
          <a:xfrm>
            <a:off x="2616342" y="4858312"/>
            <a:ext cx="2394249" cy="104740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Rectangle: Rounded Corners 98">
            <a:extLst>
              <a:ext uri="{FF2B5EF4-FFF2-40B4-BE49-F238E27FC236}">
                <a16:creationId xmlns:a16="http://schemas.microsoft.com/office/drawing/2014/main" id="{B8EDAE21-4D63-4929-A3D0-9748EFEADF67}"/>
              </a:ext>
            </a:extLst>
          </p:cNvPr>
          <p:cNvSpPr/>
          <p:nvPr/>
        </p:nvSpPr>
        <p:spPr>
          <a:xfrm>
            <a:off x="9305285" y="2950073"/>
            <a:ext cx="2394249" cy="104740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Rectangle: Rounded Corners 99">
            <a:extLst>
              <a:ext uri="{FF2B5EF4-FFF2-40B4-BE49-F238E27FC236}">
                <a16:creationId xmlns:a16="http://schemas.microsoft.com/office/drawing/2014/main" id="{193515A3-CBA1-4E37-A477-77DBE8FF1D19}"/>
              </a:ext>
            </a:extLst>
          </p:cNvPr>
          <p:cNvSpPr/>
          <p:nvPr/>
        </p:nvSpPr>
        <p:spPr>
          <a:xfrm>
            <a:off x="7282787" y="4575380"/>
            <a:ext cx="1620182" cy="133033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TextBox 100">
            <a:extLst>
              <a:ext uri="{FF2B5EF4-FFF2-40B4-BE49-F238E27FC236}">
                <a16:creationId xmlns:a16="http://schemas.microsoft.com/office/drawing/2014/main" id="{358E0FF8-0509-45D2-AADE-9AB9E90ACF38}"/>
              </a:ext>
            </a:extLst>
          </p:cNvPr>
          <p:cNvSpPr txBox="1"/>
          <p:nvPr/>
        </p:nvSpPr>
        <p:spPr>
          <a:xfrm>
            <a:off x="959982" y="2486961"/>
            <a:ext cx="3566801" cy="461665"/>
          </a:xfrm>
          <a:prstGeom prst="rect">
            <a:avLst/>
          </a:prstGeom>
          <a:noFill/>
        </p:spPr>
        <p:txBody>
          <a:bodyPr wrap="square" rtlCol="0">
            <a:spAutoFit/>
          </a:bodyPr>
          <a:lstStyle/>
          <a:p>
            <a:r>
              <a:rPr lang="en-GB" sz="2400" dirty="0"/>
              <a:t>Die </a:t>
            </a:r>
            <a:r>
              <a:rPr lang="en-GB" sz="2400" dirty="0" err="1"/>
              <a:t>Kirchen</a:t>
            </a:r>
            <a:r>
              <a:rPr lang="en-GB" sz="2400" dirty="0"/>
              <a:t> </a:t>
            </a:r>
            <a:r>
              <a:rPr lang="en-GB" sz="2400" b="1" dirty="0" err="1"/>
              <a:t>sind</a:t>
            </a:r>
            <a:r>
              <a:rPr lang="en-GB" sz="2400" b="1" dirty="0"/>
              <a:t> </a:t>
            </a:r>
            <a:r>
              <a:rPr lang="en-GB" sz="2400" dirty="0" err="1"/>
              <a:t>offen</a:t>
            </a:r>
            <a:r>
              <a:rPr lang="en-GB" sz="2400" dirty="0"/>
              <a:t>.</a:t>
            </a:r>
          </a:p>
        </p:txBody>
      </p:sp>
      <p:sp>
        <p:nvSpPr>
          <p:cNvPr id="102" name="TextBox 101">
            <a:extLst>
              <a:ext uri="{FF2B5EF4-FFF2-40B4-BE49-F238E27FC236}">
                <a16:creationId xmlns:a16="http://schemas.microsoft.com/office/drawing/2014/main" id="{61ED99F2-99B6-4AA4-80E8-7CF1FAD2811D}"/>
              </a:ext>
            </a:extLst>
          </p:cNvPr>
          <p:cNvSpPr txBox="1"/>
          <p:nvPr/>
        </p:nvSpPr>
        <p:spPr>
          <a:xfrm>
            <a:off x="959982" y="4164394"/>
            <a:ext cx="3566801" cy="461665"/>
          </a:xfrm>
          <a:prstGeom prst="rect">
            <a:avLst/>
          </a:prstGeom>
          <a:noFill/>
        </p:spPr>
        <p:txBody>
          <a:bodyPr wrap="square" rtlCol="0">
            <a:spAutoFit/>
          </a:bodyPr>
          <a:lstStyle/>
          <a:p>
            <a:r>
              <a:rPr lang="en-GB" sz="2400" dirty="0"/>
              <a:t>Die </a:t>
            </a:r>
            <a:r>
              <a:rPr lang="en-GB" sz="2400" dirty="0" err="1"/>
              <a:t>Glocke</a:t>
            </a:r>
            <a:r>
              <a:rPr lang="en-GB" sz="2400" dirty="0"/>
              <a:t> </a:t>
            </a:r>
            <a:r>
              <a:rPr lang="en-GB" sz="2400" b="1" dirty="0" err="1"/>
              <a:t>ist</a:t>
            </a:r>
            <a:r>
              <a:rPr lang="en-GB" sz="2400" dirty="0"/>
              <a:t> </a:t>
            </a:r>
            <a:r>
              <a:rPr lang="en-GB" sz="2400" dirty="0" err="1"/>
              <a:t>laut</a:t>
            </a:r>
            <a:r>
              <a:rPr lang="en-GB" sz="2400" dirty="0"/>
              <a:t>.</a:t>
            </a:r>
          </a:p>
        </p:txBody>
      </p:sp>
      <p:sp>
        <p:nvSpPr>
          <p:cNvPr id="103" name="TextBox 102">
            <a:extLst>
              <a:ext uri="{FF2B5EF4-FFF2-40B4-BE49-F238E27FC236}">
                <a16:creationId xmlns:a16="http://schemas.microsoft.com/office/drawing/2014/main" id="{08C93DA3-94E3-4C87-A319-53BDD048607C}"/>
              </a:ext>
            </a:extLst>
          </p:cNvPr>
          <p:cNvSpPr txBox="1"/>
          <p:nvPr/>
        </p:nvSpPr>
        <p:spPr>
          <a:xfrm>
            <a:off x="959981" y="5918701"/>
            <a:ext cx="3566801" cy="461665"/>
          </a:xfrm>
          <a:prstGeom prst="rect">
            <a:avLst/>
          </a:prstGeom>
          <a:noFill/>
        </p:spPr>
        <p:txBody>
          <a:bodyPr wrap="square" rtlCol="0">
            <a:spAutoFit/>
          </a:bodyPr>
          <a:lstStyle/>
          <a:p>
            <a:r>
              <a:rPr lang="en-GB" sz="2400" dirty="0"/>
              <a:t>Die </a:t>
            </a:r>
            <a:r>
              <a:rPr lang="en-GB" sz="2400" dirty="0" err="1"/>
              <a:t>Kugeln</a:t>
            </a:r>
            <a:r>
              <a:rPr lang="en-GB" sz="2400" dirty="0"/>
              <a:t> </a:t>
            </a:r>
            <a:r>
              <a:rPr lang="en-GB" sz="2400" b="1" dirty="0" err="1"/>
              <a:t>sind</a:t>
            </a:r>
            <a:r>
              <a:rPr lang="en-GB" sz="2400" dirty="0"/>
              <a:t> rot.</a:t>
            </a:r>
          </a:p>
        </p:txBody>
      </p:sp>
      <p:sp>
        <p:nvSpPr>
          <p:cNvPr id="104" name="TextBox 103">
            <a:extLst>
              <a:ext uri="{FF2B5EF4-FFF2-40B4-BE49-F238E27FC236}">
                <a16:creationId xmlns:a16="http://schemas.microsoft.com/office/drawing/2014/main" id="{5BBC512C-32AC-4A59-86F8-999619E5D006}"/>
              </a:ext>
            </a:extLst>
          </p:cNvPr>
          <p:cNvSpPr txBox="1"/>
          <p:nvPr/>
        </p:nvSpPr>
        <p:spPr>
          <a:xfrm>
            <a:off x="7430193" y="3976192"/>
            <a:ext cx="3566801" cy="461665"/>
          </a:xfrm>
          <a:prstGeom prst="rect">
            <a:avLst/>
          </a:prstGeom>
          <a:noFill/>
        </p:spPr>
        <p:txBody>
          <a:bodyPr wrap="square" rtlCol="0">
            <a:spAutoFit/>
          </a:bodyPr>
          <a:lstStyle/>
          <a:p>
            <a:r>
              <a:rPr lang="en-GB" sz="2400" dirty="0"/>
              <a:t>Die </a:t>
            </a:r>
            <a:r>
              <a:rPr lang="en-GB" sz="2400" dirty="0" err="1"/>
              <a:t>Wochen</a:t>
            </a:r>
            <a:r>
              <a:rPr lang="en-GB" sz="2400" dirty="0"/>
              <a:t> </a:t>
            </a:r>
            <a:r>
              <a:rPr lang="en-GB" sz="2400" b="1" dirty="0" err="1"/>
              <a:t>sind</a:t>
            </a:r>
            <a:r>
              <a:rPr lang="en-GB" sz="2400" dirty="0"/>
              <a:t> </a:t>
            </a:r>
            <a:r>
              <a:rPr lang="en-GB" sz="2400" dirty="0" err="1"/>
              <a:t>kurz</a:t>
            </a:r>
            <a:r>
              <a:rPr lang="en-GB" sz="2400" dirty="0"/>
              <a:t>.</a:t>
            </a:r>
          </a:p>
        </p:txBody>
      </p:sp>
      <p:sp>
        <p:nvSpPr>
          <p:cNvPr id="105" name="TextBox 104">
            <a:extLst>
              <a:ext uri="{FF2B5EF4-FFF2-40B4-BE49-F238E27FC236}">
                <a16:creationId xmlns:a16="http://schemas.microsoft.com/office/drawing/2014/main" id="{12EC3191-2371-450B-BAEA-55AEFACDB8E4}"/>
              </a:ext>
            </a:extLst>
          </p:cNvPr>
          <p:cNvSpPr txBox="1"/>
          <p:nvPr/>
        </p:nvSpPr>
        <p:spPr>
          <a:xfrm>
            <a:off x="7457422" y="5908335"/>
            <a:ext cx="3566801" cy="461665"/>
          </a:xfrm>
          <a:prstGeom prst="rect">
            <a:avLst/>
          </a:prstGeom>
          <a:noFill/>
        </p:spPr>
        <p:txBody>
          <a:bodyPr wrap="square" rtlCol="0">
            <a:spAutoFit/>
          </a:bodyPr>
          <a:lstStyle/>
          <a:p>
            <a:r>
              <a:rPr lang="en-GB" sz="2400" dirty="0"/>
              <a:t>Die </a:t>
            </a:r>
            <a:r>
              <a:rPr lang="en-GB" sz="2400" dirty="0" err="1"/>
              <a:t>Idee</a:t>
            </a:r>
            <a:r>
              <a:rPr lang="en-GB" sz="2400" dirty="0"/>
              <a:t> </a:t>
            </a:r>
            <a:r>
              <a:rPr lang="en-GB" sz="2400" b="1" dirty="0" err="1"/>
              <a:t>ist</a:t>
            </a:r>
            <a:r>
              <a:rPr lang="en-GB" sz="2400" dirty="0"/>
              <a:t> gut.</a:t>
            </a:r>
          </a:p>
        </p:txBody>
      </p:sp>
    </p:spTree>
    <p:extLst>
      <p:ext uri="{BB962C8B-B14F-4D97-AF65-F5344CB8AC3E}">
        <p14:creationId xmlns:p14="http://schemas.microsoft.com/office/powerpoint/2010/main" val="24986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p:bldP spid="102" grpId="0"/>
      <p:bldP spid="103" grpId="0"/>
      <p:bldP spid="104" grpId="0"/>
      <p:bldP spid="10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86C693-E565-454C-9AEF-7B2B4C473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386513"/>
          </a:xfrm>
          <a:prstGeom prst="rect">
            <a:avLst/>
          </a:prstGeom>
        </p:spPr>
      </p:pic>
      <p:sp>
        <p:nvSpPr>
          <p:cNvPr id="2" name="Title 1">
            <a:extLst>
              <a:ext uri="{FF2B5EF4-FFF2-40B4-BE49-F238E27FC236}">
                <a16:creationId xmlns:a16="http://schemas.microsoft.com/office/drawing/2014/main" id="{B04C7271-FCE5-4878-A069-DBD15AFA2934}"/>
              </a:ext>
            </a:extLst>
          </p:cNvPr>
          <p:cNvSpPr>
            <a:spLocks noGrp="1"/>
          </p:cNvSpPr>
          <p:nvPr>
            <p:ph type="title"/>
          </p:nvPr>
        </p:nvSpPr>
        <p:spPr/>
        <p:txBody>
          <a:bodyPr>
            <a:normAutofit/>
          </a:bodyPr>
          <a:lstStyle/>
          <a:p>
            <a:r>
              <a:rPr lang="en-GB" sz="2800" dirty="0"/>
              <a:t>Ein/eine </a:t>
            </a:r>
            <a:r>
              <a:rPr lang="en-GB" sz="2800" dirty="0" err="1"/>
              <a:t>oder</a:t>
            </a:r>
            <a:r>
              <a:rPr lang="en-GB" sz="2800" dirty="0"/>
              <a:t> </a:t>
            </a:r>
            <a:r>
              <a:rPr lang="en-GB" sz="2800" dirty="0" err="1"/>
              <a:t>viele</a:t>
            </a:r>
            <a:r>
              <a:rPr lang="en-GB" sz="2800" dirty="0"/>
              <a:t>?</a:t>
            </a:r>
          </a:p>
        </p:txBody>
      </p:sp>
      <p:grpSp>
        <p:nvGrpSpPr>
          <p:cNvPr id="7" name="Group 6">
            <a:extLst>
              <a:ext uri="{FF2B5EF4-FFF2-40B4-BE49-F238E27FC236}">
                <a16:creationId xmlns:a16="http://schemas.microsoft.com/office/drawing/2014/main" id="{F2A47E26-EFB1-4557-B77E-FAA9C1C239CF}"/>
              </a:ext>
            </a:extLst>
          </p:cNvPr>
          <p:cNvGrpSpPr/>
          <p:nvPr/>
        </p:nvGrpSpPr>
        <p:grpSpPr>
          <a:xfrm>
            <a:off x="295133" y="1132558"/>
            <a:ext cx="2738438" cy="3704946"/>
            <a:chOff x="624681" y="1929092"/>
            <a:chExt cx="2738438" cy="3704946"/>
          </a:xfrm>
        </p:grpSpPr>
        <p:pic>
          <p:nvPicPr>
            <p:cNvPr id="8" name="Picture 7">
              <a:extLst>
                <a:ext uri="{FF2B5EF4-FFF2-40B4-BE49-F238E27FC236}">
                  <a16:creationId xmlns:a16="http://schemas.microsoft.com/office/drawing/2014/main" id="{0781164E-B9B0-44D1-9EA5-D1149B3F1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81" y="1929092"/>
              <a:ext cx="2738438" cy="3704946"/>
            </a:xfrm>
            <a:prstGeom prst="rect">
              <a:avLst/>
            </a:prstGeom>
          </p:spPr>
        </p:pic>
        <p:sp>
          <p:nvSpPr>
            <p:cNvPr id="9" name="TextBox 8">
              <a:extLst>
                <a:ext uri="{FF2B5EF4-FFF2-40B4-BE49-F238E27FC236}">
                  <a16:creationId xmlns:a16="http://schemas.microsoft.com/office/drawing/2014/main" id="{3256CDA4-05D9-444E-9EDF-33CA7E60664B}"/>
                </a:ext>
              </a:extLst>
            </p:cNvPr>
            <p:cNvSpPr txBox="1"/>
            <p:nvPr/>
          </p:nvSpPr>
          <p:spPr>
            <a:xfrm>
              <a:off x="950267" y="3498720"/>
              <a:ext cx="2268570" cy="707886"/>
            </a:xfrm>
            <a:prstGeom prst="rect">
              <a:avLst/>
            </a:prstGeom>
            <a:noFill/>
          </p:spPr>
          <p:txBody>
            <a:bodyPr wrap="none" rtlCol="0">
              <a:spAutoFit/>
            </a:bodyPr>
            <a:lstStyle/>
            <a:p>
              <a:r>
                <a:rPr lang="en-US" sz="4000" b="1" dirty="0" err="1">
                  <a:solidFill>
                    <a:schemeClr val="bg1"/>
                  </a:solidFill>
                </a:rPr>
                <a:t>ein</a:t>
              </a:r>
              <a:r>
                <a:rPr lang="en-US" sz="4000" b="1" dirty="0">
                  <a:solidFill>
                    <a:schemeClr val="bg1"/>
                  </a:solidFill>
                </a:rPr>
                <a:t>/eine</a:t>
              </a:r>
            </a:p>
          </p:txBody>
        </p:sp>
      </p:grpSp>
      <p:grpSp>
        <p:nvGrpSpPr>
          <p:cNvPr id="10" name="Group 9">
            <a:extLst>
              <a:ext uri="{FF2B5EF4-FFF2-40B4-BE49-F238E27FC236}">
                <a16:creationId xmlns:a16="http://schemas.microsoft.com/office/drawing/2014/main" id="{63164A51-FA84-473A-8B9E-5104D9C7C4E9}"/>
              </a:ext>
            </a:extLst>
          </p:cNvPr>
          <p:cNvGrpSpPr/>
          <p:nvPr/>
        </p:nvGrpSpPr>
        <p:grpSpPr>
          <a:xfrm>
            <a:off x="9080499" y="1229454"/>
            <a:ext cx="2738438" cy="3704946"/>
            <a:chOff x="8586788" y="1929092"/>
            <a:chExt cx="2738438" cy="3704946"/>
          </a:xfrm>
        </p:grpSpPr>
        <p:pic>
          <p:nvPicPr>
            <p:cNvPr id="11" name="Picture 10">
              <a:extLst>
                <a:ext uri="{FF2B5EF4-FFF2-40B4-BE49-F238E27FC236}">
                  <a16:creationId xmlns:a16="http://schemas.microsoft.com/office/drawing/2014/main" id="{819CAB61-7B5B-459A-98E3-A1B3A95C9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788" y="1929092"/>
              <a:ext cx="2738438" cy="3704946"/>
            </a:xfrm>
            <a:prstGeom prst="rect">
              <a:avLst/>
            </a:prstGeom>
          </p:spPr>
        </p:pic>
        <p:sp>
          <p:nvSpPr>
            <p:cNvPr id="12" name="TextBox 11">
              <a:extLst>
                <a:ext uri="{FF2B5EF4-FFF2-40B4-BE49-F238E27FC236}">
                  <a16:creationId xmlns:a16="http://schemas.microsoft.com/office/drawing/2014/main" id="{F51BB791-FAAC-438C-ADEF-0291FF09C8BD}"/>
                </a:ext>
              </a:extLst>
            </p:cNvPr>
            <p:cNvSpPr txBox="1"/>
            <p:nvPr/>
          </p:nvSpPr>
          <p:spPr>
            <a:xfrm>
              <a:off x="9213558" y="3440672"/>
              <a:ext cx="1491114" cy="769441"/>
            </a:xfrm>
            <a:prstGeom prst="rect">
              <a:avLst/>
            </a:prstGeom>
            <a:noFill/>
          </p:spPr>
          <p:txBody>
            <a:bodyPr wrap="none" rtlCol="0">
              <a:spAutoFit/>
            </a:bodyPr>
            <a:lstStyle/>
            <a:p>
              <a:r>
                <a:rPr lang="en-US" sz="4400" b="1" dirty="0" err="1">
                  <a:solidFill>
                    <a:schemeClr val="bg1"/>
                  </a:solidFill>
                </a:rPr>
                <a:t>viele</a:t>
              </a:r>
              <a:endParaRPr lang="en-US" sz="4400" b="1" dirty="0">
                <a:solidFill>
                  <a:schemeClr val="bg1"/>
                </a:solidFill>
              </a:endParaRPr>
            </a:p>
          </p:txBody>
        </p:sp>
      </p:grpSp>
      <p:sp>
        <p:nvSpPr>
          <p:cNvPr id="13" name="TextBox 12">
            <a:extLst>
              <a:ext uri="{FF2B5EF4-FFF2-40B4-BE49-F238E27FC236}">
                <a16:creationId xmlns:a16="http://schemas.microsoft.com/office/drawing/2014/main" id="{64B1E15C-15D0-4D4C-85F8-51C526EA60DA}"/>
              </a:ext>
            </a:extLst>
          </p:cNvPr>
          <p:cNvSpPr txBox="1"/>
          <p:nvPr/>
        </p:nvSpPr>
        <p:spPr>
          <a:xfrm>
            <a:off x="4024618" y="1932652"/>
            <a:ext cx="1637402" cy="584775"/>
          </a:xfrm>
          <a:prstGeom prst="rect">
            <a:avLst/>
          </a:prstGeom>
          <a:noFill/>
        </p:spPr>
        <p:txBody>
          <a:bodyPr wrap="square" rtlCol="0">
            <a:spAutoFit/>
          </a:bodyPr>
          <a:lstStyle/>
          <a:p>
            <a:r>
              <a:rPr lang="en-GB" sz="3200" b="1" dirty="0" err="1"/>
              <a:t>Fußball</a:t>
            </a:r>
            <a:endParaRPr lang="en-GB" sz="3200" b="1" dirty="0"/>
          </a:p>
        </p:txBody>
      </p:sp>
      <p:sp>
        <p:nvSpPr>
          <p:cNvPr id="14" name="TextBox 13">
            <a:extLst>
              <a:ext uri="{FF2B5EF4-FFF2-40B4-BE49-F238E27FC236}">
                <a16:creationId xmlns:a16="http://schemas.microsoft.com/office/drawing/2014/main" id="{9D928257-C4EE-4112-AF0D-BB82EEF15C54}"/>
              </a:ext>
            </a:extLst>
          </p:cNvPr>
          <p:cNvSpPr txBox="1"/>
          <p:nvPr/>
        </p:nvSpPr>
        <p:spPr>
          <a:xfrm>
            <a:off x="7225693" y="362067"/>
            <a:ext cx="2238377" cy="584775"/>
          </a:xfrm>
          <a:prstGeom prst="rect">
            <a:avLst/>
          </a:prstGeom>
          <a:noFill/>
        </p:spPr>
        <p:txBody>
          <a:bodyPr wrap="square" rtlCol="0">
            <a:spAutoFit/>
          </a:bodyPr>
          <a:lstStyle/>
          <a:p>
            <a:r>
              <a:rPr lang="en-GB" sz="3200" b="1" dirty="0" err="1"/>
              <a:t>Antworten</a:t>
            </a:r>
            <a:endParaRPr lang="en-GB" sz="3200" b="1" dirty="0"/>
          </a:p>
        </p:txBody>
      </p:sp>
      <p:sp>
        <p:nvSpPr>
          <p:cNvPr id="15" name="TextBox 14">
            <a:extLst>
              <a:ext uri="{FF2B5EF4-FFF2-40B4-BE49-F238E27FC236}">
                <a16:creationId xmlns:a16="http://schemas.microsoft.com/office/drawing/2014/main" id="{6CCC6151-4C06-4DB9-B25F-D2434A1DCEE3}"/>
              </a:ext>
            </a:extLst>
          </p:cNvPr>
          <p:cNvSpPr txBox="1"/>
          <p:nvPr/>
        </p:nvSpPr>
        <p:spPr>
          <a:xfrm>
            <a:off x="6342854" y="1229454"/>
            <a:ext cx="2238377" cy="584775"/>
          </a:xfrm>
          <a:prstGeom prst="rect">
            <a:avLst/>
          </a:prstGeom>
          <a:noFill/>
        </p:spPr>
        <p:txBody>
          <a:bodyPr wrap="square" rtlCol="0">
            <a:spAutoFit/>
          </a:bodyPr>
          <a:lstStyle/>
          <a:p>
            <a:r>
              <a:rPr lang="en-GB" sz="3200" b="1" dirty="0" err="1"/>
              <a:t>Freunde</a:t>
            </a:r>
            <a:endParaRPr lang="en-GB" sz="3200" b="1" dirty="0"/>
          </a:p>
        </p:txBody>
      </p:sp>
      <p:sp>
        <p:nvSpPr>
          <p:cNvPr id="16" name="TextBox 15">
            <a:extLst>
              <a:ext uri="{FF2B5EF4-FFF2-40B4-BE49-F238E27FC236}">
                <a16:creationId xmlns:a16="http://schemas.microsoft.com/office/drawing/2014/main" id="{E54E51A6-5D40-47AF-A7DD-51A825ABFAA7}"/>
              </a:ext>
            </a:extLst>
          </p:cNvPr>
          <p:cNvSpPr txBox="1"/>
          <p:nvPr/>
        </p:nvSpPr>
        <p:spPr>
          <a:xfrm>
            <a:off x="3104802" y="3265881"/>
            <a:ext cx="2238377" cy="584775"/>
          </a:xfrm>
          <a:prstGeom prst="rect">
            <a:avLst/>
          </a:prstGeom>
          <a:noFill/>
        </p:spPr>
        <p:txBody>
          <a:bodyPr wrap="square" rtlCol="0">
            <a:spAutoFit/>
          </a:bodyPr>
          <a:lstStyle/>
          <a:p>
            <a:r>
              <a:rPr lang="en-GB" sz="3200" b="1" dirty="0" err="1"/>
              <a:t>Haustiere</a:t>
            </a:r>
            <a:endParaRPr lang="en-GB" sz="3200" b="1" dirty="0"/>
          </a:p>
        </p:txBody>
      </p:sp>
      <p:sp>
        <p:nvSpPr>
          <p:cNvPr id="17" name="TextBox 16">
            <a:extLst>
              <a:ext uri="{FF2B5EF4-FFF2-40B4-BE49-F238E27FC236}">
                <a16:creationId xmlns:a16="http://schemas.microsoft.com/office/drawing/2014/main" id="{7A9A7A1D-2760-44EC-A9A3-132A9BE16A96}"/>
              </a:ext>
            </a:extLst>
          </p:cNvPr>
          <p:cNvSpPr txBox="1"/>
          <p:nvPr/>
        </p:nvSpPr>
        <p:spPr>
          <a:xfrm>
            <a:off x="4715782" y="519186"/>
            <a:ext cx="2238377" cy="584775"/>
          </a:xfrm>
          <a:prstGeom prst="rect">
            <a:avLst/>
          </a:prstGeom>
          <a:noFill/>
        </p:spPr>
        <p:txBody>
          <a:bodyPr wrap="square" rtlCol="0">
            <a:spAutoFit/>
          </a:bodyPr>
          <a:lstStyle/>
          <a:p>
            <a:r>
              <a:rPr lang="en-GB" sz="3200" b="1" dirty="0"/>
              <a:t>Welt</a:t>
            </a:r>
          </a:p>
        </p:txBody>
      </p:sp>
      <p:sp>
        <p:nvSpPr>
          <p:cNvPr id="18" name="TextBox 17">
            <a:extLst>
              <a:ext uri="{FF2B5EF4-FFF2-40B4-BE49-F238E27FC236}">
                <a16:creationId xmlns:a16="http://schemas.microsoft.com/office/drawing/2014/main" id="{2CED612C-DA3E-4B78-ACD4-9395394A89F8}"/>
              </a:ext>
            </a:extLst>
          </p:cNvPr>
          <p:cNvSpPr txBox="1"/>
          <p:nvPr/>
        </p:nvSpPr>
        <p:spPr>
          <a:xfrm>
            <a:off x="2933695" y="1309354"/>
            <a:ext cx="2238377" cy="584775"/>
          </a:xfrm>
          <a:prstGeom prst="rect">
            <a:avLst/>
          </a:prstGeom>
          <a:noFill/>
        </p:spPr>
        <p:txBody>
          <a:bodyPr wrap="square" rtlCol="0">
            <a:spAutoFit/>
          </a:bodyPr>
          <a:lstStyle/>
          <a:p>
            <a:r>
              <a:rPr lang="en-GB" sz="3200" b="1" dirty="0"/>
              <a:t>Wort</a:t>
            </a:r>
          </a:p>
        </p:txBody>
      </p:sp>
      <p:sp>
        <p:nvSpPr>
          <p:cNvPr id="19" name="TextBox 18">
            <a:extLst>
              <a:ext uri="{FF2B5EF4-FFF2-40B4-BE49-F238E27FC236}">
                <a16:creationId xmlns:a16="http://schemas.microsoft.com/office/drawing/2014/main" id="{88FBEEE0-92C4-4158-95B4-48361EAC0FE2}"/>
              </a:ext>
            </a:extLst>
          </p:cNvPr>
          <p:cNvSpPr txBox="1"/>
          <p:nvPr/>
        </p:nvSpPr>
        <p:spPr>
          <a:xfrm>
            <a:off x="7372999" y="1955421"/>
            <a:ext cx="2238377" cy="584775"/>
          </a:xfrm>
          <a:prstGeom prst="rect">
            <a:avLst/>
          </a:prstGeom>
          <a:noFill/>
        </p:spPr>
        <p:txBody>
          <a:bodyPr wrap="square" rtlCol="0">
            <a:spAutoFit/>
          </a:bodyPr>
          <a:lstStyle/>
          <a:p>
            <a:r>
              <a:rPr lang="en-GB" sz="3200" b="1" dirty="0"/>
              <a:t>Haus</a:t>
            </a:r>
          </a:p>
        </p:txBody>
      </p:sp>
      <p:sp>
        <p:nvSpPr>
          <p:cNvPr id="20" name="TextBox 19">
            <a:extLst>
              <a:ext uri="{FF2B5EF4-FFF2-40B4-BE49-F238E27FC236}">
                <a16:creationId xmlns:a16="http://schemas.microsoft.com/office/drawing/2014/main" id="{C07F3327-F612-4502-9EAD-79CDFE893749}"/>
              </a:ext>
            </a:extLst>
          </p:cNvPr>
          <p:cNvSpPr txBox="1"/>
          <p:nvPr/>
        </p:nvSpPr>
        <p:spPr>
          <a:xfrm>
            <a:off x="7089674" y="2960528"/>
            <a:ext cx="2238377" cy="584775"/>
          </a:xfrm>
          <a:prstGeom prst="rect">
            <a:avLst/>
          </a:prstGeom>
          <a:noFill/>
        </p:spPr>
        <p:txBody>
          <a:bodyPr wrap="square" rtlCol="0">
            <a:spAutoFit/>
          </a:bodyPr>
          <a:lstStyle/>
          <a:p>
            <a:r>
              <a:rPr lang="en-GB" sz="3200" b="1" dirty="0" err="1"/>
              <a:t>Familie</a:t>
            </a:r>
            <a:endParaRPr lang="en-GB" sz="3200" b="1" dirty="0"/>
          </a:p>
        </p:txBody>
      </p:sp>
      <p:sp>
        <p:nvSpPr>
          <p:cNvPr id="21" name="TextBox 20">
            <a:extLst>
              <a:ext uri="{FF2B5EF4-FFF2-40B4-BE49-F238E27FC236}">
                <a16:creationId xmlns:a16="http://schemas.microsoft.com/office/drawing/2014/main" id="{55D2CCD1-5736-4873-928F-8E9553F006A6}"/>
              </a:ext>
            </a:extLst>
          </p:cNvPr>
          <p:cNvSpPr txBox="1"/>
          <p:nvPr/>
        </p:nvSpPr>
        <p:spPr>
          <a:xfrm>
            <a:off x="5410792" y="3645644"/>
            <a:ext cx="2238377" cy="584775"/>
          </a:xfrm>
          <a:prstGeom prst="rect">
            <a:avLst/>
          </a:prstGeom>
          <a:noFill/>
        </p:spPr>
        <p:txBody>
          <a:bodyPr wrap="square" rtlCol="0">
            <a:spAutoFit/>
          </a:bodyPr>
          <a:lstStyle/>
          <a:p>
            <a:r>
              <a:rPr lang="en-GB" sz="3200" b="1" dirty="0" err="1"/>
              <a:t>Ideen</a:t>
            </a:r>
            <a:endParaRPr lang="en-GB" sz="3200" b="1" dirty="0"/>
          </a:p>
        </p:txBody>
      </p:sp>
      <p:sp>
        <p:nvSpPr>
          <p:cNvPr id="22" name="TextBox 21">
            <a:extLst>
              <a:ext uri="{FF2B5EF4-FFF2-40B4-BE49-F238E27FC236}">
                <a16:creationId xmlns:a16="http://schemas.microsoft.com/office/drawing/2014/main" id="{87C6E098-73BA-47A1-BE25-FD2332C5A1BF}"/>
              </a:ext>
            </a:extLst>
          </p:cNvPr>
          <p:cNvSpPr txBox="1"/>
          <p:nvPr/>
        </p:nvSpPr>
        <p:spPr>
          <a:xfrm>
            <a:off x="4952215" y="2611247"/>
            <a:ext cx="2238377" cy="584775"/>
          </a:xfrm>
          <a:prstGeom prst="rect">
            <a:avLst/>
          </a:prstGeom>
          <a:noFill/>
        </p:spPr>
        <p:txBody>
          <a:bodyPr wrap="square" rtlCol="0">
            <a:spAutoFit/>
          </a:bodyPr>
          <a:lstStyle/>
          <a:p>
            <a:r>
              <a:rPr lang="en-GB" sz="3200" b="1" dirty="0"/>
              <a:t>Lehrer</a:t>
            </a:r>
          </a:p>
        </p:txBody>
      </p:sp>
      <p:sp>
        <p:nvSpPr>
          <p:cNvPr id="23" name="TextBox 22">
            <a:extLst>
              <a:ext uri="{FF2B5EF4-FFF2-40B4-BE49-F238E27FC236}">
                <a16:creationId xmlns:a16="http://schemas.microsoft.com/office/drawing/2014/main" id="{7BA19099-CEB0-4658-898A-96260CCD5426}"/>
              </a:ext>
            </a:extLst>
          </p:cNvPr>
          <p:cNvSpPr txBox="1"/>
          <p:nvPr/>
        </p:nvSpPr>
        <p:spPr>
          <a:xfrm>
            <a:off x="852727" y="3480655"/>
            <a:ext cx="1637402" cy="584775"/>
          </a:xfrm>
          <a:prstGeom prst="rect">
            <a:avLst/>
          </a:prstGeom>
          <a:noFill/>
        </p:spPr>
        <p:txBody>
          <a:bodyPr wrap="square" rtlCol="0">
            <a:spAutoFit/>
          </a:bodyPr>
          <a:lstStyle/>
          <a:p>
            <a:r>
              <a:rPr lang="en-GB" sz="3200" b="1" dirty="0" err="1">
                <a:solidFill>
                  <a:schemeClr val="bg2"/>
                </a:solidFill>
              </a:rPr>
              <a:t>Fußball</a:t>
            </a:r>
            <a:endParaRPr lang="en-GB" sz="3200" b="1" dirty="0">
              <a:solidFill>
                <a:schemeClr val="bg2"/>
              </a:solidFill>
            </a:endParaRPr>
          </a:p>
        </p:txBody>
      </p:sp>
      <p:sp>
        <p:nvSpPr>
          <p:cNvPr id="24" name="TextBox 23">
            <a:extLst>
              <a:ext uri="{FF2B5EF4-FFF2-40B4-BE49-F238E27FC236}">
                <a16:creationId xmlns:a16="http://schemas.microsoft.com/office/drawing/2014/main" id="{93552A2C-7DD7-429A-B8BE-FFD34B190C34}"/>
              </a:ext>
            </a:extLst>
          </p:cNvPr>
          <p:cNvSpPr txBox="1"/>
          <p:nvPr/>
        </p:nvSpPr>
        <p:spPr>
          <a:xfrm>
            <a:off x="9376867" y="3609153"/>
            <a:ext cx="2262566" cy="584775"/>
          </a:xfrm>
          <a:prstGeom prst="rect">
            <a:avLst/>
          </a:prstGeom>
          <a:noFill/>
        </p:spPr>
        <p:txBody>
          <a:bodyPr wrap="square" rtlCol="0">
            <a:spAutoFit/>
          </a:bodyPr>
          <a:lstStyle/>
          <a:p>
            <a:r>
              <a:rPr lang="en-GB" sz="3200" b="1" dirty="0" err="1">
                <a:solidFill>
                  <a:schemeClr val="bg2"/>
                </a:solidFill>
              </a:rPr>
              <a:t>Antworten</a:t>
            </a:r>
            <a:endParaRPr lang="en-GB" sz="3200" b="1" dirty="0">
              <a:solidFill>
                <a:schemeClr val="bg2"/>
              </a:solidFill>
            </a:endParaRPr>
          </a:p>
        </p:txBody>
      </p:sp>
      <p:sp>
        <p:nvSpPr>
          <p:cNvPr id="25" name="TextBox 24">
            <a:extLst>
              <a:ext uri="{FF2B5EF4-FFF2-40B4-BE49-F238E27FC236}">
                <a16:creationId xmlns:a16="http://schemas.microsoft.com/office/drawing/2014/main" id="{6AFA7596-78B4-4EC0-9804-08E5887E2481}"/>
              </a:ext>
            </a:extLst>
          </p:cNvPr>
          <p:cNvSpPr txBox="1"/>
          <p:nvPr/>
        </p:nvSpPr>
        <p:spPr>
          <a:xfrm>
            <a:off x="9611376" y="3711632"/>
            <a:ext cx="2262566" cy="584775"/>
          </a:xfrm>
          <a:prstGeom prst="rect">
            <a:avLst/>
          </a:prstGeom>
          <a:noFill/>
        </p:spPr>
        <p:txBody>
          <a:bodyPr wrap="square" rtlCol="0">
            <a:spAutoFit/>
          </a:bodyPr>
          <a:lstStyle/>
          <a:p>
            <a:r>
              <a:rPr lang="en-GB" sz="3200" b="1" dirty="0">
                <a:solidFill>
                  <a:schemeClr val="bg2"/>
                </a:solidFill>
              </a:rPr>
              <a:t>Freunde</a:t>
            </a:r>
          </a:p>
        </p:txBody>
      </p:sp>
      <p:sp>
        <p:nvSpPr>
          <p:cNvPr id="26" name="TextBox 25">
            <a:extLst>
              <a:ext uri="{FF2B5EF4-FFF2-40B4-BE49-F238E27FC236}">
                <a16:creationId xmlns:a16="http://schemas.microsoft.com/office/drawing/2014/main" id="{3750216F-41F6-4DBD-9EFF-A0BDF0ECDA1B}"/>
              </a:ext>
            </a:extLst>
          </p:cNvPr>
          <p:cNvSpPr txBox="1"/>
          <p:nvPr/>
        </p:nvSpPr>
        <p:spPr>
          <a:xfrm>
            <a:off x="822739" y="3507879"/>
            <a:ext cx="1637402" cy="584775"/>
          </a:xfrm>
          <a:prstGeom prst="rect">
            <a:avLst/>
          </a:prstGeom>
          <a:noFill/>
        </p:spPr>
        <p:txBody>
          <a:bodyPr wrap="square" rtlCol="0">
            <a:spAutoFit/>
          </a:bodyPr>
          <a:lstStyle/>
          <a:p>
            <a:pPr algn="ctr"/>
            <a:r>
              <a:rPr lang="en-GB" sz="3200" b="1" dirty="0">
                <a:solidFill>
                  <a:schemeClr val="bg2"/>
                </a:solidFill>
              </a:rPr>
              <a:t>Wort</a:t>
            </a:r>
          </a:p>
        </p:txBody>
      </p:sp>
      <p:sp>
        <p:nvSpPr>
          <p:cNvPr id="27" name="TextBox 26">
            <a:extLst>
              <a:ext uri="{FF2B5EF4-FFF2-40B4-BE49-F238E27FC236}">
                <a16:creationId xmlns:a16="http://schemas.microsoft.com/office/drawing/2014/main" id="{3ED077B4-4D8C-4C41-A9B4-86199F5769BD}"/>
              </a:ext>
            </a:extLst>
          </p:cNvPr>
          <p:cNvSpPr txBox="1"/>
          <p:nvPr/>
        </p:nvSpPr>
        <p:spPr>
          <a:xfrm>
            <a:off x="845651" y="3456316"/>
            <a:ext cx="1637402" cy="584775"/>
          </a:xfrm>
          <a:prstGeom prst="rect">
            <a:avLst/>
          </a:prstGeom>
          <a:noFill/>
        </p:spPr>
        <p:txBody>
          <a:bodyPr wrap="square" rtlCol="0">
            <a:spAutoFit/>
          </a:bodyPr>
          <a:lstStyle/>
          <a:p>
            <a:pPr algn="ctr"/>
            <a:r>
              <a:rPr lang="en-GB" sz="3200" b="1" dirty="0" err="1">
                <a:solidFill>
                  <a:schemeClr val="bg2"/>
                </a:solidFill>
              </a:rPr>
              <a:t>Familie</a:t>
            </a:r>
            <a:endParaRPr lang="en-GB" sz="3200" b="1" dirty="0">
              <a:solidFill>
                <a:schemeClr val="bg2"/>
              </a:solidFill>
            </a:endParaRPr>
          </a:p>
        </p:txBody>
      </p:sp>
      <p:sp>
        <p:nvSpPr>
          <p:cNvPr id="28" name="TextBox 27">
            <a:extLst>
              <a:ext uri="{FF2B5EF4-FFF2-40B4-BE49-F238E27FC236}">
                <a16:creationId xmlns:a16="http://schemas.microsoft.com/office/drawing/2014/main" id="{4EAC86B9-538D-468F-A532-96FB089FCA89}"/>
              </a:ext>
            </a:extLst>
          </p:cNvPr>
          <p:cNvSpPr txBox="1"/>
          <p:nvPr/>
        </p:nvSpPr>
        <p:spPr>
          <a:xfrm>
            <a:off x="9557004" y="3639494"/>
            <a:ext cx="2262566" cy="584775"/>
          </a:xfrm>
          <a:prstGeom prst="rect">
            <a:avLst/>
          </a:prstGeom>
          <a:noFill/>
        </p:spPr>
        <p:txBody>
          <a:bodyPr wrap="square" rtlCol="0">
            <a:spAutoFit/>
          </a:bodyPr>
          <a:lstStyle/>
          <a:p>
            <a:r>
              <a:rPr lang="en-GB" sz="3200" b="1" dirty="0" err="1">
                <a:solidFill>
                  <a:schemeClr val="bg2"/>
                </a:solidFill>
              </a:rPr>
              <a:t>Haustiere</a:t>
            </a:r>
            <a:endParaRPr lang="en-GB" sz="3200" b="1" dirty="0">
              <a:solidFill>
                <a:schemeClr val="bg2"/>
              </a:solidFill>
            </a:endParaRPr>
          </a:p>
        </p:txBody>
      </p:sp>
      <p:sp>
        <p:nvSpPr>
          <p:cNvPr id="29" name="TextBox 28">
            <a:extLst>
              <a:ext uri="{FF2B5EF4-FFF2-40B4-BE49-F238E27FC236}">
                <a16:creationId xmlns:a16="http://schemas.microsoft.com/office/drawing/2014/main" id="{539D9AE3-437C-4EC3-9275-E7516F1BD32E}"/>
              </a:ext>
            </a:extLst>
          </p:cNvPr>
          <p:cNvSpPr txBox="1"/>
          <p:nvPr/>
        </p:nvSpPr>
        <p:spPr>
          <a:xfrm>
            <a:off x="797722" y="3545303"/>
            <a:ext cx="1637402" cy="584775"/>
          </a:xfrm>
          <a:prstGeom prst="rect">
            <a:avLst/>
          </a:prstGeom>
          <a:noFill/>
        </p:spPr>
        <p:txBody>
          <a:bodyPr wrap="square" rtlCol="0">
            <a:spAutoFit/>
          </a:bodyPr>
          <a:lstStyle/>
          <a:p>
            <a:pPr algn="ctr"/>
            <a:r>
              <a:rPr lang="en-GB" sz="3200" b="1" dirty="0">
                <a:solidFill>
                  <a:schemeClr val="bg2"/>
                </a:solidFill>
              </a:rPr>
              <a:t>Haus</a:t>
            </a:r>
          </a:p>
        </p:txBody>
      </p:sp>
      <p:sp>
        <p:nvSpPr>
          <p:cNvPr id="30" name="TextBox 29">
            <a:extLst>
              <a:ext uri="{FF2B5EF4-FFF2-40B4-BE49-F238E27FC236}">
                <a16:creationId xmlns:a16="http://schemas.microsoft.com/office/drawing/2014/main" id="{C8E3634C-51C8-4AC0-BF5B-18858F382B5E}"/>
              </a:ext>
            </a:extLst>
          </p:cNvPr>
          <p:cNvSpPr txBox="1"/>
          <p:nvPr/>
        </p:nvSpPr>
        <p:spPr>
          <a:xfrm>
            <a:off x="763683" y="3559394"/>
            <a:ext cx="1637402" cy="584775"/>
          </a:xfrm>
          <a:prstGeom prst="rect">
            <a:avLst/>
          </a:prstGeom>
          <a:noFill/>
        </p:spPr>
        <p:txBody>
          <a:bodyPr wrap="square" rtlCol="0">
            <a:spAutoFit/>
          </a:bodyPr>
          <a:lstStyle/>
          <a:p>
            <a:pPr algn="ctr"/>
            <a:r>
              <a:rPr lang="en-GB" sz="3200" b="1" dirty="0">
                <a:solidFill>
                  <a:schemeClr val="bg2"/>
                </a:solidFill>
              </a:rPr>
              <a:t>Welt</a:t>
            </a:r>
          </a:p>
        </p:txBody>
      </p:sp>
      <p:sp>
        <p:nvSpPr>
          <p:cNvPr id="31" name="TextBox 30">
            <a:extLst>
              <a:ext uri="{FF2B5EF4-FFF2-40B4-BE49-F238E27FC236}">
                <a16:creationId xmlns:a16="http://schemas.microsoft.com/office/drawing/2014/main" id="{33C48BBF-050F-462C-A6F5-380E4E0F2FA4}"/>
              </a:ext>
            </a:extLst>
          </p:cNvPr>
          <p:cNvSpPr txBox="1"/>
          <p:nvPr/>
        </p:nvSpPr>
        <p:spPr>
          <a:xfrm>
            <a:off x="9937707" y="3682304"/>
            <a:ext cx="2262566" cy="584775"/>
          </a:xfrm>
          <a:prstGeom prst="rect">
            <a:avLst/>
          </a:prstGeom>
          <a:noFill/>
        </p:spPr>
        <p:txBody>
          <a:bodyPr wrap="square" rtlCol="0">
            <a:spAutoFit/>
          </a:bodyPr>
          <a:lstStyle/>
          <a:p>
            <a:r>
              <a:rPr lang="en-GB" sz="3200" b="1" dirty="0">
                <a:solidFill>
                  <a:schemeClr val="bg2"/>
                </a:solidFill>
              </a:rPr>
              <a:t>Ideen</a:t>
            </a:r>
          </a:p>
        </p:txBody>
      </p:sp>
      <p:sp>
        <p:nvSpPr>
          <p:cNvPr id="32" name="TextBox 31">
            <a:extLst>
              <a:ext uri="{FF2B5EF4-FFF2-40B4-BE49-F238E27FC236}">
                <a16:creationId xmlns:a16="http://schemas.microsoft.com/office/drawing/2014/main" id="{1E7E68FF-DBFA-4A96-9521-1F6DFC26734C}"/>
              </a:ext>
            </a:extLst>
          </p:cNvPr>
          <p:cNvSpPr txBox="1"/>
          <p:nvPr/>
        </p:nvSpPr>
        <p:spPr>
          <a:xfrm>
            <a:off x="859803" y="3510475"/>
            <a:ext cx="1637402" cy="584775"/>
          </a:xfrm>
          <a:prstGeom prst="rect">
            <a:avLst/>
          </a:prstGeom>
          <a:noFill/>
        </p:spPr>
        <p:txBody>
          <a:bodyPr wrap="square" rtlCol="0">
            <a:spAutoFit/>
          </a:bodyPr>
          <a:lstStyle/>
          <a:p>
            <a:pPr algn="ctr"/>
            <a:r>
              <a:rPr lang="en-GB" sz="3200" b="1" dirty="0">
                <a:solidFill>
                  <a:schemeClr val="bg2"/>
                </a:solidFill>
              </a:rPr>
              <a:t>Lehrer</a:t>
            </a:r>
          </a:p>
        </p:txBody>
      </p:sp>
      <p:sp>
        <p:nvSpPr>
          <p:cNvPr id="33" name="TextBox 32">
            <a:extLst>
              <a:ext uri="{FF2B5EF4-FFF2-40B4-BE49-F238E27FC236}">
                <a16:creationId xmlns:a16="http://schemas.microsoft.com/office/drawing/2014/main" id="{9CBD431F-8671-4282-8D50-E944E39B69FE}"/>
              </a:ext>
            </a:extLst>
          </p:cNvPr>
          <p:cNvSpPr txBox="1"/>
          <p:nvPr/>
        </p:nvSpPr>
        <p:spPr>
          <a:xfrm>
            <a:off x="9736555" y="3630558"/>
            <a:ext cx="1637402" cy="584775"/>
          </a:xfrm>
          <a:prstGeom prst="rect">
            <a:avLst/>
          </a:prstGeom>
          <a:noFill/>
        </p:spPr>
        <p:txBody>
          <a:bodyPr wrap="square" rtlCol="0">
            <a:spAutoFit/>
          </a:bodyPr>
          <a:lstStyle/>
          <a:p>
            <a:pPr algn="ctr"/>
            <a:r>
              <a:rPr lang="en-GB" sz="3200" b="1" dirty="0">
                <a:solidFill>
                  <a:schemeClr val="bg2"/>
                </a:solidFill>
              </a:rPr>
              <a:t>Lehrer</a:t>
            </a:r>
          </a:p>
        </p:txBody>
      </p:sp>
      <p:sp>
        <p:nvSpPr>
          <p:cNvPr id="34" name="Rounded Rectangle 11">
            <a:extLst>
              <a:ext uri="{FF2B5EF4-FFF2-40B4-BE49-F238E27FC236}">
                <a16:creationId xmlns:a16="http://schemas.microsoft.com/office/drawing/2014/main" id="{B1E9377C-5896-4A10-AA7A-69661F701638}"/>
              </a:ext>
            </a:extLst>
          </p:cNvPr>
          <p:cNvSpPr/>
          <p:nvPr/>
        </p:nvSpPr>
        <p:spPr>
          <a:xfrm>
            <a:off x="11004331" y="84491"/>
            <a:ext cx="985575" cy="514599"/>
          </a:xfrm>
          <a:prstGeom prst="roundRect">
            <a:avLst/>
          </a:prstGeom>
          <a:solidFill>
            <a:srgbClr val="FFC0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lesen</a:t>
            </a:r>
            <a:endParaRPr lang="en-GB" sz="20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1152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4"/>
                                        </p:tgtEl>
                                      </p:cBhvr>
                                    </p:animEffect>
                                    <p:set>
                                      <p:cBhvr>
                                        <p:cTn id="36" dur="1" fill="hold">
                                          <p:stCondLst>
                                            <p:cond delay="499"/>
                                          </p:stCondLst>
                                        </p:cTn>
                                        <p:tgtEl>
                                          <p:spTgt spid="24"/>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ntr" presetSubtype="0" fill="hold" grpId="0" nodeType="with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500"/>
                                        <p:tgtEl>
                                          <p:spTgt spid="2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500"/>
                                        <p:tgtEl>
                                          <p:spTgt spid="19"/>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19"/>
                                        </p:tgtEl>
                                      </p:cBhvr>
                                    </p:animEffect>
                                    <p:set>
                                      <p:cBhvr>
                                        <p:cTn id="108" dur="1" fill="hold">
                                          <p:stCondLst>
                                            <p:cond delay="499"/>
                                          </p:stCondLst>
                                        </p:cTn>
                                        <p:tgtEl>
                                          <p:spTgt spid="19"/>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childTnLst>
                                    <p:animEffect transition="out" filter="fade">
                                      <p:cBhvr>
                                        <p:cTn id="115" dur="500"/>
                                        <p:tgtEl>
                                          <p:spTgt spid="29"/>
                                        </p:tgtEl>
                                      </p:cBhvr>
                                    </p:animEffect>
                                    <p:set>
                                      <p:cBhvr>
                                        <p:cTn id="116" dur="1" fill="hold">
                                          <p:stCondLst>
                                            <p:cond delay="499"/>
                                          </p:stCondLst>
                                        </p:cTn>
                                        <p:tgtEl>
                                          <p:spTgt spid="29"/>
                                        </p:tgtEl>
                                        <p:attrNameLst>
                                          <p:attrName>style.visibility</p:attrName>
                                        </p:attrNameLst>
                                      </p:cBhvr>
                                      <p:to>
                                        <p:strVal val="hidden"/>
                                      </p:to>
                                    </p:set>
                                  </p:childTnLst>
                                </p:cTn>
                              </p:par>
                              <p:par>
                                <p:cTn id="117" presetID="10" presetClass="entr" presetSubtype="0" fill="hold" grpId="0" nodeType="withEffect">
                                  <p:stCondLst>
                                    <p:cond delay="0"/>
                                  </p:stCondLst>
                                  <p:childTnLst>
                                    <p:set>
                                      <p:cBhvr>
                                        <p:cTn id="118" dur="1" fill="hold">
                                          <p:stCondLst>
                                            <p:cond delay="0"/>
                                          </p:stCondLst>
                                        </p:cTn>
                                        <p:tgtEl>
                                          <p:spTgt spid="17"/>
                                        </p:tgtEl>
                                        <p:attrNameLst>
                                          <p:attrName>style.visibility</p:attrName>
                                        </p:attrNameLst>
                                      </p:cBhvr>
                                      <p:to>
                                        <p:strVal val="visible"/>
                                      </p:to>
                                    </p:set>
                                    <p:animEffect transition="in" filter="fade">
                                      <p:cBhvr>
                                        <p:cTn id="119" dur="500"/>
                                        <p:tgtEl>
                                          <p:spTgt spid="17"/>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17"/>
                                        </p:tgtEl>
                                      </p:cBhvr>
                                    </p:animEffect>
                                    <p:set>
                                      <p:cBhvr>
                                        <p:cTn id="124" dur="1" fill="hold">
                                          <p:stCondLst>
                                            <p:cond delay="499"/>
                                          </p:stCondLst>
                                        </p:cTn>
                                        <p:tgtEl>
                                          <p:spTgt spid="17"/>
                                        </p:tgtEl>
                                        <p:attrNameLst>
                                          <p:attrName>style.visibility</p:attrName>
                                        </p:attrNameLst>
                                      </p:cBhvr>
                                      <p:to>
                                        <p:strVal val="hidden"/>
                                      </p:to>
                                    </p:set>
                                  </p:childTnLst>
                                </p:cTn>
                              </p:par>
                              <p:par>
                                <p:cTn id="125" presetID="10" presetClass="entr" presetSubtype="0" fill="hold" grpId="0"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fade">
                                      <p:cBhvr>
                                        <p:cTn id="127" dur="500"/>
                                        <p:tgtEl>
                                          <p:spTgt spid="3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0"/>
                                  </p:stCondLst>
                                  <p:childTnLst>
                                    <p:animEffect transition="out" filter="fade">
                                      <p:cBhvr>
                                        <p:cTn id="131" dur="500"/>
                                        <p:tgtEl>
                                          <p:spTgt spid="30"/>
                                        </p:tgtEl>
                                      </p:cBhvr>
                                    </p:animEffect>
                                    <p:set>
                                      <p:cBhvr>
                                        <p:cTn id="132" dur="1" fill="hold">
                                          <p:stCondLst>
                                            <p:cond delay="499"/>
                                          </p:stCondLst>
                                        </p:cTn>
                                        <p:tgtEl>
                                          <p:spTgt spid="30"/>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500"/>
                                        <p:tgtEl>
                                          <p:spTgt spid="2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1" nodeType="clickEffect">
                                  <p:stCondLst>
                                    <p:cond delay="0"/>
                                  </p:stCondLst>
                                  <p:childTnLst>
                                    <p:animEffect transition="out" filter="fade">
                                      <p:cBhvr>
                                        <p:cTn id="139" dur="500"/>
                                        <p:tgtEl>
                                          <p:spTgt spid="21"/>
                                        </p:tgtEl>
                                      </p:cBhvr>
                                    </p:animEffect>
                                    <p:set>
                                      <p:cBhvr>
                                        <p:cTn id="140" dur="1" fill="hold">
                                          <p:stCondLst>
                                            <p:cond delay="499"/>
                                          </p:stCondLst>
                                        </p:cTn>
                                        <p:tgtEl>
                                          <p:spTgt spid="21"/>
                                        </p:tgtEl>
                                        <p:attrNameLst>
                                          <p:attrName>style.visibility</p:attrName>
                                        </p:attrNameLst>
                                      </p:cBhvr>
                                      <p:to>
                                        <p:strVal val="hidden"/>
                                      </p:to>
                                    </p:set>
                                  </p:childTnLst>
                                </p:cTn>
                              </p:par>
                              <p:par>
                                <p:cTn id="141" presetID="10" presetClass="entr" presetSubtype="0" fill="hold" grpId="0" nodeType="withEffect">
                                  <p:stCondLst>
                                    <p:cond delay="0"/>
                                  </p:stCondLst>
                                  <p:childTnLst>
                                    <p:set>
                                      <p:cBhvr>
                                        <p:cTn id="142" dur="1" fill="hold">
                                          <p:stCondLst>
                                            <p:cond delay="0"/>
                                          </p:stCondLst>
                                        </p:cTn>
                                        <p:tgtEl>
                                          <p:spTgt spid="31"/>
                                        </p:tgtEl>
                                        <p:attrNameLst>
                                          <p:attrName>style.visibility</p:attrName>
                                        </p:attrNameLst>
                                      </p:cBhvr>
                                      <p:to>
                                        <p:strVal val="visible"/>
                                      </p:to>
                                    </p:set>
                                    <p:animEffect transition="in" filter="fade">
                                      <p:cBhvr>
                                        <p:cTn id="143" dur="500"/>
                                        <p:tgtEl>
                                          <p:spTgt spid="31"/>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1"/>
                                        </p:tgtEl>
                                      </p:cBhvr>
                                    </p:animEffect>
                                    <p:set>
                                      <p:cBhvr>
                                        <p:cTn id="148" dur="1" fill="hold">
                                          <p:stCondLst>
                                            <p:cond delay="499"/>
                                          </p:stCondLst>
                                        </p:cTn>
                                        <p:tgtEl>
                                          <p:spTgt spid="31"/>
                                        </p:tgtEl>
                                        <p:attrNameLst>
                                          <p:attrName>style.visibility</p:attrName>
                                        </p:attrNameLst>
                                      </p:cBhvr>
                                      <p:to>
                                        <p:strVal val="hidden"/>
                                      </p:to>
                                    </p:set>
                                  </p:childTnLst>
                                </p:cTn>
                              </p:par>
                              <p:par>
                                <p:cTn id="149" presetID="10" presetClass="entr" presetSubtype="0" fill="hold" grpId="0" nodeType="withEffect">
                                  <p:stCondLst>
                                    <p:cond delay="0"/>
                                  </p:stCondLst>
                                  <p:childTnLst>
                                    <p:set>
                                      <p:cBhvr>
                                        <p:cTn id="150" dur="1" fill="hold">
                                          <p:stCondLst>
                                            <p:cond delay="0"/>
                                          </p:stCondLst>
                                        </p:cTn>
                                        <p:tgtEl>
                                          <p:spTgt spid="22"/>
                                        </p:tgtEl>
                                        <p:attrNameLst>
                                          <p:attrName>style.visibility</p:attrName>
                                        </p:attrNameLst>
                                      </p:cBhvr>
                                      <p:to>
                                        <p:strVal val="visible"/>
                                      </p:to>
                                    </p:set>
                                    <p:animEffect transition="in" filter="fade">
                                      <p:cBhvr>
                                        <p:cTn id="151" dur="500"/>
                                        <p:tgtEl>
                                          <p:spTgt spid="22"/>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childTnLst>
                                    <p:animEffect transition="out" filter="fade">
                                      <p:cBhvr>
                                        <p:cTn id="155" dur="500"/>
                                        <p:tgtEl>
                                          <p:spTgt spid="22"/>
                                        </p:tgtEl>
                                      </p:cBhvr>
                                    </p:animEffect>
                                    <p:set>
                                      <p:cBhvr>
                                        <p:cTn id="156" dur="1" fill="hold">
                                          <p:stCondLst>
                                            <p:cond delay="499"/>
                                          </p:stCondLst>
                                        </p:cTn>
                                        <p:tgtEl>
                                          <p:spTgt spid="22"/>
                                        </p:tgtEl>
                                        <p:attrNameLst>
                                          <p:attrName>style.visibility</p:attrName>
                                        </p:attrNameLst>
                                      </p:cBhvr>
                                      <p:to>
                                        <p:strVal val="hidden"/>
                                      </p:to>
                                    </p:set>
                                  </p:childTnLst>
                                </p:cTn>
                              </p:par>
                              <p:par>
                                <p:cTn id="157" presetID="10" presetClass="entr" presetSubtype="0" fill="hold" grpId="0" nodeType="withEffect">
                                  <p:stCondLst>
                                    <p:cond delay="0"/>
                                  </p:stCondLst>
                                  <p:childTnLst>
                                    <p:set>
                                      <p:cBhvr>
                                        <p:cTn id="158" dur="1" fill="hold">
                                          <p:stCondLst>
                                            <p:cond delay="0"/>
                                          </p:stCondLst>
                                        </p:cTn>
                                        <p:tgtEl>
                                          <p:spTgt spid="32"/>
                                        </p:tgtEl>
                                        <p:attrNameLst>
                                          <p:attrName>style.visibility</p:attrName>
                                        </p:attrNameLst>
                                      </p:cBhvr>
                                      <p:to>
                                        <p:strVal val="visible"/>
                                      </p:to>
                                    </p:set>
                                    <p:animEffect transition="in" filter="fade">
                                      <p:cBhvr>
                                        <p:cTn id="159" dur="500"/>
                                        <p:tgtEl>
                                          <p:spTgt spid="32"/>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3"/>
                                        </p:tgtEl>
                                        <p:attrNameLst>
                                          <p:attrName>style.visibility</p:attrName>
                                        </p:attrNameLst>
                                      </p:cBhvr>
                                      <p:to>
                                        <p:strVal val="visible"/>
                                      </p:to>
                                    </p:set>
                                    <p:animEffect transition="in" filter="fade">
                                      <p:cBhvr>
                                        <p:cTn id="1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fontScale="925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 Week 7 - Lesson 28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Inge Alferink/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13/08/2023</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97175"/>
            <a:ext cx="6098222" cy="1836494"/>
          </a:xfrm>
        </p:spPr>
        <p:txBody>
          <a:bodyPr>
            <a:normAutofit/>
          </a:bodyPr>
          <a:lstStyle/>
          <a:p>
            <a:pPr algn="l">
              <a:lnSpc>
                <a:spcPct val="100000"/>
              </a:lnSpc>
            </a:pPr>
            <a:r>
              <a:rPr lang="de-DE" dirty="0">
                <a:solidFill>
                  <a:schemeClr val="tx1"/>
                </a:solidFill>
              </a:rPr>
              <a:t>Using singular and plural nouns</a:t>
            </a:r>
            <a:br>
              <a:rPr lang="de-DE" dirty="0">
                <a:solidFill>
                  <a:schemeClr val="tx1"/>
                </a:solidFill>
              </a:rPr>
            </a:br>
            <a:r>
              <a:rPr lang="de-DE" dirty="0">
                <a:solidFill>
                  <a:schemeClr val="tx1"/>
                </a:solidFill>
              </a:rPr>
              <a:t>SSC [ä]</a:t>
            </a:r>
          </a:p>
          <a:p>
            <a:endParaRPr lang="en-GB" dirty="0">
              <a:solidFill>
                <a:schemeClr val="tx1"/>
              </a:solidFill>
            </a:endParaRPr>
          </a:p>
        </p:txBody>
      </p:sp>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7" y="1952625"/>
            <a:ext cx="7335975" cy="844550"/>
          </a:xfrm>
        </p:spPr>
        <p:txBody>
          <a:bodyPr>
            <a:normAutofit fontScale="92500"/>
          </a:bodyPr>
          <a:lstStyle/>
          <a:p>
            <a:r>
              <a:rPr lang="en-GB" dirty="0" err="1"/>
              <a:t>Weihnachtstraditionen</a:t>
            </a:r>
            <a:endParaRPr lang="en-GB" dirty="0"/>
          </a:p>
        </p:txBody>
      </p:sp>
      <p:pic>
        <p:nvPicPr>
          <p:cNvPr id="6" name="Picture 5" descr="A yellow sign with black text&#10;&#10;Description automatically generated">
            <a:extLst>
              <a:ext uri="{FF2B5EF4-FFF2-40B4-BE49-F238E27FC236}">
                <a16:creationId xmlns:a16="http://schemas.microsoft.com/office/drawing/2014/main" id="{C44A359C-39C0-4F4F-9894-59886C243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327" y="1507914"/>
            <a:ext cx="4167673" cy="3125755"/>
          </a:xfrm>
          <a:prstGeom prst="rect">
            <a:avLst/>
          </a:prstGeom>
        </p:spPr>
      </p:pic>
      <p:pic>
        <p:nvPicPr>
          <p:cNvPr id="8" name="Picture 7">
            <a:extLst>
              <a:ext uri="{FF2B5EF4-FFF2-40B4-BE49-F238E27FC236}">
                <a16:creationId xmlns:a16="http://schemas.microsoft.com/office/drawing/2014/main" id="{9C127AB5-CF3B-4251-9403-E4478BDF5695}"/>
              </a:ext>
            </a:extLst>
          </p:cNvPr>
          <p:cNvPicPr>
            <a:picLocks noChangeAspect="1"/>
          </p:cNvPicPr>
          <p:nvPr/>
        </p:nvPicPr>
        <p:blipFill>
          <a:blip r:embed="rId4"/>
          <a:stretch>
            <a:fillRect/>
          </a:stretch>
        </p:blipFill>
        <p:spPr>
          <a:xfrm>
            <a:off x="5530288" y="3328782"/>
            <a:ext cx="2682472" cy="3627434"/>
          </a:xfrm>
          <a:prstGeom prst="rect">
            <a:avLst/>
          </a:prstGeom>
        </p:spPr>
      </p:pic>
      <p:pic>
        <p:nvPicPr>
          <p:cNvPr id="15" name="Picture 14">
            <a:extLst>
              <a:ext uri="{FF2B5EF4-FFF2-40B4-BE49-F238E27FC236}">
                <a16:creationId xmlns:a16="http://schemas.microsoft.com/office/drawing/2014/main" id="{2D9DF3B2-F1B8-4BF3-8350-D44076584A9E}"/>
              </a:ext>
            </a:extLst>
          </p:cNvPr>
          <p:cNvPicPr>
            <a:picLocks noChangeAspect="1"/>
          </p:cNvPicPr>
          <p:nvPr/>
        </p:nvPicPr>
        <p:blipFill>
          <a:blip r:embed="rId5"/>
          <a:stretch>
            <a:fillRect/>
          </a:stretch>
        </p:blipFill>
        <p:spPr>
          <a:xfrm>
            <a:off x="7692630" y="3676589"/>
            <a:ext cx="3170195" cy="3346994"/>
          </a:xfrm>
          <a:prstGeom prst="rect">
            <a:avLst/>
          </a:prstGeom>
        </p:spPr>
      </p:pic>
      <p:pic>
        <p:nvPicPr>
          <p:cNvPr id="19" name="Picture 4" descr="Navidad, Decoraciones, Decoración, Verde, Antecedentes">
            <a:extLst>
              <a:ext uri="{FF2B5EF4-FFF2-40B4-BE49-F238E27FC236}">
                <a16:creationId xmlns:a16="http://schemas.microsoft.com/office/drawing/2014/main" id="{C82035C5-493B-4145-ADC9-2DB246DFB7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8104" b="57634"/>
          <a:stretch/>
        </p:blipFill>
        <p:spPr bwMode="auto">
          <a:xfrm rot="20576986">
            <a:off x="5693110" y="3620753"/>
            <a:ext cx="557095" cy="36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6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F262-D8D5-4EC0-85C6-B41951A06CE5}"/>
              </a:ext>
            </a:extLst>
          </p:cNvPr>
          <p:cNvSpPr>
            <a:spLocks noGrp="1"/>
          </p:cNvSpPr>
          <p:nvPr>
            <p:ph type="title"/>
          </p:nvPr>
        </p:nvSpPr>
        <p:spPr>
          <a:xfrm>
            <a:off x="0" y="213557"/>
            <a:ext cx="2477386" cy="647577"/>
          </a:xfrm>
        </p:spPr>
        <p:txBody>
          <a:bodyPr/>
          <a:lstStyle/>
          <a:p>
            <a:r>
              <a:rPr lang="en-GB" dirty="0" err="1"/>
              <a:t>Vokabeln</a:t>
            </a:r>
            <a:endParaRPr lang="en-GB" dirty="0"/>
          </a:p>
        </p:txBody>
      </p:sp>
      <p:grpSp>
        <p:nvGrpSpPr>
          <p:cNvPr id="48" name="Group 47">
            <a:extLst>
              <a:ext uri="{FF2B5EF4-FFF2-40B4-BE49-F238E27FC236}">
                <a16:creationId xmlns:a16="http://schemas.microsoft.com/office/drawing/2014/main" id="{847FA4BE-F8AD-484A-AF43-DA3F511D6723}"/>
              </a:ext>
            </a:extLst>
          </p:cNvPr>
          <p:cNvGrpSpPr/>
          <p:nvPr/>
        </p:nvGrpSpPr>
        <p:grpSpPr>
          <a:xfrm>
            <a:off x="6889365" y="655125"/>
            <a:ext cx="1071253" cy="1435231"/>
            <a:chOff x="769585" y="1508906"/>
            <a:chExt cx="1427605" cy="1920094"/>
          </a:xfrm>
        </p:grpSpPr>
        <p:pic>
          <p:nvPicPr>
            <p:cNvPr id="9" name="Picture 8" descr="A black and white cat&#10;&#10;Description automatically generated">
              <a:extLst>
                <a:ext uri="{FF2B5EF4-FFF2-40B4-BE49-F238E27FC236}">
                  <a16:creationId xmlns:a16="http://schemas.microsoft.com/office/drawing/2014/main" id="{4218C25E-CF1D-4067-A49E-BE7CB2000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85" y="1772597"/>
              <a:ext cx="1427605" cy="1656403"/>
            </a:xfrm>
            <a:prstGeom prst="rect">
              <a:avLst/>
            </a:prstGeom>
          </p:spPr>
        </p:pic>
        <p:pic>
          <p:nvPicPr>
            <p:cNvPr id="17" name="Picture 16" descr="A red and white santa hat&#10;&#10;Description automatically generated">
              <a:extLst>
                <a:ext uri="{FF2B5EF4-FFF2-40B4-BE49-F238E27FC236}">
                  <a16:creationId xmlns:a16="http://schemas.microsoft.com/office/drawing/2014/main" id="{EC50C324-4167-480C-A850-E37DCF621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34" y="1508906"/>
              <a:ext cx="555877" cy="566284"/>
            </a:xfrm>
            <a:prstGeom prst="rect">
              <a:avLst/>
            </a:prstGeom>
          </p:spPr>
        </p:pic>
      </p:grpSp>
      <p:grpSp>
        <p:nvGrpSpPr>
          <p:cNvPr id="49" name="Group 48">
            <a:extLst>
              <a:ext uri="{FF2B5EF4-FFF2-40B4-BE49-F238E27FC236}">
                <a16:creationId xmlns:a16="http://schemas.microsoft.com/office/drawing/2014/main" id="{12C2BDF3-0004-4DD5-9152-76B755B5095E}"/>
              </a:ext>
            </a:extLst>
          </p:cNvPr>
          <p:cNvGrpSpPr/>
          <p:nvPr/>
        </p:nvGrpSpPr>
        <p:grpSpPr>
          <a:xfrm>
            <a:off x="10247270" y="867495"/>
            <a:ext cx="941157" cy="1238127"/>
            <a:chOff x="2999975" y="1205433"/>
            <a:chExt cx="1427605" cy="2161294"/>
          </a:xfrm>
        </p:grpSpPr>
        <p:pic>
          <p:nvPicPr>
            <p:cNvPr id="13" name="Picture 12" descr="A group of cartoon animals&#10;&#10;Description automatically generated">
              <a:extLst>
                <a:ext uri="{FF2B5EF4-FFF2-40B4-BE49-F238E27FC236}">
                  <a16:creationId xmlns:a16="http://schemas.microsoft.com/office/drawing/2014/main" id="{67070C56-79C0-4C4C-8C27-9A53ADECCFC5}"/>
                </a:ext>
              </a:extLst>
            </p:cNvPr>
            <p:cNvPicPr>
              <a:picLocks noChangeAspect="1"/>
            </p:cNvPicPr>
            <p:nvPr/>
          </p:nvPicPr>
          <p:blipFill rotWithShape="1">
            <a:blip r:embed="rId5">
              <a:extLst>
                <a:ext uri="{28A0092B-C50C-407E-A947-70E740481C1C}">
                  <a14:useLocalDpi xmlns:a14="http://schemas.microsoft.com/office/drawing/2010/main" val="0"/>
                </a:ext>
              </a:extLst>
            </a:blip>
            <a:srcRect l="3125" r="77302" b="70189"/>
            <a:stretch/>
          </p:blipFill>
          <p:spPr>
            <a:xfrm>
              <a:off x="2999975" y="1640889"/>
              <a:ext cx="1427605" cy="1725838"/>
            </a:xfrm>
            <a:prstGeom prst="rect">
              <a:avLst/>
            </a:prstGeom>
          </p:spPr>
        </p:pic>
        <p:pic>
          <p:nvPicPr>
            <p:cNvPr id="23" name="Picture 22" descr="A red and white santa hat&#10;&#10;Description automatically generated">
              <a:extLst>
                <a:ext uri="{FF2B5EF4-FFF2-40B4-BE49-F238E27FC236}">
                  <a16:creationId xmlns:a16="http://schemas.microsoft.com/office/drawing/2014/main" id="{62E61545-0F25-4B81-9B6D-E1F3AF2B24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4450" y="1205433"/>
              <a:ext cx="609494" cy="638422"/>
            </a:xfrm>
            <a:prstGeom prst="rect">
              <a:avLst/>
            </a:prstGeom>
          </p:spPr>
        </p:pic>
      </p:grpSp>
      <p:pic>
        <p:nvPicPr>
          <p:cNvPr id="24" name="Picture 23">
            <a:extLst>
              <a:ext uri="{FF2B5EF4-FFF2-40B4-BE49-F238E27FC236}">
                <a16:creationId xmlns:a16="http://schemas.microsoft.com/office/drawing/2014/main" id="{064F8D59-CC08-4746-B30E-90869FE24D51}"/>
              </a:ext>
            </a:extLst>
          </p:cNvPr>
          <p:cNvPicPr>
            <a:picLocks noChangeAspect="1" noChangeArrowheads="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435397" y="594537"/>
            <a:ext cx="1327838" cy="147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A stained glass church with a black background&#10;&#10;Description automatically generated">
            <a:extLst>
              <a:ext uri="{FF2B5EF4-FFF2-40B4-BE49-F238E27FC236}">
                <a16:creationId xmlns:a16="http://schemas.microsoft.com/office/drawing/2014/main" id="{BEB3069E-75CF-49E7-B6B0-F2ABE9C4D6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1912" y="2727518"/>
            <a:ext cx="982475" cy="1288492"/>
          </a:xfrm>
          <a:prstGeom prst="rect">
            <a:avLst/>
          </a:prstGeom>
        </p:spPr>
      </p:pic>
      <p:pic>
        <p:nvPicPr>
          <p:cNvPr id="50" name="Picture 49">
            <a:extLst>
              <a:ext uri="{FF2B5EF4-FFF2-40B4-BE49-F238E27FC236}">
                <a16:creationId xmlns:a16="http://schemas.microsoft.com/office/drawing/2014/main" id="{D3A3B693-9D0F-4433-85B6-D866F1E9CF5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0371" y="4629183"/>
            <a:ext cx="716380" cy="1079917"/>
          </a:xfrm>
          <a:prstGeom prst="rect">
            <a:avLst/>
          </a:prstGeom>
        </p:spPr>
      </p:pic>
      <p:pic>
        <p:nvPicPr>
          <p:cNvPr id="57" name="Picture 56">
            <a:extLst>
              <a:ext uri="{FF2B5EF4-FFF2-40B4-BE49-F238E27FC236}">
                <a16:creationId xmlns:a16="http://schemas.microsoft.com/office/drawing/2014/main" id="{ED3F9B0B-675D-44D1-8A8E-72D480BE67C9}"/>
              </a:ext>
            </a:extLst>
          </p:cNvPr>
          <p:cNvPicPr>
            <a:picLocks noChangeAspect="1"/>
          </p:cNvPicPr>
          <p:nvPr/>
        </p:nvPicPr>
        <p:blipFill>
          <a:blip r:embed="rId10"/>
          <a:stretch>
            <a:fillRect/>
          </a:stretch>
        </p:blipFill>
        <p:spPr>
          <a:xfrm>
            <a:off x="6857468" y="3047863"/>
            <a:ext cx="1029571" cy="882489"/>
          </a:xfrm>
          <a:prstGeom prst="rect">
            <a:avLst/>
          </a:prstGeom>
        </p:spPr>
      </p:pic>
      <p:grpSp>
        <p:nvGrpSpPr>
          <p:cNvPr id="67" name="Group 66">
            <a:extLst>
              <a:ext uri="{FF2B5EF4-FFF2-40B4-BE49-F238E27FC236}">
                <a16:creationId xmlns:a16="http://schemas.microsoft.com/office/drawing/2014/main" id="{188E9D94-A022-4189-BEA6-CCBC4DCC5406}"/>
              </a:ext>
            </a:extLst>
          </p:cNvPr>
          <p:cNvGrpSpPr/>
          <p:nvPr/>
        </p:nvGrpSpPr>
        <p:grpSpPr>
          <a:xfrm>
            <a:off x="69421" y="788142"/>
            <a:ext cx="3166177" cy="1510758"/>
            <a:chOff x="73710" y="954626"/>
            <a:chExt cx="3166177" cy="1510758"/>
          </a:xfrm>
        </p:grpSpPr>
        <p:pic>
          <p:nvPicPr>
            <p:cNvPr id="63" name="Picture 62">
              <a:extLst>
                <a:ext uri="{FF2B5EF4-FFF2-40B4-BE49-F238E27FC236}">
                  <a16:creationId xmlns:a16="http://schemas.microsoft.com/office/drawing/2014/main" id="{D7DE4C99-3C43-450E-9C72-0253708F41D1}"/>
                </a:ext>
              </a:extLst>
            </p:cNvPr>
            <p:cNvPicPr>
              <a:picLocks noChangeAspect="1"/>
            </p:cNvPicPr>
            <p:nvPr/>
          </p:nvPicPr>
          <p:blipFill>
            <a:blip r:embed="rId11"/>
            <a:stretch>
              <a:fillRect/>
            </a:stretch>
          </p:blipFill>
          <p:spPr>
            <a:xfrm>
              <a:off x="851722" y="954626"/>
              <a:ext cx="1286532" cy="1290514"/>
            </a:xfrm>
            <a:prstGeom prst="rect">
              <a:avLst/>
            </a:prstGeom>
          </p:spPr>
        </p:pic>
        <p:sp>
          <p:nvSpPr>
            <p:cNvPr id="65" name="TextBox 64">
              <a:extLst>
                <a:ext uri="{FF2B5EF4-FFF2-40B4-BE49-F238E27FC236}">
                  <a16:creationId xmlns:a16="http://schemas.microsoft.com/office/drawing/2014/main" id="{EB28E0E8-CD2F-499F-A7CE-D87351350AF4}"/>
                </a:ext>
              </a:extLst>
            </p:cNvPr>
            <p:cNvSpPr txBox="1"/>
            <p:nvPr/>
          </p:nvSpPr>
          <p:spPr>
            <a:xfrm>
              <a:off x="73710" y="2065274"/>
              <a:ext cx="3166177" cy="400110"/>
            </a:xfrm>
            <a:prstGeom prst="rect">
              <a:avLst/>
            </a:prstGeom>
            <a:noFill/>
          </p:spPr>
          <p:txBody>
            <a:bodyPr wrap="square" rtlCol="0">
              <a:spAutoFit/>
            </a:bodyPr>
            <a:lstStyle/>
            <a:p>
              <a:r>
                <a:rPr lang="en-GB" sz="2000" dirty="0"/>
                <a:t>[to receive, receiving]</a:t>
              </a:r>
            </a:p>
          </p:txBody>
        </p:sp>
      </p:grpSp>
      <p:sp>
        <p:nvSpPr>
          <p:cNvPr id="66" name="TextBox 65">
            <a:extLst>
              <a:ext uri="{FF2B5EF4-FFF2-40B4-BE49-F238E27FC236}">
                <a16:creationId xmlns:a16="http://schemas.microsoft.com/office/drawing/2014/main" id="{362F461B-C620-4DF5-899D-493AADAE0EE3}"/>
              </a:ext>
            </a:extLst>
          </p:cNvPr>
          <p:cNvSpPr txBox="1"/>
          <p:nvPr/>
        </p:nvSpPr>
        <p:spPr>
          <a:xfrm>
            <a:off x="9895525" y="5235944"/>
            <a:ext cx="1707624" cy="400110"/>
          </a:xfrm>
          <a:prstGeom prst="rect">
            <a:avLst/>
          </a:prstGeom>
          <a:noFill/>
        </p:spPr>
        <p:txBody>
          <a:bodyPr wrap="square" rtlCol="0">
            <a:spAutoFit/>
          </a:bodyPr>
          <a:lstStyle/>
          <a:p>
            <a:pPr algn="ctr"/>
            <a:r>
              <a:rPr lang="en-GB" sz="2000" dirty="0"/>
              <a:t>[(they) are]</a:t>
            </a:r>
          </a:p>
        </p:txBody>
      </p:sp>
      <p:sp>
        <p:nvSpPr>
          <p:cNvPr id="68" name="Rounded Rectangle 11">
            <a:extLst>
              <a:ext uri="{FF2B5EF4-FFF2-40B4-BE49-F238E27FC236}">
                <a16:creationId xmlns:a16="http://schemas.microsoft.com/office/drawing/2014/main" id="{69A9079D-300F-4FD2-92EE-E41B3F3945AF}"/>
              </a:ext>
            </a:extLst>
          </p:cNvPr>
          <p:cNvSpPr/>
          <p:nvPr/>
        </p:nvSpPr>
        <p:spPr>
          <a:xfrm>
            <a:off x="10461182" y="215636"/>
            <a:ext cx="1466961" cy="39609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0" name="Picture 69">
            <a:extLst>
              <a:ext uri="{FF2B5EF4-FFF2-40B4-BE49-F238E27FC236}">
                <a16:creationId xmlns:a16="http://schemas.microsoft.com/office/drawing/2014/main" id="{D9683FB1-FABE-44D5-AC9A-E4A02EA6A3B5}"/>
              </a:ext>
            </a:extLst>
          </p:cNvPr>
          <p:cNvPicPr>
            <a:picLocks noChangeAspect="1"/>
          </p:cNvPicPr>
          <p:nvPr/>
        </p:nvPicPr>
        <p:blipFill>
          <a:blip r:embed="rId12"/>
          <a:stretch>
            <a:fillRect/>
          </a:stretch>
        </p:blipFill>
        <p:spPr>
          <a:xfrm>
            <a:off x="3835891" y="2721613"/>
            <a:ext cx="1297719" cy="1251701"/>
          </a:xfrm>
          <a:prstGeom prst="rect">
            <a:avLst/>
          </a:prstGeom>
        </p:spPr>
      </p:pic>
      <p:sp>
        <p:nvSpPr>
          <p:cNvPr id="71" name="TextBox 70">
            <a:extLst>
              <a:ext uri="{FF2B5EF4-FFF2-40B4-BE49-F238E27FC236}">
                <a16:creationId xmlns:a16="http://schemas.microsoft.com/office/drawing/2014/main" id="{3D1644E3-35F0-4330-88BF-A8F07AE65DF4}"/>
              </a:ext>
            </a:extLst>
          </p:cNvPr>
          <p:cNvSpPr txBox="1"/>
          <p:nvPr/>
        </p:nvSpPr>
        <p:spPr>
          <a:xfrm>
            <a:off x="3246080" y="2162552"/>
            <a:ext cx="2000312" cy="461665"/>
          </a:xfrm>
          <a:prstGeom prst="rect">
            <a:avLst/>
          </a:prstGeom>
          <a:noFill/>
        </p:spPr>
        <p:txBody>
          <a:bodyPr wrap="square" rtlCol="0">
            <a:spAutoFit/>
          </a:bodyPr>
          <a:lstStyle/>
          <a:p>
            <a:pPr algn="ctr"/>
            <a:r>
              <a:rPr lang="en-GB" sz="2400" b="1" dirty="0"/>
              <a:t>d_ _   I_ _ _</a:t>
            </a:r>
          </a:p>
        </p:txBody>
      </p:sp>
      <p:sp>
        <p:nvSpPr>
          <p:cNvPr id="72" name="TextBox 71">
            <a:extLst>
              <a:ext uri="{FF2B5EF4-FFF2-40B4-BE49-F238E27FC236}">
                <a16:creationId xmlns:a16="http://schemas.microsoft.com/office/drawing/2014/main" id="{A425FA44-FE58-4384-B3B3-FC6FF82A4FD6}"/>
              </a:ext>
            </a:extLst>
          </p:cNvPr>
          <p:cNvSpPr txBox="1"/>
          <p:nvPr/>
        </p:nvSpPr>
        <p:spPr>
          <a:xfrm>
            <a:off x="6487439" y="2162551"/>
            <a:ext cx="2318616" cy="461665"/>
          </a:xfrm>
          <a:prstGeom prst="rect">
            <a:avLst/>
          </a:prstGeom>
          <a:noFill/>
        </p:spPr>
        <p:txBody>
          <a:bodyPr wrap="square" rtlCol="0">
            <a:spAutoFit/>
          </a:bodyPr>
          <a:lstStyle/>
          <a:p>
            <a:pPr algn="ctr"/>
            <a:r>
              <a:rPr lang="en-GB" sz="2400" b="1" dirty="0"/>
              <a:t>d_ _   K_ _ _ _</a:t>
            </a:r>
          </a:p>
        </p:txBody>
      </p:sp>
      <p:sp>
        <p:nvSpPr>
          <p:cNvPr id="73" name="TextBox 72">
            <a:extLst>
              <a:ext uri="{FF2B5EF4-FFF2-40B4-BE49-F238E27FC236}">
                <a16:creationId xmlns:a16="http://schemas.microsoft.com/office/drawing/2014/main" id="{D9D2E7A9-8949-46EB-B3AB-ECFC82645B6F}"/>
              </a:ext>
            </a:extLst>
          </p:cNvPr>
          <p:cNvSpPr txBox="1"/>
          <p:nvPr/>
        </p:nvSpPr>
        <p:spPr>
          <a:xfrm>
            <a:off x="9728798" y="2159907"/>
            <a:ext cx="2000312" cy="461665"/>
          </a:xfrm>
          <a:prstGeom prst="rect">
            <a:avLst/>
          </a:prstGeom>
          <a:noFill/>
        </p:spPr>
        <p:txBody>
          <a:bodyPr wrap="square" rtlCol="0">
            <a:spAutoFit/>
          </a:bodyPr>
          <a:lstStyle/>
          <a:p>
            <a:pPr algn="ctr"/>
            <a:r>
              <a:rPr lang="en-GB" sz="2400" b="1" dirty="0"/>
              <a:t>d_ _  H_ _ _</a:t>
            </a:r>
          </a:p>
        </p:txBody>
      </p:sp>
      <p:sp>
        <p:nvSpPr>
          <p:cNvPr id="74" name="TextBox 73">
            <a:extLst>
              <a:ext uri="{FF2B5EF4-FFF2-40B4-BE49-F238E27FC236}">
                <a16:creationId xmlns:a16="http://schemas.microsoft.com/office/drawing/2014/main" id="{2FC7FE52-FF69-4E02-B212-4A910A4EC47B}"/>
              </a:ext>
            </a:extLst>
          </p:cNvPr>
          <p:cNvSpPr txBox="1"/>
          <p:nvPr/>
        </p:nvSpPr>
        <p:spPr>
          <a:xfrm>
            <a:off x="471782" y="4066379"/>
            <a:ext cx="2382736" cy="461665"/>
          </a:xfrm>
          <a:prstGeom prst="rect">
            <a:avLst/>
          </a:prstGeom>
          <a:noFill/>
        </p:spPr>
        <p:txBody>
          <a:bodyPr wrap="square" rtlCol="0">
            <a:spAutoFit/>
          </a:bodyPr>
          <a:lstStyle/>
          <a:p>
            <a:pPr algn="ctr"/>
            <a:r>
              <a:rPr lang="en-GB" sz="2400" b="1" dirty="0"/>
              <a:t>d_ _  K_ _ _ _ _</a:t>
            </a:r>
          </a:p>
        </p:txBody>
      </p:sp>
      <p:sp>
        <p:nvSpPr>
          <p:cNvPr id="75" name="TextBox 74">
            <a:extLst>
              <a:ext uri="{FF2B5EF4-FFF2-40B4-BE49-F238E27FC236}">
                <a16:creationId xmlns:a16="http://schemas.microsoft.com/office/drawing/2014/main" id="{4C73A4A4-97B2-46F6-B45D-A364BB66095C}"/>
              </a:ext>
            </a:extLst>
          </p:cNvPr>
          <p:cNvSpPr txBox="1"/>
          <p:nvPr/>
        </p:nvSpPr>
        <p:spPr>
          <a:xfrm>
            <a:off x="3300225" y="4065414"/>
            <a:ext cx="2382736" cy="461665"/>
          </a:xfrm>
          <a:prstGeom prst="rect">
            <a:avLst/>
          </a:prstGeom>
          <a:noFill/>
        </p:spPr>
        <p:txBody>
          <a:bodyPr wrap="square" rtlCol="0">
            <a:spAutoFit/>
          </a:bodyPr>
          <a:lstStyle/>
          <a:p>
            <a:pPr algn="ctr"/>
            <a:r>
              <a:rPr lang="en-GB" sz="2400" b="1" dirty="0"/>
              <a:t>d_ _ F_ _ _ _ _ _</a:t>
            </a:r>
          </a:p>
        </p:txBody>
      </p:sp>
      <p:sp>
        <p:nvSpPr>
          <p:cNvPr id="76" name="TextBox 75">
            <a:extLst>
              <a:ext uri="{FF2B5EF4-FFF2-40B4-BE49-F238E27FC236}">
                <a16:creationId xmlns:a16="http://schemas.microsoft.com/office/drawing/2014/main" id="{934CC4C2-AA82-4F1B-9A22-A14D68A8F080}"/>
              </a:ext>
            </a:extLst>
          </p:cNvPr>
          <p:cNvSpPr txBox="1"/>
          <p:nvPr/>
        </p:nvSpPr>
        <p:spPr>
          <a:xfrm>
            <a:off x="6509041" y="4057577"/>
            <a:ext cx="2391852" cy="461665"/>
          </a:xfrm>
          <a:prstGeom prst="rect">
            <a:avLst/>
          </a:prstGeom>
          <a:noFill/>
        </p:spPr>
        <p:txBody>
          <a:bodyPr wrap="square" rtlCol="0">
            <a:spAutoFit/>
          </a:bodyPr>
          <a:lstStyle/>
          <a:p>
            <a:pPr algn="ctr"/>
            <a:r>
              <a:rPr lang="en-GB" sz="2400" b="1" dirty="0"/>
              <a:t>d_ _  W_ _ _ _</a:t>
            </a:r>
          </a:p>
        </p:txBody>
      </p:sp>
      <p:sp>
        <p:nvSpPr>
          <p:cNvPr id="77" name="TextBox 76">
            <a:extLst>
              <a:ext uri="{FF2B5EF4-FFF2-40B4-BE49-F238E27FC236}">
                <a16:creationId xmlns:a16="http://schemas.microsoft.com/office/drawing/2014/main" id="{756D034A-67B9-4527-B940-1B4C45AE4374}"/>
              </a:ext>
            </a:extLst>
          </p:cNvPr>
          <p:cNvSpPr txBox="1"/>
          <p:nvPr/>
        </p:nvSpPr>
        <p:spPr>
          <a:xfrm>
            <a:off x="9329580" y="4147690"/>
            <a:ext cx="2965642" cy="830997"/>
          </a:xfrm>
          <a:prstGeom prst="rect">
            <a:avLst/>
          </a:prstGeom>
          <a:noFill/>
        </p:spPr>
        <p:txBody>
          <a:bodyPr wrap="square" rtlCol="0">
            <a:spAutoFit/>
          </a:bodyPr>
          <a:lstStyle/>
          <a:p>
            <a:pPr algn="ctr"/>
            <a:r>
              <a:rPr lang="en-GB" sz="2400" b="1" dirty="0"/>
              <a:t>i_ _  w_ _ _ _ _ _  m_ _</a:t>
            </a:r>
          </a:p>
        </p:txBody>
      </p:sp>
      <p:grpSp>
        <p:nvGrpSpPr>
          <p:cNvPr id="79" name="Group 78">
            <a:extLst>
              <a:ext uri="{FF2B5EF4-FFF2-40B4-BE49-F238E27FC236}">
                <a16:creationId xmlns:a16="http://schemas.microsoft.com/office/drawing/2014/main" id="{18633112-662F-4188-8F4E-BFEE88AD4D34}"/>
              </a:ext>
            </a:extLst>
          </p:cNvPr>
          <p:cNvGrpSpPr/>
          <p:nvPr/>
        </p:nvGrpSpPr>
        <p:grpSpPr>
          <a:xfrm>
            <a:off x="9155669" y="2764225"/>
            <a:ext cx="3166177" cy="1188721"/>
            <a:chOff x="9187566" y="3145362"/>
            <a:chExt cx="3166177" cy="1188721"/>
          </a:xfrm>
        </p:grpSpPr>
        <p:pic>
          <p:nvPicPr>
            <p:cNvPr id="61" name="Picture 60">
              <a:extLst>
                <a:ext uri="{FF2B5EF4-FFF2-40B4-BE49-F238E27FC236}">
                  <a16:creationId xmlns:a16="http://schemas.microsoft.com/office/drawing/2014/main" id="{D110DD32-C343-4E3D-9D8A-0260600DE93F}"/>
                </a:ext>
              </a:extLst>
            </p:cNvPr>
            <p:cNvPicPr>
              <a:picLocks noChangeAspect="1"/>
            </p:cNvPicPr>
            <p:nvPr/>
          </p:nvPicPr>
          <p:blipFill rotWithShape="1">
            <a:blip r:embed="rId13">
              <a:clrChange>
                <a:clrFrom>
                  <a:srgbClr val="91CCEC"/>
                </a:clrFrom>
                <a:clrTo>
                  <a:srgbClr val="91CCEC">
                    <a:alpha val="0"/>
                  </a:srgbClr>
                </a:clrTo>
              </a:clrChange>
              <a:extLst>
                <a:ext uri="{28A0092B-C50C-407E-A947-70E740481C1C}">
                  <a14:useLocalDpi xmlns:a14="http://schemas.microsoft.com/office/drawing/2010/main" val="0"/>
                </a:ext>
              </a:extLst>
            </a:blip>
            <a:srcRect l="41152" t="27900" r="39875" b="27877"/>
            <a:stretch/>
          </p:blipFill>
          <p:spPr>
            <a:xfrm>
              <a:off x="10369286" y="3145362"/>
              <a:ext cx="697123" cy="870512"/>
            </a:xfrm>
            <a:prstGeom prst="rect">
              <a:avLst/>
            </a:prstGeom>
          </p:spPr>
        </p:pic>
        <p:sp>
          <p:nvSpPr>
            <p:cNvPr id="78" name="TextBox 77">
              <a:extLst>
                <a:ext uri="{FF2B5EF4-FFF2-40B4-BE49-F238E27FC236}">
                  <a16:creationId xmlns:a16="http://schemas.microsoft.com/office/drawing/2014/main" id="{92DD8FDC-69D1-41CE-8DFC-7570BB89AD83}"/>
                </a:ext>
              </a:extLst>
            </p:cNvPr>
            <p:cNvSpPr txBox="1"/>
            <p:nvPr/>
          </p:nvSpPr>
          <p:spPr>
            <a:xfrm>
              <a:off x="9187566" y="3933973"/>
              <a:ext cx="3166177" cy="400110"/>
            </a:xfrm>
            <a:prstGeom prst="rect">
              <a:avLst/>
            </a:prstGeom>
            <a:noFill/>
          </p:spPr>
          <p:txBody>
            <a:bodyPr wrap="square" rtlCol="0">
              <a:spAutoFit/>
            </a:bodyPr>
            <a:lstStyle/>
            <a:p>
              <a:pPr algn="ctr"/>
              <a:r>
                <a:rPr lang="en-GB" sz="2000" dirty="0"/>
                <a:t>[I wish (for)…]</a:t>
              </a:r>
            </a:p>
          </p:txBody>
        </p:sp>
      </p:grpSp>
      <p:sp>
        <p:nvSpPr>
          <p:cNvPr id="80" name="TextBox 79">
            <a:extLst>
              <a:ext uri="{FF2B5EF4-FFF2-40B4-BE49-F238E27FC236}">
                <a16:creationId xmlns:a16="http://schemas.microsoft.com/office/drawing/2014/main" id="{EE47530C-8210-4E25-8784-4BD997FFBCC5}"/>
              </a:ext>
            </a:extLst>
          </p:cNvPr>
          <p:cNvSpPr txBox="1"/>
          <p:nvPr/>
        </p:nvSpPr>
        <p:spPr>
          <a:xfrm>
            <a:off x="9293908" y="5931802"/>
            <a:ext cx="2965642" cy="461665"/>
          </a:xfrm>
          <a:prstGeom prst="rect">
            <a:avLst/>
          </a:prstGeom>
          <a:noFill/>
        </p:spPr>
        <p:txBody>
          <a:bodyPr wrap="square" rtlCol="0">
            <a:spAutoFit/>
          </a:bodyPr>
          <a:lstStyle/>
          <a:p>
            <a:pPr algn="ctr"/>
            <a:r>
              <a:rPr lang="en-GB" sz="2400" b="1" dirty="0"/>
              <a:t>(</a:t>
            </a:r>
            <a:r>
              <a:rPr lang="en-GB" sz="2400" b="1" dirty="0" err="1"/>
              <a:t>sie</a:t>
            </a:r>
            <a:r>
              <a:rPr lang="en-GB" sz="2400" b="1" dirty="0"/>
              <a:t>) _ _ _ _</a:t>
            </a:r>
          </a:p>
        </p:txBody>
      </p:sp>
      <p:sp>
        <p:nvSpPr>
          <p:cNvPr id="81" name="TextBox 80">
            <a:extLst>
              <a:ext uri="{FF2B5EF4-FFF2-40B4-BE49-F238E27FC236}">
                <a16:creationId xmlns:a16="http://schemas.microsoft.com/office/drawing/2014/main" id="{CF7BF987-7C8C-4032-A057-E8E16052EE5E}"/>
              </a:ext>
            </a:extLst>
          </p:cNvPr>
          <p:cNvSpPr txBox="1"/>
          <p:nvPr/>
        </p:nvSpPr>
        <p:spPr>
          <a:xfrm>
            <a:off x="6180106" y="5938743"/>
            <a:ext cx="2965642" cy="461665"/>
          </a:xfrm>
          <a:prstGeom prst="rect">
            <a:avLst/>
          </a:prstGeom>
          <a:noFill/>
        </p:spPr>
        <p:txBody>
          <a:bodyPr wrap="square" rtlCol="0">
            <a:spAutoFit/>
          </a:bodyPr>
          <a:lstStyle/>
          <a:p>
            <a:pPr algn="ctr"/>
            <a:r>
              <a:rPr lang="en-GB" sz="2400" b="1" dirty="0"/>
              <a:t>f_ _ _</a:t>
            </a:r>
          </a:p>
        </p:txBody>
      </p:sp>
      <p:sp>
        <p:nvSpPr>
          <p:cNvPr id="82" name="TextBox 81">
            <a:extLst>
              <a:ext uri="{FF2B5EF4-FFF2-40B4-BE49-F238E27FC236}">
                <a16:creationId xmlns:a16="http://schemas.microsoft.com/office/drawing/2014/main" id="{52A3A798-6EFA-4ABB-B788-8004BA4A955D}"/>
              </a:ext>
            </a:extLst>
          </p:cNvPr>
          <p:cNvSpPr txBox="1"/>
          <p:nvPr/>
        </p:nvSpPr>
        <p:spPr>
          <a:xfrm>
            <a:off x="2856204" y="5940273"/>
            <a:ext cx="2965642" cy="461665"/>
          </a:xfrm>
          <a:prstGeom prst="rect">
            <a:avLst/>
          </a:prstGeom>
          <a:noFill/>
        </p:spPr>
        <p:txBody>
          <a:bodyPr wrap="square" rtlCol="0">
            <a:spAutoFit/>
          </a:bodyPr>
          <a:lstStyle/>
          <a:p>
            <a:pPr algn="ctr"/>
            <a:r>
              <a:rPr lang="en-GB" sz="2400" b="1" dirty="0"/>
              <a:t>s_ _ _</a:t>
            </a:r>
          </a:p>
        </p:txBody>
      </p:sp>
      <p:sp>
        <p:nvSpPr>
          <p:cNvPr id="83" name="TextBox 82">
            <a:extLst>
              <a:ext uri="{FF2B5EF4-FFF2-40B4-BE49-F238E27FC236}">
                <a16:creationId xmlns:a16="http://schemas.microsoft.com/office/drawing/2014/main" id="{80CB03AB-BEF6-4914-B55C-65E3EFDD6328}"/>
              </a:ext>
            </a:extLst>
          </p:cNvPr>
          <p:cNvSpPr txBox="1"/>
          <p:nvPr/>
        </p:nvSpPr>
        <p:spPr>
          <a:xfrm>
            <a:off x="0" y="5900271"/>
            <a:ext cx="2965642" cy="461665"/>
          </a:xfrm>
          <a:prstGeom prst="rect">
            <a:avLst/>
          </a:prstGeom>
          <a:noFill/>
        </p:spPr>
        <p:txBody>
          <a:bodyPr wrap="square" rtlCol="0">
            <a:spAutoFit/>
          </a:bodyPr>
          <a:lstStyle/>
          <a:p>
            <a:pPr algn="ctr"/>
            <a:r>
              <a:rPr lang="en-GB" sz="2400" b="1" dirty="0"/>
              <a:t>s_ _ _ _</a:t>
            </a:r>
          </a:p>
        </p:txBody>
      </p:sp>
      <p:sp>
        <p:nvSpPr>
          <p:cNvPr id="84" name="TextBox 83">
            <a:extLst>
              <a:ext uri="{FF2B5EF4-FFF2-40B4-BE49-F238E27FC236}">
                <a16:creationId xmlns:a16="http://schemas.microsoft.com/office/drawing/2014/main" id="{BB71B962-35BD-4931-BC61-12D8D370F089}"/>
              </a:ext>
            </a:extLst>
          </p:cNvPr>
          <p:cNvSpPr txBox="1"/>
          <p:nvPr/>
        </p:nvSpPr>
        <p:spPr>
          <a:xfrm>
            <a:off x="708812" y="5541016"/>
            <a:ext cx="1707624" cy="400110"/>
          </a:xfrm>
          <a:prstGeom prst="rect">
            <a:avLst/>
          </a:prstGeom>
          <a:noFill/>
        </p:spPr>
        <p:txBody>
          <a:bodyPr wrap="square" rtlCol="0">
            <a:spAutoFit/>
          </a:bodyPr>
          <a:lstStyle/>
          <a:p>
            <a:pPr algn="ctr"/>
            <a:r>
              <a:rPr lang="en-GB" sz="2000" dirty="0"/>
              <a:t>[beautiful]</a:t>
            </a:r>
          </a:p>
        </p:txBody>
      </p:sp>
      <p:grpSp>
        <p:nvGrpSpPr>
          <p:cNvPr id="86" name="Group 85">
            <a:extLst>
              <a:ext uri="{FF2B5EF4-FFF2-40B4-BE49-F238E27FC236}">
                <a16:creationId xmlns:a16="http://schemas.microsoft.com/office/drawing/2014/main" id="{00BEAE6D-E2FD-4204-B836-46A433AC99E5}"/>
              </a:ext>
            </a:extLst>
          </p:cNvPr>
          <p:cNvGrpSpPr/>
          <p:nvPr/>
        </p:nvGrpSpPr>
        <p:grpSpPr>
          <a:xfrm>
            <a:off x="3688246" y="4647697"/>
            <a:ext cx="1707624" cy="1299872"/>
            <a:chOff x="3688246" y="4647697"/>
            <a:chExt cx="1707624" cy="1299872"/>
          </a:xfrm>
        </p:grpSpPr>
        <p:pic>
          <p:nvPicPr>
            <p:cNvPr id="53" name="Picture 52">
              <a:extLst>
                <a:ext uri="{FF2B5EF4-FFF2-40B4-BE49-F238E27FC236}">
                  <a16:creationId xmlns:a16="http://schemas.microsoft.com/office/drawing/2014/main" id="{10482EFB-356E-4F2B-8543-F6E35B532B84}"/>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20702" y="4647697"/>
              <a:ext cx="991642" cy="1065892"/>
            </a:xfrm>
            <a:prstGeom prst="rect">
              <a:avLst/>
            </a:prstGeom>
          </p:spPr>
        </p:pic>
        <p:sp>
          <p:nvSpPr>
            <p:cNvPr id="85" name="TextBox 84">
              <a:extLst>
                <a:ext uri="{FF2B5EF4-FFF2-40B4-BE49-F238E27FC236}">
                  <a16:creationId xmlns:a16="http://schemas.microsoft.com/office/drawing/2014/main" id="{677A9206-5F1B-4BCE-9F64-55A77C29E51D}"/>
                </a:ext>
              </a:extLst>
            </p:cNvPr>
            <p:cNvSpPr txBox="1"/>
            <p:nvPr/>
          </p:nvSpPr>
          <p:spPr>
            <a:xfrm>
              <a:off x="3688246" y="5547459"/>
              <a:ext cx="1707624" cy="400110"/>
            </a:xfrm>
            <a:prstGeom prst="rect">
              <a:avLst/>
            </a:prstGeom>
            <a:noFill/>
          </p:spPr>
          <p:txBody>
            <a:bodyPr wrap="square" rtlCol="0">
              <a:spAutoFit/>
            </a:bodyPr>
            <a:lstStyle/>
            <a:p>
              <a:pPr algn="ctr"/>
              <a:r>
                <a:rPr lang="en-GB" sz="2000" dirty="0"/>
                <a:t>[late]</a:t>
              </a:r>
            </a:p>
          </p:txBody>
        </p:sp>
      </p:grpSp>
      <p:grpSp>
        <p:nvGrpSpPr>
          <p:cNvPr id="88" name="Group 87">
            <a:extLst>
              <a:ext uri="{FF2B5EF4-FFF2-40B4-BE49-F238E27FC236}">
                <a16:creationId xmlns:a16="http://schemas.microsoft.com/office/drawing/2014/main" id="{07486D0E-8405-4361-A05B-1E50E1FFF2C4}"/>
              </a:ext>
            </a:extLst>
          </p:cNvPr>
          <p:cNvGrpSpPr/>
          <p:nvPr/>
        </p:nvGrpSpPr>
        <p:grpSpPr>
          <a:xfrm>
            <a:off x="6767175" y="4757306"/>
            <a:ext cx="1720576" cy="1174912"/>
            <a:chOff x="6767175" y="4757306"/>
            <a:chExt cx="1720576" cy="1174912"/>
          </a:xfrm>
        </p:grpSpPr>
        <p:pic>
          <p:nvPicPr>
            <p:cNvPr id="60" name="Picture 59">
              <a:extLst>
                <a:ext uri="{FF2B5EF4-FFF2-40B4-BE49-F238E27FC236}">
                  <a16:creationId xmlns:a16="http://schemas.microsoft.com/office/drawing/2014/main" id="{B75F1E9B-7A7A-4D2E-99EE-4C30E8643766}"/>
                </a:ext>
              </a:extLst>
            </p:cNvPr>
            <p:cNvPicPr>
              <a:picLocks noChangeAspect="1"/>
            </p:cNvPicPr>
            <p:nvPr/>
          </p:nvPicPr>
          <p:blipFill>
            <a:blip r:embed="rId15"/>
            <a:stretch>
              <a:fillRect/>
            </a:stretch>
          </p:blipFill>
          <p:spPr>
            <a:xfrm>
              <a:off x="6780127" y="4757306"/>
              <a:ext cx="1707624" cy="647577"/>
            </a:xfrm>
            <a:prstGeom prst="rect">
              <a:avLst/>
            </a:prstGeom>
          </p:spPr>
        </p:pic>
        <p:sp>
          <p:nvSpPr>
            <p:cNvPr id="87" name="TextBox 86">
              <a:extLst>
                <a:ext uri="{FF2B5EF4-FFF2-40B4-BE49-F238E27FC236}">
                  <a16:creationId xmlns:a16="http://schemas.microsoft.com/office/drawing/2014/main" id="{C9605537-B92D-48C5-A156-1F53E829CBF8}"/>
                </a:ext>
              </a:extLst>
            </p:cNvPr>
            <p:cNvSpPr txBox="1"/>
            <p:nvPr/>
          </p:nvSpPr>
          <p:spPr>
            <a:xfrm>
              <a:off x="6767175" y="5532108"/>
              <a:ext cx="1707624" cy="400110"/>
            </a:xfrm>
            <a:prstGeom prst="rect">
              <a:avLst/>
            </a:prstGeom>
            <a:noFill/>
          </p:spPr>
          <p:txBody>
            <a:bodyPr wrap="square" rtlCol="0">
              <a:spAutoFit/>
            </a:bodyPr>
            <a:lstStyle/>
            <a:p>
              <a:pPr algn="ctr"/>
              <a:r>
                <a:rPr lang="en-GB" sz="2000" dirty="0"/>
                <a:t>[early]</a:t>
              </a:r>
            </a:p>
          </p:txBody>
        </p:sp>
      </p:grpSp>
      <p:sp>
        <p:nvSpPr>
          <p:cNvPr id="41" name="TextBox 40">
            <a:extLst>
              <a:ext uri="{FF2B5EF4-FFF2-40B4-BE49-F238E27FC236}">
                <a16:creationId xmlns:a16="http://schemas.microsoft.com/office/drawing/2014/main" id="{58137B57-3B2E-4213-9836-8E3B84E4DD68}"/>
              </a:ext>
            </a:extLst>
          </p:cNvPr>
          <p:cNvSpPr txBox="1"/>
          <p:nvPr/>
        </p:nvSpPr>
        <p:spPr>
          <a:xfrm>
            <a:off x="162309" y="2220155"/>
            <a:ext cx="2681727" cy="461665"/>
          </a:xfrm>
          <a:prstGeom prst="rect">
            <a:avLst/>
          </a:prstGeom>
          <a:solidFill>
            <a:schemeClr val="bg2"/>
          </a:solidFill>
        </p:spPr>
        <p:txBody>
          <a:bodyPr wrap="square" rtlCol="0">
            <a:spAutoFit/>
          </a:bodyPr>
          <a:lstStyle/>
          <a:p>
            <a:pPr algn="ctr"/>
            <a:r>
              <a:rPr lang="en-GB" sz="2400" b="1" dirty="0"/>
              <a:t>b_ _ _ _ _ _ _ _</a:t>
            </a:r>
          </a:p>
        </p:txBody>
      </p:sp>
      <p:sp>
        <p:nvSpPr>
          <p:cNvPr id="64" name="TextBox 63">
            <a:extLst>
              <a:ext uri="{FF2B5EF4-FFF2-40B4-BE49-F238E27FC236}">
                <a16:creationId xmlns:a16="http://schemas.microsoft.com/office/drawing/2014/main" id="{3B2A8586-32EC-404E-8E4F-E4F756D8939A}"/>
              </a:ext>
            </a:extLst>
          </p:cNvPr>
          <p:cNvSpPr txBox="1"/>
          <p:nvPr/>
        </p:nvSpPr>
        <p:spPr>
          <a:xfrm>
            <a:off x="203578" y="2215847"/>
            <a:ext cx="2650940" cy="457604"/>
          </a:xfrm>
          <a:prstGeom prst="rect">
            <a:avLst/>
          </a:prstGeom>
          <a:solidFill>
            <a:schemeClr val="tx2">
              <a:lumMod val="60000"/>
              <a:lumOff val="40000"/>
            </a:schemeClr>
          </a:solidFill>
        </p:spPr>
        <p:txBody>
          <a:bodyPr wrap="square" rtlCol="0">
            <a:spAutoFit/>
          </a:bodyPr>
          <a:lstStyle/>
          <a:p>
            <a:pPr algn="ctr"/>
            <a:r>
              <a:rPr lang="en-GB" sz="2400" b="1" dirty="0" err="1"/>
              <a:t>bekommen</a:t>
            </a:r>
            <a:endParaRPr lang="en-GB" sz="2400" b="1" dirty="0"/>
          </a:p>
        </p:txBody>
      </p:sp>
      <p:sp>
        <p:nvSpPr>
          <p:cNvPr id="42" name="TextBox 41">
            <a:extLst>
              <a:ext uri="{FF2B5EF4-FFF2-40B4-BE49-F238E27FC236}">
                <a16:creationId xmlns:a16="http://schemas.microsoft.com/office/drawing/2014/main" id="{FDBD9733-1731-49B7-8CF6-A728006A887C}"/>
              </a:ext>
            </a:extLst>
          </p:cNvPr>
          <p:cNvSpPr txBox="1"/>
          <p:nvPr/>
        </p:nvSpPr>
        <p:spPr>
          <a:xfrm>
            <a:off x="3335026" y="2194616"/>
            <a:ext cx="2650940" cy="457604"/>
          </a:xfrm>
          <a:prstGeom prst="rect">
            <a:avLst/>
          </a:prstGeom>
          <a:solidFill>
            <a:schemeClr val="tx2">
              <a:lumMod val="60000"/>
              <a:lumOff val="40000"/>
            </a:schemeClr>
          </a:solidFill>
        </p:spPr>
        <p:txBody>
          <a:bodyPr wrap="square" rtlCol="0">
            <a:spAutoFit/>
          </a:bodyPr>
          <a:lstStyle/>
          <a:p>
            <a:pPr algn="ctr"/>
            <a:r>
              <a:rPr lang="en-GB" sz="2400" b="1" dirty="0"/>
              <a:t>die Idee</a:t>
            </a:r>
          </a:p>
        </p:txBody>
      </p:sp>
      <p:sp>
        <p:nvSpPr>
          <p:cNvPr id="43" name="TextBox 42">
            <a:extLst>
              <a:ext uri="{FF2B5EF4-FFF2-40B4-BE49-F238E27FC236}">
                <a16:creationId xmlns:a16="http://schemas.microsoft.com/office/drawing/2014/main" id="{DBF5BCFE-2AA6-4243-B7F7-E50535A211A4}"/>
              </a:ext>
            </a:extLst>
          </p:cNvPr>
          <p:cNvSpPr txBox="1"/>
          <p:nvPr/>
        </p:nvSpPr>
        <p:spPr>
          <a:xfrm>
            <a:off x="6580318" y="2183433"/>
            <a:ext cx="2650940" cy="457604"/>
          </a:xfrm>
          <a:prstGeom prst="rect">
            <a:avLst/>
          </a:prstGeom>
          <a:solidFill>
            <a:schemeClr val="tx2">
              <a:lumMod val="60000"/>
              <a:lumOff val="40000"/>
            </a:schemeClr>
          </a:solidFill>
        </p:spPr>
        <p:txBody>
          <a:bodyPr wrap="square" rtlCol="0">
            <a:spAutoFit/>
          </a:bodyPr>
          <a:lstStyle/>
          <a:p>
            <a:pPr algn="ctr"/>
            <a:r>
              <a:rPr lang="en-GB" sz="2400" b="1" dirty="0"/>
              <a:t>die </a:t>
            </a:r>
            <a:r>
              <a:rPr lang="en-GB" sz="2400" b="1" dirty="0" err="1"/>
              <a:t>Katze</a:t>
            </a:r>
            <a:endParaRPr lang="en-GB" sz="2400" b="1" dirty="0"/>
          </a:p>
        </p:txBody>
      </p:sp>
      <p:sp>
        <p:nvSpPr>
          <p:cNvPr id="44" name="TextBox 43">
            <a:extLst>
              <a:ext uri="{FF2B5EF4-FFF2-40B4-BE49-F238E27FC236}">
                <a16:creationId xmlns:a16="http://schemas.microsoft.com/office/drawing/2014/main" id="{637FE197-5058-4D3E-AE0B-14166FE2E3EA}"/>
              </a:ext>
            </a:extLst>
          </p:cNvPr>
          <p:cNvSpPr txBox="1"/>
          <p:nvPr/>
        </p:nvSpPr>
        <p:spPr>
          <a:xfrm>
            <a:off x="9724663" y="2183432"/>
            <a:ext cx="2467337" cy="461665"/>
          </a:xfrm>
          <a:prstGeom prst="rect">
            <a:avLst/>
          </a:prstGeom>
          <a:solidFill>
            <a:schemeClr val="tx2">
              <a:lumMod val="60000"/>
              <a:lumOff val="40000"/>
            </a:schemeClr>
          </a:solidFill>
        </p:spPr>
        <p:txBody>
          <a:bodyPr wrap="square" rtlCol="0">
            <a:spAutoFit/>
          </a:bodyPr>
          <a:lstStyle/>
          <a:p>
            <a:pPr algn="ctr"/>
            <a:r>
              <a:rPr lang="en-GB" sz="2400" b="1" dirty="0"/>
              <a:t>der Hund</a:t>
            </a:r>
          </a:p>
        </p:txBody>
      </p:sp>
      <p:sp>
        <p:nvSpPr>
          <p:cNvPr id="45" name="TextBox 44">
            <a:extLst>
              <a:ext uri="{FF2B5EF4-FFF2-40B4-BE49-F238E27FC236}">
                <a16:creationId xmlns:a16="http://schemas.microsoft.com/office/drawing/2014/main" id="{611FA2B8-6070-4701-B206-6A6CF2194F10}"/>
              </a:ext>
            </a:extLst>
          </p:cNvPr>
          <p:cNvSpPr txBox="1"/>
          <p:nvPr/>
        </p:nvSpPr>
        <p:spPr>
          <a:xfrm>
            <a:off x="181276" y="4181602"/>
            <a:ext cx="2650940" cy="457604"/>
          </a:xfrm>
          <a:prstGeom prst="rect">
            <a:avLst/>
          </a:prstGeom>
          <a:solidFill>
            <a:schemeClr val="tx2">
              <a:lumMod val="60000"/>
              <a:lumOff val="40000"/>
            </a:schemeClr>
          </a:solidFill>
        </p:spPr>
        <p:txBody>
          <a:bodyPr wrap="square" rtlCol="0">
            <a:spAutoFit/>
          </a:bodyPr>
          <a:lstStyle/>
          <a:p>
            <a:pPr algn="ctr"/>
            <a:r>
              <a:rPr lang="en-GB" sz="2400" b="1" dirty="0"/>
              <a:t>die </a:t>
            </a:r>
            <a:r>
              <a:rPr lang="en-GB" sz="2400" b="1" dirty="0" err="1"/>
              <a:t>Kirche</a:t>
            </a:r>
            <a:endParaRPr lang="en-GB" sz="2400" b="1" dirty="0"/>
          </a:p>
        </p:txBody>
      </p:sp>
      <p:sp>
        <p:nvSpPr>
          <p:cNvPr id="47" name="TextBox 46">
            <a:extLst>
              <a:ext uri="{FF2B5EF4-FFF2-40B4-BE49-F238E27FC236}">
                <a16:creationId xmlns:a16="http://schemas.microsoft.com/office/drawing/2014/main" id="{B080F192-232E-45A0-AB8F-F945A31CD44A}"/>
              </a:ext>
            </a:extLst>
          </p:cNvPr>
          <p:cNvSpPr txBox="1"/>
          <p:nvPr/>
        </p:nvSpPr>
        <p:spPr>
          <a:xfrm>
            <a:off x="3312724" y="4160371"/>
            <a:ext cx="2650940" cy="457604"/>
          </a:xfrm>
          <a:prstGeom prst="rect">
            <a:avLst/>
          </a:prstGeom>
          <a:solidFill>
            <a:schemeClr val="tx2">
              <a:lumMod val="60000"/>
              <a:lumOff val="40000"/>
            </a:schemeClr>
          </a:solidFill>
        </p:spPr>
        <p:txBody>
          <a:bodyPr wrap="square" rtlCol="0">
            <a:spAutoFit/>
          </a:bodyPr>
          <a:lstStyle/>
          <a:p>
            <a:pPr algn="ctr"/>
            <a:r>
              <a:rPr lang="en-GB" sz="2400" b="1" dirty="0"/>
              <a:t>die </a:t>
            </a:r>
            <a:r>
              <a:rPr lang="en-GB" sz="2400" b="1" dirty="0" err="1"/>
              <a:t>Familie</a:t>
            </a:r>
            <a:endParaRPr lang="en-GB" sz="2400" b="1" dirty="0"/>
          </a:p>
        </p:txBody>
      </p:sp>
      <p:sp>
        <p:nvSpPr>
          <p:cNvPr id="51" name="TextBox 50">
            <a:extLst>
              <a:ext uri="{FF2B5EF4-FFF2-40B4-BE49-F238E27FC236}">
                <a16:creationId xmlns:a16="http://schemas.microsoft.com/office/drawing/2014/main" id="{83C7B758-1F89-4D75-8F7D-A1FB30E91C96}"/>
              </a:ext>
            </a:extLst>
          </p:cNvPr>
          <p:cNvSpPr txBox="1"/>
          <p:nvPr/>
        </p:nvSpPr>
        <p:spPr>
          <a:xfrm>
            <a:off x="6558016" y="4149188"/>
            <a:ext cx="2650940" cy="457604"/>
          </a:xfrm>
          <a:prstGeom prst="rect">
            <a:avLst/>
          </a:prstGeom>
          <a:solidFill>
            <a:schemeClr val="tx2">
              <a:lumMod val="60000"/>
              <a:lumOff val="40000"/>
            </a:schemeClr>
          </a:solidFill>
        </p:spPr>
        <p:txBody>
          <a:bodyPr wrap="square" rtlCol="0">
            <a:spAutoFit/>
          </a:bodyPr>
          <a:lstStyle/>
          <a:p>
            <a:pPr algn="ctr"/>
            <a:r>
              <a:rPr lang="en-GB" sz="2400" b="1" dirty="0"/>
              <a:t>die </a:t>
            </a:r>
            <a:r>
              <a:rPr lang="en-GB" sz="2400" b="1" dirty="0" err="1"/>
              <a:t>Woche</a:t>
            </a:r>
            <a:endParaRPr lang="en-GB" sz="2400" b="1" dirty="0"/>
          </a:p>
        </p:txBody>
      </p:sp>
      <p:sp>
        <p:nvSpPr>
          <p:cNvPr id="52" name="TextBox 51">
            <a:extLst>
              <a:ext uri="{FF2B5EF4-FFF2-40B4-BE49-F238E27FC236}">
                <a16:creationId xmlns:a16="http://schemas.microsoft.com/office/drawing/2014/main" id="{5B9E38F0-A9CF-43D6-A8AF-6A3BED00007C}"/>
              </a:ext>
            </a:extLst>
          </p:cNvPr>
          <p:cNvSpPr txBox="1"/>
          <p:nvPr/>
        </p:nvSpPr>
        <p:spPr>
          <a:xfrm>
            <a:off x="9702361" y="4149187"/>
            <a:ext cx="2467337" cy="830997"/>
          </a:xfrm>
          <a:prstGeom prst="rect">
            <a:avLst/>
          </a:prstGeom>
          <a:solidFill>
            <a:schemeClr val="tx2">
              <a:lumMod val="60000"/>
              <a:lumOff val="40000"/>
            </a:schemeClr>
          </a:solidFill>
        </p:spPr>
        <p:txBody>
          <a:bodyPr wrap="square" rtlCol="0">
            <a:spAutoFit/>
          </a:bodyPr>
          <a:lstStyle/>
          <a:p>
            <a:pPr algn="ctr"/>
            <a:r>
              <a:rPr lang="en-GB" sz="2400" b="1" dirty="0"/>
              <a:t>ich </a:t>
            </a:r>
            <a:r>
              <a:rPr lang="en-GB" sz="2400" b="1" dirty="0" err="1"/>
              <a:t>wünsche</a:t>
            </a:r>
            <a:r>
              <a:rPr lang="en-GB" sz="2400" b="1" dirty="0"/>
              <a:t> mir</a:t>
            </a:r>
          </a:p>
        </p:txBody>
      </p:sp>
      <p:sp>
        <p:nvSpPr>
          <p:cNvPr id="54" name="TextBox 53">
            <a:extLst>
              <a:ext uri="{FF2B5EF4-FFF2-40B4-BE49-F238E27FC236}">
                <a16:creationId xmlns:a16="http://schemas.microsoft.com/office/drawing/2014/main" id="{E56FB059-3E31-4E22-9841-F1E05176AD6C}"/>
              </a:ext>
            </a:extLst>
          </p:cNvPr>
          <p:cNvSpPr txBox="1"/>
          <p:nvPr/>
        </p:nvSpPr>
        <p:spPr>
          <a:xfrm>
            <a:off x="181276" y="5869417"/>
            <a:ext cx="2650940" cy="457604"/>
          </a:xfrm>
          <a:prstGeom prst="rect">
            <a:avLst/>
          </a:prstGeom>
          <a:solidFill>
            <a:schemeClr val="tx2">
              <a:lumMod val="60000"/>
              <a:lumOff val="40000"/>
            </a:schemeClr>
          </a:solidFill>
        </p:spPr>
        <p:txBody>
          <a:bodyPr wrap="square" rtlCol="0">
            <a:spAutoFit/>
          </a:bodyPr>
          <a:lstStyle/>
          <a:p>
            <a:pPr algn="ctr"/>
            <a:r>
              <a:rPr lang="en-GB" sz="2400" b="1" dirty="0" err="1"/>
              <a:t>schön</a:t>
            </a:r>
            <a:endParaRPr lang="en-GB" sz="2400" b="1" dirty="0"/>
          </a:p>
        </p:txBody>
      </p:sp>
      <p:sp>
        <p:nvSpPr>
          <p:cNvPr id="55" name="TextBox 54">
            <a:extLst>
              <a:ext uri="{FF2B5EF4-FFF2-40B4-BE49-F238E27FC236}">
                <a16:creationId xmlns:a16="http://schemas.microsoft.com/office/drawing/2014/main" id="{EF42C9D4-1DF3-4166-BA54-55F7A162D2CB}"/>
              </a:ext>
            </a:extLst>
          </p:cNvPr>
          <p:cNvSpPr txBox="1"/>
          <p:nvPr/>
        </p:nvSpPr>
        <p:spPr>
          <a:xfrm>
            <a:off x="3312724" y="5879718"/>
            <a:ext cx="2650940" cy="457604"/>
          </a:xfrm>
          <a:prstGeom prst="rect">
            <a:avLst/>
          </a:prstGeom>
          <a:solidFill>
            <a:schemeClr val="tx2">
              <a:lumMod val="60000"/>
              <a:lumOff val="40000"/>
            </a:schemeClr>
          </a:solidFill>
        </p:spPr>
        <p:txBody>
          <a:bodyPr wrap="square" rtlCol="0">
            <a:spAutoFit/>
          </a:bodyPr>
          <a:lstStyle/>
          <a:p>
            <a:pPr algn="ctr"/>
            <a:r>
              <a:rPr lang="en-GB" sz="2400" b="1" dirty="0" err="1"/>
              <a:t>spät</a:t>
            </a:r>
            <a:endParaRPr lang="en-GB" sz="2400" b="1" dirty="0"/>
          </a:p>
        </p:txBody>
      </p:sp>
      <p:sp>
        <p:nvSpPr>
          <p:cNvPr id="56" name="TextBox 55">
            <a:extLst>
              <a:ext uri="{FF2B5EF4-FFF2-40B4-BE49-F238E27FC236}">
                <a16:creationId xmlns:a16="http://schemas.microsoft.com/office/drawing/2014/main" id="{645B1AA0-A732-484E-B531-B7A617AC0443}"/>
              </a:ext>
            </a:extLst>
          </p:cNvPr>
          <p:cNvSpPr txBox="1"/>
          <p:nvPr/>
        </p:nvSpPr>
        <p:spPr>
          <a:xfrm>
            <a:off x="6558016" y="5884301"/>
            <a:ext cx="2650940" cy="457604"/>
          </a:xfrm>
          <a:prstGeom prst="rect">
            <a:avLst/>
          </a:prstGeom>
          <a:solidFill>
            <a:schemeClr val="tx2">
              <a:lumMod val="60000"/>
              <a:lumOff val="40000"/>
            </a:schemeClr>
          </a:solidFill>
        </p:spPr>
        <p:txBody>
          <a:bodyPr wrap="square" rtlCol="0">
            <a:spAutoFit/>
          </a:bodyPr>
          <a:lstStyle/>
          <a:p>
            <a:pPr algn="ctr"/>
            <a:r>
              <a:rPr lang="en-GB" sz="2400" b="1" dirty="0" err="1"/>
              <a:t>früh</a:t>
            </a:r>
            <a:endParaRPr lang="en-GB" sz="2400" b="1" dirty="0"/>
          </a:p>
        </p:txBody>
      </p:sp>
      <p:sp>
        <p:nvSpPr>
          <p:cNvPr id="58" name="TextBox 57">
            <a:extLst>
              <a:ext uri="{FF2B5EF4-FFF2-40B4-BE49-F238E27FC236}">
                <a16:creationId xmlns:a16="http://schemas.microsoft.com/office/drawing/2014/main" id="{383EFECD-86D8-4022-855E-7D569181480D}"/>
              </a:ext>
            </a:extLst>
          </p:cNvPr>
          <p:cNvSpPr txBox="1"/>
          <p:nvPr/>
        </p:nvSpPr>
        <p:spPr>
          <a:xfrm>
            <a:off x="9724662" y="5868673"/>
            <a:ext cx="2467337" cy="461665"/>
          </a:xfrm>
          <a:prstGeom prst="rect">
            <a:avLst/>
          </a:prstGeom>
          <a:solidFill>
            <a:schemeClr val="tx2">
              <a:lumMod val="60000"/>
              <a:lumOff val="40000"/>
            </a:schemeClr>
          </a:solidFill>
        </p:spPr>
        <p:txBody>
          <a:bodyPr wrap="square" rtlCol="0">
            <a:spAutoFit/>
          </a:bodyPr>
          <a:lstStyle/>
          <a:p>
            <a:pPr algn="ctr"/>
            <a:r>
              <a:rPr lang="en-GB" sz="2400" b="1" dirty="0"/>
              <a:t>(</a:t>
            </a:r>
            <a:r>
              <a:rPr lang="en-GB" sz="2400" b="1" dirty="0" err="1"/>
              <a:t>sie</a:t>
            </a:r>
            <a:r>
              <a:rPr lang="en-GB" sz="2400" b="1" dirty="0"/>
              <a:t>) </a:t>
            </a:r>
            <a:r>
              <a:rPr lang="en-GB" sz="2400" b="1" dirty="0" err="1"/>
              <a:t>sind</a:t>
            </a:r>
            <a:endParaRPr lang="en-GB" sz="2400" b="1" dirty="0"/>
          </a:p>
        </p:txBody>
      </p:sp>
    </p:spTree>
    <p:extLst>
      <p:ext uri="{BB962C8B-B14F-4D97-AF65-F5344CB8AC3E}">
        <p14:creationId xmlns:p14="http://schemas.microsoft.com/office/powerpoint/2010/main" val="17487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4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4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40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40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4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40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40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40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40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left)">
                                      <p:cBhvr>
                                        <p:cTn id="52" dur="40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left)">
                                      <p:cBhvr>
                                        <p:cTn id="57" dur="40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4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42" grpId="0" animBg="1"/>
      <p:bldP spid="43" grpId="0" animBg="1"/>
      <p:bldP spid="44" grpId="0" animBg="1"/>
      <p:bldP spid="45" grpId="0" animBg="1"/>
      <p:bldP spid="47" grpId="0" animBg="1"/>
      <p:bldP spid="51" grpId="0" animBg="1"/>
      <p:bldP spid="52" grpId="0" animBg="1"/>
      <p:bldP spid="54" grpId="0" animBg="1"/>
      <p:bldP spid="55" grpId="0" animBg="1"/>
      <p:bldP spid="56"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pic>
        <p:nvPicPr>
          <p:cNvPr id="4" name="Picture 3" descr="man looking at his watch and running lat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128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spä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pic>
        <p:nvPicPr>
          <p:cNvPr id="2" name="Picture 1" descr="Berlin 1 km signpost"/>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02853" y="4398294"/>
            <a:ext cx="2238051" cy="1835202"/>
          </a:xfrm>
          <a:prstGeom prst="rect">
            <a:avLst/>
          </a:prstGeom>
        </p:spPr>
      </p:pic>
      <p:sp>
        <p:nvSpPr>
          <p:cNvPr id="3" name="TextBox 2"/>
          <p:cNvSpPr txBox="1"/>
          <p:nvPr/>
        </p:nvSpPr>
        <p:spPr>
          <a:xfrm>
            <a:off x="1346245" y="4817862"/>
            <a:ext cx="25080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Berlin 1KM</a:t>
            </a:r>
          </a:p>
        </p:txBody>
      </p:sp>
      <p:pic>
        <p:nvPicPr>
          <p:cNvPr id="14" name="Picture 13" descr="counting sheep"/>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3106" y="1215722"/>
            <a:ext cx="1977254" cy="1877393"/>
          </a:xfrm>
          <a:prstGeom prst="rect">
            <a:avLst/>
          </a:prstGeom>
        </p:spPr>
      </p:pic>
      <p:pic>
        <p:nvPicPr>
          <p:cNvPr id="15" name="Picture 14"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0647" y="1543207"/>
            <a:ext cx="359220" cy="390142"/>
          </a:xfrm>
          <a:prstGeom prst="rect">
            <a:avLst/>
          </a:prstGeom>
        </p:spPr>
      </p:pic>
      <p:pic>
        <p:nvPicPr>
          <p:cNvPr id="16" name="Picture 15"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70480" y="1473710"/>
            <a:ext cx="359220" cy="390142"/>
          </a:xfrm>
          <a:prstGeom prst="rect">
            <a:avLst/>
          </a:prstGeom>
        </p:spPr>
      </p:pic>
      <p:pic>
        <p:nvPicPr>
          <p:cNvPr id="17" name="Picture 16" descr="shee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8465" y="1494311"/>
            <a:ext cx="359220" cy="390142"/>
          </a:xfrm>
          <a:prstGeom prst="rect">
            <a:avLst/>
          </a:prstGeom>
        </p:spPr>
      </p:pic>
      <p:sp>
        <p:nvSpPr>
          <p:cNvPr id="18" name="TextBox 17"/>
          <p:cNvSpPr txBox="1"/>
          <p:nvPr/>
        </p:nvSpPr>
        <p:spPr>
          <a:xfrm>
            <a:off x="1346245" y="1922280"/>
            <a:ext cx="20946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2, 3, …100</a:t>
            </a:r>
          </a:p>
        </p:txBody>
      </p:sp>
      <p:pic>
        <p:nvPicPr>
          <p:cNvPr id="20" name="Picture 36" descr="thinking fac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51180" y="4912776"/>
            <a:ext cx="1007406" cy="10074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blue balloon">
            <a:extLst>
              <a:ext uri="{C183D7F6-B498-43B3-948B-1728B52AA6E4}">
                <adec:decorative xmlns:adec="http://schemas.microsoft.com/office/drawing/2017/decorative" val="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04195" y="4517795"/>
            <a:ext cx="817356" cy="1339555"/>
          </a:xfrm>
          <a:prstGeom prst="rect">
            <a:avLst/>
          </a:prstGeom>
        </p:spPr>
      </p:pic>
      <p:pic>
        <p:nvPicPr>
          <p:cNvPr id="22" name="Picture 21" descr="purple balloo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71055" y="4477995"/>
            <a:ext cx="770764" cy="1263197"/>
          </a:xfrm>
          <a:prstGeom prst="rect">
            <a:avLst/>
          </a:prstGeom>
        </p:spPr>
      </p:pic>
      <p:sp>
        <p:nvSpPr>
          <p:cNvPr id="23" name="TextBox 22"/>
          <p:cNvSpPr txBox="1"/>
          <p:nvPr/>
        </p:nvSpPr>
        <p:spPr>
          <a:xfrm>
            <a:off x="4812381" y="5542836"/>
            <a:ext cx="2567237" cy="3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explain]</a:t>
            </a:r>
          </a:p>
        </p:txBody>
      </p:sp>
      <p:pic>
        <p:nvPicPr>
          <p:cNvPr id="13" name="Picture 12" descr="two similar looking people"/>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26075" y="1122543"/>
            <a:ext cx="1037764" cy="1503401"/>
          </a:xfrm>
          <a:prstGeom prst="rect">
            <a:avLst/>
          </a:prstGeom>
        </p:spPr>
      </p:pic>
      <p:pic>
        <p:nvPicPr>
          <p:cNvPr id="26" name="Picture 25" descr="two similar looking people"/>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10179261" y="1112151"/>
            <a:ext cx="1147466" cy="1503401"/>
          </a:xfrm>
          <a:prstGeom prst="rect">
            <a:avLst/>
          </a:prstGeom>
        </p:spPr>
      </p:pic>
    </p:spTree>
    <p:extLst>
      <p:ext uri="{BB962C8B-B14F-4D97-AF65-F5344CB8AC3E}">
        <p14:creationId xmlns:p14="http://schemas.microsoft.com/office/powerpoint/2010/main" val="26575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5" name="zähl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subTnLst>
                                    <p:audio>
                                      <p:cMediaNode>
                                        <p:cTn display="0" masterRel="sameClick">
                                          <p:stCondLst>
                                            <p:cond evt="begin" delay="0">
                                              <p:tn val="40"/>
                                            </p:cond>
                                          </p:stCondLst>
                                          <p:endCondLst>
                                            <p:cond evt="onStopAudio" delay="0">
                                              <p:tgtEl>
                                                <p:sldTgt/>
                                              </p:tgtEl>
                                            </p:cond>
                                          </p:endCondLst>
                                        </p:cTn>
                                        <p:tgtEl>
                                          <p:sndTgt r:embed="rId6" name="ähnlich new.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6" name="ähnlich new.wav"/>
                                        </p:tgtEl>
                                      </p:cMediaNode>
                                    </p:audio>
                                  </p:sub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7" name="Nähe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par>
                                <p:cTn id="61" presetID="10" presetClass="entr" presetSubtype="0" fill="hold" nodeType="with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500"/>
                                        <p:tgtEl>
                                          <p:spTgt spid="2"/>
                                        </p:tgtEl>
                                      </p:cBhvr>
                                    </p:animEffect>
                                  </p:childTnLst>
                                  <p:subTnLst>
                                    <p:audio>
                                      <p:cMediaNode>
                                        <p:cTn display="0" masterRel="sameClick">
                                          <p:stCondLst>
                                            <p:cond evt="begin" delay="0">
                                              <p:tn val="61"/>
                                            </p:cond>
                                          </p:stCondLst>
                                          <p:endCondLst>
                                            <p:cond evt="onStopAudio" delay="0">
                                              <p:tgtEl>
                                                <p:sldTgt/>
                                              </p:tgtEl>
                                            </p:cond>
                                          </p:endCondLst>
                                        </p:cTn>
                                        <p:tgtEl>
                                          <p:sndTgt r:embed="rId7" name="Nähe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8" name="erklären new.wav"/>
                                        </p:tgtEl>
                                      </p:cMediaNode>
                                    </p:audio>
                                  </p:sub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500"/>
                                        <p:tgtEl>
                                          <p:spTgt spid="23"/>
                                        </p:tgtEl>
                                      </p:cBhvr>
                                    </p:animEffect>
                                  </p:childTnLst>
                                  <p:subTnLst>
                                    <p:audio>
                                      <p:cMediaNode>
                                        <p:cTn display="0" masterRel="sameClick">
                                          <p:stCondLst>
                                            <p:cond evt="begin" delay="0">
                                              <p:tn val="71"/>
                                            </p:cond>
                                          </p:stCondLst>
                                          <p:endCondLst>
                                            <p:cond evt="onStopAudio" delay="0">
                                              <p:tgtEl>
                                                <p:sldTgt/>
                                              </p:tgtEl>
                                            </p:cond>
                                          </p:endCondLst>
                                        </p:cTn>
                                        <p:tgtEl>
                                          <p:sndTgt r:embed="rId8" name="erklären new.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subTnLst>
                                    <p:audio>
                                      <p:cMediaNode>
                                        <p:cTn display="0" masterRel="sameClick">
                                          <p:stCondLst>
                                            <p:cond evt="begin" delay="0">
                                              <p:tn val="76"/>
                                            </p:cond>
                                          </p:stCondLst>
                                          <p:endCondLst>
                                            <p:cond evt="onStopAudio" delay="0">
                                              <p:tgtEl>
                                                <p:sldTgt/>
                                              </p:tgtEl>
                                            </p:cond>
                                          </p:endCondLst>
                                        </p:cTn>
                                        <p:tgtEl>
                                          <p:sndTgt r:embed="rId9" name="wählen new.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500"/>
                                        <p:tgtEl>
                                          <p:spTgt spid="21"/>
                                        </p:tgtEl>
                                      </p:cBhvr>
                                    </p:animEffect>
                                  </p:childTnLst>
                                  <p:subTnLst>
                                    <p:audio>
                                      <p:cMediaNode>
                                        <p:cTn display="0" masterRel="sameClick">
                                          <p:stCondLst>
                                            <p:cond evt="begin" delay="0">
                                              <p:tn val="81"/>
                                            </p:cond>
                                          </p:stCondLst>
                                          <p:endCondLst>
                                            <p:cond evt="onStopAudio" delay="0">
                                              <p:tgtEl>
                                                <p:sldTgt/>
                                              </p:tgtEl>
                                            </p:cond>
                                          </p:endCondLst>
                                        </p:cTn>
                                        <p:tgtEl>
                                          <p:sndTgt r:embed="rId9" name="wählen new.wav"/>
                                        </p:tgtEl>
                                      </p:cMediaNode>
                                    </p:audio>
                                  </p:sub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P spid="3" grpId="0"/>
      <p:bldP spid="18"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F262-D8D5-4EC0-85C6-B41951A06CE5}"/>
              </a:ext>
            </a:extLst>
          </p:cNvPr>
          <p:cNvSpPr>
            <a:spLocks noGrp="1"/>
          </p:cNvSpPr>
          <p:nvPr>
            <p:ph type="title"/>
          </p:nvPr>
        </p:nvSpPr>
        <p:spPr>
          <a:xfrm>
            <a:off x="0" y="213557"/>
            <a:ext cx="3306972" cy="647577"/>
          </a:xfrm>
        </p:spPr>
        <p:txBody>
          <a:bodyPr>
            <a:normAutofit/>
          </a:bodyPr>
          <a:lstStyle/>
          <a:p>
            <a:r>
              <a:rPr lang="en-GB" sz="2800" dirty="0" err="1"/>
              <a:t>Vokabeln</a:t>
            </a:r>
            <a:r>
              <a:rPr lang="en-GB" sz="2800" dirty="0"/>
              <a:t> </a:t>
            </a:r>
            <a:r>
              <a:rPr lang="en-GB" sz="2800" b="0" dirty="0"/>
              <a:t>(1/2)</a:t>
            </a:r>
            <a:endParaRPr lang="en-GB" sz="2800" dirty="0"/>
          </a:p>
        </p:txBody>
      </p:sp>
      <p:grpSp>
        <p:nvGrpSpPr>
          <p:cNvPr id="48" name="Group 47">
            <a:extLst>
              <a:ext uri="{FF2B5EF4-FFF2-40B4-BE49-F238E27FC236}">
                <a16:creationId xmlns:a16="http://schemas.microsoft.com/office/drawing/2014/main" id="{847FA4BE-F8AD-484A-AF43-DA3F511D6723}"/>
              </a:ext>
            </a:extLst>
          </p:cNvPr>
          <p:cNvGrpSpPr/>
          <p:nvPr/>
        </p:nvGrpSpPr>
        <p:grpSpPr>
          <a:xfrm>
            <a:off x="4875922" y="715419"/>
            <a:ext cx="1498854" cy="1753087"/>
            <a:chOff x="769585" y="1508906"/>
            <a:chExt cx="1427605" cy="1920094"/>
          </a:xfrm>
        </p:grpSpPr>
        <p:pic>
          <p:nvPicPr>
            <p:cNvPr id="9" name="Picture 8" descr="A black and white cat&#10;&#10;Description automatically generated">
              <a:extLst>
                <a:ext uri="{FF2B5EF4-FFF2-40B4-BE49-F238E27FC236}">
                  <a16:creationId xmlns:a16="http://schemas.microsoft.com/office/drawing/2014/main" id="{4218C25E-CF1D-4067-A49E-BE7CB2000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85" y="1772597"/>
              <a:ext cx="1427605" cy="1656403"/>
            </a:xfrm>
            <a:prstGeom prst="rect">
              <a:avLst/>
            </a:prstGeom>
          </p:spPr>
        </p:pic>
        <p:pic>
          <p:nvPicPr>
            <p:cNvPr id="17" name="Picture 16" descr="A red and white santa hat&#10;&#10;Description automatically generated">
              <a:extLst>
                <a:ext uri="{FF2B5EF4-FFF2-40B4-BE49-F238E27FC236}">
                  <a16:creationId xmlns:a16="http://schemas.microsoft.com/office/drawing/2014/main" id="{EC50C324-4167-480C-A850-E37DCF621A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34" y="1508906"/>
              <a:ext cx="555877" cy="566284"/>
            </a:xfrm>
            <a:prstGeom prst="rect">
              <a:avLst/>
            </a:prstGeom>
          </p:spPr>
        </p:pic>
      </p:grpSp>
      <p:grpSp>
        <p:nvGrpSpPr>
          <p:cNvPr id="49" name="Group 48">
            <a:extLst>
              <a:ext uri="{FF2B5EF4-FFF2-40B4-BE49-F238E27FC236}">
                <a16:creationId xmlns:a16="http://schemas.microsoft.com/office/drawing/2014/main" id="{12C2BDF3-0004-4DD5-9152-76B755B5095E}"/>
              </a:ext>
            </a:extLst>
          </p:cNvPr>
          <p:cNvGrpSpPr/>
          <p:nvPr/>
        </p:nvGrpSpPr>
        <p:grpSpPr>
          <a:xfrm>
            <a:off x="9547308" y="810001"/>
            <a:ext cx="1529448" cy="1842599"/>
            <a:chOff x="2999975" y="1205433"/>
            <a:chExt cx="1427605" cy="2161294"/>
          </a:xfrm>
        </p:grpSpPr>
        <p:pic>
          <p:nvPicPr>
            <p:cNvPr id="13" name="Picture 12" descr="A group of cartoon animals&#10;&#10;Description automatically generated">
              <a:extLst>
                <a:ext uri="{FF2B5EF4-FFF2-40B4-BE49-F238E27FC236}">
                  <a16:creationId xmlns:a16="http://schemas.microsoft.com/office/drawing/2014/main" id="{67070C56-79C0-4C4C-8C27-9A53ADECCFC5}"/>
                </a:ext>
              </a:extLst>
            </p:cNvPr>
            <p:cNvPicPr>
              <a:picLocks noChangeAspect="1"/>
            </p:cNvPicPr>
            <p:nvPr/>
          </p:nvPicPr>
          <p:blipFill rotWithShape="1">
            <a:blip r:embed="rId5">
              <a:extLst>
                <a:ext uri="{28A0092B-C50C-407E-A947-70E740481C1C}">
                  <a14:useLocalDpi xmlns:a14="http://schemas.microsoft.com/office/drawing/2010/main" val="0"/>
                </a:ext>
              </a:extLst>
            </a:blip>
            <a:srcRect l="3125" r="77302" b="70189"/>
            <a:stretch/>
          </p:blipFill>
          <p:spPr>
            <a:xfrm>
              <a:off x="2999975" y="1640889"/>
              <a:ext cx="1427605" cy="1725838"/>
            </a:xfrm>
            <a:prstGeom prst="rect">
              <a:avLst/>
            </a:prstGeom>
          </p:spPr>
        </p:pic>
        <p:pic>
          <p:nvPicPr>
            <p:cNvPr id="23" name="Picture 22" descr="A red and white santa hat&#10;&#10;Description automatically generated">
              <a:extLst>
                <a:ext uri="{FF2B5EF4-FFF2-40B4-BE49-F238E27FC236}">
                  <a16:creationId xmlns:a16="http://schemas.microsoft.com/office/drawing/2014/main" id="{62E61545-0F25-4B81-9B6D-E1F3AF2B24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4450" y="1205433"/>
              <a:ext cx="609494" cy="638422"/>
            </a:xfrm>
            <a:prstGeom prst="rect">
              <a:avLst/>
            </a:prstGeom>
          </p:spPr>
        </p:pic>
      </p:grpSp>
      <p:pic>
        <p:nvPicPr>
          <p:cNvPr id="24" name="Picture 23">
            <a:extLst>
              <a:ext uri="{FF2B5EF4-FFF2-40B4-BE49-F238E27FC236}">
                <a16:creationId xmlns:a16="http://schemas.microsoft.com/office/drawing/2014/main" id="{064F8D59-CC08-4746-B30E-90869FE24D51}"/>
              </a:ext>
            </a:extLst>
          </p:cNvPr>
          <p:cNvPicPr>
            <a:picLocks noChangeAspect="1" noChangeArrowheads="1"/>
          </p:cNvPicPr>
          <p:nvPr/>
        </p:nvPicPr>
        <p:blipFill>
          <a:blip r:embed="rId7"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049384" y="884829"/>
            <a:ext cx="1498854" cy="166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a:extLst>
              <a:ext uri="{FF2B5EF4-FFF2-40B4-BE49-F238E27FC236}">
                <a16:creationId xmlns:a16="http://schemas.microsoft.com/office/drawing/2014/main" id="{3B2A8586-32EC-404E-8E4F-E4F756D8939A}"/>
              </a:ext>
            </a:extLst>
          </p:cNvPr>
          <p:cNvSpPr txBox="1"/>
          <p:nvPr/>
        </p:nvSpPr>
        <p:spPr>
          <a:xfrm>
            <a:off x="780126" y="5174389"/>
            <a:ext cx="2000312" cy="461665"/>
          </a:xfrm>
          <a:prstGeom prst="rect">
            <a:avLst/>
          </a:prstGeom>
          <a:noFill/>
        </p:spPr>
        <p:txBody>
          <a:bodyPr wrap="square" rtlCol="0">
            <a:spAutoFit/>
          </a:bodyPr>
          <a:lstStyle/>
          <a:p>
            <a:pPr algn="ctr"/>
            <a:r>
              <a:rPr lang="en-GB" sz="2400" b="1" dirty="0" err="1"/>
              <a:t>bekommen</a:t>
            </a:r>
            <a:endParaRPr lang="en-GB" sz="2400" b="1" dirty="0"/>
          </a:p>
        </p:txBody>
      </p:sp>
      <p:grpSp>
        <p:nvGrpSpPr>
          <p:cNvPr id="67" name="Group 66">
            <a:extLst>
              <a:ext uri="{FF2B5EF4-FFF2-40B4-BE49-F238E27FC236}">
                <a16:creationId xmlns:a16="http://schemas.microsoft.com/office/drawing/2014/main" id="{188E9D94-A022-4189-BEA6-CCBC4DCC5406}"/>
              </a:ext>
            </a:extLst>
          </p:cNvPr>
          <p:cNvGrpSpPr/>
          <p:nvPr/>
        </p:nvGrpSpPr>
        <p:grpSpPr>
          <a:xfrm>
            <a:off x="377765" y="3265773"/>
            <a:ext cx="3166177" cy="2038941"/>
            <a:chOff x="73710" y="426443"/>
            <a:chExt cx="3166177" cy="2038941"/>
          </a:xfrm>
        </p:grpSpPr>
        <p:pic>
          <p:nvPicPr>
            <p:cNvPr id="63" name="Picture 62">
              <a:extLst>
                <a:ext uri="{FF2B5EF4-FFF2-40B4-BE49-F238E27FC236}">
                  <a16:creationId xmlns:a16="http://schemas.microsoft.com/office/drawing/2014/main" id="{D7DE4C99-3C43-450E-9C72-0253708F41D1}"/>
                </a:ext>
              </a:extLst>
            </p:cNvPr>
            <p:cNvPicPr>
              <a:picLocks noChangeAspect="1"/>
            </p:cNvPicPr>
            <p:nvPr/>
          </p:nvPicPr>
          <p:blipFill>
            <a:blip r:embed="rId8"/>
            <a:stretch>
              <a:fillRect/>
            </a:stretch>
          </p:blipFill>
          <p:spPr>
            <a:xfrm>
              <a:off x="684122" y="426443"/>
              <a:ext cx="1729443" cy="1734796"/>
            </a:xfrm>
            <a:prstGeom prst="rect">
              <a:avLst/>
            </a:prstGeom>
          </p:spPr>
        </p:pic>
        <p:sp>
          <p:nvSpPr>
            <p:cNvPr id="65" name="TextBox 64">
              <a:extLst>
                <a:ext uri="{FF2B5EF4-FFF2-40B4-BE49-F238E27FC236}">
                  <a16:creationId xmlns:a16="http://schemas.microsoft.com/office/drawing/2014/main" id="{EB28E0E8-CD2F-499F-A7CE-D87351350AF4}"/>
                </a:ext>
              </a:extLst>
            </p:cNvPr>
            <p:cNvSpPr txBox="1"/>
            <p:nvPr/>
          </p:nvSpPr>
          <p:spPr>
            <a:xfrm>
              <a:off x="73710" y="2065274"/>
              <a:ext cx="3166177" cy="400110"/>
            </a:xfrm>
            <a:prstGeom prst="rect">
              <a:avLst/>
            </a:prstGeom>
            <a:noFill/>
          </p:spPr>
          <p:txBody>
            <a:bodyPr wrap="square" rtlCol="0">
              <a:spAutoFit/>
            </a:bodyPr>
            <a:lstStyle/>
            <a:p>
              <a:r>
                <a:rPr lang="en-GB" sz="2000" dirty="0"/>
                <a:t>[to receive, receiving]</a:t>
              </a:r>
            </a:p>
          </p:txBody>
        </p:sp>
      </p:grpSp>
      <p:sp>
        <p:nvSpPr>
          <p:cNvPr id="66" name="TextBox 65">
            <a:extLst>
              <a:ext uri="{FF2B5EF4-FFF2-40B4-BE49-F238E27FC236}">
                <a16:creationId xmlns:a16="http://schemas.microsoft.com/office/drawing/2014/main" id="{362F461B-C620-4DF5-899D-493AADAE0EE3}"/>
              </a:ext>
            </a:extLst>
          </p:cNvPr>
          <p:cNvSpPr txBox="1"/>
          <p:nvPr/>
        </p:nvSpPr>
        <p:spPr>
          <a:xfrm>
            <a:off x="9294614" y="4427536"/>
            <a:ext cx="1707624" cy="400110"/>
          </a:xfrm>
          <a:prstGeom prst="rect">
            <a:avLst/>
          </a:prstGeom>
          <a:noFill/>
        </p:spPr>
        <p:txBody>
          <a:bodyPr wrap="square" rtlCol="0">
            <a:spAutoFit/>
          </a:bodyPr>
          <a:lstStyle/>
          <a:p>
            <a:pPr algn="ctr"/>
            <a:r>
              <a:rPr lang="en-GB" sz="2000" dirty="0"/>
              <a:t>[(they) are]</a:t>
            </a:r>
          </a:p>
        </p:txBody>
      </p:sp>
      <p:sp>
        <p:nvSpPr>
          <p:cNvPr id="68" name="Rounded Rectangle 11">
            <a:extLst>
              <a:ext uri="{FF2B5EF4-FFF2-40B4-BE49-F238E27FC236}">
                <a16:creationId xmlns:a16="http://schemas.microsoft.com/office/drawing/2014/main" id="{69A9079D-300F-4FD2-92EE-E41B3F3945AF}"/>
              </a:ext>
            </a:extLst>
          </p:cNvPr>
          <p:cNvSpPr/>
          <p:nvPr/>
        </p:nvSpPr>
        <p:spPr>
          <a:xfrm>
            <a:off x="9613168" y="215636"/>
            <a:ext cx="2314975"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3D1644E3-35F0-4330-88BF-A8F07AE65DF4}"/>
              </a:ext>
            </a:extLst>
          </p:cNvPr>
          <p:cNvSpPr txBox="1"/>
          <p:nvPr/>
        </p:nvSpPr>
        <p:spPr>
          <a:xfrm>
            <a:off x="884908" y="2534323"/>
            <a:ext cx="2000312" cy="461665"/>
          </a:xfrm>
          <a:prstGeom prst="rect">
            <a:avLst/>
          </a:prstGeom>
          <a:noFill/>
        </p:spPr>
        <p:txBody>
          <a:bodyPr wrap="square" rtlCol="0">
            <a:spAutoFit/>
          </a:bodyPr>
          <a:lstStyle/>
          <a:p>
            <a:pPr algn="ctr"/>
            <a:r>
              <a:rPr lang="en-GB" sz="2400" b="1" dirty="0"/>
              <a:t>die Idee</a:t>
            </a:r>
          </a:p>
        </p:txBody>
      </p:sp>
      <p:sp>
        <p:nvSpPr>
          <p:cNvPr id="72" name="TextBox 71">
            <a:extLst>
              <a:ext uri="{FF2B5EF4-FFF2-40B4-BE49-F238E27FC236}">
                <a16:creationId xmlns:a16="http://schemas.microsoft.com/office/drawing/2014/main" id="{A425FA44-FE58-4384-B3B3-FC6FF82A4FD6}"/>
              </a:ext>
            </a:extLst>
          </p:cNvPr>
          <p:cNvSpPr txBox="1"/>
          <p:nvPr/>
        </p:nvSpPr>
        <p:spPr>
          <a:xfrm>
            <a:off x="4665726" y="2540700"/>
            <a:ext cx="2000312" cy="461665"/>
          </a:xfrm>
          <a:prstGeom prst="rect">
            <a:avLst/>
          </a:prstGeom>
          <a:noFill/>
        </p:spPr>
        <p:txBody>
          <a:bodyPr wrap="square" rtlCol="0">
            <a:spAutoFit/>
          </a:bodyPr>
          <a:lstStyle/>
          <a:p>
            <a:pPr algn="ctr"/>
            <a:r>
              <a:rPr lang="en-GB" sz="2400" b="1" dirty="0"/>
              <a:t>die </a:t>
            </a:r>
            <a:r>
              <a:rPr lang="en-GB" sz="2400" b="1" dirty="0" err="1"/>
              <a:t>Katze</a:t>
            </a:r>
            <a:endParaRPr lang="en-GB" sz="2400" b="1" dirty="0"/>
          </a:p>
        </p:txBody>
      </p:sp>
      <p:sp>
        <p:nvSpPr>
          <p:cNvPr id="73" name="TextBox 72">
            <a:extLst>
              <a:ext uri="{FF2B5EF4-FFF2-40B4-BE49-F238E27FC236}">
                <a16:creationId xmlns:a16="http://schemas.microsoft.com/office/drawing/2014/main" id="{D9D2E7A9-8949-46EB-B3AB-ECFC82645B6F}"/>
              </a:ext>
            </a:extLst>
          </p:cNvPr>
          <p:cNvSpPr txBox="1"/>
          <p:nvPr/>
        </p:nvSpPr>
        <p:spPr>
          <a:xfrm>
            <a:off x="9210326" y="2509778"/>
            <a:ext cx="2000312" cy="461665"/>
          </a:xfrm>
          <a:prstGeom prst="rect">
            <a:avLst/>
          </a:prstGeom>
          <a:noFill/>
        </p:spPr>
        <p:txBody>
          <a:bodyPr wrap="square" rtlCol="0">
            <a:spAutoFit/>
          </a:bodyPr>
          <a:lstStyle/>
          <a:p>
            <a:pPr algn="ctr"/>
            <a:r>
              <a:rPr lang="en-GB" sz="2400" b="1" dirty="0"/>
              <a:t>der Hund</a:t>
            </a:r>
          </a:p>
        </p:txBody>
      </p:sp>
      <p:sp>
        <p:nvSpPr>
          <p:cNvPr id="77" name="TextBox 76">
            <a:extLst>
              <a:ext uri="{FF2B5EF4-FFF2-40B4-BE49-F238E27FC236}">
                <a16:creationId xmlns:a16="http://schemas.microsoft.com/office/drawing/2014/main" id="{756D034A-67B9-4527-B940-1B4C45AE4374}"/>
              </a:ext>
            </a:extLst>
          </p:cNvPr>
          <p:cNvSpPr txBox="1"/>
          <p:nvPr/>
        </p:nvSpPr>
        <p:spPr>
          <a:xfrm>
            <a:off x="4549127" y="5174389"/>
            <a:ext cx="2965642" cy="461665"/>
          </a:xfrm>
          <a:prstGeom prst="rect">
            <a:avLst/>
          </a:prstGeom>
          <a:noFill/>
        </p:spPr>
        <p:txBody>
          <a:bodyPr wrap="square" rtlCol="0">
            <a:spAutoFit/>
          </a:bodyPr>
          <a:lstStyle/>
          <a:p>
            <a:pPr algn="ctr"/>
            <a:r>
              <a:rPr lang="en-GB" sz="2400" b="1" dirty="0"/>
              <a:t>Ich </a:t>
            </a:r>
            <a:r>
              <a:rPr lang="en-GB" sz="2400" b="1" dirty="0" err="1"/>
              <a:t>wünsche</a:t>
            </a:r>
            <a:r>
              <a:rPr lang="en-GB" sz="2400" b="1" dirty="0"/>
              <a:t> mir…</a:t>
            </a:r>
          </a:p>
        </p:txBody>
      </p:sp>
      <p:grpSp>
        <p:nvGrpSpPr>
          <p:cNvPr id="79" name="Group 78">
            <a:extLst>
              <a:ext uri="{FF2B5EF4-FFF2-40B4-BE49-F238E27FC236}">
                <a16:creationId xmlns:a16="http://schemas.microsoft.com/office/drawing/2014/main" id="{18633112-662F-4188-8F4E-BFEE88AD4D34}"/>
              </a:ext>
            </a:extLst>
          </p:cNvPr>
          <p:cNvGrpSpPr/>
          <p:nvPr/>
        </p:nvGrpSpPr>
        <p:grpSpPr>
          <a:xfrm>
            <a:off x="4348592" y="3737945"/>
            <a:ext cx="3166177" cy="1489811"/>
            <a:chOff x="9187566" y="2844272"/>
            <a:chExt cx="3166177" cy="1489811"/>
          </a:xfrm>
        </p:grpSpPr>
        <p:pic>
          <p:nvPicPr>
            <p:cNvPr id="61" name="Picture 60">
              <a:extLst>
                <a:ext uri="{FF2B5EF4-FFF2-40B4-BE49-F238E27FC236}">
                  <a16:creationId xmlns:a16="http://schemas.microsoft.com/office/drawing/2014/main" id="{D110DD32-C343-4E3D-9D8A-0260600DE93F}"/>
                </a:ext>
              </a:extLst>
            </p:cNvPr>
            <p:cNvPicPr>
              <a:picLocks noChangeAspect="1"/>
            </p:cNvPicPr>
            <p:nvPr/>
          </p:nvPicPr>
          <p:blipFill rotWithShape="1">
            <a:blip r:embed="rId9">
              <a:clrChange>
                <a:clrFrom>
                  <a:srgbClr val="91CCEC"/>
                </a:clrFrom>
                <a:clrTo>
                  <a:srgbClr val="91CCEC">
                    <a:alpha val="0"/>
                  </a:srgbClr>
                </a:clrTo>
              </a:clrChange>
              <a:extLst>
                <a:ext uri="{28A0092B-C50C-407E-A947-70E740481C1C}">
                  <a14:useLocalDpi xmlns:a14="http://schemas.microsoft.com/office/drawing/2010/main" val="0"/>
                </a:ext>
              </a:extLst>
            </a:blip>
            <a:srcRect l="41152" t="27900" r="39875" b="27877"/>
            <a:stretch/>
          </p:blipFill>
          <p:spPr>
            <a:xfrm>
              <a:off x="10279467" y="2844272"/>
              <a:ext cx="934283" cy="1166659"/>
            </a:xfrm>
            <a:prstGeom prst="rect">
              <a:avLst/>
            </a:prstGeom>
          </p:spPr>
        </p:pic>
        <p:sp>
          <p:nvSpPr>
            <p:cNvPr id="78" name="TextBox 77">
              <a:extLst>
                <a:ext uri="{FF2B5EF4-FFF2-40B4-BE49-F238E27FC236}">
                  <a16:creationId xmlns:a16="http://schemas.microsoft.com/office/drawing/2014/main" id="{92DD8FDC-69D1-41CE-8DFC-7570BB89AD83}"/>
                </a:ext>
              </a:extLst>
            </p:cNvPr>
            <p:cNvSpPr txBox="1"/>
            <p:nvPr/>
          </p:nvSpPr>
          <p:spPr>
            <a:xfrm>
              <a:off x="9187566" y="3933973"/>
              <a:ext cx="3166177" cy="400110"/>
            </a:xfrm>
            <a:prstGeom prst="rect">
              <a:avLst/>
            </a:prstGeom>
            <a:noFill/>
          </p:spPr>
          <p:txBody>
            <a:bodyPr wrap="square" rtlCol="0">
              <a:spAutoFit/>
            </a:bodyPr>
            <a:lstStyle/>
            <a:p>
              <a:pPr algn="ctr"/>
              <a:r>
                <a:rPr lang="en-GB" sz="2000" dirty="0"/>
                <a:t>[I wish (for)…]</a:t>
              </a:r>
            </a:p>
          </p:txBody>
        </p:sp>
      </p:grpSp>
      <p:sp>
        <p:nvSpPr>
          <p:cNvPr id="80" name="TextBox 79">
            <a:extLst>
              <a:ext uri="{FF2B5EF4-FFF2-40B4-BE49-F238E27FC236}">
                <a16:creationId xmlns:a16="http://schemas.microsoft.com/office/drawing/2014/main" id="{EE47530C-8210-4E25-8784-4BD997FFBCC5}"/>
              </a:ext>
            </a:extLst>
          </p:cNvPr>
          <p:cNvSpPr txBox="1"/>
          <p:nvPr/>
        </p:nvSpPr>
        <p:spPr>
          <a:xfrm>
            <a:off x="8693380" y="5154926"/>
            <a:ext cx="2965642" cy="461665"/>
          </a:xfrm>
          <a:prstGeom prst="rect">
            <a:avLst/>
          </a:prstGeom>
          <a:noFill/>
        </p:spPr>
        <p:txBody>
          <a:bodyPr wrap="square" rtlCol="0">
            <a:spAutoFit/>
          </a:bodyPr>
          <a:lstStyle/>
          <a:p>
            <a:pPr algn="ctr"/>
            <a:r>
              <a:rPr lang="en-GB" sz="2400" b="1" dirty="0"/>
              <a:t>(</a:t>
            </a:r>
            <a:r>
              <a:rPr lang="en-GB" sz="2400" b="1" dirty="0" err="1"/>
              <a:t>sie</a:t>
            </a:r>
            <a:r>
              <a:rPr lang="en-GB" sz="2400" b="1" dirty="0"/>
              <a:t>) </a:t>
            </a:r>
            <a:r>
              <a:rPr lang="en-GB" sz="2400" b="1" dirty="0" err="1"/>
              <a:t>sind</a:t>
            </a:r>
            <a:endParaRPr lang="en-GB" sz="2400" b="1" dirty="0"/>
          </a:p>
        </p:txBody>
      </p:sp>
    </p:spTree>
    <p:extLst>
      <p:ext uri="{BB962C8B-B14F-4D97-AF65-F5344CB8AC3E}">
        <p14:creationId xmlns:p14="http://schemas.microsoft.com/office/powerpoint/2010/main" val="144697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p:bldP spid="71" grpId="0"/>
      <p:bldP spid="72" grpId="0"/>
      <p:bldP spid="73" grpId="0"/>
      <p:bldP spid="77" grpId="0"/>
      <p:bldP spid="8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314F30-FB5E-9A4D-AFBC-6BBAC7C998C9}"/>
              </a:ext>
            </a:extLst>
          </p:cNvPr>
          <p:cNvSpPr>
            <a:spLocks noGrp="1"/>
          </p:cNvSpPr>
          <p:nvPr>
            <p:ph type="title"/>
          </p:nvPr>
        </p:nvSpPr>
        <p:spPr>
          <a:xfrm>
            <a:off x="5237973" y="-67681"/>
            <a:ext cx="1735844" cy="19871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1281320" y="3384179"/>
            <a:ext cx="2042547"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6" name="Rectangle 5"/>
          <p:cNvSpPr/>
          <p:nvPr/>
        </p:nvSpPr>
        <p:spPr>
          <a:xfrm>
            <a:off x="8563563" y="3359162"/>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8775566" y="238754"/>
            <a:ext cx="292155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hnlich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494308" y="237692"/>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hlen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4654740" y="4817862"/>
            <a:ext cx="288252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erkl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ä</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man looking at his watch and running lat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187695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ä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spät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zähl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ähnlich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Nä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8" name="erklären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ähl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E6E3-7039-1046-892A-0CE674C9880E}"/>
              </a:ext>
            </a:extLst>
          </p:cNvPr>
          <p:cNvSpPr>
            <a:spLocks noGrp="1"/>
          </p:cNvSpPr>
          <p:nvPr>
            <p:ph type="title"/>
          </p:nvPr>
        </p:nvSpPr>
        <p:spPr>
          <a:xfrm>
            <a:off x="4641264" y="169274"/>
            <a:ext cx="2943336" cy="15008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894999"/>
            <a:ext cx="3802879" cy="2582996"/>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sp</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t</a:t>
            </a:r>
            <a:endParaRPr lang="en-GB" sz="6600" dirty="0">
              <a:solidFill>
                <a:srgbClr val="002060"/>
              </a:solidFill>
              <a:latin typeface="Century Gothic" panose="020B0502020202020204" pitchFamily="34" charset="0"/>
            </a:endParaRPr>
          </a:p>
        </p:txBody>
      </p:sp>
      <p:sp>
        <p:nvSpPr>
          <p:cNvPr id="5" name="Rectangle 4"/>
          <p:cNvSpPr/>
          <p:nvPr/>
        </p:nvSpPr>
        <p:spPr>
          <a:xfrm>
            <a:off x="1281320" y="3384179"/>
            <a:ext cx="204254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N</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he</a:t>
            </a:r>
            <a:endParaRPr lang="en-GB" sz="5400" dirty="0">
              <a:solidFill>
                <a:srgbClr val="FFCC00"/>
              </a:solidFill>
              <a:latin typeface="Century Gothic" panose="020B0502020202020204" pitchFamily="34" charset="0"/>
            </a:endParaRPr>
          </a:p>
        </p:txBody>
      </p:sp>
      <p:sp>
        <p:nvSpPr>
          <p:cNvPr id="6" name="Rectangle 5"/>
          <p:cNvSpPr/>
          <p:nvPr/>
        </p:nvSpPr>
        <p:spPr>
          <a:xfrm>
            <a:off x="8563563" y="3359162"/>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7" name="Rectangle 6"/>
          <p:cNvSpPr/>
          <p:nvPr/>
        </p:nvSpPr>
        <p:spPr>
          <a:xfrm>
            <a:off x="8775566" y="238754"/>
            <a:ext cx="292155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hnlich</a:t>
            </a:r>
            <a:endParaRPr lang="en-GB" sz="5400" i="1" dirty="0">
              <a:solidFill>
                <a:srgbClr val="002060"/>
              </a:solidFill>
              <a:latin typeface="Century Gothic" panose="020B0502020202020204" pitchFamily="34" charset="0"/>
            </a:endParaRPr>
          </a:p>
        </p:txBody>
      </p:sp>
      <p:sp>
        <p:nvSpPr>
          <p:cNvPr id="8" name="Rectangle 7"/>
          <p:cNvSpPr/>
          <p:nvPr/>
        </p:nvSpPr>
        <p:spPr>
          <a:xfrm>
            <a:off x="494308" y="237692"/>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z</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hlen</a:t>
            </a:r>
            <a:endParaRPr lang="en-GB" sz="5400" dirty="0">
              <a:solidFill>
                <a:srgbClr val="002060"/>
              </a:solidFill>
              <a:latin typeface="Century Gothic" panose="020B0502020202020204" pitchFamily="34" charset="0"/>
            </a:endParaRPr>
          </a:p>
        </p:txBody>
      </p:sp>
      <p:sp>
        <p:nvSpPr>
          <p:cNvPr id="9" name="Rectangle 8"/>
          <p:cNvSpPr/>
          <p:nvPr/>
        </p:nvSpPr>
        <p:spPr>
          <a:xfrm>
            <a:off x="4654740" y="4817862"/>
            <a:ext cx="288252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erkl</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ren</a:t>
            </a:r>
            <a:endParaRPr lang="en-GB" sz="5400" dirty="0">
              <a:solidFill>
                <a:srgbClr val="002060"/>
              </a:solidFill>
              <a:latin typeface="Century Gothic" panose="020B0502020202020204" pitchFamily="34" charset="0"/>
            </a:endParaRPr>
          </a:p>
        </p:txBody>
      </p:sp>
      <p:pic>
        <p:nvPicPr>
          <p:cNvPr id="10" name="Picture 9" descr="man looking at his watch and running lat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9818" y="1943910"/>
            <a:ext cx="1544917" cy="1660593"/>
          </a:xfrm>
          <a:prstGeom prst="rect">
            <a:avLst/>
          </a:prstGeom>
        </p:spPr>
      </p:pic>
    </p:spTree>
    <p:extLst>
      <p:ext uri="{BB962C8B-B14F-4D97-AF65-F5344CB8AC3E}">
        <p14:creationId xmlns:p14="http://schemas.microsoft.com/office/powerpoint/2010/main" val="40021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pic>
        <p:nvPicPr>
          <p:cNvPr id="4" name="Picture 3" descr="boy with big smile"/>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ä</a:t>
            </a: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cheln</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85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lächel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8CDD0F-3CE5-744B-A96C-80F9C235152D}"/>
              </a:ext>
            </a:extLst>
          </p:cNvPr>
          <p:cNvSpPr>
            <a:spLocks noGrp="1"/>
          </p:cNvSpPr>
          <p:nvPr>
            <p:ph type="title"/>
          </p:nvPr>
        </p:nvSpPr>
        <p:spPr>
          <a:xfrm>
            <a:off x="5197630" y="243630"/>
            <a:ext cx="1796738" cy="1211989"/>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pic>
        <p:nvPicPr>
          <p:cNvPr id="2" name="Picture 1" descr="girl with two pig tail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3976" y="1373804"/>
            <a:ext cx="2052710" cy="1433476"/>
          </a:xfrm>
          <a:prstGeom prst="rect">
            <a:avLst/>
          </a:prstGeom>
        </p:spPr>
      </p:pic>
      <p:pic>
        <p:nvPicPr>
          <p:cNvPr id="1026" name="Picture 2" descr="half of a circl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41688" y="4417529"/>
            <a:ext cx="1643058" cy="150613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descr="arrow pointing to one half"/>
          <p:cNvCxnSpPr/>
          <p:nvPr/>
        </p:nvCxnSpPr>
        <p:spPr>
          <a:xfrm>
            <a:off x="1090245" y="4417529"/>
            <a:ext cx="433781" cy="368315"/>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butterfly"/>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179" y="4477995"/>
            <a:ext cx="798506" cy="898319"/>
          </a:xfrm>
          <a:prstGeom prst="rect">
            <a:avLst/>
          </a:prstGeom>
        </p:spPr>
      </p:pic>
      <p:pic>
        <p:nvPicPr>
          <p:cNvPr id="16" name="Picture 15" descr="caterpilla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5367" y="4786000"/>
            <a:ext cx="1197758" cy="507051"/>
          </a:xfrm>
          <a:prstGeom prst="rect">
            <a:avLst/>
          </a:prstGeom>
        </p:spPr>
      </p:pic>
      <p:cxnSp>
        <p:nvCxnSpPr>
          <p:cNvPr id="18" name="Straight Arrow Connector 17" descr="arrow between caterpillar and butterfly"/>
          <p:cNvCxnSpPr/>
          <p:nvPr/>
        </p:nvCxnSpPr>
        <p:spPr>
          <a:xfrm flipV="1">
            <a:off x="10156853" y="5039522"/>
            <a:ext cx="544292" cy="693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sine wave"/>
          <p:cNvPicPr>
            <a:picLocks noChangeAspect="1"/>
          </p:cNvPicPr>
          <p:nvPr/>
        </p:nvPicPr>
        <p:blipFill>
          <a:blip r:embed="rId1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815385" y="5686260"/>
            <a:ext cx="2561229" cy="597620"/>
          </a:xfrm>
          <a:prstGeom prst="rect">
            <a:avLst/>
          </a:prstGeom>
        </p:spPr>
      </p:pic>
      <p:sp>
        <p:nvSpPr>
          <p:cNvPr id="20" name="TextBox 19"/>
          <p:cNvSpPr txBox="1"/>
          <p:nvPr/>
        </p:nvSpPr>
        <p:spPr>
          <a:xfrm>
            <a:off x="5141151" y="5235045"/>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[constant(</a:t>
            </a:r>
            <a:r>
              <a:rPr lang="en-GB" dirty="0" err="1">
                <a:solidFill>
                  <a:srgbClr val="002060"/>
                </a:solidFill>
                <a:latin typeface="Century Gothic" panose="020B0502020202020204" pitchFamily="34" charset="0"/>
              </a:rPr>
              <a:t>ly</a:t>
            </a:r>
            <a:r>
              <a:rPr lang="en-GB" dirty="0">
                <a:solidFill>
                  <a:srgbClr val="002060"/>
                </a:solidFill>
                <a:latin typeface="Century Gothic" panose="020B0502020202020204" pitchFamily="34" charset="0"/>
              </a:rPr>
              <a:t>)]</a:t>
            </a:r>
          </a:p>
        </p:txBody>
      </p:sp>
      <p:pic>
        <p:nvPicPr>
          <p:cNvPr id="21" name="Picture 20" descr="two ladybugs holding up a heart"/>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39813" y="1573300"/>
            <a:ext cx="1196931" cy="1362025"/>
          </a:xfrm>
          <a:prstGeom prst="rect">
            <a:avLst/>
          </a:prstGeom>
        </p:spPr>
      </p:pic>
      <p:sp>
        <p:nvSpPr>
          <p:cNvPr id="23" name="TextBox 22"/>
          <p:cNvSpPr txBox="1"/>
          <p:nvPr/>
        </p:nvSpPr>
        <p:spPr>
          <a:xfrm>
            <a:off x="1276661" y="1135236"/>
            <a:ext cx="1959429"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[relationship]</a:t>
            </a:r>
          </a:p>
        </p:txBody>
      </p:sp>
    </p:spTree>
    <p:extLst>
      <p:ext uri="{BB962C8B-B14F-4D97-AF65-F5344CB8AC3E}">
        <p14:creationId xmlns:p14="http://schemas.microsoft.com/office/powerpoint/2010/main" val="241619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subTnLst>
                                    <p:audio>
                                      <p:cMediaNode>
                                        <p:cTn display="0" masterRel="sameClick">
                                          <p:stCondLst>
                                            <p:cond evt="begin" delay="0">
                                              <p:tn val="26"/>
                                            </p:cond>
                                          </p:stCondLst>
                                          <p:endCondLst>
                                            <p:cond evt="onStopAudio" delay="0">
                                              <p:tgtEl>
                                                <p:sldTgt/>
                                              </p:tgtEl>
                                            </p:cond>
                                          </p:endCondLst>
                                        </p:cTn>
                                        <p:tgtEl>
                                          <p:sndTgt r:embed="rId5" name="Verhältnis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Mädchen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Mädchen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subTnLst>
                                    <p:audio>
                                      <p:cMediaNode>
                                        <p:cTn display="0" masterRel="sameClick">
                                          <p:stCondLst>
                                            <p:cond evt="begin" delay="0">
                                              <p:tn val="41"/>
                                            </p:cond>
                                          </p:stCondLst>
                                          <p:endCondLst>
                                            <p:cond evt="onStopAudio" delay="0">
                                              <p:tgtEl>
                                                <p:sldTgt/>
                                              </p:tgtEl>
                                            </p:cond>
                                          </p:endCondLst>
                                        </p:cTn>
                                        <p:tgtEl>
                                          <p:sndTgt r:embed="rId7" name="Hälfte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0"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animEffect transition="in" filter="fade">
                                      <p:cBhvr>
                                        <p:cTn id="51" dur="500"/>
                                        <p:tgtEl>
                                          <p:spTgt spid="1026"/>
                                        </p:tgtEl>
                                      </p:cBhvr>
                                    </p:animEffect>
                                  </p:childTnLst>
                                  <p:subTnLst>
                                    <p:audio>
                                      <p:cMediaNode>
                                        <p:cTn display="0" masterRel="sameClick">
                                          <p:stCondLst>
                                            <p:cond evt="begin" delay="0">
                                              <p:tn val="49"/>
                                            </p:cond>
                                          </p:stCondLst>
                                          <p:endCondLst>
                                            <p:cond evt="onStopAudio" delay="0">
                                              <p:tgtEl>
                                                <p:sldTgt/>
                                              </p:tgtEl>
                                            </p:cond>
                                          </p:endCondLst>
                                        </p:cTn>
                                        <p:tgtEl>
                                          <p:sndTgt r:embed="rId7" name="Hälfte new.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8" name="ständig new.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ständig new.wav"/>
                                        </p:tgtEl>
                                      </p:cMediaNode>
                                    </p:audio>
                                  </p:subTnLst>
                                </p:cTn>
                              </p:par>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ändern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subTnLst>
                                    <p:audio>
                                      <p:cMediaNode>
                                        <p:cTn display="0" masterRel="sameClick">
                                          <p:stCondLst>
                                            <p:cond evt="begin" delay="0">
                                              <p:tn val="72"/>
                                            </p:cond>
                                          </p:stCondLst>
                                          <p:endCondLst>
                                            <p:cond evt="onStopAudio" delay="0">
                                              <p:tgtEl>
                                                <p:sldTgt/>
                                              </p:tgtEl>
                                            </p:cond>
                                          </p:endCondLst>
                                        </p:cTn>
                                        <p:tgtEl>
                                          <p:sndTgt r:embed="rId9" name="ändern new.wav"/>
                                        </p:tgtEl>
                                      </p:cMediaNode>
                                    </p:audio>
                                  </p:sub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P spid="7" grpId="0"/>
      <p:bldP spid="8" grpId="0"/>
      <p:bldP spid="9" grpId="0"/>
      <p:bldP spid="20"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0817C-CE68-6C4A-B373-F5F16EDF5CBD}"/>
              </a:ext>
            </a:extLst>
          </p:cNvPr>
          <p:cNvSpPr>
            <a:spLocks noGrp="1"/>
          </p:cNvSpPr>
          <p:nvPr>
            <p:ph type="title"/>
          </p:nvPr>
        </p:nvSpPr>
        <p:spPr>
          <a:xfrm>
            <a:off x="5215689" y="183519"/>
            <a:ext cx="1760621"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123610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ä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lächeln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Verhältnis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Mäd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subTnLst>
                                    <p:audio>
                                      <p:cMediaNode>
                                        <p:cTn display="0" masterRel="sameClick">
                                          <p:stCondLst>
                                            <p:cond evt="begin" delay="0">
                                              <p:tn val="28"/>
                                            </p:cond>
                                          </p:stCondLst>
                                          <p:endCondLst>
                                            <p:cond evt="onStopAudio" delay="0">
                                              <p:tgtEl>
                                                <p:sldTgt/>
                                              </p:tgtEl>
                                            </p:cond>
                                          </p:endCondLst>
                                        </p:cTn>
                                        <p:tgtEl>
                                          <p:sndTgt r:embed="rId7" name="Hälft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ständ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änder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DE75-34C9-6F44-92C4-3AABC5F498E0}"/>
              </a:ext>
            </a:extLst>
          </p:cNvPr>
          <p:cNvSpPr>
            <a:spLocks noGrp="1"/>
          </p:cNvSpPr>
          <p:nvPr>
            <p:ph type="title"/>
          </p:nvPr>
        </p:nvSpPr>
        <p:spPr>
          <a:xfrm>
            <a:off x="4620202" y="180165"/>
            <a:ext cx="2951593" cy="1339435"/>
          </a:xfrm>
        </p:spPr>
        <p:txBody>
          <a:bodyPr>
            <a:noAutofit/>
          </a:bodyPr>
          <a:lstStyle/>
          <a:p>
            <a:pPr algn="ctr"/>
            <a:r>
              <a:rPr lang="en-GB" sz="9600" b="1" dirty="0" err="1">
                <a:solidFill>
                  <a:srgbClr val="002060"/>
                </a:solidFill>
              </a:rPr>
              <a:t>ä</a:t>
            </a:r>
            <a:endParaRPr lang="en-US" sz="9600" dirty="0"/>
          </a:p>
        </p:txBody>
      </p:sp>
      <p:sp>
        <p:nvSpPr>
          <p:cNvPr id="4" name="Rounded Rectangle 3"/>
          <p:cNvSpPr/>
          <p:nvPr/>
        </p:nvSpPr>
        <p:spPr>
          <a:xfrm>
            <a:off x="4271110" y="1782510"/>
            <a:ext cx="3802879" cy="2695485"/>
          </a:xfrm>
          <a:prstGeom prst="roundRect">
            <a:avLst/>
          </a:prstGeom>
          <a:solidFill>
            <a:schemeClr val="accent4">
              <a:lumMod val="20000"/>
              <a:lumOff val="80000"/>
            </a:schemeClr>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l</a:t>
            </a:r>
            <a:r>
              <a:rPr lang="en-GB" sz="6600" dirty="0" err="1">
                <a:solidFill>
                  <a:srgbClr val="FFCC00"/>
                </a:solidFill>
                <a:latin typeface="Century Gothic" panose="020B0502020202020204" pitchFamily="34" charset="0"/>
              </a:rPr>
              <a:t>ä</a:t>
            </a:r>
            <a:r>
              <a:rPr lang="en-GB" sz="6600" dirty="0" err="1">
                <a:solidFill>
                  <a:srgbClr val="002060"/>
                </a:solidFill>
                <a:latin typeface="Century Gothic" panose="020B0502020202020204" pitchFamily="34" charset="0"/>
              </a:rPr>
              <a:t>cheln</a:t>
            </a:r>
            <a:endParaRPr lang="en-GB" sz="6600" dirty="0">
              <a:solidFill>
                <a:srgbClr val="002060"/>
              </a:solidFill>
              <a:latin typeface="Century Gothic" panose="020B0502020202020204" pitchFamily="34" charset="0"/>
            </a:endParaRPr>
          </a:p>
        </p:txBody>
      </p:sp>
      <p:sp>
        <p:nvSpPr>
          <p:cNvPr id="5" name="Rectangle 4"/>
          <p:cNvSpPr/>
          <p:nvPr/>
        </p:nvSpPr>
        <p:spPr>
          <a:xfrm>
            <a:off x="1171971" y="3365721"/>
            <a:ext cx="217078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lfte</a:t>
            </a:r>
            <a:endParaRPr lang="en-GB" sz="5400" dirty="0">
              <a:solidFill>
                <a:srgbClr val="FFCC00"/>
              </a:solidFill>
              <a:latin typeface="Century Gothic" panose="020B0502020202020204" pitchFamily="34" charset="0"/>
            </a:endParaRPr>
          </a:p>
        </p:txBody>
      </p:sp>
      <p:sp>
        <p:nvSpPr>
          <p:cNvPr id="6" name="Rectangle 5"/>
          <p:cNvSpPr/>
          <p:nvPr/>
        </p:nvSpPr>
        <p:spPr>
          <a:xfrm>
            <a:off x="4423219" y="4496381"/>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st</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ndig</a:t>
            </a:r>
            <a:endParaRPr lang="en-GB" sz="5400" dirty="0">
              <a:solidFill>
                <a:srgbClr val="002060"/>
              </a:solidFill>
              <a:latin typeface="Century Gothic" panose="020B0502020202020204" pitchFamily="34" charset="0"/>
            </a:endParaRPr>
          </a:p>
        </p:txBody>
      </p:sp>
      <p:sp>
        <p:nvSpPr>
          <p:cNvPr id="7" name="Rectangle 6"/>
          <p:cNvSpPr/>
          <p:nvPr/>
        </p:nvSpPr>
        <p:spPr>
          <a:xfrm>
            <a:off x="8619899" y="3429000"/>
            <a:ext cx="3180865"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ndern</a:t>
            </a:r>
            <a:endParaRPr lang="en-GB" sz="5400" i="1" dirty="0">
              <a:solidFill>
                <a:srgbClr val="002060"/>
              </a:solidFill>
              <a:latin typeface="Century Gothic" panose="020B0502020202020204" pitchFamily="34" charset="0"/>
            </a:endParaRPr>
          </a:p>
        </p:txBody>
      </p:sp>
      <p:sp>
        <p:nvSpPr>
          <p:cNvPr id="8" name="Rectangle 7"/>
          <p:cNvSpPr/>
          <p:nvPr/>
        </p:nvSpPr>
        <p:spPr>
          <a:xfrm>
            <a:off x="448047" y="435478"/>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Verh</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ltnis</a:t>
            </a:r>
            <a:endParaRPr lang="en-GB" sz="5400" dirty="0">
              <a:solidFill>
                <a:srgbClr val="002060"/>
              </a:solidFill>
              <a:latin typeface="Century Gothic" panose="020B0502020202020204" pitchFamily="34" charset="0"/>
            </a:endParaRPr>
          </a:p>
        </p:txBody>
      </p:sp>
      <p:sp>
        <p:nvSpPr>
          <p:cNvPr id="9" name="Rectangle 8"/>
          <p:cNvSpPr/>
          <p:nvPr/>
        </p:nvSpPr>
        <p:spPr>
          <a:xfrm>
            <a:off x="8402206" y="443326"/>
            <a:ext cx="350929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t>
            </a:r>
            <a:r>
              <a:rPr lang="en-GB" sz="5400" dirty="0" err="1">
                <a:solidFill>
                  <a:srgbClr val="FFCC00"/>
                </a:solidFill>
                <a:latin typeface="Century Gothic" panose="020B0502020202020204" pitchFamily="34" charset="0"/>
              </a:rPr>
              <a:t>ä</a:t>
            </a:r>
            <a:r>
              <a:rPr lang="en-GB" sz="5400" dirty="0" err="1">
                <a:solidFill>
                  <a:srgbClr val="002060"/>
                </a:solidFill>
                <a:latin typeface="Century Gothic" panose="020B0502020202020204" pitchFamily="34" charset="0"/>
              </a:rPr>
              <a:t>dchen</a:t>
            </a:r>
            <a:endParaRPr lang="en-GB" sz="5400" dirty="0">
              <a:solidFill>
                <a:srgbClr val="002060"/>
              </a:solidFill>
              <a:latin typeface="Century Gothic" panose="020B0502020202020204" pitchFamily="34" charset="0"/>
            </a:endParaRPr>
          </a:p>
        </p:txBody>
      </p:sp>
      <p:pic>
        <p:nvPicPr>
          <p:cNvPr id="10" name="Picture 9" descr="boy with big smi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1904" y="1803642"/>
            <a:ext cx="1529584" cy="1529584"/>
          </a:xfrm>
          <a:prstGeom prst="rect">
            <a:avLst/>
          </a:prstGeom>
        </p:spPr>
      </p:pic>
    </p:spTree>
    <p:extLst>
      <p:ext uri="{BB962C8B-B14F-4D97-AF65-F5344CB8AC3E}">
        <p14:creationId xmlns:p14="http://schemas.microsoft.com/office/powerpoint/2010/main" val="9279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B4AA707-EBE6-4352-BD70-6AA6C0427B56}"/>
              </a:ext>
            </a:extLst>
          </p:cNvPr>
          <p:cNvSpPr>
            <a:spLocks noGrp="1"/>
          </p:cNvSpPr>
          <p:nvPr>
            <p:ph type="title"/>
          </p:nvPr>
        </p:nvSpPr>
        <p:spPr>
          <a:xfrm>
            <a:off x="0" y="213557"/>
            <a:ext cx="5407572" cy="647577"/>
          </a:xfrm>
        </p:spPr>
        <p:txBody>
          <a:bodyPr>
            <a:normAutofit/>
          </a:bodyPr>
          <a:lstStyle/>
          <a:p>
            <a:r>
              <a:rPr lang="en-GB" sz="3200" b="1" dirty="0" err="1">
                <a:latin typeface="Century Gothic" panose="020B0502020202020204" pitchFamily="34" charset="0"/>
              </a:rPr>
              <a:t>Weihnachtstraditionen</a:t>
            </a:r>
            <a:endParaRPr lang="en-GB" sz="3200" b="1" dirty="0">
              <a:latin typeface="Century Gothic" panose="020B0502020202020204" pitchFamily="34" charset="0"/>
            </a:endParaRP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620071" y="128570"/>
            <a:ext cx="1497603"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CEFD029-4148-4929-B643-AFC4F422D03B}"/>
              </a:ext>
            </a:extLst>
          </p:cNvPr>
          <p:cNvSpPr txBox="1"/>
          <p:nvPr/>
        </p:nvSpPr>
        <p:spPr>
          <a:xfrm>
            <a:off x="2052149" y="1054235"/>
            <a:ext cx="10065525" cy="1569660"/>
          </a:xfrm>
          <a:prstGeom prst="rect">
            <a:avLst/>
          </a:prstGeom>
          <a:noFill/>
        </p:spPr>
        <p:txBody>
          <a:bodyPr wrap="square" rtlCol="0">
            <a:spAutoFit/>
          </a:bodyPr>
          <a:lstStyle/>
          <a:p>
            <a:r>
              <a:rPr lang="en-GB" sz="2400" b="1" dirty="0"/>
              <a:t>Deutschland</a:t>
            </a:r>
            <a:r>
              <a:rPr lang="en-GB" sz="2400" dirty="0"/>
              <a:t> has several Christmas post offices that </a:t>
            </a:r>
            <a:r>
              <a:rPr lang="en-GB" sz="2400" b="1" dirty="0"/>
              <a:t>Kinder</a:t>
            </a:r>
            <a:r>
              <a:rPr lang="en-GB" sz="2400" dirty="0"/>
              <a:t> (and adults) send their </a:t>
            </a:r>
            <a:r>
              <a:rPr lang="en-GB" sz="2400" b="1" dirty="0" err="1"/>
              <a:t>Weihnachtswunschlisten</a:t>
            </a:r>
            <a:r>
              <a:rPr lang="en-GB" sz="2400" dirty="0"/>
              <a:t> to. </a:t>
            </a:r>
          </a:p>
          <a:p>
            <a:endParaRPr lang="en-GB" sz="2400" dirty="0"/>
          </a:p>
          <a:p>
            <a:r>
              <a:rPr lang="en-GB" sz="2400" dirty="0"/>
              <a:t>Around 650, 000 </a:t>
            </a:r>
            <a:r>
              <a:rPr lang="en-GB" sz="2400" b="1" dirty="0" err="1"/>
              <a:t>Briefe</a:t>
            </a:r>
            <a:r>
              <a:rPr lang="en-GB" sz="2400" dirty="0"/>
              <a:t> are received every year.</a:t>
            </a:r>
          </a:p>
        </p:txBody>
      </p:sp>
      <p:sp>
        <p:nvSpPr>
          <p:cNvPr id="8" name="TextBox 7">
            <a:extLst>
              <a:ext uri="{FF2B5EF4-FFF2-40B4-BE49-F238E27FC236}">
                <a16:creationId xmlns:a16="http://schemas.microsoft.com/office/drawing/2014/main" id="{40855889-B141-481B-84A2-38331B6FAF2A}"/>
              </a:ext>
            </a:extLst>
          </p:cNvPr>
          <p:cNvSpPr txBox="1"/>
          <p:nvPr/>
        </p:nvSpPr>
        <p:spPr>
          <a:xfrm>
            <a:off x="400113" y="5939313"/>
            <a:ext cx="11923233" cy="430887"/>
          </a:xfrm>
          <a:prstGeom prst="rect">
            <a:avLst/>
          </a:prstGeom>
          <a:noFill/>
        </p:spPr>
        <p:txBody>
          <a:bodyPr wrap="square" rtlCol="0">
            <a:spAutoFit/>
          </a:bodyPr>
          <a:lstStyle/>
          <a:p>
            <a:r>
              <a:rPr lang="en-GB" sz="2200" b="1" dirty="0"/>
              <a:t>das Dorf</a:t>
            </a:r>
            <a:r>
              <a:rPr lang="en-GB" sz="2200" dirty="0"/>
              <a:t> – village</a:t>
            </a:r>
            <a:r>
              <a:rPr lang="en-GB" sz="2200" b="1" dirty="0"/>
              <a:t> | die Stadt </a:t>
            </a:r>
            <a:r>
              <a:rPr lang="en-GB" sz="2200" dirty="0"/>
              <a:t>– town </a:t>
            </a:r>
            <a:r>
              <a:rPr lang="en-GB" sz="2200" b="1" dirty="0"/>
              <a:t>| der Himmel </a:t>
            </a:r>
            <a:r>
              <a:rPr lang="en-GB" sz="2200" dirty="0"/>
              <a:t>– heaven, sky </a:t>
            </a:r>
            <a:r>
              <a:rPr lang="en-GB" sz="2200" b="1" dirty="0"/>
              <a:t>| der Berg - </a:t>
            </a:r>
            <a:r>
              <a:rPr lang="en-GB" sz="2200" dirty="0"/>
              <a:t>mountain</a:t>
            </a:r>
          </a:p>
        </p:txBody>
      </p:sp>
      <p:pic>
        <p:nvPicPr>
          <p:cNvPr id="11" name="Picture 10" descr="A yellow mailbox with a black and white square&#10;&#10;Description automatically generated">
            <a:extLst>
              <a:ext uri="{FF2B5EF4-FFF2-40B4-BE49-F238E27FC236}">
                <a16:creationId xmlns:a16="http://schemas.microsoft.com/office/drawing/2014/main" id="{D0ACA524-7CF0-4EE7-99EE-34BAA1892E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6" y="976247"/>
            <a:ext cx="1857547" cy="1738548"/>
          </a:xfrm>
          <a:prstGeom prst="rect">
            <a:avLst/>
          </a:prstGeom>
        </p:spPr>
      </p:pic>
      <p:sp>
        <p:nvSpPr>
          <p:cNvPr id="32" name="TextBox 31">
            <a:extLst>
              <a:ext uri="{FF2B5EF4-FFF2-40B4-BE49-F238E27FC236}">
                <a16:creationId xmlns:a16="http://schemas.microsoft.com/office/drawing/2014/main" id="{1DAF6D0E-E571-4D56-A962-2455277F1A92}"/>
              </a:ext>
            </a:extLst>
          </p:cNvPr>
          <p:cNvSpPr txBox="1"/>
          <p:nvPr/>
        </p:nvSpPr>
        <p:spPr>
          <a:xfrm>
            <a:off x="2043119" y="3027008"/>
            <a:ext cx="10065525" cy="1200329"/>
          </a:xfrm>
          <a:prstGeom prst="rect">
            <a:avLst/>
          </a:prstGeom>
          <a:noFill/>
        </p:spPr>
        <p:txBody>
          <a:bodyPr wrap="square" rtlCol="0">
            <a:spAutoFit/>
          </a:bodyPr>
          <a:lstStyle/>
          <a:p>
            <a:r>
              <a:rPr lang="en-GB" sz="2400" dirty="0"/>
              <a:t>The post offices are in </a:t>
            </a:r>
            <a:r>
              <a:rPr lang="en-GB" sz="2400" b="1" dirty="0" err="1"/>
              <a:t>Städte</a:t>
            </a:r>
            <a:r>
              <a:rPr lang="en-GB" sz="2400" dirty="0"/>
              <a:t> and villages with </a:t>
            </a:r>
            <a:r>
              <a:rPr lang="en-GB" sz="2400" b="1" dirty="0" err="1"/>
              <a:t>Namen</a:t>
            </a:r>
            <a:r>
              <a:rPr lang="en-GB" sz="2400" dirty="0"/>
              <a:t> such as:  </a:t>
            </a:r>
          </a:p>
          <a:p>
            <a:r>
              <a:rPr lang="en-GB" sz="2400" dirty="0"/>
              <a:t>St. Nikolaus, </a:t>
            </a:r>
            <a:r>
              <a:rPr lang="en-GB" sz="2400" dirty="0" err="1"/>
              <a:t>Nikolausdorf</a:t>
            </a:r>
            <a:r>
              <a:rPr lang="en-GB" sz="2400" dirty="0"/>
              <a:t>, </a:t>
            </a:r>
            <a:r>
              <a:rPr lang="en-GB" sz="2400" dirty="0" err="1"/>
              <a:t>Engelskirchen</a:t>
            </a:r>
            <a:r>
              <a:rPr lang="en-GB" sz="2400" dirty="0"/>
              <a:t>, </a:t>
            </a:r>
            <a:r>
              <a:rPr lang="en-GB" sz="2400" dirty="0" err="1"/>
              <a:t>Himmelstadt</a:t>
            </a:r>
            <a:r>
              <a:rPr lang="en-GB" sz="2400" dirty="0"/>
              <a:t> and </a:t>
            </a:r>
            <a:r>
              <a:rPr lang="en-GB" sz="2400" dirty="0" err="1"/>
              <a:t>Himmselsberg</a:t>
            </a:r>
            <a:r>
              <a:rPr lang="en-GB" sz="2400" dirty="0"/>
              <a:t>.</a:t>
            </a:r>
          </a:p>
        </p:txBody>
      </p:sp>
      <p:sp>
        <p:nvSpPr>
          <p:cNvPr id="34" name="TextBox 33">
            <a:extLst>
              <a:ext uri="{FF2B5EF4-FFF2-40B4-BE49-F238E27FC236}">
                <a16:creationId xmlns:a16="http://schemas.microsoft.com/office/drawing/2014/main" id="{3C70B6A0-C54E-4C7B-9E20-DC03DD8549EE}"/>
              </a:ext>
            </a:extLst>
          </p:cNvPr>
          <p:cNvSpPr txBox="1"/>
          <p:nvPr/>
        </p:nvSpPr>
        <p:spPr>
          <a:xfrm>
            <a:off x="1931873" y="4512759"/>
            <a:ext cx="10065525" cy="830997"/>
          </a:xfrm>
          <a:prstGeom prst="rect">
            <a:avLst/>
          </a:prstGeom>
          <a:noFill/>
        </p:spPr>
        <p:txBody>
          <a:bodyPr wrap="square" rtlCol="0">
            <a:spAutoFit/>
          </a:bodyPr>
          <a:lstStyle/>
          <a:p>
            <a:r>
              <a:rPr lang="en-GB" sz="2400" dirty="0"/>
              <a:t>Everyone </a:t>
            </a:r>
            <a:r>
              <a:rPr lang="en-GB" sz="2400" b="1" dirty="0" err="1"/>
              <a:t>bekommt</a:t>
            </a:r>
            <a:r>
              <a:rPr lang="en-GB" sz="2400" b="1" dirty="0"/>
              <a:t> eine </a:t>
            </a:r>
            <a:r>
              <a:rPr lang="en-GB" sz="2400" b="1" dirty="0" err="1"/>
              <a:t>Antwort</a:t>
            </a:r>
            <a:r>
              <a:rPr lang="en-GB" sz="2400" b="1" dirty="0"/>
              <a:t>.  Die </a:t>
            </a:r>
            <a:r>
              <a:rPr lang="en-GB" sz="2400" b="1" dirty="0" err="1"/>
              <a:t>Antworten</a:t>
            </a:r>
            <a:r>
              <a:rPr lang="en-GB" sz="2400" b="1" dirty="0"/>
              <a:t> </a:t>
            </a:r>
            <a:r>
              <a:rPr lang="en-GB" sz="2400" b="1" dirty="0" err="1"/>
              <a:t>sind</a:t>
            </a:r>
            <a:r>
              <a:rPr lang="en-GB" sz="2400" b="1" dirty="0"/>
              <a:t> auf Deutsch, auf </a:t>
            </a:r>
            <a:r>
              <a:rPr lang="en-GB" sz="2400" b="1" dirty="0" err="1"/>
              <a:t>Englisch</a:t>
            </a:r>
            <a:r>
              <a:rPr lang="en-GB" sz="2400" b="1" dirty="0"/>
              <a:t> </a:t>
            </a:r>
            <a:r>
              <a:rPr lang="en-GB" sz="2400" dirty="0"/>
              <a:t>and also in many other languages.</a:t>
            </a:r>
          </a:p>
        </p:txBody>
      </p:sp>
      <p:pic>
        <p:nvPicPr>
          <p:cNvPr id="36" name="Picture 35">
            <a:extLst>
              <a:ext uri="{FF2B5EF4-FFF2-40B4-BE49-F238E27FC236}">
                <a16:creationId xmlns:a16="http://schemas.microsoft.com/office/drawing/2014/main" id="{68390416-A6C2-444B-A654-991E508B9331}"/>
              </a:ext>
            </a:extLst>
          </p:cNvPr>
          <p:cNvPicPr>
            <a:picLocks noChangeAspect="1"/>
          </p:cNvPicPr>
          <p:nvPr/>
        </p:nvPicPr>
        <p:blipFill>
          <a:blip r:embed="rId4"/>
          <a:stretch>
            <a:fillRect/>
          </a:stretch>
        </p:blipFill>
        <p:spPr>
          <a:xfrm>
            <a:off x="194602" y="3486434"/>
            <a:ext cx="1709001" cy="2298012"/>
          </a:xfrm>
          <a:prstGeom prst="rect">
            <a:avLst/>
          </a:prstGeom>
        </p:spPr>
      </p:pic>
      <p:pic>
        <p:nvPicPr>
          <p:cNvPr id="35" name="Picture 34">
            <a:extLst>
              <a:ext uri="{FF2B5EF4-FFF2-40B4-BE49-F238E27FC236}">
                <a16:creationId xmlns:a16="http://schemas.microsoft.com/office/drawing/2014/main" id="{A94F915F-10BB-458D-A5F2-EA34280427AA}"/>
              </a:ext>
            </a:extLst>
          </p:cNvPr>
          <p:cNvPicPr>
            <a:picLocks noChangeAspect="1"/>
          </p:cNvPicPr>
          <p:nvPr/>
        </p:nvPicPr>
        <p:blipFill>
          <a:blip r:embed="rId5"/>
          <a:stretch>
            <a:fillRect/>
          </a:stretch>
        </p:blipFill>
        <p:spPr>
          <a:xfrm>
            <a:off x="297751" y="2016684"/>
            <a:ext cx="1456559" cy="1500283"/>
          </a:xfrm>
          <a:prstGeom prst="rect">
            <a:avLst/>
          </a:prstGeom>
        </p:spPr>
      </p:pic>
      <p:pic>
        <p:nvPicPr>
          <p:cNvPr id="37" name="Graphic 36" descr="Teacher">
            <a:extLst>
              <a:ext uri="{FF2B5EF4-FFF2-40B4-BE49-F238E27FC236}">
                <a16:creationId xmlns:a16="http://schemas.microsoft.com/office/drawing/2014/main" id="{79B4D2BA-FB3F-4A01-9658-EF7CB1BB86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44434" y="64163"/>
            <a:ext cx="914400" cy="914400"/>
          </a:xfrm>
          <a:prstGeom prst="rect">
            <a:avLst/>
          </a:prstGeom>
        </p:spPr>
      </p:pic>
      <p:sp>
        <p:nvSpPr>
          <p:cNvPr id="38" name="Speech Bubble: Rectangle with Corners Rounded 37">
            <a:extLst>
              <a:ext uri="{FF2B5EF4-FFF2-40B4-BE49-F238E27FC236}">
                <a16:creationId xmlns:a16="http://schemas.microsoft.com/office/drawing/2014/main" id="{989EABBD-7DEB-4DFC-90C6-3EC57D2BBCD6}"/>
              </a:ext>
            </a:extLst>
          </p:cNvPr>
          <p:cNvSpPr/>
          <p:nvPr/>
        </p:nvSpPr>
        <p:spPr>
          <a:xfrm>
            <a:off x="6158834" y="214608"/>
            <a:ext cx="3244400" cy="848232"/>
          </a:xfrm>
          <a:prstGeom prst="wedgeRoundRectCallout">
            <a:avLst>
              <a:gd name="adj1" fmla="val -57869"/>
              <a:gd name="adj2" fmla="val -18050"/>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a:ea typeface="+mn-ea"/>
                <a:cs typeface="+mn-cs"/>
                <a:sym typeface="Century Gothic"/>
              </a:rPr>
              <a:t>Wie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sym typeface="Century Gothic"/>
              </a:rPr>
              <a:t>sagt</a:t>
            </a:r>
            <a:r>
              <a:rPr kumimoji="0" lang="en-GB" sz="2400" b="1" i="0" u="none" strike="noStrike" kern="1200" cap="none" spc="0" normalizeH="0" baseline="0" noProof="0" dirty="0">
                <a:ln>
                  <a:noFill/>
                </a:ln>
                <a:solidFill>
                  <a:schemeClr val="tx1"/>
                </a:solidFill>
                <a:effectLst/>
                <a:uLnTx/>
                <a:uFillTx/>
                <a:latin typeface="Century Gothic"/>
                <a:ea typeface="+mn-ea"/>
                <a:cs typeface="+mn-cs"/>
                <a:sym typeface="Century Gothic"/>
              </a:rPr>
              <a:t> man das auf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sym typeface="Century Gothic"/>
              </a:rPr>
              <a:t>Englisch</a:t>
            </a:r>
            <a:r>
              <a:rPr lang="en-GB" sz="2400" b="1" dirty="0">
                <a:solidFill>
                  <a:schemeClr val="tx1"/>
                </a:solidFill>
                <a:latin typeface="Century Gothic"/>
                <a:sym typeface="Century Gothic"/>
              </a:rPr>
              <a:t>?</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 name="Picture 2" descr="A yellow text on a gray background&#10;&#10;Description automatically generated">
            <a:extLst>
              <a:ext uri="{FF2B5EF4-FFF2-40B4-BE49-F238E27FC236}">
                <a16:creationId xmlns:a16="http://schemas.microsoft.com/office/drawing/2014/main" id="{9F376742-3959-4DE5-87A9-296E579A26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1231">
            <a:off x="9366371" y="308076"/>
            <a:ext cx="1585097" cy="506012"/>
          </a:xfrm>
          <a:prstGeom prst="rect">
            <a:avLst/>
          </a:prstGeom>
        </p:spPr>
      </p:pic>
    </p:spTree>
    <p:extLst>
      <p:ext uri="{BB962C8B-B14F-4D97-AF65-F5344CB8AC3E}">
        <p14:creationId xmlns:p14="http://schemas.microsoft.com/office/powerpoint/2010/main" val="1461886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B4AA707-EBE6-4352-BD70-6AA6C0427B56}"/>
              </a:ext>
            </a:extLst>
          </p:cNvPr>
          <p:cNvSpPr>
            <a:spLocks noGrp="1"/>
          </p:cNvSpPr>
          <p:nvPr>
            <p:ph type="title"/>
          </p:nvPr>
        </p:nvSpPr>
        <p:spPr>
          <a:xfrm>
            <a:off x="0" y="213557"/>
            <a:ext cx="5407572" cy="647577"/>
          </a:xfrm>
        </p:spPr>
        <p:txBody>
          <a:bodyPr>
            <a:normAutofit/>
          </a:bodyPr>
          <a:lstStyle/>
          <a:p>
            <a:r>
              <a:rPr lang="en-GB" sz="3200" b="1" dirty="0" err="1">
                <a:latin typeface="Century Gothic" panose="020B0502020202020204" pitchFamily="34" charset="0"/>
              </a:rPr>
              <a:t>Weihnachtstraditionen</a:t>
            </a:r>
            <a:endParaRPr lang="en-GB" sz="3200" b="1" dirty="0">
              <a:latin typeface="Century Gothic" panose="020B0502020202020204" pitchFamily="34" charset="0"/>
            </a:endParaRPr>
          </a:p>
        </p:txBody>
      </p:sp>
      <p:pic>
        <p:nvPicPr>
          <p:cNvPr id="4" name="Picture 3" descr="A cartoon of a person with a beard and a crown&#10;&#10;Description automatically generated">
            <a:extLst>
              <a:ext uri="{FF2B5EF4-FFF2-40B4-BE49-F238E27FC236}">
                <a16:creationId xmlns:a16="http://schemas.microsoft.com/office/drawing/2014/main" id="{ABB7C74C-3E6D-4AE2-BA3E-E5816E29A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296" y="1652225"/>
            <a:ext cx="1406790" cy="1976609"/>
          </a:xfrm>
          <a:prstGeom prst="rect">
            <a:avLst/>
          </a:prstGeom>
        </p:spPr>
      </p:pic>
      <p:pic>
        <p:nvPicPr>
          <p:cNvPr id="7" name="Picture 6" descr="A donkey and a baby in a manger&#10;&#10;Description automatically generated">
            <a:extLst>
              <a:ext uri="{FF2B5EF4-FFF2-40B4-BE49-F238E27FC236}">
                <a16:creationId xmlns:a16="http://schemas.microsoft.com/office/drawing/2014/main" id="{C272EAA8-A1AD-4628-AC88-804BF0A29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5414" y="1882045"/>
            <a:ext cx="2381511" cy="1683803"/>
          </a:xfrm>
          <a:prstGeom prst="rect">
            <a:avLst/>
          </a:prstGeom>
        </p:spPr>
      </p:pic>
      <p:pic>
        <p:nvPicPr>
          <p:cNvPr id="9" name="Picture 8" descr="A cartoon of a santa claus&#10;&#10;Description automatically generated">
            <a:extLst>
              <a:ext uri="{FF2B5EF4-FFF2-40B4-BE49-F238E27FC236}">
                <a16:creationId xmlns:a16="http://schemas.microsoft.com/office/drawing/2014/main" id="{2446D759-2E8F-43A0-92E8-B5EBB909B1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9512" y="1754010"/>
            <a:ext cx="1650508" cy="2203457"/>
          </a:xfrm>
          <a:prstGeom prst="rect">
            <a:avLst/>
          </a:prstGeom>
        </p:spPr>
      </p:pic>
      <p:pic>
        <p:nvPicPr>
          <p:cNvPr id="3" name="Picture 2" descr="A yellow text on a gray background&#10;&#10;Description automatically generated">
            <a:extLst>
              <a:ext uri="{FF2B5EF4-FFF2-40B4-BE49-F238E27FC236}">
                <a16:creationId xmlns:a16="http://schemas.microsoft.com/office/drawing/2014/main" id="{9F376742-3959-4DE5-87A9-296E579A26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41231">
            <a:off x="10391129" y="256925"/>
            <a:ext cx="1585097" cy="506012"/>
          </a:xfrm>
          <a:prstGeom prst="rect">
            <a:avLst/>
          </a:prstGeom>
        </p:spPr>
      </p:pic>
      <p:sp>
        <p:nvSpPr>
          <p:cNvPr id="29" name="TextBox 28">
            <a:extLst>
              <a:ext uri="{FF2B5EF4-FFF2-40B4-BE49-F238E27FC236}">
                <a16:creationId xmlns:a16="http://schemas.microsoft.com/office/drawing/2014/main" id="{028012D5-B2BC-42C6-8095-F530E6D7155C}"/>
              </a:ext>
            </a:extLst>
          </p:cNvPr>
          <p:cNvSpPr txBox="1"/>
          <p:nvPr/>
        </p:nvSpPr>
        <p:spPr>
          <a:xfrm>
            <a:off x="1132852" y="3743948"/>
            <a:ext cx="3037083" cy="646331"/>
          </a:xfrm>
          <a:prstGeom prst="rect">
            <a:avLst/>
          </a:prstGeom>
          <a:noFill/>
        </p:spPr>
        <p:txBody>
          <a:bodyPr wrap="square">
            <a:spAutoFit/>
          </a:bodyPr>
          <a:lstStyle/>
          <a:p>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Lieber Nikolaus,</a:t>
            </a:r>
            <a:b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br>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a:t>
            </a:r>
            <a:endParaRPr lang="en-GB" dirty="0"/>
          </a:p>
        </p:txBody>
      </p:sp>
      <p:sp>
        <p:nvSpPr>
          <p:cNvPr id="30" name="TextBox 29">
            <a:extLst>
              <a:ext uri="{FF2B5EF4-FFF2-40B4-BE49-F238E27FC236}">
                <a16:creationId xmlns:a16="http://schemas.microsoft.com/office/drawing/2014/main" id="{1761BE27-D8BA-402B-BE76-03206684DA53}"/>
              </a:ext>
            </a:extLst>
          </p:cNvPr>
          <p:cNvSpPr txBox="1"/>
          <p:nvPr/>
        </p:nvSpPr>
        <p:spPr>
          <a:xfrm>
            <a:off x="4523596" y="3743947"/>
            <a:ext cx="3037083" cy="646331"/>
          </a:xfrm>
          <a:prstGeom prst="rect">
            <a:avLst/>
          </a:prstGeom>
          <a:noFill/>
        </p:spPr>
        <p:txBody>
          <a:bodyPr wrap="square">
            <a:spAutoFit/>
          </a:bodyPr>
          <a:lstStyle/>
          <a:p>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Lieber Santa Claus,</a:t>
            </a:r>
            <a:b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br>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a:t>
            </a:r>
            <a:endParaRPr lang="en-GB" dirty="0"/>
          </a:p>
        </p:txBody>
      </p:sp>
      <p:sp>
        <p:nvSpPr>
          <p:cNvPr id="31" name="TextBox 30">
            <a:extLst>
              <a:ext uri="{FF2B5EF4-FFF2-40B4-BE49-F238E27FC236}">
                <a16:creationId xmlns:a16="http://schemas.microsoft.com/office/drawing/2014/main" id="{BC933CC4-411C-4900-8F06-5DAEF466E47E}"/>
              </a:ext>
            </a:extLst>
          </p:cNvPr>
          <p:cNvSpPr txBox="1"/>
          <p:nvPr/>
        </p:nvSpPr>
        <p:spPr>
          <a:xfrm>
            <a:off x="8198228" y="3743947"/>
            <a:ext cx="3037083" cy="646331"/>
          </a:xfrm>
          <a:prstGeom prst="rect">
            <a:avLst/>
          </a:prstGeom>
          <a:noFill/>
        </p:spPr>
        <p:txBody>
          <a:bodyPr wrap="square">
            <a:spAutoFit/>
          </a:bodyPr>
          <a:lstStyle/>
          <a:p>
            <a:r>
              <a:rPr kumimoji="0" lang="en-GB" sz="1800" b="0" i="0" u="none" strike="noStrike" kern="1200" cap="none" spc="0" normalizeH="0" baseline="0" noProof="0" dirty="0" err="1">
                <a:ln>
                  <a:noFill/>
                </a:ln>
                <a:solidFill>
                  <a:srgbClr val="525050"/>
                </a:solidFill>
                <a:effectLst/>
                <a:uLnTx/>
                <a:uFillTx/>
                <a:latin typeface="Lucida Handwriting" panose="03010101010101010101" pitchFamily="66" charset="0"/>
                <a:ea typeface="+mn-ea"/>
                <a:cs typeface="Cavolini" panose="03000502040302020204" pitchFamily="66" charset="0"/>
              </a:rPr>
              <a:t>Liebes</a:t>
            </a:r>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 </a:t>
            </a:r>
            <a:r>
              <a:rPr kumimoji="0" lang="en-GB" sz="1800" b="0" i="0" u="none" strike="noStrike" kern="1200" cap="none" spc="0" normalizeH="0" baseline="0" noProof="0" dirty="0" err="1">
                <a:ln>
                  <a:noFill/>
                </a:ln>
                <a:solidFill>
                  <a:srgbClr val="525050"/>
                </a:solidFill>
                <a:effectLst/>
                <a:uLnTx/>
                <a:uFillTx/>
                <a:latin typeface="Lucida Handwriting" panose="03010101010101010101" pitchFamily="66" charset="0"/>
                <a:ea typeface="+mn-ea"/>
                <a:cs typeface="Cavolini" panose="03000502040302020204" pitchFamily="66" charset="0"/>
              </a:rPr>
              <a:t>Christkind</a:t>
            </a:r>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a:t>
            </a:r>
            <a:b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br>
            <a:r>
              <a:rPr kumimoji="0" lang="en-GB" sz="1800" b="0" i="0" u="none" strike="noStrike" kern="1200" cap="none" spc="0" normalizeH="0" baseline="0" noProof="0" dirty="0">
                <a:ln>
                  <a:noFill/>
                </a:ln>
                <a:solidFill>
                  <a:srgbClr val="525050"/>
                </a:solidFill>
                <a:effectLst/>
                <a:uLnTx/>
                <a:uFillTx/>
                <a:latin typeface="Lucida Handwriting" panose="03010101010101010101" pitchFamily="66" charset="0"/>
                <a:ea typeface="+mn-ea"/>
                <a:cs typeface="Cavolini" panose="03000502040302020204" pitchFamily="66" charset="0"/>
              </a:rPr>
              <a:t>…</a:t>
            </a:r>
            <a:endParaRPr lang="en-GB" dirty="0"/>
          </a:p>
        </p:txBody>
      </p:sp>
      <p:sp>
        <p:nvSpPr>
          <p:cNvPr id="5" name="TextBox 4">
            <a:extLst>
              <a:ext uri="{FF2B5EF4-FFF2-40B4-BE49-F238E27FC236}">
                <a16:creationId xmlns:a16="http://schemas.microsoft.com/office/drawing/2014/main" id="{6CEFD029-4148-4929-B643-AFC4F422D03B}"/>
              </a:ext>
            </a:extLst>
          </p:cNvPr>
          <p:cNvSpPr txBox="1"/>
          <p:nvPr/>
        </p:nvSpPr>
        <p:spPr>
          <a:xfrm>
            <a:off x="-60762" y="927298"/>
            <a:ext cx="12058159" cy="830997"/>
          </a:xfrm>
          <a:prstGeom prst="rect">
            <a:avLst/>
          </a:prstGeom>
          <a:noFill/>
        </p:spPr>
        <p:txBody>
          <a:bodyPr wrap="square" rtlCol="0">
            <a:spAutoFit/>
          </a:bodyPr>
          <a:lstStyle/>
          <a:p>
            <a:r>
              <a:rPr lang="en-GB" sz="2400" dirty="0"/>
              <a:t>German children choose who to write their Christmas wish lists to. They have three options and a different address for each: </a:t>
            </a:r>
          </a:p>
        </p:txBody>
      </p:sp>
      <p:pic>
        <p:nvPicPr>
          <p:cNvPr id="28" name="Picture 27">
            <a:extLst>
              <a:ext uri="{FF2B5EF4-FFF2-40B4-BE49-F238E27FC236}">
                <a16:creationId xmlns:a16="http://schemas.microsoft.com/office/drawing/2014/main" id="{A354973F-C117-4044-8F85-747E4EE66A5B}"/>
              </a:ext>
            </a:extLst>
          </p:cNvPr>
          <p:cNvPicPr>
            <a:picLocks noChangeAspect="1"/>
          </p:cNvPicPr>
          <p:nvPr/>
        </p:nvPicPr>
        <p:blipFill>
          <a:blip r:embed="rId7"/>
          <a:stretch>
            <a:fillRect/>
          </a:stretch>
        </p:blipFill>
        <p:spPr>
          <a:xfrm>
            <a:off x="1208169" y="3957467"/>
            <a:ext cx="2152840" cy="2217465"/>
          </a:xfrm>
          <a:prstGeom prst="rect">
            <a:avLst/>
          </a:prstGeom>
        </p:spPr>
      </p:pic>
      <p:pic>
        <p:nvPicPr>
          <p:cNvPr id="2" name="Picture 1">
            <a:extLst>
              <a:ext uri="{FF2B5EF4-FFF2-40B4-BE49-F238E27FC236}">
                <a16:creationId xmlns:a16="http://schemas.microsoft.com/office/drawing/2014/main" id="{E49CE3A2-F39E-404F-A41A-C010B8683456}"/>
              </a:ext>
            </a:extLst>
          </p:cNvPr>
          <p:cNvPicPr>
            <a:picLocks noChangeAspect="1"/>
          </p:cNvPicPr>
          <p:nvPr/>
        </p:nvPicPr>
        <p:blipFill>
          <a:blip r:embed="rId8"/>
          <a:stretch>
            <a:fillRect/>
          </a:stretch>
        </p:blipFill>
        <p:spPr>
          <a:xfrm>
            <a:off x="4481713" y="3901842"/>
            <a:ext cx="3037083" cy="2328713"/>
          </a:xfrm>
          <a:prstGeom prst="rect">
            <a:avLst/>
          </a:prstGeom>
        </p:spPr>
      </p:pic>
      <p:pic>
        <p:nvPicPr>
          <p:cNvPr id="10" name="Picture 9">
            <a:extLst>
              <a:ext uri="{FF2B5EF4-FFF2-40B4-BE49-F238E27FC236}">
                <a16:creationId xmlns:a16="http://schemas.microsoft.com/office/drawing/2014/main" id="{56C41F08-87D3-4CD9-B61D-151684E914FE}"/>
              </a:ext>
            </a:extLst>
          </p:cNvPr>
          <p:cNvPicPr>
            <a:picLocks noChangeAspect="1"/>
          </p:cNvPicPr>
          <p:nvPr/>
        </p:nvPicPr>
        <p:blipFill>
          <a:blip r:embed="rId9"/>
          <a:stretch>
            <a:fillRect/>
          </a:stretch>
        </p:blipFill>
        <p:spPr>
          <a:xfrm>
            <a:off x="8558844" y="3957467"/>
            <a:ext cx="3037083" cy="2365047"/>
          </a:xfrm>
          <a:prstGeom prst="rect">
            <a:avLst/>
          </a:prstGeom>
        </p:spPr>
      </p:pic>
      <p:sp>
        <p:nvSpPr>
          <p:cNvPr id="12" name="TextBox 11">
            <a:extLst>
              <a:ext uri="{FF2B5EF4-FFF2-40B4-BE49-F238E27FC236}">
                <a16:creationId xmlns:a16="http://schemas.microsoft.com/office/drawing/2014/main" id="{829796D0-1A0C-4EED-BB8C-137D1D15DB64}"/>
              </a:ext>
            </a:extLst>
          </p:cNvPr>
          <p:cNvSpPr txBox="1"/>
          <p:nvPr/>
        </p:nvSpPr>
        <p:spPr>
          <a:xfrm>
            <a:off x="1324303" y="6402380"/>
            <a:ext cx="5065717" cy="369332"/>
          </a:xfrm>
          <a:prstGeom prst="rect">
            <a:avLst/>
          </a:prstGeom>
          <a:noFill/>
        </p:spPr>
        <p:txBody>
          <a:bodyPr wrap="square" rtlCol="0">
            <a:spAutoFit/>
          </a:bodyPr>
          <a:lstStyle/>
          <a:p>
            <a:r>
              <a:rPr lang="en-GB" dirty="0"/>
              <a:t>Lieber / </a:t>
            </a:r>
            <a:r>
              <a:rPr lang="en-GB" dirty="0" err="1"/>
              <a:t>Liebes</a:t>
            </a:r>
            <a:r>
              <a:rPr lang="en-GB" dirty="0"/>
              <a:t> - Dear</a:t>
            </a:r>
          </a:p>
        </p:txBody>
      </p:sp>
      <p:sp>
        <p:nvSpPr>
          <p:cNvPr id="32" name="Speech Bubble: Rectangle with Corners Rounded 31">
            <a:extLst>
              <a:ext uri="{FF2B5EF4-FFF2-40B4-BE49-F238E27FC236}">
                <a16:creationId xmlns:a16="http://schemas.microsoft.com/office/drawing/2014/main" id="{EDFD6D29-EEE9-43FF-9528-D47FECB4F17C}"/>
              </a:ext>
            </a:extLst>
          </p:cNvPr>
          <p:cNvSpPr/>
          <p:nvPr/>
        </p:nvSpPr>
        <p:spPr>
          <a:xfrm>
            <a:off x="377179" y="4160834"/>
            <a:ext cx="3425101" cy="2014098"/>
          </a:xfrm>
          <a:prstGeom prst="wedgeRoundRectCallout">
            <a:avLst>
              <a:gd name="adj1" fmla="val 16342"/>
              <a:gd name="adj2" fmla="val -5658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St. Nikolaus was</a:t>
            </a:r>
            <a:r>
              <a:rPr kumimoji="0" lang="en-GB" sz="2400" b="0"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 a bishop in the 4</a:t>
            </a:r>
            <a:r>
              <a:rPr kumimoji="0" lang="en-GB" sz="2400" b="0" i="0" u="none" strike="noStrike" kern="1200" cap="none" spc="0" normalizeH="0" baseline="30000" noProof="0" dirty="0">
                <a:ln>
                  <a:noFill/>
                </a:ln>
                <a:solidFill>
                  <a:srgbClr val="3D3C3C"/>
                </a:solidFill>
                <a:effectLst/>
                <a:uLnTx/>
                <a:uFillTx/>
                <a:latin typeface="Century Gothic" panose="020B0502020202020204" pitchFamily="34" charset="0"/>
                <a:ea typeface="+mn-ea"/>
                <a:cs typeface="+mn-cs"/>
              </a:rPr>
              <a:t>th</a:t>
            </a:r>
            <a:r>
              <a:rPr kumimoji="0" lang="en-GB" sz="2400" b="0"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 century. He was known for his charity and giving gifts.</a:t>
            </a:r>
            <a:endParaRPr kumimoji="0" lang="en-GB" sz="24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990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B4AA707-EBE6-4352-BD70-6AA6C0427B56}"/>
              </a:ext>
            </a:extLst>
          </p:cNvPr>
          <p:cNvSpPr>
            <a:spLocks noGrp="1"/>
          </p:cNvSpPr>
          <p:nvPr>
            <p:ph type="title"/>
          </p:nvPr>
        </p:nvSpPr>
        <p:spPr/>
        <p:txBody>
          <a:bodyPr>
            <a:normAutofit/>
          </a:bodyPr>
          <a:lstStyle/>
          <a:p>
            <a:r>
              <a:rPr lang="en-GB" sz="3200" b="1" dirty="0">
                <a:latin typeface="Century Gothic" panose="020B0502020202020204" pitchFamily="34" charset="0"/>
              </a:rPr>
              <a:t>Ich </a:t>
            </a:r>
            <a:r>
              <a:rPr lang="en-GB" sz="3200" b="1" dirty="0" err="1">
                <a:latin typeface="Century Gothic" panose="020B0502020202020204" pitchFamily="34" charset="0"/>
              </a:rPr>
              <a:t>wünsche</a:t>
            </a:r>
            <a:r>
              <a:rPr lang="en-GB" sz="3200" b="1" dirty="0">
                <a:latin typeface="Century Gothic" panose="020B0502020202020204" pitchFamily="34" charset="0"/>
              </a:rPr>
              <a:t> mir…</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430540" y="215636"/>
            <a:ext cx="1497603"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9" name="Graphic 18" descr="Teacher">
            <a:extLst>
              <a:ext uri="{FF2B5EF4-FFF2-40B4-BE49-F238E27FC236}">
                <a16:creationId xmlns:a16="http://schemas.microsoft.com/office/drawing/2014/main" id="{73F0D81B-4E23-4932-A6BA-B81CCB8552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3651" y="84524"/>
            <a:ext cx="914400" cy="914400"/>
          </a:xfrm>
          <a:prstGeom prst="rect">
            <a:avLst/>
          </a:prstGeom>
        </p:spPr>
      </p:pic>
      <p:sp>
        <p:nvSpPr>
          <p:cNvPr id="20" name="Speech Bubble: Rectangle with Corners Rounded 19">
            <a:extLst>
              <a:ext uri="{FF2B5EF4-FFF2-40B4-BE49-F238E27FC236}">
                <a16:creationId xmlns:a16="http://schemas.microsoft.com/office/drawing/2014/main" id="{A23AF50E-A444-415E-96B5-1F4601A11E8E}"/>
              </a:ext>
            </a:extLst>
          </p:cNvPr>
          <p:cNvSpPr/>
          <p:nvPr/>
        </p:nvSpPr>
        <p:spPr>
          <a:xfrm>
            <a:off x="5248936" y="213557"/>
            <a:ext cx="5029535" cy="848232"/>
          </a:xfrm>
          <a:prstGeom prst="wedgeRoundRectCallout">
            <a:avLst>
              <a:gd name="adj1" fmla="val -57869"/>
              <a:gd name="adj2" fmla="val -18050"/>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Century Gothic"/>
                <a:ea typeface="+mn-ea"/>
                <a:cs typeface="+mn-cs"/>
                <a:sym typeface="Century Gothic"/>
              </a:rPr>
              <a:t>Mia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sym typeface="Century Gothic"/>
              </a:rPr>
              <a:t>schreibt</a:t>
            </a:r>
            <a:r>
              <a:rPr kumimoji="0" lang="en-GB" sz="2400" b="1" i="0" u="none" strike="noStrike" kern="1200" cap="none" spc="0" normalizeH="0" baseline="0" noProof="0" dirty="0">
                <a:ln>
                  <a:noFill/>
                </a:ln>
                <a:solidFill>
                  <a:schemeClr val="tx1"/>
                </a:solidFill>
                <a:effectLst/>
                <a:uLnTx/>
                <a:uFillTx/>
                <a:latin typeface="Century Gothic"/>
                <a:ea typeface="+mn-ea"/>
                <a:cs typeface="+mn-cs"/>
                <a:sym typeface="Century Gothic"/>
              </a:rPr>
              <a:t>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sym typeface="Century Gothic"/>
              </a:rPr>
              <a:t>einen</a:t>
            </a:r>
            <a:r>
              <a:rPr kumimoji="0" lang="en-GB" sz="2400" b="1" i="0" u="none" strike="noStrike" kern="1200" cap="none" spc="0" normalizeH="0" baseline="0" noProof="0" dirty="0">
                <a:ln>
                  <a:noFill/>
                </a:ln>
                <a:solidFill>
                  <a:schemeClr val="tx1"/>
                </a:solidFill>
                <a:effectLst/>
                <a:uLnTx/>
                <a:uFillTx/>
                <a:latin typeface="Century Gothic"/>
                <a:ea typeface="+mn-ea"/>
                <a:cs typeface="+mn-cs"/>
                <a:sym typeface="Century Gothic"/>
              </a:rPr>
              <a:t> </a:t>
            </a:r>
            <a:r>
              <a:rPr kumimoji="0" lang="en-GB" sz="2400" b="1" i="0" u="none" strike="noStrike" kern="1200" cap="none" spc="0" normalizeH="0" baseline="0" noProof="0" dirty="0" err="1">
                <a:ln>
                  <a:noFill/>
                </a:ln>
                <a:solidFill>
                  <a:schemeClr val="tx1"/>
                </a:solidFill>
                <a:effectLst/>
                <a:uLnTx/>
                <a:uFillTx/>
                <a:latin typeface="Century Gothic"/>
                <a:ea typeface="+mn-ea"/>
                <a:cs typeface="+mn-cs"/>
                <a:sym typeface="Century Gothic"/>
              </a:rPr>
              <a:t>Weihnachtsbrief</a:t>
            </a:r>
            <a:r>
              <a:rPr lang="en-GB" sz="2400" b="1" dirty="0">
                <a:solidFill>
                  <a:schemeClr val="tx1"/>
                </a:solidFill>
                <a:latin typeface="Century Gothic"/>
                <a:sym typeface="Century Gothic"/>
              </a:rPr>
              <a:t> auf </a:t>
            </a:r>
            <a:r>
              <a:rPr lang="en-GB" sz="2400" b="1" dirty="0" err="1">
                <a:solidFill>
                  <a:schemeClr val="tx1"/>
                </a:solidFill>
                <a:latin typeface="Century Gothic"/>
                <a:sym typeface="Century Gothic"/>
              </a:rPr>
              <a:t>Englisch</a:t>
            </a:r>
            <a:r>
              <a:rPr lang="en-GB" sz="2400" b="1" dirty="0">
                <a:solidFill>
                  <a:schemeClr val="tx1"/>
                </a:solidFill>
                <a:latin typeface="Century Gothic"/>
                <a:sym typeface="Century Gothic"/>
              </a:rPr>
              <a:t>.</a:t>
            </a:r>
            <a:endParaRPr kumimoji="0" lang="en-GB" sz="24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4" name="Picture 3" descr="A cartoon of a person with a beard and a crown&#10;&#10;Description automatically generated">
            <a:extLst>
              <a:ext uri="{FF2B5EF4-FFF2-40B4-BE49-F238E27FC236}">
                <a16:creationId xmlns:a16="http://schemas.microsoft.com/office/drawing/2014/main" id="{ABB7C74C-3E6D-4AE2-BA3E-E5816E29A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01" y="828988"/>
            <a:ext cx="489819" cy="688220"/>
          </a:xfrm>
          <a:prstGeom prst="rect">
            <a:avLst/>
          </a:prstGeom>
        </p:spPr>
      </p:pic>
      <p:pic>
        <p:nvPicPr>
          <p:cNvPr id="7" name="Picture 6" descr="A donkey and a baby in a manger&#10;&#10;Description automatically generated">
            <a:extLst>
              <a:ext uri="{FF2B5EF4-FFF2-40B4-BE49-F238E27FC236}">
                <a16:creationId xmlns:a16="http://schemas.microsoft.com/office/drawing/2014/main" id="{C272EAA8-A1AD-4628-AC88-804BF0A29B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429" y="962950"/>
            <a:ext cx="545897" cy="385966"/>
          </a:xfrm>
          <a:prstGeom prst="rect">
            <a:avLst/>
          </a:prstGeom>
        </p:spPr>
      </p:pic>
      <p:pic>
        <p:nvPicPr>
          <p:cNvPr id="9" name="Picture 8" descr="A cartoon of a santa claus&#10;&#10;Description automatically generated">
            <a:extLst>
              <a:ext uri="{FF2B5EF4-FFF2-40B4-BE49-F238E27FC236}">
                <a16:creationId xmlns:a16="http://schemas.microsoft.com/office/drawing/2014/main" id="{2446D759-2E8F-43A0-92E8-B5EBB909B1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405" y="778998"/>
            <a:ext cx="662516" cy="869765"/>
          </a:xfrm>
          <a:prstGeom prst="rect">
            <a:avLst/>
          </a:prstGeom>
        </p:spPr>
      </p:pic>
      <p:grpSp>
        <p:nvGrpSpPr>
          <p:cNvPr id="13" name="Group 12">
            <a:extLst>
              <a:ext uri="{FF2B5EF4-FFF2-40B4-BE49-F238E27FC236}">
                <a16:creationId xmlns:a16="http://schemas.microsoft.com/office/drawing/2014/main" id="{1E44D132-5D8E-4E17-84E8-30199DD7866B}"/>
              </a:ext>
            </a:extLst>
          </p:cNvPr>
          <p:cNvGrpSpPr/>
          <p:nvPr/>
        </p:nvGrpSpPr>
        <p:grpSpPr>
          <a:xfrm>
            <a:off x="153501" y="1362535"/>
            <a:ext cx="4427580" cy="5054032"/>
            <a:chOff x="134331" y="936020"/>
            <a:chExt cx="3625446" cy="6039260"/>
          </a:xfrm>
        </p:grpSpPr>
        <p:pic>
          <p:nvPicPr>
            <p:cNvPr id="14" name="Picture 2" descr="Ilustraciones gratis de Correo aéreo envolvente">
              <a:extLst>
                <a:ext uri="{FF2B5EF4-FFF2-40B4-BE49-F238E27FC236}">
                  <a16:creationId xmlns:a16="http://schemas.microsoft.com/office/drawing/2014/main" id="{6C190677-486C-46AE-ADA8-2B56D8CA82D1}"/>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0797" b="11636"/>
            <a:stretch/>
          </p:blipFill>
          <p:spPr bwMode="auto">
            <a:xfrm rot="5400000">
              <a:off x="-1072576" y="2142927"/>
              <a:ext cx="6039260" cy="36254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lustraciones gratis de Papel">
              <a:extLst>
                <a:ext uri="{FF2B5EF4-FFF2-40B4-BE49-F238E27FC236}">
                  <a16:creationId xmlns:a16="http://schemas.microsoft.com/office/drawing/2014/main" id="{51FD69A9-B12C-42FB-8530-A3BF1EE9783D}"/>
                </a:ext>
              </a:extLst>
            </p:cNvPr>
            <p:cNvPicPr>
              <a:picLocks noChangeAspect="1" noChangeArrowheads="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233" y="1253887"/>
              <a:ext cx="3277519" cy="5512775"/>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CB1727D1-C779-4ADC-A71F-5ADE9964F3DE}"/>
              </a:ext>
            </a:extLst>
          </p:cNvPr>
          <p:cNvSpPr txBox="1"/>
          <p:nvPr/>
        </p:nvSpPr>
        <p:spPr>
          <a:xfrm>
            <a:off x="398410" y="1880818"/>
            <a:ext cx="4029170" cy="3693319"/>
          </a:xfrm>
          <a:prstGeom prst="rect">
            <a:avLst/>
          </a:prstGeom>
          <a:noFill/>
        </p:spPr>
        <p:txBody>
          <a:bodyPr wrap="square" rtlCol="0">
            <a:spAutoFit/>
          </a:bodyPr>
          <a:lstStyle/>
          <a:p>
            <a:r>
              <a:rPr lang="en-GB" dirty="0">
                <a:latin typeface="Cavolini" panose="03000502040302020204" pitchFamily="66" charset="0"/>
                <a:cs typeface="Cavolini" panose="03000502040302020204" pitchFamily="66" charset="0"/>
              </a:rPr>
              <a:t>Dear Santa Claus, </a:t>
            </a:r>
          </a:p>
          <a:p>
            <a:r>
              <a:rPr lang="en-GB" dirty="0">
                <a:latin typeface="Cavolini" panose="03000502040302020204" pitchFamily="66" charset="0"/>
                <a:cs typeface="Cavolini" panose="03000502040302020204" pitchFamily="66" charset="0"/>
              </a:rPr>
              <a:t>How are you?  I’m very well.  I’m not in school – hurrah! </a:t>
            </a:r>
            <a:br>
              <a:rPr lang="en-GB" dirty="0">
                <a:latin typeface="Cavolini" panose="03000502040302020204" pitchFamily="66" charset="0"/>
                <a:cs typeface="Cavolini" panose="03000502040302020204" pitchFamily="66" charset="0"/>
              </a:rPr>
            </a:br>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Christmas is great.  I’m playing with Wolf, I’m talking with friends and I’m listening to music. </a:t>
            </a:r>
          </a:p>
          <a:p>
            <a:br>
              <a:rPr lang="en-GB" dirty="0">
                <a:latin typeface="Cavolini" panose="03000502040302020204" pitchFamily="66" charset="0"/>
                <a:cs typeface="Cavolini" panose="03000502040302020204" pitchFamily="66" charset="0"/>
              </a:rPr>
            </a:br>
            <a:r>
              <a:rPr lang="en-GB" dirty="0">
                <a:latin typeface="Cavolini" panose="03000502040302020204" pitchFamily="66" charset="0"/>
                <a:cs typeface="Cavolini" panose="03000502040302020204" pitchFamily="66" charset="0"/>
              </a:rPr>
              <a:t>I’m wishing for a dog! Please!  I love dogs! </a:t>
            </a:r>
          </a:p>
          <a:p>
            <a:endParaRPr lang="en-GB" dirty="0">
              <a:latin typeface="Cavolini" panose="03000502040302020204" pitchFamily="66" charset="0"/>
              <a:cs typeface="Cavolini" panose="03000502040302020204" pitchFamily="66" charset="0"/>
            </a:endParaRPr>
          </a:p>
          <a:p>
            <a:r>
              <a:rPr lang="en-GB" dirty="0">
                <a:latin typeface="Cavolini" panose="03000502040302020204" pitchFamily="66" charset="0"/>
                <a:cs typeface="Cavolini" panose="03000502040302020204" pitchFamily="66" charset="0"/>
              </a:rPr>
              <a:t>Best wishes, </a:t>
            </a:r>
          </a:p>
        </p:txBody>
      </p:sp>
      <p:sp>
        <p:nvSpPr>
          <p:cNvPr id="5" name="TextBox 4">
            <a:extLst>
              <a:ext uri="{FF2B5EF4-FFF2-40B4-BE49-F238E27FC236}">
                <a16:creationId xmlns:a16="http://schemas.microsoft.com/office/drawing/2014/main" id="{584169D3-4583-4010-945F-9EFD93790E4F}"/>
              </a:ext>
            </a:extLst>
          </p:cNvPr>
          <p:cNvSpPr txBox="1"/>
          <p:nvPr/>
        </p:nvSpPr>
        <p:spPr>
          <a:xfrm>
            <a:off x="409903" y="5664217"/>
            <a:ext cx="1891863" cy="461665"/>
          </a:xfrm>
          <a:prstGeom prst="rect">
            <a:avLst/>
          </a:prstGeom>
          <a:noFill/>
        </p:spPr>
        <p:txBody>
          <a:bodyPr wrap="square" rtlCol="0">
            <a:spAutoFit/>
          </a:bodyPr>
          <a:lstStyle/>
          <a:p>
            <a:r>
              <a:rPr lang="en-GB" sz="2400" dirty="0">
                <a:latin typeface="Lucida Handwriting" panose="03010101010101010101" pitchFamily="66" charset="0"/>
              </a:rPr>
              <a:t>Mia xx</a:t>
            </a:r>
          </a:p>
        </p:txBody>
      </p:sp>
      <p:sp>
        <p:nvSpPr>
          <p:cNvPr id="25" name="Speech Bubble: Rectangle with Corners Rounded 24">
            <a:extLst>
              <a:ext uri="{FF2B5EF4-FFF2-40B4-BE49-F238E27FC236}">
                <a16:creationId xmlns:a16="http://schemas.microsoft.com/office/drawing/2014/main" id="{78D84BE5-D6BB-4711-A281-7FE18D11A0B0}"/>
              </a:ext>
            </a:extLst>
          </p:cNvPr>
          <p:cNvSpPr/>
          <p:nvPr/>
        </p:nvSpPr>
        <p:spPr>
          <a:xfrm>
            <a:off x="3649331" y="4821433"/>
            <a:ext cx="4377777" cy="1097733"/>
          </a:xfrm>
          <a:prstGeom prst="wedgeRoundRectCallout">
            <a:avLst>
              <a:gd name="adj1" fmla="val -86650"/>
              <a:gd name="adj2" fmla="val 18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panose="020B0502020202020204" pitchFamily="34" charset="0"/>
              </a:rPr>
              <a:t>Best wishes is </a:t>
            </a:r>
            <a:r>
              <a:rPr lang="en-GB" sz="2000" b="1" dirty="0" err="1">
                <a:solidFill>
                  <a:srgbClr val="3D3C3C"/>
                </a:solidFill>
                <a:latin typeface="Century Gothic" panose="020B0502020202020204" pitchFamily="34" charset="0"/>
              </a:rPr>
              <a:t>Viele</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liebe</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Grüße</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lang="en-GB" sz="2000" dirty="0">
                <a:solidFill>
                  <a:srgbClr val="3D3C3C"/>
                </a:solidFill>
                <a:latin typeface="Century Gothic" panose="020B0502020202020204" pitchFamily="34" charset="0"/>
              </a:rPr>
              <a:t>in German</a:t>
            </a:r>
            <a:r>
              <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 It is often abbreviated to </a:t>
            </a:r>
            <a:r>
              <a:rPr kumimoji="0" lang="en-GB" sz="2000" b="1"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VLG</a:t>
            </a:r>
            <a:r>
              <a:rPr kumimoji="0" lang="en-GB" sz="2000" b="0" i="0" u="none" strike="noStrike" kern="1200" cap="none" spc="0" normalizeH="0" noProof="0" dirty="0">
                <a:ln>
                  <a:noFill/>
                </a:ln>
                <a:solidFill>
                  <a:srgbClr val="3D3C3C"/>
                </a:solidFill>
                <a:effectLst/>
                <a:uLnTx/>
                <a:uFillTx/>
                <a:latin typeface="Century Gothic" panose="020B0502020202020204" pitchFamily="34" charset="0"/>
                <a:ea typeface="+mn-ea"/>
                <a:cs typeface="+mn-cs"/>
              </a:rPr>
              <a:t> in messages.</a:t>
            </a:r>
            <a:endPar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0D0ED9E-1B27-415D-85AC-D6AF5A9F50D4}"/>
              </a:ext>
            </a:extLst>
          </p:cNvPr>
          <p:cNvSpPr txBox="1"/>
          <p:nvPr/>
        </p:nvSpPr>
        <p:spPr>
          <a:xfrm>
            <a:off x="1332921" y="6370572"/>
            <a:ext cx="8352946" cy="461665"/>
          </a:xfrm>
          <a:prstGeom prst="rect">
            <a:avLst/>
          </a:prstGeom>
          <a:noFill/>
        </p:spPr>
        <p:txBody>
          <a:bodyPr wrap="square" rtlCol="0">
            <a:spAutoFit/>
          </a:bodyPr>
          <a:lstStyle/>
          <a:p>
            <a:r>
              <a:rPr lang="en-GB" sz="2400" b="1" dirty="0"/>
              <a:t>to love, loving - </a:t>
            </a:r>
            <a:r>
              <a:rPr lang="en-GB" sz="2400" b="1" dirty="0" err="1"/>
              <a:t>lieben</a:t>
            </a:r>
            <a:r>
              <a:rPr lang="en-GB" sz="2400" b="1" dirty="0"/>
              <a:t> | Hurrah! – </a:t>
            </a:r>
            <a:r>
              <a:rPr lang="en-GB" sz="2400" b="1" dirty="0" err="1"/>
              <a:t>Hurra</a:t>
            </a:r>
            <a:r>
              <a:rPr lang="en-GB" sz="2400" b="1" dirty="0"/>
              <a:t>!</a:t>
            </a:r>
          </a:p>
        </p:txBody>
      </p:sp>
      <p:pic>
        <p:nvPicPr>
          <p:cNvPr id="11" name="Picture 10" descr="A cartoon of a person smiling&#10;&#10;Description automatically generated">
            <a:extLst>
              <a:ext uri="{FF2B5EF4-FFF2-40B4-BE49-F238E27FC236}">
                <a16:creationId xmlns:a16="http://schemas.microsoft.com/office/drawing/2014/main" id="{90B58BFA-8B77-412C-B0D9-28A1907EF5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708109" y="792888"/>
            <a:ext cx="1044172" cy="1139292"/>
          </a:xfrm>
          <a:prstGeom prst="ellipse">
            <a:avLst/>
          </a:prstGeom>
        </p:spPr>
      </p:pic>
      <p:sp>
        <p:nvSpPr>
          <p:cNvPr id="12" name="TextBox 11">
            <a:extLst>
              <a:ext uri="{FF2B5EF4-FFF2-40B4-BE49-F238E27FC236}">
                <a16:creationId xmlns:a16="http://schemas.microsoft.com/office/drawing/2014/main" id="{E3264E0D-E20B-4B85-9445-97688C665FAB}"/>
              </a:ext>
            </a:extLst>
          </p:cNvPr>
          <p:cNvSpPr txBox="1"/>
          <p:nvPr/>
        </p:nvSpPr>
        <p:spPr>
          <a:xfrm>
            <a:off x="5218050" y="1347154"/>
            <a:ext cx="6575540" cy="3170099"/>
          </a:xfrm>
          <a:prstGeom prst="rect">
            <a:avLst/>
          </a:prstGeom>
          <a:noFill/>
        </p:spPr>
        <p:txBody>
          <a:bodyPr wrap="square" rtlCol="0">
            <a:spAutoFit/>
          </a:bodyPr>
          <a:lstStyle/>
          <a:p>
            <a:r>
              <a:rPr lang="en-GB" sz="2000" dirty="0"/>
              <a:t>Help her translate it into German or write your own letter in German, if you prefer. If you write your own, include:</a:t>
            </a:r>
          </a:p>
          <a:p>
            <a:pPr marL="285750" indent="-285750">
              <a:buFont typeface="Arial" panose="020B0604020202020204" pitchFamily="34" charset="0"/>
              <a:buChar char="•"/>
            </a:pPr>
            <a:r>
              <a:rPr lang="en-GB" sz="2000" dirty="0"/>
              <a:t>a greeting</a:t>
            </a:r>
          </a:p>
          <a:p>
            <a:pPr marL="285750" indent="-285750">
              <a:buFont typeface="Arial" panose="020B0604020202020204" pitchFamily="34" charset="0"/>
              <a:buChar char="•"/>
            </a:pPr>
            <a:r>
              <a:rPr lang="en-GB" sz="2000" dirty="0"/>
              <a:t>an opinion about Christmas</a:t>
            </a:r>
          </a:p>
          <a:p>
            <a:pPr marL="285750" indent="-285750">
              <a:buFont typeface="Arial" panose="020B0604020202020204" pitchFamily="34" charset="0"/>
              <a:buChar char="•"/>
            </a:pPr>
            <a:r>
              <a:rPr lang="en-GB" sz="2000" dirty="0"/>
              <a:t>where you are (at home, different city etc..)</a:t>
            </a:r>
          </a:p>
          <a:p>
            <a:pPr marL="285750" indent="-285750">
              <a:buFont typeface="Arial" panose="020B0604020202020204" pitchFamily="34" charset="0"/>
              <a:buChar char="•"/>
            </a:pPr>
            <a:r>
              <a:rPr lang="en-GB" sz="2000" dirty="0"/>
              <a:t>at least one activity that you are doing</a:t>
            </a:r>
          </a:p>
          <a:p>
            <a:pPr marL="285750" indent="-285750">
              <a:buFont typeface="Arial" panose="020B0604020202020204" pitchFamily="34" charset="0"/>
              <a:buChar char="•"/>
            </a:pPr>
            <a:r>
              <a:rPr lang="en-GB" sz="2000" dirty="0"/>
              <a:t>at least one present you are wishing for</a:t>
            </a:r>
            <a:br>
              <a:rPr lang="en-GB" sz="2000" dirty="0"/>
            </a:br>
            <a:br>
              <a:rPr lang="en-GB" sz="2000" dirty="0"/>
            </a:br>
            <a:endParaRPr lang="en-GB" sz="2000" dirty="0"/>
          </a:p>
        </p:txBody>
      </p:sp>
      <p:pic>
        <p:nvPicPr>
          <p:cNvPr id="27" name="Picture 26" descr="A red and white hat&#10;&#10;Description automatically generated">
            <a:extLst>
              <a:ext uri="{FF2B5EF4-FFF2-40B4-BE49-F238E27FC236}">
                <a16:creationId xmlns:a16="http://schemas.microsoft.com/office/drawing/2014/main" id="{A9FB86B6-3562-4059-8701-0C5106D42F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59075" y="694689"/>
            <a:ext cx="835327" cy="403933"/>
          </a:xfrm>
          <a:prstGeom prst="rect">
            <a:avLst/>
          </a:prstGeom>
        </p:spPr>
      </p:pic>
      <p:sp>
        <p:nvSpPr>
          <p:cNvPr id="28" name="Speech Bubble: Rectangle with Corners Rounded 27">
            <a:extLst>
              <a:ext uri="{FF2B5EF4-FFF2-40B4-BE49-F238E27FC236}">
                <a16:creationId xmlns:a16="http://schemas.microsoft.com/office/drawing/2014/main" id="{4EDB412D-839D-4F2E-B12A-23E704D4CB5C}"/>
              </a:ext>
            </a:extLst>
          </p:cNvPr>
          <p:cNvSpPr/>
          <p:nvPr/>
        </p:nvSpPr>
        <p:spPr>
          <a:xfrm>
            <a:off x="4303651" y="4050363"/>
            <a:ext cx="5485955" cy="712331"/>
          </a:xfrm>
          <a:prstGeom prst="wedgeRoundRectCallout">
            <a:avLst>
              <a:gd name="adj1" fmla="val -73619"/>
              <a:gd name="adj2" fmla="val -54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panose="020B0502020202020204" pitchFamily="34" charset="0"/>
              </a:rPr>
              <a:t>Remember! The masculine word for ‘a’ (</a:t>
            </a:r>
            <a:r>
              <a:rPr lang="en-GB" sz="2000" dirty="0" err="1">
                <a:solidFill>
                  <a:srgbClr val="3D3C3C"/>
                </a:solidFill>
                <a:latin typeface="Century Gothic" panose="020B0502020202020204" pitchFamily="34" charset="0"/>
              </a:rPr>
              <a:t>ein</a:t>
            </a:r>
            <a:r>
              <a:rPr lang="en-GB" sz="2000" dirty="0">
                <a:solidFill>
                  <a:srgbClr val="3D3C3C"/>
                </a:solidFill>
                <a:latin typeface="Century Gothic" panose="020B0502020202020204" pitchFamily="34" charset="0"/>
              </a:rPr>
              <a:t>) changes to </a:t>
            </a:r>
            <a:r>
              <a:rPr lang="en-GB" sz="2000" b="1" dirty="0" err="1">
                <a:solidFill>
                  <a:srgbClr val="3D3C3C"/>
                </a:solidFill>
                <a:latin typeface="Century Gothic" panose="020B0502020202020204" pitchFamily="34" charset="0"/>
              </a:rPr>
              <a:t>einen</a:t>
            </a:r>
            <a:r>
              <a:rPr lang="en-GB" sz="2000" b="1" dirty="0">
                <a:solidFill>
                  <a:srgbClr val="3D3C3C"/>
                </a:solidFill>
                <a:latin typeface="Century Gothic" panose="020B0502020202020204" pitchFamily="34" charset="0"/>
              </a:rPr>
              <a:t> </a:t>
            </a:r>
            <a:r>
              <a:rPr lang="en-GB" sz="2000" dirty="0">
                <a:solidFill>
                  <a:srgbClr val="3D3C3C"/>
                </a:solidFill>
                <a:latin typeface="Century Gothic" panose="020B0502020202020204" pitchFamily="34" charset="0"/>
              </a:rPr>
              <a:t>after most verbs.</a:t>
            </a:r>
            <a:endParaRPr kumimoji="0" lang="en-GB" sz="20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p:txBody>
      </p:sp>
      <p:grpSp>
        <p:nvGrpSpPr>
          <p:cNvPr id="32" name="Group 31">
            <a:extLst>
              <a:ext uri="{FF2B5EF4-FFF2-40B4-BE49-F238E27FC236}">
                <a16:creationId xmlns:a16="http://schemas.microsoft.com/office/drawing/2014/main" id="{94E35E0A-F5A7-4471-B30D-8D25083A5BC3}"/>
              </a:ext>
            </a:extLst>
          </p:cNvPr>
          <p:cNvGrpSpPr/>
          <p:nvPr/>
        </p:nvGrpSpPr>
        <p:grpSpPr>
          <a:xfrm>
            <a:off x="8817516" y="4840248"/>
            <a:ext cx="3162554" cy="1605292"/>
            <a:chOff x="8817516" y="4840248"/>
            <a:chExt cx="3162554" cy="1605292"/>
          </a:xfrm>
        </p:grpSpPr>
        <p:sp>
          <p:nvSpPr>
            <p:cNvPr id="29" name="Speech Bubble: Rectangle with Corners Rounded 28">
              <a:extLst>
                <a:ext uri="{FF2B5EF4-FFF2-40B4-BE49-F238E27FC236}">
                  <a16:creationId xmlns:a16="http://schemas.microsoft.com/office/drawing/2014/main" id="{678FDCE6-B04F-4BAF-8FD4-43E24F39D5D0}"/>
                </a:ext>
              </a:extLst>
            </p:cNvPr>
            <p:cNvSpPr/>
            <p:nvPr/>
          </p:nvSpPr>
          <p:spPr>
            <a:xfrm>
              <a:off x="8817516" y="4840248"/>
              <a:ext cx="3110627" cy="1401734"/>
            </a:xfrm>
            <a:prstGeom prst="wedgeRoundRectCallout">
              <a:avLst>
                <a:gd name="adj1" fmla="val -48963"/>
                <a:gd name="adj2" fmla="val -9152"/>
                <a:gd name="adj3" fmla="val 16667"/>
              </a:avLst>
            </a:pr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chemeClr val="tx1"/>
                  </a:solidFill>
                  <a:effectLst/>
                  <a:uLnTx/>
                  <a:uFillTx/>
                  <a:latin typeface="Century Gothic"/>
                  <a:ea typeface="+mn-ea"/>
                  <a:cs typeface="+mn-cs"/>
                  <a:sym typeface="Century Gothic"/>
                </a:rPr>
                <a:t>Use a dictionary to add in words for things on your wish list!</a:t>
              </a:r>
              <a:endParaRPr kumimoji="0" lang="en-GB" sz="200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31" name="Graphic 30" descr="Magnifying glass with solid fill">
              <a:extLst>
                <a:ext uri="{FF2B5EF4-FFF2-40B4-BE49-F238E27FC236}">
                  <a16:creationId xmlns:a16="http://schemas.microsoft.com/office/drawing/2014/main" id="{BD0C4386-9692-40AA-9763-7415DEE513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1348157">
              <a:off x="11065670" y="5531140"/>
              <a:ext cx="914400" cy="914400"/>
            </a:xfrm>
            <a:prstGeom prst="rect">
              <a:avLst/>
            </a:prstGeom>
          </p:spPr>
        </p:pic>
      </p:grpSp>
      <p:sp>
        <p:nvSpPr>
          <p:cNvPr id="26" name="Speech Bubble: Rectangle with Corners Rounded 25">
            <a:extLst>
              <a:ext uri="{FF2B5EF4-FFF2-40B4-BE49-F238E27FC236}">
                <a16:creationId xmlns:a16="http://schemas.microsoft.com/office/drawing/2014/main" id="{4696F63E-551D-487F-8362-0CAAA0A636C2}"/>
              </a:ext>
            </a:extLst>
          </p:cNvPr>
          <p:cNvSpPr/>
          <p:nvPr/>
        </p:nvSpPr>
        <p:spPr>
          <a:xfrm>
            <a:off x="2249186" y="690822"/>
            <a:ext cx="1458485" cy="1099916"/>
          </a:xfrm>
          <a:prstGeom prst="wedgeRoundRectCallout">
            <a:avLst>
              <a:gd name="adj1" fmla="val -133344"/>
              <a:gd name="adj2" fmla="val 6425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Dear…</a:t>
            </a:r>
            <a:b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br>
            <a:r>
              <a:rPr kumimoji="0" lang="en-GB"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Lieber</a:t>
            </a:r>
            <a: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(m)</a:t>
            </a:r>
            <a:b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br>
            <a:r>
              <a:rPr kumimoji="0" lang="en-GB"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Liebe </a:t>
            </a:r>
            <a: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(f)</a:t>
            </a:r>
            <a:b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br>
            <a:r>
              <a:rPr kumimoji="0" lang="en-GB"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Liebes</a:t>
            </a:r>
            <a:r>
              <a:rPr kumimoji="0" lang="en-GB"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t>
            </a:r>
            <a:r>
              <a:rPr kumimoji="0" lang="en-GB" b="0"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nt</a:t>
            </a:r>
            <a:r>
              <a:rPr kumimoji="0" lang="en-GB"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29255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2" grpId="0"/>
      <p:bldP spid="28"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Vokabeln</a:t>
            </a:r>
            <a:endParaRPr lang="en-GB" sz="3600" b="1" dirty="0">
              <a:solidFill>
                <a:schemeClr val="bg1"/>
              </a:solidFill>
            </a:endParaRPr>
          </a:p>
        </p:txBody>
      </p:sp>
      <p:pic>
        <p:nvPicPr>
          <p:cNvPr id="6" name="Picture 5">
            <a:extLst>
              <a:ext uri="{FF2B5EF4-FFF2-40B4-BE49-F238E27FC236}">
                <a16:creationId xmlns:a16="http://schemas.microsoft.com/office/drawing/2014/main" id="{34EAF54D-9717-1948-8CA0-35CE67895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31" y="-154983"/>
            <a:ext cx="6193631" cy="6858000"/>
          </a:xfrm>
          <a:prstGeom prst="rect">
            <a:avLst/>
          </a:prstGeom>
        </p:spPr>
      </p:pic>
      <p:sp>
        <p:nvSpPr>
          <p:cNvPr id="5" name="Title 3"/>
          <p:cNvSpPr txBox="1">
            <a:spLocks/>
          </p:cNvSpPr>
          <p:nvPr/>
        </p:nvSpPr>
        <p:spPr>
          <a:xfrm>
            <a:off x="135796" y="323103"/>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4000" b="1" dirty="0">
              <a:solidFill>
                <a:schemeClr val="bg2"/>
              </a:solidFill>
            </a:endParaRPr>
          </a:p>
        </p:txBody>
      </p:sp>
      <p:pic>
        <p:nvPicPr>
          <p:cNvPr id="7" name="Picture 6">
            <a:hlinkClick r:id="" action="ppaction://noaction">
              <a:snd r:embed="rId4" name="c. zuho%CC%88ren.wav"/>
            </a:hlinkClick>
            <a:extLst>
              <a:ext uri="{FF2B5EF4-FFF2-40B4-BE49-F238E27FC236}">
                <a16:creationId xmlns:a16="http://schemas.microsoft.com/office/drawing/2014/main" id="{A99994AA-B6B5-5543-B0FC-87CEE2CFE7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3033032" y="1836680"/>
            <a:ext cx="914401" cy="976440"/>
          </a:xfrm>
          <a:prstGeom prst="rect">
            <a:avLst/>
          </a:prstGeom>
        </p:spPr>
      </p:pic>
      <p:pic>
        <p:nvPicPr>
          <p:cNvPr id="8" name="Picture 7">
            <a:hlinkClick r:id="" action="ppaction://noaction">
              <a:snd r:embed="rId6" name="m. freiwillig.wav"/>
            </a:hlinkClick>
            <a:extLst>
              <a:ext uri="{FF2B5EF4-FFF2-40B4-BE49-F238E27FC236}">
                <a16:creationId xmlns:a16="http://schemas.microsoft.com/office/drawing/2014/main" id="{8B38CB2E-B422-9849-A221-4BB9848ED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4296538" y="4904998"/>
            <a:ext cx="914401" cy="976440"/>
          </a:xfrm>
          <a:prstGeom prst="rect">
            <a:avLst/>
          </a:prstGeom>
        </p:spPr>
      </p:pic>
      <p:pic>
        <p:nvPicPr>
          <p:cNvPr id="9" name="Picture 8">
            <a:hlinkClick r:id="" action="ppaction://noaction">
              <a:snd r:embed="rId7" name="d. wiederhohlen.wav"/>
            </a:hlinkClick>
            <a:extLst>
              <a:ext uri="{FF2B5EF4-FFF2-40B4-BE49-F238E27FC236}">
                <a16:creationId xmlns:a16="http://schemas.microsoft.com/office/drawing/2014/main" id="{A04BBBBD-4BB8-924E-BA95-42D0E1EBBF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1393369" y="2496430"/>
            <a:ext cx="914401" cy="976440"/>
          </a:xfrm>
          <a:prstGeom prst="rect">
            <a:avLst/>
          </a:prstGeom>
        </p:spPr>
      </p:pic>
      <p:pic>
        <p:nvPicPr>
          <p:cNvPr id="10" name="Picture 9">
            <a:hlinkClick r:id="" action="ppaction://noaction">
              <a:snd r:embed="rId8" name="h.ich wei%C3%9F nicht.wav"/>
            </a:hlinkClick>
            <a:extLst>
              <a:ext uri="{FF2B5EF4-FFF2-40B4-BE49-F238E27FC236}">
                <a16:creationId xmlns:a16="http://schemas.microsoft.com/office/drawing/2014/main" id="{5710C087-424D-734E-9E48-BE47EA71BA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2015463" y="4215291"/>
            <a:ext cx="914401" cy="976440"/>
          </a:xfrm>
          <a:prstGeom prst="rect">
            <a:avLst/>
          </a:prstGeom>
        </p:spPr>
      </p:pic>
      <p:pic>
        <p:nvPicPr>
          <p:cNvPr id="11" name="Picture 10">
            <a:hlinkClick r:id="" action="ppaction://noaction">
              <a:snd r:embed="rId9" name="j. wer?.wav"/>
            </a:hlinkClick>
            <a:extLst>
              <a:ext uri="{FF2B5EF4-FFF2-40B4-BE49-F238E27FC236}">
                <a16:creationId xmlns:a16="http://schemas.microsoft.com/office/drawing/2014/main" id="{EF42312A-F0AE-A742-B9FB-DDE66F1EE1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3960284" y="3648810"/>
            <a:ext cx="914401" cy="976440"/>
          </a:xfrm>
          <a:prstGeom prst="rect">
            <a:avLst/>
          </a:prstGeom>
        </p:spPr>
      </p:pic>
      <p:pic>
        <p:nvPicPr>
          <p:cNvPr id="12" name="Picture 11">
            <a:hlinkClick r:id="" action="ppaction://noaction">
              <a:snd r:embed="rId10" name="i. das Wasser.wav"/>
            </a:hlinkClick>
            <a:extLst>
              <a:ext uri="{FF2B5EF4-FFF2-40B4-BE49-F238E27FC236}">
                <a16:creationId xmlns:a16="http://schemas.microsoft.com/office/drawing/2014/main" id="{6134A54E-B0F7-454F-A03F-A4B5C77ABC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3145887" y="4256000"/>
            <a:ext cx="914401" cy="976440"/>
          </a:xfrm>
          <a:prstGeom prst="rect">
            <a:avLst/>
          </a:prstGeom>
        </p:spPr>
      </p:pic>
      <p:pic>
        <p:nvPicPr>
          <p:cNvPr id="13" name="Picture 12">
            <a:hlinkClick r:id="" action="ppaction://noaction">
              <a:snd r:embed="rId11" name="e. fru%CC%88.wav"/>
            </a:hlinkClick>
            <a:extLst>
              <a:ext uri="{FF2B5EF4-FFF2-40B4-BE49-F238E27FC236}">
                <a16:creationId xmlns:a16="http://schemas.microsoft.com/office/drawing/2014/main" id="{A6D08AC1-4EE7-EE41-812E-81EA2F1317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2213800" y="2704005"/>
            <a:ext cx="914401" cy="976440"/>
          </a:xfrm>
          <a:prstGeom prst="rect">
            <a:avLst/>
          </a:prstGeom>
        </p:spPr>
      </p:pic>
      <p:pic>
        <p:nvPicPr>
          <p:cNvPr id="14" name="Picture 13">
            <a:hlinkClick r:id="" action="ppaction://noaction">
              <a:snd r:embed="rId12" name="g.hat.wav"/>
            </a:hlinkClick>
            <a:extLst>
              <a:ext uri="{FF2B5EF4-FFF2-40B4-BE49-F238E27FC236}">
                <a16:creationId xmlns:a16="http://schemas.microsoft.com/office/drawing/2014/main" id="{A4611F02-576C-6449-A095-DE90EAAD98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1038904" y="3772654"/>
            <a:ext cx="914401" cy="976440"/>
          </a:xfrm>
          <a:prstGeom prst="rect">
            <a:avLst/>
          </a:prstGeom>
        </p:spPr>
      </p:pic>
      <p:pic>
        <p:nvPicPr>
          <p:cNvPr id="15" name="Picture 14">
            <a:hlinkClick r:id="" action="ppaction://noaction">
              <a:snd r:embed="rId13" name="l. kein.wav"/>
            </a:hlinkClick>
            <a:extLst>
              <a:ext uri="{FF2B5EF4-FFF2-40B4-BE49-F238E27FC236}">
                <a16:creationId xmlns:a16="http://schemas.microsoft.com/office/drawing/2014/main" id="{44AAED2C-02BC-4A40-B7D0-88CD729DF7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3127152" y="5351410"/>
            <a:ext cx="914401" cy="976440"/>
          </a:xfrm>
          <a:prstGeom prst="rect">
            <a:avLst/>
          </a:prstGeom>
        </p:spPr>
      </p:pic>
      <p:pic>
        <p:nvPicPr>
          <p:cNvPr id="16" name="Picture 15">
            <a:hlinkClick r:id="" action="ppaction://noaction">
              <a:snd r:embed="rId14" name="B. nicht wahr.wav"/>
            </a:hlinkClick>
            <a:extLst>
              <a:ext uri="{FF2B5EF4-FFF2-40B4-BE49-F238E27FC236}">
                <a16:creationId xmlns:a16="http://schemas.microsoft.com/office/drawing/2014/main" id="{A896F659-D163-E040-BCAD-6E3137CDEC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2085044" y="1587742"/>
            <a:ext cx="914401" cy="976440"/>
          </a:xfrm>
          <a:prstGeom prst="rect">
            <a:avLst/>
          </a:prstGeom>
        </p:spPr>
      </p:pic>
      <p:pic>
        <p:nvPicPr>
          <p:cNvPr id="17" name="Picture 16">
            <a:hlinkClick r:id="" action="ppaction://noaction">
              <a:snd r:embed="rId15" name="f. haben.wav"/>
            </a:hlinkClick>
            <a:extLst>
              <a:ext uri="{FF2B5EF4-FFF2-40B4-BE49-F238E27FC236}">
                <a16:creationId xmlns:a16="http://schemas.microsoft.com/office/drawing/2014/main" id="{7A4BBDA1-24EE-C840-93C9-753ED8443A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2999185" y="3186601"/>
            <a:ext cx="914401" cy="976440"/>
          </a:xfrm>
          <a:prstGeom prst="rect">
            <a:avLst/>
          </a:prstGeom>
        </p:spPr>
      </p:pic>
      <p:pic>
        <p:nvPicPr>
          <p:cNvPr id="18" name="Picture 17">
            <a:hlinkClick r:id="" action="ppaction://noaction">
              <a:snd r:embed="rId16" name="k.manchmal.wav"/>
            </a:hlinkClick>
            <a:extLst>
              <a:ext uri="{FF2B5EF4-FFF2-40B4-BE49-F238E27FC236}">
                <a16:creationId xmlns:a16="http://schemas.microsoft.com/office/drawing/2014/main" id="{2EF05BFD-91C1-CF4D-83D4-9CC41F7C3F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1214564" y="4991067"/>
            <a:ext cx="914401" cy="976440"/>
          </a:xfrm>
          <a:prstGeom prst="rect">
            <a:avLst/>
          </a:prstGeom>
        </p:spPr>
      </p:pic>
      <p:pic>
        <p:nvPicPr>
          <p:cNvPr id="19" name="Picture 18">
            <a:extLst>
              <a:ext uri="{FF2B5EF4-FFF2-40B4-BE49-F238E27FC236}">
                <a16:creationId xmlns:a16="http://schemas.microsoft.com/office/drawing/2014/main" id="{8913DE3A-5EBD-084C-AA78-D7BFA496623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85033" y="-12561"/>
            <a:ext cx="2319469" cy="3441561"/>
          </a:xfrm>
          <a:prstGeom prst="rect">
            <a:avLst/>
          </a:prstGeom>
        </p:spPr>
      </p:pic>
      <p:grpSp>
        <p:nvGrpSpPr>
          <p:cNvPr id="20" name="Group 19">
            <a:extLst>
              <a:ext uri="{FF2B5EF4-FFF2-40B4-BE49-F238E27FC236}">
                <a16:creationId xmlns:a16="http://schemas.microsoft.com/office/drawing/2014/main" id="{CA9D3BF3-5F6B-9C40-A911-D83E9F3C9174}"/>
              </a:ext>
            </a:extLst>
          </p:cNvPr>
          <p:cNvGrpSpPr/>
          <p:nvPr/>
        </p:nvGrpSpPr>
        <p:grpSpPr>
          <a:xfrm>
            <a:off x="2575831" y="556004"/>
            <a:ext cx="914401" cy="976440"/>
            <a:chOff x="2575831" y="556004"/>
            <a:chExt cx="914401" cy="976440"/>
          </a:xfrm>
        </p:grpSpPr>
        <p:pic>
          <p:nvPicPr>
            <p:cNvPr id="21" name="Picture 20">
              <a:hlinkClick r:id="" action="ppaction://noaction">
                <a:snd r:embed="rId18" name="A. Zeigen.wav"/>
              </a:hlinkClick>
              <a:extLst>
                <a:ext uri="{FF2B5EF4-FFF2-40B4-BE49-F238E27FC236}">
                  <a16:creationId xmlns:a16="http://schemas.microsoft.com/office/drawing/2014/main" id="{87EFCA51-8598-1A46-974D-FD35601161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2575831" y="556004"/>
              <a:ext cx="914401" cy="976440"/>
            </a:xfrm>
            <a:prstGeom prst="rect">
              <a:avLst/>
            </a:prstGeom>
          </p:spPr>
        </p:pic>
        <p:sp>
          <p:nvSpPr>
            <p:cNvPr id="22" name="TextBox 21">
              <a:hlinkClick r:id="" action="ppaction://noaction">
                <a:snd r:embed="rId18" name="A. Zeigen.wav"/>
              </a:hlinkClick>
              <a:extLst>
                <a:ext uri="{FF2B5EF4-FFF2-40B4-BE49-F238E27FC236}">
                  <a16:creationId xmlns:a16="http://schemas.microsoft.com/office/drawing/2014/main" id="{470EF4AF-BA2E-294E-ABDD-10D44BC38343}"/>
                </a:ext>
              </a:extLst>
            </p:cNvPr>
            <p:cNvSpPr txBox="1"/>
            <p:nvPr/>
          </p:nvSpPr>
          <p:spPr>
            <a:xfrm>
              <a:off x="2854937" y="881568"/>
              <a:ext cx="373820" cy="400110"/>
            </a:xfrm>
            <a:prstGeom prst="rect">
              <a:avLst/>
            </a:prstGeom>
            <a:noFill/>
          </p:spPr>
          <p:txBody>
            <a:bodyPr wrap="none" rtlCol="0">
              <a:spAutoFit/>
            </a:bodyPr>
            <a:lstStyle/>
            <a:p>
              <a:r>
                <a:rPr lang="en-US" sz="2000" b="1" dirty="0">
                  <a:solidFill>
                    <a:schemeClr val="bg2"/>
                  </a:solidFill>
                </a:rPr>
                <a:t>A</a:t>
              </a:r>
            </a:p>
          </p:txBody>
        </p:sp>
      </p:grpSp>
      <p:sp>
        <p:nvSpPr>
          <p:cNvPr id="23" name="TextBox 22">
            <a:hlinkClick r:id="" action="ppaction://noaction">
              <a:snd r:embed="rId14" name="B. nicht wahr.wav"/>
            </a:hlinkClick>
            <a:extLst>
              <a:ext uri="{FF2B5EF4-FFF2-40B4-BE49-F238E27FC236}">
                <a16:creationId xmlns:a16="http://schemas.microsoft.com/office/drawing/2014/main" id="{EDEBBF6F-A65D-664D-8C2E-0AD1C26AE082}"/>
              </a:ext>
            </a:extLst>
          </p:cNvPr>
          <p:cNvSpPr txBox="1"/>
          <p:nvPr/>
        </p:nvSpPr>
        <p:spPr>
          <a:xfrm>
            <a:off x="2362355" y="1901011"/>
            <a:ext cx="333746" cy="400110"/>
          </a:xfrm>
          <a:prstGeom prst="rect">
            <a:avLst/>
          </a:prstGeom>
          <a:noFill/>
        </p:spPr>
        <p:txBody>
          <a:bodyPr wrap="none" rtlCol="0">
            <a:spAutoFit/>
          </a:bodyPr>
          <a:lstStyle/>
          <a:p>
            <a:r>
              <a:rPr lang="en-US" sz="2000" b="1" dirty="0">
                <a:solidFill>
                  <a:schemeClr val="bg2"/>
                </a:solidFill>
              </a:rPr>
              <a:t>B</a:t>
            </a:r>
          </a:p>
        </p:txBody>
      </p:sp>
      <p:sp>
        <p:nvSpPr>
          <p:cNvPr id="24" name="TextBox 23">
            <a:hlinkClick r:id="" action="ppaction://noaction">
              <a:snd r:embed="rId4" name="c. zuho%CC%88ren.wav"/>
            </a:hlinkClick>
            <a:extLst>
              <a:ext uri="{FF2B5EF4-FFF2-40B4-BE49-F238E27FC236}">
                <a16:creationId xmlns:a16="http://schemas.microsoft.com/office/drawing/2014/main" id="{EC4D11EC-6B3A-824B-8F0F-7B3EEA55FF76}"/>
              </a:ext>
            </a:extLst>
          </p:cNvPr>
          <p:cNvSpPr txBox="1"/>
          <p:nvPr/>
        </p:nvSpPr>
        <p:spPr>
          <a:xfrm>
            <a:off x="3334932" y="2155823"/>
            <a:ext cx="385042" cy="400110"/>
          </a:xfrm>
          <a:prstGeom prst="rect">
            <a:avLst/>
          </a:prstGeom>
          <a:noFill/>
        </p:spPr>
        <p:txBody>
          <a:bodyPr wrap="none" rtlCol="0">
            <a:spAutoFit/>
          </a:bodyPr>
          <a:lstStyle/>
          <a:p>
            <a:r>
              <a:rPr lang="en-US" sz="2000" b="1" dirty="0">
                <a:solidFill>
                  <a:schemeClr val="bg2"/>
                </a:solidFill>
              </a:rPr>
              <a:t>C</a:t>
            </a:r>
          </a:p>
        </p:txBody>
      </p:sp>
      <p:sp>
        <p:nvSpPr>
          <p:cNvPr id="25" name="TextBox 24">
            <a:hlinkClick r:id="" action="ppaction://noaction">
              <a:snd r:embed="rId7" name="d. wiederhohlen.wav"/>
            </a:hlinkClick>
            <a:extLst>
              <a:ext uri="{FF2B5EF4-FFF2-40B4-BE49-F238E27FC236}">
                <a16:creationId xmlns:a16="http://schemas.microsoft.com/office/drawing/2014/main" id="{F593D185-62C2-9B41-8A1C-C890FEDD5AFB}"/>
              </a:ext>
            </a:extLst>
          </p:cNvPr>
          <p:cNvSpPr txBox="1"/>
          <p:nvPr/>
        </p:nvSpPr>
        <p:spPr>
          <a:xfrm>
            <a:off x="1658712" y="2817269"/>
            <a:ext cx="364202" cy="400110"/>
          </a:xfrm>
          <a:prstGeom prst="rect">
            <a:avLst/>
          </a:prstGeom>
          <a:noFill/>
        </p:spPr>
        <p:txBody>
          <a:bodyPr wrap="none" rtlCol="0">
            <a:spAutoFit/>
          </a:bodyPr>
          <a:lstStyle/>
          <a:p>
            <a:r>
              <a:rPr lang="en-US" sz="2000" b="1" dirty="0">
                <a:solidFill>
                  <a:schemeClr val="bg2"/>
                </a:solidFill>
              </a:rPr>
              <a:t>D</a:t>
            </a:r>
          </a:p>
        </p:txBody>
      </p:sp>
      <p:sp>
        <p:nvSpPr>
          <p:cNvPr id="26" name="TextBox 25">
            <a:hlinkClick r:id="" action="ppaction://noaction">
              <a:snd r:embed="rId11" name="e. fru%CC%88.wav"/>
            </a:hlinkClick>
            <a:extLst>
              <a:ext uri="{FF2B5EF4-FFF2-40B4-BE49-F238E27FC236}">
                <a16:creationId xmlns:a16="http://schemas.microsoft.com/office/drawing/2014/main" id="{B837C9F8-7A45-B248-866C-FA51ACDF732A}"/>
              </a:ext>
            </a:extLst>
          </p:cNvPr>
          <p:cNvSpPr txBox="1"/>
          <p:nvPr/>
        </p:nvSpPr>
        <p:spPr>
          <a:xfrm>
            <a:off x="2493803" y="3018947"/>
            <a:ext cx="317716" cy="400110"/>
          </a:xfrm>
          <a:prstGeom prst="rect">
            <a:avLst/>
          </a:prstGeom>
          <a:noFill/>
        </p:spPr>
        <p:txBody>
          <a:bodyPr wrap="none" rtlCol="0">
            <a:spAutoFit/>
          </a:bodyPr>
          <a:lstStyle/>
          <a:p>
            <a:r>
              <a:rPr lang="en-US" sz="2000" b="1" dirty="0">
                <a:solidFill>
                  <a:schemeClr val="bg2"/>
                </a:solidFill>
              </a:rPr>
              <a:t>E</a:t>
            </a:r>
          </a:p>
        </p:txBody>
      </p:sp>
      <p:sp>
        <p:nvSpPr>
          <p:cNvPr id="27" name="TextBox 26">
            <a:hlinkClick r:id="" action="ppaction://noaction">
              <a:snd r:embed="rId15" name="f. haben.wav"/>
            </a:hlinkClick>
            <a:extLst>
              <a:ext uri="{FF2B5EF4-FFF2-40B4-BE49-F238E27FC236}">
                <a16:creationId xmlns:a16="http://schemas.microsoft.com/office/drawing/2014/main" id="{16D80E3B-4B5B-7A4F-9F62-10C644787079}"/>
              </a:ext>
            </a:extLst>
          </p:cNvPr>
          <p:cNvSpPr txBox="1"/>
          <p:nvPr/>
        </p:nvSpPr>
        <p:spPr>
          <a:xfrm>
            <a:off x="3266705" y="3490155"/>
            <a:ext cx="308098" cy="400110"/>
          </a:xfrm>
          <a:prstGeom prst="rect">
            <a:avLst/>
          </a:prstGeom>
          <a:noFill/>
        </p:spPr>
        <p:txBody>
          <a:bodyPr wrap="none" rtlCol="0">
            <a:spAutoFit/>
          </a:bodyPr>
          <a:lstStyle/>
          <a:p>
            <a:r>
              <a:rPr lang="en-US" sz="2000" b="1" dirty="0">
                <a:solidFill>
                  <a:schemeClr val="bg2"/>
                </a:solidFill>
              </a:rPr>
              <a:t>F</a:t>
            </a:r>
          </a:p>
        </p:txBody>
      </p:sp>
      <p:sp>
        <p:nvSpPr>
          <p:cNvPr id="28" name="TextBox 27">
            <a:hlinkClick r:id="" action="ppaction://noaction">
              <a:snd r:embed="rId12" name="g.hat.wav"/>
            </a:hlinkClick>
            <a:extLst>
              <a:ext uri="{FF2B5EF4-FFF2-40B4-BE49-F238E27FC236}">
                <a16:creationId xmlns:a16="http://schemas.microsoft.com/office/drawing/2014/main" id="{D757DBEF-6BBD-414B-A803-99E8FEFA4D50}"/>
              </a:ext>
            </a:extLst>
          </p:cNvPr>
          <p:cNvSpPr txBox="1"/>
          <p:nvPr/>
        </p:nvSpPr>
        <p:spPr>
          <a:xfrm>
            <a:off x="1302396" y="4055990"/>
            <a:ext cx="399468" cy="400110"/>
          </a:xfrm>
          <a:prstGeom prst="rect">
            <a:avLst/>
          </a:prstGeom>
          <a:noFill/>
        </p:spPr>
        <p:txBody>
          <a:bodyPr wrap="none" rtlCol="0">
            <a:spAutoFit/>
          </a:bodyPr>
          <a:lstStyle/>
          <a:p>
            <a:r>
              <a:rPr lang="en-US" sz="2000" b="1" dirty="0">
                <a:solidFill>
                  <a:schemeClr val="bg2"/>
                </a:solidFill>
              </a:rPr>
              <a:t>G</a:t>
            </a:r>
          </a:p>
        </p:txBody>
      </p:sp>
      <p:sp>
        <p:nvSpPr>
          <p:cNvPr id="29" name="TextBox 28">
            <a:hlinkClick r:id="" action="ppaction://noaction">
              <a:snd r:embed="rId8" name="h.ich wei%C3%9F nicht.wav"/>
            </a:hlinkClick>
            <a:extLst>
              <a:ext uri="{FF2B5EF4-FFF2-40B4-BE49-F238E27FC236}">
                <a16:creationId xmlns:a16="http://schemas.microsoft.com/office/drawing/2014/main" id="{8FA5BCDC-36AD-5D4B-9925-C4A4A05AC0E1}"/>
              </a:ext>
            </a:extLst>
          </p:cNvPr>
          <p:cNvSpPr txBox="1"/>
          <p:nvPr/>
        </p:nvSpPr>
        <p:spPr>
          <a:xfrm>
            <a:off x="2279232" y="4525028"/>
            <a:ext cx="359394" cy="400110"/>
          </a:xfrm>
          <a:prstGeom prst="rect">
            <a:avLst/>
          </a:prstGeom>
          <a:noFill/>
        </p:spPr>
        <p:txBody>
          <a:bodyPr wrap="none" rtlCol="0">
            <a:spAutoFit/>
          </a:bodyPr>
          <a:lstStyle/>
          <a:p>
            <a:r>
              <a:rPr lang="en-US" sz="2000" b="1" dirty="0">
                <a:solidFill>
                  <a:schemeClr val="bg2"/>
                </a:solidFill>
              </a:rPr>
              <a:t>H</a:t>
            </a:r>
          </a:p>
        </p:txBody>
      </p:sp>
      <p:sp>
        <p:nvSpPr>
          <p:cNvPr id="30" name="TextBox 29">
            <a:hlinkClick r:id="" action="ppaction://noaction">
              <a:snd r:embed="rId10" name="i. das Wasser.wav"/>
            </a:hlinkClick>
            <a:extLst>
              <a:ext uri="{FF2B5EF4-FFF2-40B4-BE49-F238E27FC236}">
                <a16:creationId xmlns:a16="http://schemas.microsoft.com/office/drawing/2014/main" id="{6BD10AEE-D047-F84E-9CE6-FD9E93A6366D}"/>
              </a:ext>
            </a:extLst>
          </p:cNvPr>
          <p:cNvSpPr txBox="1"/>
          <p:nvPr/>
        </p:nvSpPr>
        <p:spPr>
          <a:xfrm>
            <a:off x="3406339" y="4574315"/>
            <a:ext cx="256802" cy="400110"/>
          </a:xfrm>
          <a:prstGeom prst="rect">
            <a:avLst/>
          </a:prstGeom>
          <a:noFill/>
        </p:spPr>
        <p:txBody>
          <a:bodyPr wrap="none" rtlCol="0">
            <a:spAutoFit/>
          </a:bodyPr>
          <a:lstStyle/>
          <a:p>
            <a:r>
              <a:rPr lang="en-US" sz="2000" b="1" dirty="0">
                <a:solidFill>
                  <a:schemeClr val="bg2"/>
                </a:solidFill>
              </a:rPr>
              <a:t>I</a:t>
            </a:r>
          </a:p>
        </p:txBody>
      </p:sp>
      <p:sp>
        <p:nvSpPr>
          <p:cNvPr id="31" name="TextBox 30">
            <a:hlinkClick r:id="" action="ppaction://noaction">
              <a:snd r:embed="rId9" name="j. wer?.wav"/>
            </a:hlinkClick>
            <a:extLst>
              <a:ext uri="{FF2B5EF4-FFF2-40B4-BE49-F238E27FC236}">
                <a16:creationId xmlns:a16="http://schemas.microsoft.com/office/drawing/2014/main" id="{A0F610B5-4361-A948-AD46-495748CD64A0}"/>
              </a:ext>
            </a:extLst>
          </p:cNvPr>
          <p:cNvSpPr txBox="1"/>
          <p:nvPr/>
        </p:nvSpPr>
        <p:spPr>
          <a:xfrm>
            <a:off x="4215609" y="3978375"/>
            <a:ext cx="308098" cy="400110"/>
          </a:xfrm>
          <a:prstGeom prst="rect">
            <a:avLst/>
          </a:prstGeom>
          <a:noFill/>
        </p:spPr>
        <p:txBody>
          <a:bodyPr wrap="none" rtlCol="0">
            <a:spAutoFit/>
          </a:bodyPr>
          <a:lstStyle/>
          <a:p>
            <a:r>
              <a:rPr lang="en-US" sz="2000" b="1" dirty="0">
                <a:solidFill>
                  <a:schemeClr val="bg2"/>
                </a:solidFill>
              </a:rPr>
              <a:t>J</a:t>
            </a:r>
          </a:p>
        </p:txBody>
      </p:sp>
      <p:sp>
        <p:nvSpPr>
          <p:cNvPr id="32" name="TextBox 31">
            <a:hlinkClick r:id="" action="ppaction://noaction">
              <a:snd r:embed="rId16" name="k.manchmal.wav"/>
            </a:hlinkClick>
            <a:extLst>
              <a:ext uri="{FF2B5EF4-FFF2-40B4-BE49-F238E27FC236}">
                <a16:creationId xmlns:a16="http://schemas.microsoft.com/office/drawing/2014/main" id="{2AC3A3D7-72E0-4246-8CC3-C1DCC46FF4F8}"/>
              </a:ext>
            </a:extLst>
          </p:cNvPr>
          <p:cNvSpPr txBox="1"/>
          <p:nvPr/>
        </p:nvSpPr>
        <p:spPr>
          <a:xfrm>
            <a:off x="1490748" y="5294621"/>
            <a:ext cx="343364" cy="400110"/>
          </a:xfrm>
          <a:prstGeom prst="rect">
            <a:avLst/>
          </a:prstGeom>
          <a:noFill/>
        </p:spPr>
        <p:txBody>
          <a:bodyPr wrap="none" rtlCol="0">
            <a:spAutoFit/>
          </a:bodyPr>
          <a:lstStyle/>
          <a:p>
            <a:r>
              <a:rPr lang="en-US" sz="2000" b="1" dirty="0">
                <a:solidFill>
                  <a:schemeClr val="bg2"/>
                </a:solidFill>
              </a:rPr>
              <a:t>K</a:t>
            </a:r>
          </a:p>
        </p:txBody>
      </p:sp>
      <p:sp>
        <p:nvSpPr>
          <p:cNvPr id="33" name="TextBox 32">
            <a:hlinkClick r:id="" action="ppaction://noaction">
              <a:snd r:embed="rId13" name="l. kein.wav"/>
            </a:hlinkClick>
            <a:extLst>
              <a:ext uri="{FF2B5EF4-FFF2-40B4-BE49-F238E27FC236}">
                <a16:creationId xmlns:a16="http://schemas.microsoft.com/office/drawing/2014/main" id="{6DBCAC48-1E75-2F4A-821C-9AC1C5E215C2}"/>
              </a:ext>
            </a:extLst>
          </p:cNvPr>
          <p:cNvSpPr txBox="1"/>
          <p:nvPr/>
        </p:nvSpPr>
        <p:spPr>
          <a:xfrm>
            <a:off x="3406258" y="5653555"/>
            <a:ext cx="296876" cy="400110"/>
          </a:xfrm>
          <a:prstGeom prst="rect">
            <a:avLst/>
          </a:prstGeom>
          <a:noFill/>
        </p:spPr>
        <p:txBody>
          <a:bodyPr wrap="none" rtlCol="0">
            <a:spAutoFit/>
          </a:bodyPr>
          <a:lstStyle/>
          <a:p>
            <a:r>
              <a:rPr lang="en-US" sz="2000" b="1" dirty="0">
                <a:solidFill>
                  <a:schemeClr val="bg2"/>
                </a:solidFill>
              </a:rPr>
              <a:t>L</a:t>
            </a:r>
          </a:p>
        </p:txBody>
      </p:sp>
      <p:sp>
        <p:nvSpPr>
          <p:cNvPr id="34" name="TextBox 33">
            <a:hlinkClick r:id="" action="ppaction://noaction">
              <a:snd r:embed="rId6" name="m. freiwillig.wav"/>
            </a:hlinkClick>
            <a:extLst>
              <a:ext uri="{FF2B5EF4-FFF2-40B4-BE49-F238E27FC236}">
                <a16:creationId xmlns:a16="http://schemas.microsoft.com/office/drawing/2014/main" id="{4089ED01-E9F9-BC44-A6AF-074F386F4FB3}"/>
              </a:ext>
            </a:extLst>
          </p:cNvPr>
          <p:cNvSpPr txBox="1"/>
          <p:nvPr/>
        </p:nvSpPr>
        <p:spPr>
          <a:xfrm>
            <a:off x="4555148" y="5219062"/>
            <a:ext cx="415498" cy="400110"/>
          </a:xfrm>
          <a:prstGeom prst="rect">
            <a:avLst/>
          </a:prstGeom>
          <a:noFill/>
        </p:spPr>
        <p:txBody>
          <a:bodyPr wrap="none" rtlCol="0">
            <a:spAutoFit/>
          </a:bodyPr>
          <a:lstStyle/>
          <a:p>
            <a:r>
              <a:rPr lang="en-US" sz="2000" b="1" dirty="0">
                <a:solidFill>
                  <a:schemeClr val="bg2"/>
                </a:solidFill>
              </a:rPr>
              <a:t>M</a:t>
            </a:r>
          </a:p>
        </p:txBody>
      </p:sp>
      <p:grpSp>
        <p:nvGrpSpPr>
          <p:cNvPr id="35" name="Group 34">
            <a:extLst>
              <a:ext uri="{FF2B5EF4-FFF2-40B4-BE49-F238E27FC236}">
                <a16:creationId xmlns:a16="http://schemas.microsoft.com/office/drawing/2014/main" id="{F9E7110B-B8EF-A14B-95CD-F2AAD287C7C3}"/>
              </a:ext>
            </a:extLst>
          </p:cNvPr>
          <p:cNvGrpSpPr/>
          <p:nvPr/>
        </p:nvGrpSpPr>
        <p:grpSpPr>
          <a:xfrm>
            <a:off x="5701759" y="2443165"/>
            <a:ext cx="914401" cy="976440"/>
            <a:chOff x="5701759" y="2443165"/>
            <a:chExt cx="914401" cy="976440"/>
          </a:xfrm>
        </p:grpSpPr>
        <p:pic>
          <p:nvPicPr>
            <p:cNvPr id="36" name="Picture 35">
              <a:extLst>
                <a:ext uri="{FF2B5EF4-FFF2-40B4-BE49-F238E27FC236}">
                  <a16:creationId xmlns:a16="http://schemas.microsoft.com/office/drawing/2014/main" id="{57B1204D-32B2-B947-9153-F1703CAC4C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5701759" y="2443165"/>
              <a:ext cx="914401" cy="976440"/>
            </a:xfrm>
            <a:prstGeom prst="rect">
              <a:avLst/>
            </a:prstGeom>
          </p:spPr>
        </p:pic>
        <p:sp>
          <p:nvSpPr>
            <p:cNvPr id="37" name="TextBox 36">
              <a:extLst>
                <a:ext uri="{FF2B5EF4-FFF2-40B4-BE49-F238E27FC236}">
                  <a16:creationId xmlns:a16="http://schemas.microsoft.com/office/drawing/2014/main" id="{979AF553-DB0A-D948-AEA1-5A2568AAAA4E}"/>
                </a:ext>
              </a:extLst>
            </p:cNvPr>
            <p:cNvSpPr txBox="1"/>
            <p:nvPr/>
          </p:nvSpPr>
          <p:spPr>
            <a:xfrm>
              <a:off x="5971334" y="2746719"/>
              <a:ext cx="356188" cy="369332"/>
            </a:xfrm>
            <a:prstGeom prst="rect">
              <a:avLst/>
            </a:prstGeom>
            <a:noFill/>
          </p:spPr>
          <p:txBody>
            <a:bodyPr wrap="square" rtlCol="0">
              <a:spAutoFit/>
            </a:bodyPr>
            <a:lstStyle/>
            <a:p>
              <a:r>
                <a:rPr lang="en-US" b="1" dirty="0">
                  <a:solidFill>
                    <a:schemeClr val="bg2"/>
                  </a:solidFill>
                </a:rPr>
                <a:t>3</a:t>
              </a:r>
            </a:p>
          </p:txBody>
        </p:sp>
      </p:grpSp>
      <p:grpSp>
        <p:nvGrpSpPr>
          <p:cNvPr id="38" name="Group 37">
            <a:extLst>
              <a:ext uri="{FF2B5EF4-FFF2-40B4-BE49-F238E27FC236}">
                <a16:creationId xmlns:a16="http://schemas.microsoft.com/office/drawing/2014/main" id="{E577A9E9-40EE-CB4E-8661-8301054BB762}"/>
              </a:ext>
            </a:extLst>
          </p:cNvPr>
          <p:cNvGrpSpPr/>
          <p:nvPr/>
        </p:nvGrpSpPr>
        <p:grpSpPr>
          <a:xfrm>
            <a:off x="4745745" y="2372170"/>
            <a:ext cx="914401" cy="976440"/>
            <a:chOff x="4745745" y="2372170"/>
            <a:chExt cx="914401" cy="976440"/>
          </a:xfrm>
        </p:grpSpPr>
        <p:pic>
          <p:nvPicPr>
            <p:cNvPr id="39" name="Picture 38">
              <a:extLst>
                <a:ext uri="{FF2B5EF4-FFF2-40B4-BE49-F238E27FC236}">
                  <a16:creationId xmlns:a16="http://schemas.microsoft.com/office/drawing/2014/main" id="{05F6240D-869D-2845-8494-491BC82566D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4745745" y="2372170"/>
              <a:ext cx="914401" cy="976440"/>
            </a:xfrm>
            <a:prstGeom prst="rect">
              <a:avLst/>
            </a:prstGeom>
          </p:spPr>
        </p:pic>
        <p:sp>
          <p:nvSpPr>
            <p:cNvPr id="40" name="TextBox 39">
              <a:extLst>
                <a:ext uri="{FF2B5EF4-FFF2-40B4-BE49-F238E27FC236}">
                  <a16:creationId xmlns:a16="http://schemas.microsoft.com/office/drawing/2014/main" id="{952754AD-7754-324F-8DFD-EEEC38B926E3}"/>
                </a:ext>
              </a:extLst>
            </p:cNvPr>
            <p:cNvSpPr txBox="1"/>
            <p:nvPr/>
          </p:nvSpPr>
          <p:spPr>
            <a:xfrm>
              <a:off x="5032845" y="2704005"/>
              <a:ext cx="314510" cy="369332"/>
            </a:xfrm>
            <a:prstGeom prst="rect">
              <a:avLst/>
            </a:prstGeom>
            <a:noFill/>
          </p:spPr>
          <p:txBody>
            <a:bodyPr wrap="none" rtlCol="0">
              <a:spAutoFit/>
            </a:bodyPr>
            <a:lstStyle/>
            <a:p>
              <a:r>
                <a:rPr lang="en-US" b="1" dirty="0">
                  <a:solidFill>
                    <a:schemeClr val="bg2"/>
                  </a:solidFill>
                </a:rPr>
                <a:t>3</a:t>
              </a:r>
            </a:p>
          </p:txBody>
        </p:sp>
      </p:grpSp>
      <p:grpSp>
        <p:nvGrpSpPr>
          <p:cNvPr id="41" name="Group 40">
            <a:extLst>
              <a:ext uri="{FF2B5EF4-FFF2-40B4-BE49-F238E27FC236}">
                <a16:creationId xmlns:a16="http://schemas.microsoft.com/office/drawing/2014/main" id="{8FC31D5F-AF83-0241-8958-545C0E7D3BF8}"/>
              </a:ext>
            </a:extLst>
          </p:cNvPr>
          <p:cNvGrpSpPr/>
          <p:nvPr/>
        </p:nvGrpSpPr>
        <p:grpSpPr>
          <a:xfrm>
            <a:off x="6588583" y="2340489"/>
            <a:ext cx="914401" cy="976440"/>
            <a:chOff x="6588583" y="2340489"/>
            <a:chExt cx="914401" cy="976440"/>
          </a:xfrm>
        </p:grpSpPr>
        <p:pic>
          <p:nvPicPr>
            <p:cNvPr id="42" name="Picture 41">
              <a:extLst>
                <a:ext uri="{FF2B5EF4-FFF2-40B4-BE49-F238E27FC236}">
                  <a16:creationId xmlns:a16="http://schemas.microsoft.com/office/drawing/2014/main" id="{5FABD7B7-114D-2641-8DFF-809EC35AA7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6588583" y="2340489"/>
              <a:ext cx="914401" cy="976440"/>
            </a:xfrm>
            <a:prstGeom prst="rect">
              <a:avLst/>
            </a:prstGeom>
          </p:spPr>
        </p:pic>
        <p:sp>
          <p:nvSpPr>
            <p:cNvPr id="43" name="TextBox 42">
              <a:extLst>
                <a:ext uri="{FF2B5EF4-FFF2-40B4-BE49-F238E27FC236}">
                  <a16:creationId xmlns:a16="http://schemas.microsoft.com/office/drawing/2014/main" id="{2EF36598-A311-C54A-ACCF-85BCF03D26B2}"/>
                </a:ext>
              </a:extLst>
            </p:cNvPr>
            <p:cNvSpPr txBox="1"/>
            <p:nvPr/>
          </p:nvSpPr>
          <p:spPr>
            <a:xfrm>
              <a:off x="6921502" y="2675724"/>
              <a:ext cx="356188" cy="369332"/>
            </a:xfrm>
            <a:prstGeom prst="rect">
              <a:avLst/>
            </a:prstGeom>
            <a:noFill/>
          </p:spPr>
          <p:txBody>
            <a:bodyPr wrap="square" rtlCol="0">
              <a:spAutoFit/>
            </a:bodyPr>
            <a:lstStyle/>
            <a:p>
              <a:r>
                <a:rPr lang="en-US" b="1" dirty="0">
                  <a:solidFill>
                    <a:schemeClr val="bg2"/>
                  </a:solidFill>
                </a:rPr>
                <a:t>3</a:t>
              </a:r>
            </a:p>
          </p:txBody>
        </p:sp>
      </p:grpSp>
      <p:grpSp>
        <p:nvGrpSpPr>
          <p:cNvPr id="44" name="Group 43">
            <a:extLst>
              <a:ext uri="{FF2B5EF4-FFF2-40B4-BE49-F238E27FC236}">
                <a16:creationId xmlns:a16="http://schemas.microsoft.com/office/drawing/2014/main" id="{865DE322-0D2F-004C-960B-19C82E9DE0CB}"/>
              </a:ext>
            </a:extLst>
          </p:cNvPr>
          <p:cNvGrpSpPr/>
          <p:nvPr/>
        </p:nvGrpSpPr>
        <p:grpSpPr>
          <a:xfrm>
            <a:off x="5568958" y="3928299"/>
            <a:ext cx="914401" cy="976440"/>
            <a:chOff x="5610375" y="3574866"/>
            <a:chExt cx="914401" cy="976440"/>
          </a:xfrm>
        </p:grpSpPr>
        <p:pic>
          <p:nvPicPr>
            <p:cNvPr id="45" name="Picture 44">
              <a:extLst>
                <a:ext uri="{FF2B5EF4-FFF2-40B4-BE49-F238E27FC236}">
                  <a16:creationId xmlns:a16="http://schemas.microsoft.com/office/drawing/2014/main" id="{E361152A-51CB-404E-808A-2F7251B7AD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5610375" y="3574866"/>
              <a:ext cx="914401" cy="976440"/>
            </a:xfrm>
            <a:prstGeom prst="rect">
              <a:avLst/>
            </a:prstGeom>
          </p:spPr>
        </p:pic>
        <p:sp>
          <p:nvSpPr>
            <p:cNvPr id="46" name="TextBox 45">
              <a:extLst>
                <a:ext uri="{FF2B5EF4-FFF2-40B4-BE49-F238E27FC236}">
                  <a16:creationId xmlns:a16="http://schemas.microsoft.com/office/drawing/2014/main" id="{0885ACE0-1234-0E4B-909F-D7D7BC567740}"/>
                </a:ext>
              </a:extLst>
            </p:cNvPr>
            <p:cNvSpPr txBox="1"/>
            <p:nvPr/>
          </p:nvSpPr>
          <p:spPr>
            <a:xfrm>
              <a:off x="5909455" y="3886668"/>
              <a:ext cx="356188" cy="369332"/>
            </a:xfrm>
            <a:prstGeom prst="rect">
              <a:avLst/>
            </a:prstGeom>
            <a:noFill/>
          </p:spPr>
          <p:txBody>
            <a:bodyPr wrap="square" rtlCol="0">
              <a:spAutoFit/>
            </a:bodyPr>
            <a:lstStyle/>
            <a:p>
              <a:r>
                <a:rPr lang="en-US" b="1" dirty="0">
                  <a:solidFill>
                    <a:schemeClr val="bg2"/>
                  </a:solidFill>
                </a:rPr>
                <a:t>1</a:t>
              </a:r>
            </a:p>
          </p:txBody>
        </p:sp>
      </p:grpSp>
      <p:grpSp>
        <p:nvGrpSpPr>
          <p:cNvPr id="47" name="Group 46">
            <a:extLst>
              <a:ext uri="{FF2B5EF4-FFF2-40B4-BE49-F238E27FC236}">
                <a16:creationId xmlns:a16="http://schemas.microsoft.com/office/drawing/2014/main" id="{ED58803B-EEE9-B54F-AE5C-2D93E8704734}"/>
              </a:ext>
            </a:extLst>
          </p:cNvPr>
          <p:cNvGrpSpPr/>
          <p:nvPr/>
        </p:nvGrpSpPr>
        <p:grpSpPr>
          <a:xfrm>
            <a:off x="6432465" y="3962370"/>
            <a:ext cx="914401" cy="976440"/>
            <a:chOff x="6473882" y="3608937"/>
            <a:chExt cx="914401" cy="976440"/>
          </a:xfrm>
        </p:grpSpPr>
        <p:pic>
          <p:nvPicPr>
            <p:cNvPr id="48" name="Picture 47">
              <a:extLst>
                <a:ext uri="{FF2B5EF4-FFF2-40B4-BE49-F238E27FC236}">
                  <a16:creationId xmlns:a16="http://schemas.microsoft.com/office/drawing/2014/main" id="{713AB305-A9FB-4B4B-BE88-5286EA388B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6473882" y="3608937"/>
              <a:ext cx="914401" cy="976440"/>
            </a:xfrm>
            <a:prstGeom prst="rect">
              <a:avLst/>
            </a:prstGeom>
          </p:spPr>
        </p:pic>
        <p:sp>
          <p:nvSpPr>
            <p:cNvPr id="49" name="TextBox 48">
              <a:extLst>
                <a:ext uri="{FF2B5EF4-FFF2-40B4-BE49-F238E27FC236}">
                  <a16:creationId xmlns:a16="http://schemas.microsoft.com/office/drawing/2014/main" id="{8070368C-516C-2E40-A8BD-B545E714BC47}"/>
                </a:ext>
              </a:extLst>
            </p:cNvPr>
            <p:cNvSpPr txBox="1"/>
            <p:nvPr/>
          </p:nvSpPr>
          <p:spPr>
            <a:xfrm>
              <a:off x="6764029" y="3919594"/>
              <a:ext cx="356188" cy="369332"/>
            </a:xfrm>
            <a:prstGeom prst="rect">
              <a:avLst/>
            </a:prstGeom>
            <a:noFill/>
          </p:spPr>
          <p:txBody>
            <a:bodyPr wrap="square" rtlCol="0">
              <a:spAutoFit/>
            </a:bodyPr>
            <a:lstStyle/>
            <a:p>
              <a:r>
                <a:rPr lang="en-US" b="1" dirty="0">
                  <a:solidFill>
                    <a:schemeClr val="bg2"/>
                  </a:solidFill>
                </a:rPr>
                <a:t>3</a:t>
              </a:r>
            </a:p>
          </p:txBody>
        </p:sp>
      </p:grpSp>
      <p:grpSp>
        <p:nvGrpSpPr>
          <p:cNvPr id="50" name="Group 49">
            <a:extLst>
              <a:ext uri="{FF2B5EF4-FFF2-40B4-BE49-F238E27FC236}">
                <a16:creationId xmlns:a16="http://schemas.microsoft.com/office/drawing/2014/main" id="{B7DC9B24-6C27-0C48-963A-4A5BD6D75270}"/>
              </a:ext>
            </a:extLst>
          </p:cNvPr>
          <p:cNvGrpSpPr/>
          <p:nvPr/>
        </p:nvGrpSpPr>
        <p:grpSpPr>
          <a:xfrm>
            <a:off x="7286874" y="3962370"/>
            <a:ext cx="914401" cy="976440"/>
            <a:chOff x="7328291" y="3608937"/>
            <a:chExt cx="914401" cy="976440"/>
          </a:xfrm>
        </p:grpSpPr>
        <p:pic>
          <p:nvPicPr>
            <p:cNvPr id="51" name="Picture 50">
              <a:extLst>
                <a:ext uri="{FF2B5EF4-FFF2-40B4-BE49-F238E27FC236}">
                  <a16:creationId xmlns:a16="http://schemas.microsoft.com/office/drawing/2014/main" id="{06C85F8D-1786-9444-8407-4EA04F2829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7328291" y="3608937"/>
              <a:ext cx="914401" cy="976440"/>
            </a:xfrm>
            <a:prstGeom prst="rect">
              <a:avLst/>
            </a:prstGeom>
          </p:spPr>
        </p:pic>
        <p:sp>
          <p:nvSpPr>
            <p:cNvPr id="52" name="TextBox 51">
              <a:extLst>
                <a:ext uri="{FF2B5EF4-FFF2-40B4-BE49-F238E27FC236}">
                  <a16:creationId xmlns:a16="http://schemas.microsoft.com/office/drawing/2014/main" id="{F16D9381-BC13-2140-95AC-101DCC42412F}"/>
                </a:ext>
              </a:extLst>
            </p:cNvPr>
            <p:cNvSpPr txBox="1"/>
            <p:nvPr/>
          </p:nvSpPr>
          <p:spPr>
            <a:xfrm>
              <a:off x="7618438" y="3919594"/>
              <a:ext cx="356188" cy="369332"/>
            </a:xfrm>
            <a:prstGeom prst="rect">
              <a:avLst/>
            </a:prstGeom>
            <a:noFill/>
          </p:spPr>
          <p:txBody>
            <a:bodyPr wrap="square" rtlCol="0">
              <a:spAutoFit/>
            </a:bodyPr>
            <a:lstStyle/>
            <a:p>
              <a:r>
                <a:rPr lang="en-US" b="1" dirty="0">
                  <a:solidFill>
                    <a:schemeClr val="bg2"/>
                  </a:solidFill>
                </a:rPr>
                <a:t>5</a:t>
              </a:r>
            </a:p>
          </p:txBody>
        </p:sp>
      </p:grpSp>
      <p:grpSp>
        <p:nvGrpSpPr>
          <p:cNvPr id="53" name="Group 52">
            <a:extLst>
              <a:ext uri="{FF2B5EF4-FFF2-40B4-BE49-F238E27FC236}">
                <a16:creationId xmlns:a16="http://schemas.microsoft.com/office/drawing/2014/main" id="{E7C9DC4A-F0FD-8449-8315-0196683DC6E4}"/>
              </a:ext>
            </a:extLst>
          </p:cNvPr>
          <p:cNvGrpSpPr/>
          <p:nvPr/>
        </p:nvGrpSpPr>
        <p:grpSpPr>
          <a:xfrm>
            <a:off x="8112868" y="3962370"/>
            <a:ext cx="914401" cy="976440"/>
            <a:chOff x="8154285" y="3608937"/>
            <a:chExt cx="914401" cy="976440"/>
          </a:xfrm>
        </p:grpSpPr>
        <p:pic>
          <p:nvPicPr>
            <p:cNvPr id="54" name="Picture 53">
              <a:extLst>
                <a:ext uri="{FF2B5EF4-FFF2-40B4-BE49-F238E27FC236}">
                  <a16:creationId xmlns:a16="http://schemas.microsoft.com/office/drawing/2014/main" id="{24929E6F-A301-E442-91D3-11FE64012E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8154285" y="3608937"/>
              <a:ext cx="914401" cy="976440"/>
            </a:xfrm>
            <a:prstGeom prst="rect">
              <a:avLst/>
            </a:prstGeom>
          </p:spPr>
        </p:pic>
        <p:sp>
          <p:nvSpPr>
            <p:cNvPr id="55" name="TextBox 54">
              <a:extLst>
                <a:ext uri="{FF2B5EF4-FFF2-40B4-BE49-F238E27FC236}">
                  <a16:creationId xmlns:a16="http://schemas.microsoft.com/office/drawing/2014/main" id="{1815E228-4FA0-AE4C-A32F-9D5B25DA775D}"/>
                </a:ext>
              </a:extLst>
            </p:cNvPr>
            <p:cNvSpPr txBox="1"/>
            <p:nvPr/>
          </p:nvSpPr>
          <p:spPr>
            <a:xfrm>
              <a:off x="8456622" y="3919594"/>
              <a:ext cx="356188" cy="369332"/>
            </a:xfrm>
            <a:prstGeom prst="rect">
              <a:avLst/>
            </a:prstGeom>
            <a:noFill/>
          </p:spPr>
          <p:txBody>
            <a:bodyPr wrap="square" rtlCol="0">
              <a:spAutoFit/>
            </a:bodyPr>
            <a:lstStyle/>
            <a:p>
              <a:r>
                <a:rPr lang="en-US" b="1" dirty="0">
                  <a:solidFill>
                    <a:schemeClr val="bg2"/>
                  </a:solidFill>
                </a:rPr>
                <a:t>1</a:t>
              </a:r>
            </a:p>
          </p:txBody>
        </p:sp>
      </p:grpSp>
      <p:grpSp>
        <p:nvGrpSpPr>
          <p:cNvPr id="56" name="Group 55">
            <a:extLst>
              <a:ext uri="{FF2B5EF4-FFF2-40B4-BE49-F238E27FC236}">
                <a16:creationId xmlns:a16="http://schemas.microsoft.com/office/drawing/2014/main" id="{A4A0DFA8-58D4-964F-8746-EFD38B26A8B9}"/>
              </a:ext>
            </a:extLst>
          </p:cNvPr>
          <p:cNvGrpSpPr/>
          <p:nvPr/>
        </p:nvGrpSpPr>
        <p:grpSpPr>
          <a:xfrm>
            <a:off x="8951052" y="3969473"/>
            <a:ext cx="914401" cy="976440"/>
            <a:chOff x="8992469" y="3616040"/>
            <a:chExt cx="914401" cy="976440"/>
          </a:xfrm>
        </p:grpSpPr>
        <p:pic>
          <p:nvPicPr>
            <p:cNvPr id="57" name="Picture 56">
              <a:extLst>
                <a:ext uri="{FF2B5EF4-FFF2-40B4-BE49-F238E27FC236}">
                  <a16:creationId xmlns:a16="http://schemas.microsoft.com/office/drawing/2014/main" id="{44B4A2A5-4611-B54A-B762-2ACE3EAFA0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8992469" y="3616040"/>
              <a:ext cx="914401" cy="976440"/>
            </a:xfrm>
            <a:prstGeom prst="rect">
              <a:avLst/>
            </a:prstGeom>
          </p:spPr>
        </p:pic>
        <p:sp>
          <p:nvSpPr>
            <p:cNvPr id="58" name="TextBox 57">
              <a:extLst>
                <a:ext uri="{FF2B5EF4-FFF2-40B4-BE49-F238E27FC236}">
                  <a16:creationId xmlns:a16="http://schemas.microsoft.com/office/drawing/2014/main" id="{8C5C2443-DEC1-8C4A-A35A-D72E8081CA65}"/>
                </a:ext>
              </a:extLst>
            </p:cNvPr>
            <p:cNvSpPr txBox="1"/>
            <p:nvPr/>
          </p:nvSpPr>
          <p:spPr>
            <a:xfrm>
              <a:off x="9216072" y="3919594"/>
              <a:ext cx="531099" cy="369332"/>
            </a:xfrm>
            <a:prstGeom prst="rect">
              <a:avLst/>
            </a:prstGeom>
            <a:noFill/>
          </p:spPr>
          <p:txBody>
            <a:bodyPr wrap="square" rtlCol="0">
              <a:spAutoFit/>
            </a:bodyPr>
            <a:lstStyle/>
            <a:p>
              <a:r>
                <a:rPr lang="en-US" b="1" dirty="0">
                  <a:solidFill>
                    <a:schemeClr val="bg2"/>
                  </a:solidFill>
                </a:rPr>
                <a:t>10</a:t>
              </a:r>
            </a:p>
          </p:txBody>
        </p:sp>
      </p:grpSp>
      <p:grpSp>
        <p:nvGrpSpPr>
          <p:cNvPr id="59" name="Group 58">
            <a:extLst>
              <a:ext uri="{FF2B5EF4-FFF2-40B4-BE49-F238E27FC236}">
                <a16:creationId xmlns:a16="http://schemas.microsoft.com/office/drawing/2014/main" id="{793E0047-9EB8-AB4D-9367-E1F5D5A5032D}"/>
              </a:ext>
            </a:extLst>
          </p:cNvPr>
          <p:cNvGrpSpPr/>
          <p:nvPr/>
        </p:nvGrpSpPr>
        <p:grpSpPr>
          <a:xfrm>
            <a:off x="9672655" y="3916829"/>
            <a:ext cx="914401" cy="976440"/>
            <a:chOff x="9714072" y="3563396"/>
            <a:chExt cx="914401" cy="976440"/>
          </a:xfrm>
        </p:grpSpPr>
        <p:pic>
          <p:nvPicPr>
            <p:cNvPr id="60" name="Picture 59">
              <a:extLst>
                <a:ext uri="{FF2B5EF4-FFF2-40B4-BE49-F238E27FC236}">
                  <a16:creationId xmlns:a16="http://schemas.microsoft.com/office/drawing/2014/main" id="{DFD829BF-02D3-A548-B797-0E7112ABB4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9714072" y="3563396"/>
              <a:ext cx="914401" cy="976440"/>
            </a:xfrm>
            <a:prstGeom prst="rect">
              <a:avLst/>
            </a:prstGeom>
          </p:spPr>
        </p:pic>
        <p:sp>
          <p:nvSpPr>
            <p:cNvPr id="61" name="TextBox 60">
              <a:extLst>
                <a:ext uri="{FF2B5EF4-FFF2-40B4-BE49-F238E27FC236}">
                  <a16:creationId xmlns:a16="http://schemas.microsoft.com/office/drawing/2014/main" id="{2F57787D-E5FB-494B-8631-118B5F0CAE97}"/>
                </a:ext>
              </a:extLst>
            </p:cNvPr>
            <p:cNvSpPr txBox="1"/>
            <p:nvPr/>
          </p:nvSpPr>
          <p:spPr>
            <a:xfrm>
              <a:off x="10016686" y="3889881"/>
              <a:ext cx="356188" cy="369332"/>
            </a:xfrm>
            <a:prstGeom prst="rect">
              <a:avLst/>
            </a:prstGeom>
            <a:noFill/>
          </p:spPr>
          <p:txBody>
            <a:bodyPr wrap="square" rtlCol="0">
              <a:spAutoFit/>
            </a:bodyPr>
            <a:lstStyle/>
            <a:p>
              <a:r>
                <a:rPr lang="en-US" b="1" dirty="0">
                  <a:solidFill>
                    <a:schemeClr val="bg2"/>
                  </a:solidFill>
                </a:rPr>
                <a:t>7</a:t>
              </a:r>
            </a:p>
          </p:txBody>
        </p:sp>
      </p:grpSp>
      <p:grpSp>
        <p:nvGrpSpPr>
          <p:cNvPr id="62" name="Group 61">
            <a:extLst>
              <a:ext uri="{FF2B5EF4-FFF2-40B4-BE49-F238E27FC236}">
                <a16:creationId xmlns:a16="http://schemas.microsoft.com/office/drawing/2014/main" id="{4DBD720E-E402-1E40-9E87-812B212F0F78}"/>
              </a:ext>
            </a:extLst>
          </p:cNvPr>
          <p:cNvGrpSpPr/>
          <p:nvPr/>
        </p:nvGrpSpPr>
        <p:grpSpPr>
          <a:xfrm>
            <a:off x="10498649" y="3928299"/>
            <a:ext cx="914401" cy="976440"/>
            <a:chOff x="10540066" y="3574866"/>
            <a:chExt cx="914401" cy="976440"/>
          </a:xfrm>
        </p:grpSpPr>
        <p:pic>
          <p:nvPicPr>
            <p:cNvPr id="63" name="Picture 62">
              <a:extLst>
                <a:ext uri="{FF2B5EF4-FFF2-40B4-BE49-F238E27FC236}">
                  <a16:creationId xmlns:a16="http://schemas.microsoft.com/office/drawing/2014/main" id="{B2F5416A-B3F0-204E-9978-6356C943AD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10540066" y="3574866"/>
              <a:ext cx="914401" cy="976440"/>
            </a:xfrm>
            <a:prstGeom prst="rect">
              <a:avLst/>
            </a:prstGeom>
          </p:spPr>
        </p:pic>
        <p:sp>
          <p:nvSpPr>
            <p:cNvPr id="64" name="TextBox 63">
              <a:extLst>
                <a:ext uri="{FF2B5EF4-FFF2-40B4-BE49-F238E27FC236}">
                  <a16:creationId xmlns:a16="http://schemas.microsoft.com/office/drawing/2014/main" id="{8260B5DC-0B29-F54A-8F53-9A4BEB3BFE68}"/>
                </a:ext>
              </a:extLst>
            </p:cNvPr>
            <p:cNvSpPr txBox="1"/>
            <p:nvPr/>
          </p:nvSpPr>
          <p:spPr>
            <a:xfrm>
              <a:off x="10863376" y="3878420"/>
              <a:ext cx="356188" cy="369332"/>
            </a:xfrm>
            <a:prstGeom prst="rect">
              <a:avLst/>
            </a:prstGeom>
            <a:noFill/>
          </p:spPr>
          <p:txBody>
            <a:bodyPr wrap="square" rtlCol="0">
              <a:spAutoFit/>
            </a:bodyPr>
            <a:lstStyle/>
            <a:p>
              <a:r>
                <a:rPr lang="en-US" b="1" dirty="0">
                  <a:solidFill>
                    <a:schemeClr val="bg2"/>
                  </a:solidFill>
                </a:rPr>
                <a:t>2</a:t>
              </a:r>
            </a:p>
          </p:txBody>
        </p:sp>
      </p:grpSp>
      <p:grpSp>
        <p:nvGrpSpPr>
          <p:cNvPr id="65" name="Group 64">
            <a:extLst>
              <a:ext uri="{FF2B5EF4-FFF2-40B4-BE49-F238E27FC236}">
                <a16:creationId xmlns:a16="http://schemas.microsoft.com/office/drawing/2014/main" id="{B0E4C905-9106-4649-83A6-8F828BE03AA8}"/>
              </a:ext>
            </a:extLst>
          </p:cNvPr>
          <p:cNvGrpSpPr/>
          <p:nvPr/>
        </p:nvGrpSpPr>
        <p:grpSpPr>
          <a:xfrm>
            <a:off x="6284627" y="5416471"/>
            <a:ext cx="914401" cy="976440"/>
            <a:chOff x="6199428" y="4915508"/>
            <a:chExt cx="914401" cy="976440"/>
          </a:xfrm>
        </p:grpSpPr>
        <p:pic>
          <p:nvPicPr>
            <p:cNvPr id="66" name="Picture 65">
              <a:extLst>
                <a:ext uri="{FF2B5EF4-FFF2-40B4-BE49-F238E27FC236}">
                  <a16:creationId xmlns:a16="http://schemas.microsoft.com/office/drawing/2014/main" id="{82B36D9F-B35E-E14D-949C-FF99873C3C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6199428" y="4915508"/>
              <a:ext cx="914401" cy="976440"/>
            </a:xfrm>
            <a:prstGeom prst="rect">
              <a:avLst/>
            </a:prstGeom>
          </p:spPr>
        </p:pic>
        <p:sp>
          <p:nvSpPr>
            <p:cNvPr id="67" name="TextBox 66">
              <a:extLst>
                <a:ext uri="{FF2B5EF4-FFF2-40B4-BE49-F238E27FC236}">
                  <a16:creationId xmlns:a16="http://schemas.microsoft.com/office/drawing/2014/main" id="{DAD624C9-E87A-9347-ABCD-41C0996FEB43}"/>
                </a:ext>
              </a:extLst>
            </p:cNvPr>
            <p:cNvSpPr txBox="1"/>
            <p:nvPr/>
          </p:nvSpPr>
          <p:spPr>
            <a:xfrm>
              <a:off x="6509369" y="5219062"/>
              <a:ext cx="356188" cy="369332"/>
            </a:xfrm>
            <a:prstGeom prst="rect">
              <a:avLst/>
            </a:prstGeom>
            <a:noFill/>
          </p:spPr>
          <p:txBody>
            <a:bodyPr wrap="square" rtlCol="0">
              <a:spAutoFit/>
            </a:bodyPr>
            <a:lstStyle/>
            <a:p>
              <a:r>
                <a:rPr lang="en-US" b="1" dirty="0">
                  <a:solidFill>
                    <a:schemeClr val="bg2"/>
                  </a:solidFill>
                </a:rPr>
                <a:t>6</a:t>
              </a:r>
            </a:p>
          </p:txBody>
        </p:sp>
      </p:grpSp>
      <p:grpSp>
        <p:nvGrpSpPr>
          <p:cNvPr id="68" name="Group 67">
            <a:extLst>
              <a:ext uri="{FF2B5EF4-FFF2-40B4-BE49-F238E27FC236}">
                <a16:creationId xmlns:a16="http://schemas.microsoft.com/office/drawing/2014/main" id="{D0392909-0BC4-574D-B550-E5872ADC296F}"/>
              </a:ext>
            </a:extLst>
          </p:cNvPr>
          <p:cNvGrpSpPr/>
          <p:nvPr/>
        </p:nvGrpSpPr>
        <p:grpSpPr>
          <a:xfrm>
            <a:off x="7085745" y="5416471"/>
            <a:ext cx="914401" cy="976440"/>
            <a:chOff x="7000546" y="4915508"/>
            <a:chExt cx="914401" cy="976440"/>
          </a:xfrm>
        </p:grpSpPr>
        <p:pic>
          <p:nvPicPr>
            <p:cNvPr id="69" name="Picture 68">
              <a:extLst>
                <a:ext uri="{FF2B5EF4-FFF2-40B4-BE49-F238E27FC236}">
                  <a16:creationId xmlns:a16="http://schemas.microsoft.com/office/drawing/2014/main" id="{EFC0F259-6E96-B245-9D2B-DA57B49CD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7000546" y="4915508"/>
              <a:ext cx="914401" cy="976440"/>
            </a:xfrm>
            <a:prstGeom prst="rect">
              <a:avLst/>
            </a:prstGeom>
          </p:spPr>
        </p:pic>
        <p:sp>
          <p:nvSpPr>
            <p:cNvPr id="70" name="TextBox 69">
              <a:extLst>
                <a:ext uri="{FF2B5EF4-FFF2-40B4-BE49-F238E27FC236}">
                  <a16:creationId xmlns:a16="http://schemas.microsoft.com/office/drawing/2014/main" id="{6E515938-E8DC-B24B-9363-797280A39084}"/>
                </a:ext>
              </a:extLst>
            </p:cNvPr>
            <p:cNvSpPr txBox="1"/>
            <p:nvPr/>
          </p:nvSpPr>
          <p:spPr>
            <a:xfrm>
              <a:off x="7294081" y="5232440"/>
              <a:ext cx="356188" cy="369332"/>
            </a:xfrm>
            <a:prstGeom prst="rect">
              <a:avLst/>
            </a:prstGeom>
            <a:noFill/>
          </p:spPr>
          <p:txBody>
            <a:bodyPr wrap="square" rtlCol="0">
              <a:spAutoFit/>
            </a:bodyPr>
            <a:lstStyle/>
            <a:p>
              <a:r>
                <a:rPr lang="en-US" b="1" dirty="0">
                  <a:solidFill>
                    <a:schemeClr val="bg2"/>
                  </a:solidFill>
                </a:rPr>
                <a:t>3</a:t>
              </a:r>
            </a:p>
          </p:txBody>
        </p:sp>
      </p:grpSp>
      <p:grpSp>
        <p:nvGrpSpPr>
          <p:cNvPr id="71" name="Group 70">
            <a:extLst>
              <a:ext uri="{FF2B5EF4-FFF2-40B4-BE49-F238E27FC236}">
                <a16:creationId xmlns:a16="http://schemas.microsoft.com/office/drawing/2014/main" id="{2F950FD9-4B1B-AA46-8891-6565262BF33E}"/>
              </a:ext>
            </a:extLst>
          </p:cNvPr>
          <p:cNvGrpSpPr/>
          <p:nvPr/>
        </p:nvGrpSpPr>
        <p:grpSpPr>
          <a:xfrm>
            <a:off x="8000146" y="5401087"/>
            <a:ext cx="914401" cy="976440"/>
            <a:chOff x="7914947" y="4900124"/>
            <a:chExt cx="914401" cy="976440"/>
          </a:xfrm>
        </p:grpSpPr>
        <p:pic>
          <p:nvPicPr>
            <p:cNvPr id="72" name="Picture 71">
              <a:extLst>
                <a:ext uri="{FF2B5EF4-FFF2-40B4-BE49-F238E27FC236}">
                  <a16:creationId xmlns:a16="http://schemas.microsoft.com/office/drawing/2014/main" id="{6C098A4A-A6F7-2D4A-A1AD-D26F6E746F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7914947" y="4900124"/>
              <a:ext cx="914401" cy="976440"/>
            </a:xfrm>
            <a:prstGeom prst="rect">
              <a:avLst/>
            </a:prstGeom>
          </p:spPr>
        </p:pic>
        <p:sp>
          <p:nvSpPr>
            <p:cNvPr id="73" name="TextBox 72">
              <a:extLst>
                <a:ext uri="{FF2B5EF4-FFF2-40B4-BE49-F238E27FC236}">
                  <a16:creationId xmlns:a16="http://schemas.microsoft.com/office/drawing/2014/main" id="{0CC8F632-CD8C-9C4F-BD48-C7CBE4F8937C}"/>
                </a:ext>
              </a:extLst>
            </p:cNvPr>
            <p:cNvSpPr txBox="1"/>
            <p:nvPr/>
          </p:nvSpPr>
          <p:spPr>
            <a:xfrm>
              <a:off x="8208482" y="5219062"/>
              <a:ext cx="356188" cy="369332"/>
            </a:xfrm>
            <a:prstGeom prst="rect">
              <a:avLst/>
            </a:prstGeom>
            <a:noFill/>
          </p:spPr>
          <p:txBody>
            <a:bodyPr wrap="square" rtlCol="0">
              <a:spAutoFit/>
            </a:bodyPr>
            <a:lstStyle/>
            <a:p>
              <a:r>
                <a:rPr lang="en-US" b="1" dirty="0">
                  <a:solidFill>
                    <a:schemeClr val="bg2"/>
                  </a:solidFill>
                </a:rPr>
                <a:t>3</a:t>
              </a:r>
            </a:p>
          </p:txBody>
        </p:sp>
      </p:grpSp>
      <p:grpSp>
        <p:nvGrpSpPr>
          <p:cNvPr id="74" name="Group 73">
            <a:extLst>
              <a:ext uri="{FF2B5EF4-FFF2-40B4-BE49-F238E27FC236}">
                <a16:creationId xmlns:a16="http://schemas.microsoft.com/office/drawing/2014/main" id="{6D5849FE-8B66-1444-9A05-1996F1ACC212}"/>
              </a:ext>
            </a:extLst>
          </p:cNvPr>
          <p:cNvGrpSpPr/>
          <p:nvPr/>
        </p:nvGrpSpPr>
        <p:grpSpPr>
          <a:xfrm>
            <a:off x="4745744" y="2379326"/>
            <a:ext cx="914401" cy="976440"/>
            <a:chOff x="4745745" y="2372170"/>
            <a:chExt cx="914401" cy="976440"/>
          </a:xfrm>
        </p:grpSpPr>
        <p:pic>
          <p:nvPicPr>
            <p:cNvPr id="75" name="Picture 74">
              <a:extLst>
                <a:ext uri="{FF2B5EF4-FFF2-40B4-BE49-F238E27FC236}">
                  <a16:creationId xmlns:a16="http://schemas.microsoft.com/office/drawing/2014/main" id="{FC809C80-EDD0-CD43-B66F-3ACF6154F24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4745745" y="2372170"/>
              <a:ext cx="914401" cy="976440"/>
            </a:xfrm>
            <a:prstGeom prst="rect">
              <a:avLst/>
            </a:prstGeom>
          </p:spPr>
        </p:pic>
        <p:sp>
          <p:nvSpPr>
            <p:cNvPr id="76" name="TextBox 75">
              <a:extLst>
                <a:ext uri="{FF2B5EF4-FFF2-40B4-BE49-F238E27FC236}">
                  <a16:creationId xmlns:a16="http://schemas.microsoft.com/office/drawing/2014/main" id="{8F6D816F-5FCE-524E-8100-49DFBCA441B5}"/>
                </a:ext>
              </a:extLst>
            </p:cNvPr>
            <p:cNvSpPr txBox="1"/>
            <p:nvPr/>
          </p:nvSpPr>
          <p:spPr>
            <a:xfrm>
              <a:off x="5080484" y="2629557"/>
              <a:ext cx="258404" cy="461665"/>
            </a:xfrm>
            <a:prstGeom prst="rect">
              <a:avLst/>
            </a:prstGeom>
            <a:noFill/>
          </p:spPr>
          <p:txBody>
            <a:bodyPr wrap="none" rtlCol="0">
              <a:spAutoFit/>
            </a:bodyPr>
            <a:lstStyle/>
            <a:p>
              <a:r>
                <a:rPr lang="en-US" sz="2400" b="1" dirty="0">
                  <a:solidFill>
                    <a:schemeClr val="bg2"/>
                  </a:solidFill>
                </a:rPr>
                <a:t>i</a:t>
              </a:r>
            </a:p>
          </p:txBody>
        </p:sp>
      </p:grpSp>
      <p:grpSp>
        <p:nvGrpSpPr>
          <p:cNvPr id="77" name="Group 76">
            <a:extLst>
              <a:ext uri="{FF2B5EF4-FFF2-40B4-BE49-F238E27FC236}">
                <a16:creationId xmlns:a16="http://schemas.microsoft.com/office/drawing/2014/main" id="{14ECE8A2-EA11-F24F-B956-93871034102F}"/>
              </a:ext>
            </a:extLst>
          </p:cNvPr>
          <p:cNvGrpSpPr/>
          <p:nvPr/>
        </p:nvGrpSpPr>
        <p:grpSpPr>
          <a:xfrm>
            <a:off x="5701758" y="2440204"/>
            <a:ext cx="914401" cy="976440"/>
            <a:chOff x="5701759" y="2443165"/>
            <a:chExt cx="914401" cy="976440"/>
          </a:xfrm>
        </p:grpSpPr>
        <p:pic>
          <p:nvPicPr>
            <p:cNvPr id="78" name="Picture 77">
              <a:extLst>
                <a:ext uri="{FF2B5EF4-FFF2-40B4-BE49-F238E27FC236}">
                  <a16:creationId xmlns:a16="http://schemas.microsoft.com/office/drawing/2014/main" id="{0499E732-A3C0-7540-A228-EFA263EA63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5701759" y="2443165"/>
              <a:ext cx="914401" cy="976440"/>
            </a:xfrm>
            <a:prstGeom prst="rect">
              <a:avLst/>
            </a:prstGeom>
          </p:spPr>
        </p:pic>
        <p:sp>
          <p:nvSpPr>
            <p:cNvPr id="79" name="TextBox 78">
              <a:extLst>
                <a:ext uri="{FF2B5EF4-FFF2-40B4-BE49-F238E27FC236}">
                  <a16:creationId xmlns:a16="http://schemas.microsoft.com/office/drawing/2014/main" id="{35B081EE-9ED0-5E48-8B14-77D6E2CEEB9D}"/>
                </a:ext>
              </a:extLst>
            </p:cNvPr>
            <p:cNvSpPr txBox="1"/>
            <p:nvPr/>
          </p:nvSpPr>
          <p:spPr>
            <a:xfrm>
              <a:off x="5971335" y="2686839"/>
              <a:ext cx="356188" cy="461665"/>
            </a:xfrm>
            <a:prstGeom prst="rect">
              <a:avLst/>
            </a:prstGeom>
            <a:noFill/>
          </p:spPr>
          <p:txBody>
            <a:bodyPr wrap="square" rtlCol="0">
              <a:spAutoFit/>
            </a:bodyPr>
            <a:lstStyle/>
            <a:p>
              <a:r>
                <a:rPr lang="en-US" sz="2400" b="1" dirty="0">
                  <a:solidFill>
                    <a:schemeClr val="bg2"/>
                  </a:solidFill>
                </a:rPr>
                <a:t>c</a:t>
              </a:r>
            </a:p>
          </p:txBody>
        </p:sp>
      </p:grpSp>
      <p:grpSp>
        <p:nvGrpSpPr>
          <p:cNvPr id="80" name="Group 79">
            <a:extLst>
              <a:ext uri="{FF2B5EF4-FFF2-40B4-BE49-F238E27FC236}">
                <a16:creationId xmlns:a16="http://schemas.microsoft.com/office/drawing/2014/main" id="{A4B0DE65-863E-A54E-896A-B768E2CFD0D5}"/>
              </a:ext>
            </a:extLst>
          </p:cNvPr>
          <p:cNvGrpSpPr/>
          <p:nvPr/>
        </p:nvGrpSpPr>
        <p:grpSpPr>
          <a:xfrm>
            <a:off x="6609113" y="2355873"/>
            <a:ext cx="914401" cy="976440"/>
            <a:chOff x="6588583" y="2340489"/>
            <a:chExt cx="914401" cy="976440"/>
          </a:xfrm>
        </p:grpSpPr>
        <p:pic>
          <p:nvPicPr>
            <p:cNvPr id="81" name="Picture 80">
              <a:extLst>
                <a:ext uri="{FF2B5EF4-FFF2-40B4-BE49-F238E27FC236}">
                  <a16:creationId xmlns:a16="http://schemas.microsoft.com/office/drawing/2014/main" id="{E2BE7D0E-3306-E547-A4C8-4395C2D068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6588583" y="2340489"/>
              <a:ext cx="914401" cy="976440"/>
            </a:xfrm>
            <a:prstGeom prst="rect">
              <a:avLst/>
            </a:prstGeom>
          </p:spPr>
        </p:pic>
        <p:sp>
          <p:nvSpPr>
            <p:cNvPr id="82" name="TextBox 81">
              <a:extLst>
                <a:ext uri="{FF2B5EF4-FFF2-40B4-BE49-F238E27FC236}">
                  <a16:creationId xmlns:a16="http://schemas.microsoft.com/office/drawing/2014/main" id="{E4669D07-35BF-5A4A-8C36-870DF7B58806}"/>
                </a:ext>
              </a:extLst>
            </p:cNvPr>
            <p:cNvSpPr txBox="1"/>
            <p:nvPr/>
          </p:nvSpPr>
          <p:spPr>
            <a:xfrm>
              <a:off x="6861897" y="2601820"/>
              <a:ext cx="356188" cy="461665"/>
            </a:xfrm>
            <a:prstGeom prst="rect">
              <a:avLst/>
            </a:prstGeom>
            <a:noFill/>
          </p:spPr>
          <p:txBody>
            <a:bodyPr wrap="square" rtlCol="0">
              <a:spAutoFit/>
            </a:bodyPr>
            <a:lstStyle/>
            <a:p>
              <a:r>
                <a:rPr lang="en-US" sz="2400" b="1" dirty="0">
                  <a:solidFill>
                    <a:schemeClr val="bg2"/>
                  </a:solidFill>
                </a:rPr>
                <a:t>h</a:t>
              </a:r>
            </a:p>
          </p:txBody>
        </p:sp>
      </p:grpSp>
      <p:grpSp>
        <p:nvGrpSpPr>
          <p:cNvPr id="83" name="Group 82">
            <a:extLst>
              <a:ext uri="{FF2B5EF4-FFF2-40B4-BE49-F238E27FC236}">
                <a16:creationId xmlns:a16="http://schemas.microsoft.com/office/drawing/2014/main" id="{DE99F6AB-C0CD-8141-9486-65FCBBC91D70}"/>
              </a:ext>
            </a:extLst>
          </p:cNvPr>
          <p:cNvGrpSpPr/>
          <p:nvPr/>
        </p:nvGrpSpPr>
        <p:grpSpPr>
          <a:xfrm>
            <a:off x="5558677" y="3935455"/>
            <a:ext cx="914401" cy="976440"/>
            <a:chOff x="5610375" y="3574866"/>
            <a:chExt cx="914401" cy="976440"/>
          </a:xfrm>
        </p:grpSpPr>
        <p:pic>
          <p:nvPicPr>
            <p:cNvPr id="84" name="Picture 83">
              <a:extLst>
                <a:ext uri="{FF2B5EF4-FFF2-40B4-BE49-F238E27FC236}">
                  <a16:creationId xmlns:a16="http://schemas.microsoft.com/office/drawing/2014/main" id="{6E308A52-7B9B-B84E-830B-E0774BC681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5610375" y="3574866"/>
              <a:ext cx="914401" cy="976440"/>
            </a:xfrm>
            <a:prstGeom prst="rect">
              <a:avLst/>
            </a:prstGeom>
          </p:spPr>
        </p:pic>
        <p:sp>
          <p:nvSpPr>
            <p:cNvPr id="85" name="TextBox 84">
              <a:extLst>
                <a:ext uri="{FF2B5EF4-FFF2-40B4-BE49-F238E27FC236}">
                  <a16:creationId xmlns:a16="http://schemas.microsoft.com/office/drawing/2014/main" id="{284F7A68-10E4-FE40-9B5A-2412F6EE0296}"/>
                </a:ext>
              </a:extLst>
            </p:cNvPr>
            <p:cNvSpPr txBox="1"/>
            <p:nvPr/>
          </p:nvSpPr>
          <p:spPr>
            <a:xfrm>
              <a:off x="5865501" y="3826514"/>
              <a:ext cx="356188" cy="461665"/>
            </a:xfrm>
            <a:prstGeom prst="rect">
              <a:avLst/>
            </a:prstGeom>
            <a:noFill/>
          </p:spPr>
          <p:txBody>
            <a:bodyPr wrap="square" rtlCol="0">
              <a:spAutoFit/>
            </a:bodyPr>
            <a:lstStyle/>
            <a:p>
              <a:r>
                <a:rPr lang="en-US" sz="2400" b="1" dirty="0">
                  <a:solidFill>
                    <a:schemeClr val="bg2"/>
                  </a:solidFill>
                </a:rPr>
                <a:t>w</a:t>
              </a:r>
            </a:p>
          </p:txBody>
        </p:sp>
      </p:grpSp>
      <p:grpSp>
        <p:nvGrpSpPr>
          <p:cNvPr id="86" name="Group 85">
            <a:extLst>
              <a:ext uri="{FF2B5EF4-FFF2-40B4-BE49-F238E27FC236}">
                <a16:creationId xmlns:a16="http://schemas.microsoft.com/office/drawing/2014/main" id="{2CA76B7A-FAE2-9944-8176-2F2DC118BD9A}"/>
              </a:ext>
            </a:extLst>
          </p:cNvPr>
          <p:cNvGrpSpPr/>
          <p:nvPr/>
        </p:nvGrpSpPr>
        <p:grpSpPr>
          <a:xfrm>
            <a:off x="6438333" y="3966884"/>
            <a:ext cx="914401" cy="976440"/>
            <a:chOff x="6473882" y="3608937"/>
            <a:chExt cx="914401" cy="976440"/>
          </a:xfrm>
        </p:grpSpPr>
        <p:pic>
          <p:nvPicPr>
            <p:cNvPr id="87" name="Picture 86">
              <a:extLst>
                <a:ext uri="{FF2B5EF4-FFF2-40B4-BE49-F238E27FC236}">
                  <a16:creationId xmlns:a16="http://schemas.microsoft.com/office/drawing/2014/main" id="{DFB138F7-75F6-3F43-8F47-7318ED6CBA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6473882" y="3608937"/>
              <a:ext cx="914401" cy="976440"/>
            </a:xfrm>
            <a:prstGeom prst="rect">
              <a:avLst/>
            </a:prstGeom>
          </p:spPr>
        </p:pic>
        <p:sp>
          <p:nvSpPr>
            <p:cNvPr id="88" name="TextBox 87">
              <a:extLst>
                <a:ext uri="{FF2B5EF4-FFF2-40B4-BE49-F238E27FC236}">
                  <a16:creationId xmlns:a16="http://schemas.microsoft.com/office/drawing/2014/main" id="{B9983E09-15B4-B249-B0EC-80EE53B5ADB8}"/>
                </a:ext>
              </a:extLst>
            </p:cNvPr>
            <p:cNvSpPr txBox="1"/>
            <p:nvPr/>
          </p:nvSpPr>
          <p:spPr>
            <a:xfrm>
              <a:off x="6749358" y="3858666"/>
              <a:ext cx="356188" cy="461665"/>
            </a:xfrm>
            <a:prstGeom prst="rect">
              <a:avLst/>
            </a:prstGeom>
            <a:noFill/>
          </p:spPr>
          <p:txBody>
            <a:bodyPr wrap="square" rtlCol="0">
              <a:spAutoFit/>
            </a:bodyPr>
            <a:lstStyle/>
            <a:p>
              <a:r>
                <a:rPr lang="en-US" sz="2400" b="1" dirty="0" err="1">
                  <a:solidFill>
                    <a:schemeClr val="bg2"/>
                  </a:solidFill>
                </a:rPr>
                <a:t>ü</a:t>
              </a:r>
              <a:endParaRPr lang="en-US" sz="2400" b="1" dirty="0">
                <a:solidFill>
                  <a:schemeClr val="bg2"/>
                </a:solidFill>
              </a:endParaRPr>
            </a:p>
          </p:txBody>
        </p:sp>
      </p:grpSp>
      <p:grpSp>
        <p:nvGrpSpPr>
          <p:cNvPr id="89" name="Group 88">
            <a:extLst>
              <a:ext uri="{FF2B5EF4-FFF2-40B4-BE49-F238E27FC236}">
                <a16:creationId xmlns:a16="http://schemas.microsoft.com/office/drawing/2014/main" id="{D3ECBC2C-B7FD-3E4A-911B-50D26B83F262}"/>
              </a:ext>
            </a:extLst>
          </p:cNvPr>
          <p:cNvGrpSpPr/>
          <p:nvPr/>
        </p:nvGrpSpPr>
        <p:grpSpPr>
          <a:xfrm>
            <a:off x="7281006" y="3997333"/>
            <a:ext cx="914401" cy="976440"/>
            <a:chOff x="7328291" y="3608937"/>
            <a:chExt cx="914401" cy="976440"/>
          </a:xfrm>
        </p:grpSpPr>
        <p:pic>
          <p:nvPicPr>
            <p:cNvPr id="90" name="Picture 89">
              <a:extLst>
                <a:ext uri="{FF2B5EF4-FFF2-40B4-BE49-F238E27FC236}">
                  <a16:creationId xmlns:a16="http://schemas.microsoft.com/office/drawing/2014/main" id="{4FA79380-AF37-1B42-ADD4-BC56F98CCD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7328291" y="3608937"/>
              <a:ext cx="914401" cy="976440"/>
            </a:xfrm>
            <a:prstGeom prst="rect">
              <a:avLst/>
            </a:prstGeom>
          </p:spPr>
        </p:pic>
        <p:sp>
          <p:nvSpPr>
            <p:cNvPr id="91" name="TextBox 90">
              <a:extLst>
                <a:ext uri="{FF2B5EF4-FFF2-40B4-BE49-F238E27FC236}">
                  <a16:creationId xmlns:a16="http://schemas.microsoft.com/office/drawing/2014/main" id="{4DE6EDEA-50AF-8B4F-AF27-0AEAF4945417}"/>
                </a:ext>
              </a:extLst>
            </p:cNvPr>
            <p:cNvSpPr txBox="1"/>
            <p:nvPr/>
          </p:nvSpPr>
          <p:spPr>
            <a:xfrm>
              <a:off x="7618910" y="3828217"/>
              <a:ext cx="356188" cy="461665"/>
            </a:xfrm>
            <a:prstGeom prst="rect">
              <a:avLst/>
            </a:prstGeom>
            <a:noFill/>
          </p:spPr>
          <p:txBody>
            <a:bodyPr wrap="square" rtlCol="0">
              <a:spAutoFit/>
            </a:bodyPr>
            <a:lstStyle/>
            <a:p>
              <a:r>
                <a:rPr lang="en-US" sz="2400" b="1" dirty="0">
                  <a:solidFill>
                    <a:schemeClr val="bg2"/>
                  </a:solidFill>
                </a:rPr>
                <a:t>n</a:t>
              </a:r>
            </a:p>
          </p:txBody>
        </p:sp>
      </p:grpSp>
      <p:grpSp>
        <p:nvGrpSpPr>
          <p:cNvPr id="92" name="Group 91">
            <a:extLst>
              <a:ext uri="{FF2B5EF4-FFF2-40B4-BE49-F238E27FC236}">
                <a16:creationId xmlns:a16="http://schemas.microsoft.com/office/drawing/2014/main" id="{E9F6FA74-67DF-F444-B92E-9163BF1CD6B0}"/>
              </a:ext>
            </a:extLst>
          </p:cNvPr>
          <p:cNvGrpSpPr/>
          <p:nvPr/>
        </p:nvGrpSpPr>
        <p:grpSpPr>
          <a:xfrm>
            <a:off x="8136098" y="3983602"/>
            <a:ext cx="914401" cy="976440"/>
            <a:chOff x="8154285" y="3608937"/>
            <a:chExt cx="914401" cy="976440"/>
          </a:xfrm>
        </p:grpSpPr>
        <p:pic>
          <p:nvPicPr>
            <p:cNvPr id="93" name="Picture 92">
              <a:extLst>
                <a:ext uri="{FF2B5EF4-FFF2-40B4-BE49-F238E27FC236}">
                  <a16:creationId xmlns:a16="http://schemas.microsoft.com/office/drawing/2014/main" id="{9EBADDD6-885B-D74B-88A0-E2CAD74FE2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8154285" y="3608937"/>
              <a:ext cx="914401" cy="976440"/>
            </a:xfrm>
            <a:prstGeom prst="rect">
              <a:avLst/>
            </a:prstGeom>
          </p:spPr>
        </p:pic>
        <p:sp>
          <p:nvSpPr>
            <p:cNvPr id="94" name="TextBox 93">
              <a:extLst>
                <a:ext uri="{FF2B5EF4-FFF2-40B4-BE49-F238E27FC236}">
                  <a16:creationId xmlns:a16="http://schemas.microsoft.com/office/drawing/2014/main" id="{1E1745B5-D3D7-3846-9CA0-7288436E9871}"/>
                </a:ext>
              </a:extLst>
            </p:cNvPr>
            <p:cNvSpPr txBox="1"/>
            <p:nvPr/>
          </p:nvSpPr>
          <p:spPr>
            <a:xfrm>
              <a:off x="8454365" y="3863357"/>
              <a:ext cx="356188" cy="461665"/>
            </a:xfrm>
            <a:prstGeom prst="rect">
              <a:avLst/>
            </a:prstGeom>
            <a:noFill/>
          </p:spPr>
          <p:txBody>
            <a:bodyPr wrap="square" rtlCol="0">
              <a:spAutoFit/>
            </a:bodyPr>
            <a:lstStyle/>
            <a:p>
              <a:r>
                <a:rPr lang="en-US" sz="2400" b="1" dirty="0">
                  <a:solidFill>
                    <a:schemeClr val="bg2"/>
                  </a:solidFill>
                </a:rPr>
                <a:t>s</a:t>
              </a:r>
            </a:p>
          </p:txBody>
        </p:sp>
      </p:grpSp>
      <p:grpSp>
        <p:nvGrpSpPr>
          <p:cNvPr id="95" name="Group 94">
            <a:extLst>
              <a:ext uri="{FF2B5EF4-FFF2-40B4-BE49-F238E27FC236}">
                <a16:creationId xmlns:a16="http://schemas.microsoft.com/office/drawing/2014/main" id="{D8B9DBA3-DFEB-8449-91CF-E40E9A1CFC4F}"/>
              </a:ext>
            </a:extLst>
          </p:cNvPr>
          <p:cNvGrpSpPr/>
          <p:nvPr/>
        </p:nvGrpSpPr>
        <p:grpSpPr>
          <a:xfrm>
            <a:off x="8969948" y="3980792"/>
            <a:ext cx="914401" cy="976440"/>
            <a:chOff x="8992469" y="3616040"/>
            <a:chExt cx="914401" cy="976440"/>
          </a:xfrm>
        </p:grpSpPr>
        <p:pic>
          <p:nvPicPr>
            <p:cNvPr id="96" name="Picture 95">
              <a:extLst>
                <a:ext uri="{FF2B5EF4-FFF2-40B4-BE49-F238E27FC236}">
                  <a16:creationId xmlns:a16="http://schemas.microsoft.com/office/drawing/2014/main" id="{525EBD54-ED4D-5B47-83CB-95F89437A7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8992469" y="3616040"/>
              <a:ext cx="914401" cy="976440"/>
            </a:xfrm>
            <a:prstGeom prst="rect">
              <a:avLst/>
            </a:prstGeom>
          </p:spPr>
        </p:pic>
        <p:sp>
          <p:nvSpPr>
            <p:cNvPr id="97" name="TextBox 96">
              <a:extLst>
                <a:ext uri="{FF2B5EF4-FFF2-40B4-BE49-F238E27FC236}">
                  <a16:creationId xmlns:a16="http://schemas.microsoft.com/office/drawing/2014/main" id="{AC74E6DD-883C-1843-B055-30A0E60B4210}"/>
                </a:ext>
              </a:extLst>
            </p:cNvPr>
            <p:cNvSpPr txBox="1"/>
            <p:nvPr/>
          </p:nvSpPr>
          <p:spPr>
            <a:xfrm>
              <a:off x="9245340" y="3890069"/>
              <a:ext cx="531099" cy="461665"/>
            </a:xfrm>
            <a:prstGeom prst="rect">
              <a:avLst/>
            </a:prstGeom>
            <a:noFill/>
          </p:spPr>
          <p:txBody>
            <a:bodyPr wrap="square" rtlCol="0">
              <a:spAutoFit/>
            </a:bodyPr>
            <a:lstStyle/>
            <a:p>
              <a:r>
                <a:rPr lang="en-US" sz="2400" b="1" dirty="0">
                  <a:solidFill>
                    <a:schemeClr val="bg2"/>
                  </a:solidFill>
                </a:rPr>
                <a:t>c</a:t>
              </a:r>
            </a:p>
          </p:txBody>
        </p:sp>
      </p:grpSp>
      <p:grpSp>
        <p:nvGrpSpPr>
          <p:cNvPr id="98" name="Group 97">
            <a:extLst>
              <a:ext uri="{FF2B5EF4-FFF2-40B4-BE49-F238E27FC236}">
                <a16:creationId xmlns:a16="http://schemas.microsoft.com/office/drawing/2014/main" id="{CD12213D-491B-9A45-81EE-98FB1D039732}"/>
              </a:ext>
            </a:extLst>
          </p:cNvPr>
          <p:cNvGrpSpPr/>
          <p:nvPr/>
        </p:nvGrpSpPr>
        <p:grpSpPr>
          <a:xfrm>
            <a:off x="9680447" y="3936295"/>
            <a:ext cx="914401" cy="976440"/>
            <a:chOff x="9714072" y="3563396"/>
            <a:chExt cx="914401" cy="976440"/>
          </a:xfrm>
        </p:grpSpPr>
        <p:pic>
          <p:nvPicPr>
            <p:cNvPr id="99" name="Picture 98">
              <a:extLst>
                <a:ext uri="{FF2B5EF4-FFF2-40B4-BE49-F238E27FC236}">
                  <a16:creationId xmlns:a16="http://schemas.microsoft.com/office/drawing/2014/main" id="{B3B4D250-2D35-DE47-88DA-E546712E7C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9714072" y="3563396"/>
              <a:ext cx="914401" cy="976440"/>
            </a:xfrm>
            <a:prstGeom prst="rect">
              <a:avLst/>
            </a:prstGeom>
          </p:spPr>
        </p:pic>
        <p:sp>
          <p:nvSpPr>
            <p:cNvPr id="100" name="TextBox 99">
              <a:extLst>
                <a:ext uri="{FF2B5EF4-FFF2-40B4-BE49-F238E27FC236}">
                  <a16:creationId xmlns:a16="http://schemas.microsoft.com/office/drawing/2014/main" id="{8B936666-CCBE-9949-BF0F-F26FF530E1DC}"/>
                </a:ext>
              </a:extLst>
            </p:cNvPr>
            <p:cNvSpPr txBox="1"/>
            <p:nvPr/>
          </p:nvSpPr>
          <p:spPr>
            <a:xfrm>
              <a:off x="10002394" y="3801317"/>
              <a:ext cx="356188" cy="461665"/>
            </a:xfrm>
            <a:prstGeom prst="rect">
              <a:avLst/>
            </a:prstGeom>
            <a:noFill/>
          </p:spPr>
          <p:txBody>
            <a:bodyPr wrap="square" rtlCol="0">
              <a:spAutoFit/>
            </a:bodyPr>
            <a:lstStyle/>
            <a:p>
              <a:r>
                <a:rPr lang="en-US" sz="2400" b="1" dirty="0">
                  <a:solidFill>
                    <a:schemeClr val="bg2"/>
                  </a:solidFill>
                </a:rPr>
                <a:t>h</a:t>
              </a:r>
            </a:p>
          </p:txBody>
        </p:sp>
      </p:grpSp>
      <p:grpSp>
        <p:nvGrpSpPr>
          <p:cNvPr id="101" name="Group 100">
            <a:extLst>
              <a:ext uri="{FF2B5EF4-FFF2-40B4-BE49-F238E27FC236}">
                <a16:creationId xmlns:a16="http://schemas.microsoft.com/office/drawing/2014/main" id="{5BEE4BD0-FB31-C14D-B943-483B467CE9AC}"/>
              </a:ext>
            </a:extLst>
          </p:cNvPr>
          <p:cNvGrpSpPr/>
          <p:nvPr/>
        </p:nvGrpSpPr>
        <p:grpSpPr>
          <a:xfrm>
            <a:off x="10507452" y="3948966"/>
            <a:ext cx="914401" cy="976440"/>
            <a:chOff x="10540066" y="3574866"/>
            <a:chExt cx="914401" cy="976440"/>
          </a:xfrm>
        </p:grpSpPr>
        <p:pic>
          <p:nvPicPr>
            <p:cNvPr id="102" name="Picture 101">
              <a:extLst>
                <a:ext uri="{FF2B5EF4-FFF2-40B4-BE49-F238E27FC236}">
                  <a16:creationId xmlns:a16="http://schemas.microsoft.com/office/drawing/2014/main" id="{34CBD03B-7A0B-224F-9322-DA905C1290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10540066" y="3574866"/>
              <a:ext cx="914401" cy="976440"/>
            </a:xfrm>
            <a:prstGeom prst="rect">
              <a:avLst/>
            </a:prstGeom>
          </p:spPr>
        </p:pic>
        <p:sp>
          <p:nvSpPr>
            <p:cNvPr id="103" name="TextBox 102">
              <a:extLst>
                <a:ext uri="{FF2B5EF4-FFF2-40B4-BE49-F238E27FC236}">
                  <a16:creationId xmlns:a16="http://schemas.microsoft.com/office/drawing/2014/main" id="{3274A375-A937-5B46-A8C9-7C5037D843F8}"/>
                </a:ext>
              </a:extLst>
            </p:cNvPr>
            <p:cNvSpPr txBox="1"/>
            <p:nvPr/>
          </p:nvSpPr>
          <p:spPr>
            <a:xfrm>
              <a:off x="10819172" y="3806594"/>
              <a:ext cx="356188" cy="461665"/>
            </a:xfrm>
            <a:prstGeom prst="rect">
              <a:avLst/>
            </a:prstGeom>
            <a:noFill/>
          </p:spPr>
          <p:txBody>
            <a:bodyPr wrap="square" rtlCol="0">
              <a:spAutoFit/>
            </a:bodyPr>
            <a:lstStyle/>
            <a:p>
              <a:r>
                <a:rPr lang="en-US" sz="2400" b="1" dirty="0">
                  <a:solidFill>
                    <a:schemeClr val="bg2"/>
                  </a:solidFill>
                </a:rPr>
                <a:t>e</a:t>
              </a:r>
            </a:p>
          </p:txBody>
        </p:sp>
      </p:grpSp>
      <p:grpSp>
        <p:nvGrpSpPr>
          <p:cNvPr id="104" name="Group 103">
            <a:extLst>
              <a:ext uri="{FF2B5EF4-FFF2-40B4-BE49-F238E27FC236}">
                <a16:creationId xmlns:a16="http://schemas.microsoft.com/office/drawing/2014/main" id="{AA01BF43-9316-9C47-AD81-54635C6CA873}"/>
              </a:ext>
            </a:extLst>
          </p:cNvPr>
          <p:cNvGrpSpPr/>
          <p:nvPr/>
        </p:nvGrpSpPr>
        <p:grpSpPr>
          <a:xfrm>
            <a:off x="6283720" y="5416471"/>
            <a:ext cx="914401" cy="976440"/>
            <a:chOff x="6199428" y="4915508"/>
            <a:chExt cx="914401" cy="976440"/>
          </a:xfrm>
        </p:grpSpPr>
        <p:pic>
          <p:nvPicPr>
            <p:cNvPr id="105" name="Picture 104">
              <a:extLst>
                <a:ext uri="{FF2B5EF4-FFF2-40B4-BE49-F238E27FC236}">
                  <a16:creationId xmlns:a16="http://schemas.microsoft.com/office/drawing/2014/main" id="{213A1862-ED83-7943-8044-646D9C9CC4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6199428" y="4915508"/>
              <a:ext cx="914401" cy="976440"/>
            </a:xfrm>
            <a:prstGeom prst="rect">
              <a:avLst/>
            </a:prstGeom>
          </p:spPr>
        </p:pic>
        <p:sp>
          <p:nvSpPr>
            <p:cNvPr id="106" name="TextBox 105">
              <a:extLst>
                <a:ext uri="{FF2B5EF4-FFF2-40B4-BE49-F238E27FC236}">
                  <a16:creationId xmlns:a16="http://schemas.microsoft.com/office/drawing/2014/main" id="{9122A1B8-9A99-D246-8205-01CB788B65A5}"/>
                </a:ext>
              </a:extLst>
            </p:cNvPr>
            <p:cNvSpPr txBox="1"/>
            <p:nvPr/>
          </p:nvSpPr>
          <p:spPr>
            <a:xfrm>
              <a:off x="6422308" y="5175598"/>
              <a:ext cx="356188" cy="461665"/>
            </a:xfrm>
            <a:prstGeom prst="rect">
              <a:avLst/>
            </a:prstGeom>
            <a:noFill/>
          </p:spPr>
          <p:txBody>
            <a:bodyPr wrap="square" rtlCol="0">
              <a:spAutoFit/>
            </a:bodyPr>
            <a:lstStyle/>
            <a:p>
              <a:r>
                <a:rPr lang="en-US" sz="2400" b="1" dirty="0">
                  <a:solidFill>
                    <a:schemeClr val="bg2"/>
                  </a:solidFill>
                </a:rPr>
                <a:t>m</a:t>
              </a:r>
            </a:p>
          </p:txBody>
        </p:sp>
      </p:grpSp>
      <p:grpSp>
        <p:nvGrpSpPr>
          <p:cNvPr id="107" name="Group 106">
            <a:extLst>
              <a:ext uri="{FF2B5EF4-FFF2-40B4-BE49-F238E27FC236}">
                <a16:creationId xmlns:a16="http://schemas.microsoft.com/office/drawing/2014/main" id="{9C94F6D6-0E0C-6947-9F4E-DA74B2833068}"/>
              </a:ext>
            </a:extLst>
          </p:cNvPr>
          <p:cNvGrpSpPr/>
          <p:nvPr/>
        </p:nvGrpSpPr>
        <p:grpSpPr>
          <a:xfrm>
            <a:off x="7095600" y="5420985"/>
            <a:ext cx="914401" cy="976440"/>
            <a:chOff x="7000546" y="4915508"/>
            <a:chExt cx="914401" cy="976440"/>
          </a:xfrm>
        </p:grpSpPr>
        <p:pic>
          <p:nvPicPr>
            <p:cNvPr id="108" name="Picture 107">
              <a:extLst>
                <a:ext uri="{FF2B5EF4-FFF2-40B4-BE49-F238E27FC236}">
                  <a16:creationId xmlns:a16="http://schemas.microsoft.com/office/drawing/2014/main" id="{0994FA4B-00E8-D142-A0A6-8C1D048A42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7000546" y="4915508"/>
              <a:ext cx="914401" cy="976440"/>
            </a:xfrm>
            <a:prstGeom prst="rect">
              <a:avLst/>
            </a:prstGeom>
          </p:spPr>
        </p:pic>
        <p:sp>
          <p:nvSpPr>
            <p:cNvPr id="109" name="TextBox 108">
              <a:extLst>
                <a:ext uri="{FF2B5EF4-FFF2-40B4-BE49-F238E27FC236}">
                  <a16:creationId xmlns:a16="http://schemas.microsoft.com/office/drawing/2014/main" id="{1548B866-446D-0246-A60F-433C35380023}"/>
                </a:ext>
              </a:extLst>
            </p:cNvPr>
            <p:cNvSpPr txBox="1"/>
            <p:nvPr/>
          </p:nvSpPr>
          <p:spPr>
            <a:xfrm>
              <a:off x="7355063" y="5168381"/>
              <a:ext cx="356188" cy="461665"/>
            </a:xfrm>
            <a:prstGeom prst="rect">
              <a:avLst/>
            </a:prstGeom>
            <a:noFill/>
          </p:spPr>
          <p:txBody>
            <a:bodyPr wrap="square" rtlCol="0">
              <a:spAutoFit/>
            </a:bodyPr>
            <a:lstStyle/>
            <a:p>
              <a:r>
                <a:rPr lang="en-US" sz="2400" b="1" dirty="0">
                  <a:solidFill>
                    <a:schemeClr val="bg2"/>
                  </a:solidFill>
                </a:rPr>
                <a:t>i</a:t>
              </a:r>
            </a:p>
          </p:txBody>
        </p:sp>
      </p:grpSp>
      <p:grpSp>
        <p:nvGrpSpPr>
          <p:cNvPr id="110" name="Group 109">
            <a:extLst>
              <a:ext uri="{FF2B5EF4-FFF2-40B4-BE49-F238E27FC236}">
                <a16:creationId xmlns:a16="http://schemas.microsoft.com/office/drawing/2014/main" id="{F5117BAB-1253-7C4F-8CE9-A26E6610C01E}"/>
              </a:ext>
            </a:extLst>
          </p:cNvPr>
          <p:cNvGrpSpPr/>
          <p:nvPr/>
        </p:nvGrpSpPr>
        <p:grpSpPr>
          <a:xfrm>
            <a:off x="8014574" y="5393218"/>
            <a:ext cx="914401" cy="976440"/>
            <a:chOff x="7914947" y="4900124"/>
            <a:chExt cx="914401" cy="976440"/>
          </a:xfrm>
        </p:grpSpPr>
        <p:pic>
          <p:nvPicPr>
            <p:cNvPr id="111" name="Picture 110">
              <a:extLst>
                <a:ext uri="{FF2B5EF4-FFF2-40B4-BE49-F238E27FC236}">
                  <a16:creationId xmlns:a16="http://schemas.microsoft.com/office/drawing/2014/main" id="{6F5366C6-CF60-C244-8B07-C3FA722482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461"/>
            <a:stretch/>
          </p:blipFill>
          <p:spPr>
            <a:xfrm>
              <a:off x="7914947" y="4900124"/>
              <a:ext cx="914401" cy="976440"/>
            </a:xfrm>
            <a:prstGeom prst="rect">
              <a:avLst/>
            </a:prstGeom>
          </p:spPr>
        </p:pic>
        <p:sp>
          <p:nvSpPr>
            <p:cNvPr id="112" name="TextBox 111">
              <a:extLst>
                <a:ext uri="{FF2B5EF4-FFF2-40B4-BE49-F238E27FC236}">
                  <a16:creationId xmlns:a16="http://schemas.microsoft.com/office/drawing/2014/main" id="{5CB4B9D0-1E1E-6F42-90B6-F9FD2C32D3A6}"/>
                </a:ext>
              </a:extLst>
            </p:cNvPr>
            <p:cNvSpPr txBox="1"/>
            <p:nvPr/>
          </p:nvSpPr>
          <p:spPr>
            <a:xfrm>
              <a:off x="8238552" y="5143572"/>
              <a:ext cx="356188" cy="461665"/>
            </a:xfrm>
            <a:prstGeom prst="rect">
              <a:avLst/>
            </a:prstGeom>
            <a:noFill/>
          </p:spPr>
          <p:txBody>
            <a:bodyPr wrap="square" rtlCol="0">
              <a:spAutoFit/>
            </a:bodyPr>
            <a:lstStyle/>
            <a:p>
              <a:r>
                <a:rPr lang="en-US" sz="2400" b="1" dirty="0">
                  <a:solidFill>
                    <a:schemeClr val="bg2"/>
                  </a:solidFill>
                </a:rPr>
                <a:t>r</a:t>
              </a:r>
            </a:p>
          </p:txBody>
        </p:sp>
      </p:grpSp>
      <p:sp>
        <p:nvSpPr>
          <p:cNvPr id="113" name="TextBox 112">
            <a:extLst>
              <a:ext uri="{FF2B5EF4-FFF2-40B4-BE49-F238E27FC236}">
                <a16:creationId xmlns:a16="http://schemas.microsoft.com/office/drawing/2014/main" id="{D1188D90-E6DB-4245-9416-D240C75AAA39}"/>
              </a:ext>
            </a:extLst>
          </p:cNvPr>
          <p:cNvSpPr txBox="1"/>
          <p:nvPr/>
        </p:nvSpPr>
        <p:spPr>
          <a:xfrm>
            <a:off x="5010536" y="1971122"/>
            <a:ext cx="373820" cy="400110"/>
          </a:xfrm>
          <a:prstGeom prst="rect">
            <a:avLst/>
          </a:prstGeom>
          <a:noFill/>
          <a:ln>
            <a:solidFill>
              <a:srgbClr val="C00000"/>
            </a:solidFill>
          </a:ln>
        </p:spPr>
        <p:txBody>
          <a:bodyPr wrap="none" rtlCol="0">
            <a:spAutoFit/>
          </a:bodyPr>
          <a:lstStyle/>
          <a:p>
            <a:r>
              <a:rPr lang="en-US" sz="2000" b="1" dirty="0">
                <a:solidFill>
                  <a:srgbClr val="C00000"/>
                </a:solidFill>
              </a:rPr>
              <a:t>A</a:t>
            </a:r>
          </a:p>
        </p:txBody>
      </p:sp>
      <p:sp>
        <p:nvSpPr>
          <p:cNvPr id="114" name="TextBox 113">
            <a:extLst>
              <a:ext uri="{FF2B5EF4-FFF2-40B4-BE49-F238E27FC236}">
                <a16:creationId xmlns:a16="http://schemas.microsoft.com/office/drawing/2014/main" id="{10F494DF-AC4C-DB43-AC2F-6BA2D23A219D}"/>
              </a:ext>
            </a:extLst>
          </p:cNvPr>
          <p:cNvSpPr txBox="1"/>
          <p:nvPr/>
        </p:nvSpPr>
        <p:spPr>
          <a:xfrm>
            <a:off x="5971333" y="2032938"/>
            <a:ext cx="333746" cy="400110"/>
          </a:xfrm>
          <a:prstGeom prst="rect">
            <a:avLst/>
          </a:prstGeom>
          <a:noFill/>
          <a:ln>
            <a:solidFill>
              <a:srgbClr val="C00000"/>
            </a:solidFill>
          </a:ln>
        </p:spPr>
        <p:txBody>
          <a:bodyPr wrap="none" rtlCol="0">
            <a:spAutoFit/>
          </a:bodyPr>
          <a:lstStyle/>
          <a:p>
            <a:r>
              <a:rPr lang="en-US" sz="2000" b="1" dirty="0">
                <a:solidFill>
                  <a:srgbClr val="C00000"/>
                </a:solidFill>
              </a:rPr>
              <a:t>B</a:t>
            </a:r>
          </a:p>
        </p:txBody>
      </p:sp>
      <p:sp>
        <p:nvSpPr>
          <p:cNvPr id="115" name="TextBox 114">
            <a:extLst>
              <a:ext uri="{FF2B5EF4-FFF2-40B4-BE49-F238E27FC236}">
                <a16:creationId xmlns:a16="http://schemas.microsoft.com/office/drawing/2014/main" id="{20B7BAB2-4E31-1E40-9D2A-33CBFD47C5E9}"/>
              </a:ext>
            </a:extLst>
          </p:cNvPr>
          <p:cNvSpPr txBox="1"/>
          <p:nvPr/>
        </p:nvSpPr>
        <p:spPr>
          <a:xfrm>
            <a:off x="6852398" y="1934469"/>
            <a:ext cx="385042" cy="400110"/>
          </a:xfrm>
          <a:prstGeom prst="rect">
            <a:avLst/>
          </a:prstGeom>
          <a:noFill/>
          <a:ln>
            <a:solidFill>
              <a:srgbClr val="C00000"/>
            </a:solidFill>
          </a:ln>
        </p:spPr>
        <p:txBody>
          <a:bodyPr wrap="none" rtlCol="0">
            <a:spAutoFit/>
          </a:bodyPr>
          <a:lstStyle/>
          <a:p>
            <a:r>
              <a:rPr lang="en-US" sz="2000" b="1" dirty="0">
                <a:solidFill>
                  <a:srgbClr val="C00000"/>
                </a:solidFill>
              </a:rPr>
              <a:t>C</a:t>
            </a:r>
          </a:p>
        </p:txBody>
      </p:sp>
      <p:sp>
        <p:nvSpPr>
          <p:cNvPr id="116" name="TextBox 115">
            <a:extLst>
              <a:ext uri="{FF2B5EF4-FFF2-40B4-BE49-F238E27FC236}">
                <a16:creationId xmlns:a16="http://schemas.microsoft.com/office/drawing/2014/main" id="{AA9C1DC5-A622-2248-93DB-C715676922E4}"/>
              </a:ext>
            </a:extLst>
          </p:cNvPr>
          <p:cNvSpPr txBox="1"/>
          <p:nvPr/>
        </p:nvSpPr>
        <p:spPr>
          <a:xfrm>
            <a:off x="5829407" y="3541303"/>
            <a:ext cx="364202" cy="400110"/>
          </a:xfrm>
          <a:prstGeom prst="rect">
            <a:avLst/>
          </a:prstGeom>
          <a:noFill/>
          <a:ln>
            <a:solidFill>
              <a:srgbClr val="C00000"/>
            </a:solidFill>
          </a:ln>
        </p:spPr>
        <p:txBody>
          <a:bodyPr wrap="none" rtlCol="0">
            <a:spAutoFit/>
          </a:bodyPr>
          <a:lstStyle/>
          <a:p>
            <a:r>
              <a:rPr lang="en-US" sz="2000" b="1" dirty="0">
                <a:solidFill>
                  <a:srgbClr val="C00000"/>
                </a:solidFill>
              </a:rPr>
              <a:t>D</a:t>
            </a:r>
          </a:p>
        </p:txBody>
      </p:sp>
      <p:sp>
        <p:nvSpPr>
          <p:cNvPr id="117" name="TextBox 116">
            <a:extLst>
              <a:ext uri="{FF2B5EF4-FFF2-40B4-BE49-F238E27FC236}">
                <a16:creationId xmlns:a16="http://schemas.microsoft.com/office/drawing/2014/main" id="{49F8BC25-2E5B-2E48-BDC4-7088AF6F8035}"/>
              </a:ext>
            </a:extLst>
          </p:cNvPr>
          <p:cNvSpPr txBox="1"/>
          <p:nvPr/>
        </p:nvSpPr>
        <p:spPr>
          <a:xfrm>
            <a:off x="6716262" y="3562083"/>
            <a:ext cx="317716" cy="400110"/>
          </a:xfrm>
          <a:prstGeom prst="rect">
            <a:avLst/>
          </a:prstGeom>
          <a:noFill/>
          <a:ln>
            <a:solidFill>
              <a:srgbClr val="C00000"/>
            </a:solidFill>
          </a:ln>
        </p:spPr>
        <p:txBody>
          <a:bodyPr wrap="none" rtlCol="0">
            <a:spAutoFit/>
          </a:bodyPr>
          <a:lstStyle/>
          <a:p>
            <a:r>
              <a:rPr lang="en-US" sz="2000" b="1" dirty="0">
                <a:solidFill>
                  <a:srgbClr val="C00000"/>
                </a:solidFill>
              </a:rPr>
              <a:t>E</a:t>
            </a:r>
          </a:p>
        </p:txBody>
      </p:sp>
      <p:sp>
        <p:nvSpPr>
          <p:cNvPr id="118" name="TextBox 117">
            <a:extLst>
              <a:ext uri="{FF2B5EF4-FFF2-40B4-BE49-F238E27FC236}">
                <a16:creationId xmlns:a16="http://schemas.microsoft.com/office/drawing/2014/main" id="{FD522C02-1DC7-2B41-954F-41E78871012F}"/>
              </a:ext>
            </a:extLst>
          </p:cNvPr>
          <p:cNvSpPr txBox="1"/>
          <p:nvPr/>
        </p:nvSpPr>
        <p:spPr>
          <a:xfrm>
            <a:off x="7548558" y="3565382"/>
            <a:ext cx="308098" cy="400110"/>
          </a:xfrm>
          <a:prstGeom prst="rect">
            <a:avLst/>
          </a:prstGeom>
          <a:noFill/>
          <a:ln>
            <a:solidFill>
              <a:srgbClr val="C00000"/>
            </a:solidFill>
          </a:ln>
        </p:spPr>
        <p:txBody>
          <a:bodyPr wrap="none" rtlCol="0">
            <a:spAutoFit/>
          </a:bodyPr>
          <a:lstStyle/>
          <a:p>
            <a:r>
              <a:rPr lang="en-US" sz="2000" b="1" dirty="0">
                <a:solidFill>
                  <a:srgbClr val="C00000"/>
                </a:solidFill>
              </a:rPr>
              <a:t>F</a:t>
            </a:r>
          </a:p>
        </p:txBody>
      </p:sp>
      <p:sp>
        <p:nvSpPr>
          <p:cNvPr id="119" name="TextBox 118">
            <a:extLst>
              <a:ext uri="{FF2B5EF4-FFF2-40B4-BE49-F238E27FC236}">
                <a16:creationId xmlns:a16="http://schemas.microsoft.com/office/drawing/2014/main" id="{04C2E4F7-ED5C-DA4F-B88E-D88AF46B7AC0}"/>
              </a:ext>
            </a:extLst>
          </p:cNvPr>
          <p:cNvSpPr txBox="1"/>
          <p:nvPr/>
        </p:nvSpPr>
        <p:spPr>
          <a:xfrm>
            <a:off x="8357524" y="3555157"/>
            <a:ext cx="399468" cy="400110"/>
          </a:xfrm>
          <a:prstGeom prst="rect">
            <a:avLst/>
          </a:prstGeom>
          <a:noFill/>
          <a:ln>
            <a:solidFill>
              <a:srgbClr val="C00000"/>
            </a:solidFill>
          </a:ln>
        </p:spPr>
        <p:txBody>
          <a:bodyPr wrap="none" rtlCol="0">
            <a:spAutoFit/>
          </a:bodyPr>
          <a:lstStyle/>
          <a:p>
            <a:r>
              <a:rPr lang="en-US" sz="2000" b="1" dirty="0">
                <a:solidFill>
                  <a:srgbClr val="C00000"/>
                </a:solidFill>
              </a:rPr>
              <a:t>G</a:t>
            </a:r>
          </a:p>
        </p:txBody>
      </p:sp>
      <p:sp>
        <p:nvSpPr>
          <p:cNvPr id="120" name="TextBox 119">
            <a:extLst>
              <a:ext uri="{FF2B5EF4-FFF2-40B4-BE49-F238E27FC236}">
                <a16:creationId xmlns:a16="http://schemas.microsoft.com/office/drawing/2014/main" id="{40A8703F-DEDF-4A41-9F63-3AE7A50C535A}"/>
              </a:ext>
            </a:extLst>
          </p:cNvPr>
          <p:cNvSpPr txBox="1"/>
          <p:nvPr/>
        </p:nvSpPr>
        <p:spPr>
          <a:xfrm>
            <a:off x="9224862" y="3548856"/>
            <a:ext cx="359394" cy="400110"/>
          </a:xfrm>
          <a:prstGeom prst="rect">
            <a:avLst/>
          </a:prstGeom>
          <a:noFill/>
          <a:ln>
            <a:solidFill>
              <a:srgbClr val="C00000"/>
            </a:solidFill>
          </a:ln>
        </p:spPr>
        <p:txBody>
          <a:bodyPr wrap="none" rtlCol="0">
            <a:spAutoFit/>
          </a:bodyPr>
          <a:lstStyle/>
          <a:p>
            <a:r>
              <a:rPr lang="en-US" sz="2000" b="1" dirty="0">
                <a:solidFill>
                  <a:srgbClr val="C00000"/>
                </a:solidFill>
              </a:rPr>
              <a:t>H</a:t>
            </a:r>
          </a:p>
        </p:txBody>
      </p:sp>
      <p:sp>
        <p:nvSpPr>
          <p:cNvPr id="121" name="TextBox 120">
            <a:extLst>
              <a:ext uri="{FF2B5EF4-FFF2-40B4-BE49-F238E27FC236}">
                <a16:creationId xmlns:a16="http://schemas.microsoft.com/office/drawing/2014/main" id="{1231F0A8-F372-B04C-8177-989EC0EA65DE}"/>
              </a:ext>
            </a:extLst>
          </p:cNvPr>
          <p:cNvSpPr txBox="1"/>
          <p:nvPr/>
        </p:nvSpPr>
        <p:spPr>
          <a:xfrm>
            <a:off x="10009246" y="3535964"/>
            <a:ext cx="256802" cy="400110"/>
          </a:xfrm>
          <a:prstGeom prst="rect">
            <a:avLst/>
          </a:prstGeom>
          <a:noFill/>
          <a:ln>
            <a:solidFill>
              <a:srgbClr val="C00000"/>
            </a:solidFill>
          </a:ln>
        </p:spPr>
        <p:txBody>
          <a:bodyPr wrap="none" rtlCol="0">
            <a:spAutoFit/>
          </a:bodyPr>
          <a:lstStyle/>
          <a:p>
            <a:r>
              <a:rPr lang="en-US" sz="2000" b="1" dirty="0">
                <a:solidFill>
                  <a:srgbClr val="C00000"/>
                </a:solidFill>
              </a:rPr>
              <a:t>I</a:t>
            </a:r>
          </a:p>
        </p:txBody>
      </p:sp>
      <p:sp>
        <p:nvSpPr>
          <p:cNvPr id="122" name="TextBox 121">
            <a:extLst>
              <a:ext uri="{FF2B5EF4-FFF2-40B4-BE49-F238E27FC236}">
                <a16:creationId xmlns:a16="http://schemas.microsoft.com/office/drawing/2014/main" id="{BAEB32DE-B75B-D945-923B-11A5270BCCF9}"/>
              </a:ext>
            </a:extLst>
          </p:cNvPr>
          <p:cNvSpPr txBox="1"/>
          <p:nvPr/>
        </p:nvSpPr>
        <p:spPr>
          <a:xfrm>
            <a:off x="10801800" y="3556196"/>
            <a:ext cx="308098" cy="400110"/>
          </a:xfrm>
          <a:prstGeom prst="rect">
            <a:avLst/>
          </a:prstGeom>
          <a:noFill/>
          <a:ln>
            <a:solidFill>
              <a:srgbClr val="C00000"/>
            </a:solidFill>
          </a:ln>
        </p:spPr>
        <p:txBody>
          <a:bodyPr wrap="none" rtlCol="0">
            <a:spAutoFit/>
          </a:bodyPr>
          <a:lstStyle/>
          <a:p>
            <a:r>
              <a:rPr lang="en-US" sz="2000" b="1" dirty="0">
                <a:solidFill>
                  <a:srgbClr val="C00000"/>
                </a:solidFill>
              </a:rPr>
              <a:t>J</a:t>
            </a:r>
          </a:p>
        </p:txBody>
      </p:sp>
      <p:sp>
        <p:nvSpPr>
          <p:cNvPr id="123" name="TextBox 122">
            <a:extLst>
              <a:ext uri="{FF2B5EF4-FFF2-40B4-BE49-F238E27FC236}">
                <a16:creationId xmlns:a16="http://schemas.microsoft.com/office/drawing/2014/main" id="{6590F9D6-06DB-034B-9DB6-1788494702CE}"/>
              </a:ext>
            </a:extLst>
          </p:cNvPr>
          <p:cNvSpPr txBox="1"/>
          <p:nvPr/>
        </p:nvSpPr>
        <p:spPr>
          <a:xfrm>
            <a:off x="6571078" y="5010179"/>
            <a:ext cx="343364" cy="400110"/>
          </a:xfrm>
          <a:prstGeom prst="rect">
            <a:avLst/>
          </a:prstGeom>
          <a:noFill/>
          <a:ln>
            <a:solidFill>
              <a:srgbClr val="C00000"/>
            </a:solidFill>
          </a:ln>
        </p:spPr>
        <p:txBody>
          <a:bodyPr wrap="none" rtlCol="0">
            <a:spAutoFit/>
          </a:bodyPr>
          <a:lstStyle/>
          <a:p>
            <a:r>
              <a:rPr lang="en-US" sz="2000" b="1" dirty="0">
                <a:solidFill>
                  <a:srgbClr val="C00000"/>
                </a:solidFill>
              </a:rPr>
              <a:t>K</a:t>
            </a:r>
          </a:p>
        </p:txBody>
      </p:sp>
      <p:sp>
        <p:nvSpPr>
          <p:cNvPr id="124" name="TextBox 123">
            <a:extLst>
              <a:ext uri="{FF2B5EF4-FFF2-40B4-BE49-F238E27FC236}">
                <a16:creationId xmlns:a16="http://schemas.microsoft.com/office/drawing/2014/main" id="{6BF64CBD-AFB6-4940-BC13-AA0AD7CA9A35}"/>
              </a:ext>
            </a:extLst>
          </p:cNvPr>
          <p:cNvSpPr txBox="1"/>
          <p:nvPr/>
        </p:nvSpPr>
        <p:spPr>
          <a:xfrm>
            <a:off x="7389520" y="5017103"/>
            <a:ext cx="296876" cy="400110"/>
          </a:xfrm>
          <a:prstGeom prst="rect">
            <a:avLst/>
          </a:prstGeom>
          <a:noFill/>
          <a:ln>
            <a:solidFill>
              <a:srgbClr val="C00000"/>
            </a:solidFill>
          </a:ln>
        </p:spPr>
        <p:txBody>
          <a:bodyPr wrap="none" rtlCol="0">
            <a:spAutoFit/>
          </a:bodyPr>
          <a:lstStyle/>
          <a:p>
            <a:r>
              <a:rPr lang="en-US" sz="2000" b="1" dirty="0">
                <a:solidFill>
                  <a:srgbClr val="C00000"/>
                </a:solidFill>
              </a:rPr>
              <a:t>L</a:t>
            </a:r>
          </a:p>
        </p:txBody>
      </p:sp>
      <p:sp>
        <p:nvSpPr>
          <p:cNvPr id="125" name="TextBox 124">
            <a:extLst>
              <a:ext uri="{FF2B5EF4-FFF2-40B4-BE49-F238E27FC236}">
                <a16:creationId xmlns:a16="http://schemas.microsoft.com/office/drawing/2014/main" id="{DFA91E87-F581-CF46-95DC-14A24EF1B763}"/>
              </a:ext>
            </a:extLst>
          </p:cNvPr>
          <p:cNvSpPr txBox="1"/>
          <p:nvPr/>
        </p:nvSpPr>
        <p:spPr>
          <a:xfrm>
            <a:off x="8251525" y="4990730"/>
            <a:ext cx="373820" cy="400110"/>
          </a:xfrm>
          <a:prstGeom prst="rect">
            <a:avLst/>
          </a:prstGeom>
          <a:noFill/>
          <a:ln>
            <a:solidFill>
              <a:srgbClr val="C00000"/>
            </a:solidFill>
          </a:ln>
        </p:spPr>
        <p:txBody>
          <a:bodyPr wrap="square" rtlCol="0">
            <a:spAutoFit/>
          </a:bodyPr>
          <a:lstStyle/>
          <a:p>
            <a:r>
              <a:rPr lang="en-US" sz="2000" b="1" dirty="0">
                <a:solidFill>
                  <a:srgbClr val="C00000"/>
                </a:solidFill>
              </a:rPr>
              <a:t>M</a:t>
            </a:r>
          </a:p>
        </p:txBody>
      </p:sp>
    </p:spTree>
    <p:extLst>
      <p:ext uri="{BB962C8B-B14F-4D97-AF65-F5344CB8AC3E}">
        <p14:creationId xmlns:p14="http://schemas.microsoft.com/office/powerpoint/2010/main" val="36337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38"/>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5"/>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7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1"/>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44"/>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8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47"/>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50"/>
                                        </p:tgtEl>
                                        <p:attrNameLst>
                                          <p:attrName>style.visibility</p:attrName>
                                        </p:attrNameLst>
                                      </p:cBhvr>
                                      <p:to>
                                        <p:strVal val="hidden"/>
                                      </p:to>
                                    </p:set>
                                  </p:childTnLst>
                                </p:cTn>
                              </p:par>
                              <p:par>
                                <p:cTn id="115" presetID="1" presetClass="entr" presetSubtype="0" fill="hold" nodeType="withEffect">
                                  <p:stCondLst>
                                    <p:cond delay="0"/>
                                  </p:stCondLst>
                                  <p:childTnLst>
                                    <p:set>
                                      <p:cBhvr>
                                        <p:cTn id="116" dur="1" fill="hold">
                                          <p:stCondLst>
                                            <p:cond delay="0"/>
                                          </p:stCondLst>
                                        </p:cTn>
                                        <p:tgtEl>
                                          <p:spTgt spid="8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53"/>
                                        </p:tgtEl>
                                        <p:attrNameLst>
                                          <p:attrName>style.visibility</p:attrName>
                                        </p:attrNameLst>
                                      </p:cBhvr>
                                      <p:to>
                                        <p:strVal val="hidden"/>
                                      </p:to>
                                    </p:set>
                                  </p:childTnLst>
                                </p:cTn>
                              </p:par>
                              <p:par>
                                <p:cTn id="121" presetID="1" presetClass="entr" presetSubtype="0" fill="hold" nodeType="withEffect">
                                  <p:stCondLst>
                                    <p:cond delay="0"/>
                                  </p:stCondLst>
                                  <p:childTnLst>
                                    <p:set>
                                      <p:cBhvr>
                                        <p:cTn id="122" dur="1" fill="hold">
                                          <p:stCondLst>
                                            <p:cond delay="0"/>
                                          </p:stCondLst>
                                        </p:cTn>
                                        <p:tgtEl>
                                          <p:spTgt spid="9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56"/>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59"/>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9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62"/>
                                        </p:tgtEl>
                                        <p:attrNameLst>
                                          <p:attrName>style.visibility</p:attrName>
                                        </p:attrNameLst>
                                      </p:cBhvr>
                                      <p:to>
                                        <p:strVal val="hidden"/>
                                      </p:to>
                                    </p:set>
                                  </p:childTnLst>
                                </p:cTn>
                              </p:par>
                              <p:par>
                                <p:cTn id="139" presetID="1" presetClass="entr" presetSubtype="0" fill="hold" nodeType="withEffect">
                                  <p:stCondLst>
                                    <p:cond delay="0"/>
                                  </p:stCondLst>
                                  <p:childTnLst>
                                    <p:set>
                                      <p:cBhvr>
                                        <p:cTn id="140" dur="1" fill="hold">
                                          <p:stCondLst>
                                            <p:cond delay="0"/>
                                          </p:stCondLst>
                                        </p:cTn>
                                        <p:tgtEl>
                                          <p:spTgt spid="10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65"/>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104"/>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nodeType="clickEffect">
                                  <p:stCondLst>
                                    <p:cond delay="0"/>
                                  </p:stCondLst>
                                  <p:childTnLst>
                                    <p:set>
                                      <p:cBhvr>
                                        <p:cTn id="150" dur="1" fill="hold">
                                          <p:stCondLst>
                                            <p:cond delay="0"/>
                                          </p:stCondLst>
                                        </p:cTn>
                                        <p:tgtEl>
                                          <p:spTgt spid="68"/>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0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71"/>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F262-D8D5-4EC0-85C6-B41951A06CE5}"/>
              </a:ext>
            </a:extLst>
          </p:cNvPr>
          <p:cNvSpPr>
            <a:spLocks noGrp="1"/>
          </p:cNvSpPr>
          <p:nvPr>
            <p:ph type="title"/>
          </p:nvPr>
        </p:nvSpPr>
        <p:spPr>
          <a:xfrm>
            <a:off x="0" y="213557"/>
            <a:ext cx="3615070" cy="647577"/>
          </a:xfrm>
        </p:spPr>
        <p:txBody>
          <a:bodyPr>
            <a:normAutofit/>
          </a:bodyPr>
          <a:lstStyle/>
          <a:p>
            <a:r>
              <a:rPr lang="en-GB" sz="2800" dirty="0" err="1"/>
              <a:t>Vokabeln</a:t>
            </a:r>
            <a:r>
              <a:rPr lang="en-GB" sz="2800" dirty="0"/>
              <a:t> </a:t>
            </a:r>
            <a:r>
              <a:rPr lang="en-GB" sz="2800" b="0" dirty="0"/>
              <a:t>(2/2)</a:t>
            </a:r>
          </a:p>
        </p:txBody>
      </p:sp>
      <p:pic>
        <p:nvPicPr>
          <p:cNvPr id="46" name="Picture 45" descr="A stained glass church with a black background&#10;&#10;Description automatically generated">
            <a:extLst>
              <a:ext uri="{FF2B5EF4-FFF2-40B4-BE49-F238E27FC236}">
                <a16:creationId xmlns:a16="http://schemas.microsoft.com/office/drawing/2014/main" id="{BEB3069E-75CF-49E7-B6B0-F2ABE9C4D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569" y="1070299"/>
            <a:ext cx="1391343" cy="1824712"/>
          </a:xfrm>
          <a:prstGeom prst="rect">
            <a:avLst/>
          </a:prstGeom>
        </p:spPr>
      </p:pic>
      <p:pic>
        <p:nvPicPr>
          <p:cNvPr id="57" name="Picture 56">
            <a:extLst>
              <a:ext uri="{FF2B5EF4-FFF2-40B4-BE49-F238E27FC236}">
                <a16:creationId xmlns:a16="http://schemas.microsoft.com/office/drawing/2014/main" id="{ED3F9B0B-675D-44D1-8A8E-72D480BE67C9}"/>
              </a:ext>
            </a:extLst>
          </p:cNvPr>
          <p:cNvPicPr>
            <a:picLocks noChangeAspect="1"/>
          </p:cNvPicPr>
          <p:nvPr/>
        </p:nvPicPr>
        <p:blipFill>
          <a:blip r:embed="rId4"/>
          <a:stretch>
            <a:fillRect/>
          </a:stretch>
        </p:blipFill>
        <p:spPr>
          <a:xfrm>
            <a:off x="9076708" y="1180957"/>
            <a:ext cx="1752723" cy="1502333"/>
          </a:xfrm>
          <a:prstGeom prst="rect">
            <a:avLst/>
          </a:prstGeom>
        </p:spPr>
      </p:pic>
      <p:sp>
        <p:nvSpPr>
          <p:cNvPr id="68" name="Rounded Rectangle 11">
            <a:extLst>
              <a:ext uri="{FF2B5EF4-FFF2-40B4-BE49-F238E27FC236}">
                <a16:creationId xmlns:a16="http://schemas.microsoft.com/office/drawing/2014/main" id="{69A9079D-300F-4FD2-92EE-E41B3F3945AF}"/>
              </a:ext>
            </a:extLst>
          </p:cNvPr>
          <p:cNvSpPr/>
          <p:nvPr/>
        </p:nvSpPr>
        <p:spPr>
          <a:xfrm>
            <a:off x="9613168" y="215636"/>
            <a:ext cx="2314975" cy="400919"/>
          </a:xfrm>
          <a:prstGeom prst="roundRect">
            <a:avLst/>
          </a:prstGeom>
          <a:solidFill>
            <a:schemeClr val="accent4">
              <a:lumMod val="75000"/>
            </a:schemeClr>
          </a:solid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0" name="Picture 69">
            <a:extLst>
              <a:ext uri="{FF2B5EF4-FFF2-40B4-BE49-F238E27FC236}">
                <a16:creationId xmlns:a16="http://schemas.microsoft.com/office/drawing/2014/main" id="{D9683FB1-FABE-44D5-AC9A-E4A02EA6A3B5}"/>
              </a:ext>
            </a:extLst>
          </p:cNvPr>
          <p:cNvPicPr>
            <a:picLocks noChangeAspect="1"/>
          </p:cNvPicPr>
          <p:nvPr/>
        </p:nvPicPr>
        <p:blipFill>
          <a:blip r:embed="rId5"/>
          <a:stretch>
            <a:fillRect/>
          </a:stretch>
        </p:blipFill>
        <p:spPr>
          <a:xfrm>
            <a:off x="5069058" y="1117380"/>
            <a:ext cx="1886270" cy="1819382"/>
          </a:xfrm>
          <a:prstGeom prst="rect">
            <a:avLst/>
          </a:prstGeom>
        </p:spPr>
      </p:pic>
      <p:sp>
        <p:nvSpPr>
          <p:cNvPr id="74" name="TextBox 73">
            <a:extLst>
              <a:ext uri="{FF2B5EF4-FFF2-40B4-BE49-F238E27FC236}">
                <a16:creationId xmlns:a16="http://schemas.microsoft.com/office/drawing/2014/main" id="{2FC7FE52-FF69-4E02-B212-4A910A4EC47B}"/>
              </a:ext>
            </a:extLst>
          </p:cNvPr>
          <p:cNvSpPr txBox="1"/>
          <p:nvPr/>
        </p:nvSpPr>
        <p:spPr>
          <a:xfrm>
            <a:off x="997271" y="2936762"/>
            <a:ext cx="2000312" cy="461665"/>
          </a:xfrm>
          <a:prstGeom prst="rect">
            <a:avLst/>
          </a:prstGeom>
          <a:noFill/>
        </p:spPr>
        <p:txBody>
          <a:bodyPr wrap="square" rtlCol="0">
            <a:spAutoFit/>
          </a:bodyPr>
          <a:lstStyle/>
          <a:p>
            <a:pPr algn="ctr"/>
            <a:r>
              <a:rPr lang="en-GB" sz="2400" b="1" dirty="0"/>
              <a:t>die </a:t>
            </a:r>
            <a:r>
              <a:rPr lang="en-GB" sz="2400" b="1" dirty="0" err="1"/>
              <a:t>Kirche</a:t>
            </a:r>
            <a:endParaRPr lang="en-GB" sz="2400" b="1" dirty="0"/>
          </a:p>
        </p:txBody>
      </p:sp>
      <p:sp>
        <p:nvSpPr>
          <p:cNvPr id="75" name="TextBox 74">
            <a:extLst>
              <a:ext uri="{FF2B5EF4-FFF2-40B4-BE49-F238E27FC236}">
                <a16:creationId xmlns:a16="http://schemas.microsoft.com/office/drawing/2014/main" id="{4C73A4A4-97B2-46F6-B45D-A364BB66095C}"/>
              </a:ext>
            </a:extLst>
          </p:cNvPr>
          <p:cNvSpPr txBox="1"/>
          <p:nvPr/>
        </p:nvSpPr>
        <p:spPr>
          <a:xfrm>
            <a:off x="4987219" y="2941181"/>
            <a:ext cx="2000312" cy="461665"/>
          </a:xfrm>
          <a:prstGeom prst="rect">
            <a:avLst/>
          </a:prstGeom>
          <a:noFill/>
        </p:spPr>
        <p:txBody>
          <a:bodyPr wrap="square" rtlCol="0">
            <a:spAutoFit/>
          </a:bodyPr>
          <a:lstStyle/>
          <a:p>
            <a:pPr algn="ctr"/>
            <a:r>
              <a:rPr lang="en-GB" sz="2400" b="1" dirty="0"/>
              <a:t>die </a:t>
            </a:r>
            <a:r>
              <a:rPr lang="en-GB" sz="2400" b="1" dirty="0" err="1"/>
              <a:t>Familie</a:t>
            </a:r>
            <a:endParaRPr lang="en-GB" sz="2400" b="1" dirty="0"/>
          </a:p>
        </p:txBody>
      </p:sp>
      <p:sp>
        <p:nvSpPr>
          <p:cNvPr id="76" name="TextBox 75">
            <a:extLst>
              <a:ext uri="{FF2B5EF4-FFF2-40B4-BE49-F238E27FC236}">
                <a16:creationId xmlns:a16="http://schemas.microsoft.com/office/drawing/2014/main" id="{934CC4C2-AA82-4F1B-9A22-A14D68A8F080}"/>
              </a:ext>
            </a:extLst>
          </p:cNvPr>
          <p:cNvSpPr txBox="1"/>
          <p:nvPr/>
        </p:nvSpPr>
        <p:spPr>
          <a:xfrm>
            <a:off x="8906468" y="2936762"/>
            <a:ext cx="2000312" cy="461665"/>
          </a:xfrm>
          <a:prstGeom prst="rect">
            <a:avLst/>
          </a:prstGeom>
          <a:noFill/>
        </p:spPr>
        <p:txBody>
          <a:bodyPr wrap="square" rtlCol="0">
            <a:spAutoFit/>
          </a:bodyPr>
          <a:lstStyle/>
          <a:p>
            <a:pPr algn="ctr"/>
            <a:r>
              <a:rPr lang="en-GB" sz="2400" b="1" dirty="0"/>
              <a:t>die </a:t>
            </a:r>
            <a:r>
              <a:rPr lang="en-GB" sz="2400" b="1" dirty="0" err="1"/>
              <a:t>Woche</a:t>
            </a:r>
            <a:endParaRPr lang="en-GB" sz="2400" b="1" dirty="0"/>
          </a:p>
        </p:txBody>
      </p:sp>
      <p:sp>
        <p:nvSpPr>
          <p:cNvPr id="81" name="TextBox 80">
            <a:extLst>
              <a:ext uri="{FF2B5EF4-FFF2-40B4-BE49-F238E27FC236}">
                <a16:creationId xmlns:a16="http://schemas.microsoft.com/office/drawing/2014/main" id="{CF7BF987-7C8C-4032-A057-E8E16052EE5E}"/>
              </a:ext>
            </a:extLst>
          </p:cNvPr>
          <p:cNvSpPr txBox="1"/>
          <p:nvPr/>
        </p:nvSpPr>
        <p:spPr>
          <a:xfrm>
            <a:off x="8470248" y="5476117"/>
            <a:ext cx="2965642" cy="461665"/>
          </a:xfrm>
          <a:prstGeom prst="rect">
            <a:avLst/>
          </a:prstGeom>
          <a:noFill/>
        </p:spPr>
        <p:txBody>
          <a:bodyPr wrap="square" rtlCol="0">
            <a:spAutoFit/>
          </a:bodyPr>
          <a:lstStyle/>
          <a:p>
            <a:pPr algn="ctr"/>
            <a:r>
              <a:rPr lang="en-GB" sz="2400" b="1" dirty="0" err="1"/>
              <a:t>früh</a:t>
            </a:r>
            <a:endParaRPr lang="en-GB" sz="2400" b="1" dirty="0"/>
          </a:p>
        </p:txBody>
      </p:sp>
      <p:sp>
        <p:nvSpPr>
          <p:cNvPr id="82" name="TextBox 81">
            <a:extLst>
              <a:ext uri="{FF2B5EF4-FFF2-40B4-BE49-F238E27FC236}">
                <a16:creationId xmlns:a16="http://schemas.microsoft.com/office/drawing/2014/main" id="{52A3A798-6EFA-4ABB-B788-8004BA4A955D}"/>
              </a:ext>
            </a:extLst>
          </p:cNvPr>
          <p:cNvSpPr txBox="1"/>
          <p:nvPr/>
        </p:nvSpPr>
        <p:spPr>
          <a:xfrm>
            <a:off x="4440049" y="5476118"/>
            <a:ext cx="2965642" cy="461665"/>
          </a:xfrm>
          <a:prstGeom prst="rect">
            <a:avLst/>
          </a:prstGeom>
          <a:noFill/>
        </p:spPr>
        <p:txBody>
          <a:bodyPr wrap="square" rtlCol="0">
            <a:spAutoFit/>
          </a:bodyPr>
          <a:lstStyle/>
          <a:p>
            <a:pPr algn="ctr"/>
            <a:r>
              <a:rPr lang="en-GB" sz="2400" b="1" dirty="0" err="1"/>
              <a:t>spät</a:t>
            </a:r>
            <a:endParaRPr lang="en-GB" sz="2400" b="1" dirty="0"/>
          </a:p>
        </p:txBody>
      </p:sp>
      <p:sp>
        <p:nvSpPr>
          <p:cNvPr id="83" name="TextBox 82">
            <a:extLst>
              <a:ext uri="{FF2B5EF4-FFF2-40B4-BE49-F238E27FC236}">
                <a16:creationId xmlns:a16="http://schemas.microsoft.com/office/drawing/2014/main" id="{80CB03AB-BEF6-4914-B55C-65E3EFDD6328}"/>
              </a:ext>
            </a:extLst>
          </p:cNvPr>
          <p:cNvSpPr txBox="1"/>
          <p:nvPr/>
        </p:nvSpPr>
        <p:spPr>
          <a:xfrm>
            <a:off x="514606" y="5510572"/>
            <a:ext cx="2965642" cy="461665"/>
          </a:xfrm>
          <a:prstGeom prst="rect">
            <a:avLst/>
          </a:prstGeom>
          <a:noFill/>
        </p:spPr>
        <p:txBody>
          <a:bodyPr wrap="square" rtlCol="0">
            <a:spAutoFit/>
          </a:bodyPr>
          <a:lstStyle/>
          <a:p>
            <a:pPr algn="ctr"/>
            <a:r>
              <a:rPr lang="en-GB" sz="2400" b="1" dirty="0" err="1"/>
              <a:t>schön</a:t>
            </a:r>
            <a:endParaRPr lang="en-GB" sz="2400" b="1" dirty="0"/>
          </a:p>
        </p:txBody>
      </p:sp>
      <p:grpSp>
        <p:nvGrpSpPr>
          <p:cNvPr id="3" name="Group 2">
            <a:extLst>
              <a:ext uri="{FF2B5EF4-FFF2-40B4-BE49-F238E27FC236}">
                <a16:creationId xmlns:a16="http://schemas.microsoft.com/office/drawing/2014/main" id="{4F508970-320E-485B-B97B-D27DA4A41237}"/>
              </a:ext>
            </a:extLst>
          </p:cNvPr>
          <p:cNvGrpSpPr/>
          <p:nvPr/>
        </p:nvGrpSpPr>
        <p:grpSpPr>
          <a:xfrm>
            <a:off x="1206491" y="3825737"/>
            <a:ext cx="1707624" cy="1650381"/>
            <a:chOff x="1206491" y="3825737"/>
            <a:chExt cx="1707624" cy="1650381"/>
          </a:xfrm>
        </p:grpSpPr>
        <p:pic>
          <p:nvPicPr>
            <p:cNvPr id="50" name="Picture 49">
              <a:extLst>
                <a:ext uri="{FF2B5EF4-FFF2-40B4-BE49-F238E27FC236}">
                  <a16:creationId xmlns:a16="http://schemas.microsoft.com/office/drawing/2014/main" id="{D3A3B693-9D0F-4433-85B6-D866F1E9CF5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44305" y="3825737"/>
              <a:ext cx="906244" cy="1366130"/>
            </a:xfrm>
            <a:prstGeom prst="rect">
              <a:avLst/>
            </a:prstGeom>
          </p:spPr>
        </p:pic>
        <p:sp>
          <p:nvSpPr>
            <p:cNvPr id="84" name="TextBox 83">
              <a:extLst>
                <a:ext uri="{FF2B5EF4-FFF2-40B4-BE49-F238E27FC236}">
                  <a16:creationId xmlns:a16="http://schemas.microsoft.com/office/drawing/2014/main" id="{BB71B962-35BD-4931-BC61-12D8D370F089}"/>
                </a:ext>
              </a:extLst>
            </p:cNvPr>
            <p:cNvSpPr txBox="1"/>
            <p:nvPr/>
          </p:nvSpPr>
          <p:spPr>
            <a:xfrm>
              <a:off x="1206491" y="5076008"/>
              <a:ext cx="1707624" cy="400110"/>
            </a:xfrm>
            <a:prstGeom prst="rect">
              <a:avLst/>
            </a:prstGeom>
            <a:noFill/>
          </p:spPr>
          <p:txBody>
            <a:bodyPr wrap="square" rtlCol="0">
              <a:spAutoFit/>
            </a:bodyPr>
            <a:lstStyle/>
            <a:p>
              <a:pPr algn="ctr"/>
              <a:r>
                <a:rPr lang="en-GB" sz="2000" dirty="0"/>
                <a:t>[beautiful]</a:t>
              </a:r>
            </a:p>
          </p:txBody>
        </p:sp>
      </p:grpSp>
      <p:grpSp>
        <p:nvGrpSpPr>
          <p:cNvPr id="86" name="Group 85">
            <a:extLst>
              <a:ext uri="{FF2B5EF4-FFF2-40B4-BE49-F238E27FC236}">
                <a16:creationId xmlns:a16="http://schemas.microsoft.com/office/drawing/2014/main" id="{00BEAE6D-E2FD-4204-B836-46A433AC99E5}"/>
              </a:ext>
            </a:extLst>
          </p:cNvPr>
          <p:cNvGrpSpPr/>
          <p:nvPr/>
        </p:nvGrpSpPr>
        <p:grpSpPr>
          <a:xfrm>
            <a:off x="5069058" y="3903333"/>
            <a:ext cx="1707624" cy="1662814"/>
            <a:chOff x="3425986" y="4333033"/>
            <a:chExt cx="1707624" cy="1662814"/>
          </a:xfrm>
        </p:grpSpPr>
        <p:pic>
          <p:nvPicPr>
            <p:cNvPr id="53" name="Picture 52">
              <a:extLst>
                <a:ext uri="{FF2B5EF4-FFF2-40B4-BE49-F238E27FC236}">
                  <a16:creationId xmlns:a16="http://schemas.microsoft.com/office/drawing/2014/main" id="{10482EFB-356E-4F2B-8543-F6E35B532B8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4019" y="4333033"/>
              <a:ext cx="1246419" cy="1339746"/>
            </a:xfrm>
            <a:prstGeom prst="rect">
              <a:avLst/>
            </a:prstGeom>
          </p:spPr>
        </p:pic>
        <p:sp>
          <p:nvSpPr>
            <p:cNvPr id="85" name="TextBox 84">
              <a:extLst>
                <a:ext uri="{FF2B5EF4-FFF2-40B4-BE49-F238E27FC236}">
                  <a16:creationId xmlns:a16="http://schemas.microsoft.com/office/drawing/2014/main" id="{677A9206-5F1B-4BCE-9F64-55A77C29E51D}"/>
                </a:ext>
              </a:extLst>
            </p:cNvPr>
            <p:cNvSpPr txBox="1"/>
            <p:nvPr/>
          </p:nvSpPr>
          <p:spPr>
            <a:xfrm>
              <a:off x="3425986" y="5595737"/>
              <a:ext cx="1707624" cy="400110"/>
            </a:xfrm>
            <a:prstGeom prst="rect">
              <a:avLst/>
            </a:prstGeom>
            <a:noFill/>
          </p:spPr>
          <p:txBody>
            <a:bodyPr wrap="square" rtlCol="0">
              <a:spAutoFit/>
            </a:bodyPr>
            <a:lstStyle/>
            <a:p>
              <a:pPr algn="ctr"/>
              <a:r>
                <a:rPr lang="en-GB" sz="2000" dirty="0"/>
                <a:t>[late]</a:t>
              </a:r>
            </a:p>
          </p:txBody>
        </p:sp>
      </p:grpSp>
      <p:grpSp>
        <p:nvGrpSpPr>
          <p:cNvPr id="88" name="Group 87">
            <a:extLst>
              <a:ext uri="{FF2B5EF4-FFF2-40B4-BE49-F238E27FC236}">
                <a16:creationId xmlns:a16="http://schemas.microsoft.com/office/drawing/2014/main" id="{07486D0E-8405-4361-A05B-1E50E1FFF2C4}"/>
              </a:ext>
            </a:extLst>
          </p:cNvPr>
          <p:cNvGrpSpPr/>
          <p:nvPr/>
        </p:nvGrpSpPr>
        <p:grpSpPr>
          <a:xfrm>
            <a:off x="8931625" y="4096399"/>
            <a:ext cx="1935430" cy="1339746"/>
            <a:chOff x="6767175" y="4757306"/>
            <a:chExt cx="1720576" cy="1174912"/>
          </a:xfrm>
        </p:grpSpPr>
        <p:pic>
          <p:nvPicPr>
            <p:cNvPr id="60" name="Picture 59">
              <a:extLst>
                <a:ext uri="{FF2B5EF4-FFF2-40B4-BE49-F238E27FC236}">
                  <a16:creationId xmlns:a16="http://schemas.microsoft.com/office/drawing/2014/main" id="{B75F1E9B-7A7A-4D2E-99EE-4C30E8643766}"/>
                </a:ext>
              </a:extLst>
            </p:cNvPr>
            <p:cNvPicPr>
              <a:picLocks noChangeAspect="1"/>
            </p:cNvPicPr>
            <p:nvPr/>
          </p:nvPicPr>
          <p:blipFill>
            <a:blip r:embed="rId8"/>
            <a:stretch>
              <a:fillRect/>
            </a:stretch>
          </p:blipFill>
          <p:spPr>
            <a:xfrm>
              <a:off x="6780127" y="4757306"/>
              <a:ext cx="1707624" cy="647577"/>
            </a:xfrm>
            <a:prstGeom prst="rect">
              <a:avLst/>
            </a:prstGeom>
          </p:spPr>
        </p:pic>
        <p:sp>
          <p:nvSpPr>
            <p:cNvPr id="87" name="TextBox 86">
              <a:extLst>
                <a:ext uri="{FF2B5EF4-FFF2-40B4-BE49-F238E27FC236}">
                  <a16:creationId xmlns:a16="http://schemas.microsoft.com/office/drawing/2014/main" id="{C9605537-B92D-48C5-A156-1F53E829CBF8}"/>
                </a:ext>
              </a:extLst>
            </p:cNvPr>
            <p:cNvSpPr txBox="1"/>
            <p:nvPr/>
          </p:nvSpPr>
          <p:spPr>
            <a:xfrm>
              <a:off x="6767175" y="5532108"/>
              <a:ext cx="1707624" cy="400110"/>
            </a:xfrm>
            <a:prstGeom prst="rect">
              <a:avLst/>
            </a:prstGeom>
            <a:noFill/>
          </p:spPr>
          <p:txBody>
            <a:bodyPr wrap="square" rtlCol="0">
              <a:spAutoFit/>
            </a:bodyPr>
            <a:lstStyle/>
            <a:p>
              <a:pPr algn="ctr"/>
              <a:r>
                <a:rPr lang="en-GB" sz="2000" dirty="0"/>
                <a:t>[early]</a:t>
              </a:r>
            </a:p>
          </p:txBody>
        </p:sp>
      </p:grpSp>
    </p:spTree>
    <p:extLst>
      <p:ext uri="{BB962C8B-B14F-4D97-AF65-F5344CB8AC3E}">
        <p14:creationId xmlns:p14="http://schemas.microsoft.com/office/powerpoint/2010/main" val="340878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81" grpId="0"/>
      <p:bldP spid="82" grpId="0"/>
      <p:bldP spid="8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DD17B-3CF6-7A4F-9CFE-ADE6489EC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7753" y="0"/>
            <a:ext cx="6414247" cy="6386052"/>
          </a:xfrm>
          <a:prstGeom prst="rect">
            <a:avLst/>
          </a:prstGeom>
        </p:spPr>
      </p:pic>
      <p:sp>
        <p:nvSpPr>
          <p:cNvPr id="6" name="Title 3"/>
          <p:cNvSpPr txBox="1">
            <a:spLocks/>
          </p:cNvSpPr>
          <p:nvPr/>
        </p:nvSpPr>
        <p:spPr>
          <a:xfrm>
            <a:off x="0" y="294041"/>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7" name="TextBox 6">
            <a:extLst>
              <a:ext uri="{FF2B5EF4-FFF2-40B4-BE49-F238E27FC236}">
                <a16:creationId xmlns:a16="http://schemas.microsoft.com/office/drawing/2014/main" id="{D8C45D1F-2847-4F40-8207-66754D27D271}"/>
              </a:ext>
            </a:extLst>
          </p:cNvPr>
          <p:cNvSpPr txBox="1"/>
          <p:nvPr/>
        </p:nvSpPr>
        <p:spPr>
          <a:xfrm>
            <a:off x="179876" y="1776964"/>
            <a:ext cx="8238146" cy="1569660"/>
          </a:xfrm>
          <a:prstGeom prst="rect">
            <a:avLst/>
          </a:prstGeom>
          <a:noFill/>
        </p:spPr>
        <p:txBody>
          <a:bodyPr wrap="square" rtlCol="0">
            <a:spAutoFit/>
          </a:bodyPr>
          <a:lstStyle/>
          <a:p>
            <a:r>
              <a:rPr lang="en-GB" sz="2400" dirty="0" err="1"/>
              <a:t>Wir</a:t>
            </a:r>
            <a:r>
              <a:rPr lang="en-GB" sz="2400" dirty="0"/>
              <a:t> </a:t>
            </a:r>
            <a:r>
              <a:rPr lang="en-GB" sz="2400" dirty="0" err="1"/>
              <a:t>wünschen</a:t>
            </a:r>
            <a:r>
              <a:rPr lang="en-GB" sz="2400" dirty="0"/>
              <a:t> </a:t>
            </a:r>
            <a:r>
              <a:rPr lang="en-GB" sz="2400" dirty="0" err="1"/>
              <a:t>dir</a:t>
            </a:r>
            <a:r>
              <a:rPr lang="en-GB" sz="2400" dirty="0"/>
              <a:t> </a:t>
            </a:r>
            <a:r>
              <a:rPr lang="en-GB" sz="2400" dirty="0" err="1"/>
              <a:t>frohe</a:t>
            </a:r>
            <a:r>
              <a:rPr lang="en-GB" sz="2400" dirty="0"/>
              <a:t> </a:t>
            </a:r>
            <a:r>
              <a:rPr lang="en-GB" sz="2400" dirty="0" err="1"/>
              <a:t>Weihnacht</a:t>
            </a:r>
            <a:r>
              <a:rPr lang="en-GB" sz="2400" dirty="0"/>
              <a:t>, </a:t>
            </a:r>
          </a:p>
          <a:p>
            <a:r>
              <a:rPr lang="en-GB" sz="2400" dirty="0" err="1"/>
              <a:t>wir</a:t>
            </a:r>
            <a:r>
              <a:rPr lang="en-GB" sz="2400" dirty="0"/>
              <a:t> </a:t>
            </a:r>
            <a:r>
              <a:rPr lang="en-GB" sz="2400" dirty="0" err="1"/>
              <a:t>wünschen</a:t>
            </a:r>
            <a:r>
              <a:rPr lang="en-GB" sz="2400" dirty="0"/>
              <a:t> </a:t>
            </a:r>
            <a:r>
              <a:rPr lang="en-GB" sz="2400" dirty="0" err="1"/>
              <a:t>dir</a:t>
            </a:r>
            <a:r>
              <a:rPr lang="en-GB" sz="2400" dirty="0"/>
              <a:t> </a:t>
            </a:r>
            <a:r>
              <a:rPr lang="en-GB" sz="2400" dirty="0" err="1"/>
              <a:t>frohe</a:t>
            </a:r>
            <a:r>
              <a:rPr lang="en-GB" sz="2400" dirty="0"/>
              <a:t> </a:t>
            </a:r>
            <a:r>
              <a:rPr lang="en-GB" sz="2400" dirty="0" err="1"/>
              <a:t>Weihnacht</a:t>
            </a:r>
            <a:r>
              <a:rPr lang="en-GB" sz="2400" dirty="0"/>
              <a:t>, </a:t>
            </a:r>
          </a:p>
          <a:p>
            <a:r>
              <a:rPr lang="en-GB" sz="2400" dirty="0" err="1"/>
              <a:t>wir</a:t>
            </a:r>
            <a:r>
              <a:rPr lang="en-GB" sz="2400" dirty="0"/>
              <a:t> </a:t>
            </a:r>
            <a:r>
              <a:rPr lang="en-GB" sz="2400" dirty="0" err="1"/>
              <a:t>wünschen</a:t>
            </a:r>
            <a:r>
              <a:rPr lang="en-GB" sz="2400" dirty="0"/>
              <a:t> </a:t>
            </a:r>
            <a:r>
              <a:rPr lang="en-GB" sz="2400" dirty="0" err="1"/>
              <a:t>dir</a:t>
            </a:r>
            <a:r>
              <a:rPr lang="en-GB" sz="2400" dirty="0"/>
              <a:t> </a:t>
            </a:r>
            <a:r>
              <a:rPr lang="en-GB" sz="2400" dirty="0" err="1"/>
              <a:t>frohe</a:t>
            </a:r>
            <a:r>
              <a:rPr lang="en-GB" sz="2400" dirty="0"/>
              <a:t> </a:t>
            </a:r>
            <a:r>
              <a:rPr lang="en-GB" sz="2400" dirty="0" err="1"/>
              <a:t>Weihnacht</a:t>
            </a:r>
            <a:r>
              <a:rPr lang="en-GB" sz="2400" dirty="0"/>
              <a:t> </a:t>
            </a:r>
          </a:p>
          <a:p>
            <a:r>
              <a:rPr lang="en-GB" sz="2400" dirty="0"/>
              <a:t>und </a:t>
            </a:r>
            <a:r>
              <a:rPr lang="en-GB" sz="2400" dirty="0" err="1"/>
              <a:t>ein</a:t>
            </a:r>
            <a:r>
              <a:rPr lang="en-GB" sz="2400" dirty="0"/>
              <a:t> </a:t>
            </a:r>
            <a:r>
              <a:rPr lang="en-GB" sz="2400" dirty="0" err="1"/>
              <a:t>glücklich</a:t>
            </a:r>
            <a:r>
              <a:rPr lang="en-GB" sz="2400" dirty="0"/>
              <a:t>’ </a:t>
            </a:r>
            <a:r>
              <a:rPr lang="en-GB" sz="2400" dirty="0" err="1"/>
              <a:t>Neujahr</a:t>
            </a:r>
            <a:r>
              <a:rPr lang="en-GB" sz="2400" dirty="0"/>
              <a:t>!</a:t>
            </a:r>
          </a:p>
        </p:txBody>
      </p:sp>
      <p:sp>
        <p:nvSpPr>
          <p:cNvPr id="8" name="Rounded Rectangle 11">
            <a:extLst>
              <a:ext uri="{FF2B5EF4-FFF2-40B4-BE49-F238E27FC236}">
                <a16:creationId xmlns:a16="http://schemas.microsoft.com/office/drawing/2014/main" id="{D23DB26A-5E05-F544-B43C-976C30A8C003}"/>
              </a:ext>
            </a:extLst>
          </p:cNvPr>
          <p:cNvSpPr/>
          <p:nvPr/>
        </p:nvSpPr>
        <p:spPr>
          <a:xfrm>
            <a:off x="10501745" y="93581"/>
            <a:ext cx="1513947" cy="400919"/>
          </a:xfrm>
          <a:prstGeom prst="roundRect">
            <a:avLst/>
          </a:prstGeom>
          <a:solidFill>
            <a:schemeClr val="tx2"/>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schemeClr val="tx1"/>
                </a:solidFill>
                <a:latin typeface="Century Gothic" panose="020B0502020202020204" pitchFamily="34" charset="0"/>
              </a:rPr>
              <a:t>sprechen</a:t>
            </a:r>
            <a:endParaRPr lang="en-GB" sz="2000" b="1" dirty="0">
              <a:solidFill>
                <a:schemeClr val="tx1"/>
              </a:solidFill>
              <a:latin typeface="Century Gothic" panose="020B0502020202020204" pitchFamily="34" charset="0"/>
            </a:endParaRPr>
          </a:p>
        </p:txBody>
      </p:sp>
      <p:sp>
        <p:nvSpPr>
          <p:cNvPr id="2" name="Title 1"/>
          <p:cNvSpPr>
            <a:spLocks noGrp="1"/>
          </p:cNvSpPr>
          <p:nvPr>
            <p:ph type="title"/>
          </p:nvPr>
        </p:nvSpPr>
        <p:spPr/>
        <p:txBody>
          <a:bodyPr>
            <a:normAutofit/>
          </a:bodyPr>
          <a:lstStyle/>
          <a:p>
            <a:r>
              <a:rPr lang="en-GB" sz="2800" b="1" dirty="0" err="1">
                <a:solidFill>
                  <a:schemeClr val="bg1"/>
                </a:solidFill>
              </a:rPr>
              <a:t>Frohe</a:t>
            </a:r>
            <a:r>
              <a:rPr lang="en-GB" sz="2800" b="1" dirty="0">
                <a:solidFill>
                  <a:schemeClr val="bg1"/>
                </a:solidFill>
              </a:rPr>
              <a:t> </a:t>
            </a:r>
            <a:r>
              <a:rPr lang="en-GB" sz="2800" b="1" dirty="0" err="1">
                <a:solidFill>
                  <a:schemeClr val="bg1"/>
                </a:solidFill>
              </a:rPr>
              <a:t>Weihnachten</a:t>
            </a:r>
            <a:r>
              <a:rPr lang="en-GB" sz="2800" b="1" dirty="0">
                <a:solidFill>
                  <a:schemeClr val="bg1"/>
                </a:solidFill>
              </a:rPr>
              <a:t>!</a:t>
            </a:r>
            <a:endParaRPr lang="en-GB" sz="2800" dirty="0"/>
          </a:p>
        </p:txBody>
      </p:sp>
    </p:spTree>
    <p:extLst>
      <p:ext uri="{BB962C8B-B14F-4D97-AF65-F5344CB8AC3E}">
        <p14:creationId xmlns:p14="http://schemas.microsoft.com/office/powerpoint/2010/main" val="149757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latin typeface="Century Gothic" panose="020B0502020202020204" pitchFamily="34" charset="0"/>
                <a:ea typeface="Calibri" panose="020F0502020204030204" pitchFamily="34" charset="0"/>
                <a:cs typeface="Times New Roman" panose="02020603050405020304" pitchFamily="18" charset="0"/>
              </a:rPr>
              <a:t> (</a:t>
            </a:r>
            <a:r>
              <a:rPr lang="en-GB" sz="2800" b="1" dirty="0">
                <a:latin typeface="Century Gothic" panose="020B0502020202020204" pitchFamily="34" charset="0"/>
                <a:ea typeface="Calibri" panose="020F0502020204030204" pitchFamily="34" charset="0"/>
                <a:cs typeface="Calibri" panose="020F0502020204030204" pitchFamily="34" charset="0"/>
              </a:rPr>
              <a:t>Term 2.1, Week 1)</a:t>
            </a:r>
            <a:endParaRPr lang="en-GB" sz="2800" dirty="0">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latin typeface="Century Gothic" panose="020B0502020202020204" pitchFamily="34" charset="0"/>
                <a:hlinkClick r:id="rId3"/>
              </a:rPr>
              <a:t>Audio file</a:t>
            </a:r>
            <a:endParaRPr lang="en-GB" sz="2400" dirty="0">
              <a:solidFill>
                <a:srgbClr val="115076"/>
              </a:solidFill>
              <a:latin typeface="Century Gothic" panose="020B0502020202020204" pitchFamily="34" charset="0"/>
            </a:endParaRP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latin typeface="Century Gothic" panose="020B0502020202020204" pitchFamily="34" charset="0"/>
                <a:hlinkClick r:id="rId4"/>
              </a:rPr>
              <a:t>Student worksheet</a:t>
            </a: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400110"/>
          </a:xfrm>
          <a:prstGeom prst="rect">
            <a:avLst/>
          </a:prstGeom>
        </p:spPr>
        <p:txBody>
          <a:bodyPr wrap="square">
            <a:spAutoFit/>
          </a:bodyPr>
          <a:lstStyle/>
          <a:p>
            <a:pPr lvl="0">
              <a:defRPr/>
            </a:pPr>
            <a:r>
              <a:rPr lang="en-GB" sz="2000" b="1" dirty="0">
                <a:latin typeface="Century Gothic" panose="020B0502020202020204" pitchFamily="34" charset="0"/>
              </a:rPr>
              <a:t>In addition, revisit:   Term 1.2 Week 5 </a:t>
            </a:r>
            <a:r>
              <a:rPr lang="en-GB" sz="2000" b="1">
                <a:latin typeface="Century Gothic" panose="020B0502020202020204" pitchFamily="34" charset="0"/>
              </a:rPr>
              <a:t>| Term 1.1 Week 6</a:t>
            </a:r>
            <a:endParaRPr lang="en-GB" dirty="0"/>
          </a:p>
        </p:txBody>
      </p:sp>
      <p:pic>
        <p:nvPicPr>
          <p:cNvPr id="8" name="Picture 7" descr="A blue cartoon face with orange headphones&#10;&#10;Description automatically generated">
            <a:extLst>
              <a:ext uri="{FF2B5EF4-FFF2-40B4-BE49-F238E27FC236}">
                <a16:creationId xmlns:a16="http://schemas.microsoft.com/office/drawing/2014/main" id="{432C1C16-D86C-4B0B-AADF-2482EE71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3907489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8250"/>
            <a:ext cx="12191999" cy="1325563"/>
          </a:xfrm>
        </p:spPr>
        <p:txBody>
          <a:bodyPr>
            <a:normAutofit fontScale="90000"/>
          </a:bodyPr>
          <a:lstStyle/>
          <a:p>
            <a:pPr lvl="0" algn="ctr">
              <a:lnSpc>
                <a:spcPct val="100000"/>
              </a:lnSpc>
              <a:spcBef>
                <a:spcPts val="0"/>
              </a:spcBef>
              <a:defRPr/>
            </a:pPr>
            <a:r>
              <a:rPr lang="en-GB" sz="12800" b="1" dirty="0" err="1">
                <a:solidFill>
                  <a:schemeClr val="tx1"/>
                </a:solidFill>
                <a:ea typeface="+mn-ea"/>
                <a:cs typeface="+mn-cs"/>
              </a:rPr>
              <a:t>bekommen</a:t>
            </a:r>
            <a:endParaRPr lang="en-GB" dirty="0">
              <a:solidFill>
                <a:schemeClr val="tx1"/>
              </a:solidFill>
            </a:endParaRPr>
          </a:p>
        </p:txBody>
      </p:sp>
      <p:sp>
        <p:nvSpPr>
          <p:cNvPr id="7" name="TextBox 6"/>
          <p:cNvSpPr txBox="1"/>
          <p:nvPr/>
        </p:nvSpPr>
        <p:spPr>
          <a:xfrm>
            <a:off x="0" y="2167200"/>
            <a:ext cx="12191999"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[to get / receive |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8" name="TextBox 7"/>
          <p:cNvSpPr txBox="1"/>
          <p:nvPr/>
        </p:nvSpPr>
        <p:spPr>
          <a:xfrm>
            <a:off x="0" y="3358800"/>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bekommt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TextBox 8"/>
          <p:cNvSpPr txBox="1"/>
          <p:nvPr/>
        </p:nvSpPr>
        <p:spPr>
          <a:xfrm>
            <a:off x="0" y="5034090"/>
            <a:ext cx="12191999"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gets / receives | is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8FE9CE19-69E6-4432-9BDB-3A0F8C61D25B}"/>
              </a:ext>
            </a:extLst>
          </p:cNvPr>
          <p:cNvPicPr>
            <a:picLocks noChangeAspect="1"/>
          </p:cNvPicPr>
          <p:nvPr/>
        </p:nvPicPr>
        <p:blipFill>
          <a:blip r:embed="rId5"/>
          <a:stretch>
            <a:fillRect/>
          </a:stretch>
        </p:blipFill>
        <p:spPr>
          <a:xfrm>
            <a:off x="10462557" y="0"/>
            <a:ext cx="1729443" cy="1734796"/>
          </a:xfrm>
          <a:prstGeom prst="rect">
            <a:avLst/>
          </a:prstGeom>
        </p:spPr>
      </p:pic>
    </p:spTree>
    <p:extLst>
      <p:ext uri="{BB962C8B-B14F-4D97-AF65-F5344CB8AC3E}">
        <p14:creationId xmlns:p14="http://schemas.microsoft.com/office/powerpoint/2010/main" val="274877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bekommt.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0" y="828000"/>
            <a:ext cx="12192000" cy="1325563"/>
          </a:xfrm>
        </p:spPr>
        <p:txBody>
          <a:bodyPr>
            <a:normAutofit fontScale="90000"/>
          </a:bodyPr>
          <a:lstStyle/>
          <a:p>
            <a:pPr algn="ctr"/>
            <a:r>
              <a:rPr lang="en-GB" sz="12800" b="1">
                <a:solidFill>
                  <a:schemeClr val="tx1"/>
                </a:solidFill>
              </a:rPr>
              <a:t>bekommen</a:t>
            </a:r>
            <a:endParaRPr lang="en-GB" dirty="0">
              <a:solidFill>
                <a:schemeClr val="tx1"/>
              </a:solidFill>
            </a:endParaRPr>
          </a:p>
        </p:txBody>
      </p:sp>
      <p:sp>
        <p:nvSpPr>
          <p:cNvPr id="11" name="TextBox 10"/>
          <p:cNvSpPr txBox="1"/>
          <p:nvPr/>
        </p:nvSpPr>
        <p:spPr>
          <a:xfrm>
            <a:off x="1995053" y="2168684"/>
            <a:ext cx="8212975"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[to get / receive |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5" name="Action Button: Help 14" descr="question mark action button">
            <a:hlinkClick r:id="" action="ppaction://noaction" highlightClick="1"/>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EEC100"/>
              </a:solidFill>
              <a:effectLst/>
              <a:uLnTx/>
              <a:uFillTx/>
              <a:latin typeface="Century Gothic" panose="020F0302020204030204"/>
              <a:ea typeface="+mn-ea"/>
              <a:cs typeface="+mn-cs"/>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a:ln>
                  <a:noFill/>
                </a:ln>
                <a:effectLst/>
                <a:uLnTx/>
                <a:uFillTx/>
                <a:latin typeface="Century Gothic" panose="020B0502020202020204" pitchFamily="34" charset="0"/>
                <a:ea typeface="+mn-ea"/>
                <a:cs typeface="+mn-cs"/>
              </a:rPr>
              <a:t>bekommt</a:t>
            </a:r>
            <a:endParaRPr kumimoji="0" lang="en-GB" sz="115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3" name="TextBox 12"/>
          <p:cNvSpPr txBox="1"/>
          <p:nvPr/>
        </p:nvSpPr>
        <p:spPr>
          <a:xfrm>
            <a:off x="1878678" y="5027561"/>
            <a:ext cx="8429106"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gets / receives | is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913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bekomm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1" grpId="0" animBg="1"/>
      <p:bldP spid="15" grpId="0" animBg="1"/>
      <p:bldP spid="1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chemeClr val="tx1"/>
                </a:solidFill>
              </a:rPr>
              <a:t>bekommt</a:t>
            </a:r>
            <a:endParaRPr lang="en-GB" sz="11500" dirty="0">
              <a:solidFill>
                <a:schemeClr val="tx1"/>
              </a:solidFill>
            </a:endParaRPr>
          </a:p>
        </p:txBody>
      </p:sp>
      <p:sp>
        <p:nvSpPr>
          <p:cNvPr id="4" name="TextBox 3"/>
          <p:cNvSpPr txBox="1"/>
          <p:nvPr/>
        </p:nvSpPr>
        <p:spPr>
          <a:xfrm>
            <a:off x="0" y="2167200"/>
            <a:ext cx="12055642"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gets / receives | is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TextBox 4"/>
          <p:cNvSpPr txBox="1"/>
          <p:nvPr/>
        </p:nvSpPr>
        <p:spPr>
          <a:xfrm>
            <a:off x="0" y="4082400"/>
            <a:ext cx="12192000"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dirty="0">
                <a:latin typeface="Century Gothic" panose="020B0502020202020204" pitchFamily="34" charset="0"/>
              </a:rPr>
              <a:t>Die Frau</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6000" b="1" dirty="0" err="1">
                <a:latin typeface="Century Gothic" panose="020B0502020202020204" pitchFamily="34" charset="0"/>
                <a:cs typeface="Calibri" panose="020F0502020204030204" pitchFamily="34" charset="0"/>
              </a:rPr>
              <a:t>bekomm</a:t>
            </a:r>
            <a:r>
              <a:rPr kumimoji="0" lang="en-GB" sz="60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effectLst/>
                <a:uLnTx/>
                <a:uFillTx/>
                <a:latin typeface="Century Gothic" panose="020B0502020202020204" pitchFamily="34" charset="0"/>
                <a:ea typeface="+mn-ea"/>
              </a:rPr>
              <a:t>das Buch.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2161137" y="5039817"/>
            <a:ext cx="8272022" cy="584775"/>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[The</a:t>
            </a:r>
            <a:r>
              <a:rPr kumimoji="0" lang="en-GB" sz="3200" b="0" i="0" u="none" strike="noStrike" kern="1200" cap="none" spc="0" normalizeH="0" noProof="0" dirty="0">
                <a:ln>
                  <a:noFill/>
                </a:ln>
                <a:effectLst/>
                <a:uLnTx/>
                <a:uFillTx/>
                <a:latin typeface="Century Gothic" panose="020B0502020202020204" pitchFamily="34" charset="0"/>
                <a:ea typeface="+mn-ea"/>
                <a:cs typeface="+mn-cs"/>
              </a:rPr>
              <a:t> woman</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3200" b="1" dirty="0">
                <a:latin typeface="Century Gothic" panose="020B0502020202020204" pitchFamily="34" charset="0"/>
                <a:cs typeface="Calibri" panose="020F0502020204030204" pitchFamily="34" charset="0"/>
              </a:rPr>
              <a:t>get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s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rPr>
              <a:t> is getting</a:t>
            </a:r>
            <a:r>
              <a:rPr kumimoji="0" lang="en-GB" sz="3200" b="1" i="0" u="none" strike="noStrike" kern="1200" cap="none" spc="0" normalizeH="0" noProof="0" dirty="0">
                <a:ln>
                  <a:noFill/>
                </a:ln>
                <a:effectLst/>
                <a:uLnTx/>
                <a:uFillTx/>
                <a:latin typeface="Century Gothic" panose="020B0502020202020204" pitchFamily="34" charset="0"/>
                <a:ea typeface="+mn-ea"/>
                <a:cs typeface="Calibri" panose="020F0502020204030204" pitchFamily="34" charset="0"/>
              </a:rPr>
              <a:t> </a:t>
            </a:r>
            <a:r>
              <a:rPr kumimoji="0" lang="en-GB" sz="3200" b="0" i="0" u="none" strike="noStrike" kern="1200" cap="none" spc="0" normalizeH="0" baseline="0" noProof="0" dirty="0">
                <a:ln>
                  <a:noFill/>
                </a:ln>
                <a:effectLst/>
                <a:uLnTx/>
                <a:uFillTx/>
                <a:latin typeface="Century Gothic" panose="020B0502020202020204" pitchFamily="34" charset="0"/>
                <a:ea typeface="+mn-ea"/>
                <a:cs typeface="+mn-cs"/>
              </a:rPr>
              <a:t>the book.]</a:t>
            </a:r>
          </a:p>
        </p:txBody>
      </p:sp>
    </p:spTree>
    <p:extLst>
      <p:ext uri="{BB962C8B-B14F-4D97-AF65-F5344CB8AC3E}">
        <p14:creationId xmlns:p14="http://schemas.microsoft.com/office/powerpoint/2010/main" val="25430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Die Frau bekommt das Buch.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a:solidFill>
            <a:schemeClr val="bg2"/>
          </a:solidFill>
        </p:spPr>
        <p:txBody>
          <a:bodyPr>
            <a:normAutofit fontScale="90000"/>
          </a:bodyPr>
          <a:lstStyle/>
          <a:p>
            <a:pPr algn="ctr"/>
            <a:r>
              <a:rPr lang="en-GB" sz="12800" b="1">
                <a:solidFill>
                  <a:schemeClr val="tx1"/>
                </a:solidFill>
              </a:rPr>
              <a:t>bekommen</a:t>
            </a:r>
            <a:endParaRPr lang="en-GB" dirty="0">
              <a:solidFill>
                <a:schemeClr val="tx1"/>
              </a:solidFill>
            </a:endParaRPr>
          </a:p>
        </p:txBody>
      </p:sp>
      <p:sp>
        <p:nvSpPr>
          <p:cNvPr id="4" name="TextBox 3"/>
          <p:cNvSpPr txBox="1"/>
          <p:nvPr/>
        </p:nvSpPr>
        <p:spPr>
          <a:xfrm>
            <a:off x="0" y="2167200"/>
            <a:ext cx="12192000"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[to get / receive |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5" name="TextBox 4"/>
          <p:cNvSpPr txBox="1"/>
          <p:nvPr/>
        </p:nvSpPr>
        <p:spPr>
          <a:xfrm>
            <a:off x="796977" y="4165803"/>
            <a:ext cx="11075234"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effectLst/>
                <a:uLnTx/>
                <a:uFillTx/>
                <a:latin typeface="Century Gothic" panose="020B0502020202020204" pitchFamily="34" charset="0"/>
              </a:rPr>
              <a:t>Die Frau kann das Buch</a:t>
            </a:r>
            <a:r>
              <a:rPr lang="de-DE" sz="4800">
                <a:latin typeface="Century Gothic" panose="020B0502020202020204" pitchFamily="34" charset="0"/>
              </a:rPr>
              <a:t> </a:t>
            </a:r>
            <a:r>
              <a:rPr kumimoji="0" lang="de-DE" sz="4800" b="1" i="0" u="none" strike="noStrike" kern="1200" cap="none" spc="0" normalizeH="0" baseline="0" noProof="0">
                <a:ln>
                  <a:noFill/>
                </a:ln>
                <a:effectLst/>
                <a:uLnTx/>
                <a:uFillTx/>
                <a:latin typeface="Century Gothic" panose="020B0502020202020204" pitchFamily="34" charset="0"/>
                <a:cs typeface="Calibri" panose="020F0502020204030204" pitchFamily="34" charset="0"/>
              </a:rPr>
              <a:t>bekommen</a:t>
            </a:r>
            <a:r>
              <a:rPr kumimoji="0" lang="de-DE" sz="4800" b="0" i="0" u="none" strike="noStrike" kern="1200" cap="none" spc="0" normalizeH="0" baseline="0" noProof="0">
                <a:ln>
                  <a:noFill/>
                </a:ln>
                <a:effectLst/>
                <a:uLnTx/>
                <a:uFillTx/>
                <a:latin typeface="Century Gothic" panose="020B0502020202020204" pitchFamily="34" charset="0"/>
              </a:rPr>
              <a:t>. </a:t>
            </a:r>
            <a:endParaRPr kumimoji="0" lang="en-GB" sz="4800" b="0" i="0" u="none" strike="noStrike" kern="1200" cap="none" spc="0" normalizeH="0" baseline="0" noProof="0" dirty="0">
              <a:ln>
                <a:noFill/>
              </a:ln>
              <a:effectLst/>
              <a:uLnTx/>
              <a:uFillTx/>
              <a:latin typeface="Century Gothic" panose="020B0502020202020204" pitchFamily="34" charset="0"/>
            </a:endParaRPr>
          </a:p>
        </p:txBody>
      </p:sp>
      <p:sp>
        <p:nvSpPr>
          <p:cNvPr id="7" name="TextBox 6"/>
          <p:cNvSpPr txBox="1"/>
          <p:nvPr/>
        </p:nvSpPr>
        <p:spPr>
          <a:xfrm>
            <a:off x="2473377" y="4996800"/>
            <a:ext cx="7435121"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[The woman can </a:t>
            </a:r>
            <a:r>
              <a:rPr lang="en-GB" sz="3200" b="1">
                <a:latin typeface="Century Gothic" panose="020B0502020202020204" pitchFamily="34" charset="0"/>
                <a:cs typeface="Calibri" panose="020F0502020204030204" pitchFamily="34" charset="0"/>
              </a:rPr>
              <a:t>get </a:t>
            </a:r>
            <a:r>
              <a:rPr lang="en-GB" sz="3200">
                <a:latin typeface="Century Gothic" panose="020B0502020202020204" pitchFamily="34" charset="0"/>
              </a:rPr>
              <a:t>the book.]</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279809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Die Frau kann das Buch bekommen (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 name="Title 5"/>
          <p:cNvSpPr>
            <a:spLocks noGrp="1"/>
          </p:cNvSpPr>
          <p:nvPr>
            <p:ph type="title"/>
          </p:nvPr>
        </p:nvSpPr>
        <p:spPr>
          <a:xfrm>
            <a:off x="0" y="828000"/>
            <a:ext cx="12192000" cy="1325563"/>
          </a:xfrm>
          <a:solidFill>
            <a:schemeClr val="bg2"/>
          </a:solidFill>
        </p:spPr>
        <p:txBody>
          <a:bodyPr>
            <a:noAutofit/>
          </a:bodyPr>
          <a:lstStyle/>
          <a:p>
            <a:pPr algn="ctr"/>
            <a:r>
              <a:rPr lang="en-GB" sz="11500" b="1">
                <a:solidFill>
                  <a:schemeClr val="tx1"/>
                </a:solidFill>
              </a:rPr>
              <a:t>bekommt</a:t>
            </a:r>
            <a:endParaRPr lang="en-GB" sz="11500" dirty="0">
              <a:solidFill>
                <a:schemeClr val="tx1"/>
              </a:solidFill>
            </a:endParaRPr>
          </a:p>
        </p:txBody>
      </p:sp>
      <p:sp>
        <p:nvSpPr>
          <p:cNvPr id="4" name="TextBox 3"/>
          <p:cNvSpPr txBox="1"/>
          <p:nvPr/>
        </p:nvSpPr>
        <p:spPr>
          <a:xfrm>
            <a:off x="1562794" y="2168684"/>
            <a:ext cx="9127373"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gets / receives | is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7" name="Action Button: Help 6" descr="question mark action button">
            <a:hlinkClick r:id="" action="ppaction://noaction" highlightClick="1"/>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434715" y="4027061"/>
            <a:ext cx="11347554" cy="1015663"/>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a:ln>
                  <a:noFill/>
                </a:ln>
                <a:effectLst/>
                <a:uLnTx/>
                <a:uFillTx/>
                <a:latin typeface="Century Gothic" panose="020B0502020202020204" pitchFamily="34" charset="0"/>
                <a:ea typeface="+mn-ea"/>
                <a:cs typeface="+mn-cs"/>
              </a:rPr>
              <a:t>Die Frau __________ das </a:t>
            </a:r>
            <a:r>
              <a:rPr kumimoji="0" lang="en-GB" sz="6000" b="0" i="0" u="none" strike="noStrike" kern="1200" cap="none" spc="0" normalizeH="0" baseline="0" noProof="0" dirty="0" err="1">
                <a:ln>
                  <a:noFill/>
                </a:ln>
                <a:effectLst/>
                <a:uLnTx/>
                <a:uFillTx/>
                <a:latin typeface="Century Gothic" panose="020B0502020202020204" pitchFamily="34" charset="0"/>
                <a:ea typeface="+mn-ea"/>
                <a:cs typeface="+mn-cs"/>
              </a:rPr>
              <a:t>Buch</a:t>
            </a:r>
            <a:r>
              <a:rPr kumimoji="0" lang="en-GB" sz="6000" b="0" i="0" u="none" strike="noStrike" kern="1200" cap="none" spc="0" normalizeH="0" baseline="0" noProof="0" dirty="0">
                <a:ln>
                  <a:noFill/>
                </a:ln>
                <a:effectLst/>
                <a:uLnTx/>
                <a:uFillTx/>
                <a:latin typeface="Century Gothic" panose="020B0502020202020204" pitchFamily="34" charset="0"/>
                <a:ea typeface="+mn-ea"/>
              </a:rPr>
              <a:t>. </a:t>
            </a:r>
            <a:endParaRPr kumimoji="0" lang="fr-FR" sz="6000" b="0" i="0" u="none" strike="noStrike" kern="1200" cap="none" spc="0" normalizeH="0" baseline="0" noProof="0" dirty="0">
              <a:ln>
                <a:noFill/>
              </a:ln>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3926821" y="3980894"/>
            <a:ext cx="3799438" cy="1015663"/>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effectLst/>
                <a:uLnTx/>
                <a:uFillTx/>
                <a:latin typeface="Century Gothic" panose="020B0502020202020204" pitchFamily="34" charset="0"/>
                <a:ea typeface="+mn-ea"/>
                <a:cs typeface="Calibri" panose="020F0502020204030204" pitchFamily="34" charset="0"/>
              </a:rPr>
              <a:t>bekommt</a:t>
            </a:r>
            <a:endParaRPr kumimoji="0" lang="en-GB" sz="6000" b="0" i="0" u="none" strike="noStrike" kern="1200" cap="none" spc="0" normalizeH="0" baseline="0" noProof="0" dirty="0">
              <a:ln>
                <a:noFill/>
              </a:ln>
              <a:effectLst/>
              <a:uLnTx/>
              <a:uFillTx/>
              <a:latin typeface="Century Gothic" panose="020F0302020204030204"/>
              <a:ea typeface="+mn-ea"/>
            </a:endParaRPr>
          </a:p>
        </p:txBody>
      </p:sp>
      <p:sp>
        <p:nvSpPr>
          <p:cNvPr id="9" name="TextBox 8"/>
          <p:cNvSpPr txBox="1"/>
          <p:nvPr/>
        </p:nvSpPr>
        <p:spPr>
          <a:xfrm>
            <a:off x="1562794" y="4996557"/>
            <a:ext cx="9729206"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[The woman </a:t>
            </a:r>
            <a:r>
              <a:rPr lang="en-GB" sz="3200" b="1">
                <a:latin typeface="Century Gothic" panose="020B0502020202020204" pitchFamily="34" charset="0"/>
                <a:cs typeface="Calibri" panose="020F0502020204030204" pitchFamily="34" charset="0"/>
              </a:rPr>
              <a:t>gets </a:t>
            </a:r>
            <a:r>
              <a:rPr lang="en-GB" sz="3200">
                <a:latin typeface="Century Gothic" panose="020B0502020202020204" pitchFamily="34" charset="0"/>
              </a:rPr>
              <a:t>|</a:t>
            </a:r>
            <a:r>
              <a:rPr lang="en-GB" sz="3200" b="1">
                <a:latin typeface="Century Gothic" panose="020B0502020202020204" pitchFamily="34" charset="0"/>
                <a:cs typeface="Calibri" panose="020F0502020204030204" pitchFamily="34" charset="0"/>
              </a:rPr>
              <a:t> is getting </a:t>
            </a:r>
            <a:r>
              <a:rPr lang="en-GB" sz="3200">
                <a:latin typeface="Century Gothic" panose="020B0502020202020204" pitchFamily="34" charset="0"/>
              </a:rPr>
              <a:t>the book.]</a:t>
            </a:r>
            <a:endParaRPr kumimoji="0" lang="en-GB" sz="32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2708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Die Frau bekommt das Buch.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P spid="7" grpId="0" animBg="1"/>
      <p:bldP spid="8" grpId="0" animBg="1"/>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Title 10"/>
          <p:cNvSpPr>
            <a:spLocks noGrp="1"/>
          </p:cNvSpPr>
          <p:nvPr>
            <p:ph type="title"/>
          </p:nvPr>
        </p:nvSpPr>
        <p:spPr>
          <a:xfrm>
            <a:off x="0" y="828399"/>
            <a:ext cx="12192000" cy="1325563"/>
          </a:xfrm>
          <a:solidFill>
            <a:schemeClr val="bg2"/>
          </a:solidFill>
        </p:spPr>
        <p:txBody>
          <a:bodyPr>
            <a:noAutofit/>
          </a:bodyPr>
          <a:lstStyle/>
          <a:p>
            <a:pPr algn="ctr"/>
            <a:r>
              <a:rPr lang="en-GB" sz="11500" b="1">
                <a:solidFill>
                  <a:schemeClr val="tx1"/>
                </a:solidFill>
              </a:rPr>
              <a:t>bekommen</a:t>
            </a:r>
            <a:endParaRPr lang="en-GB" sz="11500" dirty="0">
              <a:solidFill>
                <a:schemeClr val="tx1"/>
              </a:solidFill>
            </a:endParaRPr>
          </a:p>
        </p:txBody>
      </p:sp>
      <p:sp>
        <p:nvSpPr>
          <p:cNvPr id="4" name="TextBox 3"/>
          <p:cNvSpPr txBox="1"/>
          <p:nvPr/>
        </p:nvSpPr>
        <p:spPr>
          <a:xfrm>
            <a:off x="2353458" y="2167200"/>
            <a:ext cx="7824866" cy="584775"/>
          </a:xfrm>
          <a:prstGeom prst="rect">
            <a:avLst/>
          </a:prstGeom>
          <a:solidFill>
            <a:schemeClr val="bg2"/>
          </a:solidFill>
        </p:spPr>
        <p:txBody>
          <a:bodyPr wrap="square" rtlCol="0">
            <a:spAutoFit/>
          </a:bodyPr>
          <a:lstStyle/>
          <a:p>
            <a:pPr lvl="0" algn="ctr">
              <a:defRPr/>
            </a:pPr>
            <a:r>
              <a:rPr lang="en-GB" sz="3200">
                <a:latin typeface="Century Gothic" panose="020B0502020202020204" pitchFamily="34" charset="0"/>
              </a:rPr>
              <a:t>[to get / receive | getting / receiving</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9" name="Action Button: Help 8" descr="question mark action button">
            <a:hlinkClick r:id="" action="ppaction://noaction" highlightClick="1"/>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p:cNvSpPr txBox="1"/>
          <p:nvPr/>
        </p:nvSpPr>
        <p:spPr>
          <a:xfrm>
            <a:off x="674555" y="4124634"/>
            <a:ext cx="11517445" cy="830997"/>
          </a:xfrm>
          <a:prstGeom prst="rect">
            <a:avLst/>
          </a:prstGeom>
          <a:solidFill>
            <a:schemeClr val="bg2"/>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a:ln>
                  <a:noFill/>
                </a:ln>
                <a:effectLst/>
                <a:uLnTx/>
                <a:uFillTx/>
                <a:latin typeface="Century Gothic" panose="020B0502020202020204" pitchFamily="34" charset="0"/>
                <a:ea typeface="+mn-ea"/>
                <a:cs typeface="+mn-cs"/>
              </a:rPr>
              <a:t>Die Frau kann das Buch </a:t>
            </a:r>
            <a:r>
              <a:rPr kumimoji="0" lang="en-GB" sz="4800" b="0" i="0" u="none" strike="noStrike" kern="1200" cap="none" spc="0" normalizeH="0" baseline="0" noProof="0">
                <a:ln>
                  <a:noFill/>
                </a:ln>
                <a:effectLst/>
                <a:uLnTx/>
                <a:uFillTx/>
                <a:latin typeface="Century Gothic" panose="020B0502020202020204" pitchFamily="34" charset="0"/>
                <a:ea typeface="+mn-ea"/>
                <a:cs typeface="+mn-cs"/>
              </a:rPr>
              <a:t>___________.</a:t>
            </a:r>
            <a:endParaRPr kumimoji="0" lang="en-GB" sz="48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3095B070-9F18-1047-AD42-62F8B79E04A2}"/>
              </a:ext>
            </a:extLst>
          </p:cNvPr>
          <p:cNvSpPr/>
          <p:nvPr/>
        </p:nvSpPr>
        <p:spPr>
          <a:xfrm>
            <a:off x="7704947" y="4124633"/>
            <a:ext cx="471274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4800" b="1" dirty="0">
                <a:latin typeface="Century Gothic" panose="020B0502020202020204" pitchFamily="34" charset="0"/>
                <a:cs typeface="Calibri" panose="020F0502020204030204" pitchFamily="34" charset="0"/>
              </a:rPr>
              <a:t>bekommen</a:t>
            </a:r>
            <a:endParaRPr kumimoji="0" lang="en-GB" sz="4800" b="0" i="0" u="none" strike="noStrike" kern="1200" cap="none" spc="0" normalizeH="0" baseline="0" noProof="0" dirty="0">
              <a:ln>
                <a:noFill/>
              </a:ln>
              <a:effectLst/>
              <a:uLnTx/>
              <a:uFillTx/>
              <a:latin typeface="Century Gothic" panose="020F0302020204030204"/>
            </a:endParaRPr>
          </a:p>
        </p:txBody>
      </p:sp>
      <p:sp>
        <p:nvSpPr>
          <p:cNvPr id="7" name="TextBox 6"/>
          <p:cNvSpPr txBox="1"/>
          <p:nvPr/>
        </p:nvSpPr>
        <p:spPr>
          <a:xfrm>
            <a:off x="2818149" y="4996800"/>
            <a:ext cx="6760562" cy="584775"/>
          </a:xfrm>
          <a:prstGeom prst="rect">
            <a:avLst/>
          </a:prstGeom>
          <a:solidFill>
            <a:schemeClr val="bg2"/>
          </a:solidFill>
        </p:spPr>
        <p:txBody>
          <a:bodyPr wrap="square" rtlCol="0">
            <a:spAutoFit/>
          </a:bodyPr>
          <a:lstStyle/>
          <a:p>
            <a:pPr lvl="0" algn="ctr">
              <a:defRPr/>
            </a:pP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r>
              <a:rPr lang="en-GB" sz="3200">
                <a:latin typeface="Century Gothic" panose="020B0502020202020204" pitchFamily="34" charset="0"/>
              </a:rPr>
              <a:t>The woman can </a:t>
            </a:r>
            <a:r>
              <a:rPr lang="en-GB" sz="3200" b="1">
                <a:latin typeface="Century Gothic" panose="020B0502020202020204" pitchFamily="34" charset="0"/>
                <a:cs typeface="Calibri" panose="020F0502020204030204" pitchFamily="34" charset="0"/>
              </a:rPr>
              <a:t>get </a:t>
            </a:r>
            <a:r>
              <a:rPr lang="en-GB" sz="3200">
                <a:latin typeface="Century Gothic" panose="020B0502020202020204" pitchFamily="34" charset="0"/>
              </a:rPr>
              <a:t>the book</a:t>
            </a:r>
            <a:r>
              <a:rPr kumimoji="0" lang="en-GB" sz="3200" b="0" i="0" u="none" strike="noStrike" kern="1200" cap="none" spc="0" normalizeH="0" baseline="0" noProof="0">
                <a:ln>
                  <a:noFill/>
                </a:ln>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20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bekomm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4" name="Die Frau kann das Buch bekommen (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4" grpId="0" animBg="1"/>
      <p:bldP spid="9" grpId="0" animBg="1"/>
      <p:bldP spid="5" grpId="0" animBg="1"/>
      <p:bldP spid="10" grpId="0"/>
      <p:bldP spid="7" grpId="0"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6300</Words>
  <Application>Microsoft Office PowerPoint</Application>
  <PresentationFormat>Widescreen</PresentationFormat>
  <Paragraphs>625</Paragraphs>
  <Slides>31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Arial Black</vt:lpstr>
      <vt:lpstr>Calibri</vt:lpstr>
      <vt:lpstr>Cavolini</vt:lpstr>
      <vt:lpstr>Century Gothic</vt:lpstr>
      <vt:lpstr>Lucida Handwriting</vt:lpstr>
      <vt:lpstr>PT Sans</vt:lpstr>
      <vt:lpstr>var(--button_typography-font-family)</vt:lpstr>
      <vt:lpstr>1_NCELP_German_2022</vt:lpstr>
      <vt:lpstr>PowerPoint Presentation</vt:lpstr>
      <vt:lpstr>Vokabeln (1/2)</vt:lpstr>
      <vt:lpstr>Vokabeln (2/2)</vt:lpstr>
      <vt:lpstr>bekommen</vt:lpstr>
      <vt:lpstr>bekommen</vt:lpstr>
      <vt:lpstr>bekommt</vt:lpstr>
      <vt:lpstr>bekommen</vt:lpstr>
      <vt:lpstr>bekommt</vt:lpstr>
      <vt:lpstr>bekommen</vt:lpstr>
      <vt:lpstr>sein (to be): ist (is), sind (are) </vt:lpstr>
      <vt:lpstr>Ist oder sind?</vt:lpstr>
      <vt:lpstr>Plurale – weiblich (feminine)  </vt:lpstr>
      <vt:lpstr>Wie viele gibt es?</vt:lpstr>
      <vt:lpstr>Eine oder viele?</vt:lpstr>
      <vt:lpstr>Ein/eine oder viele?</vt:lpstr>
      <vt:lpstr>PowerPoint Presentation</vt:lpstr>
      <vt:lpstr>Vokabeln</vt:lpstr>
      <vt:lpstr>ä </vt:lpstr>
      <vt:lpstr>ä</vt:lpstr>
      <vt:lpstr>ä</vt:lpstr>
      <vt:lpstr>ä</vt:lpstr>
      <vt:lpstr>ä </vt:lpstr>
      <vt:lpstr>ä</vt:lpstr>
      <vt:lpstr>ä</vt:lpstr>
      <vt:lpstr>ä</vt:lpstr>
      <vt:lpstr>Weihnachtstraditionen</vt:lpstr>
      <vt:lpstr>Weihnachtstraditionen</vt:lpstr>
      <vt:lpstr>Ich wünsche mir…</vt:lpstr>
      <vt:lpstr>Vokabeln</vt:lpstr>
      <vt:lpstr>Frohe Weihnachten!</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76</cp:revision>
  <dcterms:created xsi:type="dcterms:W3CDTF">2023-08-12T08:28:50Z</dcterms:created>
  <dcterms:modified xsi:type="dcterms:W3CDTF">2023-09-06T07:52:51Z</dcterms:modified>
</cp:coreProperties>
</file>