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48"/>
  </p:notesMasterIdLst>
  <p:sldIdLst>
    <p:sldId id="788" r:id="rId2"/>
    <p:sldId id="522" r:id="rId3"/>
    <p:sldId id="625" r:id="rId4"/>
    <p:sldId id="612" r:id="rId5"/>
    <p:sldId id="615" r:id="rId6"/>
    <p:sldId id="616" r:id="rId7"/>
    <p:sldId id="617" r:id="rId8"/>
    <p:sldId id="618" r:id="rId9"/>
    <p:sldId id="621" r:id="rId10"/>
    <p:sldId id="622" r:id="rId11"/>
    <p:sldId id="623" r:id="rId12"/>
    <p:sldId id="624" r:id="rId13"/>
    <p:sldId id="789" r:id="rId14"/>
    <p:sldId id="548" r:id="rId15"/>
    <p:sldId id="549" r:id="rId16"/>
    <p:sldId id="552" r:id="rId17"/>
    <p:sldId id="793" r:id="rId18"/>
    <p:sldId id="794" r:id="rId19"/>
    <p:sldId id="553" r:id="rId20"/>
    <p:sldId id="554" r:id="rId21"/>
    <p:sldId id="555" r:id="rId22"/>
    <p:sldId id="795" r:id="rId23"/>
    <p:sldId id="556" r:id="rId24"/>
    <p:sldId id="557" r:id="rId25"/>
    <p:sldId id="796" r:id="rId26"/>
    <p:sldId id="797" r:id="rId27"/>
    <p:sldId id="798" r:id="rId28"/>
    <p:sldId id="799" r:id="rId29"/>
    <p:sldId id="805" r:id="rId30"/>
    <p:sldId id="804" r:id="rId31"/>
    <p:sldId id="800" r:id="rId32"/>
    <p:sldId id="801" r:id="rId33"/>
    <p:sldId id="802" r:id="rId34"/>
    <p:sldId id="803" r:id="rId35"/>
    <p:sldId id="581" r:id="rId36"/>
    <p:sldId id="582" r:id="rId37"/>
    <p:sldId id="583" r:id="rId38"/>
    <p:sldId id="584" r:id="rId39"/>
    <p:sldId id="585" r:id="rId40"/>
    <p:sldId id="588" r:id="rId41"/>
    <p:sldId id="587" r:id="rId42"/>
    <p:sldId id="589" r:id="rId43"/>
    <p:sldId id="590" r:id="rId44"/>
    <p:sldId id="591" r:id="rId45"/>
    <p:sldId id="592" r:id="rId46"/>
    <p:sldId id="59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68978" autoAdjust="0"/>
  </p:normalViewPr>
  <p:slideViewPr>
    <p:cSldViewPr snapToGrid="0">
      <p:cViewPr varScale="1">
        <p:scale>
          <a:sx n="75" d="100"/>
          <a:sy n="75" d="100"/>
        </p:scale>
        <p:origin x="1872" y="54"/>
      </p:cViewPr>
      <p:guideLst/>
    </p:cSldViewPr>
  </p:slideViewPr>
  <p:notesTextViewPr>
    <p:cViewPr>
      <p:scale>
        <a:sx n="1" d="1"/>
        <a:sy n="1" d="1"/>
      </p:scale>
      <p:origin x="0" y="0"/>
    </p:cViewPr>
  </p:notesTextViewPr>
  <p:sorterViewPr>
    <p:cViewPr>
      <p:scale>
        <a:sx n="100" d="100"/>
        <a:sy n="100" d="100"/>
      </p:scale>
      <p:origin x="0" y="-81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47AE5-5754-49F5-B6EB-A629C946150F}"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24EC0-78A1-4B0E-B96D-0D9051948259}" type="slidenum">
              <a:rPr lang="en-GB" smtClean="0"/>
              <a:t>‹#›</a:t>
            </a:fld>
            <a:endParaRPr lang="en-GB"/>
          </a:p>
        </p:txBody>
      </p:sp>
    </p:spTree>
    <p:extLst>
      <p:ext uri="{BB962C8B-B14F-4D97-AF65-F5344CB8AC3E}">
        <p14:creationId xmlns:p14="http://schemas.microsoft.com/office/powerpoint/2010/main" val="381313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KurqAmMi-bc" TargetMode="External"/><Relationship Id="rId7" Type="http://schemas.openxmlformats.org/officeDocument/2006/relationships/hyperlink" Target="https://www.youtube.com/watch?v=lS4wTuvR7Ik"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youtube.com/watch?v=RJauT4IM1Y8" TargetMode="External"/><Relationship Id="rId5" Type="http://schemas.openxmlformats.org/officeDocument/2006/relationships/hyperlink" Target="https://www.youtube.com/watch?v=OVSoZn66iC4" TargetMode="External"/><Relationship Id="rId4" Type="http://schemas.openxmlformats.org/officeDocument/2006/relationships/hyperlink" Target="https://www.youtube.com/watch?v=nxvJ1SIRdiI"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gocomics.com/calvinandhobbes/1993/01/2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Artwork by Steve Clarke.  All additional pictures selected are available</a:t>
            </a:r>
            <a:r>
              <a:rPr lang="en-GB" sz="1200" baseline="0" dirty="0">
                <a:latin typeface="Calibri" panose="020F0502020204030204" pitchFamily="34" charset="0"/>
                <a:cs typeface="Calibri" panose="020F0502020204030204" pitchFamily="34" charset="0"/>
              </a:rPr>
              <a:t>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latin typeface="Calibri" panose="020F0502020204030204" pitchFamily="34" charset="0"/>
                <a:cs typeface="Calibri" panose="020F0502020204030204" pitchFamily="34" charset="0"/>
              </a:rPr>
            </a:b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anose="020F0502020204030204" pitchFamily="34" charset="0"/>
                <a:cs typeface="Calibri" panose="020F0502020204030204" pitchFamily="34" charset="0"/>
              </a:rPr>
              <a:t>i) Edexcel list does not have </a:t>
            </a:r>
            <a:r>
              <a:rPr lang="en-GB" sz="1200" b="1" u="sng" baseline="0" dirty="0" err="1">
                <a:latin typeface="Calibri" panose="020F0502020204030204" pitchFamily="34" charset="0"/>
                <a:cs typeface="Calibri" panose="020F0502020204030204" pitchFamily="34" charset="0"/>
              </a:rPr>
              <a:t>kaum</a:t>
            </a:r>
            <a:r>
              <a:rPr lang="en-GB" sz="1200" b="1" u="sng"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latin typeface="Calibri" panose="020F0502020204030204" pitchFamily="34" charset="0"/>
                <a:cs typeface="Calibri" panose="020F0502020204030204" pitchFamily="34" charset="0"/>
              </a:rPr>
            </a:br>
            <a:r>
              <a:rPr lang="en-GB" sz="1200" b="1" baseline="0" dirty="0">
                <a:latin typeface="Calibri" panose="020F0502020204030204" pitchFamily="34" charset="0"/>
                <a:cs typeface="Calibri" panose="020F0502020204030204" pitchFamily="34" charset="0"/>
              </a:rPr>
              <a:t>Note: Some schools may want to have end of term assessments.  It would be fine for schools to omit either this week (Week 6) or next week (Week 7) or both weeks, in favour of assessments.  The grammar covered in these two weeks (plural rules 1, 2 and 3) are revisited multiple times over the course of KS3.  The only thing teachers will want to ensure is that students learn the new vocabulary and revisit the assigned vocabulary from both weeks, as these words will recur from this week onwards and it will be assumed that students have been taught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anose="020F0502020204030204" pitchFamily="34" charset="0"/>
                <a:cs typeface="Calibri" panose="020F0502020204030204" pitchFamily="34" charset="0"/>
              </a:rPr>
              <a:t>There are vocabulary practice tasks within these lessons that could be used at some point over these two weeks or the words set as learning ahead of Term 2.</a:t>
            </a:r>
            <a:endParaRPr lang="en-GB" sz="12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Calibri" panose="020F0502020204030204" pitchFamily="34" charset="0"/>
                <a:cs typeface="Calibri" panose="020F0502020204030204" pitchFamily="34" charset="0"/>
              </a:rPr>
              <a:t>Introduction of SSC </a:t>
            </a:r>
            <a:r>
              <a:rPr lang="en-GB" sz="1200" b="1" dirty="0">
                <a:latin typeface="Calibri" panose="020F0502020204030204" pitchFamily="34" charset="0"/>
                <a:cs typeface="Calibri" panose="020F0502020204030204" pitchFamily="34" charset="0"/>
              </a:rPr>
              <a: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ü</a:t>
            </a:r>
            <a:r>
              <a:rPr lang="en-GB" sz="1200" b="1" dirty="0">
                <a:latin typeface="Calibri" panose="020F0502020204030204" pitchFamily="34" charset="0"/>
                <a:cs typeface="Calibri" panose="020F0502020204030204" pitchFamily="34" charset="0"/>
              </a:rPr>
              <a:t>]</a:t>
            </a:r>
            <a:r>
              <a:rPr lang="en-GB" sz="1200" b="1" baseline="0" dirty="0">
                <a:latin typeface="Calibri" panose="020F0502020204030204" pitchFamily="34" charset="0"/>
                <a:cs typeface="Calibri" panose="020F0502020204030204" pitchFamily="34" charset="0"/>
              </a:rPr>
              <a:t> </a:t>
            </a:r>
          </a:p>
          <a:p>
            <a:pPr marL="0" indent="0">
              <a:buFontTx/>
              <a:buNone/>
            </a:pPr>
            <a:r>
              <a:rPr lang="en-GB" sz="1200" dirty="0">
                <a:latin typeface="Calibri" panose="020F0502020204030204" pitchFamily="34" charset="0"/>
                <a:cs typeface="Calibri" panose="020F0502020204030204" pitchFamily="34" charset="0"/>
              </a:rPr>
              <a:t>Introduction</a:t>
            </a:r>
            <a:r>
              <a:rPr lang="en-GB" sz="1200" baseline="0" dirty="0">
                <a:latin typeface="Calibri" panose="020F0502020204030204" pitchFamily="34" charset="0"/>
                <a:cs typeface="Calibri" panose="020F0502020204030204" pitchFamily="34" charset="0"/>
              </a:rPr>
              <a:t> of p</a:t>
            </a:r>
            <a:r>
              <a:rPr lang="en-GB" sz="1200" dirty="0">
                <a:latin typeface="Calibri" panose="020F0502020204030204" pitchFamily="34" charset="0"/>
                <a:cs typeface="Calibri" panose="020F0502020204030204" pitchFamily="34" charset="0"/>
              </a:rPr>
              <a:t>lurals (der /das) </a:t>
            </a:r>
            <a:r>
              <a:rPr lang="en-GB" sz="1200" b="0" dirty="0">
                <a:latin typeface="Calibri" panose="020F0502020204030204" pitchFamily="34" charset="0"/>
                <a:cs typeface="Calibri" panose="020F0502020204030204" pitchFamily="34" charset="0"/>
                <a:sym typeface="Wingdings" pitchFamily="2" charset="2"/>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Rule 1 - umlaut + e, Rule 2 -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/-er NO CHANGE, plural article = 'die’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7.1.2.6</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wünschen [630] Arzt [622] Platz1 [326] Spiel [328] Stück [511] Zug [675] grün [682] auch [18] es gibt [n/a] wie viele?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7.1.2.3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gehen [66] hören [146] tanzen [1497] kaum [272] manchmal [382] nie [186]  oft [223] sehr [81] einmal die Woche [n/a] jeden Tag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wissen [78] bist [4] du [54] Farbe [1079] Nummer [806] Ort [341] Tier [614] aber [31] kein [46] ich weiß nicht [n/a] wie sagt man [n/a] wie schreibt man [n/a] 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Calibri" panose="020F0502020204030204" pitchFamily="34" charset="0"/>
                <a:cs typeface="Calibri" panose="020F0502020204030204" pitchFamily="34" charset="0"/>
              </a:rPr>
              <a:t>Source:  Jones, R.L. &amp; </a:t>
            </a:r>
            <a:r>
              <a:rPr lang="en-GB" sz="1200" i="1" dirty="0" err="1">
                <a:latin typeface="Calibri" panose="020F0502020204030204" pitchFamily="34" charset="0"/>
                <a:cs typeface="Calibri" panose="020F0502020204030204" pitchFamily="34" charset="0"/>
              </a:rPr>
              <a:t>Tschirner</a:t>
            </a:r>
            <a:r>
              <a:rPr lang="en-GB" sz="1200" i="1" dirty="0">
                <a:latin typeface="Calibri" panose="020F0502020204030204" pitchFamily="34" charset="0"/>
                <a:cs typeface="Calibri" panose="020F0502020204030204" pitchFamily="34" charset="0"/>
              </a:rPr>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BE524EC0-78A1-4B0E-B96D-0D9051948259}" type="slidenum">
              <a:rPr lang="en-GB" smtClean="0"/>
              <a:t>1</a:t>
            </a:fld>
            <a:endParaRPr lang="en-GB"/>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76606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338617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6 minutes</a:t>
            </a:r>
            <a:br>
              <a:rPr lang="en-GB" b="1" dirty="0"/>
            </a:br>
            <a:br>
              <a:rPr lang="en-GB" b="1" dirty="0"/>
            </a:br>
            <a:r>
              <a:rPr lang="en-GB" b="1" dirty="0"/>
              <a:t>Aim: to practise distinguishin</a:t>
            </a:r>
            <a:r>
              <a:rPr lang="en-GB" b="1" baseline="0" dirty="0"/>
              <a:t>g between [u] and [</a:t>
            </a:r>
            <a:r>
              <a:rPr lang="en-US" sz="1200" b="1" dirty="0">
                <a:solidFill>
                  <a:srgbClr val="1F4E79"/>
                </a:solidFill>
                <a:latin typeface="Century Gothic" panose="020B0502020202020204" pitchFamily="34" charset="0"/>
              </a:rPr>
              <a:t>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br>
              <a:rPr lang="en-GB" dirty="0"/>
            </a:br>
            <a:r>
              <a:rPr lang="en-GB" dirty="0"/>
              <a:t>1. </a:t>
            </a:r>
            <a:r>
              <a:rPr lang="en-US" b="0" dirty="0"/>
              <a:t>Click on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aseline="0" dirty="0"/>
              <a:t> Students tick the appropriate column for each word.</a:t>
            </a:r>
            <a:endParaRPr lang="en-GB" dirty="0"/>
          </a:p>
          <a:p>
            <a:r>
              <a:rPr lang="en-GB" dirty="0"/>
              <a:t>3.</a:t>
            </a:r>
            <a:r>
              <a:rPr lang="en-GB" baseline="0" dirty="0"/>
              <a:t> </a:t>
            </a:r>
            <a:r>
              <a:rPr lang="en-GB" dirty="0"/>
              <a:t>Click to reveal the correct answers.</a:t>
            </a:r>
            <a:endParaRPr lang="en-US" b="1" dirty="0"/>
          </a:p>
          <a:p>
            <a:endParaRPr lang="en-US" b="1" dirty="0"/>
          </a:p>
          <a:p>
            <a:r>
              <a:rPr lang="en-US" b="1" dirty="0"/>
              <a:t>Transcript:</a:t>
            </a:r>
          </a:p>
          <a:p>
            <a:r>
              <a:rPr lang="en-US" dirty="0"/>
              <a:t>1. der Zug</a:t>
            </a:r>
          </a:p>
          <a:p>
            <a:r>
              <a:rPr lang="en-US" dirty="0"/>
              <a:t>2. die </a:t>
            </a:r>
            <a:r>
              <a:rPr lang="en-US" dirty="0" err="1"/>
              <a:t>Nummer</a:t>
            </a:r>
            <a:endParaRPr lang="en-US" dirty="0"/>
          </a:p>
          <a:p>
            <a:r>
              <a:rPr lang="en-US" dirty="0"/>
              <a:t>3. die </a:t>
            </a:r>
            <a:r>
              <a:rPr lang="en-US" dirty="0" err="1"/>
              <a:t>Tür</a:t>
            </a:r>
            <a:endParaRPr lang="en-US" dirty="0"/>
          </a:p>
          <a:p>
            <a:r>
              <a:rPr lang="en-US" dirty="0"/>
              <a:t>4. </a:t>
            </a:r>
            <a:r>
              <a:rPr lang="en-US" dirty="0" err="1"/>
              <a:t>grün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dirty="0" err="1"/>
              <a:t>putzen</a:t>
            </a:r>
            <a:endParaRPr lang="en-US" dirty="0"/>
          </a:p>
          <a:p>
            <a:r>
              <a:rPr lang="en-US" dirty="0"/>
              <a:t>6. </a:t>
            </a:r>
            <a:r>
              <a:rPr lang="en-US" dirty="0" err="1"/>
              <a:t>wünschen</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64515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Timing</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3 minutes</a:t>
            </a:r>
            <a:b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b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r>
              <a:rPr lang="de-DE"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Aim</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to practise read aloud of this week‘s new vocabulary and association of the written word with its English meaning.</a:t>
            </a:r>
            <a:b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b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r>
              <a:rPr lang="de-DE"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students have been taught almost all the vowel SSC represented here, plus [w] and [z] and [ch]. They will need support with [sp] and [st] and probably also [au]</a:t>
            </a:r>
          </a:p>
          <a:p>
            <a:br>
              <a:rPr lang="en-GB" dirty="0"/>
            </a:br>
            <a:r>
              <a:rPr lang="en-GB" b="1" dirty="0"/>
              <a:t>Procedure: </a:t>
            </a:r>
            <a:endParaRPr lang="en-GB" b="0" dirty="0"/>
          </a:p>
          <a:p>
            <a:pPr marL="0" indent="0">
              <a:buNone/>
            </a:pPr>
            <a:r>
              <a:rPr lang="en-GB" b="0" dirty="0"/>
              <a:t>1. Click to bring up the first English prompt.  </a:t>
            </a:r>
          </a:p>
          <a:p>
            <a:pPr marL="0" indent="0">
              <a:buNone/>
            </a:pPr>
            <a:r>
              <a:rPr lang="en-GB" b="0" dirty="0"/>
              <a:t>2. Elicit the German word from students.</a:t>
            </a:r>
            <a:br>
              <a:rPr lang="en-GB" b="0" dirty="0"/>
            </a:br>
            <a:r>
              <a:rPr lang="en-GB" b="0" dirty="0"/>
              <a:t>3. Click to confirm.</a:t>
            </a:r>
          </a:p>
          <a:p>
            <a:pPr marL="0" indent="0">
              <a:buNone/>
            </a:pPr>
            <a:r>
              <a:rPr lang="en-GB" b="0" dirty="0"/>
              <a:t>4. Continue with items 2-10.</a:t>
            </a:r>
            <a:endParaRPr lang="en-GB" dirty="0"/>
          </a:p>
          <a:p>
            <a:endParaRPr lang="en-GB" dirty="0"/>
          </a:p>
        </p:txBody>
      </p:sp>
      <p:sp>
        <p:nvSpPr>
          <p:cNvPr id="4" name="Slide Number Placeholder 3"/>
          <p:cNvSpPr>
            <a:spLocks noGrp="1"/>
          </p:cNvSpPr>
          <p:nvPr>
            <p:ph type="sldNum" sz="quarter" idx="5"/>
          </p:nvPr>
        </p:nvSpPr>
        <p:spPr/>
        <p:txBody>
          <a:bodyPr/>
          <a:lstStyle/>
          <a:p>
            <a:fld id="{BE524EC0-78A1-4B0E-B96D-0D9051948259}" type="slidenum">
              <a:rPr lang="en-GB" smtClean="0"/>
              <a:t>13</a:t>
            </a:fld>
            <a:endParaRPr lang="en-GB"/>
          </a:p>
        </p:txBody>
      </p:sp>
    </p:spTree>
    <p:extLst>
      <p:ext uri="{BB962C8B-B14F-4D97-AF65-F5344CB8AC3E}">
        <p14:creationId xmlns:p14="http://schemas.microsoft.com/office/powerpoint/2010/main" val="195847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3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explain plurals rule 1: most masculine words go to -e or  +umlaut –e.</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Click to animate the explanation.</a:t>
            </a:r>
            <a:endParaRPr lang="en-GB" b="0"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2.</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Ensure students’ understanding</a:t>
            </a:r>
            <a:r>
              <a:rPr lang="en-GB" baseline="0" dirty="0">
                <a:latin typeface="Calibri" panose="020F0502020204030204" pitchFamily="34" charset="0"/>
                <a:cs typeface="Calibri" panose="020F0502020204030204" pitchFamily="34" charset="0"/>
              </a:rPr>
              <a:t> at each stage.</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3. Emphasize this covers more than 90% of the masculine plurals and more than 75% neuter plurals.</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740812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7 minutes</a:t>
            </a:r>
            <a:br>
              <a:rPr lang="en-GB" b="0"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practise distinguishing</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between the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plural and singular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forms of nouns (listening).</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Click to bring up the</a:t>
            </a:r>
            <a:r>
              <a:rPr lang="en-GB" baseline="0" dirty="0">
                <a:latin typeface="Calibri" panose="020F0502020204030204" pitchFamily="34" charset="0"/>
                <a:cs typeface="Calibri" panose="020F0502020204030204" pitchFamily="34" charset="0"/>
              </a:rPr>
              <a:t> first prompts for item 1.</a:t>
            </a:r>
          </a:p>
          <a:p>
            <a:r>
              <a:rPr lang="en-GB" baseline="0" dirty="0">
                <a:latin typeface="Calibri" panose="020F0502020204030204" pitchFamily="34" charset="0"/>
                <a:cs typeface="Calibri" panose="020F0502020204030204" pitchFamily="34" charset="0"/>
              </a:rPr>
              <a:t>2. Click </a:t>
            </a:r>
            <a:r>
              <a:rPr lang="en-GB" dirty="0">
                <a:latin typeface="Calibri" panose="020F0502020204030204" pitchFamily="34" charset="0"/>
                <a:cs typeface="Calibri" panose="020F0502020204030204" pitchFamily="34" charset="0"/>
              </a:rPr>
              <a:t>on the numbered</a:t>
            </a:r>
            <a:r>
              <a:rPr lang="en-GB" baseline="0" dirty="0">
                <a:latin typeface="Calibri" panose="020F0502020204030204" pitchFamily="34" charset="0"/>
                <a:cs typeface="Calibri" panose="020F0502020204030204" pitchFamily="34" charset="0"/>
              </a:rPr>
              <a:t> button</a:t>
            </a:r>
            <a:r>
              <a:rPr lang="en-GB" dirty="0">
                <a:latin typeface="Calibri" panose="020F0502020204030204" pitchFamily="34" charset="0"/>
                <a:cs typeface="Calibri" panose="020F0502020204030204" pitchFamily="34" charset="0"/>
              </a:rPr>
              <a:t> to play the sentence </a:t>
            </a:r>
            <a:r>
              <a:rPr lang="en-GB" baseline="0" dirty="0">
                <a:latin typeface="Calibri" panose="020F0502020204030204" pitchFamily="34" charset="0"/>
                <a:cs typeface="Calibri" panose="020F0502020204030204" pitchFamily="34" charset="0"/>
              </a:rPr>
              <a:t>(the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articles/’</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viele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have been bleeped out).</a:t>
            </a: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 By listening</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to the form of the noun alone, students determine whether a singular article, or the determiner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viele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is needed before it.</a:t>
            </a: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4. Then click to bring up the answer. Remind students that if the noun is plural, they will hear an ‘e’ pronounced at the end, and they may also hear a vowel change in the word.</a:t>
            </a: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5. Continue with items 2-6.  Then click to check answers for 2-6.</a:t>
            </a:r>
          </a:p>
          <a:p>
            <a:b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Transcript:</a:t>
            </a:r>
          </a:p>
          <a:p>
            <a:pPr lvl="0"/>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1. </a:t>
            </a:r>
            <a:r>
              <a:rPr lang="en-GB" sz="1200" b="0" kern="1200" dirty="0">
                <a:solidFill>
                  <a:schemeClr val="tx1"/>
                </a:solidFill>
                <a:effectLst/>
                <a:latin typeface="Calibri" panose="020F0502020204030204" pitchFamily="34" charset="0"/>
                <a:ea typeface="+mn-ea"/>
                <a:cs typeface="Calibri" panose="020F0502020204030204" pitchFamily="34" charset="0"/>
              </a:rPr>
              <a:t>es </a:t>
            </a:r>
            <a:r>
              <a:rPr lang="en-GB" sz="1200" b="0" kern="1200" dirty="0" err="1">
                <a:solidFill>
                  <a:schemeClr val="tx1"/>
                </a:solidFill>
                <a:effectLst/>
                <a:latin typeface="Calibri" panose="020F0502020204030204" pitchFamily="34" charset="0"/>
                <a:ea typeface="+mn-ea"/>
                <a:cs typeface="Calibri" panose="020F0502020204030204" pitchFamily="34" charset="0"/>
              </a:rPr>
              <a:t>gibt</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viele</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Köpfe</a:t>
            </a:r>
            <a:r>
              <a:rPr lang="en-GB" sz="1200" b="0" kern="1200" dirty="0">
                <a:solidFill>
                  <a:schemeClr val="tx1"/>
                </a:solidFill>
                <a:effectLst/>
                <a:latin typeface="Calibri" panose="020F0502020204030204" pitchFamily="34" charset="0"/>
                <a:ea typeface="+mn-ea"/>
                <a:cs typeface="Calibri" panose="020F0502020204030204" pitchFamily="34" charset="0"/>
              </a:rPr>
              <a:t>.</a:t>
            </a:r>
          </a:p>
          <a:p>
            <a:pPr lvl="0"/>
            <a:r>
              <a:rPr lang="en-GB" sz="1200" b="0" kern="1200" dirty="0">
                <a:solidFill>
                  <a:schemeClr val="tx1"/>
                </a:solidFill>
                <a:effectLst/>
                <a:latin typeface="Calibri" panose="020F0502020204030204" pitchFamily="34" charset="0"/>
                <a:ea typeface="+mn-ea"/>
                <a:cs typeface="Calibri" panose="020F0502020204030204" pitchFamily="34" charset="0"/>
              </a:rPr>
              <a:t>2. es </a:t>
            </a:r>
            <a:r>
              <a:rPr lang="en-GB" sz="1200" b="0" kern="1200" dirty="0" err="1">
                <a:solidFill>
                  <a:schemeClr val="tx1"/>
                </a:solidFill>
                <a:effectLst/>
                <a:latin typeface="Calibri" panose="020F0502020204030204" pitchFamily="34" charset="0"/>
                <a:ea typeface="+mn-ea"/>
                <a:cs typeface="Calibri" panose="020F0502020204030204" pitchFamily="34" charset="0"/>
              </a:rPr>
              <a:t>gibt</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einen</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Arzt</a:t>
            </a:r>
            <a:r>
              <a:rPr lang="en-GB" sz="1200" b="0" kern="1200" dirty="0">
                <a:solidFill>
                  <a:schemeClr val="tx1"/>
                </a:solidFill>
                <a:effectLst/>
                <a:latin typeface="Calibri" panose="020F0502020204030204" pitchFamily="34" charset="0"/>
                <a:ea typeface="+mn-ea"/>
                <a:cs typeface="Calibri" panose="020F0502020204030204" pitchFamily="34" charset="0"/>
              </a:rPr>
              <a:t>.</a:t>
            </a:r>
          </a:p>
          <a:p>
            <a:pPr lvl="0"/>
            <a:r>
              <a:rPr lang="en-GB" sz="1200" b="0" kern="1200" dirty="0">
                <a:solidFill>
                  <a:schemeClr val="tx1"/>
                </a:solidFill>
                <a:effectLst/>
                <a:latin typeface="Calibri" panose="020F0502020204030204" pitchFamily="34" charset="0"/>
                <a:ea typeface="+mn-ea"/>
                <a:cs typeface="Calibri" panose="020F0502020204030204" pitchFamily="34" charset="0"/>
              </a:rPr>
              <a:t>3.</a:t>
            </a:r>
            <a:r>
              <a:rPr lang="en-GB" sz="1200" b="0" kern="1200" baseline="0" dirty="0">
                <a:solidFill>
                  <a:schemeClr val="tx1"/>
                </a:solidFill>
                <a:effectLst/>
                <a:latin typeface="Calibri" panose="020F0502020204030204" pitchFamily="34" charset="0"/>
                <a:ea typeface="+mn-ea"/>
                <a:cs typeface="Calibri" panose="020F0502020204030204" pitchFamily="34" charset="0"/>
              </a:rPr>
              <a:t> </a:t>
            </a:r>
            <a:r>
              <a:rPr lang="en-GB" sz="1200" b="0" kern="1200" dirty="0">
                <a:solidFill>
                  <a:schemeClr val="tx1"/>
                </a:solidFill>
                <a:effectLst/>
                <a:latin typeface="Calibri" panose="020F0502020204030204" pitchFamily="34" charset="0"/>
                <a:ea typeface="+mn-ea"/>
                <a:cs typeface="Calibri" panose="020F0502020204030204" pitchFamily="34" charset="0"/>
              </a:rPr>
              <a:t>es </a:t>
            </a:r>
            <a:r>
              <a:rPr lang="en-GB" sz="1200" b="0" kern="1200" dirty="0" err="1">
                <a:solidFill>
                  <a:schemeClr val="tx1"/>
                </a:solidFill>
                <a:effectLst/>
                <a:latin typeface="Calibri" panose="020F0502020204030204" pitchFamily="34" charset="0"/>
                <a:ea typeface="+mn-ea"/>
                <a:cs typeface="Calibri" panose="020F0502020204030204" pitchFamily="34" charset="0"/>
              </a:rPr>
              <a:t>gibt</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ein</a:t>
            </a:r>
            <a:r>
              <a:rPr lang="en-GB" sz="1200" b="0" kern="1200" dirty="0">
                <a:solidFill>
                  <a:schemeClr val="tx1"/>
                </a:solidFill>
                <a:effectLst/>
                <a:latin typeface="Calibri" panose="020F0502020204030204" pitchFamily="34" charset="0"/>
                <a:ea typeface="+mn-ea"/>
                <a:cs typeface="Calibri" panose="020F0502020204030204" pitchFamily="34" charset="0"/>
              </a:rPr>
              <a:t>] Spiel. </a:t>
            </a:r>
          </a:p>
          <a:p>
            <a:pPr lvl="0"/>
            <a:r>
              <a:rPr lang="en-GB" sz="1200" b="0" kern="1200" dirty="0">
                <a:solidFill>
                  <a:schemeClr val="tx1"/>
                </a:solidFill>
                <a:effectLst/>
                <a:latin typeface="Calibri" panose="020F0502020204030204" pitchFamily="34" charset="0"/>
                <a:ea typeface="+mn-ea"/>
                <a:cs typeface="Calibri" panose="020F0502020204030204" pitchFamily="34" charset="0"/>
              </a:rPr>
              <a:t>4. es </a:t>
            </a:r>
            <a:r>
              <a:rPr lang="en-GB" sz="1200" b="0" kern="1200" dirty="0" err="1">
                <a:solidFill>
                  <a:schemeClr val="tx1"/>
                </a:solidFill>
                <a:effectLst/>
                <a:latin typeface="Calibri" panose="020F0502020204030204" pitchFamily="34" charset="0"/>
                <a:ea typeface="+mn-ea"/>
                <a:cs typeface="Calibri" panose="020F0502020204030204" pitchFamily="34" charset="0"/>
              </a:rPr>
              <a:t>gibt</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viele</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Plätze</a:t>
            </a:r>
            <a:r>
              <a:rPr lang="en-GB" sz="1200" b="0" kern="1200" dirty="0">
                <a:solidFill>
                  <a:schemeClr val="tx1"/>
                </a:solidFill>
                <a:effectLst/>
                <a:latin typeface="Calibri" panose="020F0502020204030204" pitchFamily="34" charset="0"/>
                <a:ea typeface="+mn-ea"/>
                <a:cs typeface="Calibri" panose="020F0502020204030204" pitchFamily="34" charset="0"/>
              </a:rPr>
              <a:t>.</a:t>
            </a:r>
          </a:p>
          <a:p>
            <a:pPr lvl="0"/>
            <a:r>
              <a:rPr lang="en-GB" sz="1200" b="0" kern="1200" dirty="0">
                <a:solidFill>
                  <a:schemeClr val="tx1"/>
                </a:solidFill>
                <a:effectLst/>
                <a:latin typeface="Calibri" panose="020F0502020204030204" pitchFamily="34" charset="0"/>
                <a:ea typeface="+mn-ea"/>
                <a:cs typeface="Calibri" panose="020F0502020204030204" pitchFamily="34" charset="0"/>
              </a:rPr>
              <a:t>5. es </a:t>
            </a:r>
            <a:r>
              <a:rPr lang="en-GB" sz="1200" b="0" kern="1200" dirty="0" err="1">
                <a:solidFill>
                  <a:schemeClr val="tx1"/>
                </a:solidFill>
                <a:effectLst/>
                <a:latin typeface="Calibri" panose="020F0502020204030204" pitchFamily="34" charset="0"/>
                <a:ea typeface="+mn-ea"/>
                <a:cs typeface="Calibri" panose="020F0502020204030204" pitchFamily="34" charset="0"/>
              </a:rPr>
              <a:t>gibt</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viele</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Gründe</a:t>
            </a:r>
            <a:r>
              <a:rPr lang="en-GB" sz="1200" b="0" kern="1200" dirty="0">
                <a:solidFill>
                  <a:schemeClr val="tx1"/>
                </a:solidFill>
                <a:effectLst/>
                <a:latin typeface="Calibri" panose="020F0502020204030204" pitchFamily="34" charset="0"/>
                <a:ea typeface="+mn-ea"/>
                <a:cs typeface="Calibri" panose="020F0502020204030204" pitchFamily="34" charset="0"/>
              </a:rPr>
              <a:t>.</a:t>
            </a:r>
          </a:p>
          <a:p>
            <a:pPr lvl="0"/>
            <a:r>
              <a:rPr lang="en-GB" sz="1200" b="0" kern="1200" dirty="0">
                <a:solidFill>
                  <a:schemeClr val="tx1"/>
                </a:solidFill>
                <a:effectLst/>
                <a:latin typeface="Calibri" panose="020F0502020204030204" pitchFamily="34" charset="0"/>
                <a:ea typeface="+mn-ea"/>
                <a:cs typeface="Calibri" panose="020F0502020204030204" pitchFamily="34" charset="0"/>
              </a:rPr>
              <a:t>6. es </a:t>
            </a:r>
            <a:r>
              <a:rPr lang="en-GB" sz="1200" b="0" kern="1200" dirty="0" err="1">
                <a:solidFill>
                  <a:schemeClr val="tx1"/>
                </a:solidFill>
                <a:effectLst/>
                <a:latin typeface="Calibri" panose="020F0502020204030204" pitchFamily="34" charset="0"/>
                <a:ea typeface="+mn-ea"/>
                <a:cs typeface="Calibri" panose="020F0502020204030204" pitchFamily="34" charset="0"/>
              </a:rPr>
              <a:t>gibt</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ein</a:t>
            </a:r>
            <a:r>
              <a:rPr lang="en-GB" sz="1200" b="0" kern="1200" dirty="0">
                <a:solidFill>
                  <a:schemeClr val="tx1"/>
                </a:solidFill>
                <a:effectLst/>
                <a:latin typeface="Calibri" panose="020F0502020204030204" pitchFamily="34" charset="0"/>
                <a:ea typeface="+mn-ea"/>
                <a:cs typeface="Calibri" panose="020F0502020204030204" pitchFamily="34" charset="0"/>
              </a:rPr>
              <a:t>] </a:t>
            </a:r>
            <a:r>
              <a:rPr lang="en-GB" sz="1200" b="0" kern="1200" dirty="0" err="1">
                <a:solidFill>
                  <a:schemeClr val="tx1"/>
                </a:solidFill>
                <a:effectLst/>
                <a:latin typeface="Calibri" panose="020F0502020204030204" pitchFamily="34" charset="0"/>
                <a:ea typeface="+mn-ea"/>
                <a:cs typeface="Calibri" panose="020F0502020204030204" pitchFamily="34" charset="0"/>
              </a:rPr>
              <a:t>Stück</a:t>
            </a:r>
            <a:r>
              <a:rPr lang="en-GB" sz="1200" b="0" kern="1200" dirty="0">
                <a:solidFill>
                  <a:schemeClr val="tx1"/>
                </a:solidFill>
                <a:effectLst/>
                <a:latin typeface="Calibri" panose="020F0502020204030204" pitchFamily="34" charset="0"/>
                <a:ea typeface="+mn-ea"/>
                <a:cs typeface="Calibri" panose="020F0502020204030204" pitchFamily="34" charset="0"/>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659759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2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explain plurals rule 2: words that end in –EL or –EN or -ER typically stay the same.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Click to animate the explanation.</a:t>
            </a:r>
            <a:endParaRPr lang="en-GB" b="0"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2.</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Ensure students’ understanding</a:t>
            </a:r>
            <a:r>
              <a:rPr lang="en-GB" baseline="0" dirty="0">
                <a:latin typeface="Calibri" panose="020F0502020204030204" pitchFamily="34" charset="0"/>
                <a:cs typeface="Calibri" panose="020F0502020204030204" pitchFamily="34" charset="0"/>
              </a:rPr>
              <a:t> at each stage.</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3.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itchFamily="2" charset="2"/>
              </a:rPr>
              <a:t>Remind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sym typeface="Wingdings" pitchFamily="2" charset="2"/>
              </a:rPr>
              <a:t> students that the plural word for ‘the’ is ‘die’, regardless of the singular noun’s gender.  They are likely to find this strange (because it really is!)</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sym typeface="Wingdings" pitchFamily="2" charset="2"/>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65825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 (two slides)</a:t>
            </a:r>
          </a:p>
          <a:p>
            <a:endParaRPr lang="en-GB" dirty="0"/>
          </a:p>
          <a:p>
            <a:r>
              <a:rPr lang="en-GB" b="1" dirty="0"/>
              <a:t>Aim</a:t>
            </a:r>
            <a:r>
              <a:rPr lang="en-GB" dirty="0"/>
              <a:t>: to encounter some Christmas vocabulary and hear a little about Christmas traditions; differentiate singular and plural nouns in German, paying attention to the definite article, because the noun forms are identical.</a:t>
            </a:r>
          </a:p>
          <a:p>
            <a:endParaRPr lang="en-GB" dirty="0"/>
          </a:p>
          <a:p>
            <a:r>
              <a:rPr lang="en-GB" b="1" dirty="0"/>
              <a:t>Procedure: </a:t>
            </a:r>
            <a:br>
              <a:rPr lang="en-GB" b="1" dirty="0"/>
            </a:br>
            <a:r>
              <a:rPr lang="en-GB" b="0" dirty="0"/>
              <a:t>1.  Tell students that quite a lot of German words associated with Christmas end in –</a:t>
            </a:r>
            <a:r>
              <a:rPr lang="en-GB" b="0" dirty="0" err="1"/>
              <a:t>el</a:t>
            </a:r>
            <a:r>
              <a:rPr lang="en-GB" b="0" dirty="0"/>
              <a:t>, -</a:t>
            </a:r>
            <a:r>
              <a:rPr lang="en-GB" b="0" dirty="0" err="1"/>
              <a:t>en</a:t>
            </a:r>
            <a:r>
              <a:rPr lang="en-GB" b="0" dirty="0"/>
              <a:t>, -er, and that Stollen is one example they may (or may not) have heard of.</a:t>
            </a:r>
          </a:p>
          <a:p>
            <a:r>
              <a:rPr lang="en-GB" b="0" dirty="0"/>
              <a:t>2. Ask students to decide which article is correct, according to the picture which shows two Stollen.</a:t>
            </a:r>
          </a:p>
          <a:p>
            <a:r>
              <a:rPr lang="en-GB" b="0" dirty="0"/>
              <a:t>3. Click to reveal the answer.</a:t>
            </a:r>
          </a:p>
          <a:p>
            <a:r>
              <a:rPr lang="en-GB" b="0" dirty="0"/>
              <a:t>4. Take the opportunity to ask students if they have tried or would like to try it.</a:t>
            </a:r>
            <a:br>
              <a:rPr lang="en-GB" b="0" dirty="0"/>
            </a:br>
            <a:br>
              <a:rPr lang="en-GB" b="0" dirty="0"/>
            </a:br>
            <a:r>
              <a:rPr lang="en-GB" b="0" dirty="0"/>
              <a:t>(Healthy eating, Health &amp; Safety rules in your schools permitting, it may be a useful lesson in which to have some Stollen, Lebkuchen or </a:t>
            </a:r>
            <a:r>
              <a:rPr lang="en-GB" b="0" dirty="0" err="1"/>
              <a:t>Plätzchen</a:t>
            </a:r>
            <a:r>
              <a:rPr lang="en-GB" b="0" dirty="0"/>
              <a:t> available for students to try.  Of course, it does involve knowing the ingredients and the food allergies of your class and may therefore not be something you are comfortable doing).</a:t>
            </a:r>
            <a:endParaRPr lang="en-GB" b="1" dirty="0"/>
          </a:p>
        </p:txBody>
      </p:sp>
      <p:sp>
        <p:nvSpPr>
          <p:cNvPr id="4" name="Slide Number Placeholder 3"/>
          <p:cNvSpPr>
            <a:spLocks noGrp="1"/>
          </p:cNvSpPr>
          <p:nvPr>
            <p:ph type="sldNum" sz="quarter" idx="5"/>
          </p:nvPr>
        </p:nvSpPr>
        <p:spPr/>
        <p:txBody>
          <a:bodyPr/>
          <a:lstStyle/>
          <a:p>
            <a:fld id="{BE524EC0-78A1-4B0E-B96D-0D9051948259}" type="slidenum">
              <a:rPr lang="en-GB" smtClean="0"/>
              <a:t>17</a:t>
            </a:fld>
            <a:endParaRPr lang="en-GB"/>
          </a:p>
        </p:txBody>
      </p:sp>
    </p:spTree>
    <p:extLst>
      <p:ext uri="{BB962C8B-B14F-4D97-AF65-F5344CB8AC3E}">
        <p14:creationId xmlns:p14="http://schemas.microsoft.com/office/powerpoint/2010/main" val="233131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a:t>
            </a:r>
            <a:br>
              <a:rPr lang="en-GB" b="1" dirty="0"/>
            </a:br>
            <a:r>
              <a:rPr lang="en-GB" b="0" dirty="0"/>
              <a:t>1. With these additional Christmas vocabulary items, ask students to decide which article is correct, according to the English meanings of each noun provided.</a:t>
            </a:r>
          </a:p>
          <a:p>
            <a:r>
              <a:rPr lang="en-GB" b="0" dirty="0"/>
              <a:t>2. Click to correct.</a:t>
            </a:r>
          </a:p>
          <a:p>
            <a:r>
              <a:rPr lang="en-GB" b="0" dirty="0"/>
              <a:t>3. Take the opportunity to ask students if they have any experience of Germany at Christmas time, and/or Lebkuchen or Schnitzel etc..</a:t>
            </a:r>
          </a:p>
          <a:p>
            <a:endParaRPr lang="en-GB" b="0" dirty="0"/>
          </a:p>
          <a:p>
            <a:r>
              <a:rPr lang="en-GB" b="1" dirty="0"/>
              <a:t>Note</a:t>
            </a:r>
            <a:r>
              <a:rPr lang="en-GB" b="0" dirty="0"/>
              <a:t>: </a:t>
            </a:r>
            <a:r>
              <a:rPr lang="en-GB" b="0" dirty="0" err="1"/>
              <a:t>Weihnachten</a:t>
            </a:r>
            <a:r>
              <a:rPr lang="en-GB" b="0" dirty="0"/>
              <a:t>, </a:t>
            </a:r>
            <a:r>
              <a:rPr lang="en-GB" b="0" dirty="0" err="1"/>
              <a:t>Heiliger</a:t>
            </a:r>
            <a:r>
              <a:rPr lang="en-GB" b="0" dirty="0"/>
              <a:t> Abend, and Silvester are on new AQA and </a:t>
            </a:r>
            <a:r>
              <a:rPr lang="en-GB" b="0" dirty="0" err="1"/>
              <a:t>Eduqas</a:t>
            </a:r>
            <a:r>
              <a:rPr lang="en-GB" b="0" dirty="0"/>
              <a:t> GCSE wordlists, but only Silvester appears on the Edexcel list.  In addition, </a:t>
            </a:r>
            <a:r>
              <a:rPr lang="en-GB" b="0" dirty="0" err="1"/>
              <a:t>Eduqas</a:t>
            </a:r>
            <a:r>
              <a:rPr lang="en-GB" b="0" dirty="0"/>
              <a:t> has included Lebkuchen and Schnitzel.</a:t>
            </a:r>
            <a:endParaRPr lang="en-GB" b="1" dirty="0"/>
          </a:p>
        </p:txBody>
      </p:sp>
      <p:sp>
        <p:nvSpPr>
          <p:cNvPr id="4" name="Slide Number Placeholder 3"/>
          <p:cNvSpPr>
            <a:spLocks noGrp="1"/>
          </p:cNvSpPr>
          <p:nvPr>
            <p:ph type="sldNum" sz="quarter" idx="5"/>
          </p:nvPr>
        </p:nvSpPr>
        <p:spPr/>
        <p:txBody>
          <a:bodyPr/>
          <a:lstStyle/>
          <a:p>
            <a:fld id="{BE524EC0-78A1-4B0E-B96D-0D9051948259}" type="slidenum">
              <a:rPr lang="en-GB" smtClean="0"/>
              <a:t>18</a:t>
            </a:fld>
            <a:endParaRPr lang="en-GB"/>
          </a:p>
        </p:txBody>
      </p:sp>
    </p:spTree>
    <p:extLst>
      <p:ext uri="{BB962C8B-B14F-4D97-AF65-F5344CB8AC3E}">
        <p14:creationId xmlns:p14="http://schemas.microsoft.com/office/powerpoint/2010/main" val="3261703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OPTIONAL (Omit if short of time)</a:t>
            </a:r>
            <a:br>
              <a:rPr lang="en-GB" b="1"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Timing: 5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practise differentiating plurals</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by reference to the definite article alone for nouns which do not themselves change in the plural.</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Teachers may want first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to reiterate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the fact that with these nouns that don’t change, the change in article is the only clue to whether the noun is singular or plural.</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2.</a:t>
            </a:r>
            <a:r>
              <a:rPr lang="en-GB" baseline="0" dirty="0">
                <a:latin typeface="Calibri" panose="020F0502020204030204" pitchFamily="34" charset="0"/>
                <a:cs typeface="Calibri" panose="020F0502020204030204" pitchFamily="34" charset="0"/>
              </a:rPr>
              <a:t> Click to bring up the questions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3. Click</a:t>
            </a:r>
            <a:r>
              <a:rPr lang="en-GB" baseline="0" dirty="0">
                <a:latin typeface="Calibri" panose="020F0502020204030204" pitchFamily="34" charset="0"/>
                <a:cs typeface="Calibri" panose="020F0502020204030204" pitchFamily="34" charset="0"/>
              </a:rPr>
              <a:t> on the audio buttons to hear the examples</a:t>
            </a:r>
            <a:r>
              <a:rPr lang="en-GB" dirty="0">
                <a:latin typeface="Calibri" panose="020F0502020204030204" pitchFamily="34" charset="0"/>
                <a:cs typeface="Calibri" panose="020F0502020204030204" pitchFamily="34" charset="0"/>
              </a:rPr>
              <a:t>.</a:t>
            </a:r>
            <a:endParaRPr lang="en-GB" b="0"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4.</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Students</a:t>
            </a:r>
            <a:r>
              <a:rPr lang="en-GB" baseline="0" dirty="0">
                <a:latin typeface="Calibri" panose="020F0502020204030204" pitchFamily="34" charset="0"/>
                <a:cs typeface="Calibri" panose="020F0502020204030204" pitchFamily="34" charset="0"/>
              </a:rPr>
              <a:t> note </a:t>
            </a:r>
            <a:r>
              <a:rPr lang="en-GB" b="1" baseline="0" dirty="0">
                <a:latin typeface="Calibri" panose="020F0502020204030204" pitchFamily="34" charset="0"/>
                <a:cs typeface="Calibri" panose="020F0502020204030204" pitchFamily="34" charset="0"/>
              </a:rPr>
              <a:t>S</a:t>
            </a:r>
            <a:r>
              <a:rPr lang="en-GB" baseline="0" dirty="0">
                <a:latin typeface="Calibri" panose="020F0502020204030204" pitchFamily="34" charset="0"/>
                <a:cs typeface="Calibri" panose="020F0502020204030204" pitchFamily="34" charset="0"/>
              </a:rPr>
              <a:t> for singular and </a:t>
            </a:r>
            <a:r>
              <a:rPr lang="en-GB" b="1" baseline="0" dirty="0">
                <a:latin typeface="Calibri" panose="020F0502020204030204" pitchFamily="34" charset="0"/>
                <a:cs typeface="Calibri" panose="020F0502020204030204" pitchFamily="34" charset="0"/>
              </a:rPr>
              <a:t>P </a:t>
            </a:r>
            <a:r>
              <a:rPr lang="en-GB" baseline="0" dirty="0">
                <a:latin typeface="Calibri" panose="020F0502020204030204" pitchFamily="34" charset="0"/>
                <a:cs typeface="Calibri" panose="020F0502020204030204" pitchFamily="34" charset="0"/>
              </a:rPr>
              <a:t>for plural.</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5.</a:t>
            </a:r>
            <a:r>
              <a:rPr lang="en-US"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When all questions are complete, click to bring up the answers</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1. die Fenster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die Winter</a:t>
            </a:r>
          </a:p>
          <a:p>
            <a:r>
              <a:rPr lang="en-GB" b="0" dirty="0">
                <a:latin typeface="Calibri" panose="020F0502020204030204" pitchFamily="34" charset="0"/>
                <a:cs typeface="Calibri" panose="020F0502020204030204" pitchFamily="34" charset="0"/>
              </a:rPr>
              <a:t>3. der </a:t>
            </a:r>
            <a:r>
              <a:rPr lang="en-GB" b="0" dirty="0" err="1">
                <a:latin typeface="Calibri" panose="020F0502020204030204" pitchFamily="34" charset="0"/>
                <a:cs typeface="Calibri" panose="020F0502020204030204" pitchFamily="34" charset="0"/>
              </a:rPr>
              <a:t>Sänger</a:t>
            </a:r>
            <a:endParaRPr lang="en-GB" b="0" dirty="0">
              <a:latin typeface="Calibri" panose="020F0502020204030204" pitchFamily="34" charset="0"/>
              <a:cs typeface="Calibri" panose="020F0502020204030204" pitchFamily="34" charset="0"/>
            </a:endParaRPr>
          </a:p>
          <a:p>
            <a:r>
              <a:rPr lang="en-GB" b="0" dirty="0">
                <a:latin typeface="Calibri" panose="020F0502020204030204" pitchFamily="34" charset="0"/>
                <a:cs typeface="Calibri" panose="020F0502020204030204" pitchFamily="34" charset="0"/>
              </a:rPr>
              <a:t>4. die</a:t>
            </a:r>
            <a:r>
              <a:rPr lang="en-GB" b="0" baseline="0" dirty="0">
                <a:latin typeface="Calibri" panose="020F0502020204030204" pitchFamily="34" charset="0"/>
                <a:cs typeface="Calibri" panose="020F0502020204030204" pitchFamily="34" charset="0"/>
              </a:rPr>
              <a:t> </a:t>
            </a:r>
            <a:r>
              <a:rPr lang="en-GB" b="0" baseline="0" dirty="0" err="1">
                <a:latin typeface="Calibri" panose="020F0502020204030204" pitchFamily="34" charset="0"/>
                <a:cs typeface="Calibri" panose="020F0502020204030204" pitchFamily="34" charset="0"/>
              </a:rPr>
              <a:t>Mädchen</a:t>
            </a:r>
            <a:endParaRPr lang="en-GB" b="0" dirty="0">
              <a:latin typeface="Calibri" panose="020F0502020204030204" pitchFamily="34" charset="0"/>
              <a:cs typeface="Calibri" panose="020F0502020204030204" pitchFamily="34" charset="0"/>
            </a:endParaRPr>
          </a:p>
          <a:p>
            <a:r>
              <a:rPr lang="en-GB" b="0" dirty="0">
                <a:latin typeface="Calibri" panose="020F0502020204030204" pitchFamily="34" charset="0"/>
                <a:cs typeface="Calibri" panose="020F0502020204030204" pitchFamily="34" charset="0"/>
              </a:rPr>
              <a:t>5. die Zimmer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6. der Engel</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All words are on all new GCSE lists for all three </a:t>
            </a:r>
            <a:r>
              <a:rPr lang="en-GB" dirty="0" err="1">
                <a:latin typeface="Calibri" panose="020F0502020204030204" pitchFamily="34" charset="0"/>
                <a:cs typeface="Calibri" panose="020F0502020204030204" pitchFamily="34" charset="0"/>
              </a:rPr>
              <a:t>Aos</a:t>
            </a:r>
            <a:r>
              <a:rPr lang="en-GB" dirty="0">
                <a:latin typeface="Calibri" panose="020F0502020204030204" pitchFamily="34" charset="0"/>
                <a:cs typeface="Calibri" panose="020F0502020204030204" pitchFamily="34" charset="0"/>
              </a:rPr>
              <a:t>, except for Engel, which doesn’t appear, which is not on the Y7 vocabulary list to be learnt but which is included here for the plural –</a:t>
            </a:r>
            <a:r>
              <a:rPr lang="en-GB" dirty="0" err="1">
                <a:latin typeface="Calibri" panose="020F0502020204030204" pitchFamily="34" charset="0"/>
                <a:cs typeface="Calibri" panose="020F0502020204030204" pitchFamily="34" charset="0"/>
              </a:rPr>
              <a:t>el</a:t>
            </a:r>
            <a:r>
              <a:rPr lang="en-GB" dirty="0">
                <a:latin typeface="Calibri" panose="020F0502020204030204" pitchFamily="34" charset="0"/>
                <a:cs typeface="Calibri" panose="020F0502020204030204" pitchFamily="34" charset="0"/>
              </a:rPr>
              <a:t> pattern.</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72859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5 minutes</a:t>
            </a:r>
          </a:p>
          <a:p>
            <a:br>
              <a:rPr lang="en-GB" dirty="0"/>
            </a:br>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to set the scene for the lesson, and to add to students’ knowledge of word formation (derivational morphology) in German with </a:t>
            </a:r>
            <a:r>
              <a:rPr lang="en-GB" sz="1200" b="0" i="0" kern="1200" dirty="0" err="1">
                <a:solidFill>
                  <a:schemeClr val="tx1"/>
                </a:solidFill>
                <a:effectLst/>
                <a:latin typeface="+mn-lt"/>
                <a:ea typeface="+mn-ea"/>
                <a:cs typeface="+mn-cs"/>
              </a:rPr>
              <a:t>Weihnachts</a:t>
            </a:r>
            <a:r>
              <a:rPr lang="en-GB" sz="1200" b="0" i="0" kern="1200" dirty="0">
                <a:solidFill>
                  <a:schemeClr val="tx1"/>
                </a:solidFill>
                <a:effectLst/>
                <a:latin typeface="+mn-lt"/>
                <a:ea typeface="+mn-ea"/>
                <a:cs typeface="+mn-cs"/>
              </a:rPr>
              <a:t>- prefix to create compounds</a:t>
            </a:r>
          </a:p>
          <a:p>
            <a:br>
              <a:rPr lang="en-GB" dirty="0"/>
            </a:br>
            <a:r>
              <a:rPr lang="en-GB" sz="1200" b="0" i="0" kern="1200" dirty="0">
                <a:solidFill>
                  <a:schemeClr val="tx1"/>
                </a:solidFill>
                <a:effectLst/>
                <a:latin typeface="+mn-lt"/>
                <a:ea typeface="+mn-ea"/>
                <a:cs typeface="+mn-cs"/>
              </a:rPr>
              <a:t>Procedure:</a:t>
            </a:r>
            <a:br>
              <a:rPr lang="en-GB" dirty="0"/>
            </a:br>
            <a:r>
              <a:rPr lang="en-GB" sz="1200" b="0" i="0" kern="1200" dirty="0">
                <a:solidFill>
                  <a:schemeClr val="tx1"/>
                </a:solidFill>
                <a:effectLst/>
                <a:latin typeface="+mn-lt"/>
                <a:ea typeface="+mn-ea"/>
                <a:cs typeface="+mn-cs"/>
              </a:rPr>
              <a:t>1. Click to present the new information</a:t>
            </a:r>
            <a:br>
              <a:rPr lang="en-GB" dirty="0"/>
            </a:br>
            <a:r>
              <a:rPr lang="en-GB" sz="1200" b="0" i="0" kern="1200" dirty="0">
                <a:solidFill>
                  <a:schemeClr val="tx1"/>
                </a:solidFill>
                <a:effectLst/>
                <a:latin typeface="+mn-lt"/>
                <a:ea typeface="+mn-ea"/>
                <a:cs typeface="+mn-cs"/>
              </a:rPr>
              <a:t>2. Elicit English meanings for German compounds.</a:t>
            </a:r>
          </a:p>
          <a:p>
            <a:endParaRPr lang="en-GB" sz="1200" b="0" i="0" kern="1200" dirty="0">
              <a:solidFill>
                <a:schemeClr val="tx1"/>
              </a:solidFill>
              <a:effectLst/>
              <a:latin typeface="+mn-lt"/>
              <a:ea typeface="+mn-ea"/>
              <a:cs typeface="+mn-cs"/>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52216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Optional (but include if you like singing).</a:t>
            </a:r>
            <a:br>
              <a:rPr lang="en-GB" b="1"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Timing: 5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Practising phonics [ü] in a real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lesson two includes a more detailed Christmas song covering the same SSCs. Depending on available time and how the students are getting on with these particular SSCs this activity could be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left out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Speak the first two lines out loud, drawing attention to the [ü] introduced earlier in the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Students repeat out loud. </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case students are curious about the meaning of the words to this song, the English translations are below:</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Schmückt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den Saal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mit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grünen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Zweigen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(Literally - Decorate the hall/room with green boughs/branches. In the English version of the carol – Deck the halls with boughs of holly) </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Tretet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zum</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bunten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(Step up to the varied melodies - i.e. an invitation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to dance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Auf und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nieder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immer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(Up and down, over and over again)</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Singt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die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alten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(Sing the old Christmas carols)</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endParaRPr lang="en-GB" baseline="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69227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3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Practising phonics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in an authentic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lesson two includes a more detailed Christmas song covering the same SSCs. Depending on available time and how the students are getting on with these particular SSCs this activity could be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left out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Highlight the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SSCs in the text lines by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Students repeat out loud. </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Now sing the song together (Melody is Deck the Halls):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Schmückt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den Saal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mit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grünen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Zweigen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Tretet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zum</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bunten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Auf und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nieder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immer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Singt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die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alten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Fa-la-la-la-la-la-la-la-la!</a:t>
            </a:r>
          </a:p>
          <a:p>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4. Provide further cultural and linguistic information about the song.</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Click once to provide the glosses for the first line and elicit the meaning of the first line of the song.</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Decorate the hall with green branches.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Compare briefly with the English original: Deck the halls with boughs of holly.</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If students know this carol they may never have thought about the meaning of these quite archaic words!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 Click again to bring up the picture of a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Reigen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(circle dance) and ask Was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das?</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Tanzen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is a previously taught word that we are revisiting this week, so if students automatically say ‘dance, or dancing’ then prompt them again to provide the German word.</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You might want to add that many western cultures (Germany and England, included) have traditional folk circle dances that originate from Greece.</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iii. Click for the 3</a:t>
            </a:r>
            <a:r>
              <a:rPr lang="en-GB" sz="1200" b="0" i="0" u="none" strike="noStrike" kern="1200" baseline="30000" dirty="0">
                <a:solidFill>
                  <a:schemeClr val="tx1"/>
                </a:solidFill>
                <a:effectLst/>
                <a:latin typeface="Calibri" panose="020F0502020204030204" pitchFamily="34" charset="0"/>
                <a:ea typeface="+mn-ea"/>
                <a:cs typeface="Calibri" panose="020F0502020204030204" pitchFamily="34" charset="0"/>
              </a:rPr>
              <a:t>rd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call out and prompt students to tell you the meaning of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Weihnachtslieder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They were introduced to the word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Weihnachten</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and several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Weihnachts</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compounds at the start of the lesson.  They know Lied from 7.1.1.7. Although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er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plurals are not a focus this week, it is likely that students will recognise the singular form and realise that it is plural, here.  You can tell them that this is a different plural ending that they will learn later.</a:t>
            </a:r>
            <a:endParaRPr lang="en-GB" baseline="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Picture attribution</a:t>
            </a:r>
            <a:r>
              <a:rPr lang="en-GB" dirty="0">
                <a:latin typeface="Calibri" panose="020F0502020204030204" pitchFamily="34" charset="0"/>
                <a:cs typeface="Calibri" panose="020F0502020204030204" pitchFamily="34" charset="0"/>
              </a:rPr>
              <a: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Hans </a:t>
            </a:r>
            <a:r>
              <a:rPr lang="en-GB" dirty="0" err="1">
                <a:latin typeface="Calibri" panose="020F0502020204030204" pitchFamily="34" charset="0"/>
                <a:cs typeface="Calibri" panose="020F0502020204030204" pitchFamily="34" charset="0"/>
              </a:rPr>
              <a:t>Thoma</a:t>
            </a:r>
            <a:r>
              <a:rPr lang="en-GB" dirty="0">
                <a:latin typeface="Calibri" panose="020F0502020204030204" pitchFamily="34" charset="0"/>
                <a:cs typeface="Calibri" panose="020F0502020204030204" pitchFamily="34" charset="0"/>
              </a:rPr>
              <a:t>, Public domain, via Wikimedia Commons</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Origin of the song Deck the Halls</a:t>
            </a:r>
            <a:r>
              <a:rPr lang="en-GB" dirty="0">
                <a:latin typeface="Calibri" panose="020F0502020204030204" pitchFamily="34" charset="0"/>
                <a:cs typeface="Calibri" panose="020F0502020204030204" pitchFamily="34" charset="0"/>
              </a:rPr>
              <a:t>:</a:t>
            </a:r>
          </a:p>
          <a:p>
            <a:r>
              <a:rPr lang="en-GB" sz="1200" b="1" i="0" kern="1200" dirty="0">
                <a:solidFill>
                  <a:schemeClr val="tx1"/>
                </a:solidFill>
                <a:effectLst/>
                <a:latin typeface="+mn-lt"/>
                <a:ea typeface="+mn-ea"/>
                <a:cs typeface="+mn-cs"/>
              </a:rPr>
              <a:t>1866</a:t>
            </a:r>
            <a:r>
              <a:rPr lang="en-GB" sz="1200" b="0" i="0" kern="1200" dirty="0">
                <a:solidFill>
                  <a:schemeClr val="tx1"/>
                </a:solidFill>
                <a:effectLst/>
                <a:latin typeface="+mn-lt"/>
                <a:ea typeface="+mn-ea"/>
                <a:cs typeface="+mn-cs"/>
              </a:rPr>
              <a:t>. Other “Nos Galan” lyrics were written by John Ceiriog Hughes (1832-1887), ca. 1873. Tune: Nos Galan (“New Year's Eve”) from John Thomas's Welsh Melodies with Welsh and English Poetry; this series by Thomas was a collaboration with John </a:t>
            </a:r>
            <a:r>
              <a:rPr lang="en-GB" sz="1200" b="0" i="0" kern="1200" dirty="0" err="1">
                <a:solidFill>
                  <a:schemeClr val="tx1"/>
                </a:solidFill>
                <a:effectLst/>
                <a:latin typeface="+mn-lt"/>
                <a:ea typeface="+mn-ea"/>
                <a:cs typeface="+mn-cs"/>
              </a:rPr>
              <a:t>Talhaiarn</a:t>
            </a:r>
            <a:r>
              <a:rPr lang="en-GB" sz="1200" b="0" i="0" kern="1200" dirty="0">
                <a:solidFill>
                  <a:schemeClr val="tx1"/>
                </a:solidFill>
                <a:effectLst/>
                <a:latin typeface="+mn-lt"/>
                <a:ea typeface="+mn-ea"/>
                <a:cs typeface="+mn-cs"/>
              </a:rPr>
              <a:t> Jones and Thomas Oliphant.</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65883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Calibri" panose="020F0502020204030204" pitchFamily="34" charset="0"/>
                <a:cs typeface="Calibri" panose="020F0502020204030204" pitchFamily="34" charset="0"/>
              </a:rPr>
              <a:t>Consolidation of SSC </a:t>
            </a:r>
            <a:r>
              <a:rPr lang="en-GB" sz="1200" b="1" dirty="0">
                <a:latin typeface="Calibri" panose="020F0502020204030204" pitchFamily="34" charset="0"/>
                <a:cs typeface="Calibri" panose="020F0502020204030204" pitchFamily="34" charset="0"/>
              </a:rPr>
              <a: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ü</a:t>
            </a:r>
            <a:r>
              <a:rPr lang="en-GB" sz="1200" b="1" dirty="0">
                <a:latin typeface="Calibri" panose="020F0502020204030204" pitchFamily="34" charset="0"/>
                <a:cs typeface="Calibri" panose="020F0502020204030204" pitchFamily="34" charset="0"/>
              </a:rPr>
              <a:t>]</a:t>
            </a:r>
            <a:r>
              <a:rPr lang="en-GB" sz="1200" b="1" baseline="0" dirty="0">
                <a:latin typeface="Calibri" panose="020F0502020204030204" pitchFamily="34" charset="0"/>
                <a:cs typeface="Calibri" panose="020F0502020204030204" pitchFamily="34" charset="0"/>
              </a:rPr>
              <a:t> </a:t>
            </a:r>
          </a:p>
          <a:p>
            <a:pPr marL="0" indent="0">
              <a:buFontTx/>
              <a:buNone/>
            </a:pPr>
            <a:r>
              <a:rPr lang="en-GB" dirty="0">
                <a:latin typeface="Calibri" panose="020F0502020204030204" pitchFamily="34" charset="0"/>
                <a:cs typeface="Calibri" panose="020F0502020204030204" pitchFamily="34" charset="0"/>
              </a:rPr>
              <a:t>Consolidation</a:t>
            </a:r>
            <a:r>
              <a:rPr lang="en-GB" baseline="0" dirty="0">
                <a:latin typeface="Calibri" panose="020F0502020204030204" pitchFamily="34" charset="0"/>
                <a:cs typeface="Calibri" panose="020F0502020204030204" pitchFamily="34" charset="0"/>
              </a:rPr>
              <a:t> of p</a:t>
            </a:r>
            <a:r>
              <a:rPr lang="en-GB" dirty="0">
                <a:latin typeface="Calibri" panose="020F0502020204030204" pitchFamily="34" charset="0"/>
                <a:cs typeface="Calibri" panose="020F0502020204030204" pitchFamily="34" charset="0"/>
              </a:rPr>
              <a:t>lurals (der /das) </a:t>
            </a:r>
            <a:r>
              <a:rPr lang="en-GB" b="0" dirty="0">
                <a:latin typeface="Calibri" panose="020F0502020204030204" pitchFamily="34" charset="0"/>
                <a:cs typeface="Calibri" panose="020F0502020204030204" pitchFamily="34" charset="0"/>
                <a:sym typeface="Wingdings" pitchFamily="2" charset="2"/>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Rule 1 - umlaut + e, Rule 2 -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/-er NO CHANGE, plural article = 'die’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Authentic text: O Tannenbaum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7.1.2.6</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wünschen [630] Arzt [622] Platz1 [326] Spiel [328] Stück [511] Zug [675] grün [682] auch [18] es gibt [n/a] wie viele?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7.1.2.3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gehen [66] hören [146] tanzen [1497] kaum [272] manchmal [382] nie [186]  oft [223] sehr [81] einmal die Woche [n/a] jeden Tag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wissen [78] bist [4] du [54] Farbe [1079] Nummer [806] Ort [341] Tier [614] aber [31] kein [46] ich weiß nicht [n/a] wie sagt man [n/a] wie schreibt man [n/a]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Calibri" panose="020F0502020204030204" pitchFamily="34" charset="0"/>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Calibri" panose="020F0502020204030204" pitchFamily="34" charset="0"/>
                <a:cs typeface="Calibri" panose="020F0502020204030204" pitchFamily="34" charset="0"/>
              </a:rPr>
              <a:t>Source:  Jones, R.L. &amp; </a:t>
            </a:r>
            <a:r>
              <a:rPr lang="en-GB" sz="1200" i="1" dirty="0" err="1">
                <a:latin typeface="Calibri" panose="020F0502020204030204" pitchFamily="34" charset="0"/>
                <a:cs typeface="Calibri" panose="020F0502020204030204" pitchFamily="34" charset="0"/>
              </a:rPr>
              <a:t>Tschirner</a:t>
            </a:r>
            <a:r>
              <a:rPr lang="en-GB" sz="1200" i="1" dirty="0">
                <a:latin typeface="Calibri" panose="020F0502020204030204" pitchFamily="34" charset="0"/>
                <a:cs typeface="Calibri" panose="020F0502020204030204" pitchFamily="34" charset="0"/>
              </a:rPr>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BE524EC0-78A1-4B0E-B96D-0D9051948259}" type="slidenum">
              <a:rPr lang="en-GB" smtClean="0"/>
              <a:t>22</a:t>
            </a:fld>
            <a:endParaRPr lang="en-GB"/>
          </a:p>
        </p:txBody>
      </p:sp>
    </p:spTree>
    <p:extLst>
      <p:ext uri="{BB962C8B-B14F-4D97-AF65-F5344CB8AC3E}">
        <p14:creationId xmlns:p14="http://schemas.microsoft.com/office/powerpoint/2010/main" val="92635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10 minutes</a:t>
            </a:r>
            <a:br>
              <a:rPr lang="en-GB" b="1"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a:t>
            </a:r>
            <a:r>
              <a:rPr lang="en-GB" b="0" baseline="0" dirty="0">
                <a:latin typeface="Calibri" panose="020F0502020204030204" pitchFamily="34" charset="0"/>
                <a:cs typeface="Calibri" panose="020F0502020204030204" pitchFamily="34" charset="0"/>
              </a:rPr>
              <a:t> share the theme for the lesson (‘</a:t>
            </a:r>
            <a:r>
              <a:rPr lang="en-GB" b="0" baseline="0" dirty="0" err="1">
                <a:latin typeface="Calibri" panose="020F0502020204030204" pitchFamily="34" charset="0"/>
                <a:cs typeface="Calibri" panose="020F0502020204030204" pitchFamily="34" charset="0"/>
              </a:rPr>
              <a:t>Weihnachten</a:t>
            </a:r>
            <a:r>
              <a:rPr lang="en-GB" b="0" baseline="0" dirty="0">
                <a:latin typeface="Calibri" panose="020F0502020204030204" pitchFamily="34" charset="0"/>
                <a:cs typeface="Calibri" panose="020F0502020204030204" pitchFamily="34" charset="0"/>
              </a:rPr>
              <a:t>’), whilst </a:t>
            </a:r>
            <a:r>
              <a:rPr lang="en-GB" sz="1200" b="0" kern="1200" dirty="0">
                <a:solidFill>
                  <a:schemeClr val="tx1"/>
                </a:solidFill>
                <a:effectLst/>
                <a:latin typeface="Calibri" panose="020F0502020204030204" pitchFamily="34" charset="0"/>
                <a:ea typeface="+mn-ea"/>
                <a:cs typeface="Calibri" panose="020F0502020204030204" pitchFamily="34" charset="0"/>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alibri" panose="020F0502020204030204" pitchFamily="34" charset="0"/>
                <a:cs typeface="Calibri" panose="020F0502020204030204" pitchFamily="34" charset="0"/>
              </a:rPr>
              <a:t>Note: </a:t>
            </a:r>
            <a:r>
              <a:rPr lang="en-GB" b="0" baseline="0" dirty="0">
                <a:latin typeface="Calibri" panose="020F0502020204030204" pitchFamily="34" charset="0"/>
                <a:cs typeface="Calibri" panose="020F0502020204030204" pitchFamily="34" charset="0"/>
              </a:rPr>
              <a:t>A more complex version of this task, in which only the first letter of each word is given, can be found on the next slide.</a:t>
            </a:r>
            <a:endParaRPr lang="en-GB" b="0" dirty="0">
              <a:latin typeface="Calibri" panose="020F0502020204030204" pitchFamily="34" charset="0"/>
              <a:cs typeface="Calibri" panose="020F0502020204030204" pitchFamily="34" charset="0"/>
            </a:endParaRPr>
          </a:p>
          <a:p>
            <a:endParaRPr lang="en-GB" b="0"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1. Teacher asks</a:t>
            </a:r>
            <a:r>
              <a:rPr lang="en-GB" b="0" baseline="0" dirty="0">
                <a:latin typeface="Calibri" panose="020F0502020204030204" pitchFamily="34" charset="0"/>
                <a:cs typeface="Calibri" panose="020F0502020204030204" pitchFamily="34" charset="0"/>
              </a:rPr>
              <a:t> question / gives clue in German as per A – L on slide.</a:t>
            </a:r>
            <a:br>
              <a:rPr lang="en-GB" b="0" baseline="0" dirty="0">
                <a:latin typeface="Calibri" panose="020F0502020204030204" pitchFamily="34" charset="0"/>
                <a:cs typeface="Calibri" panose="020F0502020204030204" pitchFamily="34" charset="0"/>
              </a:rPr>
            </a:br>
            <a:r>
              <a:rPr lang="en-GB" b="0" baseline="0" dirty="0">
                <a:latin typeface="Calibri" panose="020F0502020204030204" pitchFamily="34" charset="0"/>
                <a:cs typeface="Calibri" panose="020F0502020204030204" pitchFamily="34" charset="0"/>
              </a:rPr>
              <a:t>2. Student(s) volunteer(s) the answer (e.g. </a:t>
            </a:r>
            <a:r>
              <a:rPr lang="en-GB" b="0" baseline="0" dirty="0" err="1">
                <a:latin typeface="Calibri" panose="020F0502020204030204" pitchFamily="34" charset="0"/>
                <a:cs typeface="Calibri" panose="020F0502020204030204" pitchFamily="34" charset="0"/>
              </a:rPr>
              <a:t>einmal</a:t>
            </a:r>
            <a:r>
              <a:rPr lang="en-GB" b="0" baseline="0" dirty="0">
                <a:latin typeface="Calibri" panose="020F0502020204030204" pitchFamily="34" charset="0"/>
                <a:cs typeface="Calibri" panose="020F0502020204030204" pitchFamily="34" charset="0"/>
              </a:rPr>
              <a:t> die </a:t>
            </a:r>
            <a:r>
              <a:rPr lang="en-GB" b="0" baseline="0" dirty="0" err="1">
                <a:latin typeface="Calibri" panose="020F0502020204030204" pitchFamily="34" charset="0"/>
                <a:cs typeface="Calibri" panose="020F0502020204030204" pitchFamily="34" charset="0"/>
              </a:rPr>
              <a:t>Woche</a:t>
            </a:r>
            <a:r>
              <a:rPr lang="en-GB" b="0"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alibri" panose="020F0502020204030204" pitchFamily="34" charset="0"/>
                <a:cs typeface="Calibri" panose="020F0502020204030204" pitchFamily="34" charset="0"/>
              </a:rPr>
              <a:t>3. Teacher asks ‘</a:t>
            </a:r>
            <a:r>
              <a:rPr lang="en-GB" b="0" baseline="0" dirty="0" err="1">
                <a:latin typeface="Calibri" panose="020F0502020204030204" pitchFamily="34" charset="0"/>
                <a:cs typeface="Calibri" panose="020F0502020204030204" pitchFamily="34" charset="0"/>
              </a:rPr>
              <a:t>wie</a:t>
            </a:r>
            <a:r>
              <a:rPr lang="en-GB" b="0" baseline="0" dirty="0">
                <a:latin typeface="Calibri" panose="020F0502020204030204" pitchFamily="34" charset="0"/>
                <a:cs typeface="Calibri" panose="020F0502020204030204" pitchFamily="34" charset="0"/>
              </a:rPr>
              <a:t> </a:t>
            </a:r>
            <a:r>
              <a:rPr lang="en-GB" b="0" baseline="0" dirty="0" err="1">
                <a:latin typeface="Calibri" panose="020F0502020204030204" pitchFamily="34" charset="0"/>
                <a:cs typeface="Calibri" panose="020F0502020204030204" pitchFamily="34" charset="0"/>
              </a:rPr>
              <a:t>schreibt</a:t>
            </a:r>
            <a:r>
              <a:rPr lang="en-GB" b="0" baseline="0" dirty="0">
                <a:latin typeface="Calibri" panose="020F0502020204030204" pitchFamily="34" charset="0"/>
                <a:cs typeface="Calibri" panose="020F0502020204030204" pitchFamily="34" charset="0"/>
              </a:rPr>
              <a:t> man das?’</a:t>
            </a:r>
            <a:br>
              <a:rPr lang="en-GB" b="0" baseline="0" dirty="0">
                <a:latin typeface="Calibri" panose="020F0502020204030204" pitchFamily="34" charset="0"/>
                <a:cs typeface="Calibri" panose="020F0502020204030204" pitchFamily="34" charset="0"/>
              </a:rPr>
            </a:br>
            <a:r>
              <a:rPr lang="en-GB" b="0" baseline="0" dirty="0">
                <a:latin typeface="Calibri" panose="020F0502020204030204" pitchFamily="34" charset="0"/>
                <a:cs typeface="Calibri" panose="020F0502020204030204" pitchFamily="34" charset="0"/>
              </a:rPr>
              <a:t>4. Students in chorus (slowly and steadily) respond to spell out the answer: </a:t>
            </a:r>
            <a:r>
              <a:rPr lang="en-GB" i="1" baseline="0" dirty="0">
                <a:latin typeface="Calibri" panose="020F0502020204030204" pitchFamily="34" charset="0"/>
                <a:cs typeface="Calibri" panose="020F0502020204030204" pitchFamily="34" charset="0"/>
              </a:rPr>
              <a:t>E-I-N-M-A-L D-I-E W-O-C-H-E</a:t>
            </a:r>
            <a:r>
              <a:rPr lang="en-GB" i="0" baseline="0" dirty="0">
                <a:latin typeface="Calibri" panose="020F0502020204030204" pitchFamily="34" charset="0"/>
                <a:cs typeface="Calibri" panose="020F0502020204030204" pitchFamily="34" charset="0"/>
              </a:rPr>
              <a:t>)  </a:t>
            </a:r>
            <a:br>
              <a:rPr lang="en-GB" i="0" baseline="0" dirty="0">
                <a:latin typeface="Calibri" panose="020F0502020204030204" pitchFamily="34" charset="0"/>
                <a:cs typeface="Calibri" panose="020F0502020204030204" pitchFamily="34" charset="0"/>
              </a:rPr>
            </a:br>
            <a:r>
              <a:rPr lang="en-GB" b="1" i="0" baseline="0" dirty="0">
                <a:latin typeface="Calibri" panose="020F0502020204030204" pitchFamily="34" charset="0"/>
                <a:cs typeface="Calibri" panose="020F0502020204030204" pitchFamily="34" charset="0"/>
              </a:rPr>
              <a:t>Note: </a:t>
            </a:r>
            <a:r>
              <a:rPr lang="en-GB" i="0" baseline="0" dirty="0">
                <a:latin typeface="Calibri" panose="020F0502020204030204" pitchFamily="34" charset="0"/>
                <a:cs typeface="Calibri" panose="020F0502020204030204" pitchFamily="34" charset="0"/>
              </a:rPr>
              <a:t>If students are practising for the Spelling Bee, then they will have learnt the term ‘</a:t>
            </a:r>
            <a:r>
              <a:rPr lang="en-GB" i="0" baseline="0" dirty="0" err="1">
                <a:latin typeface="Calibri" panose="020F0502020204030204" pitchFamily="34" charset="0"/>
                <a:cs typeface="Calibri" panose="020F0502020204030204" pitchFamily="34" charset="0"/>
              </a:rPr>
              <a:t>Abstand</a:t>
            </a:r>
            <a:r>
              <a:rPr lang="en-GB" i="0" baseline="0" dirty="0">
                <a:latin typeface="Calibri" panose="020F0502020204030204" pitchFamily="34" charset="0"/>
                <a:cs typeface="Calibri" panose="020F0502020204030204" pitchFamily="34" charset="0"/>
              </a:rPr>
              <a:t>’ for indicating a space between words.  They could be prompted to use that, here.</a:t>
            </a:r>
            <a:endParaRPr lang="en-GB" baseline="0" dirty="0">
              <a:latin typeface="Calibri" panose="020F0502020204030204" pitchFamily="34" charset="0"/>
              <a:cs typeface="Calibri" panose="020F0502020204030204" pitchFamily="34" charset="0"/>
            </a:endParaRPr>
          </a:p>
          <a:p>
            <a:r>
              <a:rPr lang="en-GB" b="0" baseline="0" dirty="0">
                <a:latin typeface="Calibri" panose="020F0502020204030204" pitchFamily="34" charset="0"/>
                <a:cs typeface="Calibri" panose="020F0502020204030204" pitchFamily="34" charset="0"/>
              </a:rPr>
              <a:t>5. As students spell the word, teacher reveals each letter on a </a:t>
            </a:r>
            <a:r>
              <a:rPr lang="en-GB" b="0" baseline="0" dirty="0" err="1">
                <a:latin typeface="Calibri" panose="020F0502020204030204" pitchFamily="34" charset="0"/>
                <a:cs typeface="Calibri" panose="020F0502020204030204" pitchFamily="34" charset="0"/>
              </a:rPr>
              <a:t>click.This</a:t>
            </a:r>
            <a:r>
              <a:rPr lang="en-GB" b="0" baseline="0" dirty="0">
                <a:latin typeface="Calibri" panose="020F0502020204030204" pitchFamily="34" charset="0"/>
                <a:cs typeface="Calibri" panose="020F0502020204030204" pitchFamily="34" charset="0"/>
              </a:rPr>
              <a:t> will enable the teacher to pick up on any of the trickier letters, and do some remedial practice in the moment.</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534741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MORE CHALLENGING VERSION</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10 minutes</a:t>
            </a:r>
            <a:br>
              <a:rPr lang="en-GB" b="1"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a:t>
            </a:r>
            <a:r>
              <a:rPr lang="en-GB" b="0" baseline="0" dirty="0">
                <a:latin typeface="Calibri" panose="020F0502020204030204" pitchFamily="34" charset="0"/>
                <a:cs typeface="Calibri" panose="020F0502020204030204" pitchFamily="34" charset="0"/>
              </a:rPr>
              <a:t> share the theme for the lesson (‘</a:t>
            </a:r>
            <a:r>
              <a:rPr lang="en-GB" b="0" baseline="0" dirty="0" err="1">
                <a:latin typeface="Calibri" panose="020F0502020204030204" pitchFamily="34" charset="0"/>
                <a:cs typeface="Calibri" panose="020F0502020204030204" pitchFamily="34" charset="0"/>
              </a:rPr>
              <a:t>Weihnachten</a:t>
            </a:r>
            <a:r>
              <a:rPr lang="en-GB" b="0" baseline="0" dirty="0">
                <a:latin typeface="Calibri" panose="020F0502020204030204" pitchFamily="34" charset="0"/>
                <a:cs typeface="Calibri" panose="020F0502020204030204" pitchFamily="34" charset="0"/>
              </a:rPr>
              <a:t>’), whilst </a:t>
            </a:r>
            <a:r>
              <a:rPr lang="en-GB" sz="1200" b="0" kern="1200" dirty="0">
                <a:solidFill>
                  <a:schemeClr val="tx1"/>
                </a:solidFill>
                <a:effectLst/>
                <a:latin typeface="Calibri" panose="020F0502020204030204" pitchFamily="34" charset="0"/>
                <a:ea typeface="+mn-ea"/>
                <a:cs typeface="Calibri" panose="020F0502020204030204" pitchFamily="34" charset="0"/>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alibri" panose="020F0502020204030204" pitchFamily="34" charset="0"/>
                <a:cs typeface="Calibri" panose="020F0502020204030204" pitchFamily="34" charset="0"/>
              </a:rPr>
              <a:t>Note: </a:t>
            </a:r>
            <a:r>
              <a:rPr lang="en-GB" b="0" baseline="0" dirty="0">
                <a:latin typeface="Calibri" panose="020F0502020204030204" pitchFamily="34" charset="0"/>
                <a:cs typeface="Calibri" panose="020F0502020204030204" pitchFamily="34" charset="0"/>
              </a:rPr>
              <a:t>This </a:t>
            </a:r>
            <a:r>
              <a:rPr lang="en-GB" b="0" dirty="0">
                <a:latin typeface="Calibri" panose="020F0502020204030204" pitchFamily="34" charset="0"/>
                <a:cs typeface="Calibri" panose="020F0502020204030204" pitchFamily="34" charset="0"/>
              </a:rPr>
              <a:t>version </a:t>
            </a:r>
            <a:r>
              <a:rPr lang="en-GB" b="0" baseline="0" dirty="0">
                <a:latin typeface="Calibri" panose="020F0502020204030204" pitchFamily="34" charset="0"/>
                <a:cs typeface="Calibri" panose="020F0502020204030204" pitchFamily="34" charset="0"/>
              </a:rPr>
              <a:t>of this task only gives the first letter of each word. A less complex version, in which more letters of each word are given, can be found on the previous slide.</a:t>
            </a:r>
            <a:endParaRPr lang="en-GB" b="0" dirty="0">
              <a:latin typeface="Calibri" panose="020F0502020204030204" pitchFamily="34" charset="0"/>
              <a:cs typeface="Calibri" panose="020F0502020204030204" pitchFamily="34" charset="0"/>
            </a:endParaRPr>
          </a:p>
          <a:p>
            <a:endParaRPr lang="en-GB" b="0"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1. Teacher asks</a:t>
            </a:r>
            <a:r>
              <a:rPr lang="en-GB" b="0" baseline="0" dirty="0">
                <a:latin typeface="Calibri" panose="020F0502020204030204" pitchFamily="34" charset="0"/>
                <a:cs typeface="Calibri" panose="020F0502020204030204" pitchFamily="34" charset="0"/>
              </a:rPr>
              <a:t> question / gives clue in German as per A – L on slide.</a:t>
            </a:r>
            <a:br>
              <a:rPr lang="en-GB" b="0" baseline="0" dirty="0">
                <a:latin typeface="Calibri" panose="020F0502020204030204" pitchFamily="34" charset="0"/>
                <a:cs typeface="Calibri" panose="020F0502020204030204" pitchFamily="34" charset="0"/>
              </a:rPr>
            </a:br>
            <a:r>
              <a:rPr lang="en-GB" b="0" baseline="0" dirty="0">
                <a:latin typeface="Calibri" panose="020F0502020204030204" pitchFamily="34" charset="0"/>
                <a:cs typeface="Calibri" panose="020F0502020204030204" pitchFamily="34" charset="0"/>
              </a:rPr>
              <a:t>2. Student(s) volunteer(s) the answer (e.g. </a:t>
            </a:r>
            <a:r>
              <a:rPr lang="en-GB" b="0" baseline="0" dirty="0" err="1">
                <a:latin typeface="Calibri" panose="020F0502020204030204" pitchFamily="34" charset="0"/>
                <a:cs typeface="Calibri" panose="020F0502020204030204" pitchFamily="34" charset="0"/>
              </a:rPr>
              <a:t>einmal</a:t>
            </a:r>
            <a:r>
              <a:rPr lang="en-GB" b="0" baseline="0" dirty="0">
                <a:latin typeface="Calibri" panose="020F0502020204030204" pitchFamily="34" charset="0"/>
                <a:cs typeface="Calibri" panose="020F0502020204030204" pitchFamily="34" charset="0"/>
              </a:rPr>
              <a:t> die </a:t>
            </a:r>
            <a:r>
              <a:rPr lang="en-GB" b="0" baseline="0" dirty="0" err="1">
                <a:latin typeface="Calibri" panose="020F0502020204030204" pitchFamily="34" charset="0"/>
                <a:cs typeface="Calibri" panose="020F0502020204030204" pitchFamily="34" charset="0"/>
              </a:rPr>
              <a:t>Woche</a:t>
            </a:r>
            <a:r>
              <a:rPr lang="en-GB" b="0" baseline="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alibri" panose="020F0502020204030204" pitchFamily="34" charset="0"/>
                <a:cs typeface="Calibri" panose="020F0502020204030204" pitchFamily="34" charset="0"/>
              </a:rPr>
              <a:t>3. Teacher asks ‘</a:t>
            </a:r>
            <a:r>
              <a:rPr lang="en-GB" b="0" baseline="0" dirty="0" err="1">
                <a:latin typeface="Calibri" panose="020F0502020204030204" pitchFamily="34" charset="0"/>
                <a:cs typeface="Calibri" panose="020F0502020204030204" pitchFamily="34" charset="0"/>
              </a:rPr>
              <a:t>wie</a:t>
            </a:r>
            <a:r>
              <a:rPr lang="en-GB" b="0" baseline="0" dirty="0">
                <a:latin typeface="Calibri" panose="020F0502020204030204" pitchFamily="34" charset="0"/>
                <a:cs typeface="Calibri" panose="020F0502020204030204" pitchFamily="34" charset="0"/>
              </a:rPr>
              <a:t> </a:t>
            </a:r>
            <a:r>
              <a:rPr lang="en-GB" b="0" baseline="0" dirty="0" err="1">
                <a:latin typeface="Calibri" panose="020F0502020204030204" pitchFamily="34" charset="0"/>
                <a:cs typeface="Calibri" panose="020F0502020204030204" pitchFamily="34" charset="0"/>
              </a:rPr>
              <a:t>schreibt</a:t>
            </a:r>
            <a:r>
              <a:rPr lang="en-GB" b="0" baseline="0" dirty="0">
                <a:latin typeface="Calibri" panose="020F0502020204030204" pitchFamily="34" charset="0"/>
                <a:cs typeface="Calibri" panose="020F0502020204030204" pitchFamily="34" charset="0"/>
              </a:rPr>
              <a:t> man das?’</a:t>
            </a:r>
            <a:br>
              <a:rPr lang="en-GB" b="0" baseline="0" dirty="0">
                <a:latin typeface="Calibri" panose="020F0502020204030204" pitchFamily="34" charset="0"/>
                <a:cs typeface="Calibri" panose="020F0502020204030204" pitchFamily="34" charset="0"/>
              </a:rPr>
            </a:br>
            <a:r>
              <a:rPr lang="en-GB" b="0" baseline="0" dirty="0">
                <a:latin typeface="Calibri" panose="020F0502020204030204" pitchFamily="34" charset="0"/>
                <a:cs typeface="Calibri" panose="020F0502020204030204" pitchFamily="34" charset="0"/>
              </a:rPr>
              <a:t>4. Students in chorus (slowly and steadily) respond to spell out the answer: </a:t>
            </a:r>
            <a:r>
              <a:rPr lang="en-GB" i="1" baseline="0" dirty="0">
                <a:latin typeface="Calibri" panose="020F0502020204030204" pitchFamily="34" charset="0"/>
                <a:cs typeface="Calibri" panose="020F0502020204030204" pitchFamily="34" charset="0"/>
              </a:rPr>
              <a:t>E-I-N-M-A-L D-I-E W-O-C-H-E</a:t>
            </a:r>
            <a:r>
              <a:rPr lang="en-GB" i="0" baseline="0" dirty="0">
                <a:latin typeface="Calibri" panose="020F0502020204030204" pitchFamily="34" charset="0"/>
                <a:cs typeface="Calibri" panose="020F0502020204030204" pitchFamily="34" charset="0"/>
              </a:rPr>
              <a:t>). </a:t>
            </a:r>
            <a:r>
              <a:rPr lang="en-GB" b="1" i="0" baseline="0" dirty="0">
                <a:latin typeface="Calibri" panose="020F0502020204030204" pitchFamily="34" charset="0"/>
                <a:cs typeface="Calibri" panose="020F0502020204030204" pitchFamily="34" charset="0"/>
              </a:rPr>
              <a:t>Note: </a:t>
            </a:r>
            <a:r>
              <a:rPr lang="en-GB" i="0" baseline="0" dirty="0">
                <a:latin typeface="Calibri" panose="020F0502020204030204" pitchFamily="34" charset="0"/>
                <a:cs typeface="Calibri" panose="020F0502020204030204" pitchFamily="34" charset="0"/>
              </a:rPr>
              <a:t>If students are practising for the Spelling Bee, then they will have learnt the term ‘</a:t>
            </a:r>
            <a:r>
              <a:rPr lang="en-GB" i="0" baseline="0" dirty="0" err="1">
                <a:latin typeface="Calibri" panose="020F0502020204030204" pitchFamily="34" charset="0"/>
                <a:cs typeface="Calibri" panose="020F0502020204030204" pitchFamily="34" charset="0"/>
              </a:rPr>
              <a:t>Abstand</a:t>
            </a:r>
            <a:r>
              <a:rPr lang="en-GB" i="0" baseline="0" dirty="0">
                <a:latin typeface="Calibri" panose="020F0502020204030204" pitchFamily="34" charset="0"/>
                <a:cs typeface="Calibri" panose="020F0502020204030204" pitchFamily="34" charset="0"/>
              </a:rPr>
              <a:t>’ for indicating a space between words.  They could be prompted to use that here.</a:t>
            </a:r>
            <a:endParaRPr lang="en-GB" baseline="0" dirty="0">
              <a:latin typeface="Calibri" panose="020F0502020204030204" pitchFamily="34" charset="0"/>
              <a:cs typeface="Calibri" panose="020F0502020204030204" pitchFamily="34" charset="0"/>
            </a:endParaRPr>
          </a:p>
          <a:p>
            <a:r>
              <a:rPr lang="en-GB" b="0" baseline="0" dirty="0">
                <a:latin typeface="Calibri" panose="020F0502020204030204" pitchFamily="34" charset="0"/>
                <a:cs typeface="Calibri" panose="020F0502020204030204" pitchFamily="34" charset="0"/>
              </a:rPr>
              <a:t>5. As students spell the word, the teacher reveals each letter on a click. This will enable the teacher to pick up on any of the trickier letters, and do some remedial practice in the moment.</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710451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3</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spoken OR written production of the 10 new words for this week,  in a low stakes but time-limited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Work from top to bottom, left to right on the tree. Ask ‘Wie </a:t>
            </a:r>
            <a:r>
              <a:rPr lang="en-GB" b="0" noProof="0" dirty="0" err="1"/>
              <a:t>sagt</a:t>
            </a:r>
            <a:r>
              <a:rPr lang="en-GB" b="0" noProof="0" dirty="0"/>
              <a:t> man das auf Deutsch?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start the 5-second animation.  Pupils say the German word before the animation finishes and reveals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all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 </a:t>
            </a:r>
            <a:r>
              <a:rPr lang="en-GB" b="0" noProof="0" dirty="0"/>
              <a:t>this activity would work as speaking or writing (e.g., on mini whiteboards)</a:t>
            </a:r>
            <a:endParaRPr lang="en-GB" b="1" noProof="0" dirty="0"/>
          </a:p>
          <a:p>
            <a:endParaRPr lang="en-GB" dirty="0"/>
          </a:p>
        </p:txBody>
      </p:sp>
      <p:sp>
        <p:nvSpPr>
          <p:cNvPr id="4" name="Slide Number Placeholder 3"/>
          <p:cNvSpPr>
            <a:spLocks noGrp="1"/>
          </p:cNvSpPr>
          <p:nvPr>
            <p:ph type="sldNum" sz="quarter" idx="5"/>
          </p:nvPr>
        </p:nvSpPr>
        <p:spPr/>
        <p:txBody>
          <a:bodyPr/>
          <a:lstStyle/>
          <a:p>
            <a:fld id="{BE524EC0-78A1-4B0E-B96D-0D9051948259}" type="slidenum">
              <a:rPr lang="en-GB" smtClean="0"/>
              <a:t>25</a:t>
            </a:fld>
            <a:endParaRPr lang="en-GB"/>
          </a:p>
        </p:txBody>
      </p:sp>
    </p:spTree>
    <p:extLst>
      <p:ext uri="{BB962C8B-B14F-4D97-AF65-F5344CB8AC3E}">
        <p14:creationId xmlns:p14="http://schemas.microsoft.com/office/powerpoint/2010/main" val="1823217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3</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spoken application of the two plural rules for this week with revisited vocabulary, and a few cultural items that we saw last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‘Was </a:t>
            </a:r>
            <a:r>
              <a:rPr lang="en-GB" b="0" noProof="0" dirty="0" err="1"/>
              <a:t>gibt</a:t>
            </a:r>
            <a:r>
              <a:rPr lang="en-GB" b="0" noProof="0" dirty="0"/>
              <a:t> es </a:t>
            </a:r>
            <a:r>
              <a:rPr lang="en-GB" b="0" noProof="0" dirty="0" err="1"/>
              <a:t>zu</a:t>
            </a:r>
            <a:r>
              <a:rPr lang="en-GB" b="0" noProof="0" dirty="0"/>
              <a:t> </a:t>
            </a:r>
            <a:r>
              <a:rPr lang="en-GB" b="0" noProof="0" dirty="0" err="1"/>
              <a:t>Weihnachten</a:t>
            </a:r>
            <a:r>
              <a:rPr lang="en-GB" b="0"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Elicit response 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provide the correct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the remaining slides.</a:t>
            </a:r>
          </a:p>
        </p:txBody>
      </p:sp>
      <p:sp>
        <p:nvSpPr>
          <p:cNvPr id="4" name="Slide Number Placeholder 3"/>
          <p:cNvSpPr>
            <a:spLocks noGrp="1"/>
          </p:cNvSpPr>
          <p:nvPr>
            <p:ph type="sldNum" sz="quarter" idx="5"/>
          </p:nvPr>
        </p:nvSpPr>
        <p:spPr/>
        <p:txBody>
          <a:bodyPr/>
          <a:lstStyle/>
          <a:p>
            <a:fld id="{BE524EC0-78A1-4B0E-B96D-0D9051948259}" type="slidenum">
              <a:rPr lang="en-GB" smtClean="0"/>
              <a:t>26</a:t>
            </a:fld>
            <a:endParaRPr lang="en-GB"/>
          </a:p>
        </p:txBody>
      </p:sp>
    </p:spTree>
    <p:extLst>
      <p:ext uri="{BB962C8B-B14F-4D97-AF65-F5344CB8AC3E}">
        <p14:creationId xmlns:p14="http://schemas.microsoft.com/office/powerpoint/2010/main" val="1799909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Note</a:t>
            </a:r>
            <a:r>
              <a:rPr lang="en-GB" b="0" noProof="0" dirty="0"/>
              <a:t>: Hund is new vocabulary next week, so here we are aiming to revisit ‘Tier’.</a:t>
            </a:r>
          </a:p>
        </p:txBody>
      </p:sp>
      <p:sp>
        <p:nvSpPr>
          <p:cNvPr id="4" name="Slide Number Placeholder 3"/>
          <p:cNvSpPr>
            <a:spLocks noGrp="1"/>
          </p:cNvSpPr>
          <p:nvPr>
            <p:ph type="sldNum" sz="quarter" idx="5"/>
          </p:nvPr>
        </p:nvSpPr>
        <p:spPr/>
        <p:txBody>
          <a:bodyPr/>
          <a:lstStyle/>
          <a:p>
            <a:fld id="{BE524EC0-78A1-4B0E-B96D-0D9051948259}" type="slidenum">
              <a:rPr lang="en-GB" smtClean="0"/>
              <a:t>27</a:t>
            </a:fld>
            <a:endParaRPr lang="en-GB"/>
          </a:p>
        </p:txBody>
      </p:sp>
    </p:spTree>
    <p:extLst>
      <p:ext uri="{BB962C8B-B14F-4D97-AF65-F5344CB8AC3E}">
        <p14:creationId xmlns:p14="http://schemas.microsoft.com/office/powerpoint/2010/main" val="3609109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28</a:t>
            </a:fld>
            <a:endParaRPr lang="en-GB"/>
          </a:p>
        </p:txBody>
      </p:sp>
    </p:spTree>
    <p:extLst>
      <p:ext uri="{BB962C8B-B14F-4D97-AF65-F5344CB8AC3E}">
        <p14:creationId xmlns:p14="http://schemas.microsoft.com/office/powerpoint/2010/main" val="487477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29</a:t>
            </a:fld>
            <a:endParaRPr lang="en-GB"/>
          </a:p>
        </p:txBody>
      </p:sp>
    </p:spTree>
    <p:extLst>
      <p:ext uri="{BB962C8B-B14F-4D97-AF65-F5344CB8AC3E}">
        <p14:creationId xmlns:p14="http://schemas.microsoft.com/office/powerpoint/2010/main" val="180871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3 minutes (keep this activity brief and pacy)</a:t>
            </a:r>
            <a:br>
              <a:rPr lang="en-GB" b="0"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a:t>
            </a:r>
            <a:r>
              <a:rPr lang="en-GB" b="0" baseline="0" dirty="0">
                <a:latin typeface="Calibri" panose="020F0502020204030204" pitchFamily="34" charset="0"/>
                <a:cs typeface="Calibri" panose="020F0502020204030204" pitchFamily="34" charset="0"/>
              </a:rPr>
              <a:t> share the context for the lesson whilst </a:t>
            </a:r>
            <a:r>
              <a:rPr lang="en-GB" sz="1200" b="0" kern="1200" dirty="0">
                <a:solidFill>
                  <a:schemeClr val="tx1"/>
                </a:solidFill>
                <a:effectLst/>
                <a:latin typeface="Calibri" panose="020F0502020204030204" pitchFamily="34" charset="0"/>
                <a:ea typeface="+mn-ea"/>
                <a:cs typeface="Calibri" panose="020F0502020204030204" pitchFamily="34" charset="0"/>
              </a:rPr>
              <a:t>revisiting previously-met vocabulary.</a:t>
            </a:r>
            <a:endParaRPr lang="en-GB" b="0" i="0" baseline="0" dirty="0">
              <a:latin typeface="Calibri" panose="020F0502020204030204" pitchFamily="34" charset="0"/>
              <a:cs typeface="Calibri" panose="020F0502020204030204" pitchFamily="34" charset="0"/>
            </a:endParaRPr>
          </a:p>
          <a:p>
            <a:endParaRPr lang="en-GB" b="0"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Students work</a:t>
            </a:r>
            <a:r>
              <a:rPr lang="en-GB" baseline="0" dirty="0">
                <a:latin typeface="Calibri" panose="020F0502020204030204" pitchFamily="34" charset="0"/>
                <a:cs typeface="Calibri" panose="020F0502020204030204" pitchFamily="34" charset="0"/>
              </a:rPr>
              <a:t> out the missing letters from German (going top to bottom on the left, then on the right). </a:t>
            </a:r>
          </a:p>
          <a:p>
            <a:r>
              <a:rPr lang="en-GB" baseline="0" dirty="0">
                <a:latin typeface="Calibri" panose="020F0502020204030204" pitchFamily="34" charset="0"/>
                <a:cs typeface="Calibri" panose="020F0502020204030204" pitchFamily="34" charset="0"/>
              </a:rPr>
              <a:t>2. Give them one minute to think-pair-share the words with a partner and work out the phrase at the bottom if they can.</a:t>
            </a:r>
            <a:br>
              <a:rPr lang="en-GB" baseline="0" dirty="0">
                <a:latin typeface="Calibri" panose="020F0502020204030204" pitchFamily="34" charset="0"/>
                <a:cs typeface="Calibri" panose="020F0502020204030204" pitchFamily="34" charset="0"/>
              </a:rPr>
            </a:br>
            <a:r>
              <a:rPr lang="en-GB" baseline="0" dirty="0">
                <a:latin typeface="Calibri" panose="020F0502020204030204" pitchFamily="34" charset="0"/>
                <a:cs typeface="Calibri" panose="020F0502020204030204" pitchFamily="34" charset="0"/>
              </a:rPr>
              <a:t>Note: These letters spell out ‘Wie </a:t>
            </a:r>
            <a:r>
              <a:rPr lang="en-GB" baseline="0" dirty="0" err="1">
                <a:latin typeface="Calibri" panose="020F0502020204030204" pitchFamily="34" charset="0"/>
                <a:cs typeface="Calibri" panose="020F0502020204030204" pitchFamily="34" charset="0"/>
              </a:rPr>
              <a:t>viele</a:t>
            </a:r>
            <a:r>
              <a:rPr lang="en-GB" baseline="0" dirty="0">
                <a:latin typeface="Calibri" panose="020F0502020204030204" pitchFamily="34" charset="0"/>
                <a:cs typeface="Calibri" panose="020F0502020204030204" pitchFamily="34" charset="0"/>
              </a:rPr>
              <a:t>?’ at the bottom of the slide – this is the context for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3. </a:t>
            </a:r>
            <a:r>
              <a:rPr lang="en-GB" dirty="0">
                <a:latin typeface="Calibri" panose="020F0502020204030204" pitchFamily="34" charset="0"/>
                <a:cs typeface="Calibri" panose="020F0502020204030204" pitchFamily="34" charset="0"/>
              </a:rPr>
              <a:t>When eliciting each word answer,</a:t>
            </a:r>
            <a:r>
              <a:rPr lang="en-GB" baseline="0" dirty="0">
                <a:latin typeface="Calibri" panose="020F0502020204030204" pitchFamily="34" charset="0"/>
                <a:cs typeface="Calibri" panose="020F0502020204030204" pitchFamily="34" charset="0"/>
              </a:rPr>
              <a:t> elicit also the English meaning, to ensure that students remember it.</a:t>
            </a:r>
            <a:endParaRPr lang="en-GB" i="0" baseline="0" dirty="0">
              <a:latin typeface="Calibri" panose="020F0502020204030204" pitchFamily="34" charset="0"/>
              <a:cs typeface="Calibri" panose="020F0502020204030204" pitchFamily="34" charset="0"/>
            </a:endParaRPr>
          </a:p>
          <a:p>
            <a:r>
              <a:rPr lang="en-GB" sz="1200" b="0" i="0" kern="1200" dirty="0">
                <a:solidFill>
                  <a:schemeClr val="tx1"/>
                </a:solidFill>
                <a:effectLst/>
                <a:latin typeface="Calibri" panose="020F0502020204030204" pitchFamily="34" charset="0"/>
                <a:ea typeface="+mn-ea"/>
                <a:cs typeface="Calibri" panose="020F0502020204030204" pitchFamily="34" charset="0"/>
              </a:rPr>
              <a:t>4.</a:t>
            </a:r>
            <a:r>
              <a:rPr lang="en-GB" sz="1200" b="0" i="0" kern="1200" baseline="0" dirty="0">
                <a:solidFill>
                  <a:schemeClr val="tx1"/>
                </a:solidFill>
                <a:effectLst/>
                <a:latin typeface="Calibri" panose="020F0502020204030204" pitchFamily="34" charset="0"/>
                <a:ea typeface="+mn-ea"/>
                <a:cs typeface="Calibri" panose="020F0502020204030204" pitchFamily="34" charset="0"/>
              </a:rPr>
              <a:t> </a:t>
            </a:r>
            <a:r>
              <a:rPr lang="en-GB" dirty="0">
                <a:latin typeface="Calibri" panose="020F0502020204030204" pitchFamily="34" charset="0"/>
                <a:cs typeface="Calibri" panose="020F0502020204030204" pitchFamily="34" charset="0"/>
              </a:rPr>
              <a:t>Answers appear on successive mouse clicks.</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260968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30</a:t>
            </a:fld>
            <a:endParaRPr lang="en-GB"/>
          </a:p>
        </p:txBody>
      </p:sp>
    </p:spTree>
    <p:extLst>
      <p:ext uri="{BB962C8B-B14F-4D97-AF65-F5344CB8AC3E}">
        <p14:creationId xmlns:p14="http://schemas.microsoft.com/office/powerpoint/2010/main" val="154638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31</a:t>
            </a:fld>
            <a:endParaRPr lang="en-GB"/>
          </a:p>
        </p:txBody>
      </p:sp>
    </p:spTree>
    <p:extLst>
      <p:ext uri="{BB962C8B-B14F-4D97-AF65-F5344CB8AC3E}">
        <p14:creationId xmlns:p14="http://schemas.microsoft.com/office/powerpoint/2010/main" val="3984710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32</a:t>
            </a:fld>
            <a:endParaRPr lang="en-GB"/>
          </a:p>
        </p:txBody>
      </p:sp>
    </p:spTree>
    <p:extLst>
      <p:ext uri="{BB962C8B-B14F-4D97-AF65-F5344CB8AC3E}">
        <p14:creationId xmlns:p14="http://schemas.microsoft.com/office/powerpoint/2010/main" val="1646173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33</a:t>
            </a:fld>
            <a:endParaRPr lang="en-GB"/>
          </a:p>
        </p:txBody>
      </p:sp>
    </p:spTree>
    <p:extLst>
      <p:ext uri="{BB962C8B-B14F-4D97-AF65-F5344CB8AC3E}">
        <p14:creationId xmlns:p14="http://schemas.microsoft.com/office/powerpoint/2010/main" val="4207625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BE524EC0-78A1-4B0E-B96D-0D9051948259}" type="slidenum">
              <a:rPr lang="en-GB" smtClean="0"/>
              <a:t>34</a:t>
            </a:fld>
            <a:endParaRPr lang="en-GB"/>
          </a:p>
        </p:txBody>
      </p:sp>
    </p:spTree>
    <p:extLst>
      <p:ext uri="{BB962C8B-B14F-4D97-AF65-F5344CB8AC3E}">
        <p14:creationId xmlns:p14="http://schemas.microsoft.com/office/powerpoint/2010/main" val="1864116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introduce a seasonal text.</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Setting the scene. Just play one</a:t>
            </a:r>
            <a:r>
              <a:rPr lang="en-US" baseline="0">
                <a:latin typeface="Calibri" panose="020F0502020204030204" pitchFamily="34" charset="0"/>
                <a:cs typeface="Calibri" panose="020F0502020204030204" pitchFamily="34" charset="0"/>
              </a:rPr>
              <a:t> verse of an instrumental version.</a:t>
            </a:r>
            <a:br>
              <a:rPr lang="en-US" baseline="0">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Link to instrumental versions: </a:t>
            </a:r>
            <a:br>
              <a:rPr lang="en-US">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3"/>
              </a:rPr>
              <a:t>https://www.youtube.com/watch?v=KurqAmMi-bc</a:t>
            </a:r>
            <a:r>
              <a:rPr lang="en-GB">
                <a:latin typeface="Calibri" panose="020F0502020204030204" pitchFamily="34" charset="0"/>
                <a:cs typeface="Calibri" panose="020F0502020204030204" pitchFamily="34" charset="0"/>
              </a:rPr>
              <a:t> (various instruments)</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4"/>
              </a:rPr>
              <a:t>https://www.youtube.com/watch?v=nxvJ1SIRdiI</a:t>
            </a:r>
            <a:r>
              <a:rPr lang="en-GB">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(piano</a:t>
            </a:r>
            <a:r>
              <a:rPr lang="en-US" baseline="0">
                <a:latin typeface="Calibri" panose="020F0502020204030204" pitchFamily="34" charset="0"/>
                <a:cs typeface="Calibri" panose="020F0502020204030204" pitchFamily="34" charset="0"/>
              </a:rPr>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Calibri" panose="020F0502020204030204" pitchFamily="34" charset="0"/>
                <a:cs typeface="Calibri" panose="020F0502020204030204" pitchFamily="34" charset="0"/>
              </a:rPr>
              <a:t>2. Alternatively, click on left hand tree, then right hand tree.</a:t>
            </a:r>
            <a:endParaRPr 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Link to versions with lyrics: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hlinkClick r:id="rId5"/>
              </a:rPr>
              <a:t>https://www.youtube.com/watch?v=OVSoZn66iC4</a:t>
            </a:r>
            <a:r>
              <a:rPr lang="en-GB">
                <a:latin typeface="Calibri" panose="020F0502020204030204" pitchFamily="34" charset="0"/>
                <a:cs typeface="Calibri" panose="020F0502020204030204" pitchFamily="34" charset="0"/>
              </a:rPr>
              <a:t> – a</a:t>
            </a:r>
            <a:r>
              <a:rPr lang="en-GB" baseline="0">
                <a:latin typeface="Calibri" panose="020F0502020204030204" pitchFamily="34" charset="0"/>
                <a:cs typeface="Calibri" panose="020F0502020204030204" pitchFamily="34" charset="0"/>
              </a:rPr>
              <a:t> capella version, lyrics are fairly clear, there is only one verse</a:t>
            </a:r>
            <a:br>
              <a:rPr lang="en-US" baseline="0">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6"/>
              </a:rPr>
              <a:t>https://www.youtube.com/watch?v=RJauT4IM1Y8</a:t>
            </a:r>
            <a:r>
              <a:rPr lang="en-GB">
                <a:latin typeface="Calibri" panose="020F0502020204030204" pitchFamily="34" charset="0"/>
                <a:cs typeface="Calibri" panose="020F0502020204030204" pitchFamily="34" charset="0"/>
              </a:rPr>
              <a:t> (choral version; pretty, but as there are a lot of voices, the individual sounds are not as clear– 3 verses, only play verse 1)</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hlinkClick r:id="rId7"/>
              </a:rPr>
              <a:t>https://www.youtube.com/watch?v=lS4wTuvR7Ik</a:t>
            </a:r>
            <a:r>
              <a:rPr lang="en-GB">
                <a:latin typeface="Calibri" panose="020F0502020204030204" pitchFamily="34" charset="0"/>
                <a:cs typeface="Calibri" panose="020F0502020204030204" pitchFamily="34" charset="0"/>
              </a:rPr>
              <a:t> (single voice; quite clear sound – 3 verses, only play verse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205154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US" b="0">
                <a:latin typeface="Calibri" panose="020F0502020204030204" pitchFamily="34" charset="0"/>
                <a:cs typeface="Calibri" panose="020F0502020204030204" pitchFamily="34" charset="0"/>
              </a:rPr>
              <a:t>To set the scene further. </a:t>
            </a:r>
            <a:endParaRPr lang="en-GB"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The pictures emphasise the natural properties of the tree and not the decorative (Christmassy) aspect. The top right picture might prime ‘snowing’ (wenn es schneit).</a:t>
            </a:r>
          </a:p>
          <a:p>
            <a:r>
              <a:rPr lang="en-US">
                <a:latin typeface="Calibri" panose="020F0502020204030204" pitchFamily="34" charset="0"/>
                <a:cs typeface="Calibri" panose="020F0502020204030204" pitchFamily="34" charset="0"/>
              </a:rPr>
              <a:t>2. Introduce the noun ‘der Baum’ [996] and invite the students to guess what type of tree a Tannenbaum might be.</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a:p>
            <a:r>
              <a:rPr lang="en-US" b="1">
                <a:latin typeface="Calibri" panose="020F0502020204030204" pitchFamily="34" charset="0"/>
                <a:cs typeface="Calibri" panose="020F0502020204030204" pitchFamily="34" charset="0"/>
              </a:rPr>
              <a:t>Note: </a:t>
            </a:r>
            <a:r>
              <a:rPr lang="en-US">
                <a:latin typeface="Calibri" panose="020F0502020204030204" pitchFamily="34" charset="0"/>
                <a:cs typeface="Calibri" panose="020F0502020204030204" pitchFamily="34" charset="0"/>
              </a:rPr>
              <a:t>Students have not yet learnt the SSC</a:t>
            </a:r>
            <a:r>
              <a:rPr lang="en-US" baseline="0">
                <a:latin typeface="Calibri" panose="020F0502020204030204" pitchFamily="34" charset="0"/>
                <a:cs typeface="Calibri" panose="020F0502020204030204" pitchFamily="34" charset="0"/>
              </a:rPr>
              <a:t> ‘au’, but they have encountered some words with ‘au’ already (for example, das Haus). We return to this later in the lesson.</a:t>
            </a:r>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557602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2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Helping students to use their real-world knowledge and</a:t>
            </a:r>
            <a:r>
              <a:rPr lang="en-US" b="0" baseline="0" dirty="0">
                <a:latin typeface="Calibri" panose="020F0502020204030204" pitchFamily="34" charset="0"/>
                <a:cs typeface="Calibri" panose="020F0502020204030204" pitchFamily="34" charset="0"/>
              </a:rPr>
              <a:t> previous vocabulary knowledge in a new context.</a:t>
            </a:r>
            <a:endParaRPr lang="en-US"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Give</a:t>
            </a:r>
            <a:r>
              <a:rPr lang="en-US" baseline="0" dirty="0">
                <a:latin typeface="Calibri" panose="020F0502020204030204" pitchFamily="34" charset="0"/>
                <a:cs typeface="Calibri" panose="020F0502020204030204" pitchFamily="34" charset="0"/>
              </a:rPr>
              <a:t> the i</a:t>
            </a:r>
            <a:r>
              <a:rPr lang="en-US" dirty="0">
                <a:latin typeface="Calibri" panose="020F0502020204030204" pitchFamily="34" charset="0"/>
                <a:cs typeface="Calibri" panose="020F0502020204030204" pitchFamily="34" charset="0"/>
              </a:rPr>
              <a:t>nstructions in German: Der </a:t>
            </a:r>
            <a:r>
              <a:rPr lang="en-US" dirty="0" err="1">
                <a:latin typeface="Calibri" panose="020F0502020204030204" pitchFamily="34" charset="0"/>
                <a:cs typeface="Calibri" panose="020F0502020204030204" pitchFamily="34" charset="0"/>
              </a:rPr>
              <a:t>Titel</a:t>
            </a:r>
            <a:r>
              <a:rPr lang="en-US" dirty="0">
                <a:latin typeface="Calibri" panose="020F0502020204030204" pitchFamily="34" charset="0"/>
                <a:cs typeface="Calibri" panose="020F0502020204030204" pitchFamily="34" charset="0"/>
              </a:rPr>
              <a:t> von </a:t>
            </a:r>
            <a:r>
              <a:rPr lang="en-US" dirty="0" err="1">
                <a:latin typeface="Calibri" panose="020F0502020204030204" pitchFamily="34" charset="0"/>
                <a:cs typeface="Calibri" panose="020F0502020204030204" pitchFamily="34" charset="0"/>
              </a:rPr>
              <a:t>diesem</a:t>
            </a:r>
            <a:r>
              <a:rPr lang="en-US" baseline="0" dirty="0">
                <a:latin typeface="Calibri" panose="020F0502020204030204" pitchFamily="34" charset="0"/>
                <a:cs typeface="Calibri" panose="020F0502020204030204" pitchFamily="34" charset="0"/>
              </a:rPr>
              <a:t> Lied /Song </a:t>
            </a:r>
            <a:r>
              <a:rPr lang="en-US" baseline="0" dirty="0" err="1">
                <a:latin typeface="Calibri" panose="020F0502020204030204" pitchFamily="34" charset="0"/>
                <a:cs typeface="Calibri" panose="020F0502020204030204" pitchFamily="34" charset="0"/>
              </a:rPr>
              <a:t>ist</a:t>
            </a:r>
            <a:r>
              <a:rPr lang="en-US" baseline="0" dirty="0">
                <a:latin typeface="Calibri" panose="020F0502020204030204" pitchFamily="34" charset="0"/>
                <a:cs typeface="Calibri" panose="020F0502020204030204" pitchFamily="34" charset="0"/>
              </a:rPr>
              <a:t>: O, Tannenbaum.  </a:t>
            </a:r>
            <a:r>
              <a:rPr lang="en-US" dirty="0">
                <a:latin typeface="Calibri" panose="020F0502020204030204" pitchFamily="34" charset="0"/>
                <a:cs typeface="Calibri" panose="020F0502020204030204" pitchFamily="34" charset="0"/>
              </a:rPr>
              <a:t>In 60 </a:t>
            </a:r>
            <a:r>
              <a:rPr lang="en-US" dirty="0" err="1">
                <a:latin typeface="Calibri" panose="020F0502020204030204" pitchFamily="34" charset="0"/>
                <a:cs typeface="Calibri" panose="020F0502020204030204" pitchFamily="34" charset="0"/>
              </a:rPr>
              <a:t>Sekunden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schreib</a:t>
            </a:r>
            <a:r>
              <a:rPr lang="en-US" dirty="0">
                <a:latin typeface="Calibri" panose="020F0502020204030204" pitchFamily="34" charset="0"/>
                <a:cs typeface="Calibri" panose="020F0502020204030204" pitchFamily="34" charset="0"/>
              </a:rPr>
              <a:t> 5 </a:t>
            </a:r>
            <a:r>
              <a:rPr lang="en-US" dirty="0" err="1">
                <a:latin typeface="Calibri" panose="020F0502020204030204" pitchFamily="34" charset="0"/>
                <a:cs typeface="Calibri" panose="020F0502020204030204" pitchFamily="34" charset="0"/>
              </a:rPr>
              <a:t>Wörter</a:t>
            </a:r>
            <a:r>
              <a:rPr lang="en-US" baseline="0" dirty="0">
                <a:latin typeface="Calibri" panose="020F0502020204030204" pitchFamily="34" charset="0"/>
                <a:cs typeface="Calibri" panose="020F0502020204030204" pitchFamily="34" charset="0"/>
              </a:rPr>
              <a:t> (Deutsch </a:t>
            </a:r>
            <a:r>
              <a:rPr lang="en-US" baseline="0" dirty="0" err="1">
                <a:latin typeface="Calibri" panose="020F0502020204030204" pitchFamily="34" charset="0"/>
                <a:cs typeface="Calibri" panose="020F0502020204030204" pitchFamily="34" charset="0"/>
              </a:rPr>
              <a:t>oder</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Englisch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für</a:t>
            </a:r>
            <a:r>
              <a:rPr lang="en-US" baseline="0" dirty="0">
                <a:latin typeface="Calibri" panose="020F0502020204030204" pitchFamily="34" charset="0"/>
                <a:cs typeface="Calibri" panose="020F0502020204030204" pitchFamily="34" charset="0"/>
              </a:rPr>
              <a:t> das Lied.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libri" panose="020F0502020204030204" pitchFamily="34" charset="0"/>
                <a:cs typeface="Calibri" panose="020F0502020204030204" pitchFamily="34" charset="0"/>
              </a:rPr>
              <a:t>2. Hear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Calibri" panose="020F0502020204030204" pitchFamily="34" charset="0"/>
                <a:cs typeface="Calibri" panose="020F0502020204030204" pitchFamily="34" charset="0"/>
              </a:rPr>
              <a:t>Some ideas, with their word frequency:</a:t>
            </a:r>
            <a:br>
              <a:rPr lang="en-US" b="1" baseline="0" dirty="0">
                <a:latin typeface="Calibri" panose="020F0502020204030204" pitchFamily="34" charset="0"/>
                <a:cs typeface="Calibri" panose="020F0502020204030204" pitchFamily="34" charset="0"/>
              </a:rPr>
            </a:br>
            <a:r>
              <a:rPr lang="en-US" baseline="0" dirty="0">
                <a:latin typeface="Calibri" panose="020F0502020204030204" pitchFamily="34" charset="0"/>
                <a:cs typeface="Calibri" panose="020F0502020204030204" pitchFamily="34" charset="0"/>
              </a:rPr>
              <a:t>der Baum [996]; das Blatt [1330]; der </a:t>
            </a:r>
            <a:r>
              <a:rPr lang="en-US" baseline="0" dirty="0" err="1">
                <a:latin typeface="Calibri" panose="020F0502020204030204" pitchFamily="34" charset="0"/>
                <a:cs typeface="Calibri" panose="020F0502020204030204" pitchFamily="34" charset="0"/>
              </a:rPr>
              <a:t>Stamm</a:t>
            </a:r>
            <a:r>
              <a:rPr lang="en-US" baseline="0" dirty="0">
                <a:latin typeface="Calibri" panose="020F0502020204030204" pitchFamily="34" charset="0"/>
                <a:cs typeface="Calibri" panose="020F0502020204030204" pitchFamily="34" charset="0"/>
              </a:rPr>
              <a:t> [3500]; der Zweig/</a:t>
            </a:r>
            <a:r>
              <a:rPr lang="en-US" baseline="0" dirty="0" err="1">
                <a:latin typeface="Calibri" panose="020F0502020204030204" pitchFamily="34" charset="0"/>
                <a:cs typeface="Calibri" panose="020F0502020204030204" pitchFamily="34" charset="0"/>
              </a:rPr>
              <a:t>Ast</a:t>
            </a:r>
            <a:r>
              <a:rPr lang="en-US" baseline="0" dirty="0">
                <a:latin typeface="Calibri" panose="020F0502020204030204" pitchFamily="34" charset="0"/>
                <a:cs typeface="Calibri" panose="020F0502020204030204" pitchFamily="34" charset="0"/>
              </a:rPr>
              <a:t> [&gt;4000]; die Wurzel [3047]; </a:t>
            </a:r>
            <a:r>
              <a:rPr lang="en-US" baseline="0" dirty="0" err="1">
                <a:latin typeface="Calibri" panose="020F0502020204030204" pitchFamily="34" charset="0"/>
                <a:cs typeface="Calibri" panose="020F0502020204030204" pitchFamily="34" charset="0"/>
              </a:rPr>
              <a:t>wachsen</a:t>
            </a:r>
            <a:r>
              <a:rPr lang="en-US" baseline="0" dirty="0">
                <a:latin typeface="Calibri" panose="020F0502020204030204" pitchFamily="34" charset="0"/>
                <a:cs typeface="Calibri" panose="020F0502020204030204" pitchFamily="34" charset="0"/>
              </a:rPr>
              <a:t> [482]; </a:t>
            </a:r>
            <a:r>
              <a:rPr lang="en-US" baseline="0" dirty="0" err="1">
                <a:latin typeface="Calibri" panose="020F0502020204030204" pitchFamily="34" charset="0"/>
                <a:cs typeface="Calibri" panose="020F0502020204030204" pitchFamily="34" charset="0"/>
              </a:rPr>
              <a:t>grün</a:t>
            </a:r>
            <a:r>
              <a:rPr lang="en-US" baseline="0" dirty="0">
                <a:latin typeface="Calibri" panose="020F0502020204030204" pitchFamily="34" charset="0"/>
                <a:cs typeface="Calibri" panose="020F0502020204030204" pitchFamily="34" charset="0"/>
              </a:rPr>
              <a:t> [556]; </a:t>
            </a:r>
            <a:r>
              <a:rPr lang="en-US" baseline="0" dirty="0" err="1">
                <a:latin typeface="Calibri" panose="020F0502020204030204" pitchFamily="34" charset="0"/>
                <a:cs typeface="Calibri" panose="020F0502020204030204" pitchFamily="34" charset="0"/>
              </a:rPr>
              <a:t>braun</a:t>
            </a:r>
            <a:r>
              <a:rPr lang="en-US" baseline="0" dirty="0">
                <a:latin typeface="Calibri" panose="020F0502020204030204" pitchFamily="34" charset="0"/>
                <a:cs typeface="Calibri" panose="020F0502020204030204" pitchFamily="34" charset="0"/>
              </a:rPr>
              <a:t> [2178]; die </a:t>
            </a:r>
            <a:r>
              <a:rPr lang="en-US" baseline="0" dirty="0" err="1">
                <a:latin typeface="Calibri" panose="020F0502020204030204" pitchFamily="34" charset="0"/>
                <a:cs typeface="Calibri" panose="020F0502020204030204" pitchFamily="34" charset="0"/>
              </a:rPr>
              <a:t>Erde</a:t>
            </a:r>
            <a:r>
              <a:rPr lang="en-US" baseline="0" dirty="0">
                <a:latin typeface="Calibri" panose="020F0502020204030204" pitchFamily="34" charset="0"/>
                <a:cs typeface="Calibri" panose="020F0502020204030204" pitchFamily="34" charset="0"/>
              </a:rPr>
              <a:t> [781]; die </a:t>
            </a:r>
            <a:r>
              <a:rPr lang="en-US" baseline="0" dirty="0" err="1">
                <a:latin typeface="Calibri" panose="020F0502020204030204" pitchFamily="34" charset="0"/>
                <a:cs typeface="Calibri" panose="020F0502020204030204" pitchFamily="34" charset="0"/>
              </a:rPr>
              <a:t>Sonne</a:t>
            </a:r>
            <a:r>
              <a:rPr lang="en-US" baseline="0" dirty="0">
                <a:latin typeface="Calibri" panose="020F0502020204030204" pitchFamily="34" charset="0"/>
                <a:cs typeface="Calibri" panose="020F0502020204030204" pitchFamily="34" charset="0"/>
              </a:rPr>
              <a:t> [953]; der Regen [1690]; der Sommer [704]; der Winter [1288]; der Schnee [2203]</a:t>
            </a:r>
            <a:endParaRPr lang="en-US"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555095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2</a:t>
            </a:r>
            <a:r>
              <a:rPr lang="en-GB" b="1" baseline="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differentiating between </a:t>
            </a:r>
            <a:r>
              <a:rPr lang="en-GB" b="0" baseline="0" dirty="0">
                <a:latin typeface="Calibri" panose="020F0502020204030204" pitchFamily="34" charset="0"/>
                <a:cs typeface="Calibri" panose="020F0502020204030204" pitchFamily="34" charset="0"/>
              </a:rPr>
              <a:t>‘u’ and ‘ü’.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Click on the fir tree in the top right hand corner to play the song. Students write</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‘u’ or ‘ü’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2. </a:t>
            </a:r>
            <a:r>
              <a:rPr lang="en-GB" dirty="0">
                <a:latin typeface="Calibri" panose="020F0502020204030204" pitchFamily="34" charset="0"/>
                <a:cs typeface="Calibri" panose="020F0502020204030204" pitchFamily="34" charset="0"/>
              </a:rPr>
              <a:t>Play the song a</a:t>
            </a:r>
            <a:r>
              <a:rPr lang="en-GB" baseline="0" dirty="0">
                <a:latin typeface="Calibri" panose="020F0502020204030204" pitchFamily="34" charset="0"/>
                <a:cs typeface="Calibri" panose="020F0502020204030204" pitchFamily="34" charset="0"/>
              </a:rPr>
              <a:t> second time</a:t>
            </a:r>
            <a:r>
              <a:rPr lang="en-GB" dirty="0">
                <a:latin typeface="Calibri" panose="020F0502020204030204" pitchFamily="34" charset="0"/>
                <a:cs typeface="Calibri" panose="020F0502020204030204" pitchFamily="34" charset="0"/>
              </a:rPr>
              <a:t>. The text could also be read aloud if the recording seems too fast.</a:t>
            </a:r>
          </a:p>
          <a:p>
            <a:r>
              <a:rPr lang="en-GB" dirty="0">
                <a:latin typeface="Calibri" panose="020F0502020204030204" pitchFamily="34" charset="0"/>
                <a:cs typeface="Calibri" panose="020F0502020204030204" pitchFamily="34" charset="0"/>
              </a:rPr>
              <a:t>3. Alternatively, here is a link to a commercial version: </a:t>
            </a:r>
            <a:r>
              <a:rPr lang="en-GB" dirty="0">
                <a:latin typeface="Calibri" panose="020F0502020204030204" pitchFamily="34" charset="0"/>
                <a:cs typeface="Calibri" panose="020F0502020204030204" pitchFamily="34" charset="0"/>
                <a:hlinkClick r:id="rId3"/>
              </a:rPr>
              <a:t>https://www.youtube.com/watch?v=lS4wTuvR7Ik</a:t>
            </a:r>
            <a:r>
              <a:rPr lang="en-GB" dirty="0">
                <a:latin typeface="Calibri" panose="020F0502020204030204" pitchFamily="34" charset="0"/>
                <a:cs typeface="Calibri" panose="020F0502020204030204" pitchFamily="34" charset="0"/>
              </a:rPr>
              <a:t> </a:t>
            </a:r>
          </a:p>
          <a:p>
            <a:r>
              <a:rPr lang="en-GB" dirty="0">
                <a:latin typeface="Calibri" panose="020F0502020204030204" pitchFamily="34" charset="0"/>
                <a:cs typeface="Calibri" panose="020F0502020204030204" pitchFamily="34" charset="0"/>
              </a:rPr>
              <a:t>(single voice, but quite clear sound – 3 verses, only play verse 1).</a:t>
            </a:r>
          </a:p>
          <a:p>
            <a:r>
              <a:rPr lang="en-GB" dirty="0">
                <a:latin typeface="Calibri" panose="020F0502020204030204" pitchFamily="34" charset="0"/>
                <a:cs typeface="Calibri" panose="020F0502020204030204" pitchFamily="34" charset="0"/>
              </a:rPr>
              <a:t>4. The answers are provided</a:t>
            </a:r>
            <a:r>
              <a:rPr lang="en-GB" baseline="0" dirty="0">
                <a:latin typeface="Calibri" panose="020F0502020204030204" pitchFamily="34" charset="0"/>
                <a:cs typeface="Calibri" panose="020F0502020204030204" pitchFamily="34" charset="0"/>
              </a:rPr>
              <a:t> on the next slide.</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Note: </a:t>
            </a:r>
            <a:r>
              <a:rPr lang="en-GB" dirty="0">
                <a:latin typeface="Calibri" panose="020F0502020204030204" pitchFamily="34" charset="0"/>
                <a:cs typeface="Calibri" panose="020F0502020204030204" pitchFamily="34" charset="0"/>
              </a:rPr>
              <a:t>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Instructions in German:</a:t>
            </a:r>
            <a:endParaRPr lang="en-GB" dirty="0">
              <a:latin typeface="Calibri" panose="020F0502020204030204" pitchFamily="34" charset="0"/>
              <a:cs typeface="Calibri" panose="020F0502020204030204" pitchFamily="34" charset="0"/>
            </a:endParaRPr>
          </a:p>
          <a:p>
            <a:r>
              <a:rPr lang="en-GB" dirty="0" err="1">
                <a:latin typeface="Calibri" panose="020F0502020204030204" pitchFamily="34" charset="0"/>
                <a:cs typeface="Calibri" panose="020F0502020204030204" pitchFamily="34" charset="0"/>
              </a:rPr>
              <a:t>Hör</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zu</a:t>
            </a:r>
            <a:endParaRPr lang="en-GB" dirty="0">
              <a:latin typeface="Calibri" panose="020F0502020204030204" pitchFamily="34" charset="0"/>
              <a:cs typeface="Calibri" panose="020F0502020204030204" pitchFamily="34" charset="0"/>
            </a:endParaRPr>
          </a:p>
          <a:p>
            <a:r>
              <a:rPr lang="en-GB" dirty="0" err="1">
                <a:latin typeface="Calibri" panose="020F0502020204030204" pitchFamily="34" charset="0"/>
                <a:cs typeface="Calibri" panose="020F0502020204030204" pitchFamily="34" charset="0"/>
              </a:rPr>
              <a:t>Schreib</a:t>
            </a:r>
            <a:r>
              <a:rPr lang="en-GB" dirty="0">
                <a:latin typeface="Calibri" panose="020F0502020204030204" pitchFamily="34" charset="0"/>
                <a:cs typeface="Calibri" panose="020F0502020204030204" pitchFamily="34" charset="0"/>
              </a:rPr>
              <a:t> ‘u’ </a:t>
            </a:r>
            <a:r>
              <a:rPr lang="en-GB" dirty="0" err="1">
                <a:latin typeface="Calibri" panose="020F0502020204030204" pitchFamily="34" charset="0"/>
                <a:cs typeface="Calibri" panose="020F0502020204030204" pitchFamily="34" charset="0"/>
              </a:rPr>
              <a:t>oder</a:t>
            </a:r>
            <a:r>
              <a:rPr lang="en-GB" dirty="0">
                <a:latin typeface="Calibri" panose="020F0502020204030204" pitchFamily="34" charset="0"/>
                <a:cs typeface="Calibri" panose="020F0502020204030204" pitchFamily="34" charset="0"/>
              </a:rPr>
              <a:t> ‘ü’</a:t>
            </a: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143176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provide the answers to the activity</a:t>
            </a:r>
            <a:r>
              <a:rPr lang="en-GB" b="0" baseline="0">
                <a:latin typeface="Calibri" panose="020F0502020204030204" pitchFamily="34" charset="0"/>
                <a:cs typeface="Calibri" panose="020F0502020204030204" pitchFamily="34" charset="0"/>
              </a:rPr>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Ask students which SSC</a:t>
            </a:r>
            <a:r>
              <a:rPr lang="en-GB" baseline="0">
                <a:latin typeface="Calibri" panose="020F0502020204030204" pitchFamily="34" charset="0"/>
                <a:cs typeface="Calibri" panose="020F0502020204030204" pitchFamily="34" charset="0"/>
              </a:rPr>
              <a:t> is missing each time.c, licking to reveal the answers one by one.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83318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17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differentiating between </a:t>
            </a:r>
            <a:r>
              <a:rPr lang="en-GB" b="0" baseline="0">
                <a:latin typeface="Calibri" panose="020F0502020204030204" pitchFamily="34" charset="0"/>
                <a:cs typeface="Calibri" panose="020F0502020204030204" pitchFamily="34" charset="0"/>
              </a:rPr>
              <a:t>‘ie’ and ‘ei’.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Click on the fir tree in the top right hand corner to play the song. Students write</a:t>
            </a:r>
            <a:r>
              <a:rPr lang="en-GB" baseline="0">
                <a:latin typeface="Calibri" panose="020F0502020204030204" pitchFamily="34" charset="0"/>
                <a:cs typeface="Calibri" panose="020F0502020204030204" pitchFamily="34" charset="0"/>
              </a:rPr>
              <a:t> </a:t>
            </a:r>
            <a:r>
              <a:rPr lang="en-GB">
                <a:latin typeface="Calibri" panose="020F0502020204030204" pitchFamily="34" charset="0"/>
                <a:cs typeface="Calibri" panose="020F0502020204030204" pitchFamily="34" charset="0"/>
              </a:rPr>
              <a:t>‘ie’ or ei’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2. </a:t>
            </a:r>
            <a:r>
              <a:rPr lang="en-GB">
                <a:latin typeface="Calibri" panose="020F0502020204030204" pitchFamily="34" charset="0"/>
                <a:cs typeface="Calibri" panose="020F0502020204030204" pitchFamily="34" charset="0"/>
              </a:rPr>
              <a:t>Play the song a</a:t>
            </a:r>
            <a:r>
              <a:rPr lang="en-GB" baseline="0">
                <a:latin typeface="Calibri" panose="020F0502020204030204" pitchFamily="34" charset="0"/>
                <a:cs typeface="Calibri" panose="020F0502020204030204" pitchFamily="34" charset="0"/>
              </a:rPr>
              <a:t> second time</a:t>
            </a:r>
            <a:r>
              <a:rPr lang="en-GB">
                <a:latin typeface="Calibri" panose="020F0502020204030204" pitchFamily="34" charset="0"/>
                <a:cs typeface="Calibri" panose="020F0502020204030204" pitchFamily="34" charset="0"/>
              </a:rPr>
              <a:t>. The text could also be read aloud if the recording seems too fast.</a:t>
            </a:r>
          </a:p>
          <a:p>
            <a:r>
              <a:rPr lang="en-GB">
                <a:latin typeface="Calibri" panose="020F0502020204030204" pitchFamily="34" charset="0"/>
                <a:cs typeface="Calibri" panose="020F0502020204030204" pitchFamily="34" charset="0"/>
              </a:rPr>
              <a:t>3. Alternatively, here is a link to a commercial version: </a:t>
            </a:r>
            <a:r>
              <a:rPr lang="en-GB">
                <a:latin typeface="Calibri" panose="020F0502020204030204" pitchFamily="34" charset="0"/>
                <a:cs typeface="Calibri" panose="020F0502020204030204" pitchFamily="34" charset="0"/>
                <a:hlinkClick r:id="rId3"/>
              </a:rPr>
              <a:t>https://www.youtube.com/watch?v=lS4wTuvR7Ik</a:t>
            </a:r>
            <a:r>
              <a:rPr lang="en-GB">
                <a:latin typeface="Calibri" panose="020F0502020204030204" pitchFamily="34" charset="0"/>
                <a:cs typeface="Calibri" panose="020F0502020204030204" pitchFamily="34" charset="0"/>
              </a:rPr>
              <a:t> </a:t>
            </a:r>
          </a:p>
          <a:p>
            <a:r>
              <a:rPr lang="en-GB">
                <a:latin typeface="Calibri" panose="020F0502020204030204" pitchFamily="34" charset="0"/>
                <a:cs typeface="Calibri" panose="020F0502020204030204" pitchFamily="34" charset="0"/>
              </a:rPr>
              <a:t>(single voice, but quite clear sound – 3 verses, only play verse 1).</a:t>
            </a:r>
          </a:p>
          <a:p>
            <a:r>
              <a:rPr lang="en-GB">
                <a:latin typeface="Calibri" panose="020F0502020204030204" pitchFamily="34" charset="0"/>
                <a:cs typeface="Calibri" panose="020F0502020204030204" pitchFamily="34" charset="0"/>
              </a:rPr>
              <a:t>4. The answers are provided</a:t>
            </a:r>
            <a:r>
              <a:rPr lang="en-GB" baseline="0">
                <a:latin typeface="Calibri" panose="020F0502020204030204" pitchFamily="34" charset="0"/>
                <a:cs typeface="Calibri" panose="020F0502020204030204" pitchFamily="34" charset="0"/>
              </a:rPr>
              <a:t> on the next slide.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Note:</a:t>
            </a:r>
            <a:r>
              <a:rPr lang="en-GB">
                <a:latin typeface="Calibri" panose="020F0502020204030204" pitchFamily="34" charset="0"/>
                <a:cs typeface="Calibri" panose="020F0502020204030204" pitchFamily="34" charset="0"/>
              </a:rPr>
              <a:t> Revisiting SSCs. In the NCELP SOW these SSCs have been introduced during Term 1.1, Weeks 3 (ei) and 7 (ie). We are using these as a minimal pair because of the spelling similarities. 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Hör zu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panose="020F0502020204030204" pitchFamily="34" charset="0"/>
                <a:cs typeface="Calibri" panose="020F0502020204030204" pitchFamily="34" charset="0"/>
              </a:rPr>
              <a:t>Schreib ie oder ei</a:t>
            </a: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910047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1 minute</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provide the answers to the activity</a:t>
            </a:r>
            <a:r>
              <a:rPr lang="en-GB" b="0" baseline="0">
                <a:latin typeface="Calibri" panose="020F0502020204030204" pitchFamily="34" charset="0"/>
                <a:cs typeface="Calibri" panose="020F0502020204030204" pitchFamily="34" charset="0"/>
              </a:rPr>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Ask students which SSC</a:t>
            </a:r>
            <a:r>
              <a:rPr lang="en-GB" baseline="0">
                <a:latin typeface="Calibri" panose="020F0502020204030204" pitchFamily="34" charset="0"/>
                <a:cs typeface="Calibri" panose="020F0502020204030204" pitchFamily="34" charset="0"/>
              </a:rPr>
              <a:t> is missing each time.c, licking to reveal the answers one by one.</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830951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2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two new sounds – [au] and [sch] – before attempting</a:t>
            </a:r>
            <a:r>
              <a:rPr lang="en-GB" b="0" baseline="0">
                <a:latin typeface="Calibri" panose="020F0502020204030204" pitchFamily="34" charset="0"/>
                <a:cs typeface="Calibri" panose="020F0502020204030204" pitchFamily="34" charset="0"/>
              </a:rPr>
              <a:t> to sing the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Note: </a:t>
            </a:r>
            <a:r>
              <a:rPr lang="en-GB">
                <a:latin typeface="Calibri" panose="020F0502020204030204" pitchFamily="34" charset="0"/>
                <a:cs typeface="Calibri" panose="020F0502020204030204" pitchFamily="34" charset="0"/>
              </a:rPr>
              <a:t>T</a:t>
            </a:r>
            <a:r>
              <a:rPr lang="en-US">
                <a:latin typeface="Calibri" panose="020F0502020204030204" pitchFamily="34" charset="0"/>
                <a:cs typeface="Calibri" panose="020F0502020204030204" pitchFamily="34" charset="0"/>
              </a:rPr>
              <a:t>here are two more sounds that have not been introduced formally (i.e. in a dedicated phonics session), but that pupils will have encountered already in other words: ‘au’ and ‘sch’. The boxes on the right hand side give the sounds in words they have already been introduced to previously in the SOW.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Practise these new sounds separately (saying ‘au’ and ‘sch’) and relate them to the</a:t>
            </a:r>
            <a:r>
              <a:rPr lang="en-US" baseline="0">
                <a:latin typeface="Calibri" panose="020F0502020204030204" pitchFamily="34" charset="0"/>
                <a:cs typeface="Calibri" panose="020F0502020204030204" pitchFamily="34" charset="0"/>
              </a:rPr>
              <a:t> sounds in familiar words, before saying them in the new words.</a:t>
            </a:r>
            <a:endParaRPr lang="en-US">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154014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2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saying</a:t>
            </a:r>
            <a:r>
              <a:rPr lang="en-GB" b="0" baseline="0" dirty="0">
                <a:latin typeface="Calibri" panose="020F0502020204030204" pitchFamily="34" charset="0"/>
                <a:cs typeface="Calibri" panose="020F0502020204030204" pitchFamily="34" charset="0"/>
              </a:rPr>
              <a:t> the text/singing the song.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Ask your students to </a:t>
            </a:r>
            <a:r>
              <a:rPr lang="en-US" dirty="0" err="1">
                <a:latin typeface="Calibri" panose="020F0502020204030204" pitchFamily="34" charset="0"/>
                <a:cs typeface="Calibri" panose="020F0502020204030204" pitchFamily="34" charset="0"/>
              </a:rPr>
              <a:t>practise</a:t>
            </a:r>
            <a:r>
              <a:rPr lang="en-US" dirty="0">
                <a:latin typeface="Calibri" panose="020F0502020204030204" pitchFamily="34" charset="0"/>
                <a:cs typeface="Calibri" panose="020F0502020204030204" pitchFamily="34" charset="0"/>
              </a:rPr>
              <a:t> saying the</a:t>
            </a:r>
            <a:r>
              <a:rPr lang="en-US" baseline="0" dirty="0">
                <a:latin typeface="Calibri" panose="020F0502020204030204" pitchFamily="34" charset="0"/>
                <a:cs typeface="Calibri" panose="020F0502020204030204" pitchFamily="34" charset="0"/>
              </a:rPr>
              <a:t> text</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2. Click</a:t>
            </a:r>
            <a:r>
              <a:rPr lang="en-US" baseline="0" dirty="0">
                <a:latin typeface="Calibri" panose="020F0502020204030204" pitchFamily="34" charset="0"/>
                <a:cs typeface="Calibri" panose="020F0502020204030204" pitchFamily="34" charset="0"/>
              </a:rPr>
              <a:t> on the tree symbol to p</a:t>
            </a:r>
            <a:r>
              <a:rPr lang="en-US" dirty="0">
                <a:latin typeface="Calibri" panose="020F0502020204030204" pitchFamily="34" charset="0"/>
                <a:cs typeface="Calibri" panose="020F0502020204030204" pitchFamily="34" charset="0"/>
              </a:rPr>
              <a:t>lay the music and ask them to keep in time with the song to help word formation.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3. Alternatively, students could sing the song.</a:t>
            </a:r>
          </a:p>
          <a:p>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Note: </a:t>
            </a:r>
            <a:r>
              <a:rPr lang="en-US" dirty="0">
                <a:latin typeface="Calibri" panose="020F0502020204030204" pitchFamily="34" charset="0"/>
                <a:cs typeface="Calibri" panose="020F0502020204030204" pitchFamily="34" charset="0"/>
              </a:rPr>
              <a:t>Click tree on left for a slower instrumental version, tree on right for a quicker</a:t>
            </a:r>
            <a:r>
              <a:rPr lang="en-US" baseline="0" dirty="0">
                <a:latin typeface="Calibri" panose="020F0502020204030204" pitchFamily="34" charset="0"/>
                <a:cs typeface="Calibri" panose="020F0502020204030204" pitchFamily="34" charset="0"/>
              </a:rPr>
              <a:t> version.</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634085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1 minute</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raise</a:t>
            </a:r>
            <a:r>
              <a:rPr lang="en-GB" b="0" baseline="0" dirty="0">
                <a:latin typeface="Calibri" panose="020F0502020204030204" pitchFamily="34" charset="0"/>
                <a:cs typeface="Calibri" panose="020F0502020204030204" pitchFamily="34" charset="0"/>
              </a:rPr>
              <a:t> awareness of the relationship between certain verbs and adjectives.</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Ask students what type of word they think ‘</a:t>
            </a:r>
            <a:r>
              <a:rPr lang="en-US" dirty="0" err="1">
                <a:latin typeface="Calibri" panose="020F0502020204030204" pitchFamily="34" charset="0"/>
                <a:cs typeface="Calibri" panose="020F0502020204030204" pitchFamily="34" charset="0"/>
              </a:rPr>
              <a:t>grünst</a:t>
            </a:r>
            <a:r>
              <a:rPr lang="en-US" dirty="0">
                <a:latin typeface="Calibri" panose="020F0502020204030204" pitchFamily="34" charset="0"/>
                <a:cs typeface="Calibri" panose="020F0502020204030204" pitchFamily="34" charset="0"/>
              </a:rPr>
              <a:t>’ is. Clues: verb ending; personal pronoun ‘Du’</a:t>
            </a:r>
          </a:p>
          <a:p>
            <a:pPr marL="0" indent="0">
              <a:buFontTx/>
              <a:buNone/>
            </a:pPr>
            <a:r>
              <a:rPr lang="en-US" dirty="0">
                <a:latin typeface="Calibri" panose="020F0502020204030204" pitchFamily="34" charset="0"/>
                <a:cs typeface="Calibri" panose="020F0502020204030204" pitchFamily="34" charset="0"/>
              </a:rPr>
              <a:t>2. Can they deduce the meaning of ‘</a:t>
            </a:r>
            <a:r>
              <a:rPr lang="en-US" dirty="0" err="1">
                <a:latin typeface="Calibri" panose="020F0502020204030204" pitchFamily="34" charset="0"/>
                <a:cs typeface="Calibri" panose="020F0502020204030204" pitchFamily="34" charset="0"/>
              </a:rPr>
              <a:t>grünen</a:t>
            </a:r>
            <a:r>
              <a:rPr lang="en-US" dirty="0">
                <a:latin typeface="Calibri" panose="020F0502020204030204" pitchFamily="34" charset="0"/>
                <a:cs typeface="Calibri" panose="020F0502020204030204" pitchFamily="34" charset="0"/>
              </a:rPr>
              <a:t>’ from the adjective ‘</a:t>
            </a:r>
            <a:r>
              <a:rPr lang="en-US" dirty="0" err="1">
                <a:latin typeface="Calibri" panose="020F0502020204030204" pitchFamily="34" charset="0"/>
                <a:cs typeface="Calibri" panose="020F0502020204030204" pitchFamily="34" charset="0"/>
              </a:rPr>
              <a:t>grün</a:t>
            </a:r>
            <a:r>
              <a:rPr lang="en-US" dirty="0">
                <a:latin typeface="Calibri" panose="020F0502020204030204" pitchFamily="34" charset="0"/>
                <a:cs typeface="Calibri" panose="020F0502020204030204" pitchFamily="34" charset="0"/>
              </a:rPr>
              <a:t>’? (to turn green, to be green, to blossom, to flourish).</a:t>
            </a:r>
          </a:p>
          <a:p>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Link to Calvin &amp; Hobbs carton about ‘verbing nouns’: </a:t>
            </a:r>
            <a:r>
              <a:rPr lang="en-US" dirty="0">
                <a:solidFill>
                  <a:srgbClr val="115076"/>
                </a:solidFill>
                <a:latin typeface="Century Gothic" panose="020B0502020202020204" pitchFamily="34" charset="0"/>
                <a:hlinkClick r:id="rId3"/>
              </a:rPr>
              <a:t>https://www.gocomics.com/calvinandhobbes/1993/01/25</a:t>
            </a:r>
            <a:endParaRPr lang="en-US" dirty="0">
              <a:solidFill>
                <a:srgbClr val="115076"/>
              </a:solidFill>
              <a:latin typeface="Century Gothic" panose="020B050202020202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705178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Timing: 3 minutes</a:t>
            </a:r>
            <a:br>
              <a:rPr lang="en-GB">
                <a:latin typeface="Calibri" panose="020F0502020204030204" pitchFamily="34" charset="0"/>
                <a:cs typeface="Calibri" panose="020F0502020204030204" pitchFamily="34" charset="0"/>
              </a:rPr>
            </a:br>
            <a:br>
              <a:rPr lang="en-GB" b="1">
                <a:latin typeface="Calibri" panose="020F0502020204030204" pitchFamily="34" charset="0"/>
                <a:cs typeface="Calibri" panose="020F0502020204030204" pitchFamily="34" charset="0"/>
              </a:rPr>
            </a:br>
            <a:r>
              <a:rPr lang="en-GB" b="1">
                <a:latin typeface="Calibri" panose="020F0502020204030204" pitchFamily="34" charset="0"/>
                <a:cs typeface="Calibri" panose="020F0502020204030204" pitchFamily="34" charset="0"/>
              </a:rPr>
              <a:t>Aim: </a:t>
            </a:r>
            <a:r>
              <a:rPr lang="en-GB" b="0">
                <a:latin typeface="Calibri" panose="020F0502020204030204" pitchFamily="34" charset="0"/>
                <a:cs typeface="Calibri" panose="020F0502020204030204" pitchFamily="34" charset="0"/>
              </a:rPr>
              <a:t>To practise translation into</a:t>
            </a:r>
            <a:r>
              <a:rPr lang="en-GB" b="0" baseline="0">
                <a:latin typeface="Calibri" panose="020F0502020204030204" pitchFamily="34" charset="0"/>
                <a:cs typeface="Calibri" panose="020F0502020204030204" pitchFamily="34" charset="0"/>
              </a:rPr>
              <a:t>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Procedure:</a:t>
            </a:r>
            <a:br>
              <a:rPr lang="en-GB">
                <a:latin typeface="Calibri" panose="020F0502020204030204" pitchFamily="34" charset="0"/>
                <a:cs typeface="Calibri" panose="020F0502020204030204" pitchFamily="34" charset="0"/>
              </a:rPr>
            </a:br>
            <a:r>
              <a:rPr lang="en-GB">
                <a:latin typeface="Calibri" panose="020F0502020204030204" pitchFamily="34" charset="0"/>
                <a:cs typeface="Calibri" panose="020F0502020204030204" pitchFamily="34" charset="0"/>
              </a:rPr>
              <a:t>1. </a:t>
            </a:r>
            <a:r>
              <a:rPr lang="en-US">
                <a:latin typeface="Calibri" panose="020F0502020204030204" pitchFamily="34" charset="0"/>
                <a:cs typeface="Calibri" panose="020F0502020204030204" pitchFamily="34" charset="0"/>
              </a:rPr>
              <a:t>Ask</a:t>
            </a:r>
            <a:r>
              <a:rPr lang="en-US" baseline="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students to translate the verse using:</a:t>
            </a:r>
          </a:p>
          <a:p>
            <a:pPr marL="171450" indent="-171450">
              <a:buFontTx/>
              <a:buChar char="-"/>
            </a:pPr>
            <a:r>
              <a:rPr lang="en-US">
                <a:latin typeface="Calibri" panose="020F0502020204030204" pitchFamily="34" charset="0"/>
                <a:cs typeface="Calibri" panose="020F0502020204030204" pitchFamily="34" charset="0"/>
              </a:rPr>
              <a:t>the words they already know</a:t>
            </a:r>
          </a:p>
          <a:p>
            <a:pPr marL="171450" indent="-171450">
              <a:buFontTx/>
              <a:buChar char="-"/>
            </a:pPr>
            <a:r>
              <a:rPr lang="en-US">
                <a:latin typeface="Calibri" panose="020F0502020204030204" pitchFamily="34" charset="0"/>
                <a:cs typeface="Calibri" panose="020F0502020204030204" pitchFamily="34" charset="0"/>
              </a:rPr>
              <a:t>contextual expectations (</a:t>
            </a:r>
            <a:r>
              <a:rPr lang="en-US" i="0">
                <a:latin typeface="Calibri" panose="020F0502020204030204" pitchFamily="34" charset="0"/>
                <a:cs typeface="Calibri" panose="020F0502020204030204" pitchFamily="34" charset="0"/>
                <a:sym typeface="Wingdings" pitchFamily="2" charset="2"/>
              </a:rPr>
              <a:t>Baum / Blätter / Grün )</a:t>
            </a:r>
            <a:endParaRPr lang="en-US">
              <a:latin typeface="Calibri" panose="020F0502020204030204" pitchFamily="34" charset="0"/>
              <a:cs typeface="Calibri" panose="020F0502020204030204" pitchFamily="34" charset="0"/>
            </a:endParaRPr>
          </a:p>
          <a:p>
            <a:pPr marL="171450" indent="-171450">
              <a:buFontTx/>
              <a:buChar char="-"/>
            </a:pPr>
            <a:r>
              <a:rPr lang="en-US">
                <a:latin typeface="Calibri" panose="020F0502020204030204" pitchFamily="34" charset="0"/>
                <a:cs typeface="Calibri" panose="020F0502020204030204" pitchFamily="34" charset="0"/>
              </a:rPr>
              <a:t>cognates (</a:t>
            </a:r>
            <a:r>
              <a:rPr lang="en-US" i="0">
                <a:latin typeface="Calibri" panose="020F0502020204030204" pitchFamily="34" charset="0"/>
                <a:cs typeface="Calibri" panose="020F0502020204030204" pitchFamily="34" charset="0"/>
              </a:rPr>
              <a:t>Sommer &amp; Winter</a:t>
            </a:r>
            <a:r>
              <a:rPr lang="en-US" i="1">
                <a:latin typeface="Calibri" panose="020F0502020204030204" pitchFamily="34" charset="0"/>
                <a:cs typeface="Calibri" panose="020F0502020204030204" pitchFamily="34" charset="0"/>
              </a:rPr>
              <a:t>)</a:t>
            </a:r>
            <a:endParaRPr lang="en-US">
              <a:latin typeface="Calibri" panose="020F0502020204030204" pitchFamily="34" charset="0"/>
              <a:cs typeface="Calibri" panose="020F0502020204030204" pitchFamily="34" charset="0"/>
            </a:endParaRPr>
          </a:p>
          <a:p>
            <a:pPr marL="171450" indent="-171450">
              <a:buFontTx/>
              <a:buChar char="-"/>
            </a:pPr>
            <a:r>
              <a:rPr lang="en-US">
                <a:latin typeface="Calibri" panose="020F0502020204030204" pitchFamily="34" charset="0"/>
                <a:cs typeface="Calibri" panose="020F0502020204030204" pitchFamily="34" charset="0"/>
              </a:rPr>
              <a:t>generalisations (grünst)</a:t>
            </a:r>
          </a:p>
          <a:p>
            <a:pPr marL="0" indent="0">
              <a:buFontTx/>
              <a:buNone/>
            </a:pPr>
            <a:r>
              <a:rPr lang="en-US">
                <a:latin typeface="Calibri" panose="020F0502020204030204" pitchFamily="34" charset="0"/>
                <a:cs typeface="Calibri" panose="020F0502020204030204" pitchFamily="34" charset="0"/>
              </a:rPr>
              <a:t>2. Elicit</a:t>
            </a:r>
            <a:r>
              <a:rPr lang="en-US" baseline="0">
                <a:latin typeface="Calibri" panose="020F0502020204030204" pitchFamily="34" charset="0"/>
                <a:cs typeface="Calibri" panose="020F0502020204030204" pitchFamily="34" charset="0"/>
              </a:rPr>
              <a:t> translations from students line by line.</a:t>
            </a:r>
          </a:p>
          <a:p>
            <a:pPr marL="0" indent="0">
              <a:buFontTx/>
              <a:buNone/>
            </a:pPr>
            <a:r>
              <a:rPr lang="en-US" baseline="0">
                <a:latin typeface="Calibri" panose="020F0502020204030204" pitchFamily="34" charset="0"/>
                <a:cs typeface="Calibri" panose="020F0502020204030204" pitchFamily="34" charset="0"/>
              </a:rPr>
              <a:t>3. Click to bring up suggested translation, line by line.</a:t>
            </a:r>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748572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420341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a:t>
            </a:r>
            <a:r>
              <a:rPr lang="en-GB" b="0" baseline="0" dirty="0"/>
              <a:t>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Tür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 </a:t>
            </a:r>
            <a:r>
              <a:rPr lang="en-GB" sz="1200" b="1" baseline="0" dirty="0" err="1"/>
              <a:t>fühlen</a:t>
            </a:r>
            <a:r>
              <a:rPr lang="en-GB" sz="1200" b="1" baseline="0" dirty="0"/>
              <a:t> </a:t>
            </a:r>
            <a:r>
              <a:rPr lang="en-GB" sz="1200" b="0" baseline="0" dirty="0"/>
              <a:t>[419] </a:t>
            </a:r>
            <a:r>
              <a:rPr lang="en-GB" sz="1200" b="1" baseline="0" dirty="0" err="1"/>
              <a:t>grün</a:t>
            </a:r>
            <a:r>
              <a:rPr lang="en-GB" sz="1200" b="1" baseline="0" dirty="0"/>
              <a:t> </a:t>
            </a:r>
            <a:r>
              <a:rPr lang="en-GB" sz="1200" baseline="0" dirty="0"/>
              <a:t>[556]; </a:t>
            </a:r>
            <a:r>
              <a:rPr lang="en-GB" sz="1200" b="1" baseline="0" dirty="0" err="1"/>
              <a:t>Küche</a:t>
            </a:r>
            <a:r>
              <a:rPr lang="en-GB" sz="1200" b="1" baseline="0" dirty="0"/>
              <a:t> </a:t>
            </a:r>
            <a:r>
              <a:rPr lang="en-GB" sz="1200" baseline="0" dirty="0"/>
              <a:t>[960]; </a:t>
            </a:r>
            <a:r>
              <a:rPr lang="en-GB" sz="1200" b="1" baseline="0" dirty="0" err="1"/>
              <a:t>früh</a:t>
            </a:r>
            <a:r>
              <a:rPr lang="en-GB" sz="1200" b="1" baseline="0" dirty="0"/>
              <a:t> </a:t>
            </a:r>
            <a:r>
              <a:rPr lang="en-GB" sz="1200" baseline="0" dirty="0"/>
              <a:t>[322]; </a:t>
            </a:r>
            <a:r>
              <a:rPr lang="en-GB" sz="1200" b="1" baseline="0" dirty="0" err="1"/>
              <a:t>über</a:t>
            </a:r>
            <a:r>
              <a:rPr lang="en-GB" sz="1200" b="1" baseline="0" dirty="0"/>
              <a:t> </a:t>
            </a:r>
            <a:r>
              <a:rPr lang="en-GB" sz="1200" baseline="0" dirty="0"/>
              <a:t>[48].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53639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83913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777420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nf</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f</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nf</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343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fünf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 </a:t>
            </a:r>
            <a:r>
              <a:rPr lang="en-GB" sz="1200" b="1" baseline="0" dirty="0" err="1"/>
              <a:t>Rücken</a:t>
            </a:r>
            <a:r>
              <a:rPr lang="en-GB" sz="1200" b="1" baseline="0" dirty="0"/>
              <a:t> </a:t>
            </a:r>
            <a:r>
              <a:rPr lang="en-GB" sz="1200" b="0" baseline="0" dirty="0"/>
              <a:t>[914] </a:t>
            </a:r>
            <a:r>
              <a:rPr lang="en-GB" sz="1200" b="1" baseline="0" dirty="0" err="1"/>
              <a:t>wünschen</a:t>
            </a:r>
            <a:r>
              <a:rPr lang="en-GB" sz="1200" b="1" baseline="0" dirty="0"/>
              <a:t> </a:t>
            </a:r>
            <a:r>
              <a:rPr lang="en-GB" sz="1200" baseline="0" dirty="0"/>
              <a:t>[684]; </a:t>
            </a:r>
            <a:r>
              <a:rPr lang="en-GB" sz="1200" b="1" baseline="0" dirty="0" err="1"/>
              <a:t>Glück</a:t>
            </a:r>
            <a:r>
              <a:rPr lang="en-GB" sz="1200" b="1" baseline="0" dirty="0"/>
              <a:t> </a:t>
            </a:r>
            <a:r>
              <a:rPr lang="en-GB" sz="1200" baseline="0" dirty="0"/>
              <a:t>[763]; </a:t>
            </a:r>
            <a:r>
              <a:rPr lang="en-GB" sz="1200" b="1" baseline="0" dirty="0" err="1"/>
              <a:t>müssen</a:t>
            </a:r>
            <a:r>
              <a:rPr lang="en-GB" sz="1200" b="1" baseline="0" dirty="0"/>
              <a:t> </a:t>
            </a:r>
            <a:r>
              <a:rPr lang="en-GB" sz="1200" baseline="0" dirty="0"/>
              <a:t>[45]; </a:t>
            </a:r>
            <a:r>
              <a:rPr lang="en-GB" sz="1200" b="1" baseline="0" dirty="0" err="1"/>
              <a:t>Stück</a:t>
            </a:r>
            <a:r>
              <a:rPr lang="en-GB" sz="1200" b="1" baseline="0" dirty="0"/>
              <a:t> </a:t>
            </a:r>
            <a:r>
              <a:rPr lang="en-GB" sz="1200" baseline="0" dirty="0"/>
              <a:t>[417].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293503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53342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2588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0535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309639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16538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56740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39569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633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54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05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6555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0387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84402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4261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007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0152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565695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34.jpeg"/><Relationship Id="rId4" Type="http://schemas.openxmlformats.org/officeDocument/2006/relationships/audio" Target="../media/audio9.wav"/><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42.png"/><Relationship Id="rId18" Type="http://schemas.openxmlformats.org/officeDocument/2006/relationships/image" Target="../media/image26.jpeg"/><Relationship Id="rId3" Type="http://schemas.openxmlformats.org/officeDocument/2006/relationships/image" Target="../media/image38.gif"/><Relationship Id="rId7" Type="http://schemas.openxmlformats.org/officeDocument/2006/relationships/audio" Target="../media/audio4.wav"/><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12.xml"/><Relationship Id="rId16" Type="http://schemas.openxmlformats.org/officeDocument/2006/relationships/image" Target="../media/image45.png"/><Relationship Id="rId20"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audio" Target="../media/audio2.wav"/><Relationship Id="rId11" Type="http://schemas.openxmlformats.org/officeDocument/2006/relationships/image" Target="../media/image40.svg"/><Relationship Id="rId5" Type="http://schemas.openxmlformats.org/officeDocument/2006/relationships/audio" Target="../media/audio16.wav"/><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audio" Target="../media/audio15.wav"/><Relationship Id="rId9" Type="http://schemas.openxmlformats.org/officeDocument/2006/relationships/audio" Target="../media/audio11.wav"/><Relationship Id="rId14" Type="http://schemas.openxmlformats.org/officeDocument/2006/relationships/image" Target="../media/image43.sv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8.jpeg"/><Relationship Id="rId10" Type="http://schemas.openxmlformats.org/officeDocument/2006/relationships/image" Target="../media/image51.png"/><Relationship Id="rId4" Type="http://schemas.openxmlformats.org/officeDocument/2006/relationships/image" Target="../media/image40.sv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39.png"/><Relationship Id="rId1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audio" Target="../media/audio22.wav"/><Relationship Id="rId5" Type="http://schemas.openxmlformats.org/officeDocument/2006/relationships/image" Target="../media/image57.png"/><Relationship Id="rId15" Type="http://schemas.openxmlformats.org/officeDocument/2006/relationships/image" Target="../media/image51.png"/><Relationship Id="rId10" Type="http://schemas.openxmlformats.org/officeDocument/2006/relationships/audio" Target="../media/audio21.wav"/><Relationship Id="rId4" Type="http://schemas.openxmlformats.org/officeDocument/2006/relationships/image" Target="../media/image56.png"/><Relationship Id="rId9" Type="http://schemas.openxmlformats.org/officeDocument/2006/relationships/audio" Target="../media/audio20.wav"/><Relationship Id="rId14"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5.jpg"/><Relationship Id="rId5" Type="http://schemas.openxmlformats.org/officeDocument/2006/relationships/image" Target="../media/image12.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9.png"/><Relationship Id="rId7"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1.jpg"/><Relationship Id="rId11" Type="http://schemas.openxmlformats.org/officeDocument/2006/relationships/image" Target="../media/image70.jpg"/><Relationship Id="rId5" Type="http://schemas.openxmlformats.org/officeDocument/2006/relationships/image" Target="../media/image12.png"/><Relationship Id="rId10" Type="http://schemas.openxmlformats.org/officeDocument/2006/relationships/image" Target="../media/image69.jpg"/><Relationship Id="rId4" Type="http://schemas.openxmlformats.org/officeDocument/2006/relationships/image" Target="../media/image40.svg"/><Relationship Id="rId9" Type="http://schemas.openxmlformats.org/officeDocument/2006/relationships/image" Target="../media/image68.jpg"/></Relationships>
</file>

<file path=ppt/slides/_rels/slide19.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61.png"/><Relationship Id="rId18" Type="http://schemas.openxmlformats.org/officeDocument/2006/relationships/image" Target="../media/image73.png"/><Relationship Id="rId3" Type="http://schemas.openxmlformats.org/officeDocument/2006/relationships/image" Target="../media/image62.png"/><Relationship Id="rId21" Type="http://schemas.openxmlformats.org/officeDocument/2006/relationships/image" Target="../media/image63.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72.png"/><Relationship Id="rId2" Type="http://schemas.openxmlformats.org/officeDocument/2006/relationships/notesSlide" Target="../notesSlides/notesSlide19.xml"/><Relationship Id="rId16" Type="http://schemas.openxmlformats.org/officeDocument/2006/relationships/image" Target="../media/image40.svg"/><Relationship Id="rId20" Type="http://schemas.openxmlformats.org/officeDocument/2006/relationships/image" Target="../media/image74.jpg"/><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audio" Target="../media/audio28.wav"/><Relationship Id="rId5" Type="http://schemas.microsoft.com/office/2007/relationships/hdphoto" Target="../media/hdphoto4.wdp"/><Relationship Id="rId15" Type="http://schemas.openxmlformats.org/officeDocument/2006/relationships/image" Target="../media/image39.png"/><Relationship Id="rId10" Type="http://schemas.openxmlformats.org/officeDocument/2006/relationships/audio" Target="../media/audio27.wav"/><Relationship Id="rId19" Type="http://schemas.openxmlformats.org/officeDocument/2006/relationships/image" Target="../media/image64.png"/><Relationship Id="rId4" Type="http://schemas.microsoft.com/office/2007/relationships/hdphoto" Target="../media/hdphoto3.wdp"/><Relationship Id="rId9" Type="http://schemas.openxmlformats.org/officeDocument/2006/relationships/audio" Target="../media/audio26.wav"/><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77.sv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09.jpg"/></Relationships>
</file>

<file path=ppt/slides/_rels/slide35.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audio" Target="../media/audio31.wav"/><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14.jpg"/><Relationship Id="rId5" Type="http://schemas.openxmlformats.org/officeDocument/2006/relationships/image" Target="../media/image113.jpeg"/><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16.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audio" Target="../media/audio32.wav"/><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audio" Target="../media/audio32.wav"/><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audio" Target="../media/audio31.wav"/><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7_audio.html"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rachelhawkes.com/LDPresources/Yr7German/German_Y7_Term1ii_Wk7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31.jpg"/><Relationship Id="rId10" Type="http://schemas.openxmlformats.org/officeDocument/2006/relationships/image" Target="../media/image26.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3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34.jpeg"/><Relationship Id="rId5" Type="http://schemas.openxmlformats.org/officeDocument/2006/relationships/audio" Target="../media/audio10.wav"/><Relationship Id="rId10" Type="http://schemas.openxmlformats.org/officeDocument/2006/relationships/image" Target="../media/image3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 Week 6 - Lesson 25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12/08/2023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r>
              <a:rPr lang="en-GB" dirty="0"/>
              <a:t>Number: one or many?</a:t>
            </a:r>
            <a:br>
              <a:rPr lang="en-GB" dirty="0"/>
            </a:br>
            <a:r>
              <a:rPr lang="en-GB" sz="2000" dirty="0"/>
              <a:t>Plural Rule 1: add -e or umlaut + -e</a:t>
            </a:r>
            <a:br>
              <a:rPr lang="en-GB" sz="2000" dirty="0"/>
            </a:br>
            <a:r>
              <a:rPr lang="en-GB" sz="2000" dirty="0"/>
              <a:t>Plural Rule 2: -</a:t>
            </a:r>
            <a:r>
              <a:rPr lang="en-GB" sz="2000" dirty="0" err="1"/>
              <a:t>el</a:t>
            </a:r>
            <a:r>
              <a:rPr lang="en-GB" sz="2000" dirty="0"/>
              <a:t>/-</a:t>
            </a:r>
            <a:r>
              <a:rPr lang="en-GB" sz="2000" dirty="0" err="1"/>
              <a:t>en</a:t>
            </a:r>
            <a:r>
              <a:rPr lang="en-GB" sz="2000" dirty="0"/>
              <a:t>/-er no change</a:t>
            </a:r>
            <a:br>
              <a:rPr lang="en-GB" sz="2000" dirty="0"/>
            </a:br>
            <a:r>
              <a:rPr lang="en-GB" sz="2000" dirty="0"/>
              <a:t>Plural article ‘die’</a:t>
            </a:r>
            <a:br>
              <a:rPr lang="en-GB" sz="2000" dirty="0"/>
            </a:br>
            <a:r>
              <a:rPr lang="en-GB" sz="2000" dirty="0"/>
              <a:t>SSC [ü]</a:t>
            </a:r>
          </a:p>
          <a:p>
            <a:endParaRPr lang="en-GB" dirty="0"/>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p:txBody>
          <a:bodyPr/>
          <a:lstStyle/>
          <a:p>
            <a:r>
              <a:rPr lang="en-GB" dirty="0" err="1"/>
              <a:t>Weihnachten</a:t>
            </a:r>
            <a:r>
              <a:rPr lang="en-GB" dirty="0"/>
              <a:t> [1]</a:t>
            </a:r>
          </a:p>
        </p:txBody>
      </p:sp>
      <p:pic>
        <p:nvPicPr>
          <p:cNvPr id="5" name="Picture 4" descr="A christmas tree with a star on top&#10;&#10;Description automatically generated">
            <a:extLst>
              <a:ext uri="{FF2B5EF4-FFF2-40B4-BE49-F238E27FC236}">
                <a16:creationId xmlns:a16="http://schemas.microsoft.com/office/drawing/2014/main" id="{17EA9BCB-631A-49B8-A3DC-D2D2266C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311" y="441960"/>
            <a:ext cx="3899916" cy="5852160"/>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0513-155B-7D4A-B464-18BD4FA54AC3}"/>
              </a:ext>
            </a:extLst>
          </p:cNvPr>
          <p:cNvSpPr>
            <a:spLocks noGrp="1"/>
          </p:cNvSpPr>
          <p:nvPr>
            <p:ph type="title"/>
          </p:nvPr>
        </p:nvSpPr>
        <p:spPr>
          <a:xfrm>
            <a:off x="5082183" y="235038"/>
            <a:ext cx="2027632" cy="1312937"/>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339299" y="1667047"/>
            <a:ext cx="3802879" cy="2721983"/>
          </a:xfrm>
          <a:prstGeom prst="roundRect">
            <a:avLst/>
          </a:prstGeom>
          <a:solidFill>
            <a:schemeClr val="bg2"/>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41907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ück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wüns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lück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müss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üc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2953-3E2C-2E42-9B4C-8E599AF5A988}"/>
              </a:ext>
            </a:extLst>
          </p:cNvPr>
          <p:cNvSpPr>
            <a:spLocks noGrp="1"/>
          </p:cNvSpPr>
          <p:nvPr>
            <p:ph type="title"/>
          </p:nvPr>
        </p:nvSpPr>
        <p:spPr>
          <a:xfrm>
            <a:off x="4950993" y="111696"/>
            <a:ext cx="2290011" cy="1556553"/>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2"/>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335585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70"/>
            <a:ext cx="2304288" cy="647577"/>
          </a:xfrm>
        </p:spPr>
        <p:txBody>
          <a:bodyPr>
            <a:normAutofit fontScale="90000"/>
          </a:bodyPr>
          <a:lstStyle/>
          <a:p>
            <a:r>
              <a:rPr lang="en-US" b="1">
                <a:solidFill>
                  <a:schemeClr val="bg1"/>
                </a:solidFill>
              </a:rPr>
              <a:t>U oder Ü?</a:t>
            </a:r>
            <a:br>
              <a:rPr lang="en-US" b="1">
                <a:solidFill>
                  <a:schemeClr val="bg1"/>
                </a:solidFill>
              </a:rPr>
            </a:br>
            <a:endParaRPr lang="en-GB"/>
          </a:p>
        </p:txBody>
      </p:sp>
      <p:sp>
        <p:nvSpPr>
          <p:cNvPr id="3" name="Title 1">
            <a:extLst>
              <a:ext uri="{FF2B5EF4-FFF2-40B4-BE49-F238E27FC236}">
                <a16:creationId xmlns:a16="http://schemas.microsoft.com/office/drawing/2014/main" id="{9764830B-CD5C-204D-A795-95E5F96EB48C}"/>
              </a:ext>
            </a:extLst>
          </p:cNvPr>
          <p:cNvSpPr txBox="1">
            <a:spLocks/>
          </p:cNvSpPr>
          <p:nvPr/>
        </p:nvSpPr>
        <p:spPr>
          <a:xfrm>
            <a:off x="-13855" y="1038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b="1" dirty="0">
              <a:solidFill>
                <a:schemeClr val="bg1"/>
              </a:solidFill>
            </a:endParaRP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p:cNvGraphicFramePr>
          <p:nvPr>
            <p:extLst>
              <p:ext uri="{D42A27DB-BD31-4B8C-83A1-F6EECF244321}">
                <p14:modId xmlns:p14="http://schemas.microsoft.com/office/powerpoint/2010/main" val="4166693809"/>
              </p:ext>
            </p:extLst>
          </p:nvPr>
        </p:nvGraphicFramePr>
        <p:xfrm>
          <a:off x="1162997" y="1858656"/>
          <a:ext cx="9658584" cy="4245990"/>
        </p:xfrm>
        <a:graphic>
          <a:graphicData uri="http://schemas.openxmlformats.org/drawingml/2006/table">
            <a:tbl>
              <a:tblPr firstRow="1" bandRow="1">
                <a:tableStyleId>{5940675A-B579-460E-94D1-54222C63F5DA}</a:tableStyleId>
              </a:tblPr>
              <a:tblGrid>
                <a:gridCol w="903547">
                  <a:extLst>
                    <a:ext uri="{9D8B030D-6E8A-4147-A177-3AD203B41FA5}">
                      <a16:colId xmlns:a16="http://schemas.microsoft.com/office/drawing/2014/main" val="3950126640"/>
                    </a:ext>
                  </a:extLst>
                </a:gridCol>
                <a:gridCol w="4251593">
                  <a:extLst>
                    <a:ext uri="{9D8B030D-6E8A-4147-A177-3AD203B41FA5}">
                      <a16:colId xmlns:a16="http://schemas.microsoft.com/office/drawing/2014/main" val="3344912302"/>
                    </a:ext>
                  </a:extLst>
                </a:gridCol>
                <a:gridCol w="4503444">
                  <a:extLst>
                    <a:ext uri="{9D8B030D-6E8A-4147-A177-3AD203B41FA5}">
                      <a16:colId xmlns:a16="http://schemas.microsoft.com/office/drawing/2014/main" val="1205356158"/>
                    </a:ext>
                  </a:extLst>
                </a:gridCol>
              </a:tblGrid>
              <a:tr h="606570">
                <a:tc>
                  <a:txBody>
                    <a:bodyPr/>
                    <a:lstStyle/>
                    <a:p>
                      <a:pPr algn="ctr"/>
                      <a:endParaRPr lang="en-US" sz="2800" dirty="0">
                        <a:solidFill>
                          <a:schemeClr val="tx1"/>
                        </a:solidFill>
                        <a:latin typeface="Century Gothic" panose="020B0502020202020204" pitchFamily="34" charset="0"/>
                      </a:endParaRPr>
                    </a:p>
                  </a:txBody>
                  <a:tcPr/>
                </a:tc>
                <a:tc>
                  <a:txBody>
                    <a:bodyPr/>
                    <a:lstStyle/>
                    <a:p>
                      <a:pPr algn="ctr"/>
                      <a:r>
                        <a:rPr lang="en-US" sz="2800" b="1" dirty="0">
                          <a:solidFill>
                            <a:schemeClr val="tx1"/>
                          </a:solidFill>
                          <a:latin typeface="Century Gothic" panose="020B0502020202020204" pitchFamily="34" charset="0"/>
                        </a:rPr>
                        <a:t>U</a:t>
                      </a:r>
                    </a:p>
                  </a:txBody>
                  <a:tcPr/>
                </a:tc>
                <a:tc>
                  <a:txBody>
                    <a:bodyPr/>
                    <a:lstStyle/>
                    <a:p>
                      <a:pPr algn="ctr"/>
                      <a:r>
                        <a:rPr lang="en-US" sz="2800" b="1" dirty="0" err="1">
                          <a:solidFill>
                            <a:schemeClr val="tx1"/>
                          </a:solidFill>
                          <a:latin typeface="Century Gothic" panose="020B0502020202020204" pitchFamily="34" charset="0"/>
                        </a:rPr>
                        <a:t>Ü</a:t>
                      </a:r>
                      <a:endParaRPr lang="en-US" sz="2800" b="1" dirty="0">
                        <a:solidFill>
                          <a:schemeClr val="tx1"/>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chemeClr val="tx1"/>
                          </a:solidFill>
                          <a:latin typeface="Century Gothic" panose="020B0502020202020204" pitchFamily="34" charset="0"/>
                        </a:rPr>
                        <a:t>1</a:t>
                      </a:r>
                    </a:p>
                  </a:txBody>
                  <a:tcPr/>
                </a:tc>
                <a:tc>
                  <a:txBody>
                    <a:bodyPr/>
                    <a:lstStyle/>
                    <a:p>
                      <a:pPr algn="ctr"/>
                      <a:endParaRPr lang="en-US" sz="2800" dirty="0">
                        <a:solidFill>
                          <a:schemeClr val="tx1"/>
                        </a:solidFill>
                        <a:latin typeface="Century Gothic" panose="020B0502020202020204" pitchFamily="34" charset="0"/>
                      </a:endParaRPr>
                    </a:p>
                  </a:txBody>
                  <a:tcPr/>
                </a:tc>
                <a:tc>
                  <a:txBody>
                    <a:bodyPr/>
                    <a:lstStyle/>
                    <a:p>
                      <a:pPr algn="ctr"/>
                      <a:endParaRPr lang="en-US" sz="2800">
                        <a:solidFill>
                          <a:schemeClr val="tx1"/>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chemeClr val="tx1"/>
                          </a:solidFill>
                          <a:latin typeface="Century Gothic" panose="020B0502020202020204" pitchFamily="34" charset="0"/>
                        </a:rPr>
                        <a:t>2</a:t>
                      </a:r>
                    </a:p>
                  </a:txBody>
                  <a:tcPr/>
                </a:tc>
                <a:tc>
                  <a:txBody>
                    <a:bodyPr/>
                    <a:lstStyle/>
                    <a:p>
                      <a:pPr algn="ctr"/>
                      <a:endParaRPr lang="en-US" sz="2800" dirty="0">
                        <a:solidFill>
                          <a:schemeClr val="tx1"/>
                        </a:solidFill>
                        <a:latin typeface="Century Gothic" panose="020B0502020202020204" pitchFamily="34" charset="0"/>
                      </a:endParaRPr>
                    </a:p>
                  </a:txBody>
                  <a:tcPr/>
                </a:tc>
                <a:tc>
                  <a:txBody>
                    <a:bodyPr/>
                    <a:lstStyle/>
                    <a:p>
                      <a:pPr algn="ctr"/>
                      <a:endParaRPr lang="en-US" sz="2800">
                        <a:solidFill>
                          <a:schemeClr val="tx1"/>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chemeClr val="tx1"/>
                          </a:solidFill>
                          <a:latin typeface="Century Gothic" panose="020B0502020202020204" pitchFamily="34" charset="0"/>
                        </a:rPr>
                        <a:t>3</a:t>
                      </a:r>
                    </a:p>
                  </a:txBody>
                  <a:tcPr/>
                </a:tc>
                <a:tc>
                  <a:txBody>
                    <a:bodyPr/>
                    <a:lstStyle/>
                    <a:p>
                      <a:pPr algn="ctr"/>
                      <a:endParaRPr lang="en-US" sz="2800">
                        <a:solidFill>
                          <a:schemeClr val="tx1"/>
                        </a:solidFill>
                        <a:latin typeface="Century Gothic" panose="020B0502020202020204" pitchFamily="34" charset="0"/>
                      </a:endParaRPr>
                    </a:p>
                  </a:txBody>
                  <a:tcPr/>
                </a:tc>
                <a:tc>
                  <a:txBody>
                    <a:bodyPr/>
                    <a:lstStyle/>
                    <a:p>
                      <a:pPr algn="ctr"/>
                      <a:endParaRPr lang="en-US" sz="2800" dirty="0">
                        <a:solidFill>
                          <a:schemeClr val="tx1"/>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chemeClr val="tx1"/>
                          </a:solidFill>
                          <a:latin typeface="Century Gothic" panose="020B0502020202020204" pitchFamily="34" charset="0"/>
                        </a:rPr>
                        <a:t>4</a:t>
                      </a:r>
                    </a:p>
                  </a:txBody>
                  <a:tcPr/>
                </a:tc>
                <a:tc>
                  <a:txBody>
                    <a:bodyPr/>
                    <a:lstStyle/>
                    <a:p>
                      <a:pPr algn="ctr"/>
                      <a:endParaRPr lang="en-US" sz="2800" dirty="0">
                        <a:solidFill>
                          <a:schemeClr val="tx1"/>
                        </a:solidFill>
                        <a:latin typeface="Century Gothic" panose="020B0502020202020204" pitchFamily="34" charset="0"/>
                      </a:endParaRPr>
                    </a:p>
                  </a:txBody>
                  <a:tcPr/>
                </a:tc>
                <a:tc>
                  <a:txBody>
                    <a:bodyPr/>
                    <a:lstStyle/>
                    <a:p>
                      <a:pPr algn="ctr"/>
                      <a:endParaRPr lang="en-US" sz="2800" dirty="0">
                        <a:solidFill>
                          <a:schemeClr val="tx1"/>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chemeClr val="tx1"/>
                          </a:solidFill>
                          <a:latin typeface="Century Gothic" panose="020B0502020202020204" pitchFamily="34" charset="0"/>
                        </a:rPr>
                        <a:t>5</a:t>
                      </a:r>
                    </a:p>
                  </a:txBody>
                  <a:tcPr/>
                </a:tc>
                <a:tc>
                  <a:txBody>
                    <a:bodyPr/>
                    <a:lstStyle/>
                    <a:p>
                      <a:pPr algn="ctr"/>
                      <a:endParaRPr lang="en-US" sz="2800">
                        <a:solidFill>
                          <a:schemeClr val="tx1"/>
                        </a:solidFill>
                        <a:latin typeface="Century Gothic" panose="020B0502020202020204" pitchFamily="34" charset="0"/>
                      </a:endParaRPr>
                    </a:p>
                  </a:txBody>
                  <a:tcPr/>
                </a:tc>
                <a:tc>
                  <a:txBody>
                    <a:bodyPr/>
                    <a:lstStyle/>
                    <a:p>
                      <a:pPr algn="ctr"/>
                      <a:endParaRPr lang="en-US" sz="2800" dirty="0">
                        <a:solidFill>
                          <a:schemeClr val="tx1"/>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chemeClr val="tx1"/>
                          </a:solidFill>
                          <a:latin typeface="Century Gothic" panose="020B0502020202020204" pitchFamily="34" charset="0"/>
                        </a:rPr>
                        <a:t>6</a:t>
                      </a:r>
                    </a:p>
                  </a:txBody>
                  <a:tcPr/>
                </a:tc>
                <a:tc>
                  <a:txBody>
                    <a:bodyPr/>
                    <a:lstStyle/>
                    <a:p>
                      <a:pPr algn="ctr"/>
                      <a:endParaRPr lang="en-US" sz="2800">
                        <a:solidFill>
                          <a:schemeClr val="tx1"/>
                        </a:solidFill>
                        <a:latin typeface="Century Gothic" panose="020B0502020202020204" pitchFamily="34" charset="0"/>
                      </a:endParaRPr>
                    </a:p>
                  </a:txBody>
                  <a:tcPr/>
                </a:tc>
                <a:tc>
                  <a:txBody>
                    <a:bodyPr/>
                    <a:lstStyle/>
                    <a:p>
                      <a:pPr algn="ctr"/>
                      <a:endParaRPr lang="en-US" sz="2800" dirty="0">
                        <a:solidFill>
                          <a:schemeClr val="tx1"/>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293" y="266176"/>
            <a:ext cx="1129255" cy="1166269"/>
          </a:xfrm>
          <a:prstGeom prst="rect">
            <a:avLst/>
          </a:prstGeom>
        </p:spPr>
      </p:pic>
      <p:sp>
        <p:nvSpPr>
          <p:cNvPr id="12" name="Action Button: Custom 11">
            <a:hlinkClick r:id="" action="ppaction://noaction" highlightClick="1">
              <a:snd r:embed="rId4" name="Zug new.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3" name="Action Button: Custom 12">
            <a:hlinkClick r:id="" action="ppaction://noaction" highlightClick="1">
              <a:snd r:embed="rId5" name="Nummer new.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4" name="Action Button: Custom 13">
            <a:hlinkClick r:id="" action="ppaction://noaction" highlightClick="1">
              <a:snd r:embed="rId6" name="Tu%CC%88r new.wav"/>
            </a:hlinkClick>
            <a:extLst>
              <a:ext uri="{FF2B5EF4-FFF2-40B4-BE49-F238E27FC236}">
                <a16:creationId xmlns:a16="http://schemas.microsoft.com/office/drawing/2014/main" id="{5FCCF282-087E-564A-BD93-369FFAFE68A5}"/>
              </a:ext>
            </a:extLst>
          </p:cNvPr>
          <p:cNvSpPr/>
          <p:nvPr/>
        </p:nvSpPr>
        <p:spPr>
          <a:xfrm>
            <a:off x="1369075" y="3742580"/>
            <a:ext cx="461473" cy="452927"/>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5" name="Action Button: Custom 14">
            <a:hlinkClick r:id="" action="ppaction://noaction" highlightClick="1">
              <a:snd r:embed="rId7" name="gru%CC%88n new.wav"/>
            </a:hlinkClick>
            <a:extLst>
              <a:ext uri="{FF2B5EF4-FFF2-40B4-BE49-F238E27FC236}">
                <a16:creationId xmlns:a16="http://schemas.microsoft.com/office/drawing/2014/main" id="{8A35A801-A8D6-7D41-AD2C-8867498F7C77}"/>
              </a:ext>
            </a:extLst>
          </p:cNvPr>
          <p:cNvSpPr/>
          <p:nvPr/>
        </p:nvSpPr>
        <p:spPr>
          <a:xfrm>
            <a:off x="1370419" y="4323735"/>
            <a:ext cx="461473" cy="452927"/>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6" name="Action Button: Custom 15">
            <a:hlinkClick r:id="" action="ppaction://noaction" highlightClick="1">
              <a:snd r:embed="rId8" name="putzen.wav"/>
            </a:hlinkClick>
            <a:extLst>
              <a:ext uri="{FF2B5EF4-FFF2-40B4-BE49-F238E27FC236}">
                <a16:creationId xmlns:a16="http://schemas.microsoft.com/office/drawing/2014/main" id="{F59E8C6F-052D-3443-8EAA-F491A2406530}"/>
              </a:ext>
            </a:extLst>
          </p:cNvPr>
          <p:cNvSpPr/>
          <p:nvPr/>
        </p:nvSpPr>
        <p:spPr>
          <a:xfrm>
            <a:off x="1346764" y="4931719"/>
            <a:ext cx="461473" cy="452927"/>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9" name="wu%CC%88nschen new.wav"/>
            </a:hlinkClick>
            <a:extLst>
              <a:ext uri="{FF2B5EF4-FFF2-40B4-BE49-F238E27FC236}">
                <a16:creationId xmlns:a16="http://schemas.microsoft.com/office/drawing/2014/main" id="{CEBFFF0E-EDCC-6C44-BF79-EBA3FC3667CD}"/>
              </a:ext>
            </a:extLst>
          </p:cNvPr>
          <p:cNvSpPr/>
          <p:nvPr/>
        </p:nvSpPr>
        <p:spPr>
          <a:xfrm>
            <a:off x="1355896" y="5549180"/>
            <a:ext cx="461473" cy="452927"/>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8" name="Rounded Rectangle 11">
            <a:extLst>
              <a:ext uri="{FF2B5EF4-FFF2-40B4-BE49-F238E27FC236}">
                <a16:creationId xmlns:a16="http://schemas.microsoft.com/office/drawing/2014/main" id="{43D6C921-ACBB-BA4A-BF2A-6EB41187AC84}"/>
              </a:ext>
            </a:extLst>
          </p:cNvPr>
          <p:cNvSpPr/>
          <p:nvPr/>
        </p:nvSpPr>
        <p:spPr>
          <a:xfrm>
            <a:off x="10501745" y="151885"/>
            <a:ext cx="1513947" cy="400919"/>
          </a:xfrm>
          <a:prstGeom prst="roundRect">
            <a:avLst/>
          </a:prstGeom>
          <a:solidFill>
            <a:srgbClr val="FFCC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pic>
        <p:nvPicPr>
          <p:cNvPr id="22" name="Graphic 21" descr="Teacher with solid fill">
            <a:extLst>
              <a:ext uri="{FF2B5EF4-FFF2-40B4-BE49-F238E27FC236}">
                <a16:creationId xmlns:a16="http://schemas.microsoft.com/office/drawing/2014/main" id="{78CA9612-66A4-42A4-9C23-251841CE8F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36497" y="85126"/>
            <a:ext cx="914400" cy="914400"/>
          </a:xfrm>
          <a:prstGeom prst="rect">
            <a:avLst/>
          </a:prstGeom>
        </p:spPr>
      </p:pic>
      <p:sp>
        <p:nvSpPr>
          <p:cNvPr id="23" name="Speech Bubble: Rectangle with Corners Rounded 22">
            <a:extLst>
              <a:ext uri="{FF2B5EF4-FFF2-40B4-BE49-F238E27FC236}">
                <a16:creationId xmlns:a16="http://schemas.microsoft.com/office/drawing/2014/main" id="{23C69837-FA73-4F05-9F55-C36AA5299DC4}"/>
              </a:ext>
            </a:extLst>
          </p:cNvPr>
          <p:cNvSpPr/>
          <p:nvPr/>
        </p:nvSpPr>
        <p:spPr>
          <a:xfrm>
            <a:off x="4828032" y="205412"/>
            <a:ext cx="5413248" cy="802488"/>
          </a:xfrm>
          <a:prstGeom prst="wedgeRoundRectCallout">
            <a:avLst>
              <a:gd name="adj1" fmla="val -57413"/>
              <a:gd name="adj2" fmla="val -490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tx1"/>
                </a:solidFill>
              </a:rPr>
              <a:t>Hör</a:t>
            </a:r>
            <a:r>
              <a:rPr lang="en-GB" sz="2400" dirty="0">
                <a:solidFill>
                  <a:schemeClr val="tx1"/>
                </a:solidFill>
              </a:rPr>
              <a:t> </a:t>
            </a:r>
            <a:r>
              <a:rPr lang="en-GB" sz="2400" dirty="0" err="1">
                <a:solidFill>
                  <a:schemeClr val="tx1"/>
                </a:solidFill>
              </a:rPr>
              <a:t>zu</a:t>
            </a:r>
            <a:r>
              <a:rPr lang="en-GB" sz="2400" dirty="0">
                <a:solidFill>
                  <a:schemeClr val="tx1"/>
                </a:solidFill>
              </a:rPr>
              <a:t>. Wie </a:t>
            </a:r>
            <a:r>
              <a:rPr lang="en-GB" sz="2400" dirty="0" err="1">
                <a:solidFill>
                  <a:schemeClr val="tx1"/>
                </a:solidFill>
              </a:rPr>
              <a:t>schreibt</a:t>
            </a:r>
            <a:r>
              <a:rPr lang="en-GB" sz="2400" dirty="0">
                <a:solidFill>
                  <a:schemeClr val="tx1"/>
                </a:solidFill>
              </a:rPr>
              <a:t> man das?</a:t>
            </a:r>
            <a:br>
              <a:rPr lang="en-GB" sz="2400" dirty="0">
                <a:solidFill>
                  <a:schemeClr val="tx1"/>
                </a:solidFill>
              </a:rPr>
            </a:br>
            <a:r>
              <a:rPr lang="en-GB" sz="2400" dirty="0">
                <a:solidFill>
                  <a:schemeClr val="tx1"/>
                </a:solidFill>
              </a:rPr>
              <a:t> </a:t>
            </a:r>
            <a:r>
              <a:rPr lang="en-GB" sz="2400" dirty="0" err="1">
                <a:solidFill>
                  <a:schemeClr val="tx1"/>
                </a:solidFill>
              </a:rPr>
              <a:t>Ist</a:t>
            </a:r>
            <a:r>
              <a:rPr lang="en-GB" sz="2400" dirty="0">
                <a:solidFill>
                  <a:schemeClr val="tx1"/>
                </a:solidFill>
              </a:rPr>
              <a:t> das [u] </a:t>
            </a:r>
            <a:r>
              <a:rPr lang="en-GB" sz="2400" dirty="0" err="1">
                <a:solidFill>
                  <a:schemeClr val="tx1"/>
                </a:solidFill>
              </a:rPr>
              <a:t>oder</a:t>
            </a:r>
            <a:r>
              <a:rPr lang="en-GB" sz="2400" dirty="0">
                <a:solidFill>
                  <a:schemeClr val="tx1"/>
                </a:solidFill>
              </a:rPr>
              <a:t> [ü]?</a:t>
            </a:r>
          </a:p>
        </p:txBody>
      </p:sp>
      <p:pic>
        <p:nvPicPr>
          <p:cNvPr id="25" name="Picture 24" descr="A green check mark on a black background&#10;&#10;Description automatically generated">
            <a:extLst>
              <a:ext uri="{FF2B5EF4-FFF2-40B4-BE49-F238E27FC236}">
                <a16:creationId xmlns:a16="http://schemas.microsoft.com/office/drawing/2014/main" id="{24B98913-A440-4EE8-B600-CB857D81D5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7656" y="2455479"/>
            <a:ext cx="552527" cy="514422"/>
          </a:xfrm>
          <a:prstGeom prst="rect">
            <a:avLst/>
          </a:prstGeom>
        </p:spPr>
      </p:pic>
      <p:sp>
        <p:nvSpPr>
          <p:cNvPr id="26" name="TextBox 25">
            <a:extLst>
              <a:ext uri="{FF2B5EF4-FFF2-40B4-BE49-F238E27FC236}">
                <a16:creationId xmlns:a16="http://schemas.microsoft.com/office/drawing/2014/main" id="{915552D6-3D4F-44E3-9A2A-5F7320A82F1C}"/>
              </a:ext>
            </a:extLst>
          </p:cNvPr>
          <p:cNvSpPr txBox="1"/>
          <p:nvPr/>
        </p:nvSpPr>
        <p:spPr>
          <a:xfrm>
            <a:off x="3618548" y="2559796"/>
            <a:ext cx="2617660" cy="461665"/>
          </a:xfrm>
          <a:prstGeom prst="rect">
            <a:avLst/>
          </a:prstGeom>
          <a:noFill/>
        </p:spPr>
        <p:txBody>
          <a:bodyPr wrap="square" rtlCol="0">
            <a:spAutoFit/>
          </a:bodyPr>
          <a:lstStyle/>
          <a:p>
            <a:r>
              <a:rPr lang="en-GB" sz="2400" dirty="0"/>
              <a:t>der Zug</a:t>
            </a:r>
          </a:p>
        </p:txBody>
      </p:sp>
      <p:pic>
        <p:nvPicPr>
          <p:cNvPr id="27" name="Picture 26" descr="A green check mark on a black background&#10;&#10;Description automatically generated">
            <a:extLst>
              <a:ext uri="{FF2B5EF4-FFF2-40B4-BE49-F238E27FC236}">
                <a16:creationId xmlns:a16="http://schemas.microsoft.com/office/drawing/2014/main" id="{E3A080F2-DF82-4268-913D-0B7479E313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32" y="3050928"/>
            <a:ext cx="552527" cy="514422"/>
          </a:xfrm>
          <a:prstGeom prst="rect">
            <a:avLst/>
          </a:prstGeom>
        </p:spPr>
      </p:pic>
      <p:sp>
        <p:nvSpPr>
          <p:cNvPr id="28" name="TextBox 27">
            <a:extLst>
              <a:ext uri="{FF2B5EF4-FFF2-40B4-BE49-F238E27FC236}">
                <a16:creationId xmlns:a16="http://schemas.microsoft.com/office/drawing/2014/main" id="{E50BE909-258A-445F-855D-977884157686}"/>
              </a:ext>
            </a:extLst>
          </p:cNvPr>
          <p:cNvSpPr txBox="1"/>
          <p:nvPr/>
        </p:nvSpPr>
        <p:spPr>
          <a:xfrm>
            <a:off x="3618548" y="3121652"/>
            <a:ext cx="2617660" cy="461665"/>
          </a:xfrm>
          <a:prstGeom prst="rect">
            <a:avLst/>
          </a:prstGeom>
          <a:noFill/>
        </p:spPr>
        <p:txBody>
          <a:bodyPr wrap="square" rtlCol="0">
            <a:spAutoFit/>
          </a:bodyPr>
          <a:lstStyle/>
          <a:p>
            <a:r>
              <a:rPr lang="en-GB" sz="2400" dirty="0"/>
              <a:t>die </a:t>
            </a:r>
            <a:r>
              <a:rPr lang="en-GB" sz="2400" dirty="0" err="1"/>
              <a:t>Nummer</a:t>
            </a:r>
            <a:endParaRPr lang="en-GB" sz="2400" dirty="0"/>
          </a:p>
        </p:txBody>
      </p:sp>
      <p:pic>
        <p:nvPicPr>
          <p:cNvPr id="30" name="Graphic 29" descr="Train with solid fill">
            <a:extLst>
              <a:ext uri="{FF2B5EF4-FFF2-40B4-BE49-F238E27FC236}">
                <a16:creationId xmlns:a16="http://schemas.microsoft.com/office/drawing/2014/main" id="{7FCE4F37-E336-43B5-A919-C4E76E5B6C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81726" y="2146377"/>
            <a:ext cx="914400" cy="914400"/>
          </a:xfrm>
          <a:prstGeom prst="rect">
            <a:avLst/>
          </a:prstGeom>
        </p:spPr>
      </p:pic>
      <p:pic>
        <p:nvPicPr>
          <p:cNvPr id="33" name="Picture 32" descr="A green check mark on a black background&#10;&#10;Description automatically generated">
            <a:extLst>
              <a:ext uri="{FF2B5EF4-FFF2-40B4-BE49-F238E27FC236}">
                <a16:creationId xmlns:a16="http://schemas.microsoft.com/office/drawing/2014/main" id="{4184AFDB-60E1-48C6-8444-BF873E8F08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3760" y="3662144"/>
            <a:ext cx="552527" cy="514422"/>
          </a:xfrm>
          <a:prstGeom prst="rect">
            <a:avLst/>
          </a:prstGeom>
        </p:spPr>
      </p:pic>
      <p:sp>
        <p:nvSpPr>
          <p:cNvPr id="34" name="TextBox 33">
            <a:extLst>
              <a:ext uri="{FF2B5EF4-FFF2-40B4-BE49-F238E27FC236}">
                <a16:creationId xmlns:a16="http://schemas.microsoft.com/office/drawing/2014/main" id="{A97B119B-E2EE-410E-A3CC-6DB74AAA653F}"/>
              </a:ext>
            </a:extLst>
          </p:cNvPr>
          <p:cNvSpPr txBox="1"/>
          <p:nvPr/>
        </p:nvSpPr>
        <p:spPr>
          <a:xfrm>
            <a:off x="7326287" y="3733842"/>
            <a:ext cx="2617660" cy="461665"/>
          </a:xfrm>
          <a:prstGeom prst="rect">
            <a:avLst/>
          </a:prstGeom>
          <a:noFill/>
        </p:spPr>
        <p:txBody>
          <a:bodyPr wrap="square" rtlCol="0">
            <a:spAutoFit/>
          </a:bodyPr>
          <a:lstStyle/>
          <a:p>
            <a:r>
              <a:rPr lang="en-GB" sz="2400" dirty="0"/>
              <a:t>die </a:t>
            </a:r>
            <a:r>
              <a:rPr lang="en-GB" sz="2400" dirty="0" err="1"/>
              <a:t>Tür</a:t>
            </a:r>
            <a:endParaRPr lang="en-GB" sz="2400" dirty="0"/>
          </a:p>
        </p:txBody>
      </p:sp>
      <p:pic>
        <p:nvPicPr>
          <p:cNvPr id="36" name="Picture 35" descr="A green check mark on a black background&#10;&#10;Description automatically generated">
            <a:extLst>
              <a:ext uri="{FF2B5EF4-FFF2-40B4-BE49-F238E27FC236}">
                <a16:creationId xmlns:a16="http://schemas.microsoft.com/office/drawing/2014/main" id="{67772B88-6D1F-4A93-9A1C-07F9B886A2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3759" y="4248264"/>
            <a:ext cx="552527" cy="514422"/>
          </a:xfrm>
          <a:prstGeom prst="rect">
            <a:avLst/>
          </a:prstGeom>
        </p:spPr>
      </p:pic>
      <p:sp>
        <p:nvSpPr>
          <p:cNvPr id="37" name="TextBox 36">
            <a:extLst>
              <a:ext uri="{FF2B5EF4-FFF2-40B4-BE49-F238E27FC236}">
                <a16:creationId xmlns:a16="http://schemas.microsoft.com/office/drawing/2014/main" id="{134D85B3-FBCC-4E18-B534-ADF7CC2DE4E4}"/>
              </a:ext>
            </a:extLst>
          </p:cNvPr>
          <p:cNvSpPr txBox="1"/>
          <p:nvPr/>
        </p:nvSpPr>
        <p:spPr>
          <a:xfrm>
            <a:off x="7341167" y="4309258"/>
            <a:ext cx="2617660" cy="461665"/>
          </a:xfrm>
          <a:prstGeom prst="rect">
            <a:avLst/>
          </a:prstGeom>
          <a:noFill/>
        </p:spPr>
        <p:txBody>
          <a:bodyPr wrap="square" rtlCol="0">
            <a:spAutoFit/>
          </a:bodyPr>
          <a:lstStyle/>
          <a:p>
            <a:r>
              <a:rPr lang="en-GB" sz="2400" dirty="0" err="1"/>
              <a:t>grün</a:t>
            </a:r>
            <a:endParaRPr lang="en-GB" sz="2400" dirty="0"/>
          </a:p>
        </p:txBody>
      </p:sp>
      <p:pic>
        <p:nvPicPr>
          <p:cNvPr id="40" name="Picture 39" descr="A green check mark on a black background&#10;&#10;Description automatically generated">
            <a:extLst>
              <a:ext uri="{FF2B5EF4-FFF2-40B4-BE49-F238E27FC236}">
                <a16:creationId xmlns:a16="http://schemas.microsoft.com/office/drawing/2014/main" id="{87C94CE0-B8AC-43A6-9F90-1381D3846F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32" y="4877308"/>
            <a:ext cx="552527" cy="514422"/>
          </a:xfrm>
          <a:prstGeom prst="rect">
            <a:avLst/>
          </a:prstGeom>
        </p:spPr>
      </p:pic>
      <p:sp>
        <p:nvSpPr>
          <p:cNvPr id="41" name="TextBox 40">
            <a:extLst>
              <a:ext uri="{FF2B5EF4-FFF2-40B4-BE49-F238E27FC236}">
                <a16:creationId xmlns:a16="http://schemas.microsoft.com/office/drawing/2014/main" id="{B681C67F-09B9-4BA2-A70A-C985734C337F}"/>
              </a:ext>
            </a:extLst>
          </p:cNvPr>
          <p:cNvSpPr txBox="1"/>
          <p:nvPr/>
        </p:nvSpPr>
        <p:spPr>
          <a:xfrm>
            <a:off x="3618548" y="4931719"/>
            <a:ext cx="2617660" cy="461665"/>
          </a:xfrm>
          <a:prstGeom prst="rect">
            <a:avLst/>
          </a:prstGeom>
          <a:noFill/>
        </p:spPr>
        <p:txBody>
          <a:bodyPr wrap="square" rtlCol="0">
            <a:spAutoFit/>
          </a:bodyPr>
          <a:lstStyle/>
          <a:p>
            <a:r>
              <a:rPr lang="en-GB" sz="2400" dirty="0" err="1"/>
              <a:t>putzen</a:t>
            </a:r>
            <a:endParaRPr lang="en-GB" sz="2400" dirty="0"/>
          </a:p>
        </p:txBody>
      </p:sp>
      <p:pic>
        <p:nvPicPr>
          <p:cNvPr id="43" name="Picture 42" descr="A bucket and a mop on a plate&#10;&#10;Description automatically generated">
            <a:extLst>
              <a:ext uri="{FF2B5EF4-FFF2-40B4-BE49-F238E27FC236}">
                <a16:creationId xmlns:a16="http://schemas.microsoft.com/office/drawing/2014/main" id="{D76A6C33-1EAC-4232-96AF-84F6B1FF15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9135" y="4708788"/>
            <a:ext cx="792361" cy="753981"/>
          </a:xfrm>
          <a:prstGeom prst="rect">
            <a:avLst/>
          </a:prstGeom>
        </p:spPr>
      </p:pic>
      <p:pic>
        <p:nvPicPr>
          <p:cNvPr id="44" name="Picture 43" descr="A green check mark on a black background&#10;&#10;Description automatically generated">
            <a:extLst>
              <a:ext uri="{FF2B5EF4-FFF2-40B4-BE49-F238E27FC236}">
                <a16:creationId xmlns:a16="http://schemas.microsoft.com/office/drawing/2014/main" id="{D2B23594-C3DD-40B9-B581-8D50FE41C2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69799" y="5487685"/>
            <a:ext cx="552527" cy="514422"/>
          </a:xfrm>
          <a:prstGeom prst="rect">
            <a:avLst/>
          </a:prstGeom>
        </p:spPr>
      </p:pic>
      <p:sp>
        <p:nvSpPr>
          <p:cNvPr id="45" name="TextBox 44">
            <a:extLst>
              <a:ext uri="{FF2B5EF4-FFF2-40B4-BE49-F238E27FC236}">
                <a16:creationId xmlns:a16="http://schemas.microsoft.com/office/drawing/2014/main" id="{70342E89-E3C8-4DAE-914C-73A7F70053C6}"/>
              </a:ext>
            </a:extLst>
          </p:cNvPr>
          <p:cNvSpPr txBox="1"/>
          <p:nvPr/>
        </p:nvSpPr>
        <p:spPr>
          <a:xfrm>
            <a:off x="7322326" y="5568795"/>
            <a:ext cx="2617660" cy="461665"/>
          </a:xfrm>
          <a:prstGeom prst="rect">
            <a:avLst/>
          </a:prstGeom>
          <a:noFill/>
        </p:spPr>
        <p:txBody>
          <a:bodyPr wrap="square" rtlCol="0">
            <a:spAutoFit/>
          </a:bodyPr>
          <a:lstStyle/>
          <a:p>
            <a:r>
              <a:rPr lang="en-GB" sz="2400" dirty="0" err="1"/>
              <a:t>wünschen</a:t>
            </a:r>
            <a:endParaRPr lang="en-GB" sz="2400" dirty="0"/>
          </a:p>
        </p:txBody>
      </p:sp>
      <p:pic>
        <p:nvPicPr>
          <p:cNvPr id="54" name="Graphic 53" descr="Badge 6 with solid fill">
            <a:extLst>
              <a:ext uri="{FF2B5EF4-FFF2-40B4-BE49-F238E27FC236}">
                <a16:creationId xmlns:a16="http://schemas.microsoft.com/office/drawing/2014/main" id="{57AE3449-E166-49B0-8435-33EDB31F418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01250" y="3043372"/>
            <a:ext cx="618224" cy="618224"/>
          </a:xfrm>
          <a:prstGeom prst="rect">
            <a:avLst/>
          </a:prstGeom>
        </p:spPr>
      </p:pic>
      <p:pic>
        <p:nvPicPr>
          <p:cNvPr id="55" name="Picture 54" descr="door">
            <a:extLst>
              <a:ext uri="{FF2B5EF4-FFF2-40B4-BE49-F238E27FC236}">
                <a16:creationId xmlns:a16="http://schemas.microsoft.com/office/drawing/2014/main" id="{0C17B7EF-06DC-44DE-B37B-212F8DD4122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47882" y="3578835"/>
            <a:ext cx="379479" cy="618224"/>
          </a:xfrm>
          <a:prstGeom prst="rect">
            <a:avLst/>
          </a:prstGeom>
        </p:spPr>
      </p:pic>
      <p:pic>
        <p:nvPicPr>
          <p:cNvPr id="56" name="Picture 55" descr="A green blot on a black background&#10;&#10;Description automatically generated">
            <a:extLst>
              <a:ext uri="{FF2B5EF4-FFF2-40B4-BE49-F238E27FC236}">
                <a16:creationId xmlns:a16="http://schemas.microsoft.com/office/drawing/2014/main" id="{10082181-B97A-4AC3-9E06-80FF5F6366F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03138" y="4226462"/>
            <a:ext cx="852331" cy="703173"/>
          </a:xfrm>
          <a:prstGeom prst="rect">
            <a:avLst/>
          </a:prstGeom>
        </p:spPr>
      </p:pic>
      <p:pic>
        <p:nvPicPr>
          <p:cNvPr id="58" name="Picture 57">
            <a:extLst>
              <a:ext uri="{FF2B5EF4-FFF2-40B4-BE49-F238E27FC236}">
                <a16:creationId xmlns:a16="http://schemas.microsoft.com/office/drawing/2014/main" id="{D57DF090-E0E2-4288-8B4A-BF261DD2C46B}"/>
              </a:ext>
            </a:extLst>
          </p:cNvPr>
          <p:cNvPicPr>
            <a:picLocks noChangeAspect="1"/>
          </p:cNvPicPr>
          <p:nvPr/>
        </p:nvPicPr>
        <p:blipFill rotWithShape="1">
          <a:blip r:embed="rId20">
            <a:clrChange>
              <a:clrFrom>
                <a:srgbClr val="91CCEC"/>
              </a:clrFrom>
              <a:clrTo>
                <a:srgbClr val="91CCEC">
                  <a:alpha val="0"/>
                </a:srgbClr>
              </a:clrTo>
            </a:clrChange>
            <a:extLst>
              <a:ext uri="{28A0092B-C50C-407E-A947-70E740481C1C}">
                <a14:useLocalDpi xmlns:a14="http://schemas.microsoft.com/office/drawing/2010/main" val="0"/>
              </a:ext>
            </a:extLst>
          </a:blip>
          <a:srcRect l="41152" t="27900" r="39875" b="27877"/>
          <a:stretch/>
        </p:blipFill>
        <p:spPr>
          <a:xfrm>
            <a:off x="9127361" y="5487685"/>
            <a:ext cx="455989" cy="569403"/>
          </a:xfrm>
          <a:prstGeom prst="rect">
            <a:avLst/>
          </a:prstGeom>
        </p:spPr>
      </p:pic>
    </p:spTree>
    <p:extLst>
      <p:ext uri="{BB962C8B-B14F-4D97-AF65-F5344CB8AC3E}">
        <p14:creationId xmlns:p14="http://schemas.microsoft.com/office/powerpoint/2010/main" val="35181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left)">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left)">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left)">
                                      <p:cBhvr>
                                        <p:cTn id="54" dur="5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left)">
                                      <p:cBhvr>
                                        <p:cTn id="63" dur="500"/>
                                        <p:tgtEl>
                                          <p:spTgt spid="41"/>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left)">
                                      <p:cBhvr>
                                        <p:cTn id="76" dur="500"/>
                                        <p:tgtEl>
                                          <p:spTgt spid="45"/>
                                        </p:tgtEl>
                                      </p:cBhvr>
                                    </p:animEffect>
                                  </p:childTnLst>
                                </p:cTn>
                              </p:par>
                              <p:par>
                                <p:cTn id="77" presetID="1" presetClass="entr" presetSubtype="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4" grpId="0"/>
      <p:bldP spid="37" grpId="0"/>
      <p:bldP spid="41"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5C9-C5AB-4DC2-BB2D-A742A9106CE6}"/>
              </a:ext>
            </a:extLst>
          </p:cNvPr>
          <p:cNvSpPr>
            <a:spLocks noGrp="1"/>
          </p:cNvSpPr>
          <p:nvPr>
            <p:ph type="title"/>
          </p:nvPr>
        </p:nvSpPr>
        <p:spPr>
          <a:xfrm>
            <a:off x="0" y="257698"/>
            <a:ext cx="2542032" cy="647577"/>
          </a:xfrm>
        </p:spPr>
        <p:txBody>
          <a:bodyPr/>
          <a:lstStyle/>
          <a:p>
            <a:r>
              <a:rPr lang="en-GB" dirty="0" err="1"/>
              <a:t>Vokabeln</a:t>
            </a:r>
            <a:endParaRPr lang="en-GB" dirty="0"/>
          </a:p>
        </p:txBody>
      </p:sp>
      <p:sp>
        <p:nvSpPr>
          <p:cNvPr id="4" name="Rounded Rectangle 11">
            <a:extLst>
              <a:ext uri="{FF2B5EF4-FFF2-40B4-BE49-F238E27FC236}">
                <a16:creationId xmlns:a16="http://schemas.microsoft.com/office/drawing/2014/main" id="{993169AA-F97A-4ECD-B954-293D3377BC42}"/>
              </a:ext>
            </a:extLst>
          </p:cNvPr>
          <p:cNvSpPr/>
          <p:nvPr/>
        </p:nvSpPr>
        <p:spPr>
          <a:xfrm>
            <a:off x="72960" y="3888837"/>
            <a:ext cx="2704041" cy="646331"/>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der Zug</a:t>
            </a:r>
          </a:p>
        </p:txBody>
      </p:sp>
      <p:sp>
        <p:nvSpPr>
          <p:cNvPr id="6" name="Call-out: Down Arrow 5">
            <a:extLst>
              <a:ext uri="{FF2B5EF4-FFF2-40B4-BE49-F238E27FC236}">
                <a16:creationId xmlns:a16="http://schemas.microsoft.com/office/drawing/2014/main" id="{35017A9B-5B1E-47AC-9553-AB8C0B47AB84}"/>
              </a:ext>
            </a:extLst>
          </p:cNvPr>
          <p:cNvSpPr/>
          <p:nvPr/>
        </p:nvSpPr>
        <p:spPr>
          <a:xfrm>
            <a:off x="3552999" y="90527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effectLst/>
                <a:uLnTx/>
                <a:uFillTx/>
                <a:ea typeface="+mn-ea"/>
                <a:cs typeface="+mn-cs"/>
              </a:rPr>
              <a:t>(the) train</a:t>
            </a:r>
          </a:p>
        </p:txBody>
      </p:sp>
      <p:sp>
        <p:nvSpPr>
          <p:cNvPr id="7" name="Rounded Rectangle 11">
            <a:extLst>
              <a:ext uri="{FF2B5EF4-FFF2-40B4-BE49-F238E27FC236}">
                <a16:creationId xmlns:a16="http://schemas.microsoft.com/office/drawing/2014/main" id="{706546F5-6741-48E3-9CC6-CA44EB34A1F9}"/>
              </a:ext>
            </a:extLst>
          </p:cNvPr>
          <p:cNvSpPr/>
          <p:nvPr/>
        </p:nvSpPr>
        <p:spPr>
          <a:xfrm>
            <a:off x="9729217" y="152794"/>
            <a:ext cx="2286476" cy="450710"/>
          </a:xfrm>
          <a:prstGeom prst="roundRect">
            <a:avLst/>
          </a:prstGeom>
          <a:solidFill>
            <a:srgbClr val="FFCC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pic>
        <p:nvPicPr>
          <p:cNvPr id="8" name="Graphic 7" descr="Teacher with solid fill">
            <a:extLst>
              <a:ext uri="{FF2B5EF4-FFF2-40B4-BE49-F238E27FC236}">
                <a16:creationId xmlns:a16="http://schemas.microsoft.com/office/drawing/2014/main" id="{E62B7537-51AB-488D-897D-BD2A3E9C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1464" y="-353"/>
            <a:ext cx="914400" cy="914400"/>
          </a:xfrm>
          <a:prstGeom prst="rect">
            <a:avLst/>
          </a:prstGeom>
        </p:spPr>
      </p:pic>
      <p:sp>
        <p:nvSpPr>
          <p:cNvPr id="9" name="Speech Bubble: Rectangle with Corners Rounded 8">
            <a:extLst>
              <a:ext uri="{FF2B5EF4-FFF2-40B4-BE49-F238E27FC236}">
                <a16:creationId xmlns:a16="http://schemas.microsoft.com/office/drawing/2014/main" id="{1715A25B-009C-4192-8D6D-F86752B2FF19}"/>
              </a:ext>
            </a:extLst>
          </p:cNvPr>
          <p:cNvSpPr/>
          <p:nvPr/>
        </p:nvSpPr>
        <p:spPr>
          <a:xfrm>
            <a:off x="3552999" y="80605"/>
            <a:ext cx="5413248"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Wie </a:t>
            </a:r>
            <a:r>
              <a:rPr lang="en-GB" sz="2400" dirty="0" err="1">
                <a:solidFill>
                  <a:schemeClr val="tx1"/>
                </a:solidFill>
              </a:rPr>
              <a:t>sagt</a:t>
            </a:r>
            <a:r>
              <a:rPr lang="en-GB" sz="2400" dirty="0">
                <a:solidFill>
                  <a:schemeClr val="tx1"/>
                </a:solidFill>
              </a:rPr>
              <a:t> man das auf Deutsch?</a:t>
            </a:r>
          </a:p>
        </p:txBody>
      </p:sp>
      <p:pic>
        <p:nvPicPr>
          <p:cNvPr id="10" name="Picture 9">
            <a:extLst>
              <a:ext uri="{FF2B5EF4-FFF2-40B4-BE49-F238E27FC236}">
                <a16:creationId xmlns:a16="http://schemas.microsoft.com/office/drawing/2014/main" id="{84F23D51-8199-46C4-AF0C-CB058C16D9C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9943" y="3907125"/>
            <a:ext cx="1027058" cy="578726"/>
          </a:xfrm>
          <a:prstGeom prst="rect">
            <a:avLst/>
          </a:prstGeom>
        </p:spPr>
      </p:pic>
      <p:sp>
        <p:nvSpPr>
          <p:cNvPr id="5" name="Rounded Rectangle 11">
            <a:extLst>
              <a:ext uri="{FF2B5EF4-FFF2-40B4-BE49-F238E27FC236}">
                <a16:creationId xmlns:a16="http://schemas.microsoft.com/office/drawing/2014/main" id="{275BF5B8-F07D-4F18-859D-4DFA38D9B004}"/>
              </a:ext>
            </a:extLst>
          </p:cNvPr>
          <p:cNvSpPr/>
          <p:nvPr/>
        </p:nvSpPr>
        <p:spPr>
          <a:xfrm>
            <a:off x="67638" y="3904670"/>
            <a:ext cx="2704041"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der Zug</a:t>
            </a:r>
          </a:p>
        </p:txBody>
      </p:sp>
      <p:sp>
        <p:nvSpPr>
          <p:cNvPr id="13" name="Rounded Rectangle 11">
            <a:extLst>
              <a:ext uri="{FF2B5EF4-FFF2-40B4-BE49-F238E27FC236}">
                <a16:creationId xmlns:a16="http://schemas.microsoft.com/office/drawing/2014/main" id="{8B1CF599-D409-4016-9783-5A6640BF107A}"/>
              </a:ext>
            </a:extLst>
          </p:cNvPr>
          <p:cNvSpPr/>
          <p:nvPr/>
        </p:nvSpPr>
        <p:spPr>
          <a:xfrm>
            <a:off x="2950018" y="3903171"/>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der </a:t>
            </a:r>
            <a:r>
              <a:rPr kumimoji="0" lang="en-GB" sz="2800" b="1" i="0" u="none" strike="noStrike" kern="0" cap="none" spc="300" normalizeH="0" baseline="0" noProof="0" dirty="0" err="1">
                <a:ln>
                  <a:noFill/>
                </a:ln>
                <a:effectLst/>
                <a:uLnTx/>
                <a:uFillTx/>
              </a:rPr>
              <a:t>Arzt</a:t>
            </a:r>
            <a:endParaRPr kumimoji="0" lang="en-GB" sz="2800" b="1" i="0" u="none" strike="noStrike" kern="0" cap="none" spc="300" normalizeH="0" baseline="0" noProof="0" dirty="0">
              <a:ln>
                <a:noFill/>
              </a:ln>
              <a:effectLst/>
              <a:uLnTx/>
              <a:uFillTx/>
            </a:endParaRPr>
          </a:p>
        </p:txBody>
      </p:sp>
      <p:sp>
        <p:nvSpPr>
          <p:cNvPr id="14" name="Rounded Rectangle 11">
            <a:extLst>
              <a:ext uri="{FF2B5EF4-FFF2-40B4-BE49-F238E27FC236}">
                <a16:creationId xmlns:a16="http://schemas.microsoft.com/office/drawing/2014/main" id="{9BD718A6-5779-457D-BC1C-2C87DD9AD0BA}"/>
              </a:ext>
            </a:extLst>
          </p:cNvPr>
          <p:cNvSpPr/>
          <p:nvPr/>
        </p:nvSpPr>
        <p:spPr>
          <a:xfrm>
            <a:off x="6057814" y="3903170"/>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effectLst/>
                <a:uLnTx/>
                <a:uFillTx/>
              </a:rPr>
              <a:t>grün</a:t>
            </a:r>
            <a:endParaRPr kumimoji="0" lang="en-GB" sz="2800" b="1" i="0" u="none" strike="noStrike" kern="0" cap="none" spc="300" normalizeH="0" baseline="0" noProof="0" dirty="0">
              <a:ln>
                <a:noFill/>
              </a:ln>
              <a:effectLst/>
              <a:uLnTx/>
              <a:uFillTx/>
            </a:endParaRPr>
          </a:p>
        </p:txBody>
      </p:sp>
      <p:sp>
        <p:nvSpPr>
          <p:cNvPr id="15" name="Rounded Rectangle 11">
            <a:extLst>
              <a:ext uri="{FF2B5EF4-FFF2-40B4-BE49-F238E27FC236}">
                <a16:creationId xmlns:a16="http://schemas.microsoft.com/office/drawing/2014/main" id="{4D36246A-1C8A-4C27-A2DA-3D9A2DE78837}"/>
              </a:ext>
            </a:extLst>
          </p:cNvPr>
          <p:cNvSpPr/>
          <p:nvPr/>
        </p:nvSpPr>
        <p:spPr>
          <a:xfrm>
            <a:off x="9165610" y="3903170"/>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auch</a:t>
            </a:r>
          </a:p>
        </p:txBody>
      </p:sp>
      <p:sp>
        <p:nvSpPr>
          <p:cNvPr id="16" name="Rounded Rectangle 11">
            <a:extLst>
              <a:ext uri="{FF2B5EF4-FFF2-40B4-BE49-F238E27FC236}">
                <a16:creationId xmlns:a16="http://schemas.microsoft.com/office/drawing/2014/main" id="{4E3B0E00-401A-4D15-94BB-8B69DB0D403C}"/>
              </a:ext>
            </a:extLst>
          </p:cNvPr>
          <p:cNvSpPr/>
          <p:nvPr/>
        </p:nvSpPr>
        <p:spPr>
          <a:xfrm>
            <a:off x="1551841" y="2366100"/>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effectLst/>
                <a:uLnTx/>
                <a:uFillTx/>
              </a:rPr>
              <a:t>wünschen</a:t>
            </a:r>
            <a:endParaRPr kumimoji="0" lang="en-GB" sz="2800" b="1" i="0" u="none" strike="noStrike" kern="0" cap="none" spc="300" normalizeH="0" baseline="0" noProof="0" dirty="0">
              <a:ln>
                <a:noFill/>
              </a:ln>
              <a:effectLst/>
              <a:uLnTx/>
              <a:uFillTx/>
            </a:endParaRPr>
          </a:p>
        </p:txBody>
      </p:sp>
      <p:sp>
        <p:nvSpPr>
          <p:cNvPr id="17" name="Rounded Rectangle 11">
            <a:extLst>
              <a:ext uri="{FF2B5EF4-FFF2-40B4-BE49-F238E27FC236}">
                <a16:creationId xmlns:a16="http://schemas.microsoft.com/office/drawing/2014/main" id="{95F0E2BA-7FBE-4EED-A804-05AC14490FF7}"/>
              </a:ext>
            </a:extLst>
          </p:cNvPr>
          <p:cNvSpPr/>
          <p:nvPr/>
        </p:nvSpPr>
        <p:spPr>
          <a:xfrm>
            <a:off x="4929171" y="2370392"/>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es </a:t>
            </a:r>
            <a:r>
              <a:rPr kumimoji="0" lang="en-GB" sz="2800" b="1" i="0" u="none" strike="noStrike" kern="0" cap="none" spc="300" normalizeH="0" baseline="0" noProof="0" dirty="0" err="1">
                <a:ln>
                  <a:noFill/>
                </a:ln>
                <a:effectLst/>
                <a:uLnTx/>
                <a:uFillTx/>
              </a:rPr>
              <a:t>gibt</a:t>
            </a:r>
            <a:endParaRPr kumimoji="0" lang="en-GB" sz="2800" b="1" i="0" u="none" strike="noStrike" kern="0" cap="none" spc="300" normalizeH="0" baseline="0" noProof="0" dirty="0">
              <a:ln>
                <a:noFill/>
              </a:ln>
              <a:effectLst/>
              <a:uLnTx/>
              <a:uFillTx/>
            </a:endParaRPr>
          </a:p>
        </p:txBody>
      </p:sp>
      <p:sp>
        <p:nvSpPr>
          <p:cNvPr id="18" name="Rounded Rectangle 11">
            <a:extLst>
              <a:ext uri="{FF2B5EF4-FFF2-40B4-BE49-F238E27FC236}">
                <a16:creationId xmlns:a16="http://schemas.microsoft.com/office/drawing/2014/main" id="{0B6EE2E0-836D-4B7B-BC8C-3106431D1539}"/>
              </a:ext>
            </a:extLst>
          </p:cNvPr>
          <p:cNvSpPr/>
          <p:nvPr/>
        </p:nvSpPr>
        <p:spPr>
          <a:xfrm>
            <a:off x="8306501" y="2366100"/>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effectLst/>
                <a:uLnTx/>
                <a:uFillTx/>
              </a:rPr>
              <a:t>wie</a:t>
            </a:r>
            <a:r>
              <a:rPr kumimoji="0" lang="en-GB" sz="2800" b="1" i="0" u="none" strike="noStrike" kern="0" cap="none" spc="300" normalizeH="0" baseline="0" noProof="0" dirty="0">
                <a:ln>
                  <a:noFill/>
                </a:ln>
                <a:effectLst/>
                <a:uLnTx/>
                <a:uFillTx/>
              </a:rPr>
              <a:t> </a:t>
            </a:r>
            <a:r>
              <a:rPr kumimoji="0" lang="en-GB" sz="2800" b="1" i="0" u="none" strike="noStrike" kern="0" cap="none" spc="300" normalizeH="0" baseline="0" noProof="0" dirty="0" err="1">
                <a:ln>
                  <a:noFill/>
                </a:ln>
                <a:effectLst/>
                <a:uLnTx/>
                <a:uFillTx/>
              </a:rPr>
              <a:t>viele</a:t>
            </a:r>
            <a:r>
              <a:rPr kumimoji="0" lang="en-GB" sz="2800" b="1" i="0" u="none" strike="noStrike" kern="0" cap="none" spc="300" normalizeH="0" baseline="0" noProof="0" dirty="0">
                <a:ln>
                  <a:noFill/>
                </a:ln>
                <a:effectLst/>
                <a:uLnTx/>
                <a:uFillTx/>
              </a:rPr>
              <a:t>?</a:t>
            </a:r>
          </a:p>
        </p:txBody>
      </p:sp>
      <p:sp>
        <p:nvSpPr>
          <p:cNvPr id="20" name="Rounded Rectangle 11">
            <a:extLst>
              <a:ext uri="{FF2B5EF4-FFF2-40B4-BE49-F238E27FC236}">
                <a16:creationId xmlns:a16="http://schemas.microsoft.com/office/drawing/2014/main" id="{2F668812-6CD2-471E-B0D0-3F09F5BA9562}"/>
              </a:ext>
            </a:extLst>
          </p:cNvPr>
          <p:cNvSpPr/>
          <p:nvPr/>
        </p:nvSpPr>
        <p:spPr>
          <a:xfrm>
            <a:off x="1551841" y="5190783"/>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der Platz</a:t>
            </a:r>
          </a:p>
        </p:txBody>
      </p:sp>
      <p:sp>
        <p:nvSpPr>
          <p:cNvPr id="21" name="Rounded Rectangle 11">
            <a:extLst>
              <a:ext uri="{FF2B5EF4-FFF2-40B4-BE49-F238E27FC236}">
                <a16:creationId xmlns:a16="http://schemas.microsoft.com/office/drawing/2014/main" id="{B51D4D37-B728-4E00-9A9A-B190AD5D71DC}"/>
              </a:ext>
            </a:extLst>
          </p:cNvPr>
          <p:cNvSpPr/>
          <p:nvPr/>
        </p:nvSpPr>
        <p:spPr>
          <a:xfrm>
            <a:off x="4929171" y="519507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das Spiel</a:t>
            </a:r>
          </a:p>
        </p:txBody>
      </p:sp>
      <p:sp>
        <p:nvSpPr>
          <p:cNvPr id="22" name="Rounded Rectangle 11">
            <a:extLst>
              <a:ext uri="{FF2B5EF4-FFF2-40B4-BE49-F238E27FC236}">
                <a16:creationId xmlns:a16="http://schemas.microsoft.com/office/drawing/2014/main" id="{090C51A3-30F9-485A-92B5-41494138A2C3}"/>
              </a:ext>
            </a:extLst>
          </p:cNvPr>
          <p:cNvSpPr/>
          <p:nvPr/>
        </p:nvSpPr>
        <p:spPr>
          <a:xfrm>
            <a:off x="8306501" y="5190783"/>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das </a:t>
            </a:r>
            <a:r>
              <a:rPr kumimoji="0" lang="en-GB" sz="2800" b="1" i="0" u="none" strike="noStrike" kern="0" cap="none" spc="300" normalizeH="0" baseline="0" noProof="0" dirty="0" err="1">
                <a:ln>
                  <a:noFill/>
                </a:ln>
                <a:effectLst/>
                <a:uLnTx/>
                <a:uFillTx/>
              </a:rPr>
              <a:t>Stück</a:t>
            </a:r>
            <a:endParaRPr kumimoji="0" lang="en-GB" sz="2800" b="1" i="0" u="none" strike="noStrike" kern="0" cap="none" spc="300" normalizeH="0" baseline="0" noProof="0" dirty="0">
              <a:ln>
                <a:noFill/>
              </a:ln>
              <a:effectLst/>
              <a:uLnTx/>
              <a:uFillTx/>
            </a:endParaRPr>
          </a:p>
        </p:txBody>
      </p:sp>
      <p:pic>
        <p:nvPicPr>
          <p:cNvPr id="23" name="Picture 22" descr="A green blot on a black background&#10;&#10;Description automatically generated">
            <a:extLst>
              <a:ext uri="{FF2B5EF4-FFF2-40B4-BE49-F238E27FC236}">
                <a16:creationId xmlns:a16="http://schemas.microsoft.com/office/drawing/2014/main" id="{A4183664-5BB1-43EA-A38E-B0BC4A223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092" y="3888837"/>
            <a:ext cx="708818" cy="584775"/>
          </a:xfrm>
          <a:prstGeom prst="rect">
            <a:avLst/>
          </a:prstGeom>
        </p:spPr>
      </p:pic>
      <p:sp>
        <p:nvSpPr>
          <p:cNvPr id="24" name="Plus 2">
            <a:extLst>
              <a:ext uri="{FF2B5EF4-FFF2-40B4-BE49-F238E27FC236}">
                <a16:creationId xmlns:a16="http://schemas.microsoft.com/office/drawing/2014/main" id="{25257067-8F8A-4B2B-A9D6-6B0BCC63E175}"/>
              </a:ext>
            </a:extLst>
          </p:cNvPr>
          <p:cNvSpPr/>
          <p:nvPr/>
        </p:nvSpPr>
        <p:spPr>
          <a:xfrm>
            <a:off x="11059888" y="3945198"/>
            <a:ext cx="458572" cy="470928"/>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5" name="Picture 24">
            <a:extLst>
              <a:ext uri="{FF2B5EF4-FFF2-40B4-BE49-F238E27FC236}">
                <a16:creationId xmlns:a16="http://schemas.microsoft.com/office/drawing/2014/main" id="{DABB292F-09DE-4816-BD2A-1BEFC1153EE8}"/>
              </a:ext>
            </a:extLst>
          </p:cNvPr>
          <p:cNvPicPr>
            <a:picLocks noChangeAspect="1"/>
          </p:cNvPicPr>
          <p:nvPr/>
        </p:nvPicPr>
        <p:blipFill>
          <a:blip r:embed="rId7"/>
          <a:stretch>
            <a:fillRect/>
          </a:stretch>
        </p:blipFill>
        <p:spPr>
          <a:xfrm>
            <a:off x="10493119" y="5294934"/>
            <a:ext cx="566770" cy="386601"/>
          </a:xfrm>
          <a:prstGeom prst="rect">
            <a:avLst/>
          </a:prstGeom>
        </p:spPr>
      </p:pic>
      <p:pic>
        <p:nvPicPr>
          <p:cNvPr id="26" name="Picture 25">
            <a:extLst>
              <a:ext uri="{FF2B5EF4-FFF2-40B4-BE49-F238E27FC236}">
                <a16:creationId xmlns:a16="http://schemas.microsoft.com/office/drawing/2014/main" id="{8F8CC274-D65F-4F66-A2B9-B47DF933C85D}"/>
              </a:ext>
            </a:extLst>
          </p:cNvPr>
          <p:cNvPicPr>
            <a:picLocks noChangeAspect="1"/>
          </p:cNvPicPr>
          <p:nvPr/>
        </p:nvPicPr>
        <p:blipFill rotWithShape="1">
          <a:blip r:embed="rId8">
            <a:clrChange>
              <a:clrFrom>
                <a:srgbClr val="91CCEC"/>
              </a:clrFrom>
              <a:clrTo>
                <a:srgbClr val="91CCEC">
                  <a:alpha val="0"/>
                </a:srgbClr>
              </a:clrTo>
            </a:clrChange>
            <a:extLst>
              <a:ext uri="{28A0092B-C50C-407E-A947-70E740481C1C}">
                <a14:useLocalDpi xmlns:a14="http://schemas.microsoft.com/office/drawing/2010/main" val="0"/>
              </a:ext>
            </a:extLst>
          </a:blip>
          <a:srcRect l="41152" t="27900" r="39875" b="27877"/>
          <a:stretch/>
        </p:blipFill>
        <p:spPr>
          <a:xfrm>
            <a:off x="3932525" y="2373785"/>
            <a:ext cx="455989" cy="569403"/>
          </a:xfrm>
          <a:prstGeom prst="rect">
            <a:avLst/>
          </a:prstGeom>
        </p:spPr>
      </p:pic>
      <p:pic>
        <p:nvPicPr>
          <p:cNvPr id="27" name="Picture 6" descr="http://www.clker.com/cliparts/8/5/4/b/11949911381154569537asso_carte_architetto_fr_01.svg.med.png">
            <a:extLst>
              <a:ext uri="{FF2B5EF4-FFF2-40B4-BE49-F238E27FC236}">
                <a16:creationId xmlns:a16="http://schemas.microsoft.com/office/drawing/2014/main" id="{9DD5CF00-7EF1-491C-862D-485C42B7A8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1929" y="5237993"/>
            <a:ext cx="537319" cy="496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50C47ED-385A-4C1A-8503-B0FF56440D64}"/>
              </a:ext>
            </a:extLst>
          </p:cNvPr>
          <p:cNvPicPr>
            <a:picLocks noChangeAspect="1"/>
          </p:cNvPicPr>
          <p:nvPr/>
        </p:nvPicPr>
        <p:blipFill>
          <a:blip r:embed="rId10"/>
          <a:stretch>
            <a:fillRect/>
          </a:stretch>
        </p:blipFill>
        <p:spPr>
          <a:xfrm>
            <a:off x="3510288" y="5203046"/>
            <a:ext cx="878226" cy="560248"/>
          </a:xfrm>
          <a:prstGeom prst="rect">
            <a:avLst/>
          </a:prstGeom>
        </p:spPr>
      </p:pic>
      <p:pic>
        <p:nvPicPr>
          <p:cNvPr id="30" name="Picture 29" descr="A person in a white coat holding a clipboard&#10;&#10;Description automatically generated">
            <a:extLst>
              <a:ext uri="{FF2B5EF4-FFF2-40B4-BE49-F238E27FC236}">
                <a16:creationId xmlns:a16="http://schemas.microsoft.com/office/drawing/2014/main" id="{B483F85B-471B-4FD7-A772-4F85DF2870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0561" y="3880434"/>
            <a:ext cx="300228" cy="600456"/>
          </a:xfrm>
          <a:prstGeom prst="rect">
            <a:avLst/>
          </a:prstGeom>
        </p:spPr>
      </p:pic>
      <p:sp>
        <p:nvSpPr>
          <p:cNvPr id="31" name="Call-out: Down Arrow 30">
            <a:extLst>
              <a:ext uri="{FF2B5EF4-FFF2-40B4-BE49-F238E27FC236}">
                <a16:creationId xmlns:a16="http://schemas.microsoft.com/office/drawing/2014/main" id="{1A2EA7B9-07A8-43B8-96BA-695EAD9EB100}"/>
              </a:ext>
            </a:extLst>
          </p:cNvPr>
          <p:cNvSpPr/>
          <p:nvPr/>
        </p:nvSpPr>
        <p:spPr>
          <a:xfrm>
            <a:off x="3552999" y="909853"/>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green</a:t>
            </a:r>
            <a:endParaRPr kumimoji="0" lang="en-GB" sz="3200" b="1" i="0" u="none" strike="noStrike" kern="0" cap="none" spc="0" normalizeH="0" baseline="0" noProof="0" dirty="0">
              <a:ln>
                <a:noFill/>
              </a:ln>
              <a:effectLst/>
              <a:uLnTx/>
              <a:uFillTx/>
            </a:endParaRPr>
          </a:p>
        </p:txBody>
      </p:sp>
      <p:sp>
        <p:nvSpPr>
          <p:cNvPr id="32" name="Rounded Rectangle 11">
            <a:extLst>
              <a:ext uri="{FF2B5EF4-FFF2-40B4-BE49-F238E27FC236}">
                <a16:creationId xmlns:a16="http://schemas.microsoft.com/office/drawing/2014/main" id="{FE643936-EDFD-4D5C-A700-1FAE11C6D586}"/>
              </a:ext>
            </a:extLst>
          </p:cNvPr>
          <p:cNvSpPr/>
          <p:nvPr/>
        </p:nvSpPr>
        <p:spPr>
          <a:xfrm>
            <a:off x="6063136" y="3893042"/>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effectLst/>
                <a:uLnTx/>
                <a:uFillTx/>
              </a:rPr>
              <a:t>grün</a:t>
            </a:r>
            <a:endParaRPr kumimoji="0" lang="en-GB" sz="2800" b="1" i="0" u="none" strike="noStrike" kern="0" cap="none" spc="300" normalizeH="0" baseline="0" noProof="0" dirty="0">
              <a:ln>
                <a:noFill/>
              </a:ln>
              <a:effectLst/>
              <a:uLnTx/>
              <a:uFillTx/>
            </a:endParaRPr>
          </a:p>
        </p:txBody>
      </p:sp>
      <p:sp>
        <p:nvSpPr>
          <p:cNvPr id="33" name="Call-out: Down Arrow 32">
            <a:extLst>
              <a:ext uri="{FF2B5EF4-FFF2-40B4-BE49-F238E27FC236}">
                <a16:creationId xmlns:a16="http://schemas.microsoft.com/office/drawing/2014/main" id="{302C218B-5671-42AA-9770-0C07AEAD837D}"/>
              </a:ext>
            </a:extLst>
          </p:cNvPr>
          <p:cNvSpPr/>
          <p:nvPr/>
        </p:nvSpPr>
        <p:spPr>
          <a:xfrm>
            <a:off x="3552998" y="916947"/>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to wish, wishing</a:t>
            </a:r>
            <a:endParaRPr kumimoji="0" lang="en-GB" sz="3200" b="1" i="0" u="none" strike="noStrike" kern="0" cap="none" spc="0" normalizeH="0" baseline="0" noProof="0" dirty="0">
              <a:ln>
                <a:noFill/>
              </a:ln>
              <a:effectLst/>
              <a:uLnTx/>
              <a:uFillTx/>
            </a:endParaRPr>
          </a:p>
        </p:txBody>
      </p:sp>
      <p:sp>
        <p:nvSpPr>
          <p:cNvPr id="34" name="Rounded Rectangle 11">
            <a:extLst>
              <a:ext uri="{FF2B5EF4-FFF2-40B4-BE49-F238E27FC236}">
                <a16:creationId xmlns:a16="http://schemas.microsoft.com/office/drawing/2014/main" id="{2B21757B-D9C5-43B8-BE2A-1AC838358525}"/>
              </a:ext>
            </a:extLst>
          </p:cNvPr>
          <p:cNvSpPr/>
          <p:nvPr/>
        </p:nvSpPr>
        <p:spPr>
          <a:xfrm>
            <a:off x="1557163" y="2366780"/>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effectLst/>
                <a:uLnTx/>
                <a:uFillTx/>
              </a:rPr>
              <a:t>wünschen</a:t>
            </a:r>
            <a:endParaRPr kumimoji="0" lang="en-GB" sz="2800" b="1" i="0" u="none" strike="noStrike" kern="0" cap="none" spc="300" normalizeH="0" baseline="0" noProof="0" dirty="0">
              <a:ln>
                <a:noFill/>
              </a:ln>
              <a:effectLst/>
              <a:uLnTx/>
              <a:uFillTx/>
            </a:endParaRPr>
          </a:p>
        </p:txBody>
      </p:sp>
      <p:sp>
        <p:nvSpPr>
          <p:cNvPr id="35" name="Call-out: Down Arrow 34">
            <a:extLst>
              <a:ext uri="{FF2B5EF4-FFF2-40B4-BE49-F238E27FC236}">
                <a16:creationId xmlns:a16="http://schemas.microsoft.com/office/drawing/2014/main" id="{EFF9B447-4B03-4833-9737-B97726C6B8E3}"/>
              </a:ext>
            </a:extLst>
          </p:cNvPr>
          <p:cNvSpPr/>
          <p:nvPr/>
        </p:nvSpPr>
        <p:spPr>
          <a:xfrm>
            <a:off x="3560432" y="88617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(the) piece</a:t>
            </a:r>
            <a:endParaRPr kumimoji="0" lang="en-GB" sz="3200" b="1" i="0" u="none" strike="noStrike" kern="0" cap="none" spc="0" normalizeH="0" baseline="0" noProof="0" dirty="0">
              <a:ln>
                <a:noFill/>
              </a:ln>
              <a:effectLst/>
              <a:uLnTx/>
              <a:uFillTx/>
            </a:endParaRPr>
          </a:p>
        </p:txBody>
      </p:sp>
      <p:sp>
        <p:nvSpPr>
          <p:cNvPr id="36" name="Rounded Rectangle 11">
            <a:extLst>
              <a:ext uri="{FF2B5EF4-FFF2-40B4-BE49-F238E27FC236}">
                <a16:creationId xmlns:a16="http://schemas.microsoft.com/office/drawing/2014/main" id="{E8F414CD-1848-401F-8F66-C03F8C3310A2}"/>
              </a:ext>
            </a:extLst>
          </p:cNvPr>
          <p:cNvSpPr/>
          <p:nvPr/>
        </p:nvSpPr>
        <p:spPr>
          <a:xfrm>
            <a:off x="8311823" y="5185217"/>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das </a:t>
            </a:r>
            <a:r>
              <a:rPr kumimoji="0" lang="en-GB" sz="2800" b="1" i="0" u="none" strike="noStrike" kern="0" cap="none" spc="300" normalizeH="0" baseline="0" noProof="0" dirty="0" err="1">
                <a:ln>
                  <a:noFill/>
                </a:ln>
                <a:effectLst/>
                <a:uLnTx/>
                <a:uFillTx/>
              </a:rPr>
              <a:t>Stück</a:t>
            </a:r>
            <a:endParaRPr kumimoji="0" lang="en-GB" sz="2800" b="1" i="0" u="none" strike="noStrike" kern="0" cap="none" spc="300" normalizeH="0" baseline="0" noProof="0" dirty="0">
              <a:ln>
                <a:noFill/>
              </a:ln>
              <a:effectLst/>
              <a:uLnTx/>
              <a:uFillTx/>
            </a:endParaRPr>
          </a:p>
        </p:txBody>
      </p:sp>
      <p:sp>
        <p:nvSpPr>
          <p:cNvPr id="37" name="Call-out: Down Arrow 36">
            <a:extLst>
              <a:ext uri="{FF2B5EF4-FFF2-40B4-BE49-F238E27FC236}">
                <a16:creationId xmlns:a16="http://schemas.microsoft.com/office/drawing/2014/main" id="{B1419866-BA9A-4128-B243-A27281BE5E71}"/>
              </a:ext>
            </a:extLst>
          </p:cNvPr>
          <p:cNvSpPr/>
          <p:nvPr/>
        </p:nvSpPr>
        <p:spPr>
          <a:xfrm>
            <a:off x="3545192" y="88617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(the) game</a:t>
            </a:r>
            <a:endParaRPr kumimoji="0" lang="en-GB" sz="3200" b="1" i="0" u="none" strike="noStrike" kern="0" cap="none" spc="0" normalizeH="0" baseline="0" noProof="0" dirty="0">
              <a:ln>
                <a:noFill/>
              </a:ln>
              <a:effectLst/>
              <a:uLnTx/>
              <a:uFillTx/>
            </a:endParaRPr>
          </a:p>
        </p:txBody>
      </p:sp>
      <p:sp>
        <p:nvSpPr>
          <p:cNvPr id="38" name="Rounded Rectangle 11">
            <a:extLst>
              <a:ext uri="{FF2B5EF4-FFF2-40B4-BE49-F238E27FC236}">
                <a16:creationId xmlns:a16="http://schemas.microsoft.com/office/drawing/2014/main" id="{E68B823D-BC29-40DD-8124-030B677D774E}"/>
              </a:ext>
            </a:extLst>
          </p:cNvPr>
          <p:cNvSpPr/>
          <p:nvPr/>
        </p:nvSpPr>
        <p:spPr>
          <a:xfrm>
            <a:off x="4929171" y="5203046"/>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das Spiel</a:t>
            </a:r>
          </a:p>
        </p:txBody>
      </p:sp>
      <p:sp>
        <p:nvSpPr>
          <p:cNvPr id="39" name="Call-out: Down Arrow 38">
            <a:extLst>
              <a:ext uri="{FF2B5EF4-FFF2-40B4-BE49-F238E27FC236}">
                <a16:creationId xmlns:a16="http://schemas.microsoft.com/office/drawing/2014/main" id="{E3C76F77-F9B4-4C17-AD07-7E5940A96C95}"/>
              </a:ext>
            </a:extLst>
          </p:cNvPr>
          <p:cNvSpPr/>
          <p:nvPr/>
        </p:nvSpPr>
        <p:spPr>
          <a:xfrm>
            <a:off x="3560432" y="90141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also</a:t>
            </a:r>
            <a:endParaRPr kumimoji="0" lang="en-GB" sz="3200" b="1" i="0" u="none" strike="noStrike" kern="0" cap="none" spc="0" normalizeH="0" baseline="0" noProof="0" dirty="0">
              <a:ln>
                <a:noFill/>
              </a:ln>
              <a:effectLst/>
              <a:uLnTx/>
              <a:uFillTx/>
            </a:endParaRPr>
          </a:p>
        </p:txBody>
      </p:sp>
      <p:sp>
        <p:nvSpPr>
          <p:cNvPr id="40" name="Rounded Rectangle 11">
            <a:extLst>
              <a:ext uri="{FF2B5EF4-FFF2-40B4-BE49-F238E27FC236}">
                <a16:creationId xmlns:a16="http://schemas.microsoft.com/office/drawing/2014/main" id="{502B580F-A7D3-43ED-96EB-64F905D2DD69}"/>
              </a:ext>
            </a:extLst>
          </p:cNvPr>
          <p:cNvSpPr/>
          <p:nvPr/>
        </p:nvSpPr>
        <p:spPr>
          <a:xfrm>
            <a:off x="9165610" y="3893042"/>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auch</a:t>
            </a:r>
          </a:p>
        </p:txBody>
      </p:sp>
      <p:sp>
        <p:nvSpPr>
          <p:cNvPr id="41" name="Call-out: Down Arrow 40">
            <a:extLst>
              <a:ext uri="{FF2B5EF4-FFF2-40B4-BE49-F238E27FC236}">
                <a16:creationId xmlns:a16="http://schemas.microsoft.com/office/drawing/2014/main" id="{5B5032BB-E053-4C67-931C-BCA234F8844B}"/>
              </a:ext>
            </a:extLst>
          </p:cNvPr>
          <p:cNvSpPr/>
          <p:nvPr/>
        </p:nvSpPr>
        <p:spPr>
          <a:xfrm>
            <a:off x="3545192" y="901707"/>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how many?</a:t>
            </a:r>
            <a:endParaRPr kumimoji="0" lang="en-GB" sz="3200" b="1" i="0" u="none" strike="noStrike" kern="0" cap="none" spc="0" normalizeH="0" baseline="0" noProof="0" dirty="0">
              <a:ln>
                <a:noFill/>
              </a:ln>
              <a:effectLst/>
              <a:uLnTx/>
              <a:uFillTx/>
            </a:endParaRPr>
          </a:p>
        </p:txBody>
      </p:sp>
      <p:sp>
        <p:nvSpPr>
          <p:cNvPr id="42" name="Rounded Rectangle 11">
            <a:extLst>
              <a:ext uri="{FF2B5EF4-FFF2-40B4-BE49-F238E27FC236}">
                <a16:creationId xmlns:a16="http://schemas.microsoft.com/office/drawing/2014/main" id="{3F718AB3-E996-41AA-828D-8C7129FFB80D}"/>
              </a:ext>
            </a:extLst>
          </p:cNvPr>
          <p:cNvSpPr/>
          <p:nvPr/>
        </p:nvSpPr>
        <p:spPr>
          <a:xfrm>
            <a:off x="8311823" y="2369960"/>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effectLst/>
                <a:uLnTx/>
                <a:uFillTx/>
              </a:rPr>
              <a:t>wie</a:t>
            </a:r>
            <a:r>
              <a:rPr kumimoji="0" lang="en-GB" sz="2800" b="1" i="0" u="none" strike="noStrike" kern="0" cap="none" spc="300" normalizeH="0" noProof="0" dirty="0">
                <a:ln>
                  <a:noFill/>
                </a:ln>
                <a:effectLst/>
                <a:uLnTx/>
                <a:uFillTx/>
              </a:rPr>
              <a:t> </a:t>
            </a:r>
            <a:r>
              <a:rPr kumimoji="0" lang="en-GB" sz="2800" b="1" i="0" u="none" strike="noStrike" kern="0" cap="none" spc="300" normalizeH="0" noProof="0" dirty="0" err="1">
                <a:ln>
                  <a:noFill/>
                </a:ln>
                <a:effectLst/>
                <a:uLnTx/>
                <a:uFillTx/>
              </a:rPr>
              <a:t>viele</a:t>
            </a:r>
            <a:r>
              <a:rPr kumimoji="0" lang="en-GB" sz="2800" b="1" i="0" u="none" strike="noStrike" kern="0" cap="none" spc="300" normalizeH="0" noProof="0" dirty="0">
                <a:ln>
                  <a:noFill/>
                </a:ln>
                <a:effectLst/>
                <a:uLnTx/>
                <a:uFillTx/>
              </a:rPr>
              <a:t>?</a:t>
            </a:r>
            <a:endParaRPr kumimoji="0" lang="en-GB" sz="2800" b="1" i="0" u="none" strike="noStrike" kern="0" cap="none" spc="300" normalizeH="0" baseline="0" noProof="0" dirty="0">
              <a:ln>
                <a:noFill/>
              </a:ln>
              <a:effectLst/>
              <a:uLnTx/>
              <a:uFillTx/>
            </a:endParaRPr>
          </a:p>
        </p:txBody>
      </p:sp>
      <p:sp>
        <p:nvSpPr>
          <p:cNvPr id="43" name="Call-out: Down Arrow 42">
            <a:extLst>
              <a:ext uri="{FF2B5EF4-FFF2-40B4-BE49-F238E27FC236}">
                <a16:creationId xmlns:a16="http://schemas.microsoft.com/office/drawing/2014/main" id="{4755D27D-CAD8-44BD-A148-B5226D2C8CFC}"/>
              </a:ext>
            </a:extLst>
          </p:cNvPr>
          <p:cNvSpPr/>
          <p:nvPr/>
        </p:nvSpPr>
        <p:spPr>
          <a:xfrm>
            <a:off x="3545192" y="901493"/>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(the) doctor</a:t>
            </a:r>
            <a:endParaRPr kumimoji="0" lang="en-GB" sz="3200" b="1" i="0" u="none" strike="noStrike" kern="0" cap="none" spc="0" normalizeH="0" baseline="0" noProof="0" dirty="0">
              <a:ln>
                <a:noFill/>
              </a:ln>
              <a:effectLst/>
              <a:uLnTx/>
              <a:uFillTx/>
            </a:endParaRPr>
          </a:p>
        </p:txBody>
      </p:sp>
      <p:sp>
        <p:nvSpPr>
          <p:cNvPr id="44" name="Rounded Rectangle 11">
            <a:extLst>
              <a:ext uri="{FF2B5EF4-FFF2-40B4-BE49-F238E27FC236}">
                <a16:creationId xmlns:a16="http://schemas.microsoft.com/office/drawing/2014/main" id="{0F0B7C00-7545-4C13-9D4A-8870BFA7ED51}"/>
              </a:ext>
            </a:extLst>
          </p:cNvPr>
          <p:cNvSpPr/>
          <p:nvPr/>
        </p:nvSpPr>
        <p:spPr>
          <a:xfrm>
            <a:off x="2945072" y="3904670"/>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der </a:t>
            </a:r>
            <a:r>
              <a:rPr kumimoji="0" lang="en-GB" sz="2800" b="1" i="0" u="none" strike="noStrike" kern="0" cap="none" spc="300" normalizeH="0" baseline="0" noProof="0" dirty="0" err="1">
                <a:ln>
                  <a:noFill/>
                </a:ln>
                <a:effectLst/>
                <a:uLnTx/>
                <a:uFillTx/>
              </a:rPr>
              <a:t>Arzt</a:t>
            </a:r>
            <a:endParaRPr kumimoji="0" lang="en-GB" sz="2800" b="1" i="0" u="none" strike="noStrike" kern="0" cap="none" spc="300" normalizeH="0" baseline="0" noProof="0" dirty="0">
              <a:ln>
                <a:noFill/>
              </a:ln>
              <a:effectLst/>
              <a:uLnTx/>
              <a:uFillTx/>
            </a:endParaRPr>
          </a:p>
        </p:txBody>
      </p:sp>
      <p:sp>
        <p:nvSpPr>
          <p:cNvPr id="45" name="Call-out: Down Arrow 44">
            <a:extLst>
              <a:ext uri="{FF2B5EF4-FFF2-40B4-BE49-F238E27FC236}">
                <a16:creationId xmlns:a16="http://schemas.microsoft.com/office/drawing/2014/main" id="{EFB3564A-2952-45FA-92D1-1915ABF73F05}"/>
              </a:ext>
            </a:extLst>
          </p:cNvPr>
          <p:cNvSpPr/>
          <p:nvPr/>
        </p:nvSpPr>
        <p:spPr>
          <a:xfrm>
            <a:off x="3545192" y="886178"/>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(the) place, room</a:t>
            </a:r>
            <a:endParaRPr kumimoji="0" lang="en-GB" sz="3200" b="1" i="0" u="none" strike="noStrike" kern="0" cap="none" spc="0" normalizeH="0" baseline="0" noProof="0" dirty="0">
              <a:ln>
                <a:noFill/>
              </a:ln>
              <a:effectLst/>
              <a:uLnTx/>
              <a:uFillTx/>
            </a:endParaRPr>
          </a:p>
        </p:txBody>
      </p:sp>
      <p:sp>
        <p:nvSpPr>
          <p:cNvPr id="46" name="Rounded Rectangle 11">
            <a:extLst>
              <a:ext uri="{FF2B5EF4-FFF2-40B4-BE49-F238E27FC236}">
                <a16:creationId xmlns:a16="http://schemas.microsoft.com/office/drawing/2014/main" id="{DFCF5F1A-6D7F-4E79-A0B4-1AE835E114D2}"/>
              </a:ext>
            </a:extLst>
          </p:cNvPr>
          <p:cNvSpPr/>
          <p:nvPr/>
        </p:nvSpPr>
        <p:spPr>
          <a:xfrm>
            <a:off x="1557163" y="5199315"/>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der Platz</a:t>
            </a:r>
          </a:p>
        </p:txBody>
      </p:sp>
      <p:sp>
        <p:nvSpPr>
          <p:cNvPr id="47" name="Call-out: Down Arrow 46">
            <a:extLst>
              <a:ext uri="{FF2B5EF4-FFF2-40B4-BE49-F238E27FC236}">
                <a16:creationId xmlns:a16="http://schemas.microsoft.com/office/drawing/2014/main" id="{EF035455-68FA-4372-AE88-5D9EC4C87913}"/>
              </a:ext>
            </a:extLst>
          </p:cNvPr>
          <p:cNvSpPr/>
          <p:nvPr/>
        </p:nvSpPr>
        <p:spPr>
          <a:xfrm>
            <a:off x="3560432" y="901412"/>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t>there is, there are</a:t>
            </a:r>
            <a:endParaRPr kumimoji="0" lang="en-GB" sz="3200" b="1" i="0" u="none" strike="noStrike" kern="0" cap="none" spc="0" normalizeH="0" baseline="0" noProof="0" dirty="0">
              <a:ln>
                <a:noFill/>
              </a:ln>
              <a:effectLst/>
              <a:uLnTx/>
              <a:uFillTx/>
            </a:endParaRPr>
          </a:p>
        </p:txBody>
      </p:sp>
      <p:sp>
        <p:nvSpPr>
          <p:cNvPr id="48" name="Rounded Rectangle 11">
            <a:extLst>
              <a:ext uri="{FF2B5EF4-FFF2-40B4-BE49-F238E27FC236}">
                <a16:creationId xmlns:a16="http://schemas.microsoft.com/office/drawing/2014/main" id="{1C675924-ED6B-4B5C-A92C-86373AD10E3B}"/>
              </a:ext>
            </a:extLst>
          </p:cNvPr>
          <p:cNvSpPr/>
          <p:nvPr/>
        </p:nvSpPr>
        <p:spPr>
          <a:xfrm>
            <a:off x="4929170" y="2386678"/>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effectLst/>
                <a:uLnTx/>
                <a:uFillTx/>
              </a:rPr>
              <a:t>es </a:t>
            </a:r>
            <a:r>
              <a:rPr kumimoji="0" lang="en-GB" sz="2800" b="1" i="0" u="none" strike="noStrike" kern="0" cap="none" spc="300" normalizeH="0" baseline="0" noProof="0" dirty="0" err="1">
                <a:ln>
                  <a:noFill/>
                </a:ln>
                <a:effectLst/>
                <a:uLnTx/>
                <a:uFillTx/>
              </a:rPr>
              <a:t>gibt</a:t>
            </a:r>
            <a:endParaRPr kumimoji="0" lang="en-GB" sz="2800" b="1" i="0" u="none" strike="noStrike" kern="0" cap="none" spc="300" normalizeH="0" baseline="0" noProof="0" dirty="0">
              <a:ln>
                <a:noFill/>
              </a:ln>
              <a:effectLst/>
              <a:uLnTx/>
              <a:uFillTx/>
            </a:endParaRPr>
          </a:p>
        </p:txBody>
      </p:sp>
      <p:sp>
        <p:nvSpPr>
          <p:cNvPr id="49" name="Speech Bubble: Rectangle with Corners Rounded 48">
            <a:extLst>
              <a:ext uri="{FF2B5EF4-FFF2-40B4-BE49-F238E27FC236}">
                <a16:creationId xmlns:a16="http://schemas.microsoft.com/office/drawing/2014/main" id="{6AD11991-B548-417E-8FF8-06C6BCCC1CC9}"/>
              </a:ext>
            </a:extLst>
          </p:cNvPr>
          <p:cNvSpPr/>
          <p:nvPr/>
        </p:nvSpPr>
        <p:spPr>
          <a:xfrm>
            <a:off x="9729217" y="807678"/>
            <a:ext cx="2097023" cy="1139619"/>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err="1"/>
              <a:t>st</a:t>
            </a:r>
            <a:r>
              <a:rPr lang="en-GB" sz="2000" dirty="0"/>
              <a:t>] sounds like ‘</a:t>
            </a:r>
            <a:r>
              <a:rPr lang="en-GB" sz="2000" dirty="0" err="1"/>
              <a:t>sht</a:t>
            </a:r>
            <a:r>
              <a:rPr lang="en-GB" sz="2000" dirty="0"/>
              <a:t>’ and [</a:t>
            </a:r>
            <a:r>
              <a:rPr lang="en-GB" sz="2000" b="1" dirty="0" err="1"/>
              <a:t>sp</a:t>
            </a:r>
            <a:r>
              <a:rPr lang="en-GB" sz="2000" dirty="0"/>
              <a:t>] like ‘’</a:t>
            </a:r>
            <a:r>
              <a:rPr lang="en-GB" sz="2000" dirty="0" err="1"/>
              <a:t>shp</a:t>
            </a:r>
            <a:r>
              <a:rPr lang="en-GB" sz="2000" dirty="0"/>
              <a:t>’.</a:t>
            </a:r>
          </a:p>
        </p:txBody>
      </p:sp>
    </p:spTree>
    <p:extLst>
      <p:ext uri="{BB962C8B-B14F-4D97-AF65-F5344CB8AC3E}">
        <p14:creationId xmlns:p14="http://schemas.microsoft.com/office/powerpoint/2010/main" val="36415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left)">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left)">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left)">
                                      <p:cBhvr>
                                        <p:cTn id="10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C6671B-E1FE-4745-B59C-62BABC3D8BB1}"/>
              </a:ext>
            </a:extLst>
          </p:cNvPr>
          <p:cNvSpPr txBox="1">
            <a:spLocks/>
          </p:cNvSpPr>
          <p:nvPr/>
        </p:nvSpPr>
        <p:spPr>
          <a:xfrm>
            <a:off x="0" y="-8025"/>
            <a:ext cx="53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5" name="Content Placeholder 2">
            <a:extLst>
              <a:ext uri="{FF2B5EF4-FFF2-40B4-BE49-F238E27FC236}">
                <a16:creationId xmlns:a16="http://schemas.microsoft.com/office/drawing/2014/main" id="{99D5710A-0070-A341-A570-A3DDC2E2E0C7}"/>
              </a:ext>
            </a:extLst>
          </p:cNvPr>
          <p:cNvSpPr txBox="1">
            <a:spLocks/>
          </p:cNvSpPr>
          <p:nvPr/>
        </p:nvSpPr>
        <p:spPr>
          <a:xfrm>
            <a:off x="428915" y="883421"/>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In German there are several ways to make plural nouns.</a:t>
            </a:r>
          </a:p>
        </p:txBody>
      </p:sp>
      <p:sp>
        <p:nvSpPr>
          <p:cNvPr id="6" name="TextBox 5">
            <a:extLst>
              <a:ext uri="{FF2B5EF4-FFF2-40B4-BE49-F238E27FC236}">
                <a16:creationId xmlns:a16="http://schemas.microsoft.com/office/drawing/2014/main" id="{67025E7C-1896-444E-9D7A-76A03BD06ABA}"/>
              </a:ext>
            </a:extLst>
          </p:cNvPr>
          <p:cNvSpPr txBox="1"/>
          <p:nvPr/>
        </p:nvSpPr>
        <p:spPr>
          <a:xfrm>
            <a:off x="428914" y="4398896"/>
            <a:ext cx="9074920" cy="523220"/>
          </a:xfrm>
          <a:prstGeom prst="rect">
            <a:avLst/>
          </a:prstGeom>
          <a:noFill/>
        </p:spPr>
        <p:txBody>
          <a:bodyPr wrap="none" rtlCol="0">
            <a:spAutoFit/>
          </a:bodyPr>
          <a:lstStyle/>
          <a:p>
            <a:r>
              <a:rPr lang="en-US" sz="2800" dirty="0">
                <a:latin typeface="Century Gothic" panose="020B0502020202020204" pitchFamily="34" charset="0"/>
              </a:rPr>
              <a:t>2. add </a:t>
            </a:r>
            <a:r>
              <a:rPr lang="en-US" sz="2800" b="1" dirty="0">
                <a:latin typeface="Century Gothic" panose="020B0502020202020204" pitchFamily="34" charset="0"/>
              </a:rPr>
              <a:t>-e </a:t>
            </a:r>
            <a:r>
              <a:rPr lang="en-US" sz="2800" dirty="0">
                <a:latin typeface="Century Gothic" panose="020B0502020202020204" pitchFamily="34" charset="0"/>
              </a:rPr>
              <a:t>to the end and</a:t>
            </a:r>
            <a:r>
              <a:rPr lang="en-US" sz="2800" b="1" dirty="0">
                <a:latin typeface="Century Gothic" panose="020B0502020202020204" pitchFamily="34" charset="0"/>
              </a:rPr>
              <a:t> an umlaut </a:t>
            </a:r>
            <a:r>
              <a:rPr lang="en-US" sz="2800" dirty="0">
                <a:latin typeface="Century Gothic" panose="020B0502020202020204" pitchFamily="34" charset="0"/>
              </a:rPr>
              <a:t>on the vowel:</a:t>
            </a:r>
          </a:p>
        </p:txBody>
      </p:sp>
      <p:sp>
        <p:nvSpPr>
          <p:cNvPr id="7" name="Rectangle 6">
            <a:extLst>
              <a:ext uri="{FF2B5EF4-FFF2-40B4-BE49-F238E27FC236}">
                <a16:creationId xmlns:a16="http://schemas.microsoft.com/office/drawing/2014/main" id="{3AC816BF-6D69-0B42-8204-C53E2C6BFBD9}"/>
              </a:ext>
            </a:extLst>
          </p:cNvPr>
          <p:cNvSpPr/>
          <p:nvPr/>
        </p:nvSpPr>
        <p:spPr>
          <a:xfrm>
            <a:off x="4775875" y="3208309"/>
            <a:ext cx="2031325" cy="523220"/>
          </a:xfrm>
          <a:prstGeom prst="rect">
            <a:avLst/>
          </a:prstGeom>
        </p:spPr>
        <p:txBody>
          <a:bodyPr wrap="none">
            <a:spAutoFit/>
          </a:bodyPr>
          <a:lstStyle/>
          <a:p>
            <a:r>
              <a:rPr lang="en-GB" sz="2800" dirty="0">
                <a:latin typeface="Century Gothic" panose="020B0502020202020204" pitchFamily="34" charset="0"/>
              </a:rPr>
              <a:t>der Tisch 	</a:t>
            </a:r>
            <a:endParaRPr lang="en-US" sz="2800" dirty="0">
              <a:latin typeface="Century Gothic" panose="020B0502020202020204" pitchFamily="34" charset="0"/>
            </a:endParaRPr>
          </a:p>
        </p:txBody>
      </p:sp>
      <p:sp>
        <p:nvSpPr>
          <p:cNvPr id="8" name="Rectangle 7">
            <a:extLst>
              <a:ext uri="{FF2B5EF4-FFF2-40B4-BE49-F238E27FC236}">
                <a16:creationId xmlns:a16="http://schemas.microsoft.com/office/drawing/2014/main" id="{17469FB7-6D40-B748-99C2-0CFBFDA7B777}"/>
              </a:ext>
            </a:extLst>
          </p:cNvPr>
          <p:cNvSpPr/>
          <p:nvPr/>
        </p:nvSpPr>
        <p:spPr>
          <a:xfrm>
            <a:off x="8771263" y="3207127"/>
            <a:ext cx="203132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Tisch</a:t>
            </a:r>
            <a:r>
              <a:rPr lang="en-GB" sz="2800" b="1" dirty="0" err="1">
                <a:latin typeface="Century Gothic" panose="020B0502020202020204" pitchFamily="34" charset="0"/>
              </a:rPr>
              <a:t>e</a:t>
            </a:r>
            <a:r>
              <a:rPr lang="en-GB" sz="2800" b="1" dirty="0">
                <a:latin typeface="Century Gothic" panose="020B0502020202020204" pitchFamily="34" charset="0"/>
              </a:rPr>
              <a:t> </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9" name="TextBox 8">
            <a:extLst>
              <a:ext uri="{FF2B5EF4-FFF2-40B4-BE49-F238E27FC236}">
                <a16:creationId xmlns:a16="http://schemas.microsoft.com/office/drawing/2014/main" id="{8EA862B3-F19B-F041-98BA-4B6BC4C7EB90}"/>
              </a:ext>
            </a:extLst>
          </p:cNvPr>
          <p:cNvSpPr txBox="1"/>
          <p:nvPr/>
        </p:nvSpPr>
        <p:spPr>
          <a:xfrm>
            <a:off x="428915" y="1456797"/>
            <a:ext cx="7237879" cy="523220"/>
          </a:xfrm>
          <a:prstGeom prst="rect">
            <a:avLst/>
          </a:prstGeom>
          <a:noFill/>
        </p:spPr>
        <p:txBody>
          <a:bodyPr wrap="none" rtlCol="0">
            <a:spAutoFit/>
          </a:bodyPr>
          <a:lstStyle/>
          <a:p>
            <a:pPr lvl="0"/>
            <a:r>
              <a:rPr lang="en-GB" sz="2800" dirty="0">
                <a:latin typeface="Century Gothic" panose="020B0502020202020204" pitchFamily="34" charset="0"/>
              </a:rPr>
              <a:t>Most masculine and neuter words either:</a:t>
            </a:r>
          </a:p>
        </p:txBody>
      </p:sp>
      <p:sp>
        <p:nvSpPr>
          <p:cNvPr id="10" name="Content Placeholder 2">
            <a:extLst>
              <a:ext uri="{FF2B5EF4-FFF2-40B4-BE49-F238E27FC236}">
                <a16:creationId xmlns:a16="http://schemas.microsoft.com/office/drawing/2014/main" id="{9DA9EEE3-2AFC-E541-A4A1-A446B3F33F22}"/>
              </a:ext>
            </a:extLst>
          </p:cNvPr>
          <p:cNvSpPr txBox="1">
            <a:spLocks/>
          </p:cNvSpPr>
          <p:nvPr/>
        </p:nvSpPr>
        <p:spPr>
          <a:xfrm>
            <a:off x="428915" y="2154144"/>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dirty="0">
                <a:solidFill>
                  <a:schemeClr val="tx1"/>
                </a:solidFill>
              </a:rPr>
              <a:t>add </a:t>
            </a:r>
            <a:r>
              <a:rPr lang="en-GB" b="1" dirty="0">
                <a:solidFill>
                  <a:schemeClr val="tx1"/>
                </a:solidFill>
              </a:rPr>
              <a:t>-e </a:t>
            </a:r>
            <a:r>
              <a:rPr lang="en-GB" dirty="0">
                <a:solidFill>
                  <a:schemeClr val="tx1"/>
                </a:solidFill>
              </a:rPr>
              <a:t>to the end</a:t>
            </a:r>
          </a:p>
        </p:txBody>
      </p:sp>
      <p:sp>
        <p:nvSpPr>
          <p:cNvPr id="11" name="Rectangle 10">
            <a:extLst>
              <a:ext uri="{FF2B5EF4-FFF2-40B4-BE49-F238E27FC236}">
                <a16:creationId xmlns:a16="http://schemas.microsoft.com/office/drawing/2014/main" id="{71EB1CE9-D060-8948-A80F-504482123B4B}"/>
              </a:ext>
            </a:extLst>
          </p:cNvPr>
          <p:cNvSpPr/>
          <p:nvPr/>
        </p:nvSpPr>
        <p:spPr>
          <a:xfrm>
            <a:off x="4775874" y="5859125"/>
            <a:ext cx="2031325" cy="523220"/>
          </a:xfrm>
          <a:prstGeom prst="rect">
            <a:avLst/>
          </a:prstGeom>
        </p:spPr>
        <p:txBody>
          <a:bodyPr wrap="none">
            <a:spAutoFit/>
          </a:bodyPr>
          <a:lstStyle/>
          <a:p>
            <a:r>
              <a:rPr lang="en-GB" sz="2800" dirty="0">
                <a:latin typeface="Century Gothic" panose="020B0502020202020204" pitchFamily="34" charset="0"/>
              </a:rPr>
              <a:t>der Zug 	</a:t>
            </a:r>
            <a:endParaRPr lang="en-US" sz="2800" dirty="0">
              <a:latin typeface="Century Gothic" panose="020B0502020202020204" pitchFamily="34" charset="0"/>
            </a:endParaRPr>
          </a:p>
        </p:txBody>
      </p:sp>
      <p:sp>
        <p:nvSpPr>
          <p:cNvPr id="12" name="Rectangle 11">
            <a:extLst>
              <a:ext uri="{FF2B5EF4-FFF2-40B4-BE49-F238E27FC236}">
                <a16:creationId xmlns:a16="http://schemas.microsoft.com/office/drawing/2014/main" id="{AC5A5A20-C20E-674A-B06A-306084803CBF}"/>
              </a:ext>
            </a:extLst>
          </p:cNvPr>
          <p:cNvSpPr/>
          <p:nvPr/>
        </p:nvSpPr>
        <p:spPr>
          <a:xfrm>
            <a:off x="8843073" y="5845320"/>
            <a:ext cx="203132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Z</a:t>
            </a:r>
            <a:r>
              <a:rPr lang="en-GB" sz="2800" b="1" dirty="0" err="1">
                <a:latin typeface="Century Gothic" panose="020B0502020202020204" pitchFamily="34" charset="0"/>
              </a:rPr>
              <a:t>ü</a:t>
            </a:r>
            <a:r>
              <a:rPr lang="en-GB" sz="2800" dirty="0" err="1">
                <a:latin typeface="Century Gothic" panose="020B0502020202020204" pitchFamily="34" charset="0"/>
              </a:rPr>
              <a:t>g</a:t>
            </a:r>
            <a:r>
              <a:rPr lang="en-GB" sz="2800" b="1" dirty="0" err="1">
                <a:latin typeface="Century Gothic" panose="020B0502020202020204" pitchFamily="34" charset="0"/>
              </a:rPr>
              <a:t>e</a:t>
            </a:r>
            <a:r>
              <a:rPr lang="en-GB" sz="2800" dirty="0">
                <a:latin typeface="Century Gothic" panose="020B0502020202020204" pitchFamily="34" charset="0"/>
              </a:rPr>
              <a:t> 	</a:t>
            </a:r>
            <a:endParaRPr lang="en-US" sz="2800" dirty="0">
              <a:latin typeface="Century Gothic" panose="020B0502020202020204" pitchFamily="34" charset="0"/>
            </a:endParaRPr>
          </a:p>
        </p:txBody>
      </p:sp>
      <p:pic>
        <p:nvPicPr>
          <p:cNvPr id="13" name="Picture 12">
            <a:extLst>
              <a:ext uri="{FF2B5EF4-FFF2-40B4-BE49-F238E27FC236}">
                <a16:creationId xmlns:a16="http://schemas.microsoft.com/office/drawing/2014/main" id="{FA972F6C-E196-274F-A09A-3F5089AC26F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0677" y="5018099"/>
            <a:ext cx="1468060" cy="827221"/>
          </a:xfrm>
          <a:prstGeom prst="rect">
            <a:avLst/>
          </a:prstGeom>
        </p:spPr>
      </p:pic>
      <p:pic>
        <p:nvPicPr>
          <p:cNvPr id="14" name="Picture 13">
            <a:extLst>
              <a:ext uri="{FF2B5EF4-FFF2-40B4-BE49-F238E27FC236}">
                <a16:creationId xmlns:a16="http://schemas.microsoft.com/office/drawing/2014/main" id="{73723BFB-8A48-E746-AB7E-378D88F43C1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0676" y="4986503"/>
            <a:ext cx="1468060" cy="827221"/>
          </a:xfrm>
          <a:prstGeom prst="rect">
            <a:avLst/>
          </a:prstGeom>
        </p:spPr>
      </p:pic>
      <p:pic>
        <p:nvPicPr>
          <p:cNvPr id="15" name="Picture 14">
            <a:extLst>
              <a:ext uri="{FF2B5EF4-FFF2-40B4-BE49-F238E27FC236}">
                <a16:creationId xmlns:a16="http://schemas.microsoft.com/office/drawing/2014/main" id="{C4BCD33B-A68F-5746-8B53-1D72FBEF75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8558" y="4954908"/>
            <a:ext cx="1468060" cy="827221"/>
          </a:xfrm>
          <a:prstGeom prst="rect">
            <a:avLst/>
          </a:prstGeom>
        </p:spPr>
      </p:pic>
      <p:pic>
        <p:nvPicPr>
          <p:cNvPr id="16" name="Picture 15">
            <a:extLst>
              <a:ext uri="{FF2B5EF4-FFF2-40B4-BE49-F238E27FC236}">
                <a16:creationId xmlns:a16="http://schemas.microsoft.com/office/drawing/2014/main" id="{E17ED993-2D0B-E14E-BBD8-65F59A13C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664" y="2249908"/>
            <a:ext cx="1477073" cy="895196"/>
          </a:xfrm>
          <a:prstGeom prst="rect">
            <a:avLst/>
          </a:prstGeom>
        </p:spPr>
      </p:pic>
      <p:pic>
        <p:nvPicPr>
          <p:cNvPr id="17" name="Picture 16">
            <a:extLst>
              <a:ext uri="{FF2B5EF4-FFF2-40B4-BE49-F238E27FC236}">
                <a16:creationId xmlns:a16="http://schemas.microsoft.com/office/drawing/2014/main" id="{4D175CA7-A2A5-AF4C-9194-D649A189FA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3246" y="2251664"/>
            <a:ext cx="1477073" cy="895196"/>
          </a:xfrm>
          <a:prstGeom prst="rect">
            <a:avLst/>
          </a:prstGeom>
        </p:spPr>
      </p:pic>
      <p:pic>
        <p:nvPicPr>
          <p:cNvPr id="18" name="Picture 17">
            <a:extLst>
              <a:ext uri="{FF2B5EF4-FFF2-40B4-BE49-F238E27FC236}">
                <a16:creationId xmlns:a16="http://schemas.microsoft.com/office/drawing/2014/main" id="{27790BDF-AECE-5D49-A8F3-D8BFC5387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9540" y="2249908"/>
            <a:ext cx="1477073" cy="895196"/>
          </a:xfrm>
          <a:prstGeom prst="rect">
            <a:avLst/>
          </a:prstGeom>
        </p:spPr>
      </p:pic>
      <p:sp>
        <p:nvSpPr>
          <p:cNvPr id="19" name="TextBox 18">
            <a:extLst>
              <a:ext uri="{FF2B5EF4-FFF2-40B4-BE49-F238E27FC236}">
                <a16:creationId xmlns:a16="http://schemas.microsoft.com/office/drawing/2014/main" id="{8EA862B3-F19B-F041-98BA-4B6BC4C7EB90}"/>
              </a:ext>
            </a:extLst>
          </p:cNvPr>
          <p:cNvSpPr txBox="1"/>
          <p:nvPr/>
        </p:nvSpPr>
        <p:spPr>
          <a:xfrm>
            <a:off x="428914" y="3271514"/>
            <a:ext cx="627095" cy="523220"/>
          </a:xfrm>
          <a:prstGeom prst="rect">
            <a:avLst/>
          </a:prstGeom>
          <a:noFill/>
        </p:spPr>
        <p:txBody>
          <a:bodyPr wrap="none" rtlCol="0">
            <a:spAutoFit/>
          </a:bodyPr>
          <a:lstStyle/>
          <a:p>
            <a:pPr lvl="0"/>
            <a:r>
              <a:rPr lang="en-GB" sz="2800" dirty="0">
                <a:latin typeface="Century Gothic" panose="020B0502020202020204" pitchFamily="34" charset="0"/>
              </a:rPr>
              <a:t>or:</a:t>
            </a:r>
          </a:p>
        </p:txBody>
      </p:sp>
      <p:sp>
        <p:nvSpPr>
          <p:cNvPr id="20" name="Rounded Rectangular Callout 19"/>
          <p:cNvSpPr/>
          <p:nvPr/>
        </p:nvSpPr>
        <p:spPr>
          <a:xfrm>
            <a:off x="313509" y="2712485"/>
            <a:ext cx="3717483" cy="1325563"/>
          </a:xfrm>
          <a:prstGeom prst="wedgeRoundRectCallout">
            <a:avLst>
              <a:gd name="adj1" fmla="val 67014"/>
              <a:gd name="adj2" fmla="val 34907"/>
              <a:gd name="adj3" fmla="val 16667"/>
            </a:avLst>
          </a:prstGeom>
          <a:solidFill>
            <a:srgbClr val="FFCC00"/>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Note that the word for ‘</a:t>
            </a:r>
            <a:r>
              <a:rPr lang="en-GB" sz="2400" b="1" dirty="0">
                <a:latin typeface="Century Gothic" panose="020B0502020202020204" pitchFamily="34" charset="0"/>
              </a:rPr>
              <a:t>the</a:t>
            </a:r>
            <a:r>
              <a:rPr lang="en-GB" sz="2400" dirty="0">
                <a:latin typeface="Century Gothic" panose="020B0502020202020204" pitchFamily="34" charset="0"/>
              </a:rPr>
              <a:t>’ is ‘</a:t>
            </a:r>
            <a:r>
              <a:rPr lang="en-GB" sz="2400" b="1" dirty="0">
                <a:latin typeface="Century Gothic" panose="020B0502020202020204" pitchFamily="34" charset="0"/>
              </a:rPr>
              <a:t>die</a:t>
            </a:r>
            <a:r>
              <a:rPr lang="en-GB" sz="2400" dirty="0">
                <a:latin typeface="Century Gothic" panose="020B0502020202020204" pitchFamily="34" charset="0"/>
              </a:rPr>
              <a:t>’ for ALL plural nouns!</a:t>
            </a:r>
          </a:p>
        </p:txBody>
      </p:sp>
      <p:sp>
        <p:nvSpPr>
          <p:cNvPr id="21" name="Rounded Rectangular Callout 20"/>
          <p:cNvSpPr/>
          <p:nvPr/>
        </p:nvSpPr>
        <p:spPr>
          <a:xfrm>
            <a:off x="742461" y="4986503"/>
            <a:ext cx="3288531" cy="1134232"/>
          </a:xfrm>
          <a:prstGeom prst="wedgeRoundRectCallout">
            <a:avLst/>
          </a:prstGeom>
          <a:solidFill>
            <a:srgbClr val="FFCC00"/>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&gt;90% masculine and &gt;75% neuter plurals work like this.</a:t>
            </a:r>
          </a:p>
        </p:txBody>
      </p:sp>
      <p:sp>
        <p:nvSpPr>
          <p:cNvPr id="2" name="Title 1"/>
          <p:cNvSpPr>
            <a:spLocks noGrp="1"/>
          </p:cNvSpPr>
          <p:nvPr>
            <p:ph type="title"/>
          </p:nvPr>
        </p:nvSpPr>
        <p:spPr>
          <a:xfrm>
            <a:off x="0" y="148243"/>
            <a:ext cx="4911634" cy="647577"/>
          </a:xfrm>
        </p:spPr>
        <p:txBody>
          <a:bodyPr>
            <a:noAutofit/>
          </a:bodyPr>
          <a:lstStyle/>
          <a:p>
            <a:r>
              <a:rPr lang="en-GB" sz="2800" b="1">
                <a:solidFill>
                  <a:schemeClr val="tx1"/>
                </a:solidFill>
              </a:rPr>
              <a:t>More than one – rule 1 </a:t>
            </a:r>
            <a:br>
              <a:rPr lang="en-US" sz="2800">
                <a:solidFill>
                  <a:schemeClr val="tx1"/>
                </a:solidFill>
              </a:rPr>
            </a:br>
            <a:endParaRPr lang="en-GB" sz="2800">
              <a:solidFill>
                <a:schemeClr val="tx1"/>
              </a:solidFill>
            </a:endParaRPr>
          </a:p>
        </p:txBody>
      </p:sp>
      <p:sp>
        <p:nvSpPr>
          <p:cNvPr id="22" name="Rounded Rectangle 11">
            <a:extLst>
              <a:ext uri="{FF2B5EF4-FFF2-40B4-BE49-F238E27FC236}">
                <a16:creationId xmlns:a16="http://schemas.microsoft.com/office/drawing/2014/main" id="{EA88E10F-858E-4049-BBB6-7F3F0457F1F6}"/>
              </a:ext>
            </a:extLst>
          </p:cNvPr>
          <p:cNvSpPr/>
          <p:nvPr/>
        </p:nvSpPr>
        <p:spPr>
          <a:xfrm>
            <a:off x="10449290" y="148243"/>
            <a:ext cx="1578470" cy="430738"/>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schemeClr val="tx1"/>
                </a:solidFill>
                <a:latin typeface="Century Gothic" panose="020B0502020202020204" pitchFamily="34" charset="0"/>
              </a:rPr>
              <a:t>Grammatik</a:t>
            </a:r>
            <a:endParaRPr lang="en-GB" b="1" dirty="0">
              <a:solidFill>
                <a:schemeClr val="tx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1FE4B9E1-CD13-4865-B95E-A8B83761B537}"/>
              </a:ext>
            </a:extLst>
          </p:cNvPr>
          <p:cNvSpPr/>
          <p:nvPr/>
        </p:nvSpPr>
        <p:spPr>
          <a:xfrm>
            <a:off x="8841710" y="3280894"/>
            <a:ext cx="563548" cy="449453"/>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88F8B606-EFB6-4EA4-8594-6993E43DB5CD}"/>
              </a:ext>
            </a:extLst>
          </p:cNvPr>
          <p:cNvSpPr/>
          <p:nvPr/>
        </p:nvSpPr>
        <p:spPr>
          <a:xfrm>
            <a:off x="8940287" y="5889978"/>
            <a:ext cx="563548" cy="449453"/>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626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9" grpId="0"/>
      <p:bldP spid="20" grpId="0" animBg="1"/>
      <p:bldP spid="21"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26E42903-8870-488B-975C-B6A5DCF70D22}"/>
              </a:ext>
            </a:extLst>
          </p:cNvPr>
          <p:cNvSpPr/>
          <p:nvPr/>
        </p:nvSpPr>
        <p:spPr>
          <a:xfrm>
            <a:off x="6381516" y="4525159"/>
            <a:ext cx="5581116" cy="141698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7C3D74A7-9B71-42E2-B3A7-FA50FA55FE88}"/>
              </a:ext>
            </a:extLst>
          </p:cNvPr>
          <p:cNvSpPr/>
          <p:nvPr/>
        </p:nvSpPr>
        <p:spPr>
          <a:xfrm>
            <a:off x="6393301" y="3026585"/>
            <a:ext cx="5581116" cy="141698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B2B8B5F8-9BFE-42D3-A04D-68D6770550E2}"/>
              </a:ext>
            </a:extLst>
          </p:cNvPr>
          <p:cNvSpPr/>
          <p:nvPr/>
        </p:nvSpPr>
        <p:spPr>
          <a:xfrm>
            <a:off x="6393301" y="1528011"/>
            <a:ext cx="5581116" cy="141698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81C6B94A-5E6D-4960-960D-402BEFE3F2C4}"/>
              </a:ext>
            </a:extLst>
          </p:cNvPr>
          <p:cNvSpPr/>
          <p:nvPr/>
        </p:nvSpPr>
        <p:spPr>
          <a:xfrm>
            <a:off x="385915" y="4525159"/>
            <a:ext cx="5581116" cy="141698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1788A308-6D9D-4AD9-980B-856FAF78155B}"/>
              </a:ext>
            </a:extLst>
          </p:cNvPr>
          <p:cNvSpPr/>
          <p:nvPr/>
        </p:nvSpPr>
        <p:spPr>
          <a:xfrm>
            <a:off x="397042" y="3026585"/>
            <a:ext cx="5581116" cy="141698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6B2A5617-A2B5-4073-BCC4-4994D6BEF8E0}"/>
              </a:ext>
            </a:extLst>
          </p:cNvPr>
          <p:cNvSpPr/>
          <p:nvPr/>
        </p:nvSpPr>
        <p:spPr>
          <a:xfrm>
            <a:off x="397042" y="1528011"/>
            <a:ext cx="5581116" cy="141698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02417"/>
            <a:ext cx="4247147" cy="647577"/>
          </a:xfrm>
        </p:spPr>
        <p:txBody>
          <a:bodyPr>
            <a:normAutofit/>
          </a:bodyPr>
          <a:lstStyle/>
          <a:p>
            <a:r>
              <a:rPr lang="en-GB" sz="3200" dirty="0"/>
              <a:t>Wie </a:t>
            </a:r>
            <a:r>
              <a:rPr lang="en-GB" sz="3200" dirty="0" err="1"/>
              <a:t>viele</a:t>
            </a:r>
            <a:r>
              <a:rPr lang="en-GB" sz="3200" dirty="0"/>
              <a:t> </a:t>
            </a:r>
            <a:r>
              <a:rPr lang="en-GB" sz="3200" dirty="0" err="1"/>
              <a:t>gibt</a:t>
            </a:r>
            <a:r>
              <a:rPr lang="en-GB" sz="3200" dirty="0"/>
              <a:t> es?</a:t>
            </a:r>
          </a:p>
        </p:txBody>
      </p:sp>
      <p:pic>
        <p:nvPicPr>
          <p:cNvPr id="3" name="Picture 2">
            <a:extLst>
              <a:ext uri="{FF2B5EF4-FFF2-40B4-BE49-F238E27FC236}">
                <a16:creationId xmlns:a16="http://schemas.microsoft.com/office/drawing/2014/main" id="{F9BE1D88-E6E3-5A48-948A-AAA49676522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653"/>
          <a:stretch/>
        </p:blipFill>
        <p:spPr>
          <a:xfrm>
            <a:off x="1446498" y="1786160"/>
            <a:ext cx="836192" cy="975153"/>
          </a:xfrm>
          <a:prstGeom prst="rect">
            <a:avLst/>
          </a:prstGeom>
        </p:spPr>
      </p:pic>
      <p:pic>
        <p:nvPicPr>
          <p:cNvPr id="4" name="Picture 3">
            <a:extLst>
              <a:ext uri="{FF2B5EF4-FFF2-40B4-BE49-F238E27FC236}">
                <a16:creationId xmlns:a16="http://schemas.microsoft.com/office/drawing/2014/main" id="{FA6545F2-536C-104C-8568-C103BAF202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749"/>
          <a:stretch/>
        </p:blipFill>
        <p:spPr>
          <a:xfrm>
            <a:off x="3665441" y="1786160"/>
            <a:ext cx="835347" cy="975153"/>
          </a:xfrm>
          <a:prstGeom prst="rect">
            <a:avLst/>
          </a:prstGeom>
        </p:spPr>
      </p:pic>
      <p:pic>
        <p:nvPicPr>
          <p:cNvPr id="5" name="Picture 4">
            <a:extLst>
              <a:ext uri="{FF2B5EF4-FFF2-40B4-BE49-F238E27FC236}">
                <a16:creationId xmlns:a16="http://schemas.microsoft.com/office/drawing/2014/main" id="{6AC7067A-C37B-BF4C-9A99-CB25FC9B664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5402"/>
          <a:stretch/>
        </p:blipFill>
        <p:spPr>
          <a:xfrm>
            <a:off x="4549361" y="1786160"/>
            <a:ext cx="829613" cy="975153"/>
          </a:xfrm>
          <a:prstGeom prst="rect">
            <a:avLst/>
          </a:prstGeom>
        </p:spPr>
      </p:pic>
      <p:pic>
        <p:nvPicPr>
          <p:cNvPr id="9" name="Picture 6" descr="http://www.clker.com/cliparts/8/5/4/b/11949911381154569537asso_carte_architetto_fr_01.svg.med.png">
            <a:extLst>
              <a:ext uri="{FF2B5EF4-FFF2-40B4-BE49-F238E27FC236}">
                <a16:creationId xmlns:a16="http://schemas.microsoft.com/office/drawing/2014/main" id="{2756C305-3FFE-684E-BC95-C5406D3F0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2611" y="4836736"/>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clker.com/cliparts/8/5/4/b/11949911381154569537asso_carte_architetto_fr_01.svg.med.png">
            <a:extLst>
              <a:ext uri="{FF2B5EF4-FFF2-40B4-BE49-F238E27FC236}">
                <a16:creationId xmlns:a16="http://schemas.microsoft.com/office/drawing/2014/main" id="{B1BE40D8-1992-1A43-95AD-E850B55CFF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390" y="4856315"/>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lker.com/cliparts/8/5/4/b/11949911381154569537asso_carte_architetto_fr_01.svg.med.png">
            <a:extLst>
              <a:ext uri="{FF2B5EF4-FFF2-40B4-BE49-F238E27FC236}">
                <a16:creationId xmlns:a16="http://schemas.microsoft.com/office/drawing/2014/main" id="{88386868-F36C-2242-A0C5-B5CB41C023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9954" y="4856315"/>
            <a:ext cx="859742" cy="7938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A4955BB-CCD4-DB40-945D-D86364F84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7784" y="4915530"/>
            <a:ext cx="580964" cy="386341"/>
          </a:xfrm>
          <a:prstGeom prst="rect">
            <a:avLst/>
          </a:prstGeom>
        </p:spPr>
      </p:pic>
      <p:pic>
        <p:nvPicPr>
          <p:cNvPr id="29" name="Picture 28">
            <a:extLst>
              <a:ext uri="{FF2B5EF4-FFF2-40B4-BE49-F238E27FC236}">
                <a16:creationId xmlns:a16="http://schemas.microsoft.com/office/drawing/2014/main" id="{3B54CDE8-EB46-FE4A-A1FA-A98F0C8BCF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6594" y="4901650"/>
            <a:ext cx="941745" cy="905645"/>
          </a:xfrm>
          <a:prstGeom prst="rect">
            <a:avLst/>
          </a:prstGeom>
        </p:spPr>
      </p:pic>
      <p:cxnSp>
        <p:nvCxnSpPr>
          <p:cNvPr id="30" name="Straight Arrow Connector 29">
            <a:extLst>
              <a:ext uri="{FF2B5EF4-FFF2-40B4-BE49-F238E27FC236}">
                <a16:creationId xmlns:a16="http://schemas.microsoft.com/office/drawing/2014/main" id="{057DE4CC-4F2D-3140-B290-45E83E2E1DDC}"/>
              </a:ext>
            </a:extLst>
          </p:cNvPr>
          <p:cNvCxnSpPr>
            <a:cxnSpLocks/>
          </p:cNvCxnSpPr>
          <p:nvPr/>
        </p:nvCxnSpPr>
        <p:spPr>
          <a:xfrm flipH="1" flipV="1">
            <a:off x="9093744" y="5368589"/>
            <a:ext cx="290008" cy="5403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9416B29-81DC-B441-AA0A-8DE1A214BD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3172" y="4976747"/>
            <a:ext cx="941745" cy="905645"/>
          </a:xfrm>
          <a:prstGeom prst="rect">
            <a:avLst/>
          </a:prstGeom>
        </p:spPr>
      </p:pic>
      <p:cxnSp>
        <p:nvCxnSpPr>
          <p:cNvPr id="38" name="Straight Arrow Connector 37">
            <a:extLst>
              <a:ext uri="{FF2B5EF4-FFF2-40B4-BE49-F238E27FC236}">
                <a16:creationId xmlns:a16="http://schemas.microsoft.com/office/drawing/2014/main" id="{62BC458E-99A9-4A4F-8F64-473D3F91EB6B}"/>
              </a:ext>
            </a:extLst>
          </p:cNvPr>
          <p:cNvCxnSpPr>
            <a:cxnSpLocks/>
          </p:cNvCxnSpPr>
          <p:nvPr/>
        </p:nvCxnSpPr>
        <p:spPr>
          <a:xfrm>
            <a:off x="11588724" y="5281002"/>
            <a:ext cx="0" cy="61059"/>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79FD946E-40F3-4849-A75F-782F3315F2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7250" y="4708480"/>
            <a:ext cx="580964" cy="386341"/>
          </a:xfrm>
          <a:prstGeom prst="rect">
            <a:avLst/>
          </a:prstGeom>
        </p:spPr>
      </p:pic>
      <p:pic>
        <p:nvPicPr>
          <p:cNvPr id="41" name="Picture 40">
            <a:extLst>
              <a:ext uri="{FF2B5EF4-FFF2-40B4-BE49-F238E27FC236}">
                <a16:creationId xmlns:a16="http://schemas.microsoft.com/office/drawing/2014/main" id="{B22C0D1F-F8C5-A941-B295-8B3EFC9793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913" y="4997373"/>
            <a:ext cx="580964" cy="386341"/>
          </a:xfrm>
          <a:prstGeom prst="rect">
            <a:avLst/>
          </a:prstGeom>
        </p:spPr>
      </p:pic>
      <p:cxnSp>
        <p:nvCxnSpPr>
          <p:cNvPr id="42" name="Straight Arrow Connector 41">
            <a:extLst>
              <a:ext uri="{FF2B5EF4-FFF2-40B4-BE49-F238E27FC236}">
                <a16:creationId xmlns:a16="http://schemas.microsoft.com/office/drawing/2014/main" id="{E612AE37-46CC-6D4F-BA3C-CCC628287D43}"/>
              </a:ext>
            </a:extLst>
          </p:cNvPr>
          <p:cNvCxnSpPr>
            <a:cxnSpLocks/>
          </p:cNvCxnSpPr>
          <p:nvPr/>
        </p:nvCxnSpPr>
        <p:spPr>
          <a:xfrm flipH="1" flipV="1">
            <a:off x="11791868" y="5442039"/>
            <a:ext cx="290008" cy="5403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3" name="Action Button: Custom 42">
            <a:hlinkClick r:id="" action="ppaction://noaction" highlightClick="1">
              <a:snd r:embed="rId7" name="Ko%CC%88pfe.wav"/>
            </a:hlinkClick>
            <a:extLst>
              <a:ext uri="{FF2B5EF4-FFF2-40B4-BE49-F238E27FC236}">
                <a16:creationId xmlns:a16="http://schemas.microsoft.com/office/drawing/2014/main" id="{0D6B368A-A17E-3C4C-B2F0-2F1E1831B1A4}"/>
              </a:ext>
            </a:extLst>
          </p:cNvPr>
          <p:cNvSpPr>
            <a:spLocks noChangeAspect="1"/>
          </p:cNvSpPr>
          <p:nvPr/>
        </p:nvSpPr>
        <p:spPr>
          <a:xfrm>
            <a:off x="647133" y="1975469"/>
            <a:ext cx="590790"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44" name="Action Button: Custom 43">
            <a:hlinkClick r:id="" action="ppaction://noaction" highlightClick="1">
              <a:snd r:embed="rId8" name="Artzt.wav"/>
            </a:hlinkClick>
            <a:extLst>
              <a:ext uri="{FF2B5EF4-FFF2-40B4-BE49-F238E27FC236}">
                <a16:creationId xmlns:a16="http://schemas.microsoft.com/office/drawing/2014/main" id="{EB5CAE6B-4AD9-3249-BB8B-EB638525338F}"/>
              </a:ext>
            </a:extLst>
          </p:cNvPr>
          <p:cNvSpPr>
            <a:spLocks noChangeAspect="1"/>
          </p:cNvSpPr>
          <p:nvPr/>
        </p:nvSpPr>
        <p:spPr>
          <a:xfrm>
            <a:off x="647133" y="3469464"/>
            <a:ext cx="598598"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45" name="Action Button: Custom 44">
            <a:hlinkClick r:id="" action="ppaction://noaction" highlightClick="1">
              <a:snd r:embed="rId9" name="Spiel.wav"/>
            </a:hlinkClick>
            <a:extLst>
              <a:ext uri="{FF2B5EF4-FFF2-40B4-BE49-F238E27FC236}">
                <a16:creationId xmlns:a16="http://schemas.microsoft.com/office/drawing/2014/main" id="{913A760B-5BCC-B84D-AAEF-3543038E8BBA}"/>
              </a:ext>
            </a:extLst>
          </p:cNvPr>
          <p:cNvSpPr>
            <a:spLocks noChangeAspect="1"/>
          </p:cNvSpPr>
          <p:nvPr/>
        </p:nvSpPr>
        <p:spPr>
          <a:xfrm>
            <a:off x="647133" y="4983229"/>
            <a:ext cx="598598"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46" name="Action Button: Custom 45">
            <a:hlinkClick r:id="" action="ppaction://noaction" highlightClick="1">
              <a:snd r:embed="rId10" name="Pla%CC%88tze.wav"/>
            </a:hlinkClick>
            <a:extLst>
              <a:ext uri="{FF2B5EF4-FFF2-40B4-BE49-F238E27FC236}">
                <a16:creationId xmlns:a16="http://schemas.microsoft.com/office/drawing/2014/main" id="{D54C3BC2-2440-1346-B835-7751694BDD1A}"/>
              </a:ext>
            </a:extLst>
          </p:cNvPr>
          <p:cNvSpPr>
            <a:spLocks noChangeAspect="1"/>
          </p:cNvSpPr>
          <p:nvPr/>
        </p:nvSpPr>
        <p:spPr>
          <a:xfrm>
            <a:off x="6903208" y="1903429"/>
            <a:ext cx="598598"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4</a:t>
            </a:r>
          </a:p>
        </p:txBody>
      </p:sp>
      <p:sp>
        <p:nvSpPr>
          <p:cNvPr id="47" name="Action Button: Custom 46">
            <a:hlinkClick r:id="" action="ppaction://noaction" highlightClick="1">
              <a:snd r:embed="rId11" name="Gru%CC%88nde.wav"/>
            </a:hlinkClick>
            <a:extLst>
              <a:ext uri="{FF2B5EF4-FFF2-40B4-BE49-F238E27FC236}">
                <a16:creationId xmlns:a16="http://schemas.microsoft.com/office/drawing/2014/main" id="{7E655DDD-66AC-B643-B320-C7C8346049B3}"/>
              </a:ext>
            </a:extLst>
          </p:cNvPr>
          <p:cNvSpPr>
            <a:spLocks noChangeAspect="1"/>
          </p:cNvSpPr>
          <p:nvPr/>
        </p:nvSpPr>
        <p:spPr>
          <a:xfrm>
            <a:off x="6903208" y="3546350"/>
            <a:ext cx="599132"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5</a:t>
            </a:r>
          </a:p>
        </p:txBody>
      </p:sp>
      <p:sp>
        <p:nvSpPr>
          <p:cNvPr id="48" name="Action Button: Custom 47">
            <a:hlinkClick r:id="" action="ppaction://noaction" highlightClick="1">
              <a:snd r:embed="rId12" name="Stu%CC%88ck.wav"/>
            </a:hlinkClick>
            <a:extLst>
              <a:ext uri="{FF2B5EF4-FFF2-40B4-BE49-F238E27FC236}">
                <a16:creationId xmlns:a16="http://schemas.microsoft.com/office/drawing/2014/main" id="{694639D9-84AC-A14D-9D21-C5C7E44ED238}"/>
              </a:ext>
            </a:extLst>
          </p:cNvPr>
          <p:cNvSpPr>
            <a:spLocks noChangeAspect="1"/>
          </p:cNvSpPr>
          <p:nvPr/>
        </p:nvSpPr>
        <p:spPr>
          <a:xfrm>
            <a:off x="6978873" y="5172039"/>
            <a:ext cx="599132"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6</a:t>
            </a:r>
          </a:p>
        </p:txBody>
      </p:sp>
      <p:sp>
        <p:nvSpPr>
          <p:cNvPr id="51" name="Rounded Rectangle 11">
            <a:extLst>
              <a:ext uri="{FF2B5EF4-FFF2-40B4-BE49-F238E27FC236}">
                <a16:creationId xmlns:a16="http://schemas.microsoft.com/office/drawing/2014/main" id="{81558FB2-EC36-2449-A511-1719B11E5192}"/>
              </a:ext>
            </a:extLst>
          </p:cNvPr>
          <p:cNvSpPr/>
          <p:nvPr/>
        </p:nvSpPr>
        <p:spPr>
          <a:xfrm>
            <a:off x="10501745" y="93581"/>
            <a:ext cx="151394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pic>
        <p:nvPicPr>
          <p:cNvPr id="56" name="Graphic 55" descr="Teacher with solid fill">
            <a:extLst>
              <a:ext uri="{FF2B5EF4-FFF2-40B4-BE49-F238E27FC236}">
                <a16:creationId xmlns:a16="http://schemas.microsoft.com/office/drawing/2014/main" id="{45A356E7-C782-45CF-A95E-757D8E46A9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43588" y="69005"/>
            <a:ext cx="914400" cy="914400"/>
          </a:xfrm>
          <a:prstGeom prst="rect">
            <a:avLst/>
          </a:prstGeom>
        </p:spPr>
      </p:pic>
      <p:sp>
        <p:nvSpPr>
          <p:cNvPr id="57" name="Speech Bubble: Rectangle with Corners Rounded 56">
            <a:extLst>
              <a:ext uri="{FF2B5EF4-FFF2-40B4-BE49-F238E27FC236}">
                <a16:creationId xmlns:a16="http://schemas.microsoft.com/office/drawing/2014/main" id="{3F0852BB-2F07-41A8-A6CB-188C0A103574}"/>
              </a:ext>
            </a:extLst>
          </p:cNvPr>
          <p:cNvSpPr/>
          <p:nvPr/>
        </p:nvSpPr>
        <p:spPr>
          <a:xfrm>
            <a:off x="5073195" y="268830"/>
            <a:ext cx="5164840" cy="656249"/>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Hör zu.  </a:t>
            </a:r>
            <a:br>
              <a:rPr lang="de-DE" sz="2000" dirty="0">
                <a:solidFill>
                  <a:schemeClr val="tx1"/>
                </a:solidFill>
              </a:rPr>
            </a:br>
            <a:r>
              <a:rPr lang="de-DE" sz="2000" dirty="0">
                <a:solidFill>
                  <a:schemeClr val="tx1"/>
                </a:solidFill>
              </a:rPr>
              <a:t>Wie viele? Schreib </a:t>
            </a:r>
            <a:r>
              <a:rPr lang="de-DE" sz="2000" u="sng" dirty="0">
                <a:solidFill>
                  <a:schemeClr val="tx1"/>
                </a:solidFill>
              </a:rPr>
              <a:t>einen/ein</a:t>
            </a:r>
            <a:r>
              <a:rPr lang="de-DE" sz="2000" dirty="0">
                <a:solidFill>
                  <a:schemeClr val="tx1"/>
                </a:solidFill>
              </a:rPr>
              <a:t> oder </a:t>
            </a:r>
            <a:r>
              <a:rPr lang="de-DE" sz="2000" u="sng" dirty="0">
                <a:solidFill>
                  <a:schemeClr val="tx1"/>
                </a:solidFill>
              </a:rPr>
              <a:t>viele.</a:t>
            </a:r>
            <a:endParaRPr lang="en-GB" sz="2000" dirty="0">
              <a:solidFill>
                <a:schemeClr val="tx1"/>
              </a:solidFill>
            </a:endParaRPr>
          </a:p>
        </p:txBody>
      </p:sp>
      <p:pic>
        <p:nvPicPr>
          <p:cNvPr id="58" name="Picture 57">
            <a:extLst>
              <a:ext uri="{FF2B5EF4-FFF2-40B4-BE49-F238E27FC236}">
                <a16:creationId xmlns:a16="http://schemas.microsoft.com/office/drawing/2014/main" id="{421E4845-201B-4963-B30B-1562152E7EAF}"/>
              </a:ext>
            </a:extLst>
          </p:cNvPr>
          <p:cNvPicPr>
            <a:picLocks noChangeAspect="1"/>
          </p:cNvPicPr>
          <p:nvPr/>
        </p:nvPicPr>
        <p:blipFill>
          <a:blip r:embed="rId15"/>
          <a:stretch>
            <a:fillRect/>
          </a:stretch>
        </p:blipFill>
        <p:spPr>
          <a:xfrm>
            <a:off x="7818928" y="1728084"/>
            <a:ext cx="1314186" cy="838361"/>
          </a:xfrm>
          <a:prstGeom prst="rect">
            <a:avLst/>
          </a:prstGeom>
        </p:spPr>
      </p:pic>
      <p:pic>
        <p:nvPicPr>
          <p:cNvPr id="59" name="Picture 58">
            <a:extLst>
              <a:ext uri="{FF2B5EF4-FFF2-40B4-BE49-F238E27FC236}">
                <a16:creationId xmlns:a16="http://schemas.microsoft.com/office/drawing/2014/main" id="{5A31E5EF-BB9F-479B-9DFC-BD1E2AF0B07B}"/>
              </a:ext>
            </a:extLst>
          </p:cNvPr>
          <p:cNvPicPr>
            <a:picLocks noChangeAspect="1"/>
          </p:cNvPicPr>
          <p:nvPr/>
        </p:nvPicPr>
        <p:blipFill>
          <a:blip r:embed="rId15"/>
          <a:stretch>
            <a:fillRect/>
          </a:stretch>
        </p:blipFill>
        <p:spPr>
          <a:xfrm>
            <a:off x="10073546" y="1255007"/>
            <a:ext cx="1314186" cy="838361"/>
          </a:xfrm>
          <a:prstGeom prst="rect">
            <a:avLst/>
          </a:prstGeom>
        </p:spPr>
      </p:pic>
      <p:pic>
        <p:nvPicPr>
          <p:cNvPr id="60" name="Picture 59">
            <a:extLst>
              <a:ext uri="{FF2B5EF4-FFF2-40B4-BE49-F238E27FC236}">
                <a16:creationId xmlns:a16="http://schemas.microsoft.com/office/drawing/2014/main" id="{21390460-042B-41A1-A2D7-18C25F1E98AF}"/>
              </a:ext>
            </a:extLst>
          </p:cNvPr>
          <p:cNvPicPr>
            <a:picLocks noChangeAspect="1"/>
          </p:cNvPicPr>
          <p:nvPr/>
        </p:nvPicPr>
        <p:blipFill>
          <a:blip r:embed="rId15"/>
          <a:stretch>
            <a:fillRect/>
          </a:stretch>
        </p:blipFill>
        <p:spPr>
          <a:xfrm>
            <a:off x="10440157" y="2048882"/>
            <a:ext cx="1314186" cy="838361"/>
          </a:xfrm>
          <a:prstGeom prst="rect">
            <a:avLst/>
          </a:prstGeom>
        </p:spPr>
      </p:pic>
      <p:cxnSp>
        <p:nvCxnSpPr>
          <p:cNvPr id="62" name="Straight Connector 61">
            <a:extLst>
              <a:ext uri="{FF2B5EF4-FFF2-40B4-BE49-F238E27FC236}">
                <a16:creationId xmlns:a16="http://schemas.microsoft.com/office/drawing/2014/main" id="{3928F9F6-28DD-4179-A491-29D34CF78658}"/>
              </a:ext>
            </a:extLst>
          </p:cNvPr>
          <p:cNvCxnSpPr/>
          <p:nvPr/>
        </p:nvCxnSpPr>
        <p:spPr>
          <a:xfrm>
            <a:off x="3019926" y="1587645"/>
            <a:ext cx="0" cy="431302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C009BD-3327-463D-B9E0-29C37D9CE418}"/>
              </a:ext>
            </a:extLst>
          </p:cNvPr>
          <p:cNvCxnSpPr/>
          <p:nvPr/>
        </p:nvCxnSpPr>
        <p:spPr>
          <a:xfrm>
            <a:off x="9709558" y="1634879"/>
            <a:ext cx="0" cy="431302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70" name="Picture 69" descr="A person in a white coat holding a clipboard&#10;&#10;Description automatically generated">
            <a:extLst>
              <a:ext uri="{FF2B5EF4-FFF2-40B4-BE49-F238E27FC236}">
                <a16:creationId xmlns:a16="http://schemas.microsoft.com/office/drawing/2014/main" id="{C17BC12E-3240-4D58-8D7A-A928F58868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9796" y="3057834"/>
            <a:ext cx="688042" cy="1376084"/>
          </a:xfrm>
          <a:prstGeom prst="rect">
            <a:avLst/>
          </a:prstGeom>
        </p:spPr>
      </p:pic>
      <p:pic>
        <p:nvPicPr>
          <p:cNvPr id="71" name="Picture 70" descr="A person in a white coat holding a clipboard&#10;&#10;Description automatically generated">
            <a:extLst>
              <a:ext uri="{FF2B5EF4-FFF2-40B4-BE49-F238E27FC236}">
                <a16:creationId xmlns:a16="http://schemas.microsoft.com/office/drawing/2014/main" id="{81323598-4138-40AF-8ACB-DD88253283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50503" y="3047036"/>
            <a:ext cx="688042" cy="1376084"/>
          </a:xfrm>
          <a:prstGeom prst="rect">
            <a:avLst/>
          </a:prstGeom>
        </p:spPr>
      </p:pic>
      <p:pic>
        <p:nvPicPr>
          <p:cNvPr id="72" name="Picture 71" descr="A person in a white coat holding a clipboard&#10;&#10;Description automatically generated">
            <a:extLst>
              <a:ext uri="{FF2B5EF4-FFF2-40B4-BE49-F238E27FC236}">
                <a16:creationId xmlns:a16="http://schemas.microsoft.com/office/drawing/2014/main" id="{852EDFE6-4C94-47DA-98DB-BBD5F50A88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43574" y="3067486"/>
            <a:ext cx="688042" cy="1376084"/>
          </a:xfrm>
          <a:prstGeom prst="rect">
            <a:avLst/>
          </a:prstGeom>
        </p:spPr>
      </p:pic>
      <p:pic>
        <p:nvPicPr>
          <p:cNvPr id="73" name="Picture 72" descr="A person in a white coat holding a clipboard&#10;&#10;Description automatically generated">
            <a:extLst>
              <a:ext uri="{FF2B5EF4-FFF2-40B4-BE49-F238E27FC236}">
                <a16:creationId xmlns:a16="http://schemas.microsoft.com/office/drawing/2014/main" id="{4A00FC8C-D008-4780-B5D3-A5F803D13F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8032" y="3047035"/>
            <a:ext cx="688042" cy="1376084"/>
          </a:xfrm>
          <a:prstGeom prst="rect">
            <a:avLst/>
          </a:prstGeom>
        </p:spPr>
      </p:pic>
      <p:pic>
        <p:nvPicPr>
          <p:cNvPr id="74" name="Picture 73">
            <a:extLst>
              <a:ext uri="{FF2B5EF4-FFF2-40B4-BE49-F238E27FC236}">
                <a16:creationId xmlns:a16="http://schemas.microsoft.com/office/drawing/2014/main" id="{16420530-0D51-40DD-B0FE-DD7BF3AB13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933" y="4932846"/>
            <a:ext cx="580964" cy="386341"/>
          </a:xfrm>
          <a:prstGeom prst="rect">
            <a:avLst/>
          </a:prstGeom>
        </p:spPr>
      </p:pic>
      <p:sp>
        <p:nvSpPr>
          <p:cNvPr id="75" name="Rectangle: Rounded Corners 74">
            <a:extLst>
              <a:ext uri="{FF2B5EF4-FFF2-40B4-BE49-F238E27FC236}">
                <a16:creationId xmlns:a16="http://schemas.microsoft.com/office/drawing/2014/main" id="{4014A734-42E9-4679-B90E-FE75D26DBAD0}"/>
              </a:ext>
            </a:extLst>
          </p:cNvPr>
          <p:cNvSpPr/>
          <p:nvPr/>
        </p:nvSpPr>
        <p:spPr>
          <a:xfrm>
            <a:off x="3299791" y="1728084"/>
            <a:ext cx="2406283" cy="104740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7D8EA2A1-17C6-47DA-9B56-E72D550F36BA}"/>
              </a:ext>
            </a:extLst>
          </p:cNvPr>
          <p:cNvSpPr/>
          <p:nvPr/>
        </p:nvSpPr>
        <p:spPr>
          <a:xfrm>
            <a:off x="1501723" y="3047895"/>
            <a:ext cx="1067655" cy="135110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F4968F15-90AD-49FF-A62E-213992A1F754}"/>
              </a:ext>
            </a:extLst>
          </p:cNvPr>
          <p:cNvSpPr/>
          <p:nvPr/>
        </p:nvSpPr>
        <p:spPr>
          <a:xfrm>
            <a:off x="1501722" y="4496488"/>
            <a:ext cx="1067655" cy="135110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62728583-239C-4487-97D9-6B3D2DA8B83F}"/>
              </a:ext>
            </a:extLst>
          </p:cNvPr>
          <p:cNvSpPr/>
          <p:nvPr/>
        </p:nvSpPr>
        <p:spPr>
          <a:xfrm>
            <a:off x="9906329" y="1213972"/>
            <a:ext cx="2010446" cy="167327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680CB236-1B44-4781-9D9D-597C85D1B0BE}"/>
              </a:ext>
            </a:extLst>
          </p:cNvPr>
          <p:cNvSpPr/>
          <p:nvPr/>
        </p:nvSpPr>
        <p:spPr>
          <a:xfrm>
            <a:off x="9967917" y="3047035"/>
            <a:ext cx="1948858" cy="135110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9A54FBB0-008F-43C3-B0EF-CFF8447170E4}"/>
              </a:ext>
            </a:extLst>
          </p:cNvPr>
          <p:cNvSpPr/>
          <p:nvPr/>
        </p:nvSpPr>
        <p:spPr>
          <a:xfrm>
            <a:off x="7817379" y="4631270"/>
            <a:ext cx="1774921" cy="135110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8" name="Group 87">
            <a:extLst>
              <a:ext uri="{FF2B5EF4-FFF2-40B4-BE49-F238E27FC236}">
                <a16:creationId xmlns:a16="http://schemas.microsoft.com/office/drawing/2014/main" id="{CE3AA522-3494-4509-A6CE-716368D3BA71}"/>
              </a:ext>
            </a:extLst>
          </p:cNvPr>
          <p:cNvGrpSpPr/>
          <p:nvPr/>
        </p:nvGrpSpPr>
        <p:grpSpPr>
          <a:xfrm>
            <a:off x="7627249" y="3223603"/>
            <a:ext cx="2047510" cy="1051496"/>
            <a:chOff x="12789939" y="3730458"/>
            <a:chExt cx="2759203" cy="1416985"/>
          </a:xfrm>
        </p:grpSpPr>
        <p:pic>
          <p:nvPicPr>
            <p:cNvPr id="82" name="Picture 81" descr="A light bulb with a white oval frame&#10;&#10;Description automatically generated">
              <a:extLst>
                <a:ext uri="{FF2B5EF4-FFF2-40B4-BE49-F238E27FC236}">
                  <a16:creationId xmlns:a16="http://schemas.microsoft.com/office/drawing/2014/main" id="{B9AF6049-9333-4347-9FB2-2801527BD9F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89939" y="3730458"/>
              <a:ext cx="2428032" cy="1416985"/>
            </a:xfrm>
            <a:prstGeom prst="rect">
              <a:avLst/>
            </a:prstGeom>
          </p:spPr>
        </p:pic>
        <p:sp>
          <p:nvSpPr>
            <p:cNvPr id="27" name="TextBox 26">
              <a:extLst>
                <a:ext uri="{FF2B5EF4-FFF2-40B4-BE49-F238E27FC236}">
                  <a16:creationId xmlns:a16="http://schemas.microsoft.com/office/drawing/2014/main" id="{E0BCB138-BF93-7C4A-A4D9-0454E05B0910}"/>
                </a:ext>
              </a:extLst>
            </p:cNvPr>
            <p:cNvSpPr txBox="1"/>
            <p:nvPr/>
          </p:nvSpPr>
          <p:spPr>
            <a:xfrm rot="20335453">
              <a:off x="13032365" y="4053832"/>
              <a:ext cx="2516777" cy="580659"/>
            </a:xfrm>
            <a:prstGeom prst="rect">
              <a:avLst/>
            </a:prstGeom>
            <a:noFill/>
          </p:spPr>
          <p:txBody>
            <a:bodyPr wrap="square" rtlCol="0">
              <a:spAutoFit/>
            </a:bodyPr>
            <a:lstStyle/>
            <a:p>
              <a:pPr algn="ctr"/>
              <a:r>
                <a:rPr lang="en-GB" sz="2200" dirty="0">
                  <a:latin typeface="Century Gothic" panose="020B0502020202020204" pitchFamily="34" charset="0"/>
                </a:rPr>
                <a:t>[reason]</a:t>
              </a:r>
            </a:p>
          </p:txBody>
        </p:sp>
      </p:grpSp>
      <p:pic>
        <p:nvPicPr>
          <p:cNvPr id="89" name="Picture 88">
            <a:extLst>
              <a:ext uri="{FF2B5EF4-FFF2-40B4-BE49-F238E27FC236}">
                <a16:creationId xmlns:a16="http://schemas.microsoft.com/office/drawing/2014/main" id="{CEB762E5-3E61-4BA1-B4CF-88A582D514B4}"/>
              </a:ext>
            </a:extLst>
          </p:cNvPr>
          <p:cNvPicPr>
            <a:picLocks noChangeAspect="1"/>
          </p:cNvPicPr>
          <p:nvPr/>
        </p:nvPicPr>
        <p:blipFill>
          <a:blip r:embed="rId18"/>
          <a:stretch>
            <a:fillRect/>
          </a:stretch>
        </p:blipFill>
        <p:spPr>
          <a:xfrm>
            <a:off x="9997735" y="3145527"/>
            <a:ext cx="2084141" cy="1113382"/>
          </a:xfrm>
          <a:prstGeom prst="rect">
            <a:avLst/>
          </a:prstGeom>
        </p:spPr>
      </p:pic>
    </p:spTree>
    <p:extLst>
      <p:ext uri="{BB962C8B-B14F-4D97-AF65-F5344CB8AC3E}">
        <p14:creationId xmlns:p14="http://schemas.microsoft.com/office/powerpoint/2010/main" val="13738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5AE619-D040-7B4B-AA85-A2EC20F33A0C}"/>
              </a:ext>
            </a:extLst>
          </p:cNvPr>
          <p:cNvSpPr/>
          <p:nvPr/>
        </p:nvSpPr>
        <p:spPr>
          <a:xfrm>
            <a:off x="712936" y="2890138"/>
            <a:ext cx="2031325" cy="523220"/>
          </a:xfrm>
          <a:prstGeom prst="rect">
            <a:avLst/>
          </a:prstGeom>
        </p:spPr>
        <p:txBody>
          <a:bodyPr wrap="none">
            <a:spAutoFit/>
          </a:bodyPr>
          <a:lstStyle/>
          <a:p>
            <a:r>
              <a:rPr lang="en-GB" sz="2800" dirty="0">
                <a:latin typeface="Century Gothic" panose="020B0502020202020204" pitchFamily="34" charset="0"/>
              </a:rPr>
              <a:t>der Engel  	</a:t>
            </a:r>
            <a:endParaRPr lang="en-US" sz="2800" dirty="0">
              <a:latin typeface="Century Gothic" panose="020B0502020202020204" pitchFamily="34" charset="0"/>
            </a:endParaRPr>
          </a:p>
        </p:txBody>
      </p:sp>
      <p:sp>
        <p:nvSpPr>
          <p:cNvPr id="5" name="Rectangle 4">
            <a:extLst>
              <a:ext uri="{FF2B5EF4-FFF2-40B4-BE49-F238E27FC236}">
                <a16:creationId xmlns:a16="http://schemas.microsoft.com/office/drawing/2014/main" id="{07C32F1D-D597-2744-ACAE-8C0447FA89AA}"/>
              </a:ext>
            </a:extLst>
          </p:cNvPr>
          <p:cNvSpPr/>
          <p:nvPr/>
        </p:nvSpPr>
        <p:spPr>
          <a:xfrm>
            <a:off x="685668" y="5170702"/>
            <a:ext cx="2954655" cy="523220"/>
          </a:xfrm>
          <a:prstGeom prst="rect">
            <a:avLst/>
          </a:prstGeom>
        </p:spPr>
        <p:txBody>
          <a:bodyPr wrap="none">
            <a:spAutoFit/>
          </a:bodyPr>
          <a:lstStyle/>
          <a:p>
            <a:r>
              <a:rPr lang="en-GB" sz="2800" dirty="0">
                <a:latin typeface="Century Gothic" panose="020B0502020202020204" pitchFamily="34" charset="0"/>
              </a:rPr>
              <a:t>die Engel   	</a:t>
            </a:r>
            <a:endParaRPr lang="en-US" sz="28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id="{91F74A5F-42C1-6744-9201-32D57356CE3B}"/>
              </a:ext>
            </a:extLst>
          </p:cNvPr>
          <p:cNvSpPr txBox="1">
            <a:spLocks/>
          </p:cNvSpPr>
          <p:nvPr/>
        </p:nvSpPr>
        <p:spPr>
          <a:xfrm>
            <a:off x="428914" y="1366752"/>
            <a:ext cx="11037661" cy="7571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Words ending in </a:t>
            </a:r>
            <a:r>
              <a:rPr lang="en-GB" b="1" dirty="0">
                <a:solidFill>
                  <a:schemeClr val="tx1"/>
                </a:solidFill>
              </a:rPr>
              <a:t>-EL </a:t>
            </a:r>
            <a:r>
              <a:rPr lang="en-GB" dirty="0">
                <a:solidFill>
                  <a:schemeClr val="tx1"/>
                </a:solidFill>
              </a:rPr>
              <a:t>or </a:t>
            </a:r>
            <a:r>
              <a:rPr lang="en-GB" b="1" dirty="0">
                <a:solidFill>
                  <a:schemeClr val="tx1"/>
                </a:solidFill>
              </a:rPr>
              <a:t>-EN </a:t>
            </a:r>
            <a:r>
              <a:rPr lang="en-GB" dirty="0">
                <a:solidFill>
                  <a:schemeClr val="tx1"/>
                </a:solidFill>
              </a:rPr>
              <a:t>or </a:t>
            </a:r>
            <a:r>
              <a:rPr lang="en-GB" b="1" dirty="0">
                <a:solidFill>
                  <a:schemeClr val="tx1"/>
                </a:solidFill>
              </a:rPr>
              <a:t>-ER </a:t>
            </a:r>
            <a:r>
              <a:rPr lang="en-GB" dirty="0">
                <a:solidFill>
                  <a:schemeClr val="tx1"/>
                </a:solidFill>
              </a:rPr>
              <a:t>are often the same in the plural:</a:t>
            </a:r>
          </a:p>
        </p:txBody>
      </p:sp>
      <p:sp>
        <p:nvSpPr>
          <p:cNvPr id="7" name="Rectangle 6">
            <a:extLst>
              <a:ext uri="{FF2B5EF4-FFF2-40B4-BE49-F238E27FC236}">
                <a16:creationId xmlns:a16="http://schemas.microsoft.com/office/drawing/2014/main" id="{C61D5CE8-65C5-134A-B7B3-03F7F39141F1}"/>
              </a:ext>
            </a:extLst>
          </p:cNvPr>
          <p:cNvSpPr/>
          <p:nvPr/>
        </p:nvSpPr>
        <p:spPr>
          <a:xfrm>
            <a:off x="4437830" y="2890138"/>
            <a:ext cx="2173993" cy="523220"/>
          </a:xfrm>
          <a:prstGeom prst="rect">
            <a:avLst/>
          </a:prstGeom>
        </p:spPr>
        <p:txBody>
          <a:bodyPr wrap="none">
            <a:spAutoFit/>
          </a:bodyPr>
          <a:lstStyle/>
          <a:p>
            <a:r>
              <a:rPr lang="en-GB" sz="2800" dirty="0">
                <a:latin typeface="Century Gothic" panose="020B0502020202020204" pitchFamily="34" charset="0"/>
              </a:rPr>
              <a:t>das Zimmer</a:t>
            </a:r>
            <a:endParaRPr lang="en-US" sz="2800" dirty="0">
              <a:latin typeface="Century Gothic" panose="020B0502020202020204" pitchFamily="34" charset="0"/>
            </a:endParaRPr>
          </a:p>
        </p:txBody>
      </p:sp>
      <p:sp>
        <p:nvSpPr>
          <p:cNvPr id="8" name="Rectangle 7">
            <a:extLst>
              <a:ext uri="{FF2B5EF4-FFF2-40B4-BE49-F238E27FC236}">
                <a16:creationId xmlns:a16="http://schemas.microsoft.com/office/drawing/2014/main" id="{FD9DE2A4-C17D-F841-B79C-9631D9CBE389}"/>
              </a:ext>
            </a:extLst>
          </p:cNvPr>
          <p:cNvSpPr/>
          <p:nvPr/>
        </p:nvSpPr>
        <p:spPr>
          <a:xfrm>
            <a:off x="4437830" y="5170702"/>
            <a:ext cx="2095445" cy="523220"/>
          </a:xfrm>
          <a:prstGeom prst="rect">
            <a:avLst/>
          </a:prstGeom>
        </p:spPr>
        <p:txBody>
          <a:bodyPr wrap="none">
            <a:spAutoFit/>
          </a:bodyPr>
          <a:lstStyle/>
          <a:p>
            <a:r>
              <a:rPr lang="en-GB" sz="2800" dirty="0">
                <a:latin typeface="Century Gothic" panose="020B0502020202020204" pitchFamily="34" charset="0"/>
              </a:rPr>
              <a:t>die Zimmer</a:t>
            </a:r>
            <a:endParaRPr lang="en-US" sz="2800" dirty="0">
              <a:latin typeface="Century Gothic" panose="020B0502020202020204" pitchFamily="34" charset="0"/>
            </a:endParaRPr>
          </a:p>
        </p:txBody>
      </p:sp>
      <p:sp>
        <p:nvSpPr>
          <p:cNvPr id="12" name="Rectangle 11">
            <a:extLst>
              <a:ext uri="{FF2B5EF4-FFF2-40B4-BE49-F238E27FC236}">
                <a16:creationId xmlns:a16="http://schemas.microsoft.com/office/drawing/2014/main" id="{4FC60C56-E835-884B-8643-6F34D429A122}"/>
              </a:ext>
            </a:extLst>
          </p:cNvPr>
          <p:cNvSpPr/>
          <p:nvPr/>
        </p:nvSpPr>
        <p:spPr>
          <a:xfrm>
            <a:off x="8447963" y="2883947"/>
            <a:ext cx="2954655" cy="523220"/>
          </a:xfrm>
          <a:prstGeom prst="rect">
            <a:avLst/>
          </a:prstGeom>
        </p:spPr>
        <p:txBody>
          <a:bodyPr wrap="none">
            <a:spAutoFit/>
          </a:bodyPr>
          <a:lstStyle/>
          <a:p>
            <a:r>
              <a:rPr lang="en-GB" sz="2800" dirty="0">
                <a:latin typeface="Century Gothic" panose="020B0502020202020204" pitchFamily="34" charset="0"/>
              </a:rPr>
              <a:t>das </a:t>
            </a:r>
            <a:r>
              <a:rPr lang="en-GB" sz="2800" dirty="0" err="1">
                <a:latin typeface="Century Gothic" panose="020B0502020202020204" pitchFamily="34" charset="0"/>
              </a:rPr>
              <a:t>Mädchen</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13" name="Rectangle 12">
            <a:extLst>
              <a:ext uri="{FF2B5EF4-FFF2-40B4-BE49-F238E27FC236}">
                <a16:creationId xmlns:a16="http://schemas.microsoft.com/office/drawing/2014/main" id="{14F4659D-13FF-4F4E-BF1C-31D9FF993FB3}"/>
              </a:ext>
            </a:extLst>
          </p:cNvPr>
          <p:cNvSpPr/>
          <p:nvPr/>
        </p:nvSpPr>
        <p:spPr>
          <a:xfrm>
            <a:off x="8447962" y="5091537"/>
            <a:ext cx="295465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Mädchen</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14" name="Oval 13">
            <a:extLst>
              <a:ext uri="{FF2B5EF4-FFF2-40B4-BE49-F238E27FC236}">
                <a16:creationId xmlns:a16="http://schemas.microsoft.com/office/drawing/2014/main" id="{AF8D37D8-F2C9-0B46-8029-60EC0FCE6646}"/>
              </a:ext>
            </a:extLst>
          </p:cNvPr>
          <p:cNvSpPr/>
          <p:nvPr/>
        </p:nvSpPr>
        <p:spPr>
          <a:xfrm>
            <a:off x="626089" y="5135381"/>
            <a:ext cx="777371" cy="634682"/>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Oval 14">
            <a:extLst>
              <a:ext uri="{FF2B5EF4-FFF2-40B4-BE49-F238E27FC236}">
                <a16:creationId xmlns:a16="http://schemas.microsoft.com/office/drawing/2014/main" id="{F13BD353-55DA-4A4D-BEA8-1FC74CB59967}"/>
              </a:ext>
            </a:extLst>
          </p:cNvPr>
          <p:cNvSpPr/>
          <p:nvPr/>
        </p:nvSpPr>
        <p:spPr>
          <a:xfrm>
            <a:off x="4437830" y="5148939"/>
            <a:ext cx="688352" cy="634682"/>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Oval 15">
            <a:extLst>
              <a:ext uri="{FF2B5EF4-FFF2-40B4-BE49-F238E27FC236}">
                <a16:creationId xmlns:a16="http://schemas.microsoft.com/office/drawing/2014/main" id="{AD7E1388-F3E2-BE47-BBC4-8FCB123A6784}"/>
              </a:ext>
            </a:extLst>
          </p:cNvPr>
          <p:cNvSpPr/>
          <p:nvPr/>
        </p:nvSpPr>
        <p:spPr>
          <a:xfrm>
            <a:off x="8447962" y="5041212"/>
            <a:ext cx="742456" cy="634682"/>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16">
            <a:extLst>
              <a:ext uri="{FF2B5EF4-FFF2-40B4-BE49-F238E27FC236}">
                <a16:creationId xmlns:a16="http://schemas.microsoft.com/office/drawing/2014/main" id="{553BACB6-1BF6-8A43-B1F5-056753CCF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1570" y="1986649"/>
            <a:ext cx="1171550" cy="818133"/>
          </a:xfrm>
          <a:prstGeom prst="rect">
            <a:avLst/>
          </a:prstGeom>
        </p:spPr>
      </p:pic>
      <p:pic>
        <p:nvPicPr>
          <p:cNvPr id="18" name="Picture 17">
            <a:extLst>
              <a:ext uri="{FF2B5EF4-FFF2-40B4-BE49-F238E27FC236}">
                <a16:creationId xmlns:a16="http://schemas.microsoft.com/office/drawing/2014/main" id="{68B88272-9ED7-AA4E-8CA4-772DC0CB9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8826" y="4097961"/>
            <a:ext cx="1171550" cy="818133"/>
          </a:xfrm>
          <a:prstGeom prst="rect">
            <a:avLst/>
          </a:prstGeom>
        </p:spPr>
      </p:pic>
      <p:pic>
        <p:nvPicPr>
          <p:cNvPr id="19" name="Picture 18">
            <a:extLst>
              <a:ext uri="{FF2B5EF4-FFF2-40B4-BE49-F238E27FC236}">
                <a16:creationId xmlns:a16="http://schemas.microsoft.com/office/drawing/2014/main" id="{A07BF25D-4D9D-B149-BB84-623901129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9883" y="4105321"/>
            <a:ext cx="1171550" cy="818133"/>
          </a:xfrm>
          <a:prstGeom prst="rect">
            <a:avLst/>
          </a:prstGeom>
        </p:spPr>
      </p:pic>
      <p:pic>
        <p:nvPicPr>
          <p:cNvPr id="20" name="Picture 19">
            <a:extLst>
              <a:ext uri="{FF2B5EF4-FFF2-40B4-BE49-F238E27FC236}">
                <a16:creationId xmlns:a16="http://schemas.microsoft.com/office/drawing/2014/main" id="{FFDC0E2A-0D9D-4C42-AE6D-40927980D2E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559416" y="1992437"/>
            <a:ext cx="1807245" cy="928898"/>
          </a:xfrm>
          <a:prstGeom prst="rect">
            <a:avLst/>
          </a:prstGeom>
        </p:spPr>
      </p:pic>
      <p:pic>
        <p:nvPicPr>
          <p:cNvPr id="21" name="Picture 20">
            <a:extLst>
              <a:ext uri="{FF2B5EF4-FFF2-40B4-BE49-F238E27FC236}">
                <a16:creationId xmlns:a16="http://schemas.microsoft.com/office/drawing/2014/main" id="{5C7D7C13-82C6-AE43-B041-96CBDF6793ED}"/>
              </a:ext>
            </a:extLst>
          </p:cNvPr>
          <p:cNvPicPr>
            <a:picLocks noChangeAspect="1"/>
          </p:cNvPicPr>
          <p:nvPr/>
        </p:nvPicPr>
        <p:blipFill rotWithShape="1">
          <a:blip r:embed="rId4"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685873" y="3881250"/>
            <a:ext cx="1807245" cy="928898"/>
          </a:xfrm>
          <a:prstGeom prst="rect">
            <a:avLst/>
          </a:prstGeom>
        </p:spPr>
      </p:pic>
      <p:pic>
        <p:nvPicPr>
          <p:cNvPr id="22" name="Picture 21">
            <a:extLst>
              <a:ext uri="{FF2B5EF4-FFF2-40B4-BE49-F238E27FC236}">
                <a16:creationId xmlns:a16="http://schemas.microsoft.com/office/drawing/2014/main" id="{1B642FAE-741E-8A46-9CE7-6010CBE8E3E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83443" y="3881250"/>
            <a:ext cx="1807245" cy="928898"/>
          </a:xfrm>
          <a:prstGeom prst="rect">
            <a:avLst/>
          </a:prstGeom>
        </p:spPr>
      </p:pic>
      <p:sp>
        <p:nvSpPr>
          <p:cNvPr id="24" name="Title 2">
            <a:extLst>
              <a:ext uri="{FF2B5EF4-FFF2-40B4-BE49-F238E27FC236}">
                <a16:creationId xmlns:a16="http://schemas.microsoft.com/office/drawing/2014/main" id="{29C1F932-131D-DE48-8F69-D07E3C2FFA6E}"/>
              </a:ext>
            </a:extLst>
          </p:cNvPr>
          <p:cNvSpPr txBox="1">
            <a:spLocks/>
          </p:cNvSpPr>
          <p:nvPr/>
        </p:nvSpPr>
        <p:spPr>
          <a:xfrm>
            <a:off x="10442" y="16889"/>
            <a:ext cx="54177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2" name="Title 1"/>
          <p:cNvSpPr>
            <a:spLocks noGrp="1"/>
          </p:cNvSpPr>
          <p:nvPr>
            <p:ph type="title"/>
          </p:nvPr>
        </p:nvSpPr>
        <p:spPr>
          <a:xfrm>
            <a:off x="-1" y="145824"/>
            <a:ext cx="4723069" cy="647577"/>
          </a:xfrm>
        </p:spPr>
        <p:txBody>
          <a:bodyPr>
            <a:noAutofit/>
          </a:bodyPr>
          <a:lstStyle/>
          <a:p>
            <a:r>
              <a:rPr lang="en-GB" sz="2800" b="1">
                <a:solidFill>
                  <a:schemeClr val="tx1"/>
                </a:solidFill>
              </a:rPr>
              <a:t>More than one – rule 2 </a:t>
            </a:r>
            <a:br>
              <a:rPr lang="en-US" sz="2800">
                <a:solidFill>
                  <a:schemeClr val="tx1"/>
                </a:solidFill>
              </a:rPr>
            </a:br>
            <a:endParaRPr lang="en-GB" sz="2800">
              <a:solidFill>
                <a:schemeClr val="tx1"/>
              </a:solidFill>
            </a:endParaRPr>
          </a:p>
        </p:txBody>
      </p:sp>
      <p:sp>
        <p:nvSpPr>
          <p:cNvPr id="25" name="Rounded Rectangle 11">
            <a:extLst>
              <a:ext uri="{FF2B5EF4-FFF2-40B4-BE49-F238E27FC236}">
                <a16:creationId xmlns:a16="http://schemas.microsoft.com/office/drawing/2014/main" id="{EA88E10F-858E-4049-BBB6-7F3F0457F1F6}"/>
              </a:ext>
            </a:extLst>
          </p:cNvPr>
          <p:cNvSpPr/>
          <p:nvPr/>
        </p:nvSpPr>
        <p:spPr>
          <a:xfrm>
            <a:off x="10253119" y="93581"/>
            <a:ext cx="176257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Grammatik</a:t>
            </a:r>
            <a:endParaRPr lang="en-GB" sz="2000" b="1" dirty="0">
              <a:solidFill>
                <a:schemeClr val="tx1"/>
              </a:solidFill>
              <a:latin typeface="Century Gothic" panose="020B0502020202020204" pitchFamily="34" charset="0"/>
            </a:endParaRPr>
          </a:p>
        </p:txBody>
      </p:sp>
      <p:pic>
        <p:nvPicPr>
          <p:cNvPr id="27" name="Picture 26" descr="A christmas tree and a table with food&#10;&#10;Description automatically generated">
            <a:extLst>
              <a:ext uri="{FF2B5EF4-FFF2-40B4-BE49-F238E27FC236}">
                <a16:creationId xmlns:a16="http://schemas.microsoft.com/office/drawing/2014/main" id="{32448718-0FE0-4AF6-BFA9-F60CBCD78C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358" y="1986649"/>
            <a:ext cx="1241645" cy="846841"/>
          </a:xfrm>
          <a:prstGeom prst="rect">
            <a:avLst/>
          </a:prstGeom>
        </p:spPr>
      </p:pic>
      <p:pic>
        <p:nvPicPr>
          <p:cNvPr id="28" name="Picture 27" descr="A christmas tree and a table with food&#10;&#10;Description automatically generated">
            <a:extLst>
              <a:ext uri="{FF2B5EF4-FFF2-40B4-BE49-F238E27FC236}">
                <a16:creationId xmlns:a16="http://schemas.microsoft.com/office/drawing/2014/main" id="{24E9F5CC-5396-4881-9F94-7D98AE0BD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437" y="3974754"/>
            <a:ext cx="1241645" cy="846841"/>
          </a:xfrm>
          <a:prstGeom prst="rect">
            <a:avLst/>
          </a:prstGeom>
        </p:spPr>
      </p:pic>
      <p:pic>
        <p:nvPicPr>
          <p:cNvPr id="29" name="Picture 28" descr="A christmas tree and a table with food&#10;&#10;Description automatically generated">
            <a:extLst>
              <a:ext uri="{FF2B5EF4-FFF2-40B4-BE49-F238E27FC236}">
                <a16:creationId xmlns:a16="http://schemas.microsoft.com/office/drawing/2014/main" id="{B84E9B19-4B0B-4A78-845E-D8D180788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0819" y="3974754"/>
            <a:ext cx="1241645" cy="846841"/>
          </a:xfrm>
          <a:prstGeom prst="rect">
            <a:avLst/>
          </a:prstGeom>
        </p:spPr>
      </p:pic>
      <p:sp>
        <p:nvSpPr>
          <p:cNvPr id="23" name="Oval Callout 22">
            <a:extLst>
              <a:ext uri="{FF2B5EF4-FFF2-40B4-BE49-F238E27FC236}">
                <a16:creationId xmlns:a16="http://schemas.microsoft.com/office/drawing/2014/main" id="{A7D0F908-5AE4-2541-B0F2-7B51F0614E61}"/>
              </a:ext>
            </a:extLst>
          </p:cNvPr>
          <p:cNvSpPr/>
          <p:nvPr/>
        </p:nvSpPr>
        <p:spPr>
          <a:xfrm>
            <a:off x="1372724" y="2423396"/>
            <a:ext cx="3409282" cy="2194599"/>
          </a:xfrm>
          <a:prstGeom prst="wedgeEllipseCallout">
            <a:avLst>
              <a:gd name="adj1" fmla="val -61047"/>
              <a:gd name="adj2" fmla="val 70056"/>
            </a:avLst>
          </a:prstGeom>
          <a:solidFill>
            <a:srgbClr val="FFCC00"/>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Remember the plural word for </a:t>
            </a:r>
            <a:r>
              <a:rPr lang="en-GB" sz="2400" b="1" dirty="0">
                <a:solidFill>
                  <a:schemeClr val="tx1"/>
                </a:solidFill>
                <a:latin typeface="Century Gothic" panose="020B0502020202020204" pitchFamily="34" charset="0"/>
              </a:rPr>
              <a:t>‘the’ </a:t>
            </a:r>
            <a:r>
              <a:rPr lang="en-GB" sz="2400" dirty="0">
                <a:solidFill>
                  <a:schemeClr val="tx1"/>
                </a:solidFill>
                <a:latin typeface="Century Gothic" panose="020B0502020202020204" pitchFamily="34" charset="0"/>
              </a:rPr>
              <a:t>is</a:t>
            </a:r>
            <a:r>
              <a:rPr lang="en-GB" sz="2400" b="1" dirty="0">
                <a:solidFill>
                  <a:schemeClr val="tx1"/>
                </a:solidFill>
                <a:latin typeface="Century Gothic" panose="020B0502020202020204" pitchFamily="34" charset="0"/>
              </a:rPr>
              <a:t> ‘die’ </a:t>
            </a:r>
            <a:br>
              <a:rPr lang="en-GB" sz="2400" b="1"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for ALL words!</a:t>
            </a:r>
          </a:p>
        </p:txBody>
      </p:sp>
      <p:pic>
        <p:nvPicPr>
          <p:cNvPr id="30" name="Picture 29" descr="A red and white hat&#10;&#10;Description automatically generated">
            <a:extLst>
              <a:ext uri="{FF2B5EF4-FFF2-40B4-BE49-F238E27FC236}">
                <a16:creationId xmlns:a16="http://schemas.microsoft.com/office/drawing/2014/main" id="{3B30B06D-0683-4F77-991F-A7EFEBE15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14903">
            <a:off x="9199020" y="1781710"/>
            <a:ext cx="787888" cy="547213"/>
          </a:xfrm>
          <a:prstGeom prst="rect">
            <a:avLst/>
          </a:prstGeom>
        </p:spPr>
      </p:pic>
      <p:pic>
        <p:nvPicPr>
          <p:cNvPr id="31" name="Picture 30" descr="A red and white hat&#10;&#10;Description automatically generated">
            <a:extLst>
              <a:ext uri="{FF2B5EF4-FFF2-40B4-BE49-F238E27FC236}">
                <a16:creationId xmlns:a16="http://schemas.microsoft.com/office/drawing/2014/main" id="{84931A4D-F029-4ECB-8C60-98443C8221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14903">
            <a:off x="8499039" y="3910131"/>
            <a:ext cx="787888" cy="547213"/>
          </a:xfrm>
          <a:prstGeom prst="rect">
            <a:avLst/>
          </a:prstGeom>
        </p:spPr>
      </p:pic>
      <p:pic>
        <p:nvPicPr>
          <p:cNvPr id="32" name="Picture 31" descr="A red and white hat&#10;&#10;Description automatically generated">
            <a:extLst>
              <a:ext uri="{FF2B5EF4-FFF2-40B4-BE49-F238E27FC236}">
                <a16:creationId xmlns:a16="http://schemas.microsoft.com/office/drawing/2014/main" id="{150B5AF0-206E-49B0-B31B-4198D174BA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14903">
            <a:off x="9819764" y="3906301"/>
            <a:ext cx="787888" cy="547213"/>
          </a:xfrm>
          <a:prstGeom prst="rect">
            <a:avLst/>
          </a:prstGeom>
        </p:spPr>
      </p:pic>
    </p:spTree>
    <p:extLst>
      <p:ext uri="{BB962C8B-B14F-4D97-AF65-F5344CB8AC3E}">
        <p14:creationId xmlns:p14="http://schemas.microsoft.com/office/powerpoint/2010/main" val="634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P spid="13" grpId="0"/>
      <p:bldP spid="14" grpId="0" animBg="1"/>
      <p:bldP spid="15" grpId="0" animBg="1"/>
      <p:bldP spid="16"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peech Bubble: Rectangle with Corners Rounded 56">
            <a:extLst>
              <a:ext uri="{FF2B5EF4-FFF2-40B4-BE49-F238E27FC236}">
                <a16:creationId xmlns:a16="http://schemas.microsoft.com/office/drawing/2014/main" id="{92490BC8-5BF1-41F6-A2FB-4D9831115265}"/>
              </a:ext>
            </a:extLst>
          </p:cNvPr>
          <p:cNvSpPr/>
          <p:nvPr/>
        </p:nvSpPr>
        <p:spPr>
          <a:xfrm>
            <a:off x="349312" y="1453935"/>
            <a:ext cx="2964743" cy="914400"/>
          </a:xfrm>
          <a:prstGeom prst="wedgeRoundRectCallout">
            <a:avLst>
              <a:gd name="adj1" fmla="val -19548"/>
              <a:gd name="adj2" fmla="val 9305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descr="Teacher with solid fill">
            <a:extLst>
              <a:ext uri="{FF2B5EF4-FFF2-40B4-BE49-F238E27FC236}">
                <a16:creationId xmlns:a16="http://schemas.microsoft.com/office/drawing/2014/main" id="{8DD0EECF-C984-48AD-8298-6ADFBC10C5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62" y="80145"/>
            <a:ext cx="914400" cy="914400"/>
          </a:xfrm>
          <a:prstGeom prst="rect">
            <a:avLst/>
          </a:prstGeom>
        </p:spPr>
      </p:pic>
      <p:sp>
        <p:nvSpPr>
          <p:cNvPr id="34" name="Speech Bubble: Rectangle with Corners Rounded 33">
            <a:extLst>
              <a:ext uri="{FF2B5EF4-FFF2-40B4-BE49-F238E27FC236}">
                <a16:creationId xmlns:a16="http://schemas.microsoft.com/office/drawing/2014/main" id="{5CB04296-9027-4F95-A8C9-9AFDB425662B}"/>
              </a:ext>
            </a:extLst>
          </p:cNvPr>
          <p:cNvSpPr/>
          <p:nvPr/>
        </p:nvSpPr>
        <p:spPr>
          <a:xfrm>
            <a:off x="4438621" y="195133"/>
            <a:ext cx="5795087" cy="440756"/>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Ist es der (Singular) oder die (Plural)?</a:t>
            </a:r>
            <a:endParaRPr lang="en-GB" sz="2000" dirty="0">
              <a:solidFill>
                <a:schemeClr val="tx1"/>
              </a:solidFill>
            </a:endParaRPr>
          </a:p>
        </p:txBody>
      </p:sp>
      <p:sp>
        <p:nvSpPr>
          <p:cNvPr id="2" name="Title 1">
            <a:extLst>
              <a:ext uri="{FF2B5EF4-FFF2-40B4-BE49-F238E27FC236}">
                <a16:creationId xmlns:a16="http://schemas.microsoft.com/office/drawing/2014/main" id="{A7EB4351-A9A9-4A73-A659-E175B76F8820}"/>
              </a:ext>
            </a:extLst>
          </p:cNvPr>
          <p:cNvSpPr>
            <a:spLocks noGrp="1"/>
          </p:cNvSpPr>
          <p:nvPr>
            <p:ph type="title"/>
          </p:nvPr>
        </p:nvSpPr>
        <p:spPr>
          <a:xfrm>
            <a:off x="0" y="213557"/>
            <a:ext cx="3670300" cy="647577"/>
          </a:xfrm>
        </p:spPr>
        <p:txBody>
          <a:bodyPr>
            <a:normAutofit/>
          </a:bodyPr>
          <a:lstStyle/>
          <a:p>
            <a:r>
              <a:rPr lang="en-GB" sz="2800" dirty="0"/>
              <a:t>Wie </a:t>
            </a:r>
            <a:r>
              <a:rPr lang="en-GB" sz="2800" dirty="0" err="1"/>
              <a:t>viele</a:t>
            </a:r>
            <a:r>
              <a:rPr lang="en-GB" sz="2800" dirty="0"/>
              <a:t> </a:t>
            </a:r>
            <a:r>
              <a:rPr lang="en-GB" sz="2800" dirty="0" err="1"/>
              <a:t>gibt</a:t>
            </a:r>
            <a:r>
              <a:rPr lang="en-GB" sz="2800" dirty="0"/>
              <a:t> es?</a:t>
            </a:r>
          </a:p>
        </p:txBody>
      </p:sp>
      <p:sp>
        <p:nvSpPr>
          <p:cNvPr id="4" name="Rounded Rectangle 11">
            <a:extLst>
              <a:ext uri="{FF2B5EF4-FFF2-40B4-BE49-F238E27FC236}">
                <a16:creationId xmlns:a16="http://schemas.microsoft.com/office/drawing/2014/main" id="{AAEACC43-6EFF-4E31-9FC3-E6257B804A10}"/>
              </a:ext>
            </a:extLst>
          </p:cNvPr>
          <p:cNvSpPr/>
          <p:nvPr/>
        </p:nvSpPr>
        <p:spPr>
          <a:xfrm>
            <a:off x="10972800" y="93581"/>
            <a:ext cx="1042892" cy="3763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pic>
        <p:nvPicPr>
          <p:cNvPr id="8" name="Picture 7" descr="A yellow text on a gray background&#10;&#10;Description automatically generated">
            <a:extLst>
              <a:ext uri="{FF2B5EF4-FFF2-40B4-BE49-F238E27FC236}">
                <a16:creationId xmlns:a16="http://schemas.microsoft.com/office/drawing/2014/main" id="{E40AB4FC-A7A7-492B-ADAC-491D7F452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4147">
            <a:off x="9568250" y="284338"/>
            <a:ext cx="1585097" cy="506012"/>
          </a:xfrm>
          <a:prstGeom prst="rect">
            <a:avLst/>
          </a:prstGeom>
        </p:spPr>
      </p:pic>
      <p:pic>
        <p:nvPicPr>
          <p:cNvPr id="48" name="Picture 47" descr="A close up of food&#10;&#10;Description automatically generated">
            <a:extLst>
              <a:ext uri="{FF2B5EF4-FFF2-40B4-BE49-F238E27FC236}">
                <a16:creationId xmlns:a16="http://schemas.microsoft.com/office/drawing/2014/main" id="{15B15544-3AB5-481A-8CB3-66D77F85B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935" y="1739900"/>
            <a:ext cx="4899547" cy="3556000"/>
          </a:xfrm>
          <a:prstGeom prst="rect">
            <a:avLst/>
          </a:prstGeom>
        </p:spPr>
      </p:pic>
      <p:sp>
        <p:nvSpPr>
          <p:cNvPr id="49" name="TextBox 48">
            <a:extLst>
              <a:ext uri="{FF2B5EF4-FFF2-40B4-BE49-F238E27FC236}">
                <a16:creationId xmlns:a16="http://schemas.microsoft.com/office/drawing/2014/main" id="{8BB6FD96-C7E5-4008-A406-AC814CADC3AE}"/>
              </a:ext>
            </a:extLst>
          </p:cNvPr>
          <p:cNvSpPr txBox="1"/>
          <p:nvPr/>
        </p:nvSpPr>
        <p:spPr>
          <a:xfrm>
            <a:off x="6008935" y="4649568"/>
            <a:ext cx="4658751" cy="646331"/>
          </a:xfrm>
          <a:prstGeom prst="rect">
            <a:avLst/>
          </a:prstGeom>
          <a:noFill/>
        </p:spPr>
        <p:txBody>
          <a:bodyPr wrap="square" rtlCol="0">
            <a:spAutoFit/>
          </a:bodyPr>
          <a:lstStyle/>
          <a:p>
            <a:r>
              <a:rPr lang="en-GB" sz="3600" dirty="0">
                <a:solidFill>
                  <a:schemeClr val="bg2"/>
                </a:solidFill>
              </a:rPr>
              <a:t>der | die Stollen</a:t>
            </a:r>
          </a:p>
        </p:txBody>
      </p:sp>
      <p:sp>
        <p:nvSpPr>
          <p:cNvPr id="51" name="Rectangle: Rounded Corners 50">
            <a:extLst>
              <a:ext uri="{FF2B5EF4-FFF2-40B4-BE49-F238E27FC236}">
                <a16:creationId xmlns:a16="http://schemas.microsoft.com/office/drawing/2014/main" id="{6DB08260-5347-4C15-ACF1-041861C5A923}"/>
              </a:ext>
            </a:extLst>
          </p:cNvPr>
          <p:cNvSpPr/>
          <p:nvPr/>
        </p:nvSpPr>
        <p:spPr>
          <a:xfrm>
            <a:off x="7336164" y="4745363"/>
            <a:ext cx="865537" cy="45473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6472D67-BF32-4D4C-B1FB-B2B6F86B4118}"/>
              </a:ext>
            </a:extLst>
          </p:cNvPr>
          <p:cNvSpPr txBox="1"/>
          <p:nvPr/>
        </p:nvSpPr>
        <p:spPr>
          <a:xfrm>
            <a:off x="516247" y="1636891"/>
            <a:ext cx="2964741" cy="523220"/>
          </a:xfrm>
          <a:prstGeom prst="rect">
            <a:avLst/>
          </a:prstGeom>
          <a:noFill/>
        </p:spPr>
        <p:txBody>
          <a:bodyPr wrap="square">
            <a:spAutoFit/>
          </a:bodyPr>
          <a:lstStyle/>
          <a:p>
            <a:r>
              <a:rPr lang="en-US" sz="2800" b="1" dirty="0"/>
              <a:t>Was </a:t>
            </a:r>
            <a:r>
              <a:rPr lang="en-US" sz="2800" b="1" dirty="0" err="1"/>
              <a:t>ist</a:t>
            </a:r>
            <a:r>
              <a:rPr lang="en-US" sz="2800" b="1" dirty="0"/>
              <a:t> Stollen?</a:t>
            </a:r>
          </a:p>
        </p:txBody>
      </p:sp>
      <p:cxnSp>
        <p:nvCxnSpPr>
          <p:cNvPr id="55" name="Straight Arrow Connector 54">
            <a:extLst>
              <a:ext uri="{FF2B5EF4-FFF2-40B4-BE49-F238E27FC236}">
                <a16:creationId xmlns:a16="http://schemas.microsoft.com/office/drawing/2014/main" id="{7A204345-5A44-4D7E-99F8-73ECEFC10E5D}"/>
              </a:ext>
            </a:extLst>
          </p:cNvPr>
          <p:cNvCxnSpPr/>
          <p:nvPr/>
        </p:nvCxnSpPr>
        <p:spPr>
          <a:xfrm>
            <a:off x="6845300" y="901271"/>
            <a:ext cx="0" cy="1105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6A4CEC1-128B-403B-9AA6-FDDEB9CF0D78}"/>
              </a:ext>
            </a:extLst>
          </p:cNvPr>
          <p:cNvCxnSpPr/>
          <p:nvPr/>
        </p:nvCxnSpPr>
        <p:spPr>
          <a:xfrm>
            <a:off x="8338310" y="1636891"/>
            <a:ext cx="0" cy="1105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77357FF-DF50-4893-B6E4-8D373D24F86F}"/>
              </a:ext>
            </a:extLst>
          </p:cNvPr>
          <p:cNvSpPr txBox="1"/>
          <p:nvPr/>
        </p:nvSpPr>
        <p:spPr>
          <a:xfrm>
            <a:off x="247005" y="2742220"/>
            <a:ext cx="5315595" cy="2554545"/>
          </a:xfrm>
          <a:prstGeom prst="rect">
            <a:avLst/>
          </a:prstGeom>
          <a:noFill/>
        </p:spPr>
        <p:txBody>
          <a:bodyPr wrap="square">
            <a:spAutoFit/>
          </a:bodyPr>
          <a:lstStyle/>
          <a:p>
            <a:r>
              <a:rPr lang="en-US" sz="2000" dirty="0"/>
              <a:t>Stollen is a traditional German Christmas fruit bread of nuts, spices, and dried or candied fruit, coated with powdered sugar or icing sugar and often containing marzipan. It is eaten for breakfast around Christmas time, either cold, warmed or toasted, with or without butter, jam or honey.</a:t>
            </a:r>
            <a:endParaRPr lang="en-GB" sz="2000" dirty="0"/>
          </a:p>
        </p:txBody>
      </p:sp>
    </p:spTree>
    <p:extLst>
      <p:ext uri="{BB962C8B-B14F-4D97-AF65-F5344CB8AC3E}">
        <p14:creationId xmlns:p14="http://schemas.microsoft.com/office/powerpoint/2010/main" val="31226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1" grpId="0" animBg="1"/>
      <p:bldP spid="53"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8C85351E-2216-43AD-BEF2-68DCFBAFF959}"/>
              </a:ext>
            </a:extLst>
          </p:cNvPr>
          <p:cNvSpPr txBox="1"/>
          <p:nvPr/>
        </p:nvSpPr>
        <p:spPr>
          <a:xfrm>
            <a:off x="7071738" y="5517457"/>
            <a:ext cx="2996272" cy="400110"/>
          </a:xfrm>
          <a:prstGeom prst="rect">
            <a:avLst/>
          </a:prstGeom>
          <a:solidFill>
            <a:schemeClr val="accent4">
              <a:lumMod val="20000"/>
              <a:lumOff val="80000"/>
            </a:schemeClr>
          </a:solidFill>
        </p:spPr>
        <p:txBody>
          <a:bodyPr wrap="square" rtlCol="0">
            <a:spAutoFit/>
          </a:bodyPr>
          <a:lstStyle/>
          <a:p>
            <a:r>
              <a:rPr lang="en-GB" sz="2000" dirty="0"/>
              <a:t>the New Year’s Eves</a:t>
            </a:r>
          </a:p>
        </p:txBody>
      </p:sp>
      <p:sp>
        <p:nvSpPr>
          <p:cNvPr id="39" name="TextBox 38">
            <a:extLst>
              <a:ext uri="{FF2B5EF4-FFF2-40B4-BE49-F238E27FC236}">
                <a16:creationId xmlns:a16="http://schemas.microsoft.com/office/drawing/2014/main" id="{83B18E39-5021-4BB8-82AE-902D344D0B4D}"/>
              </a:ext>
            </a:extLst>
          </p:cNvPr>
          <p:cNvSpPr txBox="1"/>
          <p:nvPr/>
        </p:nvSpPr>
        <p:spPr>
          <a:xfrm>
            <a:off x="7127342" y="3752909"/>
            <a:ext cx="2996272" cy="400110"/>
          </a:xfrm>
          <a:prstGeom prst="rect">
            <a:avLst/>
          </a:prstGeom>
          <a:solidFill>
            <a:schemeClr val="accent4">
              <a:lumMod val="20000"/>
              <a:lumOff val="80000"/>
            </a:schemeClr>
          </a:solidFill>
        </p:spPr>
        <p:txBody>
          <a:bodyPr wrap="square" rtlCol="0">
            <a:spAutoFit/>
          </a:bodyPr>
          <a:lstStyle/>
          <a:p>
            <a:r>
              <a:rPr lang="en-GB" sz="2000" dirty="0"/>
              <a:t>the schnitzel</a:t>
            </a:r>
          </a:p>
        </p:txBody>
      </p:sp>
      <p:sp>
        <p:nvSpPr>
          <p:cNvPr id="38" name="TextBox 37">
            <a:extLst>
              <a:ext uri="{FF2B5EF4-FFF2-40B4-BE49-F238E27FC236}">
                <a16:creationId xmlns:a16="http://schemas.microsoft.com/office/drawing/2014/main" id="{79CD21B2-ACDC-4488-94D0-DFF448602DFA}"/>
              </a:ext>
            </a:extLst>
          </p:cNvPr>
          <p:cNvSpPr txBox="1"/>
          <p:nvPr/>
        </p:nvSpPr>
        <p:spPr>
          <a:xfrm>
            <a:off x="7119382" y="2343256"/>
            <a:ext cx="2996272" cy="400110"/>
          </a:xfrm>
          <a:prstGeom prst="rect">
            <a:avLst/>
          </a:prstGeom>
          <a:solidFill>
            <a:schemeClr val="accent4">
              <a:lumMod val="20000"/>
              <a:lumOff val="80000"/>
            </a:schemeClr>
          </a:solidFill>
        </p:spPr>
        <p:txBody>
          <a:bodyPr wrap="square" rtlCol="0">
            <a:spAutoFit/>
          </a:bodyPr>
          <a:lstStyle/>
          <a:p>
            <a:r>
              <a:rPr lang="en-GB" sz="2000" dirty="0"/>
              <a:t>the Christmas cookies</a:t>
            </a:r>
          </a:p>
        </p:txBody>
      </p:sp>
      <p:sp>
        <p:nvSpPr>
          <p:cNvPr id="36" name="TextBox 35">
            <a:extLst>
              <a:ext uri="{FF2B5EF4-FFF2-40B4-BE49-F238E27FC236}">
                <a16:creationId xmlns:a16="http://schemas.microsoft.com/office/drawing/2014/main" id="{3465C9D8-A15F-4954-8BCF-97A7C31E92A9}"/>
              </a:ext>
            </a:extLst>
          </p:cNvPr>
          <p:cNvSpPr txBox="1"/>
          <p:nvPr/>
        </p:nvSpPr>
        <p:spPr>
          <a:xfrm>
            <a:off x="749407" y="3835290"/>
            <a:ext cx="3187594" cy="400110"/>
          </a:xfrm>
          <a:prstGeom prst="rect">
            <a:avLst/>
          </a:prstGeom>
          <a:solidFill>
            <a:schemeClr val="accent4">
              <a:lumMod val="20000"/>
              <a:lumOff val="80000"/>
            </a:schemeClr>
          </a:solidFill>
        </p:spPr>
        <p:txBody>
          <a:bodyPr wrap="square" rtlCol="0">
            <a:spAutoFit/>
          </a:bodyPr>
          <a:lstStyle/>
          <a:p>
            <a:r>
              <a:rPr lang="en-GB" sz="2000" dirty="0"/>
              <a:t>the gingerbread cookie</a:t>
            </a:r>
          </a:p>
        </p:txBody>
      </p:sp>
      <p:pic>
        <p:nvPicPr>
          <p:cNvPr id="33" name="Graphic 32" descr="Teacher with solid fill">
            <a:extLst>
              <a:ext uri="{FF2B5EF4-FFF2-40B4-BE49-F238E27FC236}">
                <a16:creationId xmlns:a16="http://schemas.microsoft.com/office/drawing/2014/main" id="{8DD0EECF-C984-48AD-8298-6ADFBC10C5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62" y="80145"/>
            <a:ext cx="914400" cy="914400"/>
          </a:xfrm>
          <a:prstGeom prst="rect">
            <a:avLst/>
          </a:prstGeom>
        </p:spPr>
      </p:pic>
      <p:sp>
        <p:nvSpPr>
          <p:cNvPr id="34" name="Speech Bubble: Rectangle with Corners Rounded 33">
            <a:extLst>
              <a:ext uri="{FF2B5EF4-FFF2-40B4-BE49-F238E27FC236}">
                <a16:creationId xmlns:a16="http://schemas.microsoft.com/office/drawing/2014/main" id="{5CB04296-9027-4F95-A8C9-9AFDB425662B}"/>
              </a:ext>
            </a:extLst>
          </p:cNvPr>
          <p:cNvSpPr/>
          <p:nvPr/>
        </p:nvSpPr>
        <p:spPr>
          <a:xfrm>
            <a:off x="4438621" y="195133"/>
            <a:ext cx="5795087" cy="440756"/>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Ist es der/das (Singular) oder die (Plural)?</a:t>
            </a:r>
            <a:endParaRPr lang="en-GB" sz="2000" dirty="0">
              <a:solidFill>
                <a:schemeClr val="tx1"/>
              </a:solidFill>
            </a:endParaRPr>
          </a:p>
        </p:txBody>
      </p:sp>
      <p:sp>
        <p:nvSpPr>
          <p:cNvPr id="2" name="Title 1">
            <a:extLst>
              <a:ext uri="{FF2B5EF4-FFF2-40B4-BE49-F238E27FC236}">
                <a16:creationId xmlns:a16="http://schemas.microsoft.com/office/drawing/2014/main" id="{A7EB4351-A9A9-4A73-A659-E175B76F8820}"/>
              </a:ext>
            </a:extLst>
          </p:cNvPr>
          <p:cNvSpPr>
            <a:spLocks noGrp="1"/>
          </p:cNvSpPr>
          <p:nvPr>
            <p:ph type="title"/>
          </p:nvPr>
        </p:nvSpPr>
        <p:spPr>
          <a:xfrm>
            <a:off x="0" y="213557"/>
            <a:ext cx="3670300" cy="647577"/>
          </a:xfrm>
        </p:spPr>
        <p:txBody>
          <a:bodyPr>
            <a:normAutofit/>
          </a:bodyPr>
          <a:lstStyle/>
          <a:p>
            <a:r>
              <a:rPr lang="en-GB" sz="2800" dirty="0"/>
              <a:t>Wie </a:t>
            </a:r>
            <a:r>
              <a:rPr lang="en-GB" sz="2800" dirty="0" err="1"/>
              <a:t>viele</a:t>
            </a:r>
            <a:r>
              <a:rPr lang="en-GB" sz="2800" dirty="0"/>
              <a:t> </a:t>
            </a:r>
            <a:r>
              <a:rPr lang="en-GB" sz="2800" dirty="0" err="1"/>
              <a:t>gibt</a:t>
            </a:r>
            <a:r>
              <a:rPr lang="en-GB" sz="2800" dirty="0"/>
              <a:t> es?</a:t>
            </a:r>
          </a:p>
        </p:txBody>
      </p:sp>
      <p:sp>
        <p:nvSpPr>
          <p:cNvPr id="4" name="Rounded Rectangle 11">
            <a:extLst>
              <a:ext uri="{FF2B5EF4-FFF2-40B4-BE49-F238E27FC236}">
                <a16:creationId xmlns:a16="http://schemas.microsoft.com/office/drawing/2014/main" id="{AAEACC43-6EFF-4E31-9FC3-E6257B804A10}"/>
              </a:ext>
            </a:extLst>
          </p:cNvPr>
          <p:cNvSpPr/>
          <p:nvPr/>
        </p:nvSpPr>
        <p:spPr>
          <a:xfrm>
            <a:off x="10972800" y="93581"/>
            <a:ext cx="1042892" cy="3763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pic>
        <p:nvPicPr>
          <p:cNvPr id="8" name="Picture 7" descr="A yellow text on a gray background&#10;&#10;Description automatically generated">
            <a:extLst>
              <a:ext uri="{FF2B5EF4-FFF2-40B4-BE49-F238E27FC236}">
                <a16:creationId xmlns:a16="http://schemas.microsoft.com/office/drawing/2014/main" id="{E40AB4FC-A7A7-492B-ADAC-491D7F452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4147">
            <a:off x="9568250" y="284338"/>
            <a:ext cx="1585097" cy="506012"/>
          </a:xfrm>
          <a:prstGeom prst="rect">
            <a:avLst/>
          </a:prstGeom>
        </p:spPr>
      </p:pic>
      <p:pic>
        <p:nvPicPr>
          <p:cNvPr id="9" name="Picture 8" descr="A picture containing several, arranged&#10;&#10;Description automatically generated">
            <a:extLst>
              <a:ext uri="{FF2B5EF4-FFF2-40B4-BE49-F238E27FC236}">
                <a16:creationId xmlns:a16="http://schemas.microsoft.com/office/drawing/2014/main" id="{BF7C72EF-1C3C-449D-8039-CD6FA5C82F02}"/>
              </a:ext>
            </a:extLst>
          </p:cNvPr>
          <p:cNvPicPr>
            <a:picLocks noChangeAspect="1"/>
          </p:cNvPicPr>
          <p:nvPr/>
        </p:nvPicPr>
        <p:blipFill rotWithShape="1">
          <a:blip r:embed="rId6">
            <a:extLst>
              <a:ext uri="{28A0092B-C50C-407E-A947-70E740481C1C}">
                <a14:useLocalDpi xmlns:a14="http://schemas.microsoft.com/office/drawing/2010/main" val="0"/>
              </a:ext>
            </a:extLst>
          </a:blip>
          <a:srcRect t="3186" b="9643"/>
          <a:stretch/>
        </p:blipFill>
        <p:spPr>
          <a:xfrm>
            <a:off x="9622298" y="1256999"/>
            <a:ext cx="2339950" cy="1453315"/>
          </a:xfrm>
          <a:prstGeom prst="ellipse">
            <a:avLst/>
          </a:prstGeom>
        </p:spPr>
      </p:pic>
      <p:pic>
        <p:nvPicPr>
          <p:cNvPr id="11" name="Picture 10" descr="A plate of food with a bowl of vegetables and a plate of food&#10;&#10;Description automatically generated">
            <a:extLst>
              <a:ext uri="{FF2B5EF4-FFF2-40B4-BE49-F238E27FC236}">
                <a16:creationId xmlns:a16="http://schemas.microsoft.com/office/drawing/2014/main" id="{8222376B-4E5B-48DF-B906-F0C3A9A19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0680" y="2842726"/>
            <a:ext cx="2339951" cy="1658075"/>
          </a:xfrm>
          <a:prstGeom prst="ellipse">
            <a:avLst/>
          </a:prstGeom>
        </p:spPr>
      </p:pic>
      <p:sp>
        <p:nvSpPr>
          <p:cNvPr id="12" name="Rectangle 11">
            <a:extLst>
              <a:ext uri="{FF2B5EF4-FFF2-40B4-BE49-F238E27FC236}">
                <a16:creationId xmlns:a16="http://schemas.microsoft.com/office/drawing/2014/main" id="{680EA636-8CDF-4D1E-8E68-8491179084F2}"/>
              </a:ext>
            </a:extLst>
          </p:cNvPr>
          <p:cNvSpPr/>
          <p:nvPr/>
        </p:nvSpPr>
        <p:spPr>
          <a:xfrm>
            <a:off x="67708" y="1983657"/>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3" name="TextBox 12">
            <a:extLst>
              <a:ext uri="{FF2B5EF4-FFF2-40B4-BE49-F238E27FC236}">
                <a16:creationId xmlns:a16="http://schemas.microsoft.com/office/drawing/2014/main" id="{C04FBEC4-3D57-42ED-AB36-1DEBF6C255FD}"/>
              </a:ext>
            </a:extLst>
          </p:cNvPr>
          <p:cNvSpPr txBox="1"/>
          <p:nvPr/>
        </p:nvSpPr>
        <p:spPr>
          <a:xfrm>
            <a:off x="726049" y="2053447"/>
            <a:ext cx="3683000" cy="400110"/>
          </a:xfrm>
          <a:prstGeom prst="rect">
            <a:avLst/>
          </a:prstGeom>
          <a:noFill/>
        </p:spPr>
        <p:txBody>
          <a:bodyPr wrap="square" rtlCol="0">
            <a:spAutoFit/>
          </a:bodyPr>
          <a:lstStyle/>
          <a:p>
            <a:r>
              <a:rPr lang="en-GB" sz="2000" dirty="0"/>
              <a:t>das | die </a:t>
            </a:r>
            <a:r>
              <a:rPr lang="en-GB" sz="2000" dirty="0" err="1"/>
              <a:t>Weihnachten</a:t>
            </a:r>
            <a:endParaRPr lang="en-GB" sz="2000" dirty="0"/>
          </a:p>
        </p:txBody>
      </p:sp>
      <p:sp>
        <p:nvSpPr>
          <p:cNvPr id="14" name="Rectangle 13">
            <a:extLst>
              <a:ext uri="{FF2B5EF4-FFF2-40B4-BE49-F238E27FC236}">
                <a16:creationId xmlns:a16="http://schemas.microsoft.com/office/drawing/2014/main" id="{C0435C16-A74B-4A07-9F53-F1A86826DA35}"/>
              </a:ext>
            </a:extLst>
          </p:cNvPr>
          <p:cNvSpPr/>
          <p:nvPr/>
        </p:nvSpPr>
        <p:spPr>
          <a:xfrm>
            <a:off x="67708" y="3431457"/>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5" name="TextBox 14">
            <a:extLst>
              <a:ext uri="{FF2B5EF4-FFF2-40B4-BE49-F238E27FC236}">
                <a16:creationId xmlns:a16="http://schemas.microsoft.com/office/drawing/2014/main" id="{06F50F1E-00C8-4313-AF60-EE81A602D198}"/>
              </a:ext>
            </a:extLst>
          </p:cNvPr>
          <p:cNvSpPr txBox="1"/>
          <p:nvPr/>
        </p:nvSpPr>
        <p:spPr>
          <a:xfrm>
            <a:off x="726049" y="3431457"/>
            <a:ext cx="3451575" cy="400110"/>
          </a:xfrm>
          <a:prstGeom prst="rect">
            <a:avLst/>
          </a:prstGeom>
          <a:noFill/>
        </p:spPr>
        <p:txBody>
          <a:bodyPr wrap="square" rtlCol="0">
            <a:spAutoFit/>
          </a:bodyPr>
          <a:lstStyle/>
          <a:p>
            <a:r>
              <a:rPr lang="en-GB" sz="2000" dirty="0"/>
              <a:t>der | die Lebkuchen</a:t>
            </a:r>
          </a:p>
        </p:txBody>
      </p:sp>
      <p:sp>
        <p:nvSpPr>
          <p:cNvPr id="17" name="Rectangle 16">
            <a:extLst>
              <a:ext uri="{FF2B5EF4-FFF2-40B4-BE49-F238E27FC236}">
                <a16:creationId xmlns:a16="http://schemas.microsoft.com/office/drawing/2014/main" id="{C758D6A7-71EF-4C76-B2C6-677853D5D47D}"/>
              </a:ext>
            </a:extLst>
          </p:cNvPr>
          <p:cNvSpPr/>
          <p:nvPr/>
        </p:nvSpPr>
        <p:spPr>
          <a:xfrm>
            <a:off x="67708" y="5107805"/>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8" name="TextBox 17">
            <a:extLst>
              <a:ext uri="{FF2B5EF4-FFF2-40B4-BE49-F238E27FC236}">
                <a16:creationId xmlns:a16="http://schemas.microsoft.com/office/drawing/2014/main" id="{D41346EF-95FB-4D21-8E71-88A452042153}"/>
              </a:ext>
            </a:extLst>
          </p:cNvPr>
          <p:cNvSpPr txBox="1"/>
          <p:nvPr/>
        </p:nvSpPr>
        <p:spPr>
          <a:xfrm>
            <a:off x="726050" y="5107805"/>
            <a:ext cx="3227858" cy="400110"/>
          </a:xfrm>
          <a:prstGeom prst="rect">
            <a:avLst/>
          </a:prstGeom>
          <a:noFill/>
        </p:spPr>
        <p:txBody>
          <a:bodyPr wrap="square" rtlCol="0">
            <a:spAutoFit/>
          </a:bodyPr>
          <a:lstStyle/>
          <a:p>
            <a:r>
              <a:rPr lang="en-GB" sz="2000" dirty="0"/>
              <a:t>das | die </a:t>
            </a:r>
            <a:r>
              <a:rPr lang="en-GB" sz="2000" dirty="0" err="1"/>
              <a:t>Dezember</a:t>
            </a:r>
            <a:endParaRPr lang="en-GB" sz="2000" dirty="0"/>
          </a:p>
        </p:txBody>
      </p:sp>
      <p:sp>
        <p:nvSpPr>
          <p:cNvPr id="19" name="Rectangle 18">
            <a:extLst>
              <a:ext uri="{FF2B5EF4-FFF2-40B4-BE49-F238E27FC236}">
                <a16:creationId xmlns:a16="http://schemas.microsoft.com/office/drawing/2014/main" id="{B969CB2E-B217-41D1-8DC8-EEC1C3635155}"/>
              </a:ext>
            </a:extLst>
          </p:cNvPr>
          <p:cNvSpPr/>
          <p:nvPr/>
        </p:nvSpPr>
        <p:spPr>
          <a:xfrm>
            <a:off x="6413396" y="1912127"/>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0" name="TextBox 19">
            <a:extLst>
              <a:ext uri="{FF2B5EF4-FFF2-40B4-BE49-F238E27FC236}">
                <a16:creationId xmlns:a16="http://schemas.microsoft.com/office/drawing/2014/main" id="{147A2ACF-5BCC-49B7-ADC3-737D46C78578}"/>
              </a:ext>
            </a:extLst>
          </p:cNvPr>
          <p:cNvSpPr txBox="1"/>
          <p:nvPr/>
        </p:nvSpPr>
        <p:spPr>
          <a:xfrm>
            <a:off x="7071738" y="1912127"/>
            <a:ext cx="2616200" cy="400110"/>
          </a:xfrm>
          <a:prstGeom prst="rect">
            <a:avLst/>
          </a:prstGeom>
          <a:noFill/>
        </p:spPr>
        <p:txBody>
          <a:bodyPr wrap="square" rtlCol="0">
            <a:spAutoFit/>
          </a:bodyPr>
          <a:lstStyle/>
          <a:p>
            <a:r>
              <a:rPr lang="en-GB" sz="2000" dirty="0"/>
              <a:t>das | die </a:t>
            </a:r>
            <a:r>
              <a:rPr lang="en-GB" sz="2000" dirty="0" err="1"/>
              <a:t>Plätzchen</a:t>
            </a:r>
            <a:endParaRPr lang="en-GB" sz="2000" dirty="0"/>
          </a:p>
        </p:txBody>
      </p:sp>
      <p:sp>
        <p:nvSpPr>
          <p:cNvPr id="21" name="Rectangle 20">
            <a:extLst>
              <a:ext uri="{FF2B5EF4-FFF2-40B4-BE49-F238E27FC236}">
                <a16:creationId xmlns:a16="http://schemas.microsoft.com/office/drawing/2014/main" id="{45DCCEE3-A9E0-4280-A94B-8C230971CA12}"/>
              </a:ext>
            </a:extLst>
          </p:cNvPr>
          <p:cNvSpPr/>
          <p:nvPr/>
        </p:nvSpPr>
        <p:spPr>
          <a:xfrm>
            <a:off x="6413396" y="3359927"/>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2" name="TextBox 21">
            <a:extLst>
              <a:ext uri="{FF2B5EF4-FFF2-40B4-BE49-F238E27FC236}">
                <a16:creationId xmlns:a16="http://schemas.microsoft.com/office/drawing/2014/main" id="{1A803E7B-006D-471E-974C-BB104ADECA2E}"/>
              </a:ext>
            </a:extLst>
          </p:cNvPr>
          <p:cNvSpPr txBox="1"/>
          <p:nvPr/>
        </p:nvSpPr>
        <p:spPr>
          <a:xfrm>
            <a:off x="7071738" y="3359927"/>
            <a:ext cx="4215632" cy="400110"/>
          </a:xfrm>
          <a:prstGeom prst="rect">
            <a:avLst/>
          </a:prstGeom>
          <a:noFill/>
        </p:spPr>
        <p:txBody>
          <a:bodyPr wrap="square" rtlCol="0">
            <a:spAutoFit/>
          </a:bodyPr>
          <a:lstStyle/>
          <a:p>
            <a:r>
              <a:rPr lang="en-GB" sz="2000" dirty="0"/>
              <a:t>das | die Schnitzel</a:t>
            </a:r>
          </a:p>
        </p:txBody>
      </p:sp>
      <p:sp>
        <p:nvSpPr>
          <p:cNvPr id="23" name="Rectangle 22">
            <a:extLst>
              <a:ext uri="{FF2B5EF4-FFF2-40B4-BE49-F238E27FC236}">
                <a16:creationId xmlns:a16="http://schemas.microsoft.com/office/drawing/2014/main" id="{72C484EB-157A-4FA0-A7E9-6D441D88281E}"/>
              </a:ext>
            </a:extLst>
          </p:cNvPr>
          <p:cNvSpPr/>
          <p:nvPr/>
        </p:nvSpPr>
        <p:spPr>
          <a:xfrm>
            <a:off x="6413396" y="5036275"/>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4" name="TextBox 23">
            <a:extLst>
              <a:ext uri="{FF2B5EF4-FFF2-40B4-BE49-F238E27FC236}">
                <a16:creationId xmlns:a16="http://schemas.microsoft.com/office/drawing/2014/main" id="{12A0D70C-F32E-432F-8FB5-75B2D9FE13C1}"/>
              </a:ext>
            </a:extLst>
          </p:cNvPr>
          <p:cNvSpPr txBox="1"/>
          <p:nvPr/>
        </p:nvSpPr>
        <p:spPr>
          <a:xfrm>
            <a:off x="7071738" y="5036275"/>
            <a:ext cx="3685058" cy="400110"/>
          </a:xfrm>
          <a:prstGeom prst="rect">
            <a:avLst/>
          </a:prstGeom>
          <a:noFill/>
        </p:spPr>
        <p:txBody>
          <a:bodyPr wrap="square" rtlCol="0">
            <a:spAutoFit/>
          </a:bodyPr>
          <a:lstStyle/>
          <a:p>
            <a:r>
              <a:rPr lang="en-GB" sz="2000" dirty="0"/>
              <a:t>der/das | die Silvester</a:t>
            </a:r>
          </a:p>
        </p:txBody>
      </p:sp>
      <p:pic>
        <p:nvPicPr>
          <p:cNvPr id="26" name="Picture 25" descr="A couple of cookies on a tree branch&#10;&#10;Description automatically generated">
            <a:extLst>
              <a:ext uri="{FF2B5EF4-FFF2-40B4-BE49-F238E27FC236}">
                <a16:creationId xmlns:a16="http://schemas.microsoft.com/office/drawing/2014/main" id="{8F499475-D926-43BD-A122-E5EA3D7776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5679" y="2745431"/>
            <a:ext cx="2531340" cy="1688878"/>
          </a:xfrm>
          <a:prstGeom prst="ellipse">
            <a:avLst/>
          </a:prstGeom>
        </p:spPr>
      </p:pic>
      <p:pic>
        <p:nvPicPr>
          <p:cNvPr id="28" name="Picture 27" descr="A street with lights and trees&#10;&#10;Description automatically generated">
            <a:extLst>
              <a:ext uri="{FF2B5EF4-FFF2-40B4-BE49-F238E27FC236}">
                <a16:creationId xmlns:a16="http://schemas.microsoft.com/office/drawing/2014/main" id="{C3AF818A-2D14-44C0-A098-638A6D1A58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1772" y="981107"/>
            <a:ext cx="2528378" cy="1627644"/>
          </a:xfrm>
          <a:prstGeom prst="ellipse">
            <a:avLst/>
          </a:prstGeom>
        </p:spPr>
      </p:pic>
      <p:pic>
        <p:nvPicPr>
          <p:cNvPr id="30" name="Picture 29" descr="Fireworks in the sky&#10;&#10;Description automatically generated">
            <a:extLst>
              <a:ext uri="{FF2B5EF4-FFF2-40B4-BE49-F238E27FC236}">
                <a16:creationId xmlns:a16="http://schemas.microsoft.com/office/drawing/2014/main" id="{D87A69E2-3C35-4DEC-A211-F1A7F80214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4866" y="4862266"/>
            <a:ext cx="2180826" cy="1453316"/>
          </a:xfrm>
          <a:prstGeom prst="ellipse">
            <a:avLst/>
          </a:prstGeom>
        </p:spPr>
      </p:pic>
      <p:pic>
        <p:nvPicPr>
          <p:cNvPr id="32" name="Picture 31" descr="A snowman in the grass&#10;&#10;Description automatically generated">
            <a:extLst>
              <a:ext uri="{FF2B5EF4-FFF2-40B4-BE49-F238E27FC236}">
                <a16:creationId xmlns:a16="http://schemas.microsoft.com/office/drawing/2014/main" id="{E922642C-5B5B-4DE6-8D5E-EA573B9710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1178" y="4626704"/>
            <a:ext cx="2528378" cy="1688878"/>
          </a:xfrm>
          <a:prstGeom prst="ellipse">
            <a:avLst/>
          </a:prstGeom>
        </p:spPr>
      </p:pic>
      <p:sp>
        <p:nvSpPr>
          <p:cNvPr id="35" name="TextBox 34">
            <a:extLst>
              <a:ext uri="{FF2B5EF4-FFF2-40B4-BE49-F238E27FC236}">
                <a16:creationId xmlns:a16="http://schemas.microsoft.com/office/drawing/2014/main" id="{5426AC26-35C7-48CB-862B-EFFC008ABACE}"/>
              </a:ext>
            </a:extLst>
          </p:cNvPr>
          <p:cNvSpPr txBox="1"/>
          <p:nvPr/>
        </p:nvSpPr>
        <p:spPr>
          <a:xfrm>
            <a:off x="825500" y="2492425"/>
            <a:ext cx="2996272" cy="400110"/>
          </a:xfrm>
          <a:prstGeom prst="rect">
            <a:avLst/>
          </a:prstGeom>
          <a:solidFill>
            <a:schemeClr val="accent4">
              <a:lumMod val="20000"/>
              <a:lumOff val="80000"/>
            </a:schemeClr>
          </a:solidFill>
        </p:spPr>
        <p:txBody>
          <a:bodyPr wrap="square" rtlCol="0">
            <a:spAutoFit/>
          </a:bodyPr>
          <a:lstStyle/>
          <a:p>
            <a:r>
              <a:rPr lang="en-GB" sz="2000" dirty="0"/>
              <a:t>the Christmases</a:t>
            </a:r>
          </a:p>
        </p:txBody>
      </p:sp>
      <p:sp>
        <p:nvSpPr>
          <p:cNvPr id="37" name="TextBox 36">
            <a:extLst>
              <a:ext uri="{FF2B5EF4-FFF2-40B4-BE49-F238E27FC236}">
                <a16:creationId xmlns:a16="http://schemas.microsoft.com/office/drawing/2014/main" id="{F3E1C1B0-5B3A-4F8B-8939-4A73FAB1AF45}"/>
              </a:ext>
            </a:extLst>
          </p:cNvPr>
          <p:cNvSpPr txBox="1"/>
          <p:nvPr/>
        </p:nvSpPr>
        <p:spPr>
          <a:xfrm>
            <a:off x="718558" y="5577705"/>
            <a:ext cx="2996272" cy="400110"/>
          </a:xfrm>
          <a:prstGeom prst="rect">
            <a:avLst/>
          </a:prstGeom>
          <a:solidFill>
            <a:schemeClr val="accent4">
              <a:lumMod val="20000"/>
              <a:lumOff val="80000"/>
            </a:schemeClr>
          </a:solidFill>
        </p:spPr>
        <p:txBody>
          <a:bodyPr wrap="square" rtlCol="0">
            <a:spAutoFit/>
          </a:bodyPr>
          <a:lstStyle/>
          <a:p>
            <a:r>
              <a:rPr lang="en-GB" sz="2000" dirty="0"/>
              <a:t>the Decembers</a:t>
            </a:r>
          </a:p>
        </p:txBody>
      </p:sp>
      <p:sp>
        <p:nvSpPr>
          <p:cNvPr id="41" name="Rectangle: Rounded Corners 40">
            <a:extLst>
              <a:ext uri="{FF2B5EF4-FFF2-40B4-BE49-F238E27FC236}">
                <a16:creationId xmlns:a16="http://schemas.microsoft.com/office/drawing/2014/main" id="{C267DB20-2DC7-4DF9-9167-976D37174AA0}"/>
              </a:ext>
            </a:extLst>
          </p:cNvPr>
          <p:cNvSpPr/>
          <p:nvPr/>
        </p:nvSpPr>
        <p:spPr>
          <a:xfrm>
            <a:off x="1522063" y="2124672"/>
            <a:ext cx="528884" cy="2852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665BB212-DDEF-442E-B905-210B9C4A3AF9}"/>
              </a:ext>
            </a:extLst>
          </p:cNvPr>
          <p:cNvSpPr/>
          <p:nvPr/>
        </p:nvSpPr>
        <p:spPr>
          <a:xfrm>
            <a:off x="768785" y="3523775"/>
            <a:ext cx="528884" cy="2852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E7ED74D3-B074-4369-BBB3-3BD5E92B0AA7}"/>
              </a:ext>
            </a:extLst>
          </p:cNvPr>
          <p:cNvSpPr/>
          <p:nvPr/>
        </p:nvSpPr>
        <p:spPr>
          <a:xfrm>
            <a:off x="1522063" y="5175911"/>
            <a:ext cx="528884" cy="2852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AA61E891-14EA-452F-A790-C0BB257D3221}"/>
              </a:ext>
            </a:extLst>
          </p:cNvPr>
          <p:cNvSpPr/>
          <p:nvPr/>
        </p:nvSpPr>
        <p:spPr>
          <a:xfrm>
            <a:off x="7850954" y="1958633"/>
            <a:ext cx="528884" cy="2852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AE63755-B853-4CC6-814A-AF585453778F}"/>
              </a:ext>
            </a:extLst>
          </p:cNvPr>
          <p:cNvSpPr/>
          <p:nvPr/>
        </p:nvSpPr>
        <p:spPr>
          <a:xfrm>
            <a:off x="7146673" y="3445843"/>
            <a:ext cx="528884" cy="2852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DBC1B3F9-FA95-4224-B94D-69D474CE7077}"/>
              </a:ext>
            </a:extLst>
          </p:cNvPr>
          <p:cNvSpPr/>
          <p:nvPr/>
        </p:nvSpPr>
        <p:spPr>
          <a:xfrm>
            <a:off x="8379361" y="5093698"/>
            <a:ext cx="528884" cy="2852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4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61364" cy="647577"/>
          </a:xfrm>
        </p:spPr>
        <p:txBody>
          <a:bodyPr>
            <a:noAutofit/>
          </a:bodyPr>
          <a:lstStyle/>
          <a:p>
            <a:r>
              <a:rPr lang="de-DE" sz="2800" b="1" dirty="0">
                <a:solidFill>
                  <a:schemeClr val="tx1"/>
                </a:solidFill>
              </a:rPr>
              <a:t>Wie viele gibt es?</a:t>
            </a:r>
            <a:endParaRPr lang="en-GB" sz="2800" dirty="0">
              <a:solidFill>
                <a:schemeClr val="tx1"/>
              </a:solidFill>
            </a:endParaRPr>
          </a:p>
        </p:txBody>
      </p:sp>
      <p:pic>
        <p:nvPicPr>
          <p:cNvPr id="48" name="Picture 47">
            <a:extLst>
              <a:ext uri="{FF2B5EF4-FFF2-40B4-BE49-F238E27FC236}">
                <a16:creationId xmlns:a16="http://schemas.microsoft.com/office/drawing/2014/main" id="{42D7585C-37FF-E34D-8ED4-7108985E804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134596" y="4478533"/>
            <a:ext cx="1807245" cy="928898"/>
          </a:xfrm>
          <a:prstGeom prst="rect">
            <a:avLst/>
          </a:prstGeom>
        </p:spPr>
      </p:pic>
      <p:pic>
        <p:nvPicPr>
          <p:cNvPr id="49" name="Picture 48">
            <a:extLst>
              <a:ext uri="{FF2B5EF4-FFF2-40B4-BE49-F238E27FC236}">
                <a16:creationId xmlns:a16="http://schemas.microsoft.com/office/drawing/2014/main" id="{AA8F82E9-F997-CF4B-BA63-7BE80720DA59}"/>
              </a:ext>
            </a:extLst>
          </p:cNvPr>
          <p:cNvPicPr>
            <a:picLocks noChangeAspect="1"/>
          </p:cNvPicPr>
          <p:nvPr/>
        </p:nvPicPr>
        <p:blipFill rotWithShape="1">
          <a:blip r:embed="rId3" cstate="print">
            <a:extLst>
              <a:ext uri="{BEBA8EAE-BF5A-486C-A8C5-ECC9F3942E4B}">
                <a14:imgProps xmlns:a14="http://schemas.microsoft.com/office/drawing/2010/main">
                  <a14:imgLayer r:embed="rId5">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0384755" y="4582914"/>
            <a:ext cx="1807245" cy="928898"/>
          </a:xfrm>
          <a:prstGeom prst="rect">
            <a:avLst/>
          </a:prstGeom>
        </p:spPr>
      </p:pic>
      <p:pic>
        <p:nvPicPr>
          <p:cNvPr id="50" name="Picture 49">
            <a:extLst>
              <a:ext uri="{FF2B5EF4-FFF2-40B4-BE49-F238E27FC236}">
                <a16:creationId xmlns:a16="http://schemas.microsoft.com/office/drawing/2014/main" id="{939D5BD0-CABB-C84D-B5A6-8D3E3C868F15}"/>
              </a:ext>
            </a:extLst>
          </p:cNvPr>
          <p:cNvPicPr>
            <a:picLocks noChangeAspect="1"/>
          </p:cNvPicPr>
          <p:nvPr/>
        </p:nvPicPr>
        <p:blipFill rotWithShape="1">
          <a:blip r:embed="rId3"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9013372" y="4582913"/>
            <a:ext cx="1785118" cy="928898"/>
          </a:xfrm>
          <a:prstGeom prst="rect">
            <a:avLst/>
          </a:prstGeom>
        </p:spPr>
      </p:pic>
      <p:sp>
        <p:nvSpPr>
          <p:cNvPr id="61" name="Action Button: Custom 60">
            <a:hlinkClick r:id="" action="ppaction://noaction" highlightClick="1">
              <a:snd r:embed="rId7" name="2. Die Fenster.wav"/>
            </a:hlinkClick>
            <a:extLst>
              <a:ext uri="{FF2B5EF4-FFF2-40B4-BE49-F238E27FC236}">
                <a16:creationId xmlns:a16="http://schemas.microsoft.com/office/drawing/2014/main" id="{62EAE6DB-F98F-5948-B78C-472ED76278AF}"/>
              </a:ext>
            </a:extLst>
          </p:cNvPr>
          <p:cNvSpPr>
            <a:spLocks noChangeAspect="1"/>
          </p:cNvSpPr>
          <p:nvPr/>
        </p:nvSpPr>
        <p:spPr>
          <a:xfrm>
            <a:off x="213420" y="1707106"/>
            <a:ext cx="598598"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62" name="Action Button: Custom 61">
            <a:hlinkClick r:id="" action="ppaction://noaction" highlightClick="1">
              <a:snd r:embed="rId8" name="3. Die Winter.wav"/>
            </a:hlinkClick>
            <a:extLst>
              <a:ext uri="{FF2B5EF4-FFF2-40B4-BE49-F238E27FC236}">
                <a16:creationId xmlns:a16="http://schemas.microsoft.com/office/drawing/2014/main" id="{CC245777-EB1B-6841-BE84-8B4ACD0EAF88}"/>
              </a:ext>
            </a:extLst>
          </p:cNvPr>
          <p:cNvSpPr>
            <a:spLocks noChangeAspect="1"/>
          </p:cNvSpPr>
          <p:nvPr/>
        </p:nvSpPr>
        <p:spPr>
          <a:xfrm>
            <a:off x="213420" y="3220871"/>
            <a:ext cx="598598"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63" name="Action Button: Custom 62">
            <a:hlinkClick r:id="" action="ppaction://noaction" highlightClick="1">
              <a:snd r:embed="rId9" name="4. Der Sa%CC%88nger.wav"/>
            </a:hlinkClick>
            <a:extLst>
              <a:ext uri="{FF2B5EF4-FFF2-40B4-BE49-F238E27FC236}">
                <a16:creationId xmlns:a16="http://schemas.microsoft.com/office/drawing/2014/main" id="{A88C10A0-D3A8-EC4D-88A5-CFCB8B04A3BD}"/>
              </a:ext>
            </a:extLst>
          </p:cNvPr>
          <p:cNvSpPr>
            <a:spLocks noChangeAspect="1"/>
          </p:cNvSpPr>
          <p:nvPr/>
        </p:nvSpPr>
        <p:spPr>
          <a:xfrm>
            <a:off x="216267" y="4777363"/>
            <a:ext cx="598598"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64" name="Action Button: Custom 63">
            <a:hlinkClick r:id="" action="ppaction://noaction" highlightClick="1">
              <a:snd r:embed="rId10" name="5. Die Ma%CC%88dchen.wav"/>
            </a:hlinkClick>
            <a:extLst>
              <a:ext uri="{FF2B5EF4-FFF2-40B4-BE49-F238E27FC236}">
                <a16:creationId xmlns:a16="http://schemas.microsoft.com/office/drawing/2014/main" id="{C25C7F22-D3C1-F447-A4C8-B2F6DD249526}"/>
              </a:ext>
            </a:extLst>
          </p:cNvPr>
          <p:cNvSpPr>
            <a:spLocks noChangeAspect="1"/>
          </p:cNvSpPr>
          <p:nvPr/>
        </p:nvSpPr>
        <p:spPr>
          <a:xfrm>
            <a:off x="6414935" y="1709018"/>
            <a:ext cx="599132"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4</a:t>
            </a:r>
          </a:p>
        </p:txBody>
      </p:sp>
      <p:sp>
        <p:nvSpPr>
          <p:cNvPr id="65" name="Action Button: Custom 64">
            <a:hlinkClick r:id="" action="ppaction://noaction" highlightClick="1">
              <a:snd r:embed="rId11" name="6. Die Zimmer.wav"/>
            </a:hlinkClick>
            <a:extLst>
              <a:ext uri="{FF2B5EF4-FFF2-40B4-BE49-F238E27FC236}">
                <a16:creationId xmlns:a16="http://schemas.microsoft.com/office/drawing/2014/main" id="{6D613441-1393-0C46-BC77-3218BE49C976}"/>
              </a:ext>
            </a:extLst>
          </p:cNvPr>
          <p:cNvSpPr>
            <a:spLocks noChangeAspect="1"/>
          </p:cNvSpPr>
          <p:nvPr/>
        </p:nvSpPr>
        <p:spPr>
          <a:xfrm>
            <a:off x="6414935" y="3220871"/>
            <a:ext cx="599132"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5</a:t>
            </a:r>
          </a:p>
        </p:txBody>
      </p:sp>
      <p:sp>
        <p:nvSpPr>
          <p:cNvPr id="67" name="Action Button: Custom 66">
            <a:hlinkClick r:id="" action="ppaction://noaction" highlightClick="1">
              <a:snd r:embed="rId12" name="8. Der Engel.wav"/>
            </a:hlinkClick>
            <a:extLst>
              <a:ext uri="{FF2B5EF4-FFF2-40B4-BE49-F238E27FC236}">
                <a16:creationId xmlns:a16="http://schemas.microsoft.com/office/drawing/2014/main" id="{D7C45042-5BDE-D144-A64C-60C6A1F3FF8F}"/>
              </a:ext>
            </a:extLst>
          </p:cNvPr>
          <p:cNvSpPr>
            <a:spLocks noChangeAspect="1"/>
          </p:cNvSpPr>
          <p:nvPr/>
        </p:nvSpPr>
        <p:spPr>
          <a:xfrm>
            <a:off x="6410997" y="4748274"/>
            <a:ext cx="599132" cy="54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6</a:t>
            </a:r>
          </a:p>
        </p:txBody>
      </p:sp>
      <p:sp>
        <p:nvSpPr>
          <p:cNvPr id="75" name="Oval 74">
            <a:extLst>
              <a:ext uri="{FF2B5EF4-FFF2-40B4-BE49-F238E27FC236}">
                <a16:creationId xmlns:a16="http://schemas.microsoft.com/office/drawing/2014/main" id="{602D16F6-01D2-674D-886C-B2C841A8115B}"/>
              </a:ext>
            </a:extLst>
          </p:cNvPr>
          <p:cNvSpPr/>
          <p:nvPr/>
        </p:nvSpPr>
        <p:spPr>
          <a:xfrm>
            <a:off x="9333699" y="1258671"/>
            <a:ext cx="2846244" cy="126553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AE0D39B-6668-1C41-B8A6-FEEFB944743E}"/>
              </a:ext>
            </a:extLst>
          </p:cNvPr>
          <p:cNvSpPr/>
          <p:nvPr/>
        </p:nvSpPr>
        <p:spPr>
          <a:xfrm>
            <a:off x="7124982" y="4376096"/>
            <a:ext cx="1945531" cy="113377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D898909A-54F5-7E4D-90A2-44F6932884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8108" y="1609177"/>
            <a:ext cx="1171550" cy="818133"/>
          </a:xfrm>
          <a:prstGeom prst="rect">
            <a:avLst/>
          </a:prstGeom>
        </p:spPr>
      </p:pic>
      <p:pic>
        <p:nvPicPr>
          <p:cNvPr id="80" name="Picture 79">
            <a:extLst>
              <a:ext uri="{FF2B5EF4-FFF2-40B4-BE49-F238E27FC236}">
                <a16:creationId xmlns:a16="http://schemas.microsoft.com/office/drawing/2014/main" id="{72AF48BD-2B6E-9248-A46E-BBA560364F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26761" y="1596964"/>
            <a:ext cx="1157206" cy="818133"/>
          </a:xfrm>
          <a:prstGeom prst="rect">
            <a:avLst/>
          </a:prstGeom>
        </p:spPr>
      </p:pic>
      <p:pic>
        <p:nvPicPr>
          <p:cNvPr id="81" name="Picture 80">
            <a:extLst>
              <a:ext uri="{FF2B5EF4-FFF2-40B4-BE49-F238E27FC236}">
                <a16:creationId xmlns:a16="http://schemas.microsoft.com/office/drawing/2014/main" id="{FE07AE1A-23FE-944E-9415-81BE88CBF6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87443" y="1596965"/>
            <a:ext cx="1171550" cy="818133"/>
          </a:xfrm>
          <a:prstGeom prst="rect">
            <a:avLst/>
          </a:prstGeom>
        </p:spPr>
      </p:pic>
      <p:pic>
        <p:nvPicPr>
          <p:cNvPr id="82" name="Picture 81">
            <a:extLst>
              <a:ext uri="{FF2B5EF4-FFF2-40B4-BE49-F238E27FC236}">
                <a16:creationId xmlns:a16="http://schemas.microsoft.com/office/drawing/2014/main" id="{D15E5352-E65E-6741-A1ED-AE7EEDBC026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716" y="3187593"/>
            <a:ext cx="1171472" cy="848893"/>
          </a:xfrm>
          <a:prstGeom prst="rect">
            <a:avLst/>
          </a:prstGeom>
        </p:spPr>
      </p:pic>
      <p:pic>
        <p:nvPicPr>
          <p:cNvPr id="83" name="Picture 82">
            <a:extLst>
              <a:ext uri="{FF2B5EF4-FFF2-40B4-BE49-F238E27FC236}">
                <a16:creationId xmlns:a16="http://schemas.microsoft.com/office/drawing/2014/main" id="{3D5E3265-9C7E-2A45-9B6C-A42B814E35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43442" y="3189457"/>
            <a:ext cx="1171472" cy="848893"/>
          </a:xfrm>
          <a:prstGeom prst="rect">
            <a:avLst/>
          </a:prstGeom>
        </p:spPr>
      </p:pic>
      <p:pic>
        <p:nvPicPr>
          <p:cNvPr id="84" name="Picture 83">
            <a:extLst>
              <a:ext uri="{FF2B5EF4-FFF2-40B4-BE49-F238E27FC236}">
                <a16:creationId xmlns:a16="http://schemas.microsoft.com/office/drawing/2014/main" id="{745EDC59-5BAF-9947-82D4-327D015111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5512" y="3187592"/>
            <a:ext cx="1171472" cy="848893"/>
          </a:xfrm>
          <a:prstGeom prst="rect">
            <a:avLst/>
          </a:prstGeom>
        </p:spPr>
      </p:pic>
      <p:sp>
        <p:nvSpPr>
          <p:cNvPr id="86" name="Rounded Rectangle 11">
            <a:extLst>
              <a:ext uri="{FF2B5EF4-FFF2-40B4-BE49-F238E27FC236}">
                <a16:creationId xmlns:a16="http://schemas.microsoft.com/office/drawing/2014/main" id="{5C154473-D54D-42F4-BAA1-12BDC5569690}"/>
              </a:ext>
            </a:extLst>
          </p:cNvPr>
          <p:cNvSpPr/>
          <p:nvPr/>
        </p:nvSpPr>
        <p:spPr>
          <a:xfrm>
            <a:off x="10501745" y="93581"/>
            <a:ext cx="151394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pic>
        <p:nvPicPr>
          <p:cNvPr id="87" name="Graphic 86" descr="Teacher with solid fill">
            <a:extLst>
              <a:ext uri="{FF2B5EF4-FFF2-40B4-BE49-F238E27FC236}">
                <a16:creationId xmlns:a16="http://schemas.microsoft.com/office/drawing/2014/main" id="{3AAD7239-C2FC-4C7D-B070-5C8DDB371C3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29062" y="-15548"/>
            <a:ext cx="914400" cy="914400"/>
          </a:xfrm>
          <a:prstGeom prst="rect">
            <a:avLst/>
          </a:prstGeom>
        </p:spPr>
      </p:pic>
      <p:sp>
        <p:nvSpPr>
          <p:cNvPr id="88" name="Speech Bubble: Rectangle with Corners Rounded 87">
            <a:extLst>
              <a:ext uri="{FF2B5EF4-FFF2-40B4-BE49-F238E27FC236}">
                <a16:creationId xmlns:a16="http://schemas.microsoft.com/office/drawing/2014/main" id="{D4EB6F2E-1C87-46BE-84EB-D0AE3A5FFF50}"/>
              </a:ext>
            </a:extLst>
          </p:cNvPr>
          <p:cNvSpPr/>
          <p:nvPr/>
        </p:nvSpPr>
        <p:spPr>
          <a:xfrm>
            <a:off x="4438621" y="195133"/>
            <a:ext cx="5795087" cy="663814"/>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Hör zu.  </a:t>
            </a:r>
            <a:br>
              <a:rPr lang="de-DE" sz="2000" dirty="0">
                <a:solidFill>
                  <a:schemeClr val="tx1"/>
                </a:solidFill>
              </a:rPr>
            </a:br>
            <a:r>
              <a:rPr lang="de-DE" sz="2000" dirty="0">
                <a:solidFill>
                  <a:schemeClr val="tx1"/>
                </a:solidFill>
              </a:rPr>
              <a:t>Wie viele? Schreib </a:t>
            </a:r>
            <a:r>
              <a:rPr lang="de-DE" sz="2000" b="1" dirty="0">
                <a:solidFill>
                  <a:schemeClr val="tx1"/>
                </a:solidFill>
              </a:rPr>
              <a:t>S</a:t>
            </a:r>
            <a:r>
              <a:rPr lang="de-DE" sz="2000" dirty="0">
                <a:solidFill>
                  <a:schemeClr val="tx1"/>
                </a:solidFill>
              </a:rPr>
              <a:t> (Singular) and </a:t>
            </a:r>
            <a:r>
              <a:rPr lang="de-DE" sz="2000" b="1" dirty="0">
                <a:solidFill>
                  <a:schemeClr val="tx1"/>
                </a:solidFill>
              </a:rPr>
              <a:t>P</a:t>
            </a:r>
            <a:r>
              <a:rPr lang="de-DE" sz="2000" dirty="0">
                <a:solidFill>
                  <a:schemeClr val="tx1"/>
                </a:solidFill>
              </a:rPr>
              <a:t> (Plural).</a:t>
            </a:r>
            <a:endParaRPr lang="en-GB" sz="2000" dirty="0">
              <a:solidFill>
                <a:schemeClr val="tx1"/>
              </a:solidFill>
            </a:endParaRPr>
          </a:p>
        </p:txBody>
      </p:sp>
      <p:sp>
        <p:nvSpPr>
          <p:cNvPr id="91" name="Oval 90">
            <a:extLst>
              <a:ext uri="{FF2B5EF4-FFF2-40B4-BE49-F238E27FC236}">
                <a16:creationId xmlns:a16="http://schemas.microsoft.com/office/drawing/2014/main" id="{C550CE94-0562-4F39-AB2C-7330B56D4800}"/>
              </a:ext>
            </a:extLst>
          </p:cNvPr>
          <p:cNvSpPr/>
          <p:nvPr/>
        </p:nvSpPr>
        <p:spPr>
          <a:xfrm>
            <a:off x="2924361" y="2795735"/>
            <a:ext cx="3052094" cy="138070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boys singing into microphones&#10;&#10;Description automatically generated">
            <a:extLst>
              <a:ext uri="{FF2B5EF4-FFF2-40B4-BE49-F238E27FC236}">
                <a16:creationId xmlns:a16="http://schemas.microsoft.com/office/drawing/2014/main" id="{37689D70-500B-4092-AA0F-F5232AEF9B94}"/>
              </a:ext>
            </a:extLst>
          </p:cNvPr>
          <p:cNvPicPr>
            <a:picLocks noChangeAspect="1"/>
          </p:cNvPicPr>
          <p:nvPr/>
        </p:nvPicPr>
        <p:blipFill rotWithShape="1">
          <a:blip r:embed="rId17">
            <a:extLst>
              <a:ext uri="{28A0092B-C50C-407E-A947-70E740481C1C}">
                <a14:useLocalDpi xmlns:a14="http://schemas.microsoft.com/office/drawing/2010/main" val="0"/>
              </a:ext>
            </a:extLst>
          </a:blip>
          <a:srcRect l="38141" t="3114"/>
          <a:stretch/>
        </p:blipFill>
        <p:spPr>
          <a:xfrm>
            <a:off x="1265650" y="4316401"/>
            <a:ext cx="1310806" cy="1368160"/>
          </a:xfrm>
          <a:prstGeom prst="rect">
            <a:avLst/>
          </a:prstGeom>
        </p:spPr>
      </p:pic>
      <p:pic>
        <p:nvPicPr>
          <p:cNvPr id="7" name="Picture 6" descr="A group of children singing in a row&#10;&#10;Description automatically generated">
            <a:extLst>
              <a:ext uri="{FF2B5EF4-FFF2-40B4-BE49-F238E27FC236}">
                <a16:creationId xmlns:a16="http://schemas.microsoft.com/office/drawing/2014/main" id="{95940C21-FD53-46E6-B4F1-81B6CA1C318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39912" y="4316401"/>
            <a:ext cx="2023480" cy="1389561"/>
          </a:xfrm>
          <a:prstGeom prst="rect">
            <a:avLst/>
          </a:prstGeom>
        </p:spPr>
      </p:pic>
      <p:sp>
        <p:nvSpPr>
          <p:cNvPr id="74" name="Oval 73">
            <a:extLst>
              <a:ext uri="{FF2B5EF4-FFF2-40B4-BE49-F238E27FC236}">
                <a16:creationId xmlns:a16="http://schemas.microsoft.com/office/drawing/2014/main" id="{7C05DBE8-6500-E042-979D-915D97D263B8}"/>
              </a:ext>
            </a:extLst>
          </p:cNvPr>
          <p:cNvSpPr/>
          <p:nvPr/>
        </p:nvSpPr>
        <p:spPr>
          <a:xfrm>
            <a:off x="1170978" y="4316759"/>
            <a:ext cx="1574353" cy="13870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and white hat&#10;&#10;Description automatically generated">
            <a:extLst>
              <a:ext uri="{FF2B5EF4-FFF2-40B4-BE49-F238E27FC236}">
                <a16:creationId xmlns:a16="http://schemas.microsoft.com/office/drawing/2014/main" id="{1351AED3-3BFB-446F-9085-2E678E1BD1A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114903">
            <a:off x="7703804" y="1398512"/>
            <a:ext cx="787888" cy="547213"/>
          </a:xfrm>
          <a:prstGeom prst="rect">
            <a:avLst/>
          </a:prstGeom>
        </p:spPr>
      </p:pic>
      <p:pic>
        <p:nvPicPr>
          <p:cNvPr id="92" name="Picture 91" descr="A red and white hat&#10;&#10;Description automatically generated">
            <a:extLst>
              <a:ext uri="{FF2B5EF4-FFF2-40B4-BE49-F238E27FC236}">
                <a16:creationId xmlns:a16="http://schemas.microsoft.com/office/drawing/2014/main" id="{9905B992-51D0-43CC-802F-19AC737E21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114903">
            <a:off x="9624215" y="1398512"/>
            <a:ext cx="787888" cy="547213"/>
          </a:xfrm>
          <a:prstGeom prst="rect">
            <a:avLst/>
          </a:prstGeom>
        </p:spPr>
      </p:pic>
      <p:pic>
        <p:nvPicPr>
          <p:cNvPr id="93" name="Picture 92" descr="A red and white hat&#10;&#10;Description automatically generated">
            <a:extLst>
              <a:ext uri="{FF2B5EF4-FFF2-40B4-BE49-F238E27FC236}">
                <a16:creationId xmlns:a16="http://schemas.microsoft.com/office/drawing/2014/main" id="{5AF13B83-4F7B-4647-9260-9CE45A9E3CD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114903">
            <a:off x="10954408" y="1398512"/>
            <a:ext cx="787888" cy="547213"/>
          </a:xfrm>
          <a:prstGeom prst="rect">
            <a:avLst/>
          </a:prstGeom>
        </p:spPr>
      </p:pic>
      <p:pic>
        <p:nvPicPr>
          <p:cNvPr id="11" name="Picture 10" descr="A stained glass window with a person and person holding a candle&#10;&#10;Description automatically generated">
            <a:extLst>
              <a:ext uri="{FF2B5EF4-FFF2-40B4-BE49-F238E27FC236}">
                <a16:creationId xmlns:a16="http://schemas.microsoft.com/office/drawing/2014/main" id="{0C9C15E4-027A-4271-A4E9-5973858AEE3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67759" y="1283652"/>
            <a:ext cx="1084731" cy="1269155"/>
          </a:xfrm>
          <a:prstGeom prst="rect">
            <a:avLst/>
          </a:prstGeom>
        </p:spPr>
      </p:pic>
      <p:pic>
        <p:nvPicPr>
          <p:cNvPr id="94" name="Picture 93" descr="A stained glass window with a person and person holding a candle&#10;&#10;Description automatically generated">
            <a:extLst>
              <a:ext uri="{FF2B5EF4-FFF2-40B4-BE49-F238E27FC236}">
                <a16:creationId xmlns:a16="http://schemas.microsoft.com/office/drawing/2014/main" id="{585DEE49-FC86-46D9-9C85-38DB0CDA54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08881" y="1283652"/>
            <a:ext cx="1084731" cy="1269155"/>
          </a:xfrm>
          <a:prstGeom prst="rect">
            <a:avLst/>
          </a:prstGeom>
        </p:spPr>
      </p:pic>
      <p:pic>
        <p:nvPicPr>
          <p:cNvPr id="95" name="Picture 94" descr="A stained glass window with a person and person holding a candle&#10;&#10;Description automatically generated">
            <a:extLst>
              <a:ext uri="{FF2B5EF4-FFF2-40B4-BE49-F238E27FC236}">
                <a16:creationId xmlns:a16="http://schemas.microsoft.com/office/drawing/2014/main" id="{83E3B75F-D718-4C7E-97CD-D4D8733AD30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4848" y="1287284"/>
            <a:ext cx="1084731" cy="1269155"/>
          </a:xfrm>
          <a:prstGeom prst="rect">
            <a:avLst/>
          </a:prstGeom>
        </p:spPr>
      </p:pic>
      <p:sp>
        <p:nvSpPr>
          <p:cNvPr id="90" name="Oval 89">
            <a:extLst>
              <a:ext uri="{FF2B5EF4-FFF2-40B4-BE49-F238E27FC236}">
                <a16:creationId xmlns:a16="http://schemas.microsoft.com/office/drawing/2014/main" id="{58348F91-050D-4EF3-8012-E34F9CC638EA}"/>
              </a:ext>
            </a:extLst>
          </p:cNvPr>
          <p:cNvSpPr/>
          <p:nvPr/>
        </p:nvSpPr>
        <p:spPr>
          <a:xfrm>
            <a:off x="2745331" y="1234774"/>
            <a:ext cx="3125520" cy="138708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hristmas tree and a table with food&#10;&#10;Description automatically generated">
            <a:extLst>
              <a:ext uri="{FF2B5EF4-FFF2-40B4-BE49-F238E27FC236}">
                <a16:creationId xmlns:a16="http://schemas.microsoft.com/office/drawing/2014/main" id="{5F13979D-1456-49CB-8B23-8506F0430A3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70510" y="3115675"/>
            <a:ext cx="1241645" cy="846841"/>
          </a:xfrm>
          <a:prstGeom prst="rect">
            <a:avLst/>
          </a:prstGeom>
        </p:spPr>
      </p:pic>
      <p:pic>
        <p:nvPicPr>
          <p:cNvPr id="96" name="Picture 95" descr="A christmas tree and a table with food&#10;&#10;Description automatically generated">
            <a:extLst>
              <a:ext uri="{FF2B5EF4-FFF2-40B4-BE49-F238E27FC236}">
                <a16:creationId xmlns:a16="http://schemas.microsoft.com/office/drawing/2014/main" id="{679CDCDA-B79F-4873-BBBC-3596EFBF3DC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17348" y="3115675"/>
            <a:ext cx="1241645" cy="846841"/>
          </a:xfrm>
          <a:prstGeom prst="rect">
            <a:avLst/>
          </a:prstGeom>
        </p:spPr>
      </p:pic>
      <p:pic>
        <p:nvPicPr>
          <p:cNvPr id="97" name="Picture 96" descr="A christmas tree and a table with food&#10;&#10;Description automatically generated">
            <a:extLst>
              <a:ext uri="{FF2B5EF4-FFF2-40B4-BE49-F238E27FC236}">
                <a16:creationId xmlns:a16="http://schemas.microsoft.com/office/drawing/2014/main" id="{172B7F62-406A-451A-8BFA-4A9DA8B2E1B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98490" y="3115675"/>
            <a:ext cx="1241645" cy="846841"/>
          </a:xfrm>
          <a:prstGeom prst="rect">
            <a:avLst/>
          </a:prstGeom>
        </p:spPr>
      </p:pic>
      <p:sp>
        <p:nvSpPr>
          <p:cNvPr id="76" name="Oval 75">
            <a:extLst>
              <a:ext uri="{FF2B5EF4-FFF2-40B4-BE49-F238E27FC236}">
                <a16:creationId xmlns:a16="http://schemas.microsoft.com/office/drawing/2014/main" id="{B1E98FDF-A048-8748-B48B-47C34316106D}"/>
              </a:ext>
            </a:extLst>
          </p:cNvPr>
          <p:cNvSpPr/>
          <p:nvPr/>
        </p:nvSpPr>
        <p:spPr>
          <a:xfrm>
            <a:off x="9148557" y="2780112"/>
            <a:ext cx="3031385" cy="1461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72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animBg="1"/>
      <p:bldP spid="91" grpId="0" animBg="1"/>
      <p:bldP spid="74" grpId="0" animBg="1"/>
      <p:bldP spid="90" grpId="0" animBg="1"/>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0" y="213557"/>
            <a:ext cx="2438400" cy="647577"/>
          </a:xfrm>
        </p:spPr>
        <p:txBody>
          <a:bodyPr>
            <a:normAutofit/>
          </a:bodyPr>
          <a:lstStyle/>
          <a:p>
            <a:r>
              <a:rPr lang="en-GB" b="1" dirty="0" err="1">
                <a:solidFill>
                  <a:schemeClr val="bg1"/>
                </a:solidFill>
              </a:rPr>
              <a:t>Vokabeln</a:t>
            </a:r>
            <a:endParaRPr lang="en-GB" dirty="0"/>
          </a:p>
        </p:txBody>
      </p:sp>
      <p:sp>
        <p:nvSpPr>
          <p:cNvPr id="41" name="Speech Bubble: Rectangle with Corners Rounded 21">
            <a:extLst>
              <a:ext uri="{FF2B5EF4-FFF2-40B4-BE49-F238E27FC236}">
                <a16:creationId xmlns:a16="http://schemas.microsoft.com/office/drawing/2014/main" id="{77C0B7ED-D184-0F47-82EC-715CF2E542BF}"/>
              </a:ext>
            </a:extLst>
          </p:cNvPr>
          <p:cNvSpPr/>
          <p:nvPr/>
        </p:nvSpPr>
        <p:spPr>
          <a:xfrm>
            <a:off x="5516880" y="161880"/>
            <a:ext cx="3892452" cy="726405"/>
          </a:xfrm>
          <a:prstGeom prst="wedgeRoundRectCallout">
            <a:avLst>
              <a:gd name="adj1" fmla="val 60011"/>
              <a:gd name="adj2" fmla="val 54729"/>
              <a:gd name="adj3" fmla="val 16667"/>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tx1"/>
                </a:solidFill>
                <a:latin typeface="Century Gothic" panose="020B0502020202020204" pitchFamily="34" charset="0"/>
              </a:rPr>
              <a:t>Two words in English become one word in German.</a:t>
            </a:r>
          </a:p>
        </p:txBody>
      </p:sp>
      <p:sp>
        <p:nvSpPr>
          <p:cNvPr id="44" name="TextBox 43">
            <a:extLst>
              <a:ext uri="{FF2B5EF4-FFF2-40B4-BE49-F238E27FC236}">
                <a16:creationId xmlns:a16="http://schemas.microsoft.com/office/drawing/2014/main" id="{AF1B8DC2-CB7F-0D4F-BFCC-1EAAC141D138}"/>
              </a:ext>
            </a:extLst>
          </p:cNvPr>
          <p:cNvSpPr txBox="1"/>
          <p:nvPr/>
        </p:nvSpPr>
        <p:spPr>
          <a:xfrm>
            <a:off x="100021" y="3703746"/>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Weihnachtsmann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A1DEED03-00C0-FB49-B46F-A7FD31093709}"/>
              </a:ext>
            </a:extLst>
          </p:cNvPr>
          <p:cNvSpPr txBox="1"/>
          <p:nvPr/>
        </p:nvSpPr>
        <p:spPr>
          <a:xfrm>
            <a:off x="6960520" y="1935818"/>
            <a:ext cx="55279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Wie </a:t>
            </a:r>
            <a:r>
              <a:rPr lang="en-GB" sz="2800" dirty="0" err="1">
                <a:latin typeface="Century Gothic" panose="020B0502020202020204" pitchFamily="34" charset="0"/>
              </a:rPr>
              <a:t>heißt</a:t>
            </a:r>
            <a:r>
              <a:rPr lang="en-GB" sz="2800" dirty="0">
                <a:latin typeface="Century Gothic" panose="020B0502020202020204" pitchFamily="34" charset="0"/>
              </a:rPr>
              <a:t>  </a:t>
            </a:r>
            <a:r>
              <a:rPr lang="en-GB" sz="2800" b="1" dirty="0">
                <a:latin typeface="Century Gothic" panose="020B0502020202020204" pitchFamily="34" charset="0"/>
              </a:rPr>
              <a:t>… </a:t>
            </a:r>
            <a:r>
              <a:rPr lang="en-GB" sz="2800" dirty="0">
                <a:latin typeface="Century Gothic" panose="020B0502020202020204" pitchFamily="34" charset="0"/>
              </a:rPr>
              <a:t>auf </a:t>
            </a:r>
            <a:r>
              <a:rPr lang="en-GB" sz="2800" dirty="0" err="1">
                <a:latin typeface="Century Gothic" panose="020B0502020202020204" pitchFamily="34" charset="0"/>
              </a:rPr>
              <a:t>Englisch</a:t>
            </a:r>
            <a:r>
              <a:rPr lang="en-GB" sz="2800" dirty="0">
                <a:latin typeface="Century Gothic" panose="020B0502020202020204" pitchFamily="34" charset="0"/>
              </a:rPr>
              <a:t>?</a:t>
            </a:r>
            <a:endParaRPr kumimoji="0" lang="en-GB" sz="2800" i="0" u="none" strike="noStrike" kern="1200" cap="none" spc="0" normalizeH="0" baseline="0" noProof="0" dirty="0">
              <a:ln>
                <a:noFill/>
              </a:ln>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10572172-BC85-074C-A1AA-7281D3CA4D61}"/>
              </a:ext>
            </a:extLst>
          </p:cNvPr>
          <p:cNvSpPr txBox="1"/>
          <p:nvPr/>
        </p:nvSpPr>
        <p:spPr>
          <a:xfrm>
            <a:off x="3386063" y="3715034"/>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Weihnachtsmarkt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BAB79CCE-78DA-CD4C-AA47-6C03CF007F70}"/>
              </a:ext>
            </a:extLst>
          </p:cNvPr>
          <p:cNvSpPr txBox="1"/>
          <p:nvPr/>
        </p:nvSpPr>
        <p:spPr>
          <a:xfrm>
            <a:off x="3569518" y="5895598"/>
            <a:ext cx="29397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Weihnachtslied</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C7A27D65-EAEE-0849-90C0-F249325F0244}"/>
              </a:ext>
            </a:extLst>
          </p:cNvPr>
          <p:cNvSpPr txBox="1"/>
          <p:nvPr/>
        </p:nvSpPr>
        <p:spPr>
          <a:xfrm>
            <a:off x="154745" y="5897150"/>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Weihnachtstisch</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39E03BD-BAF5-B14C-9BCE-BDBC137AA29F}"/>
              </a:ext>
            </a:extLst>
          </p:cNvPr>
          <p:cNvSpPr txBox="1"/>
          <p:nvPr/>
        </p:nvSpPr>
        <p:spPr>
          <a:xfrm>
            <a:off x="6929474" y="4445488"/>
            <a:ext cx="41763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Weihnachtsplätzchen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56" name="Picture 55" descr="A crowd of people in a city&#10;&#10;Description automatically generated with low confidence">
            <a:extLst>
              <a:ext uri="{FF2B5EF4-FFF2-40B4-BE49-F238E27FC236}">
                <a16:creationId xmlns:a16="http://schemas.microsoft.com/office/drawing/2014/main" id="{2F4434F6-4056-6A44-B69B-45A2EBDCF2A5}"/>
              </a:ext>
            </a:extLst>
          </p:cNvPr>
          <p:cNvPicPr>
            <a:picLocks noChangeAspect="1"/>
          </p:cNvPicPr>
          <p:nvPr/>
        </p:nvPicPr>
        <p:blipFill rotWithShape="1">
          <a:blip r:embed="rId3">
            <a:extLst>
              <a:ext uri="{28A0092B-C50C-407E-A947-70E740481C1C}">
                <a14:useLocalDpi xmlns:a14="http://schemas.microsoft.com/office/drawing/2010/main" val="0"/>
              </a:ext>
            </a:extLst>
          </a:blip>
          <a:srcRect b="8681"/>
          <a:stretch/>
        </p:blipFill>
        <p:spPr>
          <a:xfrm>
            <a:off x="3611108" y="2073295"/>
            <a:ext cx="2698392" cy="1640187"/>
          </a:xfrm>
          <a:prstGeom prst="rect">
            <a:avLst/>
          </a:prstGeom>
        </p:spPr>
      </p:pic>
      <p:pic>
        <p:nvPicPr>
          <p:cNvPr id="58" name="Picture 57" descr="A picture containing text&#10;&#10;Description automatically generated">
            <a:extLst>
              <a:ext uri="{FF2B5EF4-FFF2-40B4-BE49-F238E27FC236}">
                <a16:creationId xmlns:a16="http://schemas.microsoft.com/office/drawing/2014/main" id="{AA61B5D6-3667-DD4F-97C6-76E4D95AD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108" y="4238254"/>
            <a:ext cx="2725829" cy="1737716"/>
          </a:xfrm>
          <a:prstGeom prst="rect">
            <a:avLst/>
          </a:prstGeom>
        </p:spPr>
      </p:pic>
      <p:pic>
        <p:nvPicPr>
          <p:cNvPr id="60" name="Picture 59">
            <a:extLst>
              <a:ext uri="{FF2B5EF4-FFF2-40B4-BE49-F238E27FC236}">
                <a16:creationId xmlns:a16="http://schemas.microsoft.com/office/drawing/2014/main" id="{2931820A-05FB-C141-B09A-E6B6231583AE}"/>
              </a:ext>
            </a:extLst>
          </p:cNvPr>
          <p:cNvPicPr>
            <a:picLocks noChangeAspect="1"/>
          </p:cNvPicPr>
          <p:nvPr/>
        </p:nvPicPr>
        <p:blipFill>
          <a:blip r:embed="rId5">
            <a:extLst>
              <a:ext uri="{28A0092B-C50C-407E-A947-70E740481C1C}">
                <a14:useLocalDpi xmlns:a14="http://schemas.microsoft.com/office/drawing/2010/main" val="0"/>
              </a:ext>
            </a:extLst>
          </a:blip>
          <a:srcRect l="188" r="188"/>
          <a:stretch/>
        </p:blipFill>
        <p:spPr>
          <a:xfrm>
            <a:off x="448627" y="4239806"/>
            <a:ext cx="2552749" cy="1705583"/>
          </a:xfrm>
          <a:prstGeom prst="rect">
            <a:avLst/>
          </a:prstGeom>
        </p:spPr>
      </p:pic>
      <p:pic>
        <p:nvPicPr>
          <p:cNvPr id="62" name="Picture 61" descr="A picture containing tree, outdoor, red&#10;&#10;Description automatically generated">
            <a:extLst>
              <a:ext uri="{FF2B5EF4-FFF2-40B4-BE49-F238E27FC236}">
                <a16:creationId xmlns:a16="http://schemas.microsoft.com/office/drawing/2014/main" id="{B95429B2-568C-CA41-A4C9-FCA3282752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627" y="2063559"/>
            <a:ext cx="2552750" cy="1627378"/>
          </a:xfrm>
          <a:prstGeom prst="rect">
            <a:avLst/>
          </a:prstGeom>
        </p:spPr>
      </p:pic>
      <p:pic>
        <p:nvPicPr>
          <p:cNvPr id="64" name="Picture 63" descr="A picture containing several, arranged&#10;&#10;Description automatically generated">
            <a:extLst>
              <a:ext uri="{FF2B5EF4-FFF2-40B4-BE49-F238E27FC236}">
                <a16:creationId xmlns:a16="http://schemas.microsoft.com/office/drawing/2014/main" id="{0DF70849-ECB8-7B49-96F2-E1118095177A}"/>
              </a:ext>
            </a:extLst>
          </p:cNvPr>
          <p:cNvPicPr>
            <a:picLocks noChangeAspect="1"/>
          </p:cNvPicPr>
          <p:nvPr/>
        </p:nvPicPr>
        <p:blipFill rotWithShape="1">
          <a:blip r:embed="rId7">
            <a:extLst>
              <a:ext uri="{28A0092B-C50C-407E-A947-70E740481C1C}">
                <a14:useLocalDpi xmlns:a14="http://schemas.microsoft.com/office/drawing/2010/main" val="0"/>
              </a:ext>
            </a:extLst>
          </a:blip>
          <a:srcRect t="3186" b="9643"/>
          <a:stretch/>
        </p:blipFill>
        <p:spPr>
          <a:xfrm>
            <a:off x="7741282" y="2871183"/>
            <a:ext cx="2552749" cy="1585482"/>
          </a:xfrm>
          <a:prstGeom prst="rect">
            <a:avLst/>
          </a:prstGeom>
        </p:spPr>
      </p:pic>
      <p:sp>
        <p:nvSpPr>
          <p:cNvPr id="65" name="TextBox 64">
            <a:extLst>
              <a:ext uri="{FF2B5EF4-FFF2-40B4-BE49-F238E27FC236}">
                <a16:creationId xmlns:a16="http://schemas.microsoft.com/office/drawing/2014/main" id="{29A1A96A-FF3D-E24B-BB40-2410665EAAE3}"/>
              </a:ext>
            </a:extLst>
          </p:cNvPr>
          <p:cNvSpPr txBox="1"/>
          <p:nvPr/>
        </p:nvSpPr>
        <p:spPr>
          <a:xfrm>
            <a:off x="0" y="969420"/>
            <a:ext cx="11987304" cy="964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Weihnachten</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means </a:t>
            </a:r>
            <a:r>
              <a:rPr lang="en-GB" sz="2800" dirty="0">
                <a:latin typeface="Century Gothic" panose="020B0502020202020204" pitchFamily="34" charset="0"/>
              </a:rPr>
              <a:t>Christmas and the prefix </a:t>
            </a:r>
            <a:r>
              <a:rPr lang="en-GB" sz="2800" b="1" dirty="0" err="1">
                <a:latin typeface="Century Gothic" panose="020B0502020202020204" pitchFamily="34" charset="0"/>
              </a:rPr>
              <a:t>Weihnachts</a:t>
            </a:r>
            <a:r>
              <a:rPr lang="en-GB" sz="2800" b="1" dirty="0">
                <a:latin typeface="Century Gothic" panose="020B0502020202020204" pitchFamily="34" charset="0"/>
              </a:rPr>
              <a:t>-</a:t>
            </a:r>
            <a:r>
              <a:rPr lang="en-GB" sz="2800" dirty="0">
                <a:latin typeface="Century Gothic" panose="020B0502020202020204" pitchFamily="34" charset="0"/>
              </a:rPr>
              <a:t> </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can be added to almost any noun to make a new word. </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2" name="Speech Bubble: Rectangle with Corners Rounded 22">
            <a:extLst>
              <a:ext uri="{FF2B5EF4-FFF2-40B4-BE49-F238E27FC236}">
                <a16:creationId xmlns:a16="http://schemas.microsoft.com/office/drawing/2014/main" id="{5A896302-9055-0042-8E14-E8C954A334CD}"/>
              </a:ext>
            </a:extLst>
          </p:cNvPr>
          <p:cNvSpPr/>
          <p:nvPr/>
        </p:nvSpPr>
        <p:spPr>
          <a:xfrm>
            <a:off x="6459337" y="5175942"/>
            <a:ext cx="5527967" cy="1146916"/>
          </a:xfrm>
          <a:prstGeom prst="wedgeRoundRectCallout">
            <a:avLst>
              <a:gd name="adj1" fmla="val 6292"/>
              <a:gd name="adj2" fmla="val -63864"/>
              <a:gd name="adj3" fmla="val 16667"/>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tx1"/>
                </a:solidFill>
                <a:latin typeface="Century Gothic" panose="020B0502020202020204" pitchFamily="34" charset="0"/>
              </a:rPr>
              <a:t>Biscuits that people traditionally make and eat in Germany from November through to advent and Christmas.</a:t>
            </a:r>
          </a:p>
        </p:txBody>
      </p:sp>
      <p:pic>
        <p:nvPicPr>
          <p:cNvPr id="7" name="Picture 6" descr="A yellow text on a gray background&#10;&#10;Description automatically generated">
            <a:extLst>
              <a:ext uri="{FF2B5EF4-FFF2-40B4-BE49-F238E27FC236}">
                <a16:creationId xmlns:a16="http://schemas.microsoft.com/office/drawing/2014/main" id="{B27AEE1B-1997-43D3-A0E0-4412C00634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6831" y="161881"/>
            <a:ext cx="1880473" cy="600305"/>
          </a:xfrm>
          <a:prstGeom prst="rect">
            <a:avLst/>
          </a:prstGeom>
        </p:spPr>
      </p:pic>
    </p:spTree>
    <p:extLst>
      <p:ext uri="{BB962C8B-B14F-4D97-AF65-F5344CB8AC3E}">
        <p14:creationId xmlns:p14="http://schemas.microsoft.com/office/powerpoint/2010/main" val="17835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50" grpId="0"/>
      <p:bldP spid="51" grpId="0"/>
      <p:bldP spid="52" grpId="0"/>
      <p:bldP spid="53" grpId="0"/>
      <p:bldP spid="55" grpId="0"/>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486656" y="713232"/>
            <a:ext cx="7705344" cy="56509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endParaRPr lang="en-US">
              <a:solidFill>
                <a:schemeClr val="accent5">
                  <a:lumMod val="20000"/>
                  <a:lumOff val="80000"/>
                </a:schemeClr>
              </a:solidFill>
            </a:endParaRPr>
          </a:p>
          <a:p>
            <a:pPr marL="0" indent="0">
              <a:lnSpc>
                <a:spcPct val="130000"/>
              </a:lnSpc>
              <a:buFont typeface="Arial" panose="020B0604020202020204" pitchFamily="34" charset="0"/>
              <a:buNone/>
            </a:pPr>
            <a:endParaRPr lang="en-US">
              <a:solidFill>
                <a:schemeClr val="accent5">
                  <a:lumMod val="20000"/>
                  <a:lumOff val="80000"/>
                </a:schemeClr>
              </a:solidFill>
            </a:endParaRPr>
          </a:p>
          <a:p>
            <a:pPr marL="0" indent="0">
              <a:lnSpc>
                <a:spcPct val="130000"/>
              </a:lnSpc>
              <a:buFont typeface="Arial" panose="020B0604020202020204" pitchFamily="34" charset="0"/>
              <a:buNone/>
            </a:pPr>
            <a:r>
              <a:rPr lang="en-US">
                <a:solidFill>
                  <a:schemeClr val="accent5">
                    <a:lumMod val="20000"/>
                    <a:lumOff val="80000"/>
                  </a:schemeClr>
                </a:solidFill>
              </a:rPr>
              <a:t>Tretet an zum bunten Reigen!</a:t>
            </a:r>
          </a:p>
          <a:p>
            <a:pPr marL="0" indent="0">
              <a:lnSpc>
                <a:spcPct val="130000"/>
              </a:lnSpc>
              <a:buFont typeface="Arial" panose="020B0604020202020204" pitchFamily="34" charset="0"/>
              <a:buNone/>
            </a:pPr>
            <a:r>
              <a:rPr lang="en-US">
                <a:solidFill>
                  <a:schemeClr val="accent5">
                    <a:lumMod val="20000"/>
                    <a:lumOff val="80000"/>
                  </a:schemeClr>
                </a:solidFill>
              </a:rPr>
              <a:t>Fa-la-la-la-la-la-la-la-la!</a:t>
            </a:r>
          </a:p>
          <a:p>
            <a:pPr marL="0" indent="0">
              <a:lnSpc>
                <a:spcPct val="130000"/>
              </a:lnSpc>
              <a:buFont typeface="Arial" panose="020B0604020202020204" pitchFamily="34" charset="0"/>
              <a:buNone/>
            </a:pPr>
            <a:r>
              <a:rPr lang="en-US">
                <a:solidFill>
                  <a:schemeClr val="accent5">
                    <a:lumMod val="20000"/>
                    <a:lumOff val="80000"/>
                  </a:schemeClr>
                </a:solidFill>
              </a:rPr>
              <a:t>Auf und nieder, immer wieder!</a:t>
            </a:r>
          </a:p>
          <a:p>
            <a:pPr marL="0" indent="0">
              <a:lnSpc>
                <a:spcPct val="130000"/>
              </a:lnSpc>
              <a:buFont typeface="Arial" panose="020B0604020202020204" pitchFamily="34" charset="0"/>
              <a:buNone/>
            </a:pPr>
            <a:r>
              <a:rPr lang="en-US">
                <a:solidFill>
                  <a:schemeClr val="accent5">
                    <a:lumMod val="20000"/>
                    <a:lumOff val="80000"/>
                  </a:schemeClr>
                </a:solidFill>
              </a:rPr>
              <a:t>Fa-la-la-la-la-la-la-la-la!</a:t>
            </a:r>
          </a:p>
          <a:p>
            <a:pPr marL="0" indent="0">
              <a:lnSpc>
                <a:spcPct val="130000"/>
              </a:lnSpc>
              <a:buFont typeface="Arial" panose="020B0604020202020204" pitchFamily="34" charset="0"/>
              <a:buNone/>
            </a:pPr>
            <a:r>
              <a:rPr lang="en-US">
                <a:solidFill>
                  <a:schemeClr val="accent5">
                    <a:lumMod val="20000"/>
                    <a:lumOff val="80000"/>
                  </a:schemeClr>
                </a:solidFill>
              </a:rPr>
              <a:t>Singt die alten Weihnachtslieder!</a:t>
            </a:r>
          </a:p>
          <a:p>
            <a:pPr marL="0" indent="0">
              <a:lnSpc>
                <a:spcPct val="130000"/>
              </a:lnSpc>
              <a:buFont typeface="Arial" panose="020B0604020202020204" pitchFamily="34" charset="0"/>
              <a:buNone/>
            </a:pPr>
            <a:r>
              <a:rPr lang="en-US">
                <a:solidFill>
                  <a:schemeClr val="accent5">
                    <a:lumMod val="20000"/>
                    <a:lumOff val="80000"/>
                  </a:schemeClr>
                </a:solidFill>
              </a:rPr>
              <a:t>Fa-la-la-la-la-la-la-la-la!</a:t>
            </a:r>
            <a:endParaRPr lang="en-US" dirty="0">
              <a:solidFill>
                <a:schemeClr val="accent5">
                  <a:lumMod val="20000"/>
                  <a:lumOff val="80000"/>
                </a:schemeClr>
              </a:solidFill>
            </a:endParaRPr>
          </a:p>
        </p:txBody>
      </p:sp>
      <p:sp>
        <p:nvSpPr>
          <p:cNvPr id="2" name="Title 1"/>
          <p:cNvSpPr>
            <a:spLocks noGrp="1"/>
          </p:cNvSpPr>
          <p:nvPr>
            <p:ph type="title"/>
          </p:nvPr>
        </p:nvSpPr>
        <p:spPr>
          <a:xfrm>
            <a:off x="4486656" y="861823"/>
            <a:ext cx="7382256" cy="1325563"/>
          </a:xfrm>
        </p:spPr>
        <p:txBody>
          <a:bodyPr>
            <a:noAutofit/>
          </a:bodyPr>
          <a:lstStyle/>
          <a:p>
            <a:pPr marL="0" indent="0">
              <a:lnSpc>
                <a:spcPct val="130000"/>
              </a:lnSpc>
            </a:pPr>
            <a:r>
              <a:rPr lang="en-US" sz="2800">
                <a:solidFill>
                  <a:srgbClr val="115076"/>
                </a:solidFill>
              </a:rPr>
              <a:t>Schm</a:t>
            </a:r>
            <a:r>
              <a:rPr lang="en-US" sz="2800" b="1">
                <a:solidFill>
                  <a:srgbClr val="DAA520"/>
                </a:solidFill>
              </a:rPr>
              <a:t>ü</a:t>
            </a:r>
            <a:r>
              <a:rPr lang="en-US" sz="2800">
                <a:solidFill>
                  <a:srgbClr val="115076"/>
                </a:solidFill>
              </a:rPr>
              <a:t>ckt den Saal mit gr</a:t>
            </a:r>
            <a:r>
              <a:rPr lang="en-US" sz="2800" b="1">
                <a:solidFill>
                  <a:srgbClr val="DAA520"/>
                </a:solidFill>
              </a:rPr>
              <a:t>ü</a:t>
            </a:r>
            <a:r>
              <a:rPr lang="en-US" sz="2800">
                <a:solidFill>
                  <a:srgbClr val="115076"/>
                </a:solidFill>
              </a:rPr>
              <a:t>nen Zweigen!</a:t>
            </a:r>
            <a:br>
              <a:rPr lang="en-US" sz="2800">
                <a:solidFill>
                  <a:srgbClr val="115076"/>
                </a:solidFill>
              </a:rPr>
            </a:br>
            <a:r>
              <a:rPr lang="en-US" sz="2800">
                <a:solidFill>
                  <a:srgbClr val="115076"/>
                </a:solidFill>
              </a:rPr>
              <a:t>Fa-la-la-la-la-la-la-la-la!</a:t>
            </a:r>
          </a:p>
        </p:txBody>
      </p:sp>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347978"/>
            <a:ext cx="2005584" cy="2005584"/>
          </a:xfrm>
          <a:prstGeom prst="rect">
            <a:avLst/>
          </a:prstGeom>
        </p:spPr>
      </p:pic>
      <p:sp>
        <p:nvSpPr>
          <p:cNvPr id="6" name="Rounded Rectangle 11">
            <a:extLst>
              <a:ext uri="{FF2B5EF4-FFF2-40B4-BE49-F238E27FC236}">
                <a16:creationId xmlns:a16="http://schemas.microsoft.com/office/drawing/2014/main" id="{EA88E10F-858E-4049-BBB6-7F3F0457F1F6}"/>
              </a:ext>
            </a:extLst>
          </p:cNvPr>
          <p:cNvSpPr/>
          <p:nvPr/>
        </p:nvSpPr>
        <p:spPr>
          <a:xfrm>
            <a:off x="10295466" y="79357"/>
            <a:ext cx="1703293" cy="4144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54467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F4E5F-D451-A341-BF0F-73BDDC9CAF9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400000">
            <a:off x="-1048547" y="1048547"/>
            <a:ext cx="6364224" cy="4267130"/>
          </a:xfrm>
          <a:prstGeom prst="rect">
            <a:avLst/>
          </a:prstGeom>
        </p:spPr>
      </p:pic>
      <p:sp>
        <p:nvSpPr>
          <p:cNvPr id="4" name="Content Placeholder 2">
            <a:extLst>
              <a:ext uri="{FF2B5EF4-FFF2-40B4-BE49-F238E27FC236}">
                <a16:creationId xmlns:a16="http://schemas.microsoft.com/office/drawing/2014/main" id="{45B13C68-825E-AE4E-A1B6-CD9AF7C7A364}"/>
              </a:ext>
            </a:extLst>
          </p:cNvPr>
          <p:cNvSpPr txBox="1">
            <a:spLocks/>
          </p:cNvSpPr>
          <p:nvPr/>
        </p:nvSpPr>
        <p:spPr>
          <a:xfrm>
            <a:off x="4702628" y="1164229"/>
            <a:ext cx="7489372" cy="5240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endParaRPr lang="en-US" dirty="0">
              <a:solidFill>
                <a:srgbClr val="115076"/>
              </a:solidFill>
            </a:endParaRPr>
          </a:p>
          <a:p>
            <a:pPr marL="0" indent="0">
              <a:lnSpc>
                <a:spcPct val="130000"/>
              </a:lnSpc>
              <a:buFont typeface="Arial" panose="020B0604020202020204" pitchFamily="34" charset="0"/>
              <a:buNone/>
            </a:pPr>
            <a:r>
              <a:rPr lang="en-US" dirty="0" err="1">
                <a:solidFill>
                  <a:srgbClr val="115076"/>
                </a:solidFill>
              </a:rPr>
              <a:t>Tretet</a:t>
            </a:r>
            <a:r>
              <a:rPr lang="en-US" dirty="0">
                <a:solidFill>
                  <a:srgbClr val="115076"/>
                </a:solidFill>
              </a:rPr>
              <a:t> an </a:t>
            </a:r>
            <a:r>
              <a:rPr lang="en-US" dirty="0" err="1">
                <a:solidFill>
                  <a:srgbClr val="115076"/>
                </a:solidFill>
              </a:rPr>
              <a:t>zum</a:t>
            </a:r>
            <a:r>
              <a:rPr lang="en-US" dirty="0">
                <a:solidFill>
                  <a:srgbClr val="115076"/>
                </a:solidFill>
              </a:rPr>
              <a:t> </a:t>
            </a:r>
            <a:r>
              <a:rPr lang="en-US" dirty="0" err="1">
                <a:solidFill>
                  <a:srgbClr val="115076"/>
                </a:solidFill>
              </a:rPr>
              <a:t>bunten</a:t>
            </a:r>
            <a:r>
              <a:rPr lang="en-US" dirty="0">
                <a:solidFill>
                  <a:srgbClr val="115076"/>
                </a:solidFill>
              </a:rPr>
              <a:t> </a:t>
            </a:r>
            <a:r>
              <a:rPr lang="en-US" dirty="0" err="1">
                <a:solidFill>
                  <a:srgbClr val="115076"/>
                </a:solidFill>
              </a:rPr>
              <a:t>R</a:t>
            </a:r>
            <a:r>
              <a:rPr lang="en-US" b="1" dirty="0" err="1">
                <a:solidFill>
                  <a:srgbClr val="DAA520"/>
                </a:solidFill>
              </a:rPr>
              <a:t>ei</a:t>
            </a:r>
            <a:r>
              <a:rPr lang="en-US" dirty="0" err="1">
                <a:solidFill>
                  <a:srgbClr val="115076"/>
                </a:solidFill>
              </a:rPr>
              <a:t>gen</a:t>
            </a:r>
            <a:r>
              <a:rPr lang="en-US" dirty="0">
                <a:solidFill>
                  <a:srgbClr val="115076"/>
                </a:solidFill>
              </a:rPr>
              <a:t>!</a:t>
            </a:r>
          </a:p>
          <a:p>
            <a:pPr marL="0" indent="0">
              <a:lnSpc>
                <a:spcPct val="130000"/>
              </a:lnSpc>
              <a:buFont typeface="Arial" panose="020B0604020202020204" pitchFamily="34" charset="0"/>
              <a:buNone/>
            </a:pPr>
            <a:r>
              <a:rPr lang="en-US" dirty="0">
                <a:solidFill>
                  <a:srgbClr val="115076"/>
                </a:solidFill>
              </a:rPr>
              <a:t>Fa-la-la-la-la-la-la-la-la!</a:t>
            </a:r>
          </a:p>
          <a:p>
            <a:pPr marL="0" indent="0">
              <a:lnSpc>
                <a:spcPct val="130000"/>
              </a:lnSpc>
              <a:buFont typeface="Arial" panose="020B0604020202020204" pitchFamily="34" charset="0"/>
              <a:buNone/>
            </a:pPr>
            <a:r>
              <a:rPr lang="en-US" dirty="0">
                <a:solidFill>
                  <a:srgbClr val="115076"/>
                </a:solidFill>
              </a:rPr>
              <a:t>Auf und </a:t>
            </a:r>
            <a:r>
              <a:rPr lang="en-US" dirty="0" err="1">
                <a:solidFill>
                  <a:srgbClr val="115076"/>
                </a:solidFill>
              </a:rPr>
              <a:t>n</a:t>
            </a:r>
            <a:r>
              <a:rPr lang="en-US" b="1" dirty="0" err="1">
                <a:solidFill>
                  <a:srgbClr val="DAA520"/>
                </a:solidFill>
              </a:rPr>
              <a:t>ie</a:t>
            </a:r>
            <a:r>
              <a:rPr lang="en-US" dirty="0" err="1">
                <a:solidFill>
                  <a:srgbClr val="115076"/>
                </a:solidFill>
              </a:rPr>
              <a:t>der</a:t>
            </a:r>
            <a:r>
              <a:rPr lang="en-US" dirty="0">
                <a:solidFill>
                  <a:srgbClr val="115076"/>
                </a:solidFill>
              </a:rPr>
              <a:t>, </a:t>
            </a:r>
            <a:r>
              <a:rPr lang="en-US" dirty="0" err="1">
                <a:solidFill>
                  <a:srgbClr val="115076"/>
                </a:solidFill>
              </a:rPr>
              <a:t>immer</a:t>
            </a:r>
            <a:r>
              <a:rPr lang="en-US" dirty="0">
                <a:solidFill>
                  <a:srgbClr val="115076"/>
                </a:solidFill>
              </a:rPr>
              <a:t> </a:t>
            </a:r>
            <a:r>
              <a:rPr lang="en-US" dirty="0" err="1">
                <a:solidFill>
                  <a:srgbClr val="115076"/>
                </a:solidFill>
              </a:rPr>
              <a:t>w</a:t>
            </a:r>
            <a:r>
              <a:rPr lang="en-US" b="1" dirty="0" err="1">
                <a:solidFill>
                  <a:srgbClr val="DAA520"/>
                </a:solidFill>
              </a:rPr>
              <a:t>ie</a:t>
            </a:r>
            <a:r>
              <a:rPr lang="en-US" dirty="0" err="1">
                <a:solidFill>
                  <a:srgbClr val="115076"/>
                </a:solidFill>
              </a:rPr>
              <a:t>der</a:t>
            </a:r>
            <a:r>
              <a:rPr lang="en-US" dirty="0">
                <a:solidFill>
                  <a:srgbClr val="115076"/>
                </a:solidFill>
              </a:rPr>
              <a:t>!</a:t>
            </a:r>
          </a:p>
          <a:p>
            <a:pPr marL="0" indent="0">
              <a:lnSpc>
                <a:spcPct val="130000"/>
              </a:lnSpc>
              <a:buFont typeface="Arial" panose="020B0604020202020204" pitchFamily="34" charset="0"/>
              <a:buNone/>
            </a:pPr>
            <a:r>
              <a:rPr lang="en-US" dirty="0">
                <a:solidFill>
                  <a:srgbClr val="115076"/>
                </a:solidFill>
              </a:rPr>
              <a:t>Fa-la-la-la-la-la-la-la-la!</a:t>
            </a:r>
          </a:p>
          <a:p>
            <a:pPr marL="0" indent="0">
              <a:lnSpc>
                <a:spcPct val="130000"/>
              </a:lnSpc>
              <a:buFont typeface="Arial" panose="020B0604020202020204" pitchFamily="34" charset="0"/>
              <a:buNone/>
            </a:pPr>
            <a:r>
              <a:rPr lang="en-US" dirty="0" err="1">
                <a:solidFill>
                  <a:srgbClr val="115076"/>
                </a:solidFill>
              </a:rPr>
              <a:t>Singt</a:t>
            </a:r>
            <a:r>
              <a:rPr lang="en-US" dirty="0">
                <a:solidFill>
                  <a:srgbClr val="115076"/>
                </a:solidFill>
              </a:rPr>
              <a:t> die </a:t>
            </a:r>
            <a:r>
              <a:rPr lang="en-US" dirty="0" err="1">
                <a:solidFill>
                  <a:srgbClr val="115076"/>
                </a:solidFill>
              </a:rPr>
              <a:t>alten</a:t>
            </a:r>
            <a:r>
              <a:rPr lang="en-US" dirty="0">
                <a:solidFill>
                  <a:srgbClr val="115076"/>
                </a:solidFill>
              </a:rPr>
              <a:t> </a:t>
            </a:r>
            <a:r>
              <a:rPr lang="en-US" dirty="0" err="1">
                <a:solidFill>
                  <a:srgbClr val="115076"/>
                </a:solidFill>
              </a:rPr>
              <a:t>W</a:t>
            </a:r>
            <a:r>
              <a:rPr lang="en-US" b="1" dirty="0" err="1">
                <a:solidFill>
                  <a:srgbClr val="DAA520"/>
                </a:solidFill>
              </a:rPr>
              <a:t>ei</a:t>
            </a:r>
            <a:r>
              <a:rPr lang="en-US" dirty="0" err="1">
                <a:solidFill>
                  <a:srgbClr val="115076"/>
                </a:solidFill>
              </a:rPr>
              <a:t>hnachtsl</a:t>
            </a:r>
            <a:r>
              <a:rPr lang="en-US" b="1" dirty="0" err="1">
                <a:solidFill>
                  <a:srgbClr val="DAA520"/>
                </a:solidFill>
              </a:rPr>
              <a:t>ie</a:t>
            </a:r>
            <a:r>
              <a:rPr lang="en-US" dirty="0" err="1">
                <a:solidFill>
                  <a:srgbClr val="115076"/>
                </a:solidFill>
              </a:rPr>
              <a:t>der</a:t>
            </a:r>
            <a:r>
              <a:rPr lang="en-US" dirty="0">
                <a:solidFill>
                  <a:srgbClr val="115076"/>
                </a:solidFill>
              </a:rPr>
              <a:t>!</a:t>
            </a:r>
          </a:p>
          <a:p>
            <a:pPr marL="0" indent="0">
              <a:lnSpc>
                <a:spcPct val="130000"/>
              </a:lnSpc>
              <a:buFont typeface="Arial" panose="020B0604020202020204" pitchFamily="34" charset="0"/>
              <a:buNone/>
            </a:pPr>
            <a:r>
              <a:rPr lang="en-US" dirty="0">
                <a:solidFill>
                  <a:srgbClr val="115076"/>
                </a:solidFill>
              </a:rPr>
              <a:t>Fa-la-la-la-la-la-la-la-la!</a:t>
            </a:r>
          </a:p>
        </p:txBody>
      </p:sp>
      <p:pic>
        <p:nvPicPr>
          <p:cNvPr id="5" name="Graphic 6" descr="Music notes">
            <a:extLst>
              <a:ext uri="{FF2B5EF4-FFF2-40B4-BE49-F238E27FC236}">
                <a16:creationId xmlns:a16="http://schemas.microsoft.com/office/drawing/2014/main" id="{F0D4D339-1787-4E4C-92B2-FB10EE416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28" y="1176528"/>
            <a:ext cx="2005584" cy="2005584"/>
          </a:xfrm>
          <a:prstGeom prst="rect">
            <a:avLst/>
          </a:prstGeom>
        </p:spPr>
      </p:pic>
      <p:sp>
        <p:nvSpPr>
          <p:cNvPr id="2" name="Title 1"/>
          <p:cNvSpPr>
            <a:spLocks noGrp="1"/>
          </p:cNvSpPr>
          <p:nvPr>
            <p:ph type="title"/>
          </p:nvPr>
        </p:nvSpPr>
        <p:spPr>
          <a:xfrm>
            <a:off x="4702628" y="863289"/>
            <a:ext cx="7166283" cy="1325563"/>
          </a:xfrm>
        </p:spPr>
        <p:txBody>
          <a:bodyPr>
            <a:noAutofit/>
          </a:bodyPr>
          <a:lstStyle/>
          <a:p>
            <a:pPr>
              <a:lnSpc>
                <a:spcPct val="150000"/>
              </a:lnSpc>
            </a:pPr>
            <a:r>
              <a:rPr lang="en-US" sz="2800" dirty="0" err="1">
                <a:solidFill>
                  <a:srgbClr val="115076"/>
                </a:solidFill>
              </a:rPr>
              <a:t>Schmückt</a:t>
            </a:r>
            <a:r>
              <a:rPr lang="en-US" sz="2800" dirty="0">
                <a:solidFill>
                  <a:srgbClr val="115076"/>
                </a:solidFill>
              </a:rPr>
              <a:t> den Saal </a:t>
            </a:r>
            <a:r>
              <a:rPr lang="en-US" sz="2800" dirty="0" err="1">
                <a:solidFill>
                  <a:srgbClr val="115076"/>
                </a:solidFill>
              </a:rPr>
              <a:t>mit</a:t>
            </a:r>
            <a:r>
              <a:rPr lang="en-US" sz="2800" dirty="0">
                <a:solidFill>
                  <a:srgbClr val="115076"/>
                </a:solidFill>
              </a:rPr>
              <a:t> </a:t>
            </a:r>
            <a:r>
              <a:rPr lang="en-US" sz="2800" dirty="0" err="1">
                <a:solidFill>
                  <a:srgbClr val="115076"/>
                </a:solidFill>
              </a:rPr>
              <a:t>grünen</a:t>
            </a:r>
            <a:r>
              <a:rPr lang="en-US" sz="2800" dirty="0">
                <a:solidFill>
                  <a:srgbClr val="115076"/>
                </a:solidFill>
              </a:rPr>
              <a:t> </a:t>
            </a:r>
            <a:r>
              <a:rPr lang="en-US" sz="2800" dirty="0" err="1">
                <a:solidFill>
                  <a:srgbClr val="115076"/>
                </a:solidFill>
              </a:rPr>
              <a:t>Zw</a:t>
            </a:r>
            <a:r>
              <a:rPr lang="en-US" sz="2800" b="1" dirty="0" err="1">
                <a:solidFill>
                  <a:srgbClr val="DAA520"/>
                </a:solidFill>
              </a:rPr>
              <a:t>ei</a:t>
            </a:r>
            <a:r>
              <a:rPr lang="en-US" sz="2800" dirty="0" err="1">
                <a:solidFill>
                  <a:srgbClr val="115076"/>
                </a:solidFill>
              </a:rPr>
              <a:t>gen</a:t>
            </a:r>
            <a:r>
              <a:rPr lang="en-US" sz="2800" dirty="0">
                <a:solidFill>
                  <a:srgbClr val="115076"/>
                </a:solidFill>
              </a:rPr>
              <a:t>!</a:t>
            </a:r>
            <a:br>
              <a:rPr lang="en-US" sz="2800" dirty="0">
                <a:solidFill>
                  <a:srgbClr val="115076"/>
                </a:solidFill>
              </a:rPr>
            </a:br>
            <a:r>
              <a:rPr lang="en-US" sz="2800" dirty="0">
                <a:solidFill>
                  <a:srgbClr val="115076"/>
                </a:solidFill>
              </a:rPr>
              <a:t>Fa-la-la-la-la-la-la-la-la!</a:t>
            </a:r>
            <a:br>
              <a:rPr lang="en-US" sz="2800" dirty="0">
                <a:solidFill>
                  <a:srgbClr val="115076"/>
                </a:solidFill>
              </a:rPr>
            </a:br>
            <a:endParaRPr lang="en-GB" sz="2800" dirty="0"/>
          </a:p>
        </p:txBody>
      </p:sp>
      <p:sp>
        <p:nvSpPr>
          <p:cNvPr id="6" name="Rounded Rectangle 11">
            <a:extLst>
              <a:ext uri="{FF2B5EF4-FFF2-40B4-BE49-F238E27FC236}">
                <a16:creationId xmlns:a16="http://schemas.microsoft.com/office/drawing/2014/main" id="{EA88E10F-858E-4049-BBB6-7F3F0457F1F6}"/>
              </a:ext>
            </a:extLst>
          </p:cNvPr>
          <p:cNvSpPr/>
          <p:nvPr/>
        </p:nvSpPr>
        <p:spPr>
          <a:xfrm>
            <a:off x="10583333" y="126435"/>
            <a:ext cx="1432360" cy="411182"/>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8686E23D-C97E-46B2-978A-56FF89F852DD}"/>
              </a:ext>
            </a:extLst>
          </p:cNvPr>
          <p:cNvGrpSpPr/>
          <p:nvPr/>
        </p:nvGrpSpPr>
        <p:grpSpPr>
          <a:xfrm>
            <a:off x="92334" y="42613"/>
            <a:ext cx="4267130" cy="1653010"/>
            <a:chOff x="98292" y="212152"/>
            <a:chExt cx="4267130" cy="1653010"/>
          </a:xfrm>
        </p:grpSpPr>
        <p:sp>
          <p:nvSpPr>
            <p:cNvPr id="9" name="Oval Callout 22">
              <a:extLst>
                <a:ext uri="{FF2B5EF4-FFF2-40B4-BE49-F238E27FC236}">
                  <a16:creationId xmlns:a16="http://schemas.microsoft.com/office/drawing/2014/main" id="{EB5C6DFB-F039-4FD3-9787-E09C4C17C187}"/>
                </a:ext>
              </a:extLst>
            </p:cNvPr>
            <p:cNvSpPr/>
            <p:nvPr/>
          </p:nvSpPr>
          <p:spPr>
            <a:xfrm>
              <a:off x="176307" y="212152"/>
              <a:ext cx="3857642" cy="1653010"/>
            </a:xfrm>
            <a:prstGeom prst="wedgeEllipseCallout">
              <a:avLst>
                <a:gd name="adj1" fmla="val 68254"/>
                <a:gd name="adj2" fmla="val -7057"/>
              </a:avLst>
            </a:prstGeom>
            <a:solidFill>
              <a:srgbClr val="FFCC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Century Gothic" panose="020B0502020202020204" pitchFamily="34" charset="0"/>
              </a:endParaRPr>
            </a:p>
          </p:txBody>
        </p:sp>
        <p:sp>
          <p:nvSpPr>
            <p:cNvPr id="10" name="Rectangle 9">
              <a:extLst>
                <a:ext uri="{FF2B5EF4-FFF2-40B4-BE49-F238E27FC236}">
                  <a16:creationId xmlns:a16="http://schemas.microsoft.com/office/drawing/2014/main" id="{DFCF8078-B893-4C80-8A67-06EFD3A841CD}"/>
                </a:ext>
              </a:extLst>
            </p:cNvPr>
            <p:cNvSpPr/>
            <p:nvPr/>
          </p:nvSpPr>
          <p:spPr>
            <a:xfrm>
              <a:off x="98292" y="713440"/>
              <a:ext cx="4267130" cy="830997"/>
            </a:xfrm>
            <a:prstGeom prst="rect">
              <a:avLst/>
            </a:prstGeom>
          </p:spPr>
          <p:txBody>
            <a:bodyPr wrap="square">
              <a:spAutoFit/>
            </a:bodyPr>
            <a:lstStyle/>
            <a:p>
              <a:pPr lvl="0" algn="ctr"/>
              <a:r>
                <a:rPr lang="en-GB" sz="2400" b="1" dirty="0" err="1">
                  <a:latin typeface="Century Gothic" panose="020B0502020202020204" pitchFamily="34" charset="0"/>
                </a:rPr>
                <a:t>schmücken</a:t>
              </a:r>
              <a:r>
                <a:rPr lang="en-GB" sz="2400" dirty="0">
                  <a:latin typeface="Century Gothic" panose="020B0502020202020204" pitchFamily="34" charset="0"/>
                </a:rPr>
                <a:t> – to decorate </a:t>
              </a:r>
              <a:br>
                <a:rPr lang="en-GB" sz="2400" dirty="0">
                  <a:latin typeface="Century Gothic" panose="020B0502020202020204" pitchFamily="34" charset="0"/>
                </a:rPr>
              </a:br>
              <a:r>
                <a:rPr lang="en-GB" sz="2400" b="1" dirty="0">
                  <a:latin typeface="Century Gothic" panose="020B0502020202020204" pitchFamily="34" charset="0"/>
                </a:rPr>
                <a:t>der Saal </a:t>
              </a:r>
              <a:r>
                <a:rPr lang="en-GB" sz="2400" dirty="0">
                  <a:latin typeface="Century Gothic" panose="020B0502020202020204" pitchFamily="34" charset="0"/>
                </a:rPr>
                <a:t>– the hall</a:t>
              </a:r>
            </a:p>
          </p:txBody>
        </p:sp>
      </p:grpSp>
      <p:grpSp>
        <p:nvGrpSpPr>
          <p:cNvPr id="23" name="Group 22">
            <a:extLst>
              <a:ext uri="{FF2B5EF4-FFF2-40B4-BE49-F238E27FC236}">
                <a16:creationId xmlns:a16="http://schemas.microsoft.com/office/drawing/2014/main" id="{F4366115-FD0A-42BD-9C6F-0FD4644694CA}"/>
              </a:ext>
            </a:extLst>
          </p:cNvPr>
          <p:cNvGrpSpPr/>
          <p:nvPr/>
        </p:nvGrpSpPr>
        <p:grpSpPr>
          <a:xfrm>
            <a:off x="-20075" y="1789099"/>
            <a:ext cx="4267130" cy="2408199"/>
            <a:chOff x="-112410" y="1929121"/>
            <a:chExt cx="4267130" cy="2408199"/>
          </a:xfrm>
        </p:grpSpPr>
        <p:sp>
          <p:nvSpPr>
            <p:cNvPr id="11" name="Oval Callout 22">
              <a:extLst>
                <a:ext uri="{FF2B5EF4-FFF2-40B4-BE49-F238E27FC236}">
                  <a16:creationId xmlns:a16="http://schemas.microsoft.com/office/drawing/2014/main" id="{F93A6F1B-AD51-43BF-AEA3-225A5E2F2C20}"/>
                </a:ext>
              </a:extLst>
            </p:cNvPr>
            <p:cNvSpPr/>
            <p:nvPr/>
          </p:nvSpPr>
          <p:spPr>
            <a:xfrm>
              <a:off x="112409" y="1947049"/>
              <a:ext cx="3857642" cy="2390271"/>
            </a:xfrm>
            <a:prstGeom prst="wedgeEllipseCallout">
              <a:avLst>
                <a:gd name="adj1" fmla="val 70376"/>
                <a:gd name="adj2" fmla="val -35885"/>
              </a:avLst>
            </a:prstGeom>
            <a:solidFill>
              <a:srgbClr val="FFCC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Century Gothic" panose="020B0502020202020204" pitchFamily="34" charset="0"/>
              </a:endParaRPr>
            </a:p>
          </p:txBody>
        </p:sp>
        <p:sp>
          <p:nvSpPr>
            <p:cNvPr id="12" name="Rectangle 11">
              <a:extLst>
                <a:ext uri="{FF2B5EF4-FFF2-40B4-BE49-F238E27FC236}">
                  <a16:creationId xmlns:a16="http://schemas.microsoft.com/office/drawing/2014/main" id="{6C5424CA-A580-4D41-84D7-3390CE068431}"/>
                </a:ext>
              </a:extLst>
            </p:cNvPr>
            <p:cNvSpPr/>
            <p:nvPr/>
          </p:nvSpPr>
          <p:spPr>
            <a:xfrm>
              <a:off x="-112410" y="1929121"/>
              <a:ext cx="4267130" cy="461665"/>
            </a:xfrm>
            <a:prstGeom prst="rect">
              <a:avLst/>
            </a:prstGeom>
          </p:spPr>
          <p:txBody>
            <a:bodyPr wrap="square">
              <a:spAutoFit/>
            </a:bodyPr>
            <a:lstStyle/>
            <a:p>
              <a:pPr lvl="0" algn="ctr"/>
              <a:r>
                <a:rPr lang="en-GB" sz="2400" dirty="0">
                  <a:latin typeface="Century Gothic" panose="020B0502020202020204" pitchFamily="34" charset="0"/>
                </a:rPr>
                <a:t>der </a:t>
              </a:r>
              <a:r>
                <a:rPr lang="en-GB" sz="2400" dirty="0" err="1">
                  <a:latin typeface="Century Gothic" panose="020B0502020202020204" pitchFamily="34" charset="0"/>
                </a:rPr>
                <a:t>Reigen</a:t>
              </a:r>
              <a:endParaRPr lang="en-GB" sz="2400" dirty="0">
                <a:latin typeface="Century Gothic" panose="020B0502020202020204" pitchFamily="34" charset="0"/>
              </a:endParaRPr>
            </a:p>
          </p:txBody>
        </p:sp>
        <p:pic>
          <p:nvPicPr>
            <p:cNvPr id="8" name="Picture 7">
              <a:extLst>
                <a:ext uri="{FF2B5EF4-FFF2-40B4-BE49-F238E27FC236}">
                  <a16:creationId xmlns:a16="http://schemas.microsoft.com/office/drawing/2014/main" id="{4564A79D-C7C6-4D93-839F-0CAEBEBA5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934" y="2379546"/>
              <a:ext cx="2140257" cy="1544016"/>
            </a:xfrm>
            <a:prstGeom prst="rect">
              <a:avLst/>
            </a:prstGeom>
          </p:spPr>
        </p:pic>
        <p:sp>
          <p:nvSpPr>
            <p:cNvPr id="15" name="Rectangle 14">
              <a:extLst>
                <a:ext uri="{FF2B5EF4-FFF2-40B4-BE49-F238E27FC236}">
                  <a16:creationId xmlns:a16="http://schemas.microsoft.com/office/drawing/2014/main" id="{083A6587-789C-4F7A-AA22-553F20569F6F}"/>
                </a:ext>
              </a:extLst>
            </p:cNvPr>
            <p:cNvSpPr/>
            <p:nvPr/>
          </p:nvSpPr>
          <p:spPr>
            <a:xfrm>
              <a:off x="-112410" y="3850445"/>
              <a:ext cx="4267130" cy="461665"/>
            </a:xfrm>
            <a:prstGeom prst="rect">
              <a:avLst/>
            </a:prstGeom>
          </p:spPr>
          <p:txBody>
            <a:bodyPr wrap="square">
              <a:spAutoFit/>
            </a:bodyPr>
            <a:lstStyle/>
            <a:p>
              <a:pPr lvl="0" algn="ctr"/>
              <a:r>
                <a:rPr lang="en-GB" sz="2400" dirty="0">
                  <a:latin typeface="Century Gothic" panose="020B0502020202020204" pitchFamily="34" charset="0"/>
                </a:rPr>
                <a:t>Was </a:t>
              </a:r>
              <a:r>
                <a:rPr lang="en-GB" sz="2400" dirty="0" err="1">
                  <a:latin typeface="Century Gothic" panose="020B0502020202020204" pitchFamily="34" charset="0"/>
                </a:rPr>
                <a:t>ist</a:t>
              </a:r>
              <a:r>
                <a:rPr lang="en-GB" sz="2400" dirty="0">
                  <a:latin typeface="Century Gothic" panose="020B0502020202020204" pitchFamily="34" charset="0"/>
                </a:rPr>
                <a:t> das?</a:t>
              </a:r>
            </a:p>
          </p:txBody>
        </p:sp>
      </p:grpSp>
      <p:grpSp>
        <p:nvGrpSpPr>
          <p:cNvPr id="24" name="Group 23">
            <a:extLst>
              <a:ext uri="{FF2B5EF4-FFF2-40B4-BE49-F238E27FC236}">
                <a16:creationId xmlns:a16="http://schemas.microsoft.com/office/drawing/2014/main" id="{5F82906C-93F1-4B83-9D24-A0F3F123547B}"/>
              </a:ext>
            </a:extLst>
          </p:cNvPr>
          <p:cNvGrpSpPr/>
          <p:nvPr/>
        </p:nvGrpSpPr>
        <p:grpSpPr>
          <a:xfrm>
            <a:off x="-34395" y="4451638"/>
            <a:ext cx="4267130" cy="2390271"/>
            <a:chOff x="-92335" y="4447159"/>
            <a:chExt cx="4267130" cy="2390271"/>
          </a:xfrm>
        </p:grpSpPr>
        <p:sp>
          <p:nvSpPr>
            <p:cNvPr id="16" name="Oval Callout 22">
              <a:extLst>
                <a:ext uri="{FF2B5EF4-FFF2-40B4-BE49-F238E27FC236}">
                  <a16:creationId xmlns:a16="http://schemas.microsoft.com/office/drawing/2014/main" id="{1A3B87D6-B2E6-43FB-ABA8-8B06333735AF}"/>
                </a:ext>
              </a:extLst>
            </p:cNvPr>
            <p:cNvSpPr/>
            <p:nvPr/>
          </p:nvSpPr>
          <p:spPr>
            <a:xfrm>
              <a:off x="92334" y="4447159"/>
              <a:ext cx="3857642" cy="2390271"/>
            </a:xfrm>
            <a:prstGeom prst="wedgeEllipseCallout">
              <a:avLst>
                <a:gd name="adj1" fmla="val 68961"/>
                <a:gd name="adj2" fmla="val -33030"/>
              </a:avLst>
            </a:prstGeom>
            <a:solidFill>
              <a:srgbClr val="FFCC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Century Gothic" panose="020B0502020202020204" pitchFamily="34" charset="0"/>
              </a:endParaRPr>
            </a:p>
          </p:txBody>
        </p:sp>
        <p:sp>
          <p:nvSpPr>
            <p:cNvPr id="17" name="Rectangle 16">
              <a:extLst>
                <a:ext uri="{FF2B5EF4-FFF2-40B4-BE49-F238E27FC236}">
                  <a16:creationId xmlns:a16="http://schemas.microsoft.com/office/drawing/2014/main" id="{CF7217FE-EC60-47F7-B125-B33031275968}"/>
                </a:ext>
              </a:extLst>
            </p:cNvPr>
            <p:cNvSpPr/>
            <p:nvPr/>
          </p:nvSpPr>
          <p:spPr>
            <a:xfrm>
              <a:off x="-92335" y="5705553"/>
              <a:ext cx="4267130" cy="830997"/>
            </a:xfrm>
            <a:prstGeom prst="rect">
              <a:avLst/>
            </a:prstGeom>
          </p:spPr>
          <p:txBody>
            <a:bodyPr wrap="square">
              <a:spAutoFit/>
            </a:bodyPr>
            <a:lstStyle/>
            <a:p>
              <a:pPr lvl="0" algn="ctr"/>
              <a:r>
                <a:rPr lang="en-GB" sz="2400" dirty="0">
                  <a:latin typeface="Century Gothic" panose="020B0502020202020204" pitchFamily="34" charset="0"/>
                </a:rPr>
                <a:t>Was </a:t>
              </a:r>
              <a:r>
                <a:rPr lang="en-GB" sz="2400" dirty="0" err="1">
                  <a:latin typeface="Century Gothic" panose="020B0502020202020204" pitchFamily="34" charset="0"/>
                </a:rPr>
                <a:t>sind</a:t>
              </a: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Weihnachts</a:t>
              </a:r>
              <a:r>
                <a:rPr lang="en-GB" sz="2400" b="1" dirty="0" err="1">
                  <a:latin typeface="Century Gothic" panose="020B0502020202020204" pitchFamily="34" charset="0"/>
                </a:rPr>
                <a:t>lieder</a:t>
              </a:r>
              <a:r>
                <a:rPr lang="en-GB" sz="2400" dirty="0">
                  <a:latin typeface="Century Gothic" panose="020B0502020202020204" pitchFamily="34" charset="0"/>
                </a:rPr>
                <a:t>?</a:t>
              </a:r>
            </a:p>
          </p:txBody>
        </p:sp>
        <p:pic>
          <p:nvPicPr>
            <p:cNvPr id="19" name="Picture 18">
              <a:extLst>
                <a:ext uri="{FF2B5EF4-FFF2-40B4-BE49-F238E27FC236}">
                  <a16:creationId xmlns:a16="http://schemas.microsoft.com/office/drawing/2014/main" id="{275E38E0-F270-4D5E-8224-6E9A1E5CCD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6408" y="4822016"/>
              <a:ext cx="1569493" cy="874257"/>
            </a:xfrm>
            <a:prstGeom prst="rect">
              <a:avLst/>
            </a:prstGeom>
          </p:spPr>
        </p:pic>
      </p:grpSp>
      <p:pic>
        <p:nvPicPr>
          <p:cNvPr id="21" name="Picture 20" descr="A picture containing plant, dark, leaf&#10;&#10;Description automatically generated">
            <a:extLst>
              <a:ext uri="{FF2B5EF4-FFF2-40B4-BE49-F238E27FC236}">
                <a16:creationId xmlns:a16="http://schemas.microsoft.com/office/drawing/2014/main" id="{E0A8AEDB-9428-4D8E-BDA5-CA3FA92D6E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080" y="41770"/>
            <a:ext cx="947017" cy="797566"/>
          </a:xfrm>
          <a:prstGeom prst="rect">
            <a:avLst/>
          </a:prstGeom>
        </p:spPr>
      </p:pic>
    </p:spTree>
    <p:extLst>
      <p:ext uri="{BB962C8B-B14F-4D97-AF65-F5344CB8AC3E}">
        <p14:creationId xmlns:p14="http://schemas.microsoft.com/office/powerpoint/2010/main" val="19118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 Week 6 - Lesson 26</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12/08/2023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r>
              <a:rPr lang="en-GB" dirty="0"/>
              <a:t>Number: one or many?</a:t>
            </a:r>
            <a:br>
              <a:rPr lang="en-GB" dirty="0"/>
            </a:br>
            <a:r>
              <a:rPr lang="en-GB" sz="2000" dirty="0"/>
              <a:t>Plural Rules 1 and 2</a:t>
            </a:r>
            <a:br>
              <a:rPr lang="en-GB" sz="2000" dirty="0"/>
            </a:br>
            <a:r>
              <a:rPr lang="en-GB" sz="2000" dirty="0"/>
              <a:t>Plural article ‘die’</a:t>
            </a:r>
            <a:br>
              <a:rPr lang="en-GB" sz="2000" dirty="0"/>
            </a:br>
            <a:r>
              <a:rPr lang="en-GB" sz="2000" dirty="0" err="1"/>
              <a:t>Songtext</a:t>
            </a:r>
            <a:r>
              <a:rPr lang="en-GB" sz="2000" dirty="0"/>
              <a:t>: O Tannenbaum</a:t>
            </a:r>
            <a:br>
              <a:rPr lang="en-GB" sz="2000" dirty="0"/>
            </a:br>
            <a:r>
              <a:rPr lang="en-GB" sz="2000" dirty="0"/>
              <a:t>SSC [ü]</a:t>
            </a:r>
          </a:p>
          <a:p>
            <a:endParaRPr lang="en-GB" dirty="0"/>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p:txBody>
          <a:bodyPr/>
          <a:lstStyle/>
          <a:p>
            <a:r>
              <a:rPr lang="en-GB" dirty="0" err="1"/>
              <a:t>Weihnachten</a:t>
            </a:r>
            <a:r>
              <a:rPr lang="en-GB" dirty="0"/>
              <a:t> [2]</a:t>
            </a:r>
          </a:p>
        </p:txBody>
      </p:sp>
      <p:pic>
        <p:nvPicPr>
          <p:cNvPr id="5" name="Picture 4" descr="A christmas tree with a star on top&#10;&#10;Description automatically generated">
            <a:extLst>
              <a:ext uri="{FF2B5EF4-FFF2-40B4-BE49-F238E27FC236}">
                <a16:creationId xmlns:a16="http://schemas.microsoft.com/office/drawing/2014/main" id="{17EA9BCB-631A-49B8-A3DC-D2D2266C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2084" y="252919"/>
            <a:ext cx="3899916" cy="5852160"/>
          </a:xfrm>
          <a:prstGeom prst="rect">
            <a:avLst/>
          </a:prstGeom>
        </p:spPr>
      </p:pic>
      <p:sp>
        <p:nvSpPr>
          <p:cNvPr id="6" name="TextBox 5">
            <a:extLst>
              <a:ext uri="{FF2B5EF4-FFF2-40B4-BE49-F238E27FC236}">
                <a16:creationId xmlns:a16="http://schemas.microsoft.com/office/drawing/2014/main" id="{E50F50DB-F289-49F8-A7B4-F6A1942F5222}"/>
              </a:ext>
            </a:extLst>
          </p:cNvPr>
          <p:cNvSpPr txBox="1"/>
          <p:nvPr/>
        </p:nvSpPr>
        <p:spPr>
          <a:xfrm>
            <a:off x="8804702" y="5681751"/>
            <a:ext cx="2874680" cy="461665"/>
          </a:xfrm>
          <a:prstGeom prst="rect">
            <a:avLst/>
          </a:prstGeom>
          <a:noFill/>
        </p:spPr>
        <p:txBody>
          <a:bodyPr wrap="square" rtlCol="0">
            <a:spAutoFit/>
          </a:bodyPr>
          <a:lstStyle/>
          <a:p>
            <a:r>
              <a:rPr lang="en-GB" sz="2400" dirty="0"/>
              <a:t>O Tannenbaum</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4130B73C-0AAC-4806-867A-6929AE8E2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650" y="5065583"/>
            <a:ext cx="2166545" cy="1330394"/>
          </a:xfrm>
          <a:prstGeom prst="rect">
            <a:avLst/>
          </a:prstGeom>
        </p:spPr>
      </p:pic>
    </p:spTree>
    <p:extLst>
      <p:ext uri="{BB962C8B-B14F-4D97-AF65-F5344CB8AC3E}">
        <p14:creationId xmlns:p14="http://schemas.microsoft.com/office/powerpoint/2010/main" val="3115304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err="1">
                <a:solidFill>
                  <a:schemeClr val="tx1"/>
                </a:solidFill>
              </a:rPr>
              <a:t>lesen</a:t>
            </a:r>
            <a:r>
              <a:rPr lang="en-GB" sz="2000" b="1">
                <a:solidFill>
                  <a:schemeClr val="tx1"/>
                </a:solidFill>
              </a:rPr>
              <a:t> / </a:t>
            </a:r>
            <a:r>
              <a:rPr lang="en-GB" sz="2000" b="1" dirty="0" err="1">
                <a:solidFill>
                  <a:schemeClr val="tx1"/>
                </a:solidFill>
              </a:rPr>
              <a:t>schreiben</a:t>
            </a:r>
            <a:endParaRPr lang="en-GB" sz="2000"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33234113"/>
              </p:ext>
            </p:extLst>
          </p:nvPr>
        </p:nvGraphicFramePr>
        <p:xfrm>
          <a:off x="5467576" y="1568863"/>
          <a:ext cx="6539477" cy="4079240"/>
        </p:xfrm>
        <a:graphic>
          <a:graphicData uri="http://schemas.openxmlformats.org/drawingml/2006/table">
            <a:tbl>
              <a:tblPr firstRow="1" bandRow="1">
                <a:tableStyleId>{5C22544A-7EE6-4342-B048-85BDC9FD1C3A}</a:tableStyleId>
              </a:tblPr>
              <a:tblGrid>
                <a:gridCol w="344183">
                  <a:extLst>
                    <a:ext uri="{9D8B030D-6E8A-4147-A177-3AD203B41FA5}">
                      <a16:colId xmlns:a16="http://schemas.microsoft.com/office/drawing/2014/main" val="263268012"/>
                    </a:ext>
                  </a:extLst>
                </a:gridCol>
                <a:gridCol w="344183">
                  <a:extLst>
                    <a:ext uri="{9D8B030D-6E8A-4147-A177-3AD203B41FA5}">
                      <a16:colId xmlns:a16="http://schemas.microsoft.com/office/drawing/2014/main" val="1957082805"/>
                    </a:ext>
                  </a:extLst>
                </a:gridCol>
                <a:gridCol w="344183">
                  <a:extLst>
                    <a:ext uri="{9D8B030D-6E8A-4147-A177-3AD203B41FA5}">
                      <a16:colId xmlns:a16="http://schemas.microsoft.com/office/drawing/2014/main" val="2298253624"/>
                    </a:ext>
                  </a:extLst>
                </a:gridCol>
                <a:gridCol w="344183">
                  <a:extLst>
                    <a:ext uri="{9D8B030D-6E8A-4147-A177-3AD203B41FA5}">
                      <a16:colId xmlns:a16="http://schemas.microsoft.com/office/drawing/2014/main" val="4294540399"/>
                    </a:ext>
                  </a:extLst>
                </a:gridCol>
                <a:gridCol w="344183">
                  <a:extLst>
                    <a:ext uri="{9D8B030D-6E8A-4147-A177-3AD203B41FA5}">
                      <a16:colId xmlns:a16="http://schemas.microsoft.com/office/drawing/2014/main" val="3126897042"/>
                    </a:ext>
                  </a:extLst>
                </a:gridCol>
                <a:gridCol w="344183">
                  <a:extLst>
                    <a:ext uri="{9D8B030D-6E8A-4147-A177-3AD203B41FA5}">
                      <a16:colId xmlns:a16="http://schemas.microsoft.com/office/drawing/2014/main" val="1207600796"/>
                    </a:ext>
                  </a:extLst>
                </a:gridCol>
                <a:gridCol w="344183">
                  <a:extLst>
                    <a:ext uri="{9D8B030D-6E8A-4147-A177-3AD203B41FA5}">
                      <a16:colId xmlns:a16="http://schemas.microsoft.com/office/drawing/2014/main" val="3305774512"/>
                    </a:ext>
                  </a:extLst>
                </a:gridCol>
                <a:gridCol w="344183">
                  <a:extLst>
                    <a:ext uri="{9D8B030D-6E8A-4147-A177-3AD203B41FA5}">
                      <a16:colId xmlns:a16="http://schemas.microsoft.com/office/drawing/2014/main" val="1078327919"/>
                    </a:ext>
                  </a:extLst>
                </a:gridCol>
                <a:gridCol w="344183">
                  <a:extLst>
                    <a:ext uri="{9D8B030D-6E8A-4147-A177-3AD203B41FA5}">
                      <a16:colId xmlns:a16="http://schemas.microsoft.com/office/drawing/2014/main" val="2951137329"/>
                    </a:ext>
                  </a:extLst>
                </a:gridCol>
                <a:gridCol w="344183">
                  <a:extLst>
                    <a:ext uri="{9D8B030D-6E8A-4147-A177-3AD203B41FA5}">
                      <a16:colId xmlns:a16="http://schemas.microsoft.com/office/drawing/2014/main" val="4187961833"/>
                    </a:ext>
                  </a:extLst>
                </a:gridCol>
                <a:gridCol w="344183">
                  <a:extLst>
                    <a:ext uri="{9D8B030D-6E8A-4147-A177-3AD203B41FA5}">
                      <a16:colId xmlns:a16="http://schemas.microsoft.com/office/drawing/2014/main" val="2281195132"/>
                    </a:ext>
                  </a:extLst>
                </a:gridCol>
                <a:gridCol w="344183">
                  <a:extLst>
                    <a:ext uri="{9D8B030D-6E8A-4147-A177-3AD203B41FA5}">
                      <a16:colId xmlns:a16="http://schemas.microsoft.com/office/drawing/2014/main" val="1898360713"/>
                    </a:ext>
                  </a:extLst>
                </a:gridCol>
                <a:gridCol w="344183">
                  <a:extLst>
                    <a:ext uri="{9D8B030D-6E8A-4147-A177-3AD203B41FA5}">
                      <a16:colId xmlns:a16="http://schemas.microsoft.com/office/drawing/2014/main" val="447930653"/>
                    </a:ext>
                  </a:extLst>
                </a:gridCol>
                <a:gridCol w="344183">
                  <a:extLst>
                    <a:ext uri="{9D8B030D-6E8A-4147-A177-3AD203B41FA5}">
                      <a16:colId xmlns:a16="http://schemas.microsoft.com/office/drawing/2014/main" val="36163679"/>
                    </a:ext>
                  </a:extLst>
                </a:gridCol>
                <a:gridCol w="344183">
                  <a:extLst>
                    <a:ext uri="{9D8B030D-6E8A-4147-A177-3AD203B41FA5}">
                      <a16:colId xmlns:a16="http://schemas.microsoft.com/office/drawing/2014/main" val="879613253"/>
                    </a:ext>
                  </a:extLst>
                </a:gridCol>
                <a:gridCol w="344183">
                  <a:extLst>
                    <a:ext uri="{9D8B030D-6E8A-4147-A177-3AD203B41FA5}">
                      <a16:colId xmlns:a16="http://schemas.microsoft.com/office/drawing/2014/main" val="3833201954"/>
                    </a:ext>
                  </a:extLst>
                </a:gridCol>
                <a:gridCol w="344183">
                  <a:extLst>
                    <a:ext uri="{9D8B030D-6E8A-4147-A177-3AD203B41FA5}">
                      <a16:colId xmlns:a16="http://schemas.microsoft.com/office/drawing/2014/main" val="2635866267"/>
                    </a:ext>
                  </a:extLst>
                </a:gridCol>
                <a:gridCol w="344183">
                  <a:extLst>
                    <a:ext uri="{9D8B030D-6E8A-4147-A177-3AD203B41FA5}">
                      <a16:colId xmlns:a16="http://schemas.microsoft.com/office/drawing/2014/main" val="3714715184"/>
                    </a:ext>
                  </a:extLst>
                </a:gridCol>
                <a:gridCol w="344183">
                  <a:extLst>
                    <a:ext uri="{9D8B030D-6E8A-4147-A177-3AD203B41FA5}">
                      <a16:colId xmlns:a16="http://schemas.microsoft.com/office/drawing/2014/main" val="977521360"/>
                    </a:ext>
                  </a:extLst>
                </a:gridCol>
              </a:tblGrid>
              <a:tr h="370840">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rgbClr val="FF0000"/>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rgbClr val="FF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err="1">
                          <a:solidFill>
                            <a:schemeClr val="tx1"/>
                          </a:solidFill>
                        </a:rPr>
                        <a:t>Ö</a:t>
                      </a: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r>
                        <a:rPr lang="en-GB" b="1"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bl>
          </a:graphicData>
        </a:graphic>
      </p:graphicFrame>
      <p:sp>
        <p:nvSpPr>
          <p:cNvPr id="6"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52361313"/>
              </p:ext>
            </p:extLst>
          </p:nvPr>
        </p:nvGraphicFramePr>
        <p:xfrm>
          <a:off x="266014" y="1568863"/>
          <a:ext cx="5040767" cy="4358640"/>
        </p:xfrm>
        <a:graphic>
          <a:graphicData uri="http://schemas.openxmlformats.org/drawingml/2006/table">
            <a:tbl>
              <a:tblPr firstRow="1" bandRow="1">
                <a:tableStyleId>{5C22544A-7EE6-4342-B048-85BDC9FD1C3A}</a:tableStyleId>
              </a:tblPr>
              <a:tblGrid>
                <a:gridCol w="5040767">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tx1"/>
                          </a:solidFill>
                          <a:latin typeface="Century Gothic" panose="020B0502020202020204" pitchFamily="34" charset="0"/>
                        </a:rPr>
                        <a:t>A. </a:t>
                      </a:r>
                      <a:r>
                        <a:rPr lang="en-GB" sz="2000" b="0" baseline="0" dirty="0" err="1">
                          <a:solidFill>
                            <a:schemeClr val="tx1"/>
                          </a:solidFill>
                          <a:latin typeface="Century Gothic" panose="020B0502020202020204" pitchFamily="34" charset="0"/>
                        </a:rPr>
                        <a:t>Nur</a:t>
                      </a:r>
                      <a:r>
                        <a:rPr lang="en-GB" sz="2000" b="0" baseline="0" dirty="0">
                          <a:solidFill>
                            <a:schemeClr val="tx1"/>
                          </a:solidFill>
                          <a:latin typeface="Century Gothic" panose="020B0502020202020204" pitchFamily="34" charset="0"/>
                        </a:rPr>
                        <a:t> </a:t>
                      </a:r>
                      <a:r>
                        <a:rPr lang="en-GB" sz="2000" b="0" baseline="0" dirty="0" err="1">
                          <a:solidFill>
                            <a:schemeClr val="tx1"/>
                          </a:solidFill>
                          <a:latin typeface="Century Gothic" panose="020B0502020202020204" pitchFamily="34" charset="0"/>
                        </a:rPr>
                        <a:t>montags</a:t>
                      </a:r>
                      <a:endParaRPr lang="en-GB" sz="2000" b="0" baseline="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tx1"/>
                          </a:solidFill>
                          <a:latin typeface="Century Gothic" panose="020B0502020202020204" pitchFamily="34" charset="0"/>
                        </a:rPr>
                        <a:t>B. </a:t>
                      </a:r>
                      <a:r>
                        <a:rPr lang="en-GB" sz="2000" b="0" dirty="0" err="1">
                          <a:solidFill>
                            <a:schemeClr val="tx1"/>
                          </a:solidFill>
                          <a:latin typeface="Century Gothic" panose="020B0502020202020204" pitchFamily="34" charset="0"/>
                        </a:rPr>
                        <a:t>Blau</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gelb</a:t>
                      </a:r>
                      <a:r>
                        <a:rPr lang="en-GB" sz="2000" b="0" dirty="0">
                          <a:solidFill>
                            <a:schemeClr val="tx1"/>
                          </a:solidFill>
                          <a:latin typeface="Century Gothic" panose="020B0502020202020204" pitchFamily="34" charset="0"/>
                        </a:rPr>
                        <a:t>, 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tx1"/>
                          </a:solidFill>
                          <a:latin typeface="Century Gothic" panose="020B0502020202020204" pitchFamily="34" charset="0"/>
                        </a:rPr>
                        <a:t>C. </a:t>
                      </a:r>
                      <a:r>
                        <a:rPr lang="en-GB" sz="2000" b="0" dirty="0" err="1">
                          <a:solidFill>
                            <a:schemeClr val="tx1"/>
                          </a:solidFill>
                          <a:latin typeface="Century Gothic" panose="020B0502020202020204" pitchFamily="34" charset="0"/>
                        </a:rPr>
                        <a:t>Übersetze</a:t>
                      </a:r>
                      <a:r>
                        <a:rPr lang="en-GB" sz="2000" b="0" dirty="0">
                          <a:solidFill>
                            <a:schemeClr val="tx1"/>
                          </a:solidFill>
                          <a:latin typeface="Century Gothic" panose="020B0502020202020204" pitchFamily="34" charset="0"/>
                        </a:rPr>
                        <a:t> ‘never’</a:t>
                      </a:r>
                      <a:endParaRPr lang="en-GB" sz="2000" b="0" dirty="0">
                        <a:solidFill>
                          <a:schemeClr val="tx1"/>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dirty="0">
                          <a:solidFill>
                            <a:schemeClr val="tx1"/>
                          </a:solidFill>
                          <a:latin typeface="Century Gothic" panose="020B0502020202020204" pitchFamily="34" charset="0"/>
                        </a:rPr>
                        <a:t>D. </a:t>
                      </a:r>
                      <a:r>
                        <a:rPr lang="en-GB" sz="2000" b="0" baseline="0" dirty="0">
                          <a:solidFill>
                            <a:schemeClr val="tx1"/>
                          </a:solidFill>
                          <a:latin typeface="Century Gothic" panose="020B0502020202020204" pitchFamily="34" charset="0"/>
                          <a:sym typeface="Wingdings" panose="05000000000000000000" pitchFamily="2" charset="2"/>
                        </a:rPr>
                        <a:t>          </a:t>
                      </a:r>
                      <a:r>
                        <a:rPr lang="en-GB" sz="2000" b="0" baseline="0" dirty="0" err="1">
                          <a:solidFill>
                            <a:schemeClr val="tx1"/>
                          </a:solidFill>
                          <a:latin typeface="Century Gothic" panose="020B0502020202020204" pitchFamily="34" charset="0"/>
                          <a:sym typeface="Wingdings" panose="05000000000000000000" pitchFamily="2" charset="2"/>
                        </a:rPr>
                        <a:t>oder</a:t>
                      </a:r>
                      <a:r>
                        <a:rPr lang="en-GB" sz="2000" b="0" baseline="0" dirty="0">
                          <a:solidFill>
                            <a:schemeClr val="tx1"/>
                          </a:solidFill>
                          <a:latin typeface="Century Gothic" panose="020B0502020202020204" pitchFamily="34" charset="0"/>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tx1"/>
                          </a:solidFill>
                          <a:latin typeface="Century Gothic" panose="020B0502020202020204" pitchFamily="34" charset="0"/>
                        </a:rPr>
                        <a:t>E. Am Sonntag, Montag, </a:t>
                      </a:r>
                      <a:r>
                        <a:rPr lang="en-GB" sz="2000" b="0" dirty="0" err="1">
                          <a:solidFill>
                            <a:schemeClr val="tx1"/>
                          </a:solidFill>
                          <a:latin typeface="Century Gothic" panose="020B0502020202020204" pitchFamily="34" charset="0"/>
                        </a:rPr>
                        <a:t>Dienstag</a:t>
                      </a:r>
                      <a:r>
                        <a:rPr lang="en-GB" sz="2000" b="0" dirty="0">
                          <a:solidFill>
                            <a:schemeClr val="tx1"/>
                          </a:solidFill>
                          <a:latin typeface="Century Gothic" panose="020B0502020202020204" pitchFamily="34" charset="0"/>
                        </a:rPr>
                        <a: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tx1"/>
                          </a:solidFill>
                          <a:latin typeface="Century Gothic" panose="020B0502020202020204" pitchFamily="34" charset="0"/>
                        </a:rPr>
                        <a:t>F. </a:t>
                      </a:r>
                      <a:r>
                        <a:rPr lang="en-GB" sz="2000" b="0" dirty="0" err="1">
                          <a:solidFill>
                            <a:schemeClr val="tx1"/>
                          </a:solidFill>
                          <a:latin typeface="Century Gothic" panose="020B0502020202020204" pitchFamily="34" charset="0"/>
                        </a:rPr>
                        <a:t>Übersetze</a:t>
                      </a:r>
                      <a:r>
                        <a:rPr lang="en-GB" sz="2000" b="0" dirty="0">
                          <a:solidFill>
                            <a:schemeClr val="tx1"/>
                          </a:solidFill>
                          <a:latin typeface="Century Gothic" panose="020B0502020202020204" pitchFamily="34" charset="0"/>
                        </a:rPr>
                        <a:t> ‘hardly’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tx1"/>
                          </a:solidFill>
                          <a:latin typeface="Century Gothic" panose="020B0502020202020204" pitchFamily="34" charset="0"/>
                        </a:rPr>
                        <a:t>G. </a:t>
                      </a:r>
                      <a:r>
                        <a:rPr lang="en-GB" sz="2000" b="0" dirty="0" err="1">
                          <a:solidFill>
                            <a:schemeClr val="tx1"/>
                          </a:solidFill>
                          <a:latin typeface="Century Gothic" panose="020B0502020202020204" pitchFamily="34" charset="0"/>
                        </a:rPr>
                        <a:t>Übersetze</a:t>
                      </a:r>
                      <a:r>
                        <a:rPr lang="en-GB" sz="2000" b="0" dirty="0">
                          <a:solidFill>
                            <a:schemeClr val="tx1"/>
                          </a:solidFill>
                          <a:latin typeface="Century Gothic" panose="020B0502020202020204" pitchFamily="34" charset="0"/>
                        </a:rPr>
                        <a:t> ‘to wish’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H. </a:t>
                      </a:r>
                      <a:r>
                        <a:rPr lang="en-GB" sz="2000" b="0" dirty="0" err="1">
                          <a:solidFill>
                            <a:schemeClr val="tx1"/>
                          </a:solidFill>
                          <a:latin typeface="Century Gothic" panose="020B0502020202020204" pitchFamily="34" charset="0"/>
                        </a:rPr>
                        <a:t>Schreiben</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sprechen</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lesen</a:t>
                      </a:r>
                      <a:r>
                        <a:rPr lang="en-GB" sz="2000" b="0" dirty="0">
                          <a:solidFill>
                            <a:schemeClr val="tx1"/>
                          </a:solidFill>
                          <a:latin typeface="Century Gothic" panose="020B0502020202020204" pitchFamily="34" charset="0"/>
                        </a:rPr>
                        <a:t>, 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tx1"/>
                          </a:solidFill>
                          <a:latin typeface="Century Gothic" panose="020B0502020202020204" pitchFamily="34" charset="0"/>
                        </a:rPr>
                        <a:t>I.</a:t>
                      </a:r>
                      <a:r>
                        <a:rPr lang="en-GB" sz="2000" b="0" baseline="0" dirty="0">
                          <a:solidFill>
                            <a:schemeClr val="tx1"/>
                          </a:solidFill>
                          <a:latin typeface="Century Gothic" panose="020B0502020202020204" pitchFamily="34" charset="0"/>
                        </a:rPr>
                        <a:t> </a:t>
                      </a:r>
                      <a:r>
                        <a:rPr lang="en-GB" sz="2000" b="0" baseline="0" dirty="0" err="1">
                          <a:solidFill>
                            <a:schemeClr val="tx1"/>
                          </a:solidFill>
                          <a:latin typeface="Century Gothic" panose="020B0502020202020204" pitchFamily="34" charset="0"/>
                        </a:rPr>
                        <a:t>Nicht</a:t>
                      </a:r>
                      <a:r>
                        <a:rPr lang="en-GB" sz="2000" b="0" baseline="0" dirty="0">
                          <a:solidFill>
                            <a:schemeClr val="tx1"/>
                          </a:solidFill>
                          <a:latin typeface="Century Gothic" panose="020B0502020202020204" pitchFamily="34" charset="0"/>
                        </a:rPr>
                        <a:t> </a:t>
                      </a:r>
                      <a:r>
                        <a:rPr lang="en-GB" sz="2000" b="0" baseline="0" dirty="0" err="1">
                          <a:solidFill>
                            <a:schemeClr val="tx1"/>
                          </a:solidFill>
                          <a:latin typeface="Century Gothic" panose="020B0502020202020204" pitchFamily="34" charset="0"/>
                        </a:rPr>
                        <a:t>selten</a:t>
                      </a:r>
                      <a:endParaRPr lang="en-GB" sz="20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sz="2000" b="0" dirty="0">
                          <a:solidFill>
                            <a:schemeClr val="tx1"/>
                          </a:solidFill>
                          <a:latin typeface="Century Gothic" panose="020B0502020202020204" pitchFamily="34" charset="0"/>
                        </a:rPr>
                        <a:t>J. Wo?</a:t>
                      </a:r>
                      <a:endParaRPr lang="en-GB" sz="2000" b="0" dirty="0">
                        <a:solidFill>
                          <a:schemeClr val="tx1"/>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sz="2000" b="0" dirty="0">
                          <a:solidFill>
                            <a:schemeClr val="tx1"/>
                          </a:solidFill>
                          <a:latin typeface="Century Gothic" panose="020B0502020202020204" pitchFamily="34" charset="0"/>
                        </a:rPr>
                        <a:t>K. </a:t>
                      </a:r>
                      <a:r>
                        <a:rPr lang="en-GB" sz="2000" b="0" dirty="0" err="1">
                          <a:solidFill>
                            <a:schemeClr val="tx1"/>
                          </a:solidFill>
                          <a:latin typeface="Century Gothic" panose="020B0502020202020204" pitchFamily="34" charset="0"/>
                        </a:rPr>
                        <a:t>Ehm</a:t>
                      </a:r>
                      <a:r>
                        <a:rPr lang="en-GB" sz="2000" b="0"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bl>
          </a:graphicData>
        </a:graphic>
      </p:graphicFrame>
      <p:sp>
        <p:nvSpPr>
          <p:cNvPr id="8" name="Rectangle 7"/>
          <p:cNvSpPr/>
          <p:nvPr/>
        </p:nvSpPr>
        <p:spPr>
          <a:xfrm>
            <a:off x="9298963" y="165578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Down Arrow 8"/>
          <p:cNvSpPr/>
          <p:nvPr/>
        </p:nvSpPr>
        <p:spPr>
          <a:xfrm>
            <a:off x="9218673" y="804110"/>
            <a:ext cx="386946" cy="628650"/>
          </a:xfrm>
          <a:prstGeom prst="down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p>
        </p:txBody>
      </p:sp>
      <p:pic>
        <p:nvPicPr>
          <p:cNvPr id="10" name="Graphic 2" descr="Cat">
            <a:extLst>
              <a:ext uri="{FF2B5EF4-FFF2-40B4-BE49-F238E27FC236}">
                <a16:creationId xmlns:a16="http://schemas.microsoft.com/office/drawing/2014/main" id="{84BDD1E1-BC86-C440-ACD7-D2AAFD35BA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6169" y="2810470"/>
            <a:ext cx="342900" cy="342900"/>
          </a:xfrm>
          <a:prstGeom prst="rect">
            <a:avLst/>
          </a:prstGeom>
        </p:spPr>
      </p:pic>
      <p:pic>
        <p:nvPicPr>
          <p:cNvPr id="11" name="Graphic 4" descr="Dog">
            <a:extLst>
              <a:ext uri="{FF2B5EF4-FFF2-40B4-BE49-F238E27FC236}">
                <a16:creationId xmlns:a16="http://schemas.microsoft.com/office/drawing/2014/main" id="{CA533070-4EC2-F543-BADE-B8EA1FB3ED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0437" y="2686527"/>
            <a:ext cx="535622" cy="535622"/>
          </a:xfrm>
          <a:prstGeom prst="rect">
            <a:avLst/>
          </a:prstGeom>
        </p:spPr>
      </p:pic>
      <p:sp>
        <p:nvSpPr>
          <p:cNvPr id="12" name="Rectangle 11">
            <a:extLst>
              <a:ext uri="{FF2B5EF4-FFF2-40B4-BE49-F238E27FC236}">
                <a16:creationId xmlns:a16="http://schemas.microsoft.com/office/drawing/2014/main" id="{E20BB28D-F96D-B64D-B062-FEBD932962D3}"/>
              </a:ext>
            </a:extLst>
          </p:cNvPr>
          <p:cNvSpPr/>
          <p:nvPr/>
        </p:nvSpPr>
        <p:spPr>
          <a:xfrm>
            <a:off x="9281060" y="20050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249B0F5F-A0AC-B146-83A1-6EDF8B8ED3EC}"/>
              </a:ext>
            </a:extLst>
          </p:cNvPr>
          <p:cNvSpPr/>
          <p:nvPr/>
        </p:nvSpPr>
        <p:spPr>
          <a:xfrm>
            <a:off x="9281515" y="235783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520931D7-0E17-B943-89B8-BE858EC4AC21}"/>
              </a:ext>
            </a:extLst>
          </p:cNvPr>
          <p:cNvSpPr/>
          <p:nvPr/>
        </p:nvSpPr>
        <p:spPr>
          <a:xfrm>
            <a:off x="9299775" y="272581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E8A4A8E6-C0BE-FC48-8561-3D2FFCD403FD}"/>
              </a:ext>
            </a:extLst>
          </p:cNvPr>
          <p:cNvSpPr/>
          <p:nvPr/>
        </p:nvSpPr>
        <p:spPr>
          <a:xfrm>
            <a:off x="9290929" y="312311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2E94ADB3-7045-D24E-9717-55F09180FCC0}"/>
              </a:ext>
            </a:extLst>
          </p:cNvPr>
          <p:cNvSpPr/>
          <p:nvPr/>
        </p:nvSpPr>
        <p:spPr>
          <a:xfrm>
            <a:off x="9290929" y="345640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a:extLst>
              <a:ext uri="{FF2B5EF4-FFF2-40B4-BE49-F238E27FC236}">
                <a16:creationId xmlns:a16="http://schemas.microsoft.com/office/drawing/2014/main" id="{E1F7C323-F068-A94D-A53E-19378F4856EB}"/>
              </a:ext>
            </a:extLst>
          </p:cNvPr>
          <p:cNvSpPr/>
          <p:nvPr/>
        </p:nvSpPr>
        <p:spPr>
          <a:xfrm>
            <a:off x="9277745" y="3845246"/>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a:extLst>
              <a:ext uri="{FF2B5EF4-FFF2-40B4-BE49-F238E27FC236}">
                <a16:creationId xmlns:a16="http://schemas.microsoft.com/office/drawing/2014/main" id="{30F1939B-47BD-BB48-9797-475814F92D9E}"/>
              </a:ext>
            </a:extLst>
          </p:cNvPr>
          <p:cNvSpPr/>
          <p:nvPr/>
        </p:nvSpPr>
        <p:spPr>
          <a:xfrm>
            <a:off x="9281516" y="4235607"/>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894E872B-9F82-B845-89FD-7081F93F9C9E}"/>
              </a:ext>
            </a:extLst>
          </p:cNvPr>
          <p:cNvSpPr/>
          <p:nvPr/>
        </p:nvSpPr>
        <p:spPr>
          <a:xfrm>
            <a:off x="9290930" y="4597620"/>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19">
            <a:extLst>
              <a:ext uri="{FF2B5EF4-FFF2-40B4-BE49-F238E27FC236}">
                <a16:creationId xmlns:a16="http://schemas.microsoft.com/office/drawing/2014/main" id="{AFD1931F-69FF-9649-9BB8-A431C155CF72}"/>
              </a:ext>
            </a:extLst>
          </p:cNvPr>
          <p:cNvSpPr/>
          <p:nvPr/>
        </p:nvSpPr>
        <p:spPr>
          <a:xfrm>
            <a:off x="9281517" y="49596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FE54C2E1-5CAF-8246-BA5C-CB3E0222C407}"/>
              </a:ext>
            </a:extLst>
          </p:cNvPr>
          <p:cNvSpPr/>
          <p:nvPr/>
        </p:nvSpPr>
        <p:spPr>
          <a:xfrm>
            <a:off x="9281517" y="53401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2" name="Picture 21">
            <a:extLst>
              <a:ext uri="{FF2B5EF4-FFF2-40B4-BE49-F238E27FC236}">
                <a16:creationId xmlns:a16="http://schemas.microsoft.com/office/drawing/2014/main" id="{947A331A-A0F5-134B-848B-ACF5EF8D615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5696" y="5215741"/>
            <a:ext cx="536517" cy="511996"/>
          </a:xfrm>
          <a:prstGeom prst="rect">
            <a:avLst/>
          </a:prstGeom>
        </p:spPr>
      </p:pic>
      <p:sp>
        <p:nvSpPr>
          <p:cNvPr id="23" name="Rectangle 22">
            <a:extLst>
              <a:ext uri="{FF2B5EF4-FFF2-40B4-BE49-F238E27FC236}">
                <a16:creationId xmlns:a16="http://schemas.microsoft.com/office/drawing/2014/main" id="{9635C3BE-ABED-834C-9144-518D1F02AE80}"/>
              </a:ext>
            </a:extLst>
          </p:cNvPr>
          <p:cNvSpPr/>
          <p:nvPr/>
        </p:nvSpPr>
        <p:spPr>
          <a:xfrm>
            <a:off x="8264734" y="274374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a:extLst>
              <a:ext uri="{FF2B5EF4-FFF2-40B4-BE49-F238E27FC236}">
                <a16:creationId xmlns:a16="http://schemas.microsoft.com/office/drawing/2014/main" id="{A90A785F-517F-3046-AC57-E4208F79F0FF}"/>
              </a:ext>
            </a:extLst>
          </p:cNvPr>
          <p:cNvSpPr/>
          <p:nvPr/>
        </p:nvSpPr>
        <p:spPr>
          <a:xfrm>
            <a:off x="8598689" y="201761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5C83B1A8-72A7-A448-B969-768B1F68D07F}"/>
              </a:ext>
            </a:extLst>
          </p:cNvPr>
          <p:cNvSpPr/>
          <p:nvPr/>
        </p:nvSpPr>
        <p:spPr>
          <a:xfrm>
            <a:off x="8264734" y="202824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25">
            <a:extLst>
              <a:ext uri="{FF2B5EF4-FFF2-40B4-BE49-F238E27FC236}">
                <a16:creationId xmlns:a16="http://schemas.microsoft.com/office/drawing/2014/main" id="{F61A4A9C-A6AD-4F4D-8D8D-97D37AE43849}"/>
              </a:ext>
            </a:extLst>
          </p:cNvPr>
          <p:cNvSpPr/>
          <p:nvPr/>
        </p:nvSpPr>
        <p:spPr>
          <a:xfrm>
            <a:off x="9995092" y="164887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2154A8CB-EDEE-1540-AEBE-E32E83E4F7C8}"/>
              </a:ext>
            </a:extLst>
          </p:cNvPr>
          <p:cNvSpPr/>
          <p:nvPr/>
        </p:nvSpPr>
        <p:spPr>
          <a:xfrm>
            <a:off x="8292983" y="159592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a:extLst>
              <a:ext uri="{FF2B5EF4-FFF2-40B4-BE49-F238E27FC236}">
                <a16:creationId xmlns:a16="http://schemas.microsoft.com/office/drawing/2014/main" id="{5F47A3B1-7992-7143-96A1-39A6BB54B449}"/>
              </a:ext>
            </a:extLst>
          </p:cNvPr>
          <p:cNvSpPr/>
          <p:nvPr/>
        </p:nvSpPr>
        <p:spPr>
          <a:xfrm>
            <a:off x="6563269" y="16245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a:extLst>
              <a:ext uri="{FF2B5EF4-FFF2-40B4-BE49-F238E27FC236}">
                <a16:creationId xmlns:a16="http://schemas.microsoft.com/office/drawing/2014/main" id="{AF44CFD5-6685-2B42-A797-D1604405B4F5}"/>
              </a:ext>
            </a:extLst>
          </p:cNvPr>
          <p:cNvSpPr/>
          <p:nvPr/>
        </p:nvSpPr>
        <p:spPr>
          <a:xfrm>
            <a:off x="5834743" y="16245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a:extLst>
              <a:ext uri="{FF2B5EF4-FFF2-40B4-BE49-F238E27FC236}">
                <a16:creationId xmlns:a16="http://schemas.microsoft.com/office/drawing/2014/main" id="{E6EB127F-C69D-2F44-9917-61B6BDFA5308}"/>
              </a:ext>
            </a:extLst>
          </p:cNvPr>
          <p:cNvSpPr/>
          <p:nvPr/>
        </p:nvSpPr>
        <p:spPr>
          <a:xfrm>
            <a:off x="9980249" y="312038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BC18ED41-A7EE-C745-807D-FE47B953E4C8}"/>
              </a:ext>
            </a:extLst>
          </p:cNvPr>
          <p:cNvSpPr/>
          <p:nvPr/>
        </p:nvSpPr>
        <p:spPr>
          <a:xfrm>
            <a:off x="8606684" y="309409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31">
            <a:extLst>
              <a:ext uri="{FF2B5EF4-FFF2-40B4-BE49-F238E27FC236}">
                <a16:creationId xmlns:a16="http://schemas.microsoft.com/office/drawing/2014/main" id="{A0CCAD71-448D-A441-BE7B-748B1772958E}"/>
              </a:ext>
            </a:extLst>
          </p:cNvPr>
          <p:cNvSpPr/>
          <p:nvPr/>
        </p:nvSpPr>
        <p:spPr>
          <a:xfrm>
            <a:off x="9980249" y="27340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32">
            <a:extLst>
              <a:ext uri="{FF2B5EF4-FFF2-40B4-BE49-F238E27FC236}">
                <a16:creationId xmlns:a16="http://schemas.microsoft.com/office/drawing/2014/main" id="{C8F7E4AF-F4E2-9345-BB5D-26A60B024A9B}"/>
              </a:ext>
            </a:extLst>
          </p:cNvPr>
          <p:cNvSpPr/>
          <p:nvPr/>
        </p:nvSpPr>
        <p:spPr>
          <a:xfrm>
            <a:off x="10673338" y="27340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15994D69-8CFC-2E4D-9EB3-136401FC69F0}"/>
              </a:ext>
            </a:extLst>
          </p:cNvPr>
          <p:cNvSpPr/>
          <p:nvPr/>
        </p:nvSpPr>
        <p:spPr>
          <a:xfrm>
            <a:off x="8606685" y="274374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a:extLst>
              <a:ext uri="{FF2B5EF4-FFF2-40B4-BE49-F238E27FC236}">
                <a16:creationId xmlns:a16="http://schemas.microsoft.com/office/drawing/2014/main" id="{F8FB36D9-A802-1B47-85F6-DF878D76D72C}"/>
              </a:ext>
            </a:extLst>
          </p:cNvPr>
          <p:cNvSpPr/>
          <p:nvPr/>
        </p:nvSpPr>
        <p:spPr>
          <a:xfrm>
            <a:off x="5533392" y="5340141"/>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Rectangle 35">
            <a:extLst>
              <a:ext uri="{FF2B5EF4-FFF2-40B4-BE49-F238E27FC236}">
                <a16:creationId xmlns:a16="http://schemas.microsoft.com/office/drawing/2014/main" id="{57B9F6F3-1567-DC4C-86C1-E62865E48C1B}"/>
              </a:ext>
            </a:extLst>
          </p:cNvPr>
          <p:cNvSpPr/>
          <p:nvPr/>
        </p:nvSpPr>
        <p:spPr>
          <a:xfrm>
            <a:off x="10673338" y="4959633"/>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3277271D-6C45-8242-A36C-6CD18245166A}"/>
              </a:ext>
            </a:extLst>
          </p:cNvPr>
          <p:cNvSpPr/>
          <p:nvPr/>
        </p:nvSpPr>
        <p:spPr>
          <a:xfrm>
            <a:off x="9626885" y="4224974"/>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a:extLst>
              <a:ext uri="{FF2B5EF4-FFF2-40B4-BE49-F238E27FC236}">
                <a16:creationId xmlns:a16="http://schemas.microsoft.com/office/drawing/2014/main" id="{A376A396-959E-CC47-B46D-BDC9420EC2C0}"/>
              </a:ext>
            </a:extLst>
          </p:cNvPr>
          <p:cNvSpPr/>
          <p:nvPr/>
        </p:nvSpPr>
        <p:spPr>
          <a:xfrm>
            <a:off x="8598525" y="3827099"/>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Rectangle 38">
            <a:extLst>
              <a:ext uri="{FF2B5EF4-FFF2-40B4-BE49-F238E27FC236}">
                <a16:creationId xmlns:a16="http://schemas.microsoft.com/office/drawing/2014/main" id="{8C5987C1-531C-0340-9970-FBCDA958DE9B}"/>
              </a:ext>
            </a:extLst>
          </p:cNvPr>
          <p:cNvSpPr/>
          <p:nvPr/>
        </p:nvSpPr>
        <p:spPr>
          <a:xfrm>
            <a:off x="8264733" y="3827099"/>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9B3942E9-EBA9-ED40-AF47-D8A33178B9C5}"/>
              </a:ext>
            </a:extLst>
          </p:cNvPr>
          <p:cNvSpPr/>
          <p:nvPr/>
        </p:nvSpPr>
        <p:spPr>
          <a:xfrm>
            <a:off x="6895990" y="5344112"/>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40">
            <a:extLst>
              <a:ext uri="{FF2B5EF4-FFF2-40B4-BE49-F238E27FC236}">
                <a16:creationId xmlns:a16="http://schemas.microsoft.com/office/drawing/2014/main" id="{149248C7-FB5E-0544-AAAF-3AD986E9FC63}"/>
              </a:ext>
            </a:extLst>
          </p:cNvPr>
          <p:cNvSpPr/>
          <p:nvPr/>
        </p:nvSpPr>
        <p:spPr>
          <a:xfrm>
            <a:off x="7547791" y="5340141"/>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ctangle 41">
            <a:extLst>
              <a:ext uri="{FF2B5EF4-FFF2-40B4-BE49-F238E27FC236}">
                <a16:creationId xmlns:a16="http://schemas.microsoft.com/office/drawing/2014/main" id="{E1F7C323-F068-A94D-A53E-19378F4856EB}"/>
              </a:ext>
            </a:extLst>
          </p:cNvPr>
          <p:cNvSpPr/>
          <p:nvPr/>
        </p:nvSpPr>
        <p:spPr>
          <a:xfrm>
            <a:off x="9619400" y="3830702"/>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Rectangle 42">
            <a:extLst>
              <a:ext uri="{FF2B5EF4-FFF2-40B4-BE49-F238E27FC236}">
                <a16:creationId xmlns:a16="http://schemas.microsoft.com/office/drawing/2014/main" id="{E1F7C323-F068-A94D-A53E-19378F4856EB}"/>
              </a:ext>
            </a:extLst>
          </p:cNvPr>
          <p:cNvSpPr/>
          <p:nvPr/>
        </p:nvSpPr>
        <p:spPr>
          <a:xfrm>
            <a:off x="9978712" y="3836827"/>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p:cNvSpPr>
            <a:spLocks noGrp="1"/>
          </p:cNvSpPr>
          <p:nvPr>
            <p:ph type="title"/>
          </p:nvPr>
        </p:nvSpPr>
        <p:spPr>
          <a:xfrm>
            <a:off x="0" y="213557"/>
            <a:ext cx="2586381" cy="590553"/>
          </a:xfrm>
        </p:spPr>
        <p:txBody>
          <a:bodyPr>
            <a:normAutofit fontScale="90000"/>
          </a:bodyPr>
          <a:lstStyle/>
          <a:p>
            <a:r>
              <a:rPr lang="en-GB" b="1">
                <a:solidFill>
                  <a:schemeClr val="bg1"/>
                </a:solidFill>
              </a:rPr>
              <a:t>Vokabeln</a:t>
            </a:r>
            <a:br>
              <a:rPr lang="en-GB" b="1">
                <a:solidFill>
                  <a:schemeClr val="bg1"/>
                </a:solidFill>
              </a:rPr>
            </a:br>
            <a:endParaRPr lang="en-GB"/>
          </a:p>
        </p:txBody>
      </p:sp>
      <p:sp>
        <p:nvSpPr>
          <p:cNvPr id="45" name="Rectangle 44">
            <a:extLst>
              <a:ext uri="{FF2B5EF4-FFF2-40B4-BE49-F238E27FC236}">
                <a16:creationId xmlns:a16="http://schemas.microsoft.com/office/drawing/2014/main" id="{92329DAE-4356-4623-AC4C-AD113C170E48}"/>
              </a:ext>
            </a:extLst>
          </p:cNvPr>
          <p:cNvSpPr/>
          <p:nvPr/>
        </p:nvSpPr>
        <p:spPr>
          <a:xfrm>
            <a:off x="9281060" y="4959633"/>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Rectangle 45">
            <a:extLst>
              <a:ext uri="{FF2B5EF4-FFF2-40B4-BE49-F238E27FC236}">
                <a16:creationId xmlns:a16="http://schemas.microsoft.com/office/drawing/2014/main" id="{0723C19C-1243-414B-9BEB-9005DFBB3310}"/>
              </a:ext>
            </a:extLst>
          </p:cNvPr>
          <p:cNvSpPr/>
          <p:nvPr/>
        </p:nvSpPr>
        <p:spPr>
          <a:xfrm>
            <a:off x="9281060" y="5340141"/>
            <a:ext cx="261257" cy="2561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7" name="Graphic 46" descr="Teacher with solid fill">
            <a:extLst>
              <a:ext uri="{FF2B5EF4-FFF2-40B4-BE49-F238E27FC236}">
                <a16:creationId xmlns:a16="http://schemas.microsoft.com/office/drawing/2014/main" id="{E0E47035-F9F8-4BD1-9A1C-CCCD444668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5068" y="-18665"/>
            <a:ext cx="914400" cy="914400"/>
          </a:xfrm>
          <a:prstGeom prst="rect">
            <a:avLst/>
          </a:prstGeom>
        </p:spPr>
      </p:pic>
      <p:sp>
        <p:nvSpPr>
          <p:cNvPr id="48" name="Speech Bubble: Rectangle with Corners Rounded 47">
            <a:extLst>
              <a:ext uri="{FF2B5EF4-FFF2-40B4-BE49-F238E27FC236}">
                <a16:creationId xmlns:a16="http://schemas.microsoft.com/office/drawing/2014/main" id="{E4007776-1161-463D-8461-BF9AA2F0F226}"/>
              </a:ext>
            </a:extLst>
          </p:cNvPr>
          <p:cNvSpPr/>
          <p:nvPr/>
        </p:nvSpPr>
        <p:spPr>
          <a:xfrm>
            <a:off x="3523422" y="194253"/>
            <a:ext cx="5795087" cy="359536"/>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Lies die Tipps.  Wie schreibt man das?</a:t>
            </a:r>
            <a:endParaRPr lang="en-GB" sz="2000" dirty="0">
              <a:solidFill>
                <a:schemeClr val="tx1"/>
              </a:solidFill>
            </a:endParaRPr>
          </a:p>
        </p:txBody>
      </p:sp>
      <p:sp>
        <p:nvSpPr>
          <p:cNvPr id="49" name="TextBox 48">
            <a:extLst>
              <a:ext uri="{FF2B5EF4-FFF2-40B4-BE49-F238E27FC236}">
                <a16:creationId xmlns:a16="http://schemas.microsoft.com/office/drawing/2014/main" id="{4F51EF6F-D33D-4ABA-9DDD-96DA2D5D96D5}"/>
              </a:ext>
            </a:extLst>
          </p:cNvPr>
          <p:cNvSpPr txBox="1"/>
          <p:nvPr/>
        </p:nvSpPr>
        <p:spPr>
          <a:xfrm>
            <a:off x="1245696" y="6400138"/>
            <a:ext cx="4325424" cy="400110"/>
          </a:xfrm>
          <a:prstGeom prst="rect">
            <a:avLst/>
          </a:prstGeom>
          <a:noFill/>
        </p:spPr>
        <p:txBody>
          <a:bodyPr wrap="square" rtlCol="0">
            <a:spAutoFit/>
          </a:bodyPr>
          <a:lstStyle/>
          <a:p>
            <a:r>
              <a:rPr lang="en-GB" sz="2000" b="1" dirty="0" err="1"/>
              <a:t>übersetzen</a:t>
            </a:r>
            <a:r>
              <a:rPr lang="en-GB" sz="2000" b="1" dirty="0"/>
              <a:t> – to translate</a:t>
            </a:r>
          </a:p>
        </p:txBody>
      </p:sp>
    </p:spTree>
    <p:extLst>
      <p:ext uri="{BB962C8B-B14F-4D97-AF65-F5344CB8AC3E}">
        <p14:creationId xmlns:p14="http://schemas.microsoft.com/office/powerpoint/2010/main" val="318355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483D7EB9-C2AA-4190-98DE-925F861600E9}"/>
              </a:ext>
            </a:extLst>
          </p:cNvPr>
          <p:cNvSpPr/>
          <p:nvPr/>
        </p:nvSpPr>
        <p:spPr>
          <a:xfrm>
            <a:off x="9573651" y="162728"/>
            <a:ext cx="246063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err="1">
                <a:solidFill>
                  <a:schemeClr val="tx1"/>
                </a:solidFill>
              </a:rPr>
              <a:t>lesen</a:t>
            </a:r>
            <a:r>
              <a:rPr lang="en-GB" sz="2000" b="1">
                <a:solidFill>
                  <a:schemeClr val="tx1"/>
                </a:solidFill>
              </a:rPr>
              <a:t> / </a:t>
            </a:r>
            <a:r>
              <a:rPr lang="en-GB" sz="2000" b="1" dirty="0" err="1">
                <a:solidFill>
                  <a:schemeClr val="tx1"/>
                </a:solidFill>
              </a:rPr>
              <a:t>schreiben</a:t>
            </a:r>
            <a:endParaRPr lang="en-GB" sz="2000"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94424518"/>
              </p:ext>
            </p:extLst>
          </p:nvPr>
        </p:nvGraphicFramePr>
        <p:xfrm>
          <a:off x="5467576" y="1568863"/>
          <a:ext cx="6539477" cy="4079240"/>
        </p:xfrm>
        <a:graphic>
          <a:graphicData uri="http://schemas.openxmlformats.org/drawingml/2006/table">
            <a:tbl>
              <a:tblPr firstRow="1" bandRow="1">
                <a:tableStyleId>{5C22544A-7EE6-4342-B048-85BDC9FD1C3A}</a:tableStyleId>
              </a:tblPr>
              <a:tblGrid>
                <a:gridCol w="344183">
                  <a:extLst>
                    <a:ext uri="{9D8B030D-6E8A-4147-A177-3AD203B41FA5}">
                      <a16:colId xmlns:a16="http://schemas.microsoft.com/office/drawing/2014/main" val="263268012"/>
                    </a:ext>
                  </a:extLst>
                </a:gridCol>
                <a:gridCol w="344183">
                  <a:extLst>
                    <a:ext uri="{9D8B030D-6E8A-4147-A177-3AD203B41FA5}">
                      <a16:colId xmlns:a16="http://schemas.microsoft.com/office/drawing/2014/main" val="1957082805"/>
                    </a:ext>
                  </a:extLst>
                </a:gridCol>
                <a:gridCol w="344183">
                  <a:extLst>
                    <a:ext uri="{9D8B030D-6E8A-4147-A177-3AD203B41FA5}">
                      <a16:colId xmlns:a16="http://schemas.microsoft.com/office/drawing/2014/main" val="2298253624"/>
                    </a:ext>
                  </a:extLst>
                </a:gridCol>
                <a:gridCol w="344183">
                  <a:extLst>
                    <a:ext uri="{9D8B030D-6E8A-4147-A177-3AD203B41FA5}">
                      <a16:colId xmlns:a16="http://schemas.microsoft.com/office/drawing/2014/main" val="4294540399"/>
                    </a:ext>
                  </a:extLst>
                </a:gridCol>
                <a:gridCol w="344183">
                  <a:extLst>
                    <a:ext uri="{9D8B030D-6E8A-4147-A177-3AD203B41FA5}">
                      <a16:colId xmlns:a16="http://schemas.microsoft.com/office/drawing/2014/main" val="3126897042"/>
                    </a:ext>
                  </a:extLst>
                </a:gridCol>
                <a:gridCol w="344183">
                  <a:extLst>
                    <a:ext uri="{9D8B030D-6E8A-4147-A177-3AD203B41FA5}">
                      <a16:colId xmlns:a16="http://schemas.microsoft.com/office/drawing/2014/main" val="1207600796"/>
                    </a:ext>
                  </a:extLst>
                </a:gridCol>
                <a:gridCol w="344183">
                  <a:extLst>
                    <a:ext uri="{9D8B030D-6E8A-4147-A177-3AD203B41FA5}">
                      <a16:colId xmlns:a16="http://schemas.microsoft.com/office/drawing/2014/main" val="3305774512"/>
                    </a:ext>
                  </a:extLst>
                </a:gridCol>
                <a:gridCol w="344183">
                  <a:extLst>
                    <a:ext uri="{9D8B030D-6E8A-4147-A177-3AD203B41FA5}">
                      <a16:colId xmlns:a16="http://schemas.microsoft.com/office/drawing/2014/main" val="1078327919"/>
                    </a:ext>
                  </a:extLst>
                </a:gridCol>
                <a:gridCol w="344183">
                  <a:extLst>
                    <a:ext uri="{9D8B030D-6E8A-4147-A177-3AD203B41FA5}">
                      <a16:colId xmlns:a16="http://schemas.microsoft.com/office/drawing/2014/main" val="2951137329"/>
                    </a:ext>
                  </a:extLst>
                </a:gridCol>
                <a:gridCol w="344183">
                  <a:extLst>
                    <a:ext uri="{9D8B030D-6E8A-4147-A177-3AD203B41FA5}">
                      <a16:colId xmlns:a16="http://schemas.microsoft.com/office/drawing/2014/main" val="4187961833"/>
                    </a:ext>
                  </a:extLst>
                </a:gridCol>
                <a:gridCol w="344183">
                  <a:extLst>
                    <a:ext uri="{9D8B030D-6E8A-4147-A177-3AD203B41FA5}">
                      <a16:colId xmlns:a16="http://schemas.microsoft.com/office/drawing/2014/main" val="2281195132"/>
                    </a:ext>
                  </a:extLst>
                </a:gridCol>
                <a:gridCol w="344183">
                  <a:extLst>
                    <a:ext uri="{9D8B030D-6E8A-4147-A177-3AD203B41FA5}">
                      <a16:colId xmlns:a16="http://schemas.microsoft.com/office/drawing/2014/main" val="1898360713"/>
                    </a:ext>
                  </a:extLst>
                </a:gridCol>
                <a:gridCol w="344183">
                  <a:extLst>
                    <a:ext uri="{9D8B030D-6E8A-4147-A177-3AD203B41FA5}">
                      <a16:colId xmlns:a16="http://schemas.microsoft.com/office/drawing/2014/main" val="447930653"/>
                    </a:ext>
                  </a:extLst>
                </a:gridCol>
                <a:gridCol w="344183">
                  <a:extLst>
                    <a:ext uri="{9D8B030D-6E8A-4147-A177-3AD203B41FA5}">
                      <a16:colId xmlns:a16="http://schemas.microsoft.com/office/drawing/2014/main" val="36163679"/>
                    </a:ext>
                  </a:extLst>
                </a:gridCol>
                <a:gridCol w="344183">
                  <a:extLst>
                    <a:ext uri="{9D8B030D-6E8A-4147-A177-3AD203B41FA5}">
                      <a16:colId xmlns:a16="http://schemas.microsoft.com/office/drawing/2014/main" val="879613253"/>
                    </a:ext>
                  </a:extLst>
                </a:gridCol>
                <a:gridCol w="344183">
                  <a:extLst>
                    <a:ext uri="{9D8B030D-6E8A-4147-A177-3AD203B41FA5}">
                      <a16:colId xmlns:a16="http://schemas.microsoft.com/office/drawing/2014/main" val="3833201954"/>
                    </a:ext>
                  </a:extLst>
                </a:gridCol>
                <a:gridCol w="344183">
                  <a:extLst>
                    <a:ext uri="{9D8B030D-6E8A-4147-A177-3AD203B41FA5}">
                      <a16:colId xmlns:a16="http://schemas.microsoft.com/office/drawing/2014/main" val="2635866267"/>
                    </a:ext>
                  </a:extLst>
                </a:gridCol>
                <a:gridCol w="344183">
                  <a:extLst>
                    <a:ext uri="{9D8B030D-6E8A-4147-A177-3AD203B41FA5}">
                      <a16:colId xmlns:a16="http://schemas.microsoft.com/office/drawing/2014/main" val="3714715184"/>
                    </a:ext>
                  </a:extLst>
                </a:gridCol>
                <a:gridCol w="344183">
                  <a:extLst>
                    <a:ext uri="{9D8B030D-6E8A-4147-A177-3AD203B41FA5}">
                      <a16:colId xmlns:a16="http://schemas.microsoft.com/office/drawing/2014/main" val="977521360"/>
                    </a:ext>
                  </a:extLst>
                </a:gridCol>
              </a:tblGrid>
              <a:tr h="370840">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rgbClr val="FF0000"/>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rgbClr val="FF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err="1">
                          <a:solidFill>
                            <a:schemeClr val="tx1"/>
                          </a:solidFill>
                        </a:rPr>
                        <a:t>Ö</a:t>
                      </a: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r>
                        <a:rPr lang="en-GB" b="1"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bl>
          </a:graphicData>
        </a:graphic>
      </p:graphicFrame>
      <p:sp>
        <p:nvSpPr>
          <p:cNvPr id="6"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ectangle 6"/>
          <p:cNvSpPr/>
          <p:nvPr/>
        </p:nvSpPr>
        <p:spPr>
          <a:xfrm>
            <a:off x="9637077" y="163888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Down Arrow 7"/>
          <p:cNvSpPr/>
          <p:nvPr/>
        </p:nvSpPr>
        <p:spPr>
          <a:xfrm>
            <a:off x="9218673" y="804110"/>
            <a:ext cx="386946" cy="628650"/>
          </a:xfrm>
          <a:prstGeom prst="down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p>
        </p:txBody>
      </p:sp>
      <p:sp>
        <p:nvSpPr>
          <p:cNvPr id="9" name="Rectangle 8">
            <a:extLst>
              <a:ext uri="{FF2B5EF4-FFF2-40B4-BE49-F238E27FC236}">
                <a16:creationId xmlns:a16="http://schemas.microsoft.com/office/drawing/2014/main" id="{E20BB28D-F96D-B64D-B062-FEBD932962D3}"/>
              </a:ext>
            </a:extLst>
          </p:cNvPr>
          <p:cNvSpPr/>
          <p:nvPr/>
        </p:nvSpPr>
        <p:spPr>
          <a:xfrm>
            <a:off x="9281060" y="20050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id="{249B0F5F-A0AC-B146-83A1-6EDF8B8ED3EC}"/>
              </a:ext>
            </a:extLst>
          </p:cNvPr>
          <p:cNvSpPr/>
          <p:nvPr/>
        </p:nvSpPr>
        <p:spPr>
          <a:xfrm>
            <a:off x="9281515" y="235783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a:extLst>
              <a:ext uri="{FF2B5EF4-FFF2-40B4-BE49-F238E27FC236}">
                <a16:creationId xmlns:a16="http://schemas.microsoft.com/office/drawing/2014/main" id="{520931D7-0E17-B943-89B8-BE858EC4AC21}"/>
              </a:ext>
            </a:extLst>
          </p:cNvPr>
          <p:cNvSpPr/>
          <p:nvPr/>
        </p:nvSpPr>
        <p:spPr>
          <a:xfrm>
            <a:off x="9637077" y="27340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E8A4A8E6-C0BE-FC48-8561-3D2FFCD403FD}"/>
              </a:ext>
            </a:extLst>
          </p:cNvPr>
          <p:cNvSpPr/>
          <p:nvPr/>
        </p:nvSpPr>
        <p:spPr>
          <a:xfrm>
            <a:off x="9290929" y="312311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a:extLst>
              <a:ext uri="{FF2B5EF4-FFF2-40B4-BE49-F238E27FC236}">
                <a16:creationId xmlns:a16="http://schemas.microsoft.com/office/drawing/2014/main" id="{2E94ADB3-7045-D24E-9717-55F09180FCC0}"/>
              </a:ext>
            </a:extLst>
          </p:cNvPr>
          <p:cNvSpPr/>
          <p:nvPr/>
        </p:nvSpPr>
        <p:spPr>
          <a:xfrm>
            <a:off x="9290929" y="345640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a:extLst>
              <a:ext uri="{FF2B5EF4-FFF2-40B4-BE49-F238E27FC236}">
                <a16:creationId xmlns:a16="http://schemas.microsoft.com/office/drawing/2014/main" id="{E1F7C323-F068-A94D-A53E-19378F4856EB}"/>
              </a:ext>
            </a:extLst>
          </p:cNvPr>
          <p:cNvSpPr/>
          <p:nvPr/>
        </p:nvSpPr>
        <p:spPr>
          <a:xfrm>
            <a:off x="9301450" y="383461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a:extLst>
              <a:ext uri="{FF2B5EF4-FFF2-40B4-BE49-F238E27FC236}">
                <a16:creationId xmlns:a16="http://schemas.microsoft.com/office/drawing/2014/main" id="{30F1939B-47BD-BB48-9797-475814F92D9E}"/>
              </a:ext>
            </a:extLst>
          </p:cNvPr>
          <p:cNvSpPr/>
          <p:nvPr/>
        </p:nvSpPr>
        <p:spPr>
          <a:xfrm>
            <a:off x="9995092" y="42165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a:extLst>
              <a:ext uri="{FF2B5EF4-FFF2-40B4-BE49-F238E27FC236}">
                <a16:creationId xmlns:a16="http://schemas.microsoft.com/office/drawing/2014/main" id="{894E872B-9F82-B845-89FD-7081F93F9C9E}"/>
              </a:ext>
            </a:extLst>
          </p:cNvPr>
          <p:cNvSpPr/>
          <p:nvPr/>
        </p:nvSpPr>
        <p:spPr>
          <a:xfrm>
            <a:off x="9290930" y="459762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extLst>
              <a:ext uri="{FF2B5EF4-FFF2-40B4-BE49-F238E27FC236}">
                <a16:creationId xmlns:a16="http://schemas.microsoft.com/office/drawing/2014/main" id="{AFD1931F-69FF-9649-9BB8-A431C155CF72}"/>
              </a:ext>
            </a:extLst>
          </p:cNvPr>
          <p:cNvSpPr/>
          <p:nvPr/>
        </p:nvSpPr>
        <p:spPr>
          <a:xfrm>
            <a:off x="9281517" y="49596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a:extLst>
              <a:ext uri="{FF2B5EF4-FFF2-40B4-BE49-F238E27FC236}">
                <a16:creationId xmlns:a16="http://schemas.microsoft.com/office/drawing/2014/main" id="{FE54C2E1-5CAF-8246-BA5C-CB3E0222C407}"/>
              </a:ext>
            </a:extLst>
          </p:cNvPr>
          <p:cNvSpPr/>
          <p:nvPr/>
        </p:nvSpPr>
        <p:spPr>
          <a:xfrm>
            <a:off x="9281517" y="534014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a:extLst>
              <a:ext uri="{FF2B5EF4-FFF2-40B4-BE49-F238E27FC236}">
                <a16:creationId xmlns:a16="http://schemas.microsoft.com/office/drawing/2014/main" id="{9635C3BE-ABED-834C-9144-518D1F02AE80}"/>
              </a:ext>
            </a:extLst>
          </p:cNvPr>
          <p:cNvSpPr/>
          <p:nvPr/>
        </p:nvSpPr>
        <p:spPr>
          <a:xfrm>
            <a:off x="8264734" y="274374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a:extLst>
              <a:ext uri="{FF2B5EF4-FFF2-40B4-BE49-F238E27FC236}">
                <a16:creationId xmlns:a16="http://schemas.microsoft.com/office/drawing/2014/main" id="{A90A785F-517F-3046-AC57-E4208F79F0FF}"/>
              </a:ext>
            </a:extLst>
          </p:cNvPr>
          <p:cNvSpPr/>
          <p:nvPr/>
        </p:nvSpPr>
        <p:spPr>
          <a:xfrm>
            <a:off x="8642268" y="202824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a:extLst>
              <a:ext uri="{FF2B5EF4-FFF2-40B4-BE49-F238E27FC236}">
                <a16:creationId xmlns:a16="http://schemas.microsoft.com/office/drawing/2014/main" id="{5C83B1A8-72A7-A448-B969-768B1F68D07F}"/>
              </a:ext>
            </a:extLst>
          </p:cNvPr>
          <p:cNvSpPr/>
          <p:nvPr/>
        </p:nvSpPr>
        <p:spPr>
          <a:xfrm>
            <a:off x="8264734" y="202824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a:extLst>
              <a:ext uri="{FF2B5EF4-FFF2-40B4-BE49-F238E27FC236}">
                <a16:creationId xmlns:a16="http://schemas.microsoft.com/office/drawing/2014/main" id="{F61A4A9C-A6AD-4F4D-8D8D-97D37AE43849}"/>
              </a:ext>
            </a:extLst>
          </p:cNvPr>
          <p:cNvSpPr/>
          <p:nvPr/>
        </p:nvSpPr>
        <p:spPr>
          <a:xfrm>
            <a:off x="9995092" y="164887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a:extLst>
              <a:ext uri="{FF2B5EF4-FFF2-40B4-BE49-F238E27FC236}">
                <a16:creationId xmlns:a16="http://schemas.microsoft.com/office/drawing/2014/main" id="{2154A8CB-EDEE-1540-AEBE-E32E83E4F7C8}"/>
              </a:ext>
            </a:extLst>
          </p:cNvPr>
          <p:cNvSpPr/>
          <p:nvPr/>
        </p:nvSpPr>
        <p:spPr>
          <a:xfrm>
            <a:off x="8292983" y="159592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a:extLst>
              <a:ext uri="{FF2B5EF4-FFF2-40B4-BE49-F238E27FC236}">
                <a16:creationId xmlns:a16="http://schemas.microsoft.com/office/drawing/2014/main" id="{5F47A3B1-7992-7143-96A1-39A6BB54B449}"/>
              </a:ext>
            </a:extLst>
          </p:cNvPr>
          <p:cNvSpPr/>
          <p:nvPr/>
        </p:nvSpPr>
        <p:spPr>
          <a:xfrm>
            <a:off x="6563269" y="16245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a:extLst>
              <a:ext uri="{FF2B5EF4-FFF2-40B4-BE49-F238E27FC236}">
                <a16:creationId xmlns:a16="http://schemas.microsoft.com/office/drawing/2014/main" id="{AF44CFD5-6685-2B42-A797-D1604405B4F5}"/>
              </a:ext>
            </a:extLst>
          </p:cNvPr>
          <p:cNvSpPr/>
          <p:nvPr/>
        </p:nvSpPr>
        <p:spPr>
          <a:xfrm>
            <a:off x="5834743" y="16245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a:extLst>
              <a:ext uri="{FF2B5EF4-FFF2-40B4-BE49-F238E27FC236}">
                <a16:creationId xmlns:a16="http://schemas.microsoft.com/office/drawing/2014/main" id="{E6EB127F-C69D-2F44-9917-61B6BDFA5308}"/>
              </a:ext>
            </a:extLst>
          </p:cNvPr>
          <p:cNvSpPr/>
          <p:nvPr/>
        </p:nvSpPr>
        <p:spPr>
          <a:xfrm>
            <a:off x="10356140" y="313099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a:extLst>
              <a:ext uri="{FF2B5EF4-FFF2-40B4-BE49-F238E27FC236}">
                <a16:creationId xmlns:a16="http://schemas.microsoft.com/office/drawing/2014/main" id="{BC18ED41-A7EE-C745-807D-FE47B953E4C8}"/>
              </a:ext>
            </a:extLst>
          </p:cNvPr>
          <p:cNvSpPr/>
          <p:nvPr/>
        </p:nvSpPr>
        <p:spPr>
          <a:xfrm>
            <a:off x="8606684" y="309409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a:extLst>
              <a:ext uri="{FF2B5EF4-FFF2-40B4-BE49-F238E27FC236}">
                <a16:creationId xmlns:a16="http://schemas.microsoft.com/office/drawing/2014/main" id="{A0CCAD71-448D-A441-BE7B-748B1772958E}"/>
              </a:ext>
            </a:extLst>
          </p:cNvPr>
          <p:cNvSpPr/>
          <p:nvPr/>
        </p:nvSpPr>
        <p:spPr>
          <a:xfrm>
            <a:off x="9980249" y="27340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a:extLst>
              <a:ext uri="{FF2B5EF4-FFF2-40B4-BE49-F238E27FC236}">
                <a16:creationId xmlns:a16="http://schemas.microsoft.com/office/drawing/2014/main" id="{C8F7E4AF-F4E2-9345-BB5D-26A60B024A9B}"/>
              </a:ext>
            </a:extLst>
          </p:cNvPr>
          <p:cNvSpPr/>
          <p:nvPr/>
        </p:nvSpPr>
        <p:spPr>
          <a:xfrm>
            <a:off x="10673339" y="27340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29">
            <a:extLst>
              <a:ext uri="{FF2B5EF4-FFF2-40B4-BE49-F238E27FC236}">
                <a16:creationId xmlns:a16="http://schemas.microsoft.com/office/drawing/2014/main" id="{15994D69-8CFC-2E4D-9EB3-136401FC69F0}"/>
              </a:ext>
            </a:extLst>
          </p:cNvPr>
          <p:cNvSpPr/>
          <p:nvPr/>
        </p:nvSpPr>
        <p:spPr>
          <a:xfrm>
            <a:off x="8606685" y="274374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a:extLst>
              <a:ext uri="{FF2B5EF4-FFF2-40B4-BE49-F238E27FC236}">
                <a16:creationId xmlns:a16="http://schemas.microsoft.com/office/drawing/2014/main" id="{F8FB36D9-A802-1B47-85F6-DF878D76D72C}"/>
              </a:ext>
            </a:extLst>
          </p:cNvPr>
          <p:cNvSpPr/>
          <p:nvPr/>
        </p:nvSpPr>
        <p:spPr>
          <a:xfrm>
            <a:off x="5878286" y="534014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a:extLst>
              <a:ext uri="{FF2B5EF4-FFF2-40B4-BE49-F238E27FC236}">
                <a16:creationId xmlns:a16="http://schemas.microsoft.com/office/drawing/2014/main" id="{57B9F6F3-1567-DC4C-86C1-E62865E48C1B}"/>
              </a:ext>
            </a:extLst>
          </p:cNvPr>
          <p:cNvSpPr/>
          <p:nvPr/>
        </p:nvSpPr>
        <p:spPr>
          <a:xfrm>
            <a:off x="10673338" y="49596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a:extLst>
              <a:ext uri="{FF2B5EF4-FFF2-40B4-BE49-F238E27FC236}">
                <a16:creationId xmlns:a16="http://schemas.microsoft.com/office/drawing/2014/main" id="{3277271D-6C45-8242-A36C-6CD18245166A}"/>
              </a:ext>
            </a:extLst>
          </p:cNvPr>
          <p:cNvSpPr/>
          <p:nvPr/>
        </p:nvSpPr>
        <p:spPr>
          <a:xfrm>
            <a:off x="9627552" y="42165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a:extLst>
              <a:ext uri="{FF2B5EF4-FFF2-40B4-BE49-F238E27FC236}">
                <a16:creationId xmlns:a16="http://schemas.microsoft.com/office/drawing/2014/main" id="{A376A396-959E-CC47-B46D-BDC9420EC2C0}"/>
              </a:ext>
            </a:extLst>
          </p:cNvPr>
          <p:cNvSpPr/>
          <p:nvPr/>
        </p:nvSpPr>
        <p:spPr>
          <a:xfrm>
            <a:off x="8929608" y="383461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a:extLst>
              <a:ext uri="{FF2B5EF4-FFF2-40B4-BE49-F238E27FC236}">
                <a16:creationId xmlns:a16="http://schemas.microsoft.com/office/drawing/2014/main" id="{8C5987C1-531C-0340-9970-FBCDA958DE9B}"/>
              </a:ext>
            </a:extLst>
          </p:cNvPr>
          <p:cNvSpPr/>
          <p:nvPr/>
        </p:nvSpPr>
        <p:spPr>
          <a:xfrm>
            <a:off x="8254600" y="38577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a:extLst>
              <a:ext uri="{FF2B5EF4-FFF2-40B4-BE49-F238E27FC236}">
                <a16:creationId xmlns:a16="http://schemas.microsoft.com/office/drawing/2014/main" id="{9B3942E9-EBA9-ED40-AF47-D8A33178B9C5}"/>
              </a:ext>
            </a:extLst>
          </p:cNvPr>
          <p:cNvSpPr/>
          <p:nvPr/>
        </p:nvSpPr>
        <p:spPr>
          <a:xfrm>
            <a:off x="7228095" y="533961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a:extLst>
              <a:ext uri="{FF2B5EF4-FFF2-40B4-BE49-F238E27FC236}">
                <a16:creationId xmlns:a16="http://schemas.microsoft.com/office/drawing/2014/main" id="{149248C7-FB5E-0544-AAAF-3AD986E9FC63}"/>
              </a:ext>
            </a:extLst>
          </p:cNvPr>
          <p:cNvSpPr/>
          <p:nvPr/>
        </p:nvSpPr>
        <p:spPr>
          <a:xfrm>
            <a:off x="7547791" y="534014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a:extLst>
              <a:ext uri="{FF2B5EF4-FFF2-40B4-BE49-F238E27FC236}">
                <a16:creationId xmlns:a16="http://schemas.microsoft.com/office/drawing/2014/main" id="{7E3BB3BC-11AD-5A4E-A7A6-88DD34B92D39}"/>
              </a:ext>
            </a:extLst>
          </p:cNvPr>
          <p:cNvSpPr/>
          <p:nvPr/>
        </p:nvSpPr>
        <p:spPr>
          <a:xfrm>
            <a:off x="10673338" y="42165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a:extLst>
              <a:ext uri="{FF2B5EF4-FFF2-40B4-BE49-F238E27FC236}">
                <a16:creationId xmlns:a16="http://schemas.microsoft.com/office/drawing/2014/main" id="{B733722C-8C4B-054F-BCCB-81136037D5D6}"/>
              </a:ext>
            </a:extLst>
          </p:cNvPr>
          <p:cNvSpPr/>
          <p:nvPr/>
        </p:nvSpPr>
        <p:spPr>
          <a:xfrm>
            <a:off x="10332239" y="422903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Rectangle 39">
            <a:extLst>
              <a:ext uri="{FF2B5EF4-FFF2-40B4-BE49-F238E27FC236}">
                <a16:creationId xmlns:a16="http://schemas.microsoft.com/office/drawing/2014/main" id="{18471AA6-641C-5648-A9D7-97854EB5BB05}"/>
              </a:ext>
            </a:extLst>
          </p:cNvPr>
          <p:cNvSpPr/>
          <p:nvPr/>
        </p:nvSpPr>
        <p:spPr>
          <a:xfrm>
            <a:off x="8957416" y="459706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Rectangle 40">
            <a:extLst>
              <a:ext uri="{FF2B5EF4-FFF2-40B4-BE49-F238E27FC236}">
                <a16:creationId xmlns:a16="http://schemas.microsoft.com/office/drawing/2014/main" id="{8A06C198-23CB-764C-A19E-2A02B774F171}"/>
              </a:ext>
            </a:extLst>
          </p:cNvPr>
          <p:cNvSpPr/>
          <p:nvPr/>
        </p:nvSpPr>
        <p:spPr>
          <a:xfrm>
            <a:off x="11053084" y="49596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Rectangle 41">
            <a:extLst>
              <a:ext uri="{FF2B5EF4-FFF2-40B4-BE49-F238E27FC236}">
                <a16:creationId xmlns:a16="http://schemas.microsoft.com/office/drawing/2014/main" id="{4EE815C4-2539-C04A-9731-87F787C7D0F4}"/>
              </a:ext>
            </a:extLst>
          </p:cNvPr>
          <p:cNvSpPr/>
          <p:nvPr/>
        </p:nvSpPr>
        <p:spPr>
          <a:xfrm>
            <a:off x="9605642" y="49596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Rectangle 42">
            <a:extLst>
              <a:ext uri="{FF2B5EF4-FFF2-40B4-BE49-F238E27FC236}">
                <a16:creationId xmlns:a16="http://schemas.microsoft.com/office/drawing/2014/main" id="{1CAA5E47-39E7-5445-9C2D-19F1240189B2}"/>
              </a:ext>
            </a:extLst>
          </p:cNvPr>
          <p:cNvSpPr/>
          <p:nvPr/>
        </p:nvSpPr>
        <p:spPr>
          <a:xfrm>
            <a:off x="8929609" y="533961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Rectangle 43">
            <a:extLst>
              <a:ext uri="{FF2B5EF4-FFF2-40B4-BE49-F238E27FC236}">
                <a16:creationId xmlns:a16="http://schemas.microsoft.com/office/drawing/2014/main" id="{6BA302DE-EE86-674A-92B0-7B4F1D58C97E}"/>
              </a:ext>
            </a:extLst>
          </p:cNvPr>
          <p:cNvSpPr/>
          <p:nvPr/>
        </p:nvSpPr>
        <p:spPr>
          <a:xfrm>
            <a:off x="7941233" y="533961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Rectangle 44">
            <a:extLst>
              <a:ext uri="{FF2B5EF4-FFF2-40B4-BE49-F238E27FC236}">
                <a16:creationId xmlns:a16="http://schemas.microsoft.com/office/drawing/2014/main" id="{6ED1BF74-94E8-584B-A801-5CDE17C7BDF0}"/>
              </a:ext>
            </a:extLst>
          </p:cNvPr>
          <p:cNvSpPr/>
          <p:nvPr/>
        </p:nvSpPr>
        <p:spPr>
          <a:xfrm>
            <a:off x="6207507" y="533961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 name="Rectangle 45">
            <a:extLst>
              <a:ext uri="{FF2B5EF4-FFF2-40B4-BE49-F238E27FC236}">
                <a16:creationId xmlns:a16="http://schemas.microsoft.com/office/drawing/2014/main" id="{49A89068-CE86-7044-8F5B-DEA14EA148B4}"/>
              </a:ext>
            </a:extLst>
          </p:cNvPr>
          <p:cNvSpPr/>
          <p:nvPr/>
        </p:nvSpPr>
        <p:spPr>
          <a:xfrm>
            <a:off x="8946269" y="309206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7" name="Rectangle 46">
            <a:extLst>
              <a:ext uri="{FF2B5EF4-FFF2-40B4-BE49-F238E27FC236}">
                <a16:creationId xmlns:a16="http://schemas.microsoft.com/office/drawing/2014/main" id="{A2ACA840-52C9-7C4D-B6AF-1B57DEB02E29}"/>
              </a:ext>
            </a:extLst>
          </p:cNvPr>
          <p:cNvSpPr/>
          <p:nvPr/>
        </p:nvSpPr>
        <p:spPr>
          <a:xfrm>
            <a:off x="8264734" y="309206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Rectangle 47">
            <a:extLst>
              <a:ext uri="{FF2B5EF4-FFF2-40B4-BE49-F238E27FC236}">
                <a16:creationId xmlns:a16="http://schemas.microsoft.com/office/drawing/2014/main" id="{6034B065-E7C1-0F4E-8C70-C464D4461E47}"/>
              </a:ext>
            </a:extLst>
          </p:cNvPr>
          <p:cNvSpPr/>
          <p:nvPr/>
        </p:nvSpPr>
        <p:spPr>
          <a:xfrm>
            <a:off x="9980248" y="345289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Rectangle 48">
            <a:extLst>
              <a:ext uri="{FF2B5EF4-FFF2-40B4-BE49-F238E27FC236}">
                <a16:creationId xmlns:a16="http://schemas.microsoft.com/office/drawing/2014/main" id="{7B796382-475B-0642-8A5A-F5A5C330D7B1}"/>
              </a:ext>
            </a:extLst>
          </p:cNvPr>
          <p:cNvSpPr/>
          <p:nvPr/>
        </p:nvSpPr>
        <p:spPr>
          <a:xfrm>
            <a:off x="9637077" y="347880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Rectangle 49">
            <a:extLst>
              <a:ext uri="{FF2B5EF4-FFF2-40B4-BE49-F238E27FC236}">
                <a16:creationId xmlns:a16="http://schemas.microsoft.com/office/drawing/2014/main" id="{53B4D111-0D10-DA4D-90CB-09E5DEAF4B93}"/>
              </a:ext>
            </a:extLst>
          </p:cNvPr>
          <p:cNvSpPr/>
          <p:nvPr/>
        </p:nvSpPr>
        <p:spPr>
          <a:xfrm>
            <a:off x="9976968" y="383167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Rectangle 50">
            <a:extLst>
              <a:ext uri="{FF2B5EF4-FFF2-40B4-BE49-F238E27FC236}">
                <a16:creationId xmlns:a16="http://schemas.microsoft.com/office/drawing/2014/main" id="{727BF380-6D1D-C541-8301-49AD8859C517}"/>
              </a:ext>
            </a:extLst>
          </p:cNvPr>
          <p:cNvSpPr/>
          <p:nvPr/>
        </p:nvSpPr>
        <p:spPr>
          <a:xfrm>
            <a:off x="9639095" y="383278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Rectangle 51">
            <a:extLst>
              <a:ext uri="{FF2B5EF4-FFF2-40B4-BE49-F238E27FC236}">
                <a16:creationId xmlns:a16="http://schemas.microsoft.com/office/drawing/2014/main" id="{2CEA720C-EEA1-A843-9FC5-90C7F6F5E7F1}"/>
              </a:ext>
            </a:extLst>
          </p:cNvPr>
          <p:cNvSpPr/>
          <p:nvPr/>
        </p:nvSpPr>
        <p:spPr>
          <a:xfrm>
            <a:off x="8606683" y="388687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a:extLst>
              <a:ext uri="{FF2B5EF4-FFF2-40B4-BE49-F238E27FC236}">
                <a16:creationId xmlns:a16="http://schemas.microsoft.com/office/drawing/2014/main" id="{6F4F7F36-4C0C-824D-B7D3-6F3BAADCF34B}"/>
              </a:ext>
            </a:extLst>
          </p:cNvPr>
          <p:cNvSpPr/>
          <p:nvPr/>
        </p:nvSpPr>
        <p:spPr>
          <a:xfrm>
            <a:off x="11703731" y="273349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Rectangle 53">
            <a:extLst>
              <a:ext uri="{FF2B5EF4-FFF2-40B4-BE49-F238E27FC236}">
                <a16:creationId xmlns:a16="http://schemas.microsoft.com/office/drawing/2014/main" id="{4719A897-9727-4D43-9218-BCE8A8A97EC0}"/>
              </a:ext>
            </a:extLst>
          </p:cNvPr>
          <p:cNvSpPr/>
          <p:nvPr/>
        </p:nvSpPr>
        <p:spPr>
          <a:xfrm>
            <a:off x="11369269" y="273349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54">
            <a:extLst>
              <a:ext uri="{FF2B5EF4-FFF2-40B4-BE49-F238E27FC236}">
                <a16:creationId xmlns:a16="http://schemas.microsoft.com/office/drawing/2014/main" id="{51B86852-AC51-8F44-AADA-DFC256CD3E46}"/>
              </a:ext>
            </a:extLst>
          </p:cNvPr>
          <p:cNvSpPr/>
          <p:nvPr/>
        </p:nvSpPr>
        <p:spPr>
          <a:xfrm>
            <a:off x="11021304" y="273895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Rectangle 55">
            <a:extLst>
              <a:ext uri="{FF2B5EF4-FFF2-40B4-BE49-F238E27FC236}">
                <a16:creationId xmlns:a16="http://schemas.microsoft.com/office/drawing/2014/main" id="{320B30B8-35BA-7549-B74B-7B68E74933B6}"/>
              </a:ext>
            </a:extLst>
          </p:cNvPr>
          <p:cNvSpPr/>
          <p:nvPr/>
        </p:nvSpPr>
        <p:spPr>
          <a:xfrm>
            <a:off x="10330167" y="274374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7" name="Rectangle 56">
            <a:extLst>
              <a:ext uri="{FF2B5EF4-FFF2-40B4-BE49-F238E27FC236}">
                <a16:creationId xmlns:a16="http://schemas.microsoft.com/office/drawing/2014/main" id="{4F4DFC07-C468-4D4D-ACCF-7DF152003EF2}"/>
              </a:ext>
            </a:extLst>
          </p:cNvPr>
          <p:cNvSpPr/>
          <p:nvPr/>
        </p:nvSpPr>
        <p:spPr>
          <a:xfrm>
            <a:off x="10678100" y="312038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Rectangle 57">
            <a:extLst>
              <a:ext uri="{FF2B5EF4-FFF2-40B4-BE49-F238E27FC236}">
                <a16:creationId xmlns:a16="http://schemas.microsoft.com/office/drawing/2014/main" id="{C47F3828-64EF-D74A-8862-B1C176823450}"/>
              </a:ext>
            </a:extLst>
          </p:cNvPr>
          <p:cNvSpPr/>
          <p:nvPr/>
        </p:nvSpPr>
        <p:spPr>
          <a:xfrm>
            <a:off x="7228095" y="20050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Rectangle 58">
            <a:extLst>
              <a:ext uri="{FF2B5EF4-FFF2-40B4-BE49-F238E27FC236}">
                <a16:creationId xmlns:a16="http://schemas.microsoft.com/office/drawing/2014/main" id="{446AD06E-69E6-C642-9C44-421D15CC5656}"/>
              </a:ext>
            </a:extLst>
          </p:cNvPr>
          <p:cNvSpPr/>
          <p:nvPr/>
        </p:nvSpPr>
        <p:spPr>
          <a:xfrm>
            <a:off x="8955107" y="198868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Rectangle 59">
            <a:extLst>
              <a:ext uri="{FF2B5EF4-FFF2-40B4-BE49-F238E27FC236}">
                <a16:creationId xmlns:a16="http://schemas.microsoft.com/office/drawing/2014/main" id="{8C7BE3D1-DED0-4347-AC6B-E8D633752479}"/>
              </a:ext>
            </a:extLst>
          </p:cNvPr>
          <p:cNvSpPr/>
          <p:nvPr/>
        </p:nvSpPr>
        <p:spPr>
          <a:xfrm>
            <a:off x="9658595" y="19892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Rectangle 60">
            <a:extLst>
              <a:ext uri="{FF2B5EF4-FFF2-40B4-BE49-F238E27FC236}">
                <a16:creationId xmlns:a16="http://schemas.microsoft.com/office/drawing/2014/main" id="{8151FDA9-2777-8749-B37F-10B3EA21A9B1}"/>
              </a:ext>
            </a:extLst>
          </p:cNvPr>
          <p:cNvSpPr/>
          <p:nvPr/>
        </p:nvSpPr>
        <p:spPr>
          <a:xfrm>
            <a:off x="9631397" y="237207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a:extLst>
              <a:ext uri="{FF2B5EF4-FFF2-40B4-BE49-F238E27FC236}">
                <a16:creationId xmlns:a16="http://schemas.microsoft.com/office/drawing/2014/main" id="{FA13EFEB-E2A9-C44C-83F2-B38AED65D5ED}"/>
              </a:ext>
            </a:extLst>
          </p:cNvPr>
          <p:cNvSpPr/>
          <p:nvPr/>
        </p:nvSpPr>
        <p:spPr>
          <a:xfrm>
            <a:off x="10673338" y="163037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a:extLst>
              <a:ext uri="{FF2B5EF4-FFF2-40B4-BE49-F238E27FC236}">
                <a16:creationId xmlns:a16="http://schemas.microsoft.com/office/drawing/2014/main" id="{CD9141E9-39C2-D149-B30B-A06E1477DCBA}"/>
              </a:ext>
            </a:extLst>
          </p:cNvPr>
          <p:cNvSpPr/>
          <p:nvPr/>
        </p:nvSpPr>
        <p:spPr>
          <a:xfrm>
            <a:off x="6867906" y="201821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Rectangle 63">
            <a:extLst>
              <a:ext uri="{FF2B5EF4-FFF2-40B4-BE49-F238E27FC236}">
                <a16:creationId xmlns:a16="http://schemas.microsoft.com/office/drawing/2014/main" id="{2940F001-9354-D543-8440-C0E5DA26911B}"/>
              </a:ext>
            </a:extLst>
          </p:cNvPr>
          <p:cNvSpPr/>
          <p:nvPr/>
        </p:nvSpPr>
        <p:spPr>
          <a:xfrm>
            <a:off x="6201445" y="162979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Rectangle 64">
            <a:extLst>
              <a:ext uri="{FF2B5EF4-FFF2-40B4-BE49-F238E27FC236}">
                <a16:creationId xmlns:a16="http://schemas.microsoft.com/office/drawing/2014/main" id="{4AFE2D7D-0BD6-3B45-9CC2-8D303878F28C}"/>
              </a:ext>
            </a:extLst>
          </p:cNvPr>
          <p:cNvSpPr/>
          <p:nvPr/>
        </p:nvSpPr>
        <p:spPr>
          <a:xfrm>
            <a:off x="6879691" y="162979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Rectangle 65">
            <a:extLst>
              <a:ext uri="{FF2B5EF4-FFF2-40B4-BE49-F238E27FC236}">
                <a16:creationId xmlns:a16="http://schemas.microsoft.com/office/drawing/2014/main" id="{EDE4CF86-CEF7-734E-A6DE-9B436B22E56E}"/>
              </a:ext>
            </a:extLst>
          </p:cNvPr>
          <p:cNvSpPr/>
          <p:nvPr/>
        </p:nvSpPr>
        <p:spPr>
          <a:xfrm>
            <a:off x="7203847" y="162982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7" name="Rectangle 66">
            <a:extLst>
              <a:ext uri="{FF2B5EF4-FFF2-40B4-BE49-F238E27FC236}">
                <a16:creationId xmlns:a16="http://schemas.microsoft.com/office/drawing/2014/main" id="{526B4437-E02E-F141-9E10-81FE9D9D0E33}"/>
              </a:ext>
            </a:extLst>
          </p:cNvPr>
          <p:cNvSpPr/>
          <p:nvPr/>
        </p:nvSpPr>
        <p:spPr>
          <a:xfrm>
            <a:off x="8583441" y="161917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Rectangle 67">
            <a:extLst>
              <a:ext uri="{FF2B5EF4-FFF2-40B4-BE49-F238E27FC236}">
                <a16:creationId xmlns:a16="http://schemas.microsoft.com/office/drawing/2014/main" id="{AC2AC442-6CCE-4F48-817E-6DD766B36E40}"/>
              </a:ext>
            </a:extLst>
          </p:cNvPr>
          <p:cNvSpPr/>
          <p:nvPr/>
        </p:nvSpPr>
        <p:spPr>
          <a:xfrm>
            <a:off x="10330166" y="163037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9" name="Table 68"/>
          <p:cNvGraphicFramePr>
            <a:graphicFrameLocks noGrp="1"/>
          </p:cNvGraphicFramePr>
          <p:nvPr>
            <p:extLst>
              <p:ext uri="{D42A27DB-BD31-4B8C-83A1-F6EECF244321}">
                <p14:modId xmlns:p14="http://schemas.microsoft.com/office/powerpoint/2010/main" val="1731832807"/>
              </p:ext>
            </p:extLst>
          </p:nvPr>
        </p:nvGraphicFramePr>
        <p:xfrm>
          <a:off x="298672" y="1568863"/>
          <a:ext cx="5057096" cy="4358640"/>
        </p:xfrm>
        <a:graphic>
          <a:graphicData uri="http://schemas.openxmlformats.org/drawingml/2006/table">
            <a:tbl>
              <a:tblPr firstRow="1" bandRow="1">
                <a:tableStyleId>{5C22544A-7EE6-4342-B048-85BDC9FD1C3A}</a:tableStyleId>
              </a:tblPr>
              <a:tblGrid>
                <a:gridCol w="5057096">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tx1"/>
                          </a:solidFill>
                          <a:latin typeface="Century Gothic" panose="020B0502020202020204" pitchFamily="34" charset="0"/>
                        </a:rPr>
                        <a:t>A. </a:t>
                      </a:r>
                      <a:r>
                        <a:rPr lang="en-GB" sz="2000" b="0" baseline="0" dirty="0" err="1">
                          <a:solidFill>
                            <a:schemeClr val="tx1"/>
                          </a:solidFill>
                          <a:latin typeface="Century Gothic" panose="020B0502020202020204" pitchFamily="34" charset="0"/>
                        </a:rPr>
                        <a:t>Nur</a:t>
                      </a:r>
                      <a:r>
                        <a:rPr lang="en-GB" sz="2000" b="0" baseline="0" dirty="0">
                          <a:solidFill>
                            <a:schemeClr val="tx1"/>
                          </a:solidFill>
                          <a:latin typeface="Century Gothic" panose="020B0502020202020204" pitchFamily="34" charset="0"/>
                        </a:rPr>
                        <a:t> </a:t>
                      </a:r>
                      <a:r>
                        <a:rPr lang="en-GB" sz="2000" b="0" baseline="0" dirty="0" err="1">
                          <a:solidFill>
                            <a:schemeClr val="tx1"/>
                          </a:solidFill>
                          <a:latin typeface="Century Gothic" panose="020B0502020202020204" pitchFamily="34" charset="0"/>
                        </a:rPr>
                        <a:t>montags</a:t>
                      </a:r>
                      <a:endParaRPr lang="en-GB" sz="2000" b="0" baseline="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tx1"/>
                          </a:solidFill>
                          <a:latin typeface="Century Gothic" panose="020B0502020202020204" pitchFamily="34" charset="0"/>
                        </a:rPr>
                        <a:t>B. </a:t>
                      </a:r>
                      <a:r>
                        <a:rPr lang="en-GB" sz="2000" b="0" dirty="0" err="1">
                          <a:solidFill>
                            <a:schemeClr val="tx1"/>
                          </a:solidFill>
                          <a:latin typeface="Century Gothic" panose="020B0502020202020204" pitchFamily="34" charset="0"/>
                        </a:rPr>
                        <a:t>Blau</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gelb</a:t>
                      </a:r>
                      <a:r>
                        <a:rPr lang="en-GB" sz="2000" b="0" dirty="0">
                          <a:solidFill>
                            <a:schemeClr val="tx1"/>
                          </a:solidFill>
                          <a:latin typeface="Century Gothic" panose="020B0502020202020204" pitchFamily="34" charset="0"/>
                        </a:rPr>
                        <a:t>, rot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tx1"/>
                          </a:solidFill>
                          <a:latin typeface="Century Gothic" panose="020B0502020202020204" pitchFamily="34" charset="0"/>
                        </a:rPr>
                        <a:t>C. </a:t>
                      </a:r>
                      <a:r>
                        <a:rPr lang="en-GB" sz="2000" b="0" dirty="0" err="1">
                          <a:solidFill>
                            <a:schemeClr val="tx1"/>
                          </a:solidFill>
                          <a:latin typeface="Century Gothic" panose="020B0502020202020204" pitchFamily="34" charset="0"/>
                        </a:rPr>
                        <a:t>Übersetze</a:t>
                      </a:r>
                      <a:r>
                        <a:rPr lang="en-GB" sz="2000" b="0" dirty="0">
                          <a:solidFill>
                            <a:schemeClr val="tx1"/>
                          </a:solidFill>
                          <a:latin typeface="Century Gothic" panose="020B0502020202020204" pitchFamily="34" charset="0"/>
                        </a:rPr>
                        <a:t> ‘never’</a:t>
                      </a:r>
                      <a:endParaRPr lang="en-GB" sz="2000" b="0" dirty="0">
                        <a:solidFill>
                          <a:schemeClr val="tx1"/>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dirty="0">
                          <a:solidFill>
                            <a:schemeClr val="tx1"/>
                          </a:solidFill>
                          <a:latin typeface="Century Gothic" panose="020B0502020202020204" pitchFamily="34" charset="0"/>
                        </a:rPr>
                        <a:t>D. </a:t>
                      </a:r>
                      <a:r>
                        <a:rPr lang="en-GB" sz="2000" b="0" baseline="0" dirty="0">
                          <a:solidFill>
                            <a:schemeClr val="tx1"/>
                          </a:solidFill>
                          <a:latin typeface="Century Gothic" panose="020B0502020202020204" pitchFamily="34" charset="0"/>
                          <a:sym typeface="Wingdings" panose="05000000000000000000" pitchFamily="2" charset="2"/>
                        </a:rPr>
                        <a:t>          </a:t>
                      </a:r>
                      <a:r>
                        <a:rPr lang="en-GB" sz="2000" b="0" baseline="0" dirty="0" err="1">
                          <a:solidFill>
                            <a:schemeClr val="tx1"/>
                          </a:solidFill>
                          <a:latin typeface="Century Gothic" panose="020B0502020202020204" pitchFamily="34" charset="0"/>
                          <a:sym typeface="Wingdings" panose="05000000000000000000" pitchFamily="2" charset="2"/>
                        </a:rPr>
                        <a:t>oder</a:t>
                      </a:r>
                      <a:r>
                        <a:rPr lang="en-GB" sz="2000" b="0" baseline="0" dirty="0">
                          <a:solidFill>
                            <a:schemeClr val="tx1"/>
                          </a:solidFill>
                          <a:latin typeface="Century Gothic" panose="020B0502020202020204" pitchFamily="34" charset="0"/>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tx1"/>
                          </a:solidFill>
                          <a:latin typeface="Century Gothic" panose="020B0502020202020204" pitchFamily="34" charset="0"/>
                        </a:rPr>
                        <a:t>E. Am Sonntag, Montag, </a:t>
                      </a:r>
                      <a:r>
                        <a:rPr lang="en-GB" sz="2000" b="0" dirty="0" err="1">
                          <a:solidFill>
                            <a:schemeClr val="tx1"/>
                          </a:solidFill>
                          <a:latin typeface="Century Gothic" panose="020B0502020202020204" pitchFamily="34" charset="0"/>
                        </a:rPr>
                        <a:t>Dienstag</a:t>
                      </a:r>
                      <a:r>
                        <a:rPr lang="en-GB" sz="2000" b="0" dirty="0">
                          <a:solidFill>
                            <a:schemeClr val="tx1"/>
                          </a:solidFill>
                          <a:latin typeface="Century Gothic" panose="020B0502020202020204" pitchFamily="34" charset="0"/>
                        </a:rPr>
                        <a:t>,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tx1"/>
                          </a:solidFill>
                          <a:latin typeface="Century Gothic" panose="020B0502020202020204" pitchFamily="34" charset="0"/>
                        </a:rPr>
                        <a:t>F. </a:t>
                      </a:r>
                      <a:r>
                        <a:rPr lang="en-GB" sz="2000" b="0" dirty="0" err="1">
                          <a:solidFill>
                            <a:schemeClr val="tx1"/>
                          </a:solidFill>
                          <a:latin typeface="Century Gothic" panose="020B0502020202020204" pitchFamily="34" charset="0"/>
                        </a:rPr>
                        <a:t>Übersetze</a:t>
                      </a:r>
                      <a:r>
                        <a:rPr lang="en-GB" sz="2000" b="0" dirty="0">
                          <a:solidFill>
                            <a:schemeClr val="tx1"/>
                          </a:solidFill>
                          <a:latin typeface="Century Gothic" panose="020B0502020202020204" pitchFamily="34" charset="0"/>
                        </a:rPr>
                        <a:t> ‘hardly’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tx1"/>
                          </a:solidFill>
                          <a:latin typeface="Century Gothic" panose="020B0502020202020204" pitchFamily="34" charset="0"/>
                        </a:rPr>
                        <a:t>G. </a:t>
                      </a:r>
                      <a:r>
                        <a:rPr lang="en-GB" sz="2000" b="0" dirty="0" err="1">
                          <a:solidFill>
                            <a:schemeClr val="tx1"/>
                          </a:solidFill>
                          <a:latin typeface="Century Gothic" panose="020B0502020202020204" pitchFamily="34" charset="0"/>
                        </a:rPr>
                        <a:t>Übersetze</a:t>
                      </a:r>
                      <a:r>
                        <a:rPr lang="en-GB" sz="2000" b="0" dirty="0">
                          <a:solidFill>
                            <a:schemeClr val="tx1"/>
                          </a:solidFill>
                          <a:latin typeface="Century Gothic" panose="020B0502020202020204" pitchFamily="34" charset="0"/>
                        </a:rPr>
                        <a:t> ‘to wish’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H. </a:t>
                      </a:r>
                      <a:r>
                        <a:rPr lang="en-GB" sz="2000" b="0" dirty="0" err="1">
                          <a:solidFill>
                            <a:schemeClr val="tx1"/>
                          </a:solidFill>
                          <a:latin typeface="Century Gothic" panose="020B0502020202020204" pitchFamily="34" charset="0"/>
                        </a:rPr>
                        <a:t>Schreiben</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sprechen</a:t>
                      </a:r>
                      <a:r>
                        <a:rPr lang="en-GB" sz="2000" b="0" dirty="0">
                          <a:solidFill>
                            <a:schemeClr val="tx1"/>
                          </a:solidFill>
                          <a:latin typeface="Century Gothic" panose="020B0502020202020204" pitchFamily="34" charset="0"/>
                        </a:rPr>
                        <a:t>, </a:t>
                      </a:r>
                      <a:r>
                        <a:rPr lang="en-GB" sz="2000" b="0" dirty="0" err="1">
                          <a:solidFill>
                            <a:schemeClr val="tx1"/>
                          </a:solidFill>
                          <a:latin typeface="Century Gothic" panose="020B0502020202020204" pitchFamily="34" charset="0"/>
                        </a:rPr>
                        <a:t>lesen</a:t>
                      </a:r>
                      <a:r>
                        <a:rPr lang="en-GB" sz="2000" b="0" dirty="0">
                          <a:solidFill>
                            <a:schemeClr val="tx1"/>
                          </a:solidFill>
                          <a:latin typeface="Century Gothic" panose="020B0502020202020204" pitchFamily="34" charset="0"/>
                        </a:rPr>
                        <a:t>, 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tx1"/>
                          </a:solidFill>
                          <a:latin typeface="Century Gothic" panose="020B0502020202020204" pitchFamily="34" charset="0"/>
                        </a:rPr>
                        <a:t>I.</a:t>
                      </a:r>
                      <a:r>
                        <a:rPr lang="en-GB" sz="2000" b="0" baseline="0" dirty="0">
                          <a:solidFill>
                            <a:schemeClr val="tx1"/>
                          </a:solidFill>
                          <a:latin typeface="Century Gothic" panose="020B0502020202020204" pitchFamily="34" charset="0"/>
                        </a:rPr>
                        <a:t> </a:t>
                      </a:r>
                      <a:r>
                        <a:rPr lang="en-GB" sz="2000" b="0" baseline="0" dirty="0" err="1">
                          <a:solidFill>
                            <a:schemeClr val="tx1"/>
                          </a:solidFill>
                          <a:latin typeface="Century Gothic" panose="020B0502020202020204" pitchFamily="34" charset="0"/>
                        </a:rPr>
                        <a:t>Nicht</a:t>
                      </a:r>
                      <a:r>
                        <a:rPr lang="en-GB" sz="2000" b="0" baseline="0" dirty="0">
                          <a:solidFill>
                            <a:schemeClr val="tx1"/>
                          </a:solidFill>
                          <a:latin typeface="Century Gothic" panose="020B0502020202020204" pitchFamily="34" charset="0"/>
                        </a:rPr>
                        <a:t> </a:t>
                      </a:r>
                      <a:r>
                        <a:rPr lang="en-GB" sz="2000" b="0" baseline="0" dirty="0" err="1">
                          <a:solidFill>
                            <a:schemeClr val="tx1"/>
                          </a:solidFill>
                          <a:latin typeface="Century Gothic" panose="020B0502020202020204" pitchFamily="34" charset="0"/>
                        </a:rPr>
                        <a:t>selten</a:t>
                      </a:r>
                      <a:endParaRPr lang="en-GB" sz="20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sz="2000" b="0" dirty="0">
                          <a:solidFill>
                            <a:schemeClr val="tx1"/>
                          </a:solidFill>
                          <a:latin typeface="Century Gothic" panose="020B0502020202020204" pitchFamily="34" charset="0"/>
                        </a:rPr>
                        <a:t>J. Wo?</a:t>
                      </a:r>
                      <a:endParaRPr lang="en-GB" sz="2000" b="0" dirty="0">
                        <a:solidFill>
                          <a:schemeClr val="tx1"/>
                        </a:solidFill>
                        <a:highlight>
                          <a:srgbClr val="FFFF00"/>
                        </a:highlight>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sz="2000" b="0" dirty="0">
                          <a:solidFill>
                            <a:schemeClr val="tx1"/>
                          </a:solidFill>
                          <a:latin typeface="Century Gothic" panose="020B0502020202020204" pitchFamily="34" charset="0"/>
                        </a:rPr>
                        <a:t>K. </a:t>
                      </a:r>
                      <a:r>
                        <a:rPr lang="en-GB" sz="2000" b="0" dirty="0" err="1">
                          <a:solidFill>
                            <a:schemeClr val="tx1"/>
                          </a:solidFill>
                          <a:latin typeface="Century Gothic" panose="020B0502020202020204" pitchFamily="34" charset="0"/>
                        </a:rPr>
                        <a:t>Ehm</a:t>
                      </a:r>
                      <a:r>
                        <a:rPr lang="en-GB" sz="2000" b="0"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bl>
          </a:graphicData>
        </a:graphic>
      </p:graphicFrame>
      <p:pic>
        <p:nvPicPr>
          <p:cNvPr id="70" name="Graphic 2" descr="Cat">
            <a:extLst>
              <a:ext uri="{FF2B5EF4-FFF2-40B4-BE49-F238E27FC236}">
                <a16:creationId xmlns:a16="http://schemas.microsoft.com/office/drawing/2014/main" id="{84BDD1E1-BC86-C440-ACD7-D2AAFD35BA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8827" y="2810470"/>
            <a:ext cx="342900" cy="342900"/>
          </a:xfrm>
          <a:prstGeom prst="rect">
            <a:avLst/>
          </a:prstGeom>
        </p:spPr>
      </p:pic>
      <p:pic>
        <p:nvPicPr>
          <p:cNvPr id="71" name="Graphic 4" descr="Dog">
            <a:extLst>
              <a:ext uri="{FF2B5EF4-FFF2-40B4-BE49-F238E27FC236}">
                <a16:creationId xmlns:a16="http://schemas.microsoft.com/office/drawing/2014/main" id="{CA533070-4EC2-F543-BADE-B8EA1FB3ED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3095" y="2686527"/>
            <a:ext cx="535622" cy="535622"/>
          </a:xfrm>
          <a:prstGeom prst="rect">
            <a:avLst/>
          </a:prstGeom>
        </p:spPr>
      </p:pic>
      <p:pic>
        <p:nvPicPr>
          <p:cNvPr id="72" name="Picture 71">
            <a:extLst>
              <a:ext uri="{FF2B5EF4-FFF2-40B4-BE49-F238E27FC236}">
                <a16:creationId xmlns:a16="http://schemas.microsoft.com/office/drawing/2014/main" id="{947A331A-A0F5-134B-848B-ACF5EF8D615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8354" y="5215741"/>
            <a:ext cx="536517" cy="511996"/>
          </a:xfrm>
          <a:prstGeom prst="rect">
            <a:avLst/>
          </a:prstGeom>
        </p:spPr>
      </p:pic>
      <p:sp>
        <p:nvSpPr>
          <p:cNvPr id="73" name="Rectangle 72">
            <a:extLst>
              <a:ext uri="{FF2B5EF4-FFF2-40B4-BE49-F238E27FC236}">
                <a16:creationId xmlns:a16="http://schemas.microsoft.com/office/drawing/2014/main" id="{53B4D111-0D10-DA4D-90CB-09E5DEAF4B93}"/>
              </a:ext>
            </a:extLst>
          </p:cNvPr>
          <p:cNvSpPr/>
          <p:nvPr/>
        </p:nvSpPr>
        <p:spPr>
          <a:xfrm>
            <a:off x="10354496" y="383167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0" y="117864"/>
            <a:ext cx="2138827" cy="647577"/>
          </a:xfrm>
        </p:spPr>
        <p:txBody>
          <a:bodyPr>
            <a:normAutofit fontScale="90000"/>
          </a:bodyPr>
          <a:lstStyle/>
          <a:p>
            <a:r>
              <a:rPr lang="en-GB" b="1">
                <a:solidFill>
                  <a:schemeClr val="bg1"/>
                </a:solidFill>
              </a:rPr>
              <a:t>Vokabeln</a:t>
            </a:r>
            <a:br>
              <a:rPr lang="en-GB" b="1">
                <a:solidFill>
                  <a:schemeClr val="bg1"/>
                </a:solidFill>
              </a:rPr>
            </a:br>
            <a:endParaRPr lang="en-GB"/>
          </a:p>
        </p:txBody>
      </p:sp>
      <p:sp>
        <p:nvSpPr>
          <p:cNvPr id="75" name="TextBox 74">
            <a:extLst>
              <a:ext uri="{FF2B5EF4-FFF2-40B4-BE49-F238E27FC236}">
                <a16:creationId xmlns:a16="http://schemas.microsoft.com/office/drawing/2014/main" id="{F857F4DE-C5F8-4C30-8D5B-E89F90C2CD34}"/>
              </a:ext>
            </a:extLst>
          </p:cNvPr>
          <p:cNvSpPr txBox="1"/>
          <p:nvPr/>
        </p:nvSpPr>
        <p:spPr>
          <a:xfrm>
            <a:off x="1245696" y="6400138"/>
            <a:ext cx="4325424" cy="400110"/>
          </a:xfrm>
          <a:prstGeom prst="rect">
            <a:avLst/>
          </a:prstGeom>
          <a:noFill/>
        </p:spPr>
        <p:txBody>
          <a:bodyPr wrap="square" rtlCol="0">
            <a:spAutoFit/>
          </a:bodyPr>
          <a:lstStyle/>
          <a:p>
            <a:r>
              <a:rPr lang="en-GB" sz="2000" b="1" dirty="0" err="1"/>
              <a:t>übersetzen</a:t>
            </a:r>
            <a:r>
              <a:rPr lang="en-GB" sz="2000" b="1" dirty="0"/>
              <a:t> – to translate</a:t>
            </a:r>
          </a:p>
        </p:txBody>
      </p:sp>
    </p:spTree>
    <p:extLst>
      <p:ext uri="{BB962C8B-B14F-4D97-AF65-F5344CB8AC3E}">
        <p14:creationId xmlns:p14="http://schemas.microsoft.com/office/powerpoint/2010/main" val="26480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4"/>
                                        </p:tgtEl>
                                      </p:cBhvr>
                                    </p:animEffect>
                                    <p:set>
                                      <p:cBhvr>
                                        <p:cTn id="12" dur="1" fill="hold">
                                          <p:stCondLst>
                                            <p:cond delay="499"/>
                                          </p:stCondLst>
                                        </p:cTn>
                                        <p:tgtEl>
                                          <p:spTgt spid="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7"/>
                                        </p:tgtEl>
                                      </p:cBhvr>
                                    </p:animEffect>
                                    <p:set>
                                      <p:cBhvr>
                                        <p:cTn id="37" dur="1" fill="hold">
                                          <p:stCondLst>
                                            <p:cond delay="499"/>
                                          </p:stCondLst>
                                        </p:cTn>
                                        <p:tgtEl>
                                          <p:spTgt spid="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3"/>
                                        </p:tgtEl>
                                      </p:cBhvr>
                                    </p:animEffect>
                                    <p:set>
                                      <p:cBhvr>
                                        <p:cTn id="62" dur="1" fill="hold">
                                          <p:stCondLst>
                                            <p:cond delay="499"/>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8"/>
                                        </p:tgtEl>
                                      </p:cBhvr>
                                    </p:animEffect>
                                    <p:set>
                                      <p:cBhvr>
                                        <p:cTn id="67" dur="1" fill="hold">
                                          <p:stCondLst>
                                            <p:cond delay="499"/>
                                          </p:stCondLst>
                                        </p:cTn>
                                        <p:tgtEl>
                                          <p:spTgt spid="5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59"/>
                                        </p:tgtEl>
                                      </p:cBhvr>
                                    </p:animEffect>
                                    <p:set>
                                      <p:cBhvr>
                                        <p:cTn id="82" dur="1" fill="hold">
                                          <p:stCondLst>
                                            <p:cond delay="499"/>
                                          </p:stCondLst>
                                        </p:cTn>
                                        <p:tgtEl>
                                          <p:spTgt spid="5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60"/>
                                        </p:tgtEl>
                                      </p:cBhvr>
                                    </p:animEffect>
                                    <p:set>
                                      <p:cBhvr>
                                        <p:cTn id="92" dur="1" fill="hold">
                                          <p:stCondLst>
                                            <p:cond delay="499"/>
                                          </p:stCondLst>
                                        </p:cTn>
                                        <p:tgtEl>
                                          <p:spTgt spid="6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61"/>
                                        </p:tgtEl>
                                      </p:cBhvr>
                                    </p:animEffect>
                                    <p:set>
                                      <p:cBhvr>
                                        <p:cTn id="102" dur="1" fill="hold">
                                          <p:stCondLst>
                                            <p:cond delay="499"/>
                                          </p:stCondLst>
                                        </p:cTn>
                                        <p:tgtEl>
                                          <p:spTgt spid="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28"/>
                                        </p:tgtEl>
                                      </p:cBhvr>
                                    </p:animEffect>
                                    <p:set>
                                      <p:cBhvr>
                                        <p:cTn id="122" dur="1" fill="hold">
                                          <p:stCondLst>
                                            <p:cond delay="499"/>
                                          </p:stCondLst>
                                        </p:cTn>
                                        <p:tgtEl>
                                          <p:spTgt spid="2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6"/>
                                        </p:tgtEl>
                                      </p:cBhvr>
                                    </p:animEffect>
                                    <p:set>
                                      <p:cBhvr>
                                        <p:cTn id="127" dur="1" fill="hold">
                                          <p:stCondLst>
                                            <p:cond delay="499"/>
                                          </p:stCondLst>
                                        </p:cTn>
                                        <p:tgtEl>
                                          <p:spTgt spid="5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55"/>
                                        </p:tgtEl>
                                      </p:cBhvr>
                                    </p:animEffect>
                                    <p:set>
                                      <p:cBhvr>
                                        <p:cTn id="137" dur="1" fill="hold">
                                          <p:stCondLst>
                                            <p:cond delay="499"/>
                                          </p:stCondLst>
                                        </p:cTn>
                                        <p:tgtEl>
                                          <p:spTgt spid="55"/>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53"/>
                                        </p:tgtEl>
                                      </p:cBhvr>
                                    </p:animEffect>
                                    <p:set>
                                      <p:cBhvr>
                                        <p:cTn id="147" dur="1" fill="hold">
                                          <p:stCondLst>
                                            <p:cond delay="499"/>
                                          </p:stCondLst>
                                        </p:cTn>
                                        <p:tgtEl>
                                          <p:spTgt spid="53"/>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47"/>
                                        </p:tgtEl>
                                      </p:cBhvr>
                                    </p:animEffect>
                                    <p:set>
                                      <p:cBhvr>
                                        <p:cTn id="152" dur="1" fill="hold">
                                          <p:stCondLst>
                                            <p:cond delay="499"/>
                                          </p:stCondLst>
                                        </p:cTn>
                                        <p:tgtEl>
                                          <p:spTgt spid="4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46"/>
                                        </p:tgtEl>
                                      </p:cBhvr>
                                    </p:animEffect>
                                    <p:set>
                                      <p:cBhvr>
                                        <p:cTn id="162" dur="1" fill="hold">
                                          <p:stCondLst>
                                            <p:cond delay="499"/>
                                          </p:stCondLst>
                                        </p:cTn>
                                        <p:tgtEl>
                                          <p:spTgt spid="46"/>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12"/>
                                        </p:tgtEl>
                                      </p:cBhvr>
                                    </p:animEffect>
                                    <p:set>
                                      <p:cBhvr>
                                        <p:cTn id="167" dur="1" fill="hold">
                                          <p:stCondLst>
                                            <p:cond delay="499"/>
                                          </p:stCondLst>
                                        </p:cTn>
                                        <p:tgtEl>
                                          <p:spTgt spid="1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26"/>
                                        </p:tgtEl>
                                      </p:cBhvr>
                                    </p:animEffect>
                                    <p:set>
                                      <p:cBhvr>
                                        <p:cTn id="172" dur="1" fill="hold">
                                          <p:stCondLst>
                                            <p:cond delay="499"/>
                                          </p:stCondLst>
                                        </p:cTn>
                                        <p:tgtEl>
                                          <p:spTgt spid="26"/>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57"/>
                                        </p:tgtEl>
                                      </p:cBhvr>
                                    </p:animEffect>
                                    <p:set>
                                      <p:cBhvr>
                                        <p:cTn id="177" dur="1" fill="hold">
                                          <p:stCondLst>
                                            <p:cond delay="499"/>
                                          </p:stCondLst>
                                        </p:cTn>
                                        <p:tgtEl>
                                          <p:spTgt spid="57"/>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0" nodeType="clickEffect">
                                  <p:stCondLst>
                                    <p:cond delay="0"/>
                                  </p:stCondLst>
                                  <p:childTnLst>
                                    <p:animEffect transition="out" filter="fade">
                                      <p:cBhvr>
                                        <p:cTn id="181" dur="500"/>
                                        <p:tgtEl>
                                          <p:spTgt spid="13"/>
                                        </p:tgtEl>
                                      </p:cBhvr>
                                    </p:animEffect>
                                    <p:set>
                                      <p:cBhvr>
                                        <p:cTn id="182" dur="1" fill="hold">
                                          <p:stCondLst>
                                            <p:cond delay="499"/>
                                          </p:stCondLst>
                                        </p:cTn>
                                        <p:tgtEl>
                                          <p:spTgt spid="1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49"/>
                                        </p:tgtEl>
                                      </p:cBhvr>
                                    </p:animEffect>
                                    <p:set>
                                      <p:cBhvr>
                                        <p:cTn id="187" dur="1" fill="hold">
                                          <p:stCondLst>
                                            <p:cond delay="499"/>
                                          </p:stCondLst>
                                        </p:cTn>
                                        <p:tgtEl>
                                          <p:spTgt spid="4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0" nodeType="clickEffect">
                                  <p:stCondLst>
                                    <p:cond delay="0"/>
                                  </p:stCondLst>
                                  <p:childTnLst>
                                    <p:animEffect transition="out" filter="fade">
                                      <p:cBhvr>
                                        <p:cTn id="191" dur="500"/>
                                        <p:tgtEl>
                                          <p:spTgt spid="48"/>
                                        </p:tgtEl>
                                      </p:cBhvr>
                                    </p:animEffect>
                                    <p:set>
                                      <p:cBhvr>
                                        <p:cTn id="192" dur="1" fill="hold">
                                          <p:stCondLst>
                                            <p:cond delay="499"/>
                                          </p:stCondLst>
                                        </p:cTn>
                                        <p:tgtEl>
                                          <p:spTgt spid="48"/>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0" nodeType="clickEffect">
                                  <p:stCondLst>
                                    <p:cond delay="0"/>
                                  </p:stCondLst>
                                  <p:childTnLst>
                                    <p:animEffect transition="out" filter="fade">
                                      <p:cBhvr>
                                        <p:cTn id="196" dur="500"/>
                                        <p:tgtEl>
                                          <p:spTgt spid="35"/>
                                        </p:tgtEl>
                                      </p:cBhvr>
                                    </p:animEffect>
                                    <p:set>
                                      <p:cBhvr>
                                        <p:cTn id="197" dur="1" fill="hold">
                                          <p:stCondLst>
                                            <p:cond delay="499"/>
                                          </p:stCondLst>
                                        </p:cTn>
                                        <p:tgtEl>
                                          <p:spTgt spid="3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0" nodeType="clickEffect">
                                  <p:stCondLst>
                                    <p:cond delay="0"/>
                                  </p:stCondLst>
                                  <p:childTnLst>
                                    <p:animEffect transition="out" filter="fade">
                                      <p:cBhvr>
                                        <p:cTn id="201" dur="500"/>
                                        <p:tgtEl>
                                          <p:spTgt spid="52"/>
                                        </p:tgtEl>
                                      </p:cBhvr>
                                    </p:animEffect>
                                    <p:set>
                                      <p:cBhvr>
                                        <p:cTn id="202" dur="1" fill="hold">
                                          <p:stCondLst>
                                            <p:cond delay="499"/>
                                          </p:stCondLst>
                                        </p:cTn>
                                        <p:tgtEl>
                                          <p:spTgt spid="5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0" nodeType="clickEffect">
                                  <p:stCondLst>
                                    <p:cond delay="0"/>
                                  </p:stCondLst>
                                  <p:childTnLst>
                                    <p:animEffect transition="out" filter="fade">
                                      <p:cBhvr>
                                        <p:cTn id="206" dur="500"/>
                                        <p:tgtEl>
                                          <p:spTgt spid="34"/>
                                        </p:tgtEl>
                                      </p:cBhvr>
                                    </p:animEffect>
                                    <p:set>
                                      <p:cBhvr>
                                        <p:cTn id="207" dur="1" fill="hold">
                                          <p:stCondLst>
                                            <p:cond delay="499"/>
                                          </p:stCondLst>
                                        </p:cTn>
                                        <p:tgtEl>
                                          <p:spTgt spid="3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0" nodeType="clickEffect">
                                  <p:stCondLst>
                                    <p:cond delay="0"/>
                                  </p:stCondLst>
                                  <p:childTnLst>
                                    <p:animEffect transition="out" filter="fade">
                                      <p:cBhvr>
                                        <p:cTn id="211" dur="500"/>
                                        <p:tgtEl>
                                          <p:spTgt spid="14"/>
                                        </p:tgtEl>
                                      </p:cBhvr>
                                    </p:animEffect>
                                    <p:set>
                                      <p:cBhvr>
                                        <p:cTn id="212" dur="1" fill="hold">
                                          <p:stCondLst>
                                            <p:cond delay="499"/>
                                          </p:stCondLst>
                                        </p:cTn>
                                        <p:tgtEl>
                                          <p:spTgt spid="14"/>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51"/>
                                        </p:tgtEl>
                                      </p:cBhvr>
                                    </p:animEffect>
                                    <p:set>
                                      <p:cBhvr>
                                        <p:cTn id="217" dur="1" fill="hold">
                                          <p:stCondLst>
                                            <p:cond delay="499"/>
                                          </p:stCondLst>
                                        </p:cTn>
                                        <p:tgtEl>
                                          <p:spTgt spid="51"/>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0" nodeType="clickEffect">
                                  <p:stCondLst>
                                    <p:cond delay="0"/>
                                  </p:stCondLst>
                                  <p:childTnLst>
                                    <p:animEffect transition="out" filter="fad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grpId="0" nodeType="clickEffect">
                                  <p:stCondLst>
                                    <p:cond delay="0"/>
                                  </p:stCondLst>
                                  <p:childTnLst>
                                    <p:animEffect transition="out" filter="fade">
                                      <p:cBhvr>
                                        <p:cTn id="226" dur="500"/>
                                        <p:tgtEl>
                                          <p:spTgt spid="73"/>
                                        </p:tgtEl>
                                      </p:cBhvr>
                                    </p:animEffect>
                                    <p:set>
                                      <p:cBhvr>
                                        <p:cTn id="227" dur="1" fill="hold">
                                          <p:stCondLst>
                                            <p:cond delay="499"/>
                                          </p:stCondLst>
                                        </p:cTn>
                                        <p:tgtEl>
                                          <p:spTgt spid="73"/>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0" nodeType="clickEffect">
                                  <p:stCondLst>
                                    <p:cond delay="0"/>
                                  </p:stCondLst>
                                  <p:childTnLst>
                                    <p:animEffect transition="out" filter="fade">
                                      <p:cBhvr>
                                        <p:cTn id="231" dur="500"/>
                                        <p:tgtEl>
                                          <p:spTgt spid="33"/>
                                        </p:tgtEl>
                                      </p:cBhvr>
                                    </p:animEffect>
                                    <p:set>
                                      <p:cBhvr>
                                        <p:cTn id="232" dur="1" fill="hold">
                                          <p:stCondLst>
                                            <p:cond delay="499"/>
                                          </p:stCondLst>
                                        </p:cTn>
                                        <p:tgtEl>
                                          <p:spTgt spid="33"/>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grpId="0" nodeType="clickEffect">
                                  <p:stCondLst>
                                    <p:cond delay="0"/>
                                  </p:stCondLst>
                                  <p:childTnLst>
                                    <p:animEffect transition="out" filter="fade">
                                      <p:cBhvr>
                                        <p:cTn id="236" dur="500"/>
                                        <p:tgtEl>
                                          <p:spTgt spid="15"/>
                                        </p:tgtEl>
                                      </p:cBhvr>
                                    </p:animEffect>
                                    <p:set>
                                      <p:cBhvr>
                                        <p:cTn id="237" dur="1" fill="hold">
                                          <p:stCondLst>
                                            <p:cond delay="499"/>
                                          </p:stCondLst>
                                        </p:cTn>
                                        <p:tgtEl>
                                          <p:spTgt spid="15"/>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0" nodeType="clickEffect">
                                  <p:stCondLst>
                                    <p:cond delay="0"/>
                                  </p:stCondLst>
                                  <p:childTnLst>
                                    <p:animEffect transition="out" filter="fade">
                                      <p:cBhvr>
                                        <p:cTn id="241" dur="500"/>
                                        <p:tgtEl>
                                          <p:spTgt spid="39"/>
                                        </p:tgtEl>
                                      </p:cBhvr>
                                    </p:animEffect>
                                    <p:set>
                                      <p:cBhvr>
                                        <p:cTn id="242" dur="1" fill="hold">
                                          <p:stCondLst>
                                            <p:cond delay="499"/>
                                          </p:stCondLst>
                                        </p:cTn>
                                        <p:tgtEl>
                                          <p:spTgt spid="3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38"/>
                                        </p:tgtEl>
                                      </p:cBhvr>
                                    </p:animEffect>
                                    <p:set>
                                      <p:cBhvr>
                                        <p:cTn id="247" dur="1" fill="hold">
                                          <p:stCondLst>
                                            <p:cond delay="499"/>
                                          </p:stCondLst>
                                        </p:cTn>
                                        <p:tgtEl>
                                          <p:spTgt spid="38"/>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0" nodeType="clickEffect">
                                  <p:stCondLst>
                                    <p:cond delay="0"/>
                                  </p:stCondLst>
                                  <p:childTnLst>
                                    <p:animEffect transition="out" filter="fade">
                                      <p:cBhvr>
                                        <p:cTn id="251" dur="500"/>
                                        <p:tgtEl>
                                          <p:spTgt spid="40"/>
                                        </p:tgtEl>
                                      </p:cBhvr>
                                    </p:animEffect>
                                    <p:set>
                                      <p:cBhvr>
                                        <p:cTn id="252" dur="1" fill="hold">
                                          <p:stCondLst>
                                            <p:cond delay="499"/>
                                          </p:stCondLst>
                                        </p:cTn>
                                        <p:tgtEl>
                                          <p:spTgt spid="40"/>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grpId="0" nodeType="clickEffect">
                                  <p:stCondLst>
                                    <p:cond delay="0"/>
                                  </p:stCondLst>
                                  <p:childTnLst>
                                    <p:animEffect transition="out" filter="fade">
                                      <p:cBhvr>
                                        <p:cTn id="256" dur="500"/>
                                        <p:tgtEl>
                                          <p:spTgt spid="16"/>
                                        </p:tgtEl>
                                      </p:cBhvr>
                                    </p:animEffect>
                                    <p:set>
                                      <p:cBhvr>
                                        <p:cTn id="257" dur="1" fill="hold">
                                          <p:stCondLst>
                                            <p:cond delay="499"/>
                                          </p:stCondLst>
                                        </p:cTn>
                                        <p:tgtEl>
                                          <p:spTgt spid="16"/>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0"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grpId="0" nodeType="clickEffect">
                                  <p:stCondLst>
                                    <p:cond delay="0"/>
                                  </p:stCondLst>
                                  <p:childTnLst>
                                    <p:animEffect transition="out" filter="fade">
                                      <p:cBhvr>
                                        <p:cTn id="266" dur="500"/>
                                        <p:tgtEl>
                                          <p:spTgt spid="42"/>
                                        </p:tgtEl>
                                      </p:cBhvr>
                                    </p:animEffect>
                                    <p:set>
                                      <p:cBhvr>
                                        <p:cTn id="267" dur="1" fill="hold">
                                          <p:stCondLst>
                                            <p:cond delay="499"/>
                                          </p:stCondLst>
                                        </p:cTn>
                                        <p:tgtEl>
                                          <p:spTgt spid="42"/>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10" presetClass="exit" presetSubtype="0" fill="hold" grpId="0" nodeType="clickEffect">
                                  <p:stCondLst>
                                    <p:cond delay="0"/>
                                  </p:stCondLst>
                                  <p:childTnLst>
                                    <p:animEffect transition="out" filter="fade">
                                      <p:cBhvr>
                                        <p:cTn id="271" dur="500"/>
                                        <p:tgtEl>
                                          <p:spTgt spid="32"/>
                                        </p:tgtEl>
                                      </p:cBhvr>
                                    </p:animEffect>
                                    <p:set>
                                      <p:cBhvr>
                                        <p:cTn id="272" dur="1" fill="hold">
                                          <p:stCondLst>
                                            <p:cond delay="499"/>
                                          </p:stCondLst>
                                        </p:cTn>
                                        <p:tgtEl>
                                          <p:spTgt spid="32"/>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41"/>
                                        </p:tgtEl>
                                      </p:cBhvr>
                                    </p:animEffect>
                                    <p:set>
                                      <p:cBhvr>
                                        <p:cTn id="277" dur="1" fill="hold">
                                          <p:stCondLst>
                                            <p:cond delay="499"/>
                                          </p:stCondLst>
                                        </p:cTn>
                                        <p:tgtEl>
                                          <p:spTgt spid="41"/>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grpId="0" nodeType="clickEffect">
                                  <p:stCondLst>
                                    <p:cond delay="0"/>
                                  </p:stCondLst>
                                  <p:childTnLst>
                                    <p:animEffect transition="out" filter="fade">
                                      <p:cBhvr>
                                        <p:cTn id="281" dur="500"/>
                                        <p:tgtEl>
                                          <p:spTgt spid="31"/>
                                        </p:tgtEl>
                                      </p:cBhvr>
                                    </p:animEffect>
                                    <p:set>
                                      <p:cBhvr>
                                        <p:cTn id="282" dur="1" fill="hold">
                                          <p:stCondLst>
                                            <p:cond delay="499"/>
                                          </p:stCondLst>
                                        </p:cTn>
                                        <p:tgtEl>
                                          <p:spTgt spid="31"/>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grpId="0" nodeType="clickEffect">
                                  <p:stCondLst>
                                    <p:cond delay="0"/>
                                  </p:stCondLst>
                                  <p:childTnLst>
                                    <p:animEffect transition="out" filter="fade">
                                      <p:cBhvr>
                                        <p:cTn id="286" dur="500"/>
                                        <p:tgtEl>
                                          <p:spTgt spid="45"/>
                                        </p:tgtEl>
                                      </p:cBhvr>
                                    </p:animEffect>
                                    <p:set>
                                      <p:cBhvr>
                                        <p:cTn id="287" dur="1" fill="hold">
                                          <p:stCondLst>
                                            <p:cond delay="499"/>
                                          </p:stCondLst>
                                        </p:cTn>
                                        <p:tgtEl>
                                          <p:spTgt spid="45"/>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grpId="0" nodeType="clickEffect">
                                  <p:stCondLst>
                                    <p:cond delay="0"/>
                                  </p:stCondLst>
                                  <p:childTnLst>
                                    <p:animEffect transition="out" filter="fade">
                                      <p:cBhvr>
                                        <p:cTn id="291" dur="500"/>
                                        <p:tgtEl>
                                          <p:spTgt spid="36"/>
                                        </p:tgtEl>
                                      </p:cBhvr>
                                    </p:animEffect>
                                    <p:set>
                                      <p:cBhvr>
                                        <p:cTn id="292" dur="1" fill="hold">
                                          <p:stCondLst>
                                            <p:cond delay="499"/>
                                          </p:stCondLst>
                                        </p:cTn>
                                        <p:tgtEl>
                                          <p:spTgt spid="36"/>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grpId="0" nodeType="clickEffect">
                                  <p:stCondLst>
                                    <p:cond delay="0"/>
                                  </p:stCondLst>
                                  <p:childTnLst>
                                    <p:animEffect transition="out" filter="fade">
                                      <p:cBhvr>
                                        <p:cTn id="296" dur="500"/>
                                        <p:tgtEl>
                                          <p:spTgt spid="37"/>
                                        </p:tgtEl>
                                      </p:cBhvr>
                                    </p:animEffect>
                                    <p:set>
                                      <p:cBhvr>
                                        <p:cTn id="297" dur="1" fill="hold">
                                          <p:stCondLst>
                                            <p:cond delay="499"/>
                                          </p:stCondLst>
                                        </p:cTn>
                                        <p:tgtEl>
                                          <p:spTgt spid="37"/>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0" presetClass="exit" presetSubtype="0" fill="hold" grpId="0" nodeType="clickEffect">
                                  <p:stCondLst>
                                    <p:cond delay="0"/>
                                  </p:stCondLst>
                                  <p:childTnLst>
                                    <p:animEffect transition="out" filter="fade">
                                      <p:cBhvr>
                                        <p:cTn id="301" dur="500"/>
                                        <p:tgtEl>
                                          <p:spTgt spid="44"/>
                                        </p:tgtEl>
                                      </p:cBhvr>
                                    </p:animEffect>
                                    <p:set>
                                      <p:cBhvr>
                                        <p:cTn id="302" dur="1" fill="hold">
                                          <p:stCondLst>
                                            <p:cond delay="499"/>
                                          </p:stCondLst>
                                        </p:cTn>
                                        <p:tgtEl>
                                          <p:spTgt spid="44"/>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43"/>
                                        </p:tgtEl>
                                      </p:cBhvr>
                                    </p:animEffect>
                                    <p:set>
                                      <p:cBhvr>
                                        <p:cTn id="307" dur="1" fill="hold">
                                          <p:stCondLst>
                                            <p:cond delay="499"/>
                                          </p:stCondLst>
                                        </p:cTn>
                                        <p:tgtEl>
                                          <p:spTgt spid="43"/>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10" presetClass="exit" presetSubtype="0" fill="hold" grpId="0" nodeType="clickEffect">
                                  <p:stCondLst>
                                    <p:cond delay="0"/>
                                  </p:stCondLst>
                                  <p:childTnLst>
                                    <p:animEffect transition="out" filter="fade">
                                      <p:cBhvr>
                                        <p:cTn id="311" dur="500"/>
                                        <p:tgtEl>
                                          <p:spTgt spid="18"/>
                                        </p:tgtEl>
                                      </p:cBhvr>
                                    </p:animEffect>
                                    <p:set>
                                      <p:cBhvr>
                                        <p:cTn id="3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0611ABFF-0767-48A4-91E6-1EFB5A138642}"/>
              </a:ext>
            </a:extLst>
          </p:cNvPr>
          <p:cNvSpPr txBox="1"/>
          <p:nvPr/>
        </p:nvSpPr>
        <p:spPr>
          <a:xfrm>
            <a:off x="8339769" y="4877703"/>
            <a:ext cx="1398676" cy="707886"/>
          </a:xfrm>
          <a:prstGeom prst="rect">
            <a:avLst/>
          </a:prstGeom>
          <a:noFill/>
        </p:spPr>
        <p:txBody>
          <a:bodyPr wrap="square" rtlCol="0">
            <a:spAutoFit/>
          </a:bodyPr>
          <a:lstStyle/>
          <a:p>
            <a:pPr algn="ctr"/>
            <a:r>
              <a:rPr lang="en-GB" sz="2000" b="1" dirty="0"/>
              <a:t>there is,</a:t>
            </a:r>
            <a:br>
              <a:rPr lang="en-GB" sz="2000" b="1" dirty="0"/>
            </a:br>
            <a:r>
              <a:rPr lang="en-GB" sz="2000" b="1" dirty="0"/>
              <a:t>there are</a:t>
            </a:r>
          </a:p>
        </p:txBody>
      </p:sp>
      <p:sp>
        <p:nvSpPr>
          <p:cNvPr id="60" name="TextBox 59">
            <a:extLst>
              <a:ext uri="{FF2B5EF4-FFF2-40B4-BE49-F238E27FC236}">
                <a16:creationId xmlns:a16="http://schemas.microsoft.com/office/drawing/2014/main" id="{63543132-58FE-4D95-B772-6BBC060AD10F}"/>
              </a:ext>
            </a:extLst>
          </p:cNvPr>
          <p:cNvSpPr txBox="1"/>
          <p:nvPr/>
        </p:nvSpPr>
        <p:spPr>
          <a:xfrm>
            <a:off x="7149666" y="5374663"/>
            <a:ext cx="1398676" cy="830997"/>
          </a:xfrm>
          <a:prstGeom prst="rect">
            <a:avLst/>
          </a:prstGeom>
          <a:noFill/>
        </p:spPr>
        <p:txBody>
          <a:bodyPr wrap="square" rtlCol="0">
            <a:spAutoFit/>
          </a:bodyPr>
          <a:lstStyle/>
          <a:p>
            <a:pPr algn="ctr"/>
            <a:r>
              <a:rPr lang="en-GB" sz="2400" b="1" dirty="0"/>
              <a:t>the piece</a:t>
            </a:r>
          </a:p>
        </p:txBody>
      </p:sp>
      <p:sp>
        <p:nvSpPr>
          <p:cNvPr id="55" name="TextBox 54">
            <a:extLst>
              <a:ext uri="{FF2B5EF4-FFF2-40B4-BE49-F238E27FC236}">
                <a16:creationId xmlns:a16="http://schemas.microsoft.com/office/drawing/2014/main" id="{C0E599E0-96B1-4BE5-A139-0B39ADFC6B8A}"/>
              </a:ext>
            </a:extLst>
          </p:cNvPr>
          <p:cNvSpPr txBox="1"/>
          <p:nvPr/>
        </p:nvSpPr>
        <p:spPr>
          <a:xfrm>
            <a:off x="3818038" y="5747384"/>
            <a:ext cx="1867331" cy="707886"/>
          </a:xfrm>
          <a:prstGeom prst="rect">
            <a:avLst/>
          </a:prstGeom>
          <a:noFill/>
        </p:spPr>
        <p:txBody>
          <a:bodyPr wrap="square" rtlCol="0">
            <a:spAutoFit/>
          </a:bodyPr>
          <a:lstStyle/>
          <a:p>
            <a:pPr algn="ctr"/>
            <a:r>
              <a:rPr lang="en-GB" sz="2000" b="1" dirty="0"/>
              <a:t>the </a:t>
            </a:r>
            <a:br>
              <a:rPr lang="en-GB" sz="2000" b="1" dirty="0"/>
            </a:br>
            <a:r>
              <a:rPr lang="en-GB" sz="2000" b="1" dirty="0"/>
              <a:t>place</a:t>
            </a:r>
          </a:p>
        </p:txBody>
      </p:sp>
      <p:sp>
        <p:nvSpPr>
          <p:cNvPr id="54" name="TextBox 53">
            <a:extLst>
              <a:ext uri="{FF2B5EF4-FFF2-40B4-BE49-F238E27FC236}">
                <a16:creationId xmlns:a16="http://schemas.microsoft.com/office/drawing/2014/main" id="{F5B109AE-048B-456B-A8F1-5A0921DBBBCF}"/>
              </a:ext>
            </a:extLst>
          </p:cNvPr>
          <p:cNvSpPr txBox="1"/>
          <p:nvPr/>
        </p:nvSpPr>
        <p:spPr>
          <a:xfrm>
            <a:off x="2267965" y="5142578"/>
            <a:ext cx="1867331" cy="707886"/>
          </a:xfrm>
          <a:prstGeom prst="rect">
            <a:avLst/>
          </a:prstGeom>
          <a:noFill/>
        </p:spPr>
        <p:txBody>
          <a:bodyPr wrap="square" rtlCol="0">
            <a:spAutoFit/>
          </a:bodyPr>
          <a:lstStyle/>
          <a:p>
            <a:pPr algn="ctr"/>
            <a:r>
              <a:rPr lang="en-GB" sz="2000" b="1" dirty="0"/>
              <a:t>to wish, </a:t>
            </a:r>
            <a:br>
              <a:rPr lang="en-GB" sz="2000" b="1" dirty="0"/>
            </a:br>
            <a:r>
              <a:rPr lang="en-GB" sz="2000" b="1" dirty="0"/>
              <a:t>wishing</a:t>
            </a:r>
          </a:p>
        </p:txBody>
      </p:sp>
      <p:pic>
        <p:nvPicPr>
          <p:cNvPr id="6" name="Picture 5" descr="A cartoon of a christmas tree&#10;&#10;Description automatically generated">
            <a:extLst>
              <a:ext uri="{FF2B5EF4-FFF2-40B4-BE49-F238E27FC236}">
                <a16:creationId xmlns:a16="http://schemas.microsoft.com/office/drawing/2014/main" id="{8DD1F7F0-3A9F-4966-A451-82C9912BA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129" y="-177"/>
            <a:ext cx="5925741" cy="6858000"/>
          </a:xfrm>
          <a:prstGeom prst="rect">
            <a:avLst/>
          </a:prstGeom>
        </p:spPr>
      </p:pic>
      <p:sp>
        <p:nvSpPr>
          <p:cNvPr id="2" name="Title 1">
            <a:extLst>
              <a:ext uri="{FF2B5EF4-FFF2-40B4-BE49-F238E27FC236}">
                <a16:creationId xmlns:a16="http://schemas.microsoft.com/office/drawing/2014/main" id="{179345EA-007A-416D-BC22-C5D2B60444EB}"/>
              </a:ext>
            </a:extLst>
          </p:cNvPr>
          <p:cNvSpPr>
            <a:spLocks noGrp="1"/>
          </p:cNvSpPr>
          <p:nvPr>
            <p:ph type="title"/>
          </p:nvPr>
        </p:nvSpPr>
        <p:spPr>
          <a:xfrm>
            <a:off x="0" y="213557"/>
            <a:ext cx="3907971" cy="647577"/>
          </a:xfrm>
        </p:spPr>
        <p:txBody>
          <a:bodyPr>
            <a:normAutofit/>
          </a:bodyPr>
          <a:lstStyle/>
          <a:p>
            <a:r>
              <a:rPr lang="en-GB" sz="2800" dirty="0"/>
              <a:t>Wie </a:t>
            </a:r>
            <a:r>
              <a:rPr lang="en-GB" sz="2800" dirty="0" err="1"/>
              <a:t>sagt</a:t>
            </a:r>
            <a:r>
              <a:rPr lang="en-GB" sz="2800" dirty="0"/>
              <a:t> man das?</a:t>
            </a:r>
          </a:p>
        </p:txBody>
      </p:sp>
      <p:sp>
        <p:nvSpPr>
          <p:cNvPr id="4" name="Rounded Rectangle 11">
            <a:extLst>
              <a:ext uri="{FF2B5EF4-FFF2-40B4-BE49-F238E27FC236}">
                <a16:creationId xmlns:a16="http://schemas.microsoft.com/office/drawing/2014/main" id="{E72C0284-3F9B-4EA4-9100-3C97BC4980CF}"/>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grpSp>
        <p:nvGrpSpPr>
          <p:cNvPr id="43" name="Group 42">
            <a:extLst>
              <a:ext uri="{FF2B5EF4-FFF2-40B4-BE49-F238E27FC236}">
                <a16:creationId xmlns:a16="http://schemas.microsoft.com/office/drawing/2014/main" id="{8597F86D-BE4A-4123-8BB2-24328145D453}"/>
              </a:ext>
            </a:extLst>
          </p:cNvPr>
          <p:cNvGrpSpPr/>
          <p:nvPr/>
        </p:nvGrpSpPr>
        <p:grpSpPr>
          <a:xfrm>
            <a:off x="8377323" y="4324049"/>
            <a:ext cx="1281754" cy="1669999"/>
            <a:chOff x="8379328" y="4357560"/>
            <a:chExt cx="1281754" cy="1669999"/>
          </a:xfrm>
        </p:grpSpPr>
        <p:cxnSp>
          <p:nvCxnSpPr>
            <p:cNvPr id="24" name="Straight Connector 23">
              <a:extLst>
                <a:ext uri="{FF2B5EF4-FFF2-40B4-BE49-F238E27FC236}">
                  <a16:creationId xmlns:a16="http://schemas.microsoft.com/office/drawing/2014/main" id="{489AF01B-EC6D-4319-860D-B3AE85F2EAE1}"/>
                </a:ext>
              </a:extLst>
            </p:cNvPr>
            <p:cNvCxnSpPr>
              <a:cxnSpLocks/>
            </p:cNvCxnSpPr>
            <p:nvPr/>
          </p:nvCxnSpPr>
          <p:spPr>
            <a:xfrm>
              <a:off x="9020205" y="4357560"/>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descr="A green and white ornament with deer&#10;&#10;Description automatically generated">
              <a:extLst>
                <a:ext uri="{FF2B5EF4-FFF2-40B4-BE49-F238E27FC236}">
                  <a16:creationId xmlns:a16="http://schemas.microsoft.com/office/drawing/2014/main" id="{BB7D19B0-9899-4C40-AA97-2B87F588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328" y="4560077"/>
              <a:ext cx="1281754" cy="1467482"/>
            </a:xfrm>
            <a:prstGeom prst="rect">
              <a:avLst/>
            </a:prstGeom>
          </p:spPr>
        </p:pic>
      </p:grpSp>
      <p:grpSp>
        <p:nvGrpSpPr>
          <p:cNvPr id="38" name="Group 37">
            <a:extLst>
              <a:ext uri="{FF2B5EF4-FFF2-40B4-BE49-F238E27FC236}">
                <a16:creationId xmlns:a16="http://schemas.microsoft.com/office/drawing/2014/main" id="{133F4D0C-6793-4973-AB6F-F596A6286D31}"/>
              </a:ext>
            </a:extLst>
          </p:cNvPr>
          <p:cNvGrpSpPr/>
          <p:nvPr/>
        </p:nvGrpSpPr>
        <p:grpSpPr>
          <a:xfrm>
            <a:off x="2411965" y="4389898"/>
            <a:ext cx="1501634" cy="1855191"/>
            <a:chOff x="2427277" y="4374978"/>
            <a:chExt cx="1501634" cy="1855191"/>
          </a:xfrm>
        </p:grpSpPr>
        <p:cxnSp>
          <p:nvCxnSpPr>
            <p:cNvPr id="21" name="Straight Connector 20">
              <a:extLst>
                <a:ext uri="{FF2B5EF4-FFF2-40B4-BE49-F238E27FC236}">
                  <a16:creationId xmlns:a16="http://schemas.microsoft.com/office/drawing/2014/main" id="{25895D69-E8BE-4381-8400-6BE517F765FF}"/>
                </a:ext>
              </a:extLst>
            </p:cNvPr>
            <p:cNvCxnSpPr>
              <a:cxnSpLocks/>
            </p:cNvCxnSpPr>
            <p:nvPr/>
          </p:nvCxnSpPr>
          <p:spPr>
            <a:xfrm>
              <a:off x="3178094" y="4374978"/>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descr="A red and gold christmas ornament&#10;&#10;Description automatically generated">
              <a:extLst>
                <a:ext uri="{FF2B5EF4-FFF2-40B4-BE49-F238E27FC236}">
                  <a16:creationId xmlns:a16="http://schemas.microsoft.com/office/drawing/2014/main" id="{9921585D-B7F5-4D53-94A5-4ED960D8C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7277" y="4581720"/>
              <a:ext cx="1501634" cy="1648449"/>
            </a:xfrm>
            <a:prstGeom prst="rect">
              <a:avLst/>
            </a:prstGeom>
          </p:spPr>
        </p:pic>
      </p:grpSp>
      <p:grpSp>
        <p:nvGrpSpPr>
          <p:cNvPr id="42" name="Group 41">
            <a:extLst>
              <a:ext uri="{FF2B5EF4-FFF2-40B4-BE49-F238E27FC236}">
                <a16:creationId xmlns:a16="http://schemas.microsoft.com/office/drawing/2014/main" id="{8069E233-CD15-4446-84ED-7BB33A860985}"/>
              </a:ext>
            </a:extLst>
          </p:cNvPr>
          <p:cNvGrpSpPr/>
          <p:nvPr/>
        </p:nvGrpSpPr>
        <p:grpSpPr>
          <a:xfrm>
            <a:off x="7090604" y="5050841"/>
            <a:ext cx="1501634" cy="1777117"/>
            <a:chOff x="7035954" y="5178211"/>
            <a:chExt cx="1501634" cy="1777117"/>
          </a:xfrm>
        </p:grpSpPr>
        <p:cxnSp>
          <p:nvCxnSpPr>
            <p:cNvPr id="28" name="Straight Connector 27">
              <a:extLst>
                <a:ext uri="{FF2B5EF4-FFF2-40B4-BE49-F238E27FC236}">
                  <a16:creationId xmlns:a16="http://schemas.microsoft.com/office/drawing/2014/main" id="{DEFCAD72-7E87-4A2A-AE5D-A972823610ED}"/>
                </a:ext>
              </a:extLst>
            </p:cNvPr>
            <p:cNvCxnSpPr>
              <a:cxnSpLocks/>
            </p:cNvCxnSpPr>
            <p:nvPr/>
          </p:nvCxnSpPr>
          <p:spPr>
            <a:xfrm>
              <a:off x="7786771" y="5178211"/>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descr="A red and gold christmas ornament&#10;&#10;Description automatically generated">
              <a:extLst>
                <a:ext uri="{FF2B5EF4-FFF2-40B4-BE49-F238E27FC236}">
                  <a16:creationId xmlns:a16="http://schemas.microsoft.com/office/drawing/2014/main" id="{35B7CED2-A7DF-45EE-B01C-D18B60ECF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954" y="5306879"/>
              <a:ext cx="1501634" cy="1648449"/>
            </a:xfrm>
            <a:prstGeom prst="rect">
              <a:avLst/>
            </a:prstGeom>
          </p:spPr>
        </p:pic>
      </p:grpSp>
      <p:grpSp>
        <p:nvGrpSpPr>
          <p:cNvPr id="40" name="Group 39">
            <a:extLst>
              <a:ext uri="{FF2B5EF4-FFF2-40B4-BE49-F238E27FC236}">
                <a16:creationId xmlns:a16="http://schemas.microsoft.com/office/drawing/2014/main" id="{7008C003-CBE8-41DB-9A67-9BF67907ACF4}"/>
              </a:ext>
            </a:extLst>
          </p:cNvPr>
          <p:cNvGrpSpPr/>
          <p:nvPr/>
        </p:nvGrpSpPr>
        <p:grpSpPr>
          <a:xfrm>
            <a:off x="4136300" y="5317494"/>
            <a:ext cx="1197846" cy="1575769"/>
            <a:chOff x="4109088" y="5282231"/>
            <a:chExt cx="1197846" cy="1575769"/>
          </a:xfrm>
        </p:grpSpPr>
        <p:cxnSp>
          <p:nvCxnSpPr>
            <p:cNvPr id="25" name="Straight Connector 24">
              <a:extLst>
                <a:ext uri="{FF2B5EF4-FFF2-40B4-BE49-F238E27FC236}">
                  <a16:creationId xmlns:a16="http://schemas.microsoft.com/office/drawing/2014/main" id="{222AD4F9-EB35-4B6C-B7E5-02DCBAEB4088}"/>
                </a:ext>
              </a:extLst>
            </p:cNvPr>
            <p:cNvCxnSpPr>
              <a:cxnSpLocks/>
            </p:cNvCxnSpPr>
            <p:nvPr/>
          </p:nvCxnSpPr>
          <p:spPr>
            <a:xfrm>
              <a:off x="4708291" y="5282231"/>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yellow and silver ornament&#10;&#10;Description automatically generated">
              <a:extLst>
                <a:ext uri="{FF2B5EF4-FFF2-40B4-BE49-F238E27FC236}">
                  <a16:creationId xmlns:a16="http://schemas.microsoft.com/office/drawing/2014/main" id="{843E5731-2E8B-407F-A852-B0F2E3219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9088" y="5506818"/>
              <a:ext cx="1197846" cy="1351182"/>
            </a:xfrm>
            <a:prstGeom prst="rect">
              <a:avLst/>
            </a:prstGeom>
          </p:spPr>
        </p:pic>
      </p:grpSp>
      <p:sp>
        <p:nvSpPr>
          <p:cNvPr id="46" name="TextBox 45">
            <a:extLst>
              <a:ext uri="{FF2B5EF4-FFF2-40B4-BE49-F238E27FC236}">
                <a16:creationId xmlns:a16="http://schemas.microsoft.com/office/drawing/2014/main" id="{8007A62B-271A-4460-927B-7A7B95955A56}"/>
              </a:ext>
            </a:extLst>
          </p:cNvPr>
          <p:cNvSpPr txBox="1"/>
          <p:nvPr/>
        </p:nvSpPr>
        <p:spPr>
          <a:xfrm>
            <a:off x="5448857" y="1033356"/>
            <a:ext cx="1398677" cy="830997"/>
          </a:xfrm>
          <a:prstGeom prst="rect">
            <a:avLst/>
          </a:prstGeom>
          <a:noFill/>
        </p:spPr>
        <p:txBody>
          <a:bodyPr wrap="square" rtlCol="0">
            <a:spAutoFit/>
          </a:bodyPr>
          <a:lstStyle/>
          <a:p>
            <a:pPr algn="ctr"/>
            <a:r>
              <a:rPr lang="en-GB" sz="2400" b="1" dirty="0">
                <a:solidFill>
                  <a:schemeClr val="bg2"/>
                </a:solidFill>
              </a:rPr>
              <a:t>how many?</a:t>
            </a:r>
          </a:p>
        </p:txBody>
      </p:sp>
      <p:sp>
        <p:nvSpPr>
          <p:cNvPr id="48" name="TextBox 47">
            <a:extLst>
              <a:ext uri="{FF2B5EF4-FFF2-40B4-BE49-F238E27FC236}">
                <a16:creationId xmlns:a16="http://schemas.microsoft.com/office/drawing/2014/main" id="{D3E4D3B7-1029-4F23-AA1A-65C694D9B56C}"/>
              </a:ext>
            </a:extLst>
          </p:cNvPr>
          <p:cNvSpPr txBox="1"/>
          <p:nvPr/>
        </p:nvSpPr>
        <p:spPr>
          <a:xfrm>
            <a:off x="3490048" y="3775201"/>
            <a:ext cx="1398677" cy="830997"/>
          </a:xfrm>
          <a:prstGeom prst="rect">
            <a:avLst/>
          </a:prstGeom>
          <a:noFill/>
        </p:spPr>
        <p:txBody>
          <a:bodyPr wrap="square" rtlCol="0">
            <a:spAutoFit/>
          </a:bodyPr>
          <a:lstStyle/>
          <a:p>
            <a:pPr algn="ctr"/>
            <a:r>
              <a:rPr lang="en-GB" sz="2400" b="1" dirty="0">
                <a:solidFill>
                  <a:schemeClr val="bg2"/>
                </a:solidFill>
              </a:rPr>
              <a:t>the </a:t>
            </a:r>
            <a:br>
              <a:rPr lang="en-GB" sz="2400" b="1" dirty="0">
                <a:solidFill>
                  <a:schemeClr val="bg2"/>
                </a:solidFill>
              </a:rPr>
            </a:br>
            <a:r>
              <a:rPr lang="en-GB" sz="2400" b="1" dirty="0">
                <a:solidFill>
                  <a:schemeClr val="bg2"/>
                </a:solidFill>
              </a:rPr>
              <a:t>train</a:t>
            </a:r>
          </a:p>
        </p:txBody>
      </p:sp>
      <p:grpSp>
        <p:nvGrpSpPr>
          <p:cNvPr id="36" name="Group 35">
            <a:extLst>
              <a:ext uri="{FF2B5EF4-FFF2-40B4-BE49-F238E27FC236}">
                <a16:creationId xmlns:a16="http://schemas.microsoft.com/office/drawing/2014/main" id="{C7794505-AA10-4328-822F-C6710667FBDD}"/>
              </a:ext>
            </a:extLst>
          </p:cNvPr>
          <p:cNvGrpSpPr/>
          <p:nvPr/>
        </p:nvGrpSpPr>
        <p:grpSpPr>
          <a:xfrm>
            <a:off x="5345900" y="550081"/>
            <a:ext cx="1501634" cy="1852441"/>
            <a:chOff x="5345183" y="513120"/>
            <a:chExt cx="1501634" cy="1852441"/>
          </a:xfrm>
        </p:grpSpPr>
        <p:cxnSp>
          <p:nvCxnSpPr>
            <p:cNvPr id="18" name="Straight Connector 17">
              <a:extLst>
                <a:ext uri="{FF2B5EF4-FFF2-40B4-BE49-F238E27FC236}">
                  <a16:creationId xmlns:a16="http://schemas.microsoft.com/office/drawing/2014/main" id="{73CADA50-D3D6-4B8F-9612-644EDAF08481}"/>
                </a:ext>
              </a:extLst>
            </p:cNvPr>
            <p:cNvCxnSpPr>
              <a:cxnSpLocks/>
              <a:endCxn id="14" idx="0"/>
            </p:cNvCxnSpPr>
            <p:nvPr/>
          </p:nvCxnSpPr>
          <p:spPr>
            <a:xfrm>
              <a:off x="6096000" y="513120"/>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red and gold christmas ornament&#10;&#10;Description automatically generated">
              <a:extLst>
                <a:ext uri="{FF2B5EF4-FFF2-40B4-BE49-F238E27FC236}">
                  <a16:creationId xmlns:a16="http://schemas.microsoft.com/office/drawing/2014/main" id="{6EEE2ACA-7922-4BEB-B48D-B70C09FA3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183" y="717112"/>
              <a:ext cx="1501634" cy="1648449"/>
            </a:xfrm>
            <a:prstGeom prst="rect">
              <a:avLst/>
            </a:prstGeom>
          </p:spPr>
        </p:pic>
      </p:grpSp>
      <p:sp>
        <p:nvSpPr>
          <p:cNvPr id="47" name="TextBox 46">
            <a:extLst>
              <a:ext uri="{FF2B5EF4-FFF2-40B4-BE49-F238E27FC236}">
                <a16:creationId xmlns:a16="http://schemas.microsoft.com/office/drawing/2014/main" id="{7BBCD352-C9AD-4397-B115-598D9883F8D8}"/>
              </a:ext>
            </a:extLst>
          </p:cNvPr>
          <p:cNvSpPr txBox="1"/>
          <p:nvPr/>
        </p:nvSpPr>
        <p:spPr>
          <a:xfrm>
            <a:off x="4216430" y="2618565"/>
            <a:ext cx="1398677" cy="461665"/>
          </a:xfrm>
          <a:prstGeom prst="rect">
            <a:avLst/>
          </a:prstGeom>
          <a:noFill/>
        </p:spPr>
        <p:txBody>
          <a:bodyPr wrap="square" rtlCol="0">
            <a:spAutoFit/>
          </a:bodyPr>
          <a:lstStyle/>
          <a:p>
            <a:pPr algn="ctr"/>
            <a:r>
              <a:rPr lang="en-GB" sz="2400" b="1" dirty="0">
                <a:solidFill>
                  <a:schemeClr val="bg2"/>
                </a:solidFill>
              </a:rPr>
              <a:t>green</a:t>
            </a:r>
          </a:p>
        </p:txBody>
      </p:sp>
      <p:sp>
        <p:nvSpPr>
          <p:cNvPr id="49" name="TextBox 48">
            <a:extLst>
              <a:ext uri="{FF2B5EF4-FFF2-40B4-BE49-F238E27FC236}">
                <a16:creationId xmlns:a16="http://schemas.microsoft.com/office/drawing/2014/main" id="{836E2FBC-C2A1-4E16-9CE8-5A4038241D11}"/>
              </a:ext>
            </a:extLst>
          </p:cNvPr>
          <p:cNvSpPr txBox="1"/>
          <p:nvPr/>
        </p:nvSpPr>
        <p:spPr>
          <a:xfrm>
            <a:off x="5428450" y="1230292"/>
            <a:ext cx="1398677" cy="830997"/>
          </a:xfrm>
          <a:prstGeom prst="rect">
            <a:avLst/>
          </a:prstGeom>
          <a:noFill/>
        </p:spPr>
        <p:txBody>
          <a:bodyPr wrap="square" rtlCol="0">
            <a:spAutoFit/>
          </a:bodyPr>
          <a:lstStyle/>
          <a:p>
            <a:pPr algn="ctr"/>
            <a:r>
              <a:rPr lang="en-GB" sz="2400" b="1" dirty="0" err="1">
                <a:solidFill>
                  <a:schemeClr val="bg2"/>
                </a:solidFill>
              </a:rPr>
              <a:t>wie</a:t>
            </a:r>
            <a:r>
              <a:rPr lang="en-GB" sz="2400" b="1" dirty="0">
                <a:solidFill>
                  <a:schemeClr val="bg2"/>
                </a:solidFill>
              </a:rPr>
              <a:t> </a:t>
            </a:r>
            <a:r>
              <a:rPr lang="en-GB" sz="2400" b="1" dirty="0" err="1">
                <a:solidFill>
                  <a:schemeClr val="bg2"/>
                </a:solidFill>
              </a:rPr>
              <a:t>viele</a:t>
            </a:r>
            <a:r>
              <a:rPr lang="en-GB" sz="2400" b="1" dirty="0">
                <a:solidFill>
                  <a:schemeClr val="bg2"/>
                </a:solidFill>
              </a:rPr>
              <a:t>?</a:t>
            </a:r>
          </a:p>
        </p:txBody>
      </p:sp>
      <p:grpSp>
        <p:nvGrpSpPr>
          <p:cNvPr id="37" name="Group 36">
            <a:extLst>
              <a:ext uri="{FF2B5EF4-FFF2-40B4-BE49-F238E27FC236}">
                <a16:creationId xmlns:a16="http://schemas.microsoft.com/office/drawing/2014/main" id="{1C4058F0-2B3F-4413-A64B-3701A55F2B53}"/>
              </a:ext>
            </a:extLst>
          </p:cNvPr>
          <p:cNvGrpSpPr/>
          <p:nvPr/>
        </p:nvGrpSpPr>
        <p:grpSpPr>
          <a:xfrm>
            <a:off x="4239327" y="1640436"/>
            <a:ext cx="1197846" cy="1670126"/>
            <a:chOff x="4251011" y="1660408"/>
            <a:chExt cx="1197846" cy="1670126"/>
          </a:xfrm>
        </p:grpSpPr>
        <p:pic>
          <p:nvPicPr>
            <p:cNvPr id="8" name="Picture 7" descr="A yellow and silver ornament&#10;&#10;Description automatically generated">
              <a:extLst>
                <a:ext uri="{FF2B5EF4-FFF2-40B4-BE49-F238E27FC236}">
                  <a16:creationId xmlns:a16="http://schemas.microsoft.com/office/drawing/2014/main" id="{55B480E4-DD54-429B-B71D-494030AA2D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011" y="1874462"/>
              <a:ext cx="1197846" cy="1456072"/>
            </a:xfrm>
            <a:prstGeom prst="rect">
              <a:avLst/>
            </a:prstGeom>
          </p:spPr>
        </p:pic>
        <p:cxnSp>
          <p:nvCxnSpPr>
            <p:cNvPr id="29" name="Straight Connector 28">
              <a:extLst>
                <a:ext uri="{FF2B5EF4-FFF2-40B4-BE49-F238E27FC236}">
                  <a16:creationId xmlns:a16="http://schemas.microsoft.com/office/drawing/2014/main" id="{D17B5CBA-7F42-47DB-84FC-6CAD053C4F5B}"/>
                </a:ext>
              </a:extLst>
            </p:cNvPr>
            <p:cNvCxnSpPr>
              <a:cxnSpLocks/>
            </p:cNvCxnSpPr>
            <p:nvPr/>
          </p:nvCxnSpPr>
          <p:spPr>
            <a:xfrm>
              <a:off x="4846319" y="1660408"/>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1014FF30-F27A-4836-BAE0-C59DEC8FF0F6}"/>
              </a:ext>
            </a:extLst>
          </p:cNvPr>
          <p:cNvSpPr txBox="1"/>
          <p:nvPr/>
        </p:nvSpPr>
        <p:spPr>
          <a:xfrm>
            <a:off x="4135296" y="2424221"/>
            <a:ext cx="1398677" cy="461665"/>
          </a:xfrm>
          <a:prstGeom prst="rect">
            <a:avLst/>
          </a:prstGeom>
          <a:noFill/>
        </p:spPr>
        <p:txBody>
          <a:bodyPr wrap="square" rtlCol="0">
            <a:spAutoFit/>
          </a:bodyPr>
          <a:lstStyle/>
          <a:p>
            <a:pPr algn="ctr"/>
            <a:r>
              <a:rPr lang="en-GB" sz="2400" b="1" dirty="0" err="1">
                <a:solidFill>
                  <a:schemeClr val="bg2"/>
                </a:solidFill>
              </a:rPr>
              <a:t>grün</a:t>
            </a:r>
            <a:endParaRPr lang="en-GB" sz="2400" b="1" dirty="0">
              <a:solidFill>
                <a:schemeClr val="bg2"/>
              </a:solidFill>
            </a:endParaRPr>
          </a:p>
        </p:txBody>
      </p:sp>
      <p:grpSp>
        <p:nvGrpSpPr>
          <p:cNvPr id="39" name="Group 38">
            <a:extLst>
              <a:ext uri="{FF2B5EF4-FFF2-40B4-BE49-F238E27FC236}">
                <a16:creationId xmlns:a16="http://schemas.microsoft.com/office/drawing/2014/main" id="{34867EA9-8530-46D5-89A3-9A0A8A7B2292}"/>
              </a:ext>
            </a:extLst>
          </p:cNvPr>
          <p:cNvGrpSpPr/>
          <p:nvPr/>
        </p:nvGrpSpPr>
        <p:grpSpPr>
          <a:xfrm>
            <a:off x="3494501" y="2968488"/>
            <a:ext cx="1281754" cy="1671474"/>
            <a:chOff x="3466434" y="2949215"/>
            <a:chExt cx="1281754" cy="1671474"/>
          </a:xfrm>
        </p:grpSpPr>
        <p:pic>
          <p:nvPicPr>
            <p:cNvPr id="12" name="Picture 11" descr="A green and white ornament with deer&#10;&#10;Description automatically generated">
              <a:extLst>
                <a:ext uri="{FF2B5EF4-FFF2-40B4-BE49-F238E27FC236}">
                  <a16:creationId xmlns:a16="http://schemas.microsoft.com/office/drawing/2014/main" id="{AF985088-47F7-4EEC-BDE4-49A1C6EBE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434" y="3153207"/>
              <a:ext cx="1281754" cy="1467482"/>
            </a:xfrm>
            <a:prstGeom prst="rect">
              <a:avLst/>
            </a:prstGeom>
          </p:spPr>
        </p:pic>
        <p:cxnSp>
          <p:nvCxnSpPr>
            <p:cNvPr id="20" name="Straight Connector 19">
              <a:extLst>
                <a:ext uri="{FF2B5EF4-FFF2-40B4-BE49-F238E27FC236}">
                  <a16:creationId xmlns:a16="http://schemas.microsoft.com/office/drawing/2014/main" id="{B4DCEFC6-AA06-4E33-A2F4-F02444E2D163}"/>
                </a:ext>
              </a:extLst>
            </p:cNvPr>
            <p:cNvCxnSpPr>
              <a:cxnSpLocks/>
            </p:cNvCxnSpPr>
            <p:nvPr/>
          </p:nvCxnSpPr>
          <p:spPr>
            <a:xfrm>
              <a:off x="4109088" y="2949215"/>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55B6EFE4-E8E2-4B9F-8076-673B392A0EAA}"/>
              </a:ext>
            </a:extLst>
          </p:cNvPr>
          <p:cNvSpPr txBox="1"/>
          <p:nvPr/>
        </p:nvSpPr>
        <p:spPr>
          <a:xfrm>
            <a:off x="3203784" y="3485421"/>
            <a:ext cx="1867331" cy="461665"/>
          </a:xfrm>
          <a:prstGeom prst="rect">
            <a:avLst/>
          </a:prstGeom>
          <a:noFill/>
        </p:spPr>
        <p:txBody>
          <a:bodyPr wrap="square" rtlCol="0">
            <a:spAutoFit/>
          </a:bodyPr>
          <a:lstStyle/>
          <a:p>
            <a:pPr algn="ctr"/>
            <a:r>
              <a:rPr lang="en-GB" sz="2400" b="1" dirty="0">
                <a:solidFill>
                  <a:schemeClr val="bg2"/>
                </a:solidFill>
              </a:rPr>
              <a:t>der Zug</a:t>
            </a:r>
          </a:p>
        </p:txBody>
      </p:sp>
      <p:sp>
        <p:nvSpPr>
          <p:cNvPr id="53" name="TextBox 52">
            <a:extLst>
              <a:ext uri="{FF2B5EF4-FFF2-40B4-BE49-F238E27FC236}">
                <a16:creationId xmlns:a16="http://schemas.microsoft.com/office/drawing/2014/main" id="{33AD0D94-EF58-4D3F-8977-1ED55611DB45}"/>
              </a:ext>
            </a:extLst>
          </p:cNvPr>
          <p:cNvSpPr txBox="1"/>
          <p:nvPr/>
        </p:nvSpPr>
        <p:spPr>
          <a:xfrm>
            <a:off x="2248404" y="5203871"/>
            <a:ext cx="1867331" cy="400110"/>
          </a:xfrm>
          <a:prstGeom prst="rect">
            <a:avLst/>
          </a:prstGeom>
          <a:noFill/>
        </p:spPr>
        <p:txBody>
          <a:bodyPr wrap="square" rtlCol="0">
            <a:spAutoFit/>
          </a:bodyPr>
          <a:lstStyle/>
          <a:p>
            <a:pPr algn="ctr"/>
            <a:r>
              <a:rPr lang="en-GB" sz="2000" b="1" dirty="0" err="1">
                <a:solidFill>
                  <a:schemeClr val="bg2"/>
                </a:solidFill>
              </a:rPr>
              <a:t>wünschen</a:t>
            </a:r>
            <a:endParaRPr lang="en-GB" sz="2000" b="1" dirty="0">
              <a:solidFill>
                <a:schemeClr val="bg2"/>
              </a:solidFill>
            </a:endParaRPr>
          </a:p>
        </p:txBody>
      </p:sp>
      <p:sp>
        <p:nvSpPr>
          <p:cNvPr id="56" name="TextBox 55">
            <a:extLst>
              <a:ext uri="{FF2B5EF4-FFF2-40B4-BE49-F238E27FC236}">
                <a16:creationId xmlns:a16="http://schemas.microsoft.com/office/drawing/2014/main" id="{375835D6-32ED-4F72-A3AB-C825535875E4}"/>
              </a:ext>
            </a:extLst>
          </p:cNvPr>
          <p:cNvSpPr txBox="1"/>
          <p:nvPr/>
        </p:nvSpPr>
        <p:spPr>
          <a:xfrm>
            <a:off x="3770648" y="5863775"/>
            <a:ext cx="1867331" cy="830997"/>
          </a:xfrm>
          <a:prstGeom prst="rect">
            <a:avLst/>
          </a:prstGeom>
          <a:noFill/>
        </p:spPr>
        <p:txBody>
          <a:bodyPr wrap="square" rtlCol="0">
            <a:spAutoFit/>
          </a:bodyPr>
          <a:lstStyle/>
          <a:p>
            <a:pPr algn="ctr"/>
            <a:r>
              <a:rPr lang="en-GB" sz="2400" b="1" dirty="0">
                <a:solidFill>
                  <a:schemeClr val="bg2"/>
                </a:solidFill>
              </a:rPr>
              <a:t>der </a:t>
            </a:r>
            <a:br>
              <a:rPr lang="en-GB" sz="2400" b="1" dirty="0">
                <a:solidFill>
                  <a:schemeClr val="bg2"/>
                </a:solidFill>
              </a:rPr>
            </a:br>
            <a:r>
              <a:rPr lang="en-GB" sz="2400" b="1" dirty="0">
                <a:solidFill>
                  <a:schemeClr val="bg2"/>
                </a:solidFill>
              </a:rPr>
              <a:t>Platz</a:t>
            </a:r>
          </a:p>
        </p:txBody>
      </p:sp>
      <p:sp>
        <p:nvSpPr>
          <p:cNvPr id="57" name="TextBox 56">
            <a:extLst>
              <a:ext uri="{FF2B5EF4-FFF2-40B4-BE49-F238E27FC236}">
                <a16:creationId xmlns:a16="http://schemas.microsoft.com/office/drawing/2014/main" id="{C6B23288-C95D-431B-9356-EEB76FFD9FB9}"/>
              </a:ext>
            </a:extLst>
          </p:cNvPr>
          <p:cNvSpPr txBox="1"/>
          <p:nvPr/>
        </p:nvSpPr>
        <p:spPr>
          <a:xfrm>
            <a:off x="5334964" y="4159114"/>
            <a:ext cx="1464088" cy="830997"/>
          </a:xfrm>
          <a:prstGeom prst="rect">
            <a:avLst/>
          </a:prstGeom>
          <a:noFill/>
        </p:spPr>
        <p:txBody>
          <a:bodyPr wrap="square" rtlCol="0">
            <a:spAutoFit/>
          </a:bodyPr>
          <a:lstStyle/>
          <a:p>
            <a:pPr algn="ctr"/>
            <a:r>
              <a:rPr lang="en-GB" sz="2400" b="1" dirty="0">
                <a:solidFill>
                  <a:schemeClr val="bg2"/>
                </a:solidFill>
              </a:rPr>
              <a:t>the game</a:t>
            </a:r>
          </a:p>
        </p:txBody>
      </p:sp>
      <p:grpSp>
        <p:nvGrpSpPr>
          <p:cNvPr id="41" name="Group 40">
            <a:extLst>
              <a:ext uri="{FF2B5EF4-FFF2-40B4-BE49-F238E27FC236}">
                <a16:creationId xmlns:a16="http://schemas.microsoft.com/office/drawing/2014/main" id="{72DE6B75-4C05-49A8-A343-7CEEC40BB2E1}"/>
              </a:ext>
            </a:extLst>
          </p:cNvPr>
          <p:cNvGrpSpPr/>
          <p:nvPr/>
        </p:nvGrpSpPr>
        <p:grpSpPr>
          <a:xfrm>
            <a:off x="5400089" y="3526605"/>
            <a:ext cx="1186823" cy="1628730"/>
            <a:chOff x="5498150" y="3546723"/>
            <a:chExt cx="1186823" cy="1628730"/>
          </a:xfrm>
        </p:grpSpPr>
        <p:cxnSp>
          <p:nvCxnSpPr>
            <p:cNvPr id="27" name="Straight Connector 26">
              <a:extLst>
                <a:ext uri="{FF2B5EF4-FFF2-40B4-BE49-F238E27FC236}">
                  <a16:creationId xmlns:a16="http://schemas.microsoft.com/office/drawing/2014/main" id="{1A2AE2E9-04C4-481A-A690-F5A04FF095BE}"/>
                </a:ext>
              </a:extLst>
            </p:cNvPr>
            <p:cNvCxnSpPr>
              <a:cxnSpLocks/>
            </p:cNvCxnSpPr>
            <p:nvPr/>
          </p:nvCxnSpPr>
          <p:spPr>
            <a:xfrm>
              <a:off x="6095999" y="3546723"/>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descr="A blue and white christmas ornament&#10;&#10;Description automatically generated">
              <a:extLst>
                <a:ext uri="{FF2B5EF4-FFF2-40B4-BE49-F238E27FC236}">
                  <a16:creationId xmlns:a16="http://schemas.microsoft.com/office/drawing/2014/main" id="{46C162E9-F8A3-49CA-9F6B-ADA877919C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8150" y="3743659"/>
              <a:ext cx="1186823" cy="1431794"/>
            </a:xfrm>
            <a:prstGeom prst="rect">
              <a:avLst/>
            </a:prstGeom>
          </p:spPr>
        </p:pic>
      </p:grpSp>
      <p:sp>
        <p:nvSpPr>
          <p:cNvPr id="58" name="TextBox 57">
            <a:extLst>
              <a:ext uri="{FF2B5EF4-FFF2-40B4-BE49-F238E27FC236}">
                <a16:creationId xmlns:a16="http://schemas.microsoft.com/office/drawing/2014/main" id="{5FF42828-7EC1-412C-B86E-95172A4EA3AD}"/>
              </a:ext>
            </a:extLst>
          </p:cNvPr>
          <p:cNvSpPr txBox="1"/>
          <p:nvPr/>
        </p:nvSpPr>
        <p:spPr>
          <a:xfrm>
            <a:off x="5314328" y="4118190"/>
            <a:ext cx="1398676" cy="830997"/>
          </a:xfrm>
          <a:prstGeom prst="rect">
            <a:avLst/>
          </a:prstGeom>
          <a:noFill/>
        </p:spPr>
        <p:txBody>
          <a:bodyPr wrap="square" rtlCol="0">
            <a:spAutoFit/>
          </a:bodyPr>
          <a:lstStyle/>
          <a:p>
            <a:pPr algn="ctr"/>
            <a:r>
              <a:rPr lang="en-GB" sz="2400" b="1" dirty="0">
                <a:solidFill>
                  <a:schemeClr val="bg2"/>
                </a:solidFill>
              </a:rPr>
              <a:t>das Spiel</a:t>
            </a:r>
          </a:p>
        </p:txBody>
      </p:sp>
      <p:sp>
        <p:nvSpPr>
          <p:cNvPr id="59" name="TextBox 58">
            <a:extLst>
              <a:ext uri="{FF2B5EF4-FFF2-40B4-BE49-F238E27FC236}">
                <a16:creationId xmlns:a16="http://schemas.microsoft.com/office/drawing/2014/main" id="{53DE6669-8471-4CA3-86F6-7F3AD7F9A28A}"/>
              </a:ext>
            </a:extLst>
          </p:cNvPr>
          <p:cNvSpPr txBox="1"/>
          <p:nvPr/>
        </p:nvSpPr>
        <p:spPr>
          <a:xfrm>
            <a:off x="7100825" y="5566441"/>
            <a:ext cx="1398676" cy="830997"/>
          </a:xfrm>
          <a:prstGeom prst="rect">
            <a:avLst/>
          </a:prstGeom>
          <a:noFill/>
        </p:spPr>
        <p:txBody>
          <a:bodyPr wrap="square" rtlCol="0">
            <a:spAutoFit/>
          </a:bodyPr>
          <a:lstStyle/>
          <a:p>
            <a:pPr algn="ctr"/>
            <a:r>
              <a:rPr lang="en-GB" sz="2400" b="1" dirty="0">
                <a:solidFill>
                  <a:schemeClr val="bg2"/>
                </a:solidFill>
              </a:rPr>
              <a:t>das Spiel</a:t>
            </a:r>
          </a:p>
        </p:txBody>
      </p:sp>
      <p:sp>
        <p:nvSpPr>
          <p:cNvPr id="61" name="TextBox 60">
            <a:extLst>
              <a:ext uri="{FF2B5EF4-FFF2-40B4-BE49-F238E27FC236}">
                <a16:creationId xmlns:a16="http://schemas.microsoft.com/office/drawing/2014/main" id="{70E549CB-BBCA-47A9-832A-23C7742BDD7B}"/>
              </a:ext>
            </a:extLst>
          </p:cNvPr>
          <p:cNvSpPr txBox="1"/>
          <p:nvPr/>
        </p:nvSpPr>
        <p:spPr>
          <a:xfrm>
            <a:off x="8287449" y="4803591"/>
            <a:ext cx="1398676" cy="461665"/>
          </a:xfrm>
          <a:prstGeom prst="rect">
            <a:avLst/>
          </a:prstGeom>
          <a:noFill/>
        </p:spPr>
        <p:txBody>
          <a:bodyPr wrap="square" rtlCol="0">
            <a:spAutoFit/>
          </a:bodyPr>
          <a:lstStyle/>
          <a:p>
            <a:pPr algn="ctr"/>
            <a:r>
              <a:rPr lang="en-GB" sz="2400" b="1" dirty="0">
                <a:solidFill>
                  <a:schemeClr val="bg2"/>
                </a:solidFill>
              </a:rPr>
              <a:t>es </a:t>
            </a:r>
            <a:r>
              <a:rPr lang="en-GB" sz="2400" b="1" dirty="0" err="1">
                <a:solidFill>
                  <a:schemeClr val="bg2"/>
                </a:solidFill>
              </a:rPr>
              <a:t>gibt</a:t>
            </a:r>
            <a:endParaRPr lang="en-GB" sz="2400" b="1" dirty="0">
              <a:solidFill>
                <a:schemeClr val="bg2"/>
              </a:solidFill>
            </a:endParaRPr>
          </a:p>
        </p:txBody>
      </p:sp>
      <p:sp>
        <p:nvSpPr>
          <p:cNvPr id="63" name="TextBox 62">
            <a:extLst>
              <a:ext uri="{FF2B5EF4-FFF2-40B4-BE49-F238E27FC236}">
                <a16:creationId xmlns:a16="http://schemas.microsoft.com/office/drawing/2014/main" id="{5883701E-0E23-40E4-A620-03EC095B5658}"/>
              </a:ext>
            </a:extLst>
          </p:cNvPr>
          <p:cNvSpPr txBox="1"/>
          <p:nvPr/>
        </p:nvSpPr>
        <p:spPr>
          <a:xfrm>
            <a:off x="7282181" y="3681904"/>
            <a:ext cx="1398676" cy="830997"/>
          </a:xfrm>
          <a:prstGeom prst="rect">
            <a:avLst/>
          </a:prstGeom>
          <a:noFill/>
        </p:spPr>
        <p:txBody>
          <a:bodyPr wrap="square" rtlCol="0">
            <a:spAutoFit/>
          </a:bodyPr>
          <a:lstStyle/>
          <a:p>
            <a:pPr algn="ctr"/>
            <a:r>
              <a:rPr lang="en-GB" sz="2400" b="1" dirty="0">
                <a:solidFill>
                  <a:schemeClr val="bg2"/>
                </a:solidFill>
              </a:rPr>
              <a:t>also,</a:t>
            </a:r>
            <a:br>
              <a:rPr lang="en-GB" sz="2400" b="1" dirty="0">
                <a:solidFill>
                  <a:schemeClr val="bg2"/>
                </a:solidFill>
              </a:rPr>
            </a:br>
            <a:r>
              <a:rPr lang="en-GB" sz="2400" b="1" dirty="0">
                <a:solidFill>
                  <a:schemeClr val="bg2"/>
                </a:solidFill>
              </a:rPr>
              <a:t>too</a:t>
            </a:r>
          </a:p>
        </p:txBody>
      </p:sp>
      <p:grpSp>
        <p:nvGrpSpPr>
          <p:cNvPr id="44" name="Group 43">
            <a:extLst>
              <a:ext uri="{FF2B5EF4-FFF2-40B4-BE49-F238E27FC236}">
                <a16:creationId xmlns:a16="http://schemas.microsoft.com/office/drawing/2014/main" id="{F007A36C-F95D-4BA0-9C82-316CE8CE84CA}"/>
              </a:ext>
            </a:extLst>
          </p:cNvPr>
          <p:cNvGrpSpPr/>
          <p:nvPr/>
        </p:nvGrpSpPr>
        <p:grpSpPr>
          <a:xfrm>
            <a:off x="7415747" y="2905665"/>
            <a:ext cx="1205461" cy="1671474"/>
            <a:chOff x="7431448" y="2903139"/>
            <a:chExt cx="1205461" cy="1671474"/>
          </a:xfrm>
        </p:grpSpPr>
        <p:cxnSp>
          <p:nvCxnSpPr>
            <p:cNvPr id="23" name="Straight Connector 22">
              <a:extLst>
                <a:ext uri="{FF2B5EF4-FFF2-40B4-BE49-F238E27FC236}">
                  <a16:creationId xmlns:a16="http://schemas.microsoft.com/office/drawing/2014/main" id="{92F4DB8E-E89F-481E-82CA-444540E9181C}"/>
                </a:ext>
              </a:extLst>
            </p:cNvPr>
            <p:cNvCxnSpPr>
              <a:cxnSpLocks/>
            </p:cNvCxnSpPr>
            <p:nvPr/>
          </p:nvCxnSpPr>
          <p:spPr>
            <a:xfrm>
              <a:off x="8034179" y="2903139"/>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A yellow and silver ornament&#10;&#10;Description automatically generated">
              <a:extLst>
                <a:ext uri="{FF2B5EF4-FFF2-40B4-BE49-F238E27FC236}">
                  <a16:creationId xmlns:a16="http://schemas.microsoft.com/office/drawing/2014/main" id="{70D60013-530E-45FE-A565-5DAD2CC24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448" y="3109285"/>
              <a:ext cx="1205461" cy="1465328"/>
            </a:xfrm>
            <a:prstGeom prst="rect">
              <a:avLst/>
            </a:prstGeom>
          </p:spPr>
        </p:pic>
      </p:grpSp>
      <p:sp>
        <p:nvSpPr>
          <p:cNvPr id="64" name="TextBox 63">
            <a:extLst>
              <a:ext uri="{FF2B5EF4-FFF2-40B4-BE49-F238E27FC236}">
                <a16:creationId xmlns:a16="http://schemas.microsoft.com/office/drawing/2014/main" id="{E5A45FF5-1522-475E-908C-84D16E1D0E7C}"/>
              </a:ext>
            </a:extLst>
          </p:cNvPr>
          <p:cNvSpPr txBox="1"/>
          <p:nvPr/>
        </p:nvSpPr>
        <p:spPr>
          <a:xfrm>
            <a:off x="7352539" y="3624710"/>
            <a:ext cx="1398676" cy="461665"/>
          </a:xfrm>
          <a:prstGeom prst="rect">
            <a:avLst/>
          </a:prstGeom>
          <a:noFill/>
        </p:spPr>
        <p:txBody>
          <a:bodyPr wrap="square" rtlCol="0">
            <a:spAutoFit/>
          </a:bodyPr>
          <a:lstStyle/>
          <a:p>
            <a:pPr algn="ctr"/>
            <a:r>
              <a:rPr lang="en-GB" sz="2400" b="1" dirty="0">
                <a:solidFill>
                  <a:schemeClr val="bg2"/>
                </a:solidFill>
              </a:rPr>
              <a:t>auch</a:t>
            </a:r>
          </a:p>
        </p:txBody>
      </p:sp>
      <p:sp>
        <p:nvSpPr>
          <p:cNvPr id="65" name="TextBox 64">
            <a:extLst>
              <a:ext uri="{FF2B5EF4-FFF2-40B4-BE49-F238E27FC236}">
                <a16:creationId xmlns:a16="http://schemas.microsoft.com/office/drawing/2014/main" id="{8B6A2739-4780-4CD9-BEC7-0892D6F6A3A4}"/>
              </a:ext>
            </a:extLst>
          </p:cNvPr>
          <p:cNvSpPr txBox="1"/>
          <p:nvPr/>
        </p:nvSpPr>
        <p:spPr>
          <a:xfrm>
            <a:off x="6595409" y="2437207"/>
            <a:ext cx="1398676" cy="830997"/>
          </a:xfrm>
          <a:prstGeom prst="rect">
            <a:avLst/>
          </a:prstGeom>
          <a:noFill/>
        </p:spPr>
        <p:txBody>
          <a:bodyPr wrap="square" rtlCol="0">
            <a:spAutoFit/>
          </a:bodyPr>
          <a:lstStyle/>
          <a:p>
            <a:pPr algn="ctr"/>
            <a:r>
              <a:rPr lang="en-GB" sz="2400" b="1" dirty="0">
                <a:solidFill>
                  <a:schemeClr val="bg2"/>
                </a:solidFill>
              </a:rPr>
              <a:t>the doctor</a:t>
            </a:r>
          </a:p>
        </p:txBody>
      </p:sp>
      <p:grpSp>
        <p:nvGrpSpPr>
          <p:cNvPr id="45" name="Group 44">
            <a:extLst>
              <a:ext uri="{FF2B5EF4-FFF2-40B4-BE49-F238E27FC236}">
                <a16:creationId xmlns:a16="http://schemas.microsoft.com/office/drawing/2014/main" id="{FCD379F1-B52B-4E04-B5B2-00145C06AF58}"/>
              </a:ext>
            </a:extLst>
          </p:cNvPr>
          <p:cNvGrpSpPr/>
          <p:nvPr/>
        </p:nvGrpSpPr>
        <p:grpSpPr>
          <a:xfrm>
            <a:off x="6697764" y="1723967"/>
            <a:ext cx="1186823" cy="1635202"/>
            <a:chOff x="6740015" y="1650248"/>
            <a:chExt cx="1186823" cy="1635202"/>
          </a:xfrm>
        </p:grpSpPr>
        <p:pic>
          <p:nvPicPr>
            <p:cNvPr id="10" name="Picture 9" descr="A blue and white christmas ornament&#10;&#10;Description automatically generated">
              <a:extLst>
                <a:ext uri="{FF2B5EF4-FFF2-40B4-BE49-F238E27FC236}">
                  <a16:creationId xmlns:a16="http://schemas.microsoft.com/office/drawing/2014/main" id="{374C9A1D-7681-464A-A9BA-93B56C851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0015" y="1853656"/>
              <a:ext cx="1186823" cy="1431794"/>
            </a:xfrm>
            <a:prstGeom prst="rect">
              <a:avLst/>
            </a:prstGeom>
          </p:spPr>
        </p:pic>
        <p:cxnSp>
          <p:nvCxnSpPr>
            <p:cNvPr id="22" name="Straight Connector 21">
              <a:extLst>
                <a:ext uri="{FF2B5EF4-FFF2-40B4-BE49-F238E27FC236}">
                  <a16:creationId xmlns:a16="http://schemas.microsoft.com/office/drawing/2014/main" id="{90023839-E500-404E-945C-0778A6CB2C79}"/>
                </a:ext>
              </a:extLst>
            </p:cNvPr>
            <p:cNvCxnSpPr>
              <a:cxnSpLocks/>
            </p:cNvCxnSpPr>
            <p:nvPr/>
          </p:nvCxnSpPr>
          <p:spPr>
            <a:xfrm>
              <a:off x="7334186" y="1650248"/>
              <a:ext cx="0" cy="2039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E01E4618-0BC7-46DB-83FA-2647150A746A}"/>
              </a:ext>
            </a:extLst>
          </p:cNvPr>
          <p:cNvSpPr txBox="1"/>
          <p:nvPr/>
        </p:nvSpPr>
        <p:spPr>
          <a:xfrm>
            <a:off x="6586912" y="2453756"/>
            <a:ext cx="1398676" cy="461665"/>
          </a:xfrm>
          <a:prstGeom prst="rect">
            <a:avLst/>
          </a:prstGeom>
          <a:noFill/>
        </p:spPr>
        <p:txBody>
          <a:bodyPr wrap="square" rtlCol="0">
            <a:spAutoFit/>
          </a:bodyPr>
          <a:lstStyle/>
          <a:p>
            <a:pPr algn="ctr"/>
            <a:r>
              <a:rPr lang="en-GB" sz="2400" b="1" dirty="0">
                <a:solidFill>
                  <a:schemeClr val="bg2"/>
                </a:solidFill>
              </a:rPr>
              <a:t>der </a:t>
            </a:r>
            <a:r>
              <a:rPr lang="en-GB" sz="2400" b="1" dirty="0" err="1">
                <a:solidFill>
                  <a:schemeClr val="bg2"/>
                </a:solidFill>
              </a:rPr>
              <a:t>Arzt</a:t>
            </a:r>
            <a:endParaRPr lang="en-GB" sz="2400" b="1" dirty="0">
              <a:solidFill>
                <a:schemeClr val="bg2"/>
              </a:solidFill>
            </a:endParaRPr>
          </a:p>
        </p:txBody>
      </p:sp>
    </p:spTree>
    <p:extLst>
      <p:ext uri="{BB962C8B-B14F-4D97-AF65-F5344CB8AC3E}">
        <p14:creationId xmlns:p14="http://schemas.microsoft.com/office/powerpoint/2010/main" val="104285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0"/>
                                        <p:tgtEl>
                                          <p:spTgt spid="4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wipe(left)">
                                      <p:cBhvr>
                                        <p:cTn id="79" dur="50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left)">
                                      <p:cBhvr>
                                        <p:cTn id="88" dur="50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3" grpId="0"/>
      <p:bldP spid="56" grpId="0"/>
      <p:bldP spid="58" grpId="0"/>
      <p:bldP spid="59" grpId="0"/>
      <p:bldP spid="61" grpId="0"/>
      <p:bldP spid="64" grpId="0"/>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3877985" cy="646331"/>
          </a:xfrm>
          <a:prstGeom prst="rect">
            <a:avLst/>
          </a:prstGeom>
        </p:spPr>
        <p:txBody>
          <a:bodyPr wrap="none">
            <a:spAutoFit/>
          </a:bodyPr>
          <a:lstStyle/>
          <a:p>
            <a:r>
              <a:rPr lang="en-GB" sz="3600" dirty="0">
                <a:latin typeface="Century Gothic" panose="020B0502020202020204" pitchFamily="34" charset="0"/>
              </a:rPr>
              <a:t>Es </a:t>
            </a:r>
            <a:r>
              <a:rPr lang="en-GB" sz="3600" dirty="0" err="1">
                <a:latin typeface="Century Gothic" panose="020B0502020202020204" pitchFamily="34" charset="0"/>
              </a:rPr>
              <a:t>gibt</a:t>
            </a:r>
            <a:r>
              <a:rPr lang="en-GB" sz="3600" dirty="0">
                <a:latin typeface="Century Gothic" panose="020B0502020202020204" pitchFamily="34" charset="0"/>
              </a:rPr>
              <a:t> </a:t>
            </a:r>
            <a:r>
              <a:rPr lang="en-GB" sz="3600" dirty="0" err="1">
                <a:latin typeface="Century Gothic" panose="020B0502020202020204" pitchFamily="34" charset="0"/>
              </a:rPr>
              <a:t>viele</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3413760" y="861134"/>
            <a:ext cx="2031325" cy="646331"/>
          </a:xfrm>
          <a:prstGeom prst="rect">
            <a:avLst/>
          </a:prstGeom>
        </p:spPr>
        <p:txBody>
          <a:bodyPr wrap="none">
            <a:spAutoFit/>
          </a:bodyPr>
          <a:lstStyle/>
          <a:p>
            <a:r>
              <a:rPr lang="en-GB" sz="3600" b="1" dirty="0" err="1">
                <a:latin typeface="Century Gothic" panose="020B0502020202020204" pitchFamily="34" charset="0"/>
              </a:rPr>
              <a:t>Spiele</a:t>
            </a:r>
            <a:r>
              <a:rPr lang="en-GB" sz="3600" b="1" dirty="0">
                <a:latin typeface="Century Gothic" panose="020B0502020202020204" pitchFamily="34" charset="0"/>
              </a:rPr>
              <a:t>.</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8" name="Picture 7" descr="A chess board with chess pieces&#10;&#10;Description automatically generated">
            <a:extLst>
              <a:ext uri="{FF2B5EF4-FFF2-40B4-BE49-F238E27FC236}">
                <a16:creationId xmlns:a16="http://schemas.microsoft.com/office/drawing/2014/main" id="{DEBABDAD-8C3E-4B78-80A8-D468484A9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422" y="2080260"/>
            <a:ext cx="2697480" cy="2697480"/>
          </a:xfrm>
          <a:prstGeom prst="rect">
            <a:avLst/>
          </a:prstGeom>
        </p:spPr>
      </p:pic>
      <p:pic>
        <p:nvPicPr>
          <p:cNvPr id="10" name="Picture 9" descr="A game board with colorful figures&#10;&#10;Description automatically generated">
            <a:extLst>
              <a:ext uri="{FF2B5EF4-FFF2-40B4-BE49-F238E27FC236}">
                <a16:creationId xmlns:a16="http://schemas.microsoft.com/office/drawing/2014/main" id="{14E038D7-20DA-4871-AE20-2A7A90F70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96" y="2013433"/>
            <a:ext cx="3877985" cy="2563106"/>
          </a:xfrm>
          <a:prstGeom prst="rect">
            <a:avLst/>
          </a:prstGeom>
        </p:spPr>
      </p:pic>
      <p:pic>
        <p:nvPicPr>
          <p:cNvPr id="12" name="Picture 11" descr="A dart board with numbers with Green Wheel in the background&#10;&#10;Description automatically generated">
            <a:extLst>
              <a:ext uri="{FF2B5EF4-FFF2-40B4-BE49-F238E27FC236}">
                <a16:creationId xmlns:a16="http://schemas.microsoft.com/office/drawing/2014/main" id="{3A933E4B-3EA5-41EC-A2D9-3ADB1A37D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098" y="1005555"/>
            <a:ext cx="2689934" cy="2689934"/>
          </a:xfrm>
          <a:prstGeom prst="rect">
            <a:avLst/>
          </a:prstGeom>
        </p:spPr>
      </p:pic>
      <p:pic>
        <p:nvPicPr>
          <p:cNvPr id="14" name="Picture 13" descr="A screenshot of a game&#10;&#10;Description automatically generated">
            <a:extLst>
              <a:ext uri="{FF2B5EF4-FFF2-40B4-BE49-F238E27FC236}">
                <a16:creationId xmlns:a16="http://schemas.microsoft.com/office/drawing/2014/main" id="{8B922E59-1975-4948-A8D8-AED6E3819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336" y="3794691"/>
            <a:ext cx="3746389" cy="2423445"/>
          </a:xfrm>
          <a:prstGeom prst="rect">
            <a:avLst/>
          </a:prstGeom>
        </p:spPr>
      </p:pic>
      <p:pic>
        <p:nvPicPr>
          <p:cNvPr id="15" name="Picture 6" descr="http://www.clker.com/cliparts/8/5/4/b/11949911381154569537asso_carte_architetto_fr_01.svg.med.png">
            <a:extLst>
              <a:ext uri="{FF2B5EF4-FFF2-40B4-BE49-F238E27FC236}">
                <a16:creationId xmlns:a16="http://schemas.microsoft.com/office/drawing/2014/main" id="{C2359561-D233-4FBE-A86D-9C8A6BEDF0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3073" y="4777740"/>
            <a:ext cx="1465869" cy="135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9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wo dogs wearing santa hats&#10;&#10;Description automatically generated">
            <a:extLst>
              <a:ext uri="{FF2B5EF4-FFF2-40B4-BE49-F238E27FC236}">
                <a16:creationId xmlns:a16="http://schemas.microsoft.com/office/drawing/2014/main" id="{30CFC540-BD28-42CF-B8EE-6169C46B5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042" y="2278380"/>
            <a:ext cx="2205954" cy="2301240"/>
          </a:xfrm>
          <a:prstGeom prst="rect">
            <a:avLst/>
          </a:prstGeom>
        </p:spPr>
      </p:pic>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3877985" cy="646331"/>
          </a:xfrm>
          <a:prstGeom prst="rect">
            <a:avLst/>
          </a:prstGeom>
        </p:spPr>
        <p:txBody>
          <a:bodyPr wrap="none">
            <a:spAutoFit/>
          </a:bodyPr>
          <a:lstStyle/>
          <a:p>
            <a:r>
              <a:rPr lang="en-GB" sz="3600" dirty="0">
                <a:latin typeface="Century Gothic" panose="020B0502020202020204" pitchFamily="34" charset="0"/>
              </a:rPr>
              <a:t>Es </a:t>
            </a:r>
            <a:r>
              <a:rPr lang="en-GB" sz="3600" dirty="0" err="1">
                <a:latin typeface="Century Gothic" panose="020B0502020202020204" pitchFamily="34" charset="0"/>
              </a:rPr>
              <a:t>gibt</a:t>
            </a:r>
            <a:r>
              <a:rPr lang="en-GB" sz="3600" dirty="0">
                <a:latin typeface="Century Gothic" panose="020B0502020202020204" pitchFamily="34" charset="0"/>
              </a:rPr>
              <a:t> </a:t>
            </a:r>
            <a:r>
              <a:rPr lang="en-GB" sz="3600" dirty="0" err="1">
                <a:latin typeface="Century Gothic" panose="020B0502020202020204" pitchFamily="34" charset="0"/>
              </a:rPr>
              <a:t>viele</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3413760" y="861134"/>
            <a:ext cx="1356462" cy="646331"/>
          </a:xfrm>
          <a:prstGeom prst="rect">
            <a:avLst/>
          </a:prstGeom>
        </p:spPr>
        <p:txBody>
          <a:bodyPr wrap="none">
            <a:spAutoFit/>
          </a:bodyPr>
          <a:lstStyle/>
          <a:p>
            <a:r>
              <a:rPr lang="en-GB" sz="3600" b="1" dirty="0" err="1">
                <a:latin typeface="Century Gothic" panose="020B0502020202020204" pitchFamily="34" charset="0"/>
              </a:rPr>
              <a:t>Tiere</a:t>
            </a:r>
            <a:r>
              <a:rPr lang="en-GB" sz="3600" b="1" dirty="0">
                <a:latin typeface="Century Gothic" panose="020B0502020202020204" pitchFamily="34" charset="0"/>
              </a:rPr>
              <a:t>.</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7" name="Picture 6" descr="Two dogs wearing santa hats&#10;&#10;Description automatically generated">
            <a:extLst>
              <a:ext uri="{FF2B5EF4-FFF2-40B4-BE49-F238E27FC236}">
                <a16:creationId xmlns:a16="http://schemas.microsoft.com/office/drawing/2014/main" id="{8A10349B-9F91-4DC5-81F9-9C6FC4F38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708" y="2576978"/>
            <a:ext cx="2205954" cy="2301240"/>
          </a:xfrm>
          <a:prstGeom prst="rect">
            <a:avLst/>
          </a:prstGeom>
        </p:spPr>
      </p:pic>
      <p:pic>
        <p:nvPicPr>
          <p:cNvPr id="13" name="Picture 12" descr="Two dogs wearing santa hats&#10;&#10;Description automatically generated">
            <a:extLst>
              <a:ext uri="{FF2B5EF4-FFF2-40B4-BE49-F238E27FC236}">
                <a16:creationId xmlns:a16="http://schemas.microsoft.com/office/drawing/2014/main" id="{C6A17E4A-E310-4797-85E2-EC29A075A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701" y="2988458"/>
            <a:ext cx="2205954" cy="2301240"/>
          </a:xfrm>
          <a:prstGeom prst="rect">
            <a:avLst/>
          </a:prstGeom>
        </p:spPr>
      </p:pic>
      <p:pic>
        <p:nvPicPr>
          <p:cNvPr id="11" name="Picture 10" descr="A collection of christmas stickers&#10;&#10;Description automatically generated">
            <a:extLst>
              <a:ext uri="{FF2B5EF4-FFF2-40B4-BE49-F238E27FC236}">
                <a16:creationId xmlns:a16="http://schemas.microsoft.com/office/drawing/2014/main" id="{24BD5FD2-10B4-4739-8D62-4C667F114552}"/>
              </a:ext>
            </a:extLst>
          </p:cNvPr>
          <p:cNvPicPr>
            <a:picLocks noChangeAspect="1"/>
          </p:cNvPicPr>
          <p:nvPr/>
        </p:nvPicPr>
        <p:blipFill rotWithShape="1">
          <a:blip r:embed="rId4">
            <a:extLst>
              <a:ext uri="{28A0092B-C50C-407E-A947-70E740481C1C}">
                <a14:useLocalDpi xmlns:a14="http://schemas.microsoft.com/office/drawing/2010/main" val="0"/>
              </a:ext>
            </a:extLst>
          </a:blip>
          <a:srcRect r="65890" b="60367"/>
          <a:stretch/>
        </p:blipFill>
        <p:spPr>
          <a:xfrm>
            <a:off x="8131804" y="2576978"/>
            <a:ext cx="2205954" cy="2386876"/>
          </a:xfrm>
          <a:prstGeom prst="rect">
            <a:avLst/>
          </a:prstGeom>
        </p:spPr>
      </p:pic>
    </p:spTree>
    <p:extLst>
      <p:ext uri="{BB962C8B-B14F-4D97-AF65-F5344CB8AC3E}">
        <p14:creationId xmlns:p14="http://schemas.microsoft.com/office/powerpoint/2010/main" val="28344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3877985" cy="646331"/>
          </a:xfrm>
          <a:prstGeom prst="rect">
            <a:avLst/>
          </a:prstGeom>
        </p:spPr>
        <p:txBody>
          <a:bodyPr wrap="none">
            <a:spAutoFit/>
          </a:bodyPr>
          <a:lstStyle/>
          <a:p>
            <a:r>
              <a:rPr lang="en-GB" sz="3600" dirty="0">
                <a:latin typeface="Century Gothic" panose="020B0502020202020204" pitchFamily="34" charset="0"/>
              </a:rPr>
              <a:t>Es </a:t>
            </a:r>
            <a:r>
              <a:rPr lang="en-GB" sz="3600" dirty="0" err="1">
                <a:latin typeface="Century Gothic" panose="020B0502020202020204" pitchFamily="34" charset="0"/>
              </a:rPr>
              <a:t>gibt</a:t>
            </a:r>
            <a:r>
              <a:rPr lang="en-GB" sz="3600" dirty="0">
                <a:latin typeface="Century Gothic" panose="020B0502020202020204" pitchFamily="34" charset="0"/>
              </a:rPr>
              <a:t> </a:t>
            </a:r>
            <a:r>
              <a:rPr lang="en-GB" sz="3600" dirty="0" err="1">
                <a:latin typeface="Century Gothic" panose="020B0502020202020204" pitchFamily="34" charset="0"/>
              </a:rPr>
              <a:t>viele</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3413760" y="861134"/>
            <a:ext cx="1486304" cy="646331"/>
          </a:xfrm>
          <a:prstGeom prst="rect">
            <a:avLst/>
          </a:prstGeom>
        </p:spPr>
        <p:txBody>
          <a:bodyPr wrap="none">
            <a:spAutoFit/>
          </a:bodyPr>
          <a:lstStyle/>
          <a:p>
            <a:r>
              <a:rPr lang="en-GB" sz="3600" b="1" dirty="0" err="1">
                <a:latin typeface="Century Gothic" panose="020B0502020202020204" pitchFamily="34" charset="0"/>
              </a:rPr>
              <a:t>Filme</a:t>
            </a:r>
            <a:r>
              <a:rPr lang="en-GB" sz="3600" b="1" dirty="0">
                <a:latin typeface="Century Gothic" panose="020B0502020202020204" pitchFamily="34" charset="0"/>
              </a:rPr>
              <a:t>.</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8" name="Picture 7" descr="A grey and white clapper board&#10;&#10;Description automatically generated">
            <a:extLst>
              <a:ext uri="{FF2B5EF4-FFF2-40B4-BE49-F238E27FC236}">
                <a16:creationId xmlns:a16="http://schemas.microsoft.com/office/drawing/2014/main" id="{789FF71A-296D-4120-AAD9-582AA629F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98" y="1865881"/>
            <a:ext cx="1782307" cy="2066443"/>
          </a:xfrm>
          <a:prstGeom prst="rect">
            <a:avLst/>
          </a:prstGeom>
        </p:spPr>
      </p:pic>
      <p:pic>
        <p:nvPicPr>
          <p:cNvPr id="10" name="Picture 9" descr="A movie items on a black background&#10;&#10;Description automatically generated">
            <a:extLst>
              <a:ext uri="{FF2B5EF4-FFF2-40B4-BE49-F238E27FC236}">
                <a16:creationId xmlns:a16="http://schemas.microsoft.com/office/drawing/2014/main" id="{A32C3BD0-753C-4C7E-9417-4B64B8942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457" y="1835666"/>
            <a:ext cx="5061519" cy="3776368"/>
          </a:xfrm>
          <a:prstGeom prst="rect">
            <a:avLst/>
          </a:prstGeom>
        </p:spPr>
      </p:pic>
      <p:pic>
        <p:nvPicPr>
          <p:cNvPr id="14" name="Picture 13" descr="A grey and white clapper board&#10;&#10;Description automatically generated">
            <a:extLst>
              <a:ext uri="{FF2B5EF4-FFF2-40B4-BE49-F238E27FC236}">
                <a16:creationId xmlns:a16="http://schemas.microsoft.com/office/drawing/2014/main" id="{0C2847D1-E13F-4E29-A6A5-F74CEB604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832" y="2795303"/>
            <a:ext cx="1782307" cy="2066443"/>
          </a:xfrm>
          <a:prstGeom prst="rect">
            <a:avLst/>
          </a:prstGeom>
        </p:spPr>
      </p:pic>
      <p:pic>
        <p:nvPicPr>
          <p:cNvPr id="15" name="Picture 14" descr="A grey and white clapper board&#10;&#10;Description automatically generated">
            <a:extLst>
              <a:ext uri="{FF2B5EF4-FFF2-40B4-BE49-F238E27FC236}">
                <a16:creationId xmlns:a16="http://schemas.microsoft.com/office/drawing/2014/main" id="{6C1131C9-6CC7-403E-B3EF-C149F591A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6" y="1089734"/>
            <a:ext cx="1782307" cy="2066443"/>
          </a:xfrm>
          <a:prstGeom prst="rect">
            <a:avLst/>
          </a:prstGeom>
        </p:spPr>
      </p:pic>
      <p:pic>
        <p:nvPicPr>
          <p:cNvPr id="17" name="Picture 16" descr="A grey and white clapper board&#10;&#10;Description automatically generated">
            <a:extLst>
              <a:ext uri="{FF2B5EF4-FFF2-40B4-BE49-F238E27FC236}">
                <a16:creationId xmlns:a16="http://schemas.microsoft.com/office/drawing/2014/main" id="{B9BC29D4-1049-4CBE-85EA-0C67E22B9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60" y="3828524"/>
            <a:ext cx="1782307" cy="2066443"/>
          </a:xfrm>
          <a:prstGeom prst="rect">
            <a:avLst/>
          </a:prstGeom>
        </p:spPr>
      </p:pic>
    </p:spTree>
    <p:extLst>
      <p:ext uri="{BB962C8B-B14F-4D97-AF65-F5344CB8AC3E}">
        <p14:creationId xmlns:p14="http://schemas.microsoft.com/office/powerpoint/2010/main" val="10186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3877985" cy="646331"/>
          </a:xfrm>
          <a:prstGeom prst="rect">
            <a:avLst/>
          </a:prstGeom>
        </p:spPr>
        <p:txBody>
          <a:bodyPr wrap="none">
            <a:spAutoFit/>
          </a:bodyPr>
          <a:lstStyle/>
          <a:p>
            <a:r>
              <a:rPr lang="en-GB" sz="3600" dirty="0">
                <a:latin typeface="Century Gothic" panose="020B0502020202020204" pitchFamily="34" charset="0"/>
              </a:rPr>
              <a:t>Es </a:t>
            </a:r>
            <a:r>
              <a:rPr lang="en-GB" sz="3600" dirty="0" err="1">
                <a:latin typeface="Century Gothic" panose="020B0502020202020204" pitchFamily="34" charset="0"/>
              </a:rPr>
              <a:t>gibt</a:t>
            </a:r>
            <a:r>
              <a:rPr lang="en-GB" sz="3600" dirty="0">
                <a:latin typeface="Century Gothic" panose="020B0502020202020204" pitchFamily="34" charset="0"/>
              </a:rPr>
              <a:t> </a:t>
            </a:r>
            <a:r>
              <a:rPr lang="en-GB" sz="3600" dirty="0" err="1">
                <a:latin typeface="Century Gothic" panose="020B0502020202020204" pitchFamily="34" charset="0"/>
              </a:rPr>
              <a:t>viele</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3413760" y="861134"/>
            <a:ext cx="1282723" cy="646331"/>
          </a:xfrm>
          <a:prstGeom prst="rect">
            <a:avLst/>
          </a:prstGeom>
        </p:spPr>
        <p:txBody>
          <a:bodyPr wrap="none">
            <a:spAutoFit/>
          </a:bodyPr>
          <a:lstStyle/>
          <a:p>
            <a:r>
              <a:rPr lang="en-GB" sz="3600" b="1" dirty="0" err="1">
                <a:latin typeface="Century Gothic" panose="020B0502020202020204" pitchFamily="34" charset="0"/>
              </a:rPr>
              <a:t>Orte</a:t>
            </a:r>
            <a:r>
              <a:rPr lang="en-GB" sz="3600" b="1" dirty="0">
                <a:latin typeface="Century Gothic" panose="020B0502020202020204" pitchFamily="34" charset="0"/>
              </a:rPr>
              <a:t>.</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7" name="Picture 6" descr="A yellow sign with black text&#10;&#10;Description automatically generated">
            <a:extLst>
              <a:ext uri="{FF2B5EF4-FFF2-40B4-BE49-F238E27FC236}">
                <a16:creationId xmlns:a16="http://schemas.microsoft.com/office/drawing/2014/main" id="{D83AAC8A-B03B-4CB9-97BB-A7225347A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14" y="4460227"/>
            <a:ext cx="1719385" cy="1117600"/>
          </a:xfrm>
          <a:prstGeom prst="rect">
            <a:avLst/>
          </a:prstGeom>
        </p:spPr>
      </p:pic>
      <p:pic>
        <p:nvPicPr>
          <p:cNvPr id="9" name="Picture 8" descr="A yellow sign with black text&#10;&#10;Description automatically generated">
            <a:extLst>
              <a:ext uri="{FF2B5EF4-FFF2-40B4-BE49-F238E27FC236}">
                <a16:creationId xmlns:a16="http://schemas.microsoft.com/office/drawing/2014/main" id="{B1124894-2F77-4716-B892-02F1377D3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120" y="4460226"/>
            <a:ext cx="1719386" cy="1117601"/>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A735421-2224-4C28-9D4B-A38309EB3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6220" y="2575560"/>
            <a:ext cx="3413760" cy="170688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D509E82D-379C-4A57-88F1-24B2A238A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044" y="2059247"/>
            <a:ext cx="3138027" cy="2076491"/>
          </a:xfrm>
          <a:prstGeom prst="rect">
            <a:avLst/>
          </a:prstGeom>
        </p:spPr>
      </p:pic>
      <p:pic>
        <p:nvPicPr>
          <p:cNvPr id="15" name="Picture 14" descr="A yellow sign with black text&#10;&#10;Description automatically generated">
            <a:extLst>
              <a:ext uri="{FF2B5EF4-FFF2-40B4-BE49-F238E27FC236}">
                <a16:creationId xmlns:a16="http://schemas.microsoft.com/office/drawing/2014/main" id="{2CA1A4E0-AF7F-4CAF-B6B4-F0E9FF2522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230" y="4460226"/>
            <a:ext cx="1719386" cy="1117601"/>
          </a:xfrm>
          <a:prstGeom prst="rect">
            <a:avLst/>
          </a:prstGeom>
        </p:spPr>
      </p:pic>
      <p:pic>
        <p:nvPicPr>
          <p:cNvPr id="17" name="Picture 16" descr="A black background with lines&#10;&#10;Description automatically generated">
            <a:extLst>
              <a:ext uri="{FF2B5EF4-FFF2-40B4-BE49-F238E27FC236}">
                <a16:creationId xmlns:a16="http://schemas.microsoft.com/office/drawing/2014/main" id="{F2691A1E-99AA-459C-9D4B-EF6AC883F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245" y="2126763"/>
            <a:ext cx="2563924" cy="2067164"/>
          </a:xfrm>
          <a:prstGeom prst="rect">
            <a:avLst/>
          </a:prstGeom>
        </p:spPr>
      </p:pic>
    </p:spTree>
    <p:extLst>
      <p:ext uri="{BB962C8B-B14F-4D97-AF65-F5344CB8AC3E}">
        <p14:creationId xmlns:p14="http://schemas.microsoft.com/office/powerpoint/2010/main" val="58434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69DA6F-0BBE-4A46-BF31-2C273B227FE0}"/>
              </a:ext>
            </a:extLst>
          </p:cNvPr>
          <p:cNvSpPr txBox="1">
            <a:spLocks/>
          </p:cNvSpPr>
          <p:nvPr/>
        </p:nvSpPr>
        <p:spPr>
          <a:xfrm>
            <a:off x="-27142" y="161881"/>
            <a:ext cx="5780828" cy="749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cxnSp>
        <p:nvCxnSpPr>
          <p:cNvPr id="6" name="Straight Connector 5"/>
          <p:cNvCxnSpPr/>
          <p:nvPr/>
        </p:nvCxnSpPr>
        <p:spPr>
          <a:xfrm>
            <a:off x="2723365"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12713"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79096"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82012"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83886" y="5941582"/>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8286"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12686" y="5941582"/>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89508" y="5943669"/>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372588" y="5229510"/>
            <a:ext cx="617951" cy="769441"/>
          </a:xfrm>
          <a:prstGeom prst="rect">
            <a:avLst/>
          </a:prstGeom>
          <a:noFill/>
        </p:spPr>
        <p:txBody>
          <a:bodyPr wrap="square" rtlCol="0">
            <a:spAutoFit/>
          </a:bodyPr>
          <a:lstStyle/>
          <a:p>
            <a:r>
              <a:rPr lang="en-GB" sz="4400" b="1" dirty="0">
                <a:latin typeface="Century Gothic" panose="020B0502020202020204" pitchFamily="34" charset="0"/>
              </a:rPr>
              <a:t>?</a:t>
            </a:r>
          </a:p>
        </p:txBody>
      </p:sp>
      <p:sp>
        <p:nvSpPr>
          <p:cNvPr id="15" name="TextBox 14"/>
          <p:cNvSpPr txBox="1"/>
          <p:nvPr/>
        </p:nvSpPr>
        <p:spPr>
          <a:xfrm>
            <a:off x="851770" y="1139868"/>
            <a:ext cx="5780828" cy="523220"/>
          </a:xfrm>
          <a:prstGeom prst="rect">
            <a:avLst/>
          </a:prstGeom>
          <a:noFill/>
        </p:spPr>
        <p:txBody>
          <a:bodyPr wrap="square" rtlCol="0">
            <a:spAutoFit/>
          </a:bodyPr>
          <a:lstStyle/>
          <a:p>
            <a:r>
              <a:rPr lang="en-GB" sz="2800" dirty="0">
                <a:latin typeface="Century Gothic" panose="020B0502020202020204" pitchFamily="34" charset="0"/>
              </a:rPr>
              <a:t>___</a:t>
            </a:r>
            <a:r>
              <a:rPr lang="en-GB" sz="2800" dirty="0" err="1">
                <a:latin typeface="Century Gothic" panose="020B0502020202020204" pitchFamily="34" charset="0"/>
              </a:rPr>
              <a:t>issen</a:t>
            </a:r>
            <a:endParaRPr lang="en-GB" sz="2800" baseline="-25000" dirty="0">
              <a:latin typeface="Century Gothic" panose="020B0502020202020204" pitchFamily="34" charset="0"/>
            </a:endParaRPr>
          </a:p>
        </p:txBody>
      </p:sp>
      <p:sp>
        <p:nvSpPr>
          <p:cNvPr id="16" name="TextBox 15"/>
          <p:cNvSpPr txBox="1"/>
          <p:nvPr/>
        </p:nvSpPr>
        <p:spPr>
          <a:xfrm>
            <a:off x="841330" y="2467104"/>
            <a:ext cx="2507293" cy="523220"/>
          </a:xfrm>
          <a:prstGeom prst="rect">
            <a:avLst/>
          </a:prstGeom>
          <a:noFill/>
        </p:spPr>
        <p:txBody>
          <a:bodyPr wrap="square" rtlCol="0">
            <a:spAutoFit/>
          </a:bodyPr>
          <a:lstStyle/>
          <a:p>
            <a:r>
              <a:rPr lang="en-GB" sz="2800" dirty="0">
                <a:latin typeface="Century Gothic" panose="020B0502020202020204" pitchFamily="34" charset="0"/>
              </a:rPr>
              <a:t>das T__</a:t>
            </a:r>
            <a:r>
              <a:rPr lang="en-GB" sz="2800" dirty="0" err="1">
                <a:latin typeface="Century Gothic" panose="020B0502020202020204" pitchFamily="34" charset="0"/>
              </a:rPr>
              <a:t>er</a:t>
            </a:r>
            <a:endParaRPr lang="en-GB" sz="2800" dirty="0">
              <a:latin typeface="Century Gothic" panose="020B0502020202020204" pitchFamily="34" charset="0"/>
            </a:endParaRPr>
          </a:p>
        </p:txBody>
      </p:sp>
      <p:sp>
        <p:nvSpPr>
          <p:cNvPr id="17" name="TextBox 16"/>
          <p:cNvSpPr txBox="1"/>
          <p:nvPr/>
        </p:nvSpPr>
        <p:spPr>
          <a:xfrm>
            <a:off x="851769" y="3794340"/>
            <a:ext cx="2760944" cy="523220"/>
          </a:xfrm>
          <a:prstGeom prst="rect">
            <a:avLst/>
          </a:prstGeom>
          <a:noFill/>
        </p:spPr>
        <p:txBody>
          <a:bodyPr wrap="square" rtlCol="0">
            <a:spAutoFit/>
          </a:bodyPr>
          <a:lstStyle/>
          <a:p>
            <a:r>
              <a:rPr lang="en-GB" sz="2800" dirty="0" err="1">
                <a:latin typeface="Century Gothic" panose="020B0502020202020204" pitchFamily="34" charset="0"/>
              </a:rPr>
              <a:t>tanz</a:t>
            </a:r>
            <a:r>
              <a:rPr lang="en-GB" sz="2800" dirty="0">
                <a:latin typeface="Century Gothic" panose="020B0502020202020204" pitchFamily="34" charset="0"/>
              </a:rPr>
              <a:t>__n</a:t>
            </a:r>
          </a:p>
        </p:txBody>
      </p:sp>
      <p:sp>
        <p:nvSpPr>
          <p:cNvPr id="18" name="TextBox 17"/>
          <p:cNvSpPr txBox="1"/>
          <p:nvPr/>
        </p:nvSpPr>
        <p:spPr>
          <a:xfrm>
            <a:off x="6748510" y="655784"/>
            <a:ext cx="2507293" cy="523220"/>
          </a:xfrm>
          <a:prstGeom prst="rect">
            <a:avLst/>
          </a:prstGeom>
          <a:noFill/>
        </p:spPr>
        <p:txBody>
          <a:bodyPr wrap="square" rtlCol="0">
            <a:spAutoFit/>
          </a:bodyPr>
          <a:lstStyle/>
          <a:p>
            <a:r>
              <a:rPr lang="en-GB" sz="2800" dirty="0">
                <a:latin typeface="Century Gothic" panose="020B0502020202020204" pitchFamily="34" charset="0"/>
              </a:rPr>
              <a:t>der __</a:t>
            </a:r>
            <a:r>
              <a:rPr lang="en-GB" sz="2800" dirty="0" err="1">
                <a:latin typeface="Century Gothic" panose="020B0502020202020204" pitchFamily="34" charset="0"/>
              </a:rPr>
              <a:t>ater</a:t>
            </a:r>
            <a:endParaRPr lang="en-GB" sz="2800" dirty="0">
              <a:latin typeface="Century Gothic" panose="020B0502020202020204" pitchFamily="34" charset="0"/>
            </a:endParaRPr>
          </a:p>
        </p:txBody>
      </p:sp>
      <p:sp>
        <p:nvSpPr>
          <p:cNvPr id="19" name="TextBox 18"/>
          <p:cNvSpPr txBox="1"/>
          <p:nvPr/>
        </p:nvSpPr>
        <p:spPr>
          <a:xfrm>
            <a:off x="6722412" y="2482511"/>
            <a:ext cx="2507293" cy="523220"/>
          </a:xfrm>
          <a:prstGeom prst="rect">
            <a:avLst/>
          </a:prstGeom>
          <a:noFill/>
        </p:spPr>
        <p:txBody>
          <a:bodyPr wrap="square" rtlCol="0">
            <a:spAutoFit/>
          </a:bodyPr>
          <a:lstStyle/>
          <a:p>
            <a:r>
              <a:rPr lang="en-GB" sz="2800" dirty="0" err="1">
                <a:latin typeface="Century Gothic" panose="020B0502020202020204" pitchFamily="34" charset="0"/>
              </a:rPr>
              <a:t>s__hr</a:t>
            </a:r>
            <a:r>
              <a:rPr lang="en-GB" sz="2800" dirty="0">
                <a:latin typeface="Century Gothic" panose="020B0502020202020204" pitchFamily="34" charset="0"/>
              </a:rPr>
              <a:t> </a:t>
            </a:r>
            <a:r>
              <a:rPr lang="en-GB" sz="2800" baseline="-25000" dirty="0">
                <a:latin typeface="Century Gothic" panose="020B0502020202020204" pitchFamily="34" charset="0"/>
              </a:rPr>
              <a:t>[very]</a:t>
            </a:r>
          </a:p>
        </p:txBody>
      </p:sp>
      <p:sp>
        <p:nvSpPr>
          <p:cNvPr id="20" name="TextBox 19"/>
          <p:cNvSpPr txBox="1"/>
          <p:nvPr/>
        </p:nvSpPr>
        <p:spPr>
          <a:xfrm>
            <a:off x="6754117" y="3404675"/>
            <a:ext cx="2507293" cy="523220"/>
          </a:xfrm>
          <a:prstGeom prst="rect">
            <a:avLst/>
          </a:prstGeom>
          <a:noFill/>
        </p:spPr>
        <p:txBody>
          <a:bodyPr wrap="square" rtlCol="0">
            <a:spAutoFit/>
          </a:bodyPr>
          <a:lstStyle/>
          <a:p>
            <a:r>
              <a:rPr lang="en-GB" sz="2800" dirty="0">
                <a:latin typeface="Century Gothic" panose="020B0502020202020204" pitchFamily="34" charset="0"/>
              </a:rPr>
              <a:t>das </a:t>
            </a:r>
            <a:r>
              <a:rPr lang="en-GB" sz="2800" dirty="0" err="1">
                <a:latin typeface="Century Gothic" panose="020B0502020202020204" pitchFamily="34" charset="0"/>
              </a:rPr>
              <a:t>Spie</a:t>
            </a:r>
            <a:r>
              <a:rPr lang="en-GB" sz="2800" dirty="0">
                <a:latin typeface="Century Gothic" panose="020B0502020202020204" pitchFamily="34" charset="0"/>
              </a:rPr>
              <a:t>__</a:t>
            </a:r>
          </a:p>
        </p:txBody>
      </p:sp>
      <p:sp>
        <p:nvSpPr>
          <p:cNvPr id="21" name="TextBox 20"/>
          <p:cNvSpPr txBox="1"/>
          <p:nvPr/>
        </p:nvSpPr>
        <p:spPr>
          <a:xfrm>
            <a:off x="6732851" y="4356623"/>
            <a:ext cx="2507293" cy="523220"/>
          </a:xfrm>
          <a:prstGeom prst="rect">
            <a:avLst/>
          </a:prstGeom>
          <a:noFill/>
        </p:spPr>
        <p:txBody>
          <a:bodyPr wrap="square" rtlCol="0">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Numm</a:t>
            </a:r>
            <a:r>
              <a:rPr lang="en-GB" sz="2800" dirty="0">
                <a:latin typeface="Century Gothic" panose="020B0502020202020204" pitchFamily="34" charset="0"/>
              </a:rPr>
              <a:t>__r</a:t>
            </a:r>
          </a:p>
        </p:txBody>
      </p:sp>
      <p:sp>
        <p:nvSpPr>
          <p:cNvPr id="22" name="TextBox 21"/>
          <p:cNvSpPr txBox="1"/>
          <p:nvPr/>
        </p:nvSpPr>
        <p:spPr>
          <a:xfrm>
            <a:off x="6732851" y="1592114"/>
            <a:ext cx="2507293" cy="523220"/>
          </a:xfrm>
          <a:prstGeom prst="rect">
            <a:avLst/>
          </a:prstGeom>
          <a:noFill/>
        </p:spPr>
        <p:txBody>
          <a:bodyPr wrap="square" rtlCol="0">
            <a:spAutoFit/>
          </a:bodyPr>
          <a:lstStyle/>
          <a:p>
            <a:r>
              <a:rPr lang="en-GB" sz="2800" dirty="0" err="1">
                <a:latin typeface="Century Gothic" panose="020B0502020202020204" pitchFamily="34" charset="0"/>
              </a:rPr>
              <a:t>n__e</a:t>
            </a:r>
            <a:endParaRPr lang="en-GB" sz="2800" dirty="0">
              <a:latin typeface="Century Gothic" panose="020B0502020202020204" pitchFamily="34" charset="0"/>
            </a:endParaRPr>
          </a:p>
        </p:txBody>
      </p:sp>
      <p:sp>
        <p:nvSpPr>
          <p:cNvPr id="23" name="TextBox 22"/>
          <p:cNvSpPr txBox="1"/>
          <p:nvPr/>
        </p:nvSpPr>
        <p:spPr>
          <a:xfrm>
            <a:off x="1032041" y="1058109"/>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w </a:t>
            </a:r>
          </a:p>
        </p:txBody>
      </p:sp>
      <p:sp>
        <p:nvSpPr>
          <p:cNvPr id="24" name="TextBox 23"/>
          <p:cNvSpPr txBox="1"/>
          <p:nvPr/>
        </p:nvSpPr>
        <p:spPr>
          <a:xfrm>
            <a:off x="2923783" y="5166661"/>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W</a:t>
            </a:r>
          </a:p>
        </p:txBody>
      </p:sp>
      <p:sp>
        <p:nvSpPr>
          <p:cNvPr id="25" name="TextBox 24"/>
          <p:cNvSpPr txBox="1"/>
          <p:nvPr/>
        </p:nvSpPr>
        <p:spPr>
          <a:xfrm>
            <a:off x="1790924" y="2380557"/>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i</a:t>
            </a:r>
          </a:p>
        </p:txBody>
      </p:sp>
      <p:sp>
        <p:nvSpPr>
          <p:cNvPr id="26" name="TextBox 25"/>
          <p:cNvSpPr txBox="1"/>
          <p:nvPr/>
        </p:nvSpPr>
        <p:spPr>
          <a:xfrm>
            <a:off x="3788598"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i</a:t>
            </a:r>
          </a:p>
        </p:txBody>
      </p:sp>
      <p:sp>
        <p:nvSpPr>
          <p:cNvPr id="27" name="TextBox 26"/>
          <p:cNvSpPr txBox="1"/>
          <p:nvPr/>
        </p:nvSpPr>
        <p:spPr>
          <a:xfrm>
            <a:off x="1683593" y="3712318"/>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e</a:t>
            </a:r>
          </a:p>
        </p:txBody>
      </p:sp>
      <p:sp>
        <p:nvSpPr>
          <p:cNvPr id="28" name="TextBox 27"/>
          <p:cNvSpPr txBox="1"/>
          <p:nvPr/>
        </p:nvSpPr>
        <p:spPr>
          <a:xfrm>
            <a:off x="4622625"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e</a:t>
            </a:r>
          </a:p>
        </p:txBody>
      </p:sp>
      <p:sp>
        <p:nvSpPr>
          <p:cNvPr id="29" name="TextBox 28"/>
          <p:cNvSpPr txBox="1"/>
          <p:nvPr/>
        </p:nvSpPr>
        <p:spPr>
          <a:xfrm>
            <a:off x="6089737"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v</a:t>
            </a:r>
          </a:p>
        </p:txBody>
      </p:sp>
      <p:sp>
        <p:nvSpPr>
          <p:cNvPr id="30" name="TextBox 29"/>
          <p:cNvSpPr txBox="1"/>
          <p:nvPr/>
        </p:nvSpPr>
        <p:spPr>
          <a:xfrm>
            <a:off x="7031646" y="1481122"/>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i</a:t>
            </a:r>
          </a:p>
        </p:txBody>
      </p:sp>
      <p:sp>
        <p:nvSpPr>
          <p:cNvPr id="31" name="TextBox 30"/>
          <p:cNvSpPr txBox="1"/>
          <p:nvPr/>
        </p:nvSpPr>
        <p:spPr>
          <a:xfrm>
            <a:off x="6966559"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i</a:t>
            </a:r>
          </a:p>
        </p:txBody>
      </p:sp>
      <p:sp>
        <p:nvSpPr>
          <p:cNvPr id="32" name="TextBox 31"/>
          <p:cNvSpPr txBox="1"/>
          <p:nvPr/>
        </p:nvSpPr>
        <p:spPr>
          <a:xfrm>
            <a:off x="6949907" y="2395964"/>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e</a:t>
            </a:r>
          </a:p>
        </p:txBody>
      </p:sp>
      <p:sp>
        <p:nvSpPr>
          <p:cNvPr id="33" name="TextBox 32"/>
          <p:cNvSpPr txBox="1"/>
          <p:nvPr/>
        </p:nvSpPr>
        <p:spPr>
          <a:xfrm>
            <a:off x="7870521"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e</a:t>
            </a:r>
          </a:p>
        </p:txBody>
      </p:sp>
      <p:sp>
        <p:nvSpPr>
          <p:cNvPr id="34" name="TextBox 33"/>
          <p:cNvSpPr txBox="1"/>
          <p:nvPr/>
        </p:nvSpPr>
        <p:spPr>
          <a:xfrm>
            <a:off x="8221982" y="3281564"/>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l</a:t>
            </a:r>
          </a:p>
        </p:txBody>
      </p:sp>
      <p:sp>
        <p:nvSpPr>
          <p:cNvPr id="35" name="TextBox 34"/>
          <p:cNvSpPr txBox="1"/>
          <p:nvPr/>
        </p:nvSpPr>
        <p:spPr>
          <a:xfrm>
            <a:off x="8726470"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l</a:t>
            </a:r>
          </a:p>
        </p:txBody>
      </p:sp>
      <p:sp>
        <p:nvSpPr>
          <p:cNvPr id="36" name="TextBox 35"/>
          <p:cNvSpPr txBox="1"/>
          <p:nvPr/>
        </p:nvSpPr>
        <p:spPr>
          <a:xfrm>
            <a:off x="8613969" y="4273033"/>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e</a:t>
            </a:r>
          </a:p>
        </p:txBody>
      </p:sp>
      <p:sp>
        <p:nvSpPr>
          <p:cNvPr id="37" name="TextBox 36"/>
          <p:cNvSpPr txBox="1"/>
          <p:nvPr/>
        </p:nvSpPr>
        <p:spPr>
          <a:xfrm>
            <a:off x="9654958" y="5152566"/>
            <a:ext cx="389349" cy="923330"/>
          </a:xfrm>
          <a:prstGeom prst="rect">
            <a:avLst/>
          </a:prstGeom>
          <a:noFill/>
        </p:spPr>
        <p:txBody>
          <a:bodyPr wrap="square" rtlCol="0">
            <a:spAutoFit/>
          </a:bodyPr>
          <a:lstStyle/>
          <a:p>
            <a:pPr algn="ctr"/>
            <a:r>
              <a:rPr lang="en-GB" sz="5400" b="1" dirty="0">
                <a:latin typeface="Century Gothic" panose="020B0502020202020204" pitchFamily="34" charset="0"/>
              </a:rPr>
              <a:t>e</a:t>
            </a:r>
          </a:p>
        </p:txBody>
      </p:sp>
      <p:sp>
        <p:nvSpPr>
          <p:cNvPr id="38" name="TextBox 37">
            <a:extLst>
              <a:ext uri="{FF2B5EF4-FFF2-40B4-BE49-F238E27FC236}">
                <a16:creationId xmlns:a16="http://schemas.microsoft.com/office/drawing/2014/main" id="{1FE57B6B-3CD6-5B45-9999-C95CD638A03E}"/>
              </a:ext>
            </a:extLst>
          </p:cNvPr>
          <p:cNvSpPr txBox="1"/>
          <p:nvPr/>
        </p:nvSpPr>
        <p:spPr>
          <a:xfrm>
            <a:off x="7493759" y="549997"/>
            <a:ext cx="389349" cy="646331"/>
          </a:xfrm>
          <a:prstGeom prst="rect">
            <a:avLst/>
          </a:prstGeom>
          <a:noFill/>
        </p:spPr>
        <p:txBody>
          <a:bodyPr wrap="square" rtlCol="0">
            <a:spAutoFit/>
          </a:bodyPr>
          <a:lstStyle/>
          <a:p>
            <a:pPr algn="ctr"/>
            <a:r>
              <a:rPr lang="en-GB" sz="3600" b="1" dirty="0">
                <a:latin typeface="Century Gothic" panose="020B0502020202020204" pitchFamily="34" charset="0"/>
              </a:rPr>
              <a:t>V</a:t>
            </a:r>
          </a:p>
        </p:txBody>
      </p:sp>
      <p:sp>
        <p:nvSpPr>
          <p:cNvPr id="2" name="Title 1"/>
          <p:cNvSpPr>
            <a:spLocks noGrp="1"/>
          </p:cNvSpPr>
          <p:nvPr>
            <p:ph type="title"/>
          </p:nvPr>
        </p:nvSpPr>
        <p:spPr>
          <a:xfrm>
            <a:off x="0" y="152597"/>
            <a:ext cx="2180273" cy="647577"/>
          </a:xfrm>
        </p:spPr>
        <p:txBody>
          <a:bodyPr>
            <a:normAutofit fontScale="90000"/>
          </a:bodyPr>
          <a:lstStyle/>
          <a:p>
            <a:r>
              <a:rPr lang="en-GB" b="1">
                <a:solidFill>
                  <a:schemeClr val="bg1"/>
                </a:solidFill>
              </a:rPr>
              <a:t>Vokabeln</a:t>
            </a:r>
            <a:br>
              <a:rPr lang="en-GB" b="1">
                <a:solidFill>
                  <a:schemeClr val="bg1"/>
                </a:solidFill>
              </a:rPr>
            </a:br>
            <a:endParaRPr lang="en-GB"/>
          </a:p>
        </p:txBody>
      </p:sp>
      <p:sp>
        <p:nvSpPr>
          <p:cNvPr id="39" name="Rounded Rectangle 38">
            <a:extLst>
              <a:ext uri="{FF2B5EF4-FFF2-40B4-BE49-F238E27FC236}">
                <a16:creationId xmlns:a16="http://schemas.microsoft.com/office/drawing/2014/main" id="{FF9D5FC3-2828-4A20-AB45-539B08625342}"/>
              </a:ext>
            </a:extLst>
          </p:cNvPr>
          <p:cNvSpPr/>
          <p:nvPr/>
        </p:nvSpPr>
        <p:spPr>
          <a:xfrm>
            <a:off x="9654958" y="43660"/>
            <a:ext cx="2368675" cy="506334"/>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lesen / sprechen</a:t>
            </a:r>
            <a:endParaRPr lang="en-GB" sz="2000" b="1" dirty="0">
              <a:solidFill>
                <a:schemeClr val="tx1"/>
              </a:solidFill>
              <a:latin typeface="Century Gothic" panose="020B0502020202020204" pitchFamily="34" charset="0"/>
            </a:endParaRPr>
          </a:p>
        </p:txBody>
      </p:sp>
      <p:pic>
        <p:nvPicPr>
          <p:cNvPr id="41" name="Graphic 40" descr="Brain in head with solid fill">
            <a:extLst>
              <a:ext uri="{FF2B5EF4-FFF2-40B4-BE49-F238E27FC236}">
                <a16:creationId xmlns:a16="http://schemas.microsoft.com/office/drawing/2014/main" id="{104286F8-479A-410A-83BA-8C920BA6E1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6583" y="803143"/>
            <a:ext cx="914400" cy="914400"/>
          </a:xfrm>
          <a:prstGeom prst="rect">
            <a:avLst/>
          </a:prstGeom>
        </p:spPr>
      </p:pic>
      <p:pic>
        <p:nvPicPr>
          <p:cNvPr id="43" name="Graphic 42" descr="Beaver with solid fill">
            <a:extLst>
              <a:ext uri="{FF2B5EF4-FFF2-40B4-BE49-F238E27FC236}">
                <a16:creationId xmlns:a16="http://schemas.microsoft.com/office/drawing/2014/main" id="{4D4D48FE-CB89-4797-A076-73AC917FDC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26755" y="2168231"/>
            <a:ext cx="914400" cy="914400"/>
          </a:xfrm>
          <a:prstGeom prst="rect">
            <a:avLst/>
          </a:prstGeom>
        </p:spPr>
      </p:pic>
      <p:pic>
        <p:nvPicPr>
          <p:cNvPr id="45" name="Graphic 44" descr="Dance with solid fill">
            <a:extLst>
              <a:ext uri="{FF2B5EF4-FFF2-40B4-BE49-F238E27FC236}">
                <a16:creationId xmlns:a16="http://schemas.microsoft.com/office/drawing/2014/main" id="{D1669AE7-883B-420D-A85C-1E43FF2229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0527" y="3533319"/>
            <a:ext cx="914400" cy="914400"/>
          </a:xfrm>
          <a:prstGeom prst="rect">
            <a:avLst/>
          </a:prstGeom>
        </p:spPr>
      </p:pic>
      <p:pic>
        <p:nvPicPr>
          <p:cNvPr id="47" name="Graphic 46" descr="Man with baby with solid fill">
            <a:extLst>
              <a:ext uri="{FF2B5EF4-FFF2-40B4-BE49-F238E27FC236}">
                <a16:creationId xmlns:a16="http://schemas.microsoft.com/office/drawing/2014/main" id="{13ED857F-9CB4-4EF0-9EF0-0C5DB20A81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8357" y="332576"/>
            <a:ext cx="914400" cy="914400"/>
          </a:xfrm>
          <a:prstGeom prst="rect">
            <a:avLst/>
          </a:prstGeom>
        </p:spPr>
      </p:pic>
      <p:pic>
        <p:nvPicPr>
          <p:cNvPr id="69" name="Picture 68">
            <a:extLst>
              <a:ext uri="{FF2B5EF4-FFF2-40B4-BE49-F238E27FC236}">
                <a16:creationId xmlns:a16="http://schemas.microsoft.com/office/drawing/2014/main" id="{8534E85C-CC18-4E28-A096-B83D08192E62}"/>
              </a:ext>
            </a:extLst>
          </p:cNvPr>
          <p:cNvPicPr>
            <a:picLocks noChangeAspect="1"/>
          </p:cNvPicPr>
          <p:nvPr/>
        </p:nvPicPr>
        <p:blipFill>
          <a:blip r:embed="rId11"/>
          <a:stretch>
            <a:fillRect/>
          </a:stretch>
        </p:blipFill>
        <p:spPr>
          <a:xfrm>
            <a:off x="8227734" y="1326264"/>
            <a:ext cx="914479" cy="914479"/>
          </a:xfrm>
          <a:prstGeom prst="rect">
            <a:avLst/>
          </a:prstGeom>
        </p:spPr>
      </p:pic>
      <p:pic>
        <p:nvPicPr>
          <p:cNvPr id="71" name="Picture 70" descr="A screenshot of a game&#10;&#10;Description automatically generated">
            <a:extLst>
              <a:ext uri="{FF2B5EF4-FFF2-40B4-BE49-F238E27FC236}">
                <a16:creationId xmlns:a16="http://schemas.microsoft.com/office/drawing/2014/main" id="{91B1D615-7483-4E35-9ECD-023B7DCC26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1055" y="3346245"/>
            <a:ext cx="989496" cy="640080"/>
          </a:xfrm>
          <a:prstGeom prst="rect">
            <a:avLst/>
          </a:prstGeom>
        </p:spPr>
      </p:pic>
      <p:pic>
        <p:nvPicPr>
          <p:cNvPr id="75" name="Graphic 74" descr="Badge 4 with solid fill">
            <a:extLst>
              <a:ext uri="{FF2B5EF4-FFF2-40B4-BE49-F238E27FC236}">
                <a16:creationId xmlns:a16="http://schemas.microsoft.com/office/drawing/2014/main" id="{2EFAE75F-8DD6-4C2D-B6FD-1EF623CB04F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7758" y="4106960"/>
            <a:ext cx="914400" cy="914400"/>
          </a:xfrm>
          <a:prstGeom prst="rect">
            <a:avLst/>
          </a:prstGeom>
        </p:spPr>
      </p:pic>
    </p:spTree>
    <p:extLst>
      <p:ext uri="{BB962C8B-B14F-4D97-AF65-F5344CB8AC3E}">
        <p14:creationId xmlns:p14="http://schemas.microsoft.com/office/powerpoint/2010/main" val="11461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3877985" cy="646331"/>
          </a:xfrm>
          <a:prstGeom prst="rect">
            <a:avLst/>
          </a:prstGeom>
        </p:spPr>
        <p:txBody>
          <a:bodyPr wrap="none">
            <a:spAutoFit/>
          </a:bodyPr>
          <a:lstStyle/>
          <a:p>
            <a:r>
              <a:rPr lang="en-GB" sz="3600" dirty="0">
                <a:latin typeface="Century Gothic" panose="020B0502020202020204" pitchFamily="34" charset="0"/>
              </a:rPr>
              <a:t>Es </a:t>
            </a:r>
            <a:r>
              <a:rPr lang="en-GB" sz="3600" dirty="0" err="1">
                <a:latin typeface="Century Gothic" panose="020B0502020202020204" pitchFamily="34" charset="0"/>
              </a:rPr>
              <a:t>gibt</a:t>
            </a:r>
            <a:r>
              <a:rPr lang="en-GB" sz="3600" dirty="0">
                <a:latin typeface="Century Gothic" panose="020B0502020202020204" pitchFamily="34" charset="0"/>
              </a:rPr>
              <a:t> </a:t>
            </a:r>
            <a:r>
              <a:rPr lang="en-GB" sz="3600" dirty="0" err="1">
                <a:latin typeface="Century Gothic" panose="020B0502020202020204" pitchFamily="34" charset="0"/>
              </a:rPr>
              <a:t>viele</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3413760" y="861134"/>
            <a:ext cx="1827744" cy="646331"/>
          </a:xfrm>
          <a:prstGeom prst="rect">
            <a:avLst/>
          </a:prstGeom>
        </p:spPr>
        <p:txBody>
          <a:bodyPr wrap="none">
            <a:spAutoFit/>
          </a:bodyPr>
          <a:lstStyle/>
          <a:p>
            <a:r>
              <a:rPr lang="en-GB" sz="3600" b="1" dirty="0" err="1">
                <a:latin typeface="Century Gothic" panose="020B0502020202020204" pitchFamily="34" charset="0"/>
              </a:rPr>
              <a:t>Stücke</a:t>
            </a:r>
            <a:r>
              <a:rPr lang="en-GB" sz="3600" b="1" dirty="0">
                <a:latin typeface="Century Gothic" panose="020B0502020202020204" pitchFamily="34" charset="0"/>
              </a:rPr>
              <a:t>.</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7" name="Picture 6">
            <a:extLst>
              <a:ext uri="{FF2B5EF4-FFF2-40B4-BE49-F238E27FC236}">
                <a16:creationId xmlns:a16="http://schemas.microsoft.com/office/drawing/2014/main" id="{A034C6FF-B42B-4CF4-8CE3-9DFE06EB9D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655" y="2474300"/>
            <a:ext cx="2381698" cy="2290400"/>
          </a:xfrm>
          <a:prstGeom prst="rect">
            <a:avLst/>
          </a:prstGeom>
        </p:spPr>
      </p:pic>
      <p:pic>
        <p:nvPicPr>
          <p:cNvPr id="10" name="Picture 9" descr="A slice of pizza with different toppings&#10;&#10;Description automatically generated">
            <a:extLst>
              <a:ext uri="{FF2B5EF4-FFF2-40B4-BE49-F238E27FC236}">
                <a16:creationId xmlns:a16="http://schemas.microsoft.com/office/drawing/2014/main" id="{2B663648-B89C-44BF-8925-21D24C5F8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9880">
            <a:off x="6162180" y="1731251"/>
            <a:ext cx="1800235" cy="1801643"/>
          </a:xfrm>
          <a:prstGeom prst="rect">
            <a:avLst/>
          </a:prstGeom>
        </p:spPr>
      </p:pic>
      <p:pic>
        <p:nvPicPr>
          <p:cNvPr id="11" name="Picture 10" descr="A slice of pizza with different toppings&#10;&#10;Description automatically generated">
            <a:extLst>
              <a:ext uri="{FF2B5EF4-FFF2-40B4-BE49-F238E27FC236}">
                <a16:creationId xmlns:a16="http://schemas.microsoft.com/office/drawing/2014/main" id="{26279C98-DD52-4073-B46F-4F67C5B18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9880">
            <a:off x="6970939" y="2235262"/>
            <a:ext cx="1800235" cy="1801643"/>
          </a:xfrm>
          <a:prstGeom prst="rect">
            <a:avLst/>
          </a:prstGeom>
        </p:spPr>
      </p:pic>
      <p:pic>
        <p:nvPicPr>
          <p:cNvPr id="12" name="Picture 11" descr="A slice of pizza with different toppings&#10;&#10;Description automatically generated">
            <a:extLst>
              <a:ext uri="{FF2B5EF4-FFF2-40B4-BE49-F238E27FC236}">
                <a16:creationId xmlns:a16="http://schemas.microsoft.com/office/drawing/2014/main" id="{007B963B-2B6D-4957-B866-9168B7ED7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9880">
            <a:off x="7690700" y="2855859"/>
            <a:ext cx="1800235" cy="1801643"/>
          </a:xfrm>
          <a:prstGeom prst="rect">
            <a:avLst/>
          </a:prstGeom>
        </p:spPr>
      </p:pic>
      <p:pic>
        <p:nvPicPr>
          <p:cNvPr id="13" name="Picture 12" descr="A slice of pizza with different toppings&#10;&#10;Description automatically generated">
            <a:extLst>
              <a:ext uri="{FF2B5EF4-FFF2-40B4-BE49-F238E27FC236}">
                <a16:creationId xmlns:a16="http://schemas.microsoft.com/office/drawing/2014/main" id="{A374DF2D-4E97-492F-A5A9-13CEAFCA0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0575" flipH="1">
            <a:off x="1818532" y="1856439"/>
            <a:ext cx="1827744" cy="1801643"/>
          </a:xfrm>
          <a:prstGeom prst="rect">
            <a:avLst/>
          </a:prstGeom>
        </p:spPr>
      </p:pic>
      <p:pic>
        <p:nvPicPr>
          <p:cNvPr id="14" name="Picture 13" descr="A slice of pizza with different toppings&#10;&#10;Description automatically generated">
            <a:extLst>
              <a:ext uri="{FF2B5EF4-FFF2-40B4-BE49-F238E27FC236}">
                <a16:creationId xmlns:a16="http://schemas.microsoft.com/office/drawing/2014/main" id="{8269C0DD-8275-4969-903A-3861CD69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0575" flipH="1">
            <a:off x="1563170" y="2718679"/>
            <a:ext cx="1827744" cy="1801643"/>
          </a:xfrm>
          <a:prstGeom prst="rect">
            <a:avLst/>
          </a:prstGeom>
        </p:spPr>
      </p:pic>
      <p:pic>
        <p:nvPicPr>
          <p:cNvPr id="15" name="Picture 14" descr="A slice of pizza with different toppings&#10;&#10;Description automatically generated">
            <a:extLst>
              <a:ext uri="{FF2B5EF4-FFF2-40B4-BE49-F238E27FC236}">
                <a16:creationId xmlns:a16="http://schemas.microsoft.com/office/drawing/2014/main" id="{DAAAA305-BD59-4F58-8B90-B78C45268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0575" flipH="1">
            <a:off x="1498054" y="3709278"/>
            <a:ext cx="1827744" cy="1801643"/>
          </a:xfrm>
          <a:prstGeom prst="rect">
            <a:avLst/>
          </a:prstGeom>
        </p:spPr>
      </p:pic>
    </p:spTree>
    <p:extLst>
      <p:ext uri="{BB962C8B-B14F-4D97-AF65-F5344CB8AC3E}">
        <p14:creationId xmlns:p14="http://schemas.microsoft.com/office/powerpoint/2010/main" val="1428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3877985" cy="646331"/>
          </a:xfrm>
          <a:prstGeom prst="rect">
            <a:avLst/>
          </a:prstGeom>
        </p:spPr>
        <p:txBody>
          <a:bodyPr wrap="none">
            <a:spAutoFit/>
          </a:bodyPr>
          <a:lstStyle/>
          <a:p>
            <a:r>
              <a:rPr lang="en-GB" sz="3600" dirty="0">
                <a:latin typeface="Century Gothic" panose="020B0502020202020204" pitchFamily="34" charset="0"/>
              </a:rPr>
              <a:t>Es </a:t>
            </a:r>
            <a:r>
              <a:rPr lang="en-GB" sz="3600" dirty="0" err="1">
                <a:latin typeface="Century Gothic" panose="020B0502020202020204" pitchFamily="34" charset="0"/>
              </a:rPr>
              <a:t>gibt</a:t>
            </a:r>
            <a:r>
              <a:rPr lang="en-GB" sz="3600" dirty="0">
                <a:latin typeface="Century Gothic" panose="020B0502020202020204" pitchFamily="34" charset="0"/>
              </a:rPr>
              <a:t> </a:t>
            </a:r>
            <a:r>
              <a:rPr lang="en-GB" sz="3600" dirty="0" err="1">
                <a:latin typeface="Century Gothic" panose="020B0502020202020204" pitchFamily="34" charset="0"/>
              </a:rPr>
              <a:t>viele</a:t>
            </a:r>
            <a:r>
              <a:rPr lang="en-GB" sz="3600" dirty="0">
                <a:latin typeface="Century Gothic" panose="020B0502020202020204" pitchFamily="34" charset="0"/>
              </a:rPr>
              <a:t>…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3413760" y="861134"/>
            <a:ext cx="1697901" cy="646331"/>
          </a:xfrm>
          <a:prstGeom prst="rect">
            <a:avLst/>
          </a:prstGeom>
        </p:spPr>
        <p:txBody>
          <a:bodyPr wrap="none">
            <a:spAutoFit/>
          </a:bodyPr>
          <a:lstStyle/>
          <a:p>
            <a:r>
              <a:rPr lang="en-GB" sz="3600" b="1" dirty="0">
                <a:latin typeface="Century Gothic" panose="020B0502020202020204" pitchFamily="34" charset="0"/>
              </a:rPr>
              <a:t>Winter.</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7" name="Picture 6" descr="A screenshot of a video game&#10;&#10;Description automatically generated">
            <a:extLst>
              <a:ext uri="{FF2B5EF4-FFF2-40B4-BE49-F238E27FC236}">
                <a16:creationId xmlns:a16="http://schemas.microsoft.com/office/drawing/2014/main" id="{EEDDF8C9-A00E-4C6D-9664-29B0D6DB9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134"/>
            <a:ext cx="12192000" cy="6096000"/>
          </a:xfrm>
          <a:prstGeom prst="rect">
            <a:avLst/>
          </a:prstGeom>
        </p:spPr>
      </p:pic>
      <p:sp>
        <p:nvSpPr>
          <p:cNvPr id="9" name="Rectangle: Rounded Corners 8">
            <a:extLst>
              <a:ext uri="{FF2B5EF4-FFF2-40B4-BE49-F238E27FC236}">
                <a16:creationId xmlns:a16="http://schemas.microsoft.com/office/drawing/2014/main" id="{ECCAB18D-2C61-4D3C-BC6B-292BB2B35271}"/>
              </a:ext>
            </a:extLst>
          </p:cNvPr>
          <p:cNvSpPr/>
          <p:nvPr/>
        </p:nvSpPr>
        <p:spPr>
          <a:xfrm>
            <a:off x="9055100" y="2184400"/>
            <a:ext cx="2979180" cy="323850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3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4" name="Rectangle 3">
            <a:extLst>
              <a:ext uri="{FF2B5EF4-FFF2-40B4-BE49-F238E27FC236}">
                <a16:creationId xmlns:a16="http://schemas.microsoft.com/office/drawing/2014/main" id="{3624A5DA-345F-45A1-87ED-7F0A12AB5223}"/>
              </a:ext>
            </a:extLst>
          </p:cNvPr>
          <p:cNvSpPr/>
          <p:nvPr/>
        </p:nvSpPr>
        <p:spPr>
          <a:xfrm>
            <a:off x="243613" y="861134"/>
            <a:ext cx="4801314" cy="646331"/>
          </a:xfrm>
          <a:prstGeom prst="rect">
            <a:avLst/>
          </a:prstGeom>
        </p:spPr>
        <p:txBody>
          <a:bodyPr wrap="none">
            <a:spAutoFit/>
          </a:bodyPr>
          <a:lstStyle/>
          <a:p>
            <a:r>
              <a:rPr lang="en-GB" sz="3600" dirty="0">
                <a:latin typeface="Century Gothic" panose="020B0502020202020204" pitchFamily="34" charset="0"/>
              </a:rPr>
              <a:t>E_ g_ _ _  v_ _ _ _… 	</a:t>
            </a:r>
            <a:endParaRPr lang="en-US" sz="3600" dirty="0">
              <a:latin typeface="Century Gothic" panose="020B0502020202020204" pitchFamily="34" charset="0"/>
            </a:endParaRPr>
          </a:p>
        </p:txBody>
      </p:sp>
      <p:sp>
        <p:nvSpPr>
          <p:cNvPr id="5" name="Rectangle 4">
            <a:extLst>
              <a:ext uri="{FF2B5EF4-FFF2-40B4-BE49-F238E27FC236}">
                <a16:creationId xmlns:a16="http://schemas.microsoft.com/office/drawing/2014/main" id="{C826AFAA-0083-42CD-9A10-AC8AC96F4A2C}"/>
              </a:ext>
            </a:extLst>
          </p:cNvPr>
          <p:cNvSpPr/>
          <p:nvPr/>
        </p:nvSpPr>
        <p:spPr>
          <a:xfrm>
            <a:off x="4553590" y="861134"/>
            <a:ext cx="1542410" cy="646331"/>
          </a:xfrm>
          <a:prstGeom prst="rect">
            <a:avLst/>
          </a:prstGeom>
        </p:spPr>
        <p:txBody>
          <a:bodyPr wrap="none">
            <a:spAutoFit/>
          </a:bodyPr>
          <a:lstStyle/>
          <a:p>
            <a:r>
              <a:rPr lang="en-GB" sz="3600" b="1" dirty="0">
                <a:latin typeface="Century Gothic" panose="020B0502020202020204" pitchFamily="34" charset="0"/>
              </a:rPr>
              <a:t>Engel.</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7" name="Picture 6">
            <a:extLst>
              <a:ext uri="{FF2B5EF4-FFF2-40B4-BE49-F238E27FC236}">
                <a16:creationId xmlns:a16="http://schemas.microsoft.com/office/drawing/2014/main" id="{E3CA64D9-FEBF-4D49-88D9-516DD9C517D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9922189" y="4929821"/>
            <a:ext cx="2269811" cy="1181111"/>
          </a:xfrm>
          <a:prstGeom prst="rect">
            <a:avLst/>
          </a:prstGeom>
        </p:spPr>
      </p:pic>
      <p:sp>
        <p:nvSpPr>
          <p:cNvPr id="3" name="TextBox 2">
            <a:extLst>
              <a:ext uri="{FF2B5EF4-FFF2-40B4-BE49-F238E27FC236}">
                <a16:creationId xmlns:a16="http://schemas.microsoft.com/office/drawing/2014/main" id="{06543B06-930B-4749-BB74-80673BC2456D}"/>
              </a:ext>
            </a:extLst>
          </p:cNvPr>
          <p:cNvSpPr txBox="1"/>
          <p:nvPr/>
        </p:nvSpPr>
        <p:spPr>
          <a:xfrm>
            <a:off x="10185400" y="5880100"/>
            <a:ext cx="1848880" cy="461665"/>
          </a:xfrm>
          <a:prstGeom prst="rect">
            <a:avLst/>
          </a:prstGeom>
          <a:noFill/>
        </p:spPr>
        <p:txBody>
          <a:bodyPr wrap="square" rtlCol="0">
            <a:spAutoFit/>
          </a:bodyPr>
          <a:lstStyle/>
          <a:p>
            <a:pPr algn="ctr"/>
            <a:r>
              <a:rPr lang="en-GB" sz="2400" dirty="0"/>
              <a:t>der Engel</a:t>
            </a:r>
          </a:p>
        </p:txBody>
      </p:sp>
      <p:pic>
        <p:nvPicPr>
          <p:cNvPr id="8" name="Picture 7">
            <a:extLst>
              <a:ext uri="{FF2B5EF4-FFF2-40B4-BE49-F238E27FC236}">
                <a16:creationId xmlns:a16="http://schemas.microsoft.com/office/drawing/2014/main" id="{72040131-2259-41C6-8722-EACFA876C1A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01989" y="1932621"/>
            <a:ext cx="3607870" cy="1877379"/>
          </a:xfrm>
          <a:prstGeom prst="rect">
            <a:avLst/>
          </a:prstGeom>
        </p:spPr>
      </p:pic>
      <p:pic>
        <p:nvPicPr>
          <p:cNvPr id="9" name="Picture 8">
            <a:extLst>
              <a:ext uri="{FF2B5EF4-FFF2-40B4-BE49-F238E27FC236}">
                <a16:creationId xmlns:a16="http://schemas.microsoft.com/office/drawing/2014/main" id="{78FD12A1-46CA-42B6-9929-A1EA1A8ED87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1806889" y="3532821"/>
            <a:ext cx="3607870" cy="1877379"/>
          </a:xfrm>
          <a:prstGeom prst="rect">
            <a:avLst/>
          </a:prstGeom>
        </p:spPr>
      </p:pic>
      <p:pic>
        <p:nvPicPr>
          <p:cNvPr id="10" name="Picture 9">
            <a:extLst>
              <a:ext uri="{FF2B5EF4-FFF2-40B4-BE49-F238E27FC236}">
                <a16:creationId xmlns:a16="http://schemas.microsoft.com/office/drawing/2014/main" id="{3735C4F6-EB1C-480A-91FA-401AA19D64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4184965" y="1581453"/>
            <a:ext cx="3607870" cy="1877379"/>
          </a:xfrm>
          <a:prstGeom prst="rect">
            <a:avLst/>
          </a:prstGeom>
        </p:spPr>
      </p:pic>
      <p:pic>
        <p:nvPicPr>
          <p:cNvPr id="11" name="Picture 10">
            <a:extLst>
              <a:ext uri="{FF2B5EF4-FFF2-40B4-BE49-F238E27FC236}">
                <a16:creationId xmlns:a16="http://schemas.microsoft.com/office/drawing/2014/main" id="{0BCD2E16-3C33-402E-B4F3-4B6247B8091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5209419" y="3498043"/>
            <a:ext cx="3607870" cy="1877379"/>
          </a:xfrm>
          <a:prstGeom prst="rect">
            <a:avLst/>
          </a:prstGeom>
        </p:spPr>
      </p:pic>
      <p:pic>
        <p:nvPicPr>
          <p:cNvPr id="12" name="Picture 11">
            <a:extLst>
              <a:ext uri="{FF2B5EF4-FFF2-40B4-BE49-F238E27FC236}">
                <a16:creationId xmlns:a16="http://schemas.microsoft.com/office/drawing/2014/main" id="{3D352312-5037-45D0-BF90-3522EDF64C9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7803209" y="1808044"/>
            <a:ext cx="3607870" cy="1877379"/>
          </a:xfrm>
          <a:prstGeom prst="rect">
            <a:avLst/>
          </a:prstGeom>
        </p:spPr>
      </p:pic>
      <p:sp>
        <p:nvSpPr>
          <p:cNvPr id="13" name="TextBox 12">
            <a:extLst>
              <a:ext uri="{FF2B5EF4-FFF2-40B4-BE49-F238E27FC236}">
                <a16:creationId xmlns:a16="http://schemas.microsoft.com/office/drawing/2014/main" id="{574E8916-5DD8-4064-8357-BFEB0742610A}"/>
              </a:ext>
            </a:extLst>
          </p:cNvPr>
          <p:cNvSpPr txBox="1"/>
          <p:nvPr/>
        </p:nvSpPr>
        <p:spPr>
          <a:xfrm>
            <a:off x="10337800" y="6032500"/>
            <a:ext cx="1848880" cy="461665"/>
          </a:xfrm>
          <a:prstGeom prst="rect">
            <a:avLst/>
          </a:prstGeom>
          <a:noFill/>
        </p:spPr>
        <p:txBody>
          <a:bodyPr wrap="square" rtlCol="0">
            <a:spAutoFit/>
          </a:bodyPr>
          <a:lstStyle/>
          <a:p>
            <a:pPr algn="ctr"/>
            <a:r>
              <a:rPr lang="en-GB" sz="2400" dirty="0"/>
              <a:t>der Engel</a:t>
            </a:r>
          </a:p>
        </p:txBody>
      </p:sp>
    </p:spTree>
    <p:extLst>
      <p:ext uri="{BB962C8B-B14F-4D97-AF65-F5344CB8AC3E}">
        <p14:creationId xmlns:p14="http://schemas.microsoft.com/office/powerpoint/2010/main" val="23232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5" name="Rectangle 4">
            <a:extLst>
              <a:ext uri="{FF2B5EF4-FFF2-40B4-BE49-F238E27FC236}">
                <a16:creationId xmlns:a16="http://schemas.microsoft.com/office/drawing/2014/main" id="{C826AFAA-0083-42CD-9A10-AC8AC96F4A2C}"/>
              </a:ext>
            </a:extLst>
          </p:cNvPr>
          <p:cNvSpPr/>
          <p:nvPr/>
        </p:nvSpPr>
        <p:spPr>
          <a:xfrm>
            <a:off x="4366260" y="842539"/>
            <a:ext cx="2270173" cy="646331"/>
          </a:xfrm>
          <a:prstGeom prst="rect">
            <a:avLst/>
          </a:prstGeom>
        </p:spPr>
        <p:txBody>
          <a:bodyPr wrap="none">
            <a:spAutoFit/>
          </a:bodyPr>
          <a:lstStyle/>
          <a:p>
            <a:r>
              <a:rPr lang="en-GB" sz="3600" b="1" dirty="0">
                <a:latin typeface="Century Gothic" panose="020B0502020202020204" pitchFamily="34" charset="0"/>
              </a:rPr>
              <a:t>Schnitzel.</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pic>
        <p:nvPicPr>
          <p:cNvPr id="7" name="Picture 2" descr="Free photos of Chicken schnitzel">
            <a:extLst>
              <a:ext uri="{FF2B5EF4-FFF2-40B4-BE49-F238E27FC236}">
                <a16:creationId xmlns:a16="http://schemas.microsoft.com/office/drawing/2014/main" id="{071161C7-AF7B-4A5F-94B4-2CF13532BEB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968573" y="2499318"/>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photos of Chicken schnitzel">
            <a:extLst>
              <a:ext uri="{FF2B5EF4-FFF2-40B4-BE49-F238E27FC236}">
                <a16:creationId xmlns:a16="http://schemas.microsoft.com/office/drawing/2014/main" id="{AC68ED74-D3AA-4ED8-BF25-13B331AC4A6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1286073" y="3896318"/>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photos of Chicken schnitzel">
            <a:extLst>
              <a:ext uri="{FF2B5EF4-FFF2-40B4-BE49-F238E27FC236}">
                <a16:creationId xmlns:a16="http://schemas.microsoft.com/office/drawing/2014/main" id="{640F8F91-61DD-40C1-8C9D-8C61BCF8A0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3594100" y="2415776"/>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photos of Chicken schnitzel">
            <a:extLst>
              <a:ext uri="{FF2B5EF4-FFF2-40B4-BE49-F238E27FC236}">
                <a16:creationId xmlns:a16="http://schemas.microsoft.com/office/drawing/2014/main" id="{05079FF4-9F3E-4417-84F7-0F769CB170E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4121598" y="3970418"/>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photos of Chicken schnitzel">
            <a:extLst>
              <a:ext uri="{FF2B5EF4-FFF2-40B4-BE49-F238E27FC236}">
                <a16:creationId xmlns:a16="http://schemas.microsoft.com/office/drawing/2014/main" id="{21CBFF15-FE77-497A-88E4-478BBB300E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6446526" y="1674609"/>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photos of Chicken schnitzel">
            <a:extLst>
              <a:ext uri="{FF2B5EF4-FFF2-40B4-BE49-F238E27FC236}">
                <a16:creationId xmlns:a16="http://schemas.microsoft.com/office/drawing/2014/main" id="{FCCC876F-5712-4ACB-9C23-E0190A450CF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7089973" y="3628653"/>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hotos of Chicken schnitzel">
            <a:extLst>
              <a:ext uri="{FF2B5EF4-FFF2-40B4-BE49-F238E27FC236}">
                <a16:creationId xmlns:a16="http://schemas.microsoft.com/office/drawing/2014/main" id="{FC261411-39B9-4924-940D-1D8F0C030D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9037669" y="842539"/>
            <a:ext cx="2308027" cy="1538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photos of Chicken schnitzel">
            <a:extLst>
              <a:ext uri="{FF2B5EF4-FFF2-40B4-BE49-F238E27FC236}">
                <a16:creationId xmlns:a16="http://schemas.microsoft.com/office/drawing/2014/main" id="{0664CCAF-33B2-46D4-A296-457D5E38B3E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875" b="90000" l="1875" r="94063">
                        <a14:foregroundMark x1="6875" y1="36563" x2="6875" y2="36563"/>
                        <a14:foregroundMark x1="3021" y1="41250" x2="3021" y2="41250"/>
                        <a14:foregroundMark x1="1979" y1="34844" x2="1979" y2="34844"/>
                        <a14:foregroundMark x1="56354" y1="6875" x2="56354" y2="6875"/>
                        <a14:foregroundMark x1="91146" y1="41406" x2="91146" y2="41406"/>
                        <a14:foregroundMark x1="92604" y1="63438" x2="92604" y2="63438"/>
                        <a14:foregroundMark x1="94063" y1="56406" x2="94063" y2="56406"/>
                      </a14:backgroundRemoval>
                    </a14:imgEffect>
                  </a14:imgLayer>
                </a14:imgProps>
              </a:ext>
              <a:ext uri="{28A0092B-C50C-407E-A947-70E740481C1C}">
                <a14:useLocalDpi xmlns:a14="http://schemas.microsoft.com/office/drawing/2010/main" val="0"/>
              </a:ext>
            </a:extLst>
          </a:blip>
          <a:srcRect/>
          <a:stretch>
            <a:fillRect/>
          </a:stretch>
        </p:blipFill>
        <p:spPr bwMode="auto">
          <a:xfrm>
            <a:off x="10813569" y="5249762"/>
            <a:ext cx="1284809" cy="8565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FDE3D4-26A8-4581-8796-8FC0F1EA3F3B}"/>
              </a:ext>
            </a:extLst>
          </p:cNvPr>
          <p:cNvSpPr txBox="1"/>
          <p:nvPr/>
        </p:nvSpPr>
        <p:spPr>
          <a:xfrm>
            <a:off x="10076420" y="5875469"/>
            <a:ext cx="2115580" cy="461665"/>
          </a:xfrm>
          <a:prstGeom prst="rect">
            <a:avLst/>
          </a:prstGeom>
          <a:noFill/>
        </p:spPr>
        <p:txBody>
          <a:bodyPr wrap="square" rtlCol="0">
            <a:spAutoFit/>
          </a:bodyPr>
          <a:lstStyle/>
          <a:p>
            <a:pPr algn="ctr"/>
            <a:r>
              <a:rPr lang="en-GB" sz="2400" dirty="0"/>
              <a:t>das Schnitzel</a:t>
            </a:r>
          </a:p>
        </p:txBody>
      </p:sp>
      <p:sp>
        <p:nvSpPr>
          <p:cNvPr id="16" name="Rectangle 15">
            <a:extLst>
              <a:ext uri="{FF2B5EF4-FFF2-40B4-BE49-F238E27FC236}">
                <a16:creationId xmlns:a16="http://schemas.microsoft.com/office/drawing/2014/main" id="{C53DEEAE-0A73-4AAC-8AA1-BF360F84F510}"/>
              </a:ext>
            </a:extLst>
          </p:cNvPr>
          <p:cNvSpPr/>
          <p:nvPr/>
        </p:nvSpPr>
        <p:spPr>
          <a:xfrm>
            <a:off x="243613" y="861134"/>
            <a:ext cx="4801314" cy="646331"/>
          </a:xfrm>
          <a:prstGeom prst="rect">
            <a:avLst/>
          </a:prstGeom>
        </p:spPr>
        <p:txBody>
          <a:bodyPr wrap="none">
            <a:spAutoFit/>
          </a:bodyPr>
          <a:lstStyle/>
          <a:p>
            <a:r>
              <a:rPr lang="en-GB" sz="3600" dirty="0">
                <a:latin typeface="Century Gothic" panose="020B0502020202020204" pitchFamily="34" charset="0"/>
              </a:rPr>
              <a:t>E_ g_ _ _  v_ _ _ _… 	</a:t>
            </a:r>
            <a:endParaRPr lang="en-US" sz="3600" dirty="0">
              <a:latin typeface="Century Gothic" panose="020B0502020202020204" pitchFamily="34" charset="0"/>
            </a:endParaRPr>
          </a:p>
        </p:txBody>
      </p:sp>
    </p:spTree>
    <p:extLst>
      <p:ext uri="{BB962C8B-B14F-4D97-AF65-F5344CB8AC3E}">
        <p14:creationId xmlns:p14="http://schemas.microsoft.com/office/powerpoint/2010/main" val="11537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54FC-0787-4D8C-8E87-0DED6218119D}"/>
              </a:ext>
            </a:extLst>
          </p:cNvPr>
          <p:cNvSpPr>
            <a:spLocks noGrp="1"/>
          </p:cNvSpPr>
          <p:nvPr>
            <p:ph type="title"/>
          </p:nvPr>
        </p:nvSpPr>
        <p:spPr>
          <a:xfrm>
            <a:off x="-1" y="213557"/>
            <a:ext cx="6746917" cy="647577"/>
          </a:xfrm>
        </p:spPr>
        <p:txBody>
          <a:bodyPr/>
          <a:lstStyle/>
          <a:p>
            <a:r>
              <a:rPr lang="en-GB" dirty="0"/>
              <a:t>Was </a:t>
            </a:r>
            <a:r>
              <a:rPr lang="en-GB" dirty="0" err="1"/>
              <a:t>gibt</a:t>
            </a:r>
            <a:r>
              <a:rPr lang="en-GB" dirty="0"/>
              <a:t> es </a:t>
            </a:r>
            <a:r>
              <a:rPr lang="en-GB" dirty="0" err="1"/>
              <a:t>zu</a:t>
            </a:r>
            <a:r>
              <a:rPr lang="en-GB" dirty="0"/>
              <a:t> </a:t>
            </a:r>
            <a:r>
              <a:rPr lang="en-GB" dirty="0" err="1"/>
              <a:t>Weihnachten</a:t>
            </a:r>
            <a:r>
              <a:rPr lang="en-GB" dirty="0"/>
              <a:t>?</a:t>
            </a:r>
          </a:p>
        </p:txBody>
      </p:sp>
      <p:sp>
        <p:nvSpPr>
          <p:cNvPr id="5" name="Rectangle 4">
            <a:extLst>
              <a:ext uri="{FF2B5EF4-FFF2-40B4-BE49-F238E27FC236}">
                <a16:creationId xmlns:a16="http://schemas.microsoft.com/office/drawing/2014/main" id="{C826AFAA-0083-42CD-9A10-AC8AC96F4A2C}"/>
              </a:ext>
            </a:extLst>
          </p:cNvPr>
          <p:cNvSpPr/>
          <p:nvPr/>
        </p:nvSpPr>
        <p:spPr>
          <a:xfrm>
            <a:off x="4492332" y="884068"/>
            <a:ext cx="2807179" cy="646331"/>
          </a:xfrm>
          <a:prstGeom prst="rect">
            <a:avLst/>
          </a:prstGeom>
        </p:spPr>
        <p:txBody>
          <a:bodyPr wrap="none">
            <a:spAutoFit/>
          </a:bodyPr>
          <a:lstStyle/>
          <a:p>
            <a:r>
              <a:rPr lang="en-GB" sz="3600" b="1" dirty="0">
                <a:latin typeface="Century Gothic" panose="020B0502020202020204" pitchFamily="34" charset="0"/>
              </a:rPr>
              <a:t>Lebkuchen.</a:t>
            </a:r>
            <a:endParaRPr lang="en-US" sz="3600" dirty="0">
              <a:latin typeface="Century Gothic" panose="020B0502020202020204" pitchFamily="34" charset="0"/>
            </a:endParaRPr>
          </a:p>
        </p:txBody>
      </p:sp>
      <p:sp>
        <p:nvSpPr>
          <p:cNvPr id="6" name="Rounded Rectangle 11">
            <a:extLst>
              <a:ext uri="{FF2B5EF4-FFF2-40B4-BE49-F238E27FC236}">
                <a16:creationId xmlns:a16="http://schemas.microsoft.com/office/drawing/2014/main" id="{1E9E9162-16E1-412D-904F-8F19617D2604}"/>
              </a:ext>
            </a:extLst>
          </p:cNvPr>
          <p:cNvSpPr/>
          <p:nvPr/>
        </p:nvSpPr>
        <p:spPr>
          <a:xfrm>
            <a:off x="10657113" y="162728"/>
            <a:ext cx="137716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sprechen</a:t>
            </a:r>
            <a:endParaRPr lang="en-GB" sz="2000" b="1" dirty="0">
              <a:solidFill>
                <a:schemeClr val="tx1"/>
              </a:solidFill>
            </a:endParaRPr>
          </a:p>
        </p:txBody>
      </p:sp>
      <p:sp>
        <p:nvSpPr>
          <p:cNvPr id="7" name="Rectangle 6">
            <a:extLst>
              <a:ext uri="{FF2B5EF4-FFF2-40B4-BE49-F238E27FC236}">
                <a16:creationId xmlns:a16="http://schemas.microsoft.com/office/drawing/2014/main" id="{4B1D7C58-E406-48E5-B883-C6AD4ADDD2FE}"/>
              </a:ext>
            </a:extLst>
          </p:cNvPr>
          <p:cNvSpPr/>
          <p:nvPr/>
        </p:nvSpPr>
        <p:spPr>
          <a:xfrm>
            <a:off x="243613" y="861134"/>
            <a:ext cx="4801314" cy="646331"/>
          </a:xfrm>
          <a:prstGeom prst="rect">
            <a:avLst/>
          </a:prstGeom>
        </p:spPr>
        <p:txBody>
          <a:bodyPr wrap="none">
            <a:spAutoFit/>
          </a:bodyPr>
          <a:lstStyle/>
          <a:p>
            <a:r>
              <a:rPr lang="en-GB" sz="3600" dirty="0">
                <a:latin typeface="Century Gothic" panose="020B0502020202020204" pitchFamily="34" charset="0"/>
              </a:rPr>
              <a:t>E_ g_ _ _  v_ _ _ _… 	</a:t>
            </a:r>
            <a:endParaRPr lang="en-US" sz="3600" dirty="0">
              <a:latin typeface="Century Gothic" panose="020B0502020202020204" pitchFamily="34" charset="0"/>
            </a:endParaRPr>
          </a:p>
        </p:txBody>
      </p:sp>
      <p:pic>
        <p:nvPicPr>
          <p:cNvPr id="8" name="Picture 7" descr="A heart shaped cookies with white frosting and red apples&#10;&#10;Description automatically generated">
            <a:extLst>
              <a:ext uri="{FF2B5EF4-FFF2-40B4-BE49-F238E27FC236}">
                <a16:creationId xmlns:a16="http://schemas.microsoft.com/office/drawing/2014/main" id="{88C77074-AC6D-41F8-88A9-95AC2A81A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581" y="2311400"/>
            <a:ext cx="4783419" cy="3187700"/>
          </a:xfrm>
          <a:prstGeom prst="rect">
            <a:avLst/>
          </a:prstGeom>
        </p:spPr>
      </p:pic>
      <p:pic>
        <p:nvPicPr>
          <p:cNvPr id="10" name="Picture 9" descr="A close up of food&#10;&#10;Description automatically generated">
            <a:extLst>
              <a:ext uri="{FF2B5EF4-FFF2-40B4-BE49-F238E27FC236}">
                <a16:creationId xmlns:a16="http://schemas.microsoft.com/office/drawing/2014/main" id="{F266DD47-623A-491A-85D7-E3A87C607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300" y="2311400"/>
            <a:ext cx="4783419" cy="3187700"/>
          </a:xfrm>
          <a:prstGeom prst="rect">
            <a:avLst/>
          </a:prstGeom>
        </p:spPr>
      </p:pic>
    </p:spTree>
    <p:extLst>
      <p:ext uri="{BB962C8B-B14F-4D97-AF65-F5344CB8AC3E}">
        <p14:creationId xmlns:p14="http://schemas.microsoft.com/office/powerpoint/2010/main" val="7930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8086"/>
            <a:ext cx="7200900" cy="647577"/>
          </a:xfrm>
        </p:spPr>
        <p:txBody>
          <a:bodyPr>
            <a:normAutofit/>
          </a:bodyPr>
          <a:lstStyle/>
          <a:p>
            <a:r>
              <a:rPr lang="en-GB" sz="2800" b="1" dirty="0">
                <a:solidFill>
                  <a:schemeClr val="tx1"/>
                </a:solidFill>
              </a:rPr>
              <a:t>Ein </a:t>
            </a:r>
            <a:r>
              <a:rPr lang="en-GB" sz="2800" b="1" dirty="0" err="1">
                <a:solidFill>
                  <a:schemeClr val="tx1"/>
                </a:solidFill>
              </a:rPr>
              <a:t>Weihnachtslied</a:t>
            </a:r>
            <a:r>
              <a:rPr lang="en-GB" sz="2800" b="1" dirty="0">
                <a:solidFill>
                  <a:schemeClr val="tx1"/>
                </a:solidFill>
              </a:rPr>
              <a:t>: O Tannenbaum</a:t>
            </a:r>
            <a:endParaRPr lang="en-US" sz="2800" dirty="0">
              <a:solidFill>
                <a:schemeClr val="tx1"/>
              </a:solidFill>
            </a:endParaRPr>
          </a:p>
        </p:txBody>
      </p:sp>
      <p:sp>
        <p:nvSpPr>
          <p:cNvPr id="4" name="Title 1">
            <a:extLst>
              <a:ext uri="{FF2B5EF4-FFF2-40B4-BE49-F238E27FC236}">
                <a16:creationId xmlns:a16="http://schemas.microsoft.com/office/drawing/2014/main" id="{1C7EE4FA-811D-9D48-91D1-36CD9252F1FB}"/>
              </a:ext>
            </a:extLst>
          </p:cNvPr>
          <p:cNvSpPr txBox="1">
            <a:spLocks/>
          </p:cNvSpPr>
          <p:nvPr/>
        </p:nvSpPr>
        <p:spPr>
          <a:xfrm>
            <a:off x="0" y="294041"/>
            <a:ext cx="5741581" cy="789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5" name="Content Placeholder 2"/>
          <p:cNvSpPr txBox="1">
            <a:spLocks/>
          </p:cNvSpPr>
          <p:nvPr/>
        </p:nvSpPr>
        <p:spPr>
          <a:xfrm>
            <a:off x="483781" y="1575772"/>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solidFill>
                  <a:schemeClr val="tx1"/>
                </a:solidFill>
              </a:rPr>
              <a:t>Hör</a:t>
            </a:r>
            <a:r>
              <a:rPr lang="en-US" dirty="0">
                <a:solidFill>
                  <a:schemeClr val="tx1"/>
                </a:solidFill>
              </a:rPr>
              <a:t> die </a:t>
            </a:r>
            <a:r>
              <a:rPr lang="en-US" dirty="0" err="1">
                <a:solidFill>
                  <a:schemeClr val="tx1"/>
                </a:solidFill>
              </a:rPr>
              <a:t>Musik</a:t>
            </a:r>
            <a:r>
              <a:rPr lang="en-US" dirty="0">
                <a:solidFill>
                  <a:schemeClr val="tx1"/>
                </a:solidFill>
              </a:rPr>
              <a:t> an.</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err="1">
                <a:solidFill>
                  <a:schemeClr val="tx1"/>
                </a:solidFill>
              </a:rPr>
              <a:t>Ist</a:t>
            </a:r>
            <a:r>
              <a:rPr lang="en-US" dirty="0">
                <a:solidFill>
                  <a:schemeClr val="tx1"/>
                </a:solidFill>
              </a:rPr>
              <a:t> die </a:t>
            </a:r>
            <a:r>
              <a:rPr lang="en-US" dirty="0" err="1">
                <a:solidFill>
                  <a:schemeClr val="tx1"/>
                </a:solidFill>
              </a:rPr>
              <a:t>Musik</a:t>
            </a:r>
            <a:r>
              <a:rPr lang="en-US" dirty="0">
                <a:solidFill>
                  <a:schemeClr val="tx1"/>
                </a:solidFill>
              </a:rPr>
              <a:t>…</a:t>
            </a:r>
          </a:p>
          <a:p>
            <a:pPr marL="0" indent="0">
              <a:buFont typeface="Arial" panose="020B0604020202020204" pitchFamily="34" charset="0"/>
              <a:buNone/>
            </a:pPr>
            <a:r>
              <a:rPr lang="en-US" dirty="0">
                <a:solidFill>
                  <a:schemeClr val="tx1"/>
                </a:solidFill>
              </a:rPr>
              <a:t>a. </a:t>
            </a:r>
            <a:r>
              <a:rPr lang="en-US" dirty="0" err="1">
                <a:solidFill>
                  <a:schemeClr val="tx1"/>
                </a:solidFill>
              </a:rPr>
              <a:t>Popmusik</a:t>
            </a:r>
            <a:endParaRPr lang="en-US" dirty="0">
              <a:solidFill>
                <a:schemeClr val="tx1"/>
              </a:solidFill>
            </a:endParaRPr>
          </a:p>
          <a:p>
            <a:pPr marL="0" indent="0">
              <a:buFont typeface="Arial" panose="020B0604020202020204" pitchFamily="34" charset="0"/>
              <a:buNone/>
            </a:pPr>
            <a:r>
              <a:rPr lang="en-US" dirty="0">
                <a:solidFill>
                  <a:schemeClr val="tx1"/>
                </a:solidFill>
              </a:rPr>
              <a:t>b. </a:t>
            </a:r>
            <a:r>
              <a:rPr lang="en-US" dirty="0" err="1">
                <a:solidFill>
                  <a:schemeClr val="tx1"/>
                </a:solidFill>
              </a:rPr>
              <a:t>traditionell</a:t>
            </a:r>
            <a:endParaRPr lang="en-US" dirty="0">
              <a:solidFill>
                <a:schemeClr val="tx1"/>
              </a:solidFill>
            </a:endParaRPr>
          </a:p>
          <a:p>
            <a:pPr marL="0" indent="0">
              <a:buFont typeface="Arial" panose="020B0604020202020204" pitchFamily="34" charset="0"/>
              <a:buNone/>
            </a:pPr>
            <a:r>
              <a:rPr lang="en-US" dirty="0">
                <a:solidFill>
                  <a:schemeClr val="tx1"/>
                </a:solidFill>
              </a:rPr>
              <a:t>c. </a:t>
            </a:r>
            <a:r>
              <a:rPr lang="en-US" dirty="0" err="1">
                <a:solidFill>
                  <a:schemeClr val="tx1"/>
                </a:solidFill>
              </a:rPr>
              <a:t>klassisch</a:t>
            </a:r>
            <a:endParaRPr lang="en-US" dirty="0">
              <a:solidFill>
                <a:schemeClr val="tx1"/>
              </a:solidFill>
            </a:endParaRPr>
          </a:p>
          <a:p>
            <a:endParaRPr lang="en-US" dirty="0">
              <a:solidFill>
                <a:schemeClr val="tx1"/>
              </a:solidFill>
            </a:endParaRPr>
          </a:p>
          <a:p>
            <a:pPr marL="0" indent="0">
              <a:buFont typeface="Arial" panose="020B0604020202020204" pitchFamily="34" charset="0"/>
              <a:buNone/>
            </a:pPr>
            <a:r>
              <a:rPr lang="en-US" dirty="0">
                <a:solidFill>
                  <a:schemeClr val="tx1"/>
                </a:solidFill>
              </a:rPr>
              <a:t>Was </a:t>
            </a:r>
            <a:r>
              <a:rPr lang="en-US" dirty="0" err="1">
                <a:solidFill>
                  <a:schemeClr val="tx1"/>
                </a:solidFill>
              </a:rPr>
              <a:t>ist</a:t>
            </a:r>
            <a:r>
              <a:rPr lang="en-US" dirty="0">
                <a:solidFill>
                  <a:schemeClr val="tx1"/>
                </a:solidFill>
              </a:rPr>
              <a:t> das Thema?</a:t>
            </a:r>
          </a:p>
          <a:p>
            <a:pPr marL="0" indent="0">
              <a:buFont typeface="Arial" panose="020B0604020202020204" pitchFamily="34" charset="0"/>
              <a:buNone/>
            </a:pPr>
            <a:r>
              <a:rPr lang="en-US" dirty="0">
                <a:solidFill>
                  <a:schemeClr val="tx1"/>
                </a:solidFill>
              </a:rPr>
              <a:t>a. Liebe</a:t>
            </a:r>
          </a:p>
          <a:p>
            <a:pPr marL="0" indent="0">
              <a:buFont typeface="Arial" panose="020B0604020202020204" pitchFamily="34" charset="0"/>
              <a:buNone/>
            </a:pPr>
            <a:r>
              <a:rPr lang="en-US" dirty="0">
                <a:solidFill>
                  <a:schemeClr val="tx1"/>
                </a:solidFill>
              </a:rPr>
              <a:t>b. </a:t>
            </a:r>
            <a:r>
              <a:rPr lang="en-US" dirty="0" err="1">
                <a:solidFill>
                  <a:schemeClr val="tx1"/>
                </a:solidFill>
              </a:rPr>
              <a:t>Natur</a:t>
            </a:r>
            <a:endParaRPr lang="en-US" dirty="0">
              <a:solidFill>
                <a:schemeClr val="tx1"/>
              </a:solidFill>
            </a:endParaRPr>
          </a:p>
          <a:p>
            <a:pPr marL="0" indent="0">
              <a:buFont typeface="Arial" panose="020B0604020202020204" pitchFamily="34" charset="0"/>
              <a:buNone/>
            </a:pPr>
            <a:r>
              <a:rPr lang="en-US" dirty="0">
                <a:solidFill>
                  <a:schemeClr val="tx1"/>
                </a:solidFill>
              </a:rPr>
              <a:t>c. Europa</a:t>
            </a:r>
          </a:p>
        </p:txBody>
      </p:sp>
      <p:pic>
        <p:nvPicPr>
          <p:cNvPr id="6" name="Picture 5">
            <a:hlinkClick r:id="" action="ppaction://noaction">
              <a:snd r:embed="rId3" name="O Tannenbaum inst slower.wav"/>
            </a:hlinkClick>
            <a:extLst>
              <a:ext uri="{FF2B5EF4-FFF2-40B4-BE49-F238E27FC236}">
                <a16:creationId xmlns:a16="http://schemas.microsoft.com/office/drawing/2014/main" id="{BB6F01D2-9C40-204E-BCCE-79341E4AC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911" y="281075"/>
            <a:ext cx="925920" cy="1034081"/>
          </a:xfrm>
          <a:prstGeom prst="rect">
            <a:avLst/>
          </a:prstGeom>
        </p:spPr>
      </p:pic>
      <p:pic>
        <p:nvPicPr>
          <p:cNvPr id="7" name="Picture 6">
            <a:hlinkClick r:id="" action="ppaction://noaction">
              <a:snd r:embed="rId5" name="O Tannenbaum piano version faster.wav"/>
            </a:hlinkClick>
            <a:extLst>
              <a:ext uri="{FF2B5EF4-FFF2-40B4-BE49-F238E27FC236}">
                <a16:creationId xmlns:a16="http://schemas.microsoft.com/office/drawing/2014/main" id="{D024BA74-711B-D847-9F9B-415D51EE7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8430" y="274989"/>
            <a:ext cx="925920" cy="1034081"/>
          </a:xfrm>
          <a:prstGeom prst="rect">
            <a:avLst/>
          </a:prstGeom>
        </p:spPr>
      </p:pic>
    </p:spTree>
    <p:extLst>
      <p:ext uri="{BB962C8B-B14F-4D97-AF65-F5344CB8AC3E}">
        <p14:creationId xmlns:p14="http://schemas.microsoft.com/office/powerpoint/2010/main" val="10862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C8C350-8135-C245-AF7B-19D60302F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a:xfrm>
            <a:off x="0" y="208818"/>
            <a:ext cx="3789830" cy="647577"/>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b="1" kern="1200">
                <a:solidFill>
                  <a:schemeClr val="bg1"/>
                </a:solidFill>
                <a:effectLst/>
              </a:rPr>
              <a:t>O Tannenbaum</a:t>
            </a:r>
            <a:endParaRPr lang="en-GB">
              <a:solidFill>
                <a:schemeClr val="bg1"/>
              </a:solidFill>
              <a:effectLst/>
            </a:endParaRPr>
          </a:p>
        </p:txBody>
      </p:sp>
      <p:pic>
        <p:nvPicPr>
          <p:cNvPr id="6" name="Picture 5">
            <a:extLst>
              <a:ext uri="{FF2B5EF4-FFF2-40B4-BE49-F238E27FC236}">
                <a16:creationId xmlns:a16="http://schemas.microsoft.com/office/drawing/2014/main" id="{FBA8B8D6-D5E7-9746-859C-F6BCFD641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4830" y="0"/>
            <a:ext cx="6497170" cy="4331446"/>
          </a:xfrm>
          <a:prstGeom prst="rect">
            <a:avLst/>
          </a:prstGeom>
        </p:spPr>
      </p:pic>
      <p:pic>
        <p:nvPicPr>
          <p:cNvPr id="7" name="Picture 6">
            <a:extLst>
              <a:ext uri="{FF2B5EF4-FFF2-40B4-BE49-F238E27FC236}">
                <a16:creationId xmlns:a16="http://schemas.microsoft.com/office/drawing/2014/main" id="{B0362FA8-71EF-3141-878E-FB080B0F3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624" y="2165723"/>
            <a:ext cx="4001518" cy="2667970"/>
          </a:xfrm>
          <a:prstGeom prst="rect">
            <a:avLst/>
          </a:prstGeom>
        </p:spPr>
      </p:pic>
      <p:sp>
        <p:nvSpPr>
          <p:cNvPr id="8" name="TextBox 7">
            <a:extLst>
              <a:ext uri="{FF2B5EF4-FFF2-40B4-BE49-F238E27FC236}">
                <a16:creationId xmlns:a16="http://schemas.microsoft.com/office/drawing/2014/main" id="{50861BED-C690-EF48-888E-6E28CCEF0E0E}"/>
              </a:ext>
            </a:extLst>
          </p:cNvPr>
          <p:cNvSpPr txBox="1"/>
          <p:nvPr/>
        </p:nvSpPr>
        <p:spPr>
          <a:xfrm>
            <a:off x="7110412" y="5299667"/>
            <a:ext cx="5386388" cy="769441"/>
          </a:xfrm>
          <a:prstGeom prst="rect">
            <a:avLst/>
          </a:prstGeom>
          <a:noFill/>
        </p:spPr>
        <p:txBody>
          <a:bodyPr wrap="square" rtlCol="0">
            <a:spAutoFit/>
          </a:bodyPr>
          <a:lstStyle/>
          <a:p>
            <a:r>
              <a:rPr lang="en-US" sz="4400" b="1" dirty="0">
                <a:solidFill>
                  <a:srgbClr val="E87D1E"/>
                </a:solidFill>
                <a:latin typeface="Century Gothic" panose="020B0502020202020204" pitchFamily="34" charset="0"/>
              </a:rPr>
              <a:t>O, Tannenbaum</a:t>
            </a:r>
          </a:p>
        </p:txBody>
      </p:sp>
      <p:sp>
        <p:nvSpPr>
          <p:cNvPr id="9" name="Title 1">
            <a:extLst>
              <a:ext uri="{FF2B5EF4-FFF2-40B4-BE49-F238E27FC236}">
                <a16:creationId xmlns:a16="http://schemas.microsoft.com/office/drawing/2014/main" id="{4EA46F66-9CB2-284F-A34D-972393BE2B83}"/>
              </a:ext>
            </a:extLst>
          </p:cNvPr>
          <p:cNvSpPr txBox="1">
            <a:spLocks/>
          </p:cNvSpPr>
          <p:nvPr/>
        </p:nvSpPr>
        <p:spPr>
          <a:xfrm>
            <a:off x="300038" y="338224"/>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endParaRPr lang="en-US" sz="3500" dirty="0"/>
          </a:p>
        </p:txBody>
      </p:sp>
      <p:pic>
        <p:nvPicPr>
          <p:cNvPr id="10" name="Content Placeholder 4">
            <a:extLst>
              <a:ext uri="{FF2B5EF4-FFF2-40B4-BE49-F238E27FC236}">
                <a16:creationId xmlns:a16="http://schemas.microsoft.com/office/drawing/2014/main" id="{CFF5720D-9D11-D548-953E-7DDB35AD84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906" t="22768" r="36307"/>
          <a:stretch/>
        </p:blipFill>
        <p:spPr>
          <a:xfrm>
            <a:off x="10215563" y="74613"/>
            <a:ext cx="1976437" cy="3975100"/>
          </a:xfrm>
          <a:prstGeom prst="rect">
            <a:avLst/>
          </a:prstGeom>
        </p:spPr>
      </p:pic>
      <p:grpSp>
        <p:nvGrpSpPr>
          <p:cNvPr id="11" name="Group 10">
            <a:extLst>
              <a:ext uri="{FF2B5EF4-FFF2-40B4-BE49-F238E27FC236}">
                <a16:creationId xmlns:a16="http://schemas.microsoft.com/office/drawing/2014/main" id="{31334273-C186-E94F-8E9B-10B631446987}"/>
              </a:ext>
            </a:extLst>
          </p:cNvPr>
          <p:cNvGrpSpPr/>
          <p:nvPr/>
        </p:nvGrpSpPr>
        <p:grpSpPr>
          <a:xfrm>
            <a:off x="9739957" y="0"/>
            <a:ext cx="1862641" cy="5823106"/>
            <a:chOff x="9739957" y="246002"/>
            <a:chExt cx="1862641" cy="5823106"/>
          </a:xfrm>
        </p:grpSpPr>
        <p:grpSp>
          <p:nvGrpSpPr>
            <p:cNvPr id="12" name="Group 11">
              <a:extLst>
                <a:ext uri="{FF2B5EF4-FFF2-40B4-BE49-F238E27FC236}">
                  <a16:creationId xmlns:a16="http://schemas.microsoft.com/office/drawing/2014/main" id="{A77D9D53-8968-404B-8309-DCE030296887}"/>
                </a:ext>
              </a:extLst>
            </p:cNvPr>
            <p:cNvGrpSpPr/>
            <p:nvPr/>
          </p:nvGrpSpPr>
          <p:grpSpPr>
            <a:xfrm>
              <a:off x="9958388" y="4143374"/>
              <a:ext cx="1643062" cy="1925734"/>
              <a:chOff x="9958388" y="4143374"/>
              <a:chExt cx="1643062" cy="1925734"/>
            </a:xfrm>
          </p:grpSpPr>
          <p:sp>
            <p:nvSpPr>
              <p:cNvPr id="14" name="Rectangle 13">
                <a:extLst>
                  <a:ext uri="{FF2B5EF4-FFF2-40B4-BE49-F238E27FC236}">
                    <a16:creationId xmlns:a16="http://schemas.microsoft.com/office/drawing/2014/main" id="{122A4948-EFDF-1945-BEB6-3203B52F97D7}"/>
                  </a:ext>
                </a:extLst>
              </p:cNvPr>
              <p:cNvSpPr/>
              <p:nvPr/>
            </p:nvSpPr>
            <p:spPr>
              <a:xfrm>
                <a:off x="9958388" y="5299667"/>
                <a:ext cx="1643062" cy="769441"/>
              </a:xfrm>
              <a:prstGeom prst="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Down Arrow 14">
                <a:extLst>
                  <a:ext uri="{FF2B5EF4-FFF2-40B4-BE49-F238E27FC236}">
                    <a16:creationId xmlns:a16="http://schemas.microsoft.com/office/drawing/2014/main" id="{DBF29073-99A3-774F-B3B3-37E7697E228B}"/>
                  </a:ext>
                </a:extLst>
              </p:cNvPr>
              <p:cNvSpPr/>
              <p:nvPr/>
            </p:nvSpPr>
            <p:spPr>
              <a:xfrm rot="10800000">
                <a:off x="10414872" y="4143374"/>
                <a:ext cx="730091" cy="1063084"/>
              </a:xfrm>
              <a:prstGeom prst="downArrow">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sp>
          <p:nvSpPr>
            <p:cNvPr id="13" name="TextBox 12">
              <a:extLst>
                <a:ext uri="{FF2B5EF4-FFF2-40B4-BE49-F238E27FC236}">
                  <a16:creationId xmlns:a16="http://schemas.microsoft.com/office/drawing/2014/main" id="{DCD66166-8C5E-0F47-B3AB-1DDD41A15B15}"/>
                </a:ext>
              </a:extLst>
            </p:cNvPr>
            <p:cNvSpPr txBox="1"/>
            <p:nvPr/>
          </p:nvSpPr>
          <p:spPr>
            <a:xfrm>
              <a:off x="9739957" y="246002"/>
              <a:ext cx="1862641" cy="523220"/>
            </a:xfrm>
            <a:prstGeom prst="rect">
              <a:avLst/>
            </a:prstGeom>
            <a:noFill/>
          </p:spPr>
          <p:txBody>
            <a:bodyPr wrap="square" rtlCol="0">
              <a:spAutoFit/>
            </a:bodyPr>
            <a:lstStyle/>
            <a:p>
              <a:r>
                <a:rPr lang="en-US" sz="2800" b="1" dirty="0">
                  <a:solidFill>
                    <a:schemeClr val="bg2"/>
                  </a:solidFill>
                  <a:latin typeface="Century Gothic" panose="020B0502020202020204" pitchFamily="34" charset="0"/>
                </a:rPr>
                <a:t>der Baum</a:t>
              </a:r>
            </a:p>
          </p:txBody>
        </p:sp>
      </p:grpSp>
    </p:spTree>
    <p:extLst>
      <p:ext uri="{BB962C8B-B14F-4D97-AF65-F5344CB8AC3E}">
        <p14:creationId xmlns:p14="http://schemas.microsoft.com/office/powerpoint/2010/main" val="39124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802CE07-5684-5D45-A6E4-36CD352BEE9F}"/>
              </a:ext>
            </a:extLst>
          </p:cNvPr>
          <p:cNvSpPr txBox="1">
            <a:spLocks/>
          </p:cNvSpPr>
          <p:nvPr/>
        </p:nvSpPr>
        <p:spPr>
          <a:xfrm>
            <a:off x="86528" y="189450"/>
            <a:ext cx="5732721" cy="967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dirty="0"/>
          </a:p>
        </p:txBody>
      </p:sp>
      <p:pic>
        <p:nvPicPr>
          <p:cNvPr id="5" name="Picture 4">
            <a:extLst>
              <a:ext uri="{FF2B5EF4-FFF2-40B4-BE49-F238E27FC236}">
                <a16:creationId xmlns:a16="http://schemas.microsoft.com/office/drawing/2014/main" id="{D79C0F59-2289-2A47-B527-9A85BD510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048" y="1410181"/>
            <a:ext cx="3532304" cy="394492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0890" y="105318"/>
            <a:ext cx="805498" cy="1135369"/>
          </a:xfrm>
          <a:prstGeom prst="rect">
            <a:avLst/>
          </a:prstGeom>
        </p:spPr>
      </p:pic>
      <p:sp>
        <p:nvSpPr>
          <p:cNvPr id="10" name="TextBox 9"/>
          <p:cNvSpPr txBox="1"/>
          <p:nvPr/>
        </p:nvSpPr>
        <p:spPr>
          <a:xfrm>
            <a:off x="294968" y="2273878"/>
            <a:ext cx="2821011" cy="400110"/>
          </a:xfrm>
          <a:prstGeom prst="rect">
            <a:avLst/>
          </a:prstGeom>
          <a:noFill/>
        </p:spPr>
        <p:txBody>
          <a:bodyPr wrap="square" rtlCol="0">
            <a:spAutoFit/>
          </a:bodyPr>
          <a:lstStyle/>
          <a:p>
            <a:r>
              <a:rPr lang="en-GB" sz="2000" b="1" dirty="0">
                <a:latin typeface="Century Gothic" panose="020B0502020202020204" pitchFamily="34" charset="0"/>
              </a:rPr>
              <a:t>60 </a:t>
            </a:r>
            <a:r>
              <a:rPr lang="en-GB" sz="2000" b="1" dirty="0" err="1">
                <a:latin typeface="Century Gothic" panose="020B0502020202020204" pitchFamily="34" charset="0"/>
              </a:rPr>
              <a:t>Sekunden</a:t>
            </a:r>
            <a:r>
              <a:rPr lang="en-GB" sz="2000" b="1" dirty="0">
                <a:latin typeface="Century Gothic" panose="020B0502020202020204" pitchFamily="34" charset="0"/>
              </a:rPr>
              <a:t>.</a:t>
            </a:r>
          </a:p>
        </p:txBody>
      </p:sp>
      <p:sp>
        <p:nvSpPr>
          <p:cNvPr id="11" name="TextBox 10"/>
          <p:cNvSpPr txBox="1"/>
          <p:nvPr/>
        </p:nvSpPr>
        <p:spPr>
          <a:xfrm>
            <a:off x="294968" y="2716365"/>
            <a:ext cx="3259394" cy="707886"/>
          </a:xfrm>
          <a:prstGeom prst="rect">
            <a:avLst/>
          </a:prstGeom>
          <a:noFill/>
        </p:spPr>
        <p:txBody>
          <a:bodyPr wrap="square" rtlCol="0">
            <a:spAutoFit/>
          </a:bodyPr>
          <a:lstStyle/>
          <a:p>
            <a:r>
              <a:rPr lang="en-GB" sz="2000" b="1" dirty="0">
                <a:latin typeface="Century Gothic" panose="020B0502020202020204" pitchFamily="34" charset="0"/>
              </a:rPr>
              <a:t>5 </a:t>
            </a:r>
            <a:r>
              <a:rPr lang="en-GB" sz="2000" b="1" dirty="0" err="1">
                <a:latin typeface="Century Gothic" panose="020B0502020202020204" pitchFamily="34" charset="0"/>
              </a:rPr>
              <a:t>Wörter</a:t>
            </a:r>
            <a:r>
              <a:rPr lang="en-GB" sz="2000" b="1" dirty="0">
                <a:latin typeface="Century Gothic" panose="020B0502020202020204" pitchFamily="34" charset="0"/>
              </a:rPr>
              <a:t> </a:t>
            </a:r>
            <a:br>
              <a:rPr lang="en-GB" sz="2000" b="1" dirty="0">
                <a:latin typeface="Century Gothic" panose="020B0502020202020204" pitchFamily="34" charset="0"/>
              </a:rPr>
            </a:br>
            <a:r>
              <a:rPr lang="en-GB" sz="2000" b="1" dirty="0">
                <a:latin typeface="Century Gothic" panose="020B0502020202020204" pitchFamily="34" charset="0"/>
              </a:rPr>
              <a:t>(Deutsch </a:t>
            </a:r>
            <a:r>
              <a:rPr lang="en-GB" sz="2000" b="1" dirty="0" err="1">
                <a:latin typeface="Century Gothic" panose="020B0502020202020204" pitchFamily="34" charset="0"/>
              </a:rPr>
              <a:t>oder</a:t>
            </a:r>
            <a:r>
              <a:rPr lang="en-GB" sz="2000" b="1" dirty="0">
                <a:latin typeface="Century Gothic" panose="020B0502020202020204" pitchFamily="34" charset="0"/>
              </a:rPr>
              <a:t> </a:t>
            </a:r>
            <a:r>
              <a:rPr lang="en-GB" sz="2000" b="1" dirty="0" err="1">
                <a:latin typeface="Century Gothic" panose="020B0502020202020204" pitchFamily="34" charset="0"/>
              </a:rPr>
              <a:t>Englisch</a:t>
            </a:r>
            <a:r>
              <a:rPr lang="en-GB" sz="2000" b="1" dirty="0">
                <a:latin typeface="Century Gothic" panose="020B0502020202020204" pitchFamily="34" charset="0"/>
              </a:rPr>
              <a:t>)</a:t>
            </a:r>
          </a:p>
        </p:txBody>
      </p:sp>
      <p:sp>
        <p:nvSpPr>
          <p:cNvPr id="12" name="TextBox 11">
            <a:extLst>
              <a:ext uri="{FF2B5EF4-FFF2-40B4-BE49-F238E27FC236}">
                <a16:creationId xmlns:a16="http://schemas.microsoft.com/office/drawing/2014/main" id="{50861BED-C690-EF48-888E-6E28CCEF0E0E}"/>
              </a:ext>
            </a:extLst>
          </p:cNvPr>
          <p:cNvSpPr txBox="1"/>
          <p:nvPr/>
        </p:nvSpPr>
        <p:spPr>
          <a:xfrm>
            <a:off x="160618" y="1284458"/>
            <a:ext cx="6646581" cy="769441"/>
          </a:xfrm>
          <a:prstGeom prst="rect">
            <a:avLst/>
          </a:prstGeom>
          <a:noFill/>
        </p:spPr>
        <p:txBody>
          <a:bodyPr wrap="square" rtlCol="0">
            <a:spAutoFit/>
          </a:bodyPr>
          <a:lstStyle/>
          <a:p>
            <a:r>
              <a:rPr lang="en-US" sz="4400" b="1" dirty="0" err="1">
                <a:latin typeface="Century Gothic" panose="020B0502020202020204" pitchFamily="34" charset="0"/>
              </a:rPr>
              <a:t>Titel</a:t>
            </a:r>
            <a:r>
              <a:rPr lang="en-US" sz="4400" b="1" dirty="0">
                <a:latin typeface="Century Gothic" panose="020B0502020202020204" pitchFamily="34" charset="0"/>
              </a:rPr>
              <a:t>: O, Tannenbaum</a:t>
            </a:r>
          </a:p>
        </p:txBody>
      </p:sp>
      <p:sp>
        <p:nvSpPr>
          <p:cNvPr id="2" name="Title 1"/>
          <p:cNvSpPr>
            <a:spLocks noGrp="1"/>
          </p:cNvSpPr>
          <p:nvPr>
            <p:ph type="title"/>
          </p:nvPr>
        </p:nvSpPr>
        <p:spPr>
          <a:xfrm>
            <a:off x="0" y="213557"/>
            <a:ext cx="3554362" cy="647577"/>
          </a:xfrm>
        </p:spPr>
        <p:txBody>
          <a:bodyPr>
            <a:normAutofit/>
          </a:bodyPr>
          <a:lstStyle/>
          <a:p>
            <a:r>
              <a:rPr lang="en-GB" sz="2800" b="1" dirty="0" err="1">
                <a:solidFill>
                  <a:schemeClr val="bg1"/>
                </a:solidFill>
              </a:rPr>
              <a:t>Vokabelideen</a:t>
            </a:r>
            <a:endParaRPr lang="en-GB" sz="2800" dirty="0">
              <a:solidFill>
                <a:schemeClr val="bg1"/>
              </a:solidFill>
            </a:endParaRPr>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875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6F9B09-D31F-7E49-A6D8-F879B137DC72}"/>
              </a:ext>
            </a:extLst>
          </p:cNvPr>
          <p:cNvPicPr>
            <a:picLocks noChangeAspect="1"/>
          </p:cNvPicPr>
          <p:nvPr/>
        </p:nvPicPr>
        <p:blipFill>
          <a:blip r:embed="rId3"/>
          <a:stretch>
            <a:fillRect/>
          </a:stretch>
        </p:blipFill>
        <p:spPr>
          <a:xfrm>
            <a:off x="7507878" y="839740"/>
            <a:ext cx="3639574" cy="2284844"/>
          </a:xfrm>
          <a:prstGeom prst="rect">
            <a:avLst/>
          </a:prstGeom>
        </p:spPr>
      </p:pic>
      <p:pic>
        <p:nvPicPr>
          <p:cNvPr id="5" name="Picture 4">
            <a:extLst>
              <a:ext uri="{FF2B5EF4-FFF2-40B4-BE49-F238E27FC236}">
                <a16:creationId xmlns:a16="http://schemas.microsoft.com/office/drawing/2014/main" id="{2A4645B9-1C84-394E-A258-C64D0BA69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878" y="3664974"/>
            <a:ext cx="3319130" cy="2605870"/>
          </a:xfrm>
          <a:prstGeom prst="rect">
            <a:avLst/>
          </a:prstGeom>
        </p:spPr>
      </p:pic>
      <p:sp>
        <p:nvSpPr>
          <p:cNvPr id="6" name="Title 1">
            <a:extLst>
              <a:ext uri="{FF2B5EF4-FFF2-40B4-BE49-F238E27FC236}">
                <a16:creationId xmlns:a16="http://schemas.microsoft.com/office/drawing/2014/main" id="{18274096-422A-DD4C-9828-80A9A0DF1BD0}"/>
              </a:ext>
            </a:extLst>
          </p:cNvPr>
          <p:cNvSpPr txBox="1">
            <a:spLocks/>
          </p:cNvSpPr>
          <p:nvPr/>
        </p:nvSpPr>
        <p:spPr>
          <a:xfrm>
            <a:off x="300038" y="257173"/>
            <a:ext cx="3455167"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7" name="Content Placeholder 2">
            <a:extLst>
              <a:ext uri="{FF2B5EF4-FFF2-40B4-BE49-F238E27FC236}">
                <a16:creationId xmlns:a16="http://schemas.microsoft.com/office/drawing/2014/main" id="{5CB65608-359B-2743-82B8-A840EF6A5821}"/>
              </a:ext>
            </a:extLst>
          </p:cNvPr>
          <p:cNvSpPr txBox="1">
            <a:spLocks/>
          </p:cNvSpPr>
          <p:nvPr/>
        </p:nvSpPr>
        <p:spPr>
          <a:xfrm>
            <a:off x="459825" y="1485673"/>
            <a:ext cx="7048053" cy="4358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b="1" dirty="0" err="1">
                <a:solidFill>
                  <a:schemeClr val="tx1"/>
                </a:solidFill>
              </a:rPr>
              <a:t>gr_n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r>
              <a:rPr lang="en-GB" b="1" dirty="0">
                <a:solidFill>
                  <a:schemeClr val="tx1"/>
                </a:solidFill>
              </a:rPr>
              <a:t>D_ </a:t>
            </a:r>
            <a:r>
              <a:rPr lang="en-GB" b="1" dirty="0" err="1">
                <a:solidFill>
                  <a:schemeClr val="tx1"/>
                </a:solidFill>
              </a:rPr>
              <a:t>gr_nst</a:t>
            </a:r>
            <a:r>
              <a:rPr lang="en-GB" b="1" dirty="0">
                <a:solidFill>
                  <a:schemeClr val="tx1"/>
                </a:solidFill>
              </a:rPr>
              <a:t> </a:t>
            </a:r>
            <a:r>
              <a:rPr lang="en-GB" dirty="0" err="1">
                <a:solidFill>
                  <a:schemeClr val="tx1"/>
                </a:solidFill>
              </a:rPr>
              <a:t>nicht</a:t>
            </a:r>
            <a:r>
              <a:rPr lang="en-GB" dirty="0">
                <a:solidFill>
                  <a:schemeClr val="tx1"/>
                </a:solidFill>
              </a:rPr>
              <a:t> </a:t>
            </a:r>
            <a:r>
              <a:rPr lang="en-GB" b="1" dirty="0" err="1">
                <a:solidFill>
                  <a:schemeClr val="tx1"/>
                </a:solidFill>
              </a:rPr>
              <a:t>n_r</a:t>
            </a:r>
            <a:r>
              <a:rPr lang="en-GB" dirty="0">
                <a:solidFill>
                  <a:schemeClr val="tx1"/>
                </a:solidFill>
              </a:rPr>
              <a:t> </a:t>
            </a:r>
            <a:r>
              <a:rPr lang="en-GB" b="1" dirty="0" err="1">
                <a:solidFill>
                  <a:schemeClr val="tx1"/>
                </a:solidFill>
              </a:rPr>
              <a:t>z_r</a:t>
            </a:r>
            <a:r>
              <a:rPr lang="en-GB" b="1" dirty="0">
                <a:solidFill>
                  <a:schemeClr val="tx1"/>
                </a:solidFill>
              </a:rPr>
              <a:t> </a:t>
            </a:r>
            <a:r>
              <a:rPr lang="en-GB" dirty="0" err="1">
                <a:solidFill>
                  <a:schemeClr val="tx1"/>
                </a:solidFill>
              </a:rPr>
              <a:t>Sommerzeit</a:t>
            </a:r>
            <a:r>
              <a:rPr lang="en-GB" dirty="0">
                <a:solidFill>
                  <a:schemeClr val="tx1"/>
                </a:solidFill>
              </a:rPr>
              <a:t>,</a:t>
            </a:r>
          </a:p>
          <a:p>
            <a:pPr marL="0" indent="0">
              <a:buFont typeface="Arial" panose="020B0604020202020204" pitchFamily="34" charset="0"/>
              <a:buNone/>
            </a:pPr>
            <a:r>
              <a:rPr lang="en-GB" dirty="0" err="1">
                <a:solidFill>
                  <a:schemeClr val="tx1"/>
                </a:solidFill>
              </a:rPr>
              <a:t>Nein</a:t>
            </a:r>
            <a:r>
              <a:rPr lang="en-GB" dirty="0">
                <a:solidFill>
                  <a:schemeClr val="tx1"/>
                </a:solidFill>
              </a:rPr>
              <a:t> </a:t>
            </a:r>
            <a:r>
              <a:rPr lang="en-GB" dirty="0" err="1">
                <a:solidFill>
                  <a:schemeClr val="tx1"/>
                </a:solidFill>
              </a:rPr>
              <a:t>auch</a:t>
            </a:r>
            <a:r>
              <a:rPr lang="en-GB" dirty="0">
                <a:solidFill>
                  <a:schemeClr val="tx1"/>
                </a:solidFill>
              </a:rPr>
              <a:t> </a:t>
            </a:r>
            <a:r>
              <a:rPr lang="en-GB" dirty="0" err="1">
                <a:solidFill>
                  <a:schemeClr val="tx1"/>
                </a:solidFill>
              </a:rPr>
              <a:t>im</a:t>
            </a:r>
            <a:r>
              <a:rPr lang="en-GB" dirty="0">
                <a:solidFill>
                  <a:schemeClr val="tx1"/>
                </a:solidFill>
              </a:rPr>
              <a:t> Winter, </a:t>
            </a:r>
            <a:r>
              <a:rPr lang="en-GB" dirty="0" err="1">
                <a:solidFill>
                  <a:schemeClr val="tx1"/>
                </a:solidFill>
              </a:rPr>
              <a:t>wenn</a:t>
            </a:r>
            <a:r>
              <a:rPr lang="en-GB" dirty="0">
                <a:solidFill>
                  <a:schemeClr val="tx1"/>
                </a:solidFill>
              </a:rPr>
              <a:t> es </a:t>
            </a:r>
            <a:r>
              <a:rPr lang="en-GB" dirty="0" err="1">
                <a:solidFill>
                  <a:schemeClr val="tx1"/>
                </a:solidFill>
              </a:rPr>
              <a:t>schneit</a:t>
            </a:r>
            <a:r>
              <a:rPr lang="en-GB" dirty="0">
                <a:solidFill>
                  <a:schemeClr val="tx1"/>
                </a:solidFill>
              </a:rPr>
              <a:t>.</a:t>
            </a:r>
          </a:p>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b="1" dirty="0" err="1">
                <a:solidFill>
                  <a:schemeClr val="tx1"/>
                </a:solidFill>
              </a:rPr>
              <a:t>gr_n</a:t>
            </a:r>
            <a:r>
              <a:rPr lang="en-GB" b="1"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p:txBody>
      </p:sp>
      <p:pic>
        <p:nvPicPr>
          <p:cNvPr id="8" name="Picture 7">
            <a:hlinkClick r:id="" action="ppaction://noaction">
              <a:snd r:embed="rId5"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452" y="672976"/>
            <a:ext cx="1044548" cy="1166566"/>
          </a:xfrm>
          <a:prstGeom prst="rect">
            <a:avLst/>
          </a:prstGeom>
        </p:spPr>
      </p:pic>
      <p:sp>
        <p:nvSpPr>
          <p:cNvPr id="2" name="Title 1"/>
          <p:cNvSpPr>
            <a:spLocks noGrp="1"/>
          </p:cNvSpPr>
          <p:nvPr>
            <p:ph type="title"/>
          </p:nvPr>
        </p:nvSpPr>
        <p:spPr>
          <a:xfrm>
            <a:off x="7703" y="222831"/>
            <a:ext cx="3256197" cy="647577"/>
          </a:xfrm>
        </p:spPr>
        <p:txBody>
          <a:bodyPr>
            <a:normAutofit/>
          </a:bodyPr>
          <a:lstStyle/>
          <a:p>
            <a:r>
              <a:rPr lang="en-GB" dirty="0">
                <a:solidFill>
                  <a:schemeClr val="tx1"/>
                </a:solidFill>
              </a:rPr>
              <a:t>[u] </a:t>
            </a:r>
            <a:r>
              <a:rPr lang="en-GB" dirty="0" err="1">
                <a:solidFill>
                  <a:schemeClr val="tx1"/>
                </a:solidFill>
              </a:rPr>
              <a:t>oder</a:t>
            </a:r>
            <a:r>
              <a:rPr lang="en-GB" dirty="0">
                <a:solidFill>
                  <a:schemeClr val="tx1"/>
                </a:solidFill>
              </a:rPr>
              <a:t> [ü]?</a:t>
            </a:r>
          </a:p>
        </p:txBody>
      </p:sp>
      <p:sp>
        <p:nvSpPr>
          <p:cNvPr id="9" name="Rounded Rectangle 8">
            <a:extLst>
              <a:ext uri="{FF2B5EF4-FFF2-40B4-BE49-F238E27FC236}">
                <a16:creationId xmlns:a16="http://schemas.microsoft.com/office/drawing/2014/main" id="{FF9D5FC3-2828-4A20-AB45-539B08625342}"/>
              </a:ext>
            </a:extLst>
          </p:cNvPr>
          <p:cNvSpPr/>
          <p:nvPr/>
        </p:nvSpPr>
        <p:spPr>
          <a:xfrm>
            <a:off x="11029884" y="132586"/>
            <a:ext cx="1044548" cy="37798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pic>
        <p:nvPicPr>
          <p:cNvPr id="11" name="Graphic 10" descr="Teacher with solid fill">
            <a:extLst>
              <a:ext uri="{FF2B5EF4-FFF2-40B4-BE49-F238E27FC236}">
                <a16:creationId xmlns:a16="http://schemas.microsoft.com/office/drawing/2014/main" id="{375FA228-FA2E-4DF1-8534-A9E4DDAF94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63900" y="68380"/>
            <a:ext cx="914400" cy="914400"/>
          </a:xfrm>
          <a:prstGeom prst="rect">
            <a:avLst/>
          </a:prstGeom>
        </p:spPr>
      </p:pic>
      <p:sp>
        <p:nvSpPr>
          <p:cNvPr id="12" name="Speech Bubble: Rectangle with Corners Rounded 11">
            <a:extLst>
              <a:ext uri="{FF2B5EF4-FFF2-40B4-BE49-F238E27FC236}">
                <a16:creationId xmlns:a16="http://schemas.microsoft.com/office/drawing/2014/main" id="{A2F6F140-22A3-47AC-A422-7A6F4A7BE172}"/>
              </a:ext>
            </a:extLst>
          </p:cNvPr>
          <p:cNvSpPr/>
          <p:nvPr/>
        </p:nvSpPr>
        <p:spPr>
          <a:xfrm>
            <a:off x="4241801" y="313439"/>
            <a:ext cx="3576074" cy="377981"/>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Hör zu. Ist es [u] oder [ü[?</a:t>
            </a:r>
            <a:endParaRPr lang="en-GB" sz="2000" dirty="0">
              <a:solidFill>
                <a:schemeClr val="tx1"/>
              </a:solidFill>
            </a:endParaRPr>
          </a:p>
        </p:txBody>
      </p:sp>
    </p:spTree>
    <p:extLst>
      <p:ext uri="{BB962C8B-B14F-4D97-AF65-F5344CB8AC3E}">
        <p14:creationId xmlns:p14="http://schemas.microsoft.com/office/powerpoint/2010/main" val="1871190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F9D5FC3-2828-4A20-AB45-539B08625342}"/>
              </a:ext>
            </a:extLst>
          </p:cNvPr>
          <p:cNvSpPr/>
          <p:nvPr/>
        </p:nvSpPr>
        <p:spPr>
          <a:xfrm>
            <a:off x="9534013" y="170129"/>
            <a:ext cx="2450285" cy="331597"/>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pic>
        <p:nvPicPr>
          <p:cNvPr id="4" name="Picture 3">
            <a:extLst>
              <a:ext uri="{FF2B5EF4-FFF2-40B4-BE49-F238E27FC236}">
                <a16:creationId xmlns:a16="http://schemas.microsoft.com/office/drawing/2014/main" id="{FBF37A46-35AE-4B40-BCA7-53B0BAF0993F}"/>
              </a:ext>
            </a:extLst>
          </p:cNvPr>
          <p:cNvPicPr>
            <a:picLocks noChangeAspect="1"/>
          </p:cNvPicPr>
          <p:nvPr/>
        </p:nvPicPr>
        <p:blipFill>
          <a:blip r:embed="rId3"/>
          <a:stretch>
            <a:fillRect/>
          </a:stretch>
        </p:blipFill>
        <p:spPr>
          <a:xfrm>
            <a:off x="7714226" y="603766"/>
            <a:ext cx="3639574" cy="2284844"/>
          </a:xfrm>
          <a:prstGeom prst="rect">
            <a:avLst/>
          </a:prstGeom>
        </p:spPr>
      </p:pic>
      <p:pic>
        <p:nvPicPr>
          <p:cNvPr id="5" name="Picture 4">
            <a:extLst>
              <a:ext uri="{FF2B5EF4-FFF2-40B4-BE49-F238E27FC236}">
                <a16:creationId xmlns:a16="http://schemas.microsoft.com/office/drawing/2014/main" id="{16FCD53C-7F23-C442-BD86-3D7C6D427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4226" y="3429000"/>
            <a:ext cx="3319130" cy="2605870"/>
          </a:xfrm>
          <a:prstGeom prst="rect">
            <a:avLst/>
          </a:prstGeom>
        </p:spPr>
      </p:pic>
      <p:sp>
        <p:nvSpPr>
          <p:cNvPr id="6" name="Title 1">
            <a:extLst>
              <a:ext uri="{FF2B5EF4-FFF2-40B4-BE49-F238E27FC236}">
                <a16:creationId xmlns:a16="http://schemas.microsoft.com/office/drawing/2014/main" id="{C24CB03A-E950-114E-BE5B-F2B760CF983F}"/>
              </a:ext>
            </a:extLst>
          </p:cNvPr>
          <p:cNvSpPr txBox="1">
            <a:spLocks/>
          </p:cNvSpPr>
          <p:nvPr/>
        </p:nvSpPr>
        <p:spPr>
          <a:xfrm>
            <a:off x="303392" y="20157"/>
            <a:ext cx="3756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A0BFD377-E303-C74A-9E23-FD81473FDE2A}"/>
              </a:ext>
            </a:extLst>
          </p:cNvPr>
          <p:cNvSpPr txBox="1">
            <a:spLocks/>
          </p:cNvSpPr>
          <p:nvPr/>
        </p:nvSpPr>
        <p:spPr>
          <a:xfrm>
            <a:off x="237234" y="1831248"/>
            <a:ext cx="7259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dirty="0" err="1">
                <a:solidFill>
                  <a:schemeClr val="tx1"/>
                </a:solidFill>
              </a:rPr>
              <a:t>gr_n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r>
              <a:rPr lang="en-GB" dirty="0">
                <a:solidFill>
                  <a:schemeClr val="tx1"/>
                </a:solidFill>
              </a:rPr>
              <a:t>D_   </a:t>
            </a:r>
            <a:r>
              <a:rPr lang="en-GB" dirty="0" err="1">
                <a:solidFill>
                  <a:schemeClr val="tx1"/>
                </a:solidFill>
              </a:rPr>
              <a:t>gr_nst</a:t>
            </a:r>
            <a:r>
              <a:rPr lang="en-GB" dirty="0">
                <a:solidFill>
                  <a:schemeClr val="tx1"/>
                </a:solidFill>
              </a:rPr>
              <a:t>  </a:t>
            </a:r>
            <a:r>
              <a:rPr lang="en-GB" dirty="0" err="1">
                <a:solidFill>
                  <a:schemeClr val="tx1"/>
                </a:solidFill>
              </a:rPr>
              <a:t>nicht</a:t>
            </a:r>
            <a:r>
              <a:rPr lang="en-GB" dirty="0">
                <a:solidFill>
                  <a:schemeClr val="tx1"/>
                </a:solidFill>
              </a:rPr>
              <a:t>  </a:t>
            </a:r>
            <a:r>
              <a:rPr lang="en-GB" dirty="0" err="1">
                <a:solidFill>
                  <a:schemeClr val="tx1"/>
                </a:solidFill>
              </a:rPr>
              <a:t>n_r</a:t>
            </a:r>
            <a:r>
              <a:rPr lang="en-GB" dirty="0">
                <a:solidFill>
                  <a:schemeClr val="tx1"/>
                </a:solidFill>
              </a:rPr>
              <a:t>  </a:t>
            </a:r>
            <a:r>
              <a:rPr lang="en-GB" dirty="0" err="1">
                <a:solidFill>
                  <a:schemeClr val="tx1"/>
                </a:solidFill>
              </a:rPr>
              <a:t>z_r</a:t>
            </a:r>
            <a:r>
              <a:rPr lang="en-GB" dirty="0">
                <a:solidFill>
                  <a:schemeClr val="tx1"/>
                </a:solidFill>
              </a:rPr>
              <a:t>  </a:t>
            </a:r>
            <a:r>
              <a:rPr lang="en-GB" dirty="0" err="1">
                <a:solidFill>
                  <a:schemeClr val="tx1"/>
                </a:solidFill>
              </a:rPr>
              <a:t>Sommerzeit</a:t>
            </a:r>
            <a:r>
              <a:rPr lang="en-GB" dirty="0">
                <a:solidFill>
                  <a:schemeClr val="tx1"/>
                </a:solidFill>
              </a:rPr>
              <a:t>,</a:t>
            </a:r>
          </a:p>
          <a:p>
            <a:pPr marL="0" indent="0">
              <a:buFont typeface="Arial" panose="020B0604020202020204" pitchFamily="34" charset="0"/>
              <a:buNone/>
            </a:pPr>
            <a:r>
              <a:rPr lang="en-GB" dirty="0" err="1">
                <a:solidFill>
                  <a:schemeClr val="tx1"/>
                </a:solidFill>
              </a:rPr>
              <a:t>Nein</a:t>
            </a:r>
            <a:r>
              <a:rPr lang="en-GB" dirty="0">
                <a:solidFill>
                  <a:schemeClr val="tx1"/>
                </a:solidFill>
              </a:rPr>
              <a:t> </a:t>
            </a:r>
            <a:r>
              <a:rPr lang="en-GB" dirty="0" err="1">
                <a:solidFill>
                  <a:schemeClr val="tx1"/>
                </a:solidFill>
              </a:rPr>
              <a:t>auch</a:t>
            </a:r>
            <a:r>
              <a:rPr lang="en-GB" dirty="0">
                <a:solidFill>
                  <a:schemeClr val="tx1"/>
                </a:solidFill>
              </a:rPr>
              <a:t> </a:t>
            </a:r>
            <a:r>
              <a:rPr lang="en-GB" dirty="0" err="1">
                <a:solidFill>
                  <a:schemeClr val="tx1"/>
                </a:solidFill>
              </a:rPr>
              <a:t>im</a:t>
            </a:r>
            <a:r>
              <a:rPr lang="en-GB" dirty="0">
                <a:solidFill>
                  <a:schemeClr val="tx1"/>
                </a:solidFill>
              </a:rPr>
              <a:t> Winter, </a:t>
            </a:r>
            <a:r>
              <a:rPr lang="en-GB" dirty="0" err="1">
                <a:solidFill>
                  <a:schemeClr val="tx1"/>
                </a:solidFill>
              </a:rPr>
              <a:t>wenn</a:t>
            </a:r>
            <a:r>
              <a:rPr lang="en-GB" dirty="0">
                <a:solidFill>
                  <a:schemeClr val="tx1"/>
                </a:solidFill>
              </a:rPr>
              <a:t> es </a:t>
            </a:r>
            <a:r>
              <a:rPr lang="en-GB" dirty="0" err="1">
                <a:solidFill>
                  <a:schemeClr val="tx1"/>
                </a:solidFill>
              </a:rPr>
              <a:t>schneit</a:t>
            </a:r>
            <a:r>
              <a:rPr lang="en-GB" dirty="0">
                <a:solidFill>
                  <a:schemeClr val="tx1"/>
                </a:solidFill>
              </a:rPr>
              <a:t>.</a:t>
            </a:r>
          </a:p>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dirty="0" err="1">
                <a:solidFill>
                  <a:schemeClr val="tx1"/>
                </a:solidFill>
              </a:rPr>
              <a:t>gr_n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p:txBody>
      </p:sp>
      <p:sp>
        <p:nvSpPr>
          <p:cNvPr id="8" name="Rectangle 7">
            <a:extLst>
              <a:ext uri="{FF2B5EF4-FFF2-40B4-BE49-F238E27FC236}">
                <a16:creationId xmlns:a16="http://schemas.microsoft.com/office/drawing/2014/main" id="{EDEB51FF-8421-594D-9A48-36F80C1616D9}"/>
              </a:ext>
            </a:extLst>
          </p:cNvPr>
          <p:cNvSpPr/>
          <p:nvPr/>
        </p:nvSpPr>
        <p:spPr>
          <a:xfrm>
            <a:off x="4067416" y="762428"/>
            <a:ext cx="821803" cy="370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E411520-6792-B440-9095-B008FFEE65DC}"/>
              </a:ext>
            </a:extLst>
          </p:cNvPr>
          <p:cNvSpPr txBox="1"/>
          <p:nvPr/>
        </p:nvSpPr>
        <p:spPr>
          <a:xfrm>
            <a:off x="1028425" y="2301031"/>
            <a:ext cx="1034155" cy="523220"/>
          </a:xfrm>
          <a:prstGeom prst="rect">
            <a:avLst/>
          </a:prstGeom>
          <a:solidFill>
            <a:schemeClr val="bg2"/>
          </a:solidFill>
        </p:spPr>
        <p:txBody>
          <a:bodyPr wrap="square" rtlCol="0">
            <a:spAutoFit/>
          </a:bodyPr>
          <a:lstStyle/>
          <a:p>
            <a:r>
              <a:rPr lang="en-US" sz="2800" dirty="0" err="1">
                <a:latin typeface="Century Gothic" panose="020B0502020202020204" pitchFamily="34" charset="0"/>
              </a:rPr>
              <a:t>gr</a:t>
            </a:r>
            <a:r>
              <a:rPr lang="en-US" sz="2800" b="1" dirty="0" err="1">
                <a:solidFill>
                  <a:srgbClr val="00B050"/>
                </a:solidFill>
                <a:latin typeface="Century Gothic" panose="020B0502020202020204" pitchFamily="34" charset="0"/>
              </a:rPr>
              <a:t>ü</a:t>
            </a:r>
            <a:r>
              <a:rPr lang="en-US" sz="2800" dirty="0" err="1">
                <a:latin typeface="Century Gothic" panose="020B0502020202020204" pitchFamily="34" charset="0"/>
              </a:rPr>
              <a:t>n</a:t>
            </a:r>
            <a:endParaRPr lang="en-US" sz="2800" dirty="0">
              <a:latin typeface="Century Gothic" panose="020B0502020202020204" pitchFamily="34" charset="0"/>
            </a:endParaRPr>
          </a:p>
        </p:txBody>
      </p:sp>
      <p:sp>
        <p:nvSpPr>
          <p:cNvPr id="10" name="Rectangle 9">
            <a:extLst>
              <a:ext uri="{FF2B5EF4-FFF2-40B4-BE49-F238E27FC236}">
                <a16:creationId xmlns:a16="http://schemas.microsoft.com/office/drawing/2014/main" id="{C121938D-EE57-2340-BCD8-60B73A63AF75}"/>
              </a:ext>
            </a:extLst>
          </p:cNvPr>
          <p:cNvSpPr/>
          <p:nvPr/>
        </p:nvSpPr>
        <p:spPr>
          <a:xfrm>
            <a:off x="3360458" y="1231929"/>
            <a:ext cx="538162" cy="4118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02652AFC-2794-0E4B-9432-474DA5181546}"/>
              </a:ext>
            </a:extLst>
          </p:cNvPr>
          <p:cNvSpPr/>
          <p:nvPr/>
        </p:nvSpPr>
        <p:spPr>
          <a:xfrm>
            <a:off x="291152" y="2844163"/>
            <a:ext cx="769763" cy="523220"/>
          </a:xfrm>
          <a:prstGeom prst="rect">
            <a:avLst/>
          </a:prstGeom>
          <a:solidFill>
            <a:schemeClr val="bg2"/>
          </a:solidFill>
        </p:spPr>
        <p:txBody>
          <a:bodyPr wrap="none">
            <a:spAutoFit/>
          </a:bodyPr>
          <a:lstStyle/>
          <a:p>
            <a:r>
              <a:rPr lang="en-GB" sz="2800" dirty="0">
                <a:latin typeface="Century Gothic" panose="020B0502020202020204" pitchFamily="34" charset="0"/>
              </a:rPr>
              <a:t>D</a:t>
            </a:r>
            <a:r>
              <a:rPr lang="en-GB" sz="2800" b="1" dirty="0">
                <a:solidFill>
                  <a:srgbClr val="00B050"/>
                </a:solidFill>
                <a:latin typeface="Century Gothic" panose="020B0502020202020204" pitchFamily="34" charset="0"/>
              </a:rPr>
              <a:t>u</a:t>
            </a:r>
            <a:r>
              <a:rPr lang="en-GB" sz="2800" dirty="0">
                <a:latin typeface="Century Gothic" panose="020B0502020202020204" pitchFamily="34" charset="0"/>
              </a:rPr>
              <a:t> </a:t>
            </a:r>
            <a:endParaRPr lang="en-US" dirty="0"/>
          </a:p>
        </p:txBody>
      </p:sp>
      <p:sp>
        <p:nvSpPr>
          <p:cNvPr id="12" name="Rectangle 11">
            <a:extLst>
              <a:ext uri="{FF2B5EF4-FFF2-40B4-BE49-F238E27FC236}">
                <a16:creationId xmlns:a16="http://schemas.microsoft.com/office/drawing/2014/main" id="{B88FB476-136D-2641-893F-AC8BF5DAE8D8}"/>
              </a:ext>
            </a:extLst>
          </p:cNvPr>
          <p:cNvSpPr/>
          <p:nvPr/>
        </p:nvSpPr>
        <p:spPr>
          <a:xfrm>
            <a:off x="3960120" y="1231929"/>
            <a:ext cx="1036393" cy="4118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2D7AF07-DDE4-AF4A-A37D-5B9D416D92B5}"/>
              </a:ext>
            </a:extLst>
          </p:cNvPr>
          <p:cNvSpPr txBox="1"/>
          <p:nvPr/>
        </p:nvSpPr>
        <p:spPr>
          <a:xfrm>
            <a:off x="1018695" y="2846212"/>
            <a:ext cx="1233030"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gr</a:t>
            </a:r>
            <a:r>
              <a:rPr lang="en-GB" sz="2800" b="1" dirty="0" err="1">
                <a:solidFill>
                  <a:srgbClr val="00B050"/>
                </a:solidFill>
                <a:latin typeface="Century Gothic" panose="020B0502020202020204" pitchFamily="34" charset="0"/>
              </a:rPr>
              <a:t>ü</a:t>
            </a:r>
            <a:r>
              <a:rPr lang="en-GB" sz="2800" dirty="0" err="1">
                <a:latin typeface="Century Gothic" panose="020B0502020202020204" pitchFamily="34" charset="0"/>
              </a:rPr>
              <a:t>nst</a:t>
            </a:r>
            <a:endParaRPr lang="en-US" dirty="0"/>
          </a:p>
        </p:txBody>
      </p:sp>
      <p:sp>
        <p:nvSpPr>
          <p:cNvPr id="14" name="Rectangle 13">
            <a:extLst>
              <a:ext uri="{FF2B5EF4-FFF2-40B4-BE49-F238E27FC236}">
                <a16:creationId xmlns:a16="http://schemas.microsoft.com/office/drawing/2014/main" id="{C084A9FB-0C41-8046-8827-4C943A1A8804}"/>
              </a:ext>
            </a:extLst>
          </p:cNvPr>
          <p:cNvSpPr/>
          <p:nvPr/>
        </p:nvSpPr>
        <p:spPr>
          <a:xfrm>
            <a:off x="6009647" y="1285648"/>
            <a:ext cx="579785" cy="354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4369AE47-CEAC-DC4E-88C8-650AC3ADEC7A}"/>
              </a:ext>
            </a:extLst>
          </p:cNvPr>
          <p:cNvSpPr/>
          <p:nvPr/>
        </p:nvSpPr>
        <p:spPr>
          <a:xfrm>
            <a:off x="6540049" y="1241895"/>
            <a:ext cx="579785" cy="354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EF735AE8-67F4-594A-903A-E49567402C89}"/>
              </a:ext>
            </a:extLst>
          </p:cNvPr>
          <p:cNvSpPr/>
          <p:nvPr/>
        </p:nvSpPr>
        <p:spPr>
          <a:xfrm>
            <a:off x="1096609" y="4470325"/>
            <a:ext cx="822887" cy="354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A6984115-5BFD-E148-B167-B782E3425E16}"/>
              </a:ext>
            </a:extLst>
          </p:cNvPr>
          <p:cNvSpPr txBox="1"/>
          <p:nvPr/>
        </p:nvSpPr>
        <p:spPr>
          <a:xfrm>
            <a:off x="3874887" y="2800786"/>
            <a:ext cx="662361"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z</a:t>
            </a:r>
            <a:r>
              <a:rPr lang="en-GB" sz="2800" b="1" dirty="0" err="1">
                <a:solidFill>
                  <a:srgbClr val="00B050"/>
                </a:solidFill>
                <a:latin typeface="Century Gothic" panose="020B0502020202020204" pitchFamily="34" charset="0"/>
              </a:rPr>
              <a:t>u</a:t>
            </a:r>
            <a:r>
              <a:rPr lang="en-GB" sz="2800" dirty="0" err="1">
                <a:latin typeface="Century Gothic" panose="020B0502020202020204" pitchFamily="34" charset="0"/>
              </a:rPr>
              <a:t>r</a:t>
            </a:r>
            <a:endParaRPr lang="en-US" dirty="0"/>
          </a:p>
        </p:txBody>
      </p:sp>
      <p:sp>
        <p:nvSpPr>
          <p:cNvPr id="18" name="TextBox 17">
            <a:extLst>
              <a:ext uri="{FF2B5EF4-FFF2-40B4-BE49-F238E27FC236}">
                <a16:creationId xmlns:a16="http://schemas.microsoft.com/office/drawing/2014/main" id="{5FA69ED0-4004-DD4E-94F9-9615E32BACA5}"/>
              </a:ext>
            </a:extLst>
          </p:cNvPr>
          <p:cNvSpPr txBox="1"/>
          <p:nvPr/>
        </p:nvSpPr>
        <p:spPr>
          <a:xfrm>
            <a:off x="3184363" y="2800786"/>
            <a:ext cx="729687"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n</a:t>
            </a:r>
            <a:r>
              <a:rPr lang="en-GB" sz="2800" b="1" dirty="0" err="1">
                <a:solidFill>
                  <a:srgbClr val="00B050"/>
                </a:solidFill>
                <a:latin typeface="Century Gothic" panose="020B0502020202020204" pitchFamily="34" charset="0"/>
              </a:rPr>
              <a:t>u</a:t>
            </a:r>
            <a:r>
              <a:rPr lang="en-GB" sz="2800" dirty="0" err="1">
                <a:latin typeface="Century Gothic" panose="020B0502020202020204" pitchFamily="34" charset="0"/>
              </a:rPr>
              <a:t>r</a:t>
            </a:r>
            <a:endParaRPr lang="en-US" dirty="0"/>
          </a:p>
        </p:txBody>
      </p:sp>
      <p:sp>
        <p:nvSpPr>
          <p:cNvPr id="19" name="TextBox 18">
            <a:extLst>
              <a:ext uri="{FF2B5EF4-FFF2-40B4-BE49-F238E27FC236}">
                <a16:creationId xmlns:a16="http://schemas.microsoft.com/office/drawing/2014/main" id="{6CBF95BE-55CE-ED48-9184-F695E1993F64}"/>
              </a:ext>
            </a:extLst>
          </p:cNvPr>
          <p:cNvSpPr txBox="1"/>
          <p:nvPr/>
        </p:nvSpPr>
        <p:spPr>
          <a:xfrm>
            <a:off x="947755" y="4380298"/>
            <a:ext cx="971741" cy="523220"/>
          </a:xfrm>
          <a:prstGeom prst="rect">
            <a:avLst/>
          </a:prstGeom>
          <a:noFill/>
        </p:spPr>
        <p:txBody>
          <a:bodyPr wrap="none" rtlCol="0">
            <a:spAutoFit/>
          </a:bodyPr>
          <a:lstStyle/>
          <a:p>
            <a:r>
              <a:rPr lang="en-GB" sz="2800" dirty="0" err="1">
                <a:latin typeface="Century Gothic" panose="020B0502020202020204" pitchFamily="34" charset="0"/>
              </a:rPr>
              <a:t>gr</a:t>
            </a:r>
            <a:r>
              <a:rPr lang="en-GB" sz="2800" b="1" dirty="0" err="1">
                <a:solidFill>
                  <a:srgbClr val="00B050"/>
                </a:solidFill>
                <a:latin typeface="Century Gothic" panose="020B0502020202020204" pitchFamily="34" charset="0"/>
              </a:rPr>
              <a:t>ü</a:t>
            </a:r>
            <a:r>
              <a:rPr lang="en-GB" sz="2800" dirty="0" err="1">
                <a:latin typeface="Century Gothic" panose="020B0502020202020204" pitchFamily="34" charset="0"/>
              </a:rPr>
              <a:t>n</a:t>
            </a:r>
            <a:endParaRPr lang="en-US" dirty="0"/>
          </a:p>
        </p:txBody>
      </p:sp>
      <p:sp>
        <p:nvSpPr>
          <p:cNvPr id="2" name="Title 1"/>
          <p:cNvSpPr>
            <a:spLocks noGrp="1"/>
          </p:cNvSpPr>
          <p:nvPr>
            <p:ph type="title"/>
          </p:nvPr>
        </p:nvSpPr>
        <p:spPr>
          <a:xfrm>
            <a:off x="0" y="300046"/>
            <a:ext cx="2387600" cy="647577"/>
          </a:xfrm>
        </p:spPr>
        <p:txBody>
          <a:bodyPr>
            <a:normAutofit/>
          </a:bodyPr>
          <a:lstStyle/>
          <a:p>
            <a:r>
              <a:rPr lang="en-GB" sz="2800" b="1" dirty="0" err="1">
                <a:solidFill>
                  <a:schemeClr val="tx1"/>
                </a:solidFill>
              </a:rPr>
              <a:t>Antworten</a:t>
            </a:r>
            <a:endParaRPr lang="en-GB" sz="2800" dirty="0">
              <a:solidFill>
                <a:schemeClr val="tx1"/>
              </a:solidFill>
            </a:endParaRPr>
          </a:p>
        </p:txBody>
      </p:sp>
    </p:spTree>
    <p:extLst>
      <p:ext uri="{BB962C8B-B14F-4D97-AF65-F5344CB8AC3E}">
        <p14:creationId xmlns:p14="http://schemas.microsoft.com/office/powerpoint/2010/main" val="33360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pic>
        <p:nvPicPr>
          <p:cNvPr id="4" name="Picture 3" descr="doo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290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ü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ü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7E6C5F-E528-6B4B-9E86-AFB0AE3F483E}"/>
              </a:ext>
            </a:extLst>
          </p:cNvPr>
          <p:cNvSpPr txBox="1">
            <a:spLocks/>
          </p:cNvSpPr>
          <p:nvPr/>
        </p:nvSpPr>
        <p:spPr>
          <a:xfrm>
            <a:off x="278705" y="21114"/>
            <a:ext cx="2847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pic>
        <p:nvPicPr>
          <p:cNvPr id="5" name="Picture 4">
            <a:extLst>
              <a:ext uri="{FF2B5EF4-FFF2-40B4-BE49-F238E27FC236}">
                <a16:creationId xmlns:a16="http://schemas.microsoft.com/office/drawing/2014/main" id="{421EBD5C-F3C4-9145-AA68-D0F431AEAA35}"/>
              </a:ext>
            </a:extLst>
          </p:cNvPr>
          <p:cNvPicPr>
            <a:picLocks noChangeAspect="1"/>
          </p:cNvPicPr>
          <p:nvPr/>
        </p:nvPicPr>
        <p:blipFill>
          <a:blip r:embed="rId3"/>
          <a:stretch>
            <a:fillRect/>
          </a:stretch>
        </p:blipFill>
        <p:spPr>
          <a:xfrm>
            <a:off x="8349728" y="3769737"/>
            <a:ext cx="3042248" cy="2148587"/>
          </a:xfrm>
          <a:prstGeom prst="rect">
            <a:avLst/>
          </a:prstGeom>
        </p:spPr>
      </p:pic>
      <p:pic>
        <p:nvPicPr>
          <p:cNvPr id="6" name="Picture 5">
            <a:extLst>
              <a:ext uri="{FF2B5EF4-FFF2-40B4-BE49-F238E27FC236}">
                <a16:creationId xmlns:a16="http://schemas.microsoft.com/office/drawing/2014/main" id="{447FADBA-A893-9B4C-98F2-784E08061302}"/>
              </a:ext>
            </a:extLst>
          </p:cNvPr>
          <p:cNvPicPr>
            <a:picLocks noChangeAspect="1"/>
          </p:cNvPicPr>
          <p:nvPr/>
        </p:nvPicPr>
        <p:blipFill>
          <a:blip r:embed="rId4"/>
          <a:stretch>
            <a:fillRect/>
          </a:stretch>
        </p:blipFill>
        <p:spPr>
          <a:xfrm>
            <a:off x="8393264" y="845988"/>
            <a:ext cx="2847267" cy="2057777"/>
          </a:xfrm>
          <a:prstGeom prst="rect">
            <a:avLst/>
          </a:prstGeom>
        </p:spPr>
      </p:pic>
      <p:sp>
        <p:nvSpPr>
          <p:cNvPr id="7" name="Content Placeholder 2">
            <a:extLst>
              <a:ext uri="{FF2B5EF4-FFF2-40B4-BE49-F238E27FC236}">
                <a16:creationId xmlns:a16="http://schemas.microsoft.com/office/drawing/2014/main" id="{1A2AD4A5-05D9-DC43-A870-FBE609E74DF3}"/>
              </a:ext>
            </a:extLst>
          </p:cNvPr>
          <p:cNvSpPr txBox="1">
            <a:spLocks/>
          </p:cNvSpPr>
          <p:nvPr/>
        </p:nvSpPr>
        <p:spPr>
          <a:xfrm>
            <a:off x="406476" y="1619604"/>
            <a:ext cx="7105650" cy="3132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a:solidFill>
                  <a:schemeClr val="tx1"/>
                </a:solidFill>
              </a:rPr>
              <a:t>w__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d__ne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r>
              <a:rPr lang="en-GB" dirty="0">
                <a:solidFill>
                  <a:schemeClr val="tx1"/>
                </a:solidFill>
              </a:rPr>
              <a:t>Du </a:t>
            </a:r>
            <a:r>
              <a:rPr lang="en-GB" dirty="0" err="1">
                <a:solidFill>
                  <a:schemeClr val="tx1"/>
                </a:solidFill>
              </a:rPr>
              <a:t>grünst</a:t>
            </a:r>
            <a:r>
              <a:rPr lang="en-GB" dirty="0">
                <a:solidFill>
                  <a:schemeClr val="tx1"/>
                </a:solidFill>
              </a:rPr>
              <a:t> </a:t>
            </a:r>
            <a:r>
              <a:rPr lang="en-GB" dirty="0" err="1">
                <a:solidFill>
                  <a:schemeClr val="tx1"/>
                </a:solidFill>
              </a:rPr>
              <a:t>nicht</a:t>
            </a:r>
            <a:r>
              <a:rPr lang="en-GB" dirty="0">
                <a:solidFill>
                  <a:schemeClr val="tx1"/>
                </a:solidFill>
              </a:rPr>
              <a:t> </a:t>
            </a:r>
            <a:r>
              <a:rPr lang="en-GB" dirty="0" err="1">
                <a:solidFill>
                  <a:schemeClr val="tx1"/>
                </a:solidFill>
              </a:rPr>
              <a:t>nur</a:t>
            </a:r>
            <a:r>
              <a:rPr lang="en-GB" dirty="0">
                <a:solidFill>
                  <a:schemeClr val="tx1"/>
                </a:solidFill>
              </a:rPr>
              <a:t> </a:t>
            </a:r>
            <a:r>
              <a:rPr lang="en-GB" dirty="0" err="1">
                <a:solidFill>
                  <a:schemeClr val="tx1"/>
                </a:solidFill>
              </a:rPr>
              <a:t>zur</a:t>
            </a:r>
            <a:r>
              <a:rPr lang="en-GB" dirty="0">
                <a:solidFill>
                  <a:schemeClr val="tx1"/>
                </a:solidFill>
              </a:rPr>
              <a:t> </a:t>
            </a:r>
            <a:r>
              <a:rPr lang="en-GB" dirty="0" err="1">
                <a:solidFill>
                  <a:schemeClr val="tx1"/>
                </a:solidFill>
              </a:rPr>
              <a:t>Sommerz</a:t>
            </a:r>
            <a:r>
              <a:rPr lang="en-GB" dirty="0">
                <a:solidFill>
                  <a:schemeClr val="tx1"/>
                </a:solidFill>
              </a:rPr>
              <a:t>__t,</a:t>
            </a:r>
          </a:p>
          <a:p>
            <a:pPr marL="0" indent="0">
              <a:buFont typeface="Arial" panose="020B0604020202020204" pitchFamily="34" charset="0"/>
              <a:buNone/>
            </a:pPr>
            <a:r>
              <a:rPr lang="en-GB" dirty="0" err="1">
                <a:solidFill>
                  <a:schemeClr val="tx1"/>
                </a:solidFill>
              </a:rPr>
              <a:t>N__n</a:t>
            </a:r>
            <a:r>
              <a:rPr lang="en-GB" dirty="0">
                <a:solidFill>
                  <a:schemeClr val="tx1"/>
                </a:solidFill>
              </a:rPr>
              <a:t> </a:t>
            </a:r>
            <a:r>
              <a:rPr lang="en-GB" dirty="0" err="1">
                <a:solidFill>
                  <a:schemeClr val="tx1"/>
                </a:solidFill>
              </a:rPr>
              <a:t>auch</a:t>
            </a:r>
            <a:r>
              <a:rPr lang="en-GB" dirty="0">
                <a:solidFill>
                  <a:schemeClr val="tx1"/>
                </a:solidFill>
              </a:rPr>
              <a:t> </a:t>
            </a:r>
            <a:r>
              <a:rPr lang="en-GB" dirty="0" err="1">
                <a:solidFill>
                  <a:schemeClr val="tx1"/>
                </a:solidFill>
              </a:rPr>
              <a:t>im</a:t>
            </a:r>
            <a:r>
              <a:rPr lang="en-GB" dirty="0">
                <a:solidFill>
                  <a:schemeClr val="tx1"/>
                </a:solidFill>
              </a:rPr>
              <a:t> Winter, </a:t>
            </a:r>
            <a:r>
              <a:rPr lang="en-GB" dirty="0" err="1">
                <a:solidFill>
                  <a:schemeClr val="tx1"/>
                </a:solidFill>
              </a:rPr>
              <a:t>wenn</a:t>
            </a:r>
            <a:r>
              <a:rPr lang="en-GB" dirty="0">
                <a:solidFill>
                  <a:schemeClr val="tx1"/>
                </a:solidFill>
              </a:rPr>
              <a:t> es </a:t>
            </a:r>
            <a:r>
              <a:rPr lang="en-GB" dirty="0" err="1">
                <a:solidFill>
                  <a:schemeClr val="tx1"/>
                </a:solidFill>
              </a:rPr>
              <a:t>schn</a:t>
            </a:r>
            <a:r>
              <a:rPr lang="en-GB" dirty="0">
                <a:solidFill>
                  <a:schemeClr val="tx1"/>
                </a:solidFill>
              </a:rPr>
              <a:t>__t.</a:t>
            </a:r>
          </a:p>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a:solidFill>
                  <a:schemeClr val="tx1"/>
                </a:solidFill>
              </a:rPr>
              <a:t>w__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d__ne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endParaRPr lang="en-GB" dirty="0"/>
          </a:p>
        </p:txBody>
      </p:sp>
      <p:pic>
        <p:nvPicPr>
          <p:cNvPr id="8" name="Picture 7">
            <a:hlinkClick r:id="" action="ppaction://noaction">
              <a:snd r:embed="rId5"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1252" y="939676"/>
            <a:ext cx="1044548" cy="1166566"/>
          </a:xfrm>
          <a:prstGeom prst="rect">
            <a:avLst/>
          </a:prstGeom>
        </p:spPr>
      </p:pic>
      <p:sp>
        <p:nvSpPr>
          <p:cNvPr id="2" name="Title 1"/>
          <p:cNvSpPr>
            <a:spLocks noGrp="1"/>
          </p:cNvSpPr>
          <p:nvPr>
            <p:ph type="title"/>
          </p:nvPr>
        </p:nvSpPr>
        <p:spPr/>
        <p:txBody>
          <a:bodyPr>
            <a:normAutofit/>
          </a:bodyPr>
          <a:lstStyle/>
          <a:p>
            <a:r>
              <a:rPr lang="en-GB" sz="2800" b="1" dirty="0">
                <a:solidFill>
                  <a:schemeClr val="tx1"/>
                </a:solidFill>
              </a:rPr>
              <a:t>[</a:t>
            </a:r>
            <a:r>
              <a:rPr lang="en-GB" sz="2800" b="1" dirty="0" err="1">
                <a:solidFill>
                  <a:schemeClr val="tx1"/>
                </a:solidFill>
              </a:rPr>
              <a:t>ie</a:t>
            </a:r>
            <a:r>
              <a:rPr lang="en-GB" sz="2800" b="1" dirty="0">
                <a:solidFill>
                  <a:schemeClr val="tx1"/>
                </a:solidFill>
              </a:rPr>
              <a:t>] </a:t>
            </a:r>
            <a:r>
              <a:rPr lang="en-GB" sz="2800" b="1" dirty="0" err="1">
                <a:solidFill>
                  <a:schemeClr val="tx1"/>
                </a:solidFill>
              </a:rPr>
              <a:t>oder</a:t>
            </a:r>
            <a:r>
              <a:rPr lang="en-GB" sz="2800" b="1" dirty="0">
                <a:solidFill>
                  <a:schemeClr val="tx1"/>
                </a:solidFill>
              </a:rPr>
              <a:t> [</a:t>
            </a:r>
            <a:r>
              <a:rPr lang="en-GB" sz="2800" b="1" dirty="0" err="1">
                <a:solidFill>
                  <a:schemeClr val="tx1"/>
                </a:solidFill>
              </a:rPr>
              <a:t>ei</a:t>
            </a:r>
            <a:r>
              <a:rPr lang="en-GB" sz="2800" b="1" dirty="0">
                <a:solidFill>
                  <a:schemeClr val="tx1"/>
                </a:solidFill>
              </a:rPr>
              <a:t>]?</a:t>
            </a:r>
            <a:endParaRPr lang="en-GB" sz="2800" dirty="0">
              <a:solidFill>
                <a:schemeClr val="tx1"/>
              </a:solidFill>
            </a:endParaRPr>
          </a:p>
        </p:txBody>
      </p:sp>
      <p:sp>
        <p:nvSpPr>
          <p:cNvPr id="9" name="Rounded Rectangle 8">
            <a:extLst>
              <a:ext uri="{FF2B5EF4-FFF2-40B4-BE49-F238E27FC236}">
                <a16:creationId xmlns:a16="http://schemas.microsoft.com/office/drawing/2014/main" id="{FF9D5FC3-2828-4A20-AB45-539B08625342}"/>
              </a:ext>
            </a:extLst>
          </p:cNvPr>
          <p:cNvSpPr/>
          <p:nvPr/>
        </p:nvSpPr>
        <p:spPr>
          <a:xfrm>
            <a:off x="10845799" y="104620"/>
            <a:ext cx="1177833" cy="39898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38446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4A839-023D-FC44-8241-12F8340B1F04}"/>
              </a:ext>
            </a:extLst>
          </p:cNvPr>
          <p:cNvPicPr>
            <a:picLocks noChangeAspect="1"/>
          </p:cNvPicPr>
          <p:nvPr/>
        </p:nvPicPr>
        <p:blipFill>
          <a:blip r:embed="rId3"/>
          <a:stretch>
            <a:fillRect/>
          </a:stretch>
        </p:blipFill>
        <p:spPr>
          <a:xfrm>
            <a:off x="8309245" y="3477513"/>
            <a:ext cx="3277711" cy="2314883"/>
          </a:xfrm>
          <a:prstGeom prst="rect">
            <a:avLst/>
          </a:prstGeom>
        </p:spPr>
      </p:pic>
      <p:pic>
        <p:nvPicPr>
          <p:cNvPr id="5" name="Picture 4">
            <a:extLst>
              <a:ext uri="{FF2B5EF4-FFF2-40B4-BE49-F238E27FC236}">
                <a16:creationId xmlns:a16="http://schemas.microsoft.com/office/drawing/2014/main" id="{1B50A8C6-C4ED-3247-9EAC-46CCFA286F46}"/>
              </a:ext>
            </a:extLst>
          </p:cNvPr>
          <p:cNvPicPr>
            <a:picLocks noChangeAspect="1"/>
          </p:cNvPicPr>
          <p:nvPr/>
        </p:nvPicPr>
        <p:blipFill>
          <a:blip r:embed="rId4"/>
          <a:stretch>
            <a:fillRect/>
          </a:stretch>
        </p:blipFill>
        <p:spPr>
          <a:xfrm>
            <a:off x="8211656" y="1163990"/>
            <a:ext cx="3274676" cy="2371317"/>
          </a:xfrm>
          <a:prstGeom prst="rect">
            <a:avLst/>
          </a:prstGeom>
        </p:spPr>
      </p:pic>
      <p:sp>
        <p:nvSpPr>
          <p:cNvPr id="6" name="Title 1">
            <a:extLst>
              <a:ext uri="{FF2B5EF4-FFF2-40B4-BE49-F238E27FC236}">
                <a16:creationId xmlns:a16="http://schemas.microsoft.com/office/drawing/2014/main" id="{9BA7F2C4-50A5-4644-B026-E00BD6B6BE06}"/>
              </a:ext>
            </a:extLst>
          </p:cNvPr>
          <p:cNvSpPr txBox="1">
            <a:spLocks/>
          </p:cNvSpPr>
          <p:nvPr/>
        </p:nvSpPr>
        <p:spPr>
          <a:xfrm>
            <a:off x="281729" y="192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9889F542-F49B-F341-83BB-D4032C95EB57}"/>
              </a:ext>
            </a:extLst>
          </p:cNvPr>
          <p:cNvSpPr txBox="1">
            <a:spLocks/>
          </p:cNvSpPr>
          <p:nvPr/>
        </p:nvSpPr>
        <p:spPr>
          <a:xfrm>
            <a:off x="300038" y="1525367"/>
            <a:ext cx="7105650" cy="4351337"/>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a:solidFill>
                  <a:schemeClr val="tx1"/>
                </a:solidFill>
              </a:rPr>
              <a:t>w__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d__ne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r>
              <a:rPr lang="en-GB" dirty="0">
                <a:solidFill>
                  <a:schemeClr val="tx1"/>
                </a:solidFill>
              </a:rPr>
              <a:t>Du </a:t>
            </a:r>
            <a:r>
              <a:rPr lang="en-GB" dirty="0" err="1">
                <a:solidFill>
                  <a:schemeClr val="tx1"/>
                </a:solidFill>
              </a:rPr>
              <a:t>grünst</a:t>
            </a:r>
            <a:r>
              <a:rPr lang="en-GB" dirty="0">
                <a:solidFill>
                  <a:schemeClr val="tx1"/>
                </a:solidFill>
              </a:rPr>
              <a:t> </a:t>
            </a:r>
            <a:r>
              <a:rPr lang="en-GB" dirty="0" err="1">
                <a:solidFill>
                  <a:schemeClr val="tx1"/>
                </a:solidFill>
              </a:rPr>
              <a:t>nicht</a:t>
            </a:r>
            <a:r>
              <a:rPr lang="en-GB" dirty="0">
                <a:solidFill>
                  <a:schemeClr val="tx1"/>
                </a:solidFill>
              </a:rPr>
              <a:t> </a:t>
            </a:r>
            <a:r>
              <a:rPr lang="en-GB" dirty="0" err="1">
                <a:solidFill>
                  <a:schemeClr val="tx1"/>
                </a:solidFill>
              </a:rPr>
              <a:t>nur</a:t>
            </a:r>
            <a:r>
              <a:rPr lang="en-GB" dirty="0">
                <a:solidFill>
                  <a:schemeClr val="tx1"/>
                </a:solidFill>
              </a:rPr>
              <a:t> </a:t>
            </a:r>
            <a:r>
              <a:rPr lang="en-GB" dirty="0" err="1">
                <a:solidFill>
                  <a:schemeClr val="tx1"/>
                </a:solidFill>
              </a:rPr>
              <a:t>zur</a:t>
            </a:r>
            <a:r>
              <a:rPr lang="en-GB" dirty="0">
                <a:solidFill>
                  <a:schemeClr val="tx1"/>
                </a:solidFill>
              </a:rPr>
              <a:t> </a:t>
            </a:r>
            <a:r>
              <a:rPr lang="en-GB" dirty="0" err="1">
                <a:solidFill>
                  <a:schemeClr val="tx1"/>
                </a:solidFill>
              </a:rPr>
              <a:t>Sommersz</a:t>
            </a:r>
            <a:r>
              <a:rPr lang="en-GB" dirty="0">
                <a:solidFill>
                  <a:schemeClr val="tx1"/>
                </a:solidFill>
              </a:rPr>
              <a:t>__t,</a:t>
            </a:r>
          </a:p>
          <a:p>
            <a:pPr marL="0" indent="0">
              <a:buFont typeface="Arial" panose="020B0604020202020204" pitchFamily="34" charset="0"/>
              <a:buNone/>
            </a:pPr>
            <a:r>
              <a:rPr lang="en-GB" dirty="0" err="1">
                <a:solidFill>
                  <a:schemeClr val="tx1"/>
                </a:solidFill>
              </a:rPr>
              <a:t>N__n</a:t>
            </a:r>
            <a:r>
              <a:rPr lang="en-GB" dirty="0">
                <a:solidFill>
                  <a:schemeClr val="tx1"/>
                </a:solidFill>
              </a:rPr>
              <a:t> auch </a:t>
            </a:r>
            <a:r>
              <a:rPr lang="en-GB" dirty="0" err="1">
                <a:solidFill>
                  <a:schemeClr val="tx1"/>
                </a:solidFill>
              </a:rPr>
              <a:t>im</a:t>
            </a:r>
            <a:r>
              <a:rPr lang="en-GB" dirty="0">
                <a:solidFill>
                  <a:schemeClr val="tx1"/>
                </a:solidFill>
              </a:rPr>
              <a:t> Winter, </a:t>
            </a:r>
            <a:r>
              <a:rPr lang="en-GB" dirty="0" err="1">
                <a:solidFill>
                  <a:schemeClr val="tx1"/>
                </a:solidFill>
              </a:rPr>
              <a:t>wenn</a:t>
            </a:r>
            <a:r>
              <a:rPr lang="en-GB" dirty="0">
                <a:solidFill>
                  <a:schemeClr val="tx1"/>
                </a:solidFill>
              </a:rPr>
              <a:t> es </a:t>
            </a:r>
            <a:r>
              <a:rPr lang="en-GB" dirty="0" err="1">
                <a:solidFill>
                  <a:schemeClr val="tx1"/>
                </a:solidFill>
              </a:rPr>
              <a:t>schn</a:t>
            </a:r>
            <a:r>
              <a:rPr lang="en-GB" dirty="0">
                <a:solidFill>
                  <a:schemeClr val="tx1"/>
                </a:solidFill>
              </a:rPr>
              <a:t>__t.</a:t>
            </a:r>
          </a:p>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a:solidFill>
                  <a:schemeClr val="tx1"/>
                </a:solidFill>
              </a:rPr>
              <a:t>w__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d__ne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endParaRPr lang="en-GB" dirty="0">
              <a:solidFill>
                <a:schemeClr val="tx1"/>
              </a:solidFill>
            </a:endParaRPr>
          </a:p>
        </p:txBody>
      </p:sp>
      <p:sp>
        <p:nvSpPr>
          <p:cNvPr id="8" name="Rectangle 7">
            <a:extLst>
              <a:ext uri="{FF2B5EF4-FFF2-40B4-BE49-F238E27FC236}">
                <a16:creationId xmlns:a16="http://schemas.microsoft.com/office/drawing/2014/main" id="{A695E93B-BEE1-4742-8882-17084F3B5B40}"/>
              </a:ext>
            </a:extLst>
          </p:cNvPr>
          <p:cNvSpPr/>
          <p:nvPr/>
        </p:nvSpPr>
        <p:spPr>
          <a:xfrm>
            <a:off x="300038" y="2071688"/>
            <a:ext cx="842962"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41DD6D0A-0973-BC4E-9695-34A75F880FC4}"/>
              </a:ext>
            </a:extLst>
          </p:cNvPr>
          <p:cNvSpPr/>
          <p:nvPr/>
        </p:nvSpPr>
        <p:spPr>
          <a:xfrm>
            <a:off x="2781301" y="2068595"/>
            <a:ext cx="1090612"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2CA0005-8C0E-AF4E-912E-E13919B71BCE}"/>
              </a:ext>
            </a:extLst>
          </p:cNvPr>
          <p:cNvSpPr/>
          <p:nvPr/>
        </p:nvSpPr>
        <p:spPr>
          <a:xfrm>
            <a:off x="361951" y="3083895"/>
            <a:ext cx="842962"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17FD313B-0343-5D43-8A74-A3FCDEDB6A09}"/>
              </a:ext>
            </a:extLst>
          </p:cNvPr>
          <p:cNvSpPr/>
          <p:nvPr/>
        </p:nvSpPr>
        <p:spPr>
          <a:xfrm>
            <a:off x="4251192" y="2571830"/>
            <a:ext cx="2334292"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4CB07E6A-3F3C-A243-AC33-8A238CAB83B2}"/>
              </a:ext>
            </a:extLst>
          </p:cNvPr>
          <p:cNvSpPr/>
          <p:nvPr/>
        </p:nvSpPr>
        <p:spPr>
          <a:xfrm>
            <a:off x="5582816" y="3060083"/>
            <a:ext cx="1503783"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263A961E-221D-184A-9AFB-F4059DD35612}"/>
              </a:ext>
            </a:extLst>
          </p:cNvPr>
          <p:cNvSpPr/>
          <p:nvPr/>
        </p:nvSpPr>
        <p:spPr>
          <a:xfrm>
            <a:off x="97381" y="4096102"/>
            <a:ext cx="1019174"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F9A84CDE-35C8-BE41-8651-64E3D28A53F1}"/>
              </a:ext>
            </a:extLst>
          </p:cNvPr>
          <p:cNvSpPr/>
          <p:nvPr/>
        </p:nvSpPr>
        <p:spPr>
          <a:xfrm>
            <a:off x="2762252" y="4136060"/>
            <a:ext cx="1090611" cy="414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A97C1370-7BE2-4845-B143-C3639F838807}"/>
              </a:ext>
            </a:extLst>
          </p:cNvPr>
          <p:cNvSpPr txBox="1"/>
          <p:nvPr/>
        </p:nvSpPr>
        <p:spPr>
          <a:xfrm>
            <a:off x="342744" y="2000130"/>
            <a:ext cx="798617"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w</a:t>
            </a:r>
            <a:r>
              <a:rPr lang="en-GB" sz="2800" b="1" dirty="0" err="1">
                <a:latin typeface="Century Gothic" panose="020B0502020202020204" pitchFamily="34" charset="0"/>
              </a:rPr>
              <a:t>ie</a:t>
            </a:r>
            <a:endParaRPr lang="en-US" b="1" dirty="0"/>
          </a:p>
        </p:txBody>
      </p:sp>
      <p:sp>
        <p:nvSpPr>
          <p:cNvPr id="16" name="TextBox 15">
            <a:extLst>
              <a:ext uri="{FF2B5EF4-FFF2-40B4-BE49-F238E27FC236}">
                <a16:creationId xmlns:a16="http://schemas.microsoft.com/office/drawing/2014/main" id="{39EF802C-5911-534E-A188-A6850574CCC6}"/>
              </a:ext>
            </a:extLst>
          </p:cNvPr>
          <p:cNvSpPr txBox="1"/>
          <p:nvPr/>
        </p:nvSpPr>
        <p:spPr>
          <a:xfrm>
            <a:off x="2707873" y="1994820"/>
            <a:ext cx="1199367"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d</a:t>
            </a:r>
            <a:r>
              <a:rPr lang="en-GB" sz="2800" b="1" dirty="0" err="1">
                <a:latin typeface="Century Gothic" panose="020B0502020202020204" pitchFamily="34" charset="0"/>
              </a:rPr>
              <a:t>ei</a:t>
            </a:r>
            <a:r>
              <a:rPr lang="en-GB" sz="2800" dirty="0" err="1">
                <a:latin typeface="Century Gothic" panose="020B0502020202020204" pitchFamily="34" charset="0"/>
              </a:rPr>
              <a:t>ne</a:t>
            </a:r>
            <a:endParaRPr lang="en-US" dirty="0"/>
          </a:p>
        </p:txBody>
      </p:sp>
      <p:sp>
        <p:nvSpPr>
          <p:cNvPr id="17" name="TextBox 16">
            <a:extLst>
              <a:ext uri="{FF2B5EF4-FFF2-40B4-BE49-F238E27FC236}">
                <a16:creationId xmlns:a16="http://schemas.microsoft.com/office/drawing/2014/main" id="{B08DBFE3-7E18-F441-ABB2-BD72347BC211}"/>
              </a:ext>
            </a:extLst>
          </p:cNvPr>
          <p:cNvSpPr txBox="1"/>
          <p:nvPr/>
        </p:nvSpPr>
        <p:spPr>
          <a:xfrm>
            <a:off x="4193600" y="2502978"/>
            <a:ext cx="2204450"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Sommerz</a:t>
            </a:r>
            <a:r>
              <a:rPr lang="en-GB" sz="2800" b="1" dirty="0" err="1">
                <a:latin typeface="Century Gothic" panose="020B0502020202020204" pitchFamily="34" charset="0"/>
              </a:rPr>
              <a:t>ei</a:t>
            </a:r>
            <a:r>
              <a:rPr lang="en-GB" sz="2800" dirty="0" err="1">
                <a:latin typeface="Century Gothic" panose="020B0502020202020204" pitchFamily="34" charset="0"/>
              </a:rPr>
              <a:t>t</a:t>
            </a:r>
            <a:endParaRPr lang="en-US" dirty="0"/>
          </a:p>
        </p:txBody>
      </p:sp>
      <p:sp>
        <p:nvSpPr>
          <p:cNvPr id="18" name="TextBox 17">
            <a:extLst>
              <a:ext uri="{FF2B5EF4-FFF2-40B4-BE49-F238E27FC236}">
                <a16:creationId xmlns:a16="http://schemas.microsoft.com/office/drawing/2014/main" id="{DD0093CD-AAE7-0440-B2DB-AD388E5400DB}"/>
              </a:ext>
            </a:extLst>
          </p:cNvPr>
          <p:cNvSpPr txBox="1"/>
          <p:nvPr/>
        </p:nvSpPr>
        <p:spPr>
          <a:xfrm>
            <a:off x="335600" y="3026198"/>
            <a:ext cx="986167"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N</a:t>
            </a:r>
            <a:r>
              <a:rPr lang="en-GB" sz="2800" b="1" dirty="0" err="1">
                <a:latin typeface="Century Gothic" panose="020B0502020202020204" pitchFamily="34" charset="0"/>
              </a:rPr>
              <a:t>ei</a:t>
            </a:r>
            <a:r>
              <a:rPr lang="en-GB" sz="2800" dirty="0" err="1">
                <a:latin typeface="Century Gothic" panose="020B0502020202020204" pitchFamily="34" charset="0"/>
              </a:rPr>
              <a:t>n</a:t>
            </a:r>
            <a:endParaRPr lang="en-US" dirty="0"/>
          </a:p>
        </p:txBody>
      </p:sp>
      <p:sp>
        <p:nvSpPr>
          <p:cNvPr id="19" name="TextBox 18">
            <a:extLst>
              <a:ext uri="{FF2B5EF4-FFF2-40B4-BE49-F238E27FC236}">
                <a16:creationId xmlns:a16="http://schemas.microsoft.com/office/drawing/2014/main" id="{52916D4E-4689-D34C-9C82-1C013A0D175F}"/>
              </a:ext>
            </a:extLst>
          </p:cNvPr>
          <p:cNvSpPr txBox="1"/>
          <p:nvPr/>
        </p:nvSpPr>
        <p:spPr>
          <a:xfrm>
            <a:off x="5539529" y="3026198"/>
            <a:ext cx="1423788"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schn</a:t>
            </a:r>
            <a:r>
              <a:rPr lang="en-GB" sz="2800" b="1" dirty="0" err="1">
                <a:latin typeface="Century Gothic" panose="020B0502020202020204" pitchFamily="34" charset="0"/>
              </a:rPr>
              <a:t>ei</a:t>
            </a:r>
            <a:r>
              <a:rPr lang="en-GB" sz="2800" dirty="0" err="1">
                <a:latin typeface="Century Gothic" panose="020B0502020202020204" pitchFamily="34" charset="0"/>
              </a:rPr>
              <a:t>t</a:t>
            </a:r>
            <a:endParaRPr lang="en-US" dirty="0"/>
          </a:p>
        </p:txBody>
      </p:sp>
      <p:sp>
        <p:nvSpPr>
          <p:cNvPr id="20" name="TextBox 19">
            <a:extLst>
              <a:ext uri="{FF2B5EF4-FFF2-40B4-BE49-F238E27FC236}">
                <a16:creationId xmlns:a16="http://schemas.microsoft.com/office/drawing/2014/main" id="{FA56154F-A7AE-A44D-BF71-686F34CC95E8}"/>
              </a:ext>
            </a:extLst>
          </p:cNvPr>
          <p:cNvSpPr txBox="1"/>
          <p:nvPr/>
        </p:nvSpPr>
        <p:spPr>
          <a:xfrm>
            <a:off x="300038" y="4027177"/>
            <a:ext cx="798617"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w</a:t>
            </a:r>
            <a:r>
              <a:rPr lang="en-GB" sz="2800" b="1" dirty="0" err="1">
                <a:latin typeface="Century Gothic" panose="020B0502020202020204" pitchFamily="34" charset="0"/>
              </a:rPr>
              <a:t>ie</a:t>
            </a:r>
            <a:endParaRPr lang="en-US" b="1" dirty="0"/>
          </a:p>
        </p:txBody>
      </p:sp>
      <p:sp>
        <p:nvSpPr>
          <p:cNvPr id="21" name="TextBox 20">
            <a:extLst>
              <a:ext uri="{FF2B5EF4-FFF2-40B4-BE49-F238E27FC236}">
                <a16:creationId xmlns:a16="http://schemas.microsoft.com/office/drawing/2014/main" id="{C1FBC186-E6F2-F345-B53B-2876451292E4}"/>
              </a:ext>
            </a:extLst>
          </p:cNvPr>
          <p:cNvSpPr txBox="1"/>
          <p:nvPr/>
        </p:nvSpPr>
        <p:spPr>
          <a:xfrm>
            <a:off x="2726923" y="4041660"/>
            <a:ext cx="1199367" cy="523220"/>
          </a:xfrm>
          <a:prstGeom prst="rect">
            <a:avLst/>
          </a:prstGeom>
          <a:solidFill>
            <a:schemeClr val="bg2"/>
          </a:solidFill>
        </p:spPr>
        <p:txBody>
          <a:bodyPr wrap="none" rtlCol="0">
            <a:spAutoFit/>
          </a:bodyPr>
          <a:lstStyle/>
          <a:p>
            <a:r>
              <a:rPr lang="en-GB" sz="2800" dirty="0" err="1">
                <a:latin typeface="Century Gothic" panose="020B0502020202020204" pitchFamily="34" charset="0"/>
              </a:rPr>
              <a:t>d</a:t>
            </a:r>
            <a:r>
              <a:rPr lang="en-GB" sz="2800" b="1" dirty="0" err="1">
                <a:latin typeface="Century Gothic" panose="020B0502020202020204" pitchFamily="34" charset="0"/>
              </a:rPr>
              <a:t>ei</a:t>
            </a:r>
            <a:r>
              <a:rPr lang="en-GB" sz="2800" dirty="0" err="1">
                <a:latin typeface="Century Gothic" panose="020B0502020202020204" pitchFamily="34" charset="0"/>
              </a:rPr>
              <a:t>ne</a:t>
            </a:r>
            <a:endParaRPr lang="en-US" dirty="0"/>
          </a:p>
        </p:txBody>
      </p:sp>
      <p:sp>
        <p:nvSpPr>
          <p:cNvPr id="2" name="Title 1"/>
          <p:cNvSpPr>
            <a:spLocks noGrp="1"/>
          </p:cNvSpPr>
          <p:nvPr>
            <p:ph type="title"/>
          </p:nvPr>
        </p:nvSpPr>
        <p:spPr/>
        <p:txBody>
          <a:bodyPr>
            <a:noAutofit/>
          </a:bodyPr>
          <a:lstStyle/>
          <a:p>
            <a:r>
              <a:rPr lang="en-GB" sz="2800" b="1" dirty="0" err="1">
                <a:solidFill>
                  <a:schemeClr val="tx1"/>
                </a:solidFill>
              </a:rPr>
              <a:t>Antworten</a:t>
            </a:r>
            <a:r>
              <a:rPr lang="en-GB" sz="2800" b="1" dirty="0">
                <a:solidFill>
                  <a:schemeClr val="tx1"/>
                </a:solidFill>
              </a:rPr>
              <a:t> – [</a:t>
            </a:r>
            <a:r>
              <a:rPr lang="en-GB" sz="2800" b="1" dirty="0" err="1">
                <a:solidFill>
                  <a:schemeClr val="tx1"/>
                </a:solidFill>
              </a:rPr>
              <a:t>ie</a:t>
            </a:r>
            <a:r>
              <a:rPr lang="en-GB" sz="2800" b="1" dirty="0">
                <a:solidFill>
                  <a:schemeClr val="tx1"/>
                </a:solidFill>
              </a:rPr>
              <a:t>] vs [</a:t>
            </a:r>
            <a:r>
              <a:rPr lang="en-GB" sz="2800" b="1" dirty="0" err="1">
                <a:solidFill>
                  <a:schemeClr val="tx1"/>
                </a:solidFill>
              </a:rPr>
              <a:t>ei</a:t>
            </a:r>
            <a:r>
              <a:rPr lang="en-GB" sz="2800" b="1" dirty="0">
                <a:solidFill>
                  <a:schemeClr val="tx1"/>
                </a:solidFill>
              </a:rPr>
              <a:t>]</a:t>
            </a:r>
            <a:br>
              <a:rPr lang="en-US" sz="2800" dirty="0">
                <a:solidFill>
                  <a:schemeClr val="tx1"/>
                </a:solidFill>
              </a:rPr>
            </a:br>
            <a:endParaRPr lang="en-GB" sz="2800" dirty="0">
              <a:solidFill>
                <a:schemeClr val="tx1"/>
              </a:solidFill>
            </a:endParaRPr>
          </a:p>
        </p:txBody>
      </p:sp>
      <p:sp>
        <p:nvSpPr>
          <p:cNvPr id="22" name="Rounded Rectangle 21">
            <a:extLst>
              <a:ext uri="{FF2B5EF4-FFF2-40B4-BE49-F238E27FC236}">
                <a16:creationId xmlns:a16="http://schemas.microsoft.com/office/drawing/2014/main" id="{FF9D5FC3-2828-4A20-AB45-539B08625342}"/>
              </a:ext>
            </a:extLst>
          </p:cNvPr>
          <p:cNvSpPr/>
          <p:nvPr/>
        </p:nvSpPr>
        <p:spPr>
          <a:xfrm>
            <a:off x="9690100" y="173374"/>
            <a:ext cx="2294198" cy="38542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2397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ECD9CD3-6431-B848-9015-CAF2B7C23751}"/>
              </a:ext>
            </a:extLst>
          </p:cNvPr>
          <p:cNvSpPr txBox="1">
            <a:spLocks/>
          </p:cNvSpPr>
          <p:nvPr/>
        </p:nvSpPr>
        <p:spPr>
          <a:xfrm>
            <a:off x="509587" y="1481049"/>
            <a:ext cx="6807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a:solidFill>
                  <a:schemeClr val="tx1"/>
                </a:solidFill>
              </a:rPr>
              <a:t>wie grün sind deine Blätter!</a:t>
            </a:r>
          </a:p>
          <a:p>
            <a:pPr marL="0" indent="0">
              <a:buFont typeface="Arial" panose="020B0604020202020204" pitchFamily="34" charset="0"/>
              <a:buNone/>
            </a:pPr>
            <a:r>
              <a:rPr lang="en-GB" dirty="0">
                <a:solidFill>
                  <a:schemeClr val="tx1"/>
                </a:solidFill>
              </a:rPr>
              <a:t>Du grünst </a:t>
            </a:r>
            <a:r>
              <a:rPr lang="en-GB" dirty="0" err="1">
                <a:solidFill>
                  <a:schemeClr val="tx1"/>
                </a:solidFill>
              </a:rPr>
              <a:t>nicht</a:t>
            </a:r>
            <a:r>
              <a:rPr lang="en-GB" dirty="0">
                <a:solidFill>
                  <a:schemeClr val="tx1"/>
                </a:solidFill>
              </a:rPr>
              <a:t> </a:t>
            </a:r>
            <a:r>
              <a:rPr lang="en-GB" dirty="0" err="1">
                <a:solidFill>
                  <a:schemeClr val="tx1"/>
                </a:solidFill>
              </a:rPr>
              <a:t>nur</a:t>
            </a:r>
            <a:r>
              <a:rPr lang="en-GB" dirty="0">
                <a:solidFill>
                  <a:schemeClr val="tx1"/>
                </a:solidFill>
              </a:rPr>
              <a:t> </a:t>
            </a:r>
            <a:r>
              <a:rPr lang="en-GB" dirty="0" err="1">
                <a:solidFill>
                  <a:schemeClr val="tx1"/>
                </a:solidFill>
              </a:rPr>
              <a:t>zur</a:t>
            </a:r>
            <a:r>
              <a:rPr lang="en-GB" dirty="0">
                <a:solidFill>
                  <a:schemeClr val="tx1"/>
                </a:solidFill>
              </a:rPr>
              <a:t> </a:t>
            </a:r>
            <a:r>
              <a:rPr lang="en-GB" dirty="0" err="1">
                <a:solidFill>
                  <a:schemeClr val="tx1"/>
                </a:solidFill>
              </a:rPr>
              <a:t>Sommerzeit</a:t>
            </a:r>
            <a:r>
              <a:rPr lang="en-GB" dirty="0">
                <a:solidFill>
                  <a:schemeClr val="tx1"/>
                </a:solidFill>
              </a:rPr>
              <a:t>,</a:t>
            </a:r>
          </a:p>
          <a:p>
            <a:pPr marL="0" indent="0">
              <a:buFont typeface="Arial" panose="020B0604020202020204" pitchFamily="34" charset="0"/>
              <a:buNone/>
            </a:pPr>
            <a:r>
              <a:rPr lang="en-GB" dirty="0">
                <a:solidFill>
                  <a:schemeClr val="tx1"/>
                </a:solidFill>
              </a:rPr>
              <a:t>Nein auch im Winter, wenn es </a:t>
            </a:r>
            <a:r>
              <a:rPr lang="en-GB" b="1" dirty="0">
                <a:solidFill>
                  <a:schemeClr val="tx1"/>
                </a:solidFill>
              </a:rPr>
              <a:t>sch</a:t>
            </a:r>
            <a:r>
              <a:rPr lang="en-GB" dirty="0">
                <a:solidFill>
                  <a:schemeClr val="tx1"/>
                </a:solidFill>
              </a:rPr>
              <a:t>neit.</a:t>
            </a:r>
          </a:p>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a:solidFill>
                  <a:schemeClr val="tx1"/>
                </a:solidFill>
              </a:rPr>
              <a:t>wie grün sind deine Blätter!</a:t>
            </a:r>
          </a:p>
          <a:p>
            <a:pPr marL="0" indent="0">
              <a:buFont typeface="Arial" panose="020B0604020202020204" pitchFamily="34" charset="0"/>
              <a:buNone/>
            </a:pPr>
            <a:endParaRPr lang="en-GB" dirty="0">
              <a:solidFill>
                <a:schemeClr val="tx1"/>
              </a:solidFill>
            </a:endParaRPr>
          </a:p>
        </p:txBody>
      </p:sp>
      <p:sp>
        <p:nvSpPr>
          <p:cNvPr id="5" name="Title 1">
            <a:extLst>
              <a:ext uri="{FF2B5EF4-FFF2-40B4-BE49-F238E27FC236}">
                <a16:creationId xmlns:a16="http://schemas.microsoft.com/office/drawing/2014/main" id="{E02F6C4B-15EE-2E46-84FD-03A99E8059A4}"/>
              </a:ext>
            </a:extLst>
          </p:cNvPr>
          <p:cNvSpPr txBox="1">
            <a:spLocks/>
          </p:cNvSpPr>
          <p:nvPr/>
        </p:nvSpPr>
        <p:spPr>
          <a:xfrm>
            <a:off x="300038" y="662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6" name="Content Placeholder 2">
            <a:extLst>
              <a:ext uri="{FF2B5EF4-FFF2-40B4-BE49-F238E27FC236}">
                <a16:creationId xmlns:a16="http://schemas.microsoft.com/office/drawing/2014/main" id="{97EE9626-BCEF-9946-BA31-02FDDBA61157}"/>
              </a:ext>
            </a:extLst>
          </p:cNvPr>
          <p:cNvSpPr txBox="1">
            <a:spLocks/>
          </p:cNvSpPr>
          <p:nvPr/>
        </p:nvSpPr>
        <p:spPr>
          <a:xfrm>
            <a:off x="522287" y="1481050"/>
            <a:ext cx="68072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t>
            </a:r>
            <a:r>
              <a:rPr lang="en-GB" b="1" dirty="0">
                <a:solidFill>
                  <a:schemeClr val="tx1"/>
                </a:solidFill>
              </a:rPr>
              <a:t>au</a:t>
            </a:r>
            <a:r>
              <a:rPr lang="en-GB" dirty="0">
                <a:solidFill>
                  <a:schemeClr val="tx1"/>
                </a:solidFill>
              </a:rPr>
              <a:t>m, o Tannenb</a:t>
            </a:r>
            <a:r>
              <a:rPr lang="en-GB" b="1" dirty="0">
                <a:solidFill>
                  <a:schemeClr val="tx1"/>
                </a:solidFill>
              </a:rPr>
              <a:t>au</a:t>
            </a:r>
            <a:r>
              <a:rPr lang="en-GB" dirty="0">
                <a:solidFill>
                  <a:schemeClr val="tx1"/>
                </a:solidFill>
              </a:rPr>
              <a:t>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r>
              <a:rPr lang="en-GB" dirty="0">
                <a:solidFill>
                  <a:schemeClr val="tx1"/>
                </a:solidFill>
              </a:rPr>
              <a:t>Du </a:t>
            </a:r>
            <a:r>
              <a:rPr lang="en-GB" dirty="0" err="1">
                <a:solidFill>
                  <a:schemeClr val="tx1"/>
                </a:solidFill>
              </a:rPr>
              <a:t>grünst</a:t>
            </a:r>
            <a:r>
              <a:rPr lang="en-GB" dirty="0">
                <a:solidFill>
                  <a:schemeClr val="tx1"/>
                </a:solidFill>
              </a:rPr>
              <a:t> </a:t>
            </a:r>
            <a:r>
              <a:rPr lang="en-GB" dirty="0" err="1">
                <a:solidFill>
                  <a:schemeClr val="tx1"/>
                </a:solidFill>
              </a:rPr>
              <a:t>nicht</a:t>
            </a:r>
            <a:r>
              <a:rPr lang="en-GB" dirty="0">
                <a:solidFill>
                  <a:schemeClr val="tx1"/>
                </a:solidFill>
              </a:rPr>
              <a:t> </a:t>
            </a:r>
            <a:r>
              <a:rPr lang="en-GB" dirty="0" err="1">
                <a:solidFill>
                  <a:schemeClr val="tx1"/>
                </a:solidFill>
              </a:rPr>
              <a:t>nur</a:t>
            </a:r>
            <a:r>
              <a:rPr lang="en-GB" dirty="0">
                <a:solidFill>
                  <a:schemeClr val="tx1"/>
                </a:solidFill>
              </a:rPr>
              <a:t> </a:t>
            </a:r>
            <a:r>
              <a:rPr lang="en-GB" dirty="0" err="1">
                <a:solidFill>
                  <a:schemeClr val="tx1"/>
                </a:solidFill>
              </a:rPr>
              <a:t>zur</a:t>
            </a:r>
            <a:r>
              <a:rPr lang="en-GB" dirty="0">
                <a:solidFill>
                  <a:schemeClr val="tx1"/>
                </a:solidFill>
              </a:rPr>
              <a:t> </a:t>
            </a:r>
            <a:r>
              <a:rPr lang="en-GB" dirty="0" err="1">
                <a:solidFill>
                  <a:schemeClr val="tx1"/>
                </a:solidFill>
              </a:rPr>
              <a:t>Sommerzeit</a:t>
            </a:r>
            <a:r>
              <a:rPr lang="en-GB" dirty="0">
                <a:solidFill>
                  <a:schemeClr val="tx1"/>
                </a:solidFill>
              </a:rPr>
              <a:t>,</a:t>
            </a:r>
          </a:p>
          <a:p>
            <a:pPr marL="0" indent="0">
              <a:buFont typeface="Arial" panose="020B0604020202020204" pitchFamily="34" charset="0"/>
              <a:buNone/>
            </a:pPr>
            <a:r>
              <a:rPr lang="en-GB" dirty="0" err="1">
                <a:solidFill>
                  <a:schemeClr val="tx1"/>
                </a:solidFill>
              </a:rPr>
              <a:t>Nein</a:t>
            </a:r>
            <a:r>
              <a:rPr lang="en-GB" dirty="0">
                <a:solidFill>
                  <a:schemeClr val="tx1"/>
                </a:solidFill>
              </a:rPr>
              <a:t> </a:t>
            </a:r>
            <a:r>
              <a:rPr lang="en-GB" b="1" dirty="0" err="1">
                <a:solidFill>
                  <a:schemeClr val="tx1"/>
                </a:solidFill>
              </a:rPr>
              <a:t>au</a:t>
            </a:r>
            <a:r>
              <a:rPr lang="en-GB" dirty="0" err="1">
                <a:solidFill>
                  <a:schemeClr val="tx1"/>
                </a:solidFill>
              </a:rPr>
              <a:t>ch</a:t>
            </a:r>
            <a:r>
              <a:rPr lang="en-GB" dirty="0">
                <a:solidFill>
                  <a:schemeClr val="tx1"/>
                </a:solidFill>
              </a:rPr>
              <a:t> </a:t>
            </a:r>
            <a:r>
              <a:rPr lang="en-GB" dirty="0" err="1">
                <a:solidFill>
                  <a:schemeClr val="tx1"/>
                </a:solidFill>
              </a:rPr>
              <a:t>im</a:t>
            </a:r>
            <a:r>
              <a:rPr lang="en-GB" dirty="0">
                <a:solidFill>
                  <a:schemeClr val="tx1"/>
                </a:solidFill>
              </a:rPr>
              <a:t> Winter, </a:t>
            </a:r>
            <a:r>
              <a:rPr lang="en-GB" dirty="0" err="1">
                <a:solidFill>
                  <a:schemeClr val="tx1"/>
                </a:solidFill>
              </a:rPr>
              <a:t>wenn</a:t>
            </a:r>
            <a:r>
              <a:rPr lang="en-GB" dirty="0">
                <a:solidFill>
                  <a:schemeClr val="tx1"/>
                </a:solidFill>
              </a:rPr>
              <a:t> es </a:t>
            </a:r>
            <a:r>
              <a:rPr lang="en-GB" dirty="0" err="1">
                <a:solidFill>
                  <a:schemeClr val="tx1"/>
                </a:solidFill>
              </a:rPr>
              <a:t>schneit</a:t>
            </a:r>
            <a:r>
              <a:rPr lang="en-GB" dirty="0">
                <a:solidFill>
                  <a:schemeClr val="tx1"/>
                </a:solidFill>
              </a:rPr>
              <a:t>.</a:t>
            </a:r>
          </a:p>
          <a:p>
            <a:pPr marL="0" indent="0">
              <a:buFont typeface="Arial" panose="020B0604020202020204" pitchFamily="34" charset="0"/>
              <a:buNone/>
            </a:pPr>
            <a:r>
              <a:rPr lang="en-GB" dirty="0">
                <a:solidFill>
                  <a:schemeClr val="tx1"/>
                </a:solidFill>
              </a:rPr>
              <a:t>O Tannenb</a:t>
            </a:r>
            <a:r>
              <a:rPr lang="en-GB" b="1" dirty="0">
                <a:solidFill>
                  <a:schemeClr val="tx1"/>
                </a:solidFill>
              </a:rPr>
              <a:t>au</a:t>
            </a:r>
            <a:r>
              <a:rPr lang="en-GB" dirty="0">
                <a:solidFill>
                  <a:schemeClr val="tx1"/>
                </a:solidFill>
              </a:rPr>
              <a:t>m, o Tannenb</a:t>
            </a:r>
            <a:r>
              <a:rPr lang="en-GB" b="1" dirty="0">
                <a:solidFill>
                  <a:schemeClr val="tx1"/>
                </a:solidFill>
              </a:rPr>
              <a:t>au</a:t>
            </a:r>
            <a:r>
              <a:rPr lang="en-GB" dirty="0">
                <a:solidFill>
                  <a:schemeClr val="tx1"/>
                </a:solidFill>
              </a:rPr>
              <a:t>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endParaRPr lang="en-GB" dirty="0">
              <a:solidFill>
                <a:schemeClr val="tx1"/>
              </a:solidFill>
            </a:endParaRPr>
          </a:p>
        </p:txBody>
      </p:sp>
      <p:sp>
        <p:nvSpPr>
          <p:cNvPr id="7" name="TextBox 6">
            <a:extLst>
              <a:ext uri="{FF2B5EF4-FFF2-40B4-BE49-F238E27FC236}">
                <a16:creationId xmlns:a16="http://schemas.microsoft.com/office/drawing/2014/main" id="{BA091B6A-CFDB-1F40-8DFE-B226223F668E}"/>
              </a:ext>
            </a:extLst>
          </p:cNvPr>
          <p:cNvSpPr txBox="1"/>
          <p:nvPr/>
        </p:nvSpPr>
        <p:spPr>
          <a:xfrm>
            <a:off x="8700556" y="1077813"/>
            <a:ext cx="1762021" cy="2246769"/>
          </a:xfrm>
          <a:prstGeom prst="rect">
            <a:avLst/>
          </a:prstGeom>
          <a:noFill/>
        </p:spPr>
        <p:txBody>
          <a:bodyPr wrap="none" rtlCol="0">
            <a:spAutoFit/>
          </a:bodyPr>
          <a:lstStyle/>
          <a:p>
            <a:r>
              <a:rPr lang="en-US" sz="2800" b="1" dirty="0">
                <a:latin typeface="Century Gothic" panose="020B0502020202020204" pitchFamily="34" charset="0"/>
              </a:rPr>
              <a:t>[au]</a:t>
            </a:r>
          </a:p>
          <a:p>
            <a:r>
              <a:rPr lang="en-US" sz="2800" dirty="0" err="1">
                <a:latin typeface="Century Gothic" panose="020B0502020202020204" pitchFamily="34" charset="0"/>
              </a:rPr>
              <a:t>bl</a:t>
            </a:r>
            <a:r>
              <a:rPr lang="en-US" sz="2800" dirty="0" err="1">
                <a:solidFill>
                  <a:srgbClr val="E87D1E"/>
                </a:solidFill>
                <a:latin typeface="Century Gothic" panose="020B0502020202020204" pitchFamily="34" charset="0"/>
              </a:rPr>
              <a:t>au</a:t>
            </a:r>
            <a:endParaRPr lang="en-US" sz="2800" dirty="0">
              <a:solidFill>
                <a:srgbClr val="E87D1E"/>
              </a:solidFill>
              <a:latin typeface="Century Gothic" panose="020B0502020202020204" pitchFamily="34" charset="0"/>
            </a:endParaRPr>
          </a:p>
          <a:p>
            <a:r>
              <a:rPr lang="en-US" sz="2800" dirty="0">
                <a:latin typeface="Century Gothic" panose="020B0502020202020204" pitchFamily="34" charset="0"/>
              </a:rPr>
              <a:t>das</a:t>
            </a:r>
            <a:r>
              <a:rPr lang="en-US" sz="2800" dirty="0">
                <a:solidFill>
                  <a:srgbClr val="115076"/>
                </a:solidFill>
                <a:latin typeface="Century Gothic" panose="020B0502020202020204" pitchFamily="34" charset="0"/>
              </a:rPr>
              <a:t> </a:t>
            </a:r>
            <a:r>
              <a:rPr lang="en-US" sz="2800" dirty="0">
                <a:latin typeface="Century Gothic" panose="020B0502020202020204" pitchFamily="34" charset="0"/>
              </a:rPr>
              <a:t>H</a:t>
            </a:r>
            <a:r>
              <a:rPr lang="en-US" sz="2800" dirty="0">
                <a:solidFill>
                  <a:srgbClr val="E87D1E"/>
                </a:solidFill>
                <a:latin typeface="Century Gothic" panose="020B0502020202020204" pitchFamily="34" charset="0"/>
              </a:rPr>
              <a:t>au</a:t>
            </a:r>
            <a:r>
              <a:rPr lang="en-US" sz="2800" dirty="0">
                <a:latin typeface="Century Gothic" panose="020B0502020202020204" pitchFamily="34" charset="0"/>
              </a:rPr>
              <a:t>s</a:t>
            </a:r>
          </a:p>
          <a:p>
            <a:r>
              <a:rPr lang="en-US" sz="2800" dirty="0" err="1">
                <a:latin typeface="Century Gothic" panose="020B0502020202020204" pitchFamily="34" charset="0"/>
              </a:rPr>
              <a:t>k</a:t>
            </a:r>
            <a:r>
              <a:rPr lang="en-US" sz="2800" dirty="0" err="1">
                <a:solidFill>
                  <a:srgbClr val="E87D1E"/>
                </a:solidFill>
                <a:latin typeface="Century Gothic" panose="020B0502020202020204" pitchFamily="34" charset="0"/>
              </a:rPr>
              <a:t>au</a:t>
            </a:r>
            <a:r>
              <a:rPr lang="en-US" sz="2800" dirty="0" err="1">
                <a:latin typeface="Century Gothic" panose="020B0502020202020204" pitchFamily="34" charset="0"/>
              </a:rPr>
              <a:t>m</a:t>
            </a:r>
            <a:endParaRPr lang="en-US" sz="2800" dirty="0">
              <a:latin typeface="Century Gothic" panose="020B0502020202020204" pitchFamily="34" charset="0"/>
            </a:endParaRPr>
          </a:p>
          <a:p>
            <a:endParaRPr lang="en-US" sz="2800" dirty="0">
              <a:solidFill>
                <a:srgbClr val="115076"/>
              </a:solidFill>
              <a:latin typeface="Century Gothic" panose="020B0502020202020204" pitchFamily="34" charset="0"/>
            </a:endParaRPr>
          </a:p>
        </p:txBody>
      </p:sp>
      <p:sp>
        <p:nvSpPr>
          <p:cNvPr id="8" name="TextBox 7">
            <a:extLst>
              <a:ext uri="{FF2B5EF4-FFF2-40B4-BE49-F238E27FC236}">
                <a16:creationId xmlns:a16="http://schemas.microsoft.com/office/drawing/2014/main" id="{234530A3-6503-F341-B6F6-096C04F38D03}"/>
              </a:ext>
            </a:extLst>
          </p:cNvPr>
          <p:cNvSpPr txBox="1"/>
          <p:nvPr/>
        </p:nvSpPr>
        <p:spPr>
          <a:xfrm>
            <a:off x="8700556" y="3471863"/>
            <a:ext cx="2417650" cy="2677656"/>
          </a:xfrm>
          <a:prstGeom prst="rect">
            <a:avLst/>
          </a:prstGeom>
          <a:noFill/>
        </p:spPr>
        <p:txBody>
          <a:bodyPr wrap="none" rtlCol="0">
            <a:spAutoFit/>
          </a:bodyPr>
          <a:lstStyle/>
          <a:p>
            <a:r>
              <a:rPr lang="en-US" sz="2800" b="1" dirty="0">
                <a:latin typeface="Century Gothic" panose="020B0502020202020204" pitchFamily="34" charset="0"/>
              </a:rPr>
              <a:t>[sch]</a:t>
            </a:r>
          </a:p>
          <a:p>
            <a:r>
              <a:rPr lang="en-US" sz="2800" dirty="0">
                <a:latin typeface="Century Gothic" panose="020B0502020202020204" pitchFamily="34" charset="0"/>
              </a:rPr>
              <a:t>der</a:t>
            </a:r>
            <a:r>
              <a:rPr lang="en-US" sz="2800" dirty="0">
                <a:solidFill>
                  <a:srgbClr val="115076"/>
                </a:solidFill>
                <a:latin typeface="Century Gothic" panose="020B0502020202020204" pitchFamily="34" charset="0"/>
              </a:rPr>
              <a:t> </a:t>
            </a:r>
            <a:r>
              <a:rPr lang="en-US" sz="2800" dirty="0">
                <a:latin typeface="Century Gothic" panose="020B0502020202020204" pitchFamily="34" charset="0"/>
              </a:rPr>
              <a:t>Ti</a:t>
            </a:r>
            <a:r>
              <a:rPr lang="en-US" sz="2800" dirty="0">
                <a:solidFill>
                  <a:srgbClr val="E87D1E"/>
                </a:solidFill>
                <a:latin typeface="Century Gothic" panose="020B0502020202020204" pitchFamily="34" charset="0"/>
              </a:rPr>
              <a:t>sch</a:t>
            </a:r>
          </a:p>
          <a:p>
            <a:r>
              <a:rPr lang="en-US" sz="2800" dirty="0">
                <a:latin typeface="Century Gothic" panose="020B0502020202020204" pitchFamily="34" charset="0"/>
              </a:rPr>
              <a:t>die</a:t>
            </a:r>
            <a:r>
              <a:rPr lang="en-US" sz="2800" dirty="0">
                <a:solidFill>
                  <a:srgbClr val="115076"/>
                </a:solidFill>
                <a:latin typeface="Century Gothic" panose="020B0502020202020204" pitchFamily="34" charset="0"/>
              </a:rPr>
              <a:t> </a:t>
            </a:r>
            <a:r>
              <a:rPr lang="en-US" sz="2800" dirty="0" err="1">
                <a:latin typeface="Century Gothic" panose="020B0502020202020204" pitchFamily="34" charset="0"/>
              </a:rPr>
              <a:t>Fla</a:t>
            </a:r>
            <a:r>
              <a:rPr lang="en-US" sz="2800" dirty="0" err="1">
                <a:solidFill>
                  <a:srgbClr val="E87D1E"/>
                </a:solidFill>
                <a:latin typeface="Century Gothic" panose="020B0502020202020204" pitchFamily="34" charset="0"/>
              </a:rPr>
              <a:t>sch</a:t>
            </a:r>
            <a:r>
              <a:rPr lang="en-US" sz="2800" dirty="0" err="1">
                <a:latin typeface="Century Gothic" panose="020B0502020202020204" pitchFamily="34" charset="0"/>
              </a:rPr>
              <a:t>e</a:t>
            </a:r>
            <a:endParaRPr lang="en-US" sz="2800" dirty="0">
              <a:latin typeface="Century Gothic" panose="020B0502020202020204" pitchFamily="34" charset="0"/>
            </a:endParaRPr>
          </a:p>
          <a:p>
            <a:r>
              <a:rPr lang="en-US" sz="2800" dirty="0" err="1">
                <a:latin typeface="Century Gothic" panose="020B0502020202020204" pitchFamily="34" charset="0"/>
              </a:rPr>
              <a:t>fal</a:t>
            </a:r>
            <a:r>
              <a:rPr lang="en-US" sz="2800" dirty="0" err="1">
                <a:solidFill>
                  <a:srgbClr val="E87D1E"/>
                </a:solidFill>
                <a:latin typeface="Century Gothic" panose="020B0502020202020204" pitchFamily="34" charset="0"/>
              </a:rPr>
              <a:t>sch</a:t>
            </a:r>
            <a:endParaRPr lang="en-US" sz="2800" dirty="0">
              <a:solidFill>
                <a:srgbClr val="E87D1E"/>
              </a:solidFill>
              <a:latin typeface="Century Gothic" panose="020B0502020202020204" pitchFamily="34" charset="0"/>
            </a:endParaRPr>
          </a:p>
          <a:p>
            <a:r>
              <a:rPr lang="en-US" sz="2800" dirty="0" err="1">
                <a:solidFill>
                  <a:srgbClr val="E87D1E"/>
                </a:solidFill>
                <a:latin typeface="Century Gothic" panose="020B0502020202020204" pitchFamily="34" charset="0"/>
              </a:rPr>
              <a:t>sch</a:t>
            </a:r>
            <a:r>
              <a:rPr lang="en-US" sz="2800" dirty="0" err="1">
                <a:latin typeface="Century Gothic" panose="020B0502020202020204" pitchFamily="34" charset="0"/>
              </a:rPr>
              <a:t>reiben</a:t>
            </a:r>
            <a:endParaRPr lang="en-US" sz="2800" dirty="0">
              <a:latin typeface="Century Gothic" panose="020B0502020202020204" pitchFamily="34" charset="0"/>
            </a:endParaRPr>
          </a:p>
          <a:p>
            <a:r>
              <a:rPr lang="en-US" sz="2800" dirty="0">
                <a:latin typeface="Century Gothic" panose="020B0502020202020204" pitchFamily="34" charset="0"/>
              </a:rPr>
              <a:t>in der </a:t>
            </a:r>
            <a:r>
              <a:rPr lang="en-US" sz="2800" dirty="0">
                <a:solidFill>
                  <a:srgbClr val="E87D1E"/>
                </a:solidFill>
                <a:latin typeface="Century Gothic" panose="020B0502020202020204" pitchFamily="34" charset="0"/>
              </a:rPr>
              <a:t>Sch</a:t>
            </a:r>
            <a:r>
              <a:rPr lang="en-US" sz="2800" dirty="0">
                <a:latin typeface="Century Gothic" panose="020B0502020202020204" pitchFamily="34" charset="0"/>
              </a:rPr>
              <a:t>ule</a:t>
            </a:r>
          </a:p>
        </p:txBody>
      </p:sp>
      <p:sp>
        <p:nvSpPr>
          <p:cNvPr id="2" name="Title 1"/>
          <p:cNvSpPr>
            <a:spLocks noGrp="1"/>
          </p:cNvSpPr>
          <p:nvPr>
            <p:ph type="title"/>
          </p:nvPr>
        </p:nvSpPr>
        <p:spPr>
          <a:xfrm>
            <a:off x="0" y="213557"/>
            <a:ext cx="3352800" cy="647577"/>
          </a:xfrm>
        </p:spPr>
        <p:txBody>
          <a:bodyPr>
            <a:normAutofit/>
          </a:bodyPr>
          <a:lstStyle/>
          <a:p>
            <a:r>
              <a:rPr lang="en-GB" b="1" dirty="0">
                <a:solidFill>
                  <a:schemeClr val="tx1"/>
                </a:solidFill>
              </a:rPr>
              <a:t>[au] und [</a:t>
            </a:r>
            <a:r>
              <a:rPr lang="en-GB" b="1" dirty="0" err="1">
                <a:solidFill>
                  <a:schemeClr val="tx1"/>
                </a:solidFill>
              </a:rPr>
              <a:t>sch</a:t>
            </a:r>
            <a:r>
              <a:rPr lang="en-GB" b="1" dirty="0">
                <a:solidFill>
                  <a:schemeClr val="tx1"/>
                </a:solidFill>
              </a:rPr>
              <a:t>]</a:t>
            </a:r>
            <a:endParaRPr lang="en-GB" dirty="0">
              <a:solidFill>
                <a:schemeClr val="tx1"/>
              </a:solidFill>
            </a:endParaRPr>
          </a:p>
        </p:txBody>
      </p:sp>
      <p:sp>
        <p:nvSpPr>
          <p:cNvPr id="9" name="Rounded Rectangle 8">
            <a:extLst>
              <a:ext uri="{FF2B5EF4-FFF2-40B4-BE49-F238E27FC236}">
                <a16:creationId xmlns:a16="http://schemas.microsoft.com/office/drawing/2014/main" id="{FF9D5FC3-2828-4A20-AB45-539B08625342}"/>
              </a:ext>
            </a:extLst>
          </p:cNvPr>
          <p:cNvSpPr/>
          <p:nvPr/>
        </p:nvSpPr>
        <p:spPr>
          <a:xfrm>
            <a:off x="10462576" y="173375"/>
            <a:ext cx="1521721" cy="34732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224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6" grpId="1" build="p"/>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867400" cy="647577"/>
          </a:xfrm>
        </p:spPr>
        <p:txBody>
          <a:bodyPr>
            <a:normAutofit fontScale="90000"/>
          </a:bodyPr>
          <a:lstStyle/>
          <a:p>
            <a:r>
              <a:rPr lang="en-GB" sz="3200" b="1" dirty="0" err="1">
                <a:solidFill>
                  <a:schemeClr val="tx1"/>
                </a:solidFill>
              </a:rPr>
              <a:t>Sprich</a:t>
            </a:r>
            <a:r>
              <a:rPr lang="en-GB" sz="3200" b="1" dirty="0">
                <a:solidFill>
                  <a:schemeClr val="tx1"/>
                </a:solidFill>
              </a:rPr>
              <a:t> es </a:t>
            </a:r>
            <a:r>
              <a:rPr lang="en-GB" sz="3200" b="1" dirty="0" err="1">
                <a:solidFill>
                  <a:schemeClr val="tx1"/>
                </a:solidFill>
              </a:rPr>
              <a:t>aus</a:t>
            </a:r>
            <a:r>
              <a:rPr lang="en-GB" sz="3200" b="1" dirty="0">
                <a:solidFill>
                  <a:schemeClr val="tx1"/>
                </a:solidFill>
              </a:rPr>
              <a:t> </a:t>
            </a:r>
            <a:r>
              <a:rPr lang="en-GB" sz="3200" b="1" dirty="0" err="1">
                <a:solidFill>
                  <a:schemeClr val="tx1"/>
                </a:solidFill>
              </a:rPr>
              <a:t>oder</a:t>
            </a:r>
            <a:r>
              <a:rPr lang="en-GB" sz="3200" b="1" dirty="0">
                <a:solidFill>
                  <a:schemeClr val="tx1"/>
                </a:solidFill>
              </a:rPr>
              <a:t> sing </a:t>
            </a:r>
            <a:r>
              <a:rPr lang="en-GB" sz="3200" b="1" dirty="0" err="1">
                <a:solidFill>
                  <a:schemeClr val="tx1"/>
                </a:solidFill>
              </a:rPr>
              <a:t>mit</a:t>
            </a:r>
            <a:r>
              <a:rPr lang="en-GB" sz="3200" b="1" dirty="0">
                <a:solidFill>
                  <a:schemeClr val="tx1"/>
                </a:solidFill>
              </a:rPr>
              <a:t>!</a:t>
            </a:r>
            <a:br>
              <a:rPr lang="en-US" sz="3200" dirty="0">
                <a:solidFill>
                  <a:schemeClr val="tx1"/>
                </a:solidFill>
              </a:rPr>
            </a:br>
            <a:endParaRPr lang="en-GB" sz="3200" dirty="0">
              <a:solidFill>
                <a:schemeClr val="tx1"/>
              </a:solidFill>
            </a:endParaRPr>
          </a:p>
        </p:txBody>
      </p:sp>
      <p:sp>
        <p:nvSpPr>
          <p:cNvPr id="4" name="Title 1">
            <a:extLst>
              <a:ext uri="{FF2B5EF4-FFF2-40B4-BE49-F238E27FC236}">
                <a16:creationId xmlns:a16="http://schemas.microsoft.com/office/drawing/2014/main" id="{337D5346-9F1A-9345-B801-04B40021D5DA}"/>
              </a:ext>
            </a:extLst>
          </p:cNvPr>
          <p:cNvSpPr txBox="1">
            <a:spLocks/>
          </p:cNvSpPr>
          <p:nvPr/>
        </p:nvSpPr>
        <p:spPr>
          <a:xfrm>
            <a:off x="0" y="283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200" dirty="0"/>
          </a:p>
        </p:txBody>
      </p:sp>
      <p:sp>
        <p:nvSpPr>
          <p:cNvPr id="5" name="Content Placeholder 2">
            <a:extLst>
              <a:ext uri="{FF2B5EF4-FFF2-40B4-BE49-F238E27FC236}">
                <a16:creationId xmlns:a16="http://schemas.microsoft.com/office/drawing/2014/main" id="{AAC5AF95-96B2-BA45-B724-954E7962733A}"/>
              </a:ext>
            </a:extLst>
          </p:cNvPr>
          <p:cNvSpPr txBox="1">
            <a:spLocks/>
          </p:cNvSpPr>
          <p:nvPr/>
        </p:nvSpPr>
        <p:spPr>
          <a:xfrm>
            <a:off x="467833" y="1516734"/>
            <a:ext cx="68072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a:p>
            <a:pPr marL="0" indent="0">
              <a:buFont typeface="Arial" panose="020B0604020202020204" pitchFamily="34" charset="0"/>
              <a:buNone/>
            </a:pPr>
            <a:r>
              <a:rPr lang="en-GB" dirty="0">
                <a:solidFill>
                  <a:schemeClr val="tx1"/>
                </a:solidFill>
              </a:rPr>
              <a:t>Du </a:t>
            </a:r>
            <a:r>
              <a:rPr lang="en-GB" dirty="0" err="1">
                <a:solidFill>
                  <a:schemeClr val="tx1"/>
                </a:solidFill>
              </a:rPr>
              <a:t>grünst</a:t>
            </a:r>
            <a:r>
              <a:rPr lang="en-GB" dirty="0">
                <a:solidFill>
                  <a:schemeClr val="tx1"/>
                </a:solidFill>
              </a:rPr>
              <a:t> </a:t>
            </a:r>
            <a:r>
              <a:rPr lang="en-GB" dirty="0" err="1">
                <a:solidFill>
                  <a:schemeClr val="tx1"/>
                </a:solidFill>
              </a:rPr>
              <a:t>nicht</a:t>
            </a:r>
            <a:r>
              <a:rPr lang="en-GB" dirty="0">
                <a:solidFill>
                  <a:schemeClr val="tx1"/>
                </a:solidFill>
              </a:rPr>
              <a:t> </a:t>
            </a:r>
            <a:r>
              <a:rPr lang="en-GB" dirty="0" err="1">
                <a:solidFill>
                  <a:schemeClr val="tx1"/>
                </a:solidFill>
              </a:rPr>
              <a:t>nur</a:t>
            </a:r>
            <a:r>
              <a:rPr lang="en-GB" dirty="0">
                <a:solidFill>
                  <a:schemeClr val="tx1"/>
                </a:solidFill>
              </a:rPr>
              <a:t> </a:t>
            </a:r>
            <a:r>
              <a:rPr lang="en-GB" dirty="0" err="1">
                <a:solidFill>
                  <a:schemeClr val="tx1"/>
                </a:solidFill>
              </a:rPr>
              <a:t>zur</a:t>
            </a:r>
            <a:r>
              <a:rPr lang="en-GB" dirty="0">
                <a:solidFill>
                  <a:schemeClr val="tx1"/>
                </a:solidFill>
              </a:rPr>
              <a:t> </a:t>
            </a:r>
            <a:r>
              <a:rPr lang="en-GB" dirty="0" err="1">
                <a:solidFill>
                  <a:schemeClr val="tx1"/>
                </a:solidFill>
              </a:rPr>
              <a:t>Sommerzeit</a:t>
            </a:r>
            <a:r>
              <a:rPr lang="en-GB" dirty="0">
                <a:solidFill>
                  <a:schemeClr val="tx1"/>
                </a:solidFill>
              </a:rPr>
              <a:t>,</a:t>
            </a:r>
          </a:p>
          <a:p>
            <a:pPr marL="0" indent="0">
              <a:buFont typeface="Arial" panose="020B0604020202020204" pitchFamily="34" charset="0"/>
              <a:buNone/>
            </a:pPr>
            <a:r>
              <a:rPr lang="en-GB" dirty="0" err="1">
                <a:solidFill>
                  <a:schemeClr val="tx1"/>
                </a:solidFill>
              </a:rPr>
              <a:t>Nein</a:t>
            </a:r>
            <a:r>
              <a:rPr lang="en-GB" dirty="0">
                <a:solidFill>
                  <a:schemeClr val="tx1"/>
                </a:solidFill>
              </a:rPr>
              <a:t> </a:t>
            </a:r>
            <a:r>
              <a:rPr lang="en-GB" dirty="0" err="1">
                <a:solidFill>
                  <a:schemeClr val="tx1"/>
                </a:solidFill>
              </a:rPr>
              <a:t>auch</a:t>
            </a:r>
            <a:r>
              <a:rPr lang="en-GB" dirty="0">
                <a:solidFill>
                  <a:schemeClr val="tx1"/>
                </a:solidFill>
              </a:rPr>
              <a:t> </a:t>
            </a:r>
            <a:r>
              <a:rPr lang="en-GB" dirty="0" err="1">
                <a:solidFill>
                  <a:schemeClr val="tx1"/>
                </a:solidFill>
              </a:rPr>
              <a:t>im</a:t>
            </a:r>
            <a:r>
              <a:rPr lang="en-GB" dirty="0">
                <a:solidFill>
                  <a:schemeClr val="tx1"/>
                </a:solidFill>
              </a:rPr>
              <a:t> Winter, </a:t>
            </a:r>
            <a:r>
              <a:rPr lang="en-GB" dirty="0" err="1">
                <a:solidFill>
                  <a:schemeClr val="tx1"/>
                </a:solidFill>
              </a:rPr>
              <a:t>wenn</a:t>
            </a:r>
            <a:r>
              <a:rPr lang="en-GB" dirty="0">
                <a:solidFill>
                  <a:schemeClr val="tx1"/>
                </a:solidFill>
              </a:rPr>
              <a:t> es </a:t>
            </a:r>
            <a:r>
              <a:rPr lang="en-GB" dirty="0" err="1">
                <a:solidFill>
                  <a:schemeClr val="tx1"/>
                </a:solidFill>
              </a:rPr>
              <a:t>schneit</a:t>
            </a:r>
            <a:r>
              <a:rPr lang="en-GB" dirty="0">
                <a:solidFill>
                  <a:schemeClr val="tx1"/>
                </a:solidFill>
              </a:rPr>
              <a:t>.</a:t>
            </a:r>
          </a:p>
          <a:p>
            <a:pPr marL="0" indent="0">
              <a:buFont typeface="Arial" panose="020B0604020202020204" pitchFamily="34" charset="0"/>
              <a:buNone/>
            </a:pPr>
            <a:r>
              <a:rPr lang="en-GB" dirty="0">
                <a:solidFill>
                  <a:schemeClr val="tx1"/>
                </a:solidFill>
              </a:rPr>
              <a:t>O Tannenbaum, o Tannenbaum,</a:t>
            </a:r>
          </a:p>
          <a:p>
            <a:pPr marL="0" indent="0">
              <a:buFont typeface="Arial" panose="020B0604020202020204" pitchFamily="34" charset="0"/>
              <a:buNone/>
            </a:pPr>
            <a:r>
              <a:rPr lang="en-GB" dirty="0" err="1">
                <a:solidFill>
                  <a:schemeClr val="tx1"/>
                </a:solidFill>
              </a:rPr>
              <a:t>wie</a:t>
            </a:r>
            <a:r>
              <a:rPr lang="en-GB" dirty="0">
                <a:solidFill>
                  <a:schemeClr val="tx1"/>
                </a:solidFill>
              </a:rPr>
              <a:t> </a:t>
            </a:r>
            <a:r>
              <a:rPr lang="en-GB" dirty="0" err="1">
                <a:solidFill>
                  <a:schemeClr val="tx1"/>
                </a:solidFill>
              </a:rPr>
              <a:t>grün</a:t>
            </a:r>
            <a:r>
              <a:rPr lang="en-GB" dirty="0">
                <a:solidFill>
                  <a:schemeClr val="tx1"/>
                </a:solidFill>
              </a:rPr>
              <a:t> </a:t>
            </a:r>
            <a:r>
              <a:rPr lang="en-GB" dirty="0" err="1">
                <a:solidFill>
                  <a:schemeClr val="tx1"/>
                </a:solidFill>
              </a:rPr>
              <a:t>sind</a:t>
            </a:r>
            <a:r>
              <a:rPr lang="en-GB" dirty="0">
                <a:solidFill>
                  <a:schemeClr val="tx1"/>
                </a:solidFill>
              </a:rPr>
              <a:t> </a:t>
            </a:r>
            <a:r>
              <a:rPr lang="en-GB" dirty="0" err="1">
                <a:solidFill>
                  <a:schemeClr val="tx1"/>
                </a:solidFill>
              </a:rPr>
              <a:t>deine</a:t>
            </a:r>
            <a:r>
              <a:rPr lang="en-GB" dirty="0">
                <a:solidFill>
                  <a:schemeClr val="tx1"/>
                </a:solidFill>
              </a:rPr>
              <a:t> </a:t>
            </a:r>
            <a:r>
              <a:rPr lang="en-GB" dirty="0" err="1">
                <a:solidFill>
                  <a:schemeClr val="tx1"/>
                </a:solidFill>
              </a:rPr>
              <a:t>Blätter</a:t>
            </a:r>
            <a:r>
              <a:rPr lang="en-GB" dirty="0">
                <a:solidFill>
                  <a:schemeClr val="tx1"/>
                </a:solidFill>
              </a:rPr>
              <a:t>!</a:t>
            </a:r>
          </a:p>
        </p:txBody>
      </p:sp>
      <p:pic>
        <p:nvPicPr>
          <p:cNvPr id="6" name="Picture 5">
            <a:hlinkClick r:id="" action="ppaction://noaction">
              <a:snd r:embed="rId3" name="O Tannenbaum inst slower.wav"/>
            </a:hlinkClick>
            <a:extLst>
              <a:ext uri="{FF2B5EF4-FFF2-40B4-BE49-F238E27FC236}">
                <a16:creationId xmlns:a16="http://schemas.microsoft.com/office/drawing/2014/main" id="{D79C0F59-2289-2A47-B527-9A85BD510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685" y="813716"/>
            <a:ext cx="1044548" cy="1166566"/>
          </a:xfrm>
          <a:prstGeom prst="rect">
            <a:avLst/>
          </a:prstGeom>
        </p:spPr>
      </p:pic>
      <p:pic>
        <p:nvPicPr>
          <p:cNvPr id="7" name="Picture 6">
            <a:hlinkClick r:id="" action="ppaction://noaction">
              <a:snd r:embed="rId5" name="O Tannenbaum piano version faster.wav"/>
            </a:hlinkClick>
            <a:extLst>
              <a:ext uri="{FF2B5EF4-FFF2-40B4-BE49-F238E27FC236}">
                <a16:creationId xmlns:a16="http://schemas.microsoft.com/office/drawing/2014/main" id="{D79C0F59-2289-2A47-B527-9A85BD510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5052" y="812653"/>
            <a:ext cx="1044548" cy="1166566"/>
          </a:xfrm>
          <a:prstGeom prst="rect">
            <a:avLst/>
          </a:prstGeom>
        </p:spPr>
      </p:pic>
      <p:sp>
        <p:nvSpPr>
          <p:cNvPr id="8" name="Rounded Rectangle 7">
            <a:extLst>
              <a:ext uri="{FF2B5EF4-FFF2-40B4-BE49-F238E27FC236}">
                <a16:creationId xmlns:a16="http://schemas.microsoft.com/office/drawing/2014/main" id="{FF9D5FC3-2828-4A20-AB45-539B08625342}"/>
              </a:ext>
            </a:extLst>
          </p:cNvPr>
          <p:cNvSpPr/>
          <p:nvPr/>
        </p:nvSpPr>
        <p:spPr>
          <a:xfrm>
            <a:off x="10515600" y="173375"/>
            <a:ext cx="1468698" cy="38542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46064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ee in the snow&#10;&#10;Description automatically generated">
            <a:extLst>
              <a:ext uri="{FF2B5EF4-FFF2-40B4-BE49-F238E27FC236}">
                <a16:creationId xmlns:a16="http://schemas.microsoft.com/office/drawing/2014/main" id="{15DBC116-7BBF-44C5-BF55-1E50EEE20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914"/>
            <a:ext cx="12192000" cy="6858001"/>
          </a:xfrm>
          <a:prstGeom prst="rect">
            <a:avLst/>
          </a:prstGeom>
        </p:spPr>
      </p:pic>
      <p:sp>
        <p:nvSpPr>
          <p:cNvPr id="4" name="Title 1">
            <a:extLst>
              <a:ext uri="{FF2B5EF4-FFF2-40B4-BE49-F238E27FC236}">
                <a16:creationId xmlns:a16="http://schemas.microsoft.com/office/drawing/2014/main" id="{9DD7C9BB-FFF8-504B-9815-1A6BFE117169}"/>
              </a:ext>
            </a:extLst>
          </p:cNvPr>
          <p:cNvSpPr txBox="1">
            <a:spLocks/>
          </p:cNvSpPr>
          <p:nvPr/>
        </p:nvSpPr>
        <p:spPr>
          <a:xfrm>
            <a:off x="288797" y="112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5" name="Content Placeholder 2"/>
          <p:cNvSpPr txBox="1">
            <a:spLocks/>
          </p:cNvSpPr>
          <p:nvPr/>
        </p:nvSpPr>
        <p:spPr>
          <a:xfrm>
            <a:off x="556549" y="5395930"/>
            <a:ext cx="10515600" cy="1014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2"/>
                </a:solidFill>
              </a:rPr>
              <a:t>Du </a:t>
            </a:r>
            <a:r>
              <a:rPr lang="en-GB" b="1" dirty="0" err="1">
                <a:solidFill>
                  <a:schemeClr val="bg2"/>
                </a:solidFill>
              </a:rPr>
              <a:t>grünst</a:t>
            </a:r>
            <a:r>
              <a:rPr lang="en-GB" dirty="0">
                <a:solidFill>
                  <a:schemeClr val="bg2"/>
                </a:solidFill>
              </a:rPr>
              <a:t> </a:t>
            </a:r>
            <a:r>
              <a:rPr lang="en-GB" dirty="0" err="1">
                <a:solidFill>
                  <a:schemeClr val="bg2"/>
                </a:solidFill>
              </a:rPr>
              <a:t>nicht</a:t>
            </a:r>
            <a:r>
              <a:rPr lang="en-GB" dirty="0">
                <a:solidFill>
                  <a:schemeClr val="bg2"/>
                </a:solidFill>
              </a:rPr>
              <a:t> </a:t>
            </a:r>
            <a:r>
              <a:rPr lang="en-GB" dirty="0" err="1">
                <a:solidFill>
                  <a:schemeClr val="bg2"/>
                </a:solidFill>
              </a:rPr>
              <a:t>nur</a:t>
            </a:r>
            <a:r>
              <a:rPr lang="en-GB" dirty="0">
                <a:solidFill>
                  <a:schemeClr val="bg2"/>
                </a:solidFill>
              </a:rPr>
              <a:t> </a:t>
            </a:r>
            <a:r>
              <a:rPr lang="en-GB" dirty="0" err="1">
                <a:solidFill>
                  <a:schemeClr val="bg2"/>
                </a:solidFill>
              </a:rPr>
              <a:t>zur</a:t>
            </a:r>
            <a:r>
              <a:rPr lang="en-GB" dirty="0">
                <a:solidFill>
                  <a:schemeClr val="bg2"/>
                </a:solidFill>
              </a:rPr>
              <a:t> </a:t>
            </a:r>
            <a:r>
              <a:rPr lang="en-GB" dirty="0" err="1">
                <a:solidFill>
                  <a:schemeClr val="bg2"/>
                </a:solidFill>
              </a:rPr>
              <a:t>Sommerzeit</a:t>
            </a:r>
            <a:r>
              <a:rPr lang="en-GB" dirty="0">
                <a:solidFill>
                  <a:schemeClr val="bg2"/>
                </a:solidFill>
              </a:rPr>
              <a:t>,</a:t>
            </a:r>
            <a:br>
              <a:rPr lang="en-GB" dirty="0">
                <a:solidFill>
                  <a:schemeClr val="bg2"/>
                </a:solidFill>
              </a:rPr>
            </a:br>
            <a:r>
              <a:rPr lang="en-GB" dirty="0" err="1">
                <a:solidFill>
                  <a:schemeClr val="bg2"/>
                </a:solidFill>
              </a:rPr>
              <a:t>Nein</a:t>
            </a:r>
            <a:r>
              <a:rPr lang="en-GB" dirty="0">
                <a:solidFill>
                  <a:schemeClr val="bg2"/>
                </a:solidFill>
              </a:rPr>
              <a:t> auch </a:t>
            </a:r>
            <a:r>
              <a:rPr lang="en-GB" dirty="0" err="1">
                <a:solidFill>
                  <a:schemeClr val="bg2"/>
                </a:solidFill>
              </a:rPr>
              <a:t>im</a:t>
            </a:r>
            <a:r>
              <a:rPr lang="en-GB" dirty="0">
                <a:solidFill>
                  <a:schemeClr val="bg2"/>
                </a:solidFill>
              </a:rPr>
              <a:t> Winter, </a:t>
            </a:r>
            <a:r>
              <a:rPr lang="en-GB" dirty="0" err="1">
                <a:solidFill>
                  <a:schemeClr val="bg2"/>
                </a:solidFill>
              </a:rPr>
              <a:t>wenn</a:t>
            </a:r>
            <a:r>
              <a:rPr lang="en-GB" dirty="0">
                <a:solidFill>
                  <a:schemeClr val="bg2"/>
                </a:solidFill>
              </a:rPr>
              <a:t> es </a:t>
            </a:r>
            <a:r>
              <a:rPr lang="en-GB" dirty="0" err="1">
                <a:solidFill>
                  <a:schemeClr val="bg2"/>
                </a:solidFill>
              </a:rPr>
              <a:t>schneit</a:t>
            </a:r>
            <a:r>
              <a:rPr lang="en-GB" dirty="0">
                <a:solidFill>
                  <a:schemeClr val="bg2"/>
                </a:solidFill>
              </a:rPr>
              <a:t>.</a:t>
            </a:r>
          </a:p>
          <a:p>
            <a:pPr marL="0" indent="0">
              <a:buFont typeface="Arial" panose="020B0604020202020204" pitchFamily="34" charset="0"/>
              <a:buNone/>
            </a:pPr>
            <a:endParaRPr lang="en-GB" dirty="0">
              <a:solidFill>
                <a:schemeClr val="bg2"/>
              </a:solidFill>
            </a:endParaRPr>
          </a:p>
        </p:txBody>
      </p:sp>
      <p:sp>
        <p:nvSpPr>
          <p:cNvPr id="2" name="Title 1"/>
          <p:cNvSpPr>
            <a:spLocks noGrp="1"/>
          </p:cNvSpPr>
          <p:nvPr>
            <p:ph type="title"/>
          </p:nvPr>
        </p:nvSpPr>
        <p:spPr>
          <a:xfrm>
            <a:off x="0" y="213557"/>
            <a:ext cx="3378200" cy="647577"/>
          </a:xfrm>
        </p:spPr>
        <p:txBody>
          <a:bodyPr>
            <a:noAutofit/>
          </a:bodyPr>
          <a:lstStyle/>
          <a:p>
            <a:r>
              <a:rPr lang="en-GB" sz="2800" b="1">
                <a:solidFill>
                  <a:schemeClr val="tx1"/>
                </a:solidFill>
              </a:rPr>
              <a:t>Verbing nouns</a:t>
            </a:r>
            <a:br>
              <a:rPr lang="en-US" sz="2800">
                <a:solidFill>
                  <a:schemeClr val="tx1"/>
                </a:solidFill>
              </a:rPr>
            </a:br>
            <a:endParaRPr lang="en-GB" sz="2800">
              <a:solidFill>
                <a:schemeClr val="tx1"/>
              </a:solidFill>
            </a:endParaRPr>
          </a:p>
        </p:txBody>
      </p:sp>
      <p:sp>
        <p:nvSpPr>
          <p:cNvPr id="7" name="Rounded Rectangle 6">
            <a:extLst>
              <a:ext uri="{FF2B5EF4-FFF2-40B4-BE49-F238E27FC236}">
                <a16:creationId xmlns:a16="http://schemas.microsoft.com/office/drawing/2014/main" id="{FF9D5FC3-2828-4A20-AB45-539B08625342}"/>
              </a:ext>
            </a:extLst>
          </p:cNvPr>
          <p:cNvSpPr/>
          <p:nvPr/>
        </p:nvSpPr>
        <p:spPr>
          <a:xfrm>
            <a:off x="10160000" y="173374"/>
            <a:ext cx="1824298" cy="369333"/>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Grammatik</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571608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321F9CF-8BA7-F047-950C-9AA9E9F7A503}"/>
              </a:ext>
            </a:extLst>
          </p:cNvPr>
          <p:cNvGraphicFramePr>
            <a:graphicFrameLocks noGrp="1"/>
          </p:cNvGraphicFramePr>
          <p:nvPr>
            <p:extLst>
              <p:ext uri="{D42A27DB-BD31-4B8C-83A1-F6EECF244321}">
                <p14:modId xmlns:p14="http://schemas.microsoft.com/office/powerpoint/2010/main" val="365923753"/>
              </p:ext>
            </p:extLst>
          </p:nvPr>
        </p:nvGraphicFramePr>
        <p:xfrm>
          <a:off x="300038" y="1726343"/>
          <a:ext cx="11675086" cy="3764413"/>
        </p:xfrm>
        <a:graphic>
          <a:graphicData uri="http://schemas.openxmlformats.org/drawingml/2006/table">
            <a:tbl>
              <a:tblPr firstRow="1" bandRow="1">
                <a:tableStyleId>{2D5ABB26-0587-4C30-8999-92F81FD0307C}</a:tableStyleId>
              </a:tblPr>
              <a:tblGrid>
                <a:gridCol w="5837543">
                  <a:extLst>
                    <a:ext uri="{9D8B030D-6E8A-4147-A177-3AD203B41FA5}">
                      <a16:colId xmlns:a16="http://schemas.microsoft.com/office/drawing/2014/main" val="564234393"/>
                    </a:ext>
                  </a:extLst>
                </a:gridCol>
                <a:gridCol w="5837543">
                  <a:extLst>
                    <a:ext uri="{9D8B030D-6E8A-4147-A177-3AD203B41FA5}">
                      <a16:colId xmlns:a16="http://schemas.microsoft.com/office/drawing/2014/main" val="1317246006"/>
                    </a:ext>
                  </a:extLst>
                </a:gridCol>
              </a:tblGrid>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 Tannenbaum, o Tannenbaum,</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 fir tree, o fir tree</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768320"/>
                  </a:ext>
                </a:extLst>
              </a:tr>
              <a:tr h="595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wie grün sind deine Blätter</a:t>
                      </a:r>
                      <a:endParaRPr lang="en-US" dirty="0">
                        <a:solidFill>
                          <a:schemeClr val="tx1"/>
                        </a:solidFill>
                        <a:latin typeface="Century Gothic" panose="020B050202020202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how green are your leaves!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335021"/>
                  </a:ext>
                </a:extLst>
              </a:tr>
              <a:tr h="97684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Du grünst nicht nur zur Sommerzeit,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You are not just green in summer(time),</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500247"/>
                  </a:ext>
                </a:extLst>
              </a:tr>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Nein auch im Winter, wenn es schneit.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No, also in the winter, when it snows.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47368"/>
                  </a:ext>
                </a:extLst>
              </a:tr>
              <a:tr h="5479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 Tannenbaum, o Tannenbaum,</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 fir tree, o fir tree</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8591568"/>
                  </a:ext>
                </a:extLst>
              </a:tr>
              <a:tr h="5479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wie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grün</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sind</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deine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Blätter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endParaRPr lang="en-US" sz="2400" dirty="0">
                        <a:solidFill>
                          <a:schemeClr val="tx1"/>
                        </a:solidFill>
                        <a:latin typeface="Century Gothic" panose="020B050202020202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How green are your leaves!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88653305"/>
                  </a:ext>
                </a:extLst>
              </a:tr>
            </a:tbl>
          </a:graphicData>
        </a:graphic>
      </p:graphicFrame>
      <p:sp>
        <p:nvSpPr>
          <p:cNvPr id="5" name="Rectangle 4">
            <a:extLst>
              <a:ext uri="{FF2B5EF4-FFF2-40B4-BE49-F238E27FC236}">
                <a16:creationId xmlns:a16="http://schemas.microsoft.com/office/drawing/2014/main" id="{E484EE99-C522-614F-A4E2-8EFED89E9BD8}"/>
              </a:ext>
            </a:extLst>
          </p:cNvPr>
          <p:cNvSpPr/>
          <p:nvPr/>
        </p:nvSpPr>
        <p:spPr>
          <a:xfrm>
            <a:off x="5982648" y="1585479"/>
            <a:ext cx="5879124" cy="581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E484EE99-C522-614F-A4E2-8EFED89E9BD8}"/>
              </a:ext>
            </a:extLst>
          </p:cNvPr>
          <p:cNvSpPr/>
          <p:nvPr/>
        </p:nvSpPr>
        <p:spPr>
          <a:xfrm>
            <a:off x="6039324" y="2147831"/>
            <a:ext cx="5879124" cy="581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E484EE99-C522-614F-A4E2-8EFED89E9BD8}"/>
              </a:ext>
            </a:extLst>
          </p:cNvPr>
          <p:cNvSpPr/>
          <p:nvPr/>
        </p:nvSpPr>
        <p:spPr>
          <a:xfrm>
            <a:off x="6039324" y="2943723"/>
            <a:ext cx="5879124" cy="744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id="{E484EE99-C522-614F-A4E2-8EFED89E9BD8}"/>
              </a:ext>
            </a:extLst>
          </p:cNvPr>
          <p:cNvSpPr/>
          <p:nvPr/>
        </p:nvSpPr>
        <p:spPr>
          <a:xfrm>
            <a:off x="6039324" y="3688720"/>
            <a:ext cx="5879124" cy="581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E484EE99-C522-614F-A4E2-8EFED89E9BD8}"/>
              </a:ext>
            </a:extLst>
          </p:cNvPr>
          <p:cNvSpPr/>
          <p:nvPr/>
        </p:nvSpPr>
        <p:spPr>
          <a:xfrm>
            <a:off x="6039324" y="4251072"/>
            <a:ext cx="5879124" cy="581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484EE99-C522-614F-A4E2-8EFED89E9BD8}"/>
              </a:ext>
            </a:extLst>
          </p:cNvPr>
          <p:cNvSpPr/>
          <p:nvPr/>
        </p:nvSpPr>
        <p:spPr>
          <a:xfrm>
            <a:off x="6067662" y="4832903"/>
            <a:ext cx="5879124" cy="5818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
            <a:extLst>
              <a:ext uri="{FF2B5EF4-FFF2-40B4-BE49-F238E27FC236}">
                <a16:creationId xmlns:a16="http://schemas.microsoft.com/office/drawing/2014/main" id="{BE0A1EF3-EA57-F246-AA34-5B6E1FF417DD}"/>
              </a:ext>
            </a:extLst>
          </p:cNvPr>
          <p:cNvSpPr txBox="1">
            <a:spLocks/>
          </p:cNvSpPr>
          <p:nvPr/>
        </p:nvSpPr>
        <p:spPr>
          <a:xfrm>
            <a:off x="300038" y="294040"/>
            <a:ext cx="2783404"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2" name="Title 1"/>
          <p:cNvSpPr>
            <a:spLocks noGrp="1"/>
          </p:cNvSpPr>
          <p:nvPr>
            <p:ph type="title"/>
          </p:nvPr>
        </p:nvSpPr>
        <p:spPr>
          <a:xfrm>
            <a:off x="0" y="305038"/>
            <a:ext cx="2374900" cy="647577"/>
          </a:xfrm>
        </p:spPr>
        <p:txBody>
          <a:bodyPr>
            <a:noAutofit/>
          </a:bodyPr>
          <a:lstStyle/>
          <a:p>
            <a:r>
              <a:rPr lang="en-GB" sz="2800" b="1">
                <a:solidFill>
                  <a:schemeClr val="tx1"/>
                </a:solidFill>
              </a:rPr>
              <a:t>Übersetzen</a:t>
            </a:r>
            <a:br>
              <a:rPr lang="en-US" sz="2800">
                <a:solidFill>
                  <a:schemeClr val="tx1"/>
                </a:solidFill>
              </a:rPr>
            </a:br>
            <a:endParaRPr lang="en-GB" sz="2800">
              <a:solidFill>
                <a:schemeClr val="tx1"/>
              </a:solidFill>
            </a:endParaRPr>
          </a:p>
        </p:txBody>
      </p:sp>
      <p:sp>
        <p:nvSpPr>
          <p:cNvPr id="12" name="Rounded Rectangle 11">
            <a:extLst>
              <a:ext uri="{FF2B5EF4-FFF2-40B4-BE49-F238E27FC236}">
                <a16:creationId xmlns:a16="http://schemas.microsoft.com/office/drawing/2014/main" id="{FF9D5FC3-2828-4A20-AB45-539B08625342}"/>
              </a:ext>
            </a:extLst>
          </p:cNvPr>
          <p:cNvSpPr/>
          <p:nvPr/>
        </p:nvSpPr>
        <p:spPr>
          <a:xfrm>
            <a:off x="11061700" y="173374"/>
            <a:ext cx="922598" cy="41082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pic>
        <p:nvPicPr>
          <p:cNvPr id="15" name="Picture 14" descr="A green tree with black background&#10;&#10;Description automatically generated">
            <a:extLst>
              <a:ext uri="{FF2B5EF4-FFF2-40B4-BE49-F238E27FC236}">
                <a16:creationId xmlns:a16="http://schemas.microsoft.com/office/drawing/2014/main" id="{BBF7119D-E155-415F-BB50-7FAC94362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682" y="176873"/>
            <a:ext cx="1055211" cy="1727200"/>
          </a:xfrm>
          <a:prstGeom prst="rect">
            <a:avLst/>
          </a:prstGeom>
        </p:spPr>
      </p:pic>
      <p:sp>
        <p:nvSpPr>
          <p:cNvPr id="16" name="TextBox 15">
            <a:extLst>
              <a:ext uri="{FF2B5EF4-FFF2-40B4-BE49-F238E27FC236}">
                <a16:creationId xmlns:a16="http://schemas.microsoft.com/office/drawing/2014/main" id="{460BC84C-1D70-408B-BBF0-D93546C8D5C2}"/>
              </a:ext>
            </a:extLst>
          </p:cNvPr>
          <p:cNvSpPr txBox="1"/>
          <p:nvPr/>
        </p:nvSpPr>
        <p:spPr>
          <a:xfrm>
            <a:off x="1305442" y="6414705"/>
            <a:ext cx="3556000" cy="400110"/>
          </a:xfrm>
          <a:prstGeom prst="rect">
            <a:avLst/>
          </a:prstGeom>
          <a:noFill/>
        </p:spPr>
        <p:txBody>
          <a:bodyPr wrap="square" rtlCol="0">
            <a:spAutoFit/>
          </a:bodyPr>
          <a:lstStyle/>
          <a:p>
            <a:r>
              <a:rPr lang="en-GB" sz="2000" b="1" dirty="0" err="1"/>
              <a:t>übersetzen</a:t>
            </a:r>
            <a:r>
              <a:rPr lang="en-GB" sz="2000" b="1" dirty="0"/>
              <a:t> – to translate</a:t>
            </a:r>
          </a:p>
        </p:txBody>
      </p:sp>
    </p:spTree>
    <p:extLst>
      <p:ext uri="{BB962C8B-B14F-4D97-AF65-F5344CB8AC3E}">
        <p14:creationId xmlns:p14="http://schemas.microsoft.com/office/powerpoint/2010/main" val="341084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149" y="1971779"/>
            <a:ext cx="9978012" cy="830997"/>
          </a:xfrm>
          <a:prstGeom prst="rect">
            <a:avLst/>
          </a:prstGeom>
          <a:noFill/>
        </p:spPr>
        <p:txBody>
          <a:bodyPr wrap="square" rtlCol="0">
            <a:spAutoFit/>
          </a:bodyPr>
          <a:lstStyle/>
          <a:p>
            <a:r>
              <a:rPr lang="en-GB" sz="2400" dirty="0">
                <a:solidFill>
                  <a:srgbClr val="115076"/>
                </a:solidFill>
                <a:hlinkClick r:id="rId3"/>
              </a:rPr>
              <a:t>Audio file</a:t>
            </a:r>
            <a:br>
              <a:rPr lang="en-GB" sz="2400" dirty="0">
                <a:solidFill>
                  <a:srgbClr val="115076"/>
                </a:solidFill>
                <a:hlinkClick r:id="rId3"/>
              </a:rPr>
            </a:br>
            <a:endParaRPr lang="en-GB" sz="2400" dirty="0">
              <a:solidFill>
                <a:srgbClr val="115076"/>
              </a:solidFill>
            </a:endParaRPr>
          </a:p>
        </p:txBody>
      </p:sp>
      <p:sp>
        <p:nvSpPr>
          <p:cNvPr id="8" name="Rectangle 7"/>
          <p:cNvSpPr/>
          <p:nvPr/>
        </p:nvSpPr>
        <p:spPr>
          <a:xfrm>
            <a:off x="175149" y="5373936"/>
            <a:ext cx="11066804" cy="707886"/>
          </a:xfrm>
          <a:prstGeom prst="rect">
            <a:avLst/>
          </a:prstGeom>
        </p:spPr>
        <p:txBody>
          <a:bodyPr wrap="square">
            <a:spAutoFit/>
          </a:bodyPr>
          <a:lstStyle/>
          <a:p>
            <a:pPr>
              <a:defRPr/>
            </a:pPr>
            <a:r>
              <a:rPr lang="en-GB" sz="2000" b="1" dirty="0"/>
              <a:t>In addition, revisit:        Term 1.2 Week 4</a:t>
            </a:r>
            <a:br>
              <a:rPr lang="en-GB" sz="2000" b="1" dirty="0"/>
            </a:br>
            <a:r>
              <a:rPr lang="en-GB" sz="2000" b="1" dirty="0"/>
              <a:t>			 Term 1.1 Week 5</a:t>
            </a:r>
            <a:endParaRPr lang="en-GB" dirty="0">
              <a:solidFill>
                <a:prstClr val="black"/>
              </a:solidFill>
            </a:endParaRPr>
          </a:p>
        </p:txBody>
      </p:sp>
      <p:sp>
        <p:nvSpPr>
          <p:cNvPr id="11" name="Title 3">
            <a:extLst>
              <a:ext uri="{FF2B5EF4-FFF2-40B4-BE49-F238E27FC236}">
                <a16:creationId xmlns:a16="http://schemas.microsoft.com/office/drawing/2014/main" id="{D7054004-D91F-44A0-BC5F-8D0E834972A3}"/>
              </a:ext>
            </a:extLst>
          </p:cNvPr>
          <p:cNvSpPr txBox="1">
            <a:spLocks/>
          </p:cNvSpPr>
          <p:nvPr/>
        </p:nvSpPr>
        <p:spPr>
          <a:xfrm>
            <a:off x="92597" y="201397"/>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2" name="TextBox 11"/>
          <p:cNvSpPr txBox="1"/>
          <p:nvPr/>
        </p:nvSpPr>
        <p:spPr>
          <a:xfrm>
            <a:off x="-186636" y="1204646"/>
            <a:ext cx="9750706" cy="523220"/>
          </a:xfrm>
          <a:prstGeom prst="rect">
            <a:avLst/>
          </a:prstGeom>
          <a:noFill/>
        </p:spPr>
        <p:txBody>
          <a:bodyPr wrap="square" rtlCol="0">
            <a:spAutoFit/>
          </a:bodyPr>
          <a:lstStyle/>
          <a:p>
            <a:pPr algn="ctr">
              <a:tabLst>
                <a:tab pos="2865755" algn="ctr"/>
                <a:tab pos="5731510" algn="r"/>
              </a:tabLst>
            </a:pPr>
            <a:r>
              <a:rPr lang="en-GB" sz="2800" b="1" dirty="0">
                <a:ea typeface="Calibri" panose="020F0502020204030204" pitchFamily="34" charset="0"/>
                <a:cs typeface="Calibri" panose="020F0502020204030204" pitchFamily="34" charset="0"/>
              </a:rPr>
              <a:t>Vocabulary Learning Homework</a:t>
            </a:r>
            <a:r>
              <a:rPr lang="en-GB" sz="2800" b="1" dirty="0">
                <a:ea typeface="Calibri" panose="020F0502020204030204" pitchFamily="34" charset="0"/>
                <a:cs typeface="Times New Roman" panose="02020603050405020304" pitchFamily="18" charset="0"/>
              </a:rPr>
              <a:t> (</a:t>
            </a:r>
            <a:r>
              <a:rPr lang="en-GB" sz="2800" b="1" dirty="0">
                <a:ea typeface="Calibri" panose="020F0502020204030204" pitchFamily="34" charset="0"/>
                <a:cs typeface="Calibri" panose="020F0502020204030204" pitchFamily="34" charset="0"/>
              </a:rPr>
              <a:t>Term 1.2, Week 7)</a:t>
            </a:r>
            <a:endParaRPr lang="en-GB" sz="2800" dirty="0">
              <a:ea typeface="Calibri" panose="020F0502020204030204" pitchFamily="34" charset="0"/>
              <a:cs typeface="Times New Roman" panose="02020603050405020304" pitchFamily="18" charset="0"/>
            </a:endParaRPr>
          </a:p>
        </p:txBody>
      </p:sp>
      <p:sp>
        <p:nvSpPr>
          <p:cNvPr id="13" name="TextBox 12"/>
          <p:cNvSpPr txBox="1"/>
          <p:nvPr/>
        </p:nvSpPr>
        <p:spPr>
          <a:xfrm>
            <a:off x="175148" y="3849829"/>
            <a:ext cx="12016851" cy="461665"/>
          </a:xfrm>
          <a:prstGeom prst="rect">
            <a:avLst/>
          </a:prstGeom>
          <a:noFill/>
        </p:spPr>
        <p:txBody>
          <a:bodyPr wrap="square" rtlCol="0">
            <a:spAutoFit/>
          </a:bodyPr>
          <a:lstStyle/>
          <a:p>
            <a:r>
              <a:rPr lang="en-GB" sz="2400" dirty="0">
                <a:solidFill>
                  <a:srgbClr val="115076"/>
                </a:solidFill>
                <a:hlinkClick r:id="rId4"/>
              </a:rPr>
              <a:t>Student worksheet</a:t>
            </a:r>
            <a:endParaRPr lang="en-GB" sz="2400" dirty="0">
              <a:solidFill>
                <a:srgbClr val="115076"/>
              </a:solidFill>
            </a:endParaRPr>
          </a:p>
        </p:txBody>
      </p:sp>
      <p:sp>
        <p:nvSpPr>
          <p:cNvPr id="2" name="Title 1"/>
          <p:cNvSpPr>
            <a:spLocks noGrp="1"/>
          </p:cNvSpPr>
          <p:nvPr>
            <p:ph type="title"/>
          </p:nvPr>
        </p:nvSpPr>
        <p:spPr/>
        <p:txBody>
          <a:bodyPr>
            <a:normAutofit fontScale="90000"/>
          </a:bodyPr>
          <a:lstStyle/>
          <a:p>
            <a:r>
              <a:rPr lang="en-GB" b="1">
                <a:solidFill>
                  <a:schemeClr val="bg1"/>
                </a:solidFill>
              </a:rPr>
              <a:t>Hausaufgaben</a:t>
            </a:r>
            <a:br>
              <a:rPr lang="en-GB" b="1">
                <a:solidFill>
                  <a:schemeClr val="bg1"/>
                </a:solidFill>
              </a:rPr>
            </a:br>
            <a:endParaRPr lang="en-GB"/>
          </a:p>
        </p:txBody>
      </p:sp>
    </p:spTree>
    <p:extLst>
      <p:ext uri="{BB962C8B-B14F-4D97-AF65-F5344CB8AC3E}">
        <p14:creationId xmlns:p14="http://schemas.microsoft.com/office/powerpoint/2010/main" val="34363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A54B9E-633C-1D4D-A477-810D6F066171}"/>
              </a:ext>
            </a:extLst>
          </p:cNvPr>
          <p:cNvSpPr>
            <a:spLocks noGrp="1"/>
          </p:cNvSpPr>
          <p:nvPr>
            <p:ph type="title"/>
          </p:nvPr>
        </p:nvSpPr>
        <p:spPr>
          <a:xfrm>
            <a:off x="4231334" y="141225"/>
            <a:ext cx="3694790" cy="154678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2"/>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pic>
        <p:nvPicPr>
          <p:cNvPr id="2" name="Picture 1" descr="lots of emojis with different expressi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7578" y="1565483"/>
            <a:ext cx="1890489" cy="1124840"/>
          </a:xfrm>
          <a:prstGeom prst="rect">
            <a:avLst/>
          </a:prstGeom>
        </p:spPr>
      </p:pic>
      <p:pic>
        <p:nvPicPr>
          <p:cNvPr id="3" name="Picture 2" descr="green spla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6172" y="1355829"/>
            <a:ext cx="1633923" cy="1546780"/>
          </a:xfrm>
          <a:prstGeom prst="rect">
            <a:avLst/>
          </a:prstGeom>
        </p:spPr>
      </p:pic>
      <p:pic>
        <p:nvPicPr>
          <p:cNvPr id="11" name="Picture 10" descr="kitch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257" y="4201815"/>
            <a:ext cx="2019915" cy="1417307"/>
          </a:xfrm>
          <a:prstGeom prst="rect">
            <a:avLst/>
          </a:prstGeom>
        </p:spPr>
      </p:pic>
      <p:pic>
        <p:nvPicPr>
          <p:cNvPr id="12" name="Picture 11" descr="dog jumping over fence"/>
          <p:cNvPicPr>
            <a:picLocks noChangeAspect="1"/>
          </p:cNvPicPr>
          <p:nvPr/>
        </p:nvPicPr>
        <p:blipFill>
          <a:blip r:embed="rId14"/>
          <a:stretch>
            <a:fillRect/>
          </a:stretch>
        </p:blipFill>
        <p:spPr>
          <a:xfrm>
            <a:off x="9106642" y="4222714"/>
            <a:ext cx="2042838" cy="1375510"/>
          </a:xfrm>
          <a:prstGeom prst="rect">
            <a:avLst/>
          </a:prstGeom>
        </p:spPr>
      </p:pic>
      <p:sp>
        <p:nvSpPr>
          <p:cNvPr id="13" name="TextBox 12"/>
          <p:cNvSpPr txBox="1"/>
          <p:nvPr/>
        </p:nvSpPr>
        <p:spPr>
          <a:xfrm>
            <a:off x="4689631" y="5547009"/>
            <a:ext cx="1693930" cy="584775"/>
          </a:xfrm>
          <a:prstGeom prst="rect">
            <a:avLst/>
          </a:prstGeom>
          <a:solidFill>
            <a:srgbClr val="FFCC00"/>
          </a:solidFill>
        </p:spPr>
        <p:txBody>
          <a:bodyPr wrap="square" rtlCol="0">
            <a:spAutoFit/>
          </a:bodyPr>
          <a:lstStyle/>
          <a:p>
            <a:pPr algn="ctr"/>
            <a:r>
              <a:rPr lang="en-GB" sz="3200" dirty="0">
                <a:solidFill>
                  <a:srgbClr val="002060"/>
                </a:solidFill>
                <a:latin typeface="Century Gothic" panose="020B0502020202020204" pitchFamily="34" charset="0"/>
              </a:rPr>
              <a:t>05:30!!!</a:t>
            </a:r>
          </a:p>
        </p:txBody>
      </p:sp>
      <p:pic>
        <p:nvPicPr>
          <p:cNvPr id="14" name="Picture 13" descr="clock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2073" y="5520444"/>
            <a:ext cx="640752" cy="637904"/>
          </a:xfrm>
          <a:prstGeom prst="rect">
            <a:avLst/>
          </a:prstGeom>
        </p:spPr>
      </p:pic>
    </p:spTree>
    <p:extLst>
      <p:ext uri="{BB962C8B-B14F-4D97-AF65-F5344CB8AC3E}">
        <p14:creationId xmlns:p14="http://schemas.microsoft.com/office/powerpoint/2010/main" val="11902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ü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füh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grü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grü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üch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Küch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frü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früh new.wav"/>
                                        </p:tgtEl>
                                      </p:cMediaNode>
                                    </p:audio>
                                  </p:sub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über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üb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F082-3629-D143-BEF3-9DA05546F038}"/>
              </a:ext>
            </a:extLst>
          </p:cNvPr>
          <p:cNvSpPr>
            <a:spLocks noGrp="1"/>
          </p:cNvSpPr>
          <p:nvPr>
            <p:ph type="title"/>
          </p:nvPr>
        </p:nvSpPr>
        <p:spPr>
          <a:xfrm>
            <a:off x="4456170" y="254197"/>
            <a:ext cx="3252537" cy="1308388"/>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2"/>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2344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ü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ü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grü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ü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frü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üb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857C-C3A9-4C46-BD69-0AC31F2C7DF3}"/>
              </a:ext>
            </a:extLst>
          </p:cNvPr>
          <p:cNvSpPr>
            <a:spLocks noGrp="1"/>
          </p:cNvSpPr>
          <p:nvPr>
            <p:ph type="title"/>
          </p:nvPr>
        </p:nvSpPr>
        <p:spPr>
          <a:xfrm>
            <a:off x="4736907" y="326153"/>
            <a:ext cx="2691063" cy="116492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194560" y="1837953"/>
            <a:ext cx="3802879" cy="2726532"/>
          </a:xfrm>
          <a:prstGeom prst="roundRect">
            <a:avLst/>
          </a:prstGeom>
          <a:solidFill>
            <a:schemeClr val="bg2"/>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42273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pic>
        <p:nvPicPr>
          <p:cNvPr id="4" name="Picture 3" descr="number 5 with a dic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207" y="670079"/>
            <a:ext cx="2980073" cy="3556697"/>
          </a:xfrm>
          <a:prstGeom prst="rect">
            <a:avLst/>
          </a:prstGeom>
        </p:spPr>
      </p:pic>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ün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761ECE2-DBE6-824F-8756-895A8DB1C860}"/>
              </a:ext>
            </a:extLst>
          </p:cNvPr>
          <p:cNvSpPr>
            <a:spLocks noGrp="1"/>
          </p:cNvSpPr>
          <p:nvPr>
            <p:ph type="title"/>
          </p:nvPr>
        </p:nvSpPr>
        <p:spPr>
          <a:xfrm>
            <a:off x="5471544" y="235037"/>
            <a:ext cx="1228925" cy="1312937"/>
          </a:xfrm>
        </p:spPr>
        <p:txBody>
          <a:bodyPr>
            <a:noAutofit/>
          </a:bodyPr>
          <a:lstStyle/>
          <a:p>
            <a:pPr algn="ctr"/>
            <a:r>
              <a:rPr lang="en-GB" sz="9600" b="1" dirty="0" err="1">
                <a:solidFill>
                  <a:srgbClr val="002060"/>
                </a:solidFill>
              </a:rPr>
              <a:t>ü</a:t>
            </a:r>
            <a:endParaRPr lang="en-US" sz="9600" dirty="0"/>
          </a:p>
        </p:txBody>
      </p:sp>
      <p:pic>
        <p:nvPicPr>
          <p:cNvPr id="17" name="Picture 16" descr="fingers crossed"/>
          <p:cNvPicPr>
            <a:picLocks noChangeAspect="1"/>
          </p:cNvPicPr>
          <p:nvPr/>
        </p:nvPicPr>
        <p:blipFill>
          <a:blip r:embed="rId10">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745280" y="1109375"/>
            <a:ext cx="4313682" cy="2310901"/>
          </a:xfrm>
          <a:prstGeom prst="rect">
            <a:avLst/>
          </a:prstGeom>
        </p:spPr>
      </p:pic>
      <p:sp>
        <p:nvSpPr>
          <p:cNvPr id="4" name="Rounded Rectangle 3"/>
          <p:cNvSpPr/>
          <p:nvPr/>
        </p:nvSpPr>
        <p:spPr>
          <a:xfrm>
            <a:off x="4271110" y="1756012"/>
            <a:ext cx="3802879" cy="2721983"/>
          </a:xfrm>
          <a:prstGeom prst="roundRect">
            <a:avLst/>
          </a:prstGeom>
          <a:solidFill>
            <a:schemeClr val="bg2"/>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pic>
        <p:nvPicPr>
          <p:cNvPr id="11" name="Picture 4" descr="body"/>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63613"/>
          <a:stretch/>
        </p:blipFill>
        <p:spPr bwMode="auto">
          <a:xfrm>
            <a:off x="1362425" y="1646899"/>
            <a:ext cx="835006" cy="11808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descr="arrow pointing to the person's back"/>
          <p:cNvCxnSpPr/>
          <p:nvPr/>
        </p:nvCxnSpPr>
        <p:spPr>
          <a:xfrm flipH="1" flipV="1">
            <a:off x="1779928" y="2494830"/>
            <a:ext cx="791160" cy="50219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the separate piece of pizz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93543" y="4479878"/>
            <a:ext cx="844652" cy="561694"/>
          </a:xfrm>
          <a:prstGeom prst="rect">
            <a:avLst/>
          </a:prstGeom>
        </p:spPr>
      </p:pic>
      <p:pic>
        <p:nvPicPr>
          <p:cNvPr id="3" name="Picture 2" descr="piece of pizz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606" y="4479878"/>
            <a:ext cx="1369185" cy="1316700"/>
          </a:xfrm>
          <a:prstGeom prst="rect">
            <a:avLst/>
          </a:prstGeom>
        </p:spPr>
      </p:pic>
      <p:cxnSp>
        <p:nvCxnSpPr>
          <p:cNvPr id="13" name="Straight Arrow Connector 12" descr="arrow pointing to the piece of pizza"/>
          <p:cNvCxnSpPr/>
          <p:nvPr/>
        </p:nvCxnSpPr>
        <p:spPr>
          <a:xfrm flipH="1" flipV="1">
            <a:off x="10842077" y="5079854"/>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54427" y="543990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have to/must]</a:t>
            </a:r>
          </a:p>
        </p:txBody>
      </p:sp>
      <p:sp>
        <p:nvSpPr>
          <p:cNvPr id="18" name="TextBox 17"/>
          <p:cNvSpPr txBox="1"/>
          <p:nvPr/>
        </p:nvSpPr>
        <p:spPr>
          <a:xfrm>
            <a:off x="957882" y="478851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[luck/happiness]</a:t>
            </a:r>
          </a:p>
        </p:txBody>
      </p:sp>
      <p:sp>
        <p:nvSpPr>
          <p:cNvPr id="16" name="TextBox 15"/>
          <p:cNvSpPr txBox="1"/>
          <p:nvPr/>
        </p:nvSpPr>
        <p:spPr>
          <a:xfrm>
            <a:off x="8605978" y="131912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wish]</a:t>
            </a:r>
          </a:p>
        </p:txBody>
      </p:sp>
    </p:spTree>
    <p:extLst>
      <p:ext uri="{BB962C8B-B14F-4D97-AF65-F5344CB8AC3E}">
        <p14:creationId xmlns:p14="http://schemas.microsoft.com/office/powerpoint/2010/main" val="29028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ü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ün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ück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5" name="Rücken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wüns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wünsch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lück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Glück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mü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8" name="mü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tück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subTnLst>
                                    <p:audio>
                                      <p:cMediaNode>
                                        <p:cTn display="0" masterRel="sameClick">
                                          <p:stCondLst>
                                            <p:cond evt="begin" delay="0">
                                              <p:tn val="69"/>
                                            </p:cond>
                                          </p:stCondLst>
                                          <p:endCondLst>
                                            <p:cond evt="onStopAudio" delay="0">
                                              <p:tgtEl>
                                                <p:sldTgt/>
                                              </p:tgtEl>
                                            </p:cond>
                                          </p:endCondLst>
                                        </p:cTn>
                                        <p:tgtEl>
                                          <p:sndTgt r:embed="rId9" name="Stück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6" grpId="0"/>
      <p:bldP spid="7" grpId="0"/>
      <p:bldP spid="8" grpId="0"/>
      <p:bldP spid="9" grpId="0"/>
      <p:bldP spid="15" grpId="0"/>
      <p:bldP spid="18" grpId="0"/>
      <p:bldP spid="16"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7928</Words>
  <Application>Microsoft Office PowerPoint</Application>
  <PresentationFormat>Widescreen</PresentationFormat>
  <Paragraphs>972</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Century Gothic</vt:lpstr>
      <vt:lpstr>1_NCELP_German_2022</vt:lpstr>
      <vt:lpstr>PowerPoint Presentation</vt:lpstr>
      <vt:lpstr>Vokabeln</vt:lpstr>
      <vt:lpstr>Vokabeln </vt:lpstr>
      <vt:lpstr>ü</vt:lpstr>
      <vt:lpstr>ü</vt:lpstr>
      <vt:lpstr>ü</vt:lpstr>
      <vt:lpstr>ü</vt:lpstr>
      <vt:lpstr>ü </vt:lpstr>
      <vt:lpstr>ü</vt:lpstr>
      <vt:lpstr>ü</vt:lpstr>
      <vt:lpstr>ü</vt:lpstr>
      <vt:lpstr>U oder Ü? </vt:lpstr>
      <vt:lpstr>Vokabeln</vt:lpstr>
      <vt:lpstr>More than one – rule 1  </vt:lpstr>
      <vt:lpstr>Wie viele gibt es?</vt:lpstr>
      <vt:lpstr>More than one – rule 2  </vt:lpstr>
      <vt:lpstr>Wie viele gibt es?</vt:lpstr>
      <vt:lpstr>Wie viele gibt es?</vt:lpstr>
      <vt:lpstr>Wie viele gibt es?</vt:lpstr>
      <vt:lpstr>Schmückt den Saal mit grünen Zweigen! Fa-la-la-la-la-la-la-la-la!</vt:lpstr>
      <vt:lpstr>Schmückt den Saal mit grünen Zweigen! Fa-la-la-la-la-la-la-la-la! </vt:lpstr>
      <vt:lpstr>PowerPoint Presentation</vt:lpstr>
      <vt:lpstr>Vokabeln </vt:lpstr>
      <vt:lpstr>Vokabeln </vt:lpstr>
      <vt:lpstr>Wie sagt man das?</vt:lpstr>
      <vt:lpstr>Was gibt es zu Weihnachten?</vt:lpstr>
      <vt:lpstr>Was gibt es zu Weihnachten?</vt:lpstr>
      <vt:lpstr>Was gibt es zu Weihnachten?</vt:lpstr>
      <vt:lpstr>Was gibt es zu Weihnachten?</vt:lpstr>
      <vt:lpstr>Was gibt es zu Weihnachten?</vt:lpstr>
      <vt:lpstr>Was gibt es zu Weihnachten?</vt:lpstr>
      <vt:lpstr>Was gibt es zu Weihnachten?</vt:lpstr>
      <vt:lpstr>Was gibt es zu Weihnachten?</vt:lpstr>
      <vt:lpstr>Was gibt es zu Weihnachten?</vt:lpstr>
      <vt:lpstr>Ein Weihnachtslied: O Tannenbaum</vt:lpstr>
      <vt:lpstr>O Tannenbaum</vt:lpstr>
      <vt:lpstr>Vokabelideen</vt:lpstr>
      <vt:lpstr>[u] oder [ü]?</vt:lpstr>
      <vt:lpstr>Antworten</vt:lpstr>
      <vt:lpstr>[ie] oder [ei]?</vt:lpstr>
      <vt:lpstr>Antworten – [ie] vs [ei] </vt:lpstr>
      <vt:lpstr>[au] und [sch]</vt:lpstr>
      <vt:lpstr>Sprich es aus oder sing mit! </vt:lpstr>
      <vt:lpstr>Verbing nouns </vt:lpstr>
      <vt:lpstr>Übersetzen </vt:lpstr>
      <vt:lpstr>Hausaufgaben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66</cp:revision>
  <dcterms:created xsi:type="dcterms:W3CDTF">2023-08-12T07:54:33Z</dcterms:created>
  <dcterms:modified xsi:type="dcterms:W3CDTF">2023-09-06T07:53:08Z</dcterms:modified>
</cp:coreProperties>
</file>