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810" r:id="rId2"/>
    <p:sldId id="954" r:id="rId3"/>
    <p:sldId id="611" r:id="rId4"/>
    <p:sldId id="614" r:id="rId5"/>
    <p:sldId id="615" r:id="rId6"/>
    <p:sldId id="616" r:id="rId7"/>
    <p:sldId id="509" r:id="rId8"/>
    <p:sldId id="999" r:id="rId9"/>
    <p:sldId id="961" r:id="rId10"/>
    <p:sldId id="811" r:id="rId11"/>
    <p:sldId id="422" r:id="rId12"/>
    <p:sldId id="423" r:id="rId13"/>
    <p:sldId id="425" r:id="rId14"/>
    <p:sldId id="489" r:id="rId15"/>
    <p:sldId id="490" r:id="rId16"/>
    <p:sldId id="613" r:id="rId17"/>
    <p:sldId id="426" r:id="rId18"/>
    <p:sldId id="427" r:id="rId19"/>
    <p:sldId id="1001" r:id="rId20"/>
    <p:sldId id="494" r:id="rId21"/>
    <p:sldId id="495" r:id="rId22"/>
    <p:sldId id="496" r:id="rId23"/>
    <p:sldId id="511" r:id="rId24"/>
    <p:sldId id="1002" r:id="rId25"/>
    <p:sldId id="40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51586" autoAdjust="0"/>
  </p:normalViewPr>
  <p:slideViewPr>
    <p:cSldViewPr snapToGrid="0">
      <p:cViewPr varScale="1">
        <p:scale>
          <a:sx n="55" d="100"/>
          <a:sy n="55" d="100"/>
        </p:scale>
        <p:origin x="2556" y="60"/>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4B5322-BEE8-4A0E-84D7-59ABE324B5FA}" type="datetimeFigureOut">
              <a:rPr lang="en-GB" smtClean="0"/>
              <a:t>06/09/2023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59242E-A610-45F9-ABCC-B6378CD7CBEF}" type="slidenum">
              <a:rPr lang="en-GB" smtClean="0"/>
              <a:t>‹#›</a:t>
            </a:fld>
            <a:endParaRPr lang="en-GB"/>
          </a:p>
        </p:txBody>
      </p:sp>
    </p:spTree>
    <p:extLst>
      <p:ext uri="{BB962C8B-B14F-4D97-AF65-F5344CB8AC3E}">
        <p14:creationId xmlns:p14="http://schemas.microsoft.com/office/powerpoint/2010/main" val="41816798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Artwork by Steve Clarke.  All additional pictures selected are available</a:t>
            </a:r>
            <a:r>
              <a:rPr lang="en-GB" baseline="0" dirty="0"/>
              <a:t> under a Creative Common license; no attribution required.</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Note</a:t>
            </a:r>
            <a:r>
              <a:rPr lang="en-GB" sz="1200" b="0" baseline="0" dirty="0"/>
              <a:t>: </a:t>
            </a:r>
            <a:r>
              <a:rPr lang="en-GB" sz="1200" b="1" baseline="0" dirty="0"/>
              <a:t>All words listed below for this week’s learning (new and revisited) appear on all three Awarding Organisations’ word lists, with the following exceptions: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i) AQA and Edexcel do not have </a:t>
            </a:r>
            <a:r>
              <a:rPr lang="en-GB" sz="1200" b="1" u="sng" baseline="0" dirty="0" err="1"/>
              <a:t>putzen</a:t>
            </a:r>
            <a:r>
              <a:rPr lang="en-GB" sz="1200" b="1" u="sng" baseline="0" dirty="0"/>
              <a:t>.</a:t>
            </a:r>
            <a:r>
              <a:rPr lang="en-GB" sz="1200" b="1" u="none" baseline="0" dirty="0"/>
              <a:t> </a:t>
            </a:r>
            <a:br>
              <a:rPr lang="en-GB" sz="1200" b="1" u="none" baseline="0" dirty="0"/>
            </a:br>
            <a:r>
              <a:rPr lang="en-GB" sz="1200" b="1" u="none" baseline="0" dirty="0"/>
              <a:t>ii) </a:t>
            </a:r>
            <a:r>
              <a:rPr lang="en-GB" sz="1200" b="1" u="none" baseline="0" dirty="0" err="1"/>
              <a:t>Eduqas</a:t>
            </a:r>
            <a:r>
              <a:rPr lang="en-GB" sz="1200" b="1" u="none" baseline="0" dirty="0"/>
              <a:t> does not separately list </a:t>
            </a:r>
            <a:r>
              <a:rPr lang="en-GB" sz="1200" b="1" u="sng" baseline="0" dirty="0" err="1"/>
              <a:t>Hausaufgaben</a:t>
            </a:r>
            <a:r>
              <a:rPr lang="en-GB" sz="1200" b="1" u="none" baseline="0" dirty="0"/>
              <a:t> but Haus + Aufgabe are both listed, so </a:t>
            </a:r>
            <a:r>
              <a:rPr lang="en-GB" sz="1200" b="1" u="none" baseline="0" dirty="0" err="1"/>
              <a:t>Hausaufgabe</a:t>
            </a:r>
            <a:r>
              <a:rPr lang="en-GB" sz="1200" b="1" u="none" baseline="0" dirty="0"/>
              <a:t>(n) would be permissible as a transparent compound.</a:t>
            </a: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 of SSC </a:t>
            </a:r>
            <a:r>
              <a:rPr lang="en-GB" sz="1200" b="1" dirty="0"/>
              <a:t>[u]</a:t>
            </a:r>
            <a:r>
              <a:rPr lang="en-GB" sz="1200" b="1"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dirty="0"/>
              <a:t>Consolidation of singular</a:t>
            </a:r>
            <a:r>
              <a:rPr lang="de-DE" sz="1200" b="0" baseline="0" dirty="0"/>
              <a:t> definite articles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7.1.2.5</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kommen [62] stehen [85] Junge [548] Kopf [250] Körper [488] Mädchen [602] Mutter [218] Nacht [325] Tür [375] Vater [232] dunkel [706]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7.1.2.2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arbeiten [234] kochen [1481] putzen [3586] sitzen [231] Auto [361] Boden [536] Garten [1158] Liste [1792] Zimmer [665] nochmal [1984] ich verstehe nicht [n/a] zu Hause [n/a] Hausaufgaben [Haus+aufgabe]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7.1.1.3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baseline="0" dirty="0">
                <a:solidFill>
                  <a:schemeClr val="tx1"/>
                </a:solidFill>
                <a:effectLst/>
                <a:latin typeface="+mn-lt"/>
                <a:ea typeface="Calibri"/>
                <a:cs typeface="Calibri"/>
                <a:sym typeface="Calibri"/>
              </a:rPr>
              <a:t>bin [4] ich [10] Ding [370] Form [307] Mensch [90] blau [948] gelb [1446] groß1 [67] gut [76] klein [110] rot [477] wie? [25] und [2] bitte [471] danke [877] ein, eine [5] wie geht's? [n/a]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u="none" strike="noStrike" kern="1200" cap="none" baseline="0" dirty="0">
              <a:solidFill>
                <a:schemeClr val="tx1"/>
              </a:solidFill>
              <a:effectLst/>
              <a:latin typeface="+mn-lt"/>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09608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Artwork by Steve Clarke.  All additional pictures selected are available</a:t>
            </a:r>
            <a:r>
              <a:rPr lang="en-GB" baseline="0" dirty="0"/>
              <a:t> under a Creative Common license; no attribution required.</a:t>
            </a:r>
            <a:br>
              <a:rPr lang="en-GB" baseline="0" dirty="0"/>
            </a:b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dirty="0"/>
              <a:t>Consolidation</a:t>
            </a:r>
            <a:r>
              <a:rPr lang="en-GB" sz="1200" b="0" dirty="0"/>
              <a:t> of SSC </a:t>
            </a:r>
            <a:r>
              <a:rPr lang="en-GB" sz="1200" b="1" dirty="0"/>
              <a:t>[u]</a:t>
            </a:r>
            <a:r>
              <a:rPr lang="en-GB" sz="1200" b="1"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dirty="0"/>
              <a:t>Consolidation of singular</a:t>
            </a:r>
            <a:r>
              <a:rPr lang="de-DE" sz="1200" b="0" baseline="0" dirty="0"/>
              <a:t> definite articles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7.1.2.5</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kommen [62] stehen [85] Junge [548] Kopf [250] Körper [488] Mädchen [602] Mutter [218] Nacht [325] Tür [375] Vater [232] dunkel [706]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7.1.2.2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arbeiten [234] kochen [1481] putzen [3586] sitzen [231] Auto [361] Boden [536] Garten [1158] Liste [1792] Zimmer [665] nochmal [1984] ich verstehe nicht [n/a] zu Hause [n/a] Hausaufgaben [Haus+aufgabe]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7.1.1.3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baseline="0" dirty="0">
                <a:solidFill>
                  <a:schemeClr val="tx1"/>
                </a:solidFill>
                <a:effectLst/>
                <a:latin typeface="+mn-lt"/>
                <a:ea typeface="Calibri"/>
                <a:cs typeface="Calibri"/>
                <a:sym typeface="Calibri"/>
              </a:rPr>
              <a:t>bin [4] ich [10] Ding [370] Form [307] Mensch [90] blau [948] gelb [1446] groß1 [67] gut [76] klein [110] rot [477] wie? [25] und [2] bitte [471] danke [877] ein, eine [5] wie geht's? [n/a]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u="none" strike="noStrike" kern="1200" cap="none" baseline="0" dirty="0">
              <a:solidFill>
                <a:schemeClr val="tx1"/>
              </a:solidFill>
              <a:effectLst/>
              <a:latin typeface="+mn-lt"/>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8313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4 minutes</a:t>
            </a:r>
            <a:br>
              <a:rPr lang="en-GB" dirty="0"/>
            </a:br>
            <a:br>
              <a:rPr lang="en-GB" b="1" dirty="0"/>
            </a:br>
            <a:r>
              <a:rPr lang="en-GB" b="1" dirty="0"/>
              <a:t>Aim: </a:t>
            </a:r>
            <a:r>
              <a:rPr lang="en-GB" b="0" dirty="0"/>
              <a:t>To</a:t>
            </a:r>
            <a:r>
              <a:rPr lang="en-GB" b="0" baseline="0" dirty="0"/>
              <a:t> share the context for the lesson (i.e. a story), whilst </a:t>
            </a:r>
            <a:r>
              <a:rPr lang="en-GB" sz="1200" b="0" kern="1200" dirty="0">
                <a:solidFill>
                  <a:schemeClr val="tx1"/>
                </a:solidFill>
                <a:effectLst/>
                <a:latin typeface="+mn-lt"/>
                <a:ea typeface="+mn-ea"/>
                <a:cs typeface="+mn-cs"/>
              </a:rPr>
              <a:t>revising almost all of the remaining revisited vocabulary for this week.</a:t>
            </a:r>
            <a:endParaRPr lang="en-GB" b="0" i="0" baseline="0" dirty="0"/>
          </a:p>
          <a:p>
            <a:endParaRPr lang="en-GB" b="1" dirty="0"/>
          </a:p>
          <a:p>
            <a:r>
              <a:rPr lang="en-GB" b="1" dirty="0"/>
              <a:t>Procedure:</a:t>
            </a:r>
            <a:br>
              <a:rPr lang="en-GB" dirty="0"/>
            </a:br>
            <a:r>
              <a:rPr lang="en-GB" dirty="0"/>
              <a:t>1. Students say</a:t>
            </a:r>
            <a:r>
              <a:rPr lang="en-GB" baseline="0" dirty="0"/>
              <a:t> the German words in turn from left to right, naming the missing letter in each. </a:t>
            </a:r>
          </a:p>
          <a:p>
            <a:r>
              <a:rPr lang="en-GB" baseline="0" dirty="0"/>
              <a:t>These spell out ‘eine </a:t>
            </a:r>
            <a:r>
              <a:rPr lang="en-GB" baseline="0" dirty="0" err="1"/>
              <a:t>Geschichte</a:t>
            </a:r>
            <a:r>
              <a:rPr lang="en-GB" baseline="0" dirty="0"/>
              <a:t>’ – the theme for this lesson sequence.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2. </a:t>
            </a:r>
            <a:r>
              <a:rPr lang="en-GB" dirty="0"/>
              <a:t>When eliciting each word answer,</a:t>
            </a:r>
            <a:r>
              <a:rPr lang="en-GB" baseline="0" dirty="0"/>
              <a:t> elicit also the English meaning, to ensure that students remember it.</a:t>
            </a:r>
            <a:endParaRPr lang="en-GB" i="0" baseline="0" dirty="0"/>
          </a:p>
          <a:p>
            <a:r>
              <a:rPr lang="en-GB" sz="1200" b="0" i="0" kern="1200" dirty="0">
                <a:solidFill>
                  <a:schemeClr val="tx1"/>
                </a:solidFill>
                <a:effectLst/>
                <a:latin typeface="+mn-lt"/>
                <a:ea typeface="+mn-ea"/>
                <a:cs typeface="+mn-cs"/>
              </a:rPr>
              <a:t>3.</a:t>
            </a:r>
            <a:r>
              <a:rPr lang="en-GB" sz="1200" b="0" i="0" kern="1200" baseline="0" dirty="0">
                <a:solidFill>
                  <a:schemeClr val="tx1"/>
                </a:solidFill>
                <a:effectLst/>
                <a:latin typeface="+mn-lt"/>
                <a:ea typeface="+mn-ea"/>
                <a:cs typeface="+mn-cs"/>
              </a:rPr>
              <a:t> </a:t>
            </a:r>
            <a:r>
              <a:rPr lang="en-GB" dirty="0"/>
              <a:t>Answers appear on successive mouse clicks.</a:t>
            </a:r>
          </a:p>
          <a:p>
            <a:r>
              <a:rPr lang="en-GB" dirty="0"/>
              <a:t>4. The final click bring up the meaning of </a:t>
            </a:r>
            <a:r>
              <a:rPr lang="en-GB" dirty="0" err="1"/>
              <a:t>Geschichte</a:t>
            </a:r>
            <a:r>
              <a:rPr lang="en-GB" dirty="0"/>
              <a:t>, which is a new word, but one that is all on GCSE word lists, and is taught on the LDP SOW later.</a:t>
            </a:r>
          </a:p>
        </p:txBody>
      </p:sp>
      <p:sp>
        <p:nvSpPr>
          <p:cNvPr id="4" name="Slide Number Placeholder 3"/>
          <p:cNvSpPr>
            <a:spLocks noGrp="1"/>
          </p:cNvSpPr>
          <p:nvPr>
            <p:ph type="sldNum" sz="quarter" idx="10"/>
          </p:nvPr>
        </p:nvSpPr>
        <p:spPr/>
        <p:txBody>
          <a:bodyPr/>
          <a:lstStyle/>
          <a:p>
            <a:fld id="{051212F4-EB5A-464B-92EC-DACFCB1CC2CD}" type="slidenum">
              <a:rPr lang="en-GB" smtClean="0"/>
              <a:t>11</a:t>
            </a:fld>
            <a:endParaRPr lang="en-GB"/>
          </a:p>
        </p:txBody>
      </p:sp>
    </p:spTree>
    <p:extLst>
      <p:ext uri="{BB962C8B-B14F-4D97-AF65-F5344CB8AC3E}">
        <p14:creationId xmlns:p14="http://schemas.microsoft.com/office/powerpoint/2010/main" val="11772581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2 minutes</a:t>
            </a:r>
            <a:br>
              <a:rPr lang="en-GB" b="1"/>
            </a:br>
            <a:br>
              <a:rPr lang="en-GB" b="1"/>
            </a:br>
            <a:r>
              <a:rPr lang="en-GB" b="1"/>
              <a:t>Aim: </a:t>
            </a:r>
            <a:r>
              <a:rPr lang="en-GB" b="0"/>
              <a:t>To </a:t>
            </a:r>
            <a:r>
              <a:rPr lang="en-GB" b="0" baseline="0"/>
              <a:t>provide an interactive reminder of the three genders in German.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r>
              <a:rPr lang="en-GB" b="1"/>
              <a:t>Procedure:</a:t>
            </a:r>
            <a:br>
              <a:rPr lang="en-GB"/>
            </a:br>
            <a:r>
              <a:rPr lang="en-GB"/>
              <a:t>1. Click to animate the explanation.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a:t>2.</a:t>
            </a:r>
            <a:r>
              <a:rPr lang="en-GB" baseline="0"/>
              <a:t> Each sentence (plus answers) is animated separately to allow the teacher to elicit responses from the class, and build the explanation interactively and collaboratively.</a:t>
            </a:r>
            <a:endParaRPr lang="en-GB"/>
          </a:p>
          <a:p>
            <a:r>
              <a:rPr lang="en-GB"/>
              <a:t>3.</a:t>
            </a:r>
            <a:r>
              <a:rPr lang="en-GB" baseline="0"/>
              <a:t> </a:t>
            </a:r>
            <a:r>
              <a:rPr lang="en-GB"/>
              <a:t>Ensure students’ understanding</a:t>
            </a:r>
            <a:r>
              <a:rPr lang="en-GB" baseline="0"/>
              <a:t> at each stage.</a:t>
            </a:r>
          </a:p>
          <a:p>
            <a:endParaRPr lang="en-GB"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Note: </a:t>
            </a:r>
            <a:r>
              <a:rPr lang="en-GB"/>
              <a:t>Remember that these explanations by themselves do not make a huge impact on learning – it is </a:t>
            </a:r>
            <a:r>
              <a:rPr lang="en-GB" i="1"/>
              <a:t>practice</a:t>
            </a:r>
            <a:r>
              <a:rPr lang="en-GB"/>
              <a:t> that really has the biggest benefits. So it is not worth spending too much time on these explanations. Also, they are always ‘partial’ – we can’t communicate all the complexity at once. </a:t>
            </a:r>
          </a:p>
          <a:p>
            <a:endParaRPr lang="en-GB"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a:t>Word</a:t>
            </a:r>
            <a:r>
              <a:rPr lang="en-GB" b="1" baseline="0"/>
              <a:t> frequency rankings: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Haus [159], Familie [310], Zug [613]</a:t>
            </a:r>
            <a:br>
              <a:rPr lang="en-GB"/>
            </a:br>
            <a:r>
              <a:rPr lang="en-GB" i="1"/>
              <a:t>Source: Jones, R.L &amp; Tschirner, E. (2011). A frequency dictionary of German: Core vocabulary for learners. London: Routledge.</a:t>
            </a:r>
            <a:endParaRPr lang="en-GB"/>
          </a:p>
          <a:p>
            <a:endParaRPr lang="en-GB"/>
          </a:p>
          <a:p>
            <a:endParaRPr lang="en-GB"/>
          </a:p>
          <a:p>
            <a:endParaRPr lang="en-GB"/>
          </a:p>
        </p:txBody>
      </p:sp>
      <p:sp>
        <p:nvSpPr>
          <p:cNvPr id="4" name="Slide Number Placeholder 3"/>
          <p:cNvSpPr>
            <a:spLocks noGrp="1"/>
          </p:cNvSpPr>
          <p:nvPr>
            <p:ph type="sldNum" sz="quarter" idx="10"/>
          </p:nvPr>
        </p:nvSpPr>
        <p:spPr/>
        <p:txBody>
          <a:bodyPr/>
          <a:lstStyle/>
          <a:p>
            <a:fld id="{051212F4-EB5A-464B-92EC-DACFCB1CC2CD}" type="slidenum">
              <a:rPr lang="en-GB" smtClean="0"/>
              <a:t>12</a:t>
            </a:fld>
            <a:endParaRPr lang="en-GB"/>
          </a:p>
        </p:txBody>
      </p:sp>
    </p:spTree>
    <p:extLst>
      <p:ext uri="{BB962C8B-B14F-4D97-AF65-F5344CB8AC3E}">
        <p14:creationId xmlns:p14="http://schemas.microsoft.com/office/powerpoint/2010/main" val="15316639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2 minutes</a:t>
            </a:r>
            <a:br>
              <a:rPr lang="en-GB" b="1"/>
            </a:br>
            <a:br>
              <a:rPr lang="en-GB" b="1"/>
            </a:br>
            <a:r>
              <a:rPr lang="en-GB" b="1"/>
              <a:t>Aim: </a:t>
            </a:r>
            <a:r>
              <a:rPr lang="en-GB" b="0"/>
              <a:t>To revisit the concept of masculine gender with some known words that are used in the activities which follow.</a:t>
            </a:r>
            <a:endParaRPr lang="en-GB" b="0" baseline="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r>
              <a:rPr lang="en-GB" b="1"/>
              <a:t>Procedure:</a:t>
            </a:r>
            <a:br>
              <a:rPr lang="en-GB"/>
            </a:br>
            <a:r>
              <a:rPr lang="en-GB"/>
              <a:t>1. Click</a:t>
            </a:r>
            <a:r>
              <a:rPr lang="en-GB" baseline="0"/>
              <a:t> to bring up each picture in turn.</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2. Elicit</a:t>
            </a:r>
            <a:r>
              <a:rPr lang="en-GB" baseline="0"/>
              <a:t> the German word from the students.</a:t>
            </a:r>
            <a:endParaRPr lang="en-GB"/>
          </a:p>
        </p:txBody>
      </p:sp>
      <p:sp>
        <p:nvSpPr>
          <p:cNvPr id="4" name="Slide Number Placeholder 3"/>
          <p:cNvSpPr>
            <a:spLocks noGrp="1"/>
          </p:cNvSpPr>
          <p:nvPr>
            <p:ph type="sldNum" sz="quarter" idx="10"/>
          </p:nvPr>
        </p:nvSpPr>
        <p:spPr/>
        <p:txBody>
          <a:bodyPr/>
          <a:lstStyle/>
          <a:p>
            <a:fld id="{051212F4-EB5A-464B-92EC-DACFCB1CC2CD}" type="slidenum">
              <a:rPr lang="en-GB" smtClean="0"/>
              <a:t>13</a:t>
            </a:fld>
            <a:endParaRPr lang="en-GB"/>
          </a:p>
        </p:txBody>
      </p:sp>
    </p:spTree>
    <p:extLst>
      <p:ext uri="{BB962C8B-B14F-4D97-AF65-F5344CB8AC3E}">
        <p14:creationId xmlns:p14="http://schemas.microsoft.com/office/powerpoint/2010/main" val="17998264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2 minutes</a:t>
            </a:r>
            <a:br>
              <a:rPr lang="en-GB" b="1"/>
            </a:br>
            <a:br>
              <a:rPr lang="en-GB" b="1"/>
            </a:br>
            <a:r>
              <a:rPr lang="en-GB" b="1"/>
              <a:t>Aim: </a:t>
            </a:r>
            <a:r>
              <a:rPr lang="en-GB" b="0"/>
              <a:t>To revisit the concept of feminine gender with some known words that are used in the activities which follow.</a:t>
            </a:r>
            <a:endParaRPr lang="en-GB" b="0" baseline="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a:p>
          <a:p>
            <a:pPr marL="0" marR="0" lvl="0" indent="0" algn="l" defTabSz="914400" rtl="0" eaLnBrk="1" fontAlgn="auto" latinLnBrk="0" hangingPunct="1">
              <a:lnSpc>
                <a:spcPct val="100000"/>
              </a:lnSpc>
              <a:spcBef>
                <a:spcPts val="0"/>
              </a:spcBef>
              <a:spcAft>
                <a:spcPts val="0"/>
              </a:spcAft>
              <a:buClrTx/>
              <a:buSzTx/>
              <a:buFontTx/>
              <a:buNone/>
              <a:tabLst/>
              <a:defRPr/>
            </a:pPr>
            <a:r>
              <a:rPr lang="en-GB" b="1"/>
              <a:t>Procedure:</a:t>
            </a:r>
            <a:br>
              <a:rPr lang="en-GB"/>
            </a:br>
            <a:r>
              <a:rPr lang="en-GB"/>
              <a:t>1. Click</a:t>
            </a:r>
            <a:r>
              <a:rPr lang="en-GB" baseline="0"/>
              <a:t> to bring up each picture in turn.</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2. Elicit</a:t>
            </a:r>
            <a:r>
              <a:rPr lang="en-GB" baseline="0"/>
              <a:t> the German word from the students.</a:t>
            </a:r>
            <a:endParaRPr lang="en-GB"/>
          </a:p>
        </p:txBody>
      </p:sp>
      <p:sp>
        <p:nvSpPr>
          <p:cNvPr id="4" name="Slide Number Placeholder 3"/>
          <p:cNvSpPr>
            <a:spLocks noGrp="1"/>
          </p:cNvSpPr>
          <p:nvPr>
            <p:ph type="sldNum" sz="quarter" idx="10"/>
          </p:nvPr>
        </p:nvSpPr>
        <p:spPr/>
        <p:txBody>
          <a:bodyPr/>
          <a:lstStyle/>
          <a:p>
            <a:fld id="{051212F4-EB5A-464B-92EC-DACFCB1CC2CD}" type="slidenum">
              <a:rPr lang="en-GB" smtClean="0"/>
              <a:t>14</a:t>
            </a:fld>
            <a:endParaRPr lang="en-GB"/>
          </a:p>
        </p:txBody>
      </p:sp>
    </p:spTree>
    <p:extLst>
      <p:ext uri="{BB962C8B-B14F-4D97-AF65-F5344CB8AC3E}">
        <p14:creationId xmlns:p14="http://schemas.microsoft.com/office/powerpoint/2010/main" val="24046537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2 minutes</a:t>
            </a:r>
            <a:br>
              <a:rPr lang="en-GB" b="1"/>
            </a:br>
            <a:br>
              <a:rPr lang="en-GB" b="1"/>
            </a:br>
            <a:r>
              <a:rPr lang="en-GB" b="1"/>
              <a:t>Aim: </a:t>
            </a:r>
            <a:r>
              <a:rPr lang="en-GB" b="0"/>
              <a:t>To revisit the concept of neuter gender with some known words that are used in the activities which follow.</a:t>
            </a:r>
            <a:endParaRPr lang="en-GB" b="0" baseline="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r>
              <a:rPr lang="en-GB" b="1"/>
              <a:t>Procedure:</a:t>
            </a:r>
            <a:br>
              <a:rPr lang="en-GB"/>
            </a:br>
            <a:r>
              <a:rPr lang="en-GB"/>
              <a:t>1. Click</a:t>
            </a:r>
            <a:r>
              <a:rPr lang="en-GB" baseline="0"/>
              <a:t> to bring up each picture in turn.</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2. Elicit</a:t>
            </a:r>
            <a:r>
              <a:rPr lang="en-GB" baseline="0"/>
              <a:t> the German word from the students.</a:t>
            </a:r>
          </a:p>
          <a:p>
            <a:r>
              <a:rPr lang="en-GB" baseline="0"/>
              <a:t>3. </a:t>
            </a:r>
            <a:r>
              <a:rPr lang="en-GB" b="0" baseline="0"/>
              <a:t>You could point out that the noun ‘girl’ has a neuter gender. This just shows that ALL nouns have gender, and in German this is not always in ways that you expect. Gender on nouns is very ‘abstract’! It has to be learnt, and can’t really be guessed or worked out in German.</a:t>
            </a:r>
            <a:endParaRPr lang="en-GB" b="0"/>
          </a:p>
          <a:p>
            <a:endParaRPr lang="en-GB" b="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a:p>
        </p:txBody>
      </p:sp>
      <p:sp>
        <p:nvSpPr>
          <p:cNvPr id="4" name="Slide Number Placeholder 3"/>
          <p:cNvSpPr>
            <a:spLocks noGrp="1"/>
          </p:cNvSpPr>
          <p:nvPr>
            <p:ph type="sldNum" sz="quarter" idx="10"/>
          </p:nvPr>
        </p:nvSpPr>
        <p:spPr/>
        <p:txBody>
          <a:bodyPr/>
          <a:lstStyle/>
          <a:p>
            <a:fld id="{051212F4-EB5A-464B-92EC-DACFCB1CC2CD}" type="slidenum">
              <a:rPr lang="en-GB" smtClean="0"/>
              <a:t>15</a:t>
            </a:fld>
            <a:endParaRPr lang="en-GB"/>
          </a:p>
        </p:txBody>
      </p:sp>
    </p:spTree>
    <p:extLst>
      <p:ext uri="{BB962C8B-B14F-4D97-AF65-F5344CB8AC3E}">
        <p14:creationId xmlns:p14="http://schemas.microsoft.com/office/powerpoint/2010/main" val="20644228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3 minutes</a:t>
            </a:r>
            <a:br>
              <a:rPr lang="en-GB" b="1" dirty="0"/>
            </a:br>
            <a:br>
              <a:rPr lang="en-GB" b="1" dirty="0"/>
            </a:br>
            <a:r>
              <a:rPr lang="en-GB" b="1" dirty="0"/>
              <a:t>Aim: </a:t>
            </a:r>
            <a:r>
              <a:rPr lang="en-GB" b="0" dirty="0"/>
              <a:t>To present/introduce</a:t>
            </a:r>
            <a:r>
              <a:rPr lang="en-GB" b="0" baseline="0" dirty="0"/>
              <a:t> the active nouns from the tasks that follow.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r>
              <a:rPr lang="en-GB" b="1" dirty="0"/>
              <a:t>Procedure:</a:t>
            </a:r>
            <a:br>
              <a:rPr lang="en-GB" dirty="0"/>
            </a:br>
            <a:r>
              <a:rPr lang="en-GB" dirty="0"/>
              <a:t>1. </a:t>
            </a:r>
            <a:r>
              <a:rPr lang="en-GB" baseline="0" dirty="0"/>
              <a:t>Students predict to which word for ‘the’ each noun will fly – der, die or das?</a:t>
            </a:r>
            <a:br>
              <a:rPr lang="en-GB" baseline="0" dirty="0"/>
            </a:br>
            <a:r>
              <a:rPr lang="en-GB" dirty="0"/>
              <a:t>2. </a:t>
            </a:r>
            <a:r>
              <a:rPr lang="en-GB" baseline="0" dirty="0"/>
              <a:t>This slide has the words as text. The next slide has the nouns as pictures to stimulate recall of the words themselves as well as their gender.</a:t>
            </a:r>
          </a:p>
          <a:p>
            <a:r>
              <a:rPr lang="en-GB" baseline="0" dirty="0"/>
              <a:t>3. </a:t>
            </a:r>
            <a:r>
              <a:rPr lang="en-GB" b="0" baseline="0" dirty="0"/>
              <a:t>Click to make each word appear; click again to make it fly to the correct category.</a:t>
            </a:r>
            <a:endParaRPr lang="en-GB" b="0" dirty="0"/>
          </a:p>
          <a:p>
            <a:endParaRPr lang="en-GB" b="0" dirty="0"/>
          </a:p>
          <a:p>
            <a:r>
              <a:rPr lang="en-GB" b="0" baseline="0" dirty="0"/>
              <a:t>Note: </a:t>
            </a:r>
            <a:r>
              <a:rPr lang="en-GB" baseline="0" dirty="0"/>
              <a:t>It is anticipated that the meaning of many/most of these nouns will be known as many are included as phonics source/cluster words and will have been encountered and practised for pronunciation, but not with a focus on their gender/matching word for ‘the’.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68753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b="1" dirty="0"/>
            </a:br>
            <a:br>
              <a:rPr lang="en-GB" b="1" dirty="0"/>
            </a:br>
            <a:r>
              <a:rPr lang="en-GB" b="1" dirty="0"/>
              <a:t>Aim: </a:t>
            </a:r>
            <a:r>
              <a:rPr lang="en-GB" b="0" dirty="0"/>
              <a:t>To practise recall</a:t>
            </a:r>
            <a:r>
              <a:rPr lang="en-GB" b="0" baseline="0" dirty="0"/>
              <a:t> of nouns and their gender.</a:t>
            </a:r>
          </a:p>
          <a:p>
            <a:endParaRPr lang="en-GB" b="1" dirty="0"/>
          </a:p>
          <a:p>
            <a:r>
              <a:rPr lang="en-GB" b="1" dirty="0"/>
              <a:t>Procedure:</a:t>
            </a:r>
            <a:br>
              <a:rPr lang="en-GB" dirty="0"/>
            </a:br>
            <a:r>
              <a:rPr lang="en-GB" dirty="0"/>
              <a:t>1. S</a:t>
            </a:r>
            <a:r>
              <a:rPr lang="en-GB" baseline="0" dirty="0"/>
              <a:t>tudents find the odd one out by identifying the gender of each noun, and naming each of the nouns.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Click to reveal</a:t>
            </a:r>
            <a:r>
              <a:rPr lang="en-GB" baseline="0" dirty="0"/>
              <a:t> the answers (confirming the genders at the same time) one by one.</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17</a:t>
            </a:fld>
            <a:endParaRPr lang="en-GB"/>
          </a:p>
        </p:txBody>
      </p:sp>
    </p:spTree>
    <p:extLst>
      <p:ext uri="{BB962C8B-B14F-4D97-AF65-F5344CB8AC3E}">
        <p14:creationId xmlns:p14="http://schemas.microsoft.com/office/powerpoint/2010/main" val="30659112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10 minutes (two slides)</a:t>
            </a:r>
            <a:br>
              <a:rPr lang="en-GB" dirty="0"/>
            </a:br>
            <a:br>
              <a:rPr lang="en-GB" b="1" dirty="0"/>
            </a:br>
            <a:r>
              <a:rPr lang="en-GB" b="1" dirty="0"/>
              <a:t>Aim: </a:t>
            </a:r>
            <a:r>
              <a:rPr lang="en-GB" b="0" baseline="0" dirty="0"/>
              <a:t>To practise matching nouns to their gender.</a:t>
            </a:r>
            <a:endParaRPr lang="en-GB" b="0" dirty="0"/>
          </a:p>
          <a:p>
            <a:br>
              <a:rPr lang="en-GB" b="0" dirty="0"/>
            </a:br>
            <a:r>
              <a:rPr lang="en-GB" b="1" dirty="0"/>
              <a:t>Procedure:</a:t>
            </a:r>
          </a:p>
          <a:p>
            <a:r>
              <a:rPr lang="en-GB" b="0" baseline="0" dirty="0"/>
              <a:t>1. Students select the correct word according to the given gender (definite article).</a:t>
            </a:r>
          </a:p>
          <a:p>
            <a:pPr marL="0" indent="0">
              <a:buNone/>
            </a:pPr>
            <a:r>
              <a:rPr lang="en-GB" baseline="0" dirty="0"/>
              <a:t>2. Elicit the answers 1-5 (answers are animated to highlight the correct noun when you click on the mouse.)</a:t>
            </a:r>
          </a:p>
          <a:p>
            <a:pPr marL="0" indent="0">
              <a:buNone/>
            </a:pPr>
            <a:r>
              <a:rPr lang="en-GB" baseline="0" dirty="0"/>
              <a:t>3. After establishing the correct nouns, elicit the translations for each sentence, giving students 30-60 seconds to ‘think-pair-share’ before taking answers from students, in whole class feedback.</a:t>
            </a:r>
            <a:br>
              <a:rPr lang="en-GB" baseline="0" dirty="0"/>
            </a:br>
            <a:r>
              <a:rPr lang="en-GB" baseline="0" dirty="0"/>
              <a:t>4. Encourage students to consider that this is a written set of ‘scene setting’ instructions.  Ask them what sounds most natural as they translate. </a:t>
            </a:r>
            <a:br>
              <a:rPr lang="en-GB" baseline="0" dirty="0"/>
            </a:br>
            <a:r>
              <a:rPr lang="en-GB" baseline="0" dirty="0"/>
              <a:t>Note that students may first translate ‘</a:t>
            </a:r>
            <a:r>
              <a:rPr lang="en-GB" baseline="0" dirty="0" err="1"/>
              <a:t>macht</a:t>
            </a:r>
            <a:r>
              <a:rPr lang="en-GB" baseline="0" dirty="0"/>
              <a:t>’ as ‘does/is doing’ - prompt them to realise that we don’t say ‘does/is doing a picnic’ in English and to select a more natural translation ‘has/is having’.  For scene-setting, we usually prefer the present continuous, so 1,2,4 and 5 are likely to be translated with the ‘</a:t>
            </a:r>
            <a:r>
              <a:rPr lang="en-GB" baseline="0" dirty="0" err="1"/>
              <a:t>ing</a:t>
            </a:r>
            <a:r>
              <a:rPr lang="en-GB" baseline="0" dirty="0"/>
              <a:t>’ form.</a:t>
            </a:r>
          </a:p>
          <a:p>
            <a:pPr marL="0" indent="0">
              <a:buNone/>
            </a:pPr>
            <a:r>
              <a:rPr lang="en-GB" baseline="0" dirty="0"/>
              <a:t>5. The most likely translations are animated to appear on each click.</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r>
              <a:rPr lang="en-GB" sz="1200" dirty="0">
                <a:solidFill>
                  <a:schemeClr val="tx1"/>
                </a:solidFill>
                <a:latin typeface="Century Gothic" panose="020B0502020202020204" pitchFamily="34" charset="0"/>
              </a:rPr>
              <a:t>Picknick [&gt;5009] </a:t>
            </a:r>
            <a:r>
              <a:rPr lang="en-GB" sz="1200" baseline="0" dirty="0" err="1">
                <a:solidFill>
                  <a:schemeClr val="tx1"/>
                </a:solidFill>
                <a:latin typeface="Century Gothic" panose="020B0502020202020204" pitchFamily="34" charset="0"/>
              </a:rPr>
              <a:t>trinken</a:t>
            </a:r>
            <a:r>
              <a:rPr lang="en-GB" sz="1200" baseline="0" dirty="0">
                <a:solidFill>
                  <a:schemeClr val="tx1"/>
                </a:solidFill>
                <a:latin typeface="Century Gothic" panose="020B0502020202020204" pitchFamily="34" charset="0"/>
              </a:rPr>
              <a:t> [608]</a:t>
            </a:r>
            <a:endParaRPr lang="de-DE" sz="1200" b="0" i="0" u="none" strike="noStrike" kern="1200" cap="none" baseline="0" dirty="0">
              <a:solidFill>
                <a:schemeClr val="tx1"/>
              </a:solidFill>
              <a:effectLst/>
              <a:latin typeface="+mn-lt"/>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(2011). A frequency dictionary of German: core vocabulary for learners. Routledge</a:t>
            </a:r>
          </a:p>
          <a:p>
            <a:endParaRPr lang="en-GB" dirty="0"/>
          </a:p>
          <a:p>
            <a:endParaRPr lang="en-GB" sz="1200" baseline="0" dirty="0">
              <a:solidFill>
                <a:schemeClr val="tx1"/>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solidFill>
                <a:schemeClr val="tx1"/>
              </a:solidFill>
              <a:latin typeface="Century Gothic" panose="020B0502020202020204" pitchFamily="34" charset="0"/>
            </a:endParaRPr>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18</a:t>
            </a:fld>
            <a:endParaRPr lang="en-GB"/>
          </a:p>
        </p:txBody>
      </p:sp>
    </p:spTree>
    <p:extLst>
      <p:ext uri="{BB962C8B-B14F-4D97-AF65-F5344CB8AC3E}">
        <p14:creationId xmlns:p14="http://schemas.microsoft.com/office/powerpoint/2010/main" val="13152808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2/2</a:t>
            </a:r>
            <a:endParaRPr lang="en-GB" sz="1200" baseline="0" dirty="0">
              <a:solidFill>
                <a:schemeClr val="tx1"/>
              </a:solidFill>
              <a:latin typeface="Century Gothic" panose="020B0502020202020204" pitchFamily="34" charset="0"/>
            </a:endParaRPr>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19</a:t>
            </a:fld>
            <a:endParaRPr lang="en-GB"/>
          </a:p>
        </p:txBody>
      </p:sp>
    </p:spTree>
    <p:extLst>
      <p:ext uri="{BB962C8B-B14F-4D97-AF65-F5344CB8AC3E}">
        <p14:creationId xmlns:p14="http://schemas.microsoft.com/office/powerpoint/2010/main" val="107930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Timing:  </a:t>
            </a:r>
            <a:r>
              <a:rPr lang="en-US" b="0" dirty="0"/>
              <a:t>7 minutes</a:t>
            </a:r>
          </a:p>
          <a:p>
            <a:pPr marL="0" lvl="0" indent="0" algn="l" rtl="0">
              <a:spcBef>
                <a:spcPts val="0"/>
              </a:spcBef>
              <a:spcAft>
                <a:spcPts val="0"/>
              </a:spcAft>
              <a:buNone/>
            </a:pPr>
            <a:br>
              <a:rPr lang="en-US" b="0" dirty="0"/>
            </a:br>
            <a:r>
              <a:rPr lang="en-US" b="1" dirty="0"/>
              <a:t>Aim: </a:t>
            </a:r>
            <a:r>
              <a:rPr lang="en-US" b="0" dirty="0"/>
              <a:t>to </a:t>
            </a:r>
            <a:r>
              <a:rPr lang="en-US" b="0" dirty="0" err="1"/>
              <a:t>practise</a:t>
            </a:r>
            <a:r>
              <a:rPr lang="en-US" b="0" dirty="0"/>
              <a:t> asking and answering yes/no questions </a:t>
            </a:r>
            <a:r>
              <a:rPr lang="en-US" b="0" dirty="0" err="1"/>
              <a:t>practise</a:t>
            </a:r>
            <a:r>
              <a:rPr lang="en-US" b="0" dirty="0"/>
              <a:t> 10 items from this week’s revisited vocabulary and additional previously taught words.</a:t>
            </a:r>
          </a:p>
          <a:p>
            <a:pPr marL="0" lvl="0" indent="0" algn="l" rtl="0">
              <a:spcBef>
                <a:spcPts val="0"/>
              </a:spcBef>
              <a:spcAft>
                <a:spcPts val="0"/>
              </a:spcAft>
              <a:buNone/>
            </a:pPr>
            <a:endParaRPr lang="en-US" b="0" dirty="0"/>
          </a:p>
          <a:p>
            <a:pPr marL="0" lvl="0" indent="0" algn="l" rtl="0">
              <a:spcBef>
                <a:spcPts val="0"/>
              </a:spcBef>
              <a:spcAft>
                <a:spcPts val="0"/>
              </a:spcAft>
              <a:buNone/>
            </a:pPr>
            <a:r>
              <a:rPr lang="en-US" b="1" dirty="0"/>
              <a:t>Procedure:</a:t>
            </a:r>
          </a:p>
          <a:p>
            <a:pPr marL="228600" lvl="0" indent="-228600" algn="l" rtl="0">
              <a:spcBef>
                <a:spcPts val="0"/>
              </a:spcBef>
              <a:spcAft>
                <a:spcPts val="0"/>
              </a:spcAft>
              <a:buAutoNum type="arabicPeriod"/>
            </a:pPr>
            <a:r>
              <a:rPr lang="en-US" b="0" dirty="0"/>
              <a:t>Pupil B chooses 5 words and writes them down secretly.</a:t>
            </a:r>
          </a:p>
          <a:p>
            <a:pPr marL="228600" lvl="0" indent="-228600" algn="l" rtl="0">
              <a:spcBef>
                <a:spcPts val="0"/>
              </a:spcBef>
              <a:spcAft>
                <a:spcPts val="0"/>
              </a:spcAft>
              <a:buAutoNum type="arabicPeriod"/>
            </a:pPr>
            <a:r>
              <a:rPr lang="en-US" b="0" dirty="0"/>
              <a:t>Pupil A asks yes/no questions using the categories Mensch, Ort, </a:t>
            </a:r>
            <a:r>
              <a:rPr lang="en-US" b="0" dirty="0" err="1"/>
              <a:t>Farbe</a:t>
            </a:r>
            <a:r>
              <a:rPr lang="en-US" b="0" dirty="0"/>
              <a:t> and Ding and then asks ‘</a:t>
            </a:r>
            <a:r>
              <a:rPr lang="en-US" b="0" dirty="0" err="1"/>
              <a:t>Ist</a:t>
            </a:r>
            <a:r>
              <a:rPr lang="en-US" b="0" dirty="0"/>
              <a:t> es…’ until they work out the 5 words on B’s list.</a:t>
            </a:r>
          </a:p>
          <a:p>
            <a:pPr marL="228600" lvl="0" indent="-228600" algn="l" rtl="0">
              <a:spcBef>
                <a:spcPts val="0"/>
              </a:spcBef>
              <a:spcAft>
                <a:spcPts val="0"/>
              </a:spcAft>
              <a:buAutoNum type="arabicPeriod"/>
            </a:pPr>
            <a:r>
              <a:rPr lang="en-US" b="0" dirty="0"/>
              <a:t>Then pupils swap roles and play again. </a:t>
            </a:r>
          </a:p>
          <a:p>
            <a:pPr marL="0" lvl="0" indent="0" algn="l" rtl="0">
              <a:spcBef>
                <a:spcPts val="0"/>
              </a:spcBef>
              <a:spcAft>
                <a:spcPts val="0"/>
              </a:spcAft>
              <a:buNone/>
            </a:pPr>
            <a:endParaRPr lang="en-US" b="0" dirty="0"/>
          </a:p>
          <a:p>
            <a:pPr marL="0" lvl="0" indent="0" algn="l" rtl="0">
              <a:spcBef>
                <a:spcPts val="0"/>
              </a:spcBef>
              <a:spcAft>
                <a:spcPts val="0"/>
              </a:spcAft>
              <a:buNone/>
            </a:pPr>
            <a:r>
              <a:rPr lang="en-US" b="1" dirty="0"/>
              <a:t>Note</a:t>
            </a:r>
            <a:r>
              <a:rPr lang="en-US" b="0" dirty="0"/>
              <a:t>: after modelling the task, click again to make the prompts disappear so that students are creating the questions using just the word list as reference, not the speech bubbles.</a:t>
            </a: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657845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10 minutes (3 slides)</a:t>
            </a:r>
            <a:br>
              <a:rPr lang="en-GB" dirty="0"/>
            </a:br>
            <a:br>
              <a:rPr lang="en-GB" b="1" dirty="0"/>
            </a:br>
            <a:r>
              <a:rPr lang="en-GB" b="1" dirty="0"/>
              <a:t>Aim: </a:t>
            </a:r>
            <a:r>
              <a:rPr lang="en-GB" b="0" baseline="0" dirty="0"/>
              <a:t>To practise matching nouns to their gender and semantic context.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0" dirty="0"/>
            </a:br>
            <a:r>
              <a:rPr lang="en-GB" b="1" dirty="0"/>
              <a:t>Procedure:</a:t>
            </a:r>
          </a:p>
          <a:p>
            <a:r>
              <a:rPr lang="en-GB" b="0" baseline="0" dirty="0"/>
              <a:t>1. Students listen to the recording (the nouns are obscured) and read the text in the third column; based on the article heard (and considering the meaning) they select the correct noun from the three choices and indicate its gender (selecting the definite article).</a:t>
            </a:r>
          </a:p>
          <a:p>
            <a:pPr marL="0" indent="0">
              <a:buNone/>
            </a:pPr>
            <a:r>
              <a:rPr lang="en-GB" baseline="0" dirty="0"/>
              <a:t>2. Click to reveal the answers one by one.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latin typeface="Century Gothic" panose="020B0502020202020204" pitchFamily="34" charset="0"/>
              </a:rPr>
              <a:t>Transcript</a:t>
            </a:r>
            <a:r>
              <a:rPr lang="en-GB" sz="1200" dirty="0">
                <a:latin typeface="Century Gothic" panose="020B0502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Century Gothic" panose="020B0502020202020204" pitchFamily="34" charset="0"/>
              </a:rPr>
              <a:t>Note: </a:t>
            </a:r>
            <a:r>
              <a:rPr lang="en-GB" sz="1200" dirty="0"/>
              <a:t>Recordings have </a:t>
            </a:r>
            <a:r>
              <a:rPr lang="en-GB" sz="1200" baseline="0" dirty="0"/>
              <a:t>blender noises inserted instead of the words in square brackets.</a:t>
            </a:r>
            <a:endParaRPr lang="en-GB" sz="1200" dirty="0">
              <a:latin typeface="Century Gothic" panose="020B0502020202020204" pitchFamily="34" charset="0"/>
            </a:endParaRPr>
          </a:p>
          <a:p>
            <a:pPr marL="0" indent="0">
              <a:buNone/>
            </a:pPr>
            <a:r>
              <a:rPr lang="en-GB" sz="1200" dirty="0">
                <a:latin typeface="Century Gothic" panose="020B0502020202020204" pitchFamily="34" charset="0"/>
              </a:rPr>
              <a:t>1. Die [Nacht] </a:t>
            </a:r>
            <a:r>
              <a:rPr lang="en-GB" sz="1200" dirty="0" err="1">
                <a:latin typeface="Century Gothic" panose="020B0502020202020204" pitchFamily="34" charset="0"/>
              </a:rPr>
              <a:t>ist</a:t>
            </a:r>
            <a:r>
              <a:rPr lang="en-GB" sz="1200" dirty="0">
                <a:latin typeface="Century Gothic" panose="020B0502020202020204" pitchFamily="34" charset="0"/>
              </a:rPr>
              <a:t> </a:t>
            </a:r>
            <a:r>
              <a:rPr lang="en-GB" sz="1200" dirty="0" err="1">
                <a:latin typeface="Century Gothic" panose="020B0502020202020204" pitchFamily="34" charset="0"/>
              </a:rPr>
              <a:t>sehr</a:t>
            </a:r>
            <a:r>
              <a:rPr lang="en-GB" sz="1200" dirty="0">
                <a:latin typeface="Century Gothic" panose="020B0502020202020204" pitchFamily="34" charset="0"/>
              </a:rPr>
              <a:t> </a:t>
            </a:r>
            <a:r>
              <a:rPr lang="en-GB" sz="1200" dirty="0" err="1">
                <a:latin typeface="Century Gothic" panose="020B0502020202020204" pitchFamily="34" charset="0"/>
              </a:rPr>
              <a:t>dunkel</a:t>
            </a:r>
            <a:r>
              <a:rPr lang="en-GB" sz="1200" dirty="0">
                <a:latin typeface="Century Gothic" panose="020B0502020202020204" pitchFamily="34" charset="0"/>
              </a:rPr>
              <a:t>.</a:t>
            </a:r>
          </a:p>
          <a:p>
            <a:pPr marL="0" indent="0">
              <a:buNone/>
            </a:pPr>
            <a:r>
              <a:rPr lang="en-GB" sz="1200" dirty="0">
                <a:latin typeface="Century Gothic" panose="020B0502020202020204" pitchFamily="34" charset="0"/>
              </a:rPr>
              <a:t>2. Der [Mann] </a:t>
            </a:r>
            <a:r>
              <a:rPr lang="en-GB" sz="1200" dirty="0" err="1">
                <a:latin typeface="Century Gothic" panose="020B0502020202020204" pitchFamily="34" charset="0"/>
              </a:rPr>
              <a:t>steht</a:t>
            </a:r>
            <a:r>
              <a:rPr lang="en-GB" sz="1200" dirty="0">
                <a:latin typeface="Century Gothic" panose="020B0502020202020204" pitchFamily="34" charset="0"/>
              </a:rPr>
              <a:t> in </a:t>
            </a:r>
            <a:r>
              <a:rPr lang="en-GB" sz="1200" dirty="0" err="1">
                <a:latin typeface="Century Gothic" panose="020B0502020202020204" pitchFamily="34" charset="0"/>
              </a:rPr>
              <a:t>einer</a:t>
            </a:r>
            <a:r>
              <a:rPr lang="en-GB" sz="1200" dirty="0">
                <a:latin typeface="Century Gothic" panose="020B0502020202020204" pitchFamily="34" charset="0"/>
              </a:rPr>
              <a:t> </a:t>
            </a:r>
            <a:r>
              <a:rPr lang="en-GB" sz="1200" dirty="0" err="1">
                <a:latin typeface="Century Gothic" panose="020B0502020202020204" pitchFamily="34" charset="0"/>
              </a:rPr>
              <a:t>Kirche</a:t>
            </a:r>
            <a:r>
              <a:rPr lang="en-GB" sz="1200" dirty="0">
                <a:latin typeface="Century Gothic" panose="020B0502020202020204" pitchFamily="34" charset="0"/>
              </a:rPr>
              <a:t>.</a:t>
            </a:r>
          </a:p>
          <a:p>
            <a:pPr marL="0" indent="0">
              <a:buNone/>
            </a:pPr>
            <a:r>
              <a:rPr lang="en-GB" sz="1200" dirty="0">
                <a:latin typeface="Century Gothic" panose="020B0502020202020204" pitchFamily="34" charset="0"/>
              </a:rPr>
              <a:t>3. Der [</a:t>
            </a:r>
            <a:r>
              <a:rPr lang="en-GB" sz="1200" dirty="0" err="1">
                <a:latin typeface="Century Gothic" panose="020B0502020202020204" pitchFamily="34" charset="0"/>
              </a:rPr>
              <a:t>Grund</a:t>
            </a:r>
            <a:r>
              <a:rPr lang="en-GB" sz="1200" dirty="0">
                <a:latin typeface="Century Gothic" panose="020B0502020202020204" pitchFamily="34" charset="0"/>
              </a:rPr>
              <a:t>] </a:t>
            </a:r>
            <a:r>
              <a:rPr lang="en-GB" sz="1200" dirty="0" err="1">
                <a:latin typeface="Century Gothic" panose="020B0502020202020204" pitchFamily="34" charset="0"/>
              </a:rPr>
              <a:t>ist</a:t>
            </a:r>
            <a:r>
              <a:rPr lang="en-GB" sz="1200" dirty="0">
                <a:latin typeface="Century Gothic" panose="020B0502020202020204" pitchFamily="34" charset="0"/>
              </a:rPr>
              <a:t> </a:t>
            </a:r>
            <a:r>
              <a:rPr lang="en-GB" sz="1200" dirty="0" err="1">
                <a:latin typeface="Century Gothic" panose="020B0502020202020204" pitchFamily="34" charset="0"/>
              </a:rPr>
              <a:t>nicht</a:t>
            </a:r>
            <a:r>
              <a:rPr lang="en-GB" sz="1200" dirty="0">
                <a:latin typeface="Century Gothic" panose="020B0502020202020204" pitchFamily="34" charset="0"/>
              </a:rPr>
              <a:t> </a:t>
            </a:r>
            <a:r>
              <a:rPr lang="en-GB" sz="1200" dirty="0" err="1">
                <a:latin typeface="Century Gothic" panose="020B0502020202020204" pitchFamily="34" charset="0"/>
              </a:rPr>
              <a:t>klar</a:t>
            </a:r>
            <a:r>
              <a:rPr lang="en-GB" sz="1200" dirty="0">
                <a:latin typeface="Century Gothic" panose="020B0502020202020204" pitchFamily="34" charset="0"/>
              </a:rPr>
              <a:t>.</a:t>
            </a:r>
          </a:p>
          <a:p>
            <a:pPr marL="0" indent="0">
              <a:buNone/>
            </a:pPr>
            <a:r>
              <a:rPr lang="en-GB" sz="1200" dirty="0">
                <a:latin typeface="Century Gothic" panose="020B0502020202020204" pitchFamily="34" charset="0"/>
              </a:rPr>
              <a:t>4. Der [Mann] </a:t>
            </a:r>
            <a:r>
              <a:rPr lang="en-GB" sz="1200" dirty="0" err="1">
                <a:latin typeface="Century Gothic" panose="020B0502020202020204" pitchFamily="34" charset="0"/>
              </a:rPr>
              <a:t>findet</a:t>
            </a:r>
            <a:r>
              <a:rPr lang="en-GB" sz="1200" dirty="0">
                <a:latin typeface="Century Gothic" panose="020B0502020202020204" pitchFamily="34" charset="0"/>
              </a:rPr>
              <a:t> </a:t>
            </a:r>
            <a:r>
              <a:rPr lang="en-GB" sz="1200" dirty="0" err="1">
                <a:latin typeface="Century Gothic" panose="020B0502020202020204" pitchFamily="34" charset="0"/>
              </a:rPr>
              <a:t>einen</a:t>
            </a:r>
            <a:r>
              <a:rPr lang="en-GB" sz="1200" dirty="0">
                <a:latin typeface="Century Gothic" panose="020B0502020202020204" pitchFamily="34" charset="0"/>
              </a:rPr>
              <a:t> </a:t>
            </a:r>
            <a:r>
              <a:rPr lang="en-GB" sz="1200" dirty="0" err="1">
                <a:latin typeface="Century Gothic" panose="020B0502020202020204" pitchFamily="34" charset="0"/>
              </a:rPr>
              <a:t>Körper</a:t>
            </a:r>
            <a:r>
              <a:rPr lang="en-GB" sz="1200" dirty="0">
                <a:latin typeface="Century Gothic" panose="020B0502020202020204" pitchFamily="34" charset="0"/>
              </a:rPr>
              <a:t>! Was?!</a:t>
            </a:r>
          </a:p>
          <a:p>
            <a:pPr marL="0" indent="0">
              <a:buNone/>
            </a:pPr>
            <a:r>
              <a:rPr lang="en-GB" sz="1200" dirty="0">
                <a:latin typeface="Century Gothic" panose="020B0502020202020204" pitchFamily="34" charset="0"/>
              </a:rPr>
              <a:t>5. Der [Kopf] </a:t>
            </a:r>
            <a:r>
              <a:rPr lang="en-GB" sz="1200" dirty="0" err="1">
                <a:latin typeface="Century Gothic" panose="020B0502020202020204" pitchFamily="34" charset="0"/>
              </a:rPr>
              <a:t>ist</a:t>
            </a:r>
            <a:r>
              <a:rPr lang="en-GB" sz="1200" dirty="0">
                <a:latin typeface="Century Gothic" panose="020B0502020202020204" pitchFamily="34" charset="0"/>
              </a:rPr>
              <a:t> rot und </a:t>
            </a:r>
            <a:r>
              <a:rPr lang="en-GB" sz="1200" dirty="0" err="1">
                <a:latin typeface="Century Gothic" panose="020B0502020202020204" pitchFamily="34" charset="0"/>
              </a:rPr>
              <a:t>blutig</a:t>
            </a:r>
            <a:r>
              <a:rPr lang="en-GB" sz="1200" dirty="0">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dirty="0">
              <a:solidFill>
                <a:schemeClr val="tx1"/>
              </a:solidFill>
              <a:effectLst/>
              <a:latin typeface="+mn-lt"/>
              <a:ea typeface="Calibri"/>
              <a:cs typeface="Calibri"/>
              <a:sym typeface="Calibri"/>
            </a:endParaRPr>
          </a:p>
          <a:p>
            <a:endParaRPr lang="en-GB" sz="1200" dirty="0"/>
          </a:p>
          <a:p>
            <a:endParaRPr lang="en-GB" sz="1200" dirty="0"/>
          </a:p>
          <a:p>
            <a:endParaRPr lang="en-GB" sz="1200" baseline="0" dirty="0"/>
          </a:p>
          <a:p>
            <a:endParaRPr lang="en-GB" sz="1200" baseline="0" dirty="0"/>
          </a:p>
          <a:p>
            <a:endParaRPr lang="en-GB" sz="1200" baseline="0" dirty="0"/>
          </a:p>
          <a:p>
            <a:endParaRPr lang="en-GB" sz="1200"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20</a:t>
            </a:fld>
            <a:endParaRPr lang="en-GB"/>
          </a:p>
        </p:txBody>
      </p:sp>
    </p:spTree>
    <p:extLst>
      <p:ext uri="{BB962C8B-B14F-4D97-AF65-F5344CB8AC3E}">
        <p14:creationId xmlns:p14="http://schemas.microsoft.com/office/powerpoint/2010/main" val="13992664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5 minutes</a:t>
            </a:r>
            <a:br>
              <a:rPr lang="en-GB" dirty="0"/>
            </a:br>
            <a:br>
              <a:rPr lang="en-GB" b="1" dirty="0"/>
            </a:br>
            <a:r>
              <a:rPr lang="en-GB" b="1" dirty="0"/>
              <a:t>Aim: </a:t>
            </a:r>
            <a:r>
              <a:rPr lang="en-GB" b="0" baseline="0" dirty="0"/>
              <a:t>to practise matching nouns to their gender and semantic context (continuation of the activity on the previous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a:t>
            </a:r>
            <a:r>
              <a:rPr lang="en-GB" dirty="0"/>
              <a:t>this time the choices of definite article</a:t>
            </a:r>
            <a:r>
              <a:rPr lang="en-GB" baseline="0" dirty="0"/>
              <a:t> are not visible, forcing recall of these, and neither is the complement of the sentence (forcing students to listen for the semantic context).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dirty="0"/>
              <a:t>Procedure:</a:t>
            </a:r>
          </a:p>
          <a:p>
            <a:r>
              <a:rPr lang="en-GB" b="0" baseline="0" dirty="0"/>
              <a:t>1. Students listen to the recording (the nouns are obscured); based on the article heard they select the correct noun from the three choices and indicate its gender (writing in the definite article). They then make notes in English on the full meaning conveyed by each sentence.</a:t>
            </a:r>
          </a:p>
          <a:p>
            <a:pPr marL="0" indent="0">
              <a:buNone/>
            </a:pPr>
            <a:r>
              <a:rPr lang="en-GB" baseline="0" dirty="0"/>
              <a:t>2. The answers are revealed one by one on the following slide.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latin typeface="Century Gothic" panose="020B0502020202020204" pitchFamily="34" charset="0"/>
              </a:rPr>
              <a:t>Transcript</a:t>
            </a:r>
            <a:r>
              <a:rPr lang="en-GB" sz="1200" dirty="0">
                <a:latin typeface="Century Gothic" panose="020B0502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Century Gothic" panose="020B0502020202020204" pitchFamily="34" charset="0"/>
              </a:rPr>
              <a:t>Note: </a:t>
            </a:r>
            <a:r>
              <a:rPr lang="en-GB" sz="1200" dirty="0"/>
              <a:t>Recordings have </a:t>
            </a:r>
            <a:r>
              <a:rPr lang="en-GB" sz="1200" baseline="0" dirty="0"/>
              <a:t>blender noises inserted instead of the words in square brackets.</a:t>
            </a:r>
            <a:endParaRPr lang="en-GB" sz="1200" dirty="0">
              <a:latin typeface="Century Gothic" panose="020B0502020202020204" pitchFamily="34" charset="0"/>
            </a:endParaRPr>
          </a:p>
          <a:p>
            <a:pPr marL="0" indent="0">
              <a:buNone/>
            </a:pPr>
            <a:r>
              <a:rPr lang="en-GB" sz="1200" dirty="0">
                <a:latin typeface="Century Gothic" panose="020B0502020202020204" pitchFamily="34" charset="0"/>
              </a:rPr>
              <a:t>6.  Die [Hand] hat </a:t>
            </a:r>
            <a:r>
              <a:rPr lang="en-GB" sz="1200" dirty="0" err="1">
                <a:latin typeface="Century Gothic" panose="020B0502020202020204" pitchFamily="34" charset="0"/>
              </a:rPr>
              <a:t>keine</a:t>
            </a:r>
            <a:r>
              <a:rPr lang="en-GB" sz="1200" dirty="0">
                <a:latin typeface="Century Gothic" panose="020B0502020202020204" pitchFamily="34" charset="0"/>
              </a:rPr>
              <a:t> Finger.</a:t>
            </a:r>
          </a:p>
          <a:p>
            <a:pPr marL="0" indent="0">
              <a:buNone/>
            </a:pPr>
            <a:r>
              <a:rPr lang="en-GB" sz="1200" dirty="0">
                <a:latin typeface="Century Gothic" panose="020B0502020202020204" pitchFamily="34" charset="0"/>
              </a:rPr>
              <a:t>7.  Der [Mann] </a:t>
            </a:r>
            <a:r>
              <a:rPr lang="en-GB" sz="1200" dirty="0" err="1">
                <a:latin typeface="Century Gothic" panose="020B0502020202020204" pitchFamily="34" charset="0"/>
              </a:rPr>
              <a:t>sieht</a:t>
            </a:r>
            <a:r>
              <a:rPr lang="en-GB" sz="1200" dirty="0">
                <a:latin typeface="Century Gothic" panose="020B0502020202020204" pitchFamily="34" charset="0"/>
              </a:rPr>
              <a:t> </a:t>
            </a:r>
            <a:r>
              <a:rPr lang="en-GB" sz="1200" dirty="0" err="1">
                <a:latin typeface="Century Gothic" panose="020B0502020202020204" pitchFamily="34" charset="0"/>
              </a:rPr>
              <a:t>jetzt</a:t>
            </a:r>
            <a:r>
              <a:rPr lang="en-GB" sz="1200" dirty="0">
                <a:latin typeface="Century Gothic" panose="020B0502020202020204" pitchFamily="34" charset="0"/>
              </a:rPr>
              <a:t> </a:t>
            </a:r>
            <a:r>
              <a:rPr lang="en-GB" sz="1200" dirty="0" err="1">
                <a:latin typeface="Century Gothic" panose="020B0502020202020204" pitchFamily="34" charset="0"/>
              </a:rPr>
              <a:t>ein</a:t>
            </a:r>
            <a:r>
              <a:rPr lang="en-GB" sz="1200" dirty="0">
                <a:latin typeface="Century Gothic" panose="020B0502020202020204" pitchFamily="34" charset="0"/>
              </a:rPr>
              <a:t> Monster. </a:t>
            </a:r>
            <a:r>
              <a:rPr lang="en-GB" sz="1200" dirty="0" err="1">
                <a:latin typeface="Century Gothic" panose="020B0502020202020204" pitchFamily="34" charset="0"/>
              </a:rPr>
              <a:t>Hilfe</a:t>
            </a:r>
            <a:r>
              <a:rPr lang="en-GB" sz="1200" dirty="0">
                <a:latin typeface="Century Gothic" panose="020B0502020202020204" pitchFamily="34" charset="0"/>
              </a:rPr>
              <a:t>!</a:t>
            </a:r>
          </a:p>
          <a:p>
            <a:pPr marL="0" indent="0">
              <a:buNone/>
            </a:pPr>
            <a:r>
              <a:rPr lang="en-GB" sz="1200" dirty="0">
                <a:latin typeface="Century Gothic" panose="020B0502020202020204" pitchFamily="34" charset="0"/>
              </a:rPr>
              <a:t>8.  Die [</a:t>
            </a:r>
            <a:r>
              <a:rPr lang="en-GB" sz="1200" dirty="0" err="1">
                <a:latin typeface="Century Gothic" panose="020B0502020202020204" pitchFamily="34" charset="0"/>
              </a:rPr>
              <a:t>Tür</a:t>
            </a:r>
            <a:r>
              <a:rPr lang="en-GB" sz="1200" dirty="0">
                <a:latin typeface="Century Gothic" panose="020B0502020202020204" pitchFamily="34" charset="0"/>
              </a:rPr>
              <a:t>] </a:t>
            </a:r>
            <a:r>
              <a:rPr lang="en-GB" sz="1200" dirty="0" err="1">
                <a:latin typeface="Century Gothic" panose="020B0502020202020204" pitchFamily="34" charset="0"/>
              </a:rPr>
              <a:t>ist</a:t>
            </a:r>
            <a:r>
              <a:rPr lang="en-GB" sz="1200" dirty="0">
                <a:latin typeface="Century Gothic" panose="020B0502020202020204" pitchFamily="34" charset="0"/>
              </a:rPr>
              <a:t> da.</a:t>
            </a:r>
          </a:p>
          <a:p>
            <a:pPr marL="0" indent="0">
              <a:buNone/>
            </a:pPr>
            <a:r>
              <a:rPr lang="en-GB" sz="1200" dirty="0">
                <a:latin typeface="Century Gothic" panose="020B0502020202020204" pitchFamily="34" charset="0"/>
              </a:rPr>
              <a:t>9.  Das [Monster] </a:t>
            </a:r>
            <a:r>
              <a:rPr lang="en-GB" sz="1200" dirty="0" err="1">
                <a:latin typeface="Century Gothic" panose="020B0502020202020204" pitchFamily="34" charset="0"/>
              </a:rPr>
              <a:t>kommt</a:t>
            </a:r>
            <a:r>
              <a:rPr lang="en-GB" sz="1200" dirty="0">
                <a:latin typeface="Century Gothic" panose="020B0502020202020204" pitchFamily="34" charset="0"/>
              </a:rPr>
              <a:t> </a:t>
            </a:r>
            <a:r>
              <a:rPr lang="en-GB" sz="1200" dirty="0" err="1">
                <a:latin typeface="Century Gothic" panose="020B0502020202020204" pitchFamily="34" charset="0"/>
              </a:rPr>
              <a:t>plötzlich</a:t>
            </a:r>
            <a:r>
              <a:rPr lang="en-GB" sz="1200" dirty="0">
                <a:latin typeface="Century Gothic" panose="020B0502020202020204" pitchFamily="34" charset="0"/>
              </a:rPr>
              <a:t> in die </a:t>
            </a:r>
            <a:r>
              <a:rPr lang="en-GB" sz="1200" dirty="0" err="1">
                <a:latin typeface="Century Gothic" panose="020B0502020202020204" pitchFamily="34" charset="0"/>
              </a:rPr>
              <a:t>Kirche</a:t>
            </a:r>
            <a:r>
              <a:rPr lang="en-GB" sz="1200" dirty="0">
                <a:latin typeface="Century Gothic" panose="020B0502020202020204" pitchFamily="34" charset="0"/>
              </a:rPr>
              <a:t>.</a:t>
            </a:r>
          </a:p>
          <a:p>
            <a:pPr marL="0" indent="0">
              <a:buNone/>
            </a:pPr>
            <a:r>
              <a:rPr lang="en-GB" sz="1200" dirty="0">
                <a:latin typeface="Century Gothic" panose="020B0502020202020204" pitchFamily="34" charset="0"/>
              </a:rPr>
              <a:t>10.  Das [</a:t>
            </a:r>
            <a:r>
              <a:rPr lang="en-GB" sz="1200" dirty="0" err="1">
                <a:latin typeface="Century Gothic" panose="020B0502020202020204" pitchFamily="34" charset="0"/>
              </a:rPr>
              <a:t>Computerspiel</a:t>
            </a:r>
            <a:r>
              <a:rPr lang="en-GB" sz="1200" dirty="0">
                <a:latin typeface="Century Gothic" panose="020B0502020202020204" pitchFamily="34" charset="0"/>
              </a:rPr>
              <a:t>] </a:t>
            </a:r>
            <a:r>
              <a:rPr lang="en-GB" sz="1200" dirty="0" err="1">
                <a:latin typeface="Century Gothic" panose="020B0502020202020204" pitchFamily="34" charset="0"/>
              </a:rPr>
              <a:t>endet</a:t>
            </a:r>
            <a:r>
              <a:rPr lang="en-GB" sz="1200" dirty="0">
                <a:latin typeface="Century Gothic" panose="020B0502020202020204" pitchFamily="34" charset="0"/>
              </a:rPr>
              <a:t>! O </a:t>
            </a:r>
            <a:r>
              <a:rPr lang="en-GB" sz="1200" dirty="0" err="1">
                <a:latin typeface="Century Gothic" panose="020B0502020202020204" pitchFamily="34" charset="0"/>
              </a:rPr>
              <a:t>nein</a:t>
            </a:r>
            <a:r>
              <a:rPr lang="en-GB" sz="1200" dirty="0">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dirty="0">
              <a:solidFill>
                <a:schemeClr val="tx1"/>
              </a:solidFill>
              <a:effectLst/>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21</a:t>
            </a:fld>
            <a:endParaRPr lang="en-GB"/>
          </a:p>
        </p:txBody>
      </p:sp>
    </p:spTree>
    <p:extLst>
      <p:ext uri="{BB962C8B-B14F-4D97-AF65-F5344CB8AC3E}">
        <p14:creationId xmlns:p14="http://schemas.microsoft.com/office/powerpoint/2010/main" val="16446906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This</a:t>
            </a:r>
            <a:r>
              <a:rPr lang="en-GB" b="1" baseline="0"/>
              <a:t> slide provides the animated answers to the activity on the previous slide</a:t>
            </a:r>
            <a:endParaRPr lang="en-GB" b="1"/>
          </a:p>
        </p:txBody>
      </p:sp>
      <p:sp>
        <p:nvSpPr>
          <p:cNvPr id="4" name="Slide Number Placeholder 3"/>
          <p:cNvSpPr>
            <a:spLocks noGrp="1"/>
          </p:cNvSpPr>
          <p:nvPr>
            <p:ph type="sldNum" sz="quarter" idx="10"/>
          </p:nvPr>
        </p:nvSpPr>
        <p:spPr/>
        <p:txBody>
          <a:bodyPr/>
          <a:lstStyle/>
          <a:p>
            <a:fld id="{051212F4-EB5A-464B-92EC-DACFCB1CC2CD}" type="slidenum">
              <a:rPr lang="en-GB" smtClean="0"/>
              <a:t>22</a:t>
            </a:fld>
            <a:endParaRPr lang="en-GB"/>
          </a:p>
        </p:txBody>
      </p:sp>
    </p:spTree>
    <p:extLst>
      <p:ext uri="{BB962C8B-B14F-4D97-AF65-F5344CB8AC3E}">
        <p14:creationId xmlns:p14="http://schemas.microsoft.com/office/powerpoint/2010/main" val="21793096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12 minutes</a:t>
            </a:r>
            <a:br>
              <a:rPr lang="en-GB" dirty="0"/>
            </a:br>
            <a:br>
              <a:rPr lang="en-GB" b="1" dirty="0"/>
            </a:br>
            <a:r>
              <a:rPr lang="en-GB" b="1" dirty="0"/>
              <a:t>Aim: </a:t>
            </a:r>
            <a:r>
              <a:rPr lang="en-GB" b="0" dirty="0"/>
              <a:t>To</a:t>
            </a:r>
            <a:r>
              <a:rPr lang="en-GB" b="0" baseline="0" dirty="0"/>
              <a:t> p</a:t>
            </a:r>
            <a:r>
              <a:rPr lang="en-GB" b="0" dirty="0"/>
              <a:t>ractise writing</a:t>
            </a:r>
            <a:r>
              <a:rPr lang="en-GB" b="0" baseline="0" dirty="0"/>
              <a:t> </a:t>
            </a:r>
            <a:r>
              <a:rPr lang="en-GB" b="0" dirty="0"/>
              <a:t>sentences</a:t>
            </a:r>
            <a:r>
              <a:rPr lang="en-GB" b="0" baseline="0" dirty="0"/>
              <a:t> using the known vocabulary.</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Note:</a:t>
            </a:r>
            <a:r>
              <a:rPr lang="en-GB" b="1" baseline="0" dirty="0"/>
              <a:t> </a:t>
            </a:r>
            <a:r>
              <a:rPr lang="en-GB" b="0" baseline="0" dirty="0"/>
              <a:t>this task cues German present tense using predominantly the present continuous in English (which fits the context for a set of stage/film directions describing a scene before the main action starts).  This provides another opportunity to practise this important cross-linguistic difference in production, written modality.  In the previous lesson we practised comprehension of the same.  Students need repeated practice with this language feature. In addition, this task also practises noun gender, definite/indefinite article differentiation and the use of ‘</a:t>
            </a:r>
            <a:r>
              <a:rPr lang="en-GB" b="0" baseline="0" dirty="0" err="1"/>
              <a:t>kein</a:t>
            </a:r>
            <a:r>
              <a:rPr lang="en-GB" b="0" baseline="0" dirty="0"/>
              <a:t>’, which was introduced several weeks ago.</a:t>
            </a:r>
          </a:p>
          <a:p>
            <a:endParaRPr lang="en-GB" b="0" baseline="0" dirty="0"/>
          </a:p>
          <a:p>
            <a:r>
              <a:rPr lang="en-GB" b="1" dirty="0"/>
              <a:t>Procedure:</a:t>
            </a:r>
            <a:br>
              <a:rPr lang="en-GB" dirty="0"/>
            </a:br>
            <a:r>
              <a:rPr lang="en-GB" dirty="0"/>
              <a:t>1. </a:t>
            </a:r>
            <a:r>
              <a:rPr lang="en-GB" baseline="0" dirty="0"/>
              <a:t>Students translate the sentences into German.</a:t>
            </a:r>
          </a:p>
          <a:p>
            <a:r>
              <a:rPr lang="en-GB" b="0" dirty="0"/>
              <a:t>2</a:t>
            </a:r>
            <a:r>
              <a:rPr lang="en-GB" dirty="0"/>
              <a:t>.</a:t>
            </a:r>
            <a:r>
              <a:rPr lang="en-GB" baseline="0" dirty="0"/>
              <a:t> Click to reveal the suggested translations one by one.</a:t>
            </a:r>
            <a:endParaRPr lang="en-GB" b="0" baseline="0" dirty="0"/>
          </a:p>
          <a:p>
            <a:endParaRPr lang="en-GB" b="1" baseline="0" dirty="0"/>
          </a:p>
          <a:p>
            <a:r>
              <a:rPr lang="en-GB" b="1" baseline="0" dirty="0"/>
              <a:t>Note: </a:t>
            </a:r>
            <a:r>
              <a:rPr lang="en-GB" b="0" baseline="0" dirty="0"/>
              <a:t>this task may be deemed too challenging for some groups.  There are several ways to differentiate it to provide scaffolding / reduce the level of challenge.</a:t>
            </a:r>
            <a:br>
              <a:rPr lang="en-GB" b="0" baseline="0" dirty="0"/>
            </a:br>
            <a:r>
              <a:rPr lang="en-GB" b="0" baseline="0" dirty="0"/>
              <a:t>1] Provide the language as an L2 </a:t>
            </a:r>
            <a:r>
              <a:rPr lang="en-GB" b="0" baseline="0" dirty="0">
                <a:sym typeface="Wingdings" panose="05000000000000000000" pitchFamily="2" charset="2"/>
              </a:rPr>
              <a:t> L1 translation.  Students will still engage in mapping the meaning of English present continuous to German present tense.</a:t>
            </a:r>
            <a:br>
              <a:rPr lang="en-GB" b="0" baseline="0" dirty="0">
                <a:sym typeface="Wingdings" panose="05000000000000000000" pitchFamily="2" charset="2"/>
              </a:rPr>
            </a:br>
            <a:r>
              <a:rPr lang="en-GB" b="0" baseline="0" dirty="0">
                <a:sym typeface="Wingdings" panose="05000000000000000000" pitchFamily="2" charset="2"/>
              </a:rPr>
              <a:t>2]  Restructure the task as a jigsaw translation - Provide English and German versions of the text alongside each other, with different gaps.  See the next slide for an example of this.</a:t>
            </a:r>
            <a:br>
              <a:rPr lang="en-GB" b="0" baseline="0" dirty="0">
                <a:sym typeface="Wingdings" panose="05000000000000000000" pitchFamily="2" charset="2"/>
              </a:rPr>
            </a:br>
            <a:r>
              <a:rPr lang="en-GB" b="0" baseline="0" dirty="0">
                <a:sym typeface="Wingdings" panose="05000000000000000000" pitchFamily="2" charset="2"/>
              </a:rPr>
              <a:t>3] As above, but provide the first letter of each of the German words.  This provides only limited support for the vocabulary retrieval but note that it does not allow for such a clear focus on the present continuous / German present tense comparison.</a:t>
            </a:r>
            <a:endParaRPr lang="en-GB" b="0"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An alternative ‘jigsaw’ translation task format is to be found on the next slide.</a:t>
            </a:r>
            <a:br>
              <a:rPr lang="en-GB" b="1" dirty="0"/>
            </a:br>
            <a:endParaRPr lang="en-GB" b="0" dirty="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23</a:t>
            </a:fld>
            <a:endParaRPr lang="en-GB"/>
          </a:p>
        </p:txBody>
      </p:sp>
    </p:spTree>
    <p:extLst>
      <p:ext uri="{BB962C8B-B14F-4D97-AF65-F5344CB8AC3E}">
        <p14:creationId xmlns:p14="http://schemas.microsoft.com/office/powerpoint/2010/main" val="19186001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Alternative ‘jigsaw’ translation task format</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24</a:t>
            </a:fld>
            <a:endParaRPr lang="en-GB"/>
          </a:p>
        </p:txBody>
      </p:sp>
    </p:spTree>
    <p:extLst>
      <p:ext uri="{BB962C8B-B14F-4D97-AF65-F5344CB8AC3E}">
        <p14:creationId xmlns:p14="http://schemas.microsoft.com/office/powerpoint/2010/main" val="37660075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Use this slide to set the homework.</a:t>
            </a:r>
          </a:p>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For Y7, the typical homework will be to pre-learn vocabulary for the next lesson.</a:t>
            </a:r>
            <a:br>
              <a:rPr lang="en-GB" sz="1200" b="0" i="0" dirty="0">
                <a:latin typeface="Calibri"/>
                <a:ea typeface="Calibri"/>
                <a:cs typeface="Calibri"/>
                <a:sym typeface="Calibri"/>
              </a:rPr>
            </a:br>
            <a:r>
              <a:rPr lang="en-GB" sz="1200" b="0" i="0" dirty="0">
                <a:latin typeface="Calibri"/>
                <a:ea typeface="Calibri"/>
                <a:cs typeface="Calibri"/>
                <a:sym typeface="Calibri"/>
              </a:rPr>
              <a:t>There is an audio file to accompany the student worksheet.</a:t>
            </a: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Y7 learners.  From this lesson, for example, learners could practise </a:t>
            </a:r>
            <a:r>
              <a:rPr lang="en-GB" sz="1200" b="1" dirty="0">
                <a:effectLst/>
                <a:latin typeface="Calibri" panose="020F0502020204030204" pitchFamily="34" charset="0"/>
                <a:ea typeface="Calibri" panose="020F0502020204030204" pitchFamily="34" charset="0"/>
                <a:cs typeface="Times New Roman" panose="02020603050405020304" pitchFamily="18" charset="0"/>
              </a:rPr>
              <a:t>Article agreement.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25</a:t>
            </a:fld>
            <a:endParaRPr lang="en-GB"/>
          </a:p>
        </p:txBody>
      </p:sp>
    </p:spTree>
    <p:extLst>
      <p:ext uri="{BB962C8B-B14F-4D97-AF65-F5344CB8AC3E}">
        <p14:creationId xmlns:p14="http://schemas.microsoft.com/office/powerpoint/2010/main" val="141243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[u]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du</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point out directly in front of you.</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[u] </a:t>
            </a:r>
            <a:r>
              <a:rPr lang="en-GB" baseline="0" dirty="0"/>
              <a:t>sound, pronouncing </a:t>
            </a:r>
            <a:r>
              <a:rPr lang="en-GB" b="0" baseline="0" dirty="0"/>
              <a:t>”</a:t>
            </a:r>
            <a:r>
              <a:rPr lang="en-GB" b="1" baseline="0" dirty="0"/>
              <a:t>du</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b="1" baseline="0" dirty="0"/>
              <a:t>du</a:t>
            </a:r>
            <a:r>
              <a:rPr lang="en-GB" baseline="0" dirty="0"/>
              <a:t> </a:t>
            </a:r>
            <a:r>
              <a:rPr kumimoji="0" lang="en-GB" sz="1200" b="0" i="0" u="none" strike="noStrike" kern="1200" cap="none" spc="0" normalizeH="0" baseline="0" noProof="0" dirty="0">
                <a:ln>
                  <a:noFill/>
                </a:ln>
                <a:solidFill>
                  <a:prstClr val="black"/>
                </a:solidFill>
                <a:effectLst/>
                <a:uLnTx/>
                <a:uFillTx/>
                <a:latin typeface="+mn-lt"/>
                <a:ea typeface="+mn-ea"/>
                <a:cs typeface="+mn-cs"/>
              </a:rPr>
              <a:t>[52]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96211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[u] </a:t>
            </a:r>
            <a:r>
              <a:rPr lang="en-GB" baseline="0" dirty="0"/>
              <a:t>and then the </a:t>
            </a:r>
            <a:r>
              <a:rPr lang="en-GB" b="1" baseline="0" dirty="0"/>
              <a:t>source</a:t>
            </a:r>
            <a:r>
              <a:rPr lang="en-GB" baseline="0" dirty="0"/>
              <a:t> word again ‘</a:t>
            </a:r>
            <a:r>
              <a:rPr lang="en-GB" b="1" baseline="0" dirty="0"/>
              <a:t>du</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1" baseline="0" dirty="0"/>
              <a:t>du </a:t>
            </a:r>
            <a:r>
              <a:rPr lang="en-GB" baseline="0" dirty="0"/>
              <a:t>[52]; </a:t>
            </a:r>
            <a:r>
              <a:rPr lang="en-GB" b="1" baseline="0" dirty="0" err="1"/>
              <a:t>absolut</a:t>
            </a:r>
            <a:r>
              <a:rPr lang="en-GB" b="1" baseline="0" dirty="0"/>
              <a:t> </a:t>
            </a:r>
            <a:r>
              <a:rPr lang="en-GB" b="0" baseline="0" dirty="0"/>
              <a:t>[993] </a:t>
            </a:r>
            <a:r>
              <a:rPr lang="en-GB" b="1" baseline="0" dirty="0"/>
              <a:t>gut </a:t>
            </a:r>
            <a:r>
              <a:rPr lang="en-GB" baseline="0" dirty="0"/>
              <a:t>[78]; </a:t>
            </a:r>
            <a:r>
              <a:rPr lang="en-GB" b="1" baseline="0" dirty="0"/>
              <a:t>Minute </a:t>
            </a:r>
            <a:r>
              <a:rPr lang="en-GB" baseline="0" dirty="0"/>
              <a:t>[361]; </a:t>
            </a:r>
            <a:r>
              <a:rPr lang="en-GB" b="1" baseline="0" dirty="0"/>
              <a:t>tun </a:t>
            </a:r>
            <a:r>
              <a:rPr lang="en-GB" baseline="0" dirty="0"/>
              <a:t>[140]; </a:t>
            </a:r>
            <a:r>
              <a:rPr lang="en-GB" b="1" baseline="0" dirty="0"/>
              <a:t>Schule</a:t>
            </a:r>
            <a:r>
              <a:rPr lang="en-GB" baseline="0" dirty="0"/>
              <a:t> [208].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4</a:t>
            </a:fld>
            <a:endParaRPr lang="en-GB"/>
          </a:p>
        </p:txBody>
      </p:sp>
    </p:spTree>
    <p:extLst>
      <p:ext uri="{BB962C8B-B14F-4D97-AF65-F5344CB8AC3E}">
        <p14:creationId xmlns:p14="http://schemas.microsoft.com/office/powerpoint/2010/main" val="4215140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5</a:t>
            </a:fld>
            <a:endParaRPr lang="en-GB"/>
          </a:p>
        </p:txBody>
      </p:sp>
    </p:spTree>
    <p:extLst>
      <p:ext uri="{BB962C8B-B14F-4D97-AF65-F5344CB8AC3E}">
        <p14:creationId xmlns:p14="http://schemas.microsoft.com/office/powerpoint/2010/main" val="518738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r>
              <a:rPr lang="en-GB" i="0" baseline="0" dirty="0"/>
              <a:t>…”</a:t>
            </a:r>
            <a:endParaRPr lang="en-GB" i="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61793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2 minutes</a:t>
            </a:r>
            <a:br>
              <a:rPr lang="en-GB"/>
            </a:br>
            <a:br>
              <a:rPr lang="en-GB" b="1"/>
            </a:br>
            <a:r>
              <a:rPr lang="en-GB" b="1"/>
              <a:t>Aim: </a:t>
            </a:r>
            <a:r>
              <a:rPr lang="en-GB" baseline="0"/>
              <a:t>To recap what students were taught in Week 1 about the long/short [a] SSC.</a:t>
            </a:r>
            <a:br>
              <a:rPr lang="en-GB" baseline="0"/>
            </a:br>
            <a:endParaRPr lang="en-GB" baseline="0"/>
          </a:p>
          <a:p>
            <a:r>
              <a:rPr lang="en-GB" b="1" baseline="0"/>
              <a:t>Note: </a:t>
            </a:r>
            <a:r>
              <a:rPr lang="en-GB" baseline="0"/>
              <a:t>Here we include ‘hundert’ and ‘Uhr’, which students will be taught soon when they learn other SSC.</a:t>
            </a:r>
          </a:p>
          <a:p>
            <a:br>
              <a:rPr lang="en-GB" b="1"/>
            </a:br>
            <a:r>
              <a:rPr lang="en-GB" b="1"/>
              <a:t>Procedure:</a:t>
            </a:r>
            <a:br>
              <a:rPr lang="en-GB"/>
            </a:br>
            <a:r>
              <a:rPr lang="en-GB"/>
              <a:t>1. Click to animate the explanation.</a:t>
            </a:r>
          </a:p>
          <a:p>
            <a:r>
              <a:rPr lang="en-GB" b="0"/>
              <a:t>2</a:t>
            </a:r>
            <a:r>
              <a:rPr lang="en-GB"/>
              <a:t>.</a:t>
            </a:r>
            <a:r>
              <a:rPr lang="en-GB" baseline="0"/>
              <a:t> </a:t>
            </a:r>
            <a:r>
              <a:rPr lang="en-GB"/>
              <a:t>Ensure students’ understanding</a:t>
            </a:r>
            <a:r>
              <a:rPr lang="en-GB" baseline="0"/>
              <a:t> at each stage.</a:t>
            </a:r>
            <a:endParaRPr lang="en-GB"/>
          </a:p>
          <a:p>
            <a:endParaRPr lang="en-GB" baseline="0"/>
          </a:p>
          <a:p>
            <a:r>
              <a:rPr lang="en-GB" sz="1200" b="1" i="0" u="none" strike="noStrike" kern="1200" cap="none">
                <a:solidFill>
                  <a:schemeClr val="tx1"/>
                </a:solidFill>
                <a:effectLst/>
                <a:latin typeface="+mn-lt"/>
                <a:ea typeface="Calibri"/>
                <a:cs typeface="Calibri"/>
                <a:sym typeface="Calibri"/>
              </a:rPr>
              <a:t>Word frequency (1 is the most frequent word in German): </a:t>
            </a:r>
            <a:endParaRPr lang="en-GB"/>
          </a:p>
          <a:p>
            <a:r>
              <a:rPr lang="en-GB" baseline="0"/>
              <a:t>hundert [945] and Uhr [349] </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a:t>Source:  Jones, R.L. &amp; Tschirner, E. (2011). A frequency dictionary of German: core vocabulary for learners.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05404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8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long and short [u] in the listening modality.</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play the first recording. Pupils decide which of the three words they hear is the odd one out based on a long or short [u].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Differentiation: pupils </a:t>
            </a:r>
            <a:r>
              <a:rPr lang="en-GB" sz="12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write all the words down  for a higher challenge and then select the odd  one out, or just 1.B etc.</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solidFill>
                  <a:srgbClr val="002060"/>
                </a:solidFill>
                <a:effectLst/>
                <a:latin typeface="Century Gothic" panose="020B0502020202020204" pitchFamily="34" charset="0"/>
                <a:cs typeface="Times New Roman" panose="02020603050405020304" pitchFamily="18" charset="0"/>
              </a:rPr>
              <a:t>Click to reveal answer tick.</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solidFill>
                  <a:srgbClr val="002060"/>
                </a:solidFill>
                <a:effectLst/>
                <a:latin typeface="Century Gothic" panose="020B0502020202020204" pitchFamily="34" charset="0"/>
                <a:cs typeface="Times New Roman" panose="02020603050405020304" pitchFamily="18" charset="0"/>
              </a:rPr>
              <a:t>Click to reveal written version of the words.</a:t>
            </a:r>
            <a:endParaRPr lang="en-GB" b="0" dirty="0"/>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Continue for items 2-6.</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b="1" dirty="0"/>
              <a:t>Transcript:</a:t>
            </a:r>
          </a:p>
          <a:p>
            <a:pPr marL="342900" indent="-342900" algn="l">
              <a:lnSpc>
                <a:spcPct val="107000"/>
              </a:lnSpc>
              <a:spcAft>
                <a:spcPts val="800"/>
              </a:spcAft>
              <a:buFont typeface="+mj-lt"/>
              <a:buAutoNum type="arabicPeriod"/>
            </a:pP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Hund | Computer | Instrument</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marL="342900" indent="-342900" algn="l">
              <a:lnSpc>
                <a:spcPct val="107000"/>
              </a:lnSpc>
              <a:spcAft>
                <a:spcPts val="800"/>
              </a:spcAft>
              <a:buFont typeface="+mj-lt"/>
              <a:buAutoNum type="arabicPeriod"/>
            </a:pP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Punkt</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 Buch |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Musik</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marL="342900" indent="-342900" algn="l">
              <a:lnSpc>
                <a:spcPct val="107000"/>
              </a:lnSpc>
              <a:spcAft>
                <a:spcPts val="800"/>
              </a:spcAft>
              <a:buFont typeface="+mj-lt"/>
              <a:buAutoNum type="arabicPeriod"/>
            </a:pP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Gut | super | wunderbar</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marL="342900" indent="-342900" algn="l">
              <a:lnSpc>
                <a:spcPct val="107000"/>
              </a:lnSpc>
              <a:spcAft>
                <a:spcPts val="800"/>
              </a:spcAft>
              <a:buFont typeface="+mj-lt"/>
              <a:buAutoNum type="arabicPeriod"/>
            </a:pP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jung</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du |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Bruder</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marL="342900" indent="-342900" algn="l">
              <a:lnSpc>
                <a:spcPct val="107000"/>
              </a:lnSpc>
              <a:spcAft>
                <a:spcPts val="800"/>
              </a:spcAft>
              <a:buFont typeface="+mj-lt"/>
              <a:buAutoNum type="arabicPeriod"/>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Mutter | Uhr | rund</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marL="342900" indent="-342900">
              <a:buFont typeface="+mj-lt"/>
              <a:buAutoNum type="arabicPeriod"/>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Gruppe | Kunst | Minute</a:t>
            </a:r>
          </a:p>
          <a:p>
            <a:pPr marL="342900" indent="-342900">
              <a:buFont typeface="+mj-lt"/>
              <a:buAutoNum type="arabicPeriod"/>
            </a:pPr>
            <a:endParaRPr lang="de-DE"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1" normalizeH="0" baseline="0" noProof="0" dirty="0" err="1">
                <a:ln>
                  <a:noFill/>
                </a:ln>
                <a:solidFill>
                  <a:srgbClr val="002060"/>
                </a:solidFill>
                <a:effectLst/>
                <a:uLnTx/>
                <a:uFillTx/>
                <a:latin typeface="Century Gothic"/>
                <a:ea typeface="Century Gothic"/>
                <a:cs typeface="+mn-cs"/>
              </a:rPr>
              <a:t>Vocabulary</a:t>
            </a:r>
            <a:r>
              <a:rPr kumimoji="0" lang="it-IT" sz="1200" b="0" i="0" u="none" strike="noStrike" kern="1200" cap="none" spc="-1" normalizeH="0" baseline="0" noProof="0" dirty="0">
                <a:ln>
                  <a:noFill/>
                </a:ln>
                <a:solidFill>
                  <a:srgbClr val="002060"/>
                </a:solidFill>
                <a:effectLst/>
                <a:uLnTx/>
                <a:uFillTx/>
                <a:latin typeface="Century Gothic"/>
                <a:ea typeface="Century Gothic"/>
                <a:cs typeface="+mn-cs"/>
              </a:rPr>
              <a:t>: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Gruppe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[369]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Uhr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[348]</a:t>
            </a:r>
            <a:endParaRPr kumimoji="0" lang="fr-FR" sz="1200" b="0" i="0" u="none" strike="noStrike" kern="1200" cap="none" spc="-1" normalizeH="0" baseline="0" noProof="0" dirty="0">
              <a:ln>
                <a:noFill/>
              </a:ln>
              <a:solidFill>
                <a:srgbClr val="002060"/>
              </a:solidFill>
              <a:effectLst/>
              <a:uLnTx/>
              <a:uFillTx/>
              <a:latin typeface="Century Gothic"/>
              <a:ea typeface="Century Gothic"/>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73030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30 minutes</a:t>
            </a:r>
            <a:br>
              <a:rPr lang="en-GB" b="1" baseline="0" dirty="0"/>
            </a:br>
            <a:br>
              <a:rPr lang="en-GB" b="1" baseline="0" dirty="0"/>
            </a:br>
            <a:r>
              <a:rPr lang="en-GB" b="1" baseline="0" dirty="0"/>
              <a:t>Aim</a:t>
            </a:r>
            <a:r>
              <a:rPr lang="en-GB" b="0" baseline="0" dirty="0"/>
              <a:t>: to use previously taught language in a new context.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Students respond to the prompts, writing a letter of introduction to a penfriend in German.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1. For those writing their own letter, dictionaries would be useful, since students may wish to use previously untaught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It is worth reminding students that in German there is only one present tense – I learn and I’m learning are both ‘ich </a:t>
            </a:r>
            <a:r>
              <a:rPr lang="en-GB" b="0" baseline="0" dirty="0" err="1"/>
              <a:t>lerne</a:t>
            </a:r>
            <a:r>
              <a:rPr lang="en-GB" b="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The task can be further adapted – shortened, the bullets constrained, additional support provided (e.g., from the KO or the vocabulary guide).</a:t>
            </a:r>
          </a:p>
          <a:p>
            <a:endParaRPr lang="en-GB" dirty="0">
              <a:latin typeface="Cavolini" panose="03000502040302020204" pitchFamily="66" charset="0"/>
              <a:cs typeface="Cavolini" panose="03000502040302020204" pitchFamily="66" charset="0"/>
            </a:endParaRPr>
          </a:p>
          <a:p>
            <a:r>
              <a:rPr lang="en-GB" b="1" dirty="0">
                <a:latin typeface="Cavolini" panose="03000502040302020204" pitchFamily="66" charset="0"/>
                <a:cs typeface="Cavolini" panose="03000502040302020204" pitchFamily="66" charset="0"/>
              </a:rPr>
              <a:t>Suggested translation:</a:t>
            </a:r>
          </a:p>
          <a:p>
            <a:r>
              <a:rPr lang="en-GB" dirty="0">
                <a:latin typeface="Cavolini" panose="03000502040302020204" pitchFamily="66" charset="0"/>
                <a:cs typeface="Cavolini" panose="03000502040302020204" pitchFamily="66" charset="0"/>
              </a:rPr>
              <a:t>Lieber </a:t>
            </a:r>
            <a:r>
              <a:rPr lang="en-GB" dirty="0" err="1">
                <a:latin typeface="Cavolini" panose="03000502040302020204" pitchFamily="66" charset="0"/>
                <a:cs typeface="Cavolini" panose="03000502040302020204" pitchFamily="66" charset="0"/>
              </a:rPr>
              <a:t>Brieffreund</a:t>
            </a:r>
            <a:r>
              <a:rPr lang="en-GB" dirty="0">
                <a:latin typeface="Cavolini" panose="03000502040302020204" pitchFamily="66" charset="0"/>
                <a:cs typeface="Cavolini" panose="03000502040302020204" pitchFamily="66" charset="0"/>
              </a:rPr>
              <a:t>,</a:t>
            </a:r>
            <a:br>
              <a:rPr lang="en-GB" dirty="0">
                <a:latin typeface="Cavolini" panose="03000502040302020204" pitchFamily="66" charset="0"/>
                <a:cs typeface="Cavolini" panose="03000502040302020204" pitchFamily="66" charset="0"/>
              </a:rPr>
            </a:br>
            <a:r>
              <a:rPr lang="en-GB" dirty="0">
                <a:latin typeface="Cavolini" panose="03000502040302020204" pitchFamily="66" charset="0"/>
                <a:cs typeface="Cavolini" panose="03000502040302020204" pitchFamily="66" charset="0"/>
              </a:rPr>
              <a:t>Wie </a:t>
            </a:r>
            <a:r>
              <a:rPr lang="en-GB" dirty="0" err="1">
                <a:latin typeface="Cavolini" panose="03000502040302020204" pitchFamily="66" charset="0"/>
                <a:cs typeface="Cavolini" panose="03000502040302020204" pitchFamily="66" charset="0"/>
              </a:rPr>
              <a:t>geht’s</a:t>
            </a:r>
            <a:r>
              <a:rPr lang="en-GB" dirty="0">
                <a:latin typeface="Cavolini" panose="03000502040302020204" pitchFamily="66" charset="0"/>
                <a:cs typeface="Cavolini" panose="03000502040302020204" pitchFamily="66" charset="0"/>
              </a:rPr>
              <a:t>? Es </a:t>
            </a:r>
            <a:r>
              <a:rPr lang="en-GB" dirty="0" err="1">
                <a:latin typeface="Cavolini" panose="03000502040302020204" pitchFamily="66" charset="0"/>
                <a:cs typeface="Cavolini" panose="03000502040302020204" pitchFamily="66" charset="0"/>
              </a:rPr>
              <a:t>geht</a:t>
            </a:r>
            <a:r>
              <a:rPr lang="en-GB" dirty="0">
                <a:latin typeface="Cavolini" panose="03000502040302020204" pitchFamily="66" charset="0"/>
                <a:cs typeface="Cavolini" panose="03000502040302020204" pitchFamily="66" charset="0"/>
              </a:rPr>
              <a:t> mir </a:t>
            </a:r>
            <a:r>
              <a:rPr lang="en-GB" dirty="0" err="1">
                <a:latin typeface="Cavolini" panose="03000502040302020204" pitchFamily="66" charset="0"/>
                <a:cs typeface="Cavolini" panose="03000502040302020204" pitchFamily="66" charset="0"/>
              </a:rPr>
              <a:t>sehr</a:t>
            </a:r>
            <a:r>
              <a:rPr lang="en-GB" dirty="0">
                <a:latin typeface="Cavolini" panose="03000502040302020204" pitchFamily="66" charset="0"/>
                <a:cs typeface="Cavolini" panose="03000502040302020204" pitchFamily="66" charset="0"/>
              </a:rPr>
              <a:t> gut. Ich </a:t>
            </a:r>
            <a:r>
              <a:rPr lang="en-GB" dirty="0" err="1">
                <a:latin typeface="Cavolini" panose="03000502040302020204" pitchFamily="66" charset="0"/>
                <a:cs typeface="Cavolini" panose="03000502040302020204" pitchFamily="66" charset="0"/>
              </a:rPr>
              <a:t>wohne</a:t>
            </a:r>
            <a:r>
              <a:rPr lang="en-GB" dirty="0">
                <a:latin typeface="Cavolini" panose="03000502040302020204" pitchFamily="66" charset="0"/>
                <a:cs typeface="Cavolini" panose="03000502040302020204" pitchFamily="66" charset="0"/>
              </a:rPr>
              <a:t> in Berlin, </a:t>
            </a:r>
            <a:r>
              <a:rPr lang="en-GB" dirty="0" err="1">
                <a:latin typeface="Cavolini" panose="03000502040302020204" pitchFamily="66" charset="0"/>
                <a:cs typeface="Cavolini" panose="03000502040302020204" pitchFamily="66" charset="0"/>
              </a:rPr>
              <a:t>aber</a:t>
            </a:r>
            <a:r>
              <a:rPr lang="en-GB" dirty="0">
                <a:latin typeface="Cavolini" panose="03000502040302020204" pitchFamily="66" charset="0"/>
                <a:cs typeface="Cavolini" panose="03000502040302020204" pitchFamily="66" charset="0"/>
              </a:rPr>
              <a:t> ich bin </a:t>
            </a:r>
            <a:r>
              <a:rPr lang="en-GB" dirty="0" err="1">
                <a:latin typeface="Cavolini" panose="03000502040302020204" pitchFamily="66" charset="0"/>
                <a:cs typeface="Cavolini" panose="03000502040302020204" pitchFamily="66" charset="0"/>
              </a:rPr>
              <a:t>nicht</a:t>
            </a:r>
            <a:r>
              <a:rPr lang="en-GB" dirty="0">
                <a:latin typeface="Cavolini" panose="03000502040302020204" pitchFamily="66" charset="0"/>
                <a:cs typeface="Cavolini" panose="03000502040302020204" pitchFamily="66" charset="0"/>
              </a:rPr>
              <a:t> </a:t>
            </a:r>
            <a:r>
              <a:rPr lang="en-GB" dirty="0" err="1">
                <a:latin typeface="Cavolini" panose="03000502040302020204" pitchFamily="66" charset="0"/>
                <a:cs typeface="Cavolini" panose="03000502040302020204" pitchFamily="66" charset="0"/>
              </a:rPr>
              <a:t>zu</a:t>
            </a:r>
            <a:r>
              <a:rPr lang="en-GB" dirty="0">
                <a:latin typeface="Cavolini" panose="03000502040302020204" pitchFamily="66" charset="0"/>
                <a:cs typeface="Cavolini" panose="03000502040302020204" pitchFamily="66" charset="0"/>
              </a:rPr>
              <a:t> </a:t>
            </a:r>
            <a:r>
              <a:rPr lang="en-GB" dirty="0" err="1">
                <a:latin typeface="Cavolini" panose="03000502040302020204" pitchFamily="66" charset="0"/>
                <a:cs typeface="Cavolini" panose="03000502040302020204" pitchFamily="66" charset="0"/>
              </a:rPr>
              <a:t>Hause</a:t>
            </a:r>
            <a:r>
              <a:rPr lang="en-GB" dirty="0">
                <a:latin typeface="Cavolini" panose="03000502040302020204" pitchFamily="66" charset="0"/>
                <a:cs typeface="Cavolini" panose="03000502040302020204" pitchFamily="66" charset="0"/>
              </a:rPr>
              <a:t>, ich bin in der Schule. Es </a:t>
            </a:r>
            <a:r>
              <a:rPr lang="en-GB" dirty="0" err="1">
                <a:latin typeface="Cavolini" panose="03000502040302020204" pitchFamily="66" charset="0"/>
                <a:cs typeface="Cavolini" panose="03000502040302020204" pitchFamily="66" charset="0"/>
              </a:rPr>
              <a:t>ist</a:t>
            </a:r>
            <a:r>
              <a:rPr lang="en-GB" dirty="0">
                <a:latin typeface="Cavolini" panose="03000502040302020204" pitchFamily="66" charset="0"/>
                <a:cs typeface="Cavolini" panose="03000502040302020204" pitchFamily="66" charset="0"/>
              </a:rPr>
              <a:t> Montag. </a:t>
            </a:r>
          </a:p>
          <a:p>
            <a:br>
              <a:rPr lang="en-GB" dirty="0">
                <a:latin typeface="Cavolini" panose="03000502040302020204" pitchFamily="66" charset="0"/>
                <a:cs typeface="Cavolini" panose="03000502040302020204" pitchFamily="66" charset="0"/>
              </a:rPr>
            </a:br>
            <a:r>
              <a:rPr lang="en-GB" dirty="0">
                <a:latin typeface="Cavolini" panose="03000502040302020204" pitchFamily="66" charset="0"/>
                <a:cs typeface="Cavolini" panose="03000502040302020204" pitchFamily="66" charset="0"/>
              </a:rPr>
              <a:t>Ich </a:t>
            </a:r>
            <a:r>
              <a:rPr lang="en-GB" dirty="0" err="1">
                <a:latin typeface="Cavolini" panose="03000502040302020204" pitchFamily="66" charset="0"/>
                <a:cs typeface="Cavolini" panose="03000502040302020204" pitchFamily="66" charset="0"/>
              </a:rPr>
              <a:t>lerne</a:t>
            </a:r>
            <a:r>
              <a:rPr lang="en-GB" dirty="0">
                <a:latin typeface="Cavolini" panose="03000502040302020204" pitchFamily="66" charset="0"/>
                <a:cs typeface="Cavolini" panose="03000502040302020204" pitchFamily="66" charset="0"/>
              </a:rPr>
              <a:t> </a:t>
            </a:r>
            <a:r>
              <a:rPr lang="en-GB" dirty="0" err="1">
                <a:latin typeface="Cavolini" panose="03000502040302020204" pitchFamily="66" charset="0"/>
                <a:cs typeface="Cavolini" panose="03000502040302020204" pitchFamily="66" charset="0"/>
              </a:rPr>
              <a:t>Englisch</a:t>
            </a:r>
            <a:r>
              <a:rPr lang="en-GB" dirty="0">
                <a:latin typeface="Cavolini" panose="03000502040302020204" pitchFamily="66" charset="0"/>
                <a:cs typeface="Cavolini" panose="03000502040302020204" pitchFamily="66" charset="0"/>
              </a:rPr>
              <a:t> in der Schule.  Ich </a:t>
            </a:r>
            <a:r>
              <a:rPr lang="en-GB" dirty="0" err="1">
                <a:latin typeface="Cavolini" panose="03000502040302020204" pitchFamily="66" charset="0"/>
                <a:cs typeface="Cavolini" panose="03000502040302020204" pitchFamily="66" charset="0"/>
              </a:rPr>
              <a:t>mache</a:t>
            </a:r>
            <a:r>
              <a:rPr lang="en-GB" dirty="0">
                <a:latin typeface="Cavolini" panose="03000502040302020204" pitchFamily="66" charset="0"/>
                <a:cs typeface="Cavolini" panose="03000502040302020204" pitchFamily="66" charset="0"/>
              </a:rPr>
              <a:t> auch Sport. </a:t>
            </a:r>
            <a:r>
              <a:rPr lang="en-GB" dirty="0" err="1">
                <a:latin typeface="Cavolini" panose="03000502040302020204" pitchFamily="66" charset="0"/>
                <a:cs typeface="Cavolini" panose="03000502040302020204" pitchFamily="66" charset="0"/>
              </a:rPr>
              <a:t>Fußball</a:t>
            </a:r>
            <a:r>
              <a:rPr lang="en-GB" dirty="0">
                <a:latin typeface="Cavolini" panose="03000502040302020204" pitchFamily="66" charset="0"/>
                <a:cs typeface="Cavolini" panose="03000502040302020204" pitchFamily="66" charset="0"/>
              </a:rPr>
              <a:t> </a:t>
            </a:r>
            <a:r>
              <a:rPr lang="en-GB" dirty="0" err="1">
                <a:latin typeface="Cavolini" panose="03000502040302020204" pitchFamily="66" charset="0"/>
                <a:cs typeface="Cavolini" panose="03000502040302020204" pitchFamily="66" charset="0"/>
              </a:rPr>
              <a:t>ist</a:t>
            </a:r>
            <a:r>
              <a:rPr lang="en-GB" dirty="0">
                <a:latin typeface="Cavolini" panose="03000502040302020204" pitchFamily="66" charset="0"/>
                <a:cs typeface="Cavolini" panose="03000502040302020204" pitchFamily="66" charset="0"/>
              </a:rPr>
              <a:t> </a:t>
            </a:r>
            <a:r>
              <a:rPr lang="en-GB" dirty="0" err="1">
                <a:latin typeface="Cavolini" panose="03000502040302020204" pitchFamily="66" charset="0"/>
                <a:cs typeface="Cavolini" panose="03000502040302020204" pitchFamily="66" charset="0"/>
              </a:rPr>
              <a:t>sehr</a:t>
            </a:r>
            <a:r>
              <a:rPr lang="en-GB" dirty="0">
                <a:latin typeface="Cavolini" panose="03000502040302020204" pitchFamily="66" charset="0"/>
                <a:cs typeface="Cavolini" panose="03000502040302020204" pitchFamily="66" charset="0"/>
              </a:rPr>
              <a:t> gut.</a:t>
            </a:r>
            <a:br>
              <a:rPr lang="en-GB" dirty="0">
                <a:latin typeface="Cavolini" panose="03000502040302020204" pitchFamily="66" charset="0"/>
                <a:cs typeface="Cavolini" panose="03000502040302020204" pitchFamily="66" charset="0"/>
              </a:rPr>
            </a:br>
            <a:br>
              <a:rPr lang="en-GB" dirty="0">
                <a:latin typeface="Cavolini" panose="03000502040302020204" pitchFamily="66" charset="0"/>
                <a:cs typeface="Cavolini" panose="03000502040302020204" pitchFamily="66" charset="0"/>
              </a:rPr>
            </a:br>
            <a:r>
              <a:rPr lang="en-GB" dirty="0">
                <a:latin typeface="Cavolini" panose="03000502040302020204" pitchFamily="66" charset="0"/>
                <a:cs typeface="Cavolini" panose="03000502040302020204" pitchFamily="66" charset="0"/>
              </a:rPr>
              <a:t>Ich </a:t>
            </a:r>
            <a:r>
              <a:rPr lang="en-GB" dirty="0" err="1">
                <a:latin typeface="Cavolini" panose="03000502040302020204" pitchFamily="66" charset="0"/>
                <a:cs typeface="Cavolini" panose="03000502040302020204" pitchFamily="66" charset="0"/>
              </a:rPr>
              <a:t>spiele</a:t>
            </a:r>
            <a:r>
              <a:rPr lang="en-GB" dirty="0">
                <a:latin typeface="Cavolini" panose="03000502040302020204" pitchFamily="66" charset="0"/>
                <a:cs typeface="Cavolini" panose="03000502040302020204" pitchFamily="66" charset="0"/>
              </a:rPr>
              <a:t> </a:t>
            </a:r>
            <a:r>
              <a:rPr lang="en-GB" dirty="0" err="1">
                <a:latin typeface="Cavolini" panose="03000502040302020204" pitchFamily="66" charset="0"/>
                <a:cs typeface="Cavolini" panose="03000502040302020204" pitchFamily="66" charset="0"/>
              </a:rPr>
              <a:t>Gitarre</a:t>
            </a:r>
            <a:r>
              <a:rPr lang="en-GB" dirty="0">
                <a:latin typeface="Cavolini" panose="03000502040302020204" pitchFamily="66" charset="0"/>
                <a:cs typeface="Cavolini" panose="03000502040302020204" pitchFamily="66" charset="0"/>
              </a:rPr>
              <a:t> </a:t>
            </a:r>
            <a:r>
              <a:rPr lang="en-GB" dirty="0" err="1">
                <a:latin typeface="Cavolini" panose="03000502040302020204" pitchFamily="66" charset="0"/>
                <a:cs typeface="Cavolini" panose="03000502040302020204" pitchFamily="66" charset="0"/>
              </a:rPr>
              <a:t>zu</a:t>
            </a:r>
            <a:r>
              <a:rPr lang="en-GB" dirty="0">
                <a:latin typeface="Cavolini" panose="03000502040302020204" pitchFamily="66" charset="0"/>
                <a:cs typeface="Cavolini" panose="03000502040302020204" pitchFamily="66" charset="0"/>
              </a:rPr>
              <a:t> </a:t>
            </a:r>
            <a:r>
              <a:rPr lang="en-GB" dirty="0" err="1">
                <a:latin typeface="Cavolini" panose="03000502040302020204" pitchFamily="66" charset="0"/>
                <a:cs typeface="Cavolini" panose="03000502040302020204" pitchFamily="66" charset="0"/>
              </a:rPr>
              <a:t>Hause</a:t>
            </a:r>
            <a:r>
              <a:rPr lang="en-GB" dirty="0">
                <a:latin typeface="Cavolini" panose="03000502040302020204" pitchFamily="66" charset="0"/>
                <a:cs typeface="Cavolini" panose="03000502040302020204" pitchFamily="66" charset="0"/>
              </a:rPr>
              <a:t>.  Wie </a:t>
            </a:r>
            <a:r>
              <a:rPr lang="en-GB" dirty="0" err="1">
                <a:latin typeface="Cavolini" panose="03000502040302020204" pitchFamily="66" charset="0"/>
                <a:cs typeface="Cavolini" panose="03000502040302020204" pitchFamily="66" charset="0"/>
              </a:rPr>
              <a:t>geht’s</a:t>
            </a:r>
            <a:r>
              <a:rPr lang="en-GB" dirty="0">
                <a:latin typeface="Cavolini" panose="03000502040302020204" pitchFamily="66" charset="0"/>
                <a:cs typeface="Cavolini" panose="03000502040302020204" pitchFamily="66" charset="0"/>
              </a:rPr>
              <a:t> </a:t>
            </a:r>
            <a:r>
              <a:rPr lang="en-GB" dirty="0" err="1">
                <a:latin typeface="Cavolini" panose="03000502040302020204" pitchFamily="66" charset="0"/>
                <a:cs typeface="Cavolini" panose="03000502040302020204" pitchFamily="66" charset="0"/>
              </a:rPr>
              <a:t>dir</a:t>
            </a:r>
            <a:r>
              <a:rPr lang="en-GB" dirty="0">
                <a:latin typeface="Cavolini" panose="03000502040302020204" pitchFamily="66" charset="0"/>
                <a:cs typeface="Cavolini" panose="03000502040302020204" pitchFamily="66" charset="0"/>
              </a:rPr>
              <a:t>? Was </a:t>
            </a:r>
            <a:r>
              <a:rPr lang="en-GB" dirty="0" err="1">
                <a:latin typeface="Cavolini" panose="03000502040302020204" pitchFamily="66" charset="0"/>
                <a:cs typeface="Cavolini" panose="03000502040302020204" pitchFamily="66" charset="0"/>
              </a:rPr>
              <a:t>machst</a:t>
            </a:r>
            <a:r>
              <a:rPr lang="en-GB" dirty="0">
                <a:latin typeface="Cavolini" panose="03000502040302020204" pitchFamily="66" charset="0"/>
                <a:cs typeface="Cavolini" panose="03000502040302020204" pitchFamily="66" charset="0"/>
              </a:rPr>
              <a:t> du </a:t>
            </a:r>
            <a:r>
              <a:rPr lang="en-GB" dirty="0" err="1">
                <a:latin typeface="Cavolini" panose="03000502040302020204" pitchFamily="66" charset="0"/>
                <a:cs typeface="Cavolini" panose="03000502040302020204" pitchFamily="66" charset="0"/>
              </a:rPr>
              <a:t>zu</a:t>
            </a:r>
            <a:r>
              <a:rPr lang="en-GB" dirty="0">
                <a:latin typeface="Cavolini" panose="03000502040302020204" pitchFamily="66" charset="0"/>
                <a:cs typeface="Cavolini" panose="03000502040302020204" pitchFamily="66" charset="0"/>
              </a:rPr>
              <a:t> </a:t>
            </a:r>
            <a:r>
              <a:rPr lang="en-GB" dirty="0" err="1">
                <a:latin typeface="Cavolini" panose="03000502040302020204" pitchFamily="66" charset="0"/>
                <a:cs typeface="Cavolini" panose="03000502040302020204" pitchFamily="66" charset="0"/>
              </a:rPr>
              <a:t>Hause</a:t>
            </a:r>
            <a:r>
              <a:rPr lang="en-GB" dirty="0">
                <a:latin typeface="Cavolini" panose="03000502040302020204" pitchFamily="66" charset="0"/>
                <a:cs typeface="Cavolini" panose="03000502040302020204" pitchFamily="66" charset="0"/>
              </a:rPr>
              <a:t>? </a:t>
            </a:r>
            <a:r>
              <a:rPr lang="en-GB" dirty="0" err="1">
                <a:latin typeface="Cavolini" panose="03000502040302020204" pitchFamily="66" charset="0"/>
                <a:cs typeface="Cavolini" panose="03000502040302020204" pitchFamily="66" charset="0"/>
              </a:rPr>
              <a:t>Spielst</a:t>
            </a:r>
            <a:r>
              <a:rPr lang="en-GB" dirty="0">
                <a:latin typeface="Cavolini" panose="03000502040302020204" pitchFamily="66" charset="0"/>
                <a:cs typeface="Cavolini" panose="03000502040302020204" pitchFamily="66" charset="0"/>
              </a:rPr>
              <a:t> du </a:t>
            </a:r>
            <a:r>
              <a:rPr lang="en-GB" dirty="0" err="1">
                <a:latin typeface="Cavolini" panose="03000502040302020204" pitchFamily="66" charset="0"/>
                <a:cs typeface="Cavolini" panose="03000502040302020204" pitchFamily="66" charset="0"/>
              </a:rPr>
              <a:t>Fußball</a:t>
            </a:r>
            <a:r>
              <a:rPr lang="en-GB" dirty="0">
                <a:latin typeface="Cavolini" panose="03000502040302020204" pitchFamily="66" charset="0"/>
                <a:cs typeface="Cavolini" panose="03000502040302020204" pitchFamily="66" charset="0"/>
              </a:rPr>
              <a:t>?</a:t>
            </a:r>
            <a:br>
              <a:rPr lang="en-GB" dirty="0">
                <a:latin typeface="Cavolini" panose="03000502040302020204" pitchFamily="66" charset="0"/>
                <a:cs typeface="Cavolini" panose="03000502040302020204" pitchFamily="66" charset="0"/>
              </a:rPr>
            </a:br>
            <a:r>
              <a:rPr lang="en-GB" dirty="0" err="1">
                <a:latin typeface="Cavolini" panose="03000502040302020204" pitchFamily="66" charset="0"/>
                <a:cs typeface="Cavolini" panose="03000502040302020204" pitchFamily="66" charset="0"/>
              </a:rPr>
              <a:t>Viele</a:t>
            </a:r>
            <a:r>
              <a:rPr lang="en-GB" dirty="0">
                <a:latin typeface="Cavolini" panose="03000502040302020204" pitchFamily="66" charset="0"/>
                <a:cs typeface="Cavolini" panose="03000502040302020204" pitchFamily="66" charset="0"/>
              </a:rPr>
              <a:t> </a:t>
            </a:r>
            <a:r>
              <a:rPr lang="en-GB" dirty="0" err="1">
                <a:latin typeface="Cavolini" panose="03000502040302020204" pitchFamily="66" charset="0"/>
                <a:cs typeface="Cavolini" panose="03000502040302020204" pitchFamily="66" charset="0"/>
              </a:rPr>
              <a:t>Grüße</a:t>
            </a:r>
            <a:r>
              <a:rPr lang="en-GB" dirty="0">
                <a:latin typeface="Cavolini" panose="03000502040302020204" pitchFamily="66" charset="0"/>
                <a:cs typeface="Cavolini" panose="03000502040302020204" pitchFamily="66"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Note: </a:t>
            </a:r>
            <a:r>
              <a:rPr lang="en-GB" b="1" baseline="0" dirty="0"/>
              <a:t>auch</a:t>
            </a:r>
            <a:r>
              <a:rPr lang="en-GB" b="0" baseline="0" dirty="0"/>
              <a:t> [] is in next week’s vocabulary set.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797392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Map&#10;&#10;Description automatically generated">
            <a:extLst>
              <a:ext uri="{FF2B5EF4-FFF2-40B4-BE49-F238E27FC236}">
                <a16:creationId xmlns:a16="http://schemas.microsoft.com/office/drawing/2014/main" id="{3141575F-F2C1-4566-A851-BE20CB6C511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83630" y="161531"/>
            <a:ext cx="921940" cy="118073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3" name="Picture 2">
            <a:extLst>
              <a:ext uri="{FF2B5EF4-FFF2-40B4-BE49-F238E27FC236}">
                <a16:creationId xmlns:a16="http://schemas.microsoft.com/office/drawing/2014/main" id="{8467F76C-DA5B-49DF-A177-918DB6A6C24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0854384" y="6009187"/>
            <a:ext cx="1337616" cy="947465"/>
          </a:xfrm>
          <a:prstGeom prst="rect">
            <a:avLst/>
          </a:prstGeom>
        </p:spPr>
      </p:pic>
    </p:spTree>
    <p:extLst>
      <p:ext uri="{BB962C8B-B14F-4D97-AF65-F5344CB8AC3E}">
        <p14:creationId xmlns:p14="http://schemas.microsoft.com/office/powerpoint/2010/main" val="21716758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9172876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5" name="Title 3">
            <a:extLst>
              <a:ext uri="{FF2B5EF4-FFF2-40B4-BE49-F238E27FC236}">
                <a16:creationId xmlns:a16="http://schemas.microsoft.com/office/drawing/2014/main" id="{50B88E75-CE60-479E-AE59-FAAE8CABA43B}"/>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1419353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34154111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
        <p:nvSpPr>
          <p:cNvPr id="12" name="Title 3">
            <a:extLst>
              <a:ext uri="{FF2B5EF4-FFF2-40B4-BE49-F238E27FC236}">
                <a16:creationId xmlns:a16="http://schemas.microsoft.com/office/drawing/2014/main" id="{F8F179C9-7747-4DA5-BE58-0FD87A2A60B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8279613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50" name="Text Placeholder 15">
            <a:extLst>
              <a:ext uri="{FF2B5EF4-FFF2-40B4-BE49-F238E27FC236}">
                <a16:creationId xmlns:a16="http://schemas.microsoft.com/office/drawing/2014/main" id="{E75A78C3-3EF9-4031-834A-4A152180ADEE}"/>
              </a:ext>
            </a:extLst>
          </p:cNvPr>
          <p:cNvSpPr>
            <a:spLocks noGrp="1"/>
          </p:cNvSpPr>
          <p:nvPr>
            <p:ph type="body" sz="quarter" idx="14" hasCustomPrompt="1"/>
          </p:nvPr>
        </p:nvSpPr>
        <p:spPr>
          <a:xfrm>
            <a:off x="1099128" y="124001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1" name="Text Placeholder 15">
            <a:extLst>
              <a:ext uri="{FF2B5EF4-FFF2-40B4-BE49-F238E27FC236}">
                <a16:creationId xmlns:a16="http://schemas.microsoft.com/office/drawing/2014/main" id="{80C6423B-4D1B-4C13-B607-9F8641A841FE}"/>
              </a:ext>
            </a:extLst>
          </p:cNvPr>
          <p:cNvSpPr>
            <a:spLocks noGrp="1"/>
          </p:cNvSpPr>
          <p:nvPr>
            <p:ph type="body" sz="quarter" idx="43" hasCustomPrompt="1"/>
          </p:nvPr>
        </p:nvSpPr>
        <p:spPr>
          <a:xfrm>
            <a:off x="1082563" y="228693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2" name="Text Placeholder 15">
            <a:extLst>
              <a:ext uri="{FF2B5EF4-FFF2-40B4-BE49-F238E27FC236}">
                <a16:creationId xmlns:a16="http://schemas.microsoft.com/office/drawing/2014/main" id="{33483B4E-89A7-4CAD-AB6E-9B7D9C1A8005}"/>
              </a:ext>
            </a:extLst>
          </p:cNvPr>
          <p:cNvSpPr>
            <a:spLocks noGrp="1"/>
          </p:cNvSpPr>
          <p:nvPr>
            <p:ph type="body" sz="quarter" idx="44" hasCustomPrompt="1"/>
          </p:nvPr>
        </p:nvSpPr>
        <p:spPr>
          <a:xfrm>
            <a:off x="1075937" y="3393495"/>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3" name="Text Placeholder 15">
            <a:extLst>
              <a:ext uri="{FF2B5EF4-FFF2-40B4-BE49-F238E27FC236}">
                <a16:creationId xmlns:a16="http://schemas.microsoft.com/office/drawing/2014/main" id="{E024F041-31DA-4FF4-B7FC-4B081D82E4C3}"/>
              </a:ext>
            </a:extLst>
          </p:cNvPr>
          <p:cNvSpPr>
            <a:spLocks noGrp="1"/>
          </p:cNvSpPr>
          <p:nvPr>
            <p:ph type="body" sz="quarter" idx="45" hasCustomPrompt="1"/>
          </p:nvPr>
        </p:nvSpPr>
        <p:spPr>
          <a:xfrm>
            <a:off x="1089189" y="4609382"/>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4" name="Text Placeholder 15">
            <a:extLst>
              <a:ext uri="{FF2B5EF4-FFF2-40B4-BE49-F238E27FC236}">
                <a16:creationId xmlns:a16="http://schemas.microsoft.com/office/drawing/2014/main" id="{DDBCC5C5-AE2D-4CEC-8340-38F909376B02}"/>
              </a:ext>
            </a:extLst>
          </p:cNvPr>
          <p:cNvSpPr>
            <a:spLocks noGrp="1"/>
          </p:cNvSpPr>
          <p:nvPr>
            <p:ph type="body" sz="quarter" idx="46" hasCustomPrompt="1"/>
          </p:nvPr>
        </p:nvSpPr>
        <p:spPr>
          <a:xfrm>
            <a:off x="6608720" y="125326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55" name="Text Placeholder 15">
            <a:extLst>
              <a:ext uri="{FF2B5EF4-FFF2-40B4-BE49-F238E27FC236}">
                <a16:creationId xmlns:a16="http://schemas.microsoft.com/office/drawing/2014/main" id="{EE11F52F-BA8C-49A7-AB78-242ECCE09DAA}"/>
              </a:ext>
            </a:extLst>
          </p:cNvPr>
          <p:cNvSpPr>
            <a:spLocks noGrp="1"/>
          </p:cNvSpPr>
          <p:nvPr>
            <p:ph type="body" sz="quarter" idx="47" hasCustomPrompt="1"/>
          </p:nvPr>
        </p:nvSpPr>
        <p:spPr>
          <a:xfrm>
            <a:off x="6592155" y="2300190"/>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56" name="Text Placeholder 15">
            <a:extLst>
              <a:ext uri="{FF2B5EF4-FFF2-40B4-BE49-F238E27FC236}">
                <a16:creationId xmlns:a16="http://schemas.microsoft.com/office/drawing/2014/main" id="{C88B6196-AD7E-4C72-A796-2011CA63D099}"/>
              </a:ext>
            </a:extLst>
          </p:cNvPr>
          <p:cNvSpPr>
            <a:spLocks noGrp="1"/>
          </p:cNvSpPr>
          <p:nvPr>
            <p:ph type="body" sz="quarter" idx="48" hasCustomPrompt="1"/>
          </p:nvPr>
        </p:nvSpPr>
        <p:spPr>
          <a:xfrm>
            <a:off x="6585529" y="340674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57" name="Text Placeholder 15">
            <a:extLst>
              <a:ext uri="{FF2B5EF4-FFF2-40B4-BE49-F238E27FC236}">
                <a16:creationId xmlns:a16="http://schemas.microsoft.com/office/drawing/2014/main" id="{21A0D542-98BB-4D26-B7AD-027CB98AE0F9}"/>
              </a:ext>
            </a:extLst>
          </p:cNvPr>
          <p:cNvSpPr>
            <a:spLocks noGrp="1"/>
          </p:cNvSpPr>
          <p:nvPr>
            <p:ph type="body" sz="quarter" idx="49" hasCustomPrompt="1"/>
          </p:nvPr>
        </p:nvSpPr>
        <p:spPr>
          <a:xfrm>
            <a:off x="6598781" y="4622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Tree>
    <p:extLst>
      <p:ext uri="{BB962C8B-B14F-4D97-AF65-F5344CB8AC3E}">
        <p14:creationId xmlns:p14="http://schemas.microsoft.com/office/powerpoint/2010/main" val="18536581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627110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57367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9AA6F7-5009-43DA-A5BA-A7357987A6E0}"/>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385362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5293738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AC98375E-B78B-4EF2-9183-21DDF299CF36}"/>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286828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29597448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itle 3">
            <a:extLst>
              <a:ext uri="{FF2B5EF4-FFF2-40B4-BE49-F238E27FC236}">
                <a16:creationId xmlns:a16="http://schemas.microsoft.com/office/drawing/2014/main" id="{1C7ECA85-28B6-4349-80F0-9A682E4EFDA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1437268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876772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334B27DC-A959-421A-92EF-A2685612DDA4}"/>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9729927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9585515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33.png"/><Relationship Id="rId18" Type="http://schemas.openxmlformats.org/officeDocument/2006/relationships/image" Target="../media/image31.png"/><Relationship Id="rId3" Type="http://schemas.openxmlformats.org/officeDocument/2006/relationships/image" Target="../media/image50.png"/><Relationship Id="rId21" Type="http://schemas.openxmlformats.org/officeDocument/2006/relationships/image" Target="../media/image62.png"/><Relationship Id="rId7" Type="http://schemas.openxmlformats.org/officeDocument/2006/relationships/image" Target="../media/image53.png"/><Relationship Id="rId12" Type="http://schemas.openxmlformats.org/officeDocument/2006/relationships/image" Target="../media/image46.png"/><Relationship Id="rId17" Type="http://schemas.openxmlformats.org/officeDocument/2006/relationships/image" Target="../media/image36.png"/><Relationship Id="rId2" Type="http://schemas.openxmlformats.org/officeDocument/2006/relationships/notesSlide" Target="../notesSlides/notesSlide17.xml"/><Relationship Id="rId16" Type="http://schemas.openxmlformats.org/officeDocument/2006/relationships/image" Target="../media/image59.png"/><Relationship Id="rId20" Type="http://schemas.openxmlformats.org/officeDocument/2006/relationships/image" Target="../media/image61.jpeg"/><Relationship Id="rId1" Type="http://schemas.openxmlformats.org/officeDocument/2006/relationships/slideLayout" Target="../slideLayouts/slideLayout3.xml"/><Relationship Id="rId6" Type="http://schemas.openxmlformats.org/officeDocument/2006/relationships/image" Target="../media/image52.png"/><Relationship Id="rId11" Type="http://schemas.openxmlformats.org/officeDocument/2006/relationships/image" Target="../media/image57.jpeg"/><Relationship Id="rId5" Type="http://schemas.openxmlformats.org/officeDocument/2006/relationships/image" Target="../media/image51.jpeg"/><Relationship Id="rId15" Type="http://schemas.openxmlformats.org/officeDocument/2006/relationships/image" Target="../media/image34.png"/><Relationship Id="rId10" Type="http://schemas.openxmlformats.org/officeDocument/2006/relationships/image" Target="../media/image56.png"/><Relationship Id="rId19" Type="http://schemas.openxmlformats.org/officeDocument/2006/relationships/image" Target="../media/image60.png"/><Relationship Id="rId4" Type="http://schemas.openxmlformats.org/officeDocument/2006/relationships/image" Target="../media/image38.png"/><Relationship Id="rId9" Type="http://schemas.openxmlformats.org/officeDocument/2006/relationships/image" Target="../media/image55.png"/><Relationship Id="rId14" Type="http://schemas.openxmlformats.org/officeDocument/2006/relationships/image" Target="../media/image58.jpe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audio" Target="../media/audio14.wav"/><Relationship Id="rId4" Type="http://schemas.openxmlformats.org/officeDocument/2006/relationships/image" Target="../media/image19.sv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audio" Target="../media/audio14.wav"/><Relationship Id="rId4" Type="http://schemas.openxmlformats.org/officeDocument/2006/relationships/image" Target="../media/image19.sv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audio" Target="../media/audio15.wav"/><Relationship Id="rId7" Type="http://schemas.openxmlformats.org/officeDocument/2006/relationships/audio" Target="../media/audio19.wav"/><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audio" Target="../media/audio18.wav"/><Relationship Id="rId5" Type="http://schemas.openxmlformats.org/officeDocument/2006/relationships/audio" Target="../media/audio17.wav"/><Relationship Id="rId4" Type="http://schemas.openxmlformats.org/officeDocument/2006/relationships/audio" Target="../media/audio16.wav"/></Relationships>
</file>

<file path=ppt/slides/_rels/slide21.xml.rels><?xml version="1.0" encoding="UTF-8" standalone="yes"?>
<Relationships xmlns="http://schemas.openxmlformats.org/package/2006/relationships"><Relationship Id="rId3" Type="http://schemas.openxmlformats.org/officeDocument/2006/relationships/audio" Target="../media/audio20.wav"/><Relationship Id="rId7" Type="http://schemas.openxmlformats.org/officeDocument/2006/relationships/audio" Target="../media/audio24.wav"/><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audio" Target="../media/audio23.wav"/><Relationship Id="rId5" Type="http://schemas.openxmlformats.org/officeDocument/2006/relationships/audio" Target="../media/audio22.wav"/><Relationship Id="rId4" Type="http://schemas.openxmlformats.org/officeDocument/2006/relationships/audio" Target="../media/audio21.wav"/></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audio" Target="../media/audio14.wav"/><Relationship Id="rId4" Type="http://schemas.openxmlformats.org/officeDocument/2006/relationships/image" Target="../media/image19.sv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63.png"/><Relationship Id="rId5" Type="http://schemas.openxmlformats.org/officeDocument/2006/relationships/audio" Target="../media/audio14.wav"/><Relationship Id="rId4" Type="http://schemas.openxmlformats.org/officeDocument/2006/relationships/image" Target="../media/image19.svg"/></Relationships>
</file>

<file path=ppt/slides/_rels/slide25.xml.rels><?xml version="1.0" encoding="UTF-8" standalone="yes"?>
<Relationships xmlns="http://schemas.openxmlformats.org/package/2006/relationships"><Relationship Id="rId3" Type="http://schemas.openxmlformats.org/officeDocument/2006/relationships/hyperlink" Target="https://www.rachelhawkes.com/LDPresources/Yr7German/German_Y7_Term1ii_Wk6_audio.html"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64.png"/><Relationship Id="rId4" Type="http://schemas.openxmlformats.org/officeDocument/2006/relationships/hyperlink" Target="https://www.rachelhawkes.com/LDPresources/Yr7German/German_Y7_Term1ii_Wk6_audio_HW_sheet.docx" TargetMode="Externa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11.jpeg"/><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5.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audio" Target="../media/audio4.wav"/><Relationship Id="rId11" Type="http://schemas.openxmlformats.org/officeDocument/2006/relationships/image" Target="../media/image13.png"/><Relationship Id="rId5" Type="http://schemas.openxmlformats.org/officeDocument/2006/relationships/audio" Target="../media/audio3.wav"/><Relationship Id="rId15" Type="http://schemas.openxmlformats.org/officeDocument/2006/relationships/image" Target="../media/image17.png"/><Relationship Id="rId10" Type="http://schemas.openxmlformats.org/officeDocument/2006/relationships/image" Target="../media/image12.jpe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12.jpeg"/><Relationship Id="rId4" Type="http://schemas.openxmlformats.org/officeDocument/2006/relationships/audio" Target="../media/audio2.wav"/><Relationship Id="rId9" Type="http://schemas.openxmlformats.org/officeDocument/2006/relationships/audio" Target="../media/audio7.wav"/></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21.png"/><Relationship Id="rId3" Type="http://schemas.openxmlformats.org/officeDocument/2006/relationships/audio" Target="../media/audio8.wav"/><Relationship Id="rId7" Type="http://schemas.openxmlformats.org/officeDocument/2006/relationships/audio" Target="../media/audio12.wav"/><Relationship Id="rId12"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audio" Target="../media/audio11.wav"/><Relationship Id="rId11" Type="http://schemas.openxmlformats.org/officeDocument/2006/relationships/audio" Target="../media/audio14.wav"/><Relationship Id="rId5" Type="http://schemas.openxmlformats.org/officeDocument/2006/relationships/audio" Target="../media/audio10.wav"/><Relationship Id="rId10" Type="http://schemas.openxmlformats.org/officeDocument/2006/relationships/image" Target="../media/image19.svg"/><Relationship Id="rId4" Type="http://schemas.openxmlformats.org/officeDocument/2006/relationships/audio" Target="../media/audio9.wav"/><Relationship Id="rId9" Type="http://schemas.openxmlformats.org/officeDocument/2006/relationships/image" Target="../media/image18.png"/><Relationship Id="rId1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28.gif"/><Relationship Id="rId3" Type="http://schemas.openxmlformats.org/officeDocument/2006/relationships/image" Target="../media/image23.png"/><Relationship Id="rId7" Type="http://schemas.openxmlformats.org/officeDocument/2006/relationships/image" Target="../media/image27.sv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FAC028C-DD14-49A7-852B-AB444B3CC414}"/>
              </a:ext>
            </a:extLst>
          </p:cNvPr>
          <p:cNvSpPr>
            <a:spLocks noGrp="1"/>
          </p:cNvSpPr>
          <p:nvPr>
            <p:ph type="body" sz="quarter" idx="14"/>
          </p:nvPr>
        </p:nvSpPr>
        <p:spPr>
          <a:xfrm>
            <a:off x="244860" y="1291811"/>
            <a:ext cx="7038749" cy="844550"/>
          </a:xfrm>
        </p:spPr>
        <p:txBody>
          <a:bodyPr>
            <a:normAutofit/>
          </a:bodyPr>
          <a:lstStyle/>
          <a:p>
            <a:r>
              <a:rPr lang="en-GB" sz="4800" dirty="0" err="1"/>
              <a:t>Wer</a:t>
            </a:r>
            <a:r>
              <a:rPr lang="en-GB" sz="4800" dirty="0"/>
              <a:t> </a:t>
            </a:r>
            <a:r>
              <a:rPr lang="en-GB" sz="4800" dirty="0" err="1"/>
              <a:t>macht</a:t>
            </a:r>
            <a:r>
              <a:rPr lang="en-GB" sz="4800" dirty="0"/>
              <a:t> was?</a:t>
            </a:r>
          </a:p>
        </p:txBody>
      </p:sp>
      <p:sp>
        <p:nvSpPr>
          <p:cNvPr id="2" name="Text Placeholder 1">
            <a:extLst>
              <a:ext uri="{FF2B5EF4-FFF2-40B4-BE49-F238E27FC236}">
                <a16:creationId xmlns:a16="http://schemas.microsoft.com/office/drawing/2014/main" id="{57686BEB-CDBF-456C-87DB-24362D169006}"/>
              </a:ext>
            </a:extLst>
          </p:cNvPr>
          <p:cNvSpPr>
            <a:spLocks noGrp="1"/>
          </p:cNvSpPr>
          <p:nvPr>
            <p:ph type="body" sz="quarter" idx="12"/>
          </p:nvPr>
        </p:nvSpPr>
        <p:spPr>
          <a:xfrm>
            <a:off x="244860" y="5590743"/>
            <a:ext cx="3825285" cy="1154112"/>
          </a:xfrm>
        </p:spPr>
        <p:txBody>
          <a:bodyPr>
            <a:normAutofit fontScale="85000" lnSpcReduction="20000"/>
          </a:bodyPr>
          <a:lstStyle/>
          <a:p>
            <a:r>
              <a:rPr lang="en-GB" b="1" dirty="0"/>
              <a:t>Y7 German</a:t>
            </a:r>
            <a:br>
              <a:rPr lang="en-GB" dirty="0"/>
            </a:br>
            <a:r>
              <a:rPr lang="en-GB" sz="1800" dirty="0"/>
              <a:t>Term 1.2 – Week 5 – Lesson 23</a:t>
            </a:r>
            <a:br>
              <a:rPr lang="en-GB" sz="1800" dirty="0"/>
            </a:br>
            <a:r>
              <a:rPr lang="en-GB" sz="1800" dirty="0"/>
              <a:t>Leigh McClelland / Rachel Hawkes</a:t>
            </a:r>
            <a:br>
              <a:rPr lang="en-GB" sz="1800" dirty="0"/>
            </a:br>
            <a:r>
              <a:rPr lang="en-GB" sz="1800" dirty="0"/>
              <a:t>Artwork: Steve Clarke</a:t>
            </a:r>
            <a:br>
              <a:rPr lang="en-GB" sz="1800" dirty="0"/>
            </a:br>
            <a:br>
              <a:rPr lang="en-GB" sz="1800" dirty="0"/>
            </a:br>
            <a:r>
              <a:rPr lang="en-GB" sz="1800" dirty="0"/>
              <a:t>Date updated: 19.08.23</a:t>
            </a:r>
            <a:endParaRPr lang="en-GB" dirty="0"/>
          </a:p>
        </p:txBody>
      </p:sp>
      <p:sp>
        <p:nvSpPr>
          <p:cNvPr id="3" name="Text Placeholder 2">
            <a:extLst>
              <a:ext uri="{FF2B5EF4-FFF2-40B4-BE49-F238E27FC236}">
                <a16:creationId xmlns:a16="http://schemas.microsoft.com/office/drawing/2014/main" id="{0DE7E49C-EE1D-4553-9FF4-38F95743D8CB}"/>
              </a:ext>
            </a:extLst>
          </p:cNvPr>
          <p:cNvSpPr>
            <a:spLocks noGrp="1"/>
          </p:cNvSpPr>
          <p:nvPr>
            <p:ph type="body" sz="quarter" idx="13"/>
          </p:nvPr>
        </p:nvSpPr>
        <p:spPr>
          <a:xfrm>
            <a:off x="244860" y="2018972"/>
            <a:ext cx="7413217" cy="1410028"/>
          </a:xfrm>
        </p:spPr>
        <p:txBody>
          <a:bodyPr>
            <a:normAutofit/>
          </a:bodyPr>
          <a:lstStyle/>
          <a:p>
            <a:pPr algn="l"/>
            <a:r>
              <a:rPr lang="en-GB" sz="2000" dirty="0">
                <a:solidFill>
                  <a:schemeClr val="tx1"/>
                </a:solidFill>
              </a:rPr>
              <a:t>Sentence-building from infinitive verbs</a:t>
            </a:r>
            <a:br>
              <a:rPr lang="en-GB" sz="2000" dirty="0">
                <a:solidFill>
                  <a:schemeClr val="tx1"/>
                </a:solidFill>
              </a:rPr>
            </a:br>
            <a:r>
              <a:rPr lang="en-GB" sz="2000" dirty="0">
                <a:solidFill>
                  <a:schemeClr val="tx1"/>
                </a:solidFill>
              </a:rPr>
              <a:t>Present tense: 1</a:t>
            </a:r>
            <a:r>
              <a:rPr lang="en-GB" sz="2000" baseline="30000" dirty="0">
                <a:solidFill>
                  <a:schemeClr val="tx1"/>
                </a:solidFill>
              </a:rPr>
              <a:t>st</a:t>
            </a:r>
            <a:r>
              <a:rPr lang="en-GB" sz="2000" dirty="0">
                <a:solidFill>
                  <a:schemeClr val="tx1"/>
                </a:solidFill>
              </a:rPr>
              <a:t>, 2</a:t>
            </a:r>
            <a:r>
              <a:rPr lang="en-GB" sz="2000" baseline="30000" dirty="0">
                <a:solidFill>
                  <a:schemeClr val="tx1"/>
                </a:solidFill>
              </a:rPr>
              <a:t>nd</a:t>
            </a:r>
            <a:r>
              <a:rPr lang="en-GB" sz="2000" dirty="0">
                <a:solidFill>
                  <a:schemeClr val="tx1"/>
                </a:solidFill>
              </a:rPr>
              <a:t>, 3</a:t>
            </a:r>
            <a:r>
              <a:rPr lang="en-GB" sz="2000" baseline="30000" dirty="0">
                <a:solidFill>
                  <a:schemeClr val="tx1"/>
                </a:solidFill>
              </a:rPr>
              <a:t>rd</a:t>
            </a:r>
            <a:r>
              <a:rPr lang="en-GB" sz="2000" dirty="0">
                <a:solidFill>
                  <a:schemeClr val="tx1"/>
                </a:solidFill>
              </a:rPr>
              <a:t> persons singular</a:t>
            </a:r>
          </a:p>
          <a:p>
            <a:pPr algn="l"/>
            <a:r>
              <a:rPr lang="en-GB" sz="2000" dirty="0">
                <a:solidFill>
                  <a:schemeClr val="tx1"/>
                </a:solidFill>
              </a:rPr>
              <a:t>SSC song and short [u]</a:t>
            </a:r>
          </a:p>
          <a:p>
            <a:pPr algn="l"/>
            <a:endParaRPr lang="en-US" sz="2000" dirty="0">
              <a:solidFill>
                <a:schemeClr val="tx1"/>
              </a:solidFill>
            </a:endParaRPr>
          </a:p>
        </p:txBody>
      </p:sp>
      <p:pic>
        <p:nvPicPr>
          <p:cNvPr id="6" name="Picture 5" descr="A pencil on a piece of paper&#10;&#10;Description automatically generated">
            <a:extLst>
              <a:ext uri="{FF2B5EF4-FFF2-40B4-BE49-F238E27FC236}">
                <a16:creationId xmlns:a16="http://schemas.microsoft.com/office/drawing/2014/main" id="{91977FA1-63BD-4B8A-8630-AC68850B63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44491" y="4228680"/>
            <a:ext cx="2318078" cy="2267370"/>
          </a:xfrm>
          <a:prstGeom prst="rect">
            <a:avLst/>
          </a:prstGeom>
        </p:spPr>
      </p:pic>
      <p:pic>
        <p:nvPicPr>
          <p:cNvPr id="8" name="Picture 7" descr="A black background with a black square&#10;&#10;Description automatically generated with medium confidence">
            <a:extLst>
              <a:ext uri="{FF2B5EF4-FFF2-40B4-BE49-F238E27FC236}">
                <a16:creationId xmlns:a16="http://schemas.microsoft.com/office/drawing/2014/main" id="{7E8C4032-812B-4137-A4A2-4020DDF724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9830" y="5362365"/>
            <a:ext cx="1625154" cy="1154113"/>
          </a:xfrm>
          <a:prstGeom prst="rect">
            <a:avLst/>
          </a:prstGeom>
        </p:spPr>
      </p:pic>
    </p:spTree>
    <p:extLst>
      <p:ext uri="{BB962C8B-B14F-4D97-AF65-F5344CB8AC3E}">
        <p14:creationId xmlns:p14="http://schemas.microsoft.com/office/powerpoint/2010/main" val="32336951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FAC028C-DD14-49A7-852B-AB444B3CC414}"/>
              </a:ext>
            </a:extLst>
          </p:cNvPr>
          <p:cNvSpPr>
            <a:spLocks noGrp="1"/>
          </p:cNvSpPr>
          <p:nvPr>
            <p:ph type="body" sz="quarter" idx="14"/>
          </p:nvPr>
        </p:nvSpPr>
        <p:spPr>
          <a:xfrm>
            <a:off x="244860" y="1291811"/>
            <a:ext cx="7038749" cy="844550"/>
          </a:xfrm>
        </p:spPr>
        <p:txBody>
          <a:bodyPr>
            <a:normAutofit/>
          </a:bodyPr>
          <a:lstStyle/>
          <a:p>
            <a:r>
              <a:rPr lang="en-GB" sz="4800" dirty="0" err="1"/>
              <a:t>Wer</a:t>
            </a:r>
            <a:r>
              <a:rPr lang="en-GB" sz="4800" dirty="0"/>
              <a:t> </a:t>
            </a:r>
            <a:r>
              <a:rPr lang="en-GB" sz="4800" dirty="0" err="1"/>
              <a:t>macht</a:t>
            </a:r>
            <a:r>
              <a:rPr lang="en-GB" sz="4800" dirty="0"/>
              <a:t> was?</a:t>
            </a:r>
          </a:p>
        </p:txBody>
      </p:sp>
      <p:sp>
        <p:nvSpPr>
          <p:cNvPr id="2" name="Text Placeholder 1">
            <a:extLst>
              <a:ext uri="{FF2B5EF4-FFF2-40B4-BE49-F238E27FC236}">
                <a16:creationId xmlns:a16="http://schemas.microsoft.com/office/drawing/2014/main" id="{57686BEB-CDBF-456C-87DB-24362D169006}"/>
              </a:ext>
            </a:extLst>
          </p:cNvPr>
          <p:cNvSpPr>
            <a:spLocks noGrp="1"/>
          </p:cNvSpPr>
          <p:nvPr>
            <p:ph type="body" sz="quarter" idx="12"/>
          </p:nvPr>
        </p:nvSpPr>
        <p:spPr>
          <a:xfrm>
            <a:off x="244860" y="5590743"/>
            <a:ext cx="3825285" cy="1154112"/>
          </a:xfrm>
        </p:spPr>
        <p:txBody>
          <a:bodyPr>
            <a:normAutofit fontScale="85000" lnSpcReduction="20000"/>
          </a:bodyPr>
          <a:lstStyle/>
          <a:p>
            <a:r>
              <a:rPr lang="en-GB" b="1" dirty="0"/>
              <a:t>Y7 German</a:t>
            </a:r>
            <a:br>
              <a:rPr lang="en-GB" dirty="0"/>
            </a:br>
            <a:r>
              <a:rPr lang="en-GB" sz="1800" dirty="0"/>
              <a:t>Term 1.2 – Week 5 – Lesson 24</a:t>
            </a:r>
            <a:br>
              <a:rPr lang="en-GB" sz="1800" dirty="0"/>
            </a:br>
            <a:r>
              <a:rPr lang="en-GB" sz="1800" dirty="0"/>
              <a:t>Leigh McClelland / Rachel Hawkes</a:t>
            </a:r>
            <a:br>
              <a:rPr lang="en-GB" sz="1800" dirty="0"/>
            </a:br>
            <a:r>
              <a:rPr lang="en-GB" sz="1800" dirty="0"/>
              <a:t>Artwork: Steve Clarke</a:t>
            </a:r>
            <a:br>
              <a:rPr lang="en-GB" sz="1800" dirty="0"/>
            </a:br>
            <a:br>
              <a:rPr lang="en-GB" sz="1800" dirty="0"/>
            </a:br>
            <a:r>
              <a:rPr lang="en-GB" sz="1800" dirty="0"/>
              <a:t>Date updated: 19.08.23</a:t>
            </a:r>
            <a:endParaRPr lang="en-GB" dirty="0"/>
          </a:p>
        </p:txBody>
      </p:sp>
      <p:sp>
        <p:nvSpPr>
          <p:cNvPr id="3" name="Text Placeholder 2">
            <a:extLst>
              <a:ext uri="{FF2B5EF4-FFF2-40B4-BE49-F238E27FC236}">
                <a16:creationId xmlns:a16="http://schemas.microsoft.com/office/drawing/2014/main" id="{0DE7E49C-EE1D-4553-9FF4-38F95743D8CB}"/>
              </a:ext>
            </a:extLst>
          </p:cNvPr>
          <p:cNvSpPr>
            <a:spLocks noGrp="1"/>
          </p:cNvSpPr>
          <p:nvPr>
            <p:ph type="body" sz="quarter" idx="13"/>
          </p:nvPr>
        </p:nvSpPr>
        <p:spPr>
          <a:xfrm>
            <a:off x="244860" y="2018972"/>
            <a:ext cx="7413217" cy="1410028"/>
          </a:xfrm>
        </p:spPr>
        <p:txBody>
          <a:bodyPr>
            <a:normAutofit/>
          </a:bodyPr>
          <a:lstStyle/>
          <a:p>
            <a:pPr algn="l"/>
            <a:r>
              <a:rPr lang="en-GB" sz="2000" dirty="0">
                <a:solidFill>
                  <a:schemeClr val="tx1"/>
                </a:solidFill>
              </a:rPr>
              <a:t>Narrating with nouns - </a:t>
            </a:r>
            <a:br>
              <a:rPr lang="en-GB" sz="2000" dirty="0">
                <a:solidFill>
                  <a:schemeClr val="tx1"/>
                </a:solidFill>
              </a:rPr>
            </a:br>
            <a:r>
              <a:rPr lang="en-GB" sz="2000" dirty="0">
                <a:solidFill>
                  <a:schemeClr val="tx1"/>
                </a:solidFill>
              </a:rPr>
              <a:t>using gender and words for ‘the’ correctly</a:t>
            </a:r>
            <a:br>
              <a:rPr lang="en-GB" sz="2000" dirty="0">
                <a:solidFill>
                  <a:schemeClr val="tx1"/>
                </a:solidFill>
              </a:rPr>
            </a:br>
            <a:r>
              <a:rPr lang="en-GB" sz="2000" dirty="0">
                <a:solidFill>
                  <a:schemeClr val="tx1"/>
                </a:solidFill>
              </a:rPr>
              <a:t>Definite articles - singular</a:t>
            </a:r>
          </a:p>
        </p:txBody>
      </p:sp>
      <p:pic>
        <p:nvPicPr>
          <p:cNvPr id="6" name="Picture 5" descr="A black background with a black square&#10;&#10;Description automatically generated with medium confidence">
            <a:extLst>
              <a:ext uri="{FF2B5EF4-FFF2-40B4-BE49-F238E27FC236}">
                <a16:creationId xmlns:a16="http://schemas.microsoft.com/office/drawing/2014/main" id="{0F88E8B1-5099-4B2D-AE94-5D58DD4E46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82101" y="3330878"/>
            <a:ext cx="2347912" cy="2259865"/>
          </a:xfrm>
          <a:prstGeom prst="rect">
            <a:avLst/>
          </a:prstGeom>
        </p:spPr>
      </p:pic>
      <p:sp>
        <p:nvSpPr>
          <p:cNvPr id="7" name="TextBox 6">
            <a:extLst>
              <a:ext uri="{FF2B5EF4-FFF2-40B4-BE49-F238E27FC236}">
                <a16:creationId xmlns:a16="http://schemas.microsoft.com/office/drawing/2014/main" id="{FD46454A-5BC3-4D84-893F-6C179C4AB25D}"/>
              </a:ext>
            </a:extLst>
          </p:cNvPr>
          <p:cNvSpPr txBox="1"/>
          <p:nvPr/>
        </p:nvSpPr>
        <p:spPr>
          <a:xfrm>
            <a:off x="9072563" y="5618886"/>
            <a:ext cx="2747963" cy="461665"/>
          </a:xfrm>
          <a:prstGeom prst="rect">
            <a:avLst/>
          </a:prstGeom>
          <a:noFill/>
        </p:spPr>
        <p:txBody>
          <a:bodyPr wrap="square" rtlCol="0">
            <a:spAutoFit/>
          </a:bodyPr>
          <a:lstStyle/>
          <a:p>
            <a:r>
              <a:rPr lang="en-GB" sz="2400" dirty="0"/>
              <a:t>eine </a:t>
            </a:r>
            <a:r>
              <a:rPr lang="en-GB" sz="2400" dirty="0" err="1"/>
              <a:t>Filmszene</a:t>
            </a:r>
            <a:endParaRPr lang="en-GB" sz="2400" dirty="0"/>
          </a:p>
        </p:txBody>
      </p:sp>
    </p:spTree>
    <p:extLst>
      <p:ext uri="{BB962C8B-B14F-4D97-AF65-F5344CB8AC3E}">
        <p14:creationId xmlns:p14="http://schemas.microsoft.com/office/powerpoint/2010/main" val="38615527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257"/>
            <a:ext cx="2114550" cy="647577"/>
          </a:xfrm>
        </p:spPr>
        <p:txBody>
          <a:bodyPr>
            <a:normAutofit fontScale="90000"/>
          </a:bodyPr>
          <a:lstStyle/>
          <a:p>
            <a:r>
              <a:rPr lang="en-GB" b="1">
                <a:solidFill>
                  <a:schemeClr val="bg1"/>
                </a:solidFill>
              </a:rPr>
              <a:t>Vokabeln</a:t>
            </a:r>
            <a:br>
              <a:rPr lang="en-GB" b="1">
                <a:solidFill>
                  <a:schemeClr val="bg1"/>
                </a:solidFill>
              </a:rPr>
            </a:br>
            <a:endParaRPr lang="en-GB"/>
          </a:p>
        </p:txBody>
      </p:sp>
      <p:sp>
        <p:nvSpPr>
          <p:cNvPr id="4" name="Title 3"/>
          <p:cNvSpPr txBox="1">
            <a:spLocks/>
          </p:cNvSpPr>
          <p:nvPr/>
        </p:nvSpPr>
        <p:spPr>
          <a:xfrm>
            <a:off x="0" y="329815"/>
            <a:ext cx="374508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graphicFrame>
        <p:nvGraphicFramePr>
          <p:cNvPr id="58" name="Table 57"/>
          <p:cNvGraphicFramePr>
            <a:graphicFrameLocks noGrp="1"/>
          </p:cNvGraphicFramePr>
          <p:nvPr>
            <p:extLst>
              <p:ext uri="{D42A27DB-BD31-4B8C-83A1-F6EECF244321}">
                <p14:modId xmlns:p14="http://schemas.microsoft.com/office/powerpoint/2010/main" val="996766962"/>
              </p:ext>
            </p:extLst>
          </p:nvPr>
        </p:nvGraphicFramePr>
        <p:xfrm>
          <a:off x="598905" y="99257"/>
          <a:ext cx="10994190" cy="6217920"/>
        </p:xfrm>
        <a:graphic>
          <a:graphicData uri="http://schemas.openxmlformats.org/drawingml/2006/table">
            <a:tbl>
              <a:tblPr firstRow="1" bandRow="1">
                <a:tableStyleId>{5940675A-B579-460E-94D1-54222C63F5DA}</a:tableStyleId>
              </a:tblPr>
              <a:tblGrid>
                <a:gridCol w="732946">
                  <a:extLst>
                    <a:ext uri="{9D8B030D-6E8A-4147-A177-3AD203B41FA5}">
                      <a16:colId xmlns:a16="http://schemas.microsoft.com/office/drawing/2014/main" val="20000"/>
                    </a:ext>
                  </a:extLst>
                </a:gridCol>
                <a:gridCol w="732946">
                  <a:extLst>
                    <a:ext uri="{9D8B030D-6E8A-4147-A177-3AD203B41FA5}">
                      <a16:colId xmlns:a16="http://schemas.microsoft.com/office/drawing/2014/main" val="20001"/>
                    </a:ext>
                  </a:extLst>
                </a:gridCol>
                <a:gridCol w="732946">
                  <a:extLst>
                    <a:ext uri="{9D8B030D-6E8A-4147-A177-3AD203B41FA5}">
                      <a16:colId xmlns:a16="http://schemas.microsoft.com/office/drawing/2014/main" val="20002"/>
                    </a:ext>
                  </a:extLst>
                </a:gridCol>
                <a:gridCol w="732946">
                  <a:extLst>
                    <a:ext uri="{9D8B030D-6E8A-4147-A177-3AD203B41FA5}">
                      <a16:colId xmlns:a16="http://schemas.microsoft.com/office/drawing/2014/main" val="20003"/>
                    </a:ext>
                  </a:extLst>
                </a:gridCol>
                <a:gridCol w="732946">
                  <a:extLst>
                    <a:ext uri="{9D8B030D-6E8A-4147-A177-3AD203B41FA5}">
                      <a16:colId xmlns:a16="http://schemas.microsoft.com/office/drawing/2014/main" val="20004"/>
                    </a:ext>
                  </a:extLst>
                </a:gridCol>
                <a:gridCol w="732946">
                  <a:extLst>
                    <a:ext uri="{9D8B030D-6E8A-4147-A177-3AD203B41FA5}">
                      <a16:colId xmlns:a16="http://schemas.microsoft.com/office/drawing/2014/main" val="20005"/>
                    </a:ext>
                  </a:extLst>
                </a:gridCol>
                <a:gridCol w="732946">
                  <a:extLst>
                    <a:ext uri="{9D8B030D-6E8A-4147-A177-3AD203B41FA5}">
                      <a16:colId xmlns:a16="http://schemas.microsoft.com/office/drawing/2014/main" val="20006"/>
                    </a:ext>
                  </a:extLst>
                </a:gridCol>
                <a:gridCol w="732946">
                  <a:extLst>
                    <a:ext uri="{9D8B030D-6E8A-4147-A177-3AD203B41FA5}">
                      <a16:colId xmlns:a16="http://schemas.microsoft.com/office/drawing/2014/main" val="20007"/>
                    </a:ext>
                  </a:extLst>
                </a:gridCol>
                <a:gridCol w="732946">
                  <a:extLst>
                    <a:ext uri="{9D8B030D-6E8A-4147-A177-3AD203B41FA5}">
                      <a16:colId xmlns:a16="http://schemas.microsoft.com/office/drawing/2014/main" val="20008"/>
                    </a:ext>
                  </a:extLst>
                </a:gridCol>
                <a:gridCol w="732946">
                  <a:extLst>
                    <a:ext uri="{9D8B030D-6E8A-4147-A177-3AD203B41FA5}">
                      <a16:colId xmlns:a16="http://schemas.microsoft.com/office/drawing/2014/main" val="20009"/>
                    </a:ext>
                  </a:extLst>
                </a:gridCol>
                <a:gridCol w="732946">
                  <a:extLst>
                    <a:ext uri="{9D8B030D-6E8A-4147-A177-3AD203B41FA5}">
                      <a16:colId xmlns:a16="http://schemas.microsoft.com/office/drawing/2014/main" val="20010"/>
                    </a:ext>
                  </a:extLst>
                </a:gridCol>
                <a:gridCol w="732946">
                  <a:extLst>
                    <a:ext uri="{9D8B030D-6E8A-4147-A177-3AD203B41FA5}">
                      <a16:colId xmlns:a16="http://schemas.microsoft.com/office/drawing/2014/main" val="20011"/>
                    </a:ext>
                  </a:extLst>
                </a:gridCol>
                <a:gridCol w="732946">
                  <a:extLst>
                    <a:ext uri="{9D8B030D-6E8A-4147-A177-3AD203B41FA5}">
                      <a16:colId xmlns:a16="http://schemas.microsoft.com/office/drawing/2014/main" val="20012"/>
                    </a:ext>
                  </a:extLst>
                </a:gridCol>
                <a:gridCol w="732946">
                  <a:extLst>
                    <a:ext uri="{9D8B030D-6E8A-4147-A177-3AD203B41FA5}">
                      <a16:colId xmlns:a16="http://schemas.microsoft.com/office/drawing/2014/main" val="20013"/>
                    </a:ext>
                  </a:extLst>
                </a:gridCol>
                <a:gridCol w="732946">
                  <a:extLst>
                    <a:ext uri="{9D8B030D-6E8A-4147-A177-3AD203B41FA5}">
                      <a16:colId xmlns:a16="http://schemas.microsoft.com/office/drawing/2014/main" val="20014"/>
                    </a:ext>
                  </a:extLst>
                </a:gridCol>
              </a:tblGrid>
              <a:tr h="437496">
                <a:tc>
                  <a:txBody>
                    <a:bodyPr/>
                    <a:lstStyle/>
                    <a:p>
                      <a:pPr algn="ctr"/>
                      <a:endParaRPr lang="en-GB" sz="2800" b="1" dirty="0">
                        <a:solidFill>
                          <a:schemeClr val="tx1"/>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chemeClr val="tx1"/>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chemeClr val="tx1"/>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a:solidFill>
                          <a:schemeClr val="tx1"/>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a:solidFill>
                          <a:schemeClr val="tx1"/>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a:solidFill>
                          <a:schemeClr val="tx1"/>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a:solidFill>
                          <a:schemeClr val="tx1"/>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a:solidFill>
                          <a:schemeClr val="tx1"/>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chemeClr val="tx1"/>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chemeClr val="tx1"/>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a:solidFill>
                          <a:schemeClr val="tx1"/>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800" b="1" dirty="0">
                          <a:solidFill>
                            <a:schemeClr val="tx1"/>
                          </a:solidFill>
                          <a:latin typeface="Century Gothic" panose="020B0502020202020204" pitchFamily="34" charset="0"/>
                        </a:rPr>
                        <a:t>d</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a:solidFill>
                          <a:schemeClr val="tx1"/>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a:solidFill>
                          <a:schemeClr val="tx1"/>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a:solidFill>
                          <a:schemeClr val="tx1"/>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37496">
                <a:tc>
                  <a:txBody>
                    <a:bodyPr/>
                    <a:lstStyle/>
                    <a:p>
                      <a:pPr algn="ctr"/>
                      <a:endParaRPr lang="en-GB" sz="2800" b="1">
                        <a:solidFill>
                          <a:schemeClr val="tx1"/>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a:solidFill>
                          <a:schemeClr val="tx1"/>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chemeClr val="tx1"/>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a:solidFill>
                          <a:schemeClr val="tx1"/>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a:solidFill>
                          <a:schemeClr val="tx1"/>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a:solidFill>
                          <a:schemeClr val="tx1"/>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a:solidFill>
                          <a:schemeClr val="tx1"/>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a:solidFill>
                          <a:schemeClr val="tx1"/>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a:solidFill>
                          <a:schemeClr val="tx1"/>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chemeClr val="tx1"/>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800" b="1" dirty="0">
                          <a:solidFill>
                            <a:schemeClr val="tx1"/>
                          </a:solidFill>
                          <a:latin typeface="Century Gothic" panose="020B0502020202020204" pitchFamily="34" charset="0"/>
                        </a:rPr>
                        <a:t>d</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800" b="1" dirty="0" err="1">
                          <a:solidFill>
                            <a:schemeClr val="tx1"/>
                          </a:solidFill>
                          <a:latin typeface="Century Gothic" panose="020B0502020202020204" pitchFamily="34" charset="0"/>
                        </a:rPr>
                        <a:t>i</a:t>
                      </a:r>
                      <a:endParaRPr lang="en-GB" sz="2800" b="1" dirty="0">
                        <a:solidFill>
                          <a:schemeClr val="tx1"/>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chemeClr val="tx1"/>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chemeClr val="tx1"/>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800" b="1" dirty="0">
                          <a:solidFill>
                            <a:schemeClr val="tx1"/>
                          </a:solidFill>
                          <a:latin typeface="Century Gothic" panose="020B0502020202020204" pitchFamily="34" charset="0"/>
                        </a:rPr>
                        <a:t>W</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37496">
                <a:tc>
                  <a:txBody>
                    <a:bodyPr/>
                    <a:lstStyle/>
                    <a:p>
                      <a:pPr algn="ctr"/>
                      <a:endParaRPr lang="en-GB" sz="2800" b="1">
                        <a:solidFill>
                          <a:schemeClr val="tx1"/>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a:solidFill>
                          <a:schemeClr val="tx1"/>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chemeClr val="tx1"/>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800" b="1" dirty="0">
                          <a:solidFill>
                            <a:schemeClr val="tx1"/>
                          </a:solidFill>
                          <a:latin typeface="Century Gothic" panose="020B0502020202020204" pitchFamily="34" charset="0"/>
                        </a:rPr>
                        <a:t>d</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a:solidFill>
                          <a:schemeClr val="tx1"/>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800" b="1" dirty="0">
                          <a:solidFill>
                            <a:schemeClr val="tx1"/>
                          </a:solidFill>
                          <a:latin typeface="Century Gothic" panose="020B0502020202020204" pitchFamily="34" charset="0"/>
                        </a:rPr>
                        <a:t>d</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a:solidFill>
                          <a:schemeClr val="tx1"/>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a:solidFill>
                          <a:schemeClr val="tx1"/>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a:solidFill>
                          <a:schemeClr val="tx1"/>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chemeClr val="tx1"/>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800" b="1" dirty="0">
                          <a:solidFill>
                            <a:schemeClr val="tx1"/>
                          </a:solidFill>
                          <a:latin typeface="Century Gothic" panose="020B0502020202020204" pitchFamily="34" charset="0"/>
                        </a:rPr>
                        <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800" b="1" dirty="0">
                          <a:solidFill>
                            <a:schemeClr val="tx1"/>
                          </a:solidFill>
                          <a:latin typeface="Century Gothic" panose="020B0502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chemeClr val="tx1"/>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chemeClr val="tx1"/>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800" b="1" dirty="0">
                          <a:solidFill>
                            <a:schemeClr val="tx1"/>
                          </a:solidFill>
                          <a:latin typeface="Century Gothic" panose="020B0502020202020204" pitchFamily="34" charset="0"/>
                        </a:rPr>
                        <a:t>i</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437496">
                <a:tc>
                  <a:txBody>
                    <a:bodyPr/>
                    <a:lstStyle/>
                    <a:p>
                      <a:pPr algn="ctr"/>
                      <a:endParaRPr lang="en-GB" sz="2800" b="1">
                        <a:solidFill>
                          <a:schemeClr val="tx1"/>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a:solidFill>
                          <a:schemeClr val="tx1"/>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a:solidFill>
                          <a:schemeClr val="tx1"/>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800" b="1" dirty="0">
                          <a:solidFill>
                            <a:schemeClr val="tx1"/>
                          </a:solidFill>
                          <a:latin typeface="Century Gothic" panose="020B0502020202020204" pitchFamily="34" charset="0"/>
                        </a:rPr>
                        <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a:solidFill>
                          <a:schemeClr val="tx1"/>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800" b="1" dirty="0">
                          <a:solidFill>
                            <a:schemeClr val="tx1"/>
                          </a:solidFill>
                          <a:latin typeface="Century Gothic" panose="020B0502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800" b="1" dirty="0">
                          <a:solidFill>
                            <a:schemeClr val="tx1"/>
                          </a:solidFill>
                          <a:latin typeface="Century Gothic" panose="020B0502020202020204" pitchFamily="34" charset="0"/>
                        </a:rPr>
                        <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a:solidFill>
                          <a:schemeClr val="tx1"/>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a:solidFill>
                          <a:schemeClr val="tx1"/>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800" b="1" dirty="0">
                          <a:solidFill>
                            <a:schemeClr val="tx1"/>
                          </a:solidFill>
                          <a:latin typeface="Century Gothic" panose="020B0502020202020204" pitchFamily="34" charset="0"/>
                        </a:rPr>
                        <a:t>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800" b="1" dirty="0">
                          <a:solidFill>
                            <a:schemeClr val="tx1"/>
                          </a:solidFill>
                          <a:latin typeface="Century Gothic" panose="020B0502020202020204" pitchFamily="34" charset="0"/>
                        </a:rPr>
                        <a: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chemeClr val="tx1"/>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chemeClr val="tx1"/>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chemeClr val="tx1"/>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800" b="1" dirty="0">
                          <a:solidFill>
                            <a:schemeClr val="tx1"/>
                          </a:solidFill>
                          <a:latin typeface="Century Gothic" panose="020B0502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437496">
                <a:tc>
                  <a:txBody>
                    <a:bodyPr/>
                    <a:lstStyle/>
                    <a:p>
                      <a:pPr algn="ctr"/>
                      <a:r>
                        <a:rPr lang="en-GB" sz="2800" b="1" dirty="0">
                          <a:solidFill>
                            <a:schemeClr val="tx1"/>
                          </a:solidFill>
                          <a:latin typeface="Century Gothic" panose="020B0502020202020204" pitchFamily="34" charset="0"/>
                        </a:rPr>
                        <a:t>k</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chemeClr val="tx1"/>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chemeClr val="tx1"/>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800" b="1" dirty="0">
                          <a:solidFill>
                            <a:schemeClr val="tx1"/>
                          </a:solidFill>
                          <a:latin typeface="Century Gothic" panose="020B0502020202020204" pitchFamily="34" charset="0"/>
                        </a:rPr>
                        <a:t>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a:solidFill>
                          <a:schemeClr val="tx1"/>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800" b="1" dirty="0">
                          <a:solidFill>
                            <a:schemeClr val="tx1"/>
                          </a:solidFill>
                          <a:latin typeface="Century Gothic" panose="020B0502020202020204" pitchFamily="34" charset="0"/>
                        </a:rPr>
                        <a:t>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800" b="1" dirty="0">
                          <a:solidFill>
                            <a:schemeClr val="tx1"/>
                          </a:solidFill>
                          <a:latin typeface="Century Gothic" panose="020B0502020202020204" pitchFamily="34" charset="0"/>
                        </a:rPr>
                        <a:t>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chemeClr val="tx1"/>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800" b="1" dirty="0">
                          <a:solidFill>
                            <a:schemeClr val="tx1"/>
                          </a:solidFill>
                          <a:latin typeface="Century Gothic" panose="020B0502020202020204" pitchFamily="34" charset="0"/>
                        </a:rPr>
                        <a:t>k</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800" b="1" dirty="0">
                          <a:solidFill>
                            <a:schemeClr val="tx1"/>
                          </a:solidFill>
                          <a:latin typeface="Century Gothic" panose="020B0502020202020204" pitchFamily="34" charset="0"/>
                        </a:rPr>
                        <a:t>o</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chemeClr val="tx1"/>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800" b="1" dirty="0">
                          <a:solidFill>
                            <a:schemeClr val="tx1"/>
                          </a:solidFill>
                          <a:latin typeface="Century Gothic" panose="020B0502020202020204" pitchFamily="34" charset="0"/>
                        </a:rPr>
                        <a:t>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800" b="1" dirty="0">
                          <a:solidFill>
                            <a:schemeClr val="tx1"/>
                          </a:solidFill>
                          <a:latin typeface="Century Gothic" panose="020B0502020202020204" pitchFamily="34" charset="0"/>
                        </a:rPr>
                        <a:t>i</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800" b="1" dirty="0">
                          <a:solidFill>
                            <a:schemeClr val="tx1"/>
                          </a:solidFill>
                          <a:latin typeface="Century Gothic" panose="020B0502020202020204" pitchFamily="34" charset="0"/>
                        </a:rPr>
                        <a:t>g</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chemeClr val="tx1"/>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437496">
                <a:tc>
                  <a:txBody>
                    <a:bodyPr/>
                    <a:lstStyle/>
                    <a:p>
                      <a:pPr algn="ctr"/>
                      <a:r>
                        <a:rPr lang="en-GB" sz="2800" b="1" dirty="0">
                          <a:solidFill>
                            <a:schemeClr val="tx1"/>
                          </a:solidFill>
                          <a:latin typeface="Century Gothic" panose="020B0502020202020204" pitchFamily="34" charset="0"/>
                        </a:rPr>
                        <a:t>l</a:t>
                      </a:r>
                    </a:p>
                  </a:txBody>
                  <a:tcPr anchor="ctr">
                    <a:lnL w="12700" cmpd="sng">
                      <a:noFill/>
                    </a:lnL>
                    <a:lnR w="12700" cmpd="sng">
                      <a:noFill/>
                    </a:lnR>
                    <a:lnT w="12700" cmpd="sng">
                      <a:noFill/>
                    </a:lnT>
                    <a:lnB w="57150" cap="flat" cmpd="sng" algn="ctr">
                      <a:solidFill>
                        <a:srgbClr val="00006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b="1" dirty="0">
                          <a:solidFill>
                            <a:schemeClr val="tx1"/>
                          </a:solidFill>
                          <a:latin typeface="Century Gothic" panose="020B0502020202020204" pitchFamily="34" charset="0"/>
                        </a:rPr>
                        <a:t>b</a:t>
                      </a:r>
                    </a:p>
                  </a:txBody>
                  <a:tcPr anchor="ctr">
                    <a:lnL w="12700" cmpd="sng">
                      <a:noFill/>
                    </a:lnL>
                    <a:lnR w="12700" cmpd="sng">
                      <a:noFill/>
                    </a:lnR>
                    <a:lnT w="12700" cmpd="sng">
                      <a:noFill/>
                    </a:lnT>
                    <a:lnB w="57150" cap="flat" cmpd="sng" algn="ctr">
                      <a:solidFill>
                        <a:srgbClr val="00006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b="1" dirty="0">
                          <a:solidFill>
                            <a:schemeClr val="tx1"/>
                          </a:solidFill>
                          <a:latin typeface="Century Gothic" panose="020B0502020202020204" pitchFamily="34" charset="0"/>
                        </a:rPr>
                        <a:t>u</a:t>
                      </a:r>
                    </a:p>
                  </a:txBody>
                  <a:tcPr anchor="ctr">
                    <a:lnL w="12700" cmpd="sng">
                      <a:noFill/>
                    </a:lnL>
                    <a:lnR w="12700" cmpd="sng">
                      <a:noFill/>
                    </a:lnR>
                    <a:lnT w="12700" cmpd="sng">
                      <a:noFill/>
                    </a:lnT>
                    <a:lnB w="57150" cap="flat" cmpd="sng" algn="ctr">
                      <a:solidFill>
                        <a:srgbClr val="00006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b="1" dirty="0">
                          <a:solidFill>
                            <a:schemeClr val="tx1"/>
                          </a:solidFill>
                          <a:latin typeface="Century Gothic" panose="020B0502020202020204" pitchFamily="34" charset="0"/>
                        </a:rPr>
                        <a:t>k</a:t>
                      </a:r>
                    </a:p>
                  </a:txBody>
                  <a:tcPr anchor="ctr">
                    <a:lnL w="12700" cmpd="sng">
                      <a:noFill/>
                    </a:lnL>
                    <a:lnR w="12700" cmpd="sng">
                      <a:noFill/>
                    </a:lnR>
                    <a:lnT w="12700" cmpd="sng">
                      <a:noFill/>
                    </a:lnT>
                    <a:lnB w="57150" cap="flat" cmpd="sng" algn="ctr">
                      <a:solidFill>
                        <a:srgbClr val="00006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a:solidFill>
                          <a:schemeClr val="tx1"/>
                        </a:solidFill>
                        <a:latin typeface="Century Gothic" panose="020B0502020202020204" pitchFamily="34" charset="0"/>
                      </a:endParaRPr>
                    </a:p>
                  </a:txBody>
                  <a:tcPr anchor="ctr">
                    <a:lnL w="12700" cmpd="sng">
                      <a:noFill/>
                    </a:lnL>
                    <a:lnR w="12700" cmpd="sng">
                      <a:noFill/>
                    </a:lnR>
                    <a:lnT w="12700" cmpd="sng">
                      <a:noFill/>
                    </a:lnT>
                    <a:lnB w="57150" cap="flat" cmpd="sng" algn="ctr">
                      <a:solidFill>
                        <a:srgbClr val="00006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dirty="0">
                        <a:solidFill>
                          <a:schemeClr val="tx1"/>
                        </a:solidFill>
                        <a:latin typeface="Century Gothic" panose="020B0502020202020204" pitchFamily="34" charset="0"/>
                      </a:endParaRPr>
                    </a:p>
                  </a:txBody>
                  <a:tcPr anchor="ctr">
                    <a:lnL w="12700" cmpd="sng">
                      <a:noFill/>
                    </a:lnL>
                    <a:lnR w="12700" cmpd="sng">
                      <a:noFill/>
                    </a:lnR>
                    <a:lnT w="12700" cmpd="sng">
                      <a:noFill/>
                    </a:lnT>
                    <a:lnB w="57150" cap="flat" cmpd="sng" algn="ctr">
                      <a:solidFill>
                        <a:srgbClr val="00006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b="1" dirty="0">
                          <a:solidFill>
                            <a:schemeClr val="tx1"/>
                          </a:solidFill>
                          <a:latin typeface="Century Gothic" panose="020B0502020202020204" pitchFamily="34" charset="0"/>
                        </a:rPr>
                        <a:t>b</a:t>
                      </a:r>
                    </a:p>
                  </a:txBody>
                  <a:tcPr anchor="ctr">
                    <a:lnL w="12700" cmpd="sng">
                      <a:noFill/>
                    </a:lnL>
                    <a:lnR w="12700" cmpd="sng">
                      <a:noFill/>
                    </a:lnR>
                    <a:lnT w="12700" cmpd="sng">
                      <a:noFill/>
                    </a:lnT>
                    <a:lnB w="57150" cap="flat" cmpd="sng" algn="ctr">
                      <a:solidFill>
                        <a:srgbClr val="00006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dirty="0">
                        <a:solidFill>
                          <a:schemeClr val="tx1"/>
                        </a:solidFill>
                        <a:latin typeface="Century Gothic" panose="020B0502020202020204" pitchFamily="34" charset="0"/>
                      </a:endParaRPr>
                    </a:p>
                  </a:txBody>
                  <a:tcPr anchor="ctr">
                    <a:lnL w="12700" cmpd="sng">
                      <a:noFill/>
                    </a:lnL>
                    <a:lnR w="12700" cmpd="sng">
                      <a:noFill/>
                    </a:lnR>
                    <a:lnT w="12700" cmpd="sng">
                      <a:noFill/>
                    </a:lnT>
                    <a:lnB w="57150" cap="flat" cmpd="sng" algn="ctr">
                      <a:solidFill>
                        <a:srgbClr val="00006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b="1" dirty="0">
                          <a:solidFill>
                            <a:schemeClr val="tx1"/>
                          </a:solidFill>
                          <a:latin typeface="Century Gothic" panose="020B0502020202020204" pitchFamily="34" charset="0"/>
                        </a:rPr>
                        <a:t>o</a:t>
                      </a:r>
                    </a:p>
                  </a:txBody>
                  <a:tcPr anchor="ctr">
                    <a:lnL w="12700" cmpd="sng">
                      <a:noFill/>
                    </a:lnL>
                    <a:lnR w="12700" cmpd="sng">
                      <a:noFill/>
                    </a:lnR>
                    <a:lnT w="12700" cmpd="sng">
                      <a:noFill/>
                    </a:lnT>
                    <a:lnB w="57150" cap="flat" cmpd="sng" algn="ctr">
                      <a:solidFill>
                        <a:srgbClr val="00006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b="1" dirty="0">
                          <a:solidFill>
                            <a:schemeClr val="tx1"/>
                          </a:solidFill>
                          <a:latin typeface="Century Gothic" panose="020B0502020202020204" pitchFamily="34" charset="0"/>
                        </a:rPr>
                        <a:t>c</a:t>
                      </a:r>
                    </a:p>
                  </a:txBody>
                  <a:tcPr anchor="ctr">
                    <a:lnL w="12700" cmpd="sng">
                      <a:noFill/>
                    </a:lnL>
                    <a:lnR w="12700" cmpd="sng">
                      <a:noFill/>
                    </a:lnR>
                    <a:lnT w="12700" cmpd="sng">
                      <a:noFill/>
                    </a:lnT>
                    <a:lnB w="57150" cap="flat" cmpd="sng" algn="ctr">
                      <a:solidFill>
                        <a:srgbClr val="00006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b="1" dirty="0">
                          <a:solidFill>
                            <a:schemeClr val="tx1"/>
                          </a:solidFill>
                          <a:latin typeface="Century Gothic" panose="020B0502020202020204" pitchFamily="34" charset="0"/>
                        </a:rPr>
                        <a:t>Z</a:t>
                      </a:r>
                    </a:p>
                  </a:txBody>
                  <a:tcPr anchor="ctr">
                    <a:lnL w="12700" cmpd="sng">
                      <a:noFill/>
                    </a:lnL>
                    <a:lnR w="12700" cmpd="sng">
                      <a:noFill/>
                    </a:lnR>
                    <a:lnT w="12700" cmpd="sng">
                      <a:noFill/>
                    </a:lnT>
                    <a:lnB w="57150" cap="flat" cmpd="sng" algn="ctr">
                      <a:solidFill>
                        <a:srgbClr val="00006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b="1" dirty="0">
                          <a:solidFill>
                            <a:schemeClr val="tx1"/>
                          </a:solidFill>
                          <a:latin typeface="Century Gothic" panose="020B0502020202020204" pitchFamily="34" charset="0"/>
                        </a:rPr>
                        <a:t>a</a:t>
                      </a:r>
                    </a:p>
                  </a:txBody>
                  <a:tcPr anchor="ctr">
                    <a:lnL w="12700" cmpd="sng">
                      <a:noFill/>
                    </a:lnL>
                    <a:lnR w="12700" cmpd="sng">
                      <a:noFill/>
                    </a:lnR>
                    <a:lnT w="12700" cmpd="sng">
                      <a:noFill/>
                    </a:lnT>
                    <a:lnB w="57150" cap="flat" cmpd="sng" algn="ctr">
                      <a:solidFill>
                        <a:srgbClr val="00006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b="1" dirty="0">
                          <a:solidFill>
                            <a:schemeClr val="tx1"/>
                          </a:solidFill>
                          <a:latin typeface="Century Gothic" panose="020B0502020202020204" pitchFamily="34" charset="0"/>
                        </a:rPr>
                        <a:t>c</a:t>
                      </a:r>
                    </a:p>
                  </a:txBody>
                  <a:tcPr anchor="ctr">
                    <a:lnL w="12700" cmpd="sng">
                      <a:noFill/>
                    </a:lnL>
                    <a:lnR w="12700" cmpd="sng">
                      <a:noFill/>
                    </a:lnR>
                    <a:lnT w="12700" cmpd="sng">
                      <a:noFill/>
                    </a:lnT>
                    <a:lnB w="57150" cap="flat" cmpd="sng" algn="ctr">
                      <a:solidFill>
                        <a:srgbClr val="00006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b="1" dirty="0">
                          <a:solidFill>
                            <a:schemeClr val="tx1"/>
                          </a:solidFill>
                          <a:latin typeface="Century Gothic" panose="020B0502020202020204" pitchFamily="34" charset="0"/>
                        </a:rPr>
                        <a:t>u</a:t>
                      </a:r>
                    </a:p>
                  </a:txBody>
                  <a:tcPr anchor="ctr">
                    <a:lnL w="12700" cmpd="sng">
                      <a:noFill/>
                    </a:lnL>
                    <a:lnR w="12700" cmpd="sng">
                      <a:noFill/>
                    </a:lnR>
                    <a:lnT w="12700" cmpd="sng">
                      <a:noFill/>
                    </a:lnT>
                    <a:lnB w="57150" cap="flat" cmpd="sng" algn="ctr">
                      <a:solidFill>
                        <a:srgbClr val="00006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b="1" dirty="0">
                          <a:solidFill>
                            <a:schemeClr val="tx1"/>
                          </a:solidFill>
                          <a:latin typeface="Century Gothic" panose="020B0502020202020204" pitchFamily="34" charset="0"/>
                        </a:rPr>
                        <a:t>g</a:t>
                      </a:r>
                    </a:p>
                  </a:txBody>
                  <a:tcPr anchor="ctr">
                    <a:lnL w="12700" cmpd="sng">
                      <a:noFill/>
                    </a:lnL>
                    <a:lnR w="12700" cmpd="sng">
                      <a:noFill/>
                    </a:lnR>
                    <a:lnT w="12700" cmpd="sng">
                      <a:noFill/>
                    </a:lnT>
                    <a:lnB w="57150" cap="flat" cmpd="sng" algn="ctr">
                      <a:solidFill>
                        <a:srgbClr val="00006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437496">
                <a:tc>
                  <a:txBody>
                    <a:bodyPr/>
                    <a:lstStyle/>
                    <a:p>
                      <a:pPr algn="ctr"/>
                      <a:r>
                        <a:rPr lang="en-GB" sz="2800" b="1" dirty="0">
                          <a:solidFill>
                            <a:schemeClr val="tx1"/>
                          </a:solidFill>
                          <a:latin typeface="Century Gothic" panose="020B0502020202020204" pitchFamily="34" charset="0"/>
                        </a:rPr>
                        <a:t>__</a:t>
                      </a:r>
                    </a:p>
                  </a:txBody>
                  <a:tcPr anchor="ctr">
                    <a:lnL w="57150" cap="flat" cmpd="sng" algn="ctr">
                      <a:solidFill>
                        <a:srgbClr val="000066"/>
                      </a:solidFill>
                      <a:prstDash val="solid"/>
                      <a:round/>
                      <a:headEnd type="none" w="med" len="med"/>
                      <a:tailEnd type="none" w="med" len="med"/>
                    </a:lnL>
                    <a:lnR w="12700" cmpd="sng">
                      <a:noFill/>
                    </a:lnR>
                    <a:lnT w="57150" cap="flat" cmpd="sng" algn="ctr">
                      <a:solidFill>
                        <a:srgbClr val="000066"/>
                      </a:solidFill>
                      <a:prstDash val="solid"/>
                      <a:round/>
                      <a:headEnd type="none" w="med" len="med"/>
                      <a:tailEnd type="none" w="med" len="med"/>
                    </a:lnT>
                    <a:lnB w="57150" cap="flat" cmpd="sng" algn="ctr">
                      <a:solidFill>
                        <a:srgbClr val="00006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b="1" dirty="0">
                          <a:solidFill>
                            <a:schemeClr val="tx1"/>
                          </a:solidFill>
                          <a:latin typeface="Century Gothic" panose="020B0502020202020204" pitchFamily="34" charset="0"/>
                        </a:rPr>
                        <a:t>__</a:t>
                      </a:r>
                    </a:p>
                  </a:txBody>
                  <a:tcPr anchor="ctr">
                    <a:lnL w="12700" cmpd="sng">
                      <a:noFill/>
                    </a:lnL>
                    <a:lnR w="12700" cmpd="sng">
                      <a:noFill/>
                    </a:lnR>
                    <a:lnT w="57150" cap="flat" cmpd="sng" algn="ctr">
                      <a:solidFill>
                        <a:srgbClr val="000066"/>
                      </a:solidFill>
                      <a:prstDash val="solid"/>
                      <a:round/>
                      <a:headEnd type="none" w="med" len="med"/>
                      <a:tailEnd type="none" w="med" len="med"/>
                    </a:lnT>
                    <a:lnB w="57150" cap="flat" cmpd="sng" algn="ctr">
                      <a:solidFill>
                        <a:srgbClr val="00006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b="1" dirty="0">
                          <a:solidFill>
                            <a:schemeClr val="tx1"/>
                          </a:solidFill>
                          <a:latin typeface="Century Gothic" panose="020B0502020202020204" pitchFamily="34" charset="0"/>
                        </a:rPr>
                        <a:t>__</a:t>
                      </a:r>
                    </a:p>
                  </a:txBody>
                  <a:tcPr anchor="ctr">
                    <a:lnL w="12700" cmpd="sng">
                      <a:noFill/>
                    </a:lnL>
                    <a:lnR w="12700" cmpd="sng">
                      <a:noFill/>
                    </a:lnR>
                    <a:lnT w="57150" cap="flat" cmpd="sng" algn="ctr">
                      <a:solidFill>
                        <a:srgbClr val="000066"/>
                      </a:solidFill>
                      <a:prstDash val="solid"/>
                      <a:round/>
                      <a:headEnd type="none" w="med" len="med"/>
                      <a:tailEnd type="none" w="med" len="med"/>
                    </a:lnT>
                    <a:lnB w="57150" cap="flat" cmpd="sng" algn="ctr">
                      <a:solidFill>
                        <a:srgbClr val="00006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b="1" dirty="0">
                          <a:solidFill>
                            <a:schemeClr val="tx1"/>
                          </a:solidFill>
                          <a:latin typeface="Century Gothic" panose="020B0502020202020204" pitchFamily="34" charset="0"/>
                        </a:rPr>
                        <a:t>__</a:t>
                      </a:r>
                    </a:p>
                  </a:txBody>
                  <a:tcPr anchor="ctr">
                    <a:lnL w="12700" cmpd="sng">
                      <a:noFill/>
                    </a:lnL>
                    <a:lnR w="12700" cmpd="sng">
                      <a:noFill/>
                    </a:lnR>
                    <a:lnT w="57150" cap="flat" cmpd="sng" algn="ctr">
                      <a:solidFill>
                        <a:srgbClr val="000066"/>
                      </a:solidFill>
                      <a:prstDash val="solid"/>
                      <a:round/>
                      <a:headEnd type="none" w="med" len="med"/>
                      <a:tailEnd type="none" w="med" len="med"/>
                    </a:lnT>
                    <a:lnB w="57150" cap="flat" cmpd="sng" algn="ctr">
                      <a:solidFill>
                        <a:srgbClr val="00006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dirty="0">
                        <a:solidFill>
                          <a:schemeClr val="tx1"/>
                        </a:solidFill>
                        <a:latin typeface="Century Gothic" panose="020B0502020202020204" pitchFamily="34" charset="0"/>
                      </a:endParaRPr>
                    </a:p>
                  </a:txBody>
                  <a:tcPr anchor="ctr">
                    <a:lnL w="12700" cmpd="sng">
                      <a:noFill/>
                    </a:lnL>
                    <a:lnR w="12700" cmpd="sng">
                      <a:noFill/>
                    </a:lnR>
                    <a:lnT w="57150" cap="flat" cmpd="sng" algn="ctr">
                      <a:solidFill>
                        <a:srgbClr val="000066"/>
                      </a:solidFill>
                      <a:prstDash val="solid"/>
                      <a:round/>
                      <a:headEnd type="none" w="med" len="med"/>
                      <a:tailEnd type="none" w="med" len="med"/>
                    </a:lnT>
                    <a:lnB w="57150" cap="flat" cmpd="sng" algn="ctr">
                      <a:solidFill>
                        <a:srgbClr val="00006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b="1" dirty="0">
                          <a:solidFill>
                            <a:schemeClr val="tx1"/>
                          </a:solidFill>
                          <a:latin typeface="Century Gothic" panose="020B0502020202020204" pitchFamily="34" charset="0"/>
                        </a:rPr>
                        <a:t>__</a:t>
                      </a:r>
                    </a:p>
                  </a:txBody>
                  <a:tcPr anchor="ctr">
                    <a:lnL w="12700" cmpd="sng">
                      <a:noFill/>
                    </a:lnL>
                    <a:lnR w="12700" cmpd="sng">
                      <a:noFill/>
                    </a:lnR>
                    <a:lnT w="57150" cap="flat" cmpd="sng" algn="ctr">
                      <a:solidFill>
                        <a:srgbClr val="000066"/>
                      </a:solidFill>
                      <a:prstDash val="solid"/>
                      <a:round/>
                      <a:headEnd type="none" w="med" len="med"/>
                      <a:tailEnd type="none" w="med" len="med"/>
                    </a:lnT>
                    <a:lnB w="57150" cap="flat" cmpd="sng" algn="ctr">
                      <a:solidFill>
                        <a:srgbClr val="00006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b="1" dirty="0">
                          <a:solidFill>
                            <a:schemeClr val="tx1"/>
                          </a:solidFill>
                          <a:latin typeface="Century Gothic" panose="020B0502020202020204" pitchFamily="34" charset="0"/>
                        </a:rPr>
                        <a:t>__</a:t>
                      </a:r>
                    </a:p>
                  </a:txBody>
                  <a:tcPr anchor="ctr">
                    <a:lnL w="12700" cmpd="sng">
                      <a:noFill/>
                    </a:lnL>
                    <a:lnR w="12700" cmpd="sng">
                      <a:noFill/>
                    </a:lnR>
                    <a:lnT w="57150" cap="flat" cmpd="sng" algn="ctr">
                      <a:solidFill>
                        <a:srgbClr val="000066"/>
                      </a:solidFill>
                      <a:prstDash val="solid"/>
                      <a:round/>
                      <a:headEnd type="none" w="med" len="med"/>
                      <a:tailEnd type="none" w="med" len="med"/>
                    </a:lnT>
                    <a:lnB w="57150" cap="flat" cmpd="sng" algn="ctr">
                      <a:solidFill>
                        <a:srgbClr val="00006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b="1" dirty="0">
                          <a:solidFill>
                            <a:schemeClr val="tx1"/>
                          </a:solidFill>
                          <a:latin typeface="Century Gothic" panose="020B0502020202020204" pitchFamily="34" charset="0"/>
                        </a:rPr>
                        <a:t>__</a:t>
                      </a:r>
                    </a:p>
                  </a:txBody>
                  <a:tcPr anchor="ctr">
                    <a:lnL w="12700" cmpd="sng">
                      <a:noFill/>
                    </a:lnL>
                    <a:lnR w="12700" cmpd="sng">
                      <a:noFill/>
                    </a:lnR>
                    <a:lnT w="57150" cap="flat" cmpd="sng" algn="ctr">
                      <a:solidFill>
                        <a:srgbClr val="000066"/>
                      </a:solidFill>
                      <a:prstDash val="solid"/>
                      <a:round/>
                      <a:headEnd type="none" w="med" len="med"/>
                      <a:tailEnd type="none" w="med" len="med"/>
                    </a:lnT>
                    <a:lnB w="57150" cap="flat" cmpd="sng" algn="ctr">
                      <a:solidFill>
                        <a:srgbClr val="00006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b="1" dirty="0">
                          <a:solidFill>
                            <a:schemeClr val="tx1"/>
                          </a:solidFill>
                          <a:latin typeface="Century Gothic" panose="020B0502020202020204" pitchFamily="34" charset="0"/>
                        </a:rPr>
                        <a:t>__</a:t>
                      </a:r>
                    </a:p>
                  </a:txBody>
                  <a:tcPr anchor="ctr">
                    <a:lnL w="12700" cmpd="sng">
                      <a:noFill/>
                    </a:lnL>
                    <a:lnR w="12700" cmpd="sng">
                      <a:noFill/>
                    </a:lnR>
                    <a:lnT w="57150" cap="flat" cmpd="sng" algn="ctr">
                      <a:solidFill>
                        <a:srgbClr val="000066"/>
                      </a:solidFill>
                      <a:prstDash val="solid"/>
                      <a:round/>
                      <a:headEnd type="none" w="med" len="med"/>
                      <a:tailEnd type="none" w="med" len="med"/>
                    </a:lnT>
                    <a:lnB w="57150" cap="flat" cmpd="sng" algn="ctr">
                      <a:solidFill>
                        <a:srgbClr val="00006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b="1" dirty="0">
                          <a:solidFill>
                            <a:schemeClr val="tx1"/>
                          </a:solidFill>
                          <a:latin typeface="Century Gothic" panose="020B0502020202020204" pitchFamily="34" charset="0"/>
                        </a:rPr>
                        <a:t>__</a:t>
                      </a:r>
                    </a:p>
                  </a:txBody>
                  <a:tcPr anchor="ctr">
                    <a:lnL w="12700" cmpd="sng">
                      <a:noFill/>
                    </a:lnL>
                    <a:lnR w="12700" cmpd="sng">
                      <a:noFill/>
                    </a:lnR>
                    <a:lnT w="57150" cap="flat" cmpd="sng" algn="ctr">
                      <a:solidFill>
                        <a:srgbClr val="000066"/>
                      </a:solidFill>
                      <a:prstDash val="solid"/>
                      <a:round/>
                      <a:headEnd type="none" w="med" len="med"/>
                      <a:tailEnd type="none" w="med" len="med"/>
                    </a:lnT>
                    <a:lnB w="57150" cap="flat" cmpd="sng" algn="ctr">
                      <a:solidFill>
                        <a:srgbClr val="00006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b="1" dirty="0">
                          <a:solidFill>
                            <a:schemeClr val="tx1"/>
                          </a:solidFill>
                          <a:latin typeface="Century Gothic" panose="020B0502020202020204" pitchFamily="34" charset="0"/>
                        </a:rPr>
                        <a:t>__</a:t>
                      </a:r>
                    </a:p>
                  </a:txBody>
                  <a:tcPr anchor="ctr">
                    <a:lnL w="12700" cmpd="sng">
                      <a:noFill/>
                    </a:lnL>
                    <a:lnR w="12700" cmpd="sng">
                      <a:noFill/>
                    </a:lnR>
                    <a:lnT w="57150" cap="flat" cmpd="sng" algn="ctr">
                      <a:solidFill>
                        <a:srgbClr val="000066"/>
                      </a:solidFill>
                      <a:prstDash val="solid"/>
                      <a:round/>
                      <a:headEnd type="none" w="med" len="med"/>
                      <a:tailEnd type="none" w="med" len="med"/>
                    </a:lnT>
                    <a:lnB w="57150" cap="flat" cmpd="sng" algn="ctr">
                      <a:solidFill>
                        <a:srgbClr val="00006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b="1" dirty="0">
                          <a:solidFill>
                            <a:schemeClr val="tx1"/>
                          </a:solidFill>
                          <a:latin typeface="Century Gothic" panose="020B0502020202020204" pitchFamily="34" charset="0"/>
                        </a:rPr>
                        <a:t>__</a:t>
                      </a:r>
                    </a:p>
                  </a:txBody>
                  <a:tcPr anchor="ctr">
                    <a:lnL w="12700" cmpd="sng">
                      <a:noFill/>
                    </a:lnL>
                    <a:lnR w="12700" cmpd="sng">
                      <a:noFill/>
                    </a:lnR>
                    <a:lnT w="57150" cap="flat" cmpd="sng" algn="ctr">
                      <a:solidFill>
                        <a:srgbClr val="000066"/>
                      </a:solidFill>
                      <a:prstDash val="solid"/>
                      <a:round/>
                      <a:headEnd type="none" w="med" len="med"/>
                      <a:tailEnd type="none" w="med" len="med"/>
                    </a:lnT>
                    <a:lnB w="57150" cap="flat" cmpd="sng" algn="ctr">
                      <a:solidFill>
                        <a:srgbClr val="00006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b="1" dirty="0">
                          <a:solidFill>
                            <a:schemeClr val="tx1"/>
                          </a:solidFill>
                          <a:latin typeface="Century Gothic" panose="020B0502020202020204" pitchFamily="34" charset="0"/>
                        </a:rPr>
                        <a:t>__</a:t>
                      </a:r>
                    </a:p>
                  </a:txBody>
                  <a:tcPr anchor="ctr">
                    <a:lnL w="12700" cmpd="sng">
                      <a:noFill/>
                    </a:lnL>
                    <a:lnR w="12700" cmpd="sng">
                      <a:noFill/>
                    </a:lnR>
                    <a:lnT w="57150" cap="flat" cmpd="sng" algn="ctr">
                      <a:solidFill>
                        <a:srgbClr val="000066"/>
                      </a:solidFill>
                      <a:prstDash val="solid"/>
                      <a:round/>
                      <a:headEnd type="none" w="med" len="med"/>
                      <a:tailEnd type="none" w="med" len="med"/>
                    </a:lnT>
                    <a:lnB w="57150" cap="flat" cmpd="sng" algn="ctr">
                      <a:solidFill>
                        <a:srgbClr val="00006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b="1" dirty="0">
                          <a:solidFill>
                            <a:schemeClr val="tx1"/>
                          </a:solidFill>
                          <a:latin typeface="Century Gothic" panose="020B0502020202020204" pitchFamily="34" charset="0"/>
                        </a:rPr>
                        <a:t>__</a:t>
                      </a:r>
                    </a:p>
                  </a:txBody>
                  <a:tcPr anchor="ctr">
                    <a:lnL w="12700" cmpd="sng">
                      <a:noFill/>
                    </a:lnL>
                    <a:lnR w="12700" cmpd="sng">
                      <a:noFill/>
                    </a:lnR>
                    <a:lnT w="57150" cap="flat" cmpd="sng" algn="ctr">
                      <a:solidFill>
                        <a:srgbClr val="000066"/>
                      </a:solidFill>
                      <a:prstDash val="solid"/>
                      <a:round/>
                      <a:headEnd type="none" w="med" len="med"/>
                      <a:tailEnd type="none" w="med" len="med"/>
                    </a:lnT>
                    <a:lnB w="57150" cap="flat" cmpd="sng" algn="ctr">
                      <a:solidFill>
                        <a:srgbClr val="00006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b="1" dirty="0">
                          <a:solidFill>
                            <a:schemeClr val="tx1"/>
                          </a:solidFill>
                          <a:latin typeface="Century Gothic" panose="020B0502020202020204" pitchFamily="34" charset="0"/>
                        </a:rPr>
                        <a:t>__</a:t>
                      </a:r>
                    </a:p>
                  </a:txBody>
                  <a:tcPr anchor="ctr">
                    <a:lnL w="12700" cmpd="sng">
                      <a:noFill/>
                    </a:lnL>
                    <a:lnR w="57150" cap="flat" cmpd="sng" algn="ctr">
                      <a:solidFill>
                        <a:srgbClr val="000066"/>
                      </a:solidFill>
                      <a:prstDash val="solid"/>
                      <a:round/>
                      <a:headEnd type="none" w="med" len="med"/>
                      <a:tailEnd type="none" w="med" len="med"/>
                    </a:lnR>
                    <a:lnT w="57150" cap="flat" cmpd="sng" algn="ctr">
                      <a:solidFill>
                        <a:srgbClr val="000066"/>
                      </a:solidFill>
                      <a:prstDash val="solid"/>
                      <a:round/>
                      <a:headEnd type="none" w="med" len="med"/>
                      <a:tailEnd type="none" w="med" len="med"/>
                    </a:lnT>
                    <a:lnB w="57150" cap="flat" cmpd="sng" algn="ctr">
                      <a:solidFill>
                        <a:srgbClr val="00006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437496">
                <a:tc>
                  <a:txBody>
                    <a:bodyPr/>
                    <a:lstStyle/>
                    <a:p>
                      <a:pPr algn="ctr"/>
                      <a:r>
                        <a:rPr lang="en-GB" sz="2800" b="1" dirty="0">
                          <a:solidFill>
                            <a:schemeClr val="tx1"/>
                          </a:solidFill>
                          <a:latin typeface="Century Gothic" panose="020B0502020202020204" pitchFamily="34" charset="0"/>
                        </a:rPr>
                        <a:t>i</a:t>
                      </a:r>
                    </a:p>
                  </a:txBody>
                  <a:tcPr anchor="ctr">
                    <a:lnL w="12700" cmpd="sng">
                      <a:noFill/>
                    </a:lnL>
                    <a:lnR w="12700" cmpd="sng">
                      <a:noFill/>
                    </a:lnR>
                    <a:lnT w="57150" cap="flat" cmpd="sng" algn="ctr">
                      <a:solidFill>
                        <a:srgbClr val="000066"/>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GB" sz="2800" b="1" dirty="0">
                          <a:solidFill>
                            <a:schemeClr val="tx1"/>
                          </a:solidFill>
                          <a:latin typeface="Century Gothic" panose="020B0502020202020204" pitchFamily="34" charset="0"/>
                        </a:rPr>
                        <a:t>t</a:t>
                      </a:r>
                    </a:p>
                  </a:txBody>
                  <a:tcPr anchor="ctr">
                    <a:lnL w="12700" cmpd="sng">
                      <a:noFill/>
                    </a:lnL>
                    <a:lnR w="12700" cmpd="sng">
                      <a:noFill/>
                    </a:lnR>
                    <a:lnT w="57150" cap="flat" cmpd="sng" algn="ctr">
                      <a:solidFill>
                        <a:srgbClr val="000066"/>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GB" sz="2800" b="1" dirty="0">
                          <a:solidFill>
                            <a:schemeClr val="tx1"/>
                          </a:solidFill>
                          <a:latin typeface="Century Gothic" panose="020B0502020202020204" pitchFamily="34" charset="0"/>
                        </a:rPr>
                        <a:t>d</a:t>
                      </a:r>
                    </a:p>
                  </a:txBody>
                  <a:tcPr anchor="ctr">
                    <a:lnL w="12700" cmpd="sng">
                      <a:noFill/>
                    </a:lnL>
                    <a:lnR w="12700" cmpd="sng">
                      <a:noFill/>
                    </a:lnR>
                    <a:lnT w="57150" cap="flat" cmpd="sng" algn="ctr">
                      <a:solidFill>
                        <a:srgbClr val="000066"/>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en-GB" sz="2800" b="1">
                        <a:solidFill>
                          <a:schemeClr val="tx1"/>
                        </a:solidFill>
                        <a:latin typeface="Century Gothic" panose="020B0502020202020204" pitchFamily="34" charset="0"/>
                      </a:endParaRPr>
                    </a:p>
                  </a:txBody>
                  <a:tcPr anchor="ctr">
                    <a:lnL w="12700" cmpd="sng">
                      <a:noFill/>
                    </a:lnL>
                    <a:lnR w="12700" cmpd="sng">
                      <a:noFill/>
                    </a:lnR>
                    <a:lnT w="57150" cap="flat" cmpd="sng" algn="ctr">
                      <a:solidFill>
                        <a:srgbClr val="000066"/>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en-GB" sz="2800" b="1">
                        <a:solidFill>
                          <a:schemeClr val="tx1"/>
                        </a:solidFill>
                        <a:latin typeface="Century Gothic" panose="020B0502020202020204" pitchFamily="34" charset="0"/>
                      </a:endParaRPr>
                    </a:p>
                  </a:txBody>
                  <a:tcPr anchor="ctr">
                    <a:lnL w="12700" cmpd="sng">
                      <a:noFill/>
                    </a:lnL>
                    <a:lnR w="12700" cmpd="sng">
                      <a:noFill/>
                    </a:lnR>
                    <a:lnT w="57150" cap="flat" cmpd="sng" algn="ctr">
                      <a:solidFill>
                        <a:srgbClr val="000066"/>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GB" sz="2800" b="1" dirty="0">
                          <a:solidFill>
                            <a:schemeClr val="tx1"/>
                          </a:solidFill>
                          <a:latin typeface="Century Gothic" panose="020B0502020202020204" pitchFamily="34" charset="0"/>
                        </a:rPr>
                        <a:t>a</a:t>
                      </a:r>
                    </a:p>
                  </a:txBody>
                  <a:tcPr anchor="ctr">
                    <a:lnL w="12700" cmpd="sng">
                      <a:noFill/>
                    </a:lnL>
                    <a:lnR w="12700" cmpd="sng">
                      <a:noFill/>
                    </a:lnR>
                    <a:lnT w="57150" cap="flat" cmpd="sng" algn="ctr">
                      <a:solidFill>
                        <a:srgbClr val="000066"/>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GB" sz="2800" b="1" dirty="0" err="1">
                          <a:solidFill>
                            <a:schemeClr val="tx1"/>
                          </a:solidFill>
                          <a:latin typeface="Century Gothic" panose="020B0502020202020204" pitchFamily="34" charset="0"/>
                        </a:rPr>
                        <a:t>i</a:t>
                      </a:r>
                      <a:endParaRPr lang="en-GB" sz="2800" b="1" dirty="0">
                        <a:solidFill>
                          <a:schemeClr val="tx1"/>
                        </a:solidFill>
                        <a:latin typeface="Century Gothic" panose="020B0502020202020204" pitchFamily="34" charset="0"/>
                      </a:endParaRPr>
                    </a:p>
                  </a:txBody>
                  <a:tcPr anchor="ctr">
                    <a:lnL w="12700" cmpd="sng">
                      <a:noFill/>
                    </a:lnL>
                    <a:lnR w="12700" cmpd="sng">
                      <a:noFill/>
                    </a:lnR>
                    <a:lnT w="57150" cap="flat" cmpd="sng" algn="ctr">
                      <a:solidFill>
                        <a:srgbClr val="000066"/>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GB" sz="2800" b="1" dirty="0">
                          <a:solidFill>
                            <a:schemeClr val="tx1"/>
                          </a:solidFill>
                          <a:latin typeface="Century Gothic" panose="020B0502020202020204" pitchFamily="34" charset="0"/>
                        </a:rPr>
                        <a:t>i</a:t>
                      </a:r>
                    </a:p>
                  </a:txBody>
                  <a:tcPr anchor="ctr">
                    <a:lnL w="12700" cmpd="sng">
                      <a:noFill/>
                    </a:lnL>
                    <a:lnR w="12700" cmpd="sng">
                      <a:noFill/>
                    </a:lnR>
                    <a:lnT w="57150" cap="flat" cmpd="sng" algn="ctr">
                      <a:solidFill>
                        <a:srgbClr val="000066"/>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GB" sz="2800" b="1" dirty="0">
                          <a:solidFill>
                            <a:schemeClr val="tx1"/>
                          </a:solidFill>
                          <a:latin typeface="Century Gothic" panose="020B0502020202020204" pitchFamily="34" charset="0"/>
                        </a:rPr>
                        <a:t>h</a:t>
                      </a:r>
                    </a:p>
                  </a:txBody>
                  <a:tcPr anchor="ctr">
                    <a:lnL w="12700" cmpd="sng">
                      <a:noFill/>
                    </a:lnL>
                    <a:lnR w="12700" cmpd="sng">
                      <a:noFill/>
                    </a:lnR>
                    <a:lnT w="57150" cap="flat" cmpd="sng" algn="ctr">
                      <a:solidFill>
                        <a:srgbClr val="000066"/>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GB" sz="2800" b="1" dirty="0">
                          <a:solidFill>
                            <a:schemeClr val="tx1"/>
                          </a:solidFill>
                          <a:latin typeface="Century Gothic" panose="020B0502020202020204" pitchFamily="34" charset="0"/>
                        </a:rPr>
                        <a:t>m</a:t>
                      </a:r>
                    </a:p>
                  </a:txBody>
                  <a:tcPr anchor="ctr">
                    <a:lnL w="12700" cmpd="sng">
                      <a:noFill/>
                    </a:lnL>
                    <a:lnR w="12700" cmpd="sng">
                      <a:noFill/>
                    </a:lnR>
                    <a:lnT w="57150" cap="flat" cmpd="sng" algn="ctr">
                      <a:solidFill>
                        <a:srgbClr val="000066"/>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GB" sz="2800" b="1" dirty="0">
                          <a:solidFill>
                            <a:schemeClr val="tx1"/>
                          </a:solidFill>
                          <a:latin typeface="Century Gothic" panose="020B0502020202020204" pitchFamily="34" charset="0"/>
                        </a:rPr>
                        <a:t>m</a:t>
                      </a:r>
                    </a:p>
                  </a:txBody>
                  <a:tcPr anchor="ctr">
                    <a:lnL w="12700" cmpd="sng">
                      <a:noFill/>
                    </a:lnL>
                    <a:lnR w="12700" cmpd="sng">
                      <a:noFill/>
                    </a:lnR>
                    <a:lnT w="57150" cap="flat" cmpd="sng" algn="ctr">
                      <a:solidFill>
                        <a:srgbClr val="000066"/>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GB" sz="2800" b="1" dirty="0">
                          <a:solidFill>
                            <a:schemeClr val="tx1"/>
                          </a:solidFill>
                          <a:latin typeface="Century Gothic" panose="020B0502020202020204" pitchFamily="34" charset="0"/>
                        </a:rPr>
                        <a:t>h</a:t>
                      </a:r>
                    </a:p>
                  </a:txBody>
                  <a:tcPr anchor="ctr">
                    <a:lnL w="12700" cmpd="sng">
                      <a:noFill/>
                    </a:lnL>
                    <a:lnR w="12700" cmpd="sng">
                      <a:noFill/>
                    </a:lnR>
                    <a:lnT w="57150" cap="flat" cmpd="sng" algn="ctr">
                      <a:solidFill>
                        <a:srgbClr val="000066"/>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en-GB" sz="2800" b="1" dirty="0">
                        <a:solidFill>
                          <a:schemeClr val="tx1"/>
                        </a:solidFill>
                        <a:latin typeface="Century Gothic" panose="020B0502020202020204" pitchFamily="34" charset="0"/>
                      </a:endParaRPr>
                    </a:p>
                  </a:txBody>
                  <a:tcPr anchor="ctr">
                    <a:lnL w="12700" cmpd="sng">
                      <a:noFill/>
                    </a:lnL>
                    <a:lnR w="12700" cmpd="sng">
                      <a:noFill/>
                    </a:lnR>
                    <a:lnT w="57150" cap="flat" cmpd="sng" algn="ctr">
                      <a:solidFill>
                        <a:srgbClr val="000066"/>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en-GB" sz="2800" b="1" dirty="0">
                        <a:solidFill>
                          <a:schemeClr val="tx1"/>
                        </a:solidFill>
                        <a:latin typeface="Century Gothic" panose="020B0502020202020204" pitchFamily="34" charset="0"/>
                      </a:endParaRPr>
                    </a:p>
                  </a:txBody>
                  <a:tcPr anchor="ctr">
                    <a:lnL w="12700" cmpd="sng">
                      <a:noFill/>
                    </a:lnL>
                    <a:lnR w="12700" cmpd="sng">
                      <a:noFill/>
                    </a:lnR>
                    <a:lnT w="57150" cap="flat" cmpd="sng" algn="ctr">
                      <a:solidFill>
                        <a:srgbClr val="000066"/>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GB" sz="2800" b="1" dirty="0">
                          <a:solidFill>
                            <a:schemeClr val="tx1"/>
                          </a:solidFill>
                          <a:latin typeface="Century Gothic" panose="020B0502020202020204" pitchFamily="34" charset="0"/>
                        </a:rPr>
                        <a:t>h</a:t>
                      </a:r>
                    </a:p>
                  </a:txBody>
                  <a:tcPr anchor="ctr">
                    <a:lnL w="12700" cmpd="sng">
                      <a:noFill/>
                    </a:lnL>
                    <a:lnR w="12700" cmpd="sng">
                      <a:noFill/>
                    </a:lnR>
                    <a:lnT w="57150" cap="flat" cmpd="sng" algn="ctr">
                      <a:solidFill>
                        <a:srgbClr val="000066"/>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437496">
                <a:tc>
                  <a:txBody>
                    <a:bodyPr/>
                    <a:lstStyle/>
                    <a:p>
                      <a:pPr algn="ctr"/>
                      <a:r>
                        <a:rPr lang="en-GB" sz="2800" b="1" dirty="0">
                          <a:solidFill>
                            <a:schemeClr val="tx1"/>
                          </a:solidFill>
                          <a:latin typeface="Century Gothic" panose="020B0502020202020204" pitchFamily="34" charset="0"/>
                        </a:rPr>
                        <a:t>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800" b="1" dirty="0">
                          <a:solidFill>
                            <a:schemeClr val="tx1"/>
                          </a:solidFill>
                          <a:latin typeface="Century Gothic" panose="020B0502020202020204" pitchFamily="34" charset="0"/>
                        </a:rPr>
                        <a:t>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a:solidFill>
                          <a:schemeClr val="tx1"/>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a:solidFill>
                          <a:schemeClr val="tx1"/>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a:solidFill>
                          <a:schemeClr val="tx1"/>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800" b="1" dirty="0">
                          <a:solidFill>
                            <a:schemeClr val="tx1"/>
                          </a:solidFill>
                          <a:latin typeface="Century Gothic" panose="020B0502020202020204" pitchFamily="34" charset="0"/>
                        </a:rPr>
                        <a:t>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800" b="1" dirty="0">
                          <a:solidFill>
                            <a:schemeClr val="tx1"/>
                          </a:solidFill>
                          <a:latin typeface="Century Gothic" panose="020B0502020202020204" pitchFamily="34" charset="0"/>
                        </a:rPr>
                        <a:t>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800" b="1" dirty="0">
                          <a:solidFill>
                            <a:schemeClr val="tx1"/>
                          </a:solidFill>
                          <a:latin typeface="Century Gothic" panose="020B0502020202020204" pitchFamily="34" charset="0"/>
                        </a:rPr>
                        <a:t>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800" b="1" dirty="0">
                          <a:solidFill>
                            <a:schemeClr val="tx1"/>
                          </a:solidFill>
                          <a:latin typeface="Century Gothic" panose="020B0502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800" b="1" dirty="0">
                          <a:solidFill>
                            <a:schemeClr val="tx1"/>
                          </a:solidFill>
                          <a:latin typeface="Century Gothic" panose="020B0502020202020204" pitchFamily="34" charset="0"/>
                        </a:rPr>
                        <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800" b="1" dirty="0">
                          <a:solidFill>
                            <a:schemeClr val="tx1"/>
                          </a:solidFill>
                          <a:latin typeface="Century Gothic" panose="020B0502020202020204" pitchFamily="34" charset="0"/>
                        </a:rPr>
                        <a:t>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800" b="1" dirty="0">
                          <a:solidFill>
                            <a:schemeClr val="tx1"/>
                          </a:solidFill>
                          <a:latin typeface="Century Gothic" panose="020B0502020202020204" pitchFamily="34" charset="0"/>
                        </a:rPr>
                        <a:t>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800" b="1" dirty="0">
                          <a:solidFill>
                            <a:schemeClr val="tx1"/>
                          </a:solidFill>
                          <a:latin typeface="Century Gothic" panose="020B0502020202020204" pitchFamily="34" charset="0"/>
                        </a:rPr>
                        <a:t>b</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chemeClr val="tx1"/>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800" b="1" dirty="0">
                          <a:solidFill>
                            <a:schemeClr val="tx1"/>
                          </a:solidFill>
                          <a:latin typeface="Century Gothic" panose="020B0502020202020204" pitchFamily="34" charset="0"/>
                        </a:rPr>
                        <a:t>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437496">
                <a:tc>
                  <a:txBody>
                    <a:bodyPr/>
                    <a:lstStyle/>
                    <a:p>
                      <a:pPr algn="ctr"/>
                      <a:endParaRPr lang="en-GB" sz="2800" b="1">
                        <a:solidFill>
                          <a:schemeClr val="tx1"/>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800" b="1" dirty="0">
                          <a:solidFill>
                            <a:schemeClr val="tx1"/>
                          </a:solidFill>
                          <a:latin typeface="Century Gothic" panose="020B0502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a:solidFill>
                          <a:schemeClr val="tx1"/>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a:solidFill>
                          <a:schemeClr val="tx1"/>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a:solidFill>
                          <a:schemeClr val="tx1"/>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800" b="1" dirty="0">
                          <a:solidFill>
                            <a:schemeClr val="tx1"/>
                          </a:solidFill>
                          <a:latin typeface="Century Gothic" panose="020B0502020202020204" pitchFamily="34" charset="0"/>
                        </a:rPr>
                        <a:t>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800" b="1" dirty="0">
                          <a:solidFill>
                            <a:schemeClr val="tx1"/>
                          </a:solidFill>
                          <a:latin typeface="Century Gothic" panose="020B0502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800" b="1" dirty="0">
                          <a:solidFill>
                            <a:schemeClr val="tx1"/>
                          </a:solidFill>
                          <a:latin typeface="Century Gothic" panose="020B0502020202020204" pitchFamily="34" charset="0"/>
                        </a:rPr>
                        <a:t>z</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800" b="1" dirty="0">
                          <a:solidFill>
                            <a:schemeClr val="tx1"/>
                          </a:solidFill>
                          <a:latin typeface="Century Gothic" panose="020B0502020202020204" pitchFamily="34" charset="0"/>
                        </a:rPr>
                        <a:t>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800" b="1" dirty="0">
                          <a:solidFill>
                            <a:schemeClr val="tx1"/>
                          </a:solidFill>
                          <a:latin typeface="Century Gothic" panose="020B0502020202020204" pitchFamily="34" charset="0"/>
                        </a:rPr>
                        <a:t>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800" b="1" dirty="0">
                          <a:solidFill>
                            <a:schemeClr val="tx1"/>
                          </a:solidFill>
                          <a:latin typeface="Century Gothic" panose="020B0502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chemeClr val="tx1"/>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800" b="1" dirty="0">
                          <a:solidFill>
                            <a:schemeClr val="tx1"/>
                          </a:solidFill>
                          <a:latin typeface="Century Gothic" panose="020B0502020202020204" pitchFamily="34" charset="0"/>
                        </a:rPr>
                        <a:t>i</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chemeClr val="tx1"/>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800" b="1" dirty="0">
                          <a:solidFill>
                            <a:schemeClr val="tx1"/>
                          </a:solidFill>
                          <a:latin typeface="Century Gothic" panose="020B0502020202020204" pitchFamily="34" charset="0"/>
                        </a:rPr>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437496">
                <a:tc>
                  <a:txBody>
                    <a:bodyPr/>
                    <a:lstStyle/>
                    <a:p>
                      <a:pPr algn="ctr"/>
                      <a:endParaRPr lang="en-GB" sz="2800" b="1">
                        <a:solidFill>
                          <a:schemeClr val="tx1"/>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a:solidFill>
                          <a:schemeClr val="tx1"/>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a:solidFill>
                          <a:schemeClr val="tx1"/>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a:solidFill>
                          <a:schemeClr val="tx1"/>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a:solidFill>
                          <a:schemeClr val="tx1"/>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800" b="1" dirty="0">
                          <a:solidFill>
                            <a:schemeClr val="tx1"/>
                          </a:solidFill>
                          <a:latin typeface="Century Gothic" panose="020B0502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800" b="1" dirty="0">
                          <a:solidFill>
                            <a:schemeClr val="tx1"/>
                          </a:solidFill>
                          <a:latin typeface="Century Gothic" panose="020B0502020202020204" pitchFamily="34" charset="0"/>
                        </a:rPr>
                        <a:t>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800" b="1" dirty="0">
                          <a:solidFill>
                            <a:schemeClr val="tx1"/>
                          </a:solidFill>
                          <a:latin typeface="Century Gothic" panose="020B0502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chemeClr val="tx1"/>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chemeClr val="tx1"/>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800" b="1" dirty="0">
                          <a:solidFill>
                            <a:schemeClr val="tx1"/>
                          </a:solidFill>
                          <a:latin typeface="Century Gothic" panose="020B0502020202020204" pitchFamily="34" charset="0"/>
                        </a:rPr>
                        <a:t>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chemeClr val="tx1"/>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800" b="1" dirty="0">
                          <a:solidFill>
                            <a:schemeClr val="tx1"/>
                          </a:solidFill>
                          <a:latin typeface="Century Gothic" panose="020B0502020202020204" pitchFamily="34" charset="0"/>
                        </a:rPr>
                        <a:t>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chemeClr val="tx1"/>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800" b="1" dirty="0">
                          <a:solidFill>
                            <a:schemeClr val="tx1"/>
                          </a:solidFill>
                          <a:latin typeface="Century Gothic" panose="020B0502020202020204" pitchFamily="34" charset="0"/>
                        </a:rPr>
                        <a: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437496">
                <a:tc>
                  <a:txBody>
                    <a:bodyPr/>
                    <a:lstStyle/>
                    <a:p>
                      <a:pPr algn="ctr"/>
                      <a:endParaRPr lang="en-GB" sz="2800" b="1">
                        <a:solidFill>
                          <a:schemeClr val="tx1"/>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a:solidFill>
                          <a:schemeClr val="tx1"/>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a:solidFill>
                          <a:schemeClr val="tx1"/>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a:solidFill>
                          <a:schemeClr val="tx1"/>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a:solidFill>
                          <a:schemeClr val="tx1"/>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800" b="1" dirty="0">
                          <a:solidFill>
                            <a:schemeClr val="tx1"/>
                          </a:solidFill>
                          <a:latin typeface="Century Gothic" panose="020B0502020202020204" pitchFamily="34" charset="0"/>
                        </a:rPr>
                        <a:t>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chemeClr val="tx1"/>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800" b="1" dirty="0">
                          <a:solidFill>
                            <a:schemeClr val="tx1"/>
                          </a:solidFill>
                          <a:latin typeface="Century Gothic" panose="020B0502020202020204" pitchFamily="34" charset="0"/>
                        </a:rPr>
                        <a:t>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chemeClr val="tx1"/>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chemeClr val="tx1"/>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chemeClr val="tx1"/>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chemeClr val="tx1"/>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chemeClr val="tx1"/>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chemeClr val="tx1"/>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chemeClr val="tx1"/>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1"/>
                  </a:ext>
                </a:extLst>
              </a:tr>
            </a:tbl>
          </a:graphicData>
        </a:graphic>
      </p:graphicFrame>
      <p:sp>
        <p:nvSpPr>
          <p:cNvPr id="59" name="TextBox 58"/>
          <p:cNvSpPr txBox="1"/>
          <p:nvPr/>
        </p:nvSpPr>
        <p:spPr>
          <a:xfrm>
            <a:off x="770022" y="3064042"/>
            <a:ext cx="368969" cy="707886"/>
          </a:xfrm>
          <a:prstGeom prst="rect">
            <a:avLst/>
          </a:prstGeom>
          <a:noFill/>
        </p:spPr>
        <p:txBody>
          <a:bodyPr wrap="square" rtlCol="0">
            <a:spAutoFit/>
          </a:bodyPr>
          <a:lstStyle/>
          <a:p>
            <a:pPr algn="ctr"/>
            <a:r>
              <a:rPr lang="en-GB" sz="4000" b="1" dirty="0">
                <a:solidFill>
                  <a:schemeClr val="accent4">
                    <a:lumMod val="75000"/>
                  </a:schemeClr>
                </a:solidFill>
              </a:rPr>
              <a:t>e</a:t>
            </a:r>
          </a:p>
        </p:txBody>
      </p:sp>
      <p:sp>
        <p:nvSpPr>
          <p:cNvPr id="60" name="TextBox 59"/>
          <p:cNvSpPr txBox="1"/>
          <p:nvPr/>
        </p:nvSpPr>
        <p:spPr>
          <a:xfrm>
            <a:off x="1515980" y="3064042"/>
            <a:ext cx="368969" cy="707886"/>
          </a:xfrm>
          <a:prstGeom prst="rect">
            <a:avLst/>
          </a:prstGeom>
          <a:noFill/>
        </p:spPr>
        <p:txBody>
          <a:bodyPr wrap="square" rtlCol="0">
            <a:spAutoFit/>
          </a:bodyPr>
          <a:lstStyle/>
          <a:p>
            <a:pPr algn="ctr"/>
            <a:r>
              <a:rPr lang="en-GB" sz="4000" b="1" dirty="0" err="1">
                <a:solidFill>
                  <a:schemeClr val="accent4">
                    <a:lumMod val="75000"/>
                  </a:schemeClr>
                </a:solidFill>
              </a:rPr>
              <a:t>i</a:t>
            </a:r>
            <a:endParaRPr lang="en-GB" sz="4000" b="1" dirty="0">
              <a:solidFill>
                <a:schemeClr val="accent4">
                  <a:lumMod val="75000"/>
                </a:schemeClr>
              </a:solidFill>
            </a:endParaRPr>
          </a:p>
        </p:txBody>
      </p:sp>
      <p:sp>
        <p:nvSpPr>
          <p:cNvPr id="61" name="TextBox 60"/>
          <p:cNvSpPr txBox="1"/>
          <p:nvPr/>
        </p:nvSpPr>
        <p:spPr>
          <a:xfrm>
            <a:off x="2260240" y="3064042"/>
            <a:ext cx="368969" cy="707886"/>
          </a:xfrm>
          <a:prstGeom prst="rect">
            <a:avLst/>
          </a:prstGeom>
          <a:noFill/>
        </p:spPr>
        <p:txBody>
          <a:bodyPr wrap="square" rtlCol="0">
            <a:spAutoFit/>
          </a:bodyPr>
          <a:lstStyle/>
          <a:p>
            <a:pPr algn="ctr"/>
            <a:r>
              <a:rPr lang="en-GB" sz="4000" b="1" dirty="0">
                <a:solidFill>
                  <a:schemeClr val="accent4">
                    <a:lumMod val="75000"/>
                  </a:schemeClr>
                </a:solidFill>
              </a:rPr>
              <a:t>n</a:t>
            </a:r>
          </a:p>
        </p:txBody>
      </p:sp>
      <p:sp>
        <p:nvSpPr>
          <p:cNvPr id="62" name="TextBox 61"/>
          <p:cNvSpPr txBox="1"/>
          <p:nvPr/>
        </p:nvSpPr>
        <p:spPr>
          <a:xfrm>
            <a:off x="2985710" y="3064042"/>
            <a:ext cx="368969" cy="707886"/>
          </a:xfrm>
          <a:prstGeom prst="rect">
            <a:avLst/>
          </a:prstGeom>
          <a:noFill/>
        </p:spPr>
        <p:txBody>
          <a:bodyPr wrap="square" rtlCol="0">
            <a:spAutoFit/>
          </a:bodyPr>
          <a:lstStyle/>
          <a:p>
            <a:pPr algn="ctr"/>
            <a:r>
              <a:rPr lang="en-GB" sz="4000" b="1" dirty="0">
                <a:solidFill>
                  <a:schemeClr val="accent4">
                    <a:lumMod val="75000"/>
                  </a:schemeClr>
                </a:solidFill>
              </a:rPr>
              <a:t>e</a:t>
            </a:r>
          </a:p>
        </p:txBody>
      </p:sp>
      <p:sp>
        <p:nvSpPr>
          <p:cNvPr id="63" name="TextBox 62"/>
          <p:cNvSpPr txBox="1"/>
          <p:nvPr/>
        </p:nvSpPr>
        <p:spPr>
          <a:xfrm>
            <a:off x="4460380" y="3081134"/>
            <a:ext cx="368969" cy="707886"/>
          </a:xfrm>
          <a:prstGeom prst="rect">
            <a:avLst/>
          </a:prstGeom>
          <a:noFill/>
        </p:spPr>
        <p:txBody>
          <a:bodyPr wrap="square" rtlCol="0">
            <a:spAutoFit/>
          </a:bodyPr>
          <a:lstStyle/>
          <a:p>
            <a:pPr algn="ctr"/>
            <a:r>
              <a:rPr lang="en-GB" sz="4000" b="1" dirty="0">
                <a:solidFill>
                  <a:schemeClr val="accent4">
                    <a:lumMod val="75000"/>
                  </a:schemeClr>
                </a:solidFill>
              </a:rPr>
              <a:t>G</a:t>
            </a:r>
          </a:p>
        </p:txBody>
      </p:sp>
      <p:sp>
        <p:nvSpPr>
          <p:cNvPr id="64" name="TextBox 63"/>
          <p:cNvSpPr txBox="1"/>
          <p:nvPr/>
        </p:nvSpPr>
        <p:spPr>
          <a:xfrm>
            <a:off x="5185850" y="3064042"/>
            <a:ext cx="368969" cy="707886"/>
          </a:xfrm>
          <a:prstGeom prst="rect">
            <a:avLst/>
          </a:prstGeom>
          <a:noFill/>
        </p:spPr>
        <p:txBody>
          <a:bodyPr wrap="square" rtlCol="0">
            <a:spAutoFit/>
          </a:bodyPr>
          <a:lstStyle/>
          <a:p>
            <a:pPr algn="ctr"/>
            <a:r>
              <a:rPr lang="en-GB" sz="4000" b="1" dirty="0">
                <a:solidFill>
                  <a:schemeClr val="accent4">
                    <a:lumMod val="75000"/>
                  </a:schemeClr>
                </a:solidFill>
              </a:rPr>
              <a:t>e</a:t>
            </a:r>
          </a:p>
        </p:txBody>
      </p:sp>
      <p:sp>
        <p:nvSpPr>
          <p:cNvPr id="65" name="TextBox 64"/>
          <p:cNvSpPr txBox="1"/>
          <p:nvPr/>
        </p:nvSpPr>
        <p:spPr>
          <a:xfrm>
            <a:off x="5928412" y="3064042"/>
            <a:ext cx="368969" cy="707886"/>
          </a:xfrm>
          <a:prstGeom prst="rect">
            <a:avLst/>
          </a:prstGeom>
          <a:noFill/>
        </p:spPr>
        <p:txBody>
          <a:bodyPr wrap="square" rtlCol="0">
            <a:spAutoFit/>
          </a:bodyPr>
          <a:lstStyle/>
          <a:p>
            <a:pPr algn="ctr"/>
            <a:r>
              <a:rPr lang="en-GB" sz="4000" b="1" dirty="0">
                <a:solidFill>
                  <a:schemeClr val="accent4">
                    <a:lumMod val="75000"/>
                  </a:schemeClr>
                </a:solidFill>
              </a:rPr>
              <a:t>s</a:t>
            </a:r>
          </a:p>
        </p:txBody>
      </p:sp>
      <p:sp>
        <p:nvSpPr>
          <p:cNvPr id="66" name="TextBox 65"/>
          <p:cNvSpPr txBox="1"/>
          <p:nvPr/>
        </p:nvSpPr>
        <p:spPr>
          <a:xfrm>
            <a:off x="6670974" y="3081134"/>
            <a:ext cx="368969" cy="707886"/>
          </a:xfrm>
          <a:prstGeom prst="rect">
            <a:avLst/>
          </a:prstGeom>
          <a:noFill/>
        </p:spPr>
        <p:txBody>
          <a:bodyPr wrap="square" rtlCol="0">
            <a:spAutoFit/>
          </a:bodyPr>
          <a:lstStyle/>
          <a:p>
            <a:pPr algn="ctr"/>
            <a:r>
              <a:rPr lang="en-GB" sz="4000" b="1" dirty="0">
                <a:solidFill>
                  <a:schemeClr val="accent4">
                    <a:lumMod val="75000"/>
                  </a:schemeClr>
                </a:solidFill>
              </a:rPr>
              <a:t>c</a:t>
            </a:r>
          </a:p>
        </p:txBody>
      </p:sp>
      <p:sp>
        <p:nvSpPr>
          <p:cNvPr id="67" name="TextBox 66"/>
          <p:cNvSpPr txBox="1"/>
          <p:nvPr/>
        </p:nvSpPr>
        <p:spPr>
          <a:xfrm>
            <a:off x="8104475" y="3081134"/>
            <a:ext cx="368969" cy="707886"/>
          </a:xfrm>
          <a:prstGeom prst="rect">
            <a:avLst/>
          </a:prstGeom>
          <a:noFill/>
        </p:spPr>
        <p:txBody>
          <a:bodyPr wrap="square" rtlCol="0">
            <a:spAutoFit/>
          </a:bodyPr>
          <a:lstStyle/>
          <a:p>
            <a:pPr algn="ctr"/>
            <a:r>
              <a:rPr lang="en-GB" sz="4000" b="1" dirty="0" err="1">
                <a:solidFill>
                  <a:schemeClr val="accent4">
                    <a:lumMod val="75000"/>
                  </a:schemeClr>
                </a:solidFill>
              </a:rPr>
              <a:t>i</a:t>
            </a:r>
            <a:endParaRPr lang="en-GB" sz="4000" b="1" dirty="0">
              <a:solidFill>
                <a:schemeClr val="accent4">
                  <a:lumMod val="75000"/>
                </a:schemeClr>
              </a:solidFill>
            </a:endParaRPr>
          </a:p>
        </p:txBody>
      </p:sp>
      <p:sp>
        <p:nvSpPr>
          <p:cNvPr id="68" name="TextBox 67"/>
          <p:cNvSpPr txBox="1"/>
          <p:nvPr/>
        </p:nvSpPr>
        <p:spPr>
          <a:xfrm>
            <a:off x="8881568" y="3064042"/>
            <a:ext cx="368969" cy="707886"/>
          </a:xfrm>
          <a:prstGeom prst="rect">
            <a:avLst/>
          </a:prstGeom>
          <a:noFill/>
        </p:spPr>
        <p:txBody>
          <a:bodyPr wrap="square" rtlCol="0">
            <a:spAutoFit/>
          </a:bodyPr>
          <a:lstStyle/>
          <a:p>
            <a:pPr algn="ctr"/>
            <a:r>
              <a:rPr lang="en-GB" sz="4000" b="1" dirty="0">
                <a:solidFill>
                  <a:schemeClr val="accent4">
                    <a:lumMod val="75000"/>
                  </a:schemeClr>
                </a:solidFill>
              </a:rPr>
              <a:t>c</a:t>
            </a:r>
          </a:p>
        </p:txBody>
      </p:sp>
      <p:sp>
        <p:nvSpPr>
          <p:cNvPr id="69" name="TextBox 68"/>
          <p:cNvSpPr txBox="1"/>
          <p:nvPr/>
        </p:nvSpPr>
        <p:spPr>
          <a:xfrm>
            <a:off x="9624130" y="3081134"/>
            <a:ext cx="368969" cy="707886"/>
          </a:xfrm>
          <a:prstGeom prst="rect">
            <a:avLst/>
          </a:prstGeom>
          <a:noFill/>
        </p:spPr>
        <p:txBody>
          <a:bodyPr wrap="square" rtlCol="0">
            <a:spAutoFit/>
          </a:bodyPr>
          <a:lstStyle/>
          <a:p>
            <a:pPr algn="ctr"/>
            <a:r>
              <a:rPr lang="en-GB" sz="4000" b="1" dirty="0">
                <a:solidFill>
                  <a:schemeClr val="accent4">
                    <a:lumMod val="75000"/>
                  </a:schemeClr>
                </a:solidFill>
              </a:rPr>
              <a:t>h</a:t>
            </a:r>
          </a:p>
        </p:txBody>
      </p:sp>
      <p:sp>
        <p:nvSpPr>
          <p:cNvPr id="70" name="TextBox 69"/>
          <p:cNvSpPr txBox="1"/>
          <p:nvPr/>
        </p:nvSpPr>
        <p:spPr>
          <a:xfrm>
            <a:off x="10315069" y="3081134"/>
            <a:ext cx="368969" cy="707886"/>
          </a:xfrm>
          <a:prstGeom prst="rect">
            <a:avLst/>
          </a:prstGeom>
          <a:noFill/>
        </p:spPr>
        <p:txBody>
          <a:bodyPr wrap="square" rtlCol="0">
            <a:spAutoFit/>
          </a:bodyPr>
          <a:lstStyle/>
          <a:p>
            <a:pPr algn="ctr"/>
            <a:r>
              <a:rPr lang="en-GB" sz="4000" b="1" dirty="0">
                <a:solidFill>
                  <a:schemeClr val="accent4">
                    <a:lumMod val="75000"/>
                  </a:schemeClr>
                </a:solidFill>
              </a:rPr>
              <a:t>t</a:t>
            </a:r>
          </a:p>
        </p:txBody>
      </p:sp>
      <p:sp>
        <p:nvSpPr>
          <p:cNvPr id="71" name="TextBox 70"/>
          <p:cNvSpPr txBox="1"/>
          <p:nvPr/>
        </p:nvSpPr>
        <p:spPr>
          <a:xfrm>
            <a:off x="11102605" y="3064042"/>
            <a:ext cx="368969" cy="707886"/>
          </a:xfrm>
          <a:prstGeom prst="rect">
            <a:avLst/>
          </a:prstGeom>
          <a:noFill/>
        </p:spPr>
        <p:txBody>
          <a:bodyPr wrap="square" rtlCol="0">
            <a:spAutoFit/>
          </a:bodyPr>
          <a:lstStyle/>
          <a:p>
            <a:pPr algn="ctr"/>
            <a:r>
              <a:rPr lang="en-GB" sz="4000" b="1" dirty="0">
                <a:solidFill>
                  <a:schemeClr val="accent4">
                    <a:lumMod val="75000"/>
                  </a:schemeClr>
                </a:solidFill>
              </a:rPr>
              <a:t>e</a:t>
            </a:r>
          </a:p>
        </p:txBody>
      </p:sp>
      <p:sp>
        <p:nvSpPr>
          <p:cNvPr id="72" name="TextBox 71"/>
          <p:cNvSpPr txBox="1"/>
          <p:nvPr/>
        </p:nvSpPr>
        <p:spPr>
          <a:xfrm>
            <a:off x="7413536" y="3064042"/>
            <a:ext cx="368969" cy="707886"/>
          </a:xfrm>
          <a:prstGeom prst="rect">
            <a:avLst/>
          </a:prstGeom>
          <a:noFill/>
        </p:spPr>
        <p:txBody>
          <a:bodyPr wrap="square" rtlCol="0">
            <a:spAutoFit/>
          </a:bodyPr>
          <a:lstStyle/>
          <a:p>
            <a:pPr algn="ctr"/>
            <a:r>
              <a:rPr lang="en-GB" sz="4000" b="1" dirty="0">
                <a:solidFill>
                  <a:schemeClr val="accent4">
                    <a:lumMod val="75000"/>
                  </a:schemeClr>
                </a:solidFill>
              </a:rPr>
              <a:t>h</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901277" y="138510"/>
            <a:ext cx="1140594" cy="398835"/>
          </a:xfrm>
          <a:prstGeom prst="roundRect">
            <a:avLst/>
          </a:prstGeom>
          <a:solidFill>
            <a:schemeClr val="accent4">
              <a:lumMod val="75000"/>
            </a:schemeClr>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schemeClr val="tx1"/>
                </a:solidFill>
                <a:latin typeface="Century Gothic" panose="020B0502020202020204" pitchFamily="34" charset="0"/>
              </a:rPr>
              <a:t>lesen</a:t>
            </a:r>
            <a:endParaRPr lang="en-GB" sz="2000" b="1" dirty="0">
              <a:solidFill>
                <a:schemeClr val="tx1"/>
              </a:solidFill>
              <a:latin typeface="Century Gothic" panose="020B0502020202020204" pitchFamily="34" charset="0"/>
            </a:endParaRPr>
          </a:p>
        </p:txBody>
      </p:sp>
      <p:sp>
        <p:nvSpPr>
          <p:cNvPr id="6" name="TextBox 5">
            <a:extLst>
              <a:ext uri="{FF2B5EF4-FFF2-40B4-BE49-F238E27FC236}">
                <a16:creationId xmlns:a16="http://schemas.microsoft.com/office/drawing/2014/main" id="{12A25961-DBA1-46D7-A4F8-4D04407506BF}"/>
              </a:ext>
            </a:extLst>
          </p:cNvPr>
          <p:cNvSpPr txBox="1"/>
          <p:nvPr/>
        </p:nvSpPr>
        <p:spPr>
          <a:xfrm>
            <a:off x="1138991" y="6334269"/>
            <a:ext cx="5531983" cy="461665"/>
          </a:xfrm>
          <a:prstGeom prst="rect">
            <a:avLst/>
          </a:prstGeom>
          <a:noFill/>
        </p:spPr>
        <p:txBody>
          <a:bodyPr wrap="square" rtlCol="0">
            <a:spAutoFit/>
          </a:bodyPr>
          <a:lstStyle/>
          <a:p>
            <a:r>
              <a:rPr lang="en-GB" sz="2400" b="1" dirty="0"/>
              <a:t>die </a:t>
            </a:r>
            <a:r>
              <a:rPr lang="en-GB" sz="2400" b="1" dirty="0" err="1"/>
              <a:t>Geschichte</a:t>
            </a:r>
            <a:r>
              <a:rPr lang="en-GB" sz="2400" b="1" dirty="0"/>
              <a:t> - story</a:t>
            </a:r>
          </a:p>
        </p:txBody>
      </p:sp>
    </p:spTree>
    <p:extLst>
      <p:ext uri="{BB962C8B-B14F-4D97-AF65-F5344CB8AC3E}">
        <p14:creationId xmlns:p14="http://schemas.microsoft.com/office/powerpoint/2010/main" val="277827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fade">
                                      <p:cBhvr>
                                        <p:cTn id="12" dur="500"/>
                                        <p:tgtEl>
                                          <p:spTgt spid="6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1"/>
                                        </p:tgtEl>
                                        <p:attrNameLst>
                                          <p:attrName>style.visibility</p:attrName>
                                        </p:attrNameLst>
                                      </p:cBhvr>
                                      <p:to>
                                        <p:strVal val="visible"/>
                                      </p:to>
                                    </p:set>
                                    <p:animEffect transition="in" filter="fade">
                                      <p:cBhvr>
                                        <p:cTn id="17" dur="500"/>
                                        <p:tgtEl>
                                          <p:spTgt spid="6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fade">
                                      <p:cBhvr>
                                        <p:cTn id="22" dur="500"/>
                                        <p:tgtEl>
                                          <p:spTgt spid="6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animEffect transition="in" filter="fade">
                                      <p:cBhvr>
                                        <p:cTn id="27" dur="500"/>
                                        <p:tgtEl>
                                          <p:spTgt spid="6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4"/>
                                        </p:tgtEl>
                                        <p:attrNameLst>
                                          <p:attrName>style.visibility</p:attrName>
                                        </p:attrNameLst>
                                      </p:cBhvr>
                                      <p:to>
                                        <p:strVal val="visible"/>
                                      </p:to>
                                    </p:set>
                                    <p:animEffect transition="in" filter="fade">
                                      <p:cBhvr>
                                        <p:cTn id="32" dur="500"/>
                                        <p:tgtEl>
                                          <p:spTgt spid="6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5"/>
                                        </p:tgtEl>
                                        <p:attrNameLst>
                                          <p:attrName>style.visibility</p:attrName>
                                        </p:attrNameLst>
                                      </p:cBhvr>
                                      <p:to>
                                        <p:strVal val="visible"/>
                                      </p:to>
                                    </p:set>
                                    <p:animEffect transition="in" filter="fade">
                                      <p:cBhvr>
                                        <p:cTn id="37" dur="500"/>
                                        <p:tgtEl>
                                          <p:spTgt spid="6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6"/>
                                        </p:tgtEl>
                                        <p:attrNameLst>
                                          <p:attrName>style.visibility</p:attrName>
                                        </p:attrNameLst>
                                      </p:cBhvr>
                                      <p:to>
                                        <p:strVal val="visible"/>
                                      </p:to>
                                    </p:set>
                                    <p:animEffect transition="in" filter="fade">
                                      <p:cBhvr>
                                        <p:cTn id="42" dur="500"/>
                                        <p:tgtEl>
                                          <p:spTgt spid="6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2"/>
                                        </p:tgtEl>
                                        <p:attrNameLst>
                                          <p:attrName>style.visibility</p:attrName>
                                        </p:attrNameLst>
                                      </p:cBhvr>
                                      <p:to>
                                        <p:strVal val="visible"/>
                                      </p:to>
                                    </p:set>
                                    <p:animEffect transition="in" filter="fade">
                                      <p:cBhvr>
                                        <p:cTn id="47" dur="500"/>
                                        <p:tgtEl>
                                          <p:spTgt spid="7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7"/>
                                        </p:tgtEl>
                                        <p:attrNameLst>
                                          <p:attrName>style.visibility</p:attrName>
                                        </p:attrNameLst>
                                      </p:cBhvr>
                                      <p:to>
                                        <p:strVal val="visible"/>
                                      </p:to>
                                    </p:set>
                                    <p:animEffect transition="in" filter="fade">
                                      <p:cBhvr>
                                        <p:cTn id="52" dur="500"/>
                                        <p:tgtEl>
                                          <p:spTgt spid="6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68"/>
                                        </p:tgtEl>
                                        <p:attrNameLst>
                                          <p:attrName>style.visibility</p:attrName>
                                        </p:attrNameLst>
                                      </p:cBhvr>
                                      <p:to>
                                        <p:strVal val="visible"/>
                                      </p:to>
                                    </p:set>
                                    <p:animEffect transition="in" filter="fade">
                                      <p:cBhvr>
                                        <p:cTn id="57" dur="500"/>
                                        <p:tgtEl>
                                          <p:spTgt spid="6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69"/>
                                        </p:tgtEl>
                                        <p:attrNameLst>
                                          <p:attrName>style.visibility</p:attrName>
                                        </p:attrNameLst>
                                      </p:cBhvr>
                                      <p:to>
                                        <p:strVal val="visible"/>
                                      </p:to>
                                    </p:set>
                                    <p:animEffect transition="in" filter="fade">
                                      <p:cBhvr>
                                        <p:cTn id="62" dur="500"/>
                                        <p:tgtEl>
                                          <p:spTgt spid="6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animEffect transition="in" filter="fade">
                                      <p:cBhvr>
                                        <p:cTn id="67" dur="500"/>
                                        <p:tgtEl>
                                          <p:spTgt spid="7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71"/>
                                        </p:tgtEl>
                                        <p:attrNameLst>
                                          <p:attrName>style.visibility</p:attrName>
                                        </p:attrNameLst>
                                      </p:cBhvr>
                                      <p:to>
                                        <p:strVal val="visible"/>
                                      </p:to>
                                    </p:set>
                                    <p:animEffect transition="in" filter="fade">
                                      <p:cBhvr>
                                        <p:cTn id="72" dur="500"/>
                                        <p:tgtEl>
                                          <p:spTgt spid="71"/>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0" y="294041"/>
            <a:ext cx="374508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84080" y="247046"/>
            <a:ext cx="2173247" cy="484474"/>
          </a:xfrm>
          <a:prstGeom prst="roundRect">
            <a:avLst/>
          </a:prstGeom>
          <a:solidFill>
            <a:schemeClr val="accent4">
              <a:lumMod val="75000"/>
            </a:schemeClr>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a:solidFill>
                  <a:schemeClr val="tx1"/>
                </a:solidFill>
                <a:latin typeface="Century Gothic" panose="020B0502020202020204" pitchFamily="34" charset="0"/>
              </a:rPr>
              <a:t>Grammatik</a:t>
            </a:r>
            <a:endParaRPr lang="en-GB" sz="2000" b="1" dirty="0">
              <a:solidFill>
                <a:schemeClr val="tx1"/>
              </a:solidFill>
              <a:latin typeface="Century Gothic" panose="020B0502020202020204" pitchFamily="34" charset="0"/>
            </a:endParaRPr>
          </a:p>
        </p:txBody>
      </p:sp>
      <p:pic>
        <p:nvPicPr>
          <p:cNvPr id="17" name="Picture 4" descr="Point, Shaking, Fingers, Pointer, Hand, Gesture, Sig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66308" y="11010105"/>
            <a:ext cx="200898" cy="209633"/>
          </a:xfrm>
          <a:prstGeom prst="rect">
            <a:avLst/>
          </a:prstGeom>
          <a:noFill/>
          <a:extLst>
            <a:ext uri="{909E8E84-426E-40DD-AFC4-6F175D3DCCD1}">
              <a14:hiddenFill xmlns:a14="http://schemas.microsoft.com/office/drawing/2010/main">
                <a:solidFill>
                  <a:srgbClr val="FFFFFF"/>
                </a:solidFill>
              </a14:hiddenFill>
            </a:ext>
          </a:extLst>
        </p:spPr>
      </p:pic>
      <p:sp>
        <p:nvSpPr>
          <p:cNvPr id="24" name="Title 3"/>
          <p:cNvSpPr txBox="1">
            <a:spLocks/>
          </p:cNvSpPr>
          <p:nvPr/>
        </p:nvSpPr>
        <p:spPr>
          <a:xfrm>
            <a:off x="10510" y="298522"/>
            <a:ext cx="4608293"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25" name="Title 3"/>
          <p:cNvSpPr txBox="1">
            <a:spLocks/>
          </p:cNvSpPr>
          <p:nvPr/>
        </p:nvSpPr>
        <p:spPr>
          <a:xfrm>
            <a:off x="300038" y="338225"/>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6" name="TextBox 25"/>
          <p:cNvSpPr txBox="1"/>
          <p:nvPr/>
        </p:nvSpPr>
        <p:spPr>
          <a:xfrm>
            <a:off x="222764" y="1389428"/>
            <a:ext cx="11329585" cy="461665"/>
          </a:xfrm>
          <a:prstGeom prst="rect">
            <a:avLst/>
          </a:prstGeom>
          <a:noFill/>
        </p:spPr>
        <p:txBody>
          <a:bodyPr wrap="square" rtlCol="0">
            <a:spAutoFit/>
          </a:bodyPr>
          <a:lstStyle/>
          <a:p>
            <a:r>
              <a:rPr lang="en-GB" sz="2400" dirty="0">
                <a:latin typeface="Century Gothic" panose="020B0502020202020204" pitchFamily="34" charset="0"/>
              </a:rPr>
              <a:t>German nouns are divided up into </a:t>
            </a:r>
            <a:r>
              <a:rPr lang="en-GB" sz="2400" b="1" dirty="0">
                <a:latin typeface="Century Gothic" panose="020B0502020202020204" pitchFamily="34" charset="0"/>
              </a:rPr>
              <a:t>two </a:t>
            </a:r>
            <a:r>
              <a:rPr lang="en-GB" sz="2400" dirty="0">
                <a:latin typeface="Century Gothic" panose="020B0502020202020204" pitchFamily="34" charset="0"/>
              </a:rPr>
              <a:t>/ </a:t>
            </a:r>
            <a:r>
              <a:rPr lang="en-GB" sz="2400" b="1" dirty="0">
                <a:latin typeface="Century Gothic" panose="020B0502020202020204" pitchFamily="34" charset="0"/>
              </a:rPr>
              <a:t>three </a:t>
            </a:r>
            <a:r>
              <a:rPr lang="en-GB" sz="2400" dirty="0">
                <a:latin typeface="Century Gothic" panose="020B0502020202020204" pitchFamily="34" charset="0"/>
              </a:rPr>
              <a:t>/ </a:t>
            </a:r>
            <a:r>
              <a:rPr lang="en-GB" sz="2400" b="1" dirty="0">
                <a:latin typeface="Century Gothic" panose="020B0502020202020204" pitchFamily="34" charset="0"/>
              </a:rPr>
              <a:t>four</a:t>
            </a:r>
            <a:r>
              <a:rPr lang="en-GB" sz="2400" dirty="0">
                <a:latin typeface="Century Gothic" panose="020B0502020202020204" pitchFamily="34" charset="0"/>
              </a:rPr>
              <a:t> groups.</a:t>
            </a:r>
          </a:p>
        </p:txBody>
      </p:sp>
      <p:sp>
        <p:nvSpPr>
          <p:cNvPr id="27" name="TextBox 26"/>
          <p:cNvSpPr txBox="1"/>
          <p:nvPr/>
        </p:nvSpPr>
        <p:spPr>
          <a:xfrm>
            <a:off x="222764" y="1965801"/>
            <a:ext cx="11969236" cy="461665"/>
          </a:xfrm>
          <a:prstGeom prst="rect">
            <a:avLst/>
          </a:prstGeom>
          <a:noFill/>
        </p:spPr>
        <p:txBody>
          <a:bodyPr wrap="square" rtlCol="0">
            <a:spAutoFit/>
          </a:bodyPr>
          <a:lstStyle/>
          <a:p>
            <a:r>
              <a:rPr lang="en-GB" sz="2400" dirty="0">
                <a:latin typeface="Century Gothic" panose="020B0502020202020204" pitchFamily="34" charset="0"/>
              </a:rPr>
              <a:t>Each group has a </a:t>
            </a:r>
            <a:r>
              <a:rPr lang="en-GB" sz="2400" b="1" dirty="0">
                <a:latin typeface="Century Gothic" panose="020B0502020202020204" pitchFamily="34" charset="0"/>
              </a:rPr>
              <a:t>grammatical __________ </a:t>
            </a:r>
            <a:r>
              <a:rPr lang="en-GB" sz="2400" dirty="0">
                <a:latin typeface="Century Gothic" panose="020B0502020202020204" pitchFamily="34" charset="0"/>
              </a:rPr>
              <a:t>and a different word for </a:t>
            </a:r>
            <a:r>
              <a:rPr lang="en-GB" sz="2400" b="1" i="1" dirty="0">
                <a:latin typeface="Century Gothic" panose="020B0502020202020204" pitchFamily="34" charset="0"/>
              </a:rPr>
              <a:t>______</a:t>
            </a:r>
            <a:r>
              <a:rPr lang="en-GB" sz="2400" dirty="0">
                <a:latin typeface="Century Gothic" panose="020B0502020202020204" pitchFamily="34" charset="0"/>
              </a:rPr>
              <a:t>. </a:t>
            </a:r>
          </a:p>
        </p:txBody>
      </p:sp>
      <p:sp>
        <p:nvSpPr>
          <p:cNvPr id="28" name="TextBox 27"/>
          <p:cNvSpPr txBox="1"/>
          <p:nvPr/>
        </p:nvSpPr>
        <p:spPr>
          <a:xfrm>
            <a:off x="222764" y="5144417"/>
            <a:ext cx="11837857" cy="830997"/>
          </a:xfrm>
          <a:prstGeom prst="rect">
            <a:avLst/>
          </a:prstGeom>
          <a:noFill/>
        </p:spPr>
        <p:txBody>
          <a:bodyPr wrap="square" rtlCol="0">
            <a:spAutoFit/>
          </a:bodyPr>
          <a:lstStyle/>
          <a:p>
            <a:r>
              <a:rPr lang="en-GB" sz="2400" dirty="0">
                <a:latin typeface="Century Gothic" panose="020B0502020202020204" pitchFamily="34" charset="0"/>
              </a:rPr>
              <a:t>As you know, when you learn a German noun, you must ________ its grammatical gender.</a:t>
            </a:r>
          </a:p>
        </p:txBody>
      </p:sp>
      <p:graphicFrame>
        <p:nvGraphicFramePr>
          <p:cNvPr id="29" name="Table 28"/>
          <p:cNvGraphicFramePr>
            <a:graphicFrameLocks noGrp="1"/>
          </p:cNvGraphicFramePr>
          <p:nvPr>
            <p:extLst>
              <p:ext uri="{D42A27DB-BD31-4B8C-83A1-F6EECF244321}">
                <p14:modId xmlns:p14="http://schemas.microsoft.com/office/powerpoint/2010/main" val="4086375773"/>
              </p:ext>
            </p:extLst>
          </p:nvPr>
        </p:nvGraphicFramePr>
        <p:xfrm>
          <a:off x="300038" y="2734419"/>
          <a:ext cx="7197064" cy="1371600"/>
        </p:xfrm>
        <a:graphic>
          <a:graphicData uri="http://schemas.openxmlformats.org/drawingml/2006/table">
            <a:tbl>
              <a:tblPr firstRow="1" bandRow="1">
                <a:tableStyleId>{5940675A-B579-460E-94D1-54222C63F5DA}</a:tableStyleId>
              </a:tblPr>
              <a:tblGrid>
                <a:gridCol w="1875096">
                  <a:extLst>
                    <a:ext uri="{9D8B030D-6E8A-4147-A177-3AD203B41FA5}">
                      <a16:colId xmlns:a16="http://schemas.microsoft.com/office/drawing/2014/main" val="20000"/>
                    </a:ext>
                  </a:extLst>
                </a:gridCol>
                <a:gridCol w="856202">
                  <a:extLst>
                    <a:ext uri="{9D8B030D-6E8A-4147-A177-3AD203B41FA5}">
                      <a16:colId xmlns:a16="http://schemas.microsoft.com/office/drawing/2014/main" val="20001"/>
                    </a:ext>
                  </a:extLst>
                </a:gridCol>
                <a:gridCol w="4465766">
                  <a:extLst>
                    <a:ext uri="{9D8B030D-6E8A-4147-A177-3AD203B41FA5}">
                      <a16:colId xmlns:a16="http://schemas.microsoft.com/office/drawing/2014/main" val="20002"/>
                    </a:ext>
                  </a:extLst>
                </a:gridCol>
              </a:tblGrid>
              <a:tr h="370840">
                <a:tc>
                  <a:txBody>
                    <a:bodyPr/>
                    <a:lstStyle/>
                    <a:p>
                      <a:r>
                        <a:rPr lang="en-GB" sz="2400" dirty="0">
                          <a:solidFill>
                            <a:schemeClr val="tx1"/>
                          </a:solidFill>
                          <a:latin typeface="Century Gothic" panose="020B0502020202020204" pitchFamily="34" charset="0"/>
                        </a:rPr>
                        <a:t>masculine</a:t>
                      </a:r>
                    </a:p>
                  </a:txBody>
                  <a:tcP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tcPr>
                </a:tc>
                <a:tc>
                  <a:txBody>
                    <a:bodyPr/>
                    <a:lstStyle/>
                    <a:p>
                      <a:r>
                        <a:rPr lang="en-GB" sz="2400" b="1" dirty="0">
                          <a:solidFill>
                            <a:schemeClr val="tx1"/>
                          </a:solidFill>
                          <a:latin typeface="Century Gothic" panose="020B0502020202020204" pitchFamily="34" charset="0"/>
                        </a:rPr>
                        <a:t>der</a:t>
                      </a:r>
                    </a:p>
                  </a:txBody>
                  <a:tcP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tcPr>
                </a:tc>
                <a:tc>
                  <a:txBody>
                    <a:bodyPr/>
                    <a:lstStyle/>
                    <a:p>
                      <a:r>
                        <a:rPr lang="en-GB" sz="2400" dirty="0">
                          <a:solidFill>
                            <a:schemeClr val="tx1"/>
                          </a:solidFill>
                          <a:latin typeface="Century Gothic" panose="020B0502020202020204" pitchFamily="34" charset="0"/>
                        </a:rPr>
                        <a:t>e.g. </a:t>
                      </a:r>
                      <a:r>
                        <a:rPr lang="en-GB" sz="2400" b="1" dirty="0">
                          <a:solidFill>
                            <a:schemeClr val="tx1"/>
                          </a:solidFill>
                          <a:latin typeface="Century Gothic" panose="020B0502020202020204" pitchFamily="34" charset="0"/>
                        </a:rPr>
                        <a:t>der</a:t>
                      </a:r>
                      <a:r>
                        <a:rPr lang="en-GB" sz="2400" b="1" baseline="0" dirty="0">
                          <a:solidFill>
                            <a:schemeClr val="tx1"/>
                          </a:solidFill>
                          <a:latin typeface="Century Gothic" panose="020B0502020202020204" pitchFamily="34" charset="0"/>
                        </a:rPr>
                        <a:t> Zug </a:t>
                      </a:r>
                      <a:r>
                        <a:rPr lang="en-GB" sz="2400" i="1" baseline="0" dirty="0">
                          <a:solidFill>
                            <a:schemeClr val="tx1"/>
                          </a:solidFill>
                          <a:latin typeface="Century Gothic" panose="020B0502020202020204" pitchFamily="34" charset="0"/>
                        </a:rPr>
                        <a:t>(the train)</a:t>
                      </a:r>
                      <a:endParaRPr lang="en-GB" sz="2400" dirty="0">
                        <a:solidFill>
                          <a:schemeClr val="tx1"/>
                        </a:solidFill>
                        <a:latin typeface="Century Gothic" panose="020B0502020202020204" pitchFamily="34" charset="0"/>
                      </a:endParaRPr>
                    </a:p>
                  </a:txBody>
                  <a:tcP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r>
                        <a:rPr lang="en-GB" sz="2400" dirty="0">
                          <a:solidFill>
                            <a:schemeClr val="tx1"/>
                          </a:solidFill>
                          <a:latin typeface="Century Gothic" panose="020B0502020202020204" pitchFamily="34" charset="0"/>
                        </a:rPr>
                        <a:t>feminine</a:t>
                      </a:r>
                    </a:p>
                  </a:txBody>
                  <a:tcP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tcPr>
                </a:tc>
                <a:tc>
                  <a:txBody>
                    <a:bodyPr/>
                    <a:lstStyle/>
                    <a:p>
                      <a:r>
                        <a:rPr lang="en-GB" sz="2400" b="1" dirty="0">
                          <a:solidFill>
                            <a:schemeClr val="tx1"/>
                          </a:solidFill>
                          <a:latin typeface="Century Gothic" panose="020B0502020202020204" pitchFamily="34" charset="0"/>
                        </a:rPr>
                        <a:t>die</a:t>
                      </a:r>
                    </a:p>
                  </a:txBody>
                  <a:tcP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tcPr>
                </a:tc>
                <a:tc>
                  <a:txBody>
                    <a:bodyPr/>
                    <a:lstStyle/>
                    <a:p>
                      <a:r>
                        <a:rPr lang="en-GB" sz="2400" dirty="0">
                          <a:solidFill>
                            <a:schemeClr val="tx1"/>
                          </a:solidFill>
                          <a:latin typeface="Century Gothic" panose="020B0502020202020204" pitchFamily="34" charset="0"/>
                        </a:rPr>
                        <a:t>e.g. </a:t>
                      </a:r>
                      <a:r>
                        <a:rPr lang="en-GB" sz="2400" b="1" dirty="0">
                          <a:solidFill>
                            <a:schemeClr val="tx1"/>
                          </a:solidFill>
                          <a:latin typeface="Century Gothic" panose="020B0502020202020204" pitchFamily="34" charset="0"/>
                        </a:rPr>
                        <a:t>die </a:t>
                      </a:r>
                      <a:r>
                        <a:rPr lang="en-GB" sz="2400" b="1" dirty="0" err="1">
                          <a:solidFill>
                            <a:schemeClr val="tx1"/>
                          </a:solidFill>
                          <a:latin typeface="Century Gothic" panose="020B0502020202020204" pitchFamily="34" charset="0"/>
                        </a:rPr>
                        <a:t>Familie</a:t>
                      </a:r>
                      <a:r>
                        <a:rPr lang="en-GB" sz="2400" b="1" dirty="0">
                          <a:solidFill>
                            <a:schemeClr val="tx1"/>
                          </a:solidFill>
                          <a:latin typeface="Century Gothic" panose="020B0502020202020204" pitchFamily="34" charset="0"/>
                        </a:rPr>
                        <a:t> </a:t>
                      </a:r>
                      <a:r>
                        <a:rPr lang="en-GB" sz="2400" i="1" dirty="0">
                          <a:solidFill>
                            <a:schemeClr val="tx1"/>
                          </a:solidFill>
                          <a:latin typeface="Century Gothic" panose="020B0502020202020204" pitchFamily="34" charset="0"/>
                        </a:rPr>
                        <a:t>(the</a:t>
                      </a:r>
                      <a:r>
                        <a:rPr lang="en-GB" sz="2400" i="1" baseline="0" dirty="0">
                          <a:solidFill>
                            <a:schemeClr val="tx1"/>
                          </a:solidFill>
                          <a:latin typeface="Century Gothic" panose="020B0502020202020204" pitchFamily="34" charset="0"/>
                        </a:rPr>
                        <a:t> family</a:t>
                      </a:r>
                      <a:r>
                        <a:rPr lang="en-GB" sz="2400" i="1" dirty="0">
                          <a:solidFill>
                            <a:schemeClr val="tx1"/>
                          </a:solidFill>
                          <a:latin typeface="Century Gothic" panose="020B0502020202020204" pitchFamily="34" charset="0"/>
                        </a:rPr>
                        <a:t>)</a:t>
                      </a:r>
                      <a:endParaRPr lang="en-GB" sz="2400" dirty="0">
                        <a:solidFill>
                          <a:schemeClr val="tx1"/>
                        </a:solidFill>
                        <a:latin typeface="Century Gothic" panose="020B0502020202020204" pitchFamily="34" charset="0"/>
                      </a:endParaRPr>
                    </a:p>
                  </a:txBody>
                  <a:tcP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r>
                        <a:rPr lang="en-GB" sz="2400" dirty="0">
                          <a:solidFill>
                            <a:schemeClr val="tx1"/>
                          </a:solidFill>
                          <a:latin typeface="Century Gothic" panose="020B0502020202020204" pitchFamily="34" charset="0"/>
                        </a:rPr>
                        <a:t>neuter</a:t>
                      </a:r>
                    </a:p>
                  </a:txBody>
                  <a:tcP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tcPr>
                </a:tc>
                <a:tc>
                  <a:txBody>
                    <a:bodyPr/>
                    <a:lstStyle/>
                    <a:p>
                      <a:r>
                        <a:rPr lang="en-GB" sz="2400" b="1" dirty="0">
                          <a:solidFill>
                            <a:schemeClr val="tx1"/>
                          </a:solidFill>
                          <a:latin typeface="Century Gothic" panose="020B0502020202020204" pitchFamily="34" charset="0"/>
                        </a:rPr>
                        <a:t>das</a:t>
                      </a:r>
                    </a:p>
                  </a:txBody>
                  <a:tcP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tcPr>
                </a:tc>
                <a:tc>
                  <a:txBody>
                    <a:bodyPr/>
                    <a:lstStyle/>
                    <a:p>
                      <a:r>
                        <a:rPr lang="en-GB" sz="2400" dirty="0">
                          <a:solidFill>
                            <a:schemeClr val="tx1"/>
                          </a:solidFill>
                          <a:latin typeface="Century Gothic" panose="020B0502020202020204" pitchFamily="34" charset="0"/>
                        </a:rPr>
                        <a:t>e.g. </a:t>
                      </a:r>
                      <a:r>
                        <a:rPr lang="en-GB" sz="2400" b="1" dirty="0">
                          <a:solidFill>
                            <a:schemeClr val="tx1"/>
                          </a:solidFill>
                          <a:latin typeface="Century Gothic" panose="020B0502020202020204" pitchFamily="34" charset="0"/>
                        </a:rPr>
                        <a:t>das </a:t>
                      </a:r>
                      <a:r>
                        <a:rPr lang="en-GB" sz="2400" b="1" dirty="0" err="1">
                          <a:solidFill>
                            <a:schemeClr val="tx1"/>
                          </a:solidFill>
                          <a:latin typeface="Century Gothic" panose="020B0502020202020204" pitchFamily="34" charset="0"/>
                        </a:rPr>
                        <a:t>Haus</a:t>
                      </a:r>
                      <a:r>
                        <a:rPr lang="en-GB" sz="2400" b="1" dirty="0">
                          <a:solidFill>
                            <a:schemeClr val="tx1"/>
                          </a:solidFill>
                          <a:latin typeface="Century Gothic" panose="020B0502020202020204" pitchFamily="34" charset="0"/>
                        </a:rPr>
                        <a:t> </a:t>
                      </a:r>
                      <a:r>
                        <a:rPr lang="en-GB" sz="2400" i="1" dirty="0">
                          <a:solidFill>
                            <a:schemeClr val="tx1"/>
                          </a:solidFill>
                          <a:latin typeface="Century Gothic" panose="020B0502020202020204" pitchFamily="34" charset="0"/>
                        </a:rPr>
                        <a:t>(the house)</a:t>
                      </a:r>
                      <a:endParaRPr lang="en-GB" sz="2400" dirty="0">
                        <a:solidFill>
                          <a:schemeClr val="tx1"/>
                        </a:solidFill>
                        <a:latin typeface="Century Gothic" panose="020B0502020202020204" pitchFamily="34" charset="0"/>
                      </a:endParaRPr>
                    </a:p>
                  </a:txBody>
                  <a:tcP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30" name="TextBox 29"/>
          <p:cNvSpPr txBox="1"/>
          <p:nvPr/>
        </p:nvSpPr>
        <p:spPr>
          <a:xfrm>
            <a:off x="222764" y="4474527"/>
            <a:ext cx="7805358" cy="461665"/>
          </a:xfrm>
          <a:prstGeom prst="rect">
            <a:avLst/>
          </a:prstGeom>
          <a:noFill/>
        </p:spPr>
        <p:txBody>
          <a:bodyPr wrap="square" rtlCol="0">
            <a:spAutoFit/>
          </a:bodyPr>
          <a:lstStyle/>
          <a:p>
            <a:r>
              <a:rPr lang="en-GB" sz="2400" dirty="0">
                <a:latin typeface="Century Gothic" panose="020B0502020202020204" pitchFamily="34" charset="0"/>
              </a:rPr>
              <a:t>These words for </a:t>
            </a:r>
            <a:r>
              <a:rPr lang="en-GB" sz="2400" b="1" i="1" dirty="0">
                <a:latin typeface="Century Gothic" panose="020B0502020202020204" pitchFamily="34" charset="0"/>
              </a:rPr>
              <a:t>the</a:t>
            </a:r>
            <a:r>
              <a:rPr lang="en-GB" sz="2400" i="1" dirty="0">
                <a:latin typeface="Century Gothic" panose="020B0502020202020204" pitchFamily="34" charset="0"/>
              </a:rPr>
              <a:t> </a:t>
            </a:r>
            <a:r>
              <a:rPr lang="en-GB" sz="2400" dirty="0">
                <a:latin typeface="Century Gothic" panose="020B0502020202020204" pitchFamily="34" charset="0"/>
              </a:rPr>
              <a:t>are called _________ _________</a:t>
            </a:r>
            <a:r>
              <a:rPr lang="en-GB" sz="2400" i="1" dirty="0">
                <a:latin typeface="Century Gothic" panose="020B0502020202020204" pitchFamily="34" charset="0"/>
              </a:rPr>
              <a:t>.</a:t>
            </a:r>
            <a:r>
              <a:rPr lang="en-GB" sz="2400" dirty="0">
                <a:latin typeface="Century Gothic" panose="020B0502020202020204" pitchFamily="34" charset="0"/>
              </a:rPr>
              <a:t> </a:t>
            </a:r>
          </a:p>
        </p:txBody>
      </p:sp>
      <p:sp>
        <p:nvSpPr>
          <p:cNvPr id="31" name="Oval 30"/>
          <p:cNvSpPr/>
          <p:nvPr/>
        </p:nvSpPr>
        <p:spPr>
          <a:xfrm>
            <a:off x="6141692" y="1278699"/>
            <a:ext cx="1085018" cy="668723"/>
          </a:xfrm>
          <a:prstGeom prst="ellipse">
            <a:avLst/>
          </a:prstGeom>
          <a:noFill/>
          <a:ln w="762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2" name="Rectangle 31"/>
          <p:cNvSpPr/>
          <p:nvPr/>
        </p:nvSpPr>
        <p:spPr>
          <a:xfrm>
            <a:off x="5060288" y="1892066"/>
            <a:ext cx="1447832" cy="523220"/>
          </a:xfrm>
          <a:prstGeom prst="rect">
            <a:avLst/>
          </a:prstGeom>
        </p:spPr>
        <p:txBody>
          <a:bodyPr wrap="none">
            <a:spAutoFit/>
          </a:bodyPr>
          <a:lstStyle/>
          <a:p>
            <a:r>
              <a:rPr lang="en-GB" sz="2800" b="1" dirty="0">
                <a:latin typeface="Century Gothic" panose="020B0502020202020204" pitchFamily="34" charset="0"/>
              </a:rPr>
              <a:t>gender</a:t>
            </a:r>
            <a:endParaRPr lang="en-GB" sz="2800" dirty="0"/>
          </a:p>
        </p:txBody>
      </p:sp>
      <p:sp>
        <p:nvSpPr>
          <p:cNvPr id="33" name="Rectangle 32"/>
          <p:cNvSpPr/>
          <p:nvPr/>
        </p:nvSpPr>
        <p:spPr>
          <a:xfrm>
            <a:off x="10309305" y="1892066"/>
            <a:ext cx="736099" cy="523220"/>
          </a:xfrm>
          <a:prstGeom prst="rect">
            <a:avLst/>
          </a:prstGeom>
        </p:spPr>
        <p:txBody>
          <a:bodyPr wrap="none">
            <a:spAutoFit/>
          </a:bodyPr>
          <a:lstStyle/>
          <a:p>
            <a:r>
              <a:rPr lang="en-GB" sz="2800" b="1" dirty="0">
                <a:latin typeface="Century Gothic" panose="020B0502020202020204" pitchFamily="34" charset="0"/>
              </a:rPr>
              <a:t>the</a:t>
            </a:r>
            <a:endParaRPr lang="en-GB" sz="2800" dirty="0"/>
          </a:p>
        </p:txBody>
      </p:sp>
      <p:sp>
        <p:nvSpPr>
          <p:cNvPr id="34" name="Rectangle 33"/>
          <p:cNvSpPr/>
          <p:nvPr/>
        </p:nvSpPr>
        <p:spPr>
          <a:xfrm>
            <a:off x="4793373" y="4412972"/>
            <a:ext cx="2828018" cy="523220"/>
          </a:xfrm>
          <a:prstGeom prst="rect">
            <a:avLst/>
          </a:prstGeom>
        </p:spPr>
        <p:txBody>
          <a:bodyPr wrap="none">
            <a:spAutoFit/>
          </a:bodyPr>
          <a:lstStyle/>
          <a:p>
            <a:r>
              <a:rPr lang="en-GB" sz="2800" b="1" dirty="0">
                <a:latin typeface="Century Gothic" panose="020B0502020202020204" pitchFamily="34" charset="0"/>
              </a:rPr>
              <a:t>definite articles</a:t>
            </a:r>
            <a:endParaRPr lang="en-GB" sz="2800" dirty="0"/>
          </a:p>
        </p:txBody>
      </p:sp>
      <p:sp>
        <p:nvSpPr>
          <p:cNvPr id="35" name="Rectangle 34"/>
          <p:cNvSpPr/>
          <p:nvPr/>
        </p:nvSpPr>
        <p:spPr>
          <a:xfrm>
            <a:off x="8778325" y="5097402"/>
            <a:ext cx="1067921" cy="523220"/>
          </a:xfrm>
          <a:prstGeom prst="rect">
            <a:avLst/>
          </a:prstGeom>
        </p:spPr>
        <p:txBody>
          <a:bodyPr wrap="none">
            <a:spAutoFit/>
          </a:bodyPr>
          <a:lstStyle/>
          <a:p>
            <a:r>
              <a:rPr lang="en-GB" sz="2800" b="1" dirty="0">
                <a:latin typeface="Century Gothic" panose="020B0502020202020204" pitchFamily="34" charset="0"/>
              </a:rPr>
              <a:t>learn</a:t>
            </a:r>
            <a:endParaRPr lang="en-GB" sz="2800" dirty="0"/>
          </a:p>
        </p:txBody>
      </p:sp>
      <p:sp>
        <p:nvSpPr>
          <p:cNvPr id="2" name="Title 1"/>
          <p:cNvSpPr>
            <a:spLocks noGrp="1"/>
          </p:cNvSpPr>
          <p:nvPr>
            <p:ph type="title"/>
          </p:nvPr>
        </p:nvSpPr>
        <p:spPr/>
        <p:txBody>
          <a:bodyPr>
            <a:noAutofit/>
          </a:bodyPr>
          <a:lstStyle/>
          <a:p>
            <a:r>
              <a:rPr lang="en-GB" sz="2800" b="1" dirty="0">
                <a:solidFill>
                  <a:schemeClr val="bg1"/>
                </a:solidFill>
              </a:rPr>
              <a:t>Definite articles</a:t>
            </a:r>
            <a:br>
              <a:rPr lang="en-GB" sz="2800" b="1" dirty="0">
                <a:solidFill>
                  <a:schemeClr val="bg1"/>
                </a:solidFill>
              </a:rPr>
            </a:br>
            <a:endParaRPr lang="en-GB" dirty="0"/>
          </a:p>
        </p:txBody>
      </p:sp>
    </p:spTree>
    <p:extLst>
      <p:ext uri="{BB962C8B-B14F-4D97-AF65-F5344CB8AC3E}">
        <p14:creationId xmlns:p14="http://schemas.microsoft.com/office/powerpoint/2010/main" val="2094697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500"/>
                                        <p:tgtEl>
                                          <p:spTgt spid="31"/>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500"/>
                                        <p:tgtEl>
                                          <p:spTgt spid="3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0"/>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fade">
                                      <p:cBhvr>
                                        <p:cTn id="38" dur="500"/>
                                        <p:tgtEl>
                                          <p:spTgt spid="34"/>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30" grpId="0"/>
      <p:bldP spid="31" grpId="0" animBg="1"/>
      <p:bldP spid="32" grpId="0"/>
      <p:bldP spid="33" grpId="0"/>
      <p:bldP spid="34" grpId="0"/>
      <p:bldP spid="3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Title 3"/>
          <p:cNvSpPr txBox="1">
            <a:spLocks/>
          </p:cNvSpPr>
          <p:nvPr/>
        </p:nvSpPr>
        <p:spPr>
          <a:xfrm>
            <a:off x="110114" y="351591"/>
            <a:ext cx="5463948"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93" name="Title 3"/>
          <p:cNvSpPr txBox="1">
            <a:spLocks/>
          </p:cNvSpPr>
          <p:nvPr/>
        </p:nvSpPr>
        <p:spPr>
          <a:xfrm>
            <a:off x="300038" y="338225"/>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94" name="Rectangle 93"/>
          <p:cNvSpPr/>
          <p:nvPr/>
        </p:nvSpPr>
        <p:spPr>
          <a:xfrm>
            <a:off x="341040" y="1416091"/>
            <a:ext cx="1776448" cy="1446550"/>
          </a:xfrm>
          <a:prstGeom prst="rect">
            <a:avLst/>
          </a:prstGeom>
        </p:spPr>
        <p:txBody>
          <a:bodyPr wrap="none">
            <a:spAutoFit/>
          </a:bodyPr>
          <a:lstStyle/>
          <a:p>
            <a:pPr lvl="0" algn="ctr"/>
            <a:r>
              <a:rPr lang="en-GB" sz="4400" dirty="0"/>
              <a:t>der</a:t>
            </a:r>
          </a:p>
          <a:p>
            <a:pPr lvl="0" algn="ctr"/>
            <a:r>
              <a:rPr lang="en-GB" sz="4400" dirty="0"/>
              <a:t>Mann</a:t>
            </a:r>
          </a:p>
        </p:txBody>
      </p:sp>
      <p:pic>
        <p:nvPicPr>
          <p:cNvPr id="95" name="Picture 94"/>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250319" y="1487579"/>
            <a:ext cx="766865" cy="1628908"/>
          </a:xfrm>
          <a:prstGeom prst="rect">
            <a:avLst/>
          </a:prstGeom>
        </p:spPr>
      </p:pic>
      <p:pic>
        <p:nvPicPr>
          <p:cNvPr id="96" name="Picture 95"/>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4502"/>
          <a:stretch/>
        </p:blipFill>
        <p:spPr>
          <a:xfrm>
            <a:off x="5704979" y="3807646"/>
            <a:ext cx="1405684" cy="1636711"/>
          </a:xfrm>
          <a:prstGeom prst="rect">
            <a:avLst/>
          </a:prstGeom>
        </p:spPr>
      </p:pic>
      <p:sp>
        <p:nvSpPr>
          <p:cNvPr id="97" name="Rectangle 96"/>
          <p:cNvSpPr/>
          <p:nvPr/>
        </p:nvSpPr>
        <p:spPr>
          <a:xfrm>
            <a:off x="7604110" y="3760799"/>
            <a:ext cx="1920718" cy="1446550"/>
          </a:xfrm>
          <a:prstGeom prst="rect">
            <a:avLst/>
          </a:prstGeom>
        </p:spPr>
        <p:txBody>
          <a:bodyPr wrap="none">
            <a:spAutoFit/>
          </a:bodyPr>
          <a:lstStyle/>
          <a:p>
            <a:pPr algn="ctr"/>
            <a:r>
              <a:rPr lang="en-GB" sz="4400" dirty="0"/>
              <a:t>der</a:t>
            </a:r>
          </a:p>
          <a:p>
            <a:pPr algn="ctr"/>
            <a:r>
              <a:rPr lang="en-GB" sz="4400" dirty="0" err="1"/>
              <a:t>Grund</a:t>
            </a:r>
            <a:endParaRPr lang="en-GB" sz="4400" dirty="0"/>
          </a:p>
        </p:txBody>
      </p:sp>
      <p:sp>
        <p:nvSpPr>
          <p:cNvPr id="98" name="Rectangle 97"/>
          <p:cNvSpPr/>
          <p:nvPr/>
        </p:nvSpPr>
        <p:spPr>
          <a:xfrm>
            <a:off x="168547" y="3760799"/>
            <a:ext cx="2108269" cy="1446550"/>
          </a:xfrm>
          <a:prstGeom prst="rect">
            <a:avLst/>
          </a:prstGeom>
        </p:spPr>
        <p:txBody>
          <a:bodyPr wrap="none">
            <a:spAutoFit/>
          </a:bodyPr>
          <a:lstStyle/>
          <a:p>
            <a:pPr algn="ctr"/>
            <a:r>
              <a:rPr lang="en-GB" sz="4400" dirty="0"/>
              <a:t>der</a:t>
            </a:r>
          </a:p>
          <a:p>
            <a:pPr algn="ctr"/>
            <a:r>
              <a:rPr lang="en-GB" sz="4400" dirty="0" err="1"/>
              <a:t>Fußball</a:t>
            </a:r>
            <a:endParaRPr lang="en-GB" sz="4400" dirty="0"/>
          </a:p>
        </p:txBody>
      </p:sp>
      <p:pic>
        <p:nvPicPr>
          <p:cNvPr id="99" name="Picture 9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27733" y="4220364"/>
            <a:ext cx="1063624" cy="1068996"/>
          </a:xfrm>
          <a:prstGeom prst="rect">
            <a:avLst/>
          </a:prstGeom>
        </p:spPr>
      </p:pic>
      <p:sp>
        <p:nvSpPr>
          <p:cNvPr id="100" name="Rectangle 99"/>
          <p:cNvSpPr/>
          <p:nvPr/>
        </p:nvSpPr>
        <p:spPr>
          <a:xfrm>
            <a:off x="6809938" y="1394388"/>
            <a:ext cx="3616652" cy="1446550"/>
          </a:xfrm>
          <a:prstGeom prst="rect">
            <a:avLst/>
          </a:prstGeom>
        </p:spPr>
        <p:txBody>
          <a:bodyPr wrap="square">
            <a:spAutoFit/>
          </a:bodyPr>
          <a:lstStyle/>
          <a:p>
            <a:pPr algn="ctr"/>
            <a:r>
              <a:rPr lang="en-GB" sz="4400" dirty="0"/>
              <a:t>der</a:t>
            </a:r>
          </a:p>
          <a:p>
            <a:pPr algn="ctr"/>
            <a:r>
              <a:rPr lang="en-GB" sz="4400" dirty="0" err="1"/>
              <a:t>Junge</a:t>
            </a:r>
            <a:endParaRPr lang="en-GB" sz="4400" dirty="0"/>
          </a:p>
        </p:txBody>
      </p:sp>
      <p:pic>
        <p:nvPicPr>
          <p:cNvPr id="101" name="Picture 10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04686" y="1533561"/>
            <a:ext cx="731697" cy="1615153"/>
          </a:xfrm>
          <a:prstGeom prst="rect">
            <a:avLst/>
          </a:prstGeom>
        </p:spPr>
      </p:pic>
      <p:sp>
        <p:nvSpPr>
          <p:cNvPr id="102" name="Rectangle 101"/>
          <p:cNvSpPr/>
          <p:nvPr/>
        </p:nvSpPr>
        <p:spPr>
          <a:xfrm>
            <a:off x="4067016" y="1463974"/>
            <a:ext cx="1693091" cy="1446550"/>
          </a:xfrm>
          <a:prstGeom prst="rect">
            <a:avLst/>
          </a:prstGeom>
        </p:spPr>
        <p:txBody>
          <a:bodyPr wrap="none">
            <a:spAutoFit/>
          </a:bodyPr>
          <a:lstStyle/>
          <a:p>
            <a:pPr algn="ctr"/>
            <a:r>
              <a:rPr lang="en-GB" sz="4400" dirty="0"/>
              <a:t>der</a:t>
            </a:r>
          </a:p>
          <a:p>
            <a:pPr algn="ctr"/>
            <a:r>
              <a:rPr lang="en-GB" sz="4400" dirty="0" err="1"/>
              <a:t>Vater</a:t>
            </a:r>
            <a:endParaRPr lang="en-GB" sz="4400" dirty="0"/>
          </a:p>
        </p:txBody>
      </p:sp>
      <p:pic>
        <p:nvPicPr>
          <p:cNvPr id="103" name="Picture 10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45290" y="1734327"/>
            <a:ext cx="1191335" cy="1213622"/>
          </a:xfrm>
          <a:prstGeom prst="rect">
            <a:avLst/>
          </a:prstGeom>
        </p:spPr>
      </p:pic>
      <p:sp>
        <p:nvSpPr>
          <p:cNvPr id="104" name="Rectangle 103"/>
          <p:cNvSpPr/>
          <p:nvPr/>
        </p:nvSpPr>
        <p:spPr>
          <a:xfrm>
            <a:off x="4093880" y="3760799"/>
            <a:ext cx="1449436" cy="1446550"/>
          </a:xfrm>
          <a:prstGeom prst="rect">
            <a:avLst/>
          </a:prstGeom>
        </p:spPr>
        <p:txBody>
          <a:bodyPr wrap="none">
            <a:spAutoFit/>
          </a:bodyPr>
          <a:lstStyle/>
          <a:p>
            <a:pPr algn="ctr"/>
            <a:r>
              <a:rPr lang="en-GB" sz="4400" dirty="0"/>
              <a:t>der</a:t>
            </a:r>
          </a:p>
          <a:p>
            <a:pPr algn="ctr"/>
            <a:r>
              <a:rPr lang="en-GB" sz="4400" dirty="0"/>
              <a:t>Kopf</a:t>
            </a:r>
          </a:p>
        </p:txBody>
      </p:sp>
      <p:grpSp>
        <p:nvGrpSpPr>
          <p:cNvPr id="105" name="Group 104"/>
          <p:cNvGrpSpPr/>
          <p:nvPr/>
        </p:nvGrpSpPr>
        <p:grpSpPr>
          <a:xfrm>
            <a:off x="9539769" y="3352241"/>
            <a:ext cx="2601422" cy="2460692"/>
            <a:chOff x="9539769" y="3352241"/>
            <a:chExt cx="2601422" cy="2460692"/>
          </a:xfrm>
        </p:grpSpPr>
        <p:pic>
          <p:nvPicPr>
            <p:cNvPr id="106" name="Picture 105"/>
            <p:cNvPicPr>
              <a:picLocks noChangeAspect="1"/>
            </p:cNvPicPr>
            <p:nvPr/>
          </p:nvPicPr>
          <p:blipFill>
            <a:blip r:embed="rId8"/>
            <a:stretch>
              <a:fillRect/>
            </a:stretch>
          </p:blipFill>
          <p:spPr>
            <a:xfrm>
              <a:off x="10170534" y="3696791"/>
              <a:ext cx="1970657" cy="2116142"/>
            </a:xfrm>
            <a:prstGeom prst="rect">
              <a:avLst/>
            </a:prstGeom>
          </p:spPr>
        </p:pic>
        <p:sp>
          <p:nvSpPr>
            <p:cNvPr id="107" name="Oval Callout 106"/>
            <p:cNvSpPr/>
            <p:nvPr/>
          </p:nvSpPr>
          <p:spPr>
            <a:xfrm>
              <a:off x="9539769" y="3352241"/>
              <a:ext cx="1266776" cy="728252"/>
            </a:xfrm>
            <a:prstGeom prst="wedgeEllipseCallout">
              <a:avLst>
                <a:gd name="adj1" fmla="val -61113"/>
                <a:gd name="adj2" fmla="val 557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Century Gothic" panose="020B0502020202020204" pitchFamily="34" charset="0"/>
                </a:rPr>
                <a:t>Why?</a:t>
              </a:r>
            </a:p>
          </p:txBody>
        </p:sp>
      </p:grpSp>
      <p:sp>
        <p:nvSpPr>
          <p:cNvPr id="108" name="TextBox 107"/>
          <p:cNvSpPr txBox="1"/>
          <p:nvPr/>
        </p:nvSpPr>
        <p:spPr>
          <a:xfrm>
            <a:off x="2152419" y="303812"/>
            <a:ext cx="4861647" cy="461665"/>
          </a:xfrm>
          <a:prstGeom prst="rect">
            <a:avLst/>
          </a:prstGeom>
          <a:noFill/>
        </p:spPr>
        <p:txBody>
          <a:bodyPr wrap="square" rtlCol="0">
            <a:spAutoFit/>
          </a:bodyPr>
          <a:lstStyle/>
          <a:p>
            <a:r>
              <a:rPr lang="en-GB" sz="2400" b="1" dirty="0">
                <a:latin typeface="Century Gothic" panose="020B0502020202020204" pitchFamily="34" charset="0"/>
              </a:rPr>
              <a:t>Masculine nouns (der …)</a:t>
            </a:r>
          </a:p>
        </p:txBody>
      </p:sp>
      <p:sp>
        <p:nvSpPr>
          <p:cNvPr id="72" name="Title 71"/>
          <p:cNvSpPr>
            <a:spLocks noGrp="1"/>
          </p:cNvSpPr>
          <p:nvPr>
            <p:ph type="title"/>
          </p:nvPr>
        </p:nvSpPr>
        <p:spPr>
          <a:xfrm>
            <a:off x="0" y="213557"/>
            <a:ext cx="2250319" cy="647577"/>
          </a:xfrm>
        </p:spPr>
        <p:txBody>
          <a:bodyPr>
            <a:noAutofit/>
          </a:bodyPr>
          <a:lstStyle/>
          <a:p>
            <a:r>
              <a:rPr lang="en-GB" sz="2800" b="1">
                <a:solidFill>
                  <a:schemeClr val="bg1"/>
                </a:solidFill>
              </a:rPr>
              <a:t>Vokabeln</a:t>
            </a:r>
            <a:br>
              <a:rPr lang="en-GB" sz="2800" b="1">
                <a:solidFill>
                  <a:schemeClr val="bg1"/>
                </a:solidFill>
              </a:rPr>
            </a:br>
            <a:endParaRPr lang="en-GB" sz="2800"/>
          </a:p>
        </p:txBody>
      </p:sp>
      <p:sp>
        <p:nvSpPr>
          <p:cNvPr id="22" name="Rounded Rectangle 11">
            <a:extLst>
              <a:ext uri="{FF2B5EF4-FFF2-40B4-BE49-F238E27FC236}">
                <a16:creationId xmlns:a16="http://schemas.microsoft.com/office/drawing/2014/main" id="{29D016B0-E6F5-4D89-93D9-C7AD7B6405F4}"/>
              </a:ext>
            </a:extLst>
          </p:cNvPr>
          <p:cNvSpPr/>
          <p:nvPr/>
        </p:nvSpPr>
        <p:spPr>
          <a:xfrm>
            <a:off x="9784080" y="247046"/>
            <a:ext cx="2173247" cy="484474"/>
          </a:xfrm>
          <a:prstGeom prst="roundRect">
            <a:avLst/>
          </a:prstGeom>
          <a:solidFill>
            <a:schemeClr val="accent4">
              <a:lumMod val="75000"/>
            </a:schemeClr>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schemeClr val="tx1"/>
                </a:solidFill>
                <a:latin typeface="Century Gothic" panose="020B0502020202020204" pitchFamily="34" charset="0"/>
              </a:rPr>
              <a:t>sprechen</a:t>
            </a:r>
            <a:endParaRPr lang="en-GB" sz="2000" b="1"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2379375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97" grpId="0"/>
      <p:bldP spid="98" grpId="0"/>
      <p:bldP spid="100" grpId="0"/>
      <p:bldP spid="102" grpId="0"/>
      <p:bldP spid="10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Title 3"/>
          <p:cNvSpPr txBox="1">
            <a:spLocks/>
          </p:cNvSpPr>
          <p:nvPr/>
        </p:nvSpPr>
        <p:spPr>
          <a:xfrm>
            <a:off x="110114" y="351591"/>
            <a:ext cx="5463948"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93" name="Title 3"/>
          <p:cNvSpPr txBox="1">
            <a:spLocks/>
          </p:cNvSpPr>
          <p:nvPr/>
        </p:nvSpPr>
        <p:spPr>
          <a:xfrm>
            <a:off x="300038" y="338225"/>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72" name="Title 71"/>
          <p:cNvSpPr>
            <a:spLocks noGrp="1"/>
          </p:cNvSpPr>
          <p:nvPr>
            <p:ph type="title"/>
          </p:nvPr>
        </p:nvSpPr>
        <p:spPr>
          <a:xfrm>
            <a:off x="0" y="213557"/>
            <a:ext cx="2219325" cy="647577"/>
          </a:xfrm>
        </p:spPr>
        <p:txBody>
          <a:bodyPr>
            <a:noAutofit/>
          </a:bodyPr>
          <a:lstStyle/>
          <a:p>
            <a:r>
              <a:rPr lang="en-GB" sz="2800" b="1">
                <a:solidFill>
                  <a:schemeClr val="bg1"/>
                </a:solidFill>
              </a:rPr>
              <a:t>Vokabeln</a:t>
            </a:r>
            <a:br>
              <a:rPr lang="en-GB" sz="2800" b="1">
                <a:solidFill>
                  <a:schemeClr val="bg1"/>
                </a:solidFill>
              </a:rPr>
            </a:br>
            <a:endParaRPr lang="en-GB" sz="2800"/>
          </a:p>
        </p:txBody>
      </p:sp>
      <p:sp>
        <p:nvSpPr>
          <p:cNvPr id="23" name="Title 3"/>
          <p:cNvSpPr txBox="1">
            <a:spLocks/>
          </p:cNvSpPr>
          <p:nvPr/>
        </p:nvSpPr>
        <p:spPr>
          <a:xfrm>
            <a:off x="300038" y="338225"/>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4" name="Rectangle 23"/>
          <p:cNvSpPr/>
          <p:nvPr/>
        </p:nvSpPr>
        <p:spPr>
          <a:xfrm>
            <a:off x="7917725" y="1411190"/>
            <a:ext cx="2076209" cy="1446550"/>
          </a:xfrm>
          <a:prstGeom prst="rect">
            <a:avLst/>
          </a:prstGeom>
        </p:spPr>
        <p:txBody>
          <a:bodyPr wrap="none">
            <a:spAutoFit/>
          </a:bodyPr>
          <a:lstStyle/>
          <a:p>
            <a:pPr lvl="0" algn="ctr"/>
            <a:r>
              <a:rPr lang="en-GB" sz="4400" dirty="0"/>
              <a:t>die</a:t>
            </a:r>
          </a:p>
          <a:p>
            <a:pPr lvl="0" algn="ctr"/>
            <a:r>
              <a:rPr lang="en-GB" sz="4400" dirty="0" err="1"/>
              <a:t>Familie</a:t>
            </a:r>
            <a:endParaRPr lang="en-GB" sz="4400" dirty="0"/>
          </a:p>
        </p:txBody>
      </p:sp>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99167" y="1637688"/>
            <a:ext cx="1852263" cy="1336716"/>
          </a:xfrm>
          <a:prstGeom prst="rect">
            <a:avLst/>
          </a:prstGeom>
        </p:spPr>
      </p:pic>
      <p:sp>
        <p:nvSpPr>
          <p:cNvPr id="26" name="Rectangle 25"/>
          <p:cNvSpPr/>
          <p:nvPr/>
        </p:nvSpPr>
        <p:spPr>
          <a:xfrm>
            <a:off x="-595231" y="1318622"/>
            <a:ext cx="3345562" cy="1446550"/>
          </a:xfrm>
          <a:prstGeom prst="rect">
            <a:avLst/>
          </a:prstGeom>
        </p:spPr>
        <p:txBody>
          <a:bodyPr wrap="square">
            <a:spAutoFit/>
          </a:bodyPr>
          <a:lstStyle/>
          <a:p>
            <a:pPr algn="ctr"/>
            <a:r>
              <a:rPr lang="en-GB" sz="4400" dirty="0"/>
              <a:t>die</a:t>
            </a:r>
          </a:p>
          <a:p>
            <a:pPr algn="ctr"/>
            <a:r>
              <a:rPr lang="en-GB" sz="4400" dirty="0"/>
              <a:t>Hand</a:t>
            </a:r>
          </a:p>
        </p:txBody>
      </p:sp>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3711" y="1599389"/>
            <a:ext cx="1096793" cy="1277441"/>
          </a:xfrm>
          <a:prstGeom prst="rect">
            <a:avLst/>
          </a:prstGeom>
        </p:spPr>
      </p:pic>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05993" y="3741135"/>
            <a:ext cx="991587" cy="1615433"/>
          </a:xfrm>
          <a:prstGeom prst="rect">
            <a:avLst/>
          </a:prstGeom>
        </p:spPr>
      </p:pic>
      <p:sp>
        <p:nvSpPr>
          <p:cNvPr id="29" name="Rectangle 28"/>
          <p:cNvSpPr/>
          <p:nvPr/>
        </p:nvSpPr>
        <p:spPr>
          <a:xfrm>
            <a:off x="1287911" y="3673772"/>
            <a:ext cx="1887055" cy="1446550"/>
          </a:xfrm>
          <a:prstGeom prst="rect">
            <a:avLst/>
          </a:prstGeom>
        </p:spPr>
        <p:txBody>
          <a:bodyPr wrap="none">
            <a:spAutoFit/>
          </a:bodyPr>
          <a:lstStyle/>
          <a:p>
            <a:pPr lvl="0" algn="ctr"/>
            <a:r>
              <a:rPr lang="en-GB" sz="4400" dirty="0"/>
              <a:t>die</a:t>
            </a:r>
          </a:p>
          <a:p>
            <a:pPr lvl="0" algn="ctr"/>
            <a:r>
              <a:rPr lang="en-GB" sz="4400" dirty="0" err="1"/>
              <a:t>Nacht</a:t>
            </a:r>
            <a:endParaRPr lang="en-GB" sz="4400" dirty="0"/>
          </a:p>
        </p:txBody>
      </p:sp>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63267" y="3837388"/>
            <a:ext cx="1641990" cy="1469581"/>
          </a:xfrm>
          <a:prstGeom prst="rect">
            <a:avLst/>
          </a:prstGeom>
        </p:spPr>
      </p:pic>
      <p:sp>
        <p:nvSpPr>
          <p:cNvPr id="31" name="Rectangle 30"/>
          <p:cNvSpPr/>
          <p:nvPr/>
        </p:nvSpPr>
        <p:spPr>
          <a:xfrm>
            <a:off x="3580577" y="1360946"/>
            <a:ext cx="1963999" cy="1446550"/>
          </a:xfrm>
          <a:prstGeom prst="rect">
            <a:avLst/>
          </a:prstGeom>
        </p:spPr>
        <p:txBody>
          <a:bodyPr wrap="none">
            <a:spAutoFit/>
          </a:bodyPr>
          <a:lstStyle/>
          <a:p>
            <a:pPr lvl="0" algn="ctr"/>
            <a:r>
              <a:rPr lang="en-GB" sz="4400" dirty="0"/>
              <a:t>die</a:t>
            </a:r>
          </a:p>
          <a:p>
            <a:pPr lvl="0" algn="ctr"/>
            <a:r>
              <a:rPr lang="en-GB" sz="4400" dirty="0"/>
              <a:t>Mutter</a:t>
            </a:r>
            <a:endParaRPr lang="en-GB" sz="4400" i="1" dirty="0"/>
          </a:p>
        </p:txBody>
      </p:sp>
      <p:pic>
        <p:nvPicPr>
          <p:cNvPr id="32" name="Picture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91073" y="1602302"/>
            <a:ext cx="1367497" cy="1372102"/>
          </a:xfrm>
          <a:prstGeom prst="rect">
            <a:avLst/>
          </a:prstGeom>
        </p:spPr>
      </p:pic>
      <p:sp>
        <p:nvSpPr>
          <p:cNvPr id="33" name="Rectangle 32"/>
          <p:cNvSpPr/>
          <p:nvPr/>
        </p:nvSpPr>
        <p:spPr>
          <a:xfrm>
            <a:off x="6187665" y="3698495"/>
            <a:ext cx="1913641" cy="1446550"/>
          </a:xfrm>
          <a:prstGeom prst="rect">
            <a:avLst/>
          </a:prstGeom>
        </p:spPr>
        <p:txBody>
          <a:bodyPr wrap="square">
            <a:spAutoFit/>
          </a:bodyPr>
          <a:lstStyle/>
          <a:p>
            <a:pPr algn="ctr"/>
            <a:r>
              <a:rPr lang="en-GB" sz="4400" dirty="0"/>
              <a:t>die</a:t>
            </a:r>
          </a:p>
          <a:p>
            <a:pPr algn="ctr"/>
            <a:r>
              <a:rPr lang="en-GB" sz="4400" dirty="0" err="1"/>
              <a:t>Tür</a:t>
            </a:r>
            <a:endParaRPr lang="en-GB" sz="4400" dirty="0"/>
          </a:p>
        </p:txBody>
      </p:sp>
      <p:sp>
        <p:nvSpPr>
          <p:cNvPr id="34" name="TextBox 33"/>
          <p:cNvSpPr txBox="1"/>
          <p:nvPr/>
        </p:nvSpPr>
        <p:spPr>
          <a:xfrm>
            <a:off x="2131752" y="294241"/>
            <a:ext cx="4861647" cy="461665"/>
          </a:xfrm>
          <a:prstGeom prst="rect">
            <a:avLst/>
          </a:prstGeom>
          <a:noFill/>
        </p:spPr>
        <p:txBody>
          <a:bodyPr wrap="square" rtlCol="0">
            <a:spAutoFit/>
          </a:bodyPr>
          <a:lstStyle/>
          <a:p>
            <a:r>
              <a:rPr lang="en-GB" sz="2400" b="1" dirty="0">
                <a:latin typeface="Century Gothic" panose="020B0502020202020204" pitchFamily="34" charset="0"/>
              </a:rPr>
              <a:t>Feminine nouns (die …)</a:t>
            </a:r>
          </a:p>
        </p:txBody>
      </p:sp>
      <p:sp>
        <p:nvSpPr>
          <p:cNvPr id="19" name="Rounded Rectangle 11">
            <a:extLst>
              <a:ext uri="{FF2B5EF4-FFF2-40B4-BE49-F238E27FC236}">
                <a16:creationId xmlns:a16="http://schemas.microsoft.com/office/drawing/2014/main" id="{251FB5AA-87A7-4319-8193-60C49E5F4C60}"/>
              </a:ext>
            </a:extLst>
          </p:cNvPr>
          <p:cNvSpPr/>
          <p:nvPr/>
        </p:nvSpPr>
        <p:spPr>
          <a:xfrm>
            <a:off x="9784080" y="247046"/>
            <a:ext cx="2173247" cy="484474"/>
          </a:xfrm>
          <a:prstGeom prst="roundRect">
            <a:avLst/>
          </a:prstGeom>
          <a:solidFill>
            <a:schemeClr val="accent4">
              <a:lumMod val="75000"/>
            </a:schemeClr>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schemeClr val="tx1"/>
                </a:solidFill>
                <a:latin typeface="Century Gothic" panose="020B0502020202020204" pitchFamily="34" charset="0"/>
              </a:rPr>
              <a:t>sprechen</a:t>
            </a:r>
            <a:endParaRPr lang="en-GB" sz="2000" b="1"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3986367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29" grpId="0"/>
      <p:bldP spid="31" grpId="0"/>
      <p:bldP spid="3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Title 3"/>
          <p:cNvSpPr txBox="1">
            <a:spLocks/>
          </p:cNvSpPr>
          <p:nvPr/>
        </p:nvSpPr>
        <p:spPr>
          <a:xfrm>
            <a:off x="110114" y="351591"/>
            <a:ext cx="5463948"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93" name="Title 3"/>
          <p:cNvSpPr txBox="1">
            <a:spLocks/>
          </p:cNvSpPr>
          <p:nvPr/>
        </p:nvSpPr>
        <p:spPr>
          <a:xfrm>
            <a:off x="300038" y="338225"/>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72" name="Title 71"/>
          <p:cNvSpPr>
            <a:spLocks noGrp="1"/>
          </p:cNvSpPr>
          <p:nvPr>
            <p:ph type="title"/>
          </p:nvPr>
        </p:nvSpPr>
        <p:spPr>
          <a:xfrm>
            <a:off x="0" y="213557"/>
            <a:ext cx="2133600" cy="647577"/>
          </a:xfrm>
        </p:spPr>
        <p:txBody>
          <a:bodyPr>
            <a:noAutofit/>
          </a:bodyPr>
          <a:lstStyle/>
          <a:p>
            <a:r>
              <a:rPr lang="en-GB" sz="2800" b="1">
                <a:solidFill>
                  <a:schemeClr val="bg1"/>
                </a:solidFill>
              </a:rPr>
              <a:t>Vokabeln</a:t>
            </a:r>
            <a:br>
              <a:rPr lang="en-GB" sz="2800" b="1">
                <a:solidFill>
                  <a:schemeClr val="bg1"/>
                </a:solidFill>
              </a:rPr>
            </a:br>
            <a:endParaRPr lang="en-GB" sz="2800"/>
          </a:p>
        </p:txBody>
      </p:sp>
      <p:sp>
        <p:nvSpPr>
          <p:cNvPr id="23" name="Title 3"/>
          <p:cNvSpPr txBox="1">
            <a:spLocks/>
          </p:cNvSpPr>
          <p:nvPr/>
        </p:nvSpPr>
        <p:spPr>
          <a:xfrm>
            <a:off x="300038" y="338225"/>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36" name="Title 3"/>
          <p:cNvSpPr txBox="1">
            <a:spLocks/>
          </p:cNvSpPr>
          <p:nvPr/>
        </p:nvSpPr>
        <p:spPr>
          <a:xfrm>
            <a:off x="300038" y="338225"/>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37" name="Picture 3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6184" y="1428400"/>
            <a:ext cx="1245652" cy="1162608"/>
          </a:xfrm>
          <a:prstGeom prst="rect">
            <a:avLst/>
          </a:prstGeom>
        </p:spPr>
      </p:pic>
      <p:sp>
        <p:nvSpPr>
          <p:cNvPr id="38" name="Rectangle 37"/>
          <p:cNvSpPr/>
          <p:nvPr/>
        </p:nvSpPr>
        <p:spPr>
          <a:xfrm>
            <a:off x="5278479" y="4746999"/>
            <a:ext cx="2087431" cy="1446550"/>
          </a:xfrm>
          <a:prstGeom prst="rect">
            <a:avLst/>
          </a:prstGeom>
        </p:spPr>
        <p:txBody>
          <a:bodyPr wrap="none">
            <a:spAutoFit/>
          </a:bodyPr>
          <a:lstStyle/>
          <a:p>
            <a:pPr lvl="0" algn="ctr"/>
            <a:r>
              <a:rPr lang="en-GB" sz="4400" dirty="0"/>
              <a:t>das</a:t>
            </a:r>
          </a:p>
          <a:p>
            <a:pPr lvl="0" algn="ctr"/>
            <a:r>
              <a:rPr lang="en-GB" sz="4400" dirty="0"/>
              <a:t>Wasser</a:t>
            </a:r>
          </a:p>
        </p:txBody>
      </p:sp>
      <p:pic>
        <p:nvPicPr>
          <p:cNvPr id="39" name="Picture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71092" y="3405419"/>
            <a:ext cx="796622" cy="1173135"/>
          </a:xfrm>
          <a:prstGeom prst="rect">
            <a:avLst/>
          </a:prstGeom>
        </p:spPr>
      </p:pic>
      <p:sp>
        <p:nvSpPr>
          <p:cNvPr id="40" name="Rectangle 39"/>
          <p:cNvSpPr/>
          <p:nvPr/>
        </p:nvSpPr>
        <p:spPr>
          <a:xfrm>
            <a:off x="8823337" y="4746999"/>
            <a:ext cx="2895344" cy="1446550"/>
          </a:xfrm>
          <a:prstGeom prst="rect">
            <a:avLst/>
          </a:prstGeom>
        </p:spPr>
        <p:txBody>
          <a:bodyPr wrap="none">
            <a:spAutoFit/>
          </a:bodyPr>
          <a:lstStyle/>
          <a:p>
            <a:pPr algn="ctr"/>
            <a:r>
              <a:rPr lang="en-GB" sz="4400" dirty="0"/>
              <a:t>das</a:t>
            </a:r>
          </a:p>
          <a:p>
            <a:pPr algn="ctr"/>
            <a:r>
              <a:rPr lang="en-GB" sz="4400" dirty="0" err="1"/>
              <a:t>Mädchen</a:t>
            </a:r>
            <a:endParaRPr lang="en-GB" sz="4400" dirty="0"/>
          </a:p>
        </p:txBody>
      </p:sp>
      <p:pic>
        <p:nvPicPr>
          <p:cNvPr id="41" name="Picture 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82907" y="3429000"/>
            <a:ext cx="1776203" cy="1240382"/>
          </a:xfrm>
          <a:prstGeom prst="rect">
            <a:avLst/>
          </a:prstGeom>
        </p:spPr>
      </p:pic>
      <p:pic>
        <p:nvPicPr>
          <p:cNvPr id="42" name="Picture 41"/>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38228" y="1387726"/>
            <a:ext cx="1918892" cy="1263584"/>
          </a:xfrm>
          <a:prstGeom prst="rect">
            <a:avLst/>
          </a:prstGeom>
        </p:spPr>
      </p:pic>
      <p:pic>
        <p:nvPicPr>
          <p:cNvPr id="43" name="Picture 2" descr="Image result for monster free clip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721752" y="1151483"/>
            <a:ext cx="1135934" cy="1890380"/>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43"/>
          <p:cNvSpPr/>
          <p:nvPr/>
        </p:nvSpPr>
        <p:spPr>
          <a:xfrm>
            <a:off x="8201334" y="1208175"/>
            <a:ext cx="2363146" cy="1446550"/>
          </a:xfrm>
          <a:prstGeom prst="rect">
            <a:avLst/>
          </a:prstGeom>
        </p:spPr>
        <p:txBody>
          <a:bodyPr wrap="none">
            <a:spAutoFit/>
          </a:bodyPr>
          <a:lstStyle/>
          <a:p>
            <a:pPr lvl="0" algn="ctr"/>
            <a:r>
              <a:rPr lang="en-GB" sz="4400" dirty="0"/>
              <a:t>das</a:t>
            </a:r>
          </a:p>
          <a:p>
            <a:pPr lvl="0" algn="ctr"/>
            <a:r>
              <a:rPr lang="en-GB" sz="4400" dirty="0"/>
              <a:t>Monster</a:t>
            </a:r>
          </a:p>
        </p:txBody>
      </p:sp>
      <p:sp>
        <p:nvSpPr>
          <p:cNvPr id="45" name="Rectangle 44"/>
          <p:cNvSpPr/>
          <p:nvPr/>
        </p:nvSpPr>
        <p:spPr>
          <a:xfrm>
            <a:off x="62025" y="4746999"/>
            <a:ext cx="4192174" cy="1446550"/>
          </a:xfrm>
          <a:prstGeom prst="rect">
            <a:avLst/>
          </a:prstGeom>
        </p:spPr>
        <p:txBody>
          <a:bodyPr wrap="none">
            <a:spAutoFit/>
          </a:bodyPr>
          <a:lstStyle/>
          <a:p>
            <a:pPr lvl="0" algn="ctr"/>
            <a:r>
              <a:rPr lang="en-GB" sz="4400" dirty="0"/>
              <a:t>das</a:t>
            </a:r>
          </a:p>
          <a:p>
            <a:pPr lvl="0" algn="ctr"/>
            <a:r>
              <a:rPr lang="en-GB" sz="4400" dirty="0" err="1"/>
              <a:t>Computerspiel</a:t>
            </a:r>
            <a:endParaRPr lang="en-GB" sz="4400" dirty="0"/>
          </a:p>
        </p:txBody>
      </p:sp>
      <p:sp>
        <p:nvSpPr>
          <p:cNvPr id="46" name="Rectangle 45"/>
          <p:cNvSpPr/>
          <p:nvPr/>
        </p:nvSpPr>
        <p:spPr>
          <a:xfrm>
            <a:off x="234539" y="1208175"/>
            <a:ext cx="1561645" cy="1446550"/>
          </a:xfrm>
          <a:prstGeom prst="rect">
            <a:avLst/>
          </a:prstGeom>
        </p:spPr>
        <p:txBody>
          <a:bodyPr wrap="none">
            <a:spAutoFit/>
          </a:bodyPr>
          <a:lstStyle/>
          <a:p>
            <a:pPr lvl="0" algn="ctr"/>
            <a:r>
              <a:rPr lang="en-GB" sz="4400" dirty="0"/>
              <a:t>das</a:t>
            </a:r>
          </a:p>
          <a:p>
            <a:pPr lvl="0" algn="ctr"/>
            <a:r>
              <a:rPr lang="en-GB" sz="4400" dirty="0" err="1"/>
              <a:t>Buch</a:t>
            </a:r>
            <a:endParaRPr lang="en-GB" sz="4400" dirty="0"/>
          </a:p>
        </p:txBody>
      </p:sp>
      <p:sp>
        <p:nvSpPr>
          <p:cNvPr id="47" name="Rectangle 46"/>
          <p:cNvSpPr/>
          <p:nvPr/>
        </p:nvSpPr>
        <p:spPr>
          <a:xfrm>
            <a:off x="4142327" y="1214519"/>
            <a:ext cx="1516762" cy="1446550"/>
          </a:xfrm>
          <a:prstGeom prst="rect">
            <a:avLst/>
          </a:prstGeom>
        </p:spPr>
        <p:txBody>
          <a:bodyPr wrap="none">
            <a:spAutoFit/>
          </a:bodyPr>
          <a:lstStyle/>
          <a:p>
            <a:pPr lvl="0" algn="ctr"/>
            <a:r>
              <a:rPr lang="en-GB" sz="4400" dirty="0"/>
              <a:t>das</a:t>
            </a:r>
          </a:p>
          <a:p>
            <a:pPr lvl="0" algn="ctr"/>
            <a:r>
              <a:rPr lang="en-GB" sz="4400" dirty="0" err="1"/>
              <a:t>Haus</a:t>
            </a:r>
            <a:endParaRPr lang="en-GB" sz="4400" dirty="0"/>
          </a:p>
        </p:txBody>
      </p:sp>
      <p:sp>
        <p:nvSpPr>
          <p:cNvPr id="48" name="TextBox 47"/>
          <p:cNvSpPr txBox="1"/>
          <p:nvPr/>
        </p:nvSpPr>
        <p:spPr>
          <a:xfrm>
            <a:off x="2040123" y="318621"/>
            <a:ext cx="4861647" cy="461665"/>
          </a:xfrm>
          <a:prstGeom prst="rect">
            <a:avLst/>
          </a:prstGeom>
          <a:noFill/>
        </p:spPr>
        <p:txBody>
          <a:bodyPr wrap="square" rtlCol="0">
            <a:spAutoFit/>
          </a:bodyPr>
          <a:lstStyle/>
          <a:p>
            <a:r>
              <a:rPr lang="en-GB" sz="2400" b="1" dirty="0">
                <a:latin typeface="Century Gothic" panose="020B0502020202020204" pitchFamily="34" charset="0"/>
              </a:rPr>
              <a:t>Neuter nouns (das …)</a:t>
            </a:r>
          </a:p>
        </p:txBody>
      </p:sp>
      <p:pic>
        <p:nvPicPr>
          <p:cNvPr id="49" name="Picture 4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13452" y="3358491"/>
            <a:ext cx="1689320" cy="1266990"/>
          </a:xfrm>
          <a:prstGeom prst="rect">
            <a:avLst/>
          </a:prstGeom>
        </p:spPr>
      </p:pic>
      <p:sp>
        <p:nvSpPr>
          <p:cNvPr id="22" name="Rounded Rectangle 11">
            <a:extLst>
              <a:ext uri="{FF2B5EF4-FFF2-40B4-BE49-F238E27FC236}">
                <a16:creationId xmlns:a16="http://schemas.microsoft.com/office/drawing/2014/main" id="{3B2E2D4C-DD32-45CA-8419-C837B7BFC57E}"/>
              </a:ext>
            </a:extLst>
          </p:cNvPr>
          <p:cNvSpPr/>
          <p:nvPr/>
        </p:nvSpPr>
        <p:spPr>
          <a:xfrm>
            <a:off x="9784080" y="247046"/>
            <a:ext cx="2173247" cy="484474"/>
          </a:xfrm>
          <a:prstGeom prst="roundRect">
            <a:avLst/>
          </a:prstGeom>
          <a:solidFill>
            <a:schemeClr val="accent4">
              <a:lumMod val="75000"/>
            </a:schemeClr>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schemeClr val="tx1"/>
                </a:solidFill>
                <a:latin typeface="Century Gothic" panose="020B0502020202020204" pitchFamily="34" charset="0"/>
              </a:rPr>
              <a:t>sprechen</a:t>
            </a:r>
            <a:endParaRPr lang="en-GB" sz="2000" b="1"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2354094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fade">
                                      <p:cBhvr>
                                        <p:cTn id="31" dur="500"/>
                                        <p:tgtEl>
                                          <p:spTgt spid="49"/>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45"/>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9"/>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38"/>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41"/>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0" grpId="0"/>
      <p:bldP spid="44" grpId="0"/>
      <p:bldP spid="45" grpId="0"/>
      <p:bldP spid="46" grpId="0"/>
      <p:bldP spid="4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DB5E3B8-982F-40B1-A428-0136115CFC0C}"/>
              </a:ext>
            </a:extLst>
          </p:cNvPr>
          <p:cNvSpPr/>
          <p:nvPr/>
        </p:nvSpPr>
        <p:spPr>
          <a:xfrm rot="16200000">
            <a:off x="-2895493" y="2866353"/>
            <a:ext cx="6388102" cy="61079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 name="Title 3"/>
          <p:cNvSpPr>
            <a:spLocks noGrp="1"/>
          </p:cNvSpPr>
          <p:nvPr>
            <p:ph type="title"/>
          </p:nvPr>
        </p:nvSpPr>
        <p:spPr/>
        <p:txBody>
          <a:bodyPr>
            <a:normAutofit/>
          </a:bodyPr>
          <a:lstStyle/>
          <a:p>
            <a:r>
              <a:rPr lang="en-GB" sz="3600" b="1" dirty="0">
                <a:solidFill>
                  <a:schemeClr val="bg1"/>
                </a:solidFill>
              </a:rPr>
              <a:t>Was </a:t>
            </a:r>
            <a:r>
              <a:rPr lang="en-GB" sz="3600" b="1" dirty="0" err="1">
                <a:solidFill>
                  <a:schemeClr val="bg1"/>
                </a:solidFill>
              </a:rPr>
              <a:t>ist</a:t>
            </a:r>
            <a:r>
              <a:rPr lang="en-GB" sz="3600" b="1" dirty="0">
                <a:solidFill>
                  <a:schemeClr val="bg1"/>
                </a:solidFill>
              </a:rPr>
              <a:t> das?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62684" y="247046"/>
            <a:ext cx="886301" cy="915353"/>
          </a:xfrm>
          <a:prstGeom prst="rect">
            <a:avLst/>
          </a:prstGeom>
        </p:spPr>
      </p:pic>
      <p:sp>
        <p:nvSpPr>
          <p:cNvPr id="15" name="TextBox 14"/>
          <p:cNvSpPr txBox="1"/>
          <p:nvPr/>
        </p:nvSpPr>
        <p:spPr>
          <a:xfrm>
            <a:off x="936290" y="1967346"/>
            <a:ext cx="183461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Buch</a:t>
            </a:r>
          </a:p>
        </p:txBody>
      </p:sp>
      <p:sp>
        <p:nvSpPr>
          <p:cNvPr id="16" name="TextBox 15"/>
          <p:cNvSpPr txBox="1"/>
          <p:nvPr/>
        </p:nvSpPr>
        <p:spPr>
          <a:xfrm>
            <a:off x="4921572" y="3974844"/>
            <a:ext cx="207215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Familie</a:t>
            </a:r>
            <a:endPar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17" name="TextBox 16"/>
          <p:cNvSpPr txBox="1"/>
          <p:nvPr/>
        </p:nvSpPr>
        <p:spPr>
          <a:xfrm>
            <a:off x="5007855" y="1828130"/>
            <a:ext cx="207215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Tür</a:t>
            </a:r>
            <a:endPar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18" name="TextBox 17"/>
          <p:cNvSpPr txBox="1"/>
          <p:nvPr/>
        </p:nvSpPr>
        <p:spPr>
          <a:xfrm>
            <a:off x="9333352" y="1599927"/>
            <a:ext cx="207215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Mann</a:t>
            </a:r>
          </a:p>
        </p:txBody>
      </p:sp>
      <p:sp>
        <p:nvSpPr>
          <p:cNvPr id="19" name="TextBox 18"/>
          <p:cNvSpPr txBox="1"/>
          <p:nvPr/>
        </p:nvSpPr>
        <p:spPr>
          <a:xfrm>
            <a:off x="2328185" y="2862559"/>
            <a:ext cx="207215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Grund</a:t>
            </a:r>
            <a:endPar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20" name="TextBox 19"/>
          <p:cNvSpPr txBox="1"/>
          <p:nvPr/>
        </p:nvSpPr>
        <p:spPr>
          <a:xfrm>
            <a:off x="6644705" y="2937782"/>
            <a:ext cx="207215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Haus</a:t>
            </a:r>
          </a:p>
        </p:txBody>
      </p:sp>
      <p:sp>
        <p:nvSpPr>
          <p:cNvPr id="21" name="TextBox 20"/>
          <p:cNvSpPr txBox="1"/>
          <p:nvPr/>
        </p:nvSpPr>
        <p:spPr>
          <a:xfrm>
            <a:off x="9425675" y="2857026"/>
            <a:ext cx="207215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Wasser</a:t>
            </a:r>
          </a:p>
        </p:txBody>
      </p:sp>
      <p:sp>
        <p:nvSpPr>
          <p:cNvPr id="22" name="TextBox 21"/>
          <p:cNvSpPr txBox="1"/>
          <p:nvPr/>
        </p:nvSpPr>
        <p:spPr>
          <a:xfrm>
            <a:off x="1379997" y="4801506"/>
            <a:ext cx="207215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Nacht</a:t>
            </a:r>
          </a:p>
        </p:txBody>
      </p:sp>
      <p:sp>
        <p:nvSpPr>
          <p:cNvPr id="23" name="TextBox 22"/>
          <p:cNvSpPr txBox="1"/>
          <p:nvPr/>
        </p:nvSpPr>
        <p:spPr>
          <a:xfrm>
            <a:off x="7993063" y="3955424"/>
            <a:ext cx="207215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Junge</a:t>
            </a:r>
            <a:endPar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10" name="TextBox 9"/>
          <p:cNvSpPr txBox="1"/>
          <p:nvPr/>
        </p:nvSpPr>
        <p:spPr>
          <a:xfrm rot="16200000">
            <a:off x="-793630" y="2930694"/>
            <a:ext cx="214898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der</a:t>
            </a:r>
          </a:p>
        </p:txBody>
      </p:sp>
      <p:sp>
        <p:nvSpPr>
          <p:cNvPr id="26" name="Rectangle 25">
            <a:extLst>
              <a:ext uri="{FF2B5EF4-FFF2-40B4-BE49-F238E27FC236}">
                <a16:creationId xmlns:a16="http://schemas.microsoft.com/office/drawing/2014/main" id="{053693DA-83D8-473C-ACA3-6A5A9F64DFB8}"/>
              </a:ext>
            </a:extLst>
          </p:cNvPr>
          <p:cNvSpPr/>
          <p:nvPr/>
        </p:nvSpPr>
        <p:spPr>
          <a:xfrm>
            <a:off x="-6839" y="5894371"/>
            <a:ext cx="12190517" cy="47067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4" name="TextBox 13"/>
          <p:cNvSpPr txBox="1"/>
          <p:nvPr/>
        </p:nvSpPr>
        <p:spPr>
          <a:xfrm>
            <a:off x="4708532" y="5736837"/>
            <a:ext cx="214898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das</a:t>
            </a:r>
          </a:p>
        </p:txBody>
      </p:sp>
      <p:sp>
        <p:nvSpPr>
          <p:cNvPr id="24" name="Rectangle 23">
            <a:extLst>
              <a:ext uri="{FF2B5EF4-FFF2-40B4-BE49-F238E27FC236}">
                <a16:creationId xmlns:a16="http://schemas.microsoft.com/office/drawing/2014/main" id="{23F2A798-FF72-4F04-9857-CDE9C8547A7F}"/>
              </a:ext>
            </a:extLst>
          </p:cNvPr>
          <p:cNvSpPr/>
          <p:nvPr/>
        </p:nvSpPr>
        <p:spPr>
          <a:xfrm rot="16200000">
            <a:off x="8684231" y="2875952"/>
            <a:ext cx="6388102" cy="61079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2" name="TextBox 11"/>
          <p:cNvSpPr txBox="1"/>
          <p:nvPr/>
        </p:nvSpPr>
        <p:spPr>
          <a:xfrm rot="5400000">
            <a:off x="10864805" y="2657119"/>
            <a:ext cx="214898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die</a:t>
            </a:r>
          </a:p>
        </p:txBody>
      </p:sp>
      <p:pic>
        <p:nvPicPr>
          <p:cNvPr id="31" name="Picture 30">
            <a:extLst>
              <a:ext uri="{FF2B5EF4-FFF2-40B4-BE49-F238E27FC236}">
                <a16:creationId xmlns:a16="http://schemas.microsoft.com/office/drawing/2014/main" id="{B200688F-DFE6-48C5-912A-A8603619852D}"/>
              </a:ext>
            </a:extLst>
          </p:cNvPr>
          <p:cNvPicPr>
            <a:picLocks noChangeAspect="1"/>
          </p:cNvPicPr>
          <p:nvPr/>
        </p:nvPicPr>
        <p:blipFill>
          <a:blip r:embed="rId4"/>
          <a:stretch>
            <a:fillRect/>
          </a:stretch>
        </p:blipFill>
        <p:spPr>
          <a:xfrm>
            <a:off x="5007855" y="-121129"/>
            <a:ext cx="2682472" cy="1871634"/>
          </a:xfrm>
          <a:prstGeom prst="rect">
            <a:avLst/>
          </a:prstGeom>
        </p:spPr>
      </p:pic>
      <p:sp>
        <p:nvSpPr>
          <p:cNvPr id="5" name="Rounded Rectangle 11">
            <a:extLst>
              <a:ext uri="{FF2B5EF4-FFF2-40B4-BE49-F238E27FC236}">
                <a16:creationId xmlns:a16="http://schemas.microsoft.com/office/drawing/2014/main" id="{483D7EB9-C2AA-4190-98DE-925F861600E9}"/>
              </a:ext>
            </a:extLst>
          </p:cNvPr>
          <p:cNvSpPr/>
          <p:nvPr/>
        </p:nvSpPr>
        <p:spPr>
          <a:xfrm>
            <a:off x="9593706" y="220920"/>
            <a:ext cx="2363622"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51EC99E6-F7CB-446A-A8E7-F162A369479D}"/>
              </a:ext>
            </a:extLst>
          </p:cNvPr>
          <p:cNvSpPr txBox="1"/>
          <p:nvPr/>
        </p:nvSpPr>
        <p:spPr>
          <a:xfrm>
            <a:off x="7690327" y="884562"/>
            <a:ext cx="207215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Fußball</a:t>
            </a:r>
            <a:endPar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28" name="TextBox 27">
            <a:extLst>
              <a:ext uri="{FF2B5EF4-FFF2-40B4-BE49-F238E27FC236}">
                <a16:creationId xmlns:a16="http://schemas.microsoft.com/office/drawing/2014/main" id="{8F6FCD54-C7B9-4C40-A423-A0BB680064AD}"/>
              </a:ext>
            </a:extLst>
          </p:cNvPr>
          <p:cNvSpPr txBox="1"/>
          <p:nvPr/>
        </p:nvSpPr>
        <p:spPr>
          <a:xfrm>
            <a:off x="3195300" y="1588779"/>
            <a:ext cx="207215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Mutter</a:t>
            </a:r>
          </a:p>
        </p:txBody>
      </p:sp>
      <p:sp>
        <p:nvSpPr>
          <p:cNvPr id="29" name="TextBox 28">
            <a:extLst>
              <a:ext uri="{FF2B5EF4-FFF2-40B4-BE49-F238E27FC236}">
                <a16:creationId xmlns:a16="http://schemas.microsoft.com/office/drawing/2014/main" id="{D690688B-1339-4F2E-AED0-41A87D58CAC9}"/>
              </a:ext>
            </a:extLst>
          </p:cNvPr>
          <p:cNvSpPr txBox="1"/>
          <p:nvPr/>
        </p:nvSpPr>
        <p:spPr>
          <a:xfrm>
            <a:off x="5477812" y="4892700"/>
            <a:ext cx="207215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Hand</a:t>
            </a:r>
          </a:p>
        </p:txBody>
      </p:sp>
      <p:sp>
        <p:nvSpPr>
          <p:cNvPr id="30" name="TextBox 29">
            <a:extLst>
              <a:ext uri="{FF2B5EF4-FFF2-40B4-BE49-F238E27FC236}">
                <a16:creationId xmlns:a16="http://schemas.microsoft.com/office/drawing/2014/main" id="{9FB3BBA1-F76E-4883-84D0-37C8AE916820}"/>
              </a:ext>
            </a:extLst>
          </p:cNvPr>
          <p:cNvSpPr txBox="1"/>
          <p:nvPr/>
        </p:nvSpPr>
        <p:spPr>
          <a:xfrm>
            <a:off x="3362684" y="4874524"/>
            <a:ext cx="207215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Kopf</a:t>
            </a:r>
          </a:p>
        </p:txBody>
      </p:sp>
      <p:sp>
        <p:nvSpPr>
          <p:cNvPr id="32" name="TextBox 31">
            <a:extLst>
              <a:ext uri="{FF2B5EF4-FFF2-40B4-BE49-F238E27FC236}">
                <a16:creationId xmlns:a16="http://schemas.microsoft.com/office/drawing/2014/main" id="{D2EA458B-DCC5-4A82-A238-29B9331759A0}"/>
              </a:ext>
            </a:extLst>
          </p:cNvPr>
          <p:cNvSpPr txBox="1"/>
          <p:nvPr/>
        </p:nvSpPr>
        <p:spPr>
          <a:xfrm>
            <a:off x="7533293" y="2085300"/>
            <a:ext cx="207215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Vater</a:t>
            </a:r>
            <a:endPar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33" name="TextBox 32">
            <a:extLst>
              <a:ext uri="{FF2B5EF4-FFF2-40B4-BE49-F238E27FC236}">
                <a16:creationId xmlns:a16="http://schemas.microsoft.com/office/drawing/2014/main" id="{B5C03E3A-2891-4260-B2E4-5B61EA2FB85C}"/>
              </a:ext>
            </a:extLst>
          </p:cNvPr>
          <p:cNvSpPr txBox="1"/>
          <p:nvPr/>
        </p:nvSpPr>
        <p:spPr>
          <a:xfrm>
            <a:off x="4606862" y="2741210"/>
            <a:ext cx="23868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Mädchen</a:t>
            </a:r>
            <a:endPar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34" name="TextBox 33">
            <a:extLst>
              <a:ext uri="{FF2B5EF4-FFF2-40B4-BE49-F238E27FC236}">
                <a16:creationId xmlns:a16="http://schemas.microsoft.com/office/drawing/2014/main" id="{2D9B2322-77C1-423F-8A72-C3F3372F9B4D}"/>
              </a:ext>
            </a:extLst>
          </p:cNvPr>
          <p:cNvSpPr txBox="1"/>
          <p:nvPr/>
        </p:nvSpPr>
        <p:spPr>
          <a:xfrm>
            <a:off x="8155714" y="4743742"/>
            <a:ext cx="287598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Computerspiel</a:t>
            </a:r>
            <a:endPar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35" name="TextBox 34">
            <a:extLst>
              <a:ext uri="{FF2B5EF4-FFF2-40B4-BE49-F238E27FC236}">
                <a16:creationId xmlns:a16="http://schemas.microsoft.com/office/drawing/2014/main" id="{50BE965A-4873-484E-8D50-B88C115E5E32}"/>
              </a:ext>
            </a:extLst>
          </p:cNvPr>
          <p:cNvSpPr txBox="1"/>
          <p:nvPr/>
        </p:nvSpPr>
        <p:spPr>
          <a:xfrm>
            <a:off x="1279880" y="3606931"/>
            <a:ext cx="287598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Monster</a:t>
            </a:r>
          </a:p>
        </p:txBody>
      </p:sp>
    </p:spTree>
    <p:extLst>
      <p:ext uri="{BB962C8B-B14F-4D97-AF65-F5344CB8AC3E}">
        <p14:creationId xmlns:p14="http://schemas.microsoft.com/office/powerpoint/2010/main" val="2776928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xit" presetSubtype="4" fill="hold" grpId="1" nodeType="clickEffect">
                                  <p:stCondLst>
                                    <p:cond delay="0"/>
                                  </p:stCondLst>
                                  <p:childTnLst>
                                    <p:anim calcmode="lin" valueType="num">
                                      <p:cBhvr additive="base">
                                        <p:cTn id="10" dur="2000"/>
                                        <p:tgtEl>
                                          <p:spTgt spid="15"/>
                                        </p:tgtEl>
                                        <p:attrNameLst>
                                          <p:attrName>ppt_x</p:attrName>
                                        </p:attrNameLst>
                                      </p:cBhvr>
                                      <p:tavLst>
                                        <p:tav tm="0">
                                          <p:val>
                                            <p:strVal val="ppt_x"/>
                                          </p:val>
                                        </p:tav>
                                        <p:tav tm="100000">
                                          <p:val>
                                            <p:strVal val="ppt_x"/>
                                          </p:val>
                                        </p:tav>
                                      </p:tavLst>
                                    </p:anim>
                                    <p:anim calcmode="lin" valueType="num">
                                      <p:cBhvr additive="base">
                                        <p:cTn id="11" dur="2000"/>
                                        <p:tgtEl>
                                          <p:spTgt spid="15"/>
                                        </p:tgtEl>
                                        <p:attrNameLst>
                                          <p:attrName>ppt_y</p:attrName>
                                        </p:attrNameLst>
                                      </p:cBhvr>
                                      <p:tavLst>
                                        <p:tav tm="0">
                                          <p:val>
                                            <p:strVal val="ppt_y"/>
                                          </p:val>
                                        </p:tav>
                                        <p:tav tm="100000">
                                          <p:val>
                                            <p:strVal val="1+ppt_h/2"/>
                                          </p:val>
                                        </p:tav>
                                      </p:tavLst>
                                    </p:anim>
                                    <p:set>
                                      <p:cBhvr>
                                        <p:cTn id="12" dur="1" fill="hold">
                                          <p:stCondLst>
                                            <p:cond delay="1999"/>
                                          </p:stCondLst>
                                        </p:cTn>
                                        <p:tgtEl>
                                          <p:spTgt spid="1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xit" presetSubtype="2" fill="hold" grpId="1" nodeType="clickEffect">
                                  <p:stCondLst>
                                    <p:cond delay="0"/>
                                  </p:stCondLst>
                                  <p:childTnLst>
                                    <p:anim calcmode="lin" valueType="num">
                                      <p:cBhvr additive="base">
                                        <p:cTn id="20" dur="2000"/>
                                        <p:tgtEl>
                                          <p:spTgt spid="17"/>
                                        </p:tgtEl>
                                        <p:attrNameLst>
                                          <p:attrName>ppt_x</p:attrName>
                                        </p:attrNameLst>
                                      </p:cBhvr>
                                      <p:tavLst>
                                        <p:tav tm="0">
                                          <p:val>
                                            <p:strVal val="ppt_x"/>
                                          </p:val>
                                        </p:tav>
                                        <p:tav tm="100000">
                                          <p:val>
                                            <p:strVal val="1+ppt_w/2"/>
                                          </p:val>
                                        </p:tav>
                                      </p:tavLst>
                                    </p:anim>
                                    <p:anim calcmode="lin" valueType="num">
                                      <p:cBhvr additive="base">
                                        <p:cTn id="21" dur="2000"/>
                                        <p:tgtEl>
                                          <p:spTgt spid="17"/>
                                        </p:tgtEl>
                                        <p:attrNameLst>
                                          <p:attrName>ppt_y</p:attrName>
                                        </p:attrNameLst>
                                      </p:cBhvr>
                                      <p:tavLst>
                                        <p:tav tm="0">
                                          <p:val>
                                            <p:strVal val="ppt_y"/>
                                          </p:val>
                                        </p:tav>
                                        <p:tav tm="100000">
                                          <p:val>
                                            <p:strVal val="ppt_y"/>
                                          </p:val>
                                        </p:tav>
                                      </p:tavLst>
                                    </p:anim>
                                    <p:set>
                                      <p:cBhvr>
                                        <p:cTn id="22" dur="1" fill="hold">
                                          <p:stCondLst>
                                            <p:cond delay="1999"/>
                                          </p:stCondLst>
                                        </p:cTn>
                                        <p:tgtEl>
                                          <p:spTgt spid="1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8" fill="hold" grpId="1" nodeType="clickEffect">
                                  <p:stCondLst>
                                    <p:cond delay="0"/>
                                  </p:stCondLst>
                                  <p:childTnLst>
                                    <p:anim calcmode="lin" valueType="num">
                                      <p:cBhvr additive="base">
                                        <p:cTn id="30" dur="2000"/>
                                        <p:tgtEl>
                                          <p:spTgt spid="18"/>
                                        </p:tgtEl>
                                        <p:attrNameLst>
                                          <p:attrName>ppt_x</p:attrName>
                                        </p:attrNameLst>
                                      </p:cBhvr>
                                      <p:tavLst>
                                        <p:tav tm="0">
                                          <p:val>
                                            <p:strVal val="ppt_x"/>
                                          </p:val>
                                        </p:tav>
                                        <p:tav tm="100000">
                                          <p:val>
                                            <p:strVal val="0-ppt_w/2"/>
                                          </p:val>
                                        </p:tav>
                                      </p:tavLst>
                                    </p:anim>
                                    <p:anim calcmode="lin" valueType="num">
                                      <p:cBhvr additive="base">
                                        <p:cTn id="31" dur="2000"/>
                                        <p:tgtEl>
                                          <p:spTgt spid="18"/>
                                        </p:tgtEl>
                                        <p:attrNameLst>
                                          <p:attrName>ppt_y</p:attrName>
                                        </p:attrNameLst>
                                      </p:cBhvr>
                                      <p:tavLst>
                                        <p:tav tm="0">
                                          <p:val>
                                            <p:strVal val="ppt_y"/>
                                          </p:val>
                                        </p:tav>
                                        <p:tav tm="100000">
                                          <p:val>
                                            <p:strVal val="ppt_y"/>
                                          </p:val>
                                        </p:tav>
                                      </p:tavLst>
                                    </p:anim>
                                    <p:set>
                                      <p:cBhvr>
                                        <p:cTn id="32" dur="1" fill="hold">
                                          <p:stCondLst>
                                            <p:cond delay="1999"/>
                                          </p:stCondLst>
                                        </p:cTn>
                                        <p:tgtEl>
                                          <p:spTgt spid="1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 presetClass="exit" presetSubtype="8" fill="hold" grpId="1" nodeType="clickEffect">
                                  <p:stCondLst>
                                    <p:cond delay="0"/>
                                  </p:stCondLst>
                                  <p:childTnLst>
                                    <p:anim calcmode="lin" valueType="num">
                                      <p:cBhvr additive="base">
                                        <p:cTn id="40" dur="2000"/>
                                        <p:tgtEl>
                                          <p:spTgt spid="19"/>
                                        </p:tgtEl>
                                        <p:attrNameLst>
                                          <p:attrName>ppt_x</p:attrName>
                                        </p:attrNameLst>
                                      </p:cBhvr>
                                      <p:tavLst>
                                        <p:tav tm="0">
                                          <p:val>
                                            <p:strVal val="ppt_x"/>
                                          </p:val>
                                        </p:tav>
                                        <p:tav tm="100000">
                                          <p:val>
                                            <p:strVal val="0-ppt_w/2"/>
                                          </p:val>
                                        </p:tav>
                                      </p:tavLst>
                                    </p:anim>
                                    <p:anim calcmode="lin" valueType="num">
                                      <p:cBhvr additive="base">
                                        <p:cTn id="41" dur="2000"/>
                                        <p:tgtEl>
                                          <p:spTgt spid="19"/>
                                        </p:tgtEl>
                                        <p:attrNameLst>
                                          <p:attrName>ppt_y</p:attrName>
                                        </p:attrNameLst>
                                      </p:cBhvr>
                                      <p:tavLst>
                                        <p:tav tm="0">
                                          <p:val>
                                            <p:strVal val="ppt_y"/>
                                          </p:val>
                                        </p:tav>
                                        <p:tav tm="100000">
                                          <p:val>
                                            <p:strVal val="ppt_y"/>
                                          </p:val>
                                        </p:tav>
                                      </p:tavLst>
                                    </p:anim>
                                    <p:set>
                                      <p:cBhvr>
                                        <p:cTn id="42" dur="1" fill="hold">
                                          <p:stCondLst>
                                            <p:cond delay="1999"/>
                                          </p:stCondLst>
                                        </p:cTn>
                                        <p:tgtEl>
                                          <p:spTgt spid="1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 presetClass="exit" presetSubtype="4" fill="hold" grpId="1" nodeType="clickEffect">
                                  <p:stCondLst>
                                    <p:cond delay="0"/>
                                  </p:stCondLst>
                                  <p:childTnLst>
                                    <p:anim calcmode="lin" valueType="num">
                                      <p:cBhvr additive="base">
                                        <p:cTn id="50" dur="2000"/>
                                        <p:tgtEl>
                                          <p:spTgt spid="20"/>
                                        </p:tgtEl>
                                        <p:attrNameLst>
                                          <p:attrName>ppt_x</p:attrName>
                                        </p:attrNameLst>
                                      </p:cBhvr>
                                      <p:tavLst>
                                        <p:tav tm="0">
                                          <p:val>
                                            <p:strVal val="ppt_x"/>
                                          </p:val>
                                        </p:tav>
                                        <p:tav tm="100000">
                                          <p:val>
                                            <p:strVal val="ppt_x"/>
                                          </p:val>
                                        </p:tav>
                                      </p:tavLst>
                                    </p:anim>
                                    <p:anim calcmode="lin" valueType="num">
                                      <p:cBhvr additive="base">
                                        <p:cTn id="51" dur="2000"/>
                                        <p:tgtEl>
                                          <p:spTgt spid="20"/>
                                        </p:tgtEl>
                                        <p:attrNameLst>
                                          <p:attrName>ppt_y</p:attrName>
                                        </p:attrNameLst>
                                      </p:cBhvr>
                                      <p:tavLst>
                                        <p:tav tm="0">
                                          <p:val>
                                            <p:strVal val="ppt_y"/>
                                          </p:val>
                                        </p:tav>
                                        <p:tav tm="100000">
                                          <p:val>
                                            <p:strVal val="1+ppt_h/2"/>
                                          </p:val>
                                        </p:tav>
                                      </p:tavLst>
                                    </p:anim>
                                    <p:set>
                                      <p:cBhvr>
                                        <p:cTn id="52" dur="1" fill="hold">
                                          <p:stCondLst>
                                            <p:cond delay="1999"/>
                                          </p:stCondLst>
                                        </p:cTn>
                                        <p:tgtEl>
                                          <p:spTgt spid="2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2" presetClass="exit" presetSubtype="4" fill="hold" grpId="1" nodeType="clickEffect">
                                  <p:stCondLst>
                                    <p:cond delay="0"/>
                                  </p:stCondLst>
                                  <p:childTnLst>
                                    <p:anim calcmode="lin" valueType="num">
                                      <p:cBhvr additive="base">
                                        <p:cTn id="60" dur="2000"/>
                                        <p:tgtEl>
                                          <p:spTgt spid="21"/>
                                        </p:tgtEl>
                                        <p:attrNameLst>
                                          <p:attrName>ppt_x</p:attrName>
                                        </p:attrNameLst>
                                      </p:cBhvr>
                                      <p:tavLst>
                                        <p:tav tm="0">
                                          <p:val>
                                            <p:strVal val="ppt_x"/>
                                          </p:val>
                                        </p:tav>
                                        <p:tav tm="100000">
                                          <p:val>
                                            <p:strVal val="ppt_x"/>
                                          </p:val>
                                        </p:tav>
                                      </p:tavLst>
                                    </p:anim>
                                    <p:anim calcmode="lin" valueType="num">
                                      <p:cBhvr additive="base">
                                        <p:cTn id="61" dur="2000"/>
                                        <p:tgtEl>
                                          <p:spTgt spid="21"/>
                                        </p:tgtEl>
                                        <p:attrNameLst>
                                          <p:attrName>ppt_y</p:attrName>
                                        </p:attrNameLst>
                                      </p:cBhvr>
                                      <p:tavLst>
                                        <p:tav tm="0">
                                          <p:val>
                                            <p:strVal val="ppt_y"/>
                                          </p:val>
                                        </p:tav>
                                        <p:tav tm="100000">
                                          <p:val>
                                            <p:strVal val="1+ppt_h/2"/>
                                          </p:val>
                                        </p:tav>
                                      </p:tavLst>
                                    </p:anim>
                                    <p:set>
                                      <p:cBhvr>
                                        <p:cTn id="62" dur="1" fill="hold">
                                          <p:stCondLst>
                                            <p:cond delay="1999"/>
                                          </p:stCondLst>
                                        </p:cTn>
                                        <p:tgtEl>
                                          <p:spTgt spid="2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2" presetClass="exit" presetSubtype="2" fill="hold" grpId="1" nodeType="clickEffect">
                                  <p:stCondLst>
                                    <p:cond delay="0"/>
                                  </p:stCondLst>
                                  <p:childTnLst>
                                    <p:anim calcmode="lin" valueType="num">
                                      <p:cBhvr additive="base">
                                        <p:cTn id="70" dur="2000"/>
                                        <p:tgtEl>
                                          <p:spTgt spid="22"/>
                                        </p:tgtEl>
                                        <p:attrNameLst>
                                          <p:attrName>ppt_x</p:attrName>
                                        </p:attrNameLst>
                                      </p:cBhvr>
                                      <p:tavLst>
                                        <p:tav tm="0">
                                          <p:val>
                                            <p:strVal val="ppt_x"/>
                                          </p:val>
                                        </p:tav>
                                        <p:tav tm="100000">
                                          <p:val>
                                            <p:strVal val="1+ppt_w/2"/>
                                          </p:val>
                                        </p:tav>
                                      </p:tavLst>
                                    </p:anim>
                                    <p:anim calcmode="lin" valueType="num">
                                      <p:cBhvr additive="base">
                                        <p:cTn id="71" dur="2000"/>
                                        <p:tgtEl>
                                          <p:spTgt spid="22"/>
                                        </p:tgtEl>
                                        <p:attrNameLst>
                                          <p:attrName>ppt_y</p:attrName>
                                        </p:attrNameLst>
                                      </p:cBhvr>
                                      <p:tavLst>
                                        <p:tav tm="0">
                                          <p:val>
                                            <p:strVal val="ppt_y"/>
                                          </p:val>
                                        </p:tav>
                                        <p:tav tm="100000">
                                          <p:val>
                                            <p:strVal val="ppt_y"/>
                                          </p:val>
                                        </p:tav>
                                      </p:tavLst>
                                    </p:anim>
                                    <p:set>
                                      <p:cBhvr>
                                        <p:cTn id="72" dur="1" fill="hold">
                                          <p:stCondLst>
                                            <p:cond delay="1999"/>
                                          </p:stCondLst>
                                        </p:cTn>
                                        <p:tgtEl>
                                          <p:spTgt spid="22"/>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6"/>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2" presetClass="exit" presetSubtype="2" fill="hold" grpId="1" nodeType="clickEffect">
                                  <p:stCondLst>
                                    <p:cond delay="0"/>
                                  </p:stCondLst>
                                  <p:childTnLst>
                                    <p:anim calcmode="lin" valueType="num">
                                      <p:cBhvr additive="base">
                                        <p:cTn id="80" dur="2000"/>
                                        <p:tgtEl>
                                          <p:spTgt spid="16"/>
                                        </p:tgtEl>
                                        <p:attrNameLst>
                                          <p:attrName>ppt_x</p:attrName>
                                        </p:attrNameLst>
                                      </p:cBhvr>
                                      <p:tavLst>
                                        <p:tav tm="0">
                                          <p:val>
                                            <p:strVal val="ppt_x"/>
                                          </p:val>
                                        </p:tav>
                                        <p:tav tm="100000">
                                          <p:val>
                                            <p:strVal val="1+ppt_w/2"/>
                                          </p:val>
                                        </p:tav>
                                      </p:tavLst>
                                    </p:anim>
                                    <p:anim calcmode="lin" valueType="num">
                                      <p:cBhvr additive="base">
                                        <p:cTn id="81" dur="2000"/>
                                        <p:tgtEl>
                                          <p:spTgt spid="16"/>
                                        </p:tgtEl>
                                        <p:attrNameLst>
                                          <p:attrName>ppt_y</p:attrName>
                                        </p:attrNameLst>
                                      </p:cBhvr>
                                      <p:tavLst>
                                        <p:tav tm="0">
                                          <p:val>
                                            <p:strVal val="ppt_y"/>
                                          </p:val>
                                        </p:tav>
                                        <p:tav tm="100000">
                                          <p:val>
                                            <p:strVal val="ppt_y"/>
                                          </p:val>
                                        </p:tav>
                                      </p:tavLst>
                                    </p:anim>
                                    <p:set>
                                      <p:cBhvr>
                                        <p:cTn id="82" dur="1" fill="hold">
                                          <p:stCondLst>
                                            <p:cond delay="1999"/>
                                          </p:stCondLst>
                                        </p:cTn>
                                        <p:tgtEl>
                                          <p:spTgt spid="16"/>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2" presetClass="exit" presetSubtype="8" fill="hold" grpId="1" nodeType="clickEffect">
                                  <p:stCondLst>
                                    <p:cond delay="0"/>
                                  </p:stCondLst>
                                  <p:childTnLst>
                                    <p:anim calcmode="lin" valueType="num">
                                      <p:cBhvr additive="base">
                                        <p:cTn id="90" dur="2000"/>
                                        <p:tgtEl>
                                          <p:spTgt spid="23"/>
                                        </p:tgtEl>
                                        <p:attrNameLst>
                                          <p:attrName>ppt_x</p:attrName>
                                        </p:attrNameLst>
                                      </p:cBhvr>
                                      <p:tavLst>
                                        <p:tav tm="0">
                                          <p:val>
                                            <p:strVal val="ppt_x"/>
                                          </p:val>
                                        </p:tav>
                                        <p:tav tm="100000">
                                          <p:val>
                                            <p:strVal val="0-ppt_w/2"/>
                                          </p:val>
                                        </p:tav>
                                      </p:tavLst>
                                    </p:anim>
                                    <p:anim calcmode="lin" valueType="num">
                                      <p:cBhvr additive="base">
                                        <p:cTn id="91" dur="2000"/>
                                        <p:tgtEl>
                                          <p:spTgt spid="23"/>
                                        </p:tgtEl>
                                        <p:attrNameLst>
                                          <p:attrName>ppt_y</p:attrName>
                                        </p:attrNameLst>
                                      </p:cBhvr>
                                      <p:tavLst>
                                        <p:tav tm="0">
                                          <p:val>
                                            <p:strVal val="ppt_y"/>
                                          </p:val>
                                        </p:tav>
                                        <p:tav tm="100000">
                                          <p:val>
                                            <p:strVal val="ppt_y"/>
                                          </p:val>
                                        </p:tav>
                                      </p:tavLst>
                                    </p:anim>
                                    <p:set>
                                      <p:cBhvr>
                                        <p:cTn id="92" dur="1" fill="hold">
                                          <p:stCondLst>
                                            <p:cond delay="1999"/>
                                          </p:stCondLst>
                                        </p:cTn>
                                        <p:tgtEl>
                                          <p:spTgt spid="23"/>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27"/>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2" presetClass="exit" presetSubtype="8" fill="hold" grpId="1" nodeType="clickEffect">
                                  <p:stCondLst>
                                    <p:cond delay="0"/>
                                  </p:stCondLst>
                                  <p:childTnLst>
                                    <p:anim calcmode="lin" valueType="num">
                                      <p:cBhvr additive="base">
                                        <p:cTn id="100" dur="2000"/>
                                        <p:tgtEl>
                                          <p:spTgt spid="27"/>
                                        </p:tgtEl>
                                        <p:attrNameLst>
                                          <p:attrName>ppt_x</p:attrName>
                                        </p:attrNameLst>
                                      </p:cBhvr>
                                      <p:tavLst>
                                        <p:tav tm="0">
                                          <p:val>
                                            <p:strVal val="ppt_x"/>
                                          </p:val>
                                        </p:tav>
                                        <p:tav tm="100000">
                                          <p:val>
                                            <p:strVal val="0-ppt_w/2"/>
                                          </p:val>
                                        </p:tav>
                                      </p:tavLst>
                                    </p:anim>
                                    <p:anim calcmode="lin" valueType="num">
                                      <p:cBhvr additive="base">
                                        <p:cTn id="101" dur="2000"/>
                                        <p:tgtEl>
                                          <p:spTgt spid="27"/>
                                        </p:tgtEl>
                                        <p:attrNameLst>
                                          <p:attrName>ppt_y</p:attrName>
                                        </p:attrNameLst>
                                      </p:cBhvr>
                                      <p:tavLst>
                                        <p:tav tm="0">
                                          <p:val>
                                            <p:strVal val="ppt_y"/>
                                          </p:val>
                                        </p:tav>
                                        <p:tav tm="100000">
                                          <p:val>
                                            <p:strVal val="ppt_y"/>
                                          </p:val>
                                        </p:tav>
                                      </p:tavLst>
                                    </p:anim>
                                    <p:set>
                                      <p:cBhvr>
                                        <p:cTn id="102" dur="1" fill="hold">
                                          <p:stCondLst>
                                            <p:cond delay="1999"/>
                                          </p:stCondLst>
                                        </p:cTn>
                                        <p:tgtEl>
                                          <p:spTgt spid="27"/>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28"/>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2" presetClass="exit" presetSubtype="2" fill="hold" grpId="1" nodeType="clickEffect">
                                  <p:stCondLst>
                                    <p:cond delay="0"/>
                                  </p:stCondLst>
                                  <p:childTnLst>
                                    <p:anim calcmode="lin" valueType="num">
                                      <p:cBhvr additive="base">
                                        <p:cTn id="110" dur="2000"/>
                                        <p:tgtEl>
                                          <p:spTgt spid="28"/>
                                        </p:tgtEl>
                                        <p:attrNameLst>
                                          <p:attrName>ppt_x</p:attrName>
                                        </p:attrNameLst>
                                      </p:cBhvr>
                                      <p:tavLst>
                                        <p:tav tm="0">
                                          <p:val>
                                            <p:strVal val="ppt_x"/>
                                          </p:val>
                                        </p:tav>
                                        <p:tav tm="100000">
                                          <p:val>
                                            <p:strVal val="1+ppt_w/2"/>
                                          </p:val>
                                        </p:tav>
                                      </p:tavLst>
                                    </p:anim>
                                    <p:anim calcmode="lin" valueType="num">
                                      <p:cBhvr additive="base">
                                        <p:cTn id="111" dur="2000"/>
                                        <p:tgtEl>
                                          <p:spTgt spid="28"/>
                                        </p:tgtEl>
                                        <p:attrNameLst>
                                          <p:attrName>ppt_y</p:attrName>
                                        </p:attrNameLst>
                                      </p:cBhvr>
                                      <p:tavLst>
                                        <p:tav tm="0">
                                          <p:val>
                                            <p:strVal val="ppt_y"/>
                                          </p:val>
                                        </p:tav>
                                        <p:tav tm="100000">
                                          <p:val>
                                            <p:strVal val="ppt_y"/>
                                          </p:val>
                                        </p:tav>
                                      </p:tavLst>
                                    </p:anim>
                                    <p:set>
                                      <p:cBhvr>
                                        <p:cTn id="112" dur="1" fill="hold">
                                          <p:stCondLst>
                                            <p:cond delay="1999"/>
                                          </p:stCondLst>
                                        </p:cTn>
                                        <p:tgtEl>
                                          <p:spTgt spid="28"/>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29"/>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2" presetClass="exit" presetSubtype="2" fill="hold" grpId="1" nodeType="clickEffect">
                                  <p:stCondLst>
                                    <p:cond delay="0"/>
                                  </p:stCondLst>
                                  <p:childTnLst>
                                    <p:anim calcmode="lin" valueType="num">
                                      <p:cBhvr additive="base">
                                        <p:cTn id="120" dur="2000"/>
                                        <p:tgtEl>
                                          <p:spTgt spid="29"/>
                                        </p:tgtEl>
                                        <p:attrNameLst>
                                          <p:attrName>ppt_x</p:attrName>
                                        </p:attrNameLst>
                                      </p:cBhvr>
                                      <p:tavLst>
                                        <p:tav tm="0">
                                          <p:val>
                                            <p:strVal val="ppt_x"/>
                                          </p:val>
                                        </p:tav>
                                        <p:tav tm="100000">
                                          <p:val>
                                            <p:strVal val="1+ppt_w/2"/>
                                          </p:val>
                                        </p:tav>
                                      </p:tavLst>
                                    </p:anim>
                                    <p:anim calcmode="lin" valueType="num">
                                      <p:cBhvr additive="base">
                                        <p:cTn id="121" dur="2000"/>
                                        <p:tgtEl>
                                          <p:spTgt spid="29"/>
                                        </p:tgtEl>
                                        <p:attrNameLst>
                                          <p:attrName>ppt_y</p:attrName>
                                        </p:attrNameLst>
                                      </p:cBhvr>
                                      <p:tavLst>
                                        <p:tav tm="0">
                                          <p:val>
                                            <p:strVal val="ppt_y"/>
                                          </p:val>
                                        </p:tav>
                                        <p:tav tm="100000">
                                          <p:val>
                                            <p:strVal val="ppt_y"/>
                                          </p:val>
                                        </p:tav>
                                      </p:tavLst>
                                    </p:anim>
                                    <p:set>
                                      <p:cBhvr>
                                        <p:cTn id="122" dur="1" fill="hold">
                                          <p:stCondLst>
                                            <p:cond delay="1999"/>
                                          </p:stCondLst>
                                        </p:cTn>
                                        <p:tgtEl>
                                          <p:spTgt spid="29"/>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30"/>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2" presetClass="exit" presetSubtype="8" fill="hold" grpId="1" nodeType="clickEffect">
                                  <p:stCondLst>
                                    <p:cond delay="0"/>
                                  </p:stCondLst>
                                  <p:childTnLst>
                                    <p:anim calcmode="lin" valueType="num">
                                      <p:cBhvr additive="base">
                                        <p:cTn id="130" dur="2000"/>
                                        <p:tgtEl>
                                          <p:spTgt spid="30"/>
                                        </p:tgtEl>
                                        <p:attrNameLst>
                                          <p:attrName>ppt_x</p:attrName>
                                        </p:attrNameLst>
                                      </p:cBhvr>
                                      <p:tavLst>
                                        <p:tav tm="0">
                                          <p:val>
                                            <p:strVal val="ppt_x"/>
                                          </p:val>
                                        </p:tav>
                                        <p:tav tm="100000">
                                          <p:val>
                                            <p:strVal val="0-ppt_w/2"/>
                                          </p:val>
                                        </p:tav>
                                      </p:tavLst>
                                    </p:anim>
                                    <p:anim calcmode="lin" valueType="num">
                                      <p:cBhvr additive="base">
                                        <p:cTn id="131" dur="2000"/>
                                        <p:tgtEl>
                                          <p:spTgt spid="30"/>
                                        </p:tgtEl>
                                        <p:attrNameLst>
                                          <p:attrName>ppt_y</p:attrName>
                                        </p:attrNameLst>
                                      </p:cBhvr>
                                      <p:tavLst>
                                        <p:tav tm="0">
                                          <p:val>
                                            <p:strVal val="ppt_y"/>
                                          </p:val>
                                        </p:tav>
                                        <p:tav tm="100000">
                                          <p:val>
                                            <p:strVal val="ppt_y"/>
                                          </p:val>
                                        </p:tav>
                                      </p:tavLst>
                                    </p:anim>
                                    <p:set>
                                      <p:cBhvr>
                                        <p:cTn id="132" dur="1" fill="hold">
                                          <p:stCondLst>
                                            <p:cond delay="1999"/>
                                          </p:stCondLst>
                                        </p:cTn>
                                        <p:tgtEl>
                                          <p:spTgt spid="30"/>
                                        </p:tgtEl>
                                        <p:attrNameLst>
                                          <p:attrName>style.visibility</p:attrName>
                                        </p:attrNameLst>
                                      </p:cBhvr>
                                      <p:to>
                                        <p:strVal val="hidden"/>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32"/>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2" presetClass="exit" presetSubtype="8" fill="hold" grpId="1" nodeType="clickEffect">
                                  <p:stCondLst>
                                    <p:cond delay="0"/>
                                  </p:stCondLst>
                                  <p:childTnLst>
                                    <p:anim calcmode="lin" valueType="num">
                                      <p:cBhvr additive="base">
                                        <p:cTn id="140" dur="2000"/>
                                        <p:tgtEl>
                                          <p:spTgt spid="32"/>
                                        </p:tgtEl>
                                        <p:attrNameLst>
                                          <p:attrName>ppt_x</p:attrName>
                                        </p:attrNameLst>
                                      </p:cBhvr>
                                      <p:tavLst>
                                        <p:tav tm="0">
                                          <p:val>
                                            <p:strVal val="ppt_x"/>
                                          </p:val>
                                        </p:tav>
                                        <p:tav tm="100000">
                                          <p:val>
                                            <p:strVal val="0-ppt_w/2"/>
                                          </p:val>
                                        </p:tav>
                                      </p:tavLst>
                                    </p:anim>
                                    <p:anim calcmode="lin" valueType="num">
                                      <p:cBhvr additive="base">
                                        <p:cTn id="141" dur="2000"/>
                                        <p:tgtEl>
                                          <p:spTgt spid="32"/>
                                        </p:tgtEl>
                                        <p:attrNameLst>
                                          <p:attrName>ppt_y</p:attrName>
                                        </p:attrNameLst>
                                      </p:cBhvr>
                                      <p:tavLst>
                                        <p:tav tm="0">
                                          <p:val>
                                            <p:strVal val="ppt_y"/>
                                          </p:val>
                                        </p:tav>
                                        <p:tav tm="100000">
                                          <p:val>
                                            <p:strVal val="ppt_y"/>
                                          </p:val>
                                        </p:tav>
                                      </p:tavLst>
                                    </p:anim>
                                    <p:set>
                                      <p:cBhvr>
                                        <p:cTn id="142" dur="1" fill="hold">
                                          <p:stCondLst>
                                            <p:cond delay="1999"/>
                                          </p:stCondLst>
                                        </p:cTn>
                                        <p:tgtEl>
                                          <p:spTgt spid="32"/>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33"/>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2" presetClass="exit" presetSubtype="4" fill="hold" grpId="1" nodeType="clickEffect">
                                  <p:stCondLst>
                                    <p:cond delay="0"/>
                                  </p:stCondLst>
                                  <p:childTnLst>
                                    <p:anim calcmode="lin" valueType="num">
                                      <p:cBhvr additive="base">
                                        <p:cTn id="150" dur="2000"/>
                                        <p:tgtEl>
                                          <p:spTgt spid="33"/>
                                        </p:tgtEl>
                                        <p:attrNameLst>
                                          <p:attrName>ppt_x</p:attrName>
                                        </p:attrNameLst>
                                      </p:cBhvr>
                                      <p:tavLst>
                                        <p:tav tm="0">
                                          <p:val>
                                            <p:strVal val="ppt_x"/>
                                          </p:val>
                                        </p:tav>
                                        <p:tav tm="100000">
                                          <p:val>
                                            <p:strVal val="ppt_x"/>
                                          </p:val>
                                        </p:tav>
                                      </p:tavLst>
                                    </p:anim>
                                    <p:anim calcmode="lin" valueType="num">
                                      <p:cBhvr additive="base">
                                        <p:cTn id="151" dur="2000"/>
                                        <p:tgtEl>
                                          <p:spTgt spid="33"/>
                                        </p:tgtEl>
                                        <p:attrNameLst>
                                          <p:attrName>ppt_y</p:attrName>
                                        </p:attrNameLst>
                                      </p:cBhvr>
                                      <p:tavLst>
                                        <p:tav tm="0">
                                          <p:val>
                                            <p:strVal val="ppt_y"/>
                                          </p:val>
                                        </p:tav>
                                        <p:tav tm="100000">
                                          <p:val>
                                            <p:strVal val="1+ppt_h/2"/>
                                          </p:val>
                                        </p:tav>
                                      </p:tavLst>
                                    </p:anim>
                                    <p:set>
                                      <p:cBhvr>
                                        <p:cTn id="152" dur="1" fill="hold">
                                          <p:stCondLst>
                                            <p:cond delay="1999"/>
                                          </p:stCondLst>
                                        </p:cTn>
                                        <p:tgtEl>
                                          <p:spTgt spid="33"/>
                                        </p:tgtEl>
                                        <p:attrNameLst>
                                          <p:attrName>style.visibility</p:attrName>
                                        </p:attrNameLst>
                                      </p:cBhvr>
                                      <p:to>
                                        <p:strVal val="hidden"/>
                                      </p:to>
                                    </p:set>
                                  </p:childTnLst>
                                </p:cTn>
                              </p:par>
                            </p:childTnLst>
                          </p:cTn>
                        </p:par>
                      </p:childTnLst>
                    </p:cTn>
                  </p:par>
                  <p:par>
                    <p:cTn id="153" fill="hold">
                      <p:stCondLst>
                        <p:cond delay="indefinite"/>
                      </p:stCondLst>
                      <p:childTnLst>
                        <p:par>
                          <p:cTn id="154" fill="hold">
                            <p:stCondLst>
                              <p:cond delay="0"/>
                            </p:stCondLst>
                            <p:childTnLst>
                              <p:par>
                                <p:cTn id="155" presetID="1" presetClass="entr" presetSubtype="0" fill="hold" grpId="0" nodeType="clickEffect">
                                  <p:stCondLst>
                                    <p:cond delay="0"/>
                                  </p:stCondLst>
                                  <p:childTnLst>
                                    <p:set>
                                      <p:cBhvr>
                                        <p:cTn id="156" dur="1" fill="hold">
                                          <p:stCondLst>
                                            <p:cond delay="0"/>
                                          </p:stCondLst>
                                        </p:cTn>
                                        <p:tgtEl>
                                          <p:spTgt spid="34"/>
                                        </p:tgtEl>
                                        <p:attrNameLst>
                                          <p:attrName>style.visibility</p:attrName>
                                        </p:attrNameLst>
                                      </p:cBhvr>
                                      <p:to>
                                        <p:strVal val="visible"/>
                                      </p:to>
                                    </p:set>
                                  </p:childTnLst>
                                </p:cTn>
                              </p:par>
                            </p:childTnLst>
                          </p:cTn>
                        </p:par>
                      </p:childTnLst>
                    </p:cTn>
                  </p:par>
                  <p:par>
                    <p:cTn id="157" fill="hold">
                      <p:stCondLst>
                        <p:cond delay="indefinite"/>
                      </p:stCondLst>
                      <p:childTnLst>
                        <p:par>
                          <p:cTn id="158" fill="hold">
                            <p:stCondLst>
                              <p:cond delay="0"/>
                            </p:stCondLst>
                            <p:childTnLst>
                              <p:par>
                                <p:cTn id="159" presetID="2" presetClass="exit" presetSubtype="4" fill="hold" grpId="1" nodeType="clickEffect">
                                  <p:stCondLst>
                                    <p:cond delay="0"/>
                                  </p:stCondLst>
                                  <p:childTnLst>
                                    <p:anim calcmode="lin" valueType="num">
                                      <p:cBhvr additive="base">
                                        <p:cTn id="160" dur="2000"/>
                                        <p:tgtEl>
                                          <p:spTgt spid="34"/>
                                        </p:tgtEl>
                                        <p:attrNameLst>
                                          <p:attrName>ppt_x</p:attrName>
                                        </p:attrNameLst>
                                      </p:cBhvr>
                                      <p:tavLst>
                                        <p:tav tm="0">
                                          <p:val>
                                            <p:strVal val="ppt_x"/>
                                          </p:val>
                                        </p:tav>
                                        <p:tav tm="100000">
                                          <p:val>
                                            <p:strVal val="ppt_x"/>
                                          </p:val>
                                        </p:tav>
                                      </p:tavLst>
                                    </p:anim>
                                    <p:anim calcmode="lin" valueType="num">
                                      <p:cBhvr additive="base">
                                        <p:cTn id="161" dur="2000"/>
                                        <p:tgtEl>
                                          <p:spTgt spid="34"/>
                                        </p:tgtEl>
                                        <p:attrNameLst>
                                          <p:attrName>ppt_y</p:attrName>
                                        </p:attrNameLst>
                                      </p:cBhvr>
                                      <p:tavLst>
                                        <p:tav tm="0">
                                          <p:val>
                                            <p:strVal val="ppt_y"/>
                                          </p:val>
                                        </p:tav>
                                        <p:tav tm="100000">
                                          <p:val>
                                            <p:strVal val="1+ppt_h/2"/>
                                          </p:val>
                                        </p:tav>
                                      </p:tavLst>
                                    </p:anim>
                                    <p:set>
                                      <p:cBhvr>
                                        <p:cTn id="162" dur="1" fill="hold">
                                          <p:stCondLst>
                                            <p:cond delay="1999"/>
                                          </p:stCondLst>
                                        </p:cTn>
                                        <p:tgtEl>
                                          <p:spTgt spid="34"/>
                                        </p:tgtEl>
                                        <p:attrNameLst>
                                          <p:attrName>style.visibility</p:attrName>
                                        </p:attrNameLst>
                                      </p:cBhvr>
                                      <p:to>
                                        <p:strVal val="hidden"/>
                                      </p:to>
                                    </p:set>
                                  </p:childTnLst>
                                </p:cTn>
                              </p:par>
                            </p:childTnLst>
                          </p:cTn>
                        </p:par>
                      </p:childTnLst>
                    </p:cTn>
                  </p:par>
                  <p:par>
                    <p:cTn id="163" fill="hold">
                      <p:stCondLst>
                        <p:cond delay="indefinite"/>
                      </p:stCondLst>
                      <p:childTnLst>
                        <p:par>
                          <p:cTn id="164" fill="hold">
                            <p:stCondLst>
                              <p:cond delay="0"/>
                            </p:stCondLst>
                            <p:childTnLst>
                              <p:par>
                                <p:cTn id="165" presetID="1" presetClass="entr" presetSubtype="0" fill="hold" grpId="0" nodeType="clickEffect">
                                  <p:stCondLst>
                                    <p:cond delay="0"/>
                                  </p:stCondLst>
                                  <p:childTnLst>
                                    <p:set>
                                      <p:cBhvr>
                                        <p:cTn id="166" dur="1" fill="hold">
                                          <p:stCondLst>
                                            <p:cond delay="0"/>
                                          </p:stCondLst>
                                        </p:cTn>
                                        <p:tgtEl>
                                          <p:spTgt spid="35"/>
                                        </p:tgtEl>
                                        <p:attrNameLst>
                                          <p:attrName>style.visibility</p:attrName>
                                        </p:attrNameLst>
                                      </p:cBhvr>
                                      <p:to>
                                        <p:strVal val="visible"/>
                                      </p:to>
                                    </p:set>
                                  </p:childTnLst>
                                </p:cTn>
                              </p:par>
                            </p:childTnLst>
                          </p:cTn>
                        </p:par>
                      </p:childTnLst>
                    </p:cTn>
                  </p:par>
                  <p:par>
                    <p:cTn id="167" fill="hold">
                      <p:stCondLst>
                        <p:cond delay="indefinite"/>
                      </p:stCondLst>
                      <p:childTnLst>
                        <p:par>
                          <p:cTn id="168" fill="hold">
                            <p:stCondLst>
                              <p:cond delay="0"/>
                            </p:stCondLst>
                            <p:childTnLst>
                              <p:par>
                                <p:cTn id="169" presetID="2" presetClass="exit" presetSubtype="4" fill="hold" grpId="1" nodeType="clickEffect">
                                  <p:stCondLst>
                                    <p:cond delay="0"/>
                                  </p:stCondLst>
                                  <p:childTnLst>
                                    <p:anim calcmode="lin" valueType="num">
                                      <p:cBhvr additive="base">
                                        <p:cTn id="170" dur="2000"/>
                                        <p:tgtEl>
                                          <p:spTgt spid="35"/>
                                        </p:tgtEl>
                                        <p:attrNameLst>
                                          <p:attrName>ppt_x</p:attrName>
                                        </p:attrNameLst>
                                      </p:cBhvr>
                                      <p:tavLst>
                                        <p:tav tm="0">
                                          <p:val>
                                            <p:strVal val="ppt_x"/>
                                          </p:val>
                                        </p:tav>
                                        <p:tav tm="100000">
                                          <p:val>
                                            <p:strVal val="ppt_x"/>
                                          </p:val>
                                        </p:tav>
                                      </p:tavLst>
                                    </p:anim>
                                    <p:anim calcmode="lin" valueType="num">
                                      <p:cBhvr additive="base">
                                        <p:cTn id="171" dur="2000"/>
                                        <p:tgtEl>
                                          <p:spTgt spid="35"/>
                                        </p:tgtEl>
                                        <p:attrNameLst>
                                          <p:attrName>ppt_y</p:attrName>
                                        </p:attrNameLst>
                                      </p:cBhvr>
                                      <p:tavLst>
                                        <p:tav tm="0">
                                          <p:val>
                                            <p:strVal val="ppt_y"/>
                                          </p:val>
                                        </p:tav>
                                        <p:tav tm="100000">
                                          <p:val>
                                            <p:strVal val="1+ppt_h/2"/>
                                          </p:val>
                                        </p:tav>
                                      </p:tavLst>
                                    </p:anim>
                                    <p:set>
                                      <p:cBhvr>
                                        <p:cTn id="172" dur="1" fill="hold">
                                          <p:stCondLst>
                                            <p:cond delay="19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6" grpId="0"/>
      <p:bldP spid="16" grpId="1"/>
      <p:bldP spid="17" grpId="0"/>
      <p:bldP spid="17" grpId="1"/>
      <p:bldP spid="18" grpId="0"/>
      <p:bldP spid="18" grpId="1"/>
      <p:bldP spid="19" grpId="0"/>
      <p:bldP spid="19" grpId="1"/>
      <p:bldP spid="20" grpId="0"/>
      <p:bldP spid="20" grpId="1"/>
      <p:bldP spid="21" grpId="0"/>
      <p:bldP spid="21" grpId="1"/>
      <p:bldP spid="22" grpId="0"/>
      <p:bldP spid="22" grpId="1"/>
      <p:bldP spid="23" grpId="0"/>
      <p:bldP spid="23" grpId="1"/>
      <p:bldP spid="27" grpId="0"/>
      <p:bldP spid="27" grpId="1"/>
      <p:bldP spid="28" grpId="0"/>
      <p:bldP spid="28" grpId="1"/>
      <p:bldP spid="29" grpId="0"/>
      <p:bldP spid="29" grpId="1"/>
      <p:bldP spid="30" grpId="0"/>
      <p:bldP spid="30" grpId="1"/>
      <p:bldP spid="32" grpId="0"/>
      <p:bldP spid="32" grpId="1"/>
      <p:bldP spid="33" grpId="0"/>
      <p:bldP spid="33" grpId="1"/>
      <p:bldP spid="34" grpId="0"/>
      <p:bldP spid="34" grpId="1"/>
      <p:bldP spid="35" grpId="0"/>
      <p:bldP spid="35"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1" y="294041"/>
            <a:ext cx="5957047" cy="70784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56" name="Title 3"/>
          <p:cNvSpPr txBox="1">
            <a:spLocks/>
          </p:cNvSpPr>
          <p:nvPr/>
        </p:nvSpPr>
        <p:spPr>
          <a:xfrm>
            <a:off x="19463" y="306509"/>
            <a:ext cx="5463948"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57" name="Title 3"/>
          <p:cNvSpPr txBox="1">
            <a:spLocks/>
          </p:cNvSpPr>
          <p:nvPr/>
        </p:nvSpPr>
        <p:spPr>
          <a:xfrm>
            <a:off x="300038" y="338225"/>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58" name="Picture 5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56313" y="4694606"/>
            <a:ext cx="1429692" cy="1031761"/>
          </a:xfrm>
          <a:prstGeom prst="rect">
            <a:avLst/>
          </a:prstGeom>
        </p:spPr>
      </p:pic>
      <p:pic>
        <p:nvPicPr>
          <p:cNvPr id="59" name="Picture 5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68670" y="1131677"/>
            <a:ext cx="895019" cy="1042434"/>
          </a:xfrm>
          <a:prstGeom prst="rect">
            <a:avLst/>
          </a:prstGeom>
        </p:spPr>
      </p:pic>
      <p:pic>
        <p:nvPicPr>
          <p:cNvPr id="60" name="Picture 5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04655" y="1086581"/>
            <a:ext cx="667548" cy="1087529"/>
          </a:xfrm>
          <a:prstGeom prst="rect">
            <a:avLst/>
          </a:prstGeom>
        </p:spPr>
      </p:pic>
      <p:pic>
        <p:nvPicPr>
          <p:cNvPr id="61" name="Picture 6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56271" y="1406255"/>
            <a:ext cx="893446" cy="799634"/>
          </a:xfrm>
          <a:prstGeom prst="rect">
            <a:avLst/>
          </a:prstGeom>
        </p:spPr>
      </p:pic>
      <p:pic>
        <p:nvPicPr>
          <p:cNvPr id="62" name="Picture 6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2262" y="1358250"/>
            <a:ext cx="852324" cy="855194"/>
          </a:xfrm>
          <a:prstGeom prst="rect">
            <a:avLst/>
          </a:prstGeom>
        </p:spPr>
      </p:pic>
      <p:pic>
        <p:nvPicPr>
          <p:cNvPr id="63" name="Picture 6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10618" y="2761912"/>
            <a:ext cx="1049024" cy="979088"/>
          </a:xfrm>
          <a:prstGeom prst="rect">
            <a:avLst/>
          </a:prstGeom>
        </p:spPr>
      </p:pic>
      <p:pic>
        <p:nvPicPr>
          <p:cNvPr id="64" name="Picture 6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10478" y="4802444"/>
            <a:ext cx="625495" cy="921127"/>
          </a:xfrm>
          <a:prstGeom prst="rect">
            <a:avLst/>
          </a:prstGeom>
        </p:spPr>
      </p:pic>
      <p:pic>
        <p:nvPicPr>
          <p:cNvPr id="65" name="Picture 6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49115" y="1422111"/>
            <a:ext cx="1107060" cy="773097"/>
          </a:xfrm>
          <a:prstGeom prst="rect">
            <a:avLst/>
          </a:prstGeom>
        </p:spPr>
      </p:pic>
      <p:pic>
        <p:nvPicPr>
          <p:cNvPr id="66" name="Picture 65"/>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35035" y="2760431"/>
            <a:ext cx="1539037" cy="1013451"/>
          </a:xfrm>
          <a:prstGeom prst="rect">
            <a:avLst/>
          </a:prstGeom>
        </p:spPr>
      </p:pic>
      <p:pic>
        <p:nvPicPr>
          <p:cNvPr id="67" name="Picture 2" descr="Image result for monster free clipar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35125" y="2726183"/>
            <a:ext cx="688322" cy="1145481"/>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339557" y="2965635"/>
            <a:ext cx="686518" cy="689985"/>
          </a:xfrm>
          <a:prstGeom prst="rect">
            <a:avLst/>
          </a:prstGeom>
        </p:spPr>
      </p:pic>
      <p:pic>
        <p:nvPicPr>
          <p:cNvPr id="69" name="Picture 68"/>
          <p:cNvPicPr>
            <a:picLocks noChangeAspect="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r="6652"/>
          <a:stretch/>
        </p:blipFill>
        <p:spPr>
          <a:xfrm>
            <a:off x="2090699" y="4573906"/>
            <a:ext cx="1077171" cy="1283087"/>
          </a:xfrm>
          <a:prstGeom prst="rect">
            <a:avLst/>
          </a:prstGeom>
        </p:spPr>
      </p:pic>
      <p:pic>
        <p:nvPicPr>
          <p:cNvPr id="70" name="Picture 6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919226" y="4328802"/>
            <a:ext cx="697320" cy="1539268"/>
          </a:xfrm>
          <a:prstGeom prst="rect">
            <a:avLst/>
          </a:prstGeom>
        </p:spPr>
      </p:pic>
      <p:pic>
        <p:nvPicPr>
          <p:cNvPr id="71" name="Picture 7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254822" y="1341270"/>
            <a:ext cx="786033" cy="800738"/>
          </a:xfrm>
          <a:prstGeom prst="rect">
            <a:avLst/>
          </a:prstGeom>
        </p:spPr>
      </p:pic>
      <p:grpSp>
        <p:nvGrpSpPr>
          <p:cNvPr id="72" name="Group 71"/>
          <p:cNvGrpSpPr/>
          <p:nvPr/>
        </p:nvGrpSpPr>
        <p:grpSpPr>
          <a:xfrm>
            <a:off x="6501742" y="4187451"/>
            <a:ext cx="2234429" cy="1931594"/>
            <a:chOff x="9057808" y="3387370"/>
            <a:chExt cx="2624096" cy="2337569"/>
          </a:xfrm>
        </p:grpSpPr>
        <p:pic>
          <p:nvPicPr>
            <p:cNvPr id="73" name="Picture 72"/>
            <p:cNvPicPr>
              <a:picLocks noChangeAspect="1"/>
            </p:cNvPicPr>
            <p:nvPr/>
          </p:nvPicPr>
          <p:blipFill>
            <a:blip r:embed="rId17">
              <a:clrChange>
                <a:clrFrom>
                  <a:srgbClr val="FFFFFF"/>
                </a:clrFrom>
                <a:clrTo>
                  <a:srgbClr val="FFFFFF">
                    <a:alpha val="0"/>
                  </a:srgbClr>
                </a:clrTo>
              </a:clrChange>
            </a:blip>
            <a:stretch>
              <a:fillRect/>
            </a:stretch>
          </p:blipFill>
          <p:spPr>
            <a:xfrm>
              <a:off x="9711247" y="3608797"/>
              <a:ext cx="1970657" cy="2116142"/>
            </a:xfrm>
            <a:prstGeom prst="rect">
              <a:avLst/>
            </a:prstGeom>
          </p:spPr>
        </p:pic>
        <p:sp>
          <p:nvSpPr>
            <p:cNvPr id="74" name="Oval Callout 73"/>
            <p:cNvSpPr/>
            <p:nvPr/>
          </p:nvSpPr>
          <p:spPr>
            <a:xfrm>
              <a:off x="9057808" y="3387370"/>
              <a:ext cx="1396633" cy="728253"/>
            </a:xfrm>
            <a:prstGeom prst="wedgeEllipseCallout">
              <a:avLst>
                <a:gd name="adj1" fmla="val -61113"/>
                <a:gd name="adj2" fmla="val 557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Why?</a:t>
              </a:r>
            </a:p>
          </p:txBody>
        </p:sp>
      </p:grpSp>
      <p:sp>
        <p:nvSpPr>
          <p:cNvPr id="76" name="TextBox 75"/>
          <p:cNvSpPr txBox="1"/>
          <p:nvPr/>
        </p:nvSpPr>
        <p:spPr>
          <a:xfrm>
            <a:off x="2352150" y="166052"/>
            <a:ext cx="3942150" cy="584775"/>
          </a:xfrm>
          <a:prstGeom prst="rect">
            <a:avLst/>
          </a:prstGeom>
          <a:noFill/>
        </p:spPr>
        <p:txBody>
          <a:bodyPr wrap="square" rtlCol="0">
            <a:spAutoFit/>
          </a:bodyPr>
          <a:lstStyle/>
          <a:p>
            <a:r>
              <a:rPr lang="en-GB" sz="3200" b="1" dirty="0">
                <a:latin typeface="Century Gothic" panose="020B0502020202020204" pitchFamily="34" charset="0"/>
              </a:rPr>
              <a:t>Was </a:t>
            </a:r>
            <a:r>
              <a:rPr lang="en-GB" sz="3200" b="1" dirty="0" err="1">
                <a:latin typeface="Century Gothic" panose="020B0502020202020204" pitchFamily="34" charset="0"/>
              </a:rPr>
              <a:t>passt</a:t>
            </a:r>
            <a:r>
              <a:rPr lang="en-GB" sz="3200" b="1" dirty="0">
                <a:latin typeface="Century Gothic" panose="020B0502020202020204" pitchFamily="34" charset="0"/>
              </a:rPr>
              <a:t> </a:t>
            </a:r>
            <a:r>
              <a:rPr lang="en-GB" sz="3200" b="1" dirty="0" err="1">
                <a:latin typeface="Century Gothic" panose="020B0502020202020204" pitchFamily="34" charset="0"/>
              </a:rPr>
              <a:t>nicht</a:t>
            </a:r>
            <a:r>
              <a:rPr lang="en-GB" sz="3200" b="1" dirty="0">
                <a:latin typeface="Century Gothic" panose="020B0502020202020204" pitchFamily="34" charset="0"/>
              </a:rPr>
              <a:t>?</a:t>
            </a:r>
          </a:p>
        </p:txBody>
      </p:sp>
      <p:pic>
        <p:nvPicPr>
          <p:cNvPr id="77" name="Picture 76"/>
          <p:cNvPicPr>
            <a:picLocks noChangeAspect="1"/>
          </p:cNvPicPr>
          <p:nvPr/>
        </p:nvPicPr>
        <p:blipFill>
          <a:blip r:embed="rId18"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010778" y="4586917"/>
            <a:ext cx="553806" cy="1176346"/>
          </a:xfrm>
          <a:prstGeom prst="rect">
            <a:avLst/>
          </a:prstGeom>
        </p:spPr>
      </p:pic>
      <p:pic>
        <p:nvPicPr>
          <p:cNvPr id="78" name="Picture 7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005892" y="2826858"/>
            <a:ext cx="1334555" cy="963104"/>
          </a:xfrm>
          <a:prstGeom prst="rect">
            <a:avLst/>
          </a:prstGeom>
        </p:spPr>
      </p:pic>
      <p:sp>
        <p:nvSpPr>
          <p:cNvPr id="79" name="TextBox 78"/>
          <p:cNvSpPr txBox="1"/>
          <p:nvPr/>
        </p:nvSpPr>
        <p:spPr>
          <a:xfrm>
            <a:off x="257687" y="1848769"/>
            <a:ext cx="418454" cy="400110"/>
          </a:xfrm>
          <a:prstGeom prst="rect">
            <a:avLst/>
          </a:prstGeom>
          <a:noFill/>
        </p:spPr>
        <p:txBody>
          <a:bodyPr wrap="square" rtlCol="0">
            <a:spAutoFit/>
          </a:bodyPr>
          <a:lstStyle/>
          <a:p>
            <a:r>
              <a:rPr lang="en-GB" sz="2000" dirty="0">
                <a:latin typeface="Century Gothic" panose="020B0502020202020204" pitchFamily="34" charset="0"/>
              </a:rPr>
              <a:t>1.</a:t>
            </a:r>
          </a:p>
        </p:txBody>
      </p:sp>
      <p:sp>
        <p:nvSpPr>
          <p:cNvPr id="80" name="Oval 79"/>
          <p:cNvSpPr/>
          <p:nvPr/>
        </p:nvSpPr>
        <p:spPr>
          <a:xfrm>
            <a:off x="3353071" y="1276536"/>
            <a:ext cx="1530686" cy="1007151"/>
          </a:xfrm>
          <a:prstGeom prst="ellipse">
            <a:avLst/>
          </a:prstGeom>
          <a:no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1" name="TextBox 80"/>
          <p:cNvSpPr txBox="1"/>
          <p:nvPr/>
        </p:nvSpPr>
        <p:spPr>
          <a:xfrm>
            <a:off x="250470" y="3310628"/>
            <a:ext cx="418454" cy="400110"/>
          </a:xfrm>
          <a:prstGeom prst="rect">
            <a:avLst/>
          </a:prstGeom>
          <a:noFill/>
        </p:spPr>
        <p:txBody>
          <a:bodyPr wrap="square" rtlCol="0">
            <a:spAutoFit/>
          </a:bodyPr>
          <a:lstStyle/>
          <a:p>
            <a:r>
              <a:rPr lang="en-GB" sz="2000" dirty="0">
                <a:latin typeface="Century Gothic" panose="020B0502020202020204" pitchFamily="34" charset="0"/>
              </a:rPr>
              <a:t>2.</a:t>
            </a:r>
          </a:p>
        </p:txBody>
      </p:sp>
      <p:sp>
        <p:nvSpPr>
          <p:cNvPr id="82" name="TextBox 81"/>
          <p:cNvSpPr txBox="1"/>
          <p:nvPr/>
        </p:nvSpPr>
        <p:spPr>
          <a:xfrm>
            <a:off x="895804" y="2191656"/>
            <a:ext cx="845911" cy="523220"/>
          </a:xfrm>
          <a:prstGeom prst="rect">
            <a:avLst/>
          </a:prstGeom>
          <a:noFill/>
        </p:spPr>
        <p:txBody>
          <a:bodyPr wrap="square" rtlCol="0">
            <a:spAutoFit/>
          </a:bodyPr>
          <a:lstStyle/>
          <a:p>
            <a:pPr algn="ctr"/>
            <a:r>
              <a:rPr lang="en-GB" sz="2800" dirty="0"/>
              <a:t>die</a:t>
            </a:r>
            <a:endParaRPr lang="en-GB" dirty="0"/>
          </a:p>
        </p:txBody>
      </p:sp>
      <p:sp>
        <p:nvSpPr>
          <p:cNvPr id="83" name="TextBox 82"/>
          <p:cNvSpPr txBox="1"/>
          <p:nvPr/>
        </p:nvSpPr>
        <p:spPr>
          <a:xfrm>
            <a:off x="2281737" y="2205442"/>
            <a:ext cx="845911" cy="523220"/>
          </a:xfrm>
          <a:prstGeom prst="rect">
            <a:avLst/>
          </a:prstGeom>
          <a:noFill/>
        </p:spPr>
        <p:txBody>
          <a:bodyPr wrap="square" rtlCol="0">
            <a:spAutoFit/>
          </a:bodyPr>
          <a:lstStyle/>
          <a:p>
            <a:pPr algn="ctr"/>
            <a:r>
              <a:rPr lang="en-GB" sz="2800" dirty="0"/>
              <a:t>die</a:t>
            </a:r>
            <a:endParaRPr lang="en-GB" dirty="0"/>
          </a:p>
        </p:txBody>
      </p:sp>
      <p:sp>
        <p:nvSpPr>
          <p:cNvPr id="84" name="TextBox 83"/>
          <p:cNvSpPr txBox="1"/>
          <p:nvPr/>
        </p:nvSpPr>
        <p:spPr>
          <a:xfrm>
            <a:off x="3700108" y="2201601"/>
            <a:ext cx="845911" cy="523220"/>
          </a:xfrm>
          <a:prstGeom prst="rect">
            <a:avLst/>
          </a:prstGeom>
          <a:noFill/>
        </p:spPr>
        <p:txBody>
          <a:bodyPr wrap="square" rtlCol="0">
            <a:spAutoFit/>
          </a:bodyPr>
          <a:lstStyle/>
          <a:p>
            <a:pPr algn="ctr"/>
            <a:r>
              <a:rPr lang="en-GB" sz="2800" dirty="0"/>
              <a:t>das</a:t>
            </a:r>
            <a:endParaRPr lang="en-GB" dirty="0"/>
          </a:p>
        </p:txBody>
      </p:sp>
      <p:sp>
        <p:nvSpPr>
          <p:cNvPr id="85" name="Oval 84"/>
          <p:cNvSpPr/>
          <p:nvPr/>
        </p:nvSpPr>
        <p:spPr>
          <a:xfrm>
            <a:off x="1783469" y="2745316"/>
            <a:ext cx="1779400" cy="1230517"/>
          </a:xfrm>
          <a:prstGeom prst="ellipse">
            <a:avLst/>
          </a:prstGeom>
          <a:no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6" name="TextBox 85"/>
          <p:cNvSpPr txBox="1"/>
          <p:nvPr/>
        </p:nvSpPr>
        <p:spPr>
          <a:xfrm>
            <a:off x="839302" y="3867669"/>
            <a:ext cx="845911" cy="523220"/>
          </a:xfrm>
          <a:prstGeom prst="rect">
            <a:avLst/>
          </a:prstGeom>
          <a:noFill/>
        </p:spPr>
        <p:txBody>
          <a:bodyPr wrap="square" rtlCol="0">
            <a:spAutoFit/>
          </a:bodyPr>
          <a:lstStyle/>
          <a:p>
            <a:pPr algn="ctr"/>
            <a:r>
              <a:rPr lang="en-GB" sz="2800" dirty="0"/>
              <a:t>das</a:t>
            </a:r>
            <a:endParaRPr lang="en-GB" dirty="0"/>
          </a:p>
        </p:txBody>
      </p:sp>
      <p:sp>
        <p:nvSpPr>
          <p:cNvPr id="87" name="TextBox 86"/>
          <p:cNvSpPr txBox="1"/>
          <p:nvPr/>
        </p:nvSpPr>
        <p:spPr>
          <a:xfrm>
            <a:off x="3851561" y="3859541"/>
            <a:ext cx="845911" cy="523220"/>
          </a:xfrm>
          <a:prstGeom prst="rect">
            <a:avLst/>
          </a:prstGeom>
          <a:noFill/>
        </p:spPr>
        <p:txBody>
          <a:bodyPr wrap="square" rtlCol="0">
            <a:spAutoFit/>
          </a:bodyPr>
          <a:lstStyle/>
          <a:p>
            <a:pPr algn="ctr"/>
            <a:r>
              <a:rPr lang="en-GB" sz="2800" dirty="0"/>
              <a:t>das</a:t>
            </a:r>
            <a:endParaRPr lang="en-GB" dirty="0"/>
          </a:p>
        </p:txBody>
      </p:sp>
      <p:sp>
        <p:nvSpPr>
          <p:cNvPr id="88" name="TextBox 87"/>
          <p:cNvSpPr txBox="1"/>
          <p:nvPr/>
        </p:nvSpPr>
        <p:spPr>
          <a:xfrm>
            <a:off x="2276885" y="3884039"/>
            <a:ext cx="845911" cy="523220"/>
          </a:xfrm>
          <a:prstGeom prst="rect">
            <a:avLst/>
          </a:prstGeom>
          <a:noFill/>
        </p:spPr>
        <p:txBody>
          <a:bodyPr wrap="square" rtlCol="0">
            <a:spAutoFit/>
          </a:bodyPr>
          <a:lstStyle/>
          <a:p>
            <a:pPr algn="ctr"/>
            <a:r>
              <a:rPr lang="en-GB" sz="2800" dirty="0"/>
              <a:t>die</a:t>
            </a:r>
            <a:endParaRPr lang="en-GB" dirty="0"/>
          </a:p>
        </p:txBody>
      </p:sp>
      <p:sp>
        <p:nvSpPr>
          <p:cNvPr id="89" name="TextBox 88"/>
          <p:cNvSpPr txBox="1"/>
          <p:nvPr/>
        </p:nvSpPr>
        <p:spPr>
          <a:xfrm>
            <a:off x="257687" y="4845245"/>
            <a:ext cx="418454" cy="400110"/>
          </a:xfrm>
          <a:prstGeom prst="rect">
            <a:avLst/>
          </a:prstGeom>
          <a:noFill/>
        </p:spPr>
        <p:txBody>
          <a:bodyPr wrap="square" rtlCol="0">
            <a:spAutoFit/>
          </a:bodyPr>
          <a:lstStyle/>
          <a:p>
            <a:r>
              <a:rPr lang="en-GB" sz="2000" dirty="0">
                <a:latin typeface="Century Gothic" panose="020B0502020202020204" pitchFamily="34" charset="0"/>
              </a:rPr>
              <a:t>3.</a:t>
            </a:r>
          </a:p>
        </p:txBody>
      </p:sp>
      <p:sp>
        <p:nvSpPr>
          <p:cNvPr id="90" name="Oval 89"/>
          <p:cNvSpPr/>
          <p:nvPr/>
        </p:nvSpPr>
        <p:spPr>
          <a:xfrm>
            <a:off x="3686369" y="4662972"/>
            <a:ext cx="1285771" cy="1200069"/>
          </a:xfrm>
          <a:prstGeom prst="ellipse">
            <a:avLst/>
          </a:prstGeom>
          <a:no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1" name="TextBox 90"/>
          <p:cNvSpPr txBox="1"/>
          <p:nvPr/>
        </p:nvSpPr>
        <p:spPr>
          <a:xfrm>
            <a:off x="847356" y="5792551"/>
            <a:ext cx="845911" cy="523220"/>
          </a:xfrm>
          <a:prstGeom prst="rect">
            <a:avLst/>
          </a:prstGeom>
          <a:noFill/>
        </p:spPr>
        <p:txBody>
          <a:bodyPr wrap="square" rtlCol="0">
            <a:spAutoFit/>
          </a:bodyPr>
          <a:lstStyle/>
          <a:p>
            <a:pPr algn="ctr"/>
            <a:r>
              <a:rPr lang="en-GB" sz="2800" dirty="0"/>
              <a:t>der</a:t>
            </a:r>
            <a:endParaRPr lang="en-GB" dirty="0"/>
          </a:p>
        </p:txBody>
      </p:sp>
      <p:sp>
        <p:nvSpPr>
          <p:cNvPr id="92" name="TextBox 91"/>
          <p:cNvSpPr txBox="1"/>
          <p:nvPr/>
        </p:nvSpPr>
        <p:spPr>
          <a:xfrm>
            <a:off x="3903157" y="5784423"/>
            <a:ext cx="845911" cy="523220"/>
          </a:xfrm>
          <a:prstGeom prst="rect">
            <a:avLst/>
          </a:prstGeom>
          <a:noFill/>
        </p:spPr>
        <p:txBody>
          <a:bodyPr wrap="square" rtlCol="0">
            <a:spAutoFit/>
          </a:bodyPr>
          <a:lstStyle/>
          <a:p>
            <a:pPr algn="ctr"/>
            <a:r>
              <a:rPr lang="en-GB" sz="2800" dirty="0"/>
              <a:t>das</a:t>
            </a:r>
            <a:endParaRPr lang="en-GB" dirty="0"/>
          </a:p>
        </p:txBody>
      </p:sp>
      <p:sp>
        <p:nvSpPr>
          <p:cNvPr id="93" name="TextBox 92"/>
          <p:cNvSpPr txBox="1"/>
          <p:nvPr/>
        </p:nvSpPr>
        <p:spPr>
          <a:xfrm>
            <a:off x="2284939" y="5808921"/>
            <a:ext cx="845911" cy="523220"/>
          </a:xfrm>
          <a:prstGeom prst="rect">
            <a:avLst/>
          </a:prstGeom>
          <a:noFill/>
        </p:spPr>
        <p:txBody>
          <a:bodyPr wrap="square" rtlCol="0">
            <a:spAutoFit/>
          </a:bodyPr>
          <a:lstStyle/>
          <a:p>
            <a:pPr algn="ctr"/>
            <a:r>
              <a:rPr lang="en-GB" sz="2800" dirty="0"/>
              <a:t>der</a:t>
            </a:r>
            <a:endParaRPr lang="en-GB" dirty="0"/>
          </a:p>
        </p:txBody>
      </p:sp>
      <p:sp>
        <p:nvSpPr>
          <p:cNvPr id="94" name="TextBox 93"/>
          <p:cNvSpPr txBox="1"/>
          <p:nvPr/>
        </p:nvSpPr>
        <p:spPr>
          <a:xfrm>
            <a:off x="6128718" y="1841513"/>
            <a:ext cx="418454" cy="400110"/>
          </a:xfrm>
          <a:prstGeom prst="rect">
            <a:avLst/>
          </a:prstGeom>
          <a:noFill/>
        </p:spPr>
        <p:txBody>
          <a:bodyPr wrap="square" rtlCol="0">
            <a:spAutoFit/>
          </a:bodyPr>
          <a:lstStyle/>
          <a:p>
            <a:r>
              <a:rPr lang="en-GB" sz="2000" dirty="0">
                <a:latin typeface="Century Gothic" panose="020B0502020202020204" pitchFamily="34" charset="0"/>
              </a:rPr>
              <a:t>4.</a:t>
            </a:r>
          </a:p>
        </p:txBody>
      </p:sp>
      <p:sp>
        <p:nvSpPr>
          <p:cNvPr id="95" name="TextBox 94"/>
          <p:cNvSpPr txBox="1"/>
          <p:nvPr/>
        </p:nvSpPr>
        <p:spPr>
          <a:xfrm>
            <a:off x="6121501" y="3303372"/>
            <a:ext cx="418454" cy="400110"/>
          </a:xfrm>
          <a:prstGeom prst="rect">
            <a:avLst/>
          </a:prstGeom>
          <a:noFill/>
        </p:spPr>
        <p:txBody>
          <a:bodyPr wrap="square" rtlCol="0">
            <a:spAutoFit/>
          </a:bodyPr>
          <a:lstStyle/>
          <a:p>
            <a:r>
              <a:rPr lang="en-GB" sz="2000" dirty="0">
                <a:latin typeface="Century Gothic" panose="020B0502020202020204" pitchFamily="34" charset="0"/>
              </a:rPr>
              <a:t>5.</a:t>
            </a:r>
          </a:p>
        </p:txBody>
      </p:sp>
      <p:sp>
        <p:nvSpPr>
          <p:cNvPr id="96" name="TextBox 95"/>
          <p:cNvSpPr txBox="1"/>
          <p:nvPr/>
        </p:nvSpPr>
        <p:spPr>
          <a:xfrm>
            <a:off x="6128718" y="4837989"/>
            <a:ext cx="418454" cy="400110"/>
          </a:xfrm>
          <a:prstGeom prst="rect">
            <a:avLst/>
          </a:prstGeom>
          <a:noFill/>
        </p:spPr>
        <p:txBody>
          <a:bodyPr wrap="square" rtlCol="0">
            <a:spAutoFit/>
          </a:bodyPr>
          <a:lstStyle/>
          <a:p>
            <a:r>
              <a:rPr lang="en-GB" sz="2000" dirty="0">
                <a:latin typeface="Century Gothic" panose="020B0502020202020204" pitchFamily="34" charset="0"/>
              </a:rPr>
              <a:t>6.</a:t>
            </a:r>
          </a:p>
        </p:txBody>
      </p:sp>
      <p:sp>
        <p:nvSpPr>
          <p:cNvPr id="97" name="Oval 96"/>
          <p:cNvSpPr/>
          <p:nvPr/>
        </p:nvSpPr>
        <p:spPr>
          <a:xfrm>
            <a:off x="7106813" y="1180234"/>
            <a:ext cx="1097124" cy="1069672"/>
          </a:xfrm>
          <a:prstGeom prst="ellipse">
            <a:avLst/>
          </a:prstGeom>
          <a:no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8" name="Oval 97"/>
          <p:cNvSpPr/>
          <p:nvPr/>
        </p:nvSpPr>
        <p:spPr>
          <a:xfrm>
            <a:off x="7144455" y="2785173"/>
            <a:ext cx="1073996" cy="1015984"/>
          </a:xfrm>
          <a:prstGeom prst="ellipse">
            <a:avLst/>
          </a:prstGeom>
          <a:no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9" name="Oval 98"/>
          <p:cNvSpPr/>
          <p:nvPr/>
        </p:nvSpPr>
        <p:spPr>
          <a:xfrm>
            <a:off x="9926118" y="4563194"/>
            <a:ext cx="1869276" cy="1432444"/>
          </a:xfrm>
          <a:prstGeom prst="ellipse">
            <a:avLst/>
          </a:prstGeom>
          <a:no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0" name="TextBox 99"/>
          <p:cNvSpPr txBox="1"/>
          <p:nvPr/>
        </p:nvSpPr>
        <p:spPr>
          <a:xfrm>
            <a:off x="7349295" y="5857435"/>
            <a:ext cx="845911" cy="523220"/>
          </a:xfrm>
          <a:prstGeom prst="rect">
            <a:avLst/>
          </a:prstGeom>
          <a:noFill/>
        </p:spPr>
        <p:txBody>
          <a:bodyPr wrap="square" rtlCol="0">
            <a:spAutoFit/>
          </a:bodyPr>
          <a:lstStyle/>
          <a:p>
            <a:pPr algn="ctr"/>
            <a:r>
              <a:rPr lang="en-GB" sz="2800" dirty="0"/>
              <a:t>der</a:t>
            </a:r>
            <a:endParaRPr lang="en-GB" dirty="0"/>
          </a:p>
        </p:txBody>
      </p:sp>
      <p:sp>
        <p:nvSpPr>
          <p:cNvPr id="101" name="TextBox 100"/>
          <p:cNvSpPr txBox="1"/>
          <p:nvPr/>
        </p:nvSpPr>
        <p:spPr>
          <a:xfrm>
            <a:off x="10448203" y="5891906"/>
            <a:ext cx="845911" cy="523220"/>
          </a:xfrm>
          <a:prstGeom prst="rect">
            <a:avLst/>
          </a:prstGeom>
          <a:noFill/>
        </p:spPr>
        <p:txBody>
          <a:bodyPr wrap="square" rtlCol="0">
            <a:spAutoFit/>
          </a:bodyPr>
          <a:lstStyle/>
          <a:p>
            <a:pPr algn="ctr"/>
            <a:r>
              <a:rPr lang="en-GB" sz="2800" dirty="0"/>
              <a:t>die</a:t>
            </a:r>
            <a:endParaRPr lang="en-GB" dirty="0"/>
          </a:p>
        </p:txBody>
      </p:sp>
      <p:sp>
        <p:nvSpPr>
          <p:cNvPr id="102" name="TextBox 101"/>
          <p:cNvSpPr txBox="1"/>
          <p:nvPr/>
        </p:nvSpPr>
        <p:spPr>
          <a:xfrm>
            <a:off x="8946205" y="5874473"/>
            <a:ext cx="845911" cy="523220"/>
          </a:xfrm>
          <a:prstGeom prst="rect">
            <a:avLst/>
          </a:prstGeom>
          <a:noFill/>
        </p:spPr>
        <p:txBody>
          <a:bodyPr wrap="square" rtlCol="0">
            <a:spAutoFit/>
          </a:bodyPr>
          <a:lstStyle/>
          <a:p>
            <a:pPr algn="ctr"/>
            <a:r>
              <a:rPr lang="en-GB" sz="2800" dirty="0"/>
              <a:t>der</a:t>
            </a:r>
            <a:endParaRPr lang="en-GB" dirty="0"/>
          </a:p>
        </p:txBody>
      </p:sp>
      <p:sp>
        <p:nvSpPr>
          <p:cNvPr id="103" name="TextBox 102"/>
          <p:cNvSpPr txBox="1"/>
          <p:nvPr/>
        </p:nvSpPr>
        <p:spPr>
          <a:xfrm>
            <a:off x="7226456" y="3773882"/>
            <a:ext cx="845911" cy="523220"/>
          </a:xfrm>
          <a:prstGeom prst="rect">
            <a:avLst/>
          </a:prstGeom>
          <a:noFill/>
        </p:spPr>
        <p:txBody>
          <a:bodyPr wrap="square" rtlCol="0">
            <a:spAutoFit/>
          </a:bodyPr>
          <a:lstStyle/>
          <a:p>
            <a:pPr algn="ctr"/>
            <a:r>
              <a:rPr lang="en-GB" sz="2800" dirty="0"/>
              <a:t>der</a:t>
            </a:r>
            <a:endParaRPr lang="en-GB" dirty="0"/>
          </a:p>
        </p:txBody>
      </p:sp>
      <p:sp>
        <p:nvSpPr>
          <p:cNvPr id="104" name="TextBox 103"/>
          <p:cNvSpPr txBox="1"/>
          <p:nvPr/>
        </p:nvSpPr>
        <p:spPr>
          <a:xfrm>
            <a:off x="10454168" y="3808353"/>
            <a:ext cx="845911" cy="523220"/>
          </a:xfrm>
          <a:prstGeom prst="rect">
            <a:avLst/>
          </a:prstGeom>
          <a:noFill/>
        </p:spPr>
        <p:txBody>
          <a:bodyPr wrap="square" rtlCol="0">
            <a:spAutoFit/>
          </a:bodyPr>
          <a:lstStyle/>
          <a:p>
            <a:pPr algn="ctr"/>
            <a:r>
              <a:rPr lang="en-GB" sz="2800" dirty="0"/>
              <a:t>das</a:t>
            </a:r>
            <a:endParaRPr lang="en-GB" dirty="0"/>
          </a:p>
        </p:txBody>
      </p:sp>
      <p:sp>
        <p:nvSpPr>
          <p:cNvPr id="105" name="TextBox 104"/>
          <p:cNvSpPr txBox="1"/>
          <p:nvPr/>
        </p:nvSpPr>
        <p:spPr>
          <a:xfrm>
            <a:off x="8879600" y="3790920"/>
            <a:ext cx="845911" cy="523220"/>
          </a:xfrm>
          <a:prstGeom prst="rect">
            <a:avLst/>
          </a:prstGeom>
          <a:noFill/>
        </p:spPr>
        <p:txBody>
          <a:bodyPr wrap="square" rtlCol="0">
            <a:spAutoFit/>
          </a:bodyPr>
          <a:lstStyle/>
          <a:p>
            <a:pPr algn="ctr"/>
            <a:r>
              <a:rPr lang="en-GB" sz="2800" dirty="0"/>
              <a:t>das</a:t>
            </a:r>
            <a:endParaRPr lang="en-GB" dirty="0"/>
          </a:p>
        </p:txBody>
      </p:sp>
      <p:sp>
        <p:nvSpPr>
          <p:cNvPr id="106" name="TextBox 105"/>
          <p:cNvSpPr txBox="1"/>
          <p:nvPr/>
        </p:nvSpPr>
        <p:spPr>
          <a:xfrm>
            <a:off x="7220491" y="2142008"/>
            <a:ext cx="845911" cy="523220"/>
          </a:xfrm>
          <a:prstGeom prst="rect">
            <a:avLst/>
          </a:prstGeom>
          <a:noFill/>
        </p:spPr>
        <p:txBody>
          <a:bodyPr wrap="square" rtlCol="0">
            <a:spAutoFit/>
          </a:bodyPr>
          <a:lstStyle/>
          <a:p>
            <a:pPr algn="ctr"/>
            <a:r>
              <a:rPr lang="en-GB" sz="2800" dirty="0"/>
              <a:t>der</a:t>
            </a:r>
            <a:endParaRPr lang="en-GB" dirty="0"/>
          </a:p>
        </p:txBody>
      </p:sp>
      <p:sp>
        <p:nvSpPr>
          <p:cNvPr id="107" name="TextBox 106"/>
          <p:cNvSpPr txBox="1"/>
          <p:nvPr/>
        </p:nvSpPr>
        <p:spPr>
          <a:xfrm>
            <a:off x="10448203" y="2176479"/>
            <a:ext cx="845911" cy="523220"/>
          </a:xfrm>
          <a:prstGeom prst="rect">
            <a:avLst/>
          </a:prstGeom>
          <a:noFill/>
        </p:spPr>
        <p:txBody>
          <a:bodyPr wrap="square" rtlCol="0">
            <a:spAutoFit/>
          </a:bodyPr>
          <a:lstStyle/>
          <a:p>
            <a:pPr algn="ctr"/>
            <a:r>
              <a:rPr lang="en-GB" sz="2800" dirty="0"/>
              <a:t>die</a:t>
            </a:r>
            <a:endParaRPr lang="en-GB" dirty="0"/>
          </a:p>
        </p:txBody>
      </p:sp>
      <p:sp>
        <p:nvSpPr>
          <p:cNvPr id="108" name="TextBox 107"/>
          <p:cNvSpPr txBox="1"/>
          <p:nvPr/>
        </p:nvSpPr>
        <p:spPr>
          <a:xfrm>
            <a:off x="8873635" y="2159046"/>
            <a:ext cx="845911" cy="523220"/>
          </a:xfrm>
          <a:prstGeom prst="rect">
            <a:avLst/>
          </a:prstGeom>
          <a:noFill/>
        </p:spPr>
        <p:txBody>
          <a:bodyPr wrap="square" rtlCol="0">
            <a:spAutoFit/>
          </a:bodyPr>
          <a:lstStyle/>
          <a:p>
            <a:pPr algn="ctr"/>
            <a:r>
              <a:rPr lang="en-GB" sz="2800" dirty="0"/>
              <a:t>die</a:t>
            </a:r>
            <a:endParaRPr lang="en-GB" dirty="0"/>
          </a:p>
        </p:txBody>
      </p:sp>
      <p:pic>
        <p:nvPicPr>
          <p:cNvPr id="109" name="Picture 108"/>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740817" y="2842839"/>
            <a:ext cx="1388266" cy="1041200"/>
          </a:xfrm>
          <a:prstGeom prst="rect">
            <a:avLst/>
          </a:prstGeom>
        </p:spPr>
      </p:pic>
      <p:sp>
        <p:nvSpPr>
          <p:cNvPr id="2" name="Title 1"/>
          <p:cNvSpPr>
            <a:spLocks noGrp="1"/>
          </p:cNvSpPr>
          <p:nvPr>
            <p:ph type="title"/>
          </p:nvPr>
        </p:nvSpPr>
        <p:spPr>
          <a:xfrm>
            <a:off x="-1" y="212432"/>
            <a:ext cx="2256272" cy="647577"/>
          </a:xfrm>
        </p:spPr>
        <p:txBody>
          <a:bodyPr>
            <a:normAutofit fontScale="90000"/>
          </a:bodyPr>
          <a:lstStyle/>
          <a:p>
            <a:r>
              <a:rPr lang="en-GB" b="1">
                <a:solidFill>
                  <a:schemeClr val="bg1"/>
                </a:solidFill>
              </a:rPr>
              <a:t>Vokabeln</a:t>
            </a:r>
            <a:br>
              <a:rPr lang="en-GB" sz="4000" b="1">
                <a:solidFill>
                  <a:schemeClr val="bg1"/>
                </a:solidFill>
              </a:rPr>
            </a:br>
            <a:endParaRPr lang="en-GB" sz="4000"/>
          </a:p>
        </p:txBody>
      </p:sp>
      <p:sp>
        <p:nvSpPr>
          <p:cNvPr id="110" name="Rounded Rectangle 11">
            <a:extLst>
              <a:ext uri="{FF2B5EF4-FFF2-40B4-BE49-F238E27FC236}">
                <a16:creationId xmlns:a16="http://schemas.microsoft.com/office/drawing/2014/main" id="{6A49D42B-35CE-405E-A45F-F0A9C6C7486E}"/>
              </a:ext>
            </a:extLst>
          </p:cNvPr>
          <p:cNvSpPr/>
          <p:nvPr/>
        </p:nvSpPr>
        <p:spPr>
          <a:xfrm>
            <a:off x="9784080" y="247046"/>
            <a:ext cx="2173247" cy="484474"/>
          </a:xfrm>
          <a:prstGeom prst="roundRect">
            <a:avLst/>
          </a:prstGeom>
          <a:solidFill>
            <a:schemeClr val="accent4">
              <a:lumMod val="75000"/>
            </a:schemeClr>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schemeClr val="tx1"/>
                </a:solidFill>
                <a:latin typeface="Century Gothic" panose="020B0502020202020204" pitchFamily="34" charset="0"/>
              </a:rPr>
              <a:t>sprechen</a:t>
            </a:r>
            <a:endParaRPr lang="en-GB" sz="2000" b="1" dirty="0">
              <a:solidFill>
                <a:schemeClr val="tx1"/>
              </a:solidFill>
              <a:latin typeface="Century Gothic" panose="020B0502020202020204" pitchFamily="34" charset="0"/>
            </a:endParaRPr>
          </a:p>
        </p:txBody>
      </p:sp>
      <p:sp>
        <p:nvSpPr>
          <p:cNvPr id="9" name="Rectangle 8">
            <a:extLst>
              <a:ext uri="{FF2B5EF4-FFF2-40B4-BE49-F238E27FC236}">
                <a16:creationId xmlns:a16="http://schemas.microsoft.com/office/drawing/2014/main" id="{DC2CC9B8-E976-45ED-ACE9-3F77B881A0C4}"/>
              </a:ext>
            </a:extLst>
          </p:cNvPr>
          <p:cNvSpPr/>
          <p:nvPr/>
        </p:nvSpPr>
        <p:spPr>
          <a:xfrm>
            <a:off x="5912333" y="306509"/>
            <a:ext cx="348308" cy="323715"/>
          </a:xfrm>
          <a:prstGeom prst="rect">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Rectangle 110">
            <a:extLst>
              <a:ext uri="{FF2B5EF4-FFF2-40B4-BE49-F238E27FC236}">
                <a16:creationId xmlns:a16="http://schemas.microsoft.com/office/drawing/2014/main" id="{AE347A71-89CE-44FE-8EF4-D6AAF956A147}"/>
              </a:ext>
            </a:extLst>
          </p:cNvPr>
          <p:cNvSpPr/>
          <p:nvPr/>
        </p:nvSpPr>
        <p:spPr>
          <a:xfrm>
            <a:off x="6411770" y="306509"/>
            <a:ext cx="348308" cy="323715"/>
          </a:xfrm>
          <a:prstGeom prst="rect">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9A63971A-216F-4C92-8E56-1F579DEF2747}"/>
              </a:ext>
            </a:extLst>
          </p:cNvPr>
          <p:cNvSpPr/>
          <p:nvPr/>
        </p:nvSpPr>
        <p:spPr>
          <a:xfrm>
            <a:off x="6906514" y="306509"/>
            <a:ext cx="348308" cy="337352"/>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descr="A green check mark on a black background&#10;&#10;Description automatically generated">
            <a:extLst>
              <a:ext uri="{FF2B5EF4-FFF2-40B4-BE49-F238E27FC236}">
                <a16:creationId xmlns:a16="http://schemas.microsoft.com/office/drawing/2014/main" id="{690DB524-3183-48FE-8295-286F0D1A2945}"/>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344414" y="129439"/>
            <a:ext cx="552527" cy="514422"/>
          </a:xfrm>
          <a:prstGeom prst="rect">
            <a:avLst/>
          </a:prstGeom>
        </p:spPr>
      </p:pic>
    </p:spTree>
    <p:extLst>
      <p:ext uri="{BB962C8B-B14F-4D97-AF65-F5344CB8AC3E}">
        <p14:creationId xmlns:p14="http://schemas.microsoft.com/office/powerpoint/2010/main" val="243586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80"/>
                                        </p:tgtEl>
                                        <p:attrNameLst>
                                          <p:attrName>style.visibility</p:attrName>
                                        </p:attrNameLst>
                                      </p:cBhvr>
                                      <p:to>
                                        <p:strVal val="visible"/>
                                      </p:to>
                                    </p:set>
                                    <p:animEffect transition="in" filter="wheel(1)">
                                      <p:cBhvr>
                                        <p:cTn id="11" dur="1000"/>
                                        <p:tgtEl>
                                          <p:spTgt spid="8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8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85"/>
                                        </p:tgtEl>
                                        <p:attrNameLst>
                                          <p:attrName>style.visibility</p:attrName>
                                        </p:attrNameLst>
                                      </p:cBhvr>
                                      <p:to>
                                        <p:strVal val="visible"/>
                                      </p:to>
                                    </p:set>
                                    <p:animEffect transition="in" filter="wheel(1)">
                                      <p:cBhvr>
                                        <p:cTn id="28" dur="1500"/>
                                        <p:tgtEl>
                                          <p:spTgt spid="85"/>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90"/>
                                        </p:tgtEl>
                                        <p:attrNameLst>
                                          <p:attrName>style.visibility</p:attrName>
                                        </p:attrNameLst>
                                      </p:cBhvr>
                                      <p:to>
                                        <p:strVal val="visible"/>
                                      </p:to>
                                    </p:set>
                                    <p:animEffect transition="in" filter="wheel(1)">
                                      <p:cBhvr>
                                        <p:cTn id="45" dur="1500"/>
                                        <p:tgtEl>
                                          <p:spTgt spid="90"/>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91"/>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93"/>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92"/>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21" presetClass="entr" presetSubtype="1" fill="hold" grpId="0" nodeType="clickEffect">
                                  <p:stCondLst>
                                    <p:cond delay="0"/>
                                  </p:stCondLst>
                                  <p:childTnLst>
                                    <p:set>
                                      <p:cBhvr>
                                        <p:cTn id="61" dur="1" fill="hold">
                                          <p:stCondLst>
                                            <p:cond delay="0"/>
                                          </p:stCondLst>
                                        </p:cTn>
                                        <p:tgtEl>
                                          <p:spTgt spid="97"/>
                                        </p:tgtEl>
                                        <p:attrNameLst>
                                          <p:attrName>style.visibility</p:attrName>
                                        </p:attrNameLst>
                                      </p:cBhvr>
                                      <p:to>
                                        <p:strVal val="visible"/>
                                      </p:to>
                                    </p:set>
                                    <p:animEffect transition="in" filter="wheel(1)">
                                      <p:cBhvr>
                                        <p:cTn id="62" dur="1500"/>
                                        <p:tgtEl>
                                          <p:spTgt spid="97"/>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0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0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0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21" presetClass="entr" presetSubtype="1" fill="hold" grpId="0" nodeType="clickEffect">
                                  <p:stCondLst>
                                    <p:cond delay="0"/>
                                  </p:stCondLst>
                                  <p:childTnLst>
                                    <p:set>
                                      <p:cBhvr>
                                        <p:cTn id="78" dur="1" fill="hold">
                                          <p:stCondLst>
                                            <p:cond delay="0"/>
                                          </p:stCondLst>
                                        </p:cTn>
                                        <p:tgtEl>
                                          <p:spTgt spid="98"/>
                                        </p:tgtEl>
                                        <p:attrNameLst>
                                          <p:attrName>style.visibility</p:attrName>
                                        </p:attrNameLst>
                                      </p:cBhvr>
                                      <p:to>
                                        <p:strVal val="visible"/>
                                      </p:to>
                                    </p:set>
                                    <p:animEffect transition="in" filter="wheel(1)">
                                      <p:cBhvr>
                                        <p:cTn id="79" dur="1500"/>
                                        <p:tgtEl>
                                          <p:spTgt spid="98"/>
                                        </p:tgtEl>
                                      </p:cBhvr>
                                    </p:animEffec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103"/>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105"/>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104"/>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21" presetClass="entr" presetSubtype="1" fill="hold" grpId="0" nodeType="clickEffect">
                                  <p:stCondLst>
                                    <p:cond delay="0"/>
                                  </p:stCondLst>
                                  <p:childTnLst>
                                    <p:set>
                                      <p:cBhvr>
                                        <p:cTn id="95" dur="1" fill="hold">
                                          <p:stCondLst>
                                            <p:cond delay="0"/>
                                          </p:stCondLst>
                                        </p:cTn>
                                        <p:tgtEl>
                                          <p:spTgt spid="99"/>
                                        </p:tgtEl>
                                        <p:attrNameLst>
                                          <p:attrName>style.visibility</p:attrName>
                                        </p:attrNameLst>
                                      </p:cBhvr>
                                      <p:to>
                                        <p:strVal val="visible"/>
                                      </p:to>
                                    </p:set>
                                    <p:animEffect transition="in" filter="wheel(1)">
                                      <p:cBhvr>
                                        <p:cTn id="96" dur="1500"/>
                                        <p:tgtEl>
                                          <p:spTgt spid="99"/>
                                        </p:tgtEl>
                                      </p:cBhvr>
                                    </p:animEffec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100"/>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102"/>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2" grpId="0"/>
      <p:bldP spid="83" grpId="0"/>
      <p:bldP spid="84" grpId="0"/>
      <p:bldP spid="85" grpId="0" animBg="1"/>
      <p:bldP spid="86" grpId="0"/>
      <p:bldP spid="87" grpId="0"/>
      <p:bldP spid="88" grpId="0"/>
      <p:bldP spid="90" grpId="0" animBg="1"/>
      <p:bldP spid="91" grpId="0"/>
      <p:bldP spid="92" grpId="0"/>
      <p:bldP spid="93" grpId="0"/>
      <p:bldP spid="97" grpId="0" animBg="1"/>
      <p:bldP spid="98" grpId="0" animBg="1"/>
      <p:bldP spid="99" grpId="0" animBg="1"/>
      <p:bldP spid="100" grpId="0"/>
      <p:bldP spid="101" grpId="0"/>
      <p:bldP spid="102" grpId="0"/>
      <p:bldP spid="103" grpId="0"/>
      <p:bldP spid="104" grpId="0"/>
      <p:bldP spid="105" grpId="0"/>
      <p:bldP spid="106" grpId="0"/>
      <p:bldP spid="107" grpId="0"/>
      <p:bldP spid="10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3"/>
          <p:cNvSpPr txBox="1">
            <a:spLocks/>
          </p:cNvSpPr>
          <p:nvPr/>
        </p:nvSpPr>
        <p:spPr>
          <a:xfrm>
            <a:off x="-1" y="294041"/>
            <a:ext cx="5957047" cy="70784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32" name="Title 3"/>
          <p:cNvSpPr txBox="1">
            <a:spLocks/>
          </p:cNvSpPr>
          <p:nvPr/>
        </p:nvSpPr>
        <p:spPr>
          <a:xfrm>
            <a:off x="88611" y="322211"/>
            <a:ext cx="374508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33" name="Title 3"/>
          <p:cNvSpPr txBox="1">
            <a:spLocks/>
          </p:cNvSpPr>
          <p:nvPr/>
        </p:nvSpPr>
        <p:spPr>
          <a:xfrm>
            <a:off x="300038" y="338225"/>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34" name="Rectangle 33"/>
          <p:cNvSpPr/>
          <p:nvPr/>
        </p:nvSpPr>
        <p:spPr>
          <a:xfrm>
            <a:off x="1219752" y="2025517"/>
            <a:ext cx="1053737" cy="523655"/>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tx1"/>
                </a:solidFill>
                <a:latin typeface="Century Gothic" panose="020B0502020202020204" pitchFamily="34" charset="0"/>
              </a:rPr>
              <a:t>Familie</a:t>
            </a:r>
            <a:endParaRPr lang="en-GB" sz="2000" dirty="0">
              <a:solidFill>
                <a:schemeClr val="tx1"/>
              </a:solidFill>
              <a:latin typeface="Century Gothic" panose="020B0502020202020204" pitchFamily="34" charset="0"/>
            </a:endParaRPr>
          </a:p>
        </p:txBody>
      </p:sp>
      <p:sp>
        <p:nvSpPr>
          <p:cNvPr id="35" name="TextBox 34"/>
          <p:cNvSpPr txBox="1"/>
          <p:nvPr/>
        </p:nvSpPr>
        <p:spPr>
          <a:xfrm>
            <a:off x="356540" y="2940591"/>
            <a:ext cx="7537982" cy="400110"/>
          </a:xfrm>
          <a:prstGeom prst="rect">
            <a:avLst/>
          </a:prstGeom>
          <a:noFill/>
        </p:spPr>
        <p:txBody>
          <a:bodyPr wrap="square" rtlCol="0">
            <a:spAutoFit/>
          </a:bodyPr>
          <a:lstStyle/>
          <a:p>
            <a:r>
              <a:rPr lang="en-GB" sz="2000" dirty="0">
                <a:latin typeface="Century Gothic" panose="020B0502020202020204" pitchFamily="34" charset="0"/>
              </a:rPr>
              <a:t>2. Die 		       /               /	                </a:t>
            </a:r>
            <a:r>
              <a:rPr lang="de-DE" sz="2000" dirty="0">
                <a:latin typeface="Century Gothic" panose="020B0502020202020204" pitchFamily="34" charset="0"/>
              </a:rPr>
              <a:t>sitzt auf dem Gras</a:t>
            </a:r>
            <a:r>
              <a:rPr lang="en-GB" dirty="0"/>
              <a:t>.</a:t>
            </a:r>
          </a:p>
        </p:txBody>
      </p:sp>
      <p:sp>
        <p:nvSpPr>
          <p:cNvPr id="36" name="Rectangle 35"/>
          <p:cNvSpPr/>
          <p:nvPr/>
        </p:nvSpPr>
        <p:spPr>
          <a:xfrm>
            <a:off x="4133700" y="2041128"/>
            <a:ext cx="988574" cy="523654"/>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tx1"/>
                </a:solidFill>
                <a:latin typeface="Century Gothic" panose="020B0502020202020204" pitchFamily="34" charset="0"/>
              </a:rPr>
              <a:t>Vater</a:t>
            </a:r>
            <a:endParaRPr lang="en-GB" sz="2000" dirty="0">
              <a:solidFill>
                <a:schemeClr val="tx1"/>
              </a:solidFill>
              <a:latin typeface="Century Gothic" panose="020B0502020202020204" pitchFamily="34" charset="0"/>
            </a:endParaRPr>
          </a:p>
        </p:txBody>
      </p:sp>
      <p:sp>
        <p:nvSpPr>
          <p:cNvPr id="37" name="Rectangle 36"/>
          <p:cNvSpPr/>
          <p:nvPr/>
        </p:nvSpPr>
        <p:spPr>
          <a:xfrm>
            <a:off x="2913358" y="2878819"/>
            <a:ext cx="983118" cy="528560"/>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tx1"/>
                </a:solidFill>
                <a:latin typeface="Century Gothic" panose="020B0502020202020204" pitchFamily="34" charset="0"/>
              </a:rPr>
              <a:t>Junge</a:t>
            </a:r>
            <a:endParaRPr lang="en-GB" sz="2000" dirty="0">
              <a:solidFill>
                <a:schemeClr val="tx1"/>
              </a:solidFill>
              <a:latin typeface="Century Gothic" panose="020B0502020202020204" pitchFamily="34" charset="0"/>
            </a:endParaRPr>
          </a:p>
        </p:txBody>
      </p:sp>
      <p:sp>
        <p:nvSpPr>
          <p:cNvPr id="38" name="Rectangle 37"/>
          <p:cNvSpPr/>
          <p:nvPr/>
        </p:nvSpPr>
        <p:spPr>
          <a:xfrm>
            <a:off x="1236361" y="3748837"/>
            <a:ext cx="1052701" cy="528558"/>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Century Gothic" panose="020B0502020202020204" pitchFamily="34" charset="0"/>
              </a:rPr>
              <a:t>Mutter</a:t>
            </a:r>
          </a:p>
        </p:txBody>
      </p:sp>
      <p:sp>
        <p:nvSpPr>
          <p:cNvPr id="39" name="TextBox 38"/>
          <p:cNvSpPr txBox="1"/>
          <p:nvPr/>
        </p:nvSpPr>
        <p:spPr>
          <a:xfrm>
            <a:off x="356540" y="2087290"/>
            <a:ext cx="9749986" cy="400110"/>
          </a:xfrm>
          <a:prstGeom prst="rect">
            <a:avLst/>
          </a:prstGeom>
          <a:noFill/>
        </p:spPr>
        <p:txBody>
          <a:bodyPr wrap="square" rtlCol="0">
            <a:spAutoFit/>
          </a:bodyPr>
          <a:lstStyle/>
          <a:p>
            <a:r>
              <a:rPr lang="en-GB" sz="2000" dirty="0">
                <a:latin typeface="Century Gothic" panose="020B0502020202020204" pitchFamily="34" charset="0"/>
              </a:rPr>
              <a:t>1. Die 		 /                      /                </a:t>
            </a:r>
            <a:r>
              <a:rPr lang="en-GB" sz="2000" dirty="0" err="1">
                <a:latin typeface="Century Gothic" panose="020B0502020202020204" pitchFamily="34" charset="0"/>
              </a:rPr>
              <a:t>macht</a:t>
            </a:r>
            <a:r>
              <a:rPr lang="en-GB" sz="2000" dirty="0">
                <a:latin typeface="Century Gothic" panose="020B0502020202020204" pitchFamily="34" charset="0"/>
              </a:rPr>
              <a:t> </a:t>
            </a:r>
            <a:r>
              <a:rPr lang="en-GB" sz="2000" dirty="0" err="1">
                <a:latin typeface="Century Gothic" panose="020B0502020202020204" pitchFamily="34" charset="0"/>
              </a:rPr>
              <a:t>ein</a:t>
            </a:r>
            <a:r>
              <a:rPr lang="en-GB" sz="2000" dirty="0">
                <a:latin typeface="Century Gothic" panose="020B0502020202020204" pitchFamily="34" charset="0"/>
              </a:rPr>
              <a:t> </a:t>
            </a:r>
            <a:r>
              <a:rPr lang="en-GB" sz="2000" dirty="0" err="1">
                <a:latin typeface="Century Gothic" panose="020B0502020202020204" pitchFamily="34" charset="0"/>
              </a:rPr>
              <a:t>Picknick</a:t>
            </a:r>
            <a:r>
              <a:rPr lang="en-GB" sz="2000" dirty="0">
                <a:latin typeface="Century Gothic" panose="020B0502020202020204" pitchFamily="34" charset="0"/>
              </a:rPr>
              <a:t> </a:t>
            </a:r>
            <a:r>
              <a:rPr lang="en-GB" sz="2000" dirty="0" err="1">
                <a:latin typeface="Century Gothic" panose="020B0502020202020204" pitchFamily="34" charset="0"/>
              </a:rPr>
              <a:t>im</a:t>
            </a:r>
            <a:r>
              <a:rPr lang="en-GB" sz="2000" dirty="0">
                <a:latin typeface="Century Gothic" panose="020B0502020202020204" pitchFamily="34" charset="0"/>
              </a:rPr>
              <a:t> Garten</a:t>
            </a:r>
            <a:r>
              <a:rPr lang="en-GB" dirty="0"/>
              <a:t>.</a:t>
            </a:r>
          </a:p>
        </p:txBody>
      </p:sp>
      <p:sp>
        <p:nvSpPr>
          <p:cNvPr id="40" name="Rectangle 39"/>
          <p:cNvSpPr/>
          <p:nvPr/>
        </p:nvSpPr>
        <p:spPr>
          <a:xfrm>
            <a:off x="1220248" y="2878819"/>
            <a:ext cx="1481817" cy="523654"/>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tx1"/>
                </a:solidFill>
                <a:latin typeface="Century Gothic" panose="020B0502020202020204" pitchFamily="34" charset="0"/>
              </a:rPr>
              <a:t>Mädchen</a:t>
            </a:r>
            <a:endParaRPr lang="en-GB" sz="2000" dirty="0">
              <a:solidFill>
                <a:schemeClr val="tx1"/>
              </a:solidFill>
              <a:latin typeface="Century Gothic" panose="020B0502020202020204" pitchFamily="34" charset="0"/>
            </a:endParaRPr>
          </a:p>
        </p:txBody>
      </p:sp>
      <p:sp>
        <p:nvSpPr>
          <p:cNvPr id="41" name="TextBox 40"/>
          <p:cNvSpPr txBox="1"/>
          <p:nvPr/>
        </p:nvSpPr>
        <p:spPr>
          <a:xfrm>
            <a:off x="372113" y="3801948"/>
            <a:ext cx="6846365" cy="400110"/>
          </a:xfrm>
          <a:prstGeom prst="rect">
            <a:avLst/>
          </a:prstGeom>
          <a:noFill/>
        </p:spPr>
        <p:txBody>
          <a:bodyPr wrap="square" rtlCol="0">
            <a:spAutoFit/>
          </a:bodyPr>
          <a:lstStyle/>
          <a:p>
            <a:r>
              <a:rPr lang="en-GB" sz="2000" dirty="0">
                <a:latin typeface="Century Gothic" panose="020B0502020202020204" pitchFamily="34" charset="0"/>
              </a:rPr>
              <a:t>3. Der 		 /                /		   </a:t>
            </a:r>
            <a:r>
              <a:rPr lang="de-DE" sz="2000" dirty="0">
                <a:latin typeface="Century Gothic" panose="020B0502020202020204" pitchFamily="34" charset="0"/>
              </a:rPr>
              <a:t>hat ein Buch</a:t>
            </a:r>
            <a:r>
              <a:rPr lang="en-GB" dirty="0"/>
              <a:t>.</a:t>
            </a:r>
          </a:p>
        </p:txBody>
      </p:sp>
      <p:sp>
        <p:nvSpPr>
          <p:cNvPr id="42" name="Rectangle 41"/>
          <p:cNvSpPr/>
          <p:nvPr/>
        </p:nvSpPr>
        <p:spPr>
          <a:xfrm>
            <a:off x="2518699" y="3757265"/>
            <a:ext cx="988574" cy="523654"/>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tx1"/>
                </a:solidFill>
                <a:latin typeface="Century Gothic" panose="020B0502020202020204" pitchFamily="34" charset="0"/>
              </a:rPr>
              <a:t>Vater</a:t>
            </a:r>
            <a:endParaRPr lang="en-GB" sz="2000" dirty="0">
              <a:solidFill>
                <a:schemeClr val="tx1"/>
              </a:solidFill>
              <a:latin typeface="Century Gothic" panose="020B0502020202020204" pitchFamily="34" charset="0"/>
            </a:endParaRPr>
          </a:p>
        </p:txBody>
      </p:sp>
      <p:sp>
        <p:nvSpPr>
          <p:cNvPr id="43" name="Rectangle 42"/>
          <p:cNvSpPr/>
          <p:nvPr/>
        </p:nvSpPr>
        <p:spPr>
          <a:xfrm>
            <a:off x="3730508" y="3758845"/>
            <a:ext cx="1442546" cy="523654"/>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tx1"/>
                </a:solidFill>
                <a:latin typeface="Century Gothic" panose="020B0502020202020204" pitchFamily="34" charset="0"/>
              </a:rPr>
              <a:t>Mädchen</a:t>
            </a:r>
            <a:endParaRPr lang="en-GB" sz="2000" dirty="0">
              <a:solidFill>
                <a:schemeClr val="tx1"/>
              </a:solidFill>
              <a:latin typeface="Century Gothic" panose="020B0502020202020204" pitchFamily="34" charset="0"/>
            </a:endParaRPr>
          </a:p>
        </p:txBody>
      </p:sp>
      <p:sp>
        <p:nvSpPr>
          <p:cNvPr id="44" name="TextBox 43"/>
          <p:cNvSpPr txBox="1"/>
          <p:nvPr/>
        </p:nvSpPr>
        <p:spPr>
          <a:xfrm>
            <a:off x="372113" y="4681902"/>
            <a:ext cx="7054444" cy="400110"/>
          </a:xfrm>
          <a:prstGeom prst="rect">
            <a:avLst/>
          </a:prstGeom>
          <a:noFill/>
        </p:spPr>
        <p:txBody>
          <a:bodyPr wrap="square" rtlCol="0">
            <a:spAutoFit/>
          </a:bodyPr>
          <a:lstStyle/>
          <a:p>
            <a:r>
              <a:rPr lang="en-GB" sz="2000" dirty="0">
                <a:latin typeface="Century Gothic" panose="020B0502020202020204" pitchFamily="34" charset="0"/>
              </a:rPr>
              <a:t>4. Die 		/                      /		   </a:t>
            </a:r>
            <a:r>
              <a:rPr lang="en-GB" sz="2000" dirty="0" err="1">
                <a:latin typeface="Century Gothic" panose="020B0502020202020204" pitchFamily="34" charset="0"/>
              </a:rPr>
              <a:t>trinkt</a:t>
            </a:r>
            <a:r>
              <a:rPr lang="en-GB" sz="2000" dirty="0">
                <a:latin typeface="Century Gothic" panose="020B0502020202020204" pitchFamily="34" charset="0"/>
              </a:rPr>
              <a:t> Wasser</a:t>
            </a:r>
            <a:r>
              <a:rPr lang="en-GB" dirty="0"/>
              <a:t>.</a:t>
            </a:r>
          </a:p>
        </p:txBody>
      </p:sp>
      <p:sp>
        <p:nvSpPr>
          <p:cNvPr id="45" name="Rectangle 44"/>
          <p:cNvSpPr/>
          <p:nvPr/>
        </p:nvSpPr>
        <p:spPr>
          <a:xfrm>
            <a:off x="1235794" y="4632645"/>
            <a:ext cx="983118" cy="528560"/>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tx1"/>
                </a:solidFill>
                <a:latin typeface="Century Gothic" panose="020B0502020202020204" pitchFamily="34" charset="0"/>
              </a:rPr>
              <a:t>Junge</a:t>
            </a:r>
            <a:endParaRPr lang="en-GB" sz="2000" dirty="0">
              <a:solidFill>
                <a:schemeClr val="tx1"/>
              </a:solidFill>
              <a:latin typeface="Century Gothic" panose="020B0502020202020204" pitchFamily="34" charset="0"/>
            </a:endParaRPr>
          </a:p>
        </p:txBody>
      </p:sp>
      <p:sp>
        <p:nvSpPr>
          <p:cNvPr id="46" name="Rectangle 45"/>
          <p:cNvSpPr/>
          <p:nvPr/>
        </p:nvSpPr>
        <p:spPr>
          <a:xfrm>
            <a:off x="2410515" y="4632645"/>
            <a:ext cx="1442546" cy="523654"/>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tx1"/>
                </a:solidFill>
                <a:latin typeface="Century Gothic" panose="020B0502020202020204" pitchFamily="34" charset="0"/>
              </a:rPr>
              <a:t>Mädchen</a:t>
            </a:r>
            <a:endParaRPr lang="en-GB" sz="2000" dirty="0">
              <a:solidFill>
                <a:schemeClr val="tx1"/>
              </a:solidFill>
              <a:latin typeface="Century Gothic" panose="020B0502020202020204" pitchFamily="34" charset="0"/>
            </a:endParaRPr>
          </a:p>
        </p:txBody>
      </p:sp>
      <p:sp>
        <p:nvSpPr>
          <p:cNvPr id="47" name="Rectangle 46"/>
          <p:cNvSpPr/>
          <p:nvPr/>
        </p:nvSpPr>
        <p:spPr>
          <a:xfrm>
            <a:off x="4047138" y="4630193"/>
            <a:ext cx="1052701" cy="528558"/>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Century Gothic" panose="020B0502020202020204" pitchFamily="34" charset="0"/>
              </a:rPr>
              <a:t>Mutter</a:t>
            </a:r>
          </a:p>
        </p:txBody>
      </p:sp>
      <p:sp>
        <p:nvSpPr>
          <p:cNvPr id="48" name="TextBox 47"/>
          <p:cNvSpPr txBox="1"/>
          <p:nvPr/>
        </p:nvSpPr>
        <p:spPr>
          <a:xfrm>
            <a:off x="356540" y="5495552"/>
            <a:ext cx="8979965" cy="400110"/>
          </a:xfrm>
          <a:prstGeom prst="rect">
            <a:avLst/>
          </a:prstGeom>
          <a:noFill/>
        </p:spPr>
        <p:txBody>
          <a:bodyPr wrap="square" rtlCol="0">
            <a:spAutoFit/>
          </a:bodyPr>
          <a:lstStyle/>
          <a:p>
            <a:r>
              <a:rPr lang="en-GB" sz="2000" dirty="0">
                <a:latin typeface="Century Gothic" panose="020B0502020202020204" pitchFamily="34" charset="0"/>
              </a:rPr>
              <a:t>5. Das 		       /               /		   </a:t>
            </a:r>
            <a:r>
              <a:rPr lang="en-GB" sz="2000" dirty="0" err="1">
                <a:latin typeface="Century Gothic" panose="020B0502020202020204" pitchFamily="34" charset="0"/>
              </a:rPr>
              <a:t>spielt</a:t>
            </a:r>
            <a:r>
              <a:rPr lang="en-GB" sz="2000" dirty="0">
                <a:latin typeface="Century Gothic" panose="020B0502020202020204" pitchFamily="34" charset="0"/>
              </a:rPr>
              <a:t> </a:t>
            </a:r>
            <a:r>
              <a:rPr lang="en-GB" sz="2000" dirty="0" err="1">
                <a:latin typeface="Century Gothic" panose="020B0502020202020204" pitchFamily="34" charset="0"/>
              </a:rPr>
              <a:t>Fußball</a:t>
            </a:r>
            <a:r>
              <a:rPr lang="en-GB" sz="2000" dirty="0">
                <a:latin typeface="Century Gothic" panose="020B0502020202020204" pitchFamily="34" charset="0"/>
              </a:rPr>
              <a:t> </a:t>
            </a:r>
            <a:r>
              <a:rPr lang="en-GB" sz="2000" dirty="0" err="1">
                <a:latin typeface="Century Gothic" panose="020B0502020202020204" pitchFamily="34" charset="0"/>
              </a:rPr>
              <a:t>mit</a:t>
            </a:r>
            <a:r>
              <a:rPr lang="en-GB" sz="2000" dirty="0">
                <a:latin typeface="Century Gothic" panose="020B0502020202020204" pitchFamily="34" charset="0"/>
              </a:rPr>
              <a:t> </a:t>
            </a:r>
            <a:r>
              <a:rPr lang="en-GB" sz="2000" dirty="0" err="1">
                <a:latin typeface="Century Gothic" panose="020B0502020202020204" pitchFamily="34" charset="0"/>
              </a:rPr>
              <a:t>einem</a:t>
            </a:r>
            <a:r>
              <a:rPr lang="en-GB" sz="2000" dirty="0">
                <a:latin typeface="Century Gothic" panose="020B0502020202020204" pitchFamily="34" charset="0"/>
              </a:rPr>
              <a:t> Freund</a:t>
            </a:r>
            <a:r>
              <a:rPr lang="en-GB" dirty="0"/>
              <a:t>.</a:t>
            </a:r>
          </a:p>
        </p:txBody>
      </p:sp>
      <p:sp>
        <p:nvSpPr>
          <p:cNvPr id="49" name="Rectangle 48"/>
          <p:cNvSpPr/>
          <p:nvPr/>
        </p:nvSpPr>
        <p:spPr>
          <a:xfrm>
            <a:off x="1243478" y="5426827"/>
            <a:ext cx="1442546" cy="523654"/>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tx1"/>
                </a:solidFill>
                <a:latin typeface="Century Gothic" panose="020B0502020202020204" pitchFamily="34" charset="0"/>
              </a:rPr>
              <a:t>Mädchen</a:t>
            </a:r>
            <a:endParaRPr lang="en-GB" sz="2000" dirty="0">
              <a:solidFill>
                <a:schemeClr val="tx1"/>
              </a:solidFill>
              <a:latin typeface="Century Gothic" panose="020B0502020202020204" pitchFamily="34" charset="0"/>
            </a:endParaRPr>
          </a:p>
        </p:txBody>
      </p:sp>
      <p:sp>
        <p:nvSpPr>
          <p:cNvPr id="50" name="Rectangle 49"/>
          <p:cNvSpPr/>
          <p:nvPr/>
        </p:nvSpPr>
        <p:spPr>
          <a:xfrm>
            <a:off x="2904802" y="5419069"/>
            <a:ext cx="983118" cy="528560"/>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tx1"/>
                </a:solidFill>
                <a:latin typeface="Century Gothic" panose="020B0502020202020204" pitchFamily="34" charset="0"/>
              </a:rPr>
              <a:t>Junge</a:t>
            </a:r>
            <a:endParaRPr lang="en-GB" sz="2000" dirty="0">
              <a:solidFill>
                <a:schemeClr val="tx1"/>
              </a:solidFill>
              <a:latin typeface="Century Gothic" panose="020B0502020202020204" pitchFamily="34" charset="0"/>
            </a:endParaRPr>
          </a:p>
        </p:txBody>
      </p:sp>
      <p:sp>
        <p:nvSpPr>
          <p:cNvPr id="51" name="Rectangle 50"/>
          <p:cNvSpPr/>
          <p:nvPr/>
        </p:nvSpPr>
        <p:spPr>
          <a:xfrm>
            <a:off x="4090656" y="5425356"/>
            <a:ext cx="1053737" cy="523655"/>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tx1"/>
                </a:solidFill>
                <a:latin typeface="Century Gothic" panose="020B0502020202020204" pitchFamily="34" charset="0"/>
              </a:rPr>
              <a:t>Familie</a:t>
            </a:r>
            <a:endParaRPr lang="en-GB" sz="2000" dirty="0">
              <a:solidFill>
                <a:schemeClr val="tx1"/>
              </a:solidFill>
              <a:latin typeface="Century Gothic" panose="020B0502020202020204" pitchFamily="34" charset="0"/>
            </a:endParaRPr>
          </a:p>
        </p:txBody>
      </p:sp>
      <p:sp>
        <p:nvSpPr>
          <p:cNvPr id="52" name="Rectangle 51"/>
          <p:cNvSpPr/>
          <p:nvPr/>
        </p:nvSpPr>
        <p:spPr>
          <a:xfrm>
            <a:off x="2491796" y="2033855"/>
            <a:ext cx="1417308" cy="528558"/>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tx1"/>
                </a:solidFill>
                <a:latin typeface="Century Gothic" panose="020B0502020202020204" pitchFamily="34" charset="0"/>
              </a:rPr>
              <a:t>Mädchen</a:t>
            </a:r>
            <a:endParaRPr lang="en-GB" sz="2000" dirty="0">
              <a:solidFill>
                <a:schemeClr val="tx1"/>
              </a:solidFill>
              <a:latin typeface="Century Gothic" panose="020B0502020202020204" pitchFamily="34" charset="0"/>
            </a:endParaRPr>
          </a:p>
        </p:txBody>
      </p:sp>
      <p:sp>
        <p:nvSpPr>
          <p:cNvPr id="53" name="TextBox 52"/>
          <p:cNvSpPr txBox="1"/>
          <p:nvPr/>
        </p:nvSpPr>
        <p:spPr>
          <a:xfrm>
            <a:off x="227447" y="989044"/>
            <a:ext cx="10131578" cy="1015663"/>
          </a:xfrm>
          <a:prstGeom prst="rect">
            <a:avLst/>
          </a:prstGeom>
          <a:noFill/>
        </p:spPr>
        <p:txBody>
          <a:bodyPr wrap="square" rtlCol="0">
            <a:spAutoFit/>
          </a:bodyPr>
          <a:lstStyle/>
          <a:p>
            <a:r>
              <a:rPr lang="en-GB" sz="2000" dirty="0">
                <a:latin typeface="Century Gothic" panose="020B0502020202020204" pitchFamily="34" charset="0"/>
              </a:rPr>
              <a:t>Your German friend has a film project homework but has ripped up her notes in frustration. You rescue the scraps of paper and try to reconstruct her ideas for the opening scene.</a:t>
            </a:r>
          </a:p>
        </p:txBody>
      </p:sp>
      <p:sp>
        <p:nvSpPr>
          <p:cNvPr id="54" name="Rectangle 53"/>
          <p:cNvSpPr/>
          <p:nvPr/>
        </p:nvSpPr>
        <p:spPr>
          <a:xfrm>
            <a:off x="4083640" y="2884766"/>
            <a:ext cx="1005728" cy="528559"/>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Century Gothic" panose="020B0502020202020204" pitchFamily="34" charset="0"/>
              </a:rPr>
              <a:t>Mutter</a:t>
            </a:r>
          </a:p>
        </p:txBody>
      </p:sp>
      <p:sp>
        <p:nvSpPr>
          <p:cNvPr id="55" name="Rounded Rectangle 54">
            <a:extLst>
              <a:ext uri="{FF2B5EF4-FFF2-40B4-BE49-F238E27FC236}">
                <a16:creationId xmlns:a16="http://schemas.microsoft.com/office/drawing/2014/main" id="{FF9D5FC3-2828-4A20-AB45-539B08625342}"/>
              </a:ext>
            </a:extLst>
          </p:cNvPr>
          <p:cNvSpPr/>
          <p:nvPr/>
        </p:nvSpPr>
        <p:spPr>
          <a:xfrm>
            <a:off x="9924437" y="106899"/>
            <a:ext cx="2099196" cy="400919"/>
          </a:xfrm>
          <a:prstGeom prst="roundRect">
            <a:avLst>
              <a:gd name="adj" fmla="val 0"/>
            </a:avLst>
          </a:prstGeom>
          <a:solidFill>
            <a:schemeClr val="accent4">
              <a:lumMod val="75000"/>
            </a:schemeClr>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schemeClr val="tx1"/>
                </a:solidFill>
                <a:latin typeface="Century Gothic" panose="020B0502020202020204" pitchFamily="34" charset="0"/>
              </a:rPr>
              <a:t>lesen</a:t>
            </a:r>
            <a:endParaRPr lang="en-GB" sz="2000" b="1" dirty="0">
              <a:solidFill>
                <a:schemeClr val="tx1"/>
              </a:solidFill>
              <a:latin typeface="Century Gothic" panose="020B0502020202020204" pitchFamily="34" charset="0"/>
            </a:endParaRPr>
          </a:p>
        </p:txBody>
      </p:sp>
      <p:sp>
        <p:nvSpPr>
          <p:cNvPr id="56" name="TextBox 55"/>
          <p:cNvSpPr txBox="1"/>
          <p:nvPr/>
        </p:nvSpPr>
        <p:spPr>
          <a:xfrm>
            <a:off x="5165577" y="2406302"/>
            <a:ext cx="7034519" cy="461665"/>
          </a:xfrm>
          <a:prstGeom prst="rect">
            <a:avLst/>
          </a:prstGeom>
          <a:noFill/>
        </p:spPr>
        <p:txBody>
          <a:bodyPr wrap="square" rtlCol="0">
            <a:spAutoFit/>
          </a:bodyPr>
          <a:lstStyle/>
          <a:p>
            <a:r>
              <a:rPr lang="en-GB" sz="2400" b="1" i="1" dirty="0">
                <a:solidFill>
                  <a:schemeClr val="accent4">
                    <a:lumMod val="75000"/>
                  </a:schemeClr>
                </a:solidFill>
                <a:latin typeface="Century Gothic" panose="020B0502020202020204" pitchFamily="34" charset="0"/>
              </a:rPr>
              <a:t>The family is having a picnic in the garden.</a:t>
            </a:r>
          </a:p>
        </p:txBody>
      </p:sp>
      <p:sp>
        <p:nvSpPr>
          <p:cNvPr id="57" name="TextBox 56"/>
          <p:cNvSpPr txBox="1"/>
          <p:nvPr/>
        </p:nvSpPr>
        <p:spPr>
          <a:xfrm>
            <a:off x="5144393" y="3196877"/>
            <a:ext cx="7034519" cy="461665"/>
          </a:xfrm>
          <a:prstGeom prst="rect">
            <a:avLst/>
          </a:prstGeom>
          <a:noFill/>
        </p:spPr>
        <p:txBody>
          <a:bodyPr wrap="square" rtlCol="0">
            <a:spAutoFit/>
          </a:bodyPr>
          <a:lstStyle/>
          <a:p>
            <a:r>
              <a:rPr lang="en-GB" sz="2400" b="1" i="1" dirty="0">
                <a:solidFill>
                  <a:schemeClr val="accent4">
                    <a:lumMod val="75000"/>
                  </a:schemeClr>
                </a:solidFill>
                <a:latin typeface="Century Gothic" panose="020B0502020202020204" pitchFamily="34" charset="0"/>
              </a:rPr>
              <a:t>The mother is sitting on the grass.</a:t>
            </a:r>
          </a:p>
        </p:txBody>
      </p:sp>
      <p:sp>
        <p:nvSpPr>
          <p:cNvPr id="58" name="TextBox 57"/>
          <p:cNvSpPr txBox="1"/>
          <p:nvPr/>
        </p:nvSpPr>
        <p:spPr>
          <a:xfrm>
            <a:off x="5205288" y="4114768"/>
            <a:ext cx="7034519" cy="461665"/>
          </a:xfrm>
          <a:prstGeom prst="rect">
            <a:avLst/>
          </a:prstGeom>
          <a:noFill/>
        </p:spPr>
        <p:txBody>
          <a:bodyPr wrap="square" rtlCol="0">
            <a:spAutoFit/>
          </a:bodyPr>
          <a:lstStyle/>
          <a:p>
            <a:r>
              <a:rPr lang="en-GB" sz="2400" b="1" i="1" dirty="0">
                <a:solidFill>
                  <a:schemeClr val="accent4">
                    <a:lumMod val="75000"/>
                  </a:schemeClr>
                </a:solidFill>
                <a:latin typeface="Century Gothic" panose="020B0502020202020204" pitchFamily="34" charset="0"/>
              </a:rPr>
              <a:t>The father has a book.</a:t>
            </a:r>
          </a:p>
        </p:txBody>
      </p:sp>
      <p:sp>
        <p:nvSpPr>
          <p:cNvPr id="59" name="TextBox 58"/>
          <p:cNvSpPr txBox="1"/>
          <p:nvPr/>
        </p:nvSpPr>
        <p:spPr>
          <a:xfrm>
            <a:off x="5089368" y="4981900"/>
            <a:ext cx="7034519" cy="461665"/>
          </a:xfrm>
          <a:prstGeom prst="rect">
            <a:avLst/>
          </a:prstGeom>
          <a:noFill/>
        </p:spPr>
        <p:txBody>
          <a:bodyPr wrap="square" rtlCol="0">
            <a:spAutoFit/>
          </a:bodyPr>
          <a:lstStyle/>
          <a:p>
            <a:r>
              <a:rPr lang="en-GB" sz="2400" b="1" i="1" dirty="0">
                <a:solidFill>
                  <a:schemeClr val="accent4">
                    <a:lumMod val="75000"/>
                  </a:schemeClr>
                </a:solidFill>
                <a:latin typeface="Century Gothic" panose="020B0502020202020204" pitchFamily="34" charset="0"/>
              </a:rPr>
              <a:t>The mother is drinking water.</a:t>
            </a:r>
          </a:p>
        </p:txBody>
      </p:sp>
      <p:sp>
        <p:nvSpPr>
          <p:cNvPr id="60" name="TextBox 59"/>
          <p:cNvSpPr txBox="1"/>
          <p:nvPr/>
        </p:nvSpPr>
        <p:spPr>
          <a:xfrm>
            <a:off x="5157481" y="5933904"/>
            <a:ext cx="7034519" cy="461665"/>
          </a:xfrm>
          <a:prstGeom prst="rect">
            <a:avLst/>
          </a:prstGeom>
          <a:noFill/>
        </p:spPr>
        <p:txBody>
          <a:bodyPr wrap="square" rtlCol="0">
            <a:spAutoFit/>
          </a:bodyPr>
          <a:lstStyle/>
          <a:p>
            <a:r>
              <a:rPr lang="en-GB" sz="2400" b="1" i="1" dirty="0">
                <a:solidFill>
                  <a:schemeClr val="accent4">
                    <a:lumMod val="75000"/>
                  </a:schemeClr>
                </a:solidFill>
                <a:latin typeface="Century Gothic" panose="020B0502020202020204" pitchFamily="34" charset="0"/>
              </a:rPr>
              <a:t>The girl is playing football with a friend.</a:t>
            </a:r>
          </a:p>
        </p:txBody>
      </p:sp>
      <p:sp>
        <p:nvSpPr>
          <p:cNvPr id="2" name="Title 1"/>
          <p:cNvSpPr>
            <a:spLocks noGrp="1"/>
          </p:cNvSpPr>
          <p:nvPr>
            <p:ph type="title"/>
          </p:nvPr>
        </p:nvSpPr>
        <p:spPr>
          <a:xfrm>
            <a:off x="0" y="213557"/>
            <a:ext cx="4047138" cy="647577"/>
          </a:xfrm>
        </p:spPr>
        <p:txBody>
          <a:bodyPr>
            <a:noAutofit/>
          </a:bodyPr>
          <a:lstStyle/>
          <a:p>
            <a:r>
              <a:rPr lang="en-GB" sz="2800" b="1" dirty="0" err="1">
                <a:solidFill>
                  <a:schemeClr val="bg1"/>
                </a:solidFill>
              </a:rPr>
              <a:t>ein</a:t>
            </a:r>
            <a:r>
              <a:rPr lang="en-GB" sz="2800" b="1" dirty="0">
                <a:solidFill>
                  <a:schemeClr val="bg1"/>
                </a:solidFill>
              </a:rPr>
              <a:t> </a:t>
            </a:r>
            <a:r>
              <a:rPr lang="en-GB" sz="2800" b="1" dirty="0" err="1">
                <a:solidFill>
                  <a:schemeClr val="bg1"/>
                </a:solidFill>
              </a:rPr>
              <a:t>Filmprojekt</a:t>
            </a:r>
            <a:r>
              <a:rPr lang="en-GB" sz="2800" b="1" dirty="0">
                <a:solidFill>
                  <a:schemeClr val="bg1"/>
                </a:solidFill>
              </a:rPr>
              <a:t> </a:t>
            </a:r>
            <a:r>
              <a:rPr lang="en-GB" sz="2800" b="0" dirty="0">
                <a:solidFill>
                  <a:schemeClr val="bg1"/>
                </a:solidFill>
              </a:rPr>
              <a:t>(1/2)</a:t>
            </a:r>
            <a:br>
              <a:rPr lang="en-GB" sz="2800" b="1" dirty="0">
                <a:solidFill>
                  <a:schemeClr val="bg1"/>
                </a:solidFill>
              </a:rPr>
            </a:br>
            <a:endParaRPr lang="en-GB" sz="2800" dirty="0"/>
          </a:p>
        </p:txBody>
      </p:sp>
      <p:pic>
        <p:nvPicPr>
          <p:cNvPr id="64" name="Graphic 63" descr="Teacher">
            <a:extLst>
              <a:ext uri="{FF2B5EF4-FFF2-40B4-BE49-F238E27FC236}">
                <a16:creationId xmlns:a16="http://schemas.microsoft.com/office/drawing/2014/main" id="{F6B28A72-B473-4FCD-B13D-39156BCD3C0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06291" y="-58508"/>
            <a:ext cx="914400" cy="914400"/>
          </a:xfrm>
          <a:prstGeom prst="rect">
            <a:avLst/>
          </a:prstGeom>
        </p:spPr>
      </p:pic>
      <p:sp>
        <p:nvSpPr>
          <p:cNvPr id="65" name="Speech Bubble: Rectangle with Corners Rounded 64">
            <a:hlinkClick r:id="" action="ppaction://noaction">
              <a:snd r:embed="rId5" name="T1_W2F_4.1.wav"/>
            </a:hlinkClick>
            <a:extLst>
              <a:ext uri="{FF2B5EF4-FFF2-40B4-BE49-F238E27FC236}">
                <a16:creationId xmlns:a16="http://schemas.microsoft.com/office/drawing/2014/main" id="{F3FC91D9-53E0-4DA2-8FD7-4D8DF51BD0A1}"/>
              </a:ext>
            </a:extLst>
          </p:cNvPr>
          <p:cNvSpPr/>
          <p:nvPr/>
        </p:nvSpPr>
        <p:spPr>
          <a:xfrm>
            <a:off x="4846522" y="95340"/>
            <a:ext cx="5010306" cy="751649"/>
          </a:xfrm>
          <a:prstGeom prst="wedgeRoundRectCallout">
            <a:avLst>
              <a:gd name="adj1" fmla="val -55064"/>
              <a:gd name="adj2" fmla="val -13757"/>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tx1"/>
                </a:solidFill>
                <a:effectLst/>
                <a:uLnTx/>
                <a:uFillTx/>
              </a:rPr>
              <a:t>Lies den Text.  Was </a:t>
            </a:r>
            <a:r>
              <a:rPr kumimoji="0" lang="en-GB" sz="2400" b="0" i="0" u="none" strike="noStrike" kern="1200" cap="none" spc="0" normalizeH="0" baseline="0" noProof="0" dirty="0" err="1">
                <a:ln>
                  <a:noFill/>
                </a:ln>
                <a:solidFill>
                  <a:schemeClr val="tx1"/>
                </a:solidFill>
                <a:effectLst/>
                <a:uLnTx/>
                <a:uFillTx/>
              </a:rPr>
              <a:t>ist</a:t>
            </a:r>
            <a:r>
              <a:rPr kumimoji="0" lang="en-GB" sz="2400" b="0" i="0" u="none" strike="noStrike" kern="1200" cap="none" spc="0" normalizeH="0" baseline="0" noProof="0" dirty="0">
                <a:ln>
                  <a:noFill/>
                </a:ln>
                <a:solidFill>
                  <a:schemeClr val="tx1"/>
                </a:solidFill>
                <a:effectLst/>
                <a:uLnTx/>
                <a:uFillTx/>
              </a:rPr>
              <a:t> </a:t>
            </a:r>
            <a:r>
              <a:rPr kumimoji="0" lang="en-GB" sz="2400" b="0" i="0" u="none" strike="noStrike" kern="1200" cap="none" spc="0" normalizeH="0" baseline="0" noProof="0" dirty="0" err="1">
                <a:ln>
                  <a:noFill/>
                </a:ln>
                <a:solidFill>
                  <a:schemeClr val="tx1"/>
                </a:solidFill>
                <a:effectLst/>
                <a:uLnTx/>
                <a:uFillTx/>
              </a:rPr>
              <a:t>richtig</a:t>
            </a:r>
            <a:r>
              <a:rPr kumimoji="0" lang="en-GB" sz="2400" b="0" i="0" u="none" strike="noStrike" kern="1200" cap="none" spc="0" normalizeH="0" baseline="0" noProof="0" dirty="0">
                <a:ln>
                  <a:noFill/>
                </a:ln>
                <a:solidFill>
                  <a:schemeClr val="tx1"/>
                </a:solidFill>
                <a:effectLst/>
                <a:uLnTx/>
                <a:uFillTx/>
              </a:rPr>
              <a:t>?</a:t>
            </a:r>
            <a:br>
              <a:rPr kumimoji="0" lang="en-GB" sz="2400" b="0" i="0" u="none" strike="noStrike" kern="1200" cap="none" spc="0" normalizeH="0" baseline="0" noProof="0" dirty="0">
                <a:ln>
                  <a:noFill/>
                </a:ln>
                <a:solidFill>
                  <a:schemeClr val="tx1"/>
                </a:solidFill>
                <a:effectLst/>
                <a:uLnTx/>
                <a:uFillTx/>
              </a:rPr>
            </a:br>
            <a:r>
              <a:rPr kumimoji="0" lang="en-GB" sz="2400" b="0" i="0" u="none" strike="noStrike" kern="1200" cap="none" spc="0" normalizeH="0" baseline="0" noProof="0" dirty="0">
                <a:ln>
                  <a:noFill/>
                </a:ln>
                <a:solidFill>
                  <a:schemeClr val="tx1"/>
                </a:solidFill>
                <a:effectLst/>
                <a:uLnTx/>
                <a:uFillTx/>
              </a:rPr>
              <a:t>Wie </a:t>
            </a:r>
            <a:r>
              <a:rPr kumimoji="0" lang="en-GB" sz="2400" b="0" i="0" u="none" strike="noStrike" kern="1200" cap="none" spc="0" normalizeH="0" baseline="0" noProof="0" dirty="0" err="1">
                <a:ln>
                  <a:noFill/>
                </a:ln>
                <a:solidFill>
                  <a:schemeClr val="tx1"/>
                </a:solidFill>
                <a:effectLst/>
                <a:uLnTx/>
                <a:uFillTx/>
              </a:rPr>
              <a:t>sagt</a:t>
            </a:r>
            <a:r>
              <a:rPr kumimoji="0" lang="en-GB" sz="2400" b="0" i="0" u="none" strike="noStrike" kern="1200" cap="none" spc="0" normalizeH="0" baseline="0" noProof="0" dirty="0">
                <a:ln>
                  <a:noFill/>
                </a:ln>
                <a:solidFill>
                  <a:schemeClr val="tx1"/>
                </a:solidFill>
                <a:effectLst/>
                <a:uLnTx/>
                <a:uFillTx/>
              </a:rPr>
              <a:t> man das auf </a:t>
            </a:r>
            <a:r>
              <a:rPr kumimoji="0" lang="en-GB" sz="2400" b="0" i="0" u="none" strike="noStrike" kern="1200" cap="none" spc="0" normalizeH="0" baseline="0" noProof="0" dirty="0" err="1">
                <a:ln>
                  <a:noFill/>
                </a:ln>
                <a:solidFill>
                  <a:schemeClr val="tx1"/>
                </a:solidFill>
                <a:effectLst/>
                <a:uLnTx/>
                <a:uFillTx/>
              </a:rPr>
              <a:t>Englisch</a:t>
            </a:r>
            <a:r>
              <a:rPr kumimoji="0" lang="en-GB" sz="2400" b="0" i="0" u="none" strike="noStrike" kern="1200" cap="none" spc="0" normalizeH="0" baseline="0" noProof="0" dirty="0">
                <a:ln>
                  <a:noFill/>
                </a:ln>
                <a:solidFill>
                  <a:schemeClr val="tx1"/>
                </a:solidFill>
                <a:effectLst/>
                <a:uLnTx/>
                <a:uFillTx/>
              </a:rPr>
              <a:t>?</a:t>
            </a:r>
          </a:p>
        </p:txBody>
      </p:sp>
      <p:pic>
        <p:nvPicPr>
          <p:cNvPr id="5" name="Picture 4" descr="A black background with a black square&#10;&#10;Description automatically generated with medium confidence">
            <a:extLst>
              <a:ext uri="{FF2B5EF4-FFF2-40B4-BE49-F238E27FC236}">
                <a16:creationId xmlns:a16="http://schemas.microsoft.com/office/drawing/2014/main" id="{9FD8D5CD-F319-42AE-B07D-5D1C75BC50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80805" y="606307"/>
            <a:ext cx="1811157" cy="1743238"/>
          </a:xfrm>
          <a:prstGeom prst="rect">
            <a:avLst/>
          </a:prstGeom>
        </p:spPr>
      </p:pic>
    </p:spTree>
    <p:extLst>
      <p:ext uri="{BB962C8B-B14F-4D97-AF65-F5344CB8AC3E}">
        <p14:creationId xmlns:p14="http://schemas.microsoft.com/office/powerpoint/2010/main" val="639292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34"/>
                                        </p:tgtEl>
                                        <p:attrNameLst>
                                          <p:attrName>fillcolor</p:attrName>
                                        </p:attrNameLst>
                                      </p:cBhvr>
                                      <p:to>
                                        <a:schemeClr val="accent2"/>
                                      </p:to>
                                    </p:animClr>
                                    <p:set>
                                      <p:cBhvr>
                                        <p:cTn id="7" dur="2000" fill="hold"/>
                                        <p:tgtEl>
                                          <p:spTgt spid="34"/>
                                        </p:tgtEl>
                                        <p:attrNameLst>
                                          <p:attrName>fill.type</p:attrName>
                                        </p:attrNameLst>
                                      </p:cBhvr>
                                      <p:to>
                                        <p:strVal val="solid"/>
                                      </p:to>
                                    </p:set>
                                    <p:set>
                                      <p:cBhvr>
                                        <p:cTn id="8" dur="2000" fill="hold"/>
                                        <p:tgtEl>
                                          <p:spTgt spid="34"/>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nodeType="clickEffect">
                                  <p:stCondLst>
                                    <p:cond delay="0"/>
                                  </p:stCondLst>
                                  <p:childTnLst>
                                    <p:animClr clrSpc="rgb" dir="cw">
                                      <p:cBhvr>
                                        <p:cTn id="12" dur="2000" fill="hold"/>
                                        <p:tgtEl>
                                          <p:spTgt spid="54"/>
                                        </p:tgtEl>
                                        <p:attrNameLst>
                                          <p:attrName>fillcolor</p:attrName>
                                        </p:attrNameLst>
                                      </p:cBhvr>
                                      <p:to>
                                        <a:schemeClr val="accent2"/>
                                      </p:to>
                                    </p:animClr>
                                    <p:set>
                                      <p:cBhvr>
                                        <p:cTn id="13" dur="2000" fill="hold"/>
                                        <p:tgtEl>
                                          <p:spTgt spid="54"/>
                                        </p:tgtEl>
                                        <p:attrNameLst>
                                          <p:attrName>fill.type</p:attrName>
                                        </p:attrNameLst>
                                      </p:cBhvr>
                                      <p:to>
                                        <p:strVal val="solid"/>
                                      </p:to>
                                    </p:set>
                                    <p:set>
                                      <p:cBhvr>
                                        <p:cTn id="14" dur="2000" fill="hold"/>
                                        <p:tgtEl>
                                          <p:spTgt spid="54"/>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 presetClass="emph" presetSubtype="2" fill="hold" nodeType="clickEffect">
                                  <p:stCondLst>
                                    <p:cond delay="0"/>
                                  </p:stCondLst>
                                  <p:childTnLst>
                                    <p:animClr clrSpc="rgb" dir="cw">
                                      <p:cBhvr>
                                        <p:cTn id="18" dur="2000" fill="hold"/>
                                        <p:tgtEl>
                                          <p:spTgt spid="42"/>
                                        </p:tgtEl>
                                        <p:attrNameLst>
                                          <p:attrName>fillcolor</p:attrName>
                                        </p:attrNameLst>
                                      </p:cBhvr>
                                      <p:to>
                                        <a:schemeClr val="accent2"/>
                                      </p:to>
                                    </p:animClr>
                                    <p:set>
                                      <p:cBhvr>
                                        <p:cTn id="19" dur="2000" fill="hold"/>
                                        <p:tgtEl>
                                          <p:spTgt spid="42"/>
                                        </p:tgtEl>
                                        <p:attrNameLst>
                                          <p:attrName>fill.type</p:attrName>
                                        </p:attrNameLst>
                                      </p:cBhvr>
                                      <p:to>
                                        <p:strVal val="solid"/>
                                      </p:to>
                                    </p:set>
                                    <p:set>
                                      <p:cBhvr>
                                        <p:cTn id="20" dur="2000" fill="hold"/>
                                        <p:tgtEl>
                                          <p:spTgt spid="42"/>
                                        </p:tgtEl>
                                        <p:attrNameLst>
                                          <p:attrName>fill.on</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47"/>
                                        </p:tgtEl>
                                        <p:attrNameLst>
                                          <p:attrName>fillcolor</p:attrName>
                                        </p:attrNameLst>
                                      </p:cBhvr>
                                      <p:to>
                                        <a:schemeClr val="accent2"/>
                                      </p:to>
                                    </p:animClr>
                                    <p:set>
                                      <p:cBhvr>
                                        <p:cTn id="25" dur="2000" fill="hold"/>
                                        <p:tgtEl>
                                          <p:spTgt spid="47"/>
                                        </p:tgtEl>
                                        <p:attrNameLst>
                                          <p:attrName>fill.type</p:attrName>
                                        </p:attrNameLst>
                                      </p:cBhvr>
                                      <p:to>
                                        <p:strVal val="solid"/>
                                      </p:to>
                                    </p:set>
                                    <p:set>
                                      <p:cBhvr>
                                        <p:cTn id="26" dur="2000" fill="hold"/>
                                        <p:tgtEl>
                                          <p:spTgt spid="47"/>
                                        </p:tgtEl>
                                        <p:attrNameLst>
                                          <p:attrName>fill.on</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1" presetClass="emph" presetSubtype="2" fill="hold" nodeType="clickEffect">
                                  <p:stCondLst>
                                    <p:cond delay="0"/>
                                  </p:stCondLst>
                                  <p:childTnLst>
                                    <p:animClr clrSpc="rgb" dir="cw">
                                      <p:cBhvr>
                                        <p:cTn id="30" dur="2000" fill="hold"/>
                                        <p:tgtEl>
                                          <p:spTgt spid="49"/>
                                        </p:tgtEl>
                                        <p:attrNameLst>
                                          <p:attrName>fillcolor</p:attrName>
                                        </p:attrNameLst>
                                      </p:cBhvr>
                                      <p:to>
                                        <a:schemeClr val="accent2"/>
                                      </p:to>
                                    </p:animClr>
                                    <p:set>
                                      <p:cBhvr>
                                        <p:cTn id="31" dur="2000" fill="hold"/>
                                        <p:tgtEl>
                                          <p:spTgt spid="49"/>
                                        </p:tgtEl>
                                        <p:attrNameLst>
                                          <p:attrName>fill.type</p:attrName>
                                        </p:attrNameLst>
                                      </p:cBhvr>
                                      <p:to>
                                        <p:strVal val="solid"/>
                                      </p:to>
                                    </p:set>
                                    <p:set>
                                      <p:cBhvr>
                                        <p:cTn id="32" dur="2000" fill="hold"/>
                                        <p:tgtEl>
                                          <p:spTgt spid="49"/>
                                        </p:tgtEl>
                                        <p:attrNameLst>
                                          <p:attrName>fill.on</p:attrName>
                                        </p:attrNameLst>
                                      </p:cBhvr>
                                      <p:to>
                                        <p:strVal val="true"/>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6"/>
                                        </p:tgtEl>
                                        <p:attrNameLst>
                                          <p:attrName>style.visibility</p:attrName>
                                        </p:attrNameLst>
                                      </p:cBhvr>
                                      <p:to>
                                        <p:strVal val="visible"/>
                                      </p:to>
                                    </p:set>
                                    <p:animEffect transition="in" filter="fade">
                                      <p:cBhvr>
                                        <p:cTn id="37" dur="500"/>
                                        <p:tgtEl>
                                          <p:spTgt spid="5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7"/>
                                        </p:tgtEl>
                                        <p:attrNameLst>
                                          <p:attrName>style.visibility</p:attrName>
                                        </p:attrNameLst>
                                      </p:cBhvr>
                                      <p:to>
                                        <p:strVal val="visible"/>
                                      </p:to>
                                    </p:set>
                                    <p:animEffect transition="in" filter="fade">
                                      <p:cBhvr>
                                        <p:cTn id="42" dur="500"/>
                                        <p:tgtEl>
                                          <p:spTgt spid="5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8"/>
                                        </p:tgtEl>
                                        <p:attrNameLst>
                                          <p:attrName>style.visibility</p:attrName>
                                        </p:attrNameLst>
                                      </p:cBhvr>
                                      <p:to>
                                        <p:strVal val="visible"/>
                                      </p:to>
                                    </p:set>
                                    <p:animEffect transition="in" filter="fade">
                                      <p:cBhvr>
                                        <p:cTn id="47" dur="500"/>
                                        <p:tgtEl>
                                          <p:spTgt spid="5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9"/>
                                        </p:tgtEl>
                                        <p:attrNameLst>
                                          <p:attrName>style.visibility</p:attrName>
                                        </p:attrNameLst>
                                      </p:cBhvr>
                                      <p:to>
                                        <p:strVal val="visible"/>
                                      </p:to>
                                    </p:set>
                                    <p:animEffect transition="in" filter="fade">
                                      <p:cBhvr>
                                        <p:cTn id="52" dur="500"/>
                                        <p:tgtEl>
                                          <p:spTgt spid="5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60"/>
                                        </p:tgtEl>
                                        <p:attrNameLst>
                                          <p:attrName>style.visibility</p:attrName>
                                        </p:attrNameLst>
                                      </p:cBhvr>
                                      <p:to>
                                        <p:strVal val="visible"/>
                                      </p:to>
                                    </p:set>
                                    <p:animEffect transition="in" filter="fade">
                                      <p:cBhvr>
                                        <p:cTn id="57"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P spid="58" grpId="0"/>
      <p:bldP spid="59" grpId="0"/>
      <p:bldP spid="6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3"/>
          <p:cNvSpPr txBox="1">
            <a:spLocks/>
          </p:cNvSpPr>
          <p:nvPr/>
        </p:nvSpPr>
        <p:spPr>
          <a:xfrm>
            <a:off x="-1" y="294041"/>
            <a:ext cx="5957047" cy="70784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32" name="Title 3"/>
          <p:cNvSpPr txBox="1">
            <a:spLocks/>
          </p:cNvSpPr>
          <p:nvPr/>
        </p:nvSpPr>
        <p:spPr>
          <a:xfrm>
            <a:off x="88611" y="322211"/>
            <a:ext cx="374508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33" name="Title 3"/>
          <p:cNvSpPr txBox="1">
            <a:spLocks/>
          </p:cNvSpPr>
          <p:nvPr/>
        </p:nvSpPr>
        <p:spPr>
          <a:xfrm>
            <a:off x="300038" y="338225"/>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55" name="Rounded Rectangle 54">
            <a:extLst>
              <a:ext uri="{FF2B5EF4-FFF2-40B4-BE49-F238E27FC236}">
                <a16:creationId xmlns:a16="http://schemas.microsoft.com/office/drawing/2014/main" id="{FF9D5FC3-2828-4A20-AB45-539B08625342}"/>
              </a:ext>
            </a:extLst>
          </p:cNvPr>
          <p:cNvSpPr/>
          <p:nvPr/>
        </p:nvSpPr>
        <p:spPr>
          <a:xfrm>
            <a:off x="9924437" y="106899"/>
            <a:ext cx="2099196" cy="400919"/>
          </a:xfrm>
          <a:prstGeom prst="roundRect">
            <a:avLst>
              <a:gd name="adj" fmla="val 0"/>
            </a:avLst>
          </a:prstGeom>
          <a:solidFill>
            <a:schemeClr val="accent4">
              <a:lumMod val="75000"/>
            </a:schemeClr>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schemeClr val="tx1"/>
                </a:solidFill>
                <a:latin typeface="Century Gothic" panose="020B0502020202020204" pitchFamily="34" charset="0"/>
              </a:rPr>
              <a:t>lesen</a:t>
            </a:r>
            <a:endParaRPr lang="en-GB" sz="2000" b="1" dirty="0">
              <a:solidFill>
                <a:schemeClr val="tx1"/>
              </a:solidFill>
              <a:latin typeface="Century Gothic" panose="020B0502020202020204" pitchFamily="34" charset="0"/>
            </a:endParaRPr>
          </a:p>
        </p:txBody>
      </p:sp>
      <p:sp>
        <p:nvSpPr>
          <p:cNvPr id="2" name="Title 1"/>
          <p:cNvSpPr>
            <a:spLocks noGrp="1"/>
          </p:cNvSpPr>
          <p:nvPr>
            <p:ph type="title"/>
          </p:nvPr>
        </p:nvSpPr>
        <p:spPr>
          <a:xfrm>
            <a:off x="0" y="213557"/>
            <a:ext cx="4047138" cy="647577"/>
          </a:xfrm>
        </p:spPr>
        <p:txBody>
          <a:bodyPr>
            <a:noAutofit/>
          </a:bodyPr>
          <a:lstStyle/>
          <a:p>
            <a:r>
              <a:rPr lang="en-GB" sz="2800" b="1" dirty="0" err="1">
                <a:solidFill>
                  <a:schemeClr val="bg1"/>
                </a:solidFill>
              </a:rPr>
              <a:t>ein</a:t>
            </a:r>
            <a:r>
              <a:rPr lang="en-GB" sz="2800" b="1" dirty="0">
                <a:solidFill>
                  <a:schemeClr val="bg1"/>
                </a:solidFill>
              </a:rPr>
              <a:t> </a:t>
            </a:r>
            <a:r>
              <a:rPr lang="en-GB" sz="2800" b="1" dirty="0" err="1">
                <a:solidFill>
                  <a:schemeClr val="bg1"/>
                </a:solidFill>
              </a:rPr>
              <a:t>Filmprojekt</a:t>
            </a:r>
            <a:r>
              <a:rPr lang="en-GB" sz="2800" b="1" dirty="0">
                <a:solidFill>
                  <a:schemeClr val="bg1"/>
                </a:solidFill>
              </a:rPr>
              <a:t> </a:t>
            </a:r>
            <a:r>
              <a:rPr lang="en-GB" sz="2800" b="0" dirty="0">
                <a:solidFill>
                  <a:schemeClr val="bg1"/>
                </a:solidFill>
              </a:rPr>
              <a:t>(2/2)</a:t>
            </a:r>
            <a:br>
              <a:rPr lang="en-GB" sz="2800" b="1" dirty="0">
                <a:solidFill>
                  <a:schemeClr val="bg1"/>
                </a:solidFill>
              </a:rPr>
            </a:br>
            <a:endParaRPr lang="en-GB" sz="2800" dirty="0"/>
          </a:p>
        </p:txBody>
      </p:sp>
      <p:pic>
        <p:nvPicPr>
          <p:cNvPr id="64" name="Graphic 63" descr="Teacher">
            <a:extLst>
              <a:ext uri="{FF2B5EF4-FFF2-40B4-BE49-F238E27FC236}">
                <a16:creationId xmlns:a16="http://schemas.microsoft.com/office/drawing/2014/main" id="{F6B28A72-B473-4FCD-B13D-39156BCD3C0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06291" y="-58508"/>
            <a:ext cx="914400" cy="914400"/>
          </a:xfrm>
          <a:prstGeom prst="rect">
            <a:avLst/>
          </a:prstGeom>
        </p:spPr>
      </p:pic>
      <p:sp>
        <p:nvSpPr>
          <p:cNvPr id="65" name="Speech Bubble: Rectangle with Corners Rounded 64">
            <a:hlinkClick r:id="" action="ppaction://noaction">
              <a:snd r:embed="rId5" name="T1_W2F_4.1.wav"/>
            </a:hlinkClick>
            <a:extLst>
              <a:ext uri="{FF2B5EF4-FFF2-40B4-BE49-F238E27FC236}">
                <a16:creationId xmlns:a16="http://schemas.microsoft.com/office/drawing/2014/main" id="{F3FC91D9-53E0-4DA2-8FD7-4D8DF51BD0A1}"/>
              </a:ext>
            </a:extLst>
          </p:cNvPr>
          <p:cNvSpPr/>
          <p:nvPr/>
        </p:nvSpPr>
        <p:spPr>
          <a:xfrm>
            <a:off x="4846522" y="95340"/>
            <a:ext cx="5010306" cy="751649"/>
          </a:xfrm>
          <a:prstGeom prst="wedgeRoundRectCallout">
            <a:avLst>
              <a:gd name="adj1" fmla="val -55064"/>
              <a:gd name="adj2" fmla="val -13757"/>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tx1"/>
                </a:solidFill>
                <a:effectLst/>
                <a:uLnTx/>
                <a:uFillTx/>
              </a:rPr>
              <a:t>Lies den Text.  Was </a:t>
            </a:r>
            <a:r>
              <a:rPr kumimoji="0" lang="en-GB" sz="2400" b="0" i="0" u="none" strike="noStrike" kern="1200" cap="none" spc="0" normalizeH="0" baseline="0" noProof="0" dirty="0" err="1">
                <a:ln>
                  <a:noFill/>
                </a:ln>
                <a:solidFill>
                  <a:schemeClr val="tx1"/>
                </a:solidFill>
                <a:effectLst/>
                <a:uLnTx/>
                <a:uFillTx/>
              </a:rPr>
              <a:t>ist</a:t>
            </a:r>
            <a:r>
              <a:rPr kumimoji="0" lang="en-GB" sz="2400" b="0" i="0" u="none" strike="noStrike" kern="1200" cap="none" spc="0" normalizeH="0" baseline="0" noProof="0" dirty="0">
                <a:ln>
                  <a:noFill/>
                </a:ln>
                <a:solidFill>
                  <a:schemeClr val="tx1"/>
                </a:solidFill>
                <a:effectLst/>
                <a:uLnTx/>
                <a:uFillTx/>
              </a:rPr>
              <a:t> </a:t>
            </a:r>
            <a:r>
              <a:rPr kumimoji="0" lang="en-GB" sz="2400" b="0" i="0" u="none" strike="noStrike" kern="1200" cap="none" spc="0" normalizeH="0" baseline="0" noProof="0" dirty="0" err="1">
                <a:ln>
                  <a:noFill/>
                </a:ln>
                <a:solidFill>
                  <a:schemeClr val="tx1"/>
                </a:solidFill>
                <a:effectLst/>
                <a:uLnTx/>
                <a:uFillTx/>
              </a:rPr>
              <a:t>richtig</a:t>
            </a:r>
            <a:r>
              <a:rPr kumimoji="0" lang="en-GB" sz="2400" b="0" i="0" u="none" strike="noStrike" kern="1200" cap="none" spc="0" normalizeH="0" baseline="0" noProof="0" dirty="0">
                <a:ln>
                  <a:noFill/>
                </a:ln>
                <a:solidFill>
                  <a:schemeClr val="tx1"/>
                </a:solidFill>
                <a:effectLst/>
                <a:uLnTx/>
                <a:uFillTx/>
              </a:rPr>
              <a:t>?</a:t>
            </a:r>
            <a:br>
              <a:rPr kumimoji="0" lang="en-GB" sz="2400" b="0" i="0" u="none" strike="noStrike" kern="1200" cap="none" spc="0" normalizeH="0" baseline="0" noProof="0" dirty="0">
                <a:ln>
                  <a:noFill/>
                </a:ln>
                <a:solidFill>
                  <a:schemeClr val="tx1"/>
                </a:solidFill>
                <a:effectLst/>
                <a:uLnTx/>
                <a:uFillTx/>
              </a:rPr>
            </a:br>
            <a:r>
              <a:rPr kumimoji="0" lang="en-GB" sz="2400" b="0" i="0" u="none" strike="noStrike" kern="1200" cap="none" spc="0" normalizeH="0" baseline="0" noProof="0" dirty="0">
                <a:ln>
                  <a:noFill/>
                </a:ln>
                <a:solidFill>
                  <a:schemeClr val="tx1"/>
                </a:solidFill>
                <a:effectLst/>
                <a:uLnTx/>
                <a:uFillTx/>
              </a:rPr>
              <a:t>Wie </a:t>
            </a:r>
            <a:r>
              <a:rPr kumimoji="0" lang="en-GB" sz="2400" b="0" i="0" u="none" strike="noStrike" kern="1200" cap="none" spc="0" normalizeH="0" baseline="0" noProof="0" dirty="0" err="1">
                <a:ln>
                  <a:noFill/>
                </a:ln>
                <a:solidFill>
                  <a:schemeClr val="tx1"/>
                </a:solidFill>
                <a:effectLst/>
                <a:uLnTx/>
                <a:uFillTx/>
              </a:rPr>
              <a:t>sagt</a:t>
            </a:r>
            <a:r>
              <a:rPr kumimoji="0" lang="en-GB" sz="2400" b="0" i="0" u="none" strike="noStrike" kern="1200" cap="none" spc="0" normalizeH="0" baseline="0" noProof="0" dirty="0">
                <a:ln>
                  <a:noFill/>
                </a:ln>
                <a:solidFill>
                  <a:schemeClr val="tx1"/>
                </a:solidFill>
                <a:effectLst/>
                <a:uLnTx/>
                <a:uFillTx/>
              </a:rPr>
              <a:t> man das auf </a:t>
            </a:r>
            <a:r>
              <a:rPr kumimoji="0" lang="en-GB" sz="2400" b="0" i="0" u="none" strike="noStrike" kern="1200" cap="none" spc="0" normalizeH="0" baseline="0" noProof="0" dirty="0" err="1">
                <a:ln>
                  <a:noFill/>
                </a:ln>
                <a:solidFill>
                  <a:schemeClr val="tx1"/>
                </a:solidFill>
                <a:effectLst/>
                <a:uLnTx/>
                <a:uFillTx/>
              </a:rPr>
              <a:t>Englisch</a:t>
            </a:r>
            <a:r>
              <a:rPr kumimoji="0" lang="en-GB" sz="2400" b="0" i="0" u="none" strike="noStrike" kern="1200" cap="none" spc="0" normalizeH="0" baseline="0" noProof="0" dirty="0">
                <a:ln>
                  <a:noFill/>
                </a:ln>
                <a:solidFill>
                  <a:schemeClr val="tx1"/>
                </a:solidFill>
                <a:effectLst/>
                <a:uLnTx/>
                <a:uFillTx/>
              </a:rPr>
              <a:t>?</a:t>
            </a:r>
          </a:p>
        </p:txBody>
      </p:sp>
      <p:pic>
        <p:nvPicPr>
          <p:cNvPr id="5" name="Picture 4" descr="A black background with a black square&#10;&#10;Description automatically generated with medium confidence">
            <a:extLst>
              <a:ext uri="{FF2B5EF4-FFF2-40B4-BE49-F238E27FC236}">
                <a16:creationId xmlns:a16="http://schemas.microsoft.com/office/drawing/2014/main" id="{9FD8D5CD-F319-42AE-B07D-5D1C75BC50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80805" y="606307"/>
            <a:ext cx="1811157" cy="1743238"/>
          </a:xfrm>
          <a:prstGeom prst="rect">
            <a:avLst/>
          </a:prstGeom>
        </p:spPr>
      </p:pic>
      <p:sp>
        <p:nvSpPr>
          <p:cNvPr id="61" name="Rectangle 60">
            <a:extLst>
              <a:ext uri="{FF2B5EF4-FFF2-40B4-BE49-F238E27FC236}">
                <a16:creationId xmlns:a16="http://schemas.microsoft.com/office/drawing/2014/main" id="{C4F36EBA-EA67-4AB1-81E2-DE5AE2310295}"/>
              </a:ext>
            </a:extLst>
          </p:cNvPr>
          <p:cNvSpPr/>
          <p:nvPr/>
        </p:nvSpPr>
        <p:spPr>
          <a:xfrm>
            <a:off x="3791667" y="1837865"/>
            <a:ext cx="1442546" cy="523654"/>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tx1"/>
                </a:solidFill>
                <a:latin typeface="Century Gothic" panose="020B0502020202020204" pitchFamily="34" charset="0"/>
              </a:rPr>
              <a:t>Mädchen</a:t>
            </a:r>
            <a:endParaRPr lang="en-GB" sz="2000" dirty="0">
              <a:solidFill>
                <a:schemeClr val="tx1"/>
              </a:solidFill>
              <a:latin typeface="Century Gothic" panose="020B0502020202020204" pitchFamily="34" charset="0"/>
            </a:endParaRPr>
          </a:p>
        </p:txBody>
      </p:sp>
      <p:sp>
        <p:nvSpPr>
          <p:cNvPr id="62" name="Rectangle 61">
            <a:extLst>
              <a:ext uri="{FF2B5EF4-FFF2-40B4-BE49-F238E27FC236}">
                <a16:creationId xmlns:a16="http://schemas.microsoft.com/office/drawing/2014/main" id="{228FE742-728E-4FE9-BC3B-74711304A1E3}"/>
              </a:ext>
            </a:extLst>
          </p:cNvPr>
          <p:cNvSpPr/>
          <p:nvPr/>
        </p:nvSpPr>
        <p:spPr>
          <a:xfrm>
            <a:off x="4246937" y="2953219"/>
            <a:ext cx="983118" cy="528560"/>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tx1"/>
                </a:solidFill>
                <a:latin typeface="Century Gothic" panose="020B0502020202020204" pitchFamily="34" charset="0"/>
              </a:rPr>
              <a:t>Junge</a:t>
            </a:r>
            <a:endParaRPr lang="en-GB" sz="2000" dirty="0">
              <a:solidFill>
                <a:schemeClr val="tx1"/>
              </a:solidFill>
              <a:latin typeface="Century Gothic" panose="020B0502020202020204" pitchFamily="34" charset="0"/>
            </a:endParaRPr>
          </a:p>
        </p:txBody>
      </p:sp>
      <p:sp>
        <p:nvSpPr>
          <p:cNvPr id="63" name="Rectangle 62">
            <a:extLst>
              <a:ext uri="{FF2B5EF4-FFF2-40B4-BE49-F238E27FC236}">
                <a16:creationId xmlns:a16="http://schemas.microsoft.com/office/drawing/2014/main" id="{BEF38817-0065-44D1-8D82-E16FF7337FAD}"/>
              </a:ext>
            </a:extLst>
          </p:cNvPr>
          <p:cNvSpPr/>
          <p:nvPr/>
        </p:nvSpPr>
        <p:spPr>
          <a:xfrm>
            <a:off x="3690513" y="4082205"/>
            <a:ext cx="927006" cy="528559"/>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Century Gothic" panose="020B0502020202020204" pitchFamily="34" charset="0"/>
              </a:rPr>
              <a:t>Tier</a:t>
            </a:r>
          </a:p>
        </p:txBody>
      </p:sp>
      <p:sp>
        <p:nvSpPr>
          <p:cNvPr id="66" name="Rectangle 65">
            <a:extLst>
              <a:ext uri="{FF2B5EF4-FFF2-40B4-BE49-F238E27FC236}">
                <a16:creationId xmlns:a16="http://schemas.microsoft.com/office/drawing/2014/main" id="{6AA1C789-1351-4C38-8958-19075188A25F}"/>
              </a:ext>
            </a:extLst>
          </p:cNvPr>
          <p:cNvSpPr/>
          <p:nvPr/>
        </p:nvSpPr>
        <p:spPr>
          <a:xfrm>
            <a:off x="1206213" y="1839051"/>
            <a:ext cx="927004" cy="528558"/>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tx1"/>
                </a:solidFill>
                <a:latin typeface="Century Gothic" panose="020B0502020202020204" pitchFamily="34" charset="0"/>
              </a:rPr>
              <a:t>Haus</a:t>
            </a:r>
            <a:endParaRPr lang="en-GB" sz="2000" dirty="0">
              <a:solidFill>
                <a:schemeClr val="tx1"/>
              </a:solidFill>
              <a:latin typeface="Century Gothic" panose="020B0502020202020204" pitchFamily="34" charset="0"/>
            </a:endParaRPr>
          </a:p>
        </p:txBody>
      </p:sp>
      <p:sp>
        <p:nvSpPr>
          <p:cNvPr id="67" name="Rectangle 66">
            <a:extLst>
              <a:ext uri="{FF2B5EF4-FFF2-40B4-BE49-F238E27FC236}">
                <a16:creationId xmlns:a16="http://schemas.microsoft.com/office/drawing/2014/main" id="{55C4E0AE-049A-48F9-BCE9-63EA079B3851}"/>
              </a:ext>
            </a:extLst>
          </p:cNvPr>
          <p:cNvSpPr/>
          <p:nvPr/>
        </p:nvSpPr>
        <p:spPr>
          <a:xfrm>
            <a:off x="2383312" y="1825626"/>
            <a:ext cx="1182413" cy="528558"/>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tx1"/>
                </a:solidFill>
                <a:latin typeface="Century Gothic" panose="020B0502020202020204" pitchFamily="34" charset="0"/>
              </a:rPr>
              <a:t>Fußball</a:t>
            </a:r>
            <a:endParaRPr lang="en-GB" sz="2000" dirty="0">
              <a:solidFill>
                <a:schemeClr val="tx1"/>
              </a:solidFill>
              <a:latin typeface="Century Gothic" panose="020B0502020202020204" pitchFamily="34" charset="0"/>
            </a:endParaRPr>
          </a:p>
        </p:txBody>
      </p:sp>
      <p:sp>
        <p:nvSpPr>
          <p:cNvPr id="68" name="TextBox 67">
            <a:extLst>
              <a:ext uri="{FF2B5EF4-FFF2-40B4-BE49-F238E27FC236}">
                <a16:creationId xmlns:a16="http://schemas.microsoft.com/office/drawing/2014/main" id="{5824779C-C39E-45DE-984A-B585C686B398}"/>
              </a:ext>
            </a:extLst>
          </p:cNvPr>
          <p:cNvSpPr txBox="1"/>
          <p:nvPr/>
        </p:nvSpPr>
        <p:spPr>
          <a:xfrm>
            <a:off x="356534" y="1910064"/>
            <a:ext cx="8647981" cy="400110"/>
          </a:xfrm>
          <a:prstGeom prst="rect">
            <a:avLst/>
          </a:prstGeom>
          <a:noFill/>
        </p:spPr>
        <p:txBody>
          <a:bodyPr wrap="square" rtlCol="0">
            <a:spAutoFit/>
          </a:bodyPr>
          <a:lstStyle/>
          <a:p>
            <a:r>
              <a:rPr lang="en-GB" sz="2000" dirty="0">
                <a:latin typeface="Century Gothic" panose="020B0502020202020204" pitchFamily="34" charset="0"/>
              </a:rPr>
              <a:t>6. Der 	            /                   /		     </a:t>
            </a:r>
            <a:r>
              <a:rPr lang="en-GB" sz="2000" dirty="0" err="1">
                <a:latin typeface="Century Gothic" panose="020B0502020202020204" pitchFamily="34" charset="0"/>
              </a:rPr>
              <a:t>ist</a:t>
            </a:r>
            <a:r>
              <a:rPr lang="en-GB" sz="2000" dirty="0">
                <a:latin typeface="Century Gothic" panose="020B0502020202020204" pitchFamily="34" charset="0"/>
              </a:rPr>
              <a:t> </a:t>
            </a:r>
            <a:r>
              <a:rPr lang="en-GB" sz="2000" dirty="0" err="1">
                <a:latin typeface="Century Gothic" panose="020B0502020202020204" pitchFamily="34" charset="0"/>
              </a:rPr>
              <a:t>klein</a:t>
            </a:r>
            <a:r>
              <a:rPr lang="en-GB" dirty="0"/>
              <a:t>.</a:t>
            </a:r>
          </a:p>
        </p:txBody>
      </p:sp>
      <p:sp>
        <p:nvSpPr>
          <p:cNvPr id="69" name="TextBox 68">
            <a:extLst>
              <a:ext uri="{FF2B5EF4-FFF2-40B4-BE49-F238E27FC236}">
                <a16:creationId xmlns:a16="http://schemas.microsoft.com/office/drawing/2014/main" id="{707CA372-CF0B-4657-8EFD-DCDD670337EC}"/>
              </a:ext>
            </a:extLst>
          </p:cNvPr>
          <p:cNvSpPr txBox="1"/>
          <p:nvPr/>
        </p:nvSpPr>
        <p:spPr>
          <a:xfrm>
            <a:off x="356534" y="3013815"/>
            <a:ext cx="8647981" cy="400110"/>
          </a:xfrm>
          <a:prstGeom prst="rect">
            <a:avLst/>
          </a:prstGeom>
          <a:noFill/>
        </p:spPr>
        <p:txBody>
          <a:bodyPr wrap="square" rtlCol="0">
            <a:spAutoFit/>
          </a:bodyPr>
          <a:lstStyle/>
          <a:p>
            <a:r>
              <a:rPr lang="en-GB" sz="2000" dirty="0">
                <a:latin typeface="Century Gothic" panose="020B0502020202020204" pitchFamily="34" charset="0"/>
              </a:rPr>
              <a:t>7. Der 		       /                 /	    </a:t>
            </a:r>
            <a:r>
              <a:rPr lang="en-GB" sz="2000" dirty="0" err="1">
                <a:latin typeface="Century Gothic" panose="020B0502020202020204" pitchFamily="34" charset="0"/>
              </a:rPr>
              <a:t>geht</a:t>
            </a:r>
            <a:r>
              <a:rPr lang="en-GB" sz="2000" dirty="0">
                <a:latin typeface="Century Gothic" panose="020B0502020202020204" pitchFamily="34" charset="0"/>
              </a:rPr>
              <a:t> ins </a:t>
            </a:r>
            <a:r>
              <a:rPr lang="en-GB" sz="2000" dirty="0" err="1">
                <a:latin typeface="Century Gothic" panose="020B0502020202020204" pitchFamily="34" charset="0"/>
              </a:rPr>
              <a:t>Haus</a:t>
            </a:r>
            <a:r>
              <a:rPr lang="en-GB" dirty="0"/>
              <a:t>.</a:t>
            </a:r>
          </a:p>
        </p:txBody>
      </p:sp>
      <p:sp>
        <p:nvSpPr>
          <p:cNvPr id="72" name="TextBox 71">
            <a:extLst>
              <a:ext uri="{FF2B5EF4-FFF2-40B4-BE49-F238E27FC236}">
                <a16:creationId xmlns:a16="http://schemas.microsoft.com/office/drawing/2014/main" id="{8B713819-1E64-46E3-8F04-0569A9270420}"/>
              </a:ext>
            </a:extLst>
          </p:cNvPr>
          <p:cNvSpPr txBox="1"/>
          <p:nvPr/>
        </p:nvSpPr>
        <p:spPr>
          <a:xfrm>
            <a:off x="325951" y="4183123"/>
            <a:ext cx="8647981" cy="400110"/>
          </a:xfrm>
          <a:prstGeom prst="rect">
            <a:avLst/>
          </a:prstGeom>
          <a:noFill/>
        </p:spPr>
        <p:txBody>
          <a:bodyPr wrap="square" rtlCol="0">
            <a:spAutoFit/>
          </a:bodyPr>
          <a:lstStyle/>
          <a:p>
            <a:r>
              <a:rPr lang="en-GB" sz="2000" dirty="0">
                <a:latin typeface="Century Gothic" panose="020B0502020202020204" pitchFamily="34" charset="0"/>
              </a:rPr>
              <a:t>8. Der		 /                /                </a:t>
            </a:r>
            <a:r>
              <a:rPr lang="de-DE" sz="2000" dirty="0">
                <a:latin typeface="Century Gothic" panose="020B0502020202020204" pitchFamily="34" charset="0"/>
              </a:rPr>
              <a:t>kommt wieder aus dem Haus</a:t>
            </a:r>
            <a:r>
              <a:rPr lang="en-GB" dirty="0"/>
              <a:t>.</a:t>
            </a:r>
          </a:p>
        </p:txBody>
      </p:sp>
      <p:sp>
        <p:nvSpPr>
          <p:cNvPr id="73" name="Rectangle 72">
            <a:extLst>
              <a:ext uri="{FF2B5EF4-FFF2-40B4-BE49-F238E27FC236}">
                <a16:creationId xmlns:a16="http://schemas.microsoft.com/office/drawing/2014/main" id="{F8F805CE-05CF-4DA5-8049-36916C727210}"/>
              </a:ext>
            </a:extLst>
          </p:cNvPr>
          <p:cNvSpPr/>
          <p:nvPr/>
        </p:nvSpPr>
        <p:spPr>
          <a:xfrm>
            <a:off x="2503463" y="4084964"/>
            <a:ext cx="983118" cy="528560"/>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tx1"/>
                </a:solidFill>
                <a:latin typeface="Century Gothic" panose="020B0502020202020204" pitchFamily="34" charset="0"/>
              </a:rPr>
              <a:t>Junge</a:t>
            </a:r>
            <a:endParaRPr lang="en-GB" sz="2000" dirty="0">
              <a:solidFill>
                <a:schemeClr val="tx1"/>
              </a:solidFill>
              <a:latin typeface="Century Gothic" panose="020B0502020202020204" pitchFamily="34" charset="0"/>
            </a:endParaRPr>
          </a:p>
        </p:txBody>
      </p:sp>
      <p:sp>
        <p:nvSpPr>
          <p:cNvPr id="74" name="Rectangle 73">
            <a:extLst>
              <a:ext uri="{FF2B5EF4-FFF2-40B4-BE49-F238E27FC236}">
                <a16:creationId xmlns:a16="http://schemas.microsoft.com/office/drawing/2014/main" id="{D5A54BAF-DF61-48CA-A87E-BAEE713368B7}"/>
              </a:ext>
            </a:extLst>
          </p:cNvPr>
          <p:cNvSpPr/>
          <p:nvPr/>
        </p:nvSpPr>
        <p:spPr>
          <a:xfrm>
            <a:off x="1220854" y="4084964"/>
            <a:ext cx="1052701" cy="528558"/>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Century Gothic" panose="020B0502020202020204" pitchFamily="34" charset="0"/>
              </a:rPr>
              <a:t>Mutter</a:t>
            </a:r>
          </a:p>
        </p:txBody>
      </p:sp>
      <p:sp>
        <p:nvSpPr>
          <p:cNvPr id="75" name="TextBox 74">
            <a:extLst>
              <a:ext uri="{FF2B5EF4-FFF2-40B4-BE49-F238E27FC236}">
                <a16:creationId xmlns:a16="http://schemas.microsoft.com/office/drawing/2014/main" id="{96B9B303-6176-4A14-B3D0-E2A917A7EB51}"/>
              </a:ext>
            </a:extLst>
          </p:cNvPr>
          <p:cNvSpPr txBox="1"/>
          <p:nvPr/>
        </p:nvSpPr>
        <p:spPr>
          <a:xfrm>
            <a:off x="356534" y="5377261"/>
            <a:ext cx="8647981" cy="400110"/>
          </a:xfrm>
          <a:prstGeom prst="rect">
            <a:avLst/>
          </a:prstGeom>
          <a:noFill/>
        </p:spPr>
        <p:txBody>
          <a:bodyPr wrap="square" rtlCol="0">
            <a:spAutoFit/>
          </a:bodyPr>
          <a:lstStyle/>
          <a:p>
            <a:r>
              <a:rPr lang="en-GB" sz="2000" dirty="0">
                <a:latin typeface="Century Gothic" panose="020B0502020202020204" pitchFamily="34" charset="0"/>
              </a:rPr>
              <a:t>9. Das                 /                  /	              </a:t>
            </a:r>
            <a:r>
              <a:rPr lang="en-GB" sz="2000" dirty="0" err="1">
                <a:latin typeface="Century Gothic" panose="020B0502020202020204" pitchFamily="34" charset="0"/>
              </a:rPr>
              <a:t>explodiert</a:t>
            </a:r>
            <a:r>
              <a:rPr lang="en-GB" sz="2000" dirty="0">
                <a:latin typeface="Century Gothic" panose="020B0502020202020204" pitchFamily="34" charset="0"/>
              </a:rPr>
              <a:t>!</a:t>
            </a:r>
            <a:endParaRPr lang="en-GB" dirty="0"/>
          </a:p>
        </p:txBody>
      </p:sp>
      <p:sp>
        <p:nvSpPr>
          <p:cNvPr id="76" name="Rectangle 75">
            <a:extLst>
              <a:ext uri="{FF2B5EF4-FFF2-40B4-BE49-F238E27FC236}">
                <a16:creationId xmlns:a16="http://schemas.microsoft.com/office/drawing/2014/main" id="{1B4046A1-7BDB-4A8D-8E65-F3DFDA4D6DFD}"/>
              </a:ext>
            </a:extLst>
          </p:cNvPr>
          <p:cNvSpPr/>
          <p:nvPr/>
        </p:nvSpPr>
        <p:spPr>
          <a:xfrm>
            <a:off x="2700539" y="5307207"/>
            <a:ext cx="1123212" cy="528560"/>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tx1"/>
                </a:solidFill>
                <a:latin typeface="Century Gothic" panose="020B0502020202020204" pitchFamily="34" charset="0"/>
              </a:rPr>
              <a:t>Fußball</a:t>
            </a:r>
            <a:endParaRPr lang="en-GB" sz="2000" dirty="0">
              <a:solidFill>
                <a:schemeClr val="tx1"/>
              </a:solidFill>
              <a:latin typeface="Century Gothic" panose="020B0502020202020204" pitchFamily="34" charset="0"/>
            </a:endParaRPr>
          </a:p>
        </p:txBody>
      </p:sp>
      <p:sp>
        <p:nvSpPr>
          <p:cNvPr id="77" name="Rectangle 76">
            <a:extLst>
              <a:ext uri="{FF2B5EF4-FFF2-40B4-BE49-F238E27FC236}">
                <a16:creationId xmlns:a16="http://schemas.microsoft.com/office/drawing/2014/main" id="{DEAFA4A7-7CBD-42DC-A715-6E4E9E7A9A64}"/>
              </a:ext>
            </a:extLst>
          </p:cNvPr>
          <p:cNvSpPr/>
          <p:nvPr/>
        </p:nvSpPr>
        <p:spPr>
          <a:xfrm>
            <a:off x="1407065" y="5315488"/>
            <a:ext cx="1053737" cy="523655"/>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tx1"/>
                </a:solidFill>
                <a:latin typeface="Century Gothic" panose="020B0502020202020204" pitchFamily="34" charset="0"/>
              </a:rPr>
              <a:t>Familie</a:t>
            </a:r>
            <a:endParaRPr lang="en-GB" sz="2000" dirty="0">
              <a:solidFill>
                <a:schemeClr val="tx1"/>
              </a:solidFill>
              <a:latin typeface="Century Gothic" panose="020B0502020202020204" pitchFamily="34" charset="0"/>
            </a:endParaRPr>
          </a:p>
        </p:txBody>
      </p:sp>
      <p:sp>
        <p:nvSpPr>
          <p:cNvPr id="78" name="Rectangle 77">
            <a:extLst>
              <a:ext uri="{FF2B5EF4-FFF2-40B4-BE49-F238E27FC236}">
                <a16:creationId xmlns:a16="http://schemas.microsoft.com/office/drawing/2014/main" id="{F8A075AC-D3D9-4AF6-96E4-D056B16EA79E}"/>
              </a:ext>
            </a:extLst>
          </p:cNvPr>
          <p:cNvSpPr/>
          <p:nvPr/>
        </p:nvSpPr>
        <p:spPr>
          <a:xfrm>
            <a:off x="1255904" y="2968035"/>
            <a:ext cx="1442546" cy="523654"/>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tx1"/>
                </a:solidFill>
                <a:latin typeface="Century Gothic" panose="020B0502020202020204" pitchFamily="34" charset="0"/>
              </a:rPr>
              <a:t>Mädchen</a:t>
            </a:r>
            <a:endParaRPr lang="en-GB" sz="2000" dirty="0">
              <a:solidFill>
                <a:schemeClr val="tx1"/>
              </a:solidFill>
              <a:latin typeface="Century Gothic" panose="020B0502020202020204" pitchFamily="34" charset="0"/>
            </a:endParaRPr>
          </a:p>
        </p:txBody>
      </p:sp>
      <p:sp>
        <p:nvSpPr>
          <p:cNvPr id="81" name="Rectangle 80">
            <a:extLst>
              <a:ext uri="{FF2B5EF4-FFF2-40B4-BE49-F238E27FC236}">
                <a16:creationId xmlns:a16="http://schemas.microsoft.com/office/drawing/2014/main" id="{5520F031-FD9B-4D6A-A529-17F346AC1141}"/>
              </a:ext>
            </a:extLst>
          </p:cNvPr>
          <p:cNvSpPr/>
          <p:nvPr/>
        </p:nvSpPr>
        <p:spPr>
          <a:xfrm>
            <a:off x="4030665" y="5297378"/>
            <a:ext cx="927004" cy="528558"/>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tx1"/>
                </a:solidFill>
                <a:latin typeface="Century Gothic" panose="020B0502020202020204" pitchFamily="34" charset="0"/>
              </a:rPr>
              <a:t>Haus</a:t>
            </a:r>
            <a:endParaRPr lang="en-GB" sz="2000" dirty="0">
              <a:solidFill>
                <a:schemeClr val="tx1"/>
              </a:solidFill>
              <a:latin typeface="Century Gothic" panose="020B0502020202020204" pitchFamily="34" charset="0"/>
            </a:endParaRPr>
          </a:p>
        </p:txBody>
      </p:sp>
      <p:sp>
        <p:nvSpPr>
          <p:cNvPr id="82" name="Rectangle 81">
            <a:extLst>
              <a:ext uri="{FF2B5EF4-FFF2-40B4-BE49-F238E27FC236}">
                <a16:creationId xmlns:a16="http://schemas.microsoft.com/office/drawing/2014/main" id="{431032CD-522E-4FF4-A65D-CD2B2A1DD73C}"/>
              </a:ext>
            </a:extLst>
          </p:cNvPr>
          <p:cNvSpPr/>
          <p:nvPr/>
        </p:nvSpPr>
        <p:spPr>
          <a:xfrm>
            <a:off x="2940351" y="2970108"/>
            <a:ext cx="1052701" cy="528558"/>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Century Gothic" panose="020B0502020202020204" pitchFamily="34" charset="0"/>
              </a:rPr>
              <a:t>Mutter</a:t>
            </a:r>
          </a:p>
        </p:txBody>
      </p:sp>
      <p:sp>
        <p:nvSpPr>
          <p:cNvPr id="83" name="TextBox 82">
            <a:extLst>
              <a:ext uri="{FF2B5EF4-FFF2-40B4-BE49-F238E27FC236}">
                <a16:creationId xmlns:a16="http://schemas.microsoft.com/office/drawing/2014/main" id="{4A66B402-F784-4C6A-815E-5100C058C1A9}"/>
              </a:ext>
            </a:extLst>
          </p:cNvPr>
          <p:cNvSpPr txBox="1"/>
          <p:nvPr/>
        </p:nvSpPr>
        <p:spPr>
          <a:xfrm>
            <a:off x="247382" y="1129263"/>
            <a:ext cx="12036614" cy="400110"/>
          </a:xfrm>
          <a:prstGeom prst="rect">
            <a:avLst/>
          </a:prstGeom>
          <a:noFill/>
        </p:spPr>
        <p:txBody>
          <a:bodyPr wrap="square" rtlCol="0">
            <a:spAutoFit/>
          </a:bodyPr>
          <a:lstStyle/>
          <a:p>
            <a:r>
              <a:rPr lang="en-GB" sz="2000" dirty="0">
                <a:latin typeface="Century Gothic" panose="020B0502020202020204" pitchFamily="34" charset="0"/>
              </a:rPr>
              <a:t>The scene continues and the action starts!</a:t>
            </a:r>
          </a:p>
        </p:txBody>
      </p:sp>
      <p:sp>
        <p:nvSpPr>
          <p:cNvPr id="84" name="TextBox 83">
            <a:extLst>
              <a:ext uri="{FF2B5EF4-FFF2-40B4-BE49-F238E27FC236}">
                <a16:creationId xmlns:a16="http://schemas.microsoft.com/office/drawing/2014/main" id="{6040B646-1F40-41B5-A8DE-20E6644505D4}"/>
              </a:ext>
            </a:extLst>
          </p:cNvPr>
          <p:cNvSpPr txBox="1"/>
          <p:nvPr/>
        </p:nvSpPr>
        <p:spPr>
          <a:xfrm>
            <a:off x="5157481" y="2294230"/>
            <a:ext cx="7034519" cy="461665"/>
          </a:xfrm>
          <a:prstGeom prst="rect">
            <a:avLst/>
          </a:prstGeom>
          <a:noFill/>
        </p:spPr>
        <p:txBody>
          <a:bodyPr wrap="square" rtlCol="0">
            <a:spAutoFit/>
          </a:bodyPr>
          <a:lstStyle/>
          <a:p>
            <a:r>
              <a:rPr lang="en-GB" sz="2400" b="1" i="1" dirty="0">
                <a:solidFill>
                  <a:schemeClr val="accent4">
                    <a:lumMod val="75000"/>
                  </a:schemeClr>
                </a:solidFill>
                <a:latin typeface="Century Gothic" panose="020B0502020202020204" pitchFamily="34" charset="0"/>
              </a:rPr>
              <a:t>The football is small.</a:t>
            </a:r>
          </a:p>
        </p:txBody>
      </p:sp>
      <p:sp>
        <p:nvSpPr>
          <p:cNvPr id="85" name="TextBox 84">
            <a:extLst>
              <a:ext uri="{FF2B5EF4-FFF2-40B4-BE49-F238E27FC236}">
                <a16:creationId xmlns:a16="http://schemas.microsoft.com/office/drawing/2014/main" id="{0B96FD82-5553-4B8F-938A-948C68CB65C6}"/>
              </a:ext>
            </a:extLst>
          </p:cNvPr>
          <p:cNvSpPr txBox="1"/>
          <p:nvPr/>
        </p:nvSpPr>
        <p:spPr>
          <a:xfrm>
            <a:off x="5197816" y="3371238"/>
            <a:ext cx="7034519" cy="461665"/>
          </a:xfrm>
          <a:prstGeom prst="rect">
            <a:avLst/>
          </a:prstGeom>
          <a:noFill/>
        </p:spPr>
        <p:txBody>
          <a:bodyPr wrap="square" rtlCol="0">
            <a:spAutoFit/>
          </a:bodyPr>
          <a:lstStyle/>
          <a:p>
            <a:r>
              <a:rPr lang="en-GB" sz="2400" b="1" i="1" dirty="0">
                <a:solidFill>
                  <a:schemeClr val="accent4">
                    <a:lumMod val="75000"/>
                  </a:schemeClr>
                </a:solidFill>
                <a:latin typeface="Century Gothic" panose="020B0502020202020204" pitchFamily="34" charset="0"/>
              </a:rPr>
              <a:t>The boy goes into the house.</a:t>
            </a:r>
          </a:p>
        </p:txBody>
      </p:sp>
      <p:sp>
        <p:nvSpPr>
          <p:cNvPr id="87" name="TextBox 86">
            <a:extLst>
              <a:ext uri="{FF2B5EF4-FFF2-40B4-BE49-F238E27FC236}">
                <a16:creationId xmlns:a16="http://schemas.microsoft.com/office/drawing/2014/main" id="{B8AD8053-D85D-446F-BE7B-8BF6C991EF95}"/>
              </a:ext>
            </a:extLst>
          </p:cNvPr>
          <p:cNvSpPr txBox="1"/>
          <p:nvPr/>
        </p:nvSpPr>
        <p:spPr>
          <a:xfrm>
            <a:off x="5257573" y="4517559"/>
            <a:ext cx="7034519" cy="461665"/>
          </a:xfrm>
          <a:prstGeom prst="rect">
            <a:avLst/>
          </a:prstGeom>
          <a:noFill/>
        </p:spPr>
        <p:txBody>
          <a:bodyPr wrap="square" rtlCol="0">
            <a:spAutoFit/>
          </a:bodyPr>
          <a:lstStyle/>
          <a:p>
            <a:r>
              <a:rPr lang="en-GB" sz="2400" b="1" i="1" dirty="0">
                <a:solidFill>
                  <a:schemeClr val="accent4">
                    <a:lumMod val="75000"/>
                  </a:schemeClr>
                </a:solidFill>
                <a:latin typeface="Century Gothic" panose="020B0502020202020204" pitchFamily="34" charset="0"/>
              </a:rPr>
              <a:t>The boy comes out of the house again.</a:t>
            </a:r>
          </a:p>
        </p:txBody>
      </p:sp>
      <p:sp>
        <p:nvSpPr>
          <p:cNvPr id="88" name="TextBox 87">
            <a:extLst>
              <a:ext uri="{FF2B5EF4-FFF2-40B4-BE49-F238E27FC236}">
                <a16:creationId xmlns:a16="http://schemas.microsoft.com/office/drawing/2014/main" id="{72986558-9F3A-430D-9B33-F433F404CF88}"/>
              </a:ext>
            </a:extLst>
          </p:cNvPr>
          <p:cNvSpPr txBox="1"/>
          <p:nvPr/>
        </p:nvSpPr>
        <p:spPr>
          <a:xfrm>
            <a:off x="5230055" y="5707813"/>
            <a:ext cx="7034519" cy="461665"/>
          </a:xfrm>
          <a:prstGeom prst="rect">
            <a:avLst/>
          </a:prstGeom>
          <a:noFill/>
        </p:spPr>
        <p:txBody>
          <a:bodyPr wrap="square" rtlCol="0">
            <a:spAutoFit/>
          </a:bodyPr>
          <a:lstStyle/>
          <a:p>
            <a:r>
              <a:rPr lang="en-GB" sz="2400" b="1" i="1" dirty="0">
                <a:solidFill>
                  <a:schemeClr val="accent4">
                    <a:lumMod val="75000"/>
                  </a:schemeClr>
                </a:solidFill>
                <a:latin typeface="Century Gothic" panose="020B0502020202020204" pitchFamily="34" charset="0"/>
              </a:rPr>
              <a:t>The house explodes!</a:t>
            </a:r>
          </a:p>
        </p:txBody>
      </p:sp>
    </p:spTree>
    <p:extLst>
      <p:ext uri="{BB962C8B-B14F-4D97-AF65-F5344CB8AC3E}">
        <p14:creationId xmlns:p14="http://schemas.microsoft.com/office/powerpoint/2010/main" val="4173430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67"/>
                                        </p:tgtEl>
                                        <p:attrNameLst>
                                          <p:attrName>fillcolor</p:attrName>
                                        </p:attrNameLst>
                                      </p:cBhvr>
                                      <p:to>
                                        <a:schemeClr val="accent2"/>
                                      </p:to>
                                    </p:animClr>
                                    <p:set>
                                      <p:cBhvr>
                                        <p:cTn id="7" dur="2000" fill="hold"/>
                                        <p:tgtEl>
                                          <p:spTgt spid="67"/>
                                        </p:tgtEl>
                                        <p:attrNameLst>
                                          <p:attrName>fill.type</p:attrName>
                                        </p:attrNameLst>
                                      </p:cBhvr>
                                      <p:to>
                                        <p:strVal val="solid"/>
                                      </p:to>
                                    </p:set>
                                    <p:set>
                                      <p:cBhvr>
                                        <p:cTn id="8" dur="2000" fill="hold"/>
                                        <p:tgtEl>
                                          <p:spTgt spid="67"/>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nodeType="clickEffect">
                                  <p:stCondLst>
                                    <p:cond delay="0"/>
                                  </p:stCondLst>
                                  <p:childTnLst>
                                    <p:animClr clrSpc="rgb" dir="cw">
                                      <p:cBhvr>
                                        <p:cTn id="12" dur="2000" fill="hold"/>
                                        <p:tgtEl>
                                          <p:spTgt spid="62"/>
                                        </p:tgtEl>
                                        <p:attrNameLst>
                                          <p:attrName>fillcolor</p:attrName>
                                        </p:attrNameLst>
                                      </p:cBhvr>
                                      <p:to>
                                        <a:schemeClr val="accent2"/>
                                      </p:to>
                                    </p:animClr>
                                    <p:set>
                                      <p:cBhvr>
                                        <p:cTn id="13" dur="2000" fill="hold"/>
                                        <p:tgtEl>
                                          <p:spTgt spid="62"/>
                                        </p:tgtEl>
                                        <p:attrNameLst>
                                          <p:attrName>fill.type</p:attrName>
                                        </p:attrNameLst>
                                      </p:cBhvr>
                                      <p:to>
                                        <p:strVal val="solid"/>
                                      </p:to>
                                    </p:set>
                                    <p:set>
                                      <p:cBhvr>
                                        <p:cTn id="14" dur="2000" fill="hold"/>
                                        <p:tgtEl>
                                          <p:spTgt spid="62"/>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 presetClass="emph" presetSubtype="2" fill="hold" nodeType="clickEffect">
                                  <p:stCondLst>
                                    <p:cond delay="0"/>
                                  </p:stCondLst>
                                  <p:childTnLst>
                                    <p:animClr clrSpc="rgb" dir="cw">
                                      <p:cBhvr>
                                        <p:cTn id="18" dur="2000" fill="hold"/>
                                        <p:tgtEl>
                                          <p:spTgt spid="73"/>
                                        </p:tgtEl>
                                        <p:attrNameLst>
                                          <p:attrName>fillcolor</p:attrName>
                                        </p:attrNameLst>
                                      </p:cBhvr>
                                      <p:to>
                                        <a:schemeClr val="accent2"/>
                                      </p:to>
                                    </p:animClr>
                                    <p:set>
                                      <p:cBhvr>
                                        <p:cTn id="19" dur="2000" fill="hold"/>
                                        <p:tgtEl>
                                          <p:spTgt spid="73"/>
                                        </p:tgtEl>
                                        <p:attrNameLst>
                                          <p:attrName>fill.type</p:attrName>
                                        </p:attrNameLst>
                                      </p:cBhvr>
                                      <p:to>
                                        <p:strVal val="solid"/>
                                      </p:to>
                                    </p:set>
                                    <p:set>
                                      <p:cBhvr>
                                        <p:cTn id="20" dur="2000" fill="hold"/>
                                        <p:tgtEl>
                                          <p:spTgt spid="73"/>
                                        </p:tgtEl>
                                        <p:attrNameLst>
                                          <p:attrName>fill.on</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81"/>
                                        </p:tgtEl>
                                        <p:attrNameLst>
                                          <p:attrName>fillcolor</p:attrName>
                                        </p:attrNameLst>
                                      </p:cBhvr>
                                      <p:to>
                                        <a:schemeClr val="accent2"/>
                                      </p:to>
                                    </p:animClr>
                                    <p:set>
                                      <p:cBhvr>
                                        <p:cTn id="25" dur="2000" fill="hold"/>
                                        <p:tgtEl>
                                          <p:spTgt spid="81"/>
                                        </p:tgtEl>
                                        <p:attrNameLst>
                                          <p:attrName>fill.type</p:attrName>
                                        </p:attrNameLst>
                                      </p:cBhvr>
                                      <p:to>
                                        <p:strVal val="solid"/>
                                      </p:to>
                                    </p:set>
                                    <p:set>
                                      <p:cBhvr>
                                        <p:cTn id="26" dur="2000" fill="hold"/>
                                        <p:tgtEl>
                                          <p:spTgt spid="81"/>
                                        </p:tgtEl>
                                        <p:attrNameLst>
                                          <p:attrName>fill.on</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4"/>
                                        </p:tgtEl>
                                        <p:attrNameLst>
                                          <p:attrName>style.visibility</p:attrName>
                                        </p:attrNameLst>
                                      </p:cBhvr>
                                      <p:to>
                                        <p:strVal val="visible"/>
                                      </p:to>
                                    </p:set>
                                    <p:animEffect transition="in" filter="fade">
                                      <p:cBhvr>
                                        <p:cTn id="31" dur="500"/>
                                        <p:tgtEl>
                                          <p:spTgt spid="8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85"/>
                                        </p:tgtEl>
                                        <p:attrNameLst>
                                          <p:attrName>style.visibility</p:attrName>
                                        </p:attrNameLst>
                                      </p:cBhvr>
                                      <p:to>
                                        <p:strVal val="visible"/>
                                      </p:to>
                                    </p:set>
                                    <p:animEffect transition="in" filter="fade">
                                      <p:cBhvr>
                                        <p:cTn id="36" dur="500"/>
                                        <p:tgtEl>
                                          <p:spTgt spid="8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87"/>
                                        </p:tgtEl>
                                        <p:attrNameLst>
                                          <p:attrName>style.visibility</p:attrName>
                                        </p:attrNameLst>
                                      </p:cBhvr>
                                      <p:to>
                                        <p:strVal val="visible"/>
                                      </p:to>
                                    </p:set>
                                    <p:animEffect transition="in" filter="fade">
                                      <p:cBhvr>
                                        <p:cTn id="41" dur="500"/>
                                        <p:tgtEl>
                                          <p:spTgt spid="8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88"/>
                                        </p:tgtEl>
                                        <p:attrNameLst>
                                          <p:attrName>style.visibility</p:attrName>
                                        </p:attrNameLst>
                                      </p:cBhvr>
                                      <p:to>
                                        <p:strVal val="visible"/>
                                      </p:to>
                                    </p:set>
                                    <p:animEffect transition="in" filter="fade">
                                      <p:cBhvr>
                                        <p:cTn id="46"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85" grpId="0"/>
      <p:bldP spid="87" grpId="0"/>
      <p:bldP spid="8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0" y="213557"/>
            <a:ext cx="6591740" cy="647577"/>
          </a:xfrm>
        </p:spPr>
        <p:txBody>
          <a:bodyPr>
            <a:normAutofit/>
          </a:bodyPr>
          <a:lstStyle/>
          <a:p>
            <a:r>
              <a:rPr lang="es-AR" sz="2800" b="1" dirty="0">
                <a:solidFill>
                  <a:srgbClr val="002060"/>
                </a:solidFill>
                <a:latin typeface="Century Gothic" panose="020B0502020202020204" pitchFamily="34" charset="0"/>
                <a:cs typeface="Arial"/>
                <a:sym typeface="Arial"/>
              </a:rPr>
              <a:t>Mensch, Ort, Farbe oder Ding?</a:t>
            </a:r>
            <a:endParaRPr lang="en-GB" sz="2800" dirty="0"/>
          </a:p>
        </p:txBody>
      </p:sp>
      <p:graphicFrame>
        <p:nvGraphicFramePr>
          <p:cNvPr id="32" name="Google Shape;902;p52">
            <a:extLst>
              <a:ext uri="{FF2B5EF4-FFF2-40B4-BE49-F238E27FC236}">
                <a16:creationId xmlns:a16="http://schemas.microsoft.com/office/drawing/2014/main" id="{EE89D54A-F61D-4711-83B7-5B8AF6EBBE98}"/>
              </a:ext>
            </a:extLst>
          </p:cNvPr>
          <p:cNvGraphicFramePr/>
          <p:nvPr>
            <p:extLst>
              <p:ext uri="{D42A27DB-BD31-4B8C-83A1-F6EECF244321}">
                <p14:modId xmlns:p14="http://schemas.microsoft.com/office/powerpoint/2010/main" val="3318560263"/>
              </p:ext>
            </p:extLst>
          </p:nvPr>
        </p:nvGraphicFramePr>
        <p:xfrm>
          <a:off x="121031" y="4452228"/>
          <a:ext cx="11908500" cy="1828840"/>
        </p:xfrm>
        <a:graphic>
          <a:graphicData uri="http://schemas.openxmlformats.org/drawingml/2006/table">
            <a:tbl>
              <a:tblPr firstRow="1" bandRow="1">
                <a:noFill/>
              </a:tblPr>
              <a:tblGrid>
                <a:gridCol w="2381700">
                  <a:extLst>
                    <a:ext uri="{9D8B030D-6E8A-4147-A177-3AD203B41FA5}">
                      <a16:colId xmlns:a16="http://schemas.microsoft.com/office/drawing/2014/main" val="20000"/>
                    </a:ext>
                  </a:extLst>
                </a:gridCol>
                <a:gridCol w="2381700">
                  <a:extLst>
                    <a:ext uri="{9D8B030D-6E8A-4147-A177-3AD203B41FA5}">
                      <a16:colId xmlns:a16="http://schemas.microsoft.com/office/drawing/2014/main" val="20001"/>
                    </a:ext>
                  </a:extLst>
                </a:gridCol>
                <a:gridCol w="2202169">
                  <a:extLst>
                    <a:ext uri="{9D8B030D-6E8A-4147-A177-3AD203B41FA5}">
                      <a16:colId xmlns:a16="http://schemas.microsoft.com/office/drawing/2014/main" val="20002"/>
                    </a:ext>
                  </a:extLst>
                </a:gridCol>
                <a:gridCol w="2800350">
                  <a:extLst>
                    <a:ext uri="{9D8B030D-6E8A-4147-A177-3AD203B41FA5}">
                      <a16:colId xmlns:a16="http://schemas.microsoft.com/office/drawing/2014/main" val="20003"/>
                    </a:ext>
                  </a:extLst>
                </a:gridCol>
                <a:gridCol w="2142581">
                  <a:extLst>
                    <a:ext uri="{9D8B030D-6E8A-4147-A177-3AD203B41FA5}">
                      <a16:colId xmlns:a16="http://schemas.microsoft.com/office/drawing/2014/main" val="20004"/>
                    </a:ext>
                  </a:extLst>
                </a:gridCol>
              </a:tblGrid>
              <a:tr h="397188">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rtl="0">
                        <a:lnSpc>
                          <a:spcPct val="100000"/>
                        </a:lnSpc>
                        <a:spcBef>
                          <a:spcPts val="0"/>
                        </a:spcBef>
                        <a:spcAft>
                          <a:spcPts val="0"/>
                        </a:spcAft>
                        <a:buClr>
                          <a:srgbClr val="000000"/>
                        </a:buClr>
                        <a:buFont typeface="Arial"/>
                        <a:buNone/>
                      </a:pPr>
                      <a:r>
                        <a:rPr lang="en-GB" sz="2400" b="0" i="0" u="none" strike="noStrike" cap="none" dirty="0" err="1">
                          <a:solidFill>
                            <a:schemeClr val="tx1"/>
                          </a:solidFill>
                          <a:latin typeface="Century Gothic" panose="020B0502020202020204" pitchFamily="34" charset="0"/>
                          <a:sym typeface="Arial"/>
                        </a:rPr>
                        <a:t>hier</a:t>
                      </a:r>
                      <a:endParaRPr sz="2400" b="0" i="0" u="none" strike="noStrike" cap="none" dirty="0">
                        <a:solidFill>
                          <a:schemeClr val="tx1"/>
                        </a:solidFill>
                        <a:latin typeface="Century Gothic" panose="020B0502020202020204" pitchFamily="34" charset="0"/>
                        <a:sym typeface="Arial"/>
                      </a:endParaRPr>
                    </a:p>
                  </a:txBody>
                  <a:tcPr marL="91450" marR="91450" marT="45725" marB="45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rtl="0">
                        <a:spcBef>
                          <a:spcPts val="0"/>
                        </a:spcBef>
                        <a:spcAft>
                          <a:spcPts val="0"/>
                        </a:spcAft>
                        <a:buNone/>
                      </a:pPr>
                      <a:r>
                        <a:rPr lang="en-GB" sz="2400" b="0" dirty="0">
                          <a:solidFill>
                            <a:schemeClr val="tx1"/>
                          </a:solidFill>
                          <a:latin typeface="Century Gothic" panose="020B0502020202020204" pitchFamily="34" charset="0"/>
                          <a:ea typeface="Century Gothic"/>
                          <a:cs typeface="Century Gothic"/>
                          <a:sym typeface="Century Gothic"/>
                        </a:rPr>
                        <a:t>das </a:t>
                      </a:r>
                      <a:r>
                        <a:rPr lang="en-GB" sz="2400" b="0" dirty="0" err="1">
                          <a:solidFill>
                            <a:schemeClr val="tx1"/>
                          </a:solidFill>
                          <a:latin typeface="Century Gothic" panose="020B0502020202020204" pitchFamily="34" charset="0"/>
                          <a:ea typeface="Century Gothic"/>
                          <a:cs typeface="Century Gothic"/>
                          <a:sym typeface="Century Gothic"/>
                        </a:rPr>
                        <a:t>Mädchen</a:t>
                      </a:r>
                      <a:endParaRPr sz="2400" b="0" dirty="0">
                        <a:solidFill>
                          <a:schemeClr val="tx1"/>
                        </a:solidFill>
                        <a:latin typeface="Century Gothic" panose="020B0502020202020204" pitchFamily="34" charset="0"/>
                        <a:ea typeface="Century Gothic"/>
                        <a:cs typeface="Century Gothic"/>
                        <a:sym typeface="Century Gothic"/>
                      </a:endParaRPr>
                    </a:p>
                  </a:txBody>
                  <a:tcPr marL="91450" marR="91450" marT="45725" marB="45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rtl="0">
                        <a:spcBef>
                          <a:spcPts val="0"/>
                        </a:spcBef>
                        <a:spcAft>
                          <a:spcPts val="0"/>
                        </a:spcAft>
                        <a:buNone/>
                      </a:pPr>
                      <a:r>
                        <a:rPr lang="en-GB" sz="2400" b="0" dirty="0" err="1">
                          <a:solidFill>
                            <a:schemeClr val="tx1"/>
                          </a:solidFill>
                          <a:latin typeface="Century Gothic" panose="020B0502020202020204" pitchFamily="34" charset="0"/>
                          <a:ea typeface="Century Gothic"/>
                          <a:cs typeface="Century Gothic"/>
                          <a:sym typeface="Century Gothic"/>
                        </a:rPr>
                        <a:t>blau</a:t>
                      </a:r>
                      <a:endParaRPr sz="2400" b="0" dirty="0">
                        <a:solidFill>
                          <a:schemeClr val="tx1"/>
                        </a:solidFill>
                        <a:latin typeface="Century Gothic" panose="020B0502020202020204" pitchFamily="34" charset="0"/>
                        <a:ea typeface="Century Gothic"/>
                        <a:cs typeface="Century Gothic"/>
                        <a:sym typeface="Century Gothic"/>
                      </a:endParaRPr>
                    </a:p>
                  </a:txBody>
                  <a:tcPr marL="91450" marR="91450" marT="45725" marB="45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b="0" i="0" u="none" strike="noStrike" cap="none" dirty="0">
                          <a:solidFill>
                            <a:schemeClr val="tx1"/>
                          </a:solidFill>
                          <a:latin typeface="Century Gothic" panose="020B0502020202020204" pitchFamily="34" charset="0"/>
                          <a:sym typeface="Arial"/>
                        </a:rPr>
                        <a:t>Katrin</a:t>
                      </a:r>
                    </a:p>
                  </a:txBody>
                  <a:tcPr marL="91450" marR="91450" marT="45725" marB="45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rtl="0">
                        <a:spcBef>
                          <a:spcPts val="0"/>
                        </a:spcBef>
                        <a:spcAft>
                          <a:spcPts val="0"/>
                        </a:spcAft>
                        <a:buNone/>
                      </a:pPr>
                      <a:r>
                        <a:rPr lang="en-GB" sz="2400" b="0" dirty="0">
                          <a:solidFill>
                            <a:schemeClr val="tx1"/>
                          </a:solidFill>
                          <a:latin typeface="Century Gothic" panose="020B0502020202020204" pitchFamily="34" charset="0"/>
                          <a:ea typeface="Century Gothic"/>
                          <a:cs typeface="Century Gothic"/>
                          <a:sym typeface="Century Gothic"/>
                        </a:rPr>
                        <a:t>der Garten</a:t>
                      </a:r>
                      <a:endParaRPr sz="2400" b="0" dirty="0">
                        <a:solidFill>
                          <a:schemeClr val="tx1"/>
                        </a:solidFill>
                        <a:latin typeface="Century Gothic" panose="020B0502020202020204" pitchFamily="34" charset="0"/>
                        <a:ea typeface="Century Gothic"/>
                        <a:cs typeface="Century Gothic"/>
                        <a:sym typeface="Century Gothic"/>
                      </a:endParaRPr>
                    </a:p>
                  </a:txBody>
                  <a:tcPr marL="91450" marR="91450" marT="45725" marB="45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97188">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rtl="0">
                        <a:spcBef>
                          <a:spcPts val="0"/>
                        </a:spcBef>
                        <a:spcAft>
                          <a:spcPts val="0"/>
                        </a:spcAft>
                        <a:buNone/>
                      </a:pPr>
                      <a:r>
                        <a:rPr lang="en-GB" sz="2400" b="0" dirty="0">
                          <a:solidFill>
                            <a:schemeClr val="tx1"/>
                          </a:solidFill>
                          <a:latin typeface="Century Gothic" panose="020B0502020202020204" pitchFamily="34" charset="0"/>
                          <a:ea typeface="Century Gothic"/>
                          <a:cs typeface="Century Gothic"/>
                          <a:sym typeface="Century Gothic"/>
                        </a:rPr>
                        <a:t>die Schule</a:t>
                      </a:r>
                      <a:endParaRPr sz="2400" b="0" dirty="0">
                        <a:solidFill>
                          <a:schemeClr val="tx1"/>
                        </a:solidFill>
                        <a:latin typeface="Century Gothic" panose="020B0502020202020204" pitchFamily="34" charset="0"/>
                      </a:endParaRPr>
                    </a:p>
                  </a:txBody>
                  <a:tcPr marL="91450" marR="91450" marT="45725" marB="45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rtl="0">
                        <a:lnSpc>
                          <a:spcPct val="100000"/>
                        </a:lnSpc>
                        <a:spcBef>
                          <a:spcPts val="0"/>
                        </a:spcBef>
                        <a:spcAft>
                          <a:spcPts val="0"/>
                        </a:spcAft>
                        <a:buClr>
                          <a:srgbClr val="000000"/>
                        </a:buClr>
                        <a:buFont typeface="Arial"/>
                        <a:buNone/>
                      </a:pPr>
                      <a:r>
                        <a:rPr lang="en-GB" sz="2400" b="0" i="0" u="none" strike="noStrike" cap="none" dirty="0">
                          <a:solidFill>
                            <a:schemeClr val="tx1"/>
                          </a:solidFill>
                          <a:latin typeface="Century Gothic" panose="020B0502020202020204" pitchFamily="34" charset="0"/>
                          <a:sym typeface="Arial"/>
                        </a:rPr>
                        <a:t>die Form</a:t>
                      </a:r>
                      <a:endParaRPr sz="2400" b="0" i="0" u="none" strike="noStrike" cap="none" dirty="0">
                        <a:solidFill>
                          <a:schemeClr val="tx1"/>
                        </a:solidFill>
                        <a:latin typeface="Century Gothic" panose="020B0502020202020204" pitchFamily="34" charset="0"/>
                        <a:sym typeface="Arial"/>
                      </a:endParaRPr>
                    </a:p>
                  </a:txBody>
                  <a:tcPr marL="91450" marR="91450" marT="45725" marB="45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rtl="0">
                        <a:lnSpc>
                          <a:spcPct val="100000"/>
                        </a:lnSpc>
                        <a:spcBef>
                          <a:spcPts val="0"/>
                        </a:spcBef>
                        <a:spcAft>
                          <a:spcPts val="0"/>
                        </a:spcAft>
                        <a:buClr>
                          <a:srgbClr val="000000"/>
                        </a:buClr>
                        <a:buFont typeface="Arial"/>
                        <a:buNone/>
                      </a:pPr>
                      <a:r>
                        <a:rPr lang="en-GB" sz="2400" b="0" i="0" u="none" strike="noStrike" cap="none" dirty="0" err="1">
                          <a:solidFill>
                            <a:schemeClr val="tx1"/>
                          </a:solidFill>
                          <a:latin typeface="Century Gothic" panose="020B0502020202020204" pitchFamily="34" charset="0"/>
                          <a:sym typeface="Arial"/>
                        </a:rPr>
                        <a:t>zu</a:t>
                      </a:r>
                      <a:r>
                        <a:rPr lang="en-GB" sz="2400" b="0" i="0" u="none" strike="noStrike" cap="none" dirty="0">
                          <a:solidFill>
                            <a:schemeClr val="tx1"/>
                          </a:solidFill>
                          <a:latin typeface="Century Gothic" panose="020B0502020202020204" pitchFamily="34" charset="0"/>
                          <a:sym typeface="Arial"/>
                        </a:rPr>
                        <a:t> </a:t>
                      </a:r>
                      <a:r>
                        <a:rPr lang="en-GB" sz="2400" b="0" i="0" u="none" strike="noStrike" cap="none" dirty="0" err="1">
                          <a:solidFill>
                            <a:schemeClr val="tx1"/>
                          </a:solidFill>
                          <a:latin typeface="Century Gothic" panose="020B0502020202020204" pitchFamily="34" charset="0"/>
                          <a:sym typeface="Arial"/>
                        </a:rPr>
                        <a:t>Hause</a:t>
                      </a:r>
                      <a:endParaRPr sz="2400" b="0" i="0" u="none" strike="noStrike" cap="none" dirty="0">
                        <a:solidFill>
                          <a:schemeClr val="tx1"/>
                        </a:solidFill>
                        <a:latin typeface="Century Gothic" panose="020B0502020202020204" pitchFamily="34" charset="0"/>
                        <a:sym typeface="Arial"/>
                      </a:endParaRPr>
                    </a:p>
                  </a:txBody>
                  <a:tcPr marL="91450" marR="91450" marT="45725" marB="45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rtl="0">
                        <a:lnSpc>
                          <a:spcPct val="100000"/>
                        </a:lnSpc>
                        <a:spcBef>
                          <a:spcPts val="0"/>
                        </a:spcBef>
                        <a:spcAft>
                          <a:spcPts val="0"/>
                        </a:spcAft>
                        <a:buClr>
                          <a:srgbClr val="000000"/>
                        </a:buClr>
                        <a:buFont typeface="Arial"/>
                        <a:buNone/>
                      </a:pPr>
                      <a:r>
                        <a:rPr lang="en-GB" sz="2400" b="0" i="0" u="none" strike="noStrike" cap="none" dirty="0">
                          <a:solidFill>
                            <a:schemeClr val="tx1"/>
                          </a:solidFill>
                          <a:latin typeface="Century Gothic" panose="020B0502020202020204" pitchFamily="34" charset="0"/>
                          <a:ea typeface="Century Gothic"/>
                          <a:cs typeface="Century Gothic"/>
                          <a:sym typeface="Century Gothic"/>
                        </a:rPr>
                        <a:t>die </a:t>
                      </a:r>
                      <a:r>
                        <a:rPr lang="en-GB" sz="2400" b="0" i="0" u="none" strike="noStrike" cap="none" dirty="0" err="1">
                          <a:solidFill>
                            <a:schemeClr val="tx1"/>
                          </a:solidFill>
                          <a:latin typeface="Century Gothic" panose="020B0502020202020204" pitchFamily="34" charset="0"/>
                          <a:ea typeface="Century Gothic"/>
                          <a:cs typeface="Century Gothic"/>
                          <a:sym typeface="Century Gothic"/>
                        </a:rPr>
                        <a:t>Hausaufgabe</a:t>
                      </a:r>
                      <a:endParaRPr sz="2400" b="0" i="0" u="none" strike="noStrike" cap="none" dirty="0">
                        <a:solidFill>
                          <a:schemeClr val="tx1"/>
                        </a:solidFill>
                        <a:latin typeface="Century Gothic" panose="020B0502020202020204" pitchFamily="34" charset="0"/>
                        <a:ea typeface="Century Gothic"/>
                        <a:cs typeface="Century Gothic"/>
                        <a:sym typeface="Century Gothic"/>
                      </a:endParaRPr>
                    </a:p>
                  </a:txBody>
                  <a:tcPr marL="91450" marR="91450" marT="45725" marB="45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rtl="0">
                        <a:lnSpc>
                          <a:spcPct val="100000"/>
                        </a:lnSpc>
                        <a:spcBef>
                          <a:spcPts val="0"/>
                        </a:spcBef>
                        <a:spcAft>
                          <a:spcPts val="0"/>
                        </a:spcAft>
                        <a:buClr>
                          <a:srgbClr val="000000"/>
                        </a:buClr>
                        <a:buFont typeface="Arial"/>
                        <a:buNone/>
                      </a:pPr>
                      <a:r>
                        <a:rPr lang="en-GB" sz="2400" b="0" i="0" u="none" strike="noStrike" cap="none" dirty="0">
                          <a:solidFill>
                            <a:schemeClr val="tx1"/>
                          </a:solidFill>
                          <a:latin typeface="Century Gothic" panose="020B0502020202020204" pitchFamily="34" charset="0"/>
                          <a:ea typeface="Century Gothic"/>
                          <a:cs typeface="Century Gothic"/>
                          <a:sym typeface="Century Gothic"/>
                        </a:rPr>
                        <a:t>der Herr</a:t>
                      </a:r>
                      <a:endParaRPr sz="2400" b="0" i="0" u="none" strike="noStrike" cap="none" dirty="0">
                        <a:solidFill>
                          <a:schemeClr val="tx1"/>
                        </a:solidFill>
                        <a:latin typeface="Century Gothic" panose="020B0502020202020204" pitchFamily="34" charset="0"/>
                        <a:ea typeface="Century Gothic"/>
                        <a:cs typeface="Century Gothic"/>
                        <a:sym typeface="Century Gothic"/>
                      </a:endParaRPr>
                    </a:p>
                  </a:txBody>
                  <a:tcPr marL="91450" marR="91450" marT="45725" marB="45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97188">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rtl="0">
                        <a:spcBef>
                          <a:spcPts val="0"/>
                        </a:spcBef>
                        <a:spcAft>
                          <a:spcPts val="0"/>
                        </a:spcAft>
                        <a:buNone/>
                      </a:pPr>
                      <a:r>
                        <a:rPr lang="en-GB" sz="2400" b="0" dirty="0">
                          <a:solidFill>
                            <a:schemeClr val="tx1"/>
                          </a:solidFill>
                          <a:latin typeface="Century Gothic" panose="020B0502020202020204" pitchFamily="34" charset="0"/>
                        </a:rPr>
                        <a:t>der </a:t>
                      </a:r>
                      <a:r>
                        <a:rPr lang="en-GB" sz="2400" b="0" dirty="0" err="1">
                          <a:solidFill>
                            <a:schemeClr val="tx1"/>
                          </a:solidFill>
                          <a:latin typeface="Century Gothic" panose="020B0502020202020204" pitchFamily="34" charset="0"/>
                        </a:rPr>
                        <a:t>Fußball</a:t>
                      </a:r>
                      <a:endParaRPr sz="2400" b="0" dirty="0">
                        <a:solidFill>
                          <a:schemeClr val="tx1"/>
                        </a:solidFill>
                        <a:latin typeface="Century Gothic" panose="020B0502020202020204" pitchFamily="34" charset="0"/>
                      </a:endParaRPr>
                    </a:p>
                  </a:txBody>
                  <a:tcPr marL="91450" marR="91450" marT="45725" marB="45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rtl="0">
                        <a:spcBef>
                          <a:spcPts val="0"/>
                        </a:spcBef>
                        <a:spcAft>
                          <a:spcPts val="0"/>
                        </a:spcAft>
                        <a:buNone/>
                      </a:pPr>
                      <a:r>
                        <a:rPr lang="en-GB" sz="2400" b="0" dirty="0">
                          <a:solidFill>
                            <a:schemeClr val="tx1"/>
                          </a:solidFill>
                          <a:latin typeface="Century Gothic" panose="020B0502020202020204" pitchFamily="34" charset="0"/>
                          <a:ea typeface="Century Gothic"/>
                          <a:cs typeface="Century Gothic"/>
                          <a:sym typeface="Century Gothic"/>
                        </a:rPr>
                        <a:t>das Auto</a:t>
                      </a:r>
                      <a:endParaRPr sz="2400" b="0" dirty="0">
                        <a:solidFill>
                          <a:schemeClr val="tx1"/>
                        </a:solidFill>
                        <a:latin typeface="Century Gothic" panose="020B0502020202020204" pitchFamily="34" charset="0"/>
                        <a:ea typeface="Century Gothic"/>
                        <a:cs typeface="Century Gothic"/>
                        <a:sym typeface="Century Gothic"/>
                      </a:endParaRPr>
                    </a:p>
                  </a:txBody>
                  <a:tcPr marL="91450" marR="91450" marT="45725" marB="45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b="0" i="0" u="none" strike="noStrike" cap="none" dirty="0">
                          <a:solidFill>
                            <a:schemeClr val="tx1"/>
                          </a:solidFill>
                          <a:latin typeface="Century Gothic" panose="020B0502020202020204" pitchFamily="34" charset="0"/>
                          <a:ea typeface="Century Gothic"/>
                          <a:cs typeface="Century Gothic"/>
                          <a:sym typeface="Century Gothic"/>
                        </a:rPr>
                        <a:t>die Hand</a:t>
                      </a:r>
                      <a:endParaRPr lang="en-GB" sz="2400" b="0" i="0" u="none" strike="noStrike" cap="none" dirty="0">
                        <a:solidFill>
                          <a:schemeClr val="tx1"/>
                        </a:solidFill>
                        <a:latin typeface="Century Gothic" panose="020B0502020202020204" pitchFamily="34" charset="0"/>
                        <a:sym typeface="Arial"/>
                      </a:endParaRPr>
                    </a:p>
                  </a:txBody>
                  <a:tcPr marL="91450" marR="91450" marT="45725" marB="45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rtl="0">
                        <a:lnSpc>
                          <a:spcPct val="100000"/>
                        </a:lnSpc>
                        <a:spcBef>
                          <a:spcPts val="0"/>
                        </a:spcBef>
                        <a:spcAft>
                          <a:spcPts val="0"/>
                        </a:spcAft>
                        <a:buClr>
                          <a:srgbClr val="000000"/>
                        </a:buClr>
                        <a:buFont typeface="Arial"/>
                        <a:buNone/>
                      </a:pPr>
                      <a:r>
                        <a:rPr lang="en-GB" sz="2400" b="0" i="0" u="none" strike="noStrike" cap="none" dirty="0">
                          <a:solidFill>
                            <a:schemeClr val="tx1"/>
                          </a:solidFill>
                          <a:latin typeface="Century Gothic" panose="020B0502020202020204" pitchFamily="34" charset="0"/>
                          <a:ea typeface="Century Gothic"/>
                          <a:cs typeface="Century Gothic"/>
                          <a:sym typeface="Century Gothic"/>
                        </a:rPr>
                        <a:t>das Zimmer</a:t>
                      </a:r>
                      <a:endParaRPr sz="2400" b="0" i="0" u="none" strike="noStrike" cap="none" dirty="0">
                        <a:solidFill>
                          <a:schemeClr val="tx1"/>
                        </a:solidFill>
                        <a:latin typeface="Century Gothic" panose="020B0502020202020204" pitchFamily="34" charset="0"/>
                        <a:ea typeface="Century Gothic"/>
                        <a:cs typeface="Century Gothic"/>
                        <a:sym typeface="Century Gothic"/>
                      </a:endParaRPr>
                    </a:p>
                  </a:txBody>
                  <a:tcPr marL="91450" marR="91450" marT="45725" marB="45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b="0" i="0" u="none" strike="noStrike" cap="none" dirty="0">
                          <a:solidFill>
                            <a:schemeClr val="tx1"/>
                          </a:solidFill>
                          <a:latin typeface="Century Gothic" panose="020B0502020202020204" pitchFamily="34" charset="0"/>
                          <a:sym typeface="Arial"/>
                        </a:rPr>
                        <a:t>die </a:t>
                      </a:r>
                      <a:r>
                        <a:rPr lang="en-GB" sz="2400" b="0" i="0" u="none" strike="noStrike" cap="none" dirty="0" err="1">
                          <a:solidFill>
                            <a:schemeClr val="tx1"/>
                          </a:solidFill>
                          <a:latin typeface="Century Gothic" panose="020B0502020202020204" pitchFamily="34" charset="0"/>
                          <a:sym typeface="Arial"/>
                        </a:rPr>
                        <a:t>Liste</a:t>
                      </a:r>
                      <a:endParaRPr lang="en-GB" sz="2400" b="0" i="0" u="none" strike="noStrike" cap="none" dirty="0">
                        <a:solidFill>
                          <a:schemeClr val="tx1"/>
                        </a:solidFill>
                        <a:latin typeface="Century Gothic" panose="020B0502020202020204" pitchFamily="34" charset="0"/>
                        <a:sym typeface="Arial"/>
                      </a:endParaRPr>
                    </a:p>
                  </a:txBody>
                  <a:tcPr marL="91450" marR="91450" marT="45725" marB="45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97188">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b="0" dirty="0" err="1">
                          <a:solidFill>
                            <a:schemeClr val="tx1"/>
                          </a:solidFill>
                          <a:latin typeface="Century Gothic" panose="020B0502020202020204" pitchFamily="34" charset="0"/>
                          <a:ea typeface="Century Gothic"/>
                          <a:cs typeface="Century Gothic"/>
                          <a:sym typeface="Century Gothic"/>
                        </a:rPr>
                        <a:t>gelb</a:t>
                      </a:r>
                      <a:endParaRPr lang="en-GB" sz="2400" b="0" dirty="0">
                        <a:solidFill>
                          <a:schemeClr val="tx1"/>
                        </a:solidFill>
                        <a:latin typeface="Century Gothic" panose="020B0502020202020204" pitchFamily="34" charset="0"/>
                        <a:ea typeface="Century Gothic"/>
                        <a:cs typeface="Century Gothic"/>
                        <a:sym typeface="Century Gothic"/>
                      </a:endParaRPr>
                    </a:p>
                  </a:txBody>
                  <a:tcPr marL="91450" marR="91450" marT="45725" marB="45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b="0" i="0" u="none" strike="noStrike" cap="none" dirty="0">
                          <a:solidFill>
                            <a:schemeClr val="tx1"/>
                          </a:solidFill>
                          <a:latin typeface="Century Gothic" panose="020B0502020202020204" pitchFamily="34" charset="0"/>
                          <a:sym typeface="Arial"/>
                        </a:rPr>
                        <a:t>Mia</a:t>
                      </a:r>
                    </a:p>
                  </a:txBody>
                  <a:tcPr marL="91450" marR="91450" marT="45725" marB="45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b="0" i="0" u="none" strike="noStrike" cap="none" dirty="0">
                          <a:solidFill>
                            <a:schemeClr val="tx1"/>
                          </a:solidFill>
                          <a:latin typeface="Century Gothic" panose="020B0502020202020204" pitchFamily="34" charset="0"/>
                          <a:ea typeface="Century Gothic"/>
                          <a:cs typeface="Century Gothic"/>
                          <a:sym typeface="Century Gothic"/>
                        </a:rPr>
                        <a:t>rot</a:t>
                      </a:r>
                    </a:p>
                  </a:txBody>
                  <a:tcPr marL="91450" marR="91450" marT="45725" marB="45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rtl="0">
                        <a:lnSpc>
                          <a:spcPct val="100000"/>
                        </a:lnSpc>
                        <a:spcBef>
                          <a:spcPts val="0"/>
                        </a:spcBef>
                        <a:spcAft>
                          <a:spcPts val="0"/>
                        </a:spcAft>
                        <a:buClr>
                          <a:srgbClr val="000000"/>
                        </a:buClr>
                        <a:buFont typeface="Arial"/>
                        <a:buNone/>
                      </a:pPr>
                      <a:r>
                        <a:rPr lang="en-GB" sz="2400" b="0" i="0" u="none" strike="noStrike" cap="none" dirty="0">
                          <a:solidFill>
                            <a:schemeClr val="tx1"/>
                          </a:solidFill>
                          <a:latin typeface="Century Gothic" panose="020B0502020202020204" pitchFamily="34" charset="0"/>
                          <a:ea typeface="Century Gothic"/>
                          <a:cs typeface="Century Gothic"/>
                          <a:sym typeface="Century Gothic"/>
                        </a:rPr>
                        <a:t>die Frau</a:t>
                      </a:r>
                      <a:endParaRPr sz="2400" b="0" i="0" u="none" strike="noStrike" cap="none" dirty="0">
                        <a:solidFill>
                          <a:schemeClr val="tx1"/>
                        </a:solidFill>
                        <a:latin typeface="Century Gothic" panose="020B0502020202020204" pitchFamily="34" charset="0"/>
                        <a:ea typeface="Century Gothic"/>
                        <a:cs typeface="Century Gothic"/>
                        <a:sym typeface="Century Gothic"/>
                      </a:endParaRPr>
                    </a:p>
                  </a:txBody>
                  <a:tcPr marL="91450" marR="91450" marT="45725" marB="45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rtl="0">
                        <a:lnSpc>
                          <a:spcPct val="100000"/>
                        </a:lnSpc>
                        <a:spcBef>
                          <a:spcPts val="0"/>
                        </a:spcBef>
                        <a:spcAft>
                          <a:spcPts val="0"/>
                        </a:spcAft>
                        <a:buClr>
                          <a:srgbClr val="000000"/>
                        </a:buClr>
                        <a:buFont typeface="Arial"/>
                        <a:buNone/>
                      </a:pPr>
                      <a:r>
                        <a:rPr lang="en-GB" sz="2400" b="0" i="0" u="none" strike="noStrike" cap="none" dirty="0">
                          <a:solidFill>
                            <a:schemeClr val="tx1"/>
                          </a:solidFill>
                          <a:latin typeface="Century Gothic" panose="020B0502020202020204" pitchFamily="34" charset="0"/>
                          <a:ea typeface="Century Gothic"/>
                          <a:cs typeface="Century Gothic"/>
                          <a:sym typeface="Century Gothic"/>
                        </a:rPr>
                        <a:t>der Mann</a:t>
                      </a:r>
                      <a:endParaRPr sz="2400" b="0" i="0" u="none" strike="noStrike" cap="none" dirty="0">
                        <a:solidFill>
                          <a:schemeClr val="tx1"/>
                        </a:solidFill>
                        <a:latin typeface="Century Gothic" panose="020B0502020202020204" pitchFamily="34" charset="0"/>
                        <a:ea typeface="Century Gothic"/>
                        <a:cs typeface="Century Gothic"/>
                        <a:sym typeface="Century Gothic"/>
                      </a:endParaRPr>
                    </a:p>
                  </a:txBody>
                  <a:tcPr marL="91450" marR="91450" marT="45725" marB="45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35" name="CuadroTexto 22">
            <a:extLst>
              <a:ext uri="{FF2B5EF4-FFF2-40B4-BE49-F238E27FC236}">
                <a16:creationId xmlns:a16="http://schemas.microsoft.com/office/drawing/2014/main" id="{6427031C-67CB-42AC-8DDA-C8D43C163784}"/>
              </a:ext>
            </a:extLst>
          </p:cNvPr>
          <p:cNvSpPr txBox="1"/>
          <p:nvPr/>
        </p:nvSpPr>
        <p:spPr>
          <a:xfrm>
            <a:off x="128741" y="2651624"/>
            <a:ext cx="148149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25050"/>
                </a:solidFill>
                <a:effectLst/>
                <a:uLnTx/>
                <a:uFillTx/>
                <a:latin typeface="Century Gothic" panose="020F0302020204030204"/>
                <a:ea typeface="+mn-ea"/>
                <a:cs typeface="Arial"/>
                <a:sym typeface="Arial"/>
              </a:rPr>
              <a:t>Person</a:t>
            </a:r>
            <a:r>
              <a:rPr kumimoji="0" lang="es-GB" sz="2400" b="0" i="0" u="none" strike="noStrike" kern="1200" cap="none" spc="0" normalizeH="0" baseline="0" noProof="0" dirty="0">
                <a:ln>
                  <a:noFill/>
                </a:ln>
                <a:solidFill>
                  <a:srgbClr val="525050"/>
                </a:solidFill>
                <a:effectLst/>
                <a:uLnTx/>
                <a:uFillTx/>
                <a:latin typeface="Century Gothic" panose="020F0302020204030204"/>
                <a:ea typeface="+mn-ea"/>
                <a:cs typeface="Arial"/>
                <a:sym typeface="Arial"/>
              </a:rPr>
              <a:t> </a:t>
            </a:r>
            <a:r>
              <a:rPr kumimoji="0" lang="es-GB" sz="2400" b="1" i="0" u="none" strike="noStrike" kern="1200" cap="none" spc="0" normalizeH="0" baseline="0" noProof="0" dirty="0">
                <a:ln>
                  <a:noFill/>
                </a:ln>
                <a:solidFill>
                  <a:srgbClr val="525050"/>
                </a:solidFill>
                <a:effectLst/>
                <a:uLnTx/>
                <a:uFillTx/>
                <a:latin typeface="Century Gothic" panose="020F0302020204030204"/>
                <a:ea typeface="+mn-ea"/>
                <a:cs typeface="Arial"/>
                <a:sym typeface="Arial"/>
              </a:rPr>
              <a:t>A</a:t>
            </a:r>
            <a:endParaRPr kumimoji="0" lang="es-GB" sz="2400" b="0" i="0" u="none" strike="noStrike" kern="1200" cap="none" spc="0" normalizeH="0" baseline="0" noProof="0" dirty="0">
              <a:ln>
                <a:noFill/>
              </a:ln>
              <a:solidFill>
                <a:srgbClr val="525050"/>
              </a:solidFill>
              <a:effectLst/>
              <a:uLnTx/>
              <a:uFillTx/>
              <a:latin typeface="Century Gothic" panose="020F0302020204030204"/>
              <a:ea typeface="+mn-ea"/>
              <a:cs typeface="Arial"/>
              <a:sym typeface="Arial"/>
            </a:endParaRPr>
          </a:p>
        </p:txBody>
      </p:sp>
      <p:sp>
        <p:nvSpPr>
          <p:cNvPr id="40" name="CustomShape 6">
            <a:extLst>
              <a:ext uri="{FF2B5EF4-FFF2-40B4-BE49-F238E27FC236}">
                <a16:creationId xmlns:a16="http://schemas.microsoft.com/office/drawing/2014/main" id="{0F96BF33-3356-479E-A822-21237123A7F6}"/>
              </a:ext>
            </a:extLst>
          </p:cNvPr>
          <p:cNvSpPr/>
          <p:nvPr/>
        </p:nvSpPr>
        <p:spPr>
          <a:xfrm>
            <a:off x="88138" y="885950"/>
            <a:ext cx="10481101" cy="87512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525050"/>
                </a:solidFill>
                <a:effectLst/>
                <a:uLnTx/>
                <a:uFillTx/>
                <a:latin typeface="Century gothic"/>
                <a:ea typeface="Century Gothic"/>
                <a:cs typeface="+mn-cs"/>
              </a:rPr>
              <a:t>Person B</a:t>
            </a:r>
            <a:r>
              <a:rPr kumimoji="0" lang="en-GB" sz="2000" b="0" i="0" u="none" strike="noStrike" kern="1200" cap="none" spc="-1" normalizeH="0" baseline="0" noProof="0" dirty="0">
                <a:ln>
                  <a:noFill/>
                </a:ln>
                <a:solidFill>
                  <a:srgbClr val="525050"/>
                </a:solidFill>
                <a:effectLst/>
                <a:uLnTx/>
                <a:uFillTx/>
                <a:latin typeface="Century gothic"/>
                <a:ea typeface="Century Gothic"/>
                <a:cs typeface="+mn-cs"/>
              </a:rPr>
              <a:t>: Write 5 words in German from the table below. </a:t>
            </a:r>
            <a:br>
              <a:rPr kumimoji="0" lang="en-GB" sz="2000" b="0" i="0" u="none" strike="noStrike" kern="1200" cap="none" spc="-1" normalizeH="0" baseline="0" noProof="0" dirty="0">
                <a:ln>
                  <a:noFill/>
                </a:ln>
                <a:solidFill>
                  <a:srgbClr val="525050"/>
                </a:solidFill>
                <a:effectLst/>
                <a:uLnTx/>
                <a:uFillTx/>
                <a:latin typeface="Century gothic"/>
                <a:ea typeface="Century Gothic"/>
                <a:cs typeface="+mn-cs"/>
              </a:rPr>
            </a:br>
            <a:r>
              <a:rPr kumimoji="0" lang="en-GB" sz="2000" b="1" i="0" u="none" strike="noStrike" kern="1200" cap="none" spc="-1" normalizeH="0" baseline="0" noProof="0" dirty="0">
                <a:ln>
                  <a:noFill/>
                </a:ln>
                <a:solidFill>
                  <a:srgbClr val="525050"/>
                </a:solidFill>
                <a:effectLst/>
                <a:uLnTx/>
                <a:uFillTx/>
                <a:latin typeface="Century gothic"/>
                <a:ea typeface="Century Gothic"/>
                <a:cs typeface="+mn-cs"/>
              </a:rPr>
              <a:t>Person A</a:t>
            </a:r>
            <a:r>
              <a:rPr kumimoji="0" lang="en-GB" sz="2000" b="0" i="0" u="none" strike="noStrike" kern="1200" cap="none" spc="-1" normalizeH="0" baseline="0" noProof="0" dirty="0">
                <a:ln>
                  <a:noFill/>
                </a:ln>
                <a:solidFill>
                  <a:srgbClr val="525050"/>
                </a:solidFill>
                <a:effectLst/>
                <a:uLnTx/>
                <a:uFillTx/>
                <a:latin typeface="Century gothic"/>
                <a:ea typeface="Century Gothic"/>
                <a:cs typeface="+mn-cs"/>
              </a:rPr>
              <a:t>:  Ask yes/no questions  in German to work out the words. </a:t>
            </a:r>
            <a:endParaRPr kumimoji="0" lang="en-GB" sz="2000" b="0" i="0" u="none" strike="noStrike" kern="1200" cap="none" spc="-1" normalizeH="0" baseline="0" noProof="0" dirty="0">
              <a:ln>
                <a:noFill/>
              </a:ln>
              <a:solidFill>
                <a:srgbClr val="525050"/>
              </a:solidFill>
              <a:effectLst/>
              <a:uLnTx/>
              <a:uFillTx/>
              <a:latin typeface="Century gothic"/>
              <a:ea typeface="+mn-ea"/>
              <a:cs typeface="+mn-cs"/>
            </a:endParaRPr>
          </a:p>
        </p:txBody>
      </p:sp>
      <p:sp>
        <p:nvSpPr>
          <p:cNvPr id="36" name="Llamada rectangular redondeada 23">
            <a:extLst>
              <a:ext uri="{FF2B5EF4-FFF2-40B4-BE49-F238E27FC236}">
                <a16:creationId xmlns:a16="http://schemas.microsoft.com/office/drawing/2014/main" id="{02C3BC9C-8730-4001-88E2-A4134BBA2F5D}"/>
              </a:ext>
            </a:extLst>
          </p:cNvPr>
          <p:cNvSpPr/>
          <p:nvPr/>
        </p:nvSpPr>
        <p:spPr>
          <a:xfrm>
            <a:off x="2532249" y="1793687"/>
            <a:ext cx="2248947" cy="463329"/>
          </a:xfrm>
          <a:prstGeom prst="wedgeRoundRectCallout">
            <a:avLst>
              <a:gd name="adj1" fmla="val -63269"/>
              <a:gd name="adj2" fmla="val -26315"/>
              <a:gd name="adj3" fmla="val 16667"/>
            </a:avLst>
          </a:prstGeom>
          <a:solidFill>
            <a:srgbClr val="FBF0D5"/>
          </a:solidFill>
          <a:ln w="25400" cap="flat" cmpd="sng" algn="ctr">
            <a:solidFill>
              <a:srgbClr val="5B9BD5">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srgbClr val="525050"/>
                </a:solidFill>
                <a:effectLst/>
                <a:uLnTx/>
                <a:uFillTx/>
                <a:latin typeface="Century Gothic" panose="020F0302020204030204"/>
                <a:ea typeface="+mn-ea"/>
                <a:cs typeface="+mn-cs"/>
                <a:sym typeface="Arial"/>
              </a:rPr>
              <a:t>Ist</a:t>
            </a: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sym typeface="Arial"/>
              </a:rPr>
              <a:t> es </a:t>
            </a:r>
            <a:r>
              <a:rPr kumimoji="0" lang="en-GB" sz="2000" b="1" i="0" u="none" strike="noStrike" kern="0" cap="none" spc="0" normalizeH="0" baseline="0" noProof="0" dirty="0" err="1">
                <a:ln>
                  <a:noFill/>
                </a:ln>
                <a:solidFill>
                  <a:srgbClr val="525050"/>
                </a:solidFill>
                <a:effectLst/>
                <a:uLnTx/>
                <a:uFillTx/>
                <a:latin typeface="Century Gothic" panose="020F0302020204030204"/>
                <a:ea typeface="+mn-ea"/>
                <a:cs typeface="+mn-cs"/>
                <a:sym typeface="Arial"/>
              </a:rPr>
              <a:t>ein</a:t>
            </a: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sym typeface="Arial"/>
              </a:rPr>
              <a:t> Ort?</a:t>
            </a:r>
            <a:endParaRPr kumimoji="0" lang="es-GB" sz="2000" b="1" i="0" u="none" strike="noStrike" kern="0" cap="none" spc="0" normalizeH="0" baseline="0" noProof="0" dirty="0">
              <a:ln>
                <a:noFill/>
              </a:ln>
              <a:solidFill>
                <a:srgbClr val="525050"/>
              </a:solidFill>
              <a:effectLst/>
              <a:uLnTx/>
              <a:uFillTx/>
              <a:latin typeface="Century Gothic" panose="020F0302020204030204"/>
              <a:ea typeface="+mn-ea"/>
              <a:cs typeface="+mn-cs"/>
              <a:sym typeface="Arial"/>
            </a:endParaRPr>
          </a:p>
        </p:txBody>
      </p:sp>
      <p:sp>
        <p:nvSpPr>
          <p:cNvPr id="41" name="Llamada rectangular redondeada 23">
            <a:extLst>
              <a:ext uri="{FF2B5EF4-FFF2-40B4-BE49-F238E27FC236}">
                <a16:creationId xmlns:a16="http://schemas.microsoft.com/office/drawing/2014/main" id="{F268071B-B3B5-4549-935F-4F617891AAAF}"/>
              </a:ext>
            </a:extLst>
          </p:cNvPr>
          <p:cNvSpPr/>
          <p:nvPr/>
        </p:nvSpPr>
        <p:spPr>
          <a:xfrm>
            <a:off x="6478434" y="1788798"/>
            <a:ext cx="1134843" cy="463329"/>
          </a:xfrm>
          <a:prstGeom prst="wedgeRoundRectCallout">
            <a:avLst>
              <a:gd name="adj1" fmla="val 66688"/>
              <a:gd name="adj2" fmla="val 4234"/>
              <a:gd name="adj3" fmla="val 16667"/>
            </a:avLst>
          </a:prstGeom>
          <a:solidFill>
            <a:srgbClr val="FBF0D5"/>
          </a:solidFill>
          <a:ln w="25400" cap="flat" cmpd="sng" algn="ctr">
            <a:solidFill>
              <a:srgbClr val="5B9BD5">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srgbClr val="525050"/>
                </a:solidFill>
                <a:effectLst/>
                <a:uLnTx/>
                <a:uFillTx/>
                <a:latin typeface="Century Gothic" panose="020F0302020204030204"/>
                <a:ea typeface="+mn-ea"/>
                <a:cs typeface="+mn-cs"/>
                <a:sym typeface="Arial"/>
              </a:rPr>
              <a:t>Nein</a:t>
            </a: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sym typeface="Arial"/>
              </a:rPr>
              <a:t>!</a:t>
            </a:r>
            <a:endParaRPr kumimoji="0" lang="es-GB" sz="2000" b="1" i="0" u="none" strike="noStrike" kern="0" cap="none" spc="0" normalizeH="0" baseline="0" noProof="0" dirty="0">
              <a:ln>
                <a:noFill/>
              </a:ln>
              <a:solidFill>
                <a:srgbClr val="525050"/>
              </a:solidFill>
              <a:effectLst/>
              <a:uLnTx/>
              <a:uFillTx/>
              <a:latin typeface="Century Gothic" panose="020F0302020204030204"/>
              <a:ea typeface="+mn-ea"/>
              <a:cs typeface="+mn-cs"/>
              <a:sym typeface="Arial"/>
            </a:endParaRPr>
          </a:p>
        </p:txBody>
      </p:sp>
      <p:sp>
        <p:nvSpPr>
          <p:cNvPr id="17" name="Llamada rectangular redondeada 23">
            <a:extLst>
              <a:ext uri="{FF2B5EF4-FFF2-40B4-BE49-F238E27FC236}">
                <a16:creationId xmlns:a16="http://schemas.microsoft.com/office/drawing/2014/main" id="{FCEAD127-FEB1-469D-A0F3-D07E3FEB95E4}"/>
              </a:ext>
            </a:extLst>
          </p:cNvPr>
          <p:cNvSpPr/>
          <p:nvPr/>
        </p:nvSpPr>
        <p:spPr>
          <a:xfrm>
            <a:off x="2067242" y="2389521"/>
            <a:ext cx="2713954" cy="463329"/>
          </a:xfrm>
          <a:prstGeom prst="wedgeRoundRectCallout">
            <a:avLst>
              <a:gd name="adj1" fmla="val -63269"/>
              <a:gd name="adj2" fmla="val -26315"/>
              <a:gd name="adj3" fmla="val 16667"/>
            </a:avLst>
          </a:prstGeom>
          <a:solidFill>
            <a:srgbClr val="FBF0D5"/>
          </a:solidFill>
          <a:ln w="25400" cap="flat" cmpd="sng" algn="ctr">
            <a:solidFill>
              <a:srgbClr val="5B9BD5">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srgbClr val="525050"/>
                </a:solidFill>
                <a:effectLst/>
                <a:uLnTx/>
                <a:uFillTx/>
                <a:latin typeface="Century Gothic" panose="020F0302020204030204"/>
                <a:ea typeface="+mn-ea"/>
                <a:cs typeface="+mn-cs"/>
                <a:sym typeface="Arial"/>
              </a:rPr>
              <a:t>Ist</a:t>
            </a: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sym typeface="Arial"/>
              </a:rPr>
              <a:t> es </a:t>
            </a:r>
            <a:r>
              <a:rPr kumimoji="0" lang="en-GB" sz="2000" b="1" i="0" u="none" strike="noStrike" kern="0" cap="none" spc="0" normalizeH="0" baseline="0" noProof="0" dirty="0" err="1">
                <a:ln>
                  <a:noFill/>
                </a:ln>
                <a:solidFill>
                  <a:srgbClr val="525050"/>
                </a:solidFill>
                <a:effectLst/>
                <a:uLnTx/>
                <a:uFillTx/>
                <a:latin typeface="Century Gothic" panose="020F0302020204030204"/>
                <a:ea typeface="+mn-ea"/>
                <a:cs typeface="+mn-cs"/>
                <a:sym typeface="Arial"/>
              </a:rPr>
              <a:t>ein</a:t>
            </a: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sym typeface="Arial"/>
              </a:rPr>
              <a:t> Mensch?</a:t>
            </a:r>
            <a:endParaRPr kumimoji="0" lang="es-GB" sz="2000" b="1" i="0" u="none" strike="noStrike" kern="0" cap="none" spc="0" normalizeH="0" baseline="0" noProof="0" dirty="0">
              <a:ln>
                <a:noFill/>
              </a:ln>
              <a:solidFill>
                <a:srgbClr val="525050"/>
              </a:solidFill>
              <a:effectLst/>
              <a:uLnTx/>
              <a:uFillTx/>
              <a:latin typeface="Century Gothic" panose="020F0302020204030204"/>
              <a:ea typeface="+mn-ea"/>
              <a:cs typeface="+mn-cs"/>
              <a:sym typeface="Arial"/>
            </a:endParaRPr>
          </a:p>
        </p:txBody>
      </p:sp>
      <p:sp>
        <p:nvSpPr>
          <p:cNvPr id="18" name="Llamada rectangular redondeada 23">
            <a:extLst>
              <a:ext uri="{FF2B5EF4-FFF2-40B4-BE49-F238E27FC236}">
                <a16:creationId xmlns:a16="http://schemas.microsoft.com/office/drawing/2014/main" id="{B298A1A0-99B2-4797-BD41-C3160490C46B}"/>
              </a:ext>
            </a:extLst>
          </p:cNvPr>
          <p:cNvSpPr/>
          <p:nvPr/>
        </p:nvSpPr>
        <p:spPr>
          <a:xfrm>
            <a:off x="6477078" y="2348063"/>
            <a:ext cx="945165" cy="463328"/>
          </a:xfrm>
          <a:prstGeom prst="wedgeRoundRectCallout">
            <a:avLst>
              <a:gd name="adj1" fmla="val 66688"/>
              <a:gd name="adj2" fmla="val 4234"/>
              <a:gd name="adj3" fmla="val 16667"/>
            </a:avLst>
          </a:prstGeom>
          <a:solidFill>
            <a:srgbClr val="FBF0D5"/>
          </a:solidFill>
          <a:ln w="25400" cap="flat" cmpd="sng" algn="ctr">
            <a:solidFill>
              <a:srgbClr val="5B9BD5">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srgbClr val="525050"/>
                </a:solidFill>
                <a:effectLst/>
                <a:uLnTx/>
                <a:uFillTx/>
                <a:latin typeface="Century Gothic" panose="020F0302020204030204"/>
                <a:ea typeface="+mn-ea"/>
                <a:cs typeface="+mn-cs"/>
                <a:sym typeface="Arial"/>
              </a:rPr>
              <a:t>Ja</a:t>
            </a: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sym typeface="Arial"/>
              </a:rPr>
              <a:t>!</a:t>
            </a:r>
            <a:endParaRPr kumimoji="0" lang="es-GB" sz="2000" b="1" i="0" u="none" strike="noStrike" kern="0" cap="none" spc="0" normalizeH="0" baseline="0" noProof="0" dirty="0">
              <a:ln>
                <a:noFill/>
              </a:ln>
              <a:solidFill>
                <a:srgbClr val="525050"/>
              </a:solidFill>
              <a:effectLst/>
              <a:uLnTx/>
              <a:uFillTx/>
              <a:latin typeface="Century Gothic" panose="020F0302020204030204"/>
              <a:ea typeface="+mn-ea"/>
              <a:cs typeface="+mn-cs"/>
              <a:sym typeface="Arial"/>
            </a:endParaRPr>
          </a:p>
        </p:txBody>
      </p:sp>
      <p:sp>
        <p:nvSpPr>
          <p:cNvPr id="19" name="Llamada rectangular redondeada 23">
            <a:extLst>
              <a:ext uri="{FF2B5EF4-FFF2-40B4-BE49-F238E27FC236}">
                <a16:creationId xmlns:a16="http://schemas.microsoft.com/office/drawing/2014/main" id="{1C3C84E3-FB9B-4659-A540-62991B421372}"/>
              </a:ext>
            </a:extLst>
          </p:cNvPr>
          <p:cNvSpPr/>
          <p:nvPr/>
        </p:nvSpPr>
        <p:spPr>
          <a:xfrm>
            <a:off x="2747332" y="2965019"/>
            <a:ext cx="2033864" cy="454351"/>
          </a:xfrm>
          <a:prstGeom prst="wedgeRoundRectCallout">
            <a:avLst>
              <a:gd name="adj1" fmla="val -63269"/>
              <a:gd name="adj2" fmla="val -26315"/>
              <a:gd name="adj3" fmla="val 16667"/>
            </a:avLst>
          </a:prstGeom>
          <a:solidFill>
            <a:srgbClr val="FBF0D5"/>
          </a:solidFill>
          <a:ln w="25400" cap="flat" cmpd="sng" algn="ctr">
            <a:solidFill>
              <a:srgbClr val="5B9BD5">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srgbClr val="525050"/>
                </a:solidFill>
                <a:effectLst/>
                <a:uLnTx/>
                <a:uFillTx/>
                <a:latin typeface="Century Gothic" panose="020F0302020204030204"/>
                <a:ea typeface="+mn-ea"/>
                <a:cs typeface="+mn-cs"/>
                <a:sym typeface="Arial"/>
              </a:rPr>
              <a:t>Ist</a:t>
            </a: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sym typeface="Arial"/>
              </a:rPr>
              <a:t> es der Herr?</a:t>
            </a:r>
            <a:endParaRPr kumimoji="0" lang="es-GB" sz="2000" b="1" i="0" u="none" strike="noStrike" kern="0" cap="none" spc="0" normalizeH="0" baseline="0" noProof="0" dirty="0">
              <a:ln>
                <a:noFill/>
              </a:ln>
              <a:solidFill>
                <a:srgbClr val="525050"/>
              </a:solidFill>
              <a:effectLst/>
              <a:uLnTx/>
              <a:uFillTx/>
              <a:latin typeface="Century Gothic" panose="020F0302020204030204"/>
              <a:ea typeface="+mn-ea"/>
              <a:cs typeface="+mn-cs"/>
              <a:sym typeface="Arial"/>
            </a:endParaRPr>
          </a:p>
        </p:txBody>
      </p:sp>
      <p:sp>
        <p:nvSpPr>
          <p:cNvPr id="22" name="Llamada rectangular redondeada 23">
            <a:extLst>
              <a:ext uri="{FF2B5EF4-FFF2-40B4-BE49-F238E27FC236}">
                <a16:creationId xmlns:a16="http://schemas.microsoft.com/office/drawing/2014/main" id="{6BE9809B-F188-4C70-9DC8-37E25BC779DD}"/>
              </a:ext>
            </a:extLst>
          </p:cNvPr>
          <p:cNvSpPr/>
          <p:nvPr/>
        </p:nvSpPr>
        <p:spPr>
          <a:xfrm>
            <a:off x="2532248" y="3546484"/>
            <a:ext cx="2248947" cy="454351"/>
          </a:xfrm>
          <a:prstGeom prst="wedgeRoundRectCallout">
            <a:avLst>
              <a:gd name="adj1" fmla="val -63269"/>
              <a:gd name="adj2" fmla="val -26315"/>
              <a:gd name="adj3" fmla="val 16667"/>
            </a:avLst>
          </a:prstGeom>
          <a:solidFill>
            <a:srgbClr val="FBF0D5"/>
          </a:solidFill>
          <a:ln w="25400" cap="flat" cmpd="sng" algn="ctr">
            <a:solidFill>
              <a:srgbClr val="5B9BD5">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srgbClr val="525050"/>
                </a:solidFill>
                <a:effectLst/>
                <a:uLnTx/>
                <a:uFillTx/>
                <a:latin typeface="Century Gothic" panose="020F0302020204030204"/>
                <a:ea typeface="+mn-ea"/>
                <a:cs typeface="+mn-cs"/>
                <a:sym typeface="Arial"/>
              </a:rPr>
              <a:t>Ist</a:t>
            </a: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sym typeface="Arial"/>
              </a:rPr>
              <a:t> es Katrin?</a:t>
            </a:r>
            <a:endParaRPr kumimoji="0" lang="es-GB" sz="2000" b="1" i="0" u="none" strike="noStrike" kern="0" cap="none" spc="0" normalizeH="0" baseline="0" noProof="0" dirty="0">
              <a:ln>
                <a:noFill/>
              </a:ln>
              <a:solidFill>
                <a:srgbClr val="525050"/>
              </a:solidFill>
              <a:effectLst/>
              <a:uLnTx/>
              <a:uFillTx/>
              <a:latin typeface="Century Gothic" panose="020F0302020204030204"/>
              <a:ea typeface="+mn-ea"/>
              <a:cs typeface="+mn-cs"/>
              <a:sym typeface="Arial"/>
            </a:endParaRPr>
          </a:p>
        </p:txBody>
      </p:sp>
      <p:sp>
        <p:nvSpPr>
          <p:cNvPr id="30" name="Llamada rectangular redondeada 23">
            <a:extLst>
              <a:ext uri="{FF2B5EF4-FFF2-40B4-BE49-F238E27FC236}">
                <a16:creationId xmlns:a16="http://schemas.microsoft.com/office/drawing/2014/main" id="{E6A74801-0426-4245-8F3D-5385A0666EC1}"/>
              </a:ext>
            </a:extLst>
          </p:cNvPr>
          <p:cNvSpPr/>
          <p:nvPr/>
        </p:nvSpPr>
        <p:spPr>
          <a:xfrm>
            <a:off x="6478434" y="2956041"/>
            <a:ext cx="1134843" cy="463329"/>
          </a:xfrm>
          <a:prstGeom prst="wedgeRoundRectCallout">
            <a:avLst>
              <a:gd name="adj1" fmla="val 66688"/>
              <a:gd name="adj2" fmla="val 4234"/>
              <a:gd name="adj3" fmla="val 16667"/>
            </a:avLst>
          </a:prstGeom>
          <a:solidFill>
            <a:srgbClr val="FBF0D5"/>
          </a:solidFill>
          <a:ln w="25400" cap="flat" cmpd="sng" algn="ctr">
            <a:solidFill>
              <a:srgbClr val="5B9BD5">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srgbClr val="525050"/>
                </a:solidFill>
                <a:effectLst/>
                <a:uLnTx/>
                <a:uFillTx/>
                <a:latin typeface="Century Gothic" panose="020F0302020204030204"/>
                <a:ea typeface="+mn-ea"/>
                <a:cs typeface="+mn-cs"/>
                <a:sym typeface="Arial"/>
              </a:rPr>
              <a:t>Nein</a:t>
            </a: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sym typeface="Arial"/>
              </a:rPr>
              <a:t>!</a:t>
            </a:r>
            <a:endParaRPr kumimoji="0" lang="es-GB" sz="2000" b="1" i="0" u="none" strike="noStrike" kern="0" cap="none" spc="0" normalizeH="0" baseline="0" noProof="0" dirty="0">
              <a:ln>
                <a:noFill/>
              </a:ln>
              <a:solidFill>
                <a:srgbClr val="525050"/>
              </a:solidFill>
              <a:effectLst/>
              <a:uLnTx/>
              <a:uFillTx/>
              <a:latin typeface="Century Gothic" panose="020F0302020204030204"/>
              <a:ea typeface="+mn-ea"/>
              <a:cs typeface="+mn-cs"/>
              <a:sym typeface="Arial"/>
            </a:endParaRPr>
          </a:p>
        </p:txBody>
      </p:sp>
      <p:sp>
        <p:nvSpPr>
          <p:cNvPr id="31" name="Llamada rectangular redondeada 23">
            <a:extLst>
              <a:ext uri="{FF2B5EF4-FFF2-40B4-BE49-F238E27FC236}">
                <a16:creationId xmlns:a16="http://schemas.microsoft.com/office/drawing/2014/main" id="{7294FF7F-BFB8-4261-947B-DFEABF0F830C}"/>
              </a:ext>
            </a:extLst>
          </p:cNvPr>
          <p:cNvSpPr/>
          <p:nvPr/>
        </p:nvSpPr>
        <p:spPr>
          <a:xfrm>
            <a:off x="6477078" y="3537507"/>
            <a:ext cx="945165" cy="463328"/>
          </a:xfrm>
          <a:prstGeom prst="wedgeRoundRectCallout">
            <a:avLst>
              <a:gd name="adj1" fmla="val 66688"/>
              <a:gd name="adj2" fmla="val 4234"/>
              <a:gd name="adj3" fmla="val 16667"/>
            </a:avLst>
          </a:prstGeom>
          <a:solidFill>
            <a:srgbClr val="FBF0D5"/>
          </a:solidFill>
          <a:ln w="25400" cap="flat" cmpd="sng" algn="ctr">
            <a:solidFill>
              <a:srgbClr val="5B9BD5">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srgbClr val="525050"/>
                </a:solidFill>
                <a:effectLst/>
                <a:uLnTx/>
                <a:uFillTx/>
                <a:latin typeface="Century Gothic" panose="020F0302020204030204"/>
                <a:ea typeface="+mn-ea"/>
                <a:cs typeface="+mn-cs"/>
                <a:sym typeface="Arial"/>
              </a:rPr>
              <a:t>Ja</a:t>
            </a: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sym typeface="Arial"/>
              </a:rPr>
              <a:t>!</a:t>
            </a:r>
            <a:endParaRPr kumimoji="0" lang="es-GB" sz="2000" b="1" i="0" u="none" strike="noStrike" kern="0" cap="none" spc="0" normalizeH="0" baseline="0" noProof="0" dirty="0">
              <a:ln>
                <a:noFill/>
              </a:ln>
              <a:solidFill>
                <a:srgbClr val="525050"/>
              </a:solidFill>
              <a:effectLst/>
              <a:uLnTx/>
              <a:uFillTx/>
              <a:latin typeface="Century Gothic" panose="020F0302020204030204"/>
              <a:ea typeface="+mn-ea"/>
              <a:cs typeface="+mn-cs"/>
              <a:sym typeface="Arial"/>
            </a:endParaRPr>
          </a:p>
        </p:txBody>
      </p:sp>
      <p:sp>
        <p:nvSpPr>
          <p:cNvPr id="33" name="CuadroTexto 22">
            <a:extLst>
              <a:ext uri="{FF2B5EF4-FFF2-40B4-BE49-F238E27FC236}">
                <a16:creationId xmlns:a16="http://schemas.microsoft.com/office/drawing/2014/main" id="{9407A26F-B028-4EB8-87CA-DE86D1907158}"/>
              </a:ext>
            </a:extLst>
          </p:cNvPr>
          <p:cNvSpPr txBox="1"/>
          <p:nvPr/>
        </p:nvSpPr>
        <p:spPr>
          <a:xfrm>
            <a:off x="8527288" y="2622017"/>
            <a:ext cx="143340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25050"/>
                </a:solidFill>
                <a:effectLst/>
                <a:uLnTx/>
                <a:uFillTx/>
                <a:latin typeface="Century Gothic" panose="020F0302020204030204"/>
                <a:ea typeface="+mn-ea"/>
                <a:cs typeface="Arial"/>
                <a:sym typeface="Arial"/>
              </a:rPr>
              <a:t>Person B</a:t>
            </a:r>
            <a:endParaRPr kumimoji="0" lang="es-GB" sz="2400" b="0" i="0" u="none" strike="noStrike" kern="1200" cap="none" spc="0" normalizeH="0" baseline="0" noProof="0" dirty="0">
              <a:ln>
                <a:noFill/>
              </a:ln>
              <a:solidFill>
                <a:srgbClr val="525050"/>
              </a:solidFill>
              <a:effectLst/>
              <a:uLnTx/>
              <a:uFillTx/>
              <a:latin typeface="Century Gothic" panose="020F0302020204030204"/>
              <a:ea typeface="+mn-ea"/>
              <a:cs typeface="Arial"/>
              <a:sym typeface="Arial"/>
            </a:endParaRPr>
          </a:p>
        </p:txBody>
      </p:sp>
      <p:sp>
        <p:nvSpPr>
          <p:cNvPr id="34" name="Oval Callout 13">
            <a:extLst>
              <a:ext uri="{FF2B5EF4-FFF2-40B4-BE49-F238E27FC236}">
                <a16:creationId xmlns:a16="http://schemas.microsoft.com/office/drawing/2014/main" id="{680F2629-BCED-411A-B89E-FD5B4F46BA98}"/>
              </a:ext>
            </a:extLst>
          </p:cNvPr>
          <p:cNvSpPr/>
          <p:nvPr/>
        </p:nvSpPr>
        <p:spPr>
          <a:xfrm>
            <a:off x="8739516" y="3064598"/>
            <a:ext cx="3112541" cy="1387629"/>
          </a:xfrm>
          <a:prstGeom prst="wedgeEllipseCallout">
            <a:avLst>
              <a:gd name="adj1" fmla="val -76887"/>
              <a:gd name="adj2" fmla="val 22281"/>
            </a:avLst>
          </a:prstGeom>
          <a:solidFill>
            <a:srgbClr val="FFCC0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525050"/>
              </a:solidFill>
              <a:effectLst/>
              <a:uLnTx/>
              <a:uFillTx/>
              <a:latin typeface="Century Gothic" panose="020F0302020204030204"/>
              <a:ea typeface="+mn-ea"/>
              <a:cs typeface="+mn-cs"/>
            </a:endParaRPr>
          </a:p>
        </p:txBody>
      </p:sp>
      <p:sp>
        <p:nvSpPr>
          <p:cNvPr id="37" name="TextBox 36">
            <a:extLst>
              <a:ext uri="{FF2B5EF4-FFF2-40B4-BE49-F238E27FC236}">
                <a16:creationId xmlns:a16="http://schemas.microsoft.com/office/drawing/2014/main" id="{DCCC59D7-C795-4E98-A546-FF6C3DEB4702}"/>
              </a:ext>
            </a:extLst>
          </p:cNvPr>
          <p:cNvSpPr txBox="1"/>
          <p:nvPr/>
        </p:nvSpPr>
        <p:spPr>
          <a:xfrm>
            <a:off x="8802328" y="3321863"/>
            <a:ext cx="311254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Then swap roles and play again!</a:t>
            </a:r>
          </a:p>
        </p:txBody>
      </p:sp>
      <p:pic>
        <p:nvPicPr>
          <p:cNvPr id="4" name="Picture 3" descr="A person with a letter on it&#10;&#10;Description automatically generated">
            <a:extLst>
              <a:ext uri="{FF2B5EF4-FFF2-40B4-BE49-F238E27FC236}">
                <a16:creationId xmlns:a16="http://schemas.microsoft.com/office/drawing/2014/main" id="{F5163F65-AB6C-48C0-A110-1D7C2E4544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862" y="2439736"/>
            <a:ext cx="1530229" cy="1713124"/>
          </a:xfrm>
          <a:prstGeom prst="rect">
            <a:avLst/>
          </a:prstGeom>
        </p:spPr>
      </p:pic>
      <p:pic>
        <p:nvPicPr>
          <p:cNvPr id="6" name="Picture 5" descr="A person with a letter b&#10;&#10;Description automatically generated">
            <a:extLst>
              <a:ext uri="{FF2B5EF4-FFF2-40B4-BE49-F238E27FC236}">
                <a16:creationId xmlns:a16="http://schemas.microsoft.com/office/drawing/2014/main" id="{8E2013E7-9C77-4542-B166-1845C1979E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16412" y="1717321"/>
            <a:ext cx="1524132" cy="1707028"/>
          </a:xfrm>
          <a:prstGeom prst="rect">
            <a:avLst/>
          </a:prstGeom>
        </p:spPr>
      </p:pic>
      <p:pic>
        <p:nvPicPr>
          <p:cNvPr id="8" name="Picture 7" descr="A yellow and red ovals&#10;&#10;Description automatically generated">
            <a:extLst>
              <a:ext uri="{FF2B5EF4-FFF2-40B4-BE49-F238E27FC236}">
                <a16:creationId xmlns:a16="http://schemas.microsoft.com/office/drawing/2014/main" id="{39BE9F74-7725-45C9-AB92-6A86984063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72532" y="755450"/>
            <a:ext cx="2042337" cy="1188823"/>
          </a:xfrm>
          <a:prstGeom prst="rect">
            <a:avLst/>
          </a:prstGeom>
        </p:spPr>
      </p:pic>
      <p:sp>
        <p:nvSpPr>
          <p:cNvPr id="38" name="Rounded Rectangle 11">
            <a:extLst>
              <a:ext uri="{FF2B5EF4-FFF2-40B4-BE49-F238E27FC236}">
                <a16:creationId xmlns:a16="http://schemas.microsoft.com/office/drawing/2014/main" id="{E4632087-9E16-42E2-B440-C0825EBDA43B}"/>
              </a:ext>
            </a:extLst>
          </p:cNvPr>
          <p:cNvSpPr/>
          <p:nvPr/>
        </p:nvSpPr>
        <p:spPr>
          <a:xfrm>
            <a:off x="10576800" y="247046"/>
            <a:ext cx="1382092" cy="400919"/>
          </a:xfrm>
          <a:prstGeom prst="roundRect">
            <a:avLst/>
          </a:prstGeom>
          <a:solidFill>
            <a:schemeClr val="accent4">
              <a:lumMod val="75000"/>
            </a:schemeClr>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68198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36"/>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41"/>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7"/>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18"/>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9"/>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30"/>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22"/>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31"/>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41" grpId="0" animBg="1"/>
      <p:bldP spid="41" grpId="1" animBg="1"/>
      <p:bldP spid="17" grpId="0" animBg="1"/>
      <p:bldP spid="17" grpId="1" animBg="1"/>
      <p:bldP spid="18" grpId="0" animBg="1"/>
      <p:bldP spid="18" grpId="1" animBg="1"/>
      <p:bldP spid="19" grpId="0" animBg="1"/>
      <p:bldP spid="19" grpId="1" animBg="1"/>
      <p:bldP spid="22" grpId="0" animBg="1"/>
      <p:bldP spid="22" grpId="1" animBg="1"/>
      <p:bldP spid="30" grpId="0" animBg="1"/>
      <p:bldP spid="30" grpId="1" animBg="1"/>
      <p:bldP spid="31" grpId="0" animBg="1"/>
      <p:bldP spid="31" grpId="1" animBg="1"/>
      <p:bldP spid="34" grpId="0" animBg="1"/>
      <p:bldP spid="34"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0" y="338225"/>
            <a:ext cx="4734417"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5" name="Title 3"/>
          <p:cNvSpPr txBox="1">
            <a:spLocks/>
          </p:cNvSpPr>
          <p:nvPr/>
        </p:nvSpPr>
        <p:spPr>
          <a:xfrm>
            <a:off x="300038" y="338225"/>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6" name="TextBox 5"/>
          <p:cNvSpPr txBox="1"/>
          <p:nvPr/>
        </p:nvSpPr>
        <p:spPr>
          <a:xfrm>
            <a:off x="53450" y="885903"/>
            <a:ext cx="12085100" cy="707886"/>
          </a:xfrm>
          <a:prstGeom prst="rect">
            <a:avLst/>
          </a:prstGeom>
          <a:noFill/>
        </p:spPr>
        <p:txBody>
          <a:bodyPr wrap="square" rtlCol="0">
            <a:spAutoFit/>
          </a:bodyPr>
          <a:lstStyle/>
          <a:p>
            <a:r>
              <a:rPr lang="en-GB" sz="2000" dirty="0">
                <a:latin typeface="Century Gothic" panose="020B0502020202020204" pitchFamily="34" charset="0"/>
              </a:rPr>
              <a:t>Your German friend is on the phone describing the story of her new favourite computer game. You can’t hear because of background noise. Choose the correct nouns to make sense of it all.</a:t>
            </a:r>
          </a:p>
        </p:txBody>
      </p:sp>
      <p:graphicFrame>
        <p:nvGraphicFramePr>
          <p:cNvPr id="7" name="Table 6"/>
          <p:cNvGraphicFramePr>
            <a:graphicFrameLocks noGrp="1"/>
          </p:cNvGraphicFramePr>
          <p:nvPr>
            <p:extLst>
              <p:ext uri="{D42A27DB-BD31-4B8C-83A1-F6EECF244321}">
                <p14:modId xmlns:p14="http://schemas.microsoft.com/office/powerpoint/2010/main" val="3405233440"/>
              </p:ext>
            </p:extLst>
          </p:nvPr>
        </p:nvGraphicFramePr>
        <p:xfrm>
          <a:off x="991768" y="2016044"/>
          <a:ext cx="9875523" cy="3279785"/>
        </p:xfrm>
        <a:graphic>
          <a:graphicData uri="http://schemas.openxmlformats.org/drawingml/2006/table">
            <a:tbl>
              <a:tblPr firstRow="1" bandRow="1">
                <a:tableStyleId>{5940675A-B579-460E-94D1-54222C63F5DA}</a:tableStyleId>
              </a:tblPr>
              <a:tblGrid>
                <a:gridCol w="1743201">
                  <a:extLst>
                    <a:ext uri="{9D8B030D-6E8A-4147-A177-3AD203B41FA5}">
                      <a16:colId xmlns:a16="http://schemas.microsoft.com/office/drawing/2014/main" val="20000"/>
                    </a:ext>
                  </a:extLst>
                </a:gridCol>
                <a:gridCol w="4040968">
                  <a:extLst>
                    <a:ext uri="{9D8B030D-6E8A-4147-A177-3AD203B41FA5}">
                      <a16:colId xmlns:a16="http://schemas.microsoft.com/office/drawing/2014/main" val="20001"/>
                    </a:ext>
                  </a:extLst>
                </a:gridCol>
                <a:gridCol w="4091354">
                  <a:extLst>
                    <a:ext uri="{9D8B030D-6E8A-4147-A177-3AD203B41FA5}">
                      <a16:colId xmlns:a16="http://schemas.microsoft.com/office/drawing/2014/main" val="20002"/>
                    </a:ext>
                  </a:extLst>
                </a:gridCol>
              </a:tblGrid>
              <a:tr h="655957">
                <a:tc>
                  <a:txBody>
                    <a:bodyPr/>
                    <a:lstStyle/>
                    <a:p>
                      <a:r>
                        <a:rPr lang="en-GB" sz="2000" dirty="0">
                          <a:solidFill>
                            <a:schemeClr val="tx1"/>
                          </a:solidFill>
                          <a:latin typeface="Century Gothic" panose="020B0502020202020204" pitchFamily="34" charset="0"/>
                        </a:rPr>
                        <a:t>der/die/das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chemeClr val="tx1"/>
                          </a:solidFill>
                          <a:latin typeface="Century Gothic" panose="020B0502020202020204" pitchFamily="34" charset="0"/>
                        </a:rPr>
                        <a:t>Mann / Nacht / Monster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err="1">
                          <a:solidFill>
                            <a:schemeClr val="tx1"/>
                          </a:solidFill>
                          <a:latin typeface="Century Gothic" panose="020B0502020202020204" pitchFamily="34" charset="0"/>
                        </a:rPr>
                        <a:t>ist</a:t>
                      </a:r>
                      <a:r>
                        <a:rPr lang="en-GB" sz="2000" dirty="0">
                          <a:solidFill>
                            <a:schemeClr val="tx1"/>
                          </a:solidFill>
                          <a:latin typeface="Century Gothic" panose="020B0502020202020204" pitchFamily="34" charset="0"/>
                        </a:rPr>
                        <a:t> </a:t>
                      </a:r>
                      <a:r>
                        <a:rPr lang="en-GB" sz="2000" dirty="0" err="1">
                          <a:solidFill>
                            <a:schemeClr val="tx1"/>
                          </a:solidFill>
                          <a:latin typeface="Century Gothic" panose="020B0502020202020204" pitchFamily="34" charset="0"/>
                        </a:rPr>
                        <a:t>sehr</a:t>
                      </a:r>
                      <a:r>
                        <a:rPr lang="en-GB" sz="2000" dirty="0">
                          <a:solidFill>
                            <a:schemeClr val="tx1"/>
                          </a:solidFill>
                          <a:latin typeface="Century Gothic" panose="020B0502020202020204" pitchFamily="34" charset="0"/>
                        </a:rPr>
                        <a:t> </a:t>
                      </a:r>
                      <a:r>
                        <a:rPr lang="en-GB" sz="2000" dirty="0" err="1">
                          <a:solidFill>
                            <a:schemeClr val="tx1"/>
                          </a:solidFill>
                          <a:latin typeface="Century Gothic" panose="020B0502020202020204" pitchFamily="34" charset="0"/>
                        </a:rPr>
                        <a:t>dunkel</a:t>
                      </a:r>
                      <a:r>
                        <a:rPr lang="en-GB" sz="2000" dirty="0">
                          <a:solidFill>
                            <a:schemeClr val="tx1"/>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655957">
                <a:tc>
                  <a:txBody>
                    <a:bodyPr/>
                    <a:lstStyle/>
                    <a:p>
                      <a:r>
                        <a:rPr lang="en-GB" sz="2000" dirty="0">
                          <a:solidFill>
                            <a:schemeClr val="tx1"/>
                          </a:solidFill>
                          <a:latin typeface="Century Gothic" panose="020B0502020202020204" pitchFamily="34" charset="0"/>
                        </a:rPr>
                        <a:t>der/die/das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chemeClr val="tx1"/>
                          </a:solidFill>
                          <a:latin typeface="Century Gothic" panose="020B0502020202020204" pitchFamily="34" charset="0"/>
                        </a:rPr>
                        <a:t>Mann / </a:t>
                      </a:r>
                      <a:r>
                        <a:rPr lang="en-GB" sz="2000" dirty="0" err="1">
                          <a:solidFill>
                            <a:schemeClr val="tx1"/>
                          </a:solidFill>
                          <a:latin typeface="Century Gothic" panose="020B0502020202020204" pitchFamily="34" charset="0"/>
                        </a:rPr>
                        <a:t>Familie</a:t>
                      </a:r>
                      <a:r>
                        <a:rPr lang="en-GB" sz="2000" dirty="0">
                          <a:solidFill>
                            <a:schemeClr val="tx1"/>
                          </a:solidFill>
                          <a:latin typeface="Century Gothic" panose="020B0502020202020204" pitchFamily="34" charset="0"/>
                        </a:rPr>
                        <a:t> / Monster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err="1">
                          <a:solidFill>
                            <a:schemeClr val="tx1"/>
                          </a:solidFill>
                          <a:latin typeface="Century Gothic" panose="020B0502020202020204" pitchFamily="34" charset="0"/>
                        </a:rPr>
                        <a:t>steht</a:t>
                      </a:r>
                      <a:r>
                        <a:rPr lang="en-GB" sz="2000" dirty="0">
                          <a:solidFill>
                            <a:schemeClr val="tx1"/>
                          </a:solidFill>
                          <a:latin typeface="Century Gothic" panose="020B0502020202020204" pitchFamily="34" charset="0"/>
                        </a:rPr>
                        <a:t> in </a:t>
                      </a:r>
                      <a:r>
                        <a:rPr lang="en-GB" sz="2000" dirty="0" err="1">
                          <a:solidFill>
                            <a:schemeClr val="tx1"/>
                          </a:solidFill>
                          <a:latin typeface="Century Gothic" panose="020B0502020202020204" pitchFamily="34" charset="0"/>
                        </a:rPr>
                        <a:t>einer</a:t>
                      </a:r>
                      <a:r>
                        <a:rPr lang="en-GB" sz="2000" dirty="0">
                          <a:solidFill>
                            <a:schemeClr val="tx1"/>
                          </a:solidFill>
                          <a:latin typeface="Century Gothic" panose="020B0502020202020204" pitchFamily="34" charset="0"/>
                        </a:rPr>
                        <a:t> </a:t>
                      </a:r>
                      <a:r>
                        <a:rPr lang="en-GB" sz="2000" dirty="0" err="1">
                          <a:solidFill>
                            <a:schemeClr val="tx1"/>
                          </a:solidFill>
                          <a:latin typeface="Century Gothic" panose="020B0502020202020204" pitchFamily="34" charset="0"/>
                        </a:rPr>
                        <a:t>Kirche</a:t>
                      </a:r>
                      <a:r>
                        <a:rPr lang="en-GB" sz="2000" dirty="0">
                          <a:solidFill>
                            <a:schemeClr val="tx1"/>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6559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latin typeface="Century Gothic" panose="020B0502020202020204" pitchFamily="34" charset="0"/>
                        </a:rPr>
                        <a:t>der/die/das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err="1">
                          <a:solidFill>
                            <a:schemeClr val="tx1"/>
                          </a:solidFill>
                          <a:latin typeface="Century Gothic" panose="020B0502020202020204" pitchFamily="34" charset="0"/>
                        </a:rPr>
                        <a:t>Computerspiel</a:t>
                      </a:r>
                      <a:r>
                        <a:rPr lang="en-GB" sz="2000" dirty="0">
                          <a:solidFill>
                            <a:schemeClr val="tx1"/>
                          </a:solidFill>
                          <a:latin typeface="Century Gothic" panose="020B0502020202020204" pitchFamily="34" charset="0"/>
                        </a:rPr>
                        <a:t> / Nacht / </a:t>
                      </a:r>
                      <a:r>
                        <a:rPr lang="en-GB" sz="2000" dirty="0" err="1">
                          <a:solidFill>
                            <a:schemeClr val="tx1"/>
                          </a:solidFill>
                          <a:latin typeface="Century Gothic" panose="020B0502020202020204" pitchFamily="34" charset="0"/>
                        </a:rPr>
                        <a:t>Grund</a:t>
                      </a:r>
                      <a:endParaRPr lang="en-GB" sz="2000"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err="1">
                          <a:solidFill>
                            <a:schemeClr val="tx1"/>
                          </a:solidFill>
                          <a:latin typeface="Century Gothic" panose="020B0502020202020204" pitchFamily="34" charset="0"/>
                        </a:rPr>
                        <a:t>ist</a:t>
                      </a:r>
                      <a:r>
                        <a:rPr lang="en-GB" sz="2000" dirty="0">
                          <a:solidFill>
                            <a:schemeClr val="tx1"/>
                          </a:solidFill>
                          <a:latin typeface="Century Gothic" panose="020B0502020202020204" pitchFamily="34" charset="0"/>
                        </a:rPr>
                        <a:t> </a:t>
                      </a:r>
                      <a:r>
                        <a:rPr lang="en-GB" sz="2000" dirty="0" err="1">
                          <a:solidFill>
                            <a:schemeClr val="tx1"/>
                          </a:solidFill>
                          <a:latin typeface="Century Gothic" panose="020B0502020202020204" pitchFamily="34" charset="0"/>
                        </a:rPr>
                        <a:t>nicht</a:t>
                      </a:r>
                      <a:r>
                        <a:rPr lang="en-GB" sz="2000" dirty="0">
                          <a:solidFill>
                            <a:schemeClr val="tx1"/>
                          </a:solidFill>
                          <a:latin typeface="Century Gothic" panose="020B0502020202020204" pitchFamily="34" charset="0"/>
                        </a:rPr>
                        <a:t> </a:t>
                      </a:r>
                      <a:r>
                        <a:rPr lang="en-GB" sz="2000" dirty="0" err="1">
                          <a:solidFill>
                            <a:schemeClr val="tx1"/>
                          </a:solidFill>
                          <a:latin typeface="Century Gothic" panose="020B0502020202020204" pitchFamily="34" charset="0"/>
                        </a:rPr>
                        <a:t>klar</a:t>
                      </a:r>
                      <a:r>
                        <a:rPr lang="en-GB" sz="2000" dirty="0">
                          <a:solidFill>
                            <a:schemeClr val="tx1"/>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6559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latin typeface="Century Gothic" panose="020B0502020202020204" pitchFamily="34" charset="0"/>
                        </a:rPr>
                        <a:t>der/die/das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err="1">
                          <a:solidFill>
                            <a:schemeClr val="tx1"/>
                          </a:solidFill>
                          <a:latin typeface="Century Gothic" panose="020B0502020202020204" pitchFamily="34" charset="0"/>
                        </a:rPr>
                        <a:t>Familie</a:t>
                      </a:r>
                      <a:r>
                        <a:rPr lang="en-GB" sz="2000" dirty="0">
                          <a:solidFill>
                            <a:schemeClr val="tx1"/>
                          </a:solidFill>
                          <a:latin typeface="Century Gothic" panose="020B0502020202020204" pitchFamily="34" charset="0"/>
                        </a:rPr>
                        <a:t> / Mann / Monster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err="1">
                          <a:solidFill>
                            <a:schemeClr val="tx1"/>
                          </a:solidFill>
                          <a:latin typeface="Century Gothic" panose="020B0502020202020204" pitchFamily="34" charset="0"/>
                        </a:rPr>
                        <a:t>findet</a:t>
                      </a:r>
                      <a:r>
                        <a:rPr lang="en-GB" sz="2000" baseline="0" dirty="0">
                          <a:solidFill>
                            <a:schemeClr val="tx1"/>
                          </a:solidFill>
                          <a:latin typeface="Century Gothic" panose="020B0502020202020204" pitchFamily="34" charset="0"/>
                        </a:rPr>
                        <a:t> </a:t>
                      </a:r>
                      <a:r>
                        <a:rPr lang="en-GB" sz="2000" baseline="0" dirty="0" err="1">
                          <a:solidFill>
                            <a:schemeClr val="tx1"/>
                          </a:solidFill>
                          <a:latin typeface="Century Gothic" panose="020B0502020202020204" pitchFamily="34" charset="0"/>
                        </a:rPr>
                        <a:t>einen</a:t>
                      </a:r>
                      <a:r>
                        <a:rPr lang="en-GB" sz="2000" baseline="0" dirty="0">
                          <a:solidFill>
                            <a:schemeClr val="tx1"/>
                          </a:solidFill>
                          <a:latin typeface="Century Gothic" panose="020B0502020202020204" pitchFamily="34" charset="0"/>
                        </a:rPr>
                        <a:t> </a:t>
                      </a:r>
                      <a:r>
                        <a:rPr lang="en-GB" sz="2000" baseline="0" dirty="0" err="1">
                          <a:solidFill>
                            <a:schemeClr val="tx1"/>
                          </a:solidFill>
                          <a:latin typeface="Century Gothic" panose="020B0502020202020204" pitchFamily="34" charset="0"/>
                        </a:rPr>
                        <a:t>Körper</a:t>
                      </a:r>
                      <a:r>
                        <a:rPr lang="en-GB" sz="2000" baseline="0" dirty="0">
                          <a:solidFill>
                            <a:schemeClr val="tx1"/>
                          </a:solidFill>
                          <a:latin typeface="Century Gothic" panose="020B0502020202020204" pitchFamily="34" charset="0"/>
                        </a:rPr>
                        <a:t>! Was?!</a:t>
                      </a:r>
                      <a:endParaRPr lang="en-GB" sz="2000"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6559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latin typeface="Century Gothic" panose="020B0502020202020204" pitchFamily="34" charset="0"/>
                        </a:rPr>
                        <a:t>der/die/das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a:solidFill>
                            <a:schemeClr val="tx1"/>
                          </a:solidFill>
                          <a:latin typeface="Century Gothic" panose="020B0502020202020204" pitchFamily="34" charset="0"/>
                        </a:rPr>
                        <a:t>Kopf / Monster / Hand</a:t>
                      </a:r>
                      <a:endParaRPr lang="en-GB" sz="2000"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err="1">
                          <a:solidFill>
                            <a:schemeClr val="tx1"/>
                          </a:solidFill>
                          <a:latin typeface="Century Gothic" panose="020B0502020202020204" pitchFamily="34" charset="0"/>
                        </a:rPr>
                        <a:t>ist</a:t>
                      </a:r>
                      <a:r>
                        <a:rPr lang="en-GB" sz="2000" dirty="0">
                          <a:solidFill>
                            <a:schemeClr val="tx1"/>
                          </a:solidFill>
                          <a:latin typeface="Century Gothic" panose="020B0502020202020204" pitchFamily="34" charset="0"/>
                        </a:rPr>
                        <a:t> rot und </a:t>
                      </a:r>
                      <a:r>
                        <a:rPr lang="en-GB" sz="2000" dirty="0" err="1">
                          <a:solidFill>
                            <a:schemeClr val="tx1"/>
                          </a:solidFill>
                          <a:latin typeface="Century Gothic" panose="020B0502020202020204" pitchFamily="34" charset="0"/>
                        </a:rPr>
                        <a:t>blutig</a:t>
                      </a:r>
                      <a:r>
                        <a:rPr lang="en-GB" sz="2000" dirty="0">
                          <a:solidFill>
                            <a:schemeClr val="tx1"/>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sp>
        <p:nvSpPr>
          <p:cNvPr id="8" name="Oval 7"/>
          <p:cNvSpPr/>
          <p:nvPr/>
        </p:nvSpPr>
        <p:spPr>
          <a:xfrm>
            <a:off x="3777927" y="2169588"/>
            <a:ext cx="883404" cy="384875"/>
          </a:xfrm>
          <a:prstGeom prst="ellipse">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2773899" y="2835003"/>
            <a:ext cx="842403" cy="359117"/>
          </a:xfrm>
          <a:prstGeom prst="ellipse">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5859212" y="3490884"/>
            <a:ext cx="883404" cy="384875"/>
          </a:xfrm>
          <a:prstGeom prst="ellipse">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3777927" y="4112014"/>
            <a:ext cx="883404" cy="384875"/>
          </a:xfrm>
          <a:prstGeom prst="ellipse">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2773899" y="4794164"/>
            <a:ext cx="734094" cy="384875"/>
          </a:xfrm>
          <a:prstGeom prst="ellipse">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1513198" y="2147689"/>
            <a:ext cx="625539" cy="360920"/>
          </a:xfrm>
          <a:prstGeom prst="ellipse">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991768" y="2835003"/>
            <a:ext cx="625539" cy="360920"/>
          </a:xfrm>
          <a:prstGeom prst="ellipse">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991769" y="3460441"/>
            <a:ext cx="625539" cy="360920"/>
          </a:xfrm>
          <a:prstGeom prst="ellipse">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1028970" y="4123992"/>
            <a:ext cx="625539" cy="360920"/>
          </a:xfrm>
          <a:prstGeom prst="ellipse">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1016218" y="4773887"/>
            <a:ext cx="625539" cy="360920"/>
          </a:xfrm>
          <a:prstGeom prst="ellipse">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Action Button: Custom 17">
            <a:hlinkClick r:id="" action="ppaction://noaction" highlightClick="1">
              <a:snd r:embed="rId3" name="1. Die Nacht - blender.wav"/>
            </a:hlinkClick>
          </p:cNvPr>
          <p:cNvSpPr/>
          <p:nvPr/>
        </p:nvSpPr>
        <p:spPr>
          <a:xfrm>
            <a:off x="275740" y="2151165"/>
            <a:ext cx="398462" cy="411678"/>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latin typeface="Century Gothic" panose="020B0502020202020204" pitchFamily="34" charset="0"/>
              </a:rPr>
              <a:t>1</a:t>
            </a:r>
          </a:p>
        </p:txBody>
      </p:sp>
      <p:sp>
        <p:nvSpPr>
          <p:cNvPr id="19" name="Action Button: Custom 18">
            <a:hlinkClick r:id="" action="ppaction://noaction" highlightClick="1">
              <a:snd r:embed="rId4" name="2. Der Mann - blender.wav"/>
            </a:hlinkClick>
          </p:cNvPr>
          <p:cNvSpPr/>
          <p:nvPr/>
        </p:nvSpPr>
        <p:spPr>
          <a:xfrm>
            <a:off x="270477" y="2835003"/>
            <a:ext cx="398462" cy="411678"/>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latin typeface="Century Gothic" panose="020B0502020202020204" pitchFamily="34" charset="0"/>
              </a:rPr>
              <a:t>2</a:t>
            </a:r>
          </a:p>
        </p:txBody>
      </p:sp>
      <p:sp>
        <p:nvSpPr>
          <p:cNvPr id="20" name="Action Button: Custom 19">
            <a:hlinkClick r:id="" action="ppaction://noaction" highlightClick="1">
              <a:snd r:embed="rId5" name="3. Der Grund - blender.wav"/>
            </a:hlinkClick>
          </p:cNvPr>
          <p:cNvSpPr/>
          <p:nvPr/>
        </p:nvSpPr>
        <p:spPr>
          <a:xfrm>
            <a:off x="270477" y="3490884"/>
            <a:ext cx="398462" cy="411678"/>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latin typeface="Century Gothic" panose="020B0502020202020204" pitchFamily="34" charset="0"/>
              </a:rPr>
              <a:t>3</a:t>
            </a:r>
          </a:p>
        </p:txBody>
      </p:sp>
      <p:sp>
        <p:nvSpPr>
          <p:cNvPr id="21" name="Action Button: Custom 20">
            <a:hlinkClick r:id="" action="ppaction://noaction" highlightClick="1">
              <a:snd r:embed="rId6" name="4. Der Mann - blender.wav"/>
            </a:hlinkClick>
          </p:cNvPr>
          <p:cNvSpPr/>
          <p:nvPr/>
        </p:nvSpPr>
        <p:spPr>
          <a:xfrm>
            <a:off x="270477" y="4146765"/>
            <a:ext cx="398462" cy="411678"/>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latin typeface="Century Gothic" panose="020B0502020202020204" pitchFamily="34" charset="0"/>
              </a:rPr>
              <a:t>4</a:t>
            </a:r>
          </a:p>
        </p:txBody>
      </p:sp>
      <p:sp>
        <p:nvSpPr>
          <p:cNvPr id="22" name="Action Button: Custom 21">
            <a:hlinkClick r:id="" action="ppaction://noaction" highlightClick="1">
              <a:snd r:embed="rId7" name="5. Der Kopf - blender.wav"/>
            </a:hlinkClick>
          </p:cNvPr>
          <p:cNvSpPr/>
          <p:nvPr/>
        </p:nvSpPr>
        <p:spPr>
          <a:xfrm>
            <a:off x="270477" y="4761352"/>
            <a:ext cx="398462" cy="411678"/>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latin typeface="Century Gothic" panose="020B0502020202020204" pitchFamily="34" charset="0"/>
              </a:rPr>
              <a:t>5</a:t>
            </a:r>
          </a:p>
        </p:txBody>
      </p:sp>
      <p:sp>
        <p:nvSpPr>
          <p:cNvPr id="23" name="Rounded Rectangle 22">
            <a:extLst>
              <a:ext uri="{FF2B5EF4-FFF2-40B4-BE49-F238E27FC236}">
                <a16:creationId xmlns:a16="http://schemas.microsoft.com/office/drawing/2014/main" id="{FF9D5FC3-2828-4A20-AB45-539B08625342}"/>
              </a:ext>
            </a:extLst>
          </p:cNvPr>
          <p:cNvSpPr/>
          <p:nvPr/>
        </p:nvSpPr>
        <p:spPr>
          <a:xfrm>
            <a:off x="10867291" y="106899"/>
            <a:ext cx="1156341" cy="388401"/>
          </a:xfrm>
          <a:prstGeom prst="roundRect">
            <a:avLst/>
          </a:prstGeom>
          <a:solidFill>
            <a:schemeClr val="accent4">
              <a:lumMod val="75000"/>
            </a:schemeClr>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schemeClr val="tx1"/>
                </a:solidFill>
                <a:latin typeface="Century Gothic" panose="020B0502020202020204" pitchFamily="34" charset="0"/>
              </a:rPr>
              <a:t>hören</a:t>
            </a:r>
            <a:endParaRPr lang="en-GB" sz="2000" b="1" dirty="0">
              <a:solidFill>
                <a:schemeClr val="tx1"/>
              </a:solidFill>
              <a:latin typeface="Century Gothic" panose="020B0502020202020204" pitchFamily="34" charset="0"/>
            </a:endParaRPr>
          </a:p>
        </p:txBody>
      </p:sp>
      <p:sp>
        <p:nvSpPr>
          <p:cNvPr id="2" name="Title 1"/>
          <p:cNvSpPr>
            <a:spLocks noGrp="1"/>
          </p:cNvSpPr>
          <p:nvPr>
            <p:ph type="title"/>
          </p:nvPr>
        </p:nvSpPr>
        <p:spPr>
          <a:xfrm>
            <a:off x="0" y="268400"/>
            <a:ext cx="4427580" cy="647577"/>
          </a:xfrm>
        </p:spPr>
        <p:txBody>
          <a:bodyPr>
            <a:noAutofit/>
          </a:bodyPr>
          <a:lstStyle/>
          <a:p>
            <a:r>
              <a:rPr lang="en-GB" sz="2800" b="1" dirty="0" err="1">
                <a:solidFill>
                  <a:schemeClr val="bg1"/>
                </a:solidFill>
              </a:rPr>
              <a:t>ein</a:t>
            </a:r>
            <a:r>
              <a:rPr lang="en-GB" sz="2800" b="1" dirty="0">
                <a:solidFill>
                  <a:schemeClr val="bg1"/>
                </a:solidFill>
              </a:rPr>
              <a:t> </a:t>
            </a:r>
            <a:r>
              <a:rPr lang="en-GB" sz="2800" b="1" dirty="0" err="1">
                <a:solidFill>
                  <a:schemeClr val="bg1"/>
                </a:solidFill>
              </a:rPr>
              <a:t>Computerspiel</a:t>
            </a:r>
            <a:br>
              <a:rPr lang="en-GB" sz="2400" b="1" dirty="0">
                <a:solidFill>
                  <a:schemeClr val="bg1"/>
                </a:solidFill>
              </a:rPr>
            </a:br>
            <a:endParaRPr lang="en-GB" sz="2400" dirty="0"/>
          </a:p>
        </p:txBody>
      </p:sp>
    </p:spTree>
    <p:extLst>
      <p:ext uri="{BB962C8B-B14F-4D97-AF65-F5344CB8AC3E}">
        <p14:creationId xmlns:p14="http://schemas.microsoft.com/office/powerpoint/2010/main" val="258128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heel(1)">
                                      <p:cBhvr>
                                        <p:cTn id="17" dur="1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heel(1)">
                                      <p:cBhvr>
                                        <p:cTn id="22" dur="1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heel(1)">
                                      <p:cBhvr>
                                        <p:cTn id="27" dur="10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heel(1)">
                                      <p:cBhvr>
                                        <p:cTn id="32" dur="1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heel(1)">
                                      <p:cBhvr>
                                        <p:cTn id="37" dur="10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heel(1)">
                                      <p:cBhvr>
                                        <p:cTn id="42" dur="10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heel(1)">
                                      <p:cBhvr>
                                        <p:cTn id="47" dur="10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heel(1)">
                                      <p:cBhvr>
                                        <p:cTn id="5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300038" y="338225"/>
            <a:ext cx="4734417" cy="70784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5" name="Title 3"/>
          <p:cNvSpPr txBox="1">
            <a:spLocks/>
          </p:cNvSpPr>
          <p:nvPr/>
        </p:nvSpPr>
        <p:spPr>
          <a:xfrm>
            <a:off x="300038" y="338225"/>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6" name="TextBox 5"/>
          <p:cNvSpPr txBox="1"/>
          <p:nvPr/>
        </p:nvSpPr>
        <p:spPr>
          <a:xfrm>
            <a:off x="249153" y="1082038"/>
            <a:ext cx="11607049" cy="707886"/>
          </a:xfrm>
          <a:prstGeom prst="rect">
            <a:avLst/>
          </a:prstGeom>
          <a:noFill/>
        </p:spPr>
        <p:txBody>
          <a:bodyPr wrap="square" rtlCol="0">
            <a:spAutoFit/>
          </a:bodyPr>
          <a:lstStyle/>
          <a:p>
            <a:r>
              <a:rPr lang="en-GB" sz="2000" dirty="0">
                <a:latin typeface="Century Gothic" panose="020B0502020202020204" pitchFamily="34" charset="0"/>
              </a:rPr>
              <a:t>You keep listening to your friend, and start to make notes in English to try to make sense of the story. </a:t>
            </a:r>
          </a:p>
        </p:txBody>
      </p:sp>
      <p:graphicFrame>
        <p:nvGraphicFramePr>
          <p:cNvPr id="7" name="Table 6"/>
          <p:cNvGraphicFramePr>
            <a:graphicFrameLocks noGrp="1"/>
          </p:cNvGraphicFramePr>
          <p:nvPr>
            <p:extLst>
              <p:ext uri="{D42A27DB-BD31-4B8C-83A1-F6EECF244321}">
                <p14:modId xmlns:p14="http://schemas.microsoft.com/office/powerpoint/2010/main" val="2516398312"/>
              </p:ext>
            </p:extLst>
          </p:nvPr>
        </p:nvGraphicFramePr>
        <p:xfrm>
          <a:off x="864250" y="1948217"/>
          <a:ext cx="10376856" cy="3901064"/>
        </p:xfrm>
        <a:graphic>
          <a:graphicData uri="http://schemas.openxmlformats.org/drawingml/2006/table">
            <a:tbl>
              <a:tblPr firstRow="1" bandRow="1">
                <a:tableStyleId>{5940675A-B579-460E-94D1-54222C63F5DA}</a:tableStyleId>
              </a:tblPr>
              <a:tblGrid>
                <a:gridCol w="1220156">
                  <a:extLst>
                    <a:ext uri="{9D8B030D-6E8A-4147-A177-3AD203B41FA5}">
                      <a16:colId xmlns:a16="http://schemas.microsoft.com/office/drawing/2014/main" val="20000"/>
                    </a:ext>
                  </a:extLst>
                </a:gridCol>
                <a:gridCol w="4234332">
                  <a:extLst>
                    <a:ext uri="{9D8B030D-6E8A-4147-A177-3AD203B41FA5}">
                      <a16:colId xmlns:a16="http://schemas.microsoft.com/office/drawing/2014/main" val="20001"/>
                    </a:ext>
                  </a:extLst>
                </a:gridCol>
                <a:gridCol w="4922368">
                  <a:extLst>
                    <a:ext uri="{9D8B030D-6E8A-4147-A177-3AD203B41FA5}">
                      <a16:colId xmlns:a16="http://schemas.microsoft.com/office/drawing/2014/main" val="20002"/>
                    </a:ext>
                  </a:extLst>
                </a:gridCol>
              </a:tblGrid>
              <a:tr h="4500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latin typeface="Century Gothic" panose="020B0502020202020204" pitchFamily="34" charset="0"/>
                        </a:rPr>
                        <a:t>article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chemeClr val="tx1"/>
                          </a:solidFill>
                          <a:latin typeface="Century Gothic" panose="020B0502020202020204" pitchFamily="34" charset="0"/>
                        </a:rPr>
                        <a:t>noun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chemeClr val="tx1"/>
                          </a:solidFill>
                          <a:latin typeface="Century Gothic" panose="020B0502020202020204" pitchFamily="34" charset="0"/>
                        </a:rPr>
                        <a:t>notes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6901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chemeClr val="tx1"/>
                          </a:solidFill>
                          <a:latin typeface="Century Gothic" panose="020B0502020202020204" pitchFamily="34" charset="0"/>
                        </a:rPr>
                        <a:t>Monster / Hand / Mann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6901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err="1">
                          <a:solidFill>
                            <a:schemeClr val="tx1"/>
                          </a:solidFill>
                          <a:latin typeface="Century Gothic" panose="020B0502020202020204" pitchFamily="34" charset="0"/>
                        </a:rPr>
                        <a:t>Familie</a:t>
                      </a:r>
                      <a:r>
                        <a:rPr lang="en-GB" sz="2000" dirty="0">
                          <a:solidFill>
                            <a:schemeClr val="tx1"/>
                          </a:solidFill>
                          <a:latin typeface="Century Gothic" panose="020B0502020202020204" pitchFamily="34" charset="0"/>
                        </a:rPr>
                        <a:t> / </a:t>
                      </a:r>
                      <a:r>
                        <a:rPr lang="en-GB" sz="2000" dirty="0" err="1">
                          <a:solidFill>
                            <a:schemeClr val="tx1"/>
                          </a:solidFill>
                          <a:latin typeface="Century Gothic" panose="020B0502020202020204" pitchFamily="34" charset="0"/>
                        </a:rPr>
                        <a:t>Mädchen</a:t>
                      </a:r>
                      <a:r>
                        <a:rPr lang="en-GB" sz="2000" dirty="0">
                          <a:solidFill>
                            <a:schemeClr val="tx1"/>
                          </a:solidFill>
                          <a:latin typeface="Century Gothic" panose="020B0502020202020204" pitchFamily="34" charset="0"/>
                        </a:rPr>
                        <a:t> / Mann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901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err="1">
                          <a:solidFill>
                            <a:schemeClr val="tx1"/>
                          </a:solidFill>
                          <a:latin typeface="Century Gothic" panose="020B0502020202020204" pitchFamily="34" charset="0"/>
                        </a:rPr>
                        <a:t>Computerspiel</a:t>
                      </a:r>
                      <a:r>
                        <a:rPr lang="en-GB" sz="2000" dirty="0">
                          <a:solidFill>
                            <a:schemeClr val="tx1"/>
                          </a:solidFill>
                          <a:latin typeface="Century Gothic" panose="020B0502020202020204" pitchFamily="34" charset="0"/>
                        </a:rPr>
                        <a:t> / Mann / </a:t>
                      </a:r>
                      <a:r>
                        <a:rPr lang="en-GB" sz="2000" dirty="0" err="1">
                          <a:solidFill>
                            <a:schemeClr val="tx1"/>
                          </a:solidFill>
                          <a:latin typeface="Century Gothic" panose="020B0502020202020204" pitchFamily="34" charset="0"/>
                        </a:rPr>
                        <a:t>Tür</a:t>
                      </a:r>
                      <a:endParaRPr lang="en-GB" sz="2000"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6901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err="1">
                          <a:solidFill>
                            <a:schemeClr val="tx1"/>
                          </a:solidFill>
                          <a:latin typeface="Century Gothic" panose="020B0502020202020204" pitchFamily="34" charset="0"/>
                        </a:rPr>
                        <a:t>Familie</a:t>
                      </a:r>
                      <a:r>
                        <a:rPr lang="en-GB" sz="2000" dirty="0">
                          <a:solidFill>
                            <a:schemeClr val="tx1"/>
                          </a:solidFill>
                          <a:latin typeface="Century Gothic" panose="020B0502020202020204" pitchFamily="34" charset="0"/>
                        </a:rPr>
                        <a:t> / Mann / Monster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6901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chemeClr val="tx1"/>
                          </a:solidFill>
                          <a:latin typeface="Century Gothic" panose="020B0502020202020204" pitchFamily="34" charset="0"/>
                        </a:rPr>
                        <a:t>Nacht / </a:t>
                      </a:r>
                      <a:r>
                        <a:rPr lang="en-GB" sz="2000" dirty="0" err="1">
                          <a:solidFill>
                            <a:schemeClr val="tx1"/>
                          </a:solidFill>
                          <a:latin typeface="Century Gothic" panose="020B0502020202020204" pitchFamily="34" charset="0"/>
                        </a:rPr>
                        <a:t>Computerspiel</a:t>
                      </a:r>
                      <a:r>
                        <a:rPr lang="en-GB" sz="2000" dirty="0">
                          <a:solidFill>
                            <a:schemeClr val="tx1"/>
                          </a:solidFill>
                          <a:latin typeface="Century Gothic" panose="020B0502020202020204" pitchFamily="34" charset="0"/>
                        </a:rPr>
                        <a:t> / </a:t>
                      </a:r>
                      <a:r>
                        <a:rPr lang="en-GB" sz="2000" dirty="0" err="1">
                          <a:solidFill>
                            <a:schemeClr val="tx1"/>
                          </a:solidFill>
                          <a:latin typeface="Century Gothic" panose="020B0502020202020204" pitchFamily="34" charset="0"/>
                        </a:rPr>
                        <a:t>Familie</a:t>
                      </a:r>
                      <a:endParaRPr lang="en-GB" sz="2000"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bl>
          </a:graphicData>
        </a:graphic>
      </p:graphicFrame>
      <p:sp>
        <p:nvSpPr>
          <p:cNvPr id="8" name="Action Button: Custom 7">
            <a:hlinkClick r:id="" action="ppaction://noaction" highlightClick="1">
              <a:snd r:embed="rId3" name="6. Die Hand - blender.wav"/>
            </a:hlinkClick>
          </p:cNvPr>
          <p:cNvSpPr/>
          <p:nvPr/>
        </p:nvSpPr>
        <p:spPr>
          <a:xfrm>
            <a:off x="270478" y="2494934"/>
            <a:ext cx="398462" cy="411678"/>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0066"/>
                </a:solidFill>
                <a:latin typeface="Century Gothic" panose="020B0502020202020204" pitchFamily="34" charset="0"/>
              </a:rPr>
              <a:t>6</a:t>
            </a:r>
          </a:p>
        </p:txBody>
      </p:sp>
      <p:sp>
        <p:nvSpPr>
          <p:cNvPr id="9" name="Action Button: Custom 8">
            <a:hlinkClick r:id="" action="ppaction://noaction" highlightClick="1">
              <a:snd r:embed="rId4" name="7. Der Mann - blender.wav"/>
            </a:hlinkClick>
          </p:cNvPr>
          <p:cNvSpPr/>
          <p:nvPr/>
        </p:nvSpPr>
        <p:spPr>
          <a:xfrm>
            <a:off x="270478" y="3181191"/>
            <a:ext cx="398462" cy="411678"/>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0066"/>
                </a:solidFill>
                <a:latin typeface="Century Gothic" panose="020B0502020202020204" pitchFamily="34" charset="0"/>
              </a:rPr>
              <a:t>7</a:t>
            </a:r>
          </a:p>
        </p:txBody>
      </p:sp>
      <p:sp>
        <p:nvSpPr>
          <p:cNvPr id="10" name="Action Button: Custom 9">
            <a:hlinkClick r:id="" action="ppaction://noaction" highlightClick="1">
              <a:snd r:embed="rId5" name="8. Die Tur - blender.wav"/>
            </a:hlinkClick>
          </p:cNvPr>
          <p:cNvSpPr/>
          <p:nvPr/>
        </p:nvSpPr>
        <p:spPr>
          <a:xfrm>
            <a:off x="270478" y="3906512"/>
            <a:ext cx="398462" cy="411678"/>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0066"/>
                </a:solidFill>
                <a:latin typeface="Century Gothic" panose="020B0502020202020204" pitchFamily="34" charset="0"/>
              </a:rPr>
              <a:t>8</a:t>
            </a:r>
          </a:p>
        </p:txBody>
      </p:sp>
      <p:sp>
        <p:nvSpPr>
          <p:cNvPr id="11" name="Action Button: Custom 10">
            <a:hlinkClick r:id="" action="ppaction://noaction" highlightClick="1">
              <a:snd r:embed="rId6" name="9. Das Monster - blender.wav"/>
            </a:hlinkClick>
          </p:cNvPr>
          <p:cNvSpPr/>
          <p:nvPr/>
        </p:nvSpPr>
        <p:spPr>
          <a:xfrm>
            <a:off x="270478" y="4634777"/>
            <a:ext cx="398462" cy="411678"/>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0066"/>
                </a:solidFill>
                <a:latin typeface="Century Gothic" panose="020B0502020202020204" pitchFamily="34" charset="0"/>
              </a:rPr>
              <a:t>9</a:t>
            </a:r>
          </a:p>
        </p:txBody>
      </p:sp>
      <p:sp>
        <p:nvSpPr>
          <p:cNvPr id="12" name="Action Button: Custom 11">
            <a:hlinkClick r:id="" action="ppaction://noaction" highlightClick="1">
              <a:snd r:embed="rId7" name="10. Das Programm - blender.wav"/>
            </a:hlinkClick>
          </p:cNvPr>
          <p:cNvSpPr/>
          <p:nvPr/>
        </p:nvSpPr>
        <p:spPr>
          <a:xfrm>
            <a:off x="270478" y="5363042"/>
            <a:ext cx="398462" cy="411678"/>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b="1" dirty="0">
                <a:solidFill>
                  <a:srgbClr val="000066"/>
                </a:solidFill>
                <a:latin typeface="Century Gothic" panose="020B0502020202020204" pitchFamily="34" charset="0"/>
              </a:rPr>
              <a:t>10</a:t>
            </a:r>
          </a:p>
        </p:txBody>
      </p:sp>
      <p:sp>
        <p:nvSpPr>
          <p:cNvPr id="13" name="Rounded Rectangle 12">
            <a:extLst>
              <a:ext uri="{FF2B5EF4-FFF2-40B4-BE49-F238E27FC236}">
                <a16:creationId xmlns:a16="http://schemas.microsoft.com/office/drawing/2014/main" id="{FF9D5FC3-2828-4A20-AB45-539B08625342}"/>
              </a:ext>
            </a:extLst>
          </p:cNvPr>
          <p:cNvSpPr/>
          <p:nvPr/>
        </p:nvSpPr>
        <p:spPr>
          <a:xfrm>
            <a:off x="10972799" y="106899"/>
            <a:ext cx="1050833" cy="426501"/>
          </a:xfrm>
          <a:prstGeom prst="roundRect">
            <a:avLst/>
          </a:prstGeom>
          <a:solidFill>
            <a:schemeClr val="accent4">
              <a:lumMod val="75000"/>
            </a:schemeClr>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schemeClr val="tx1"/>
                </a:solidFill>
                <a:latin typeface="Century Gothic" panose="020B0502020202020204" pitchFamily="34" charset="0"/>
              </a:rPr>
              <a:t>hören</a:t>
            </a:r>
            <a:endParaRPr lang="en-GB" sz="2000" b="1" dirty="0">
              <a:solidFill>
                <a:schemeClr val="tx1"/>
              </a:solidFill>
              <a:latin typeface="Century Gothic" panose="020B0502020202020204" pitchFamily="34" charset="0"/>
            </a:endParaRPr>
          </a:p>
        </p:txBody>
      </p:sp>
      <p:sp>
        <p:nvSpPr>
          <p:cNvPr id="2" name="Title 1"/>
          <p:cNvSpPr>
            <a:spLocks noGrp="1"/>
          </p:cNvSpPr>
          <p:nvPr>
            <p:ph type="title"/>
          </p:nvPr>
        </p:nvSpPr>
        <p:spPr/>
        <p:txBody>
          <a:bodyPr>
            <a:noAutofit/>
          </a:bodyPr>
          <a:lstStyle/>
          <a:p>
            <a:r>
              <a:rPr lang="en-GB" sz="2800" b="1">
                <a:solidFill>
                  <a:schemeClr val="bg1"/>
                </a:solidFill>
              </a:rPr>
              <a:t>ein Computerspiel [2]</a:t>
            </a:r>
            <a:br>
              <a:rPr lang="en-GB" sz="2800" b="1">
                <a:solidFill>
                  <a:schemeClr val="bg1"/>
                </a:solidFill>
              </a:rPr>
            </a:br>
            <a:endParaRPr lang="en-GB" sz="2800"/>
          </a:p>
        </p:txBody>
      </p:sp>
    </p:spTree>
    <p:extLst>
      <p:ext uri="{BB962C8B-B14F-4D97-AF65-F5344CB8AC3E}">
        <p14:creationId xmlns:p14="http://schemas.microsoft.com/office/powerpoint/2010/main" val="26228659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45204" y="327151"/>
            <a:ext cx="4734417"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5" name="Title 3"/>
          <p:cNvSpPr txBox="1">
            <a:spLocks/>
          </p:cNvSpPr>
          <p:nvPr/>
        </p:nvSpPr>
        <p:spPr>
          <a:xfrm>
            <a:off x="300038" y="338225"/>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graphicFrame>
        <p:nvGraphicFramePr>
          <p:cNvPr id="6" name="Table 5"/>
          <p:cNvGraphicFramePr>
            <a:graphicFrameLocks noGrp="1"/>
          </p:cNvGraphicFramePr>
          <p:nvPr>
            <p:extLst>
              <p:ext uri="{D42A27DB-BD31-4B8C-83A1-F6EECF244321}">
                <p14:modId xmlns:p14="http://schemas.microsoft.com/office/powerpoint/2010/main" val="999596191"/>
              </p:ext>
            </p:extLst>
          </p:nvPr>
        </p:nvGraphicFramePr>
        <p:xfrm>
          <a:off x="864250" y="1948217"/>
          <a:ext cx="10376856" cy="3901064"/>
        </p:xfrm>
        <a:graphic>
          <a:graphicData uri="http://schemas.openxmlformats.org/drawingml/2006/table">
            <a:tbl>
              <a:tblPr firstRow="1" bandRow="1">
                <a:tableStyleId>{5940675A-B579-460E-94D1-54222C63F5DA}</a:tableStyleId>
              </a:tblPr>
              <a:tblGrid>
                <a:gridCol w="1220156">
                  <a:extLst>
                    <a:ext uri="{9D8B030D-6E8A-4147-A177-3AD203B41FA5}">
                      <a16:colId xmlns:a16="http://schemas.microsoft.com/office/drawing/2014/main" val="20000"/>
                    </a:ext>
                  </a:extLst>
                </a:gridCol>
                <a:gridCol w="4269502">
                  <a:extLst>
                    <a:ext uri="{9D8B030D-6E8A-4147-A177-3AD203B41FA5}">
                      <a16:colId xmlns:a16="http://schemas.microsoft.com/office/drawing/2014/main" val="20001"/>
                    </a:ext>
                  </a:extLst>
                </a:gridCol>
                <a:gridCol w="4887198">
                  <a:extLst>
                    <a:ext uri="{9D8B030D-6E8A-4147-A177-3AD203B41FA5}">
                      <a16:colId xmlns:a16="http://schemas.microsoft.com/office/drawing/2014/main" val="20002"/>
                    </a:ext>
                  </a:extLst>
                </a:gridCol>
              </a:tblGrid>
              <a:tr h="4500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latin typeface="Century Gothic" panose="020B0502020202020204" pitchFamily="34" charset="0"/>
                        </a:rPr>
                        <a:t>article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chemeClr val="tx1"/>
                          </a:solidFill>
                          <a:latin typeface="Century Gothic" panose="020B0502020202020204" pitchFamily="34" charset="0"/>
                        </a:rPr>
                        <a:t>noun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chemeClr val="tx1"/>
                          </a:solidFill>
                          <a:latin typeface="Century Gothic" panose="020B0502020202020204" pitchFamily="34" charset="0"/>
                        </a:rPr>
                        <a:t>notes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6901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chemeClr val="tx1"/>
                          </a:solidFill>
                          <a:latin typeface="Century Gothic" panose="020B0502020202020204" pitchFamily="34" charset="0"/>
                        </a:rPr>
                        <a:t>Monster / Hand / Mann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6901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err="1">
                          <a:solidFill>
                            <a:schemeClr val="tx1"/>
                          </a:solidFill>
                          <a:latin typeface="Century Gothic" panose="020B0502020202020204" pitchFamily="34" charset="0"/>
                        </a:rPr>
                        <a:t>Familie</a:t>
                      </a:r>
                      <a:r>
                        <a:rPr lang="en-GB" sz="2000" dirty="0">
                          <a:solidFill>
                            <a:schemeClr val="tx1"/>
                          </a:solidFill>
                          <a:latin typeface="Century Gothic" panose="020B0502020202020204" pitchFamily="34" charset="0"/>
                        </a:rPr>
                        <a:t> / </a:t>
                      </a:r>
                      <a:r>
                        <a:rPr lang="en-GB" sz="2000" dirty="0" err="1">
                          <a:solidFill>
                            <a:schemeClr val="tx1"/>
                          </a:solidFill>
                          <a:latin typeface="Century Gothic" panose="020B0502020202020204" pitchFamily="34" charset="0"/>
                        </a:rPr>
                        <a:t>Mädchen</a:t>
                      </a:r>
                      <a:r>
                        <a:rPr lang="en-GB" sz="2000" dirty="0">
                          <a:solidFill>
                            <a:schemeClr val="tx1"/>
                          </a:solidFill>
                          <a:latin typeface="Century Gothic" panose="020B0502020202020204" pitchFamily="34" charset="0"/>
                        </a:rPr>
                        <a:t> / Mann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901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err="1">
                          <a:solidFill>
                            <a:schemeClr val="tx1"/>
                          </a:solidFill>
                          <a:latin typeface="Century Gothic" panose="020B0502020202020204" pitchFamily="34" charset="0"/>
                        </a:rPr>
                        <a:t>Computerspiel</a:t>
                      </a:r>
                      <a:r>
                        <a:rPr lang="en-GB" sz="2000" dirty="0">
                          <a:solidFill>
                            <a:schemeClr val="tx1"/>
                          </a:solidFill>
                          <a:latin typeface="Century Gothic" panose="020B0502020202020204" pitchFamily="34" charset="0"/>
                        </a:rPr>
                        <a:t> / Mann / </a:t>
                      </a:r>
                      <a:r>
                        <a:rPr lang="en-GB" sz="2000" dirty="0" err="1">
                          <a:solidFill>
                            <a:schemeClr val="tx1"/>
                          </a:solidFill>
                          <a:latin typeface="Century Gothic" panose="020B0502020202020204" pitchFamily="34" charset="0"/>
                        </a:rPr>
                        <a:t>Tür</a:t>
                      </a:r>
                      <a:endParaRPr lang="en-GB" sz="2000"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6901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err="1">
                          <a:solidFill>
                            <a:schemeClr val="tx1"/>
                          </a:solidFill>
                          <a:latin typeface="Century Gothic" panose="020B0502020202020204" pitchFamily="34" charset="0"/>
                        </a:rPr>
                        <a:t>Familie</a:t>
                      </a:r>
                      <a:r>
                        <a:rPr lang="en-GB" sz="2000" dirty="0">
                          <a:solidFill>
                            <a:schemeClr val="tx1"/>
                          </a:solidFill>
                          <a:latin typeface="Century Gothic" panose="020B0502020202020204" pitchFamily="34" charset="0"/>
                        </a:rPr>
                        <a:t> / Mann / Monster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6901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chemeClr val="tx1"/>
                          </a:solidFill>
                          <a:latin typeface="Century Gothic" panose="020B0502020202020204" pitchFamily="34" charset="0"/>
                        </a:rPr>
                        <a:t>Nacht / </a:t>
                      </a:r>
                      <a:r>
                        <a:rPr lang="en-GB" sz="2000" dirty="0" err="1">
                          <a:solidFill>
                            <a:schemeClr val="tx1"/>
                          </a:solidFill>
                          <a:latin typeface="Century Gothic" panose="020B0502020202020204" pitchFamily="34" charset="0"/>
                        </a:rPr>
                        <a:t>Computerspiel</a:t>
                      </a:r>
                      <a:r>
                        <a:rPr lang="en-GB" sz="2000" dirty="0">
                          <a:solidFill>
                            <a:schemeClr val="tx1"/>
                          </a:solidFill>
                          <a:latin typeface="Century Gothic" panose="020B0502020202020204" pitchFamily="34" charset="0"/>
                        </a:rPr>
                        <a:t> / </a:t>
                      </a:r>
                      <a:r>
                        <a:rPr lang="en-GB" sz="2000" dirty="0" err="1">
                          <a:solidFill>
                            <a:schemeClr val="tx1"/>
                          </a:solidFill>
                          <a:latin typeface="Century Gothic" panose="020B0502020202020204" pitchFamily="34" charset="0"/>
                        </a:rPr>
                        <a:t>Familie</a:t>
                      </a:r>
                      <a:endParaRPr lang="en-GB" sz="2000"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bl>
          </a:graphicData>
        </a:graphic>
      </p:graphicFrame>
      <p:sp>
        <p:nvSpPr>
          <p:cNvPr id="7" name="Action Button: Custom 6">
            <a:hlinkClick r:id="" action="ppaction://noaction" highlightClick="1"/>
          </p:cNvPr>
          <p:cNvSpPr/>
          <p:nvPr/>
        </p:nvSpPr>
        <p:spPr>
          <a:xfrm>
            <a:off x="270478" y="2494934"/>
            <a:ext cx="398462" cy="411678"/>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latin typeface="Century Gothic" panose="020B0502020202020204" pitchFamily="34" charset="0"/>
              </a:rPr>
              <a:t>6</a:t>
            </a:r>
          </a:p>
        </p:txBody>
      </p:sp>
      <p:sp>
        <p:nvSpPr>
          <p:cNvPr id="8" name="Action Button: Custom 7">
            <a:hlinkClick r:id="" action="ppaction://noaction" highlightClick="1"/>
          </p:cNvPr>
          <p:cNvSpPr/>
          <p:nvPr/>
        </p:nvSpPr>
        <p:spPr>
          <a:xfrm>
            <a:off x="270478" y="3181191"/>
            <a:ext cx="398462" cy="411678"/>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latin typeface="Century Gothic" panose="020B0502020202020204" pitchFamily="34" charset="0"/>
              </a:rPr>
              <a:t>7</a:t>
            </a:r>
          </a:p>
        </p:txBody>
      </p:sp>
      <p:sp>
        <p:nvSpPr>
          <p:cNvPr id="9" name="Action Button: Custom 8">
            <a:hlinkClick r:id="" action="ppaction://noaction" highlightClick="1"/>
          </p:cNvPr>
          <p:cNvSpPr/>
          <p:nvPr/>
        </p:nvSpPr>
        <p:spPr>
          <a:xfrm>
            <a:off x="270478" y="3906512"/>
            <a:ext cx="398462" cy="411678"/>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latin typeface="Century Gothic" panose="020B0502020202020204" pitchFamily="34" charset="0"/>
              </a:rPr>
              <a:t>8</a:t>
            </a:r>
          </a:p>
        </p:txBody>
      </p:sp>
      <p:sp>
        <p:nvSpPr>
          <p:cNvPr id="10" name="Action Button: Custom 9">
            <a:hlinkClick r:id="" action="ppaction://noaction" highlightClick="1"/>
          </p:cNvPr>
          <p:cNvSpPr/>
          <p:nvPr/>
        </p:nvSpPr>
        <p:spPr>
          <a:xfrm>
            <a:off x="270478" y="4634777"/>
            <a:ext cx="398462" cy="411678"/>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latin typeface="Century Gothic" panose="020B0502020202020204" pitchFamily="34" charset="0"/>
              </a:rPr>
              <a:t>9</a:t>
            </a:r>
          </a:p>
        </p:txBody>
      </p:sp>
      <p:sp>
        <p:nvSpPr>
          <p:cNvPr id="11" name="Action Button: Custom 10">
            <a:hlinkClick r:id="" action="ppaction://noaction" highlightClick="1"/>
          </p:cNvPr>
          <p:cNvSpPr/>
          <p:nvPr/>
        </p:nvSpPr>
        <p:spPr>
          <a:xfrm>
            <a:off x="270478" y="5363042"/>
            <a:ext cx="398462" cy="411678"/>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b="1" dirty="0">
                <a:solidFill>
                  <a:schemeClr val="tx1"/>
                </a:solidFill>
                <a:latin typeface="Century Gothic" panose="020B0502020202020204" pitchFamily="34" charset="0"/>
              </a:rPr>
              <a:t>10</a:t>
            </a:r>
          </a:p>
        </p:txBody>
      </p:sp>
      <p:sp>
        <p:nvSpPr>
          <p:cNvPr id="12" name="TextBox 11">
            <a:extLst>
              <a:ext uri="{FF2B5EF4-FFF2-40B4-BE49-F238E27FC236}">
                <a16:creationId xmlns:a16="http://schemas.microsoft.com/office/drawing/2014/main" id="{F55FF68F-4E45-4F71-BF15-3035D50F369A}"/>
              </a:ext>
            </a:extLst>
          </p:cNvPr>
          <p:cNvSpPr txBox="1"/>
          <p:nvPr/>
        </p:nvSpPr>
        <p:spPr>
          <a:xfrm>
            <a:off x="930616" y="2511176"/>
            <a:ext cx="869254" cy="461665"/>
          </a:xfrm>
          <a:prstGeom prst="rect">
            <a:avLst/>
          </a:prstGeom>
          <a:noFill/>
        </p:spPr>
        <p:txBody>
          <a:bodyPr wrap="square" rtlCol="0">
            <a:spAutoFit/>
          </a:bodyPr>
          <a:lstStyle/>
          <a:p>
            <a:pPr algn="ctr"/>
            <a:r>
              <a:rPr lang="en-GB" sz="2400" b="1" dirty="0">
                <a:latin typeface="Century Gothic" panose="020B0502020202020204" pitchFamily="34" charset="0"/>
              </a:rPr>
              <a:t>die</a:t>
            </a:r>
          </a:p>
        </p:txBody>
      </p:sp>
      <p:sp>
        <p:nvSpPr>
          <p:cNvPr id="13" name="Oval 12">
            <a:extLst>
              <a:ext uri="{FF2B5EF4-FFF2-40B4-BE49-F238E27FC236}">
                <a16:creationId xmlns:a16="http://schemas.microsoft.com/office/drawing/2014/main" id="{ABBB93B4-892B-4E39-A041-EE26D9EF548D}"/>
              </a:ext>
            </a:extLst>
          </p:cNvPr>
          <p:cNvSpPr/>
          <p:nvPr/>
        </p:nvSpPr>
        <p:spPr>
          <a:xfrm>
            <a:off x="3265753" y="2511176"/>
            <a:ext cx="1038618" cy="461665"/>
          </a:xfrm>
          <a:prstGeom prst="ellipse">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A4E304D9-7EF8-44E1-A222-F26BA322745B}"/>
              </a:ext>
            </a:extLst>
          </p:cNvPr>
          <p:cNvSpPr txBox="1"/>
          <p:nvPr/>
        </p:nvSpPr>
        <p:spPr>
          <a:xfrm>
            <a:off x="6383231" y="2527611"/>
            <a:ext cx="5220564" cy="461665"/>
          </a:xfrm>
          <a:prstGeom prst="rect">
            <a:avLst/>
          </a:prstGeom>
          <a:noFill/>
        </p:spPr>
        <p:txBody>
          <a:bodyPr wrap="square" rtlCol="0">
            <a:spAutoFit/>
          </a:bodyPr>
          <a:lstStyle/>
          <a:p>
            <a:r>
              <a:rPr lang="en-GB" sz="2400" dirty="0">
                <a:latin typeface="Century Gothic" panose="020B0502020202020204" pitchFamily="34" charset="0"/>
              </a:rPr>
              <a:t>Hand – no fingers</a:t>
            </a:r>
          </a:p>
        </p:txBody>
      </p:sp>
      <p:sp>
        <p:nvSpPr>
          <p:cNvPr id="15" name="TextBox 14">
            <a:extLst>
              <a:ext uri="{FF2B5EF4-FFF2-40B4-BE49-F238E27FC236}">
                <a16:creationId xmlns:a16="http://schemas.microsoft.com/office/drawing/2014/main" id="{D845D6D1-F26B-4731-B232-0EABA594B070}"/>
              </a:ext>
            </a:extLst>
          </p:cNvPr>
          <p:cNvSpPr txBox="1"/>
          <p:nvPr/>
        </p:nvSpPr>
        <p:spPr>
          <a:xfrm>
            <a:off x="930616" y="3156197"/>
            <a:ext cx="869254" cy="461665"/>
          </a:xfrm>
          <a:prstGeom prst="rect">
            <a:avLst/>
          </a:prstGeom>
          <a:noFill/>
        </p:spPr>
        <p:txBody>
          <a:bodyPr wrap="square" rtlCol="0">
            <a:spAutoFit/>
          </a:bodyPr>
          <a:lstStyle/>
          <a:p>
            <a:pPr algn="ctr"/>
            <a:r>
              <a:rPr lang="en-GB" sz="2400" b="1" dirty="0">
                <a:latin typeface="Century Gothic" panose="020B0502020202020204" pitchFamily="34" charset="0"/>
              </a:rPr>
              <a:t>der</a:t>
            </a:r>
          </a:p>
        </p:txBody>
      </p:sp>
      <p:sp>
        <p:nvSpPr>
          <p:cNvPr id="16" name="TextBox 15">
            <a:extLst>
              <a:ext uri="{FF2B5EF4-FFF2-40B4-BE49-F238E27FC236}">
                <a16:creationId xmlns:a16="http://schemas.microsoft.com/office/drawing/2014/main" id="{ED76B131-CB24-4125-8537-A37FCDF74209}"/>
              </a:ext>
            </a:extLst>
          </p:cNvPr>
          <p:cNvSpPr txBox="1"/>
          <p:nvPr/>
        </p:nvSpPr>
        <p:spPr>
          <a:xfrm>
            <a:off x="6379973" y="3187046"/>
            <a:ext cx="5220564" cy="461665"/>
          </a:xfrm>
          <a:prstGeom prst="rect">
            <a:avLst/>
          </a:prstGeom>
          <a:noFill/>
        </p:spPr>
        <p:txBody>
          <a:bodyPr wrap="square" rtlCol="0">
            <a:spAutoFit/>
          </a:bodyPr>
          <a:lstStyle/>
          <a:p>
            <a:r>
              <a:rPr lang="en-GB" sz="2400" dirty="0">
                <a:latin typeface="Century Gothic" panose="020B0502020202020204" pitchFamily="34" charset="0"/>
              </a:rPr>
              <a:t>Man sees monster</a:t>
            </a:r>
          </a:p>
        </p:txBody>
      </p:sp>
      <p:sp>
        <p:nvSpPr>
          <p:cNvPr id="17" name="TextBox 16">
            <a:extLst>
              <a:ext uri="{FF2B5EF4-FFF2-40B4-BE49-F238E27FC236}">
                <a16:creationId xmlns:a16="http://schemas.microsoft.com/office/drawing/2014/main" id="{1916A4E4-B558-4A58-8284-18C41BD4D8D5}"/>
              </a:ext>
            </a:extLst>
          </p:cNvPr>
          <p:cNvSpPr txBox="1"/>
          <p:nvPr/>
        </p:nvSpPr>
        <p:spPr>
          <a:xfrm>
            <a:off x="930616" y="3885160"/>
            <a:ext cx="869254" cy="461665"/>
          </a:xfrm>
          <a:prstGeom prst="rect">
            <a:avLst/>
          </a:prstGeom>
          <a:noFill/>
        </p:spPr>
        <p:txBody>
          <a:bodyPr wrap="square" rtlCol="0">
            <a:spAutoFit/>
          </a:bodyPr>
          <a:lstStyle/>
          <a:p>
            <a:pPr algn="ctr"/>
            <a:r>
              <a:rPr lang="en-GB" sz="2400" b="1" dirty="0">
                <a:latin typeface="Century Gothic" panose="020B0502020202020204" pitchFamily="34" charset="0"/>
              </a:rPr>
              <a:t>die</a:t>
            </a:r>
          </a:p>
        </p:txBody>
      </p:sp>
      <p:sp>
        <p:nvSpPr>
          <p:cNvPr id="18" name="Oval 17">
            <a:extLst>
              <a:ext uri="{FF2B5EF4-FFF2-40B4-BE49-F238E27FC236}">
                <a16:creationId xmlns:a16="http://schemas.microsoft.com/office/drawing/2014/main" id="{B56DBC57-2518-46F6-B2DB-0D40C9548CA1}"/>
              </a:ext>
            </a:extLst>
          </p:cNvPr>
          <p:cNvSpPr/>
          <p:nvPr/>
        </p:nvSpPr>
        <p:spPr>
          <a:xfrm>
            <a:off x="4604940" y="3267094"/>
            <a:ext cx="1038618" cy="461665"/>
          </a:xfrm>
          <a:prstGeom prst="ellipse">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A35F3AB8-4F8B-42C1-84F2-A6FB17DA27C6}"/>
              </a:ext>
            </a:extLst>
          </p:cNvPr>
          <p:cNvSpPr/>
          <p:nvPr/>
        </p:nvSpPr>
        <p:spPr>
          <a:xfrm>
            <a:off x="4971409" y="3885160"/>
            <a:ext cx="850565" cy="461665"/>
          </a:xfrm>
          <a:prstGeom prst="ellipse">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43EF7F08-5070-45EB-B55F-3049CE50EC03}"/>
              </a:ext>
            </a:extLst>
          </p:cNvPr>
          <p:cNvSpPr txBox="1"/>
          <p:nvPr/>
        </p:nvSpPr>
        <p:spPr>
          <a:xfrm>
            <a:off x="6379973" y="3853168"/>
            <a:ext cx="5220564" cy="461665"/>
          </a:xfrm>
          <a:prstGeom prst="rect">
            <a:avLst/>
          </a:prstGeom>
          <a:noFill/>
        </p:spPr>
        <p:txBody>
          <a:bodyPr wrap="square" rtlCol="0">
            <a:spAutoFit/>
          </a:bodyPr>
          <a:lstStyle/>
          <a:p>
            <a:r>
              <a:rPr lang="en-GB" sz="2400" dirty="0">
                <a:latin typeface="Century Gothic" panose="020B0502020202020204" pitchFamily="34" charset="0"/>
              </a:rPr>
              <a:t>Door is there</a:t>
            </a:r>
          </a:p>
        </p:txBody>
      </p:sp>
      <p:sp>
        <p:nvSpPr>
          <p:cNvPr id="21" name="TextBox 20">
            <a:extLst>
              <a:ext uri="{FF2B5EF4-FFF2-40B4-BE49-F238E27FC236}">
                <a16:creationId xmlns:a16="http://schemas.microsoft.com/office/drawing/2014/main" id="{C8B66A67-8707-4D26-9E6A-F85CF02D1A56}"/>
              </a:ext>
            </a:extLst>
          </p:cNvPr>
          <p:cNvSpPr txBox="1"/>
          <p:nvPr/>
        </p:nvSpPr>
        <p:spPr>
          <a:xfrm>
            <a:off x="919118" y="4584790"/>
            <a:ext cx="869254" cy="461665"/>
          </a:xfrm>
          <a:prstGeom prst="rect">
            <a:avLst/>
          </a:prstGeom>
          <a:noFill/>
        </p:spPr>
        <p:txBody>
          <a:bodyPr wrap="square" rtlCol="0">
            <a:spAutoFit/>
          </a:bodyPr>
          <a:lstStyle/>
          <a:p>
            <a:pPr algn="ctr"/>
            <a:r>
              <a:rPr lang="en-GB" sz="2400" b="1" dirty="0">
                <a:latin typeface="Century Gothic" panose="020B0502020202020204" pitchFamily="34" charset="0"/>
              </a:rPr>
              <a:t>das</a:t>
            </a:r>
          </a:p>
        </p:txBody>
      </p:sp>
      <p:sp>
        <p:nvSpPr>
          <p:cNvPr id="22" name="Oval 21">
            <a:extLst>
              <a:ext uri="{FF2B5EF4-FFF2-40B4-BE49-F238E27FC236}">
                <a16:creationId xmlns:a16="http://schemas.microsoft.com/office/drawing/2014/main" id="{FD352D62-150C-4867-9C33-38F69E31CD6F}"/>
              </a:ext>
            </a:extLst>
          </p:cNvPr>
          <p:cNvSpPr/>
          <p:nvPr/>
        </p:nvSpPr>
        <p:spPr>
          <a:xfrm>
            <a:off x="4085630" y="4609783"/>
            <a:ext cx="1557927" cy="461665"/>
          </a:xfrm>
          <a:prstGeom prst="ellipse">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43DE683E-AB6C-4CDF-9940-C8E953715C20}"/>
              </a:ext>
            </a:extLst>
          </p:cNvPr>
          <p:cNvSpPr txBox="1"/>
          <p:nvPr/>
        </p:nvSpPr>
        <p:spPr>
          <a:xfrm>
            <a:off x="6379973" y="4573668"/>
            <a:ext cx="5220564" cy="461665"/>
          </a:xfrm>
          <a:prstGeom prst="rect">
            <a:avLst/>
          </a:prstGeom>
          <a:noFill/>
        </p:spPr>
        <p:txBody>
          <a:bodyPr wrap="square" rtlCol="0">
            <a:spAutoFit/>
          </a:bodyPr>
          <a:lstStyle/>
          <a:p>
            <a:r>
              <a:rPr lang="en-GB" sz="2400" dirty="0">
                <a:latin typeface="Century Gothic" panose="020B0502020202020204" pitchFamily="34" charset="0"/>
              </a:rPr>
              <a:t>Monster comes into the church</a:t>
            </a:r>
          </a:p>
        </p:txBody>
      </p:sp>
      <p:sp>
        <p:nvSpPr>
          <p:cNvPr id="24" name="TextBox 23">
            <a:extLst>
              <a:ext uri="{FF2B5EF4-FFF2-40B4-BE49-F238E27FC236}">
                <a16:creationId xmlns:a16="http://schemas.microsoft.com/office/drawing/2014/main" id="{72B1316B-FE91-4470-A1D5-6537FBF07AC4}"/>
              </a:ext>
            </a:extLst>
          </p:cNvPr>
          <p:cNvSpPr txBox="1"/>
          <p:nvPr/>
        </p:nvSpPr>
        <p:spPr>
          <a:xfrm>
            <a:off x="913032" y="5275766"/>
            <a:ext cx="869254" cy="461665"/>
          </a:xfrm>
          <a:prstGeom prst="rect">
            <a:avLst/>
          </a:prstGeom>
          <a:noFill/>
        </p:spPr>
        <p:txBody>
          <a:bodyPr wrap="square" rtlCol="0">
            <a:spAutoFit/>
          </a:bodyPr>
          <a:lstStyle/>
          <a:p>
            <a:pPr algn="ctr"/>
            <a:r>
              <a:rPr lang="en-GB" sz="2400" b="1" dirty="0">
                <a:latin typeface="Century Gothic" panose="020B0502020202020204" pitchFamily="34" charset="0"/>
              </a:rPr>
              <a:t>das</a:t>
            </a:r>
          </a:p>
        </p:txBody>
      </p:sp>
      <p:sp>
        <p:nvSpPr>
          <p:cNvPr id="25" name="Oval 24">
            <a:extLst>
              <a:ext uri="{FF2B5EF4-FFF2-40B4-BE49-F238E27FC236}">
                <a16:creationId xmlns:a16="http://schemas.microsoft.com/office/drawing/2014/main" id="{DF2311D9-9856-450F-BFEE-D3759A41C26A}"/>
              </a:ext>
            </a:extLst>
          </p:cNvPr>
          <p:cNvSpPr/>
          <p:nvPr/>
        </p:nvSpPr>
        <p:spPr>
          <a:xfrm>
            <a:off x="3061459" y="5287467"/>
            <a:ext cx="2049803" cy="461665"/>
          </a:xfrm>
          <a:prstGeom prst="ellipse">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7946F7F8-71E9-444C-B83C-E9917C4E7130}"/>
              </a:ext>
            </a:extLst>
          </p:cNvPr>
          <p:cNvSpPr txBox="1"/>
          <p:nvPr/>
        </p:nvSpPr>
        <p:spPr>
          <a:xfrm>
            <a:off x="6415367" y="5280323"/>
            <a:ext cx="5220564" cy="461665"/>
          </a:xfrm>
          <a:prstGeom prst="rect">
            <a:avLst/>
          </a:prstGeom>
          <a:noFill/>
        </p:spPr>
        <p:txBody>
          <a:bodyPr wrap="square" rtlCol="0">
            <a:spAutoFit/>
          </a:bodyPr>
          <a:lstStyle/>
          <a:p>
            <a:r>
              <a:rPr lang="en-GB" sz="2400" dirty="0">
                <a:latin typeface="Century Gothic" panose="020B0502020202020204" pitchFamily="34" charset="0"/>
              </a:rPr>
              <a:t>Computer game ends</a:t>
            </a:r>
          </a:p>
        </p:txBody>
      </p:sp>
      <p:sp>
        <p:nvSpPr>
          <p:cNvPr id="2" name="Title 1"/>
          <p:cNvSpPr>
            <a:spLocks noGrp="1"/>
          </p:cNvSpPr>
          <p:nvPr>
            <p:ph type="title"/>
          </p:nvPr>
        </p:nvSpPr>
        <p:spPr>
          <a:xfrm>
            <a:off x="0" y="213557"/>
            <a:ext cx="2476500" cy="647577"/>
          </a:xfrm>
        </p:spPr>
        <p:txBody>
          <a:bodyPr>
            <a:noAutofit/>
          </a:bodyPr>
          <a:lstStyle/>
          <a:p>
            <a:r>
              <a:rPr lang="en-GB" sz="2800" b="1">
                <a:solidFill>
                  <a:schemeClr val="bg1"/>
                </a:solidFill>
              </a:rPr>
              <a:t>Antworten</a:t>
            </a:r>
            <a:br>
              <a:rPr lang="en-GB" sz="2800" b="1">
                <a:solidFill>
                  <a:schemeClr val="bg1"/>
                </a:solidFill>
              </a:rPr>
            </a:br>
            <a:endParaRPr lang="en-GB" sz="2800"/>
          </a:p>
        </p:txBody>
      </p:sp>
    </p:spTree>
    <p:extLst>
      <p:ext uri="{BB962C8B-B14F-4D97-AF65-F5344CB8AC3E}">
        <p14:creationId xmlns:p14="http://schemas.microsoft.com/office/powerpoint/2010/main" val="1164686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5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fade">
                                      <p:cBhvr>
                                        <p:cTn id="62" dur="500"/>
                                        <p:tgtEl>
                                          <p:spTgt spid="2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fade">
                                      <p:cBhvr>
                                        <p:cTn id="67" dur="500"/>
                                        <p:tgtEl>
                                          <p:spTgt spid="2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fade">
                                      <p:cBhvr>
                                        <p:cTn id="72" dur="500"/>
                                        <p:tgtEl>
                                          <p:spTgt spid="25"/>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6"/>
                                        </p:tgtEl>
                                        <p:attrNameLst>
                                          <p:attrName>style.visibility</p:attrName>
                                        </p:attrNameLst>
                                      </p:cBhvr>
                                      <p:to>
                                        <p:strVal val="visible"/>
                                      </p:to>
                                    </p:set>
                                    <p:animEffect transition="in" filter="fade">
                                      <p:cBhvr>
                                        <p:cTn id="7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p:bldP spid="15" grpId="0"/>
      <p:bldP spid="16" grpId="0"/>
      <p:bldP spid="17" grpId="0"/>
      <p:bldP spid="18" grpId="0" animBg="1"/>
      <p:bldP spid="19" grpId="0" animBg="1"/>
      <p:bldP spid="20" grpId="0"/>
      <p:bldP spid="21" grpId="0"/>
      <p:bldP spid="22" grpId="0" animBg="1"/>
      <p:bldP spid="23" grpId="0"/>
      <p:bldP spid="24" grpId="0"/>
      <p:bldP spid="25" grpId="0" animBg="1"/>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1" y="294041"/>
            <a:ext cx="7426086" cy="70784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4285010409"/>
              </p:ext>
            </p:extLst>
          </p:nvPr>
        </p:nvGraphicFramePr>
        <p:xfrm>
          <a:off x="261815" y="1359876"/>
          <a:ext cx="10523416" cy="4806462"/>
        </p:xfrm>
        <a:graphic>
          <a:graphicData uri="http://schemas.openxmlformats.org/drawingml/2006/table">
            <a:tbl>
              <a:tblPr firstRow="1" bandRow="1">
                <a:tableStyleId>{5940675A-B579-460E-94D1-54222C63F5DA}</a:tableStyleId>
              </a:tblPr>
              <a:tblGrid>
                <a:gridCol w="10523416">
                  <a:extLst>
                    <a:ext uri="{9D8B030D-6E8A-4147-A177-3AD203B41FA5}">
                      <a16:colId xmlns:a16="http://schemas.microsoft.com/office/drawing/2014/main" val="20000"/>
                    </a:ext>
                  </a:extLst>
                </a:gridCol>
              </a:tblGrid>
              <a:tr h="801077">
                <a:tc>
                  <a:txBody>
                    <a:bodyPr/>
                    <a:lstStyle/>
                    <a:p>
                      <a:r>
                        <a:rPr lang="en-GB" sz="2400" dirty="0">
                          <a:solidFill>
                            <a:schemeClr val="tx1"/>
                          </a:solidFill>
                          <a:latin typeface="Century Gothic" panose="020B0502020202020204" pitchFamily="34" charset="0"/>
                        </a:rPr>
                        <a:t>1. The family is at home. </a:t>
                      </a:r>
                    </a:p>
                  </a:txBody>
                  <a:tcP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tcPr>
                </a:tc>
                <a:extLst>
                  <a:ext uri="{0D108BD9-81ED-4DB2-BD59-A6C34878D82A}">
                    <a16:rowId xmlns:a16="http://schemas.microsoft.com/office/drawing/2014/main" val="10000"/>
                  </a:ext>
                </a:extLst>
              </a:tr>
              <a:tr h="801077">
                <a:tc>
                  <a:txBody>
                    <a:bodyPr/>
                    <a:lstStyle/>
                    <a:p>
                      <a:r>
                        <a:rPr lang="en-GB" sz="2400" dirty="0">
                          <a:solidFill>
                            <a:schemeClr val="tx1"/>
                          </a:solidFill>
                          <a:latin typeface="Century Gothic" panose="020B0502020202020204" pitchFamily="34" charset="0"/>
                        </a:rPr>
                        <a:t>2. The house is small</a:t>
                      </a:r>
                      <a:r>
                        <a:rPr lang="en-GB" sz="2400" baseline="0" dirty="0">
                          <a:solidFill>
                            <a:schemeClr val="tx1"/>
                          </a:solidFill>
                          <a:latin typeface="Century Gothic" panose="020B0502020202020204" pitchFamily="34" charset="0"/>
                        </a:rPr>
                        <a:t> but the garden is big.</a:t>
                      </a:r>
                      <a:endParaRPr lang="en-GB" sz="2400" dirty="0">
                        <a:solidFill>
                          <a:schemeClr val="tx1"/>
                        </a:solidFill>
                        <a:latin typeface="Century Gothic" panose="020B0502020202020204" pitchFamily="34" charset="0"/>
                      </a:endParaRPr>
                    </a:p>
                  </a:txBody>
                  <a:tcP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tcPr>
                </a:tc>
                <a:extLst>
                  <a:ext uri="{0D108BD9-81ED-4DB2-BD59-A6C34878D82A}">
                    <a16:rowId xmlns:a16="http://schemas.microsoft.com/office/drawing/2014/main" val="10001"/>
                  </a:ext>
                </a:extLst>
              </a:tr>
              <a:tr h="801077">
                <a:tc>
                  <a:txBody>
                    <a:bodyPr/>
                    <a:lstStyle/>
                    <a:p>
                      <a:r>
                        <a:rPr lang="en-GB" sz="2400" dirty="0">
                          <a:solidFill>
                            <a:schemeClr val="tx1"/>
                          </a:solidFill>
                          <a:latin typeface="Century Gothic" panose="020B0502020202020204" pitchFamily="34" charset="0"/>
                        </a:rPr>
                        <a:t>3. The father is</a:t>
                      </a:r>
                      <a:r>
                        <a:rPr lang="en-GB" sz="2400" baseline="0" dirty="0">
                          <a:solidFill>
                            <a:schemeClr val="tx1"/>
                          </a:solidFill>
                          <a:latin typeface="Century Gothic" panose="020B0502020202020204" pitchFamily="34" charset="0"/>
                        </a:rPr>
                        <a:t> sitting in the room and he is working.</a:t>
                      </a:r>
                      <a:endParaRPr lang="en-GB" sz="2400" dirty="0">
                        <a:solidFill>
                          <a:schemeClr val="tx1"/>
                        </a:solidFill>
                        <a:latin typeface="Century Gothic" panose="020B0502020202020204" pitchFamily="34" charset="0"/>
                      </a:endParaRPr>
                    </a:p>
                  </a:txBody>
                  <a:tcP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tcPr>
                </a:tc>
                <a:extLst>
                  <a:ext uri="{0D108BD9-81ED-4DB2-BD59-A6C34878D82A}">
                    <a16:rowId xmlns:a16="http://schemas.microsoft.com/office/drawing/2014/main" val="10002"/>
                  </a:ext>
                </a:extLst>
              </a:tr>
              <a:tr h="801077">
                <a:tc>
                  <a:txBody>
                    <a:bodyPr/>
                    <a:lstStyle/>
                    <a:p>
                      <a:r>
                        <a:rPr lang="en-GB" sz="2400" dirty="0">
                          <a:solidFill>
                            <a:schemeClr val="tx1"/>
                          </a:solidFill>
                          <a:latin typeface="Century Gothic" panose="020B0502020202020204" pitchFamily="34" charset="0"/>
                        </a:rPr>
                        <a:t>4.</a:t>
                      </a:r>
                      <a:r>
                        <a:rPr lang="en-GB" sz="2400" baseline="0" dirty="0">
                          <a:solidFill>
                            <a:schemeClr val="tx1"/>
                          </a:solidFill>
                          <a:latin typeface="Century Gothic" panose="020B0502020202020204" pitchFamily="34" charset="0"/>
                        </a:rPr>
                        <a:t> The boy is standing and he is cooking.</a:t>
                      </a:r>
                      <a:endParaRPr lang="en-GB" sz="2400" dirty="0">
                        <a:solidFill>
                          <a:schemeClr val="tx1"/>
                        </a:solidFill>
                        <a:latin typeface="Century Gothic" panose="020B0502020202020204" pitchFamily="34" charset="0"/>
                      </a:endParaRPr>
                    </a:p>
                  </a:txBody>
                  <a:tcP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tcPr>
                </a:tc>
                <a:extLst>
                  <a:ext uri="{0D108BD9-81ED-4DB2-BD59-A6C34878D82A}">
                    <a16:rowId xmlns:a16="http://schemas.microsoft.com/office/drawing/2014/main" val="10003"/>
                  </a:ext>
                </a:extLst>
              </a:tr>
              <a:tr h="801077">
                <a:tc>
                  <a:txBody>
                    <a:bodyPr/>
                    <a:lstStyle/>
                    <a:p>
                      <a:r>
                        <a:rPr lang="en-GB" sz="2400" dirty="0">
                          <a:solidFill>
                            <a:schemeClr val="tx1"/>
                          </a:solidFill>
                          <a:latin typeface="Century Gothic" panose="020B0502020202020204" pitchFamily="34" charset="0"/>
                        </a:rPr>
                        <a:t>5. The girl is writing</a:t>
                      </a:r>
                      <a:r>
                        <a:rPr lang="en-GB" sz="2400" baseline="0" dirty="0">
                          <a:solidFill>
                            <a:schemeClr val="tx1"/>
                          </a:solidFill>
                          <a:latin typeface="Century Gothic" panose="020B0502020202020204" pitchFamily="34" charset="0"/>
                        </a:rPr>
                        <a:t> a list and the mother is coming.</a:t>
                      </a:r>
                      <a:endParaRPr lang="en-GB" sz="2400" dirty="0">
                        <a:solidFill>
                          <a:schemeClr val="tx1"/>
                        </a:solidFill>
                        <a:latin typeface="Century Gothic" panose="020B0502020202020204" pitchFamily="34" charset="0"/>
                      </a:endParaRPr>
                    </a:p>
                  </a:txBody>
                  <a:tcP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tcPr>
                </a:tc>
                <a:extLst>
                  <a:ext uri="{0D108BD9-81ED-4DB2-BD59-A6C34878D82A}">
                    <a16:rowId xmlns:a16="http://schemas.microsoft.com/office/drawing/2014/main" val="10004"/>
                  </a:ext>
                </a:extLst>
              </a:tr>
              <a:tr h="801077">
                <a:tc>
                  <a:txBody>
                    <a:bodyPr/>
                    <a:lstStyle/>
                    <a:p>
                      <a:r>
                        <a:rPr lang="en-GB" sz="2400" dirty="0">
                          <a:solidFill>
                            <a:schemeClr val="tx1"/>
                          </a:solidFill>
                          <a:latin typeface="Century Gothic" panose="020B0502020202020204" pitchFamily="34" charset="0"/>
                        </a:rPr>
                        <a:t>6. The night is dark. One person is not a human being…</a:t>
                      </a:r>
                    </a:p>
                  </a:txBody>
                  <a:tcP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6" name="TextBox 5"/>
          <p:cNvSpPr txBox="1"/>
          <p:nvPr/>
        </p:nvSpPr>
        <p:spPr>
          <a:xfrm>
            <a:off x="261815" y="1720821"/>
            <a:ext cx="7034519" cy="461665"/>
          </a:xfrm>
          <a:prstGeom prst="rect">
            <a:avLst/>
          </a:prstGeom>
          <a:noFill/>
        </p:spPr>
        <p:txBody>
          <a:bodyPr wrap="square" rtlCol="0">
            <a:spAutoFit/>
          </a:bodyPr>
          <a:lstStyle/>
          <a:p>
            <a:r>
              <a:rPr lang="en-GB" sz="2400" b="1" dirty="0">
                <a:latin typeface="Century Gothic" panose="020B0502020202020204" pitchFamily="34" charset="0"/>
              </a:rPr>
              <a:t>Die </a:t>
            </a:r>
            <a:r>
              <a:rPr lang="en-GB" sz="2400" b="1" dirty="0" err="1">
                <a:latin typeface="Century Gothic" panose="020B0502020202020204" pitchFamily="34" charset="0"/>
              </a:rPr>
              <a:t>Familie</a:t>
            </a:r>
            <a:r>
              <a:rPr lang="en-GB" sz="2400" b="1" dirty="0">
                <a:latin typeface="Century Gothic" panose="020B0502020202020204" pitchFamily="34" charset="0"/>
              </a:rPr>
              <a:t> </a:t>
            </a:r>
            <a:r>
              <a:rPr lang="en-GB" sz="2400" b="1" dirty="0" err="1">
                <a:latin typeface="Century Gothic" panose="020B0502020202020204" pitchFamily="34" charset="0"/>
              </a:rPr>
              <a:t>ist</a:t>
            </a:r>
            <a:r>
              <a:rPr lang="en-GB" sz="2400" b="1" dirty="0">
                <a:latin typeface="Century Gothic" panose="020B0502020202020204" pitchFamily="34" charset="0"/>
              </a:rPr>
              <a:t> </a:t>
            </a:r>
            <a:r>
              <a:rPr lang="en-GB" sz="2400" b="1" dirty="0" err="1">
                <a:latin typeface="Century Gothic" panose="020B0502020202020204" pitchFamily="34" charset="0"/>
              </a:rPr>
              <a:t>zu</a:t>
            </a:r>
            <a:r>
              <a:rPr lang="en-GB" sz="2400" b="1" dirty="0">
                <a:latin typeface="Century Gothic" panose="020B0502020202020204" pitchFamily="34" charset="0"/>
              </a:rPr>
              <a:t> </a:t>
            </a:r>
            <a:r>
              <a:rPr lang="en-GB" sz="2400" b="1" dirty="0" err="1">
                <a:latin typeface="Century Gothic" panose="020B0502020202020204" pitchFamily="34" charset="0"/>
              </a:rPr>
              <a:t>Hause</a:t>
            </a:r>
            <a:r>
              <a:rPr lang="en-GB" sz="2400" b="1" dirty="0">
                <a:latin typeface="Century Gothic" panose="020B0502020202020204" pitchFamily="34" charset="0"/>
              </a:rPr>
              <a:t>.</a:t>
            </a:r>
          </a:p>
        </p:txBody>
      </p:sp>
      <p:sp>
        <p:nvSpPr>
          <p:cNvPr id="7" name="TextBox 6"/>
          <p:cNvSpPr txBox="1"/>
          <p:nvPr/>
        </p:nvSpPr>
        <p:spPr>
          <a:xfrm>
            <a:off x="261814" y="2532150"/>
            <a:ext cx="7034519" cy="461665"/>
          </a:xfrm>
          <a:prstGeom prst="rect">
            <a:avLst/>
          </a:prstGeom>
          <a:noFill/>
        </p:spPr>
        <p:txBody>
          <a:bodyPr wrap="square" rtlCol="0">
            <a:spAutoFit/>
          </a:bodyPr>
          <a:lstStyle/>
          <a:p>
            <a:r>
              <a:rPr lang="en-GB" sz="2400" b="1" dirty="0">
                <a:latin typeface="Century Gothic" panose="020B0502020202020204" pitchFamily="34" charset="0"/>
              </a:rPr>
              <a:t>Das </a:t>
            </a:r>
            <a:r>
              <a:rPr lang="en-GB" sz="2400" b="1" dirty="0" err="1">
                <a:latin typeface="Century Gothic" panose="020B0502020202020204" pitchFamily="34" charset="0"/>
              </a:rPr>
              <a:t>Hause</a:t>
            </a:r>
            <a:r>
              <a:rPr lang="en-GB" sz="2400" b="1" dirty="0">
                <a:latin typeface="Century Gothic" panose="020B0502020202020204" pitchFamily="34" charset="0"/>
              </a:rPr>
              <a:t> </a:t>
            </a:r>
            <a:r>
              <a:rPr lang="en-GB" sz="2400" b="1" dirty="0" err="1">
                <a:latin typeface="Century Gothic" panose="020B0502020202020204" pitchFamily="34" charset="0"/>
              </a:rPr>
              <a:t>ist</a:t>
            </a:r>
            <a:r>
              <a:rPr lang="en-GB" sz="2400" b="1" dirty="0">
                <a:latin typeface="Century Gothic" panose="020B0502020202020204" pitchFamily="34" charset="0"/>
              </a:rPr>
              <a:t> </a:t>
            </a:r>
            <a:r>
              <a:rPr lang="en-GB" sz="2400" b="1" dirty="0" err="1">
                <a:latin typeface="Century Gothic" panose="020B0502020202020204" pitchFamily="34" charset="0"/>
              </a:rPr>
              <a:t>klein</a:t>
            </a:r>
            <a:r>
              <a:rPr lang="en-GB" sz="2400" b="1" dirty="0">
                <a:latin typeface="Century Gothic" panose="020B0502020202020204" pitchFamily="34" charset="0"/>
              </a:rPr>
              <a:t> </a:t>
            </a:r>
            <a:r>
              <a:rPr lang="en-GB" sz="2400" b="1" dirty="0" err="1">
                <a:latin typeface="Century Gothic" panose="020B0502020202020204" pitchFamily="34" charset="0"/>
              </a:rPr>
              <a:t>aber</a:t>
            </a:r>
            <a:r>
              <a:rPr lang="en-GB" sz="2400" b="1" dirty="0">
                <a:latin typeface="Century Gothic" panose="020B0502020202020204" pitchFamily="34" charset="0"/>
              </a:rPr>
              <a:t> der Garten </a:t>
            </a:r>
            <a:r>
              <a:rPr lang="en-GB" sz="2400" b="1" dirty="0" err="1">
                <a:latin typeface="Century Gothic" panose="020B0502020202020204" pitchFamily="34" charset="0"/>
              </a:rPr>
              <a:t>ist</a:t>
            </a:r>
            <a:r>
              <a:rPr lang="en-GB" sz="2400" b="1" dirty="0">
                <a:latin typeface="Century Gothic" panose="020B0502020202020204" pitchFamily="34" charset="0"/>
              </a:rPr>
              <a:t> </a:t>
            </a:r>
            <a:r>
              <a:rPr lang="en-GB" sz="2400" b="1" dirty="0" err="1">
                <a:latin typeface="Century Gothic" panose="020B0502020202020204" pitchFamily="34" charset="0"/>
              </a:rPr>
              <a:t>groß</a:t>
            </a:r>
            <a:r>
              <a:rPr lang="en-GB" sz="2400" b="1" dirty="0">
                <a:latin typeface="Century Gothic" panose="020B0502020202020204" pitchFamily="34" charset="0"/>
              </a:rPr>
              <a:t>.</a:t>
            </a:r>
          </a:p>
        </p:txBody>
      </p:sp>
      <p:sp>
        <p:nvSpPr>
          <p:cNvPr id="8" name="TextBox 7"/>
          <p:cNvSpPr txBox="1"/>
          <p:nvPr/>
        </p:nvSpPr>
        <p:spPr>
          <a:xfrm>
            <a:off x="261813" y="3319812"/>
            <a:ext cx="7034519" cy="461665"/>
          </a:xfrm>
          <a:prstGeom prst="rect">
            <a:avLst/>
          </a:prstGeom>
          <a:noFill/>
        </p:spPr>
        <p:txBody>
          <a:bodyPr wrap="square" rtlCol="0">
            <a:spAutoFit/>
          </a:bodyPr>
          <a:lstStyle/>
          <a:p>
            <a:r>
              <a:rPr lang="en-GB" sz="2400" b="1" dirty="0">
                <a:latin typeface="Century Gothic" panose="020B0502020202020204" pitchFamily="34" charset="0"/>
              </a:rPr>
              <a:t>Der </a:t>
            </a:r>
            <a:r>
              <a:rPr lang="en-GB" sz="2400" b="1" dirty="0" err="1">
                <a:latin typeface="Century Gothic" panose="020B0502020202020204" pitchFamily="34" charset="0"/>
              </a:rPr>
              <a:t>Vater</a:t>
            </a:r>
            <a:r>
              <a:rPr lang="en-GB" sz="2400" b="1" dirty="0">
                <a:latin typeface="Century Gothic" panose="020B0502020202020204" pitchFamily="34" charset="0"/>
              </a:rPr>
              <a:t> </a:t>
            </a:r>
            <a:r>
              <a:rPr lang="en-GB" sz="2400" b="1" dirty="0" err="1">
                <a:latin typeface="Century Gothic" panose="020B0502020202020204" pitchFamily="34" charset="0"/>
              </a:rPr>
              <a:t>sitzt</a:t>
            </a:r>
            <a:r>
              <a:rPr lang="en-GB" sz="2400" b="1" dirty="0">
                <a:latin typeface="Century Gothic" panose="020B0502020202020204" pitchFamily="34" charset="0"/>
              </a:rPr>
              <a:t> </a:t>
            </a:r>
            <a:r>
              <a:rPr lang="en-GB" sz="2400" b="1" dirty="0" err="1">
                <a:latin typeface="Century Gothic" panose="020B0502020202020204" pitchFamily="34" charset="0"/>
              </a:rPr>
              <a:t>im</a:t>
            </a:r>
            <a:r>
              <a:rPr lang="en-GB" sz="2400" b="1" dirty="0">
                <a:latin typeface="Century Gothic" panose="020B0502020202020204" pitchFamily="34" charset="0"/>
              </a:rPr>
              <a:t> Zimmer und </a:t>
            </a:r>
            <a:r>
              <a:rPr lang="en-GB" sz="2400" b="1" dirty="0" err="1">
                <a:latin typeface="Century Gothic" panose="020B0502020202020204" pitchFamily="34" charset="0"/>
              </a:rPr>
              <a:t>er</a:t>
            </a:r>
            <a:r>
              <a:rPr lang="en-GB" sz="2400" b="1" dirty="0">
                <a:latin typeface="Century Gothic" panose="020B0502020202020204" pitchFamily="34" charset="0"/>
              </a:rPr>
              <a:t> </a:t>
            </a:r>
            <a:r>
              <a:rPr lang="en-GB" sz="2400" b="1" dirty="0" err="1">
                <a:latin typeface="Century Gothic" panose="020B0502020202020204" pitchFamily="34" charset="0"/>
              </a:rPr>
              <a:t>arbeitet</a:t>
            </a:r>
            <a:r>
              <a:rPr lang="en-GB" sz="2400" b="1" dirty="0">
                <a:latin typeface="Century Gothic" panose="020B0502020202020204" pitchFamily="34" charset="0"/>
              </a:rPr>
              <a:t>.</a:t>
            </a:r>
          </a:p>
        </p:txBody>
      </p:sp>
      <p:sp>
        <p:nvSpPr>
          <p:cNvPr id="9" name="TextBox 8"/>
          <p:cNvSpPr txBox="1"/>
          <p:nvPr/>
        </p:nvSpPr>
        <p:spPr>
          <a:xfrm>
            <a:off x="195782" y="4118411"/>
            <a:ext cx="7034519" cy="461665"/>
          </a:xfrm>
          <a:prstGeom prst="rect">
            <a:avLst/>
          </a:prstGeom>
          <a:noFill/>
        </p:spPr>
        <p:txBody>
          <a:bodyPr wrap="square" rtlCol="0">
            <a:spAutoFit/>
          </a:bodyPr>
          <a:lstStyle/>
          <a:p>
            <a:r>
              <a:rPr lang="en-GB" sz="2400" b="1" dirty="0">
                <a:latin typeface="Century Gothic" panose="020B0502020202020204" pitchFamily="34" charset="0"/>
              </a:rPr>
              <a:t>Der </a:t>
            </a:r>
            <a:r>
              <a:rPr lang="en-GB" sz="2400" b="1" dirty="0" err="1">
                <a:latin typeface="Century Gothic" panose="020B0502020202020204" pitchFamily="34" charset="0"/>
              </a:rPr>
              <a:t>Junge</a:t>
            </a:r>
            <a:r>
              <a:rPr lang="en-GB" sz="2400" b="1" dirty="0">
                <a:latin typeface="Century Gothic" panose="020B0502020202020204" pitchFamily="34" charset="0"/>
              </a:rPr>
              <a:t> </a:t>
            </a:r>
            <a:r>
              <a:rPr lang="en-GB" sz="2400" b="1" dirty="0" err="1">
                <a:latin typeface="Century Gothic" panose="020B0502020202020204" pitchFamily="34" charset="0"/>
              </a:rPr>
              <a:t>steht</a:t>
            </a:r>
            <a:r>
              <a:rPr lang="en-GB" sz="2400" b="1" dirty="0">
                <a:latin typeface="Century Gothic" panose="020B0502020202020204" pitchFamily="34" charset="0"/>
              </a:rPr>
              <a:t> und </a:t>
            </a:r>
            <a:r>
              <a:rPr lang="en-GB" sz="2400" b="1" dirty="0" err="1">
                <a:latin typeface="Century Gothic" panose="020B0502020202020204" pitchFamily="34" charset="0"/>
              </a:rPr>
              <a:t>er</a:t>
            </a:r>
            <a:r>
              <a:rPr lang="en-GB" sz="2400" b="1" dirty="0">
                <a:latin typeface="Century Gothic" panose="020B0502020202020204" pitchFamily="34" charset="0"/>
              </a:rPr>
              <a:t> </a:t>
            </a:r>
            <a:r>
              <a:rPr lang="en-GB" sz="2400" b="1" dirty="0" err="1">
                <a:latin typeface="Century Gothic" panose="020B0502020202020204" pitchFamily="34" charset="0"/>
              </a:rPr>
              <a:t>kocht</a:t>
            </a:r>
            <a:r>
              <a:rPr lang="en-GB" sz="2400" b="1" dirty="0">
                <a:latin typeface="Century Gothic" panose="020B0502020202020204" pitchFamily="34" charset="0"/>
              </a:rPr>
              <a:t>.</a:t>
            </a:r>
          </a:p>
        </p:txBody>
      </p:sp>
      <p:sp>
        <p:nvSpPr>
          <p:cNvPr id="10" name="TextBox 9"/>
          <p:cNvSpPr txBox="1"/>
          <p:nvPr/>
        </p:nvSpPr>
        <p:spPr>
          <a:xfrm>
            <a:off x="261813" y="4906073"/>
            <a:ext cx="8858741" cy="461665"/>
          </a:xfrm>
          <a:prstGeom prst="rect">
            <a:avLst/>
          </a:prstGeom>
          <a:noFill/>
        </p:spPr>
        <p:txBody>
          <a:bodyPr wrap="square" rtlCol="0">
            <a:spAutoFit/>
          </a:bodyPr>
          <a:lstStyle/>
          <a:p>
            <a:r>
              <a:rPr lang="en-GB" sz="2400" b="1" dirty="0">
                <a:latin typeface="Century Gothic" panose="020B0502020202020204" pitchFamily="34" charset="0"/>
              </a:rPr>
              <a:t>Das </a:t>
            </a:r>
            <a:r>
              <a:rPr lang="en-GB" sz="2400" b="1" dirty="0" err="1">
                <a:latin typeface="Century Gothic" panose="020B0502020202020204" pitchFamily="34" charset="0"/>
              </a:rPr>
              <a:t>Mädchen</a:t>
            </a:r>
            <a:r>
              <a:rPr lang="en-GB" sz="2400" b="1" dirty="0">
                <a:latin typeface="Century Gothic" panose="020B0502020202020204" pitchFamily="34" charset="0"/>
              </a:rPr>
              <a:t> </a:t>
            </a:r>
            <a:r>
              <a:rPr lang="en-GB" sz="2400" b="1" dirty="0" err="1">
                <a:latin typeface="Century Gothic" panose="020B0502020202020204" pitchFamily="34" charset="0"/>
              </a:rPr>
              <a:t>schreibt</a:t>
            </a:r>
            <a:r>
              <a:rPr lang="en-GB" sz="2400" b="1" dirty="0">
                <a:latin typeface="Century Gothic" panose="020B0502020202020204" pitchFamily="34" charset="0"/>
              </a:rPr>
              <a:t> </a:t>
            </a:r>
            <a:r>
              <a:rPr lang="en-GB" sz="2400" b="1" dirty="0" err="1">
                <a:latin typeface="Century Gothic" panose="020B0502020202020204" pitchFamily="34" charset="0"/>
              </a:rPr>
              <a:t>eine</a:t>
            </a:r>
            <a:r>
              <a:rPr lang="en-GB" sz="2400" b="1" dirty="0">
                <a:latin typeface="Century Gothic" panose="020B0502020202020204" pitchFamily="34" charset="0"/>
              </a:rPr>
              <a:t> </a:t>
            </a:r>
            <a:r>
              <a:rPr lang="en-GB" sz="2400" b="1" dirty="0" err="1">
                <a:latin typeface="Century Gothic" panose="020B0502020202020204" pitchFamily="34" charset="0"/>
              </a:rPr>
              <a:t>Liste</a:t>
            </a:r>
            <a:r>
              <a:rPr lang="en-GB" sz="2400" b="1" dirty="0">
                <a:latin typeface="Century Gothic" panose="020B0502020202020204" pitchFamily="34" charset="0"/>
              </a:rPr>
              <a:t> und die Mutter </a:t>
            </a:r>
            <a:r>
              <a:rPr lang="en-GB" sz="2400" b="1" dirty="0" err="1">
                <a:latin typeface="Century Gothic" panose="020B0502020202020204" pitchFamily="34" charset="0"/>
              </a:rPr>
              <a:t>kommt</a:t>
            </a:r>
            <a:r>
              <a:rPr lang="en-GB" sz="2400" b="1" dirty="0">
                <a:latin typeface="Century Gothic" panose="020B0502020202020204" pitchFamily="34" charset="0"/>
              </a:rPr>
              <a:t>.</a:t>
            </a:r>
          </a:p>
        </p:txBody>
      </p:sp>
      <p:sp>
        <p:nvSpPr>
          <p:cNvPr id="11" name="TextBox 10"/>
          <p:cNvSpPr txBox="1"/>
          <p:nvPr/>
        </p:nvSpPr>
        <p:spPr>
          <a:xfrm>
            <a:off x="195782" y="5706465"/>
            <a:ext cx="10589449" cy="461665"/>
          </a:xfrm>
          <a:prstGeom prst="rect">
            <a:avLst/>
          </a:prstGeom>
          <a:noFill/>
        </p:spPr>
        <p:txBody>
          <a:bodyPr wrap="square" rtlCol="0">
            <a:spAutoFit/>
          </a:bodyPr>
          <a:lstStyle/>
          <a:p>
            <a:r>
              <a:rPr lang="en-GB" sz="2400" b="1" dirty="0">
                <a:latin typeface="Century Gothic" panose="020B0502020202020204" pitchFamily="34" charset="0"/>
              </a:rPr>
              <a:t>Die </a:t>
            </a:r>
            <a:r>
              <a:rPr lang="en-GB" sz="2400" b="1" dirty="0" err="1">
                <a:latin typeface="Century Gothic" panose="020B0502020202020204" pitchFamily="34" charset="0"/>
              </a:rPr>
              <a:t>Nacht</a:t>
            </a:r>
            <a:r>
              <a:rPr lang="en-GB" sz="2400" b="1" dirty="0">
                <a:latin typeface="Century Gothic" panose="020B0502020202020204" pitchFamily="34" charset="0"/>
              </a:rPr>
              <a:t> </a:t>
            </a:r>
            <a:r>
              <a:rPr lang="en-GB" sz="2400" b="1" dirty="0" err="1">
                <a:latin typeface="Century Gothic" panose="020B0502020202020204" pitchFamily="34" charset="0"/>
              </a:rPr>
              <a:t>ist</a:t>
            </a:r>
            <a:r>
              <a:rPr lang="en-GB" sz="2400" b="1" dirty="0">
                <a:latin typeface="Century Gothic" panose="020B0502020202020204" pitchFamily="34" charset="0"/>
              </a:rPr>
              <a:t> </a:t>
            </a:r>
            <a:r>
              <a:rPr lang="en-GB" sz="2400" b="1" dirty="0" err="1">
                <a:latin typeface="Century Gothic" panose="020B0502020202020204" pitchFamily="34" charset="0"/>
              </a:rPr>
              <a:t>dunkel</a:t>
            </a:r>
            <a:r>
              <a:rPr lang="en-GB" sz="2400" b="1" dirty="0">
                <a:latin typeface="Century Gothic" panose="020B0502020202020204" pitchFamily="34" charset="0"/>
              </a:rPr>
              <a:t>.  </a:t>
            </a:r>
            <a:r>
              <a:rPr lang="en-GB" sz="2400" b="1" dirty="0" err="1">
                <a:latin typeface="Century Gothic" panose="020B0502020202020204" pitchFamily="34" charset="0"/>
              </a:rPr>
              <a:t>Eine</a:t>
            </a:r>
            <a:r>
              <a:rPr lang="en-GB" sz="2400" b="1" dirty="0">
                <a:latin typeface="Century Gothic" panose="020B0502020202020204" pitchFamily="34" charset="0"/>
              </a:rPr>
              <a:t> Person </a:t>
            </a:r>
            <a:r>
              <a:rPr lang="en-GB" sz="2400" b="1" dirty="0" err="1">
                <a:latin typeface="Century Gothic" panose="020B0502020202020204" pitchFamily="34" charset="0"/>
              </a:rPr>
              <a:t>ist</a:t>
            </a:r>
            <a:r>
              <a:rPr lang="en-GB" sz="2400" b="1" dirty="0">
                <a:latin typeface="Century Gothic" panose="020B0502020202020204" pitchFamily="34" charset="0"/>
              </a:rPr>
              <a:t> </a:t>
            </a:r>
            <a:r>
              <a:rPr lang="en-GB" sz="2400" b="1" dirty="0" err="1">
                <a:latin typeface="Century Gothic" panose="020B0502020202020204" pitchFamily="34" charset="0"/>
              </a:rPr>
              <a:t>kein</a:t>
            </a:r>
            <a:r>
              <a:rPr lang="en-GB" sz="2400" b="1" dirty="0">
                <a:latin typeface="Century Gothic" panose="020B0502020202020204" pitchFamily="34" charset="0"/>
              </a:rPr>
              <a:t> Mensch…</a:t>
            </a:r>
          </a:p>
        </p:txBody>
      </p:sp>
      <p:sp>
        <p:nvSpPr>
          <p:cNvPr id="2" name="Title 1"/>
          <p:cNvSpPr>
            <a:spLocks noGrp="1"/>
          </p:cNvSpPr>
          <p:nvPr>
            <p:ph type="title"/>
          </p:nvPr>
        </p:nvSpPr>
        <p:spPr>
          <a:xfrm>
            <a:off x="-1" y="213557"/>
            <a:ext cx="5124451" cy="647577"/>
          </a:xfrm>
        </p:spPr>
        <p:txBody>
          <a:bodyPr>
            <a:noAutofit/>
          </a:bodyPr>
          <a:lstStyle/>
          <a:p>
            <a:r>
              <a:rPr lang="en-GB" sz="2800" b="1" dirty="0">
                <a:solidFill>
                  <a:schemeClr val="bg1"/>
                </a:solidFill>
              </a:rPr>
              <a:t>Eine </a:t>
            </a:r>
            <a:r>
              <a:rPr lang="en-GB" sz="2800" b="1" dirty="0" err="1">
                <a:solidFill>
                  <a:schemeClr val="bg1"/>
                </a:solidFill>
              </a:rPr>
              <a:t>Filmszene</a:t>
            </a:r>
            <a:r>
              <a:rPr lang="en-GB" sz="2800" b="1" dirty="0">
                <a:solidFill>
                  <a:schemeClr val="bg1"/>
                </a:solidFill>
              </a:rPr>
              <a:t> </a:t>
            </a:r>
            <a:r>
              <a:rPr lang="en-GB" sz="2800" b="1" dirty="0" err="1">
                <a:solidFill>
                  <a:schemeClr val="bg1"/>
                </a:solidFill>
              </a:rPr>
              <a:t>schreiben</a:t>
            </a:r>
            <a:br>
              <a:rPr lang="en-GB" sz="2800" b="1" dirty="0">
                <a:solidFill>
                  <a:schemeClr val="bg1"/>
                </a:solidFill>
              </a:rPr>
            </a:br>
            <a:endParaRPr lang="en-GB" sz="2800" dirty="0"/>
          </a:p>
        </p:txBody>
      </p:sp>
      <p:sp>
        <p:nvSpPr>
          <p:cNvPr id="13" name="Rounded Rectangle 12">
            <a:extLst>
              <a:ext uri="{FF2B5EF4-FFF2-40B4-BE49-F238E27FC236}">
                <a16:creationId xmlns:a16="http://schemas.microsoft.com/office/drawing/2014/main" id="{D389D9FD-00F9-4B15-B9A3-D7C212D9A511}"/>
              </a:ext>
            </a:extLst>
          </p:cNvPr>
          <p:cNvSpPr/>
          <p:nvPr/>
        </p:nvSpPr>
        <p:spPr>
          <a:xfrm>
            <a:off x="10477501" y="106899"/>
            <a:ext cx="1546132" cy="461665"/>
          </a:xfrm>
          <a:prstGeom prst="roundRect">
            <a:avLst/>
          </a:prstGeom>
          <a:solidFill>
            <a:schemeClr val="accent4">
              <a:lumMod val="75000"/>
            </a:schemeClr>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schemeClr val="tx1"/>
                </a:solidFill>
                <a:latin typeface="Century Gothic" panose="020B0502020202020204" pitchFamily="34" charset="0"/>
              </a:rPr>
              <a:t>schreiben</a:t>
            </a:r>
            <a:endParaRPr lang="en-GB" sz="2000" b="1" dirty="0">
              <a:solidFill>
                <a:schemeClr val="tx1"/>
              </a:solidFill>
              <a:latin typeface="Century Gothic" panose="020B0502020202020204" pitchFamily="34" charset="0"/>
            </a:endParaRPr>
          </a:p>
        </p:txBody>
      </p:sp>
      <p:pic>
        <p:nvPicPr>
          <p:cNvPr id="14" name="Graphic 13" descr="Teacher">
            <a:extLst>
              <a:ext uri="{FF2B5EF4-FFF2-40B4-BE49-F238E27FC236}">
                <a16:creationId xmlns:a16="http://schemas.microsoft.com/office/drawing/2014/main" id="{43A22EE1-7A87-4A46-9B9B-C2296BAB416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66262" y="474312"/>
            <a:ext cx="914400" cy="914400"/>
          </a:xfrm>
          <a:prstGeom prst="rect">
            <a:avLst/>
          </a:prstGeom>
        </p:spPr>
      </p:pic>
      <p:sp>
        <p:nvSpPr>
          <p:cNvPr id="15" name="Speech Bubble: Rectangle with Corners Rounded 14">
            <a:hlinkClick r:id="" action="ppaction://noaction">
              <a:snd r:embed="rId5" name="T1_W2F_4.1.wav"/>
            </a:hlinkClick>
            <a:extLst>
              <a:ext uri="{FF2B5EF4-FFF2-40B4-BE49-F238E27FC236}">
                <a16:creationId xmlns:a16="http://schemas.microsoft.com/office/drawing/2014/main" id="{CAA580C0-3C6F-4875-94C5-1D4DAF543C1C}"/>
              </a:ext>
            </a:extLst>
          </p:cNvPr>
          <p:cNvSpPr/>
          <p:nvPr/>
        </p:nvSpPr>
        <p:spPr>
          <a:xfrm>
            <a:off x="5612701" y="684852"/>
            <a:ext cx="5637866" cy="461666"/>
          </a:xfrm>
          <a:prstGeom prst="wedgeRoundRectCallout">
            <a:avLst>
              <a:gd name="adj1" fmla="val -55064"/>
              <a:gd name="adj2" fmla="val -13757"/>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chemeClr val="tx1"/>
                </a:solidFill>
                <a:effectLst/>
                <a:uLnTx/>
                <a:uFillTx/>
              </a:rPr>
              <a:t>Schreib</a:t>
            </a:r>
            <a:r>
              <a:rPr kumimoji="0" lang="en-GB" sz="2400" b="0" i="0" u="none" strike="noStrike" kern="1200" cap="none" spc="0" normalizeH="0" baseline="0" noProof="0" dirty="0">
                <a:ln>
                  <a:noFill/>
                </a:ln>
                <a:solidFill>
                  <a:schemeClr val="tx1"/>
                </a:solidFill>
                <a:effectLst/>
                <a:uLnTx/>
                <a:uFillTx/>
              </a:rPr>
              <a:t> die </a:t>
            </a:r>
            <a:r>
              <a:rPr kumimoji="0" lang="en-GB" sz="2400" b="0" i="0" u="none" strike="noStrike" kern="1200" cap="none" spc="0" normalizeH="0" baseline="0" noProof="0" dirty="0" err="1">
                <a:ln>
                  <a:noFill/>
                </a:ln>
                <a:solidFill>
                  <a:schemeClr val="tx1"/>
                </a:solidFill>
                <a:effectLst/>
                <a:uLnTx/>
                <a:uFillTx/>
              </a:rPr>
              <a:t>Filmszene</a:t>
            </a:r>
            <a:r>
              <a:rPr kumimoji="0" lang="en-GB" sz="2400" b="0" i="0" u="none" strike="noStrike" kern="1200" cap="none" spc="0" normalizeH="0" baseline="0" noProof="0" dirty="0">
                <a:ln>
                  <a:noFill/>
                </a:ln>
                <a:solidFill>
                  <a:schemeClr val="tx1"/>
                </a:solidFill>
                <a:effectLst/>
                <a:uLnTx/>
                <a:uFillTx/>
              </a:rPr>
              <a:t> auf Deutsch.</a:t>
            </a:r>
          </a:p>
        </p:txBody>
      </p:sp>
    </p:spTree>
    <p:extLst>
      <p:ext uri="{BB962C8B-B14F-4D97-AF65-F5344CB8AC3E}">
        <p14:creationId xmlns:p14="http://schemas.microsoft.com/office/powerpoint/2010/main" val="1440723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1" y="294041"/>
            <a:ext cx="7426086" cy="70784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2" name="Title 1"/>
          <p:cNvSpPr>
            <a:spLocks noGrp="1"/>
          </p:cNvSpPr>
          <p:nvPr>
            <p:ph type="title"/>
          </p:nvPr>
        </p:nvSpPr>
        <p:spPr>
          <a:xfrm>
            <a:off x="-1" y="213557"/>
            <a:ext cx="5124451" cy="647577"/>
          </a:xfrm>
        </p:spPr>
        <p:txBody>
          <a:bodyPr>
            <a:noAutofit/>
          </a:bodyPr>
          <a:lstStyle/>
          <a:p>
            <a:r>
              <a:rPr lang="en-GB" sz="2800" b="1" dirty="0">
                <a:solidFill>
                  <a:schemeClr val="bg1"/>
                </a:solidFill>
              </a:rPr>
              <a:t>Eine </a:t>
            </a:r>
            <a:r>
              <a:rPr lang="en-GB" sz="2800" b="1" dirty="0" err="1">
                <a:solidFill>
                  <a:schemeClr val="bg1"/>
                </a:solidFill>
              </a:rPr>
              <a:t>Filmszene</a:t>
            </a:r>
            <a:r>
              <a:rPr lang="en-GB" sz="2800" b="1" dirty="0">
                <a:solidFill>
                  <a:schemeClr val="bg1"/>
                </a:solidFill>
              </a:rPr>
              <a:t> </a:t>
            </a:r>
            <a:r>
              <a:rPr lang="en-GB" sz="2800" b="1" dirty="0" err="1">
                <a:solidFill>
                  <a:schemeClr val="bg1"/>
                </a:solidFill>
              </a:rPr>
              <a:t>schreiben</a:t>
            </a:r>
            <a:br>
              <a:rPr lang="en-GB" sz="2800" b="1" dirty="0">
                <a:solidFill>
                  <a:schemeClr val="bg1"/>
                </a:solidFill>
              </a:rPr>
            </a:br>
            <a:endParaRPr lang="en-GB" sz="2800" dirty="0"/>
          </a:p>
        </p:txBody>
      </p:sp>
      <p:sp>
        <p:nvSpPr>
          <p:cNvPr id="13" name="Rounded Rectangle 12">
            <a:extLst>
              <a:ext uri="{FF2B5EF4-FFF2-40B4-BE49-F238E27FC236}">
                <a16:creationId xmlns:a16="http://schemas.microsoft.com/office/drawing/2014/main" id="{D389D9FD-00F9-4B15-B9A3-D7C212D9A511}"/>
              </a:ext>
            </a:extLst>
          </p:cNvPr>
          <p:cNvSpPr/>
          <p:nvPr/>
        </p:nvSpPr>
        <p:spPr>
          <a:xfrm>
            <a:off x="10477501" y="106899"/>
            <a:ext cx="1546132" cy="461665"/>
          </a:xfrm>
          <a:prstGeom prst="roundRect">
            <a:avLst/>
          </a:prstGeom>
          <a:solidFill>
            <a:schemeClr val="accent4">
              <a:lumMod val="75000"/>
            </a:schemeClr>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schemeClr val="tx1"/>
                </a:solidFill>
                <a:latin typeface="Century Gothic" panose="020B0502020202020204" pitchFamily="34" charset="0"/>
              </a:rPr>
              <a:t>schreiben</a:t>
            </a:r>
            <a:endParaRPr lang="en-GB" sz="2000" b="1" dirty="0">
              <a:solidFill>
                <a:schemeClr val="tx1"/>
              </a:solidFill>
              <a:latin typeface="Century Gothic" panose="020B0502020202020204" pitchFamily="34" charset="0"/>
            </a:endParaRPr>
          </a:p>
        </p:txBody>
      </p:sp>
      <p:pic>
        <p:nvPicPr>
          <p:cNvPr id="14" name="Graphic 13" descr="Teacher">
            <a:extLst>
              <a:ext uri="{FF2B5EF4-FFF2-40B4-BE49-F238E27FC236}">
                <a16:creationId xmlns:a16="http://schemas.microsoft.com/office/drawing/2014/main" id="{43A22EE1-7A87-4A46-9B9B-C2296BAB416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66262" y="474312"/>
            <a:ext cx="914400" cy="914400"/>
          </a:xfrm>
          <a:prstGeom prst="rect">
            <a:avLst/>
          </a:prstGeom>
        </p:spPr>
      </p:pic>
      <p:sp>
        <p:nvSpPr>
          <p:cNvPr id="15" name="Speech Bubble: Rectangle with Corners Rounded 14">
            <a:hlinkClick r:id="" action="ppaction://noaction">
              <a:snd r:embed="rId5" name="T1_W2F_4.1.wav"/>
            </a:hlinkClick>
            <a:extLst>
              <a:ext uri="{FF2B5EF4-FFF2-40B4-BE49-F238E27FC236}">
                <a16:creationId xmlns:a16="http://schemas.microsoft.com/office/drawing/2014/main" id="{CAA580C0-3C6F-4875-94C5-1D4DAF543C1C}"/>
              </a:ext>
            </a:extLst>
          </p:cNvPr>
          <p:cNvSpPr/>
          <p:nvPr/>
        </p:nvSpPr>
        <p:spPr>
          <a:xfrm>
            <a:off x="5612701" y="684852"/>
            <a:ext cx="5637866" cy="461666"/>
          </a:xfrm>
          <a:prstGeom prst="wedgeRoundRectCallout">
            <a:avLst>
              <a:gd name="adj1" fmla="val -55064"/>
              <a:gd name="adj2" fmla="val -13757"/>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chemeClr val="tx1"/>
                </a:solidFill>
                <a:effectLst/>
                <a:uLnTx/>
                <a:uFillTx/>
              </a:rPr>
              <a:t>Schreib</a:t>
            </a:r>
            <a:r>
              <a:rPr kumimoji="0" lang="en-GB" sz="2400" b="0" i="0" u="none" strike="noStrike" kern="1200" cap="none" spc="0" normalizeH="0" baseline="0" noProof="0" dirty="0">
                <a:ln>
                  <a:noFill/>
                </a:ln>
                <a:solidFill>
                  <a:schemeClr val="tx1"/>
                </a:solidFill>
                <a:effectLst/>
                <a:uLnTx/>
                <a:uFillTx/>
              </a:rPr>
              <a:t> die </a:t>
            </a:r>
            <a:r>
              <a:rPr kumimoji="0" lang="en-GB" sz="2400" b="0" i="0" u="none" strike="noStrike" kern="1200" cap="none" spc="0" normalizeH="0" baseline="0" noProof="0" dirty="0" err="1">
                <a:ln>
                  <a:noFill/>
                </a:ln>
                <a:solidFill>
                  <a:schemeClr val="tx1"/>
                </a:solidFill>
                <a:effectLst/>
                <a:uLnTx/>
                <a:uFillTx/>
              </a:rPr>
              <a:t>Filmszene</a:t>
            </a:r>
            <a:r>
              <a:rPr kumimoji="0" lang="en-GB" sz="2400" b="0" i="0" u="none" strike="noStrike" kern="1200" cap="none" spc="0" normalizeH="0" baseline="0" noProof="0" dirty="0">
                <a:ln>
                  <a:noFill/>
                </a:ln>
                <a:solidFill>
                  <a:schemeClr val="tx1"/>
                </a:solidFill>
                <a:effectLst/>
                <a:uLnTx/>
                <a:uFillTx/>
              </a:rPr>
              <a:t> auf Deutsch.</a:t>
            </a:r>
          </a:p>
        </p:txBody>
      </p:sp>
      <p:graphicFrame>
        <p:nvGraphicFramePr>
          <p:cNvPr id="16" name="Table 15">
            <a:extLst>
              <a:ext uri="{FF2B5EF4-FFF2-40B4-BE49-F238E27FC236}">
                <a16:creationId xmlns:a16="http://schemas.microsoft.com/office/drawing/2014/main" id="{D590B27C-BF28-48E9-A1ED-015269484024}"/>
              </a:ext>
            </a:extLst>
          </p:cNvPr>
          <p:cNvGraphicFramePr>
            <a:graphicFrameLocks noGrp="1"/>
          </p:cNvGraphicFramePr>
          <p:nvPr>
            <p:extLst>
              <p:ext uri="{D42A27DB-BD31-4B8C-83A1-F6EECF244321}">
                <p14:modId xmlns:p14="http://schemas.microsoft.com/office/powerpoint/2010/main" val="2127092567"/>
              </p:ext>
            </p:extLst>
          </p:nvPr>
        </p:nvGraphicFramePr>
        <p:xfrm>
          <a:off x="261815" y="1359876"/>
          <a:ext cx="5630985" cy="4915877"/>
        </p:xfrm>
        <a:graphic>
          <a:graphicData uri="http://schemas.openxmlformats.org/drawingml/2006/table">
            <a:tbl>
              <a:tblPr firstRow="1" bandRow="1">
                <a:tableStyleId>{5940675A-B579-460E-94D1-54222C63F5DA}</a:tableStyleId>
              </a:tblPr>
              <a:tblGrid>
                <a:gridCol w="5630985">
                  <a:extLst>
                    <a:ext uri="{9D8B030D-6E8A-4147-A177-3AD203B41FA5}">
                      <a16:colId xmlns:a16="http://schemas.microsoft.com/office/drawing/2014/main" val="20000"/>
                    </a:ext>
                  </a:extLst>
                </a:gridCol>
              </a:tblGrid>
              <a:tr h="801077">
                <a:tc>
                  <a:txBody>
                    <a:bodyPr/>
                    <a:lstStyle/>
                    <a:p>
                      <a:r>
                        <a:rPr lang="en-GB" sz="2400" dirty="0">
                          <a:solidFill>
                            <a:schemeClr val="tx1"/>
                          </a:solidFill>
                          <a:latin typeface="Century Gothic" panose="020B0502020202020204" pitchFamily="34" charset="0"/>
                        </a:rPr>
                        <a:t>1. ___ ________ is at home. </a:t>
                      </a:r>
                    </a:p>
                  </a:txBody>
                  <a:tcPr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tcPr>
                </a:tc>
                <a:extLst>
                  <a:ext uri="{0D108BD9-81ED-4DB2-BD59-A6C34878D82A}">
                    <a16:rowId xmlns:a16="http://schemas.microsoft.com/office/drawing/2014/main" val="10000"/>
                  </a:ext>
                </a:extLst>
              </a:tr>
              <a:tr h="801077">
                <a:tc>
                  <a:txBody>
                    <a:bodyPr/>
                    <a:lstStyle/>
                    <a:p>
                      <a:r>
                        <a:rPr lang="en-GB" sz="2400" dirty="0">
                          <a:solidFill>
                            <a:schemeClr val="tx1"/>
                          </a:solidFill>
                          <a:latin typeface="Century Gothic" panose="020B0502020202020204" pitchFamily="34" charset="0"/>
                        </a:rPr>
                        <a:t>2. ___ ______ is small</a:t>
                      </a:r>
                      <a:r>
                        <a:rPr lang="en-GB" sz="2400" baseline="0" dirty="0">
                          <a:solidFill>
                            <a:schemeClr val="tx1"/>
                          </a:solidFill>
                          <a:latin typeface="Century Gothic" panose="020B0502020202020204" pitchFamily="34" charset="0"/>
                        </a:rPr>
                        <a:t> ___  the garden ____ big.</a:t>
                      </a:r>
                      <a:endParaRPr lang="en-GB" sz="2400" dirty="0">
                        <a:solidFill>
                          <a:schemeClr val="tx1"/>
                        </a:solidFill>
                        <a:latin typeface="Century Gothic" panose="020B0502020202020204" pitchFamily="34" charset="0"/>
                      </a:endParaRPr>
                    </a:p>
                  </a:txBody>
                  <a:tcPr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tcPr>
                </a:tc>
                <a:extLst>
                  <a:ext uri="{0D108BD9-81ED-4DB2-BD59-A6C34878D82A}">
                    <a16:rowId xmlns:a16="http://schemas.microsoft.com/office/drawing/2014/main" val="10001"/>
                  </a:ext>
                </a:extLst>
              </a:tr>
              <a:tr h="801077">
                <a:tc>
                  <a:txBody>
                    <a:bodyPr/>
                    <a:lstStyle/>
                    <a:p>
                      <a:r>
                        <a:rPr lang="en-GB" sz="2400" dirty="0">
                          <a:solidFill>
                            <a:schemeClr val="tx1"/>
                          </a:solidFill>
                          <a:latin typeface="Century Gothic" panose="020B0502020202020204" pitchFamily="34" charset="0"/>
                        </a:rPr>
                        <a:t>3. ____ ______ is sitting ___ ___ _______ and ___ is working.</a:t>
                      </a:r>
                    </a:p>
                  </a:txBody>
                  <a:tcPr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tcPr>
                </a:tc>
                <a:extLst>
                  <a:ext uri="{0D108BD9-81ED-4DB2-BD59-A6C34878D82A}">
                    <a16:rowId xmlns:a16="http://schemas.microsoft.com/office/drawing/2014/main" val="10002"/>
                  </a:ext>
                </a:extLst>
              </a:tr>
              <a:tr h="8010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tx1"/>
                          </a:solidFill>
                          <a:latin typeface="Century Gothic" panose="020B0502020202020204" pitchFamily="34" charset="0"/>
                        </a:rPr>
                        <a:t>4.</a:t>
                      </a:r>
                      <a:r>
                        <a:rPr lang="en-GB" sz="2400" baseline="0" dirty="0">
                          <a:solidFill>
                            <a:schemeClr val="tx1"/>
                          </a:solidFill>
                          <a:latin typeface="Century Gothic" panose="020B0502020202020204" pitchFamily="34" charset="0"/>
                        </a:rPr>
                        <a:t> ____ ________ __ __________ and he is cooking.</a:t>
                      </a:r>
                      <a:endParaRPr lang="en-GB" sz="2400" dirty="0">
                        <a:solidFill>
                          <a:schemeClr val="tx1"/>
                        </a:solidFill>
                        <a:latin typeface="Century Gothic" panose="020B0502020202020204" pitchFamily="34" charset="0"/>
                      </a:endParaRPr>
                    </a:p>
                  </a:txBody>
                  <a:tcPr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tcPr>
                </a:tc>
                <a:extLst>
                  <a:ext uri="{0D108BD9-81ED-4DB2-BD59-A6C34878D82A}">
                    <a16:rowId xmlns:a16="http://schemas.microsoft.com/office/drawing/2014/main" val="10003"/>
                  </a:ext>
                </a:extLst>
              </a:tr>
              <a:tr h="801077">
                <a:tc>
                  <a:txBody>
                    <a:bodyPr/>
                    <a:lstStyle/>
                    <a:p>
                      <a:r>
                        <a:rPr lang="en-GB" sz="2400" dirty="0">
                          <a:solidFill>
                            <a:schemeClr val="tx1"/>
                          </a:solidFill>
                          <a:latin typeface="Century Gothic" panose="020B0502020202020204" pitchFamily="34" charset="0"/>
                        </a:rPr>
                        <a:t>5. ___ _________ </a:t>
                      </a:r>
                      <a:r>
                        <a:rPr lang="en-GB" sz="2400" baseline="0" dirty="0">
                          <a:solidFill>
                            <a:schemeClr val="tx1"/>
                          </a:solidFill>
                          <a:latin typeface="Century Gothic" panose="020B0502020202020204" pitchFamily="34" charset="0"/>
                        </a:rPr>
                        <a:t> is writing a list ___ ___ _________ is coming.</a:t>
                      </a:r>
                      <a:endParaRPr lang="en-GB" sz="2400" dirty="0">
                        <a:solidFill>
                          <a:schemeClr val="tx1"/>
                        </a:solidFill>
                        <a:latin typeface="Century Gothic" panose="020B0502020202020204" pitchFamily="34" charset="0"/>
                      </a:endParaRPr>
                    </a:p>
                  </a:txBody>
                  <a:tcPr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tcPr>
                </a:tc>
                <a:extLst>
                  <a:ext uri="{0D108BD9-81ED-4DB2-BD59-A6C34878D82A}">
                    <a16:rowId xmlns:a16="http://schemas.microsoft.com/office/drawing/2014/main" val="10004"/>
                  </a:ext>
                </a:extLst>
              </a:tr>
              <a:tr h="801077">
                <a:tc>
                  <a:txBody>
                    <a:bodyPr/>
                    <a:lstStyle/>
                    <a:p>
                      <a:r>
                        <a:rPr lang="en-GB" sz="2400" dirty="0">
                          <a:solidFill>
                            <a:schemeClr val="tx1"/>
                          </a:solidFill>
                          <a:latin typeface="Century Gothic" panose="020B0502020202020204" pitchFamily="34" charset="0"/>
                        </a:rPr>
                        <a:t>6. The _______  ___ dark. One ________ _____ not a human being…</a:t>
                      </a:r>
                    </a:p>
                  </a:txBody>
                  <a:tcPr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17" name="TextBox 16">
            <a:extLst>
              <a:ext uri="{FF2B5EF4-FFF2-40B4-BE49-F238E27FC236}">
                <a16:creationId xmlns:a16="http://schemas.microsoft.com/office/drawing/2014/main" id="{ABB08EE1-717A-4F0A-8EAC-746CE5F59F90}"/>
              </a:ext>
            </a:extLst>
          </p:cNvPr>
          <p:cNvSpPr txBox="1"/>
          <p:nvPr/>
        </p:nvSpPr>
        <p:spPr>
          <a:xfrm>
            <a:off x="721807" y="1522185"/>
            <a:ext cx="1716593" cy="461665"/>
          </a:xfrm>
          <a:prstGeom prst="rect">
            <a:avLst/>
          </a:prstGeom>
          <a:noFill/>
        </p:spPr>
        <p:txBody>
          <a:bodyPr wrap="square" rtlCol="0">
            <a:spAutoFit/>
          </a:bodyPr>
          <a:lstStyle/>
          <a:p>
            <a:r>
              <a:rPr lang="en-GB" sz="2400" b="1" i="1" dirty="0">
                <a:solidFill>
                  <a:schemeClr val="accent4">
                    <a:lumMod val="75000"/>
                  </a:schemeClr>
                </a:solidFill>
                <a:latin typeface="Century Gothic" panose="020B0502020202020204" pitchFamily="34" charset="0"/>
              </a:rPr>
              <a:t>The family</a:t>
            </a:r>
          </a:p>
        </p:txBody>
      </p:sp>
      <p:graphicFrame>
        <p:nvGraphicFramePr>
          <p:cNvPr id="18" name="Table 17">
            <a:extLst>
              <a:ext uri="{FF2B5EF4-FFF2-40B4-BE49-F238E27FC236}">
                <a16:creationId xmlns:a16="http://schemas.microsoft.com/office/drawing/2014/main" id="{F51D4904-165B-4E9E-9520-9B2D5BE9F1C7}"/>
              </a:ext>
            </a:extLst>
          </p:cNvPr>
          <p:cNvGraphicFramePr>
            <a:graphicFrameLocks noGrp="1"/>
          </p:cNvGraphicFramePr>
          <p:nvPr>
            <p:extLst>
              <p:ext uri="{D42A27DB-BD31-4B8C-83A1-F6EECF244321}">
                <p14:modId xmlns:p14="http://schemas.microsoft.com/office/powerpoint/2010/main" val="3822175784"/>
              </p:ext>
            </p:extLst>
          </p:nvPr>
        </p:nvGraphicFramePr>
        <p:xfrm>
          <a:off x="6183086" y="1359875"/>
          <a:ext cx="5663364" cy="4915877"/>
        </p:xfrm>
        <a:graphic>
          <a:graphicData uri="http://schemas.openxmlformats.org/drawingml/2006/table">
            <a:tbl>
              <a:tblPr firstRow="1" bandRow="1">
                <a:tableStyleId>{5940675A-B579-460E-94D1-54222C63F5DA}</a:tableStyleId>
              </a:tblPr>
              <a:tblGrid>
                <a:gridCol w="5663364">
                  <a:extLst>
                    <a:ext uri="{9D8B030D-6E8A-4147-A177-3AD203B41FA5}">
                      <a16:colId xmlns:a16="http://schemas.microsoft.com/office/drawing/2014/main" val="20000"/>
                    </a:ext>
                  </a:extLst>
                </a:gridCol>
              </a:tblGrid>
              <a:tr h="801077">
                <a:tc>
                  <a:txBody>
                    <a:bodyPr/>
                    <a:lstStyle/>
                    <a:p>
                      <a:r>
                        <a:rPr lang="en-GB" sz="2400" dirty="0">
                          <a:solidFill>
                            <a:schemeClr val="tx1"/>
                          </a:solidFill>
                          <a:latin typeface="Century Gothic" panose="020B0502020202020204" pitchFamily="34" charset="0"/>
                        </a:rPr>
                        <a:t>1. Die </a:t>
                      </a:r>
                      <a:r>
                        <a:rPr lang="en-GB" sz="2400" dirty="0" err="1">
                          <a:solidFill>
                            <a:schemeClr val="tx1"/>
                          </a:solidFill>
                          <a:latin typeface="Century Gothic" panose="020B0502020202020204" pitchFamily="34" charset="0"/>
                        </a:rPr>
                        <a:t>Familie</a:t>
                      </a:r>
                      <a:r>
                        <a:rPr lang="en-GB" sz="2400" dirty="0">
                          <a:solidFill>
                            <a:schemeClr val="tx1"/>
                          </a:solidFill>
                          <a:latin typeface="Century Gothic" panose="020B0502020202020204" pitchFamily="34" charset="0"/>
                        </a:rPr>
                        <a:t> ____ ___ __________. </a:t>
                      </a:r>
                    </a:p>
                  </a:txBody>
                  <a:tcPr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tcPr>
                </a:tc>
                <a:extLst>
                  <a:ext uri="{0D108BD9-81ED-4DB2-BD59-A6C34878D82A}">
                    <a16:rowId xmlns:a16="http://schemas.microsoft.com/office/drawing/2014/main" val="10000"/>
                  </a:ext>
                </a:extLst>
              </a:tr>
              <a:tr h="801077">
                <a:tc>
                  <a:txBody>
                    <a:bodyPr/>
                    <a:lstStyle/>
                    <a:p>
                      <a:r>
                        <a:rPr lang="en-GB" sz="2400" dirty="0">
                          <a:solidFill>
                            <a:schemeClr val="tx1"/>
                          </a:solidFill>
                          <a:latin typeface="Century Gothic" panose="020B0502020202020204" pitchFamily="34" charset="0"/>
                        </a:rPr>
                        <a:t>2. Das </a:t>
                      </a:r>
                      <a:r>
                        <a:rPr lang="en-GB" sz="2400" dirty="0" err="1">
                          <a:solidFill>
                            <a:schemeClr val="tx1"/>
                          </a:solidFill>
                          <a:latin typeface="Century Gothic" panose="020B0502020202020204" pitchFamily="34" charset="0"/>
                        </a:rPr>
                        <a:t>Haus</a:t>
                      </a:r>
                      <a:r>
                        <a:rPr lang="en-GB" sz="2400" dirty="0">
                          <a:solidFill>
                            <a:schemeClr val="tx1"/>
                          </a:solidFill>
                          <a:latin typeface="Century Gothic" panose="020B0502020202020204" pitchFamily="34" charset="0"/>
                        </a:rPr>
                        <a:t> ___</a:t>
                      </a:r>
                      <a:r>
                        <a:rPr lang="en-GB" sz="2400" baseline="0" dirty="0">
                          <a:solidFill>
                            <a:schemeClr val="tx1"/>
                          </a:solidFill>
                          <a:latin typeface="Century Gothic" panose="020B0502020202020204" pitchFamily="34" charset="0"/>
                        </a:rPr>
                        <a:t> ______ </a:t>
                      </a:r>
                      <a:r>
                        <a:rPr lang="en-GB" sz="2400" baseline="0" dirty="0" err="1">
                          <a:solidFill>
                            <a:schemeClr val="tx1"/>
                          </a:solidFill>
                          <a:latin typeface="Century Gothic" panose="020B0502020202020204" pitchFamily="34" charset="0"/>
                        </a:rPr>
                        <a:t>aber</a:t>
                      </a:r>
                      <a:r>
                        <a:rPr lang="en-GB" sz="2400" baseline="0" dirty="0">
                          <a:solidFill>
                            <a:schemeClr val="tx1"/>
                          </a:solidFill>
                          <a:latin typeface="Century Gothic" panose="020B0502020202020204" pitchFamily="34" charset="0"/>
                        </a:rPr>
                        <a:t> ____ ________ </a:t>
                      </a:r>
                      <a:r>
                        <a:rPr lang="en-GB" sz="2400" baseline="0" dirty="0" err="1">
                          <a:solidFill>
                            <a:schemeClr val="tx1"/>
                          </a:solidFill>
                          <a:latin typeface="Century Gothic" panose="020B0502020202020204" pitchFamily="34" charset="0"/>
                        </a:rPr>
                        <a:t>ist</a:t>
                      </a:r>
                      <a:r>
                        <a:rPr lang="en-GB" sz="2400" baseline="0" dirty="0">
                          <a:solidFill>
                            <a:schemeClr val="tx1"/>
                          </a:solidFill>
                          <a:latin typeface="Century Gothic" panose="020B0502020202020204" pitchFamily="34" charset="0"/>
                        </a:rPr>
                        <a:t> _______.</a:t>
                      </a:r>
                      <a:endParaRPr lang="en-GB" sz="2400" dirty="0">
                        <a:solidFill>
                          <a:schemeClr val="tx1"/>
                        </a:solidFill>
                        <a:latin typeface="Century Gothic" panose="020B0502020202020204" pitchFamily="34" charset="0"/>
                      </a:endParaRPr>
                    </a:p>
                  </a:txBody>
                  <a:tcPr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tcPr>
                </a:tc>
                <a:extLst>
                  <a:ext uri="{0D108BD9-81ED-4DB2-BD59-A6C34878D82A}">
                    <a16:rowId xmlns:a16="http://schemas.microsoft.com/office/drawing/2014/main" val="10001"/>
                  </a:ext>
                </a:extLst>
              </a:tr>
              <a:tr h="801077">
                <a:tc>
                  <a:txBody>
                    <a:bodyPr/>
                    <a:lstStyle/>
                    <a:p>
                      <a:r>
                        <a:rPr lang="en-GB" sz="2400" dirty="0">
                          <a:solidFill>
                            <a:schemeClr val="tx1"/>
                          </a:solidFill>
                          <a:latin typeface="Century Gothic" panose="020B0502020202020204" pitchFamily="34" charset="0"/>
                        </a:rPr>
                        <a:t>3. Der </a:t>
                      </a:r>
                      <a:r>
                        <a:rPr lang="en-GB" sz="2400" dirty="0" err="1">
                          <a:solidFill>
                            <a:schemeClr val="tx1"/>
                          </a:solidFill>
                          <a:latin typeface="Century Gothic" panose="020B0502020202020204" pitchFamily="34" charset="0"/>
                        </a:rPr>
                        <a:t>Vater</a:t>
                      </a:r>
                      <a:r>
                        <a:rPr lang="en-GB" sz="2400" dirty="0">
                          <a:solidFill>
                            <a:schemeClr val="tx1"/>
                          </a:solidFill>
                          <a:latin typeface="Century Gothic" panose="020B0502020202020204" pitchFamily="34" charset="0"/>
                        </a:rPr>
                        <a:t> _________ </a:t>
                      </a:r>
                      <a:r>
                        <a:rPr lang="en-GB" sz="2400" dirty="0" err="1">
                          <a:solidFill>
                            <a:schemeClr val="tx1"/>
                          </a:solidFill>
                          <a:latin typeface="Century Gothic" panose="020B0502020202020204" pitchFamily="34" charset="0"/>
                        </a:rPr>
                        <a:t>im</a:t>
                      </a:r>
                      <a:r>
                        <a:rPr lang="en-GB" sz="2400" dirty="0">
                          <a:solidFill>
                            <a:schemeClr val="tx1"/>
                          </a:solidFill>
                          <a:latin typeface="Century Gothic" panose="020B0502020202020204" pitchFamily="34" charset="0"/>
                        </a:rPr>
                        <a:t> Zimmer ____ </a:t>
                      </a:r>
                      <a:r>
                        <a:rPr lang="en-GB" sz="2400" dirty="0" err="1">
                          <a:solidFill>
                            <a:schemeClr val="tx1"/>
                          </a:solidFill>
                          <a:latin typeface="Century Gothic" panose="020B0502020202020204" pitchFamily="34" charset="0"/>
                        </a:rPr>
                        <a:t>er</a:t>
                      </a:r>
                      <a:r>
                        <a:rPr lang="en-GB" sz="2400" dirty="0">
                          <a:solidFill>
                            <a:schemeClr val="tx1"/>
                          </a:solidFill>
                          <a:latin typeface="Century Gothic" panose="020B0502020202020204" pitchFamily="34" charset="0"/>
                        </a:rPr>
                        <a:t> __________.</a:t>
                      </a:r>
                    </a:p>
                  </a:txBody>
                  <a:tcPr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tcPr>
                </a:tc>
                <a:extLst>
                  <a:ext uri="{0D108BD9-81ED-4DB2-BD59-A6C34878D82A}">
                    <a16:rowId xmlns:a16="http://schemas.microsoft.com/office/drawing/2014/main" val="10002"/>
                  </a:ext>
                </a:extLst>
              </a:tr>
              <a:tr h="801077">
                <a:tc>
                  <a:txBody>
                    <a:bodyPr/>
                    <a:lstStyle/>
                    <a:p>
                      <a:r>
                        <a:rPr lang="en-GB" sz="2400" dirty="0">
                          <a:solidFill>
                            <a:schemeClr val="tx1"/>
                          </a:solidFill>
                          <a:latin typeface="Century Gothic" panose="020B0502020202020204" pitchFamily="34" charset="0"/>
                        </a:rPr>
                        <a:t>4.</a:t>
                      </a:r>
                      <a:r>
                        <a:rPr lang="en-GB" sz="2400" baseline="0" dirty="0">
                          <a:solidFill>
                            <a:schemeClr val="tx1"/>
                          </a:solidFill>
                          <a:latin typeface="Century Gothic" panose="020B0502020202020204" pitchFamily="34" charset="0"/>
                        </a:rPr>
                        <a:t> Der </a:t>
                      </a:r>
                      <a:r>
                        <a:rPr lang="en-GB" sz="2400" baseline="0" dirty="0" err="1">
                          <a:solidFill>
                            <a:schemeClr val="tx1"/>
                          </a:solidFill>
                          <a:latin typeface="Century Gothic" panose="020B0502020202020204" pitchFamily="34" charset="0"/>
                        </a:rPr>
                        <a:t>Junge</a:t>
                      </a:r>
                      <a:r>
                        <a:rPr lang="en-GB" sz="2400" baseline="0" dirty="0">
                          <a:solidFill>
                            <a:schemeClr val="tx1"/>
                          </a:solidFill>
                          <a:latin typeface="Century Gothic" panose="020B0502020202020204" pitchFamily="34" charset="0"/>
                        </a:rPr>
                        <a:t> </a:t>
                      </a:r>
                      <a:r>
                        <a:rPr lang="en-GB" sz="2400" baseline="0" dirty="0" err="1">
                          <a:solidFill>
                            <a:schemeClr val="tx1"/>
                          </a:solidFill>
                          <a:latin typeface="Century Gothic" panose="020B0502020202020204" pitchFamily="34" charset="0"/>
                        </a:rPr>
                        <a:t>steht</a:t>
                      </a:r>
                      <a:r>
                        <a:rPr lang="en-GB" sz="2400" baseline="0" dirty="0">
                          <a:solidFill>
                            <a:schemeClr val="tx1"/>
                          </a:solidFill>
                          <a:latin typeface="Century Gothic" panose="020B0502020202020204" pitchFamily="34" charset="0"/>
                        </a:rPr>
                        <a:t> ___ ___ ___________.</a:t>
                      </a:r>
                      <a:endParaRPr lang="en-GB" sz="2400" dirty="0">
                        <a:solidFill>
                          <a:schemeClr val="tx1"/>
                        </a:solidFill>
                        <a:latin typeface="Century Gothic" panose="020B0502020202020204" pitchFamily="34" charset="0"/>
                      </a:endParaRPr>
                    </a:p>
                  </a:txBody>
                  <a:tcPr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tcPr>
                </a:tc>
                <a:extLst>
                  <a:ext uri="{0D108BD9-81ED-4DB2-BD59-A6C34878D82A}">
                    <a16:rowId xmlns:a16="http://schemas.microsoft.com/office/drawing/2014/main" val="10003"/>
                  </a:ext>
                </a:extLst>
              </a:tr>
              <a:tr h="801077">
                <a:tc>
                  <a:txBody>
                    <a:bodyPr/>
                    <a:lstStyle/>
                    <a:p>
                      <a:r>
                        <a:rPr lang="en-GB" sz="2400" dirty="0">
                          <a:solidFill>
                            <a:schemeClr val="tx1"/>
                          </a:solidFill>
                          <a:latin typeface="Century Gothic" panose="020B0502020202020204" pitchFamily="34" charset="0"/>
                        </a:rPr>
                        <a:t>5. Das </a:t>
                      </a:r>
                      <a:r>
                        <a:rPr lang="en-GB" sz="2400" dirty="0" err="1">
                          <a:solidFill>
                            <a:schemeClr val="tx1"/>
                          </a:solidFill>
                          <a:latin typeface="Century Gothic" panose="020B0502020202020204" pitchFamily="34" charset="0"/>
                        </a:rPr>
                        <a:t>Mädchen</a:t>
                      </a:r>
                      <a:r>
                        <a:rPr lang="en-GB" sz="2400" dirty="0">
                          <a:solidFill>
                            <a:schemeClr val="tx1"/>
                          </a:solidFill>
                          <a:latin typeface="Century Gothic" panose="020B0502020202020204" pitchFamily="34" charset="0"/>
                        </a:rPr>
                        <a:t> _________ _____ _______ und die Mutter _________.</a:t>
                      </a:r>
                    </a:p>
                  </a:txBody>
                  <a:tcPr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tcPr>
                </a:tc>
                <a:extLst>
                  <a:ext uri="{0D108BD9-81ED-4DB2-BD59-A6C34878D82A}">
                    <a16:rowId xmlns:a16="http://schemas.microsoft.com/office/drawing/2014/main" val="10004"/>
                  </a:ext>
                </a:extLst>
              </a:tr>
              <a:tr h="801077">
                <a:tc>
                  <a:txBody>
                    <a:bodyPr/>
                    <a:lstStyle/>
                    <a:p>
                      <a:r>
                        <a:rPr lang="en-GB" sz="2400" dirty="0">
                          <a:solidFill>
                            <a:schemeClr val="tx1"/>
                          </a:solidFill>
                          <a:latin typeface="Century Gothic" panose="020B0502020202020204" pitchFamily="34" charset="0"/>
                        </a:rPr>
                        <a:t>6. ____ </a:t>
                      </a:r>
                      <a:r>
                        <a:rPr lang="en-GB" sz="2400" dirty="0" err="1">
                          <a:solidFill>
                            <a:schemeClr val="tx1"/>
                          </a:solidFill>
                          <a:latin typeface="Century Gothic" panose="020B0502020202020204" pitchFamily="34" charset="0"/>
                        </a:rPr>
                        <a:t>Nacht</a:t>
                      </a:r>
                      <a:r>
                        <a:rPr lang="en-GB" sz="2400" baseline="0" dirty="0">
                          <a:solidFill>
                            <a:schemeClr val="tx1"/>
                          </a:solidFill>
                          <a:latin typeface="Century Gothic" panose="020B0502020202020204" pitchFamily="34" charset="0"/>
                        </a:rPr>
                        <a:t> </a:t>
                      </a:r>
                      <a:r>
                        <a:rPr lang="en-GB" sz="2400" baseline="0" dirty="0" err="1">
                          <a:solidFill>
                            <a:schemeClr val="tx1"/>
                          </a:solidFill>
                          <a:latin typeface="Century Gothic" panose="020B0502020202020204" pitchFamily="34" charset="0"/>
                        </a:rPr>
                        <a:t>ist</a:t>
                      </a:r>
                      <a:r>
                        <a:rPr lang="en-GB" sz="2400" baseline="0" dirty="0">
                          <a:solidFill>
                            <a:schemeClr val="tx1"/>
                          </a:solidFill>
                          <a:latin typeface="Century Gothic" panose="020B0502020202020204" pitchFamily="34" charset="0"/>
                        </a:rPr>
                        <a:t>________</a:t>
                      </a:r>
                      <a:r>
                        <a:rPr lang="en-GB" sz="2400" dirty="0">
                          <a:solidFill>
                            <a:schemeClr val="tx1"/>
                          </a:solidFill>
                          <a:latin typeface="Century Gothic" panose="020B0502020202020204" pitchFamily="34" charset="0"/>
                        </a:rPr>
                        <a:t>. _____ Person </a:t>
                      </a:r>
                      <a:r>
                        <a:rPr lang="en-GB" sz="2400" dirty="0" err="1">
                          <a:solidFill>
                            <a:schemeClr val="tx1"/>
                          </a:solidFill>
                          <a:latin typeface="Century Gothic" panose="020B0502020202020204" pitchFamily="34" charset="0"/>
                        </a:rPr>
                        <a:t>ist</a:t>
                      </a:r>
                      <a:r>
                        <a:rPr lang="en-GB" sz="2400" dirty="0">
                          <a:solidFill>
                            <a:schemeClr val="tx1"/>
                          </a:solidFill>
                          <a:latin typeface="Century Gothic" panose="020B0502020202020204" pitchFamily="34" charset="0"/>
                        </a:rPr>
                        <a:t> _____</a:t>
                      </a:r>
                      <a:r>
                        <a:rPr lang="en-GB" sz="2400" baseline="0" dirty="0">
                          <a:solidFill>
                            <a:schemeClr val="tx1"/>
                          </a:solidFill>
                          <a:latin typeface="Century Gothic" panose="020B0502020202020204" pitchFamily="34" charset="0"/>
                        </a:rPr>
                        <a:t> __________...</a:t>
                      </a:r>
                      <a:endParaRPr lang="en-GB" sz="2400" dirty="0">
                        <a:solidFill>
                          <a:schemeClr val="tx1"/>
                        </a:solidFill>
                        <a:latin typeface="Century Gothic" panose="020B0502020202020204" pitchFamily="34" charset="0"/>
                      </a:endParaRPr>
                    </a:p>
                  </a:txBody>
                  <a:tcPr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19" name="TextBox 18">
            <a:extLst>
              <a:ext uri="{FF2B5EF4-FFF2-40B4-BE49-F238E27FC236}">
                <a16:creationId xmlns:a16="http://schemas.microsoft.com/office/drawing/2014/main" id="{DA7AD53D-7D33-4FF2-92C5-68AE59B3ADA5}"/>
              </a:ext>
            </a:extLst>
          </p:cNvPr>
          <p:cNvSpPr txBox="1"/>
          <p:nvPr/>
        </p:nvSpPr>
        <p:spPr>
          <a:xfrm>
            <a:off x="8397630" y="1505856"/>
            <a:ext cx="3622991" cy="461665"/>
          </a:xfrm>
          <a:prstGeom prst="rect">
            <a:avLst/>
          </a:prstGeom>
          <a:noFill/>
        </p:spPr>
        <p:txBody>
          <a:bodyPr wrap="square" rtlCol="0">
            <a:spAutoFit/>
          </a:bodyPr>
          <a:lstStyle/>
          <a:p>
            <a:r>
              <a:rPr lang="en-GB" sz="2400" b="1" i="1" dirty="0" err="1">
                <a:solidFill>
                  <a:schemeClr val="accent4">
                    <a:lumMod val="75000"/>
                  </a:schemeClr>
                </a:solidFill>
                <a:latin typeface="Century Gothic" panose="020B0502020202020204" pitchFamily="34" charset="0"/>
              </a:rPr>
              <a:t>ist</a:t>
            </a:r>
            <a:r>
              <a:rPr lang="en-GB" sz="2400" b="1" i="1" dirty="0">
                <a:solidFill>
                  <a:schemeClr val="accent4">
                    <a:lumMod val="75000"/>
                  </a:schemeClr>
                </a:solidFill>
                <a:latin typeface="Century Gothic" panose="020B0502020202020204" pitchFamily="34" charset="0"/>
              </a:rPr>
              <a:t>   </a:t>
            </a:r>
            <a:r>
              <a:rPr lang="en-GB" sz="2400" b="1" i="1" dirty="0" err="1">
                <a:solidFill>
                  <a:schemeClr val="accent4">
                    <a:lumMod val="75000"/>
                  </a:schemeClr>
                </a:solidFill>
                <a:latin typeface="Century Gothic" panose="020B0502020202020204" pitchFamily="34" charset="0"/>
              </a:rPr>
              <a:t>zu</a:t>
            </a:r>
            <a:r>
              <a:rPr lang="en-GB" sz="2400" b="1" i="1" dirty="0">
                <a:solidFill>
                  <a:schemeClr val="accent4">
                    <a:lumMod val="75000"/>
                  </a:schemeClr>
                </a:solidFill>
                <a:latin typeface="Century Gothic" panose="020B0502020202020204" pitchFamily="34" charset="0"/>
              </a:rPr>
              <a:t>     </a:t>
            </a:r>
            <a:r>
              <a:rPr lang="en-GB" sz="2400" b="1" i="1" dirty="0" err="1">
                <a:solidFill>
                  <a:schemeClr val="accent4">
                    <a:lumMod val="75000"/>
                  </a:schemeClr>
                </a:solidFill>
                <a:latin typeface="Century Gothic" panose="020B0502020202020204" pitchFamily="34" charset="0"/>
              </a:rPr>
              <a:t>Hause</a:t>
            </a:r>
            <a:endParaRPr lang="en-GB" sz="2400" b="1" i="1" dirty="0">
              <a:solidFill>
                <a:schemeClr val="accent4">
                  <a:lumMod val="75000"/>
                </a:schemeClr>
              </a:solidFill>
              <a:latin typeface="Century Gothic" panose="020B0502020202020204" pitchFamily="34" charset="0"/>
            </a:endParaRPr>
          </a:p>
        </p:txBody>
      </p:sp>
      <p:sp>
        <p:nvSpPr>
          <p:cNvPr id="20" name="TextBox 19">
            <a:extLst>
              <a:ext uri="{FF2B5EF4-FFF2-40B4-BE49-F238E27FC236}">
                <a16:creationId xmlns:a16="http://schemas.microsoft.com/office/drawing/2014/main" id="{FCF3C4F5-E91E-449F-835A-F6A96DF38D8C}"/>
              </a:ext>
            </a:extLst>
          </p:cNvPr>
          <p:cNvSpPr txBox="1"/>
          <p:nvPr/>
        </p:nvSpPr>
        <p:spPr>
          <a:xfrm>
            <a:off x="583921" y="2146159"/>
            <a:ext cx="1716593" cy="461665"/>
          </a:xfrm>
          <a:prstGeom prst="rect">
            <a:avLst/>
          </a:prstGeom>
          <a:noFill/>
        </p:spPr>
        <p:txBody>
          <a:bodyPr wrap="square" rtlCol="0">
            <a:spAutoFit/>
          </a:bodyPr>
          <a:lstStyle/>
          <a:p>
            <a:r>
              <a:rPr lang="en-GB" sz="2400" b="1" i="1" dirty="0">
                <a:solidFill>
                  <a:schemeClr val="accent4">
                    <a:lumMod val="75000"/>
                  </a:schemeClr>
                </a:solidFill>
                <a:latin typeface="Century Gothic" panose="020B0502020202020204" pitchFamily="34" charset="0"/>
              </a:rPr>
              <a:t>The house</a:t>
            </a:r>
          </a:p>
        </p:txBody>
      </p:sp>
      <p:sp>
        <p:nvSpPr>
          <p:cNvPr id="21" name="TextBox 20">
            <a:extLst>
              <a:ext uri="{FF2B5EF4-FFF2-40B4-BE49-F238E27FC236}">
                <a16:creationId xmlns:a16="http://schemas.microsoft.com/office/drawing/2014/main" id="{52638EBD-5061-49AE-AE89-2EADF2E8611C}"/>
              </a:ext>
            </a:extLst>
          </p:cNvPr>
          <p:cNvSpPr txBox="1"/>
          <p:nvPr/>
        </p:nvSpPr>
        <p:spPr>
          <a:xfrm>
            <a:off x="3238917" y="2146159"/>
            <a:ext cx="708969" cy="461665"/>
          </a:xfrm>
          <a:prstGeom prst="rect">
            <a:avLst/>
          </a:prstGeom>
          <a:noFill/>
        </p:spPr>
        <p:txBody>
          <a:bodyPr wrap="square" rtlCol="0">
            <a:spAutoFit/>
          </a:bodyPr>
          <a:lstStyle/>
          <a:p>
            <a:r>
              <a:rPr lang="en-GB" sz="2400" b="1" i="1" dirty="0">
                <a:solidFill>
                  <a:schemeClr val="accent4">
                    <a:lumMod val="75000"/>
                  </a:schemeClr>
                </a:solidFill>
                <a:latin typeface="Century Gothic" panose="020B0502020202020204" pitchFamily="34" charset="0"/>
              </a:rPr>
              <a:t>but</a:t>
            </a:r>
          </a:p>
        </p:txBody>
      </p:sp>
      <p:sp>
        <p:nvSpPr>
          <p:cNvPr id="22" name="TextBox 21">
            <a:extLst>
              <a:ext uri="{FF2B5EF4-FFF2-40B4-BE49-F238E27FC236}">
                <a16:creationId xmlns:a16="http://schemas.microsoft.com/office/drawing/2014/main" id="{AC8E4130-B412-4100-8BD3-06E31E1761BD}"/>
              </a:ext>
            </a:extLst>
          </p:cNvPr>
          <p:cNvSpPr txBox="1"/>
          <p:nvPr/>
        </p:nvSpPr>
        <p:spPr>
          <a:xfrm>
            <a:off x="337179" y="2536290"/>
            <a:ext cx="794936" cy="461665"/>
          </a:xfrm>
          <a:prstGeom prst="rect">
            <a:avLst/>
          </a:prstGeom>
          <a:noFill/>
        </p:spPr>
        <p:txBody>
          <a:bodyPr wrap="square" rtlCol="0">
            <a:spAutoFit/>
          </a:bodyPr>
          <a:lstStyle/>
          <a:p>
            <a:pPr algn="ctr"/>
            <a:r>
              <a:rPr lang="en-GB" sz="2400" b="1" i="1" dirty="0">
                <a:solidFill>
                  <a:srgbClr val="E2B700"/>
                </a:solidFill>
                <a:latin typeface="Century Gothic" panose="020B0502020202020204" pitchFamily="34" charset="0"/>
              </a:rPr>
              <a:t>is</a:t>
            </a:r>
          </a:p>
        </p:txBody>
      </p:sp>
      <p:sp>
        <p:nvSpPr>
          <p:cNvPr id="23" name="TextBox 22">
            <a:extLst>
              <a:ext uri="{FF2B5EF4-FFF2-40B4-BE49-F238E27FC236}">
                <a16:creationId xmlns:a16="http://schemas.microsoft.com/office/drawing/2014/main" id="{B63193F4-664A-477D-92EC-9A8AAF672E51}"/>
              </a:ext>
            </a:extLst>
          </p:cNvPr>
          <p:cNvSpPr txBox="1"/>
          <p:nvPr/>
        </p:nvSpPr>
        <p:spPr>
          <a:xfrm>
            <a:off x="8085573" y="2146158"/>
            <a:ext cx="1682541" cy="461665"/>
          </a:xfrm>
          <a:prstGeom prst="rect">
            <a:avLst/>
          </a:prstGeom>
          <a:noFill/>
        </p:spPr>
        <p:txBody>
          <a:bodyPr wrap="square" rtlCol="0">
            <a:spAutoFit/>
          </a:bodyPr>
          <a:lstStyle/>
          <a:p>
            <a:r>
              <a:rPr lang="en-GB" sz="2400" b="1" i="1" dirty="0" err="1">
                <a:solidFill>
                  <a:schemeClr val="accent4">
                    <a:lumMod val="75000"/>
                  </a:schemeClr>
                </a:solidFill>
                <a:latin typeface="Century Gothic" panose="020B0502020202020204" pitchFamily="34" charset="0"/>
              </a:rPr>
              <a:t>ist</a:t>
            </a:r>
            <a:r>
              <a:rPr lang="en-GB" sz="2400" b="1" i="1" dirty="0">
                <a:solidFill>
                  <a:schemeClr val="accent4">
                    <a:lumMod val="75000"/>
                  </a:schemeClr>
                </a:solidFill>
                <a:latin typeface="Century Gothic" panose="020B0502020202020204" pitchFamily="34" charset="0"/>
              </a:rPr>
              <a:t>   </a:t>
            </a:r>
            <a:r>
              <a:rPr lang="en-GB" sz="2400" b="1" i="1" dirty="0" err="1">
                <a:solidFill>
                  <a:schemeClr val="accent4">
                    <a:lumMod val="75000"/>
                  </a:schemeClr>
                </a:solidFill>
                <a:latin typeface="Century Gothic" panose="020B0502020202020204" pitchFamily="34" charset="0"/>
              </a:rPr>
              <a:t>klein</a:t>
            </a:r>
            <a:endParaRPr lang="en-GB" sz="2400" b="1" i="1" dirty="0">
              <a:solidFill>
                <a:schemeClr val="accent4">
                  <a:lumMod val="75000"/>
                </a:schemeClr>
              </a:solidFill>
              <a:latin typeface="Century Gothic" panose="020B0502020202020204" pitchFamily="34" charset="0"/>
            </a:endParaRPr>
          </a:p>
        </p:txBody>
      </p:sp>
      <p:sp>
        <p:nvSpPr>
          <p:cNvPr id="24" name="TextBox 23">
            <a:extLst>
              <a:ext uri="{FF2B5EF4-FFF2-40B4-BE49-F238E27FC236}">
                <a16:creationId xmlns:a16="http://schemas.microsoft.com/office/drawing/2014/main" id="{5CC586A6-2458-491A-A2DD-55D235F4C18E}"/>
              </a:ext>
            </a:extLst>
          </p:cNvPr>
          <p:cNvSpPr txBox="1"/>
          <p:nvPr/>
        </p:nvSpPr>
        <p:spPr>
          <a:xfrm>
            <a:off x="10361806" y="2171558"/>
            <a:ext cx="1682541" cy="461665"/>
          </a:xfrm>
          <a:prstGeom prst="rect">
            <a:avLst/>
          </a:prstGeom>
          <a:noFill/>
        </p:spPr>
        <p:txBody>
          <a:bodyPr wrap="square" rtlCol="0">
            <a:spAutoFit/>
          </a:bodyPr>
          <a:lstStyle/>
          <a:p>
            <a:r>
              <a:rPr lang="en-GB" sz="2400" b="1" i="1" dirty="0">
                <a:solidFill>
                  <a:schemeClr val="accent4">
                    <a:lumMod val="75000"/>
                  </a:schemeClr>
                </a:solidFill>
                <a:latin typeface="Century Gothic" panose="020B0502020202020204" pitchFamily="34" charset="0"/>
              </a:rPr>
              <a:t>der</a:t>
            </a:r>
          </a:p>
        </p:txBody>
      </p:sp>
      <p:sp>
        <p:nvSpPr>
          <p:cNvPr id="25" name="TextBox 24">
            <a:extLst>
              <a:ext uri="{FF2B5EF4-FFF2-40B4-BE49-F238E27FC236}">
                <a16:creationId xmlns:a16="http://schemas.microsoft.com/office/drawing/2014/main" id="{D0AE0E12-E875-48C2-8F96-26FB913BDD29}"/>
              </a:ext>
            </a:extLst>
          </p:cNvPr>
          <p:cNvSpPr txBox="1"/>
          <p:nvPr/>
        </p:nvSpPr>
        <p:spPr>
          <a:xfrm>
            <a:off x="6347560" y="2536289"/>
            <a:ext cx="1500759" cy="461665"/>
          </a:xfrm>
          <a:prstGeom prst="rect">
            <a:avLst/>
          </a:prstGeom>
          <a:noFill/>
        </p:spPr>
        <p:txBody>
          <a:bodyPr wrap="square" rtlCol="0">
            <a:spAutoFit/>
          </a:bodyPr>
          <a:lstStyle/>
          <a:p>
            <a:r>
              <a:rPr lang="en-GB" sz="2400" b="1" i="1" dirty="0">
                <a:solidFill>
                  <a:schemeClr val="accent4">
                    <a:lumMod val="75000"/>
                  </a:schemeClr>
                </a:solidFill>
                <a:latin typeface="Century Gothic" panose="020B0502020202020204" pitchFamily="34" charset="0"/>
              </a:rPr>
              <a:t>Garten</a:t>
            </a:r>
          </a:p>
        </p:txBody>
      </p:sp>
      <p:sp>
        <p:nvSpPr>
          <p:cNvPr id="26" name="TextBox 25">
            <a:extLst>
              <a:ext uri="{FF2B5EF4-FFF2-40B4-BE49-F238E27FC236}">
                <a16:creationId xmlns:a16="http://schemas.microsoft.com/office/drawing/2014/main" id="{69E92DBF-0064-4B00-B0B7-6F4F00F638D1}"/>
              </a:ext>
            </a:extLst>
          </p:cNvPr>
          <p:cNvSpPr txBox="1"/>
          <p:nvPr/>
        </p:nvSpPr>
        <p:spPr>
          <a:xfrm>
            <a:off x="8012793" y="2522971"/>
            <a:ext cx="937010" cy="461665"/>
          </a:xfrm>
          <a:prstGeom prst="rect">
            <a:avLst/>
          </a:prstGeom>
          <a:noFill/>
        </p:spPr>
        <p:txBody>
          <a:bodyPr wrap="square" rtlCol="0">
            <a:spAutoFit/>
          </a:bodyPr>
          <a:lstStyle/>
          <a:p>
            <a:r>
              <a:rPr lang="en-GB" sz="2400" b="1" i="1" dirty="0" err="1">
                <a:solidFill>
                  <a:schemeClr val="accent4">
                    <a:lumMod val="75000"/>
                  </a:schemeClr>
                </a:solidFill>
                <a:latin typeface="Century Gothic" panose="020B0502020202020204" pitchFamily="34" charset="0"/>
              </a:rPr>
              <a:t>groß</a:t>
            </a:r>
            <a:endParaRPr lang="en-GB" sz="2400" b="1" i="1" dirty="0">
              <a:solidFill>
                <a:schemeClr val="accent4">
                  <a:lumMod val="75000"/>
                </a:schemeClr>
              </a:solidFill>
              <a:latin typeface="Century Gothic" panose="020B0502020202020204" pitchFamily="34" charset="0"/>
            </a:endParaRPr>
          </a:p>
        </p:txBody>
      </p:sp>
      <p:sp>
        <p:nvSpPr>
          <p:cNvPr id="27" name="TextBox 26">
            <a:extLst>
              <a:ext uri="{FF2B5EF4-FFF2-40B4-BE49-F238E27FC236}">
                <a16:creationId xmlns:a16="http://schemas.microsoft.com/office/drawing/2014/main" id="{E10580F7-D8FA-40DB-9F7A-FF454794D90B}"/>
              </a:ext>
            </a:extLst>
          </p:cNvPr>
          <p:cNvSpPr txBox="1"/>
          <p:nvPr/>
        </p:nvSpPr>
        <p:spPr>
          <a:xfrm>
            <a:off x="583921" y="2967792"/>
            <a:ext cx="2008553" cy="461665"/>
          </a:xfrm>
          <a:prstGeom prst="rect">
            <a:avLst/>
          </a:prstGeom>
          <a:noFill/>
        </p:spPr>
        <p:txBody>
          <a:bodyPr wrap="square" rtlCol="0">
            <a:spAutoFit/>
          </a:bodyPr>
          <a:lstStyle/>
          <a:p>
            <a:r>
              <a:rPr lang="en-GB" sz="2400" b="1" i="1" dirty="0">
                <a:solidFill>
                  <a:schemeClr val="accent4">
                    <a:lumMod val="75000"/>
                  </a:schemeClr>
                </a:solidFill>
                <a:latin typeface="Century Gothic" panose="020B0502020202020204" pitchFamily="34" charset="0"/>
              </a:rPr>
              <a:t>The   father</a:t>
            </a:r>
          </a:p>
        </p:txBody>
      </p:sp>
      <p:sp>
        <p:nvSpPr>
          <p:cNvPr id="28" name="TextBox 27">
            <a:extLst>
              <a:ext uri="{FF2B5EF4-FFF2-40B4-BE49-F238E27FC236}">
                <a16:creationId xmlns:a16="http://schemas.microsoft.com/office/drawing/2014/main" id="{FCA67348-F05A-4C39-80AA-CBC7D56BAA9F}"/>
              </a:ext>
            </a:extLst>
          </p:cNvPr>
          <p:cNvSpPr txBox="1"/>
          <p:nvPr/>
        </p:nvSpPr>
        <p:spPr>
          <a:xfrm>
            <a:off x="3578960" y="2997954"/>
            <a:ext cx="2212240" cy="461665"/>
          </a:xfrm>
          <a:prstGeom prst="rect">
            <a:avLst/>
          </a:prstGeom>
          <a:noFill/>
        </p:spPr>
        <p:txBody>
          <a:bodyPr wrap="square" rtlCol="0">
            <a:spAutoFit/>
          </a:bodyPr>
          <a:lstStyle/>
          <a:p>
            <a:r>
              <a:rPr lang="en-GB" sz="2400" b="1" i="1" dirty="0">
                <a:solidFill>
                  <a:schemeClr val="accent4">
                    <a:lumMod val="75000"/>
                  </a:schemeClr>
                </a:solidFill>
                <a:latin typeface="Century Gothic" panose="020B0502020202020204" pitchFamily="34" charset="0"/>
              </a:rPr>
              <a:t>in  the  room</a:t>
            </a:r>
          </a:p>
        </p:txBody>
      </p:sp>
      <p:sp>
        <p:nvSpPr>
          <p:cNvPr id="29" name="TextBox 28">
            <a:extLst>
              <a:ext uri="{FF2B5EF4-FFF2-40B4-BE49-F238E27FC236}">
                <a16:creationId xmlns:a16="http://schemas.microsoft.com/office/drawing/2014/main" id="{42054E4C-125B-4FC6-A942-B5243325B5D8}"/>
              </a:ext>
            </a:extLst>
          </p:cNvPr>
          <p:cNvSpPr txBox="1"/>
          <p:nvPr/>
        </p:nvSpPr>
        <p:spPr>
          <a:xfrm>
            <a:off x="967433" y="3360933"/>
            <a:ext cx="620764" cy="461665"/>
          </a:xfrm>
          <a:prstGeom prst="rect">
            <a:avLst/>
          </a:prstGeom>
          <a:noFill/>
        </p:spPr>
        <p:txBody>
          <a:bodyPr wrap="square" rtlCol="0">
            <a:spAutoFit/>
          </a:bodyPr>
          <a:lstStyle/>
          <a:p>
            <a:r>
              <a:rPr lang="en-GB" sz="2400" b="1" i="1" dirty="0">
                <a:solidFill>
                  <a:schemeClr val="accent4">
                    <a:lumMod val="75000"/>
                  </a:schemeClr>
                </a:solidFill>
                <a:latin typeface="Century Gothic" panose="020B0502020202020204" pitchFamily="34" charset="0"/>
              </a:rPr>
              <a:t>he</a:t>
            </a:r>
          </a:p>
        </p:txBody>
      </p:sp>
      <p:sp>
        <p:nvSpPr>
          <p:cNvPr id="30" name="TextBox 29">
            <a:extLst>
              <a:ext uri="{FF2B5EF4-FFF2-40B4-BE49-F238E27FC236}">
                <a16:creationId xmlns:a16="http://schemas.microsoft.com/office/drawing/2014/main" id="{29DBDFE8-C30B-4DCA-97E2-285554E8F927}"/>
              </a:ext>
            </a:extLst>
          </p:cNvPr>
          <p:cNvSpPr txBox="1"/>
          <p:nvPr/>
        </p:nvSpPr>
        <p:spPr>
          <a:xfrm>
            <a:off x="8173497" y="2982862"/>
            <a:ext cx="1682541" cy="461665"/>
          </a:xfrm>
          <a:prstGeom prst="rect">
            <a:avLst/>
          </a:prstGeom>
          <a:noFill/>
        </p:spPr>
        <p:txBody>
          <a:bodyPr wrap="square" rtlCol="0">
            <a:spAutoFit/>
          </a:bodyPr>
          <a:lstStyle/>
          <a:p>
            <a:r>
              <a:rPr lang="en-GB" sz="2400" b="1" i="1" dirty="0" err="1">
                <a:solidFill>
                  <a:schemeClr val="accent4">
                    <a:lumMod val="75000"/>
                  </a:schemeClr>
                </a:solidFill>
                <a:latin typeface="Century Gothic" panose="020B0502020202020204" pitchFamily="34" charset="0"/>
              </a:rPr>
              <a:t>sitzt</a:t>
            </a:r>
            <a:endParaRPr lang="en-GB" sz="2400" b="1" i="1" dirty="0">
              <a:solidFill>
                <a:schemeClr val="accent4">
                  <a:lumMod val="75000"/>
                </a:schemeClr>
              </a:solidFill>
              <a:latin typeface="Century Gothic" panose="020B0502020202020204" pitchFamily="34" charset="0"/>
            </a:endParaRPr>
          </a:p>
        </p:txBody>
      </p:sp>
      <p:sp>
        <p:nvSpPr>
          <p:cNvPr id="31" name="TextBox 30">
            <a:extLst>
              <a:ext uri="{FF2B5EF4-FFF2-40B4-BE49-F238E27FC236}">
                <a16:creationId xmlns:a16="http://schemas.microsoft.com/office/drawing/2014/main" id="{D4712E5C-7D05-40DA-8F57-A61601AE582A}"/>
              </a:ext>
            </a:extLst>
          </p:cNvPr>
          <p:cNvSpPr txBox="1"/>
          <p:nvPr/>
        </p:nvSpPr>
        <p:spPr>
          <a:xfrm>
            <a:off x="6225789" y="3356148"/>
            <a:ext cx="1682541" cy="461665"/>
          </a:xfrm>
          <a:prstGeom prst="rect">
            <a:avLst/>
          </a:prstGeom>
          <a:noFill/>
        </p:spPr>
        <p:txBody>
          <a:bodyPr wrap="square" rtlCol="0">
            <a:spAutoFit/>
          </a:bodyPr>
          <a:lstStyle/>
          <a:p>
            <a:r>
              <a:rPr lang="en-GB" sz="2400" b="1" i="1" dirty="0">
                <a:solidFill>
                  <a:schemeClr val="accent4">
                    <a:lumMod val="75000"/>
                  </a:schemeClr>
                </a:solidFill>
                <a:latin typeface="Century Gothic" panose="020B0502020202020204" pitchFamily="34" charset="0"/>
              </a:rPr>
              <a:t>und</a:t>
            </a:r>
          </a:p>
        </p:txBody>
      </p:sp>
      <p:sp>
        <p:nvSpPr>
          <p:cNvPr id="32" name="TextBox 31">
            <a:extLst>
              <a:ext uri="{FF2B5EF4-FFF2-40B4-BE49-F238E27FC236}">
                <a16:creationId xmlns:a16="http://schemas.microsoft.com/office/drawing/2014/main" id="{33E62102-304A-4805-A46D-CBD69C839550}"/>
              </a:ext>
            </a:extLst>
          </p:cNvPr>
          <p:cNvSpPr txBox="1"/>
          <p:nvPr/>
        </p:nvSpPr>
        <p:spPr>
          <a:xfrm>
            <a:off x="7556359" y="3356148"/>
            <a:ext cx="1682541" cy="461665"/>
          </a:xfrm>
          <a:prstGeom prst="rect">
            <a:avLst/>
          </a:prstGeom>
          <a:noFill/>
        </p:spPr>
        <p:txBody>
          <a:bodyPr wrap="square" rtlCol="0">
            <a:spAutoFit/>
          </a:bodyPr>
          <a:lstStyle/>
          <a:p>
            <a:r>
              <a:rPr lang="en-GB" sz="2400" b="1" i="1" dirty="0" err="1">
                <a:solidFill>
                  <a:schemeClr val="accent4">
                    <a:lumMod val="75000"/>
                  </a:schemeClr>
                </a:solidFill>
                <a:latin typeface="Century Gothic" panose="020B0502020202020204" pitchFamily="34" charset="0"/>
              </a:rPr>
              <a:t>arbeitet</a:t>
            </a:r>
            <a:endParaRPr lang="en-GB" sz="2400" b="1" i="1" dirty="0">
              <a:solidFill>
                <a:schemeClr val="accent4">
                  <a:lumMod val="75000"/>
                </a:schemeClr>
              </a:solidFill>
              <a:latin typeface="Century Gothic" panose="020B0502020202020204" pitchFamily="34" charset="0"/>
            </a:endParaRPr>
          </a:p>
        </p:txBody>
      </p:sp>
      <p:sp>
        <p:nvSpPr>
          <p:cNvPr id="33" name="TextBox 32">
            <a:extLst>
              <a:ext uri="{FF2B5EF4-FFF2-40B4-BE49-F238E27FC236}">
                <a16:creationId xmlns:a16="http://schemas.microsoft.com/office/drawing/2014/main" id="{2658F87F-6FBE-4BA7-8027-6D0B0A935561}"/>
              </a:ext>
            </a:extLst>
          </p:cNvPr>
          <p:cNvSpPr txBox="1"/>
          <p:nvPr/>
        </p:nvSpPr>
        <p:spPr>
          <a:xfrm>
            <a:off x="734647" y="3800139"/>
            <a:ext cx="2008553" cy="461665"/>
          </a:xfrm>
          <a:prstGeom prst="rect">
            <a:avLst/>
          </a:prstGeom>
          <a:noFill/>
        </p:spPr>
        <p:txBody>
          <a:bodyPr wrap="square" rtlCol="0">
            <a:spAutoFit/>
          </a:bodyPr>
          <a:lstStyle/>
          <a:p>
            <a:r>
              <a:rPr lang="en-GB" sz="2400" b="1" i="1" dirty="0">
                <a:solidFill>
                  <a:schemeClr val="accent4">
                    <a:lumMod val="75000"/>
                  </a:schemeClr>
                </a:solidFill>
                <a:latin typeface="Century Gothic" panose="020B0502020202020204" pitchFamily="34" charset="0"/>
              </a:rPr>
              <a:t>The   boy</a:t>
            </a:r>
          </a:p>
        </p:txBody>
      </p:sp>
      <p:sp>
        <p:nvSpPr>
          <p:cNvPr id="34" name="TextBox 33">
            <a:extLst>
              <a:ext uri="{FF2B5EF4-FFF2-40B4-BE49-F238E27FC236}">
                <a16:creationId xmlns:a16="http://schemas.microsoft.com/office/drawing/2014/main" id="{64BCC540-A581-4F81-A5E6-4224D46BC416}"/>
              </a:ext>
            </a:extLst>
          </p:cNvPr>
          <p:cNvSpPr txBox="1"/>
          <p:nvPr/>
        </p:nvSpPr>
        <p:spPr>
          <a:xfrm>
            <a:off x="2708765" y="3788521"/>
            <a:ext cx="2008553" cy="461665"/>
          </a:xfrm>
          <a:prstGeom prst="rect">
            <a:avLst/>
          </a:prstGeom>
          <a:noFill/>
        </p:spPr>
        <p:txBody>
          <a:bodyPr wrap="square" rtlCol="0">
            <a:spAutoFit/>
          </a:bodyPr>
          <a:lstStyle/>
          <a:p>
            <a:r>
              <a:rPr lang="en-GB" sz="2400" b="1" i="1" dirty="0">
                <a:solidFill>
                  <a:schemeClr val="accent4">
                    <a:lumMod val="75000"/>
                  </a:schemeClr>
                </a:solidFill>
                <a:latin typeface="Century Gothic" panose="020B0502020202020204" pitchFamily="34" charset="0"/>
              </a:rPr>
              <a:t>is  standing</a:t>
            </a:r>
          </a:p>
        </p:txBody>
      </p:sp>
      <p:sp>
        <p:nvSpPr>
          <p:cNvPr id="35" name="TextBox 34">
            <a:extLst>
              <a:ext uri="{FF2B5EF4-FFF2-40B4-BE49-F238E27FC236}">
                <a16:creationId xmlns:a16="http://schemas.microsoft.com/office/drawing/2014/main" id="{E9D765E1-D695-40F7-95EA-B96F323AD0F3}"/>
              </a:ext>
            </a:extLst>
          </p:cNvPr>
          <p:cNvSpPr txBox="1"/>
          <p:nvPr/>
        </p:nvSpPr>
        <p:spPr>
          <a:xfrm>
            <a:off x="8957617" y="3800138"/>
            <a:ext cx="810497" cy="461665"/>
          </a:xfrm>
          <a:prstGeom prst="rect">
            <a:avLst/>
          </a:prstGeom>
          <a:noFill/>
        </p:spPr>
        <p:txBody>
          <a:bodyPr wrap="square" rtlCol="0">
            <a:spAutoFit/>
          </a:bodyPr>
          <a:lstStyle/>
          <a:p>
            <a:r>
              <a:rPr lang="en-GB" sz="2400" b="1" i="1" dirty="0">
                <a:solidFill>
                  <a:schemeClr val="accent4">
                    <a:lumMod val="75000"/>
                  </a:schemeClr>
                </a:solidFill>
                <a:latin typeface="Century Gothic" panose="020B0502020202020204" pitchFamily="34" charset="0"/>
              </a:rPr>
              <a:t>und</a:t>
            </a:r>
          </a:p>
        </p:txBody>
      </p:sp>
      <p:sp>
        <p:nvSpPr>
          <p:cNvPr id="36" name="TextBox 35">
            <a:extLst>
              <a:ext uri="{FF2B5EF4-FFF2-40B4-BE49-F238E27FC236}">
                <a16:creationId xmlns:a16="http://schemas.microsoft.com/office/drawing/2014/main" id="{A59F090F-4324-4753-9B35-36FE3D3657B9}"/>
              </a:ext>
            </a:extLst>
          </p:cNvPr>
          <p:cNvSpPr txBox="1"/>
          <p:nvPr/>
        </p:nvSpPr>
        <p:spPr>
          <a:xfrm>
            <a:off x="9603609" y="3741613"/>
            <a:ext cx="810497" cy="461665"/>
          </a:xfrm>
          <a:prstGeom prst="rect">
            <a:avLst/>
          </a:prstGeom>
          <a:noFill/>
        </p:spPr>
        <p:txBody>
          <a:bodyPr wrap="square" rtlCol="0">
            <a:spAutoFit/>
          </a:bodyPr>
          <a:lstStyle/>
          <a:p>
            <a:r>
              <a:rPr lang="en-GB" sz="2400" b="1" i="1" dirty="0" err="1">
                <a:solidFill>
                  <a:schemeClr val="accent4">
                    <a:lumMod val="75000"/>
                  </a:schemeClr>
                </a:solidFill>
                <a:latin typeface="Century Gothic" panose="020B0502020202020204" pitchFamily="34" charset="0"/>
              </a:rPr>
              <a:t>er</a:t>
            </a:r>
            <a:endParaRPr lang="en-GB" sz="2400" b="1" i="1" dirty="0">
              <a:solidFill>
                <a:schemeClr val="accent4">
                  <a:lumMod val="75000"/>
                </a:schemeClr>
              </a:solidFill>
              <a:latin typeface="Century Gothic" panose="020B0502020202020204" pitchFamily="34" charset="0"/>
            </a:endParaRPr>
          </a:p>
        </p:txBody>
      </p:sp>
      <p:sp>
        <p:nvSpPr>
          <p:cNvPr id="37" name="TextBox 36">
            <a:extLst>
              <a:ext uri="{FF2B5EF4-FFF2-40B4-BE49-F238E27FC236}">
                <a16:creationId xmlns:a16="http://schemas.microsoft.com/office/drawing/2014/main" id="{A1842E5F-597D-4A4A-B4A9-14BE504D8CA4}"/>
              </a:ext>
            </a:extLst>
          </p:cNvPr>
          <p:cNvSpPr txBox="1"/>
          <p:nvPr/>
        </p:nvSpPr>
        <p:spPr>
          <a:xfrm>
            <a:off x="6600411" y="4136906"/>
            <a:ext cx="1216894" cy="461665"/>
          </a:xfrm>
          <a:prstGeom prst="rect">
            <a:avLst/>
          </a:prstGeom>
          <a:noFill/>
        </p:spPr>
        <p:txBody>
          <a:bodyPr wrap="square" rtlCol="0">
            <a:spAutoFit/>
          </a:bodyPr>
          <a:lstStyle/>
          <a:p>
            <a:r>
              <a:rPr lang="en-GB" sz="2400" b="1" i="1" dirty="0" err="1">
                <a:solidFill>
                  <a:schemeClr val="accent4">
                    <a:lumMod val="75000"/>
                  </a:schemeClr>
                </a:solidFill>
                <a:latin typeface="Century Gothic" panose="020B0502020202020204" pitchFamily="34" charset="0"/>
              </a:rPr>
              <a:t>kocht</a:t>
            </a:r>
            <a:endParaRPr lang="en-GB" sz="2400" b="1" i="1" dirty="0">
              <a:solidFill>
                <a:schemeClr val="accent4">
                  <a:lumMod val="75000"/>
                </a:schemeClr>
              </a:solidFill>
              <a:latin typeface="Century Gothic" panose="020B0502020202020204" pitchFamily="34" charset="0"/>
            </a:endParaRPr>
          </a:p>
        </p:txBody>
      </p:sp>
      <p:sp>
        <p:nvSpPr>
          <p:cNvPr id="38" name="TextBox 37">
            <a:extLst>
              <a:ext uri="{FF2B5EF4-FFF2-40B4-BE49-F238E27FC236}">
                <a16:creationId xmlns:a16="http://schemas.microsoft.com/office/drawing/2014/main" id="{2D16066C-360D-43A4-A03B-F2AE48D5A268}"/>
              </a:ext>
            </a:extLst>
          </p:cNvPr>
          <p:cNvSpPr txBox="1"/>
          <p:nvPr/>
        </p:nvSpPr>
        <p:spPr>
          <a:xfrm>
            <a:off x="730249" y="4632486"/>
            <a:ext cx="2008553" cy="461665"/>
          </a:xfrm>
          <a:prstGeom prst="rect">
            <a:avLst/>
          </a:prstGeom>
          <a:noFill/>
        </p:spPr>
        <p:txBody>
          <a:bodyPr wrap="square" rtlCol="0">
            <a:spAutoFit/>
          </a:bodyPr>
          <a:lstStyle/>
          <a:p>
            <a:r>
              <a:rPr lang="en-GB" sz="2400" b="1" i="1" dirty="0">
                <a:solidFill>
                  <a:schemeClr val="accent4">
                    <a:lumMod val="75000"/>
                  </a:schemeClr>
                </a:solidFill>
                <a:latin typeface="Century Gothic" panose="020B0502020202020204" pitchFamily="34" charset="0"/>
              </a:rPr>
              <a:t>The  girl</a:t>
            </a:r>
          </a:p>
        </p:txBody>
      </p:sp>
      <p:sp>
        <p:nvSpPr>
          <p:cNvPr id="39" name="TextBox 38">
            <a:extLst>
              <a:ext uri="{FF2B5EF4-FFF2-40B4-BE49-F238E27FC236}">
                <a16:creationId xmlns:a16="http://schemas.microsoft.com/office/drawing/2014/main" id="{AE809966-E0C6-4B9C-B8F2-C92B9A14B5E6}"/>
              </a:ext>
            </a:extLst>
          </p:cNvPr>
          <p:cNvSpPr txBox="1"/>
          <p:nvPr/>
        </p:nvSpPr>
        <p:spPr>
          <a:xfrm>
            <a:off x="4685080" y="4632485"/>
            <a:ext cx="855226" cy="461665"/>
          </a:xfrm>
          <a:prstGeom prst="rect">
            <a:avLst/>
          </a:prstGeom>
          <a:noFill/>
        </p:spPr>
        <p:txBody>
          <a:bodyPr wrap="square" rtlCol="0">
            <a:spAutoFit/>
          </a:bodyPr>
          <a:lstStyle/>
          <a:p>
            <a:r>
              <a:rPr lang="en-GB" sz="2400" b="1" i="1" dirty="0">
                <a:solidFill>
                  <a:schemeClr val="accent4">
                    <a:lumMod val="75000"/>
                  </a:schemeClr>
                </a:solidFill>
                <a:latin typeface="Century Gothic" panose="020B0502020202020204" pitchFamily="34" charset="0"/>
              </a:rPr>
              <a:t>and</a:t>
            </a:r>
          </a:p>
        </p:txBody>
      </p:sp>
      <p:sp>
        <p:nvSpPr>
          <p:cNvPr id="40" name="TextBox 39">
            <a:extLst>
              <a:ext uri="{FF2B5EF4-FFF2-40B4-BE49-F238E27FC236}">
                <a16:creationId xmlns:a16="http://schemas.microsoft.com/office/drawing/2014/main" id="{16C543A1-0514-4BE5-93CC-99B09D99AD23}"/>
              </a:ext>
            </a:extLst>
          </p:cNvPr>
          <p:cNvSpPr txBox="1"/>
          <p:nvPr/>
        </p:nvSpPr>
        <p:spPr>
          <a:xfrm>
            <a:off x="5352737" y="4632485"/>
            <a:ext cx="855226" cy="461665"/>
          </a:xfrm>
          <a:prstGeom prst="rect">
            <a:avLst/>
          </a:prstGeom>
          <a:noFill/>
        </p:spPr>
        <p:txBody>
          <a:bodyPr wrap="square" rtlCol="0">
            <a:spAutoFit/>
          </a:bodyPr>
          <a:lstStyle/>
          <a:p>
            <a:r>
              <a:rPr lang="en-GB" sz="2400" b="1" i="1" dirty="0">
                <a:solidFill>
                  <a:schemeClr val="accent4">
                    <a:lumMod val="75000"/>
                  </a:schemeClr>
                </a:solidFill>
                <a:latin typeface="Century Gothic" panose="020B0502020202020204" pitchFamily="34" charset="0"/>
              </a:rPr>
              <a:t>the</a:t>
            </a:r>
          </a:p>
        </p:txBody>
      </p:sp>
      <p:sp>
        <p:nvSpPr>
          <p:cNvPr id="41" name="TextBox 40">
            <a:extLst>
              <a:ext uri="{FF2B5EF4-FFF2-40B4-BE49-F238E27FC236}">
                <a16:creationId xmlns:a16="http://schemas.microsoft.com/office/drawing/2014/main" id="{DF5D1834-8762-4217-8E1F-D8DD40B16DE6}"/>
              </a:ext>
            </a:extLst>
          </p:cNvPr>
          <p:cNvSpPr txBox="1"/>
          <p:nvPr/>
        </p:nvSpPr>
        <p:spPr>
          <a:xfrm>
            <a:off x="400955" y="5003168"/>
            <a:ext cx="1270838" cy="461665"/>
          </a:xfrm>
          <a:prstGeom prst="rect">
            <a:avLst/>
          </a:prstGeom>
          <a:noFill/>
        </p:spPr>
        <p:txBody>
          <a:bodyPr wrap="square" rtlCol="0">
            <a:spAutoFit/>
          </a:bodyPr>
          <a:lstStyle/>
          <a:p>
            <a:r>
              <a:rPr lang="en-GB" sz="2400" b="1" i="1" dirty="0">
                <a:solidFill>
                  <a:schemeClr val="accent4">
                    <a:lumMod val="75000"/>
                  </a:schemeClr>
                </a:solidFill>
                <a:latin typeface="Century Gothic" panose="020B0502020202020204" pitchFamily="34" charset="0"/>
              </a:rPr>
              <a:t>mother</a:t>
            </a:r>
          </a:p>
        </p:txBody>
      </p:sp>
      <p:sp>
        <p:nvSpPr>
          <p:cNvPr id="42" name="TextBox 41">
            <a:extLst>
              <a:ext uri="{FF2B5EF4-FFF2-40B4-BE49-F238E27FC236}">
                <a16:creationId xmlns:a16="http://schemas.microsoft.com/office/drawing/2014/main" id="{803D0545-1139-4E05-AE3E-536CD9DA0341}"/>
              </a:ext>
            </a:extLst>
          </p:cNvPr>
          <p:cNvSpPr txBox="1"/>
          <p:nvPr/>
        </p:nvSpPr>
        <p:spPr>
          <a:xfrm>
            <a:off x="1436530" y="5454119"/>
            <a:ext cx="1155944" cy="461665"/>
          </a:xfrm>
          <a:prstGeom prst="rect">
            <a:avLst/>
          </a:prstGeom>
          <a:noFill/>
        </p:spPr>
        <p:txBody>
          <a:bodyPr wrap="square" rtlCol="0">
            <a:spAutoFit/>
          </a:bodyPr>
          <a:lstStyle/>
          <a:p>
            <a:r>
              <a:rPr lang="en-GB" sz="2400" b="1" i="1" dirty="0">
                <a:solidFill>
                  <a:schemeClr val="accent4">
                    <a:lumMod val="75000"/>
                  </a:schemeClr>
                </a:solidFill>
                <a:latin typeface="Century Gothic" panose="020B0502020202020204" pitchFamily="34" charset="0"/>
              </a:rPr>
              <a:t>night</a:t>
            </a:r>
          </a:p>
        </p:txBody>
      </p:sp>
      <p:sp>
        <p:nvSpPr>
          <p:cNvPr id="43" name="TextBox 42">
            <a:extLst>
              <a:ext uri="{FF2B5EF4-FFF2-40B4-BE49-F238E27FC236}">
                <a16:creationId xmlns:a16="http://schemas.microsoft.com/office/drawing/2014/main" id="{672C9719-6DC6-43D1-A9A5-49B6FE951051}"/>
              </a:ext>
            </a:extLst>
          </p:cNvPr>
          <p:cNvSpPr txBox="1"/>
          <p:nvPr/>
        </p:nvSpPr>
        <p:spPr>
          <a:xfrm>
            <a:off x="2592474" y="5430883"/>
            <a:ext cx="1155944" cy="461665"/>
          </a:xfrm>
          <a:prstGeom prst="rect">
            <a:avLst/>
          </a:prstGeom>
          <a:noFill/>
        </p:spPr>
        <p:txBody>
          <a:bodyPr wrap="square" rtlCol="0">
            <a:spAutoFit/>
          </a:bodyPr>
          <a:lstStyle/>
          <a:p>
            <a:r>
              <a:rPr lang="en-GB" sz="2400" b="1" i="1" dirty="0">
                <a:solidFill>
                  <a:schemeClr val="accent4">
                    <a:lumMod val="75000"/>
                  </a:schemeClr>
                </a:solidFill>
                <a:latin typeface="Century Gothic" panose="020B0502020202020204" pitchFamily="34" charset="0"/>
              </a:rPr>
              <a:t>is</a:t>
            </a:r>
          </a:p>
        </p:txBody>
      </p:sp>
      <p:sp>
        <p:nvSpPr>
          <p:cNvPr id="44" name="TextBox 43">
            <a:extLst>
              <a:ext uri="{FF2B5EF4-FFF2-40B4-BE49-F238E27FC236}">
                <a16:creationId xmlns:a16="http://schemas.microsoft.com/office/drawing/2014/main" id="{CA893AC3-8E65-4839-ACBE-9DA179848259}"/>
              </a:ext>
            </a:extLst>
          </p:cNvPr>
          <p:cNvSpPr txBox="1"/>
          <p:nvPr/>
        </p:nvSpPr>
        <p:spPr>
          <a:xfrm>
            <a:off x="458402" y="5808731"/>
            <a:ext cx="1457484" cy="461665"/>
          </a:xfrm>
          <a:prstGeom prst="rect">
            <a:avLst/>
          </a:prstGeom>
          <a:noFill/>
        </p:spPr>
        <p:txBody>
          <a:bodyPr wrap="square" rtlCol="0">
            <a:spAutoFit/>
          </a:bodyPr>
          <a:lstStyle/>
          <a:p>
            <a:r>
              <a:rPr lang="en-GB" sz="2400" b="1" i="1" dirty="0">
                <a:solidFill>
                  <a:schemeClr val="accent4">
                    <a:lumMod val="75000"/>
                  </a:schemeClr>
                </a:solidFill>
                <a:latin typeface="Century Gothic" panose="020B0502020202020204" pitchFamily="34" charset="0"/>
              </a:rPr>
              <a:t>person</a:t>
            </a:r>
          </a:p>
        </p:txBody>
      </p:sp>
      <p:sp>
        <p:nvSpPr>
          <p:cNvPr id="45" name="TextBox 44">
            <a:extLst>
              <a:ext uri="{FF2B5EF4-FFF2-40B4-BE49-F238E27FC236}">
                <a16:creationId xmlns:a16="http://schemas.microsoft.com/office/drawing/2014/main" id="{B3FA640D-3258-4A3A-837C-2222C9515C4D}"/>
              </a:ext>
            </a:extLst>
          </p:cNvPr>
          <p:cNvSpPr txBox="1"/>
          <p:nvPr/>
        </p:nvSpPr>
        <p:spPr>
          <a:xfrm>
            <a:off x="1759231" y="5825706"/>
            <a:ext cx="1155944" cy="461665"/>
          </a:xfrm>
          <a:prstGeom prst="rect">
            <a:avLst/>
          </a:prstGeom>
          <a:noFill/>
        </p:spPr>
        <p:txBody>
          <a:bodyPr wrap="square" rtlCol="0">
            <a:spAutoFit/>
          </a:bodyPr>
          <a:lstStyle/>
          <a:p>
            <a:r>
              <a:rPr lang="en-GB" sz="2400" b="1" i="1" dirty="0">
                <a:solidFill>
                  <a:schemeClr val="accent4">
                    <a:lumMod val="75000"/>
                  </a:schemeClr>
                </a:solidFill>
                <a:latin typeface="Century Gothic" panose="020B0502020202020204" pitchFamily="34" charset="0"/>
              </a:rPr>
              <a:t> is</a:t>
            </a:r>
          </a:p>
        </p:txBody>
      </p:sp>
      <p:sp>
        <p:nvSpPr>
          <p:cNvPr id="46" name="TextBox 45">
            <a:extLst>
              <a:ext uri="{FF2B5EF4-FFF2-40B4-BE49-F238E27FC236}">
                <a16:creationId xmlns:a16="http://schemas.microsoft.com/office/drawing/2014/main" id="{D304174A-F25E-4AB7-8371-279D86A9C958}"/>
              </a:ext>
            </a:extLst>
          </p:cNvPr>
          <p:cNvSpPr txBox="1"/>
          <p:nvPr/>
        </p:nvSpPr>
        <p:spPr>
          <a:xfrm>
            <a:off x="8726964" y="4581869"/>
            <a:ext cx="1703821" cy="461665"/>
          </a:xfrm>
          <a:prstGeom prst="rect">
            <a:avLst/>
          </a:prstGeom>
          <a:noFill/>
        </p:spPr>
        <p:txBody>
          <a:bodyPr wrap="square" rtlCol="0">
            <a:spAutoFit/>
          </a:bodyPr>
          <a:lstStyle/>
          <a:p>
            <a:r>
              <a:rPr lang="en-GB" sz="2400" b="1" i="1" dirty="0" err="1">
                <a:solidFill>
                  <a:schemeClr val="accent4">
                    <a:lumMod val="75000"/>
                  </a:schemeClr>
                </a:solidFill>
                <a:latin typeface="Century Gothic" panose="020B0502020202020204" pitchFamily="34" charset="0"/>
              </a:rPr>
              <a:t>schreibt</a:t>
            </a:r>
            <a:endParaRPr lang="en-GB" sz="2400" b="1" i="1" dirty="0">
              <a:solidFill>
                <a:schemeClr val="accent4">
                  <a:lumMod val="75000"/>
                </a:schemeClr>
              </a:solidFill>
              <a:latin typeface="Century Gothic" panose="020B0502020202020204" pitchFamily="34" charset="0"/>
            </a:endParaRPr>
          </a:p>
        </p:txBody>
      </p:sp>
      <p:sp>
        <p:nvSpPr>
          <p:cNvPr id="47" name="TextBox 46">
            <a:extLst>
              <a:ext uri="{FF2B5EF4-FFF2-40B4-BE49-F238E27FC236}">
                <a16:creationId xmlns:a16="http://schemas.microsoft.com/office/drawing/2014/main" id="{73F3FB02-A70D-4D28-97D6-6E47BC3E6DB9}"/>
              </a:ext>
            </a:extLst>
          </p:cNvPr>
          <p:cNvSpPr txBox="1"/>
          <p:nvPr/>
        </p:nvSpPr>
        <p:spPr>
          <a:xfrm>
            <a:off x="10134766" y="4600375"/>
            <a:ext cx="1703821" cy="461665"/>
          </a:xfrm>
          <a:prstGeom prst="rect">
            <a:avLst/>
          </a:prstGeom>
          <a:noFill/>
        </p:spPr>
        <p:txBody>
          <a:bodyPr wrap="square" rtlCol="0">
            <a:spAutoFit/>
          </a:bodyPr>
          <a:lstStyle/>
          <a:p>
            <a:r>
              <a:rPr lang="en-GB" sz="2400" b="1" i="1" dirty="0" err="1">
                <a:solidFill>
                  <a:schemeClr val="accent4">
                    <a:lumMod val="75000"/>
                  </a:schemeClr>
                </a:solidFill>
                <a:latin typeface="Century Gothic" panose="020B0502020202020204" pitchFamily="34" charset="0"/>
              </a:rPr>
              <a:t>eine</a:t>
            </a:r>
            <a:endParaRPr lang="en-GB" sz="2400" b="1" i="1" dirty="0">
              <a:solidFill>
                <a:schemeClr val="accent4">
                  <a:lumMod val="75000"/>
                </a:schemeClr>
              </a:solidFill>
              <a:latin typeface="Century Gothic" panose="020B0502020202020204" pitchFamily="34" charset="0"/>
            </a:endParaRPr>
          </a:p>
        </p:txBody>
      </p:sp>
      <p:sp>
        <p:nvSpPr>
          <p:cNvPr id="48" name="TextBox 47">
            <a:extLst>
              <a:ext uri="{FF2B5EF4-FFF2-40B4-BE49-F238E27FC236}">
                <a16:creationId xmlns:a16="http://schemas.microsoft.com/office/drawing/2014/main" id="{8E993601-7DB3-475F-8760-95033F22F772}"/>
              </a:ext>
            </a:extLst>
          </p:cNvPr>
          <p:cNvSpPr txBox="1"/>
          <p:nvPr/>
        </p:nvSpPr>
        <p:spPr>
          <a:xfrm>
            <a:off x="6179340" y="4994227"/>
            <a:ext cx="1131959" cy="461665"/>
          </a:xfrm>
          <a:prstGeom prst="rect">
            <a:avLst/>
          </a:prstGeom>
          <a:noFill/>
        </p:spPr>
        <p:txBody>
          <a:bodyPr wrap="square" rtlCol="0">
            <a:spAutoFit/>
          </a:bodyPr>
          <a:lstStyle/>
          <a:p>
            <a:pPr algn="ctr"/>
            <a:r>
              <a:rPr lang="en-GB" sz="2400" b="1" i="1" dirty="0" err="1">
                <a:solidFill>
                  <a:schemeClr val="accent4">
                    <a:lumMod val="75000"/>
                  </a:schemeClr>
                </a:solidFill>
                <a:latin typeface="Century Gothic" panose="020B0502020202020204" pitchFamily="34" charset="0"/>
              </a:rPr>
              <a:t>Liste</a:t>
            </a:r>
            <a:endParaRPr lang="en-GB" sz="2400" b="1" i="1" dirty="0">
              <a:solidFill>
                <a:schemeClr val="accent4">
                  <a:lumMod val="75000"/>
                </a:schemeClr>
              </a:solidFill>
              <a:latin typeface="Century Gothic" panose="020B0502020202020204" pitchFamily="34" charset="0"/>
            </a:endParaRPr>
          </a:p>
        </p:txBody>
      </p:sp>
      <p:sp>
        <p:nvSpPr>
          <p:cNvPr id="49" name="TextBox 48">
            <a:extLst>
              <a:ext uri="{FF2B5EF4-FFF2-40B4-BE49-F238E27FC236}">
                <a16:creationId xmlns:a16="http://schemas.microsoft.com/office/drawing/2014/main" id="{3D8EA6E8-DE06-4F03-9ECE-60A071C85FFA}"/>
              </a:ext>
            </a:extLst>
          </p:cNvPr>
          <p:cNvSpPr txBox="1"/>
          <p:nvPr/>
        </p:nvSpPr>
        <p:spPr>
          <a:xfrm>
            <a:off x="9627539" y="4947864"/>
            <a:ext cx="1507147" cy="461665"/>
          </a:xfrm>
          <a:prstGeom prst="rect">
            <a:avLst/>
          </a:prstGeom>
          <a:noFill/>
        </p:spPr>
        <p:txBody>
          <a:bodyPr wrap="square" rtlCol="0">
            <a:spAutoFit/>
          </a:bodyPr>
          <a:lstStyle/>
          <a:p>
            <a:pPr algn="ctr"/>
            <a:r>
              <a:rPr lang="en-GB" sz="2400" b="1" i="1" dirty="0" err="1">
                <a:solidFill>
                  <a:schemeClr val="accent4">
                    <a:lumMod val="75000"/>
                  </a:schemeClr>
                </a:solidFill>
                <a:latin typeface="Century Gothic" panose="020B0502020202020204" pitchFamily="34" charset="0"/>
              </a:rPr>
              <a:t>kommt</a:t>
            </a:r>
            <a:endParaRPr lang="en-GB" sz="2400" b="1" i="1" dirty="0">
              <a:solidFill>
                <a:schemeClr val="accent4">
                  <a:lumMod val="75000"/>
                </a:schemeClr>
              </a:solidFill>
              <a:latin typeface="Century Gothic" panose="020B0502020202020204" pitchFamily="34" charset="0"/>
            </a:endParaRPr>
          </a:p>
        </p:txBody>
      </p:sp>
      <p:sp>
        <p:nvSpPr>
          <p:cNvPr id="50" name="TextBox 49">
            <a:extLst>
              <a:ext uri="{FF2B5EF4-FFF2-40B4-BE49-F238E27FC236}">
                <a16:creationId xmlns:a16="http://schemas.microsoft.com/office/drawing/2014/main" id="{70410DE3-96C4-473A-9648-A6E834996DAF}"/>
              </a:ext>
            </a:extLst>
          </p:cNvPr>
          <p:cNvSpPr txBox="1"/>
          <p:nvPr/>
        </p:nvSpPr>
        <p:spPr>
          <a:xfrm>
            <a:off x="6313485" y="5464833"/>
            <a:ext cx="1076731" cy="461665"/>
          </a:xfrm>
          <a:prstGeom prst="rect">
            <a:avLst/>
          </a:prstGeom>
          <a:noFill/>
        </p:spPr>
        <p:txBody>
          <a:bodyPr wrap="square" rtlCol="0">
            <a:spAutoFit/>
          </a:bodyPr>
          <a:lstStyle/>
          <a:p>
            <a:pPr algn="ctr"/>
            <a:r>
              <a:rPr lang="en-GB" sz="2400" b="1" i="1" dirty="0">
                <a:solidFill>
                  <a:schemeClr val="accent4">
                    <a:lumMod val="75000"/>
                  </a:schemeClr>
                </a:solidFill>
                <a:latin typeface="Century Gothic" panose="020B0502020202020204" pitchFamily="34" charset="0"/>
              </a:rPr>
              <a:t>Die</a:t>
            </a:r>
          </a:p>
        </p:txBody>
      </p:sp>
      <p:sp>
        <p:nvSpPr>
          <p:cNvPr id="51" name="TextBox 50">
            <a:extLst>
              <a:ext uri="{FF2B5EF4-FFF2-40B4-BE49-F238E27FC236}">
                <a16:creationId xmlns:a16="http://schemas.microsoft.com/office/drawing/2014/main" id="{ABA755C9-7016-4424-B16F-AEC590F815EB}"/>
              </a:ext>
            </a:extLst>
          </p:cNvPr>
          <p:cNvSpPr txBox="1"/>
          <p:nvPr/>
        </p:nvSpPr>
        <p:spPr>
          <a:xfrm>
            <a:off x="8550808" y="5454119"/>
            <a:ext cx="1305230" cy="461665"/>
          </a:xfrm>
          <a:prstGeom prst="rect">
            <a:avLst/>
          </a:prstGeom>
          <a:noFill/>
        </p:spPr>
        <p:txBody>
          <a:bodyPr wrap="square" rtlCol="0">
            <a:spAutoFit/>
          </a:bodyPr>
          <a:lstStyle/>
          <a:p>
            <a:pPr algn="ctr"/>
            <a:r>
              <a:rPr lang="en-GB" sz="2400" b="1" i="1" dirty="0" err="1">
                <a:solidFill>
                  <a:schemeClr val="accent4">
                    <a:lumMod val="75000"/>
                  </a:schemeClr>
                </a:solidFill>
                <a:latin typeface="Century Gothic" panose="020B0502020202020204" pitchFamily="34" charset="0"/>
              </a:rPr>
              <a:t>dunkel</a:t>
            </a:r>
            <a:endParaRPr lang="en-GB" sz="2400" b="1" i="1" dirty="0">
              <a:solidFill>
                <a:schemeClr val="accent4">
                  <a:lumMod val="75000"/>
                </a:schemeClr>
              </a:solidFill>
              <a:latin typeface="Century Gothic" panose="020B0502020202020204" pitchFamily="34" charset="0"/>
            </a:endParaRPr>
          </a:p>
        </p:txBody>
      </p:sp>
      <p:sp>
        <p:nvSpPr>
          <p:cNvPr id="52" name="TextBox 51">
            <a:extLst>
              <a:ext uri="{FF2B5EF4-FFF2-40B4-BE49-F238E27FC236}">
                <a16:creationId xmlns:a16="http://schemas.microsoft.com/office/drawing/2014/main" id="{7F6F2320-9387-4985-84F5-6FF921DFD4CD}"/>
              </a:ext>
            </a:extLst>
          </p:cNvPr>
          <p:cNvSpPr txBox="1"/>
          <p:nvPr/>
        </p:nvSpPr>
        <p:spPr>
          <a:xfrm>
            <a:off x="9821553" y="5454119"/>
            <a:ext cx="1076731" cy="461665"/>
          </a:xfrm>
          <a:prstGeom prst="rect">
            <a:avLst/>
          </a:prstGeom>
          <a:noFill/>
        </p:spPr>
        <p:txBody>
          <a:bodyPr wrap="square" rtlCol="0">
            <a:spAutoFit/>
          </a:bodyPr>
          <a:lstStyle/>
          <a:p>
            <a:pPr algn="ctr"/>
            <a:r>
              <a:rPr lang="en-GB" sz="2400" b="1" i="1" dirty="0" err="1">
                <a:solidFill>
                  <a:schemeClr val="accent4">
                    <a:lumMod val="75000"/>
                  </a:schemeClr>
                </a:solidFill>
                <a:latin typeface="Century Gothic" panose="020B0502020202020204" pitchFamily="34" charset="0"/>
              </a:rPr>
              <a:t>Eine</a:t>
            </a:r>
            <a:endParaRPr lang="en-GB" sz="2400" b="1" i="1" dirty="0">
              <a:solidFill>
                <a:schemeClr val="accent4">
                  <a:lumMod val="75000"/>
                </a:schemeClr>
              </a:solidFill>
              <a:latin typeface="Century Gothic" panose="020B0502020202020204" pitchFamily="34" charset="0"/>
            </a:endParaRPr>
          </a:p>
        </p:txBody>
      </p:sp>
      <p:sp>
        <p:nvSpPr>
          <p:cNvPr id="53" name="TextBox 52">
            <a:extLst>
              <a:ext uri="{FF2B5EF4-FFF2-40B4-BE49-F238E27FC236}">
                <a16:creationId xmlns:a16="http://schemas.microsoft.com/office/drawing/2014/main" id="{0ABCB4EF-9609-46EB-93F8-FB35B4E98536}"/>
              </a:ext>
            </a:extLst>
          </p:cNvPr>
          <p:cNvSpPr txBox="1"/>
          <p:nvPr/>
        </p:nvSpPr>
        <p:spPr>
          <a:xfrm>
            <a:off x="7483135" y="5825454"/>
            <a:ext cx="1067673" cy="461665"/>
          </a:xfrm>
          <a:prstGeom prst="rect">
            <a:avLst/>
          </a:prstGeom>
          <a:noFill/>
        </p:spPr>
        <p:txBody>
          <a:bodyPr wrap="square" rtlCol="0">
            <a:spAutoFit/>
          </a:bodyPr>
          <a:lstStyle/>
          <a:p>
            <a:pPr algn="ctr"/>
            <a:r>
              <a:rPr lang="en-GB" sz="2400" b="1" i="1" dirty="0" err="1">
                <a:solidFill>
                  <a:schemeClr val="accent4">
                    <a:lumMod val="75000"/>
                  </a:schemeClr>
                </a:solidFill>
                <a:latin typeface="Century Gothic" panose="020B0502020202020204" pitchFamily="34" charset="0"/>
              </a:rPr>
              <a:t>kein</a:t>
            </a:r>
            <a:endParaRPr lang="en-GB" sz="2400" b="1" i="1" dirty="0">
              <a:solidFill>
                <a:schemeClr val="accent4">
                  <a:lumMod val="75000"/>
                </a:schemeClr>
              </a:solidFill>
              <a:latin typeface="Century Gothic" panose="020B0502020202020204" pitchFamily="34" charset="0"/>
            </a:endParaRPr>
          </a:p>
        </p:txBody>
      </p:sp>
      <p:sp>
        <p:nvSpPr>
          <p:cNvPr id="54" name="TextBox 53">
            <a:extLst>
              <a:ext uri="{FF2B5EF4-FFF2-40B4-BE49-F238E27FC236}">
                <a16:creationId xmlns:a16="http://schemas.microsoft.com/office/drawing/2014/main" id="{6C22D663-909D-49A5-8FC7-A05FD88CC7E6}"/>
              </a:ext>
            </a:extLst>
          </p:cNvPr>
          <p:cNvSpPr txBox="1"/>
          <p:nvPr/>
        </p:nvSpPr>
        <p:spPr>
          <a:xfrm>
            <a:off x="8590766" y="5819770"/>
            <a:ext cx="1412122" cy="461665"/>
          </a:xfrm>
          <a:prstGeom prst="rect">
            <a:avLst/>
          </a:prstGeom>
          <a:noFill/>
        </p:spPr>
        <p:txBody>
          <a:bodyPr wrap="square" rtlCol="0">
            <a:spAutoFit/>
          </a:bodyPr>
          <a:lstStyle/>
          <a:p>
            <a:pPr algn="ctr"/>
            <a:r>
              <a:rPr lang="en-GB" sz="2400" b="1" i="1" dirty="0">
                <a:solidFill>
                  <a:schemeClr val="accent4">
                    <a:lumMod val="75000"/>
                  </a:schemeClr>
                </a:solidFill>
                <a:latin typeface="Century Gothic" panose="020B0502020202020204" pitchFamily="34" charset="0"/>
              </a:rPr>
              <a:t>Mensch</a:t>
            </a:r>
          </a:p>
        </p:txBody>
      </p:sp>
      <p:pic>
        <p:nvPicPr>
          <p:cNvPr id="5" name="Picture 4" descr="A puzzle pieces of different colors&#10;&#10;Description automatically generated">
            <a:extLst>
              <a:ext uri="{FF2B5EF4-FFF2-40B4-BE49-F238E27FC236}">
                <a16:creationId xmlns:a16="http://schemas.microsoft.com/office/drawing/2014/main" id="{BDBEB5F8-9CC5-4C53-AB9F-4CC34A1CBA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31827" y="637054"/>
            <a:ext cx="1076731" cy="1076731"/>
          </a:xfrm>
          <a:prstGeom prst="rect">
            <a:avLst/>
          </a:prstGeom>
        </p:spPr>
      </p:pic>
    </p:spTree>
    <p:extLst>
      <p:ext uri="{BB962C8B-B14F-4D97-AF65-F5344CB8AC3E}">
        <p14:creationId xmlns:p14="http://schemas.microsoft.com/office/powerpoint/2010/main" val="1074748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500"/>
                                        <p:tgtEl>
                                          <p:spTgt spid="2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fade">
                                      <p:cBhvr>
                                        <p:cTn id="57" dur="500"/>
                                        <p:tgtEl>
                                          <p:spTgt spid="2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fade">
                                      <p:cBhvr>
                                        <p:cTn id="62" dur="500"/>
                                        <p:tgtEl>
                                          <p:spTgt spid="2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fade">
                                      <p:cBhvr>
                                        <p:cTn id="67" dur="500"/>
                                        <p:tgtEl>
                                          <p:spTgt spid="3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fade">
                                      <p:cBhvr>
                                        <p:cTn id="72" dur="500"/>
                                        <p:tgtEl>
                                          <p:spTgt spid="31"/>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32"/>
                                        </p:tgtEl>
                                        <p:attrNameLst>
                                          <p:attrName>style.visibility</p:attrName>
                                        </p:attrNameLst>
                                      </p:cBhvr>
                                      <p:to>
                                        <p:strVal val="visible"/>
                                      </p:to>
                                    </p:set>
                                    <p:animEffect transition="in" filter="fade">
                                      <p:cBhvr>
                                        <p:cTn id="77" dur="500"/>
                                        <p:tgtEl>
                                          <p:spTgt spid="32"/>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33"/>
                                        </p:tgtEl>
                                        <p:attrNameLst>
                                          <p:attrName>style.visibility</p:attrName>
                                        </p:attrNameLst>
                                      </p:cBhvr>
                                      <p:to>
                                        <p:strVal val="visible"/>
                                      </p:to>
                                    </p:set>
                                    <p:animEffect transition="in" filter="fade">
                                      <p:cBhvr>
                                        <p:cTn id="82" dur="500"/>
                                        <p:tgtEl>
                                          <p:spTgt spid="33"/>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34"/>
                                        </p:tgtEl>
                                        <p:attrNameLst>
                                          <p:attrName>style.visibility</p:attrName>
                                        </p:attrNameLst>
                                      </p:cBhvr>
                                      <p:to>
                                        <p:strVal val="visible"/>
                                      </p:to>
                                    </p:set>
                                    <p:animEffect transition="in" filter="fade">
                                      <p:cBhvr>
                                        <p:cTn id="87" dur="500"/>
                                        <p:tgtEl>
                                          <p:spTgt spid="34"/>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35"/>
                                        </p:tgtEl>
                                        <p:attrNameLst>
                                          <p:attrName>style.visibility</p:attrName>
                                        </p:attrNameLst>
                                      </p:cBhvr>
                                      <p:to>
                                        <p:strVal val="visible"/>
                                      </p:to>
                                    </p:set>
                                    <p:animEffect transition="in" filter="fade">
                                      <p:cBhvr>
                                        <p:cTn id="92" dur="500"/>
                                        <p:tgtEl>
                                          <p:spTgt spid="35"/>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fade">
                                      <p:cBhvr>
                                        <p:cTn id="97" dur="500"/>
                                        <p:tgtEl>
                                          <p:spTgt spid="36"/>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37"/>
                                        </p:tgtEl>
                                        <p:attrNameLst>
                                          <p:attrName>style.visibility</p:attrName>
                                        </p:attrNameLst>
                                      </p:cBhvr>
                                      <p:to>
                                        <p:strVal val="visible"/>
                                      </p:to>
                                    </p:set>
                                    <p:animEffect transition="in" filter="fade">
                                      <p:cBhvr>
                                        <p:cTn id="102" dur="500"/>
                                        <p:tgtEl>
                                          <p:spTgt spid="37"/>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38"/>
                                        </p:tgtEl>
                                        <p:attrNameLst>
                                          <p:attrName>style.visibility</p:attrName>
                                        </p:attrNameLst>
                                      </p:cBhvr>
                                      <p:to>
                                        <p:strVal val="visible"/>
                                      </p:to>
                                    </p:set>
                                    <p:animEffect transition="in" filter="fade">
                                      <p:cBhvr>
                                        <p:cTn id="107" dur="500"/>
                                        <p:tgtEl>
                                          <p:spTgt spid="38"/>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39"/>
                                        </p:tgtEl>
                                        <p:attrNameLst>
                                          <p:attrName>style.visibility</p:attrName>
                                        </p:attrNameLst>
                                      </p:cBhvr>
                                      <p:to>
                                        <p:strVal val="visible"/>
                                      </p:to>
                                    </p:set>
                                    <p:animEffect transition="in" filter="fade">
                                      <p:cBhvr>
                                        <p:cTn id="112" dur="500"/>
                                        <p:tgtEl>
                                          <p:spTgt spid="39"/>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40"/>
                                        </p:tgtEl>
                                        <p:attrNameLst>
                                          <p:attrName>style.visibility</p:attrName>
                                        </p:attrNameLst>
                                      </p:cBhvr>
                                      <p:to>
                                        <p:strVal val="visible"/>
                                      </p:to>
                                    </p:set>
                                    <p:animEffect transition="in" filter="fade">
                                      <p:cBhvr>
                                        <p:cTn id="117" dur="500"/>
                                        <p:tgtEl>
                                          <p:spTgt spid="40"/>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41"/>
                                        </p:tgtEl>
                                        <p:attrNameLst>
                                          <p:attrName>style.visibility</p:attrName>
                                        </p:attrNameLst>
                                      </p:cBhvr>
                                      <p:to>
                                        <p:strVal val="visible"/>
                                      </p:to>
                                    </p:set>
                                    <p:animEffect transition="in" filter="fade">
                                      <p:cBhvr>
                                        <p:cTn id="122" dur="500"/>
                                        <p:tgtEl>
                                          <p:spTgt spid="41"/>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46"/>
                                        </p:tgtEl>
                                        <p:attrNameLst>
                                          <p:attrName>style.visibility</p:attrName>
                                        </p:attrNameLst>
                                      </p:cBhvr>
                                      <p:to>
                                        <p:strVal val="visible"/>
                                      </p:to>
                                    </p:set>
                                    <p:animEffect transition="in" filter="fade">
                                      <p:cBhvr>
                                        <p:cTn id="127" dur="500"/>
                                        <p:tgtEl>
                                          <p:spTgt spid="46"/>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47"/>
                                        </p:tgtEl>
                                        <p:attrNameLst>
                                          <p:attrName>style.visibility</p:attrName>
                                        </p:attrNameLst>
                                      </p:cBhvr>
                                      <p:to>
                                        <p:strVal val="visible"/>
                                      </p:to>
                                    </p:set>
                                    <p:animEffect transition="in" filter="fade">
                                      <p:cBhvr>
                                        <p:cTn id="132" dur="500"/>
                                        <p:tgtEl>
                                          <p:spTgt spid="47"/>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48"/>
                                        </p:tgtEl>
                                        <p:attrNameLst>
                                          <p:attrName>style.visibility</p:attrName>
                                        </p:attrNameLst>
                                      </p:cBhvr>
                                      <p:to>
                                        <p:strVal val="visible"/>
                                      </p:to>
                                    </p:set>
                                    <p:animEffect transition="in" filter="fade">
                                      <p:cBhvr>
                                        <p:cTn id="137" dur="500"/>
                                        <p:tgtEl>
                                          <p:spTgt spid="48"/>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grpId="0" nodeType="clickEffect">
                                  <p:stCondLst>
                                    <p:cond delay="0"/>
                                  </p:stCondLst>
                                  <p:childTnLst>
                                    <p:set>
                                      <p:cBhvr>
                                        <p:cTn id="141" dur="1" fill="hold">
                                          <p:stCondLst>
                                            <p:cond delay="0"/>
                                          </p:stCondLst>
                                        </p:cTn>
                                        <p:tgtEl>
                                          <p:spTgt spid="49"/>
                                        </p:tgtEl>
                                        <p:attrNameLst>
                                          <p:attrName>style.visibility</p:attrName>
                                        </p:attrNameLst>
                                      </p:cBhvr>
                                      <p:to>
                                        <p:strVal val="visible"/>
                                      </p:to>
                                    </p:set>
                                    <p:animEffect transition="in" filter="fade">
                                      <p:cBhvr>
                                        <p:cTn id="142" dur="500"/>
                                        <p:tgtEl>
                                          <p:spTgt spid="49"/>
                                        </p:tgtEl>
                                      </p:cBhvr>
                                    </p:animEffect>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grpId="0" nodeType="clickEffect">
                                  <p:stCondLst>
                                    <p:cond delay="0"/>
                                  </p:stCondLst>
                                  <p:childTnLst>
                                    <p:set>
                                      <p:cBhvr>
                                        <p:cTn id="146" dur="1" fill="hold">
                                          <p:stCondLst>
                                            <p:cond delay="0"/>
                                          </p:stCondLst>
                                        </p:cTn>
                                        <p:tgtEl>
                                          <p:spTgt spid="42"/>
                                        </p:tgtEl>
                                        <p:attrNameLst>
                                          <p:attrName>style.visibility</p:attrName>
                                        </p:attrNameLst>
                                      </p:cBhvr>
                                      <p:to>
                                        <p:strVal val="visible"/>
                                      </p:to>
                                    </p:set>
                                    <p:animEffect transition="in" filter="fade">
                                      <p:cBhvr>
                                        <p:cTn id="147" dur="500"/>
                                        <p:tgtEl>
                                          <p:spTgt spid="42"/>
                                        </p:tgtEl>
                                      </p:cBhvr>
                                    </p:animEffect>
                                  </p:childTnLst>
                                </p:cTn>
                              </p:par>
                            </p:childTnLst>
                          </p:cTn>
                        </p:par>
                      </p:childTnLst>
                    </p:cTn>
                  </p:par>
                  <p:par>
                    <p:cTn id="148" fill="hold">
                      <p:stCondLst>
                        <p:cond delay="indefinite"/>
                      </p:stCondLst>
                      <p:childTnLst>
                        <p:par>
                          <p:cTn id="149" fill="hold">
                            <p:stCondLst>
                              <p:cond delay="0"/>
                            </p:stCondLst>
                            <p:childTnLst>
                              <p:par>
                                <p:cTn id="150" presetID="10" presetClass="entr" presetSubtype="0" fill="hold" grpId="0" nodeType="clickEffect">
                                  <p:stCondLst>
                                    <p:cond delay="0"/>
                                  </p:stCondLst>
                                  <p:childTnLst>
                                    <p:set>
                                      <p:cBhvr>
                                        <p:cTn id="151" dur="1" fill="hold">
                                          <p:stCondLst>
                                            <p:cond delay="0"/>
                                          </p:stCondLst>
                                        </p:cTn>
                                        <p:tgtEl>
                                          <p:spTgt spid="43"/>
                                        </p:tgtEl>
                                        <p:attrNameLst>
                                          <p:attrName>style.visibility</p:attrName>
                                        </p:attrNameLst>
                                      </p:cBhvr>
                                      <p:to>
                                        <p:strVal val="visible"/>
                                      </p:to>
                                    </p:set>
                                    <p:animEffect transition="in" filter="fade">
                                      <p:cBhvr>
                                        <p:cTn id="152" dur="500"/>
                                        <p:tgtEl>
                                          <p:spTgt spid="43"/>
                                        </p:tgtEl>
                                      </p:cBhvr>
                                    </p:animEffect>
                                  </p:childTnLst>
                                </p:cTn>
                              </p:par>
                            </p:childTnLst>
                          </p:cTn>
                        </p:par>
                      </p:childTnLst>
                    </p:cTn>
                  </p:par>
                  <p:par>
                    <p:cTn id="153" fill="hold">
                      <p:stCondLst>
                        <p:cond delay="indefinite"/>
                      </p:stCondLst>
                      <p:childTnLst>
                        <p:par>
                          <p:cTn id="154" fill="hold">
                            <p:stCondLst>
                              <p:cond delay="0"/>
                            </p:stCondLst>
                            <p:childTnLst>
                              <p:par>
                                <p:cTn id="155" presetID="10" presetClass="entr" presetSubtype="0" fill="hold" grpId="0" nodeType="clickEffect">
                                  <p:stCondLst>
                                    <p:cond delay="0"/>
                                  </p:stCondLst>
                                  <p:childTnLst>
                                    <p:set>
                                      <p:cBhvr>
                                        <p:cTn id="156" dur="1" fill="hold">
                                          <p:stCondLst>
                                            <p:cond delay="0"/>
                                          </p:stCondLst>
                                        </p:cTn>
                                        <p:tgtEl>
                                          <p:spTgt spid="44"/>
                                        </p:tgtEl>
                                        <p:attrNameLst>
                                          <p:attrName>style.visibility</p:attrName>
                                        </p:attrNameLst>
                                      </p:cBhvr>
                                      <p:to>
                                        <p:strVal val="visible"/>
                                      </p:to>
                                    </p:set>
                                    <p:animEffect transition="in" filter="fade">
                                      <p:cBhvr>
                                        <p:cTn id="157" dur="500"/>
                                        <p:tgtEl>
                                          <p:spTgt spid="44"/>
                                        </p:tgtEl>
                                      </p:cBhvr>
                                    </p:animEffect>
                                  </p:childTnLst>
                                </p:cTn>
                              </p:par>
                            </p:childTnLst>
                          </p:cTn>
                        </p:par>
                      </p:childTnLst>
                    </p:cTn>
                  </p:par>
                  <p:par>
                    <p:cTn id="158" fill="hold">
                      <p:stCondLst>
                        <p:cond delay="indefinite"/>
                      </p:stCondLst>
                      <p:childTnLst>
                        <p:par>
                          <p:cTn id="159" fill="hold">
                            <p:stCondLst>
                              <p:cond delay="0"/>
                            </p:stCondLst>
                            <p:childTnLst>
                              <p:par>
                                <p:cTn id="160" presetID="10" presetClass="entr" presetSubtype="0" fill="hold" grpId="0" nodeType="clickEffect">
                                  <p:stCondLst>
                                    <p:cond delay="0"/>
                                  </p:stCondLst>
                                  <p:childTnLst>
                                    <p:set>
                                      <p:cBhvr>
                                        <p:cTn id="161" dur="1" fill="hold">
                                          <p:stCondLst>
                                            <p:cond delay="0"/>
                                          </p:stCondLst>
                                        </p:cTn>
                                        <p:tgtEl>
                                          <p:spTgt spid="45"/>
                                        </p:tgtEl>
                                        <p:attrNameLst>
                                          <p:attrName>style.visibility</p:attrName>
                                        </p:attrNameLst>
                                      </p:cBhvr>
                                      <p:to>
                                        <p:strVal val="visible"/>
                                      </p:to>
                                    </p:set>
                                    <p:animEffect transition="in" filter="fade">
                                      <p:cBhvr>
                                        <p:cTn id="162" dur="500"/>
                                        <p:tgtEl>
                                          <p:spTgt spid="45"/>
                                        </p:tgtEl>
                                      </p:cBhvr>
                                    </p:animEffect>
                                  </p:childTnLst>
                                </p:cTn>
                              </p:par>
                            </p:childTnLst>
                          </p:cTn>
                        </p:par>
                      </p:childTnLst>
                    </p:cTn>
                  </p:par>
                  <p:par>
                    <p:cTn id="163" fill="hold">
                      <p:stCondLst>
                        <p:cond delay="indefinite"/>
                      </p:stCondLst>
                      <p:childTnLst>
                        <p:par>
                          <p:cTn id="164" fill="hold">
                            <p:stCondLst>
                              <p:cond delay="0"/>
                            </p:stCondLst>
                            <p:childTnLst>
                              <p:par>
                                <p:cTn id="165" presetID="10" presetClass="entr" presetSubtype="0" fill="hold" grpId="0" nodeType="clickEffect">
                                  <p:stCondLst>
                                    <p:cond delay="0"/>
                                  </p:stCondLst>
                                  <p:childTnLst>
                                    <p:set>
                                      <p:cBhvr>
                                        <p:cTn id="166" dur="1" fill="hold">
                                          <p:stCondLst>
                                            <p:cond delay="0"/>
                                          </p:stCondLst>
                                        </p:cTn>
                                        <p:tgtEl>
                                          <p:spTgt spid="50"/>
                                        </p:tgtEl>
                                        <p:attrNameLst>
                                          <p:attrName>style.visibility</p:attrName>
                                        </p:attrNameLst>
                                      </p:cBhvr>
                                      <p:to>
                                        <p:strVal val="visible"/>
                                      </p:to>
                                    </p:set>
                                    <p:animEffect transition="in" filter="fade">
                                      <p:cBhvr>
                                        <p:cTn id="167" dur="500"/>
                                        <p:tgtEl>
                                          <p:spTgt spid="50"/>
                                        </p:tgtEl>
                                      </p:cBhvr>
                                    </p:animEffect>
                                  </p:childTnLst>
                                </p:cTn>
                              </p:par>
                            </p:childTnLst>
                          </p:cTn>
                        </p:par>
                      </p:childTnLst>
                    </p:cTn>
                  </p:par>
                  <p:par>
                    <p:cTn id="168" fill="hold">
                      <p:stCondLst>
                        <p:cond delay="indefinite"/>
                      </p:stCondLst>
                      <p:childTnLst>
                        <p:par>
                          <p:cTn id="169" fill="hold">
                            <p:stCondLst>
                              <p:cond delay="0"/>
                            </p:stCondLst>
                            <p:childTnLst>
                              <p:par>
                                <p:cTn id="170" presetID="10" presetClass="entr" presetSubtype="0" fill="hold" grpId="0" nodeType="clickEffect">
                                  <p:stCondLst>
                                    <p:cond delay="0"/>
                                  </p:stCondLst>
                                  <p:childTnLst>
                                    <p:set>
                                      <p:cBhvr>
                                        <p:cTn id="171" dur="1" fill="hold">
                                          <p:stCondLst>
                                            <p:cond delay="0"/>
                                          </p:stCondLst>
                                        </p:cTn>
                                        <p:tgtEl>
                                          <p:spTgt spid="51"/>
                                        </p:tgtEl>
                                        <p:attrNameLst>
                                          <p:attrName>style.visibility</p:attrName>
                                        </p:attrNameLst>
                                      </p:cBhvr>
                                      <p:to>
                                        <p:strVal val="visible"/>
                                      </p:to>
                                    </p:set>
                                    <p:animEffect transition="in" filter="fade">
                                      <p:cBhvr>
                                        <p:cTn id="172" dur="500"/>
                                        <p:tgtEl>
                                          <p:spTgt spid="51"/>
                                        </p:tgtEl>
                                      </p:cBhvr>
                                    </p:animEffect>
                                  </p:childTnLst>
                                </p:cTn>
                              </p:par>
                            </p:childTnLst>
                          </p:cTn>
                        </p:par>
                      </p:childTnLst>
                    </p:cTn>
                  </p:par>
                  <p:par>
                    <p:cTn id="173" fill="hold">
                      <p:stCondLst>
                        <p:cond delay="indefinite"/>
                      </p:stCondLst>
                      <p:childTnLst>
                        <p:par>
                          <p:cTn id="174" fill="hold">
                            <p:stCondLst>
                              <p:cond delay="0"/>
                            </p:stCondLst>
                            <p:childTnLst>
                              <p:par>
                                <p:cTn id="175" presetID="10" presetClass="entr" presetSubtype="0" fill="hold" grpId="0" nodeType="clickEffect">
                                  <p:stCondLst>
                                    <p:cond delay="0"/>
                                  </p:stCondLst>
                                  <p:childTnLst>
                                    <p:set>
                                      <p:cBhvr>
                                        <p:cTn id="176" dur="1" fill="hold">
                                          <p:stCondLst>
                                            <p:cond delay="0"/>
                                          </p:stCondLst>
                                        </p:cTn>
                                        <p:tgtEl>
                                          <p:spTgt spid="52"/>
                                        </p:tgtEl>
                                        <p:attrNameLst>
                                          <p:attrName>style.visibility</p:attrName>
                                        </p:attrNameLst>
                                      </p:cBhvr>
                                      <p:to>
                                        <p:strVal val="visible"/>
                                      </p:to>
                                    </p:set>
                                    <p:animEffect transition="in" filter="fade">
                                      <p:cBhvr>
                                        <p:cTn id="177" dur="500"/>
                                        <p:tgtEl>
                                          <p:spTgt spid="52"/>
                                        </p:tgtEl>
                                      </p:cBhvr>
                                    </p:animEffect>
                                  </p:childTnLst>
                                </p:cTn>
                              </p:par>
                            </p:childTnLst>
                          </p:cTn>
                        </p:par>
                      </p:childTnLst>
                    </p:cTn>
                  </p:par>
                  <p:par>
                    <p:cTn id="178" fill="hold">
                      <p:stCondLst>
                        <p:cond delay="indefinite"/>
                      </p:stCondLst>
                      <p:childTnLst>
                        <p:par>
                          <p:cTn id="179" fill="hold">
                            <p:stCondLst>
                              <p:cond delay="0"/>
                            </p:stCondLst>
                            <p:childTnLst>
                              <p:par>
                                <p:cTn id="180" presetID="10" presetClass="entr" presetSubtype="0" fill="hold" grpId="0" nodeType="clickEffect">
                                  <p:stCondLst>
                                    <p:cond delay="0"/>
                                  </p:stCondLst>
                                  <p:childTnLst>
                                    <p:set>
                                      <p:cBhvr>
                                        <p:cTn id="181" dur="1" fill="hold">
                                          <p:stCondLst>
                                            <p:cond delay="0"/>
                                          </p:stCondLst>
                                        </p:cTn>
                                        <p:tgtEl>
                                          <p:spTgt spid="53"/>
                                        </p:tgtEl>
                                        <p:attrNameLst>
                                          <p:attrName>style.visibility</p:attrName>
                                        </p:attrNameLst>
                                      </p:cBhvr>
                                      <p:to>
                                        <p:strVal val="visible"/>
                                      </p:to>
                                    </p:set>
                                    <p:animEffect transition="in" filter="fade">
                                      <p:cBhvr>
                                        <p:cTn id="182" dur="500"/>
                                        <p:tgtEl>
                                          <p:spTgt spid="53"/>
                                        </p:tgtEl>
                                      </p:cBhvr>
                                    </p:animEffect>
                                  </p:childTnLst>
                                </p:cTn>
                              </p:par>
                            </p:childTnLst>
                          </p:cTn>
                        </p:par>
                      </p:childTnLst>
                    </p:cTn>
                  </p:par>
                  <p:par>
                    <p:cTn id="183" fill="hold">
                      <p:stCondLst>
                        <p:cond delay="indefinite"/>
                      </p:stCondLst>
                      <p:childTnLst>
                        <p:par>
                          <p:cTn id="184" fill="hold">
                            <p:stCondLst>
                              <p:cond delay="0"/>
                            </p:stCondLst>
                            <p:childTnLst>
                              <p:par>
                                <p:cTn id="185" presetID="10" presetClass="entr" presetSubtype="0" fill="hold" grpId="0" nodeType="clickEffect">
                                  <p:stCondLst>
                                    <p:cond delay="0"/>
                                  </p:stCondLst>
                                  <p:childTnLst>
                                    <p:set>
                                      <p:cBhvr>
                                        <p:cTn id="186" dur="1" fill="hold">
                                          <p:stCondLst>
                                            <p:cond delay="0"/>
                                          </p:stCondLst>
                                        </p:cTn>
                                        <p:tgtEl>
                                          <p:spTgt spid="54"/>
                                        </p:tgtEl>
                                        <p:attrNameLst>
                                          <p:attrName>style.visibility</p:attrName>
                                        </p:attrNameLst>
                                      </p:cBhvr>
                                      <p:to>
                                        <p:strVal val="visible"/>
                                      </p:to>
                                    </p:set>
                                    <p:animEffect transition="in" filter="fade">
                                      <p:cBhvr>
                                        <p:cTn id="18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49" grpId="0"/>
      <p:bldP spid="50" grpId="0"/>
      <p:bldP spid="51" grpId="0"/>
      <p:bldP spid="52" grpId="0"/>
      <p:bldP spid="53" grpId="0"/>
      <p:bldP spid="5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75149" y="1971779"/>
            <a:ext cx="9978012" cy="830997"/>
          </a:xfrm>
          <a:prstGeom prst="rect">
            <a:avLst/>
          </a:prstGeom>
          <a:noFill/>
        </p:spPr>
        <p:txBody>
          <a:bodyPr wrap="square" rtlCol="0">
            <a:spAutoFit/>
          </a:bodyPr>
          <a:lstStyle/>
          <a:p>
            <a:r>
              <a:rPr lang="en-GB" sz="2400" u="sng">
                <a:hlinkClick r:id="rId3"/>
              </a:rPr>
              <a:t>Audio file</a:t>
            </a:r>
            <a:r>
              <a:rPr lang="en-GB" sz="2400" dirty="0"/>
              <a:t> </a:t>
            </a:r>
            <a:br>
              <a:rPr lang="en-GB" sz="2400" dirty="0">
                <a:solidFill>
                  <a:srgbClr val="115076"/>
                </a:solidFill>
                <a:latin typeface="Century Gothic" panose="020B0502020202020204" pitchFamily="34" charset="0"/>
              </a:rPr>
            </a:br>
            <a:endParaRPr lang="en-GB" sz="2400" dirty="0">
              <a:solidFill>
                <a:srgbClr val="115076"/>
              </a:solidFill>
              <a:latin typeface="Century Gothic" panose="020B0502020202020204" pitchFamily="34" charset="0"/>
            </a:endParaRPr>
          </a:p>
        </p:txBody>
      </p:sp>
      <p:sp>
        <p:nvSpPr>
          <p:cNvPr id="2" name="Rectangle 1"/>
          <p:cNvSpPr/>
          <p:nvPr/>
        </p:nvSpPr>
        <p:spPr>
          <a:xfrm>
            <a:off x="175149" y="5373936"/>
            <a:ext cx="11066804" cy="707886"/>
          </a:xfrm>
          <a:prstGeom prst="rect">
            <a:avLst/>
          </a:prstGeom>
        </p:spPr>
        <p:txBody>
          <a:bodyPr wrap="square">
            <a:spAutoFit/>
          </a:bodyPr>
          <a:lstStyle/>
          <a:p>
            <a:pPr lvl="0">
              <a:defRPr/>
            </a:pPr>
            <a:r>
              <a:rPr lang="en-GB" sz="2000" b="1" dirty="0">
                <a:latin typeface="Century Gothic" panose="020B0502020202020204" pitchFamily="34" charset="0"/>
              </a:rPr>
              <a:t>In addition, revisit:       Term 1.2 Week 3</a:t>
            </a:r>
          </a:p>
          <a:p>
            <a:pPr lvl="0">
              <a:defRPr/>
            </a:pPr>
            <a:r>
              <a:rPr lang="en-GB" sz="2000" b="1" dirty="0">
                <a:latin typeface="Century Gothic" panose="020B0502020202020204" pitchFamily="34" charset="0"/>
              </a:rPr>
              <a:t>			Term 1.1 Week 4	</a:t>
            </a:r>
            <a:endParaRPr lang="en-GB" dirty="0"/>
          </a:p>
        </p:txBody>
      </p:sp>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0" y="213557"/>
            <a:ext cx="3356881" cy="647577"/>
          </a:xfrm>
        </p:spPr>
        <p:txBody>
          <a:bodyPr>
            <a:normAutofit/>
          </a:bodyPr>
          <a:lstStyle/>
          <a:p>
            <a:r>
              <a:rPr lang="en-GB" sz="2800" b="1" dirty="0" err="1">
                <a:solidFill>
                  <a:schemeClr val="bg1"/>
                </a:solidFill>
              </a:rPr>
              <a:t>Hausaufgaben</a:t>
            </a:r>
            <a:endParaRPr lang="en-GB" sz="2800" b="1" dirty="0">
              <a:solidFill>
                <a:schemeClr val="bg1"/>
              </a:solidFill>
            </a:endParaRPr>
          </a:p>
        </p:txBody>
      </p:sp>
      <p:sp>
        <p:nvSpPr>
          <p:cNvPr id="6" name="TextBox 5"/>
          <p:cNvSpPr txBox="1"/>
          <p:nvPr/>
        </p:nvSpPr>
        <p:spPr>
          <a:xfrm>
            <a:off x="-186636" y="1204646"/>
            <a:ext cx="9750706" cy="523220"/>
          </a:xfrm>
          <a:prstGeom prst="rect">
            <a:avLst/>
          </a:prstGeom>
          <a:noFill/>
        </p:spPr>
        <p:txBody>
          <a:bodyPr wrap="square" rtlCol="0">
            <a:spAutoFit/>
          </a:bodyPr>
          <a:lstStyle/>
          <a:p>
            <a:pPr algn="ctr">
              <a:spcAft>
                <a:spcPts val="0"/>
              </a:spcAft>
              <a:tabLst>
                <a:tab pos="2865755" algn="ctr"/>
                <a:tab pos="5731510" algn="r"/>
              </a:tabLst>
            </a:pPr>
            <a:r>
              <a:rPr lang="en-GB" sz="2800" b="1" dirty="0">
                <a:latin typeface="Century Gothic" panose="020B0502020202020204" pitchFamily="34" charset="0"/>
                <a:ea typeface="Calibri" panose="020F0502020204030204" pitchFamily="34" charset="0"/>
                <a:cs typeface="Calibri" panose="020F0502020204030204" pitchFamily="34" charset="0"/>
              </a:rPr>
              <a:t>Vocabulary Learning Homework</a:t>
            </a:r>
            <a:r>
              <a:rPr lang="en-GB" sz="2800" b="1" dirty="0">
                <a:latin typeface="Century Gothic" panose="020B0502020202020204" pitchFamily="34" charset="0"/>
                <a:ea typeface="Calibri" panose="020F0502020204030204" pitchFamily="34" charset="0"/>
                <a:cs typeface="Times New Roman" panose="02020603050405020304" pitchFamily="18" charset="0"/>
              </a:rPr>
              <a:t> (</a:t>
            </a:r>
            <a:r>
              <a:rPr lang="en-GB" sz="2800" b="1" dirty="0">
                <a:latin typeface="Century Gothic" panose="020B0502020202020204" pitchFamily="34" charset="0"/>
                <a:ea typeface="Calibri" panose="020F0502020204030204" pitchFamily="34" charset="0"/>
                <a:cs typeface="Calibri" panose="020F0502020204030204" pitchFamily="34" charset="0"/>
              </a:rPr>
              <a:t>Term 1.2, Week 6)</a:t>
            </a:r>
            <a:endParaRPr lang="en-GB" sz="2800" dirty="0">
              <a:latin typeface="Century Gothic" panose="020B0502020202020204" pitchFamily="34" charset="0"/>
              <a:ea typeface="Calibri" panose="020F0502020204030204" pitchFamily="34" charset="0"/>
              <a:cs typeface="Times New Roman" panose="02020603050405020304" pitchFamily="18" charset="0"/>
            </a:endParaRPr>
          </a:p>
        </p:txBody>
      </p:sp>
      <p:sp>
        <p:nvSpPr>
          <p:cNvPr id="12" name="TextBox 11"/>
          <p:cNvSpPr txBox="1"/>
          <p:nvPr/>
        </p:nvSpPr>
        <p:spPr>
          <a:xfrm>
            <a:off x="175149" y="3849829"/>
            <a:ext cx="10338404"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4"/>
              </a:rPr>
              <a:t>Student worksheet</a:t>
            </a:r>
            <a:endParaRPr lang="en-GB" sz="2400" dirty="0">
              <a:solidFill>
                <a:srgbClr val="115076"/>
              </a:solidFill>
              <a:latin typeface="Century Gothic" panose="020B0502020202020204" pitchFamily="34" charset="0"/>
            </a:endParaRPr>
          </a:p>
        </p:txBody>
      </p:sp>
      <p:pic>
        <p:nvPicPr>
          <p:cNvPr id="8" name="Picture 7" descr="A blue cartoon face with orange headphones&#10;&#10;Description automatically generated">
            <a:extLst>
              <a:ext uri="{FF2B5EF4-FFF2-40B4-BE49-F238E27FC236}">
                <a16:creationId xmlns:a16="http://schemas.microsoft.com/office/drawing/2014/main" id="{B9A9215B-4E24-413C-9656-991B778DED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72640" y="133151"/>
            <a:ext cx="1143160" cy="1286054"/>
          </a:xfrm>
          <a:prstGeom prst="rect">
            <a:avLst/>
          </a:prstGeom>
        </p:spPr>
      </p:pic>
    </p:spTree>
    <p:extLst>
      <p:ext uri="{BB962C8B-B14F-4D97-AF65-F5344CB8AC3E}">
        <p14:creationId xmlns:p14="http://schemas.microsoft.com/office/powerpoint/2010/main" val="37460038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514056"/>
            <a:ext cx="10515600" cy="1325563"/>
          </a:xfrm>
        </p:spPr>
        <p:txBody>
          <a:bodyPr>
            <a:normAutofit fontScale="90000"/>
          </a:bodyPr>
          <a:lstStyle/>
          <a:p>
            <a:r>
              <a:rPr lang="en-GB" sz="26700" b="1" dirty="0">
                <a:solidFill>
                  <a:srgbClr val="FFCC00"/>
                </a:solidFill>
              </a:rPr>
              <a:t>u</a:t>
            </a:r>
            <a:br>
              <a:rPr lang="en-GB" sz="9600" b="1" dirty="0"/>
            </a:br>
            <a:endParaRPr lang="en-GB" dirty="0"/>
          </a:p>
        </p:txBody>
      </p:sp>
      <p:pic>
        <p:nvPicPr>
          <p:cNvPr id="4" name="Picture 3" descr="boy in a group pointing out at 'you'"/>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52216" y="721664"/>
            <a:ext cx="5687568" cy="3904488"/>
          </a:xfrm>
          <a:prstGeom prst="rect">
            <a:avLst/>
          </a:prstGeom>
        </p:spPr>
      </p:pic>
      <p:sp>
        <p:nvSpPr>
          <p:cNvPr id="2" name="Rectangle 1"/>
          <p:cNvSpPr/>
          <p:nvPr/>
        </p:nvSpPr>
        <p:spPr>
          <a:xfrm>
            <a:off x="5015558" y="4326872"/>
            <a:ext cx="2175596"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t>
            </a:r>
            <a:r>
              <a:rPr kumimoji="0" lang="en-GB" sz="12000" b="0" i="0" u="none"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t>u</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58175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u lon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du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du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A59E8F05-CDC0-3448-9D73-6323D9373F21}"/>
              </a:ext>
            </a:extLst>
          </p:cNvPr>
          <p:cNvSpPr>
            <a:spLocks noGrp="1"/>
          </p:cNvSpPr>
          <p:nvPr>
            <p:ph type="title"/>
          </p:nvPr>
        </p:nvSpPr>
        <p:spPr>
          <a:xfrm>
            <a:off x="5047245" y="176652"/>
            <a:ext cx="2097505" cy="1381218"/>
          </a:xfrm>
        </p:spPr>
        <p:txBody>
          <a:bodyPr>
            <a:noAutofit/>
          </a:bodyPr>
          <a:lstStyle/>
          <a:p>
            <a:pPr algn="ctr"/>
            <a:r>
              <a:rPr lang="en-GB" sz="12000" b="1" dirty="0">
                <a:solidFill>
                  <a:srgbClr val="002060"/>
                </a:solidFill>
                <a:cs typeface="Calibri" panose="020F0502020204030204" pitchFamily="34" charset="0"/>
              </a:rPr>
              <a:t>u</a:t>
            </a:r>
            <a:endParaRPr lang="en-US" sz="12000" dirty="0"/>
          </a:p>
        </p:txBody>
      </p:sp>
      <p:sp>
        <p:nvSpPr>
          <p:cNvPr id="4" name="Rounded Rectangle 3"/>
          <p:cNvSpPr/>
          <p:nvPr/>
        </p:nvSpPr>
        <p:spPr>
          <a:xfrm>
            <a:off x="4218774" y="1994992"/>
            <a:ext cx="3802879" cy="2884995"/>
          </a:xfrm>
          <a:prstGeom prst="roundRect">
            <a:avLst/>
          </a:prstGeom>
          <a:solidFill>
            <a:schemeClr val="accent4">
              <a:lumMod val="20000"/>
              <a:lumOff val="8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a:solidFill>
                  <a:srgbClr val="002060"/>
                </a:solidFill>
                <a:latin typeface="Century Gothic" panose="020B0502020202020204" pitchFamily="34" charset="0"/>
              </a:rPr>
              <a:t>d</a:t>
            </a:r>
            <a:r>
              <a:rPr lang="en-GB" sz="6600" dirty="0">
                <a:solidFill>
                  <a:srgbClr val="FFCC00"/>
                </a:solidFill>
                <a:latin typeface="Century Gothic" panose="020B0502020202020204" pitchFamily="34" charset="0"/>
              </a:rPr>
              <a:t>u</a:t>
            </a:r>
            <a:endParaRPr lang="en-GB" sz="6600" dirty="0">
              <a:solidFill>
                <a:srgbClr val="002060"/>
              </a:solidFill>
              <a:latin typeface="Century Gothic" panose="020B0502020202020204" pitchFamily="34" charset="0"/>
            </a:endParaRPr>
          </a:p>
        </p:txBody>
      </p:sp>
      <p:sp>
        <p:nvSpPr>
          <p:cNvPr id="5" name="Rectangle 4"/>
          <p:cNvSpPr/>
          <p:nvPr/>
        </p:nvSpPr>
        <p:spPr>
          <a:xfrm>
            <a:off x="868676" y="876305"/>
            <a:ext cx="2646879"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absol</a:t>
            </a:r>
            <a:r>
              <a:rPr lang="en-GB" sz="5400" dirty="0" err="1">
                <a:solidFill>
                  <a:srgbClr val="FFCC00"/>
                </a:solidFill>
                <a:latin typeface="Century Gothic" panose="020B0502020202020204" pitchFamily="34" charset="0"/>
              </a:rPr>
              <a:t>u</a:t>
            </a:r>
            <a:r>
              <a:rPr lang="en-GB" sz="5400" dirty="0" err="1">
                <a:solidFill>
                  <a:srgbClr val="002060"/>
                </a:solidFill>
                <a:latin typeface="Century Gothic" panose="020B0502020202020204" pitchFamily="34" charset="0"/>
              </a:rPr>
              <a:t>t</a:t>
            </a:r>
            <a:endParaRPr lang="en-GB" sz="5400" dirty="0">
              <a:solidFill>
                <a:srgbClr val="002060"/>
              </a:solidFill>
              <a:latin typeface="Century Gothic" panose="020B0502020202020204" pitchFamily="34" charset="0"/>
            </a:endParaRPr>
          </a:p>
        </p:txBody>
      </p:sp>
      <p:sp>
        <p:nvSpPr>
          <p:cNvPr id="6" name="Rectangle 5"/>
          <p:cNvSpPr/>
          <p:nvPr/>
        </p:nvSpPr>
        <p:spPr>
          <a:xfrm>
            <a:off x="8914464" y="3472543"/>
            <a:ext cx="2408032"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Sch</a:t>
            </a:r>
            <a:r>
              <a:rPr lang="en-GB" sz="5400" dirty="0" err="1">
                <a:solidFill>
                  <a:srgbClr val="FFCC00"/>
                </a:solidFill>
                <a:latin typeface="Century Gothic" panose="020B0502020202020204" pitchFamily="34" charset="0"/>
              </a:rPr>
              <a:t>u</a:t>
            </a:r>
            <a:r>
              <a:rPr lang="en-GB" sz="5400" dirty="0" err="1">
                <a:solidFill>
                  <a:srgbClr val="002060"/>
                </a:solidFill>
                <a:latin typeface="Century Gothic" panose="020B0502020202020204" pitchFamily="34" charset="0"/>
              </a:rPr>
              <a:t>le</a:t>
            </a:r>
            <a:endParaRPr lang="en-GB" sz="5400" dirty="0">
              <a:solidFill>
                <a:srgbClr val="002060"/>
              </a:solidFill>
              <a:latin typeface="Century Gothic" panose="020B0502020202020204" pitchFamily="34" charset="0"/>
            </a:endParaRPr>
          </a:p>
        </p:txBody>
      </p:sp>
      <p:sp>
        <p:nvSpPr>
          <p:cNvPr id="7" name="Rectangle 6"/>
          <p:cNvSpPr/>
          <p:nvPr/>
        </p:nvSpPr>
        <p:spPr>
          <a:xfrm>
            <a:off x="5465058" y="5043776"/>
            <a:ext cx="1261884"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t</a:t>
            </a:r>
            <a:r>
              <a:rPr lang="en-GB" sz="5400" dirty="0" err="1">
                <a:solidFill>
                  <a:srgbClr val="FFCC00"/>
                </a:solidFill>
                <a:latin typeface="Century Gothic" panose="020B0502020202020204" pitchFamily="34" charset="0"/>
              </a:rPr>
              <a:t>u</a:t>
            </a:r>
            <a:r>
              <a:rPr lang="en-GB" sz="5400" dirty="0" err="1">
                <a:solidFill>
                  <a:srgbClr val="002060"/>
                </a:solidFill>
                <a:latin typeface="Century Gothic" panose="020B0502020202020204" pitchFamily="34" charset="0"/>
              </a:rPr>
              <a:t>n</a:t>
            </a:r>
            <a:endParaRPr lang="en-GB" sz="5400" i="1" dirty="0">
              <a:solidFill>
                <a:srgbClr val="002060"/>
              </a:solidFill>
              <a:latin typeface="Century Gothic" panose="020B0502020202020204" pitchFamily="34" charset="0"/>
            </a:endParaRPr>
          </a:p>
        </p:txBody>
      </p:sp>
      <p:sp>
        <p:nvSpPr>
          <p:cNvPr id="8" name="Rectangle 7"/>
          <p:cNvSpPr/>
          <p:nvPr/>
        </p:nvSpPr>
        <p:spPr>
          <a:xfrm>
            <a:off x="948826" y="3364535"/>
            <a:ext cx="2486578" cy="923330"/>
          </a:xfrm>
          <a:prstGeom prst="rect">
            <a:avLst/>
          </a:prstGeom>
        </p:spPr>
        <p:txBody>
          <a:bodyPr wrap="none">
            <a:spAutoFit/>
          </a:bodyPr>
          <a:lstStyle/>
          <a:p>
            <a:pPr lvl="0" algn="ctr"/>
            <a:r>
              <a:rPr lang="en-GB" sz="5400" dirty="0">
                <a:solidFill>
                  <a:srgbClr val="002060"/>
                </a:solidFill>
                <a:latin typeface="Century Gothic" panose="020B0502020202020204" pitchFamily="34" charset="0"/>
              </a:rPr>
              <a:t>Min</a:t>
            </a:r>
            <a:r>
              <a:rPr lang="en-GB" sz="5400" dirty="0">
                <a:solidFill>
                  <a:srgbClr val="FFCC00"/>
                </a:solidFill>
                <a:latin typeface="Century Gothic" panose="020B0502020202020204" pitchFamily="34" charset="0"/>
              </a:rPr>
              <a:t>u</a:t>
            </a:r>
            <a:r>
              <a:rPr lang="en-GB" sz="5400" dirty="0">
                <a:solidFill>
                  <a:srgbClr val="002060"/>
                </a:solidFill>
                <a:latin typeface="Century Gothic" panose="020B0502020202020204" pitchFamily="34" charset="0"/>
              </a:rPr>
              <a:t>te</a:t>
            </a:r>
          </a:p>
        </p:txBody>
      </p:sp>
      <p:sp>
        <p:nvSpPr>
          <p:cNvPr id="9" name="Rectangle 8"/>
          <p:cNvSpPr/>
          <p:nvPr/>
        </p:nvSpPr>
        <p:spPr>
          <a:xfrm>
            <a:off x="9465095" y="876305"/>
            <a:ext cx="1306769" cy="923330"/>
          </a:xfrm>
          <a:prstGeom prst="rect">
            <a:avLst/>
          </a:prstGeom>
        </p:spPr>
        <p:txBody>
          <a:bodyPr wrap="none">
            <a:spAutoFit/>
          </a:bodyPr>
          <a:lstStyle/>
          <a:p>
            <a:pPr lvl="0" algn="ctr"/>
            <a:r>
              <a:rPr lang="en-GB" sz="5400" dirty="0">
                <a:solidFill>
                  <a:srgbClr val="002060"/>
                </a:solidFill>
                <a:latin typeface="Century Gothic" panose="020B0502020202020204" pitchFamily="34" charset="0"/>
              </a:rPr>
              <a:t>g</a:t>
            </a:r>
            <a:r>
              <a:rPr lang="en-GB" sz="5400" dirty="0">
                <a:solidFill>
                  <a:srgbClr val="FFCC00"/>
                </a:solidFill>
                <a:latin typeface="Century Gothic" panose="020B0502020202020204" pitchFamily="34" charset="0"/>
              </a:rPr>
              <a:t>u</a:t>
            </a:r>
            <a:r>
              <a:rPr lang="en-GB" sz="5400" dirty="0">
                <a:solidFill>
                  <a:srgbClr val="002060"/>
                </a:solidFill>
                <a:latin typeface="Century Gothic" panose="020B0502020202020204" pitchFamily="34" charset="0"/>
              </a:rPr>
              <a:t>t</a:t>
            </a:r>
          </a:p>
        </p:txBody>
      </p:sp>
      <p:pic>
        <p:nvPicPr>
          <p:cNvPr id="10" name="Picture 9" descr="boy in a group pointing out at 'you'"/>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29876" y="2109772"/>
            <a:ext cx="2950557" cy="2025543"/>
          </a:xfrm>
          <a:prstGeom prst="rect">
            <a:avLst/>
          </a:prstGeom>
        </p:spPr>
      </p:pic>
      <p:pic>
        <p:nvPicPr>
          <p:cNvPr id="11" name="Picture 8" descr="school buildi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991432" y="4438765"/>
            <a:ext cx="2254096" cy="115334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good"/>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9146106" y="1824293"/>
            <a:ext cx="2058052" cy="1094198"/>
          </a:xfrm>
          <a:prstGeom prst="rect">
            <a:avLst/>
          </a:prstGeom>
        </p:spPr>
      </p:pic>
      <p:pic>
        <p:nvPicPr>
          <p:cNvPr id="3" name="Picture 2" descr="time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765872" y="4395873"/>
            <a:ext cx="745964" cy="1239130"/>
          </a:xfrm>
          <a:prstGeom prst="rect">
            <a:avLst/>
          </a:prstGeom>
        </p:spPr>
      </p:pic>
      <p:grpSp>
        <p:nvGrpSpPr>
          <p:cNvPr id="17" name="Group 16" descr="100 percent"/>
          <p:cNvGrpSpPr/>
          <p:nvPr/>
        </p:nvGrpSpPr>
        <p:grpSpPr>
          <a:xfrm>
            <a:off x="1025063" y="1769347"/>
            <a:ext cx="3326278" cy="1107996"/>
            <a:chOff x="1025063" y="1769347"/>
            <a:chExt cx="3326278" cy="1107996"/>
          </a:xfrm>
        </p:grpSpPr>
        <p:pic>
          <p:nvPicPr>
            <p:cNvPr id="12" name="Picture 1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25063" y="1994992"/>
              <a:ext cx="486704" cy="694788"/>
            </a:xfrm>
            <a:prstGeom prst="rect">
              <a:avLst/>
            </a:prstGeom>
          </p:spPr>
        </p:pic>
        <p:pic>
          <p:nvPicPr>
            <p:cNvPr id="13" name="Picture 1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553887" y="1994992"/>
              <a:ext cx="477718" cy="682454"/>
            </a:xfrm>
            <a:prstGeom prst="rect">
              <a:avLst/>
            </a:prstGeom>
          </p:spPr>
        </p:pic>
        <p:pic>
          <p:nvPicPr>
            <p:cNvPr id="14" name="Picture 1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96054" y="1994992"/>
              <a:ext cx="477718" cy="682454"/>
            </a:xfrm>
            <a:prstGeom prst="rect">
              <a:avLst/>
            </a:prstGeom>
          </p:spPr>
        </p:pic>
        <p:sp>
          <p:nvSpPr>
            <p:cNvPr id="15" name="TextBox 14" descr="100 percent"/>
            <p:cNvSpPr txBox="1"/>
            <p:nvPr/>
          </p:nvSpPr>
          <p:spPr>
            <a:xfrm>
              <a:off x="2573772" y="1769347"/>
              <a:ext cx="1777569" cy="1107996"/>
            </a:xfrm>
            <a:prstGeom prst="rect">
              <a:avLst/>
            </a:prstGeom>
            <a:noFill/>
          </p:spPr>
          <p:txBody>
            <a:bodyPr wrap="square" rtlCol="0">
              <a:spAutoFit/>
            </a:bodyPr>
            <a:lstStyle/>
            <a:p>
              <a:r>
                <a:rPr lang="en-GB" sz="6600" b="1" dirty="0">
                  <a:solidFill>
                    <a:srgbClr val="FF0000"/>
                  </a:solidFill>
                  <a:latin typeface="Century Gothic" panose="020B0502020202020204" pitchFamily="34" charset="0"/>
                </a:rPr>
                <a:t>%</a:t>
              </a:r>
            </a:p>
          </p:txBody>
        </p:sp>
      </p:grpSp>
      <p:sp>
        <p:nvSpPr>
          <p:cNvPr id="16" name="TextBox 15"/>
          <p:cNvSpPr txBox="1"/>
          <p:nvPr/>
        </p:nvSpPr>
        <p:spPr>
          <a:xfrm>
            <a:off x="5177457" y="5754231"/>
            <a:ext cx="1837083" cy="365760"/>
          </a:xfrm>
          <a:prstGeom prst="rect">
            <a:avLst/>
          </a:prstGeom>
          <a:noFill/>
        </p:spPr>
        <p:txBody>
          <a:bodyPr wrap="square" rtlCol="0">
            <a:spAutoFit/>
          </a:bodyPr>
          <a:lstStyle/>
          <a:p>
            <a:pPr algn="ctr"/>
            <a:r>
              <a:rPr lang="en-GB" dirty="0">
                <a:latin typeface="Century Gothic" panose="020B0502020202020204" pitchFamily="34" charset="0"/>
              </a:rPr>
              <a:t>[to do]</a:t>
            </a:r>
          </a:p>
        </p:txBody>
      </p:sp>
    </p:spTree>
    <p:extLst>
      <p:ext uri="{BB962C8B-B14F-4D97-AF65-F5344CB8AC3E}">
        <p14:creationId xmlns:p14="http://schemas.microsoft.com/office/powerpoint/2010/main" val="377008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3" name="u lon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du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absolut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subTnLst>
                                    <p:audio>
                                      <p:cMediaNode>
                                        <p:cTn display="0" masterRel="sameClick">
                                          <p:stCondLst>
                                            <p:cond evt="begin" delay="0">
                                              <p:tn val="23"/>
                                            </p:cond>
                                          </p:stCondLst>
                                          <p:endCondLst>
                                            <p:cond evt="onStopAudio" delay="0">
                                              <p:tgtEl>
                                                <p:sldTgt/>
                                              </p:tgtEl>
                                            </p:cond>
                                          </p:endCondLst>
                                        </p:cTn>
                                        <p:tgtEl>
                                          <p:sndTgt r:embed="rId5" name="absolut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6" name="gut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subTnLst>
                                    <p:audio>
                                      <p:cMediaNode>
                                        <p:cTn display="0" masterRel="sameClick">
                                          <p:stCondLst>
                                            <p:cond evt="begin" delay="0">
                                              <p:tn val="33"/>
                                            </p:cond>
                                          </p:stCondLst>
                                          <p:endCondLst>
                                            <p:cond evt="onStopAudio" delay="0">
                                              <p:tgtEl>
                                                <p:sldTgt/>
                                              </p:tgtEl>
                                            </p:cond>
                                          </p:endCondLst>
                                        </p:cTn>
                                        <p:tgtEl>
                                          <p:sndTgt r:embed="rId6" name="gut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7" name="Minute new.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500"/>
                                        <p:tgtEl>
                                          <p:spTgt spid="3"/>
                                        </p:tgtEl>
                                      </p:cBhvr>
                                    </p:animEffect>
                                  </p:childTnLst>
                                  <p:subTnLst>
                                    <p:audio>
                                      <p:cMediaNode>
                                        <p:cTn display="0" masterRel="sameClick">
                                          <p:stCondLst>
                                            <p:cond evt="begin" delay="0">
                                              <p:tn val="43"/>
                                            </p:cond>
                                          </p:stCondLst>
                                          <p:endCondLst>
                                            <p:cond evt="onStopAudio" delay="0">
                                              <p:tgtEl>
                                                <p:sldTgt/>
                                              </p:tgtEl>
                                            </p:cond>
                                          </p:endCondLst>
                                        </p:cTn>
                                        <p:tgtEl>
                                          <p:sndTgt r:embed="rId7" name="Minute new.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500"/>
                                        <p:tgtEl>
                                          <p:spTgt spid="7"/>
                                        </p:tgtEl>
                                      </p:cBhvr>
                                    </p:animEffect>
                                  </p:childTnLst>
                                  <p:subTnLst>
                                    <p:audio>
                                      <p:cMediaNode>
                                        <p:cTn display="0" masterRel="sameClick">
                                          <p:stCondLst>
                                            <p:cond evt="begin" delay="0">
                                              <p:tn val="48"/>
                                            </p:cond>
                                          </p:stCondLst>
                                          <p:endCondLst>
                                            <p:cond evt="onStopAudio" delay="0">
                                              <p:tgtEl>
                                                <p:sldTgt/>
                                              </p:tgtEl>
                                            </p:cond>
                                          </p:endCondLst>
                                        </p:cTn>
                                        <p:tgtEl>
                                          <p:sndTgt r:embed="rId8" name="tun new.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500"/>
                                        <p:tgtEl>
                                          <p:spTgt spid="16"/>
                                        </p:tgtEl>
                                      </p:cBhvr>
                                    </p:animEffect>
                                  </p:childTnLst>
                                  <p:subTnLst>
                                    <p:audio>
                                      <p:cMediaNode>
                                        <p:cTn display="0" masterRel="sameClick">
                                          <p:stCondLst>
                                            <p:cond evt="begin" delay="0">
                                              <p:tn val="53"/>
                                            </p:cond>
                                          </p:stCondLst>
                                          <p:endCondLst>
                                            <p:cond evt="onStopAudio" delay="0">
                                              <p:tgtEl>
                                                <p:sldTgt/>
                                              </p:tgtEl>
                                            </p:cond>
                                          </p:endCondLst>
                                        </p:cTn>
                                        <p:tgtEl>
                                          <p:sndTgt r:embed="rId8" name="tun new.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500"/>
                                        <p:tgtEl>
                                          <p:spTgt spid="6"/>
                                        </p:tgtEl>
                                      </p:cBhvr>
                                    </p:animEffect>
                                  </p:childTnLst>
                                  <p:subTnLst>
                                    <p:audio>
                                      <p:cMediaNode>
                                        <p:cTn display="0" masterRel="sameClick">
                                          <p:stCondLst>
                                            <p:cond evt="begin" delay="0">
                                              <p:tn val="58"/>
                                            </p:cond>
                                          </p:stCondLst>
                                          <p:endCondLst>
                                            <p:cond evt="onStopAudio" delay="0">
                                              <p:tgtEl>
                                                <p:sldTgt/>
                                              </p:tgtEl>
                                            </p:cond>
                                          </p:endCondLst>
                                        </p:cTn>
                                        <p:tgtEl>
                                          <p:sndTgt r:embed="rId9" name="Schule new.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fade">
                                      <p:cBhvr>
                                        <p:cTn id="65" dur="500"/>
                                        <p:tgtEl>
                                          <p:spTgt spid="11"/>
                                        </p:tgtEl>
                                      </p:cBhvr>
                                    </p:animEffect>
                                  </p:childTnLst>
                                  <p:subTnLst>
                                    <p:audio>
                                      <p:cMediaNode>
                                        <p:cTn display="0" masterRel="sameClick">
                                          <p:stCondLst>
                                            <p:cond evt="begin" delay="0">
                                              <p:tn val="63"/>
                                            </p:cond>
                                          </p:stCondLst>
                                          <p:endCondLst>
                                            <p:cond evt="onStopAudio" delay="0">
                                              <p:tgtEl>
                                                <p:sldTgt/>
                                              </p:tgtEl>
                                            </p:cond>
                                          </p:endCondLst>
                                        </p:cTn>
                                        <p:tgtEl>
                                          <p:sndTgt r:embed="rId9" name="Schule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4" grpId="0" animBg="1"/>
      <p:bldP spid="5" grpId="0"/>
      <p:bldP spid="6" grpId="0"/>
      <p:bldP spid="7" grpId="0"/>
      <p:bldP spid="8" grpId="0"/>
      <p:bldP spid="9"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4BC95-3E7F-064D-990F-BD232A6C59B9}"/>
              </a:ext>
            </a:extLst>
          </p:cNvPr>
          <p:cNvSpPr>
            <a:spLocks noGrp="1"/>
          </p:cNvSpPr>
          <p:nvPr>
            <p:ph type="title"/>
          </p:nvPr>
        </p:nvSpPr>
        <p:spPr>
          <a:xfrm>
            <a:off x="4797398" y="521073"/>
            <a:ext cx="2597204" cy="1229575"/>
          </a:xfrm>
        </p:spPr>
        <p:txBody>
          <a:bodyPr>
            <a:normAutofit fontScale="90000"/>
          </a:bodyPr>
          <a:lstStyle/>
          <a:p>
            <a:pPr algn="ctr"/>
            <a:r>
              <a:rPr lang="en-GB" sz="13300" b="1" dirty="0">
                <a:solidFill>
                  <a:srgbClr val="002060"/>
                </a:solidFill>
                <a:cs typeface="Calibri" panose="020F0502020204030204" pitchFamily="34" charset="0"/>
              </a:rPr>
              <a:t>u</a:t>
            </a:r>
            <a:br>
              <a:rPr lang="en-GB" sz="9600" b="1" dirty="0">
                <a:solidFill>
                  <a:srgbClr val="002060"/>
                </a:solidFill>
                <a:cs typeface="Calibri" panose="020F0502020204030204" pitchFamily="34" charset="0"/>
              </a:rPr>
            </a:br>
            <a:endParaRPr lang="en-US" dirty="0"/>
          </a:p>
        </p:txBody>
      </p:sp>
      <p:sp>
        <p:nvSpPr>
          <p:cNvPr id="4" name="Rounded Rectangle 3"/>
          <p:cNvSpPr/>
          <p:nvPr/>
        </p:nvSpPr>
        <p:spPr>
          <a:xfrm>
            <a:off x="4218774" y="1994992"/>
            <a:ext cx="3802879" cy="2884995"/>
          </a:xfrm>
          <a:prstGeom prst="roundRect">
            <a:avLst/>
          </a:prstGeom>
          <a:solidFill>
            <a:schemeClr val="accent4">
              <a:lumMod val="20000"/>
              <a:lumOff val="8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a:solidFill>
                  <a:srgbClr val="002060"/>
                </a:solidFill>
                <a:latin typeface="Century Gothic" panose="020B0502020202020204" pitchFamily="34" charset="0"/>
              </a:rPr>
              <a:t>d</a:t>
            </a:r>
            <a:r>
              <a:rPr lang="en-GB" sz="6600" dirty="0">
                <a:solidFill>
                  <a:srgbClr val="FFCC00"/>
                </a:solidFill>
                <a:latin typeface="Century Gothic" panose="020B0502020202020204" pitchFamily="34" charset="0"/>
              </a:rPr>
              <a:t>u</a:t>
            </a:r>
            <a:endParaRPr lang="en-GB" sz="6600" dirty="0">
              <a:solidFill>
                <a:srgbClr val="002060"/>
              </a:solidFill>
              <a:latin typeface="Century Gothic" panose="020B0502020202020204" pitchFamily="34" charset="0"/>
            </a:endParaRPr>
          </a:p>
        </p:txBody>
      </p:sp>
      <p:sp>
        <p:nvSpPr>
          <p:cNvPr id="5" name="Rectangle 4"/>
          <p:cNvSpPr/>
          <p:nvPr/>
        </p:nvSpPr>
        <p:spPr>
          <a:xfrm>
            <a:off x="868676" y="876305"/>
            <a:ext cx="2646879"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absol</a:t>
            </a:r>
            <a:r>
              <a:rPr lang="en-GB" sz="5400" dirty="0" err="1">
                <a:solidFill>
                  <a:srgbClr val="FFCC00"/>
                </a:solidFill>
                <a:latin typeface="Century Gothic" panose="020B0502020202020204" pitchFamily="34" charset="0"/>
              </a:rPr>
              <a:t>u</a:t>
            </a:r>
            <a:r>
              <a:rPr lang="en-GB" sz="5400" dirty="0" err="1">
                <a:solidFill>
                  <a:srgbClr val="002060"/>
                </a:solidFill>
                <a:latin typeface="Century Gothic" panose="020B0502020202020204" pitchFamily="34" charset="0"/>
              </a:rPr>
              <a:t>t</a:t>
            </a:r>
            <a:endParaRPr lang="en-GB" sz="5400" dirty="0">
              <a:solidFill>
                <a:srgbClr val="002060"/>
              </a:solidFill>
              <a:latin typeface="Century Gothic" panose="020B0502020202020204" pitchFamily="34" charset="0"/>
            </a:endParaRPr>
          </a:p>
        </p:txBody>
      </p:sp>
      <p:sp>
        <p:nvSpPr>
          <p:cNvPr id="6" name="Rectangle 5"/>
          <p:cNvSpPr/>
          <p:nvPr/>
        </p:nvSpPr>
        <p:spPr>
          <a:xfrm>
            <a:off x="8914464" y="3472543"/>
            <a:ext cx="2408032"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Sch</a:t>
            </a:r>
            <a:r>
              <a:rPr lang="en-GB" sz="5400" dirty="0" err="1">
                <a:solidFill>
                  <a:srgbClr val="FFCC00"/>
                </a:solidFill>
                <a:latin typeface="Century Gothic" panose="020B0502020202020204" pitchFamily="34" charset="0"/>
              </a:rPr>
              <a:t>u</a:t>
            </a:r>
            <a:r>
              <a:rPr lang="en-GB" sz="5400" dirty="0" err="1">
                <a:solidFill>
                  <a:srgbClr val="002060"/>
                </a:solidFill>
                <a:latin typeface="Century Gothic" panose="020B0502020202020204" pitchFamily="34" charset="0"/>
              </a:rPr>
              <a:t>le</a:t>
            </a:r>
            <a:endParaRPr lang="en-GB" sz="5400" dirty="0">
              <a:solidFill>
                <a:srgbClr val="002060"/>
              </a:solidFill>
              <a:latin typeface="Century Gothic" panose="020B0502020202020204" pitchFamily="34" charset="0"/>
            </a:endParaRPr>
          </a:p>
        </p:txBody>
      </p:sp>
      <p:sp>
        <p:nvSpPr>
          <p:cNvPr id="7" name="Rectangle 6"/>
          <p:cNvSpPr/>
          <p:nvPr/>
        </p:nvSpPr>
        <p:spPr>
          <a:xfrm>
            <a:off x="5465058" y="5043776"/>
            <a:ext cx="1261884"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t</a:t>
            </a:r>
            <a:r>
              <a:rPr lang="en-GB" sz="5400" dirty="0" err="1">
                <a:solidFill>
                  <a:srgbClr val="FFCC00"/>
                </a:solidFill>
                <a:latin typeface="Century Gothic" panose="020B0502020202020204" pitchFamily="34" charset="0"/>
              </a:rPr>
              <a:t>u</a:t>
            </a:r>
            <a:r>
              <a:rPr lang="en-GB" sz="5400" dirty="0" err="1">
                <a:solidFill>
                  <a:srgbClr val="002060"/>
                </a:solidFill>
                <a:latin typeface="Century Gothic" panose="020B0502020202020204" pitchFamily="34" charset="0"/>
              </a:rPr>
              <a:t>n</a:t>
            </a:r>
            <a:endParaRPr lang="en-GB" sz="5400" i="1" dirty="0">
              <a:solidFill>
                <a:srgbClr val="002060"/>
              </a:solidFill>
              <a:latin typeface="Century Gothic" panose="020B0502020202020204" pitchFamily="34" charset="0"/>
            </a:endParaRPr>
          </a:p>
        </p:txBody>
      </p:sp>
      <p:sp>
        <p:nvSpPr>
          <p:cNvPr id="8" name="Rectangle 7"/>
          <p:cNvSpPr/>
          <p:nvPr/>
        </p:nvSpPr>
        <p:spPr>
          <a:xfrm>
            <a:off x="948826" y="3364535"/>
            <a:ext cx="2486578" cy="923330"/>
          </a:xfrm>
          <a:prstGeom prst="rect">
            <a:avLst/>
          </a:prstGeom>
        </p:spPr>
        <p:txBody>
          <a:bodyPr wrap="none">
            <a:spAutoFit/>
          </a:bodyPr>
          <a:lstStyle/>
          <a:p>
            <a:pPr lvl="0" algn="ctr"/>
            <a:r>
              <a:rPr lang="en-GB" sz="5400" dirty="0">
                <a:solidFill>
                  <a:srgbClr val="002060"/>
                </a:solidFill>
                <a:latin typeface="Century Gothic" panose="020B0502020202020204" pitchFamily="34" charset="0"/>
              </a:rPr>
              <a:t>Min</a:t>
            </a:r>
            <a:r>
              <a:rPr lang="en-GB" sz="5400" dirty="0">
                <a:solidFill>
                  <a:srgbClr val="FFCC00"/>
                </a:solidFill>
                <a:latin typeface="Century Gothic" panose="020B0502020202020204" pitchFamily="34" charset="0"/>
              </a:rPr>
              <a:t>u</a:t>
            </a:r>
            <a:r>
              <a:rPr lang="en-GB" sz="5400" dirty="0">
                <a:solidFill>
                  <a:srgbClr val="002060"/>
                </a:solidFill>
                <a:latin typeface="Century Gothic" panose="020B0502020202020204" pitchFamily="34" charset="0"/>
              </a:rPr>
              <a:t>te</a:t>
            </a:r>
          </a:p>
        </p:txBody>
      </p:sp>
      <p:sp>
        <p:nvSpPr>
          <p:cNvPr id="9" name="Rectangle 8"/>
          <p:cNvSpPr/>
          <p:nvPr/>
        </p:nvSpPr>
        <p:spPr>
          <a:xfrm>
            <a:off x="9465095" y="876305"/>
            <a:ext cx="1306769" cy="923330"/>
          </a:xfrm>
          <a:prstGeom prst="rect">
            <a:avLst/>
          </a:prstGeom>
        </p:spPr>
        <p:txBody>
          <a:bodyPr wrap="none">
            <a:spAutoFit/>
          </a:bodyPr>
          <a:lstStyle/>
          <a:p>
            <a:pPr lvl="0" algn="ctr"/>
            <a:r>
              <a:rPr lang="en-GB" sz="5400" dirty="0">
                <a:solidFill>
                  <a:srgbClr val="002060"/>
                </a:solidFill>
                <a:latin typeface="Century Gothic" panose="020B0502020202020204" pitchFamily="34" charset="0"/>
              </a:rPr>
              <a:t>g</a:t>
            </a:r>
            <a:r>
              <a:rPr lang="en-GB" sz="5400" dirty="0">
                <a:solidFill>
                  <a:srgbClr val="FFCC00"/>
                </a:solidFill>
                <a:latin typeface="Century Gothic" panose="020B0502020202020204" pitchFamily="34" charset="0"/>
              </a:rPr>
              <a:t>u</a:t>
            </a:r>
            <a:r>
              <a:rPr lang="en-GB" sz="5400" dirty="0">
                <a:solidFill>
                  <a:srgbClr val="002060"/>
                </a:solidFill>
                <a:latin typeface="Century Gothic" panose="020B0502020202020204" pitchFamily="34" charset="0"/>
              </a:rPr>
              <a:t>t</a:t>
            </a:r>
          </a:p>
        </p:txBody>
      </p:sp>
      <p:pic>
        <p:nvPicPr>
          <p:cNvPr id="10" name="Picture 9" descr="boy in a group pointing out at 'you'"/>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29876" y="2109772"/>
            <a:ext cx="2950557" cy="2025543"/>
          </a:xfrm>
          <a:prstGeom prst="rect">
            <a:avLst/>
          </a:prstGeom>
        </p:spPr>
      </p:pic>
    </p:spTree>
    <p:extLst>
      <p:ext uri="{BB962C8B-B14F-4D97-AF65-F5344CB8AC3E}">
        <p14:creationId xmlns:p14="http://schemas.microsoft.com/office/powerpoint/2010/main" val="1558564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u lon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du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absolut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6" name="gut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7" name="Minute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subTnLst>
                                    <p:audio>
                                      <p:cMediaNode>
                                        <p:cTn display="0" masterRel="sameClick">
                                          <p:stCondLst>
                                            <p:cond evt="begin" delay="0">
                                              <p:tn val="33"/>
                                            </p:cond>
                                          </p:stCondLst>
                                          <p:endCondLst>
                                            <p:cond evt="onStopAudio" delay="0">
                                              <p:tgtEl>
                                                <p:sldTgt/>
                                              </p:tgtEl>
                                            </p:cond>
                                          </p:endCondLst>
                                        </p:cTn>
                                        <p:tgtEl>
                                          <p:sndTgt r:embed="rId8" name="tun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subTnLst>
                                    <p:audio>
                                      <p:cMediaNode>
                                        <p:cTn display="0" masterRel="sameClick">
                                          <p:stCondLst>
                                            <p:cond evt="begin" delay="0">
                                              <p:tn val="38"/>
                                            </p:cond>
                                          </p:stCondLst>
                                          <p:endCondLst>
                                            <p:cond evt="onStopAudio" delay="0">
                                              <p:tgtEl>
                                                <p:sldTgt/>
                                              </p:tgtEl>
                                            </p:cond>
                                          </p:endCondLst>
                                        </p:cTn>
                                        <p:tgtEl>
                                          <p:sndTgt r:embed="rId9" name="Schule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21F7C-4D19-094F-BDC3-58E2C0C8F619}"/>
              </a:ext>
            </a:extLst>
          </p:cNvPr>
          <p:cNvSpPr>
            <a:spLocks noGrp="1"/>
          </p:cNvSpPr>
          <p:nvPr>
            <p:ph type="title"/>
          </p:nvPr>
        </p:nvSpPr>
        <p:spPr>
          <a:xfrm>
            <a:off x="4852116" y="84017"/>
            <a:ext cx="2487763" cy="1551917"/>
          </a:xfrm>
        </p:spPr>
        <p:txBody>
          <a:bodyPr>
            <a:noAutofit/>
          </a:bodyPr>
          <a:lstStyle/>
          <a:p>
            <a:pPr algn="ctr"/>
            <a:r>
              <a:rPr lang="en-GB" sz="12000" b="1" dirty="0">
                <a:solidFill>
                  <a:srgbClr val="002060"/>
                </a:solidFill>
                <a:cs typeface="Calibri" panose="020F0502020204030204" pitchFamily="34" charset="0"/>
              </a:rPr>
              <a:t>u</a:t>
            </a:r>
            <a:endParaRPr lang="en-US" sz="12000" dirty="0"/>
          </a:p>
        </p:txBody>
      </p:sp>
      <p:sp>
        <p:nvSpPr>
          <p:cNvPr id="4" name="Rounded Rectangle 3"/>
          <p:cNvSpPr/>
          <p:nvPr/>
        </p:nvSpPr>
        <p:spPr>
          <a:xfrm>
            <a:off x="4218774" y="1994992"/>
            <a:ext cx="3802879" cy="2884995"/>
          </a:xfrm>
          <a:prstGeom prst="roundRect">
            <a:avLst/>
          </a:prstGeom>
          <a:solidFill>
            <a:schemeClr val="accent4">
              <a:lumMod val="20000"/>
              <a:lumOff val="8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t>
            </a:r>
            <a:r>
              <a:rPr kumimoji="0" lang="en-GB" sz="66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u</a:t>
            </a:r>
            <a:endPar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Rectangle 4"/>
          <p:cNvSpPr/>
          <p:nvPr/>
        </p:nvSpPr>
        <p:spPr>
          <a:xfrm>
            <a:off x="868676" y="876305"/>
            <a:ext cx="2646879"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absol</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u</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 name="Rectangle 5"/>
          <p:cNvSpPr/>
          <p:nvPr/>
        </p:nvSpPr>
        <p:spPr>
          <a:xfrm>
            <a:off x="8914464" y="3472543"/>
            <a:ext cx="2408032"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Sch</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u</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le</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Rectangle 6"/>
          <p:cNvSpPr/>
          <p:nvPr/>
        </p:nvSpPr>
        <p:spPr>
          <a:xfrm>
            <a:off x="5465058" y="5043776"/>
            <a:ext cx="1261884"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u</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5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Rectangle 7"/>
          <p:cNvSpPr/>
          <p:nvPr/>
        </p:nvSpPr>
        <p:spPr>
          <a:xfrm>
            <a:off x="948826" y="3364535"/>
            <a:ext cx="2486578"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Min</a:t>
            </a:r>
            <a:r>
              <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u</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te</a:t>
            </a:r>
          </a:p>
        </p:txBody>
      </p:sp>
      <p:sp>
        <p:nvSpPr>
          <p:cNvPr id="9" name="Rectangle 8"/>
          <p:cNvSpPr/>
          <p:nvPr/>
        </p:nvSpPr>
        <p:spPr>
          <a:xfrm>
            <a:off x="9465095" y="876305"/>
            <a:ext cx="1306769"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a:t>
            </a:r>
            <a:r>
              <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u</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a:t>
            </a:r>
          </a:p>
        </p:txBody>
      </p:sp>
      <p:pic>
        <p:nvPicPr>
          <p:cNvPr id="10" name="Picture 9" descr="boy in a group pointing out at 'you'"/>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29876" y="2109772"/>
            <a:ext cx="2950557" cy="2025543"/>
          </a:xfrm>
          <a:prstGeom prst="rect">
            <a:avLst/>
          </a:prstGeom>
        </p:spPr>
      </p:pic>
      <p:sp>
        <p:nvSpPr>
          <p:cNvPr id="16" name="TextBox 15"/>
          <p:cNvSpPr txBox="1"/>
          <p:nvPr/>
        </p:nvSpPr>
        <p:spPr>
          <a:xfrm>
            <a:off x="5177457" y="5754231"/>
            <a:ext cx="1837083" cy="3657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GB"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to do</a:t>
            </a:r>
            <a:r>
              <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2565601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0038" y="1356517"/>
            <a:ext cx="8702211" cy="58477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German vowels can be </a:t>
            </a:r>
            <a:r>
              <a:rPr kumimoji="0" lang="en-GB" sz="3200" b="1" i="0" u="none" strike="noStrike" kern="1200" cap="none" spc="0" normalizeH="0" baseline="0" noProof="0" dirty="0">
                <a:ln>
                  <a:noFill/>
                </a:ln>
                <a:effectLst/>
                <a:uLnTx/>
                <a:uFillTx/>
                <a:latin typeface="Century Gothic" panose="020B0502020202020204" pitchFamily="34" charset="0"/>
                <a:ea typeface="+mn-ea"/>
                <a:cs typeface="+mn-cs"/>
              </a:rPr>
              <a:t>short </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or </a:t>
            </a:r>
            <a:r>
              <a:rPr kumimoji="0" lang="en-GB" sz="3200" b="1" i="0" u="none" strike="noStrike" kern="1200" cap="none" spc="0" normalizeH="0" baseline="0" noProof="0" dirty="0">
                <a:ln>
                  <a:noFill/>
                </a:ln>
                <a:effectLst/>
                <a:uLnTx/>
                <a:uFillTx/>
                <a:latin typeface="Century Gothic" panose="020B0502020202020204" pitchFamily="34" charset="0"/>
                <a:ea typeface="+mn-ea"/>
                <a:cs typeface="+mn-cs"/>
              </a:rPr>
              <a:t>long</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t>
            </a:r>
          </a:p>
        </p:txBody>
      </p:sp>
      <p:sp>
        <p:nvSpPr>
          <p:cNvPr id="4" name="Rectangle 3"/>
          <p:cNvSpPr/>
          <p:nvPr/>
        </p:nvSpPr>
        <p:spPr>
          <a:xfrm>
            <a:off x="300037" y="1954960"/>
            <a:ext cx="10432130" cy="1077218"/>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Vowels are </a:t>
            </a:r>
            <a:r>
              <a:rPr kumimoji="0" lang="en-GB" sz="3200" b="1" i="0" u="none" strike="noStrike" kern="1200" cap="none" spc="0" normalizeH="0" baseline="0" noProof="0" dirty="0">
                <a:ln>
                  <a:noFill/>
                </a:ln>
                <a:effectLst/>
                <a:uLnTx/>
                <a:uFillTx/>
                <a:latin typeface="Century Gothic" panose="020B0502020202020204" pitchFamily="34" charset="0"/>
                <a:ea typeface="+mn-ea"/>
                <a:cs typeface="+mn-cs"/>
              </a:rPr>
              <a:t>short</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 when followed by more than one consonant, e.g., </a:t>
            </a:r>
            <a:r>
              <a:rPr kumimoji="0" lang="en-GB" sz="3200" b="0" i="0" u="none" strike="noStrike" kern="1200" cap="none" spc="0" normalizeH="0" baseline="0" noProof="0" dirty="0" err="1">
                <a:ln>
                  <a:noFill/>
                </a:ln>
                <a:effectLst/>
                <a:uLnTx/>
                <a:uFillTx/>
                <a:latin typeface="Century Gothic" panose="020B0502020202020204" pitchFamily="34" charset="0"/>
                <a:ea typeface="+mn-ea"/>
                <a:cs typeface="+mn-cs"/>
              </a:rPr>
              <a:t>h</a:t>
            </a:r>
            <a:r>
              <a:rPr kumimoji="0" lang="en-GB" sz="3200" b="1" i="0" u="sng" strike="noStrike" kern="1200" cap="none" spc="0" normalizeH="0" baseline="0" noProof="0" dirty="0" err="1">
                <a:ln>
                  <a:noFill/>
                </a:ln>
                <a:solidFill>
                  <a:schemeClr val="accent4">
                    <a:lumMod val="75000"/>
                  </a:schemeClr>
                </a:solidFill>
                <a:effectLst/>
                <a:uLnTx/>
                <a:uFillTx/>
                <a:latin typeface="Century Gothic" panose="020B0502020202020204" pitchFamily="34" charset="0"/>
                <a:ea typeface="+mn-ea"/>
                <a:cs typeface="+mn-cs"/>
              </a:rPr>
              <a:t>u</a:t>
            </a:r>
            <a:r>
              <a:rPr kumimoji="0" lang="en-GB" sz="3200" b="0" i="0" u="none" strike="noStrike" kern="1200" cap="none" spc="0" normalizeH="0" baseline="0" noProof="0" dirty="0" err="1">
                <a:ln>
                  <a:noFill/>
                </a:ln>
                <a:effectLst/>
                <a:uLnTx/>
                <a:uFillTx/>
                <a:latin typeface="Century Gothic" panose="020B0502020202020204" pitchFamily="34" charset="0"/>
                <a:ea typeface="+mn-ea"/>
                <a:cs typeface="+mn-cs"/>
              </a:rPr>
              <a:t>ndert</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effectLst/>
                <a:uLnTx/>
                <a:uFillTx/>
                <a:latin typeface="Century Gothic" panose="020B0502020202020204" pitchFamily="34" charset="0"/>
                <a:ea typeface="+mn-ea"/>
                <a:cs typeface="+mn-cs"/>
              </a:rPr>
              <a:t>n</a:t>
            </a:r>
            <a:r>
              <a:rPr kumimoji="0" lang="en-GB" sz="3200" b="1" i="0" u="none" strike="noStrike" kern="1200" cap="none" spc="0" normalizeH="0" baseline="0" noProof="0" dirty="0" err="1">
                <a:ln>
                  <a:noFill/>
                </a:ln>
                <a:solidFill>
                  <a:schemeClr val="accent4">
                    <a:lumMod val="75000"/>
                  </a:schemeClr>
                </a:solidFill>
                <a:effectLst/>
                <a:uLnTx/>
                <a:uFillTx/>
                <a:latin typeface="Century Gothic" panose="020B0502020202020204" pitchFamily="34" charset="0"/>
                <a:ea typeface="+mn-ea"/>
                <a:cs typeface="+mn-cs"/>
              </a:rPr>
              <a:t>u</a:t>
            </a:r>
            <a:r>
              <a:rPr kumimoji="0" lang="en-GB" sz="3200" b="0" i="0" u="none" strike="noStrike" kern="1200" cap="none" spc="0" normalizeH="0" baseline="0" noProof="0" dirty="0" err="1">
                <a:ln>
                  <a:noFill/>
                </a:ln>
                <a:effectLst/>
                <a:uLnTx/>
                <a:uFillTx/>
                <a:latin typeface="Century Gothic" panose="020B0502020202020204" pitchFamily="34" charset="0"/>
                <a:ea typeface="+mn-ea"/>
                <a:cs typeface="+mn-cs"/>
              </a:rPr>
              <a:t>tzen</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t>
            </a:r>
          </a:p>
        </p:txBody>
      </p:sp>
      <p:sp>
        <p:nvSpPr>
          <p:cNvPr id="5" name="Rectangle 4"/>
          <p:cNvSpPr/>
          <p:nvPr/>
        </p:nvSpPr>
        <p:spPr>
          <a:xfrm>
            <a:off x="300038" y="3142415"/>
            <a:ext cx="12724300" cy="2062103"/>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Vowels are </a:t>
            </a:r>
            <a:r>
              <a:rPr kumimoji="0" lang="en-GB" sz="3200" b="1" i="0" u="none" strike="noStrike" kern="1200" cap="none" spc="0" normalizeH="0" baseline="0" noProof="0" dirty="0">
                <a:ln>
                  <a:noFill/>
                </a:ln>
                <a:effectLst/>
                <a:uLnTx/>
                <a:uFillTx/>
                <a:latin typeface="Century Gothic" panose="020B0502020202020204" pitchFamily="34" charset="0"/>
                <a:ea typeface="+mn-ea"/>
                <a:cs typeface="+mn-cs"/>
              </a:rPr>
              <a:t>long</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 when:</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there is a double vowel </a:t>
            </a:r>
            <a:r>
              <a:rPr kumimoji="0" lang="en-GB" sz="2400" b="0" i="1" u="none" strike="noStrike" kern="1200" cap="none" spc="0" normalizeH="0" baseline="0" noProof="0" dirty="0">
                <a:ln>
                  <a:noFill/>
                </a:ln>
                <a:effectLst/>
                <a:uLnTx/>
                <a:uFillTx/>
                <a:latin typeface="Century Gothic" panose="020B0502020202020204" pitchFamily="34" charset="0"/>
                <a:ea typeface="+mn-ea"/>
                <a:cs typeface="+mn-cs"/>
              </a:rPr>
              <a:t>(no examples of ‘</a:t>
            </a:r>
            <a:r>
              <a:rPr kumimoji="0" lang="en-GB" sz="2400" b="0" i="1" u="none" strike="noStrike" kern="1200" cap="none" spc="0" normalizeH="0" baseline="0" noProof="0" dirty="0" err="1">
                <a:ln>
                  <a:noFill/>
                </a:ln>
                <a:effectLst/>
                <a:uLnTx/>
                <a:uFillTx/>
                <a:latin typeface="Century Gothic" panose="020B0502020202020204" pitchFamily="34" charset="0"/>
                <a:ea typeface="+mn-ea"/>
                <a:cs typeface="+mn-cs"/>
              </a:rPr>
              <a:t>uu</a:t>
            </a:r>
            <a:r>
              <a:rPr kumimoji="0" lang="en-GB" sz="2400" b="0" i="1" u="none" strike="noStrike" kern="1200" cap="none" spc="0" normalizeH="0" baseline="0" noProof="0" dirty="0">
                <a:ln>
                  <a:noFill/>
                </a:ln>
                <a:effectLst/>
                <a:uLnTx/>
                <a:uFillTx/>
                <a:latin typeface="Century Gothic" panose="020B0502020202020204" pitchFamily="34" charset="0"/>
                <a:ea typeface="+mn-ea"/>
                <a:cs typeface="+mn-cs"/>
              </a:rPr>
              <a:t>’ in German)</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or when followed by the letter ‘h’, e.g., </a:t>
            </a:r>
            <a:r>
              <a:rPr kumimoji="0" lang="en-GB" sz="3200" b="1" i="0" u="sng" strike="noStrike" kern="1200" cap="none" spc="0" normalizeH="0" baseline="0" noProof="0" dirty="0" err="1">
                <a:ln>
                  <a:noFill/>
                </a:ln>
                <a:solidFill>
                  <a:schemeClr val="accent4">
                    <a:lumMod val="75000"/>
                  </a:schemeClr>
                </a:solidFill>
                <a:effectLst/>
                <a:uLnTx/>
                <a:uFillTx/>
                <a:latin typeface="Century Gothic" panose="020B0502020202020204" pitchFamily="34" charset="0"/>
                <a:ea typeface="+mn-ea"/>
                <a:cs typeface="+mn-cs"/>
              </a:rPr>
              <a:t>U</a:t>
            </a:r>
            <a:r>
              <a:rPr kumimoji="0" lang="en-GB" sz="3200" b="0" i="0" u="none" strike="noStrike" kern="1200" cap="none" spc="0" normalizeH="0" baseline="0" noProof="0" dirty="0" err="1">
                <a:ln>
                  <a:noFill/>
                </a:ln>
                <a:effectLst/>
                <a:uLnTx/>
                <a:uFillTx/>
                <a:latin typeface="Century Gothic" panose="020B0502020202020204" pitchFamily="34" charset="0"/>
                <a:ea typeface="+mn-ea"/>
                <a:cs typeface="+mn-cs"/>
              </a:rPr>
              <a:t>hr</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 </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or by a single consonant, e.g., </a:t>
            </a:r>
            <a:r>
              <a:rPr kumimoji="0" lang="en-GB" sz="3200" b="0" i="0" u="none" strike="noStrike" kern="1200" cap="none" spc="0" normalizeH="0" baseline="0" noProof="0" dirty="0" err="1">
                <a:ln>
                  <a:noFill/>
                </a:ln>
                <a:effectLst/>
                <a:uLnTx/>
                <a:uFillTx/>
                <a:latin typeface="Century Gothic" panose="020B0502020202020204" pitchFamily="34" charset="0"/>
                <a:ea typeface="+mn-ea"/>
                <a:cs typeface="+mn-cs"/>
              </a:rPr>
              <a:t>absol</a:t>
            </a:r>
            <a:r>
              <a:rPr kumimoji="0" lang="en-GB" sz="3200" b="1" i="0" u="sng" strike="noStrike" kern="1200" cap="none" spc="0" normalizeH="0" baseline="0" noProof="0" dirty="0" err="1">
                <a:ln>
                  <a:noFill/>
                </a:ln>
                <a:solidFill>
                  <a:schemeClr val="accent4">
                    <a:lumMod val="75000"/>
                  </a:schemeClr>
                </a:solidFill>
                <a:effectLst/>
                <a:uLnTx/>
                <a:uFillTx/>
                <a:latin typeface="Century Gothic" panose="020B0502020202020204" pitchFamily="34" charset="0"/>
                <a:ea typeface="+mn-ea"/>
                <a:cs typeface="+mn-cs"/>
              </a:rPr>
              <a:t>u</a:t>
            </a:r>
            <a:r>
              <a:rPr kumimoji="0" lang="en-GB" sz="3200" b="0" i="0" u="none" strike="noStrike" kern="1200" cap="none" spc="0" normalizeH="0" baseline="0" noProof="0" dirty="0" err="1">
                <a:ln>
                  <a:noFill/>
                </a:ln>
                <a:effectLst/>
                <a:uLnTx/>
                <a:uFillTx/>
                <a:latin typeface="Century Gothic" panose="020B0502020202020204" pitchFamily="34" charset="0"/>
                <a:ea typeface="+mn-ea"/>
                <a:cs typeface="+mn-cs"/>
              </a:rPr>
              <a:t>t</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t>
            </a:r>
          </a:p>
        </p:txBody>
      </p:sp>
      <p:sp>
        <p:nvSpPr>
          <p:cNvPr id="7" name="Title 3">
            <a:extLst>
              <a:ext uri="{FF2B5EF4-FFF2-40B4-BE49-F238E27FC236}">
                <a16:creationId xmlns:a16="http://schemas.microsoft.com/office/drawing/2014/main" id="{58DDB147-7E23-DC47-A7BB-F7F8CF360935}"/>
              </a:ext>
            </a:extLst>
          </p:cNvPr>
          <p:cNvSpPr txBox="1">
            <a:spLocks/>
          </p:cNvSpPr>
          <p:nvPr/>
        </p:nvSpPr>
        <p:spPr>
          <a:xfrm>
            <a:off x="139617" y="375091"/>
            <a:ext cx="3745089" cy="70784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8" name="Oval 7"/>
          <p:cNvSpPr/>
          <p:nvPr/>
        </p:nvSpPr>
        <p:spPr>
          <a:xfrm>
            <a:off x="5516102" y="2496299"/>
            <a:ext cx="573437" cy="549767"/>
          </a:xfrm>
          <a:prstGeom prst="ellipse">
            <a:avLst/>
          </a:prstGeom>
          <a:no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9" name="Oval 8"/>
          <p:cNvSpPr/>
          <p:nvPr/>
        </p:nvSpPr>
        <p:spPr>
          <a:xfrm>
            <a:off x="7315670" y="2462956"/>
            <a:ext cx="573437" cy="538609"/>
          </a:xfrm>
          <a:prstGeom prst="ellipse">
            <a:avLst/>
          </a:prstGeom>
          <a:no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10" name="Oval 9"/>
          <p:cNvSpPr/>
          <p:nvPr/>
        </p:nvSpPr>
        <p:spPr>
          <a:xfrm>
            <a:off x="9311866" y="4127300"/>
            <a:ext cx="614765" cy="538609"/>
          </a:xfrm>
          <a:prstGeom prst="ellipse">
            <a:avLst/>
          </a:prstGeom>
          <a:no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11" name="Oval 10"/>
          <p:cNvSpPr/>
          <p:nvPr/>
        </p:nvSpPr>
        <p:spPr>
          <a:xfrm>
            <a:off x="8563761" y="4665909"/>
            <a:ext cx="614765" cy="538609"/>
          </a:xfrm>
          <a:prstGeom prst="ellipse">
            <a:avLst/>
          </a:prstGeom>
          <a:no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2" name="Title 1"/>
          <p:cNvSpPr>
            <a:spLocks noGrp="1"/>
          </p:cNvSpPr>
          <p:nvPr>
            <p:ph type="title"/>
          </p:nvPr>
        </p:nvSpPr>
        <p:spPr>
          <a:xfrm>
            <a:off x="0" y="213557"/>
            <a:ext cx="1678488" cy="647577"/>
          </a:xfrm>
        </p:spPr>
        <p:txBody>
          <a:bodyPr>
            <a:noAutofit/>
          </a:bodyPr>
          <a:lstStyle/>
          <a:p>
            <a:r>
              <a:rPr lang="en-GB" sz="2800" b="1">
                <a:solidFill>
                  <a:schemeClr val="tx1"/>
                </a:solidFill>
              </a:rPr>
              <a:t>Vowels</a:t>
            </a:r>
            <a:br>
              <a:rPr lang="en-GB" sz="2800" b="1">
                <a:solidFill>
                  <a:schemeClr val="tx1"/>
                </a:solidFill>
              </a:rPr>
            </a:br>
            <a:endParaRPr lang="en-GB" sz="2800">
              <a:solidFill>
                <a:schemeClr val="tx1"/>
              </a:solidFill>
            </a:endParaRPr>
          </a:p>
        </p:txBody>
      </p:sp>
      <p:sp>
        <p:nvSpPr>
          <p:cNvPr id="12" name="Rounded Rectangle 11">
            <a:extLst>
              <a:ext uri="{FF2B5EF4-FFF2-40B4-BE49-F238E27FC236}">
                <a16:creationId xmlns:a16="http://schemas.microsoft.com/office/drawing/2014/main" id="{ADEBE3AF-0A09-48C5-91F5-D2F42331A5CC}"/>
              </a:ext>
            </a:extLst>
          </p:cNvPr>
          <p:cNvSpPr/>
          <p:nvPr/>
        </p:nvSpPr>
        <p:spPr>
          <a:xfrm>
            <a:off x="10576800" y="247046"/>
            <a:ext cx="1382092" cy="400919"/>
          </a:xfrm>
          <a:prstGeom prst="roundRect">
            <a:avLst/>
          </a:prstGeom>
          <a:solidFill>
            <a:schemeClr val="accent4">
              <a:lumMod val="75000"/>
            </a:schemeClr>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51319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
                                            <p:txEl>
                                              <p:pRg st="0" end="0"/>
                                            </p:txEl>
                                          </p:spTgt>
                                        </p:tgtEl>
                                        <p:attrNameLst>
                                          <p:attrName>style.visibility</p:attrName>
                                        </p:attrNameLst>
                                      </p:cBhvr>
                                      <p:to>
                                        <p:strVal val="visible"/>
                                      </p:to>
                                    </p:set>
                                    <p:animEffect transition="in" filter="fade">
                                      <p:cBhvr>
                                        <p:cTn id="26" dur="500"/>
                                        <p:tgtEl>
                                          <p:spTgt spid="5">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
                                            <p:txEl>
                                              <p:pRg st="1" end="1"/>
                                            </p:txEl>
                                          </p:spTgt>
                                        </p:tgtEl>
                                        <p:attrNameLst>
                                          <p:attrName>style.visibility</p:attrName>
                                        </p:attrNameLst>
                                      </p:cBhvr>
                                      <p:to>
                                        <p:strVal val="visible"/>
                                      </p:to>
                                    </p:set>
                                    <p:animEffect transition="in" filter="fade">
                                      <p:cBhvr>
                                        <p:cTn id="31" dur="500"/>
                                        <p:tgtEl>
                                          <p:spTgt spid="5">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5">
                                            <p:txEl>
                                              <p:pRg st="2" end="2"/>
                                            </p:txEl>
                                          </p:spTgt>
                                        </p:tgtEl>
                                        <p:attrNameLst>
                                          <p:attrName>style.visibility</p:attrName>
                                        </p:attrNameLst>
                                      </p:cBhvr>
                                      <p:to>
                                        <p:strVal val="visible"/>
                                      </p:to>
                                    </p:set>
                                    <p:animEffect transition="in" filter="fade">
                                      <p:cBhvr>
                                        <p:cTn id="36" dur="500"/>
                                        <p:tgtEl>
                                          <p:spTgt spid="5">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5">
                                            <p:txEl>
                                              <p:pRg st="3" end="3"/>
                                            </p:txEl>
                                          </p:spTgt>
                                        </p:tgtEl>
                                        <p:attrNameLst>
                                          <p:attrName>style.visibility</p:attrName>
                                        </p:attrNameLst>
                                      </p:cBhvr>
                                      <p:to>
                                        <p:strVal val="visible"/>
                                      </p:to>
                                    </p:set>
                                    <p:animEffect transition="in" filter="fade">
                                      <p:cBhvr>
                                        <p:cTn id="46" dur="500"/>
                                        <p:tgtEl>
                                          <p:spTgt spid="5">
                                            <p:txEl>
                                              <p:pRg st="3" end="3"/>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animBg="1"/>
      <p:bldP spid="9" grpId="0" animBg="1"/>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1">
            <a:extLst>
              <a:ext uri="{FF2B5EF4-FFF2-40B4-BE49-F238E27FC236}">
                <a16:creationId xmlns:a16="http://schemas.microsoft.com/office/drawing/2014/main" id="{841E6D2F-C5C2-EE84-A719-4299D86BD307}"/>
              </a:ext>
            </a:extLst>
          </p:cNvPr>
          <p:cNvGraphicFramePr/>
          <p:nvPr>
            <p:extLst>
              <p:ext uri="{D42A27DB-BD31-4B8C-83A1-F6EECF244321}">
                <p14:modId xmlns:p14="http://schemas.microsoft.com/office/powerpoint/2010/main" val="470234555"/>
              </p:ext>
            </p:extLst>
          </p:nvPr>
        </p:nvGraphicFramePr>
        <p:xfrm>
          <a:off x="233187" y="1849866"/>
          <a:ext cx="8102739" cy="3866040"/>
        </p:xfrm>
        <a:graphic>
          <a:graphicData uri="http://schemas.openxmlformats.org/drawingml/2006/table">
            <a:tbl>
              <a:tblPr/>
              <a:tblGrid>
                <a:gridCol w="1197014">
                  <a:extLst>
                    <a:ext uri="{9D8B030D-6E8A-4147-A177-3AD203B41FA5}">
                      <a16:colId xmlns:a16="http://schemas.microsoft.com/office/drawing/2014/main" val="20000"/>
                    </a:ext>
                  </a:extLst>
                </a:gridCol>
                <a:gridCol w="2244361">
                  <a:extLst>
                    <a:ext uri="{9D8B030D-6E8A-4147-A177-3AD203B41FA5}">
                      <a16:colId xmlns:a16="http://schemas.microsoft.com/office/drawing/2014/main" val="20001"/>
                    </a:ext>
                  </a:extLst>
                </a:gridCol>
                <a:gridCol w="2517435">
                  <a:extLst>
                    <a:ext uri="{9D8B030D-6E8A-4147-A177-3AD203B41FA5}">
                      <a16:colId xmlns:a16="http://schemas.microsoft.com/office/drawing/2014/main" val="4025100293"/>
                    </a:ext>
                  </a:extLst>
                </a:gridCol>
                <a:gridCol w="2143929">
                  <a:extLst>
                    <a:ext uri="{9D8B030D-6E8A-4147-A177-3AD203B41FA5}">
                      <a16:colId xmlns:a16="http://schemas.microsoft.com/office/drawing/2014/main" val="3264631342"/>
                    </a:ext>
                  </a:extLst>
                </a:gridCol>
              </a:tblGrid>
              <a:tr h="961200">
                <a:tc>
                  <a:txBody>
                    <a:bodyPr/>
                    <a:lstStyle/>
                    <a:p>
                      <a:pPr algn="ctr">
                        <a:lnSpc>
                          <a:spcPct val="100000"/>
                        </a:lnSpc>
                      </a:pPr>
                      <a:endParaRPr lang="en-GB" sz="2000" b="0" strike="noStrike" spc="-1" dirty="0">
                        <a:latin typeface="Century gothic"/>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lnSpc>
                          <a:spcPct val="100000"/>
                        </a:lnSpc>
                      </a:pPr>
                      <a:r>
                        <a:rPr lang="en-US" sz="4400" b="0" strike="noStrike" spc="-1" dirty="0">
                          <a:solidFill>
                            <a:schemeClr val="tx1"/>
                          </a:solidFill>
                          <a:latin typeface="Century gothic"/>
                        </a:rPr>
                        <a:t>A</a:t>
                      </a:r>
                      <a:endParaRPr lang="en-GB" sz="4400" b="0" strike="noStrike" spc="-1" dirty="0">
                        <a:solidFill>
                          <a:schemeClr val="tx1"/>
                        </a:solidFill>
                        <a:latin typeface="Century gothic"/>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lnSpc>
                          <a:spcPct val="100000"/>
                        </a:lnSpc>
                      </a:pPr>
                      <a:r>
                        <a:rPr lang="en-US" sz="4400" b="0" strike="noStrike" spc="-1" dirty="0">
                          <a:solidFill>
                            <a:schemeClr val="tx1"/>
                          </a:solidFill>
                          <a:latin typeface="Century gothic"/>
                        </a:rPr>
                        <a:t>B</a:t>
                      </a:r>
                      <a:endParaRPr lang="en-GB" sz="4400" b="0" strike="noStrike" spc="-1" dirty="0">
                        <a:solidFill>
                          <a:schemeClr val="tx1"/>
                        </a:solidFill>
                        <a:latin typeface="Century gothic"/>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lnSpc>
                          <a:spcPct val="100000"/>
                        </a:lnSpc>
                      </a:pPr>
                      <a:r>
                        <a:rPr lang="en-US" sz="4400" b="0" strike="noStrike" spc="-1" dirty="0">
                          <a:solidFill>
                            <a:schemeClr val="tx1"/>
                          </a:solidFill>
                          <a:latin typeface="Century gothic"/>
                        </a:rPr>
                        <a:t>C</a:t>
                      </a:r>
                      <a:endParaRPr lang="en-GB" sz="4400" b="0" strike="noStrike" spc="-1" dirty="0">
                        <a:solidFill>
                          <a:schemeClr val="tx1"/>
                        </a:solidFill>
                        <a:latin typeface="Century gothic"/>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10000"/>
                  </a:ext>
                </a:extLst>
              </a:tr>
              <a:tr h="505080">
                <a:tc>
                  <a:txBody>
                    <a:bodyPr/>
                    <a:lstStyle/>
                    <a:p>
                      <a:endParaRPr lang="en-US"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l"/>
                      <a:r>
                        <a:rPr lang="en-US" sz="2400" dirty="0">
                          <a:solidFill>
                            <a:schemeClr val="tx1"/>
                          </a:solidFill>
                          <a:latin typeface="Century Gothic" panose="020B0502020202020204" pitchFamily="34" charset="0"/>
                        </a:rPr>
                        <a:t>H</a:t>
                      </a:r>
                      <a:r>
                        <a:rPr lang="en-US" sz="2400" b="1" dirty="0">
                          <a:solidFill>
                            <a:schemeClr val="tx1"/>
                          </a:solidFill>
                          <a:latin typeface="Century Gothic" panose="020B0502020202020204" pitchFamily="34" charset="0"/>
                        </a:rPr>
                        <a:t>u</a:t>
                      </a:r>
                      <a:r>
                        <a:rPr lang="en-US" sz="2400" dirty="0">
                          <a:solidFill>
                            <a:schemeClr val="tx1"/>
                          </a:solidFill>
                          <a:latin typeface="Century Gothic" panose="020B0502020202020204" pitchFamily="34" charset="0"/>
                        </a:rPr>
                        <a:t>nd</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l"/>
                      <a:r>
                        <a:rPr lang="en-US" sz="2400" dirty="0">
                          <a:solidFill>
                            <a:schemeClr val="tx1"/>
                          </a:solidFill>
                          <a:latin typeface="Century Gothic" panose="020B0502020202020204" pitchFamily="34" charset="0"/>
                        </a:rPr>
                        <a:t>Comp</a:t>
                      </a:r>
                      <a:r>
                        <a:rPr lang="en-US" sz="2400" b="1" dirty="0">
                          <a:solidFill>
                            <a:schemeClr val="tx1"/>
                          </a:solidFill>
                          <a:latin typeface="Century Gothic" panose="020B0502020202020204" pitchFamily="34" charset="0"/>
                        </a:rPr>
                        <a:t>u</a:t>
                      </a:r>
                      <a:r>
                        <a:rPr lang="en-US" sz="2400" dirty="0">
                          <a:solidFill>
                            <a:schemeClr val="tx1"/>
                          </a:solidFill>
                          <a:latin typeface="Century Gothic" panose="020B0502020202020204" pitchFamily="34" charset="0"/>
                        </a:rPr>
                        <a:t>ter</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l"/>
                      <a:r>
                        <a:rPr lang="en-US" sz="2400" dirty="0">
                          <a:solidFill>
                            <a:schemeClr val="tx1"/>
                          </a:solidFill>
                          <a:latin typeface="Century Gothic" panose="020B0502020202020204" pitchFamily="34" charset="0"/>
                        </a:rPr>
                        <a:t>Instr</a:t>
                      </a:r>
                      <a:r>
                        <a:rPr lang="en-US" sz="2400" b="1" dirty="0">
                          <a:solidFill>
                            <a:schemeClr val="tx1"/>
                          </a:solidFill>
                          <a:latin typeface="Century Gothic" panose="020B0502020202020204" pitchFamily="34" charset="0"/>
                        </a:rPr>
                        <a:t>u</a:t>
                      </a:r>
                      <a:r>
                        <a:rPr lang="en-US" sz="2400" dirty="0">
                          <a:solidFill>
                            <a:schemeClr val="tx1"/>
                          </a:solidFill>
                          <a:latin typeface="Century Gothic" panose="020B0502020202020204" pitchFamily="34" charset="0"/>
                        </a:rPr>
                        <a:t>ment</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10001"/>
                  </a:ext>
                </a:extLst>
              </a:tr>
              <a:tr h="478440">
                <a:tc>
                  <a:txBody>
                    <a:bodyPr/>
                    <a:lstStyle/>
                    <a:p>
                      <a:endParaRPr lang="en-US"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l"/>
                      <a:r>
                        <a:rPr lang="en-US" sz="2400" dirty="0" err="1">
                          <a:solidFill>
                            <a:schemeClr val="tx1"/>
                          </a:solidFill>
                          <a:latin typeface="Century Gothic" panose="020B0502020202020204" pitchFamily="34" charset="0"/>
                        </a:rPr>
                        <a:t>P</a:t>
                      </a:r>
                      <a:r>
                        <a:rPr lang="en-US" sz="2400" b="1" dirty="0" err="1">
                          <a:solidFill>
                            <a:schemeClr val="tx1"/>
                          </a:solidFill>
                          <a:latin typeface="Century Gothic" panose="020B0502020202020204" pitchFamily="34" charset="0"/>
                        </a:rPr>
                        <a:t>u</a:t>
                      </a:r>
                      <a:r>
                        <a:rPr lang="en-US" sz="2400" dirty="0" err="1">
                          <a:solidFill>
                            <a:schemeClr val="tx1"/>
                          </a:solidFill>
                          <a:latin typeface="Century Gothic" panose="020B0502020202020204" pitchFamily="34" charset="0"/>
                        </a:rPr>
                        <a:t>nkt</a:t>
                      </a:r>
                      <a:endParaRPr lang="en-US" sz="2400" dirty="0">
                        <a:solidFill>
                          <a:schemeClr val="tx1"/>
                        </a:solidFill>
                        <a:latin typeface="Century Gothic" panose="020B050202020202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l"/>
                      <a:r>
                        <a:rPr lang="en-US" sz="2400" dirty="0">
                          <a:solidFill>
                            <a:schemeClr val="tx1"/>
                          </a:solidFill>
                          <a:latin typeface="Century Gothic" panose="020B0502020202020204" pitchFamily="34" charset="0"/>
                        </a:rPr>
                        <a:t>B</a:t>
                      </a:r>
                      <a:r>
                        <a:rPr lang="en-US" sz="2400" b="1" dirty="0">
                          <a:solidFill>
                            <a:schemeClr val="tx1"/>
                          </a:solidFill>
                          <a:latin typeface="Century Gothic" panose="020B0502020202020204" pitchFamily="34" charset="0"/>
                        </a:rPr>
                        <a:t>u</a:t>
                      </a:r>
                      <a:r>
                        <a:rPr lang="en-US" sz="2400" dirty="0">
                          <a:solidFill>
                            <a:schemeClr val="tx1"/>
                          </a:solidFill>
                          <a:latin typeface="Century Gothic" panose="020B0502020202020204" pitchFamily="34" charset="0"/>
                        </a:rPr>
                        <a:t>ch</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l"/>
                      <a:r>
                        <a:rPr lang="en-US" sz="2400" dirty="0" err="1">
                          <a:solidFill>
                            <a:schemeClr val="tx1"/>
                          </a:solidFill>
                          <a:latin typeface="Century Gothic" panose="020B0502020202020204" pitchFamily="34" charset="0"/>
                        </a:rPr>
                        <a:t>M</a:t>
                      </a:r>
                      <a:r>
                        <a:rPr lang="en-US" sz="2400" b="1" dirty="0" err="1">
                          <a:solidFill>
                            <a:schemeClr val="tx1"/>
                          </a:solidFill>
                          <a:latin typeface="Century Gothic" panose="020B0502020202020204" pitchFamily="34" charset="0"/>
                        </a:rPr>
                        <a:t>u</a:t>
                      </a:r>
                      <a:r>
                        <a:rPr lang="en-US" sz="2400" dirty="0" err="1">
                          <a:solidFill>
                            <a:schemeClr val="tx1"/>
                          </a:solidFill>
                          <a:latin typeface="Century Gothic" panose="020B0502020202020204" pitchFamily="34" charset="0"/>
                        </a:rPr>
                        <a:t>sik</a:t>
                      </a:r>
                      <a:endParaRPr lang="en-US" sz="2400" dirty="0">
                        <a:solidFill>
                          <a:schemeClr val="tx1"/>
                        </a:solidFill>
                        <a:latin typeface="Century Gothic" panose="020B050202020202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10002"/>
                  </a:ext>
                </a:extLst>
              </a:tr>
              <a:tr h="441000">
                <a:tc>
                  <a:txBody>
                    <a:bodyPr/>
                    <a:lstStyle/>
                    <a:p>
                      <a:endParaRPr lang="en-US"/>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l"/>
                      <a:r>
                        <a:rPr lang="en-US" sz="2400" dirty="0">
                          <a:solidFill>
                            <a:schemeClr val="tx1"/>
                          </a:solidFill>
                          <a:latin typeface="Century Gothic" panose="020B0502020202020204" pitchFamily="34" charset="0"/>
                        </a:rPr>
                        <a:t>g</a:t>
                      </a:r>
                      <a:r>
                        <a:rPr lang="en-US" sz="2400" b="1" dirty="0">
                          <a:solidFill>
                            <a:schemeClr val="tx1"/>
                          </a:solidFill>
                          <a:latin typeface="Century Gothic" panose="020B0502020202020204" pitchFamily="34" charset="0"/>
                        </a:rPr>
                        <a:t>u</a:t>
                      </a:r>
                      <a:r>
                        <a:rPr lang="en-US" sz="2400" dirty="0">
                          <a:solidFill>
                            <a:schemeClr val="tx1"/>
                          </a:solidFill>
                          <a:latin typeface="Century Gothic" panose="020B0502020202020204" pitchFamily="34" charset="0"/>
                        </a:rPr>
                        <a:t>t</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l"/>
                      <a:r>
                        <a:rPr lang="en-US" sz="2400" dirty="0">
                          <a:solidFill>
                            <a:schemeClr val="tx1"/>
                          </a:solidFill>
                          <a:latin typeface="Century Gothic" panose="020B0502020202020204" pitchFamily="34" charset="0"/>
                        </a:rPr>
                        <a:t>s</a:t>
                      </a:r>
                      <a:r>
                        <a:rPr lang="en-US" sz="2400" b="1" dirty="0">
                          <a:solidFill>
                            <a:schemeClr val="tx1"/>
                          </a:solidFill>
                          <a:latin typeface="Century Gothic" panose="020B0502020202020204" pitchFamily="34" charset="0"/>
                        </a:rPr>
                        <a:t>u</a:t>
                      </a:r>
                      <a:r>
                        <a:rPr lang="en-US" sz="2400" dirty="0">
                          <a:solidFill>
                            <a:schemeClr val="tx1"/>
                          </a:solidFill>
                          <a:latin typeface="Century Gothic" panose="020B0502020202020204" pitchFamily="34" charset="0"/>
                        </a:rPr>
                        <a:t>per</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l"/>
                      <a:r>
                        <a:rPr lang="en-US" sz="2400" dirty="0">
                          <a:solidFill>
                            <a:schemeClr val="tx1"/>
                          </a:solidFill>
                          <a:latin typeface="Century Gothic" panose="020B0502020202020204" pitchFamily="34" charset="0"/>
                        </a:rPr>
                        <a:t>w</a:t>
                      </a:r>
                      <a:r>
                        <a:rPr lang="en-US" sz="2400" b="1" dirty="0">
                          <a:solidFill>
                            <a:schemeClr val="tx1"/>
                          </a:solidFill>
                          <a:latin typeface="Century Gothic" panose="020B0502020202020204" pitchFamily="34" charset="0"/>
                        </a:rPr>
                        <a:t>u</a:t>
                      </a:r>
                      <a:r>
                        <a:rPr lang="en-US" sz="2400" dirty="0">
                          <a:solidFill>
                            <a:schemeClr val="tx1"/>
                          </a:solidFill>
                          <a:latin typeface="Century Gothic" panose="020B0502020202020204" pitchFamily="34" charset="0"/>
                        </a:rPr>
                        <a:t>nderbar</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10003"/>
                  </a:ext>
                </a:extLst>
              </a:tr>
              <a:tr h="478440">
                <a:tc>
                  <a:txBody>
                    <a:bodyPr/>
                    <a:lstStyle/>
                    <a:p>
                      <a:endParaRPr lang="en-US"/>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l"/>
                      <a:r>
                        <a:rPr lang="en-US" sz="2400" b="1" dirty="0" err="1">
                          <a:solidFill>
                            <a:schemeClr val="tx1"/>
                          </a:solidFill>
                          <a:latin typeface="Century Gothic" panose="020B0502020202020204" pitchFamily="34" charset="0"/>
                        </a:rPr>
                        <a:t>jung</a:t>
                      </a:r>
                      <a:endParaRPr lang="en-US" sz="2400" b="1" dirty="0">
                        <a:solidFill>
                          <a:schemeClr val="tx1"/>
                        </a:solidFill>
                        <a:latin typeface="Century Gothic" panose="020B050202020202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l"/>
                      <a:r>
                        <a:rPr lang="en-US" sz="2400" b="0" dirty="0">
                          <a:solidFill>
                            <a:schemeClr val="tx1"/>
                          </a:solidFill>
                          <a:latin typeface="Century Gothic" panose="020B0502020202020204" pitchFamily="34" charset="0"/>
                        </a:rPr>
                        <a:t>d</a:t>
                      </a:r>
                      <a:r>
                        <a:rPr lang="en-US" sz="2400" b="1" dirty="0">
                          <a:solidFill>
                            <a:schemeClr val="tx1"/>
                          </a:solidFill>
                          <a:latin typeface="Century Gothic" panose="020B0502020202020204" pitchFamily="34" charset="0"/>
                        </a:rPr>
                        <a:t>u</a:t>
                      </a:r>
                      <a:endParaRPr lang="en-US" sz="2400" dirty="0">
                        <a:solidFill>
                          <a:schemeClr val="tx1"/>
                        </a:solidFill>
                        <a:latin typeface="Century Gothic" panose="020B050202020202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l"/>
                      <a:r>
                        <a:rPr lang="en-US" sz="2400" dirty="0" err="1">
                          <a:solidFill>
                            <a:schemeClr val="tx1"/>
                          </a:solidFill>
                          <a:latin typeface="Century Gothic" panose="020B0502020202020204" pitchFamily="34" charset="0"/>
                        </a:rPr>
                        <a:t>Br</a:t>
                      </a:r>
                      <a:r>
                        <a:rPr lang="en-US" sz="2400" b="1" dirty="0" err="1">
                          <a:solidFill>
                            <a:schemeClr val="tx1"/>
                          </a:solidFill>
                          <a:latin typeface="Century Gothic" panose="020B0502020202020204" pitchFamily="34" charset="0"/>
                        </a:rPr>
                        <a:t>u</a:t>
                      </a:r>
                      <a:r>
                        <a:rPr lang="en-US" sz="2400" dirty="0" err="1">
                          <a:solidFill>
                            <a:schemeClr val="tx1"/>
                          </a:solidFill>
                          <a:latin typeface="Century Gothic" panose="020B0502020202020204" pitchFamily="34" charset="0"/>
                        </a:rPr>
                        <a:t>der</a:t>
                      </a:r>
                      <a:endParaRPr lang="en-US" sz="2400" dirty="0">
                        <a:solidFill>
                          <a:schemeClr val="tx1"/>
                        </a:solidFill>
                        <a:latin typeface="Century Gothic" panose="020B050202020202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10004"/>
                  </a:ext>
                </a:extLst>
              </a:tr>
              <a:tr h="507240">
                <a:tc>
                  <a:txBody>
                    <a:bodyPr/>
                    <a:lstStyle/>
                    <a:p>
                      <a:endParaRPr lang="en-US"/>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l"/>
                      <a:r>
                        <a:rPr lang="en-US" sz="2400" dirty="0">
                          <a:solidFill>
                            <a:schemeClr val="tx1"/>
                          </a:solidFill>
                          <a:latin typeface="Century Gothic" panose="020B0502020202020204" pitchFamily="34" charset="0"/>
                        </a:rPr>
                        <a:t>M</a:t>
                      </a:r>
                      <a:r>
                        <a:rPr lang="en-US" sz="2400" b="1" dirty="0">
                          <a:solidFill>
                            <a:schemeClr val="tx1"/>
                          </a:solidFill>
                          <a:latin typeface="Century Gothic" panose="020B0502020202020204" pitchFamily="34" charset="0"/>
                        </a:rPr>
                        <a:t>u</a:t>
                      </a:r>
                      <a:r>
                        <a:rPr lang="en-US" sz="2400" dirty="0">
                          <a:solidFill>
                            <a:schemeClr val="tx1"/>
                          </a:solidFill>
                          <a:latin typeface="Century Gothic" panose="020B0502020202020204" pitchFamily="34" charset="0"/>
                        </a:rPr>
                        <a:t>tter</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l"/>
                      <a:r>
                        <a:rPr lang="en-US" sz="2400" b="1" dirty="0" err="1">
                          <a:solidFill>
                            <a:schemeClr val="tx1"/>
                          </a:solidFill>
                          <a:latin typeface="Century Gothic" panose="020B0502020202020204" pitchFamily="34" charset="0"/>
                        </a:rPr>
                        <a:t>U</a:t>
                      </a:r>
                      <a:r>
                        <a:rPr lang="en-US" sz="2400" dirty="0" err="1">
                          <a:solidFill>
                            <a:schemeClr val="tx1"/>
                          </a:solidFill>
                          <a:latin typeface="Century Gothic" panose="020B0502020202020204" pitchFamily="34" charset="0"/>
                        </a:rPr>
                        <a:t>hr</a:t>
                      </a:r>
                      <a:endParaRPr lang="en-US" sz="2400" dirty="0">
                        <a:solidFill>
                          <a:schemeClr val="tx1"/>
                        </a:solidFill>
                        <a:latin typeface="Century Gothic" panose="020B050202020202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l"/>
                      <a:r>
                        <a:rPr lang="en-US" sz="2400" dirty="0" err="1">
                          <a:solidFill>
                            <a:schemeClr val="tx1"/>
                          </a:solidFill>
                          <a:latin typeface="Century Gothic" panose="020B0502020202020204" pitchFamily="34" charset="0"/>
                        </a:rPr>
                        <a:t>r</a:t>
                      </a:r>
                      <a:r>
                        <a:rPr lang="en-US" sz="2400" b="1" dirty="0" err="1">
                          <a:solidFill>
                            <a:schemeClr val="tx1"/>
                          </a:solidFill>
                          <a:latin typeface="Century Gothic" panose="020B0502020202020204" pitchFamily="34" charset="0"/>
                        </a:rPr>
                        <a:t>u</a:t>
                      </a:r>
                      <a:r>
                        <a:rPr lang="en-US" sz="2400" dirty="0" err="1">
                          <a:solidFill>
                            <a:schemeClr val="tx1"/>
                          </a:solidFill>
                          <a:latin typeface="Century Gothic" panose="020B0502020202020204" pitchFamily="34" charset="0"/>
                        </a:rPr>
                        <a:t>nd</a:t>
                      </a:r>
                      <a:endParaRPr lang="en-US" sz="2400" dirty="0">
                        <a:solidFill>
                          <a:schemeClr val="tx1"/>
                        </a:solidFill>
                        <a:latin typeface="Century Gothic" panose="020B050202020202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10005"/>
                  </a:ext>
                </a:extLst>
              </a:tr>
              <a:tr h="478440">
                <a:tc>
                  <a:txBody>
                    <a:bodyPr/>
                    <a:lstStyle/>
                    <a:p>
                      <a:endParaRPr lang="en-US"/>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l"/>
                      <a:r>
                        <a:rPr lang="en-US" sz="2400" dirty="0">
                          <a:solidFill>
                            <a:schemeClr val="tx1"/>
                          </a:solidFill>
                          <a:latin typeface="Century Gothic" panose="020B0502020202020204" pitchFamily="34" charset="0"/>
                        </a:rPr>
                        <a:t>Gr</a:t>
                      </a:r>
                      <a:r>
                        <a:rPr lang="en-US" sz="2400" b="1" dirty="0">
                          <a:solidFill>
                            <a:schemeClr val="tx1"/>
                          </a:solidFill>
                          <a:latin typeface="Century Gothic" panose="020B0502020202020204" pitchFamily="34" charset="0"/>
                        </a:rPr>
                        <a:t>u</a:t>
                      </a:r>
                      <a:r>
                        <a:rPr lang="en-US" sz="2400" dirty="0">
                          <a:solidFill>
                            <a:schemeClr val="tx1"/>
                          </a:solidFill>
                          <a:latin typeface="Century Gothic" panose="020B0502020202020204" pitchFamily="34" charset="0"/>
                        </a:rPr>
                        <a:t>ppe</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l"/>
                      <a:r>
                        <a:rPr lang="en-US" sz="2400" b="0" dirty="0">
                          <a:solidFill>
                            <a:schemeClr val="tx1"/>
                          </a:solidFill>
                          <a:latin typeface="Century Gothic" panose="020B0502020202020204" pitchFamily="34" charset="0"/>
                        </a:rPr>
                        <a:t>K</a:t>
                      </a:r>
                      <a:r>
                        <a:rPr lang="en-US" sz="2400" b="1" dirty="0">
                          <a:solidFill>
                            <a:schemeClr val="tx1"/>
                          </a:solidFill>
                          <a:latin typeface="Century Gothic" panose="020B0502020202020204" pitchFamily="34" charset="0"/>
                        </a:rPr>
                        <a:t>u</a:t>
                      </a:r>
                      <a:r>
                        <a:rPr lang="en-US" sz="2400" b="0" dirty="0">
                          <a:solidFill>
                            <a:schemeClr val="tx1"/>
                          </a:solidFill>
                          <a:latin typeface="Century Gothic" panose="020B0502020202020204" pitchFamily="34" charset="0"/>
                        </a:rPr>
                        <a:t>nst</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l"/>
                      <a:r>
                        <a:rPr lang="en-US" sz="2400" b="0" dirty="0">
                          <a:solidFill>
                            <a:schemeClr val="tx1"/>
                          </a:solidFill>
                          <a:latin typeface="Century Gothic" panose="020B0502020202020204" pitchFamily="34" charset="0"/>
                        </a:rPr>
                        <a:t>Min</a:t>
                      </a:r>
                      <a:r>
                        <a:rPr lang="en-US" sz="2400" b="1" dirty="0">
                          <a:solidFill>
                            <a:schemeClr val="tx1"/>
                          </a:solidFill>
                          <a:latin typeface="Century Gothic" panose="020B0502020202020204" pitchFamily="34" charset="0"/>
                        </a:rPr>
                        <a:t>u</a:t>
                      </a:r>
                      <a:r>
                        <a:rPr lang="en-US" sz="2400" dirty="0">
                          <a:solidFill>
                            <a:schemeClr val="tx1"/>
                          </a:solidFill>
                          <a:latin typeface="Century Gothic" panose="020B0502020202020204" pitchFamily="34" charset="0"/>
                        </a:rPr>
                        <a:t>te</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10006"/>
                  </a:ext>
                </a:extLst>
              </a:tr>
            </a:tbl>
          </a:graphicData>
        </a:graphic>
      </p:graphicFrame>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0" y="213557"/>
            <a:ext cx="1941534" cy="647577"/>
          </a:xfrm>
        </p:spPr>
        <p:txBody>
          <a:bodyPr>
            <a:noAutofit/>
          </a:bodyPr>
          <a:lstStyle/>
          <a:p>
            <a:r>
              <a:rPr lang="es-AR" sz="2800" b="1" dirty="0">
                <a:solidFill>
                  <a:schemeClr val="tx1"/>
                </a:solidFill>
                <a:latin typeface="Century Gothic" panose="020B0502020202020204" pitchFamily="34" charset="0"/>
                <a:cs typeface="Arial"/>
                <a:sym typeface="Arial"/>
              </a:rPr>
              <a:t>Phonetik</a:t>
            </a:r>
            <a:endParaRPr lang="en-GB" sz="2800" dirty="0">
              <a:solidFill>
                <a:schemeClr val="tx1"/>
              </a:solidFill>
            </a:endParaRPr>
          </a:p>
        </p:txBody>
      </p:sp>
      <p:sp>
        <p:nvSpPr>
          <p:cNvPr id="10" name="CustomShape 23">
            <a:hlinkClick r:id="" action="ppaction://noaction">
              <a:snd r:embed="rId3" name="T1_W2F_4.2.wav"/>
            </a:hlinkClick>
            <a:extLst>
              <a:ext uri="{FF2B5EF4-FFF2-40B4-BE49-F238E27FC236}">
                <a16:creationId xmlns:a16="http://schemas.microsoft.com/office/drawing/2014/main" id="{389225CF-B3F2-219E-5F17-E2278C174DC8}"/>
              </a:ext>
            </a:extLst>
          </p:cNvPr>
          <p:cNvSpPr/>
          <p:nvPr/>
        </p:nvSpPr>
        <p:spPr>
          <a:xfrm>
            <a:off x="412521" y="2846419"/>
            <a:ext cx="464040" cy="396360"/>
          </a:xfrm>
          <a:prstGeom prst="actionButtonBlank">
            <a:avLst/>
          </a:prstGeom>
          <a:solidFill>
            <a:schemeClr val="accent4">
              <a:lumMod val="75000"/>
            </a:schemeClr>
          </a:solidFill>
          <a:ln>
            <a:solidFill>
              <a:schemeClr val="tx1"/>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effectLst/>
              <a:uLnTx/>
              <a:uFillTx/>
              <a:latin typeface="Century Gothic" panose="020B0502020202020204" pitchFamily="34" charset="0"/>
            </a:endParaRPr>
          </a:p>
        </p:txBody>
      </p:sp>
      <p:sp>
        <p:nvSpPr>
          <p:cNvPr id="11" name="CustomShape 24">
            <a:hlinkClick r:id="" action="ppaction://noaction">
              <a:snd r:embed="rId4" name="T1_W2F_4.3.wav"/>
            </a:hlinkClick>
            <a:extLst>
              <a:ext uri="{FF2B5EF4-FFF2-40B4-BE49-F238E27FC236}">
                <a16:creationId xmlns:a16="http://schemas.microsoft.com/office/drawing/2014/main" id="{CDC65666-3F7E-DD02-4E52-DD704D4792CF}"/>
              </a:ext>
            </a:extLst>
          </p:cNvPr>
          <p:cNvSpPr/>
          <p:nvPr/>
        </p:nvSpPr>
        <p:spPr>
          <a:xfrm>
            <a:off x="412521" y="3325579"/>
            <a:ext cx="464040" cy="396360"/>
          </a:xfrm>
          <a:prstGeom prst="actionButtonBlank">
            <a:avLst/>
          </a:prstGeom>
          <a:solidFill>
            <a:schemeClr val="accent4">
              <a:lumMod val="75000"/>
            </a:schemeClr>
          </a:solidFill>
          <a:ln>
            <a:solidFill>
              <a:schemeClr val="tx1"/>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effectLst/>
                <a:uLnTx/>
                <a:uFillTx/>
                <a:latin typeface="Century Gothic" panose="020B0502020202020204" pitchFamily="34" charset="0"/>
                <a:ea typeface="DejaVu Sans"/>
              </a:rPr>
              <a:t>2</a:t>
            </a:r>
            <a:endParaRPr kumimoji="0" lang="en-GB" sz="2000" b="0" i="0" u="none" strike="noStrike" kern="1200" cap="none" spc="-1" normalizeH="0" baseline="0" noProof="0" dirty="0">
              <a:ln>
                <a:noFill/>
              </a:ln>
              <a:effectLst/>
              <a:uLnTx/>
              <a:uFillTx/>
              <a:latin typeface="Century Gothic" panose="020B0502020202020204" pitchFamily="34" charset="0"/>
            </a:endParaRPr>
          </a:p>
        </p:txBody>
      </p:sp>
      <p:sp>
        <p:nvSpPr>
          <p:cNvPr id="13" name="CustomShape 25">
            <a:hlinkClick r:id="" action="ppaction://noaction">
              <a:snd r:embed="rId5" name="T1_W2F_4.4.wav"/>
            </a:hlinkClick>
            <a:extLst>
              <a:ext uri="{FF2B5EF4-FFF2-40B4-BE49-F238E27FC236}">
                <a16:creationId xmlns:a16="http://schemas.microsoft.com/office/drawing/2014/main" id="{FC1F46AD-7A4D-C5E4-0D49-4D815BA43640}"/>
              </a:ext>
            </a:extLst>
          </p:cNvPr>
          <p:cNvSpPr/>
          <p:nvPr/>
        </p:nvSpPr>
        <p:spPr>
          <a:xfrm>
            <a:off x="412521" y="3792139"/>
            <a:ext cx="464040" cy="396360"/>
          </a:xfrm>
          <a:prstGeom prst="actionButtonBlank">
            <a:avLst/>
          </a:prstGeom>
          <a:solidFill>
            <a:schemeClr val="accent4">
              <a:lumMod val="75000"/>
            </a:schemeClr>
          </a:solidFill>
          <a:ln>
            <a:solidFill>
              <a:schemeClr val="tx1"/>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effectLst/>
              <a:uLnTx/>
              <a:uFillTx/>
              <a:latin typeface="Century Gothic" panose="020B0502020202020204" pitchFamily="34" charset="0"/>
            </a:endParaRPr>
          </a:p>
        </p:txBody>
      </p:sp>
      <p:sp>
        <p:nvSpPr>
          <p:cNvPr id="14" name="CustomShape 26">
            <a:hlinkClick r:id="" action="ppaction://noaction">
              <a:snd r:embed="rId6" name="T1_W2F_4.5.wav"/>
            </a:hlinkClick>
            <a:extLst>
              <a:ext uri="{FF2B5EF4-FFF2-40B4-BE49-F238E27FC236}">
                <a16:creationId xmlns:a16="http://schemas.microsoft.com/office/drawing/2014/main" id="{C7C3FEC1-5AED-3D23-A5A2-3E583F06C200}"/>
              </a:ext>
            </a:extLst>
          </p:cNvPr>
          <p:cNvSpPr/>
          <p:nvPr/>
        </p:nvSpPr>
        <p:spPr>
          <a:xfrm>
            <a:off x="412521" y="4297579"/>
            <a:ext cx="464040" cy="396360"/>
          </a:xfrm>
          <a:prstGeom prst="actionButtonBlank">
            <a:avLst/>
          </a:prstGeom>
          <a:solidFill>
            <a:schemeClr val="accent4">
              <a:lumMod val="75000"/>
            </a:schemeClr>
          </a:solidFill>
          <a:ln>
            <a:solidFill>
              <a:schemeClr val="tx1"/>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effectLst/>
              <a:uLnTx/>
              <a:uFillTx/>
              <a:latin typeface="Century Gothic" panose="020B0502020202020204" pitchFamily="34" charset="0"/>
            </a:endParaRPr>
          </a:p>
        </p:txBody>
      </p:sp>
      <p:sp>
        <p:nvSpPr>
          <p:cNvPr id="15" name="CustomShape 27">
            <a:hlinkClick r:id="" action="ppaction://noaction">
              <a:snd r:embed="rId7" name="T1_W2F_4.6.wav"/>
            </a:hlinkClick>
            <a:extLst>
              <a:ext uri="{FF2B5EF4-FFF2-40B4-BE49-F238E27FC236}">
                <a16:creationId xmlns:a16="http://schemas.microsoft.com/office/drawing/2014/main" id="{04208EF7-26E9-22CC-3F51-58C6ED4C6E09}"/>
              </a:ext>
            </a:extLst>
          </p:cNvPr>
          <p:cNvSpPr/>
          <p:nvPr/>
        </p:nvSpPr>
        <p:spPr>
          <a:xfrm>
            <a:off x="416841" y="4789699"/>
            <a:ext cx="464040" cy="396360"/>
          </a:xfrm>
          <a:prstGeom prst="actionButtonBlank">
            <a:avLst/>
          </a:prstGeom>
          <a:solidFill>
            <a:schemeClr val="accent4">
              <a:lumMod val="75000"/>
            </a:schemeClr>
          </a:solidFill>
          <a:ln>
            <a:solidFill>
              <a:schemeClr val="tx1"/>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effectLst/>
              <a:uLnTx/>
              <a:uFillTx/>
              <a:latin typeface="Century Gothic" panose="020B0502020202020204" pitchFamily="34" charset="0"/>
            </a:endParaRPr>
          </a:p>
        </p:txBody>
      </p:sp>
      <p:sp>
        <p:nvSpPr>
          <p:cNvPr id="16" name="CustomShape 28">
            <a:hlinkClick r:id="" action="ppaction://noaction">
              <a:snd r:embed="rId8" name="T1_W2F_4.7.wav"/>
            </a:hlinkClick>
            <a:extLst>
              <a:ext uri="{FF2B5EF4-FFF2-40B4-BE49-F238E27FC236}">
                <a16:creationId xmlns:a16="http://schemas.microsoft.com/office/drawing/2014/main" id="{AF6FAAF3-BB21-1DC8-7310-4B84D462F6D5}"/>
              </a:ext>
            </a:extLst>
          </p:cNvPr>
          <p:cNvSpPr/>
          <p:nvPr/>
        </p:nvSpPr>
        <p:spPr>
          <a:xfrm>
            <a:off x="412521" y="5232859"/>
            <a:ext cx="464040" cy="396360"/>
          </a:xfrm>
          <a:prstGeom prst="actionButtonBlank">
            <a:avLst/>
          </a:prstGeom>
          <a:solidFill>
            <a:schemeClr val="accent4">
              <a:lumMod val="75000"/>
            </a:schemeClr>
          </a:solidFill>
          <a:ln>
            <a:solidFill>
              <a:schemeClr val="tx1"/>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effectLst/>
                <a:uLnTx/>
                <a:uFillTx/>
                <a:latin typeface="Century Gothic" panose="020B0502020202020204" pitchFamily="34" charset="0"/>
                <a:ea typeface="DejaVu Sans"/>
              </a:rPr>
              <a:t>6</a:t>
            </a:r>
            <a:endParaRPr kumimoji="0" lang="en-GB" sz="2000" b="0" i="0" u="none" strike="noStrike" kern="1200" cap="none" spc="-1" normalizeH="0" baseline="0" noProof="0">
              <a:ln>
                <a:noFill/>
              </a:ln>
              <a:effectLst/>
              <a:uLnTx/>
              <a:uFillTx/>
              <a:latin typeface="Century Gothic" panose="020B0502020202020204" pitchFamily="34" charset="0"/>
            </a:endParaRPr>
          </a:p>
        </p:txBody>
      </p:sp>
      <p:sp>
        <p:nvSpPr>
          <p:cNvPr id="34" name="TextBox 33">
            <a:extLst>
              <a:ext uri="{FF2B5EF4-FFF2-40B4-BE49-F238E27FC236}">
                <a16:creationId xmlns:a16="http://schemas.microsoft.com/office/drawing/2014/main" id="{CB1B27E4-8B07-FE73-F29B-1900C9D03A20}"/>
              </a:ext>
            </a:extLst>
          </p:cNvPr>
          <p:cNvSpPr txBox="1"/>
          <p:nvPr/>
        </p:nvSpPr>
        <p:spPr>
          <a:xfrm>
            <a:off x="1474414" y="2838608"/>
            <a:ext cx="981708" cy="384489"/>
          </a:xfrm>
          <a:prstGeom prst="rect">
            <a:avLst/>
          </a:prstGeom>
          <a:solidFill>
            <a:schemeClr val="bg2"/>
          </a:solidFill>
        </p:spPr>
        <p:txBody>
          <a:bodyPr wrap="square" rtlCol="0">
            <a:spAutoFit/>
          </a:bodyPr>
          <a:lstStyle/>
          <a:p>
            <a:endParaRPr lang="en-GB" dirty="0"/>
          </a:p>
        </p:txBody>
      </p:sp>
      <p:sp>
        <p:nvSpPr>
          <p:cNvPr id="52" name="TextBox 51">
            <a:extLst>
              <a:ext uri="{FF2B5EF4-FFF2-40B4-BE49-F238E27FC236}">
                <a16:creationId xmlns:a16="http://schemas.microsoft.com/office/drawing/2014/main" id="{1F946DD6-EDBD-81CB-8AF0-C41C21A24533}"/>
              </a:ext>
            </a:extLst>
          </p:cNvPr>
          <p:cNvSpPr txBox="1"/>
          <p:nvPr/>
        </p:nvSpPr>
        <p:spPr>
          <a:xfrm>
            <a:off x="6202088" y="2855822"/>
            <a:ext cx="1809424" cy="400110"/>
          </a:xfrm>
          <a:prstGeom prst="rect">
            <a:avLst/>
          </a:prstGeom>
          <a:solidFill>
            <a:schemeClr val="bg2"/>
          </a:solidFill>
        </p:spPr>
        <p:txBody>
          <a:bodyPr wrap="square" rtlCol="0">
            <a:spAutoFit/>
          </a:bodyPr>
          <a:lstStyle/>
          <a:p>
            <a:endParaRPr lang="en-GB" sz="2000" dirty="0"/>
          </a:p>
        </p:txBody>
      </p:sp>
      <p:sp>
        <p:nvSpPr>
          <p:cNvPr id="53" name="TextBox 52">
            <a:extLst>
              <a:ext uri="{FF2B5EF4-FFF2-40B4-BE49-F238E27FC236}">
                <a16:creationId xmlns:a16="http://schemas.microsoft.com/office/drawing/2014/main" id="{C41D293D-6A98-F130-B6C5-98E41EE91670}"/>
              </a:ext>
            </a:extLst>
          </p:cNvPr>
          <p:cNvSpPr txBox="1"/>
          <p:nvPr/>
        </p:nvSpPr>
        <p:spPr>
          <a:xfrm>
            <a:off x="1474414" y="3375200"/>
            <a:ext cx="981708" cy="384489"/>
          </a:xfrm>
          <a:prstGeom prst="rect">
            <a:avLst/>
          </a:prstGeom>
          <a:solidFill>
            <a:schemeClr val="bg2"/>
          </a:solidFill>
        </p:spPr>
        <p:txBody>
          <a:bodyPr wrap="square" rtlCol="0">
            <a:spAutoFit/>
          </a:bodyPr>
          <a:lstStyle/>
          <a:p>
            <a:endParaRPr lang="en-GB" dirty="0"/>
          </a:p>
        </p:txBody>
      </p:sp>
      <p:sp>
        <p:nvSpPr>
          <p:cNvPr id="54" name="TextBox 53">
            <a:extLst>
              <a:ext uri="{FF2B5EF4-FFF2-40B4-BE49-F238E27FC236}">
                <a16:creationId xmlns:a16="http://schemas.microsoft.com/office/drawing/2014/main" id="{39E4FAC7-8CF3-1711-CED3-30CC5C43084E}"/>
              </a:ext>
            </a:extLst>
          </p:cNvPr>
          <p:cNvSpPr txBox="1"/>
          <p:nvPr/>
        </p:nvSpPr>
        <p:spPr>
          <a:xfrm>
            <a:off x="3704738" y="3345582"/>
            <a:ext cx="824105" cy="384489"/>
          </a:xfrm>
          <a:prstGeom prst="rect">
            <a:avLst/>
          </a:prstGeom>
          <a:solidFill>
            <a:schemeClr val="bg2"/>
          </a:solidFill>
        </p:spPr>
        <p:txBody>
          <a:bodyPr wrap="square" rtlCol="0">
            <a:spAutoFit/>
          </a:bodyPr>
          <a:lstStyle/>
          <a:p>
            <a:endParaRPr lang="en-GB" dirty="0"/>
          </a:p>
        </p:txBody>
      </p:sp>
      <p:sp>
        <p:nvSpPr>
          <p:cNvPr id="55" name="TextBox 54">
            <a:extLst>
              <a:ext uri="{FF2B5EF4-FFF2-40B4-BE49-F238E27FC236}">
                <a16:creationId xmlns:a16="http://schemas.microsoft.com/office/drawing/2014/main" id="{BCB39A51-1B36-B390-4F23-5A5D285D56CB}"/>
              </a:ext>
            </a:extLst>
          </p:cNvPr>
          <p:cNvSpPr txBox="1"/>
          <p:nvPr/>
        </p:nvSpPr>
        <p:spPr>
          <a:xfrm>
            <a:off x="6222765" y="3359836"/>
            <a:ext cx="1104730" cy="384489"/>
          </a:xfrm>
          <a:prstGeom prst="rect">
            <a:avLst/>
          </a:prstGeom>
          <a:solidFill>
            <a:schemeClr val="bg2"/>
          </a:solidFill>
        </p:spPr>
        <p:txBody>
          <a:bodyPr wrap="square" rtlCol="0">
            <a:spAutoFit/>
          </a:bodyPr>
          <a:lstStyle/>
          <a:p>
            <a:endParaRPr lang="en-GB" dirty="0"/>
          </a:p>
        </p:txBody>
      </p:sp>
      <p:pic>
        <p:nvPicPr>
          <p:cNvPr id="56" name="Graphic 55" descr="Teacher">
            <a:extLst>
              <a:ext uri="{FF2B5EF4-FFF2-40B4-BE49-F238E27FC236}">
                <a16:creationId xmlns:a16="http://schemas.microsoft.com/office/drawing/2014/main" id="{2BC9D181-AEE2-4685-A80D-FC879FB5BE3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45174" y="899654"/>
            <a:ext cx="914400" cy="914400"/>
          </a:xfrm>
          <a:prstGeom prst="rect">
            <a:avLst/>
          </a:prstGeom>
        </p:spPr>
      </p:pic>
      <p:sp>
        <p:nvSpPr>
          <p:cNvPr id="57" name="Speech Bubble: Rectangle with Corners Rounded 56">
            <a:hlinkClick r:id="" action="ppaction://noaction">
              <a:snd r:embed="rId11" name="T1_W2F_4.1.wav"/>
            </a:hlinkClick>
            <a:extLst>
              <a:ext uri="{FF2B5EF4-FFF2-40B4-BE49-F238E27FC236}">
                <a16:creationId xmlns:a16="http://schemas.microsoft.com/office/drawing/2014/main" id="{F9F3D742-B98F-4434-B3F1-0C019504F824}"/>
              </a:ext>
            </a:extLst>
          </p:cNvPr>
          <p:cNvSpPr/>
          <p:nvPr/>
        </p:nvSpPr>
        <p:spPr>
          <a:xfrm>
            <a:off x="1166299" y="1037018"/>
            <a:ext cx="1200962" cy="517320"/>
          </a:xfrm>
          <a:prstGeom prst="wedgeRoundRectCallout">
            <a:avLst>
              <a:gd name="adj1" fmla="val -60537"/>
              <a:gd name="adj2" fmla="val 10200"/>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Arial"/>
            </a:endParaRPr>
          </a:p>
        </p:txBody>
      </p:sp>
      <p:sp>
        <p:nvSpPr>
          <p:cNvPr id="58" name="CustomShape 7">
            <a:hlinkClick r:id="" action="ppaction://noaction">
              <a:snd r:embed="rId11" name="T1_W2F_4.1.wav"/>
            </a:hlinkClick>
            <a:extLst>
              <a:ext uri="{FF2B5EF4-FFF2-40B4-BE49-F238E27FC236}">
                <a16:creationId xmlns:a16="http://schemas.microsoft.com/office/drawing/2014/main" id="{37B9BD7C-4BF4-44A0-8E1D-141ABFBE00B2}"/>
              </a:ext>
            </a:extLst>
          </p:cNvPr>
          <p:cNvSpPr/>
          <p:nvPr/>
        </p:nvSpPr>
        <p:spPr>
          <a:xfrm>
            <a:off x="1157228" y="1091694"/>
            <a:ext cx="1335868"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400" b="1" kern="0" dirty="0" err="1">
                <a:latin typeface="Century Gothic"/>
                <a:ea typeface="Century Gothic"/>
                <a:cs typeface="Century Gothic"/>
                <a:sym typeface="Century Gothic"/>
              </a:rPr>
              <a:t>Hör</a:t>
            </a:r>
            <a:r>
              <a:rPr lang="en-GB" sz="2400" b="1" kern="0" dirty="0">
                <a:latin typeface="Century Gothic"/>
                <a:ea typeface="Century Gothic"/>
                <a:cs typeface="Century Gothic"/>
                <a:sym typeface="Century Gothic"/>
              </a:rPr>
              <a:t> </a:t>
            </a:r>
            <a:r>
              <a:rPr lang="en-GB" sz="2400" b="1" kern="0" dirty="0" err="1">
                <a:latin typeface="Century Gothic"/>
                <a:ea typeface="Century Gothic"/>
                <a:cs typeface="Century Gothic"/>
                <a:sym typeface="Century Gothic"/>
              </a:rPr>
              <a:t>zu</a:t>
            </a:r>
            <a:r>
              <a:rPr lang="en-GB" sz="2400" b="1" kern="0" dirty="0">
                <a:latin typeface="Century Gothic"/>
                <a:ea typeface="Century Gothic"/>
                <a:cs typeface="Century Gothic"/>
                <a:sym typeface="Century Gothic"/>
              </a:rPr>
              <a:t>. </a:t>
            </a:r>
            <a:endParaRPr kumimoji="0" lang="en-GB" sz="2400" b="1" i="0" u="none" strike="noStrike" kern="1200" cap="none" spc="-1" normalizeH="0" baseline="0" noProof="0" dirty="0">
              <a:ln>
                <a:noFill/>
              </a:ln>
              <a:effectLst/>
              <a:uLnTx/>
              <a:uFillTx/>
              <a:latin typeface="Arial"/>
            </a:endParaRPr>
          </a:p>
        </p:txBody>
      </p:sp>
      <p:sp>
        <p:nvSpPr>
          <p:cNvPr id="4" name="Google Shape;154;p2">
            <a:extLst>
              <a:ext uri="{FF2B5EF4-FFF2-40B4-BE49-F238E27FC236}">
                <a16:creationId xmlns:a16="http://schemas.microsoft.com/office/drawing/2014/main" id="{3A897699-584B-9D4B-FFE8-368760E6EFB9}"/>
              </a:ext>
            </a:extLst>
          </p:cNvPr>
          <p:cNvSpPr txBox="1"/>
          <p:nvPr/>
        </p:nvSpPr>
        <p:spPr>
          <a:xfrm>
            <a:off x="1883220" y="325987"/>
            <a:ext cx="8679089"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effectLst/>
                <a:uLnTx/>
                <a:uFillTx/>
                <a:latin typeface="Century Gothic"/>
                <a:ea typeface="Century Gothic"/>
                <a:cs typeface="Century Gothic"/>
                <a:sym typeface="Century Gothic"/>
              </a:rPr>
              <a:t>Long [u] or short [u]? Which word is the odd one out?  </a:t>
            </a:r>
            <a:endParaRPr kumimoji="0" sz="2400" b="1" i="0" u="none" strike="noStrike" kern="0" cap="none" spc="0" normalizeH="0" baseline="0" noProof="0" dirty="0">
              <a:ln>
                <a:noFill/>
              </a:ln>
              <a:effectLst/>
              <a:uLnTx/>
              <a:uFillTx/>
              <a:latin typeface="Calibri"/>
              <a:ea typeface="Calibri"/>
              <a:cs typeface="Calibri"/>
              <a:sym typeface="Calibri"/>
            </a:endParaRPr>
          </a:p>
        </p:txBody>
      </p:sp>
      <p:sp>
        <p:nvSpPr>
          <p:cNvPr id="12" name="TextBox 11">
            <a:extLst>
              <a:ext uri="{FF2B5EF4-FFF2-40B4-BE49-F238E27FC236}">
                <a16:creationId xmlns:a16="http://schemas.microsoft.com/office/drawing/2014/main" id="{B87F36AD-BCD1-FE6E-82CC-ACCDBD49ABCA}"/>
              </a:ext>
            </a:extLst>
          </p:cNvPr>
          <p:cNvSpPr txBox="1"/>
          <p:nvPr/>
        </p:nvSpPr>
        <p:spPr>
          <a:xfrm>
            <a:off x="3704738" y="2876289"/>
            <a:ext cx="1628904" cy="384489"/>
          </a:xfrm>
          <a:prstGeom prst="rect">
            <a:avLst/>
          </a:prstGeom>
          <a:solidFill>
            <a:schemeClr val="bg2"/>
          </a:solidFill>
        </p:spPr>
        <p:txBody>
          <a:bodyPr wrap="square" rtlCol="0">
            <a:spAutoFit/>
          </a:bodyPr>
          <a:lstStyle/>
          <a:p>
            <a:endParaRPr lang="en-GB" dirty="0"/>
          </a:p>
        </p:txBody>
      </p:sp>
      <p:pic>
        <p:nvPicPr>
          <p:cNvPr id="26" name="Picture 25" descr="Shape, arrow&#10;&#10;Description automatically generated">
            <a:extLst>
              <a:ext uri="{FF2B5EF4-FFF2-40B4-BE49-F238E27FC236}">
                <a16:creationId xmlns:a16="http://schemas.microsoft.com/office/drawing/2014/main" id="{FC65FE00-D74F-BD75-CA75-22B44D526D86}"/>
              </a:ext>
            </a:extLst>
          </p:cNvPr>
          <p:cNvPicPr>
            <a:picLocks noChangeAspect="1"/>
          </p:cNvPicPr>
          <p:nvPr/>
        </p:nvPicPr>
        <p:blipFill>
          <a:blip r:embed="rId12"/>
          <a:stretch>
            <a:fillRect/>
          </a:stretch>
        </p:blipFill>
        <p:spPr>
          <a:xfrm>
            <a:off x="5565837" y="2853552"/>
            <a:ext cx="464040" cy="429962"/>
          </a:xfrm>
          <a:prstGeom prst="rect">
            <a:avLst/>
          </a:prstGeom>
          <a:noFill/>
        </p:spPr>
      </p:pic>
      <p:pic>
        <p:nvPicPr>
          <p:cNvPr id="30" name="Picture 29" descr="Shape, arrow&#10;&#10;Description automatically generated">
            <a:extLst>
              <a:ext uri="{FF2B5EF4-FFF2-40B4-BE49-F238E27FC236}">
                <a16:creationId xmlns:a16="http://schemas.microsoft.com/office/drawing/2014/main" id="{75DFB9C1-027A-5A8A-B631-800671F3EF7D}"/>
              </a:ext>
            </a:extLst>
          </p:cNvPr>
          <p:cNvPicPr>
            <a:picLocks noChangeAspect="1"/>
          </p:cNvPicPr>
          <p:nvPr/>
        </p:nvPicPr>
        <p:blipFill>
          <a:blip r:embed="rId12"/>
          <a:stretch>
            <a:fillRect/>
          </a:stretch>
        </p:blipFill>
        <p:spPr>
          <a:xfrm>
            <a:off x="5505197" y="3359836"/>
            <a:ext cx="464040" cy="429962"/>
          </a:xfrm>
          <a:prstGeom prst="rect">
            <a:avLst/>
          </a:prstGeom>
          <a:noFill/>
        </p:spPr>
      </p:pic>
      <p:pic>
        <p:nvPicPr>
          <p:cNvPr id="35" name="Picture 34" descr="Shape, arrow&#10;&#10;Description automatically generated">
            <a:extLst>
              <a:ext uri="{FF2B5EF4-FFF2-40B4-BE49-F238E27FC236}">
                <a16:creationId xmlns:a16="http://schemas.microsoft.com/office/drawing/2014/main" id="{CB214683-D674-D844-AE6A-ACE59019477D}"/>
              </a:ext>
            </a:extLst>
          </p:cNvPr>
          <p:cNvPicPr>
            <a:picLocks noChangeAspect="1"/>
          </p:cNvPicPr>
          <p:nvPr/>
        </p:nvPicPr>
        <p:blipFill>
          <a:blip r:embed="rId12"/>
          <a:stretch>
            <a:fillRect/>
          </a:stretch>
        </p:blipFill>
        <p:spPr>
          <a:xfrm>
            <a:off x="8032430" y="3792139"/>
            <a:ext cx="464040" cy="429962"/>
          </a:xfrm>
          <a:prstGeom prst="rect">
            <a:avLst/>
          </a:prstGeom>
          <a:noFill/>
        </p:spPr>
      </p:pic>
      <p:sp>
        <p:nvSpPr>
          <p:cNvPr id="37" name="TextBox 36">
            <a:extLst>
              <a:ext uri="{FF2B5EF4-FFF2-40B4-BE49-F238E27FC236}">
                <a16:creationId xmlns:a16="http://schemas.microsoft.com/office/drawing/2014/main" id="{A114A3BE-6222-A581-9545-DCFC9A883B2D}"/>
              </a:ext>
            </a:extLst>
          </p:cNvPr>
          <p:cNvSpPr txBox="1"/>
          <p:nvPr/>
        </p:nvSpPr>
        <p:spPr>
          <a:xfrm>
            <a:off x="1474414" y="3834729"/>
            <a:ext cx="981708" cy="384489"/>
          </a:xfrm>
          <a:prstGeom prst="rect">
            <a:avLst/>
          </a:prstGeom>
          <a:solidFill>
            <a:schemeClr val="bg2"/>
          </a:solidFill>
        </p:spPr>
        <p:txBody>
          <a:bodyPr wrap="square" rtlCol="0">
            <a:spAutoFit/>
          </a:bodyPr>
          <a:lstStyle/>
          <a:p>
            <a:endParaRPr lang="en-GB" dirty="0"/>
          </a:p>
        </p:txBody>
      </p:sp>
      <p:sp>
        <p:nvSpPr>
          <p:cNvPr id="66" name="TextBox 65">
            <a:extLst>
              <a:ext uri="{FF2B5EF4-FFF2-40B4-BE49-F238E27FC236}">
                <a16:creationId xmlns:a16="http://schemas.microsoft.com/office/drawing/2014/main" id="{E867DD6B-726C-F3FD-5A9E-6D4B44E339C9}"/>
              </a:ext>
            </a:extLst>
          </p:cNvPr>
          <p:cNvSpPr txBox="1"/>
          <p:nvPr/>
        </p:nvSpPr>
        <p:spPr>
          <a:xfrm>
            <a:off x="3771632" y="3814875"/>
            <a:ext cx="981708" cy="384489"/>
          </a:xfrm>
          <a:prstGeom prst="rect">
            <a:avLst/>
          </a:prstGeom>
          <a:solidFill>
            <a:schemeClr val="bg2"/>
          </a:solidFill>
        </p:spPr>
        <p:txBody>
          <a:bodyPr wrap="square" rtlCol="0">
            <a:spAutoFit/>
          </a:bodyPr>
          <a:lstStyle/>
          <a:p>
            <a:endParaRPr lang="en-GB" dirty="0"/>
          </a:p>
        </p:txBody>
      </p:sp>
      <p:sp>
        <p:nvSpPr>
          <p:cNvPr id="67" name="TextBox 66">
            <a:extLst>
              <a:ext uri="{FF2B5EF4-FFF2-40B4-BE49-F238E27FC236}">
                <a16:creationId xmlns:a16="http://schemas.microsoft.com/office/drawing/2014/main" id="{101D12CD-8F23-C170-7085-056FEE52626F}"/>
              </a:ext>
            </a:extLst>
          </p:cNvPr>
          <p:cNvSpPr txBox="1"/>
          <p:nvPr/>
        </p:nvSpPr>
        <p:spPr>
          <a:xfrm>
            <a:off x="6284276" y="3837612"/>
            <a:ext cx="1748154" cy="384489"/>
          </a:xfrm>
          <a:prstGeom prst="rect">
            <a:avLst/>
          </a:prstGeom>
          <a:solidFill>
            <a:schemeClr val="bg2"/>
          </a:solidFill>
        </p:spPr>
        <p:txBody>
          <a:bodyPr wrap="square" rtlCol="0">
            <a:spAutoFit/>
          </a:bodyPr>
          <a:lstStyle/>
          <a:p>
            <a:endParaRPr lang="en-GB" dirty="0"/>
          </a:p>
        </p:txBody>
      </p:sp>
      <p:pic>
        <p:nvPicPr>
          <p:cNvPr id="68" name="Picture 67" descr="Shape, arrow&#10;&#10;Description automatically generated">
            <a:extLst>
              <a:ext uri="{FF2B5EF4-FFF2-40B4-BE49-F238E27FC236}">
                <a16:creationId xmlns:a16="http://schemas.microsoft.com/office/drawing/2014/main" id="{2753E336-50C2-5B7D-175B-F0F59EE561FE}"/>
              </a:ext>
            </a:extLst>
          </p:cNvPr>
          <p:cNvPicPr>
            <a:picLocks noChangeAspect="1"/>
          </p:cNvPicPr>
          <p:nvPr/>
        </p:nvPicPr>
        <p:blipFill>
          <a:blip r:embed="rId12"/>
          <a:stretch>
            <a:fillRect/>
          </a:stretch>
        </p:blipFill>
        <p:spPr>
          <a:xfrm>
            <a:off x="2857050" y="4227603"/>
            <a:ext cx="464040" cy="429962"/>
          </a:xfrm>
          <a:prstGeom prst="rect">
            <a:avLst/>
          </a:prstGeom>
          <a:noFill/>
        </p:spPr>
      </p:pic>
      <p:pic>
        <p:nvPicPr>
          <p:cNvPr id="69" name="Picture 68" descr="Shape, arrow&#10;&#10;Description automatically generated">
            <a:extLst>
              <a:ext uri="{FF2B5EF4-FFF2-40B4-BE49-F238E27FC236}">
                <a16:creationId xmlns:a16="http://schemas.microsoft.com/office/drawing/2014/main" id="{E0A85578-46C0-CF33-A03E-C3ADFB526505}"/>
              </a:ext>
            </a:extLst>
          </p:cNvPr>
          <p:cNvPicPr>
            <a:picLocks noChangeAspect="1"/>
          </p:cNvPicPr>
          <p:nvPr/>
        </p:nvPicPr>
        <p:blipFill>
          <a:blip r:embed="rId12"/>
          <a:stretch>
            <a:fillRect/>
          </a:stretch>
        </p:blipFill>
        <p:spPr>
          <a:xfrm>
            <a:off x="5505197" y="4693939"/>
            <a:ext cx="464040" cy="429962"/>
          </a:xfrm>
          <a:prstGeom prst="rect">
            <a:avLst/>
          </a:prstGeom>
          <a:noFill/>
        </p:spPr>
      </p:pic>
      <p:pic>
        <p:nvPicPr>
          <p:cNvPr id="70" name="Picture 69" descr="Shape, arrow&#10;&#10;Description automatically generated">
            <a:extLst>
              <a:ext uri="{FF2B5EF4-FFF2-40B4-BE49-F238E27FC236}">
                <a16:creationId xmlns:a16="http://schemas.microsoft.com/office/drawing/2014/main" id="{2EDD91C8-C7D8-973B-643F-7EA6DF94E14E}"/>
              </a:ext>
            </a:extLst>
          </p:cNvPr>
          <p:cNvPicPr>
            <a:picLocks noChangeAspect="1"/>
          </p:cNvPicPr>
          <p:nvPr/>
        </p:nvPicPr>
        <p:blipFill>
          <a:blip r:embed="rId12"/>
          <a:stretch>
            <a:fillRect/>
          </a:stretch>
        </p:blipFill>
        <p:spPr>
          <a:xfrm>
            <a:off x="7564340" y="5216058"/>
            <a:ext cx="464040" cy="429962"/>
          </a:xfrm>
          <a:prstGeom prst="rect">
            <a:avLst/>
          </a:prstGeom>
          <a:noFill/>
        </p:spPr>
      </p:pic>
      <p:sp>
        <p:nvSpPr>
          <p:cNvPr id="73" name="TextBox 72">
            <a:extLst>
              <a:ext uri="{FF2B5EF4-FFF2-40B4-BE49-F238E27FC236}">
                <a16:creationId xmlns:a16="http://schemas.microsoft.com/office/drawing/2014/main" id="{B1E8197C-5C6F-1319-157C-10EA4DEA85AD}"/>
              </a:ext>
            </a:extLst>
          </p:cNvPr>
          <p:cNvSpPr txBox="1"/>
          <p:nvPr/>
        </p:nvSpPr>
        <p:spPr>
          <a:xfrm>
            <a:off x="1493739" y="4307687"/>
            <a:ext cx="981708" cy="384489"/>
          </a:xfrm>
          <a:prstGeom prst="rect">
            <a:avLst/>
          </a:prstGeom>
          <a:solidFill>
            <a:schemeClr val="bg2"/>
          </a:solidFill>
        </p:spPr>
        <p:txBody>
          <a:bodyPr wrap="square" rtlCol="0">
            <a:spAutoFit/>
          </a:bodyPr>
          <a:lstStyle/>
          <a:p>
            <a:endParaRPr lang="en-GB" dirty="0"/>
          </a:p>
        </p:txBody>
      </p:sp>
      <p:sp>
        <p:nvSpPr>
          <p:cNvPr id="74" name="TextBox 73">
            <a:extLst>
              <a:ext uri="{FF2B5EF4-FFF2-40B4-BE49-F238E27FC236}">
                <a16:creationId xmlns:a16="http://schemas.microsoft.com/office/drawing/2014/main" id="{59ABD817-01B4-D679-61B2-3D733920E625}"/>
              </a:ext>
            </a:extLst>
          </p:cNvPr>
          <p:cNvSpPr txBox="1"/>
          <p:nvPr/>
        </p:nvSpPr>
        <p:spPr>
          <a:xfrm>
            <a:off x="3746286" y="4255522"/>
            <a:ext cx="981708" cy="384489"/>
          </a:xfrm>
          <a:prstGeom prst="rect">
            <a:avLst/>
          </a:prstGeom>
          <a:solidFill>
            <a:schemeClr val="bg2"/>
          </a:solidFill>
        </p:spPr>
        <p:txBody>
          <a:bodyPr wrap="square" rtlCol="0">
            <a:spAutoFit/>
          </a:bodyPr>
          <a:lstStyle/>
          <a:p>
            <a:endParaRPr lang="en-GB" dirty="0"/>
          </a:p>
        </p:txBody>
      </p:sp>
      <p:sp>
        <p:nvSpPr>
          <p:cNvPr id="75" name="TextBox 74">
            <a:extLst>
              <a:ext uri="{FF2B5EF4-FFF2-40B4-BE49-F238E27FC236}">
                <a16:creationId xmlns:a16="http://schemas.microsoft.com/office/drawing/2014/main" id="{7A81F2DB-B324-4606-2E62-9BE4935F715D}"/>
              </a:ext>
            </a:extLst>
          </p:cNvPr>
          <p:cNvSpPr txBox="1"/>
          <p:nvPr/>
        </p:nvSpPr>
        <p:spPr>
          <a:xfrm>
            <a:off x="6222765" y="4290651"/>
            <a:ext cx="1104730" cy="384489"/>
          </a:xfrm>
          <a:prstGeom prst="rect">
            <a:avLst/>
          </a:prstGeom>
          <a:solidFill>
            <a:schemeClr val="bg2"/>
          </a:solidFill>
        </p:spPr>
        <p:txBody>
          <a:bodyPr wrap="square" rtlCol="0">
            <a:spAutoFit/>
          </a:bodyPr>
          <a:lstStyle/>
          <a:p>
            <a:endParaRPr lang="en-GB" dirty="0"/>
          </a:p>
        </p:txBody>
      </p:sp>
      <p:sp>
        <p:nvSpPr>
          <p:cNvPr id="76" name="TextBox 75">
            <a:extLst>
              <a:ext uri="{FF2B5EF4-FFF2-40B4-BE49-F238E27FC236}">
                <a16:creationId xmlns:a16="http://schemas.microsoft.com/office/drawing/2014/main" id="{70CB22D4-E5F5-65B4-99E7-E1205865F008}"/>
              </a:ext>
            </a:extLst>
          </p:cNvPr>
          <p:cNvSpPr txBox="1"/>
          <p:nvPr/>
        </p:nvSpPr>
        <p:spPr>
          <a:xfrm>
            <a:off x="1493739" y="4789183"/>
            <a:ext cx="1104730" cy="384489"/>
          </a:xfrm>
          <a:prstGeom prst="rect">
            <a:avLst/>
          </a:prstGeom>
          <a:solidFill>
            <a:schemeClr val="bg2"/>
          </a:solidFill>
        </p:spPr>
        <p:txBody>
          <a:bodyPr wrap="square" rtlCol="0">
            <a:spAutoFit/>
          </a:bodyPr>
          <a:lstStyle/>
          <a:p>
            <a:endParaRPr lang="en-GB" dirty="0"/>
          </a:p>
        </p:txBody>
      </p:sp>
      <p:sp>
        <p:nvSpPr>
          <p:cNvPr id="77" name="TextBox 76">
            <a:extLst>
              <a:ext uri="{FF2B5EF4-FFF2-40B4-BE49-F238E27FC236}">
                <a16:creationId xmlns:a16="http://schemas.microsoft.com/office/drawing/2014/main" id="{8AEEA67F-55A9-4A4A-5D2F-EA708632FEC3}"/>
              </a:ext>
            </a:extLst>
          </p:cNvPr>
          <p:cNvSpPr txBox="1"/>
          <p:nvPr/>
        </p:nvSpPr>
        <p:spPr>
          <a:xfrm>
            <a:off x="3746286" y="4760085"/>
            <a:ext cx="1104730" cy="384489"/>
          </a:xfrm>
          <a:prstGeom prst="rect">
            <a:avLst/>
          </a:prstGeom>
          <a:solidFill>
            <a:schemeClr val="bg2"/>
          </a:solidFill>
        </p:spPr>
        <p:txBody>
          <a:bodyPr wrap="square" rtlCol="0">
            <a:spAutoFit/>
          </a:bodyPr>
          <a:lstStyle/>
          <a:p>
            <a:endParaRPr lang="en-GB" dirty="0"/>
          </a:p>
        </p:txBody>
      </p:sp>
      <p:sp>
        <p:nvSpPr>
          <p:cNvPr id="78" name="TextBox 77">
            <a:extLst>
              <a:ext uri="{FF2B5EF4-FFF2-40B4-BE49-F238E27FC236}">
                <a16:creationId xmlns:a16="http://schemas.microsoft.com/office/drawing/2014/main" id="{D85FE8B9-88B8-566E-3C3E-FD27E5E4A84D}"/>
              </a:ext>
            </a:extLst>
          </p:cNvPr>
          <p:cNvSpPr txBox="1"/>
          <p:nvPr/>
        </p:nvSpPr>
        <p:spPr>
          <a:xfrm>
            <a:off x="6222765" y="4789183"/>
            <a:ext cx="1104730" cy="384489"/>
          </a:xfrm>
          <a:prstGeom prst="rect">
            <a:avLst/>
          </a:prstGeom>
          <a:solidFill>
            <a:schemeClr val="bg2"/>
          </a:solidFill>
        </p:spPr>
        <p:txBody>
          <a:bodyPr wrap="square" rtlCol="0">
            <a:spAutoFit/>
          </a:bodyPr>
          <a:lstStyle/>
          <a:p>
            <a:endParaRPr lang="en-GB" dirty="0"/>
          </a:p>
        </p:txBody>
      </p:sp>
      <p:sp>
        <p:nvSpPr>
          <p:cNvPr id="79" name="TextBox 78">
            <a:extLst>
              <a:ext uri="{FF2B5EF4-FFF2-40B4-BE49-F238E27FC236}">
                <a16:creationId xmlns:a16="http://schemas.microsoft.com/office/drawing/2014/main" id="{54D9F3B9-8F53-061D-6FCD-AC4D8FF73AEF}"/>
              </a:ext>
            </a:extLst>
          </p:cNvPr>
          <p:cNvSpPr txBox="1"/>
          <p:nvPr/>
        </p:nvSpPr>
        <p:spPr>
          <a:xfrm>
            <a:off x="1539379" y="5278274"/>
            <a:ext cx="1317671" cy="384489"/>
          </a:xfrm>
          <a:prstGeom prst="rect">
            <a:avLst/>
          </a:prstGeom>
          <a:solidFill>
            <a:schemeClr val="bg2"/>
          </a:solidFill>
        </p:spPr>
        <p:txBody>
          <a:bodyPr wrap="square" rtlCol="0">
            <a:spAutoFit/>
          </a:bodyPr>
          <a:lstStyle/>
          <a:p>
            <a:endParaRPr lang="en-GB" dirty="0"/>
          </a:p>
        </p:txBody>
      </p:sp>
      <p:sp>
        <p:nvSpPr>
          <p:cNvPr id="80" name="TextBox 79">
            <a:extLst>
              <a:ext uri="{FF2B5EF4-FFF2-40B4-BE49-F238E27FC236}">
                <a16:creationId xmlns:a16="http://schemas.microsoft.com/office/drawing/2014/main" id="{E295EA7B-08B5-A443-7FBE-0C4E85D2CD29}"/>
              </a:ext>
            </a:extLst>
          </p:cNvPr>
          <p:cNvSpPr txBox="1"/>
          <p:nvPr/>
        </p:nvSpPr>
        <p:spPr>
          <a:xfrm>
            <a:off x="3684775" y="5244730"/>
            <a:ext cx="1104730" cy="384489"/>
          </a:xfrm>
          <a:prstGeom prst="rect">
            <a:avLst/>
          </a:prstGeom>
          <a:solidFill>
            <a:schemeClr val="bg2"/>
          </a:solidFill>
        </p:spPr>
        <p:txBody>
          <a:bodyPr wrap="square" rtlCol="0">
            <a:spAutoFit/>
          </a:bodyPr>
          <a:lstStyle/>
          <a:p>
            <a:endParaRPr lang="en-GB" dirty="0"/>
          </a:p>
        </p:txBody>
      </p:sp>
      <p:sp>
        <p:nvSpPr>
          <p:cNvPr id="81" name="TextBox 80">
            <a:extLst>
              <a:ext uri="{FF2B5EF4-FFF2-40B4-BE49-F238E27FC236}">
                <a16:creationId xmlns:a16="http://schemas.microsoft.com/office/drawing/2014/main" id="{3093118F-AAD8-98C3-B7FF-08106E456662}"/>
              </a:ext>
            </a:extLst>
          </p:cNvPr>
          <p:cNvSpPr txBox="1"/>
          <p:nvPr/>
        </p:nvSpPr>
        <p:spPr>
          <a:xfrm>
            <a:off x="6255068" y="5272401"/>
            <a:ext cx="1119520" cy="384489"/>
          </a:xfrm>
          <a:prstGeom prst="rect">
            <a:avLst/>
          </a:prstGeom>
          <a:solidFill>
            <a:schemeClr val="bg2"/>
          </a:solidFill>
        </p:spPr>
        <p:txBody>
          <a:bodyPr wrap="square" rtlCol="0">
            <a:spAutoFit/>
          </a:bodyPr>
          <a:lstStyle/>
          <a:p>
            <a:endParaRPr lang="en-GB" dirty="0"/>
          </a:p>
        </p:txBody>
      </p:sp>
      <p:sp>
        <p:nvSpPr>
          <p:cNvPr id="82" name="Google Shape;155;p7">
            <a:extLst>
              <a:ext uri="{FF2B5EF4-FFF2-40B4-BE49-F238E27FC236}">
                <a16:creationId xmlns:a16="http://schemas.microsoft.com/office/drawing/2014/main" id="{01E0979B-B9C1-BA19-93A7-1335F60B7D70}"/>
              </a:ext>
            </a:extLst>
          </p:cNvPr>
          <p:cNvSpPr/>
          <p:nvPr/>
        </p:nvSpPr>
        <p:spPr>
          <a:xfrm>
            <a:off x="8596585" y="2188287"/>
            <a:ext cx="3423742" cy="1832170"/>
          </a:xfrm>
          <a:prstGeom prst="wedgeRoundRectCallout">
            <a:avLst>
              <a:gd name="adj1" fmla="val -163222"/>
              <a:gd name="adj2" fmla="val 27979"/>
              <a:gd name="adj3" fmla="val 16667"/>
            </a:avLst>
          </a:prstGeom>
          <a:solidFill>
            <a:schemeClr val="accent4">
              <a:lumMod val="20000"/>
              <a:lumOff val="80000"/>
            </a:schemeClr>
          </a:solidFill>
          <a:ln w="12700" cap="flat" cmpd="sng">
            <a:solidFill>
              <a:srgbClr val="FFD319"/>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FFFFFF"/>
              </a:buClr>
              <a:buSzPts val="4400"/>
              <a:defRPr/>
            </a:pPr>
            <a:r>
              <a:rPr kumimoji="0" lang="es-AR" sz="2400" b="1" i="0" u="none" strike="noStrike" kern="1200" cap="none" spc="0" normalizeH="0" baseline="0" noProof="0" dirty="0">
                <a:ln>
                  <a:noFill/>
                </a:ln>
                <a:effectLst/>
                <a:uLnTx/>
                <a:uFillTx/>
                <a:latin typeface="Century Gothic"/>
                <a:ea typeface="Century Gothic"/>
                <a:cs typeface="Century Gothic"/>
                <a:sym typeface="Century Gothic"/>
              </a:rPr>
              <a:t>Buc</a:t>
            </a:r>
            <a:r>
              <a:rPr lang="es-AR" sz="2400" b="1" dirty="0">
                <a:latin typeface="Century Gothic"/>
                <a:ea typeface="Century Gothic"/>
                <a:cs typeface="Century Gothic"/>
                <a:sym typeface="Century Gothic"/>
              </a:rPr>
              <a:t>h</a:t>
            </a:r>
            <a:r>
              <a:rPr lang="es-AR" sz="2400" dirty="0">
                <a:latin typeface="Century Gothic"/>
                <a:ea typeface="Century Gothic"/>
                <a:cs typeface="Century Gothic"/>
                <a:sym typeface="Century Gothic"/>
              </a:rPr>
              <a:t> </a:t>
            </a:r>
            <a:r>
              <a:rPr lang="es-AR" sz="2400" dirty="0" err="1">
                <a:latin typeface="Century Gothic"/>
                <a:ea typeface="Century Gothic"/>
                <a:cs typeface="Century Gothic"/>
                <a:sym typeface="Century Gothic"/>
              </a:rPr>
              <a:t>is</a:t>
            </a:r>
            <a:r>
              <a:rPr lang="es-AR" sz="2400" dirty="0">
                <a:latin typeface="Century Gothic"/>
                <a:ea typeface="Century Gothic"/>
                <a:cs typeface="Century Gothic"/>
                <a:sym typeface="Century Gothic"/>
              </a:rPr>
              <a:t> </a:t>
            </a:r>
            <a:r>
              <a:rPr lang="es-AR" sz="2400" dirty="0" err="1">
                <a:latin typeface="Century Gothic"/>
                <a:ea typeface="Century Gothic"/>
                <a:cs typeface="Century Gothic"/>
                <a:sym typeface="Century Gothic"/>
              </a:rPr>
              <a:t>an</a:t>
            </a:r>
            <a:r>
              <a:rPr lang="es-AR" sz="2400" dirty="0">
                <a:latin typeface="Century Gothic"/>
                <a:ea typeface="Century Gothic"/>
                <a:cs typeface="Century Gothic"/>
                <a:sym typeface="Century Gothic"/>
              </a:rPr>
              <a:t> </a:t>
            </a:r>
            <a:r>
              <a:rPr lang="es-AR" sz="2400" dirty="0" err="1">
                <a:latin typeface="Century Gothic"/>
                <a:ea typeface="Century Gothic"/>
                <a:cs typeface="Century Gothic"/>
                <a:sym typeface="Century Gothic"/>
              </a:rPr>
              <a:t>exception</a:t>
            </a:r>
            <a:r>
              <a:rPr lang="es-AR" sz="2400" dirty="0">
                <a:latin typeface="Century Gothic"/>
                <a:ea typeface="Century Gothic"/>
                <a:cs typeface="Century Gothic"/>
                <a:sym typeface="Century Gothic"/>
              </a:rPr>
              <a:t>: </a:t>
            </a:r>
            <a:r>
              <a:rPr lang="es-AR" sz="2400" dirty="0" err="1">
                <a:latin typeface="Century Gothic"/>
                <a:ea typeface="Century Gothic"/>
                <a:cs typeface="Century Gothic"/>
                <a:sym typeface="Century Gothic"/>
              </a:rPr>
              <a:t>it</a:t>
            </a:r>
            <a:r>
              <a:rPr lang="es-AR" sz="2400" dirty="0">
                <a:latin typeface="Century Gothic"/>
                <a:ea typeface="Century Gothic"/>
                <a:cs typeface="Century Gothic"/>
                <a:sym typeface="Century Gothic"/>
              </a:rPr>
              <a:t> has a </a:t>
            </a:r>
            <a:r>
              <a:rPr lang="es-AR" sz="2400" dirty="0" err="1">
                <a:latin typeface="Century Gothic"/>
                <a:ea typeface="Century Gothic"/>
                <a:cs typeface="Century Gothic"/>
                <a:sym typeface="Century Gothic"/>
              </a:rPr>
              <a:t>long</a:t>
            </a:r>
            <a:r>
              <a:rPr lang="es-AR" sz="2400" dirty="0">
                <a:latin typeface="Century Gothic"/>
                <a:ea typeface="Century Gothic"/>
                <a:cs typeface="Century Gothic"/>
                <a:sym typeface="Century Gothic"/>
              </a:rPr>
              <a:t> [</a:t>
            </a:r>
            <a:r>
              <a:rPr lang="es-AR" sz="2400" b="1" dirty="0">
                <a:latin typeface="Century Gothic"/>
                <a:ea typeface="Century Gothic"/>
                <a:cs typeface="Century Gothic"/>
                <a:sym typeface="Century Gothic"/>
              </a:rPr>
              <a:t>u</a:t>
            </a:r>
            <a:r>
              <a:rPr lang="es-AR" sz="2400" dirty="0">
                <a:latin typeface="Century Gothic"/>
                <a:ea typeface="Century Gothic"/>
                <a:cs typeface="Century Gothic"/>
                <a:sym typeface="Century Gothic"/>
              </a:rPr>
              <a:t>] </a:t>
            </a:r>
            <a:r>
              <a:rPr lang="es-AR" sz="2400" dirty="0" err="1">
                <a:latin typeface="Century Gothic"/>
                <a:ea typeface="Century Gothic"/>
                <a:cs typeface="Century Gothic"/>
                <a:sym typeface="Century Gothic"/>
              </a:rPr>
              <a:t>which</a:t>
            </a:r>
            <a:r>
              <a:rPr lang="es-AR" sz="2400" dirty="0">
                <a:latin typeface="Century Gothic"/>
                <a:ea typeface="Century Gothic"/>
                <a:cs typeface="Century Gothic"/>
                <a:sym typeface="Century Gothic"/>
              </a:rPr>
              <a:t> comes </a:t>
            </a:r>
            <a:r>
              <a:rPr lang="es-AR" sz="2400" dirty="0" err="1">
                <a:latin typeface="Century Gothic"/>
                <a:ea typeface="Century Gothic"/>
                <a:cs typeface="Century Gothic"/>
                <a:sym typeface="Century Gothic"/>
              </a:rPr>
              <a:t>before</a:t>
            </a:r>
            <a:r>
              <a:rPr lang="es-AR" sz="2400" dirty="0">
                <a:latin typeface="Century Gothic"/>
                <a:ea typeface="Century Gothic"/>
                <a:cs typeface="Century Gothic"/>
                <a:sym typeface="Century Gothic"/>
              </a:rPr>
              <a:t> </a:t>
            </a:r>
            <a:r>
              <a:rPr lang="es-AR" sz="2400" dirty="0" err="1">
                <a:latin typeface="Century Gothic"/>
                <a:ea typeface="Century Gothic"/>
                <a:cs typeface="Century Gothic"/>
                <a:sym typeface="Century Gothic"/>
              </a:rPr>
              <a:t>two</a:t>
            </a:r>
            <a:r>
              <a:rPr lang="es-AR" sz="2400" dirty="0">
                <a:latin typeface="Century Gothic"/>
                <a:ea typeface="Century Gothic"/>
                <a:cs typeface="Century Gothic"/>
                <a:sym typeface="Century Gothic"/>
              </a:rPr>
              <a:t> </a:t>
            </a:r>
            <a:r>
              <a:rPr lang="es-AR" sz="2400" dirty="0" err="1">
                <a:latin typeface="Century Gothic"/>
                <a:ea typeface="Century Gothic"/>
                <a:cs typeface="Century Gothic"/>
                <a:sym typeface="Century Gothic"/>
              </a:rPr>
              <a:t>consonants</a:t>
            </a:r>
            <a:r>
              <a:rPr lang="es-AR" sz="2400" dirty="0">
                <a:latin typeface="Century Gothic"/>
                <a:ea typeface="Century Gothic"/>
                <a:cs typeface="Century Gothic"/>
                <a:sym typeface="Century Gothic"/>
              </a:rPr>
              <a:t>! </a:t>
            </a:r>
            <a:endParaRPr kumimoji="0" lang="es-AR" sz="2400" b="0" i="0" u="none" strike="noStrike" kern="1200" cap="none" spc="0" normalizeH="0" baseline="0" noProof="0" dirty="0">
              <a:ln>
                <a:noFill/>
              </a:ln>
              <a:effectLst/>
              <a:uLnTx/>
              <a:uFillTx/>
              <a:latin typeface="Century Gothic"/>
              <a:ea typeface="Century Gothic"/>
              <a:cs typeface="Century Gothic"/>
              <a:sym typeface="Century Gothic"/>
            </a:endParaRPr>
          </a:p>
        </p:txBody>
      </p:sp>
      <p:pic>
        <p:nvPicPr>
          <p:cNvPr id="2" name="Picture 2" descr="Free vector graphics of Clock">
            <a:extLst>
              <a:ext uri="{FF2B5EF4-FFF2-40B4-BE49-F238E27FC236}">
                <a16:creationId xmlns:a16="http://schemas.microsoft.com/office/drawing/2014/main" id="{280CBC19-ADBE-61BC-921C-F87BEC94792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131906" y="4366139"/>
            <a:ext cx="1309714" cy="130971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Free vector graphics of Books">
            <a:extLst>
              <a:ext uri="{FF2B5EF4-FFF2-40B4-BE49-F238E27FC236}">
                <a16:creationId xmlns:a16="http://schemas.microsoft.com/office/drawing/2014/main" id="{541C7168-2576-80E7-B1BB-F4F449917F9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396018" y="5272401"/>
            <a:ext cx="1496243" cy="1465707"/>
          </a:xfrm>
          <a:prstGeom prst="rect">
            <a:avLst/>
          </a:prstGeom>
          <a:noFill/>
          <a:extLst>
            <a:ext uri="{909E8E84-426E-40DD-AFC4-6F175D3DCCD1}">
              <a14:hiddenFill xmlns:a14="http://schemas.microsoft.com/office/drawing/2010/main">
                <a:solidFill>
                  <a:srgbClr val="FFFFFF"/>
                </a:solidFill>
              </a14:hiddenFill>
            </a:ext>
          </a:extLst>
        </p:spPr>
      </p:pic>
      <p:sp>
        <p:nvSpPr>
          <p:cNvPr id="45" name="Rounded Rectangle 11">
            <a:extLst>
              <a:ext uri="{FF2B5EF4-FFF2-40B4-BE49-F238E27FC236}">
                <a16:creationId xmlns:a16="http://schemas.microsoft.com/office/drawing/2014/main" id="{EF62FF93-D8C1-4433-8662-15380763B41B}"/>
              </a:ext>
            </a:extLst>
          </p:cNvPr>
          <p:cNvSpPr/>
          <p:nvPr/>
        </p:nvSpPr>
        <p:spPr>
          <a:xfrm>
            <a:off x="10576800" y="247046"/>
            <a:ext cx="1382092" cy="400919"/>
          </a:xfrm>
          <a:prstGeom prst="roundRect">
            <a:avLst/>
          </a:prstGeom>
          <a:solidFill>
            <a:schemeClr val="accent4">
              <a:lumMod val="75000"/>
            </a:schemeClr>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39005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5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53"/>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54"/>
                                        </p:tgtEl>
                                        <p:attrNameLst>
                                          <p:attrName>style.visibility</p:attrName>
                                        </p:attrNameLst>
                                      </p:cBhvr>
                                      <p:to>
                                        <p:strVal val="hidden"/>
                                      </p:to>
                                    </p:set>
                                  </p:childTnLst>
                                </p:cTn>
                              </p:par>
                            </p:childTnLst>
                          </p:cTn>
                        </p:par>
                        <p:par>
                          <p:cTn id="25" fill="hold">
                            <p:stCondLst>
                              <p:cond delay="0"/>
                            </p:stCondLst>
                            <p:childTnLst>
                              <p:par>
                                <p:cTn id="26" presetID="1" presetClass="exit" presetSubtype="0" fill="hold" grpId="0" nodeType="afterEffect">
                                  <p:stCondLst>
                                    <p:cond delay="0"/>
                                  </p:stCondLst>
                                  <p:childTnLst>
                                    <p:set>
                                      <p:cBhvr>
                                        <p:cTn id="27" dur="1" fill="hold">
                                          <p:stCondLst>
                                            <p:cond delay="0"/>
                                          </p:stCondLst>
                                        </p:cTn>
                                        <p:tgtEl>
                                          <p:spTgt spid="5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8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0" nodeType="clickEffect">
                                  <p:stCondLst>
                                    <p:cond delay="0"/>
                                  </p:stCondLst>
                                  <p:childTnLst>
                                    <p:set>
                                      <p:cBhvr>
                                        <p:cTn id="35" dur="1" fill="hold">
                                          <p:stCondLst>
                                            <p:cond delay="0"/>
                                          </p:stCondLst>
                                        </p:cTn>
                                        <p:tgtEl>
                                          <p:spTgt spid="82"/>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5"/>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grpId="0" nodeType="clickEffect">
                                  <p:stCondLst>
                                    <p:cond delay="0"/>
                                  </p:stCondLst>
                                  <p:childTnLst>
                                    <p:set>
                                      <p:cBhvr>
                                        <p:cTn id="43" dur="1" fill="hold">
                                          <p:stCondLst>
                                            <p:cond delay="0"/>
                                          </p:stCondLst>
                                        </p:cTn>
                                        <p:tgtEl>
                                          <p:spTgt spid="37"/>
                                        </p:tgtEl>
                                        <p:attrNameLst>
                                          <p:attrName>style.visibility</p:attrName>
                                        </p:attrNameLst>
                                      </p:cBhvr>
                                      <p:to>
                                        <p:strVal val="hidden"/>
                                      </p:to>
                                    </p:set>
                                  </p:childTnLst>
                                </p:cTn>
                              </p:par>
                              <p:par>
                                <p:cTn id="44" presetID="1" presetClass="exit" presetSubtype="0" fill="hold" grpId="0" nodeType="withEffect">
                                  <p:stCondLst>
                                    <p:cond delay="0"/>
                                  </p:stCondLst>
                                  <p:childTnLst>
                                    <p:set>
                                      <p:cBhvr>
                                        <p:cTn id="45" dur="1" fill="hold">
                                          <p:stCondLst>
                                            <p:cond delay="0"/>
                                          </p:stCondLst>
                                        </p:cTn>
                                        <p:tgtEl>
                                          <p:spTgt spid="66"/>
                                        </p:tgtEl>
                                        <p:attrNameLst>
                                          <p:attrName>style.visibility</p:attrName>
                                        </p:attrNameLst>
                                      </p:cBhvr>
                                      <p:to>
                                        <p:strVal val="hidden"/>
                                      </p:to>
                                    </p:set>
                                  </p:childTnLst>
                                </p:cTn>
                              </p:par>
                              <p:par>
                                <p:cTn id="46" presetID="1" presetClass="exit" presetSubtype="0" fill="hold" grpId="0" nodeType="withEffect">
                                  <p:stCondLst>
                                    <p:cond delay="0"/>
                                  </p:stCondLst>
                                  <p:childTnLst>
                                    <p:set>
                                      <p:cBhvr>
                                        <p:cTn id="47" dur="1" fill="hold">
                                          <p:stCondLst>
                                            <p:cond delay="0"/>
                                          </p:stCondLst>
                                        </p:cTn>
                                        <p:tgtEl>
                                          <p:spTgt spid="67"/>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68"/>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grpId="0" nodeType="clickEffect">
                                  <p:stCondLst>
                                    <p:cond delay="0"/>
                                  </p:stCondLst>
                                  <p:childTnLst>
                                    <p:set>
                                      <p:cBhvr>
                                        <p:cTn id="55" dur="1" fill="hold">
                                          <p:stCondLst>
                                            <p:cond delay="0"/>
                                          </p:stCondLst>
                                        </p:cTn>
                                        <p:tgtEl>
                                          <p:spTgt spid="73"/>
                                        </p:tgtEl>
                                        <p:attrNameLst>
                                          <p:attrName>style.visibility</p:attrName>
                                        </p:attrNameLst>
                                      </p:cBhvr>
                                      <p:to>
                                        <p:strVal val="hidden"/>
                                      </p:to>
                                    </p:set>
                                  </p:childTnLst>
                                </p:cTn>
                              </p:par>
                              <p:par>
                                <p:cTn id="56" presetID="1" presetClass="exit" presetSubtype="0" fill="hold" grpId="0" nodeType="withEffect">
                                  <p:stCondLst>
                                    <p:cond delay="0"/>
                                  </p:stCondLst>
                                  <p:childTnLst>
                                    <p:set>
                                      <p:cBhvr>
                                        <p:cTn id="57" dur="1" fill="hold">
                                          <p:stCondLst>
                                            <p:cond delay="0"/>
                                          </p:stCondLst>
                                        </p:cTn>
                                        <p:tgtEl>
                                          <p:spTgt spid="74"/>
                                        </p:tgtEl>
                                        <p:attrNameLst>
                                          <p:attrName>style.visibility</p:attrName>
                                        </p:attrNameLst>
                                      </p:cBhvr>
                                      <p:to>
                                        <p:strVal val="hidden"/>
                                      </p:to>
                                    </p:set>
                                  </p:childTnLst>
                                </p:cTn>
                              </p:par>
                              <p:par>
                                <p:cTn id="58" presetID="1" presetClass="exit" presetSubtype="0" fill="hold" grpId="0" nodeType="withEffect">
                                  <p:stCondLst>
                                    <p:cond delay="0"/>
                                  </p:stCondLst>
                                  <p:childTnLst>
                                    <p:set>
                                      <p:cBhvr>
                                        <p:cTn id="59" dur="1" fill="hold">
                                          <p:stCondLst>
                                            <p:cond delay="0"/>
                                          </p:stCondLst>
                                        </p:cTn>
                                        <p:tgtEl>
                                          <p:spTgt spid="75"/>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69"/>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xit" presetSubtype="0" fill="hold" grpId="0" nodeType="clickEffect">
                                  <p:stCondLst>
                                    <p:cond delay="0"/>
                                  </p:stCondLst>
                                  <p:childTnLst>
                                    <p:set>
                                      <p:cBhvr>
                                        <p:cTn id="67" dur="1" fill="hold">
                                          <p:stCondLst>
                                            <p:cond delay="0"/>
                                          </p:stCondLst>
                                        </p:cTn>
                                        <p:tgtEl>
                                          <p:spTgt spid="76"/>
                                        </p:tgtEl>
                                        <p:attrNameLst>
                                          <p:attrName>style.visibility</p:attrName>
                                        </p:attrNameLst>
                                      </p:cBhvr>
                                      <p:to>
                                        <p:strVal val="hidden"/>
                                      </p:to>
                                    </p:set>
                                  </p:childTnLst>
                                </p:cTn>
                              </p:par>
                              <p:par>
                                <p:cTn id="68" presetID="1" presetClass="exit" presetSubtype="0" fill="hold" grpId="0" nodeType="withEffect">
                                  <p:stCondLst>
                                    <p:cond delay="0"/>
                                  </p:stCondLst>
                                  <p:childTnLst>
                                    <p:set>
                                      <p:cBhvr>
                                        <p:cTn id="69" dur="1" fill="hold">
                                          <p:stCondLst>
                                            <p:cond delay="0"/>
                                          </p:stCondLst>
                                        </p:cTn>
                                        <p:tgtEl>
                                          <p:spTgt spid="77"/>
                                        </p:tgtEl>
                                        <p:attrNameLst>
                                          <p:attrName>style.visibility</p:attrName>
                                        </p:attrNameLst>
                                      </p:cBhvr>
                                      <p:to>
                                        <p:strVal val="hidden"/>
                                      </p:to>
                                    </p:set>
                                  </p:childTnLst>
                                </p:cTn>
                              </p:par>
                              <p:par>
                                <p:cTn id="70" presetID="1" presetClass="exit" presetSubtype="0" fill="hold" grpId="0" nodeType="withEffect">
                                  <p:stCondLst>
                                    <p:cond delay="0"/>
                                  </p:stCondLst>
                                  <p:childTnLst>
                                    <p:set>
                                      <p:cBhvr>
                                        <p:cTn id="71" dur="1" fill="hold">
                                          <p:stCondLst>
                                            <p:cond delay="0"/>
                                          </p:stCondLst>
                                        </p:cTn>
                                        <p:tgtEl>
                                          <p:spTgt spid="78"/>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70"/>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xit" presetSubtype="0" fill="hold" grpId="0" nodeType="clickEffect">
                                  <p:stCondLst>
                                    <p:cond delay="0"/>
                                  </p:stCondLst>
                                  <p:childTnLst>
                                    <p:set>
                                      <p:cBhvr>
                                        <p:cTn id="79" dur="1" fill="hold">
                                          <p:stCondLst>
                                            <p:cond delay="0"/>
                                          </p:stCondLst>
                                        </p:cTn>
                                        <p:tgtEl>
                                          <p:spTgt spid="79"/>
                                        </p:tgtEl>
                                        <p:attrNameLst>
                                          <p:attrName>style.visibility</p:attrName>
                                        </p:attrNameLst>
                                      </p:cBhvr>
                                      <p:to>
                                        <p:strVal val="hidden"/>
                                      </p:to>
                                    </p:set>
                                  </p:childTnLst>
                                </p:cTn>
                              </p:par>
                              <p:par>
                                <p:cTn id="80" presetID="1" presetClass="exit" presetSubtype="0" fill="hold" grpId="0" nodeType="withEffect">
                                  <p:stCondLst>
                                    <p:cond delay="0"/>
                                  </p:stCondLst>
                                  <p:childTnLst>
                                    <p:set>
                                      <p:cBhvr>
                                        <p:cTn id="81" dur="1" fill="hold">
                                          <p:stCondLst>
                                            <p:cond delay="0"/>
                                          </p:stCondLst>
                                        </p:cTn>
                                        <p:tgtEl>
                                          <p:spTgt spid="80"/>
                                        </p:tgtEl>
                                        <p:attrNameLst>
                                          <p:attrName>style.visibility</p:attrName>
                                        </p:attrNameLst>
                                      </p:cBhvr>
                                      <p:to>
                                        <p:strVal val="hidden"/>
                                      </p:to>
                                    </p:set>
                                  </p:childTnLst>
                                </p:cTn>
                              </p:par>
                              <p:par>
                                <p:cTn id="82" presetID="1" presetClass="exit" presetSubtype="0" fill="hold" grpId="0" nodeType="withEffect">
                                  <p:stCondLst>
                                    <p:cond delay="0"/>
                                  </p:stCondLst>
                                  <p:childTnLst>
                                    <p:set>
                                      <p:cBhvr>
                                        <p:cTn id="83" dur="1" fill="hold">
                                          <p:stCondLst>
                                            <p:cond delay="0"/>
                                          </p:stCondLst>
                                        </p:cTn>
                                        <p:tgtEl>
                                          <p:spTgt spid="8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52" grpId="0" animBg="1"/>
      <p:bldP spid="53" grpId="0" animBg="1"/>
      <p:bldP spid="54" grpId="0" animBg="1"/>
      <p:bldP spid="55" grpId="0" animBg="1"/>
      <p:bldP spid="12" grpId="0" animBg="1"/>
      <p:bldP spid="37" grpId="0" animBg="1"/>
      <p:bldP spid="66" grpId="0" animBg="1"/>
      <p:bldP spid="67"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 screen&#10;&#10;Description automatically generated">
            <a:extLst>
              <a:ext uri="{FF2B5EF4-FFF2-40B4-BE49-F238E27FC236}">
                <a16:creationId xmlns:a16="http://schemas.microsoft.com/office/drawing/2014/main" id="{9169EAA0-4A0B-4241-AAA3-0C945A18D513}"/>
              </a:ext>
            </a:extLst>
          </p:cNvPr>
          <p:cNvPicPr>
            <a:picLocks noChangeAspect="1"/>
          </p:cNvPicPr>
          <p:nvPr/>
        </p:nvPicPr>
        <p:blipFill rotWithShape="1">
          <a:blip r:embed="rId3">
            <a:extLst>
              <a:ext uri="{28A0092B-C50C-407E-A947-70E740481C1C}">
                <a14:useLocalDpi xmlns:a14="http://schemas.microsoft.com/office/drawing/2010/main" val="0"/>
              </a:ext>
            </a:extLst>
          </a:blip>
          <a:srcRect l="13573"/>
          <a:stretch/>
        </p:blipFill>
        <p:spPr>
          <a:xfrm>
            <a:off x="0" y="998924"/>
            <a:ext cx="4279872" cy="5414869"/>
          </a:xfrm>
          <a:prstGeom prst="rect">
            <a:avLst/>
          </a:prstGeom>
        </p:spPr>
      </p:pic>
      <p:sp>
        <p:nvSpPr>
          <p:cNvPr id="6" name="Title 11">
            <a:extLst>
              <a:ext uri="{FF2B5EF4-FFF2-40B4-BE49-F238E27FC236}">
                <a16:creationId xmlns:a16="http://schemas.microsoft.com/office/drawing/2014/main" id="{6B4AA707-EBE6-4352-BD70-6AA6C0427B56}"/>
              </a:ext>
            </a:extLst>
          </p:cNvPr>
          <p:cNvSpPr>
            <a:spLocks noGrp="1"/>
          </p:cNvSpPr>
          <p:nvPr>
            <p:ph type="title"/>
          </p:nvPr>
        </p:nvSpPr>
        <p:spPr/>
        <p:txBody>
          <a:bodyPr>
            <a:normAutofit/>
          </a:bodyPr>
          <a:lstStyle/>
          <a:p>
            <a:r>
              <a:rPr lang="en-GB" sz="3200" b="1" dirty="0">
                <a:latin typeface="Century Gothic" panose="020B0502020202020204" pitchFamily="34" charset="0"/>
              </a:rPr>
              <a:t>Ein Email </a:t>
            </a:r>
            <a:r>
              <a:rPr lang="en-GB" sz="3200" b="1" dirty="0" err="1">
                <a:latin typeface="Century Gothic" panose="020B0502020202020204" pitchFamily="34" charset="0"/>
              </a:rPr>
              <a:t>schreiben</a:t>
            </a:r>
            <a:endParaRPr lang="en-GB" sz="3200" b="1" dirty="0">
              <a:latin typeface="Century Gothic" panose="020B0502020202020204" pitchFamily="34" charset="0"/>
            </a:endParaRPr>
          </a:p>
        </p:txBody>
      </p:sp>
      <p:sp>
        <p:nvSpPr>
          <p:cNvPr id="18" name="Rounded Rectangle 11">
            <a:extLst>
              <a:ext uri="{FF2B5EF4-FFF2-40B4-BE49-F238E27FC236}">
                <a16:creationId xmlns:a16="http://schemas.microsoft.com/office/drawing/2014/main" id="{A316DD52-7894-4A75-969C-CA0645DA2978}"/>
              </a:ext>
            </a:extLst>
          </p:cNvPr>
          <p:cNvSpPr/>
          <p:nvPr/>
        </p:nvSpPr>
        <p:spPr>
          <a:xfrm>
            <a:off x="10430540" y="215636"/>
            <a:ext cx="1497603" cy="400919"/>
          </a:xfrm>
          <a:prstGeom prst="roundRect">
            <a:avLst/>
          </a:prstGeom>
          <a:solidFill>
            <a:schemeClr val="accent4">
              <a:lumMod val="75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pic>
        <p:nvPicPr>
          <p:cNvPr id="19" name="Graphic 18" descr="Teacher">
            <a:extLst>
              <a:ext uri="{FF2B5EF4-FFF2-40B4-BE49-F238E27FC236}">
                <a16:creationId xmlns:a16="http://schemas.microsoft.com/office/drawing/2014/main" id="{73F0D81B-4E23-4932-A6BA-B81CCB85529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03651" y="84524"/>
            <a:ext cx="914400" cy="914400"/>
          </a:xfrm>
          <a:prstGeom prst="rect">
            <a:avLst/>
          </a:prstGeom>
        </p:spPr>
      </p:pic>
      <p:sp>
        <p:nvSpPr>
          <p:cNvPr id="20" name="Speech Bubble: Rectangle with Corners Rounded 19">
            <a:extLst>
              <a:ext uri="{FF2B5EF4-FFF2-40B4-BE49-F238E27FC236}">
                <a16:creationId xmlns:a16="http://schemas.microsoft.com/office/drawing/2014/main" id="{A23AF50E-A444-415E-96B5-1F4601A11E8E}"/>
              </a:ext>
            </a:extLst>
          </p:cNvPr>
          <p:cNvSpPr/>
          <p:nvPr/>
        </p:nvSpPr>
        <p:spPr>
          <a:xfrm>
            <a:off x="5248936" y="213557"/>
            <a:ext cx="5181604" cy="848232"/>
          </a:xfrm>
          <a:prstGeom prst="wedgeRoundRectCallout">
            <a:avLst>
              <a:gd name="adj1" fmla="val -57869"/>
              <a:gd name="adj2" fmla="val -18050"/>
              <a:gd name="adj3" fmla="val 16667"/>
            </a:avLst>
          </a:prstGeom>
          <a:solidFill>
            <a:schemeClr val="accent4">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a:ea typeface="+mn-ea"/>
                <a:cs typeface="+mn-cs"/>
                <a:sym typeface="Century Gothic"/>
              </a:rPr>
              <a:t>Wolf </a:t>
            </a:r>
            <a:r>
              <a:rPr kumimoji="0" lang="en-GB" sz="2400" b="1" i="0" u="none" strike="noStrike" kern="1200" cap="none" spc="0" normalizeH="0" baseline="0" noProof="0" dirty="0" err="1">
                <a:ln>
                  <a:noFill/>
                </a:ln>
                <a:solidFill>
                  <a:srgbClr val="525050"/>
                </a:solidFill>
                <a:effectLst/>
                <a:uLnTx/>
                <a:uFillTx/>
                <a:latin typeface="Century Gothic"/>
                <a:ea typeface="+mn-ea"/>
                <a:cs typeface="+mn-cs"/>
                <a:sym typeface="Century Gothic"/>
              </a:rPr>
              <a:t>sucht</a:t>
            </a:r>
            <a:r>
              <a:rPr kumimoji="0" lang="en-GB" sz="2400" b="1" i="0" u="none" strike="noStrike" kern="1200" cap="none" spc="0" normalizeH="0" baseline="0" noProof="0" dirty="0">
                <a:ln>
                  <a:noFill/>
                </a:ln>
                <a:solidFill>
                  <a:srgbClr val="525050"/>
                </a:solidFill>
                <a:effectLst/>
                <a:uLnTx/>
                <a:uFillTx/>
                <a:latin typeface="Century Gothic"/>
                <a:ea typeface="+mn-ea"/>
                <a:cs typeface="+mn-cs"/>
                <a:sym typeface="Century Gothic"/>
              </a:rPr>
              <a:t> </a:t>
            </a:r>
            <a:r>
              <a:rPr kumimoji="0" lang="en-GB" sz="2400" b="1" i="0" u="none" strike="noStrike" kern="1200" cap="none" spc="0" normalizeH="0" baseline="0" noProof="0" dirty="0" err="1">
                <a:ln>
                  <a:noFill/>
                </a:ln>
                <a:solidFill>
                  <a:srgbClr val="525050"/>
                </a:solidFill>
                <a:effectLst/>
                <a:uLnTx/>
                <a:uFillTx/>
                <a:latin typeface="Century Gothic"/>
                <a:ea typeface="+mn-ea"/>
                <a:cs typeface="+mn-cs"/>
                <a:sym typeface="Century Gothic"/>
              </a:rPr>
              <a:t>einen</a:t>
            </a:r>
            <a:r>
              <a:rPr kumimoji="0" lang="en-GB" sz="2400" b="1" i="0" u="none" strike="noStrike" kern="1200" cap="none" spc="0" normalizeH="0" baseline="0" noProof="0" dirty="0">
                <a:ln>
                  <a:noFill/>
                </a:ln>
                <a:solidFill>
                  <a:srgbClr val="525050"/>
                </a:solidFill>
                <a:effectLst/>
                <a:uLnTx/>
                <a:uFillTx/>
                <a:latin typeface="Century Gothic"/>
                <a:ea typeface="+mn-ea"/>
                <a:cs typeface="+mn-cs"/>
                <a:sym typeface="Century Gothic"/>
              </a:rPr>
              <a:t> </a:t>
            </a:r>
            <a:r>
              <a:rPr kumimoji="0" lang="en-GB" sz="2400" b="1" i="0" u="none" strike="noStrike" kern="1200" cap="none" spc="0" normalizeH="0" baseline="0" noProof="0" dirty="0" err="1">
                <a:ln>
                  <a:noFill/>
                </a:ln>
                <a:solidFill>
                  <a:srgbClr val="525050"/>
                </a:solidFill>
                <a:effectLst/>
                <a:uLnTx/>
                <a:uFillTx/>
                <a:latin typeface="Century Gothic"/>
                <a:ea typeface="+mn-ea"/>
                <a:cs typeface="+mn-cs"/>
                <a:sym typeface="Century Gothic"/>
              </a:rPr>
              <a:t>Brieffreund</a:t>
            </a:r>
            <a:r>
              <a:rPr kumimoji="0" lang="en-GB" sz="2400" b="1" i="0" u="none" strike="noStrike" kern="1200" cap="none" spc="0" normalizeH="0" baseline="0" noProof="0" dirty="0">
                <a:ln>
                  <a:noFill/>
                </a:ln>
                <a:solidFill>
                  <a:srgbClr val="525050"/>
                </a:solidFill>
                <a:effectLst/>
                <a:uLnTx/>
                <a:uFillTx/>
                <a:latin typeface="Century Gothic"/>
                <a:ea typeface="+mn-ea"/>
                <a:cs typeface="+mn-cs"/>
                <a:sym typeface="Century Gothic"/>
              </a:rPr>
              <a:t> in England. Er </a:t>
            </a:r>
            <a:r>
              <a:rPr kumimoji="0" lang="en-GB" sz="2400" b="1" i="0" u="none" strike="noStrike" kern="1200" cap="none" spc="0" normalizeH="0" baseline="0" noProof="0" dirty="0" err="1">
                <a:ln>
                  <a:noFill/>
                </a:ln>
                <a:solidFill>
                  <a:srgbClr val="525050"/>
                </a:solidFill>
                <a:effectLst/>
                <a:uLnTx/>
                <a:uFillTx/>
                <a:latin typeface="Century Gothic"/>
                <a:ea typeface="+mn-ea"/>
                <a:cs typeface="+mn-cs"/>
                <a:sym typeface="Century Gothic"/>
              </a:rPr>
              <a:t>schreibt</a:t>
            </a:r>
            <a:r>
              <a:rPr kumimoji="0" lang="en-GB" sz="2400" b="1" i="0" u="none" strike="noStrike" kern="1200" cap="none" spc="0" normalizeH="0" baseline="0" noProof="0" dirty="0">
                <a:ln>
                  <a:noFill/>
                </a:ln>
                <a:solidFill>
                  <a:srgbClr val="525050"/>
                </a:solidFill>
                <a:effectLst/>
                <a:uLnTx/>
                <a:uFillTx/>
                <a:latin typeface="Century Gothic"/>
                <a:ea typeface="+mn-ea"/>
                <a:cs typeface="+mn-cs"/>
                <a:sym typeface="Century Gothic"/>
              </a:rPr>
              <a:t> auf </a:t>
            </a:r>
            <a:r>
              <a:rPr kumimoji="0" lang="en-GB" sz="2400" b="1" i="0" u="none" strike="noStrike" kern="1200" cap="none" spc="0" normalizeH="0" baseline="0" noProof="0" dirty="0" err="1">
                <a:ln>
                  <a:noFill/>
                </a:ln>
                <a:solidFill>
                  <a:srgbClr val="525050"/>
                </a:solidFill>
                <a:effectLst/>
                <a:uLnTx/>
                <a:uFillTx/>
                <a:latin typeface="Century Gothic"/>
                <a:ea typeface="+mn-ea"/>
                <a:cs typeface="+mn-cs"/>
                <a:sym typeface="Century Gothic"/>
              </a:rPr>
              <a:t>Englisch</a:t>
            </a:r>
            <a:r>
              <a:rPr kumimoji="0" lang="en-GB" sz="2400" b="1" i="0" u="none" strike="noStrike" kern="1200" cap="none" spc="0" normalizeH="0" baseline="0" noProof="0" dirty="0">
                <a:ln>
                  <a:noFill/>
                </a:ln>
                <a:solidFill>
                  <a:srgbClr val="525050"/>
                </a:solidFill>
                <a:effectLst/>
                <a:uLnTx/>
                <a:uFillTx/>
                <a:latin typeface="Century Gothic"/>
                <a:ea typeface="+mn-ea"/>
                <a:cs typeface="+mn-cs"/>
                <a:sym typeface="Century Gothic"/>
              </a:rPr>
              <a:t>.</a:t>
            </a:r>
            <a:endParaRPr kumimoji="0" lang="en-GB" sz="24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16" name="TextBox 15">
            <a:extLst>
              <a:ext uri="{FF2B5EF4-FFF2-40B4-BE49-F238E27FC236}">
                <a16:creationId xmlns:a16="http://schemas.microsoft.com/office/drawing/2014/main" id="{CB1727D1-C779-4ADC-A71F-5ADE9964F3DE}"/>
              </a:ext>
            </a:extLst>
          </p:cNvPr>
          <p:cNvSpPr txBox="1"/>
          <p:nvPr/>
        </p:nvSpPr>
        <p:spPr>
          <a:xfrm>
            <a:off x="179692" y="1340173"/>
            <a:ext cx="402917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25050"/>
                </a:solidFill>
                <a:effectLst/>
                <a:uLnTx/>
                <a:uFillTx/>
                <a:latin typeface="Cavolini" panose="03000502040302020204" pitchFamily="66" charset="0"/>
                <a:ea typeface="+mn-ea"/>
                <a:cs typeface="Cavolini" panose="03000502040302020204" pitchFamily="66" charset="0"/>
              </a:rPr>
              <a:t>Dear pen </a:t>
            </a:r>
            <a:r>
              <a:rPr lang="en-GB" dirty="0">
                <a:solidFill>
                  <a:srgbClr val="525050"/>
                </a:solidFill>
                <a:latin typeface="Cavolini" panose="03000502040302020204" pitchFamily="66" charset="0"/>
                <a:cs typeface="Cavolini" panose="03000502040302020204" pitchFamily="66" charset="0"/>
              </a:rPr>
              <a:t>friend,</a:t>
            </a:r>
            <a:endParaRPr kumimoji="0" lang="en-GB" sz="1800" b="0" i="0" u="none" strike="noStrike" kern="1200" cap="none" spc="0" normalizeH="0" baseline="0" noProof="0" dirty="0">
              <a:ln>
                <a:noFill/>
              </a:ln>
              <a:solidFill>
                <a:srgbClr val="525050"/>
              </a:solidFill>
              <a:effectLst/>
              <a:uLnTx/>
              <a:uFillTx/>
              <a:latin typeface="Cavolini" panose="03000502040302020204" pitchFamily="66" charset="0"/>
              <a:ea typeface="+mn-ea"/>
              <a:cs typeface="Cavolini" panose="03000502040302020204" pitchFamily="66"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25050"/>
                </a:solidFill>
                <a:effectLst/>
                <a:uLnTx/>
                <a:uFillTx/>
                <a:latin typeface="Cavolini" panose="03000502040302020204" pitchFamily="66" charset="0"/>
                <a:ea typeface="+mn-ea"/>
                <a:cs typeface="Cavolini" panose="03000502040302020204" pitchFamily="66" charset="0"/>
              </a:rPr>
              <a:t>How are you?  I’m very well.  </a:t>
            </a:r>
          </a:p>
        </p:txBody>
      </p:sp>
      <p:sp>
        <p:nvSpPr>
          <p:cNvPr id="5" name="TextBox 4">
            <a:extLst>
              <a:ext uri="{FF2B5EF4-FFF2-40B4-BE49-F238E27FC236}">
                <a16:creationId xmlns:a16="http://schemas.microsoft.com/office/drawing/2014/main" id="{584169D3-4583-4010-945F-9EFD93790E4F}"/>
              </a:ext>
            </a:extLst>
          </p:cNvPr>
          <p:cNvSpPr txBox="1"/>
          <p:nvPr/>
        </p:nvSpPr>
        <p:spPr>
          <a:xfrm>
            <a:off x="534532" y="5624937"/>
            <a:ext cx="18918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Lucida Handwriting" panose="03010101010101010101" pitchFamily="66" charset="0"/>
                <a:ea typeface="+mn-ea"/>
                <a:cs typeface="+mn-cs"/>
              </a:rPr>
              <a:t>Wolf</a:t>
            </a:r>
          </a:p>
        </p:txBody>
      </p:sp>
      <p:sp>
        <p:nvSpPr>
          <p:cNvPr id="25" name="Speech Bubble: Rectangle with Corners Rounded 24">
            <a:extLst>
              <a:ext uri="{FF2B5EF4-FFF2-40B4-BE49-F238E27FC236}">
                <a16:creationId xmlns:a16="http://schemas.microsoft.com/office/drawing/2014/main" id="{78D84BE5-D6BB-4711-A281-7FE18D11A0B0}"/>
              </a:ext>
            </a:extLst>
          </p:cNvPr>
          <p:cNvSpPr/>
          <p:nvPr/>
        </p:nvSpPr>
        <p:spPr>
          <a:xfrm>
            <a:off x="3468855" y="5023314"/>
            <a:ext cx="4087171" cy="1209468"/>
          </a:xfrm>
          <a:prstGeom prst="wedgeRoundRectCallout">
            <a:avLst>
              <a:gd name="adj1" fmla="val -87116"/>
              <a:gd name="adj2" fmla="val -24940"/>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Best wishes is </a:t>
            </a:r>
            <a:r>
              <a:rPr kumimoji="0" lang="en-GB" sz="2000" b="1" i="0" u="none" strike="noStrike" kern="1200" cap="none" spc="0" normalizeH="0" baseline="0" noProof="0" dirty="0" err="1">
                <a:ln>
                  <a:noFill/>
                </a:ln>
                <a:solidFill>
                  <a:srgbClr val="3D3C3C"/>
                </a:solidFill>
                <a:effectLst/>
                <a:uLnTx/>
                <a:uFillTx/>
                <a:latin typeface="Century Gothic" panose="020B0502020202020204" pitchFamily="34" charset="0"/>
                <a:ea typeface="+mn-ea"/>
                <a:cs typeface="+mn-cs"/>
              </a:rPr>
              <a:t>Viele</a:t>
            </a:r>
            <a:r>
              <a:rPr kumimoji="0" lang="en-GB" sz="2000" b="1"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3D3C3C"/>
                </a:solidFill>
                <a:effectLst/>
                <a:uLnTx/>
                <a:uFillTx/>
                <a:latin typeface="Century Gothic" panose="020B0502020202020204" pitchFamily="34" charset="0"/>
                <a:ea typeface="+mn-ea"/>
                <a:cs typeface="+mn-cs"/>
              </a:rPr>
              <a:t>liebe</a:t>
            </a:r>
            <a:r>
              <a:rPr kumimoji="0" lang="en-GB" sz="2000" b="1"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3D3C3C"/>
                </a:solidFill>
                <a:effectLst/>
                <a:uLnTx/>
                <a:uFillTx/>
                <a:latin typeface="Century Gothic" panose="020B0502020202020204" pitchFamily="34" charset="0"/>
                <a:ea typeface="+mn-ea"/>
                <a:cs typeface="+mn-cs"/>
              </a:rPr>
              <a:t>Grüße</a:t>
            </a:r>
            <a:r>
              <a:rPr kumimoji="0" lang="en-GB" sz="2000" b="1"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in German. It is often abbreviated to </a:t>
            </a:r>
            <a:r>
              <a:rPr kumimoji="0" lang="en-GB" sz="2000" b="1"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VG </a:t>
            </a:r>
            <a:r>
              <a:rPr kumimoji="0" lang="en-GB" sz="200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or</a:t>
            </a:r>
            <a:r>
              <a:rPr kumimoji="0" lang="en-GB" sz="2000" b="1"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 VLG</a:t>
            </a:r>
            <a:r>
              <a:rPr kumimoji="0" lang="en-GB" sz="2000" b="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 in messages.</a:t>
            </a:r>
          </a:p>
        </p:txBody>
      </p:sp>
      <p:sp>
        <p:nvSpPr>
          <p:cNvPr id="8" name="TextBox 7">
            <a:extLst>
              <a:ext uri="{FF2B5EF4-FFF2-40B4-BE49-F238E27FC236}">
                <a16:creationId xmlns:a16="http://schemas.microsoft.com/office/drawing/2014/main" id="{B0D0ED9E-1B27-415D-85AC-D6AF5A9F50D4}"/>
              </a:ext>
            </a:extLst>
          </p:cNvPr>
          <p:cNvSpPr txBox="1"/>
          <p:nvPr/>
        </p:nvSpPr>
        <p:spPr>
          <a:xfrm>
            <a:off x="1332921" y="6370572"/>
            <a:ext cx="83529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a:ea typeface="+mn-ea"/>
                <a:cs typeface="+mn-cs"/>
              </a:rPr>
              <a:t>der </a:t>
            </a:r>
            <a:r>
              <a:rPr kumimoji="0" lang="en-GB" sz="2400" b="1" i="0" u="none" strike="noStrike" kern="1200" cap="none" spc="0" normalizeH="0" baseline="0" noProof="0" dirty="0" err="1">
                <a:ln>
                  <a:noFill/>
                </a:ln>
                <a:solidFill>
                  <a:srgbClr val="525050"/>
                </a:solidFill>
                <a:effectLst/>
                <a:uLnTx/>
                <a:uFillTx/>
                <a:latin typeface="Century Gothic"/>
                <a:ea typeface="+mn-ea"/>
                <a:cs typeface="+mn-cs"/>
              </a:rPr>
              <a:t>Brieffreund</a:t>
            </a:r>
            <a:r>
              <a:rPr kumimoji="0" lang="en-GB" sz="2400" b="1" i="0" u="none" strike="noStrike" kern="1200" cap="none" spc="0" normalizeH="0" baseline="0" noProof="0" dirty="0">
                <a:ln>
                  <a:noFill/>
                </a:ln>
                <a:solidFill>
                  <a:srgbClr val="525050"/>
                </a:solidFill>
                <a:effectLst/>
                <a:uLnTx/>
                <a:uFillTx/>
                <a:latin typeface="Century Gothic"/>
                <a:ea typeface="+mn-ea"/>
                <a:cs typeface="+mn-cs"/>
              </a:rPr>
              <a:t> | die </a:t>
            </a:r>
            <a:r>
              <a:rPr kumimoji="0" lang="en-GB" sz="2400" b="1" i="0" u="none" strike="noStrike" kern="1200" cap="none" spc="0" normalizeH="0" baseline="0" noProof="0" dirty="0" err="1">
                <a:ln>
                  <a:noFill/>
                </a:ln>
                <a:solidFill>
                  <a:srgbClr val="525050"/>
                </a:solidFill>
                <a:effectLst/>
                <a:uLnTx/>
                <a:uFillTx/>
                <a:latin typeface="Century Gothic"/>
                <a:ea typeface="+mn-ea"/>
                <a:cs typeface="+mn-cs"/>
              </a:rPr>
              <a:t>Brieffreundin</a:t>
            </a:r>
            <a:r>
              <a:rPr kumimoji="0" lang="en-GB" sz="2400" b="1" i="0" u="none" strike="noStrike" kern="1200" cap="none" spc="0" normalizeH="0" baseline="0" noProof="0" dirty="0">
                <a:ln>
                  <a:noFill/>
                </a:ln>
                <a:solidFill>
                  <a:srgbClr val="525050"/>
                </a:solidFill>
                <a:effectLst/>
                <a:uLnTx/>
                <a:uFillTx/>
                <a:latin typeface="Century Gothic"/>
                <a:ea typeface="+mn-ea"/>
                <a:cs typeface="+mn-cs"/>
              </a:rPr>
              <a:t> - penfriend</a:t>
            </a:r>
          </a:p>
        </p:txBody>
      </p:sp>
      <p:sp>
        <p:nvSpPr>
          <p:cNvPr id="12" name="TextBox 11">
            <a:extLst>
              <a:ext uri="{FF2B5EF4-FFF2-40B4-BE49-F238E27FC236}">
                <a16:creationId xmlns:a16="http://schemas.microsoft.com/office/drawing/2014/main" id="{E3264E0D-E20B-4B85-9445-97688C665FAB}"/>
              </a:ext>
            </a:extLst>
          </p:cNvPr>
          <p:cNvSpPr txBox="1"/>
          <p:nvPr/>
        </p:nvSpPr>
        <p:spPr>
          <a:xfrm>
            <a:off x="5509394" y="1209483"/>
            <a:ext cx="6575540"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25050"/>
                </a:solidFill>
                <a:effectLst/>
                <a:uLnTx/>
                <a:uFillTx/>
                <a:latin typeface="Century Gothic"/>
                <a:ea typeface="+mn-ea"/>
                <a:cs typeface="+mn-cs"/>
              </a:rPr>
              <a:t>Translate</a:t>
            </a:r>
            <a:r>
              <a:rPr kumimoji="0" lang="en-GB" sz="2000" b="0" i="0" u="none" strike="noStrike" kern="1200" cap="none" spc="0" normalizeH="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it into German or write your own letter in German, if you prefer. If you write your own:</a:t>
            </a:r>
            <a:br>
              <a:rPr kumimoji="0" lang="en-GB" sz="2000" b="0" i="0" u="none" strike="noStrike" kern="1200" cap="none" spc="0" normalizeH="0" baseline="0" noProof="0" dirty="0">
                <a:ln>
                  <a:noFill/>
                </a:ln>
                <a:solidFill>
                  <a:srgbClr val="525050"/>
                </a:solidFill>
                <a:effectLst/>
                <a:uLnTx/>
                <a:uFillTx/>
                <a:latin typeface="Century Gothic"/>
                <a:ea typeface="+mn-ea"/>
                <a:cs typeface="+mn-cs"/>
              </a:rPr>
            </a:br>
            <a:endParaRPr kumimoji="0" lang="en-GB" sz="2000" b="0" i="0" u="none" strike="noStrike" kern="1200" cap="none" spc="0" normalizeH="0" baseline="0" noProof="0" dirty="0">
              <a:ln>
                <a:noFill/>
              </a:ln>
              <a:solidFill>
                <a:srgbClr val="525050"/>
              </a:solidFill>
              <a:effectLst/>
              <a:uLnTx/>
              <a:uFillTx/>
              <a:latin typeface="Century Gothic"/>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525050"/>
                </a:solidFill>
                <a:effectLst/>
                <a:uLnTx/>
                <a:uFillTx/>
                <a:latin typeface="Century Gothic"/>
                <a:ea typeface="+mn-ea"/>
                <a:cs typeface="+mn-cs"/>
              </a:rPr>
              <a:t>include a greeting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525050"/>
                </a:solidFill>
                <a:effectLst/>
                <a:uLnTx/>
                <a:uFillTx/>
                <a:latin typeface="Century Gothic"/>
                <a:ea typeface="+mn-ea"/>
                <a:cs typeface="+mn-cs"/>
              </a:rPr>
              <a:t>say where you live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525050"/>
                </a:solidFill>
                <a:effectLst/>
                <a:uLnTx/>
                <a:uFillTx/>
                <a:latin typeface="Century Gothic"/>
                <a:ea typeface="+mn-ea"/>
                <a:cs typeface="+mn-cs"/>
              </a:rPr>
              <a:t>say where you are</a:t>
            </a:r>
            <a:r>
              <a:rPr kumimoji="0" lang="en-GB" sz="2000" b="0" i="0" u="none" strike="noStrike" kern="1200" cap="none" spc="0" normalizeH="0" noProof="0" dirty="0">
                <a:ln>
                  <a:noFill/>
                </a:ln>
                <a:solidFill>
                  <a:srgbClr val="525050"/>
                </a:solidFill>
                <a:effectLst/>
                <a:uLnTx/>
                <a:uFillTx/>
                <a:latin typeface="Century Gothic"/>
                <a:ea typeface="+mn-ea"/>
                <a:cs typeface="+mn-cs"/>
              </a:rPr>
              <a:t> now</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home, in school, different city etc..)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solidFill>
                  <a:srgbClr val="525050"/>
                </a:solidFill>
                <a:latin typeface="Century Gothic"/>
              </a:rPr>
              <a:t>write at least one activity you do at home</a:t>
            </a:r>
            <a:endParaRPr kumimoji="0" lang="en-GB" sz="2000" b="0" i="0" u="none" strike="noStrike" kern="1200" cap="none" spc="0" normalizeH="0" baseline="0" noProof="0" dirty="0">
              <a:ln>
                <a:noFill/>
              </a:ln>
              <a:solidFill>
                <a:srgbClr val="525050"/>
              </a:solidFill>
              <a:effectLst/>
              <a:uLnTx/>
              <a:uFillTx/>
              <a:latin typeface="Century Gothic"/>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525050"/>
                </a:solidFill>
                <a:effectLst/>
                <a:uLnTx/>
                <a:uFillTx/>
                <a:latin typeface="Century Gothic"/>
                <a:ea typeface="+mn-ea"/>
                <a:cs typeface="+mn-cs"/>
              </a:rPr>
              <a:t>and one activity you do at school every</a:t>
            </a:r>
            <a:r>
              <a:rPr kumimoji="0" lang="en-GB" sz="2000" b="0" i="0" u="none" strike="noStrike" kern="1200" cap="none" spc="0" normalizeH="0" noProof="0" dirty="0">
                <a:ln>
                  <a:noFill/>
                </a:ln>
                <a:solidFill>
                  <a:srgbClr val="525050"/>
                </a:solidFill>
                <a:effectLst/>
                <a:uLnTx/>
                <a:uFillTx/>
                <a:latin typeface="Century Gothic"/>
                <a:ea typeface="+mn-ea"/>
                <a:cs typeface="+mn-cs"/>
              </a:rPr>
              <a:t> day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baseline="0" dirty="0">
                <a:solidFill>
                  <a:srgbClr val="525050"/>
                </a:solidFill>
                <a:latin typeface="Century Gothic"/>
              </a:rPr>
              <a:t>ask</a:t>
            </a:r>
            <a:r>
              <a:rPr lang="en-GB" sz="2000" dirty="0">
                <a:solidFill>
                  <a:srgbClr val="525050"/>
                </a:solidFill>
                <a:latin typeface="Century Gothic"/>
              </a:rPr>
              <a:t> two questions</a:t>
            </a:r>
            <a:endParaRPr kumimoji="0" lang="en-GB" sz="2000" b="0" i="0" u="none" strike="noStrike" kern="1200" cap="none" spc="0" normalizeH="0" baseline="0" noProof="0" dirty="0">
              <a:ln>
                <a:noFill/>
              </a:ln>
              <a:solidFill>
                <a:srgbClr val="525050"/>
              </a:solidFill>
              <a:effectLst/>
              <a:uLnTx/>
              <a:uFillTx/>
              <a:latin typeface="Century Gothic"/>
              <a:ea typeface="+mn-ea"/>
              <a:cs typeface="+mn-cs"/>
            </a:endParaRPr>
          </a:p>
        </p:txBody>
      </p:sp>
      <p:grpSp>
        <p:nvGrpSpPr>
          <p:cNvPr id="32" name="Group 31">
            <a:extLst>
              <a:ext uri="{FF2B5EF4-FFF2-40B4-BE49-F238E27FC236}">
                <a16:creationId xmlns:a16="http://schemas.microsoft.com/office/drawing/2014/main" id="{94E35E0A-F5A7-4471-B30D-8D25083A5BC3}"/>
              </a:ext>
            </a:extLst>
          </p:cNvPr>
          <p:cNvGrpSpPr/>
          <p:nvPr/>
        </p:nvGrpSpPr>
        <p:grpSpPr>
          <a:xfrm>
            <a:off x="8817516" y="4840248"/>
            <a:ext cx="3162554" cy="1605292"/>
            <a:chOff x="8817516" y="4840248"/>
            <a:chExt cx="3162554" cy="1605292"/>
          </a:xfrm>
        </p:grpSpPr>
        <p:sp>
          <p:nvSpPr>
            <p:cNvPr id="29" name="Speech Bubble: Rectangle with Corners Rounded 28">
              <a:extLst>
                <a:ext uri="{FF2B5EF4-FFF2-40B4-BE49-F238E27FC236}">
                  <a16:creationId xmlns:a16="http://schemas.microsoft.com/office/drawing/2014/main" id="{678FDCE6-B04F-4BAF-8FD4-43E24F39D5D0}"/>
                </a:ext>
              </a:extLst>
            </p:cNvPr>
            <p:cNvSpPr/>
            <p:nvPr/>
          </p:nvSpPr>
          <p:spPr>
            <a:xfrm>
              <a:off x="8817516" y="4840248"/>
              <a:ext cx="3110627" cy="1401734"/>
            </a:xfrm>
            <a:prstGeom prst="wedgeRoundRectCallout">
              <a:avLst>
                <a:gd name="adj1" fmla="val -48963"/>
                <a:gd name="adj2" fmla="val -9152"/>
                <a:gd name="adj3" fmla="val 16667"/>
              </a:avLst>
            </a:prstGeom>
            <a:solidFill>
              <a:schemeClr val="accent4">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25050"/>
                  </a:solidFill>
                  <a:effectLst/>
                  <a:uLnTx/>
                  <a:uFillTx/>
                  <a:latin typeface="Century Gothic"/>
                  <a:ea typeface="+mn-ea"/>
                  <a:cs typeface="+mn-cs"/>
                  <a:sym typeface="Century Gothic"/>
                </a:rPr>
                <a:t>Use a dictionary to add in words for things on your wish list!</a:t>
              </a:r>
              <a:endPar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pic>
          <p:nvPicPr>
            <p:cNvPr id="31" name="Graphic 30" descr="Magnifying glass with solid fill">
              <a:extLst>
                <a:ext uri="{FF2B5EF4-FFF2-40B4-BE49-F238E27FC236}">
                  <a16:creationId xmlns:a16="http://schemas.microsoft.com/office/drawing/2014/main" id="{BD0C4386-9692-40AA-9763-7415DEE5133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1348157">
              <a:off x="11065670" y="5531140"/>
              <a:ext cx="914400" cy="914400"/>
            </a:xfrm>
            <a:prstGeom prst="rect">
              <a:avLst/>
            </a:prstGeom>
          </p:spPr>
        </p:pic>
      </p:grpSp>
      <p:sp>
        <p:nvSpPr>
          <p:cNvPr id="23" name="Speech Bubble: Rectangle with Corners Rounded 22">
            <a:extLst>
              <a:ext uri="{FF2B5EF4-FFF2-40B4-BE49-F238E27FC236}">
                <a16:creationId xmlns:a16="http://schemas.microsoft.com/office/drawing/2014/main" id="{02CA2FCD-546A-4DB8-955E-53704FB185E0}"/>
              </a:ext>
            </a:extLst>
          </p:cNvPr>
          <p:cNvSpPr/>
          <p:nvPr/>
        </p:nvSpPr>
        <p:spPr>
          <a:xfrm>
            <a:off x="3384882" y="841683"/>
            <a:ext cx="1458485" cy="749257"/>
          </a:xfrm>
          <a:prstGeom prst="wedgeRoundRectCallout">
            <a:avLst>
              <a:gd name="adj1" fmla="val -128594"/>
              <a:gd name="adj2" fmla="val 4661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Dear…</a:t>
            </a:r>
            <a:br>
              <a:rPr kumimoji="0" lang="en-GB" sz="1800" b="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br>
            <a:r>
              <a:rPr kumimoji="0" lang="en-GB" sz="1800" b="1"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Lieber</a:t>
            </a:r>
            <a:r>
              <a:rPr kumimoji="0" lang="en-GB" sz="1800" b="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 (m)</a:t>
            </a:r>
            <a:br>
              <a:rPr kumimoji="0" lang="en-GB" sz="1800" b="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br>
            <a:r>
              <a:rPr kumimoji="0" lang="en-GB" sz="1800" b="1"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Liebe </a:t>
            </a:r>
            <a:r>
              <a:rPr kumimoji="0" lang="en-GB" sz="1800" b="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(f)</a:t>
            </a:r>
          </a:p>
        </p:txBody>
      </p:sp>
      <p:sp>
        <p:nvSpPr>
          <p:cNvPr id="30" name="TextBox 29">
            <a:extLst>
              <a:ext uri="{FF2B5EF4-FFF2-40B4-BE49-F238E27FC236}">
                <a16:creationId xmlns:a16="http://schemas.microsoft.com/office/drawing/2014/main" id="{64B42480-C241-4CA9-9FD5-72D37A06F701}"/>
              </a:ext>
            </a:extLst>
          </p:cNvPr>
          <p:cNvSpPr txBox="1"/>
          <p:nvPr/>
        </p:nvSpPr>
        <p:spPr>
          <a:xfrm>
            <a:off x="121692" y="3079070"/>
            <a:ext cx="4087170"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25050"/>
                </a:solidFill>
                <a:effectLst/>
                <a:uLnTx/>
                <a:uFillTx/>
                <a:latin typeface="Cavolini" panose="03000502040302020204" pitchFamily="66" charset="0"/>
                <a:ea typeface="+mn-ea"/>
                <a:cs typeface="Cavolini" panose="03000502040302020204" pitchFamily="66" charset="0"/>
              </a:rPr>
              <a:t>I am learning English at school und I also do sport. Football is really good.</a:t>
            </a:r>
          </a:p>
        </p:txBody>
      </p:sp>
      <p:sp>
        <p:nvSpPr>
          <p:cNvPr id="33" name="TextBox 32">
            <a:extLst>
              <a:ext uri="{FF2B5EF4-FFF2-40B4-BE49-F238E27FC236}">
                <a16:creationId xmlns:a16="http://schemas.microsoft.com/office/drawing/2014/main" id="{24D6C5D0-5500-48BD-9467-005E0B625CD2}"/>
              </a:ext>
            </a:extLst>
          </p:cNvPr>
          <p:cNvSpPr txBox="1"/>
          <p:nvPr/>
        </p:nvSpPr>
        <p:spPr>
          <a:xfrm>
            <a:off x="179692" y="4125418"/>
            <a:ext cx="4029170"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25050"/>
                </a:solidFill>
                <a:effectLst/>
                <a:uLnTx/>
                <a:uFillTx/>
                <a:latin typeface="Cavolini" panose="03000502040302020204" pitchFamily="66" charset="0"/>
                <a:ea typeface="+mn-ea"/>
                <a:cs typeface="Cavolini" panose="03000502040302020204" pitchFamily="66" charset="0"/>
              </a:rPr>
              <a:t>I play guitar at home. How are you? What do you do at home? Do you play football?</a:t>
            </a:r>
          </a:p>
        </p:txBody>
      </p:sp>
      <p:sp>
        <p:nvSpPr>
          <p:cNvPr id="34" name="TextBox 33">
            <a:extLst>
              <a:ext uri="{FF2B5EF4-FFF2-40B4-BE49-F238E27FC236}">
                <a16:creationId xmlns:a16="http://schemas.microsoft.com/office/drawing/2014/main" id="{04B1E7D0-6FEE-41A9-B628-C098D635D0C7}"/>
              </a:ext>
            </a:extLst>
          </p:cNvPr>
          <p:cNvSpPr txBox="1"/>
          <p:nvPr/>
        </p:nvSpPr>
        <p:spPr>
          <a:xfrm>
            <a:off x="229427" y="5127015"/>
            <a:ext cx="189186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25050"/>
                </a:solidFill>
                <a:effectLst/>
                <a:uLnTx/>
                <a:uFillTx/>
                <a:latin typeface="Cavolini" panose="03000502040302020204" pitchFamily="66" charset="0"/>
                <a:ea typeface="+mn-ea"/>
                <a:cs typeface="Cavolini" panose="03000502040302020204" pitchFamily="66" charset="0"/>
              </a:rPr>
              <a:t>Best wishes, </a:t>
            </a:r>
            <a:endParaRPr kumimoji="0" lang="en-GB" sz="18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5" name="TextBox 34">
            <a:extLst>
              <a:ext uri="{FF2B5EF4-FFF2-40B4-BE49-F238E27FC236}">
                <a16:creationId xmlns:a16="http://schemas.microsoft.com/office/drawing/2014/main" id="{4C1B1456-8300-4795-B80F-B3D06A2F27ED}"/>
              </a:ext>
            </a:extLst>
          </p:cNvPr>
          <p:cNvSpPr txBox="1"/>
          <p:nvPr/>
        </p:nvSpPr>
        <p:spPr>
          <a:xfrm>
            <a:off x="121692" y="2059464"/>
            <a:ext cx="4087170" cy="923330"/>
          </a:xfrm>
          <a:prstGeom prst="rect">
            <a:avLst/>
          </a:prstGeom>
          <a:noFill/>
        </p:spPr>
        <p:txBody>
          <a:bodyPr wrap="square">
            <a:spAutoFit/>
          </a:bodyPr>
          <a:lstStyle/>
          <a:p>
            <a:r>
              <a:rPr kumimoji="0" lang="en-GB" sz="1800" b="0" i="0" u="none" strike="noStrike" kern="1200" cap="none" spc="0" normalizeH="0" baseline="0" noProof="0" dirty="0">
                <a:ln>
                  <a:noFill/>
                </a:ln>
                <a:solidFill>
                  <a:srgbClr val="525050"/>
                </a:solidFill>
                <a:effectLst/>
                <a:uLnTx/>
                <a:uFillTx/>
                <a:latin typeface="Cavolini" panose="03000502040302020204" pitchFamily="66" charset="0"/>
                <a:ea typeface="+mn-ea"/>
                <a:cs typeface="Cavolini" panose="03000502040302020204" pitchFamily="66" charset="0"/>
              </a:rPr>
              <a:t>I live in Berlin, but I am not at home, I am in school. It is Monday.</a:t>
            </a:r>
            <a:endParaRPr lang="en-GB" dirty="0"/>
          </a:p>
        </p:txBody>
      </p:sp>
      <p:sp>
        <p:nvSpPr>
          <p:cNvPr id="36" name="Speech Bubble: Rectangle with Corners Rounded 35">
            <a:extLst>
              <a:ext uri="{FF2B5EF4-FFF2-40B4-BE49-F238E27FC236}">
                <a16:creationId xmlns:a16="http://schemas.microsoft.com/office/drawing/2014/main" id="{1894C46E-A223-40C2-8D2F-139243351E32}"/>
              </a:ext>
            </a:extLst>
          </p:cNvPr>
          <p:cNvSpPr/>
          <p:nvPr/>
        </p:nvSpPr>
        <p:spPr>
          <a:xfrm>
            <a:off x="3771900" y="2611854"/>
            <a:ext cx="1885949" cy="963868"/>
          </a:xfrm>
          <a:prstGeom prst="wedgeRoundRectCallout">
            <a:avLst>
              <a:gd name="adj1" fmla="val -125563"/>
              <a:gd name="adj2" fmla="val 36737"/>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also</a:t>
            </a:r>
            <a:r>
              <a:rPr kumimoji="0" lang="en-GB" sz="2000" b="0" i="0" u="none" strike="noStrike" kern="1200" cap="none" spc="0" normalizeH="0" noProof="0" dirty="0">
                <a:ln>
                  <a:noFill/>
                </a:ln>
                <a:solidFill>
                  <a:srgbClr val="3D3C3C"/>
                </a:solidFill>
                <a:effectLst/>
                <a:uLnTx/>
                <a:uFillTx/>
                <a:latin typeface="Century Gothic" panose="020B0502020202020204" pitchFamily="34" charset="0"/>
                <a:ea typeface="+mn-ea"/>
                <a:cs typeface="+mn-cs"/>
              </a:rPr>
              <a:t> = </a:t>
            </a:r>
            <a:r>
              <a:rPr kumimoji="0" lang="en-GB" sz="2000" b="1" i="0" u="none" strike="noStrike" kern="1200" cap="none" spc="0" normalizeH="0" noProof="0" dirty="0">
                <a:ln>
                  <a:noFill/>
                </a:ln>
                <a:solidFill>
                  <a:srgbClr val="3D3C3C"/>
                </a:solidFill>
                <a:effectLst/>
                <a:uLnTx/>
                <a:uFillTx/>
                <a:latin typeface="Century Gothic" panose="020B0502020202020204" pitchFamily="34" charset="0"/>
                <a:ea typeface="+mn-ea"/>
                <a:cs typeface="+mn-cs"/>
              </a:rPr>
              <a:t>auch </a:t>
            </a:r>
            <a:br>
              <a:rPr kumimoji="0" lang="en-GB" sz="2000" b="1" i="0" u="none" strike="noStrike" kern="1200" cap="none" spc="0" normalizeH="0" noProof="0" dirty="0">
                <a:ln>
                  <a:noFill/>
                </a:ln>
                <a:solidFill>
                  <a:srgbClr val="3D3C3C"/>
                </a:solidFill>
                <a:effectLst/>
                <a:uLnTx/>
                <a:uFillTx/>
                <a:latin typeface="Century Gothic" panose="020B0502020202020204" pitchFamily="34" charset="0"/>
                <a:ea typeface="+mn-ea"/>
                <a:cs typeface="+mn-cs"/>
              </a:rPr>
            </a:br>
            <a:r>
              <a:rPr kumimoji="0" lang="en-GB" sz="2000" i="0" u="none" strike="noStrike" kern="1200" cap="none" spc="0" normalizeH="0" noProof="0" dirty="0">
                <a:ln>
                  <a:noFill/>
                </a:ln>
                <a:solidFill>
                  <a:srgbClr val="3D3C3C"/>
                </a:solidFill>
                <a:effectLst/>
                <a:uLnTx/>
                <a:uFillTx/>
                <a:latin typeface="Century Gothic" panose="020B0502020202020204" pitchFamily="34" charset="0"/>
                <a:ea typeface="+mn-ea"/>
                <a:cs typeface="+mn-cs"/>
              </a:rPr>
              <a:t>It goes after the verb.</a:t>
            </a:r>
            <a:endParaRPr kumimoji="0" lang="en-GB" sz="200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endParaRPr>
          </a:p>
        </p:txBody>
      </p:sp>
      <p:pic>
        <p:nvPicPr>
          <p:cNvPr id="26" name="Picture 25" descr="A cartoon of a child&#10;&#10;Description automatically generated">
            <a:extLst>
              <a:ext uri="{FF2B5EF4-FFF2-40B4-BE49-F238E27FC236}">
                <a16:creationId xmlns:a16="http://schemas.microsoft.com/office/drawing/2014/main" id="{6C7DDE44-EEA0-4DC3-BDBB-BD7900FB0AF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52284" y="4968504"/>
            <a:ext cx="1465232" cy="1409940"/>
          </a:xfrm>
          <a:prstGeom prst="rect">
            <a:avLst/>
          </a:prstGeom>
        </p:spPr>
      </p:pic>
    </p:spTree>
    <p:extLst>
      <p:ext uri="{BB962C8B-B14F-4D97-AF65-F5344CB8AC3E}">
        <p14:creationId xmlns:p14="http://schemas.microsoft.com/office/powerpoint/2010/main" val="2925500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2" grpId="0"/>
      <p:bldP spid="23" grpId="0" animBg="1"/>
      <p:bldP spid="36" grpId="0" animBg="1"/>
    </p:bldLst>
  </p:timing>
</p:sld>
</file>

<file path=ppt/theme/theme1.xml><?xml version="1.0" encoding="utf-8"?>
<a:theme xmlns:a="http://schemas.openxmlformats.org/drawingml/2006/main" name="NCELP_German_2022">
  <a:themeElements>
    <a:clrScheme name="NCELP_German">
      <a:dk1>
        <a:srgbClr val="525050"/>
      </a:dk1>
      <a:lt1>
        <a:srgbClr val="3D3C3C"/>
      </a:lt1>
      <a:dk2>
        <a:srgbClr val="FFCC00"/>
      </a:dk2>
      <a:lt2>
        <a:srgbClr val="FFFFFF"/>
      </a:lt2>
      <a:accent1>
        <a:srgbClr val="FFCC00"/>
      </a:accent1>
      <a:accent2>
        <a:srgbClr val="AD1519"/>
      </a:accent2>
      <a:accent3>
        <a:srgbClr val="525050"/>
      </a:accent3>
      <a:accent4>
        <a:srgbClr val="FEE599"/>
      </a:accent4>
      <a:accent5>
        <a:srgbClr val="EA5559"/>
      </a:accent5>
      <a:accent6>
        <a:srgbClr val="FFF2CC"/>
      </a:accent6>
      <a:hlink>
        <a:srgbClr val="0071DC"/>
      </a:hlink>
      <a:folHlink>
        <a:srgbClr val="6F3B55"/>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52638B47-9C48-4E39-B248-D93845352569}" vid="{9BFAA737-D31B-4598-B06A-1D167B8500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429</TotalTime>
  <Words>5519</Words>
  <Application>Microsoft Office PowerPoint</Application>
  <PresentationFormat>Widescreen</PresentationFormat>
  <Paragraphs>770</Paragraphs>
  <Slides>25</Slides>
  <Notes>25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Arial</vt:lpstr>
      <vt:lpstr>Calibri</vt:lpstr>
      <vt:lpstr>Cavolini</vt:lpstr>
      <vt:lpstr>Century Gothic</vt:lpstr>
      <vt:lpstr>Century Gothic</vt:lpstr>
      <vt:lpstr>Lucida Handwriting</vt:lpstr>
      <vt:lpstr>Tw Cen MT</vt:lpstr>
      <vt:lpstr>NCELP_German_2022</vt:lpstr>
      <vt:lpstr>PowerPoint Presentation</vt:lpstr>
      <vt:lpstr>Mensch, Ort, Farbe oder Ding?</vt:lpstr>
      <vt:lpstr>u </vt:lpstr>
      <vt:lpstr>u</vt:lpstr>
      <vt:lpstr>u </vt:lpstr>
      <vt:lpstr>u</vt:lpstr>
      <vt:lpstr>Vowels </vt:lpstr>
      <vt:lpstr>Phonetik</vt:lpstr>
      <vt:lpstr>Ein Email schreiben</vt:lpstr>
      <vt:lpstr>PowerPoint Presentation</vt:lpstr>
      <vt:lpstr>Vokabeln </vt:lpstr>
      <vt:lpstr>Definite articles </vt:lpstr>
      <vt:lpstr>Vokabeln </vt:lpstr>
      <vt:lpstr>Vokabeln </vt:lpstr>
      <vt:lpstr>Vokabeln </vt:lpstr>
      <vt:lpstr>Was ist das?</vt:lpstr>
      <vt:lpstr>Vokabeln </vt:lpstr>
      <vt:lpstr>ein Filmprojekt (1/2) </vt:lpstr>
      <vt:lpstr>ein Filmprojekt (2/2) </vt:lpstr>
      <vt:lpstr>ein Computerspiel </vt:lpstr>
      <vt:lpstr>ein Computerspiel [2] </vt:lpstr>
      <vt:lpstr>Antworten </vt:lpstr>
      <vt:lpstr>Eine Filmszene schreiben </vt:lpstr>
      <vt:lpstr>Eine Filmszene schreiben </vt:lpstr>
      <vt:lpstr>Hausaufgaben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33</cp:revision>
  <dcterms:created xsi:type="dcterms:W3CDTF">2023-08-19T17:28:06Z</dcterms:created>
  <dcterms:modified xsi:type="dcterms:W3CDTF">2023-09-06T07:47:08Z</dcterms:modified>
</cp:coreProperties>
</file>